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24"/>
  </p:notesMasterIdLst>
  <p:handoutMasterIdLst>
    <p:handoutMasterId r:id="rId25"/>
  </p:handoutMasterIdLst>
  <p:sldIdLst>
    <p:sldId id="256" r:id="rId2"/>
    <p:sldId id="259" r:id="rId3"/>
    <p:sldId id="260" r:id="rId4"/>
    <p:sldId id="261" r:id="rId5"/>
    <p:sldId id="262" r:id="rId6"/>
    <p:sldId id="263" r:id="rId7"/>
    <p:sldId id="264" r:id="rId8"/>
    <p:sldId id="265" r:id="rId9"/>
    <p:sldId id="279" r:id="rId10"/>
    <p:sldId id="266" r:id="rId11"/>
    <p:sldId id="267" r:id="rId12"/>
    <p:sldId id="278" r:id="rId13"/>
    <p:sldId id="277" r:id="rId14"/>
    <p:sldId id="268" r:id="rId15"/>
    <p:sldId id="269" r:id="rId16"/>
    <p:sldId id="274" r:id="rId17"/>
    <p:sldId id="275" r:id="rId18"/>
    <p:sldId id="276" r:id="rId19"/>
    <p:sldId id="272" r:id="rId20"/>
    <p:sldId id="270" r:id="rId21"/>
    <p:sldId id="271" r:id="rId22"/>
    <p:sldId id="280" r:id="rId23"/>
  </p:sldIdLst>
  <p:sldSz cx="9144000" cy="6858000" type="screen4x3"/>
  <p:notesSz cx="6858000" cy="9144000"/>
  <p:embeddedFontLst>
    <p:embeddedFont>
      <p:font typeface="Times" pitchFamily="18" charset="0"/>
      <p:regular r:id="rId26"/>
      <p:bold r:id="rId27"/>
      <p:italic r:id="rId28"/>
      <p:boldItalic r:id="rId29"/>
    </p:embeddedFont>
    <p:embeddedFont>
      <p:font typeface="Cambria Math" pitchFamily="18" charset="0"/>
      <p:regular r:id="rId30"/>
    </p:embeddedFont>
    <p:embeddedFont>
      <p:font typeface="ＭＳ Ｐゴシック" pitchFamily="34" charset="-128"/>
      <p:regular r:id="rId31"/>
    </p:embeddedFont>
    <p:embeddedFont>
      <p:font typeface="Verdana" pitchFamily="34" charset="0"/>
      <p:regular r:id="rId32"/>
      <p:bold r:id="rId33"/>
      <p:italic r:id="rId34"/>
      <p:boldItalic r:id="rId35"/>
    </p:embeddedFont>
  </p:embeddedFontLst>
  <p:defaultTextStyle>
    <a:defPPr>
      <a:defRPr lang="it-IT"/>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09000"/>
    <a:srgbClr val="D08800"/>
    <a:srgbClr val="A6CE39"/>
    <a:srgbClr val="0B3E8D"/>
    <a:srgbClr val="012E72"/>
    <a:srgbClr val="C40000"/>
    <a:srgbClr val="00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73121" autoAdjust="0"/>
  </p:normalViewPr>
  <p:slideViewPr>
    <p:cSldViewPr>
      <p:cViewPr>
        <p:scale>
          <a:sx n="66" d="100"/>
          <a:sy n="66" d="100"/>
        </p:scale>
        <p:origin x="-566"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416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ＭＳ Ｐゴシック" pitchFamily="34" charset="-128"/>
              </a:defRPr>
            </a:lvl1pPr>
          </a:lstStyle>
          <a:p>
            <a:pPr>
              <a:defRPr/>
            </a:pPr>
            <a:endParaRPr lang="en-US"/>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itchFamily="34" charset="0"/>
                <a:ea typeface="ＭＳ Ｐゴシック" pitchFamily="34" charset="-128"/>
              </a:defRPr>
            </a:lvl1pPr>
          </a:lstStyle>
          <a:p>
            <a:pPr>
              <a:defRPr/>
            </a:pPr>
            <a:fld id="{FB172B83-00B6-4F70-9BEF-42DB29C9DAFB}" type="datetimeFigureOut">
              <a:rPr lang="en-US"/>
              <a:pPr>
                <a:defRPr/>
              </a:pPr>
              <a:t>5/16/2012</a:t>
            </a:fld>
            <a:endParaRPr lang="en-US" dirty="0"/>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ＭＳ Ｐゴシック" pitchFamily="34" charset="-128"/>
              </a:defRPr>
            </a:lvl1pPr>
          </a:lstStyle>
          <a:p>
            <a:pPr>
              <a:defRPr/>
            </a:pPr>
            <a:endParaRPr lang="en-US"/>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ea typeface="ＭＳ Ｐゴシック" pitchFamily="34" charset="-128"/>
              </a:defRPr>
            </a:lvl1pPr>
          </a:lstStyle>
          <a:p>
            <a:pPr>
              <a:defRPr/>
            </a:pPr>
            <a:fld id="{1A6D7F17-C88C-44A5-A3D6-05D15F02BF43}" type="slidenum">
              <a:rPr lang="en-US"/>
              <a:pPr>
                <a:defRPr/>
              </a:pPr>
              <a:t>‹#›</a:t>
            </a:fld>
            <a:endParaRPr lang="en-US" dirty="0"/>
          </a:p>
        </p:txBody>
      </p:sp>
    </p:spTree>
    <p:extLst>
      <p:ext uri="{BB962C8B-B14F-4D97-AF65-F5344CB8AC3E}">
        <p14:creationId xmlns:p14="http://schemas.microsoft.com/office/powerpoint/2010/main" val="393533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it-IT"/>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34" charset="-128"/>
                <a:cs typeface="+mn-cs"/>
              </a:defRPr>
            </a:lvl1pPr>
          </a:lstStyle>
          <a:p>
            <a:pPr>
              <a:defRPr/>
            </a:pPr>
            <a:endParaRPr lang="it-IT"/>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it-IT"/>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pitchFamily="34" charset="-128"/>
                <a:cs typeface="+mn-cs"/>
              </a:defRPr>
            </a:lvl1pPr>
          </a:lstStyle>
          <a:p>
            <a:pPr>
              <a:defRPr/>
            </a:pPr>
            <a:fld id="{80FCA93A-8486-4C85-AC14-9FD0F0FBE950}" type="slidenum">
              <a:rPr lang="it-IT"/>
              <a:pPr>
                <a:defRPr/>
              </a:pPr>
              <a:t>‹#›</a:t>
            </a:fld>
            <a:endParaRPr lang="it-IT" dirty="0"/>
          </a:p>
        </p:txBody>
      </p:sp>
    </p:spTree>
    <p:extLst>
      <p:ext uri="{BB962C8B-B14F-4D97-AF65-F5344CB8AC3E}">
        <p14:creationId xmlns:p14="http://schemas.microsoft.com/office/powerpoint/2010/main" val="6317913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the introduction.</a:t>
            </a:r>
          </a:p>
          <a:p>
            <a:r>
              <a:rPr lang="en-US" dirty="0" smtClean="0"/>
              <a:t>Today I’ll talk about making layered attenuators that produce several different shadows.</a:t>
            </a:r>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1</a:t>
            </a:fld>
            <a:endParaRPr lang="it-IT" dirty="0"/>
          </a:p>
        </p:txBody>
      </p:sp>
    </p:spTree>
    <p:extLst>
      <p:ext uri="{BB962C8B-B14F-4D97-AF65-F5344CB8AC3E}">
        <p14:creationId xmlns:p14="http://schemas.microsoft.com/office/powerpoint/2010/main" val="2058808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some results.  On the right are the three target images.</a:t>
            </a:r>
          </a:p>
          <a:p>
            <a:r>
              <a:rPr lang="en-US" dirty="0" smtClean="0"/>
              <a:t>*click*</a:t>
            </a:r>
          </a:p>
          <a:p>
            <a:r>
              <a:rPr lang="en-US" dirty="0" smtClean="0"/>
              <a:t>These</a:t>
            </a:r>
            <a:r>
              <a:rPr lang="en-US" baseline="0" dirty="0" smtClean="0"/>
              <a:t> are the results you get if you simulate ideal printing and lighting conditions.</a:t>
            </a:r>
          </a:p>
          <a:p>
            <a:r>
              <a:rPr lang="en-US" baseline="0" dirty="0" smtClean="0"/>
              <a:t>As you can see, they’re really close to the targets.  There’s some sharpness loss and a little bit of ghosting—for example you can see a trace of the yellow hat around the head of the postman.</a:t>
            </a:r>
          </a:p>
          <a:p>
            <a:r>
              <a:rPr lang="en-US" baseline="0" dirty="0" smtClean="0"/>
              <a:t>*click*</a:t>
            </a:r>
          </a:p>
          <a:p>
            <a:r>
              <a:rPr lang="en-US" baseline="0" dirty="0" smtClean="0"/>
              <a:t>Here are photographs of real results, with the sun as a light source.  They obviously don’t come close to the simulated ones, but the images are clearly discernible.</a:t>
            </a:r>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10</a:t>
            </a:fld>
            <a:endParaRPr lang="it-IT" dirty="0"/>
          </a:p>
        </p:txBody>
      </p:sp>
    </p:spTree>
    <p:extLst>
      <p:ext uri="{BB962C8B-B14F-4D97-AF65-F5344CB8AC3E}">
        <p14:creationId xmlns:p14="http://schemas.microsoft.com/office/powerpoint/2010/main" val="1739395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were a little surprised to find that you can actually use fewer layers than images.</a:t>
            </a:r>
          </a:p>
          <a:p>
            <a:r>
              <a:rPr lang="en-US" baseline="0" dirty="0" smtClean="0"/>
              <a:t>*click*</a:t>
            </a:r>
          </a:p>
          <a:p>
            <a:r>
              <a:rPr lang="en-US" baseline="0" dirty="0" smtClean="0"/>
              <a:t>The ghosting is a little more pronounced, but overall, the simulated</a:t>
            </a:r>
          </a:p>
          <a:p>
            <a:r>
              <a:rPr lang="en-US" baseline="0" dirty="0" smtClean="0"/>
              <a:t>*click*</a:t>
            </a:r>
          </a:p>
          <a:p>
            <a:r>
              <a:rPr lang="en-US" baseline="0" dirty="0" smtClean="0"/>
              <a:t>And the real results look similar.  We had originally assumed that since with one layer you can only get one image, you wouldn’t be able to get more than two images with two layers.</a:t>
            </a:r>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11</a:t>
            </a:fld>
            <a:endParaRPr lang="it-IT" dirty="0"/>
          </a:p>
        </p:txBody>
      </p:sp>
    </p:spTree>
    <p:extLst>
      <p:ext uri="{BB962C8B-B14F-4D97-AF65-F5344CB8AC3E}">
        <p14:creationId xmlns:p14="http://schemas.microsoft.com/office/powerpoint/2010/main" val="196149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video showing this example.  Instead of moving the light source, we turn the attenuator, but it’s almost the same thing.</a:t>
            </a:r>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12</a:t>
            </a:fld>
            <a:endParaRPr lang="it-IT" dirty="0"/>
          </a:p>
        </p:txBody>
      </p:sp>
    </p:spTree>
    <p:extLst>
      <p:ext uri="{BB962C8B-B14F-4D97-AF65-F5344CB8AC3E}">
        <p14:creationId xmlns:p14="http://schemas.microsoft.com/office/powerpoint/2010/main" val="2293402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then tried to see how many images we could get int</a:t>
            </a:r>
            <a:r>
              <a:rPr lang="en-US" baseline="0" dirty="0" smtClean="0"/>
              <a:t>o a layered attenuator.  Here is a simulation with nine images.  You can see the quality is way lower and there’s bad ghosting (for example, the bottom right image is supposed to be grayscale).  Nonetheless, the images are still clearly discernible.</a:t>
            </a:r>
          </a:p>
          <a:p>
            <a:endParaRPr lang="en-US" baseline="0" dirty="0" smtClean="0"/>
          </a:p>
          <a:p>
            <a:r>
              <a:rPr lang="en-US" baseline="0" dirty="0" smtClean="0"/>
              <a:t>However, when we printed out a physical prototype, we could barely see the images.  The sensitivity to lighting conditions and slight misalignments was too high to produce decent actual shadows.</a:t>
            </a:r>
          </a:p>
          <a:p>
            <a:endParaRPr lang="en-US" baseline="0" dirty="0" smtClean="0"/>
          </a:p>
          <a:p>
            <a:r>
              <a:rPr lang="en-US" baseline="0" dirty="0" smtClean="0"/>
              <a:t>In terms of a theoretical maximum number of images, like for </a:t>
            </a:r>
            <a:r>
              <a:rPr lang="en-US" baseline="0" dirty="0" err="1" smtClean="0"/>
              <a:t>ShadowPIX</a:t>
            </a:r>
            <a:r>
              <a:rPr lang="en-US" baseline="0" dirty="0" smtClean="0"/>
              <a:t>, it doesn’t really make sense to talk about it because it’s only a matter of how much error you are willing to tolerate—we did an experiment where we see a fairly steady increase in error as more images are added.</a:t>
            </a:r>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13</a:t>
            </a:fld>
            <a:endParaRPr lang="it-IT" dirty="0"/>
          </a:p>
        </p:txBody>
      </p:sp>
    </p:spTree>
    <p:extLst>
      <p:ext uri="{BB962C8B-B14F-4D97-AF65-F5344CB8AC3E}">
        <p14:creationId xmlns:p14="http://schemas.microsoft.com/office/powerpoint/2010/main" val="155880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question we asked was how much better would our</a:t>
            </a:r>
            <a:r>
              <a:rPr lang="en-US" baseline="0" dirty="0" smtClean="0"/>
              <a:t> results be with a point or a directional light than an area light, like the sun.  If you have one layer (and one image), an area light necessarily blurs the image and the layer has to be a </a:t>
            </a:r>
            <a:r>
              <a:rPr lang="en-US" baseline="0" dirty="0" err="1" smtClean="0"/>
              <a:t>deconvolution</a:t>
            </a:r>
            <a:r>
              <a:rPr lang="en-US" baseline="0" dirty="0" smtClean="0"/>
              <a:t>, which is not perfect.  So we figured we could also get better multilayer results with an idealized light source.</a:t>
            </a:r>
          </a:p>
          <a:p>
            <a:r>
              <a:rPr lang="en-US" baseline="0" dirty="0" smtClean="0"/>
              <a:t>*click*</a:t>
            </a:r>
          </a:p>
          <a:p>
            <a:r>
              <a:rPr lang="en-US" baseline="0" dirty="0" smtClean="0"/>
              <a:t>Here are the simulation results for a different set of three images with an area light.</a:t>
            </a:r>
          </a:p>
          <a:p>
            <a:r>
              <a:rPr lang="en-US" baseline="0" dirty="0" smtClean="0"/>
              <a:t>*click*</a:t>
            </a:r>
          </a:p>
          <a:p>
            <a:r>
              <a:rPr lang="en-US" baseline="0" dirty="0" smtClean="0"/>
              <a:t>And here’s what happens when we optimize for the point light.   It is sharper, but the ghosting is way worse.</a:t>
            </a:r>
          </a:p>
          <a:p>
            <a:r>
              <a:rPr lang="en-US" baseline="0" dirty="0" smtClean="0"/>
              <a:t>Let me flip back and forth so you can see the ghosting increase.</a:t>
            </a:r>
          </a:p>
          <a:p>
            <a:r>
              <a:rPr lang="en-US" baseline="0" dirty="0" smtClean="0"/>
              <a:t>*flip*</a:t>
            </a:r>
          </a:p>
          <a:p>
            <a:r>
              <a:rPr lang="en-US" baseline="0" dirty="0" smtClean="0"/>
              <a:t>The real results are way worse too.  We hunted for a bug for a while and didn’t find one.  So what’s going on?</a:t>
            </a:r>
            <a:endParaRPr lang="en-US" dirty="0" smtClean="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14</a:t>
            </a:fld>
            <a:endParaRPr lang="it-IT" dirty="0"/>
          </a:p>
        </p:txBody>
      </p:sp>
    </p:spTree>
    <p:extLst>
      <p:ext uri="{BB962C8B-B14F-4D97-AF65-F5344CB8AC3E}">
        <p14:creationId xmlns:p14="http://schemas.microsoft.com/office/powerpoint/2010/main" val="382840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to understand</a:t>
            </a:r>
            <a:r>
              <a:rPr lang="en-US" baseline="0" dirty="0" smtClean="0"/>
              <a:t> why optimizing for an idealized light source produces worse results is through an analogy with dithering.</a:t>
            </a:r>
          </a:p>
          <a:p>
            <a:r>
              <a:rPr lang="en-US" baseline="0" dirty="0" smtClean="0"/>
              <a:t>*click*</a:t>
            </a:r>
          </a:p>
          <a:p>
            <a:r>
              <a:rPr lang="en-US" baseline="0" dirty="0" smtClean="0"/>
              <a:t>Imagine we start with a grayscale image.</a:t>
            </a:r>
          </a:p>
          <a:p>
            <a:r>
              <a:rPr lang="en-US" baseline="0" dirty="0" smtClean="0"/>
              <a:t>And we try to turn it into a black-and-white image by minimizing the per-pixel differences between the source and target.</a:t>
            </a:r>
          </a:p>
          <a:p>
            <a:r>
              <a:rPr lang="en-US" baseline="0" dirty="0" smtClean="0"/>
              <a:t>*click*</a:t>
            </a:r>
          </a:p>
          <a:p>
            <a:r>
              <a:rPr lang="en-US" baseline="0" dirty="0" smtClean="0"/>
              <a:t>Well, then what you get is a threshold and that looks terrible.</a:t>
            </a:r>
          </a:p>
          <a:p>
            <a:r>
              <a:rPr lang="en-US" baseline="0" dirty="0" smtClean="0"/>
              <a:t>But if you try to minimize the squared difference between the blurred source and the blurred target</a:t>
            </a:r>
          </a:p>
          <a:p>
            <a:r>
              <a:rPr lang="en-US" baseline="0" dirty="0" smtClean="0"/>
              <a:t>*click*</a:t>
            </a:r>
          </a:p>
          <a:p>
            <a:r>
              <a:rPr lang="en-US" baseline="0" dirty="0" smtClean="0"/>
              <a:t>You get dithering: it now makes sense to distribute error to the surrounding pixels and the result looks much better—something like this.</a:t>
            </a:r>
          </a:p>
          <a:p>
            <a:r>
              <a:rPr lang="en-US" baseline="0" dirty="0" smtClean="0"/>
              <a:t>*click*</a:t>
            </a:r>
          </a:p>
          <a:p>
            <a:r>
              <a:rPr lang="en-US" baseline="0" dirty="0" smtClean="0"/>
              <a:t>In our case, we have a different objective and constraints, but the blur provided by an area light source allows the optimization to distribute error to nearby pixels and achieve a much better match.</a:t>
            </a:r>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15</a:t>
            </a:fld>
            <a:endParaRPr lang="it-IT" dirty="0"/>
          </a:p>
        </p:txBody>
      </p:sp>
    </p:spTree>
    <p:extLst>
      <p:ext uri="{BB962C8B-B14F-4D97-AF65-F5344CB8AC3E}">
        <p14:creationId xmlns:p14="http://schemas.microsoft.com/office/powerpoint/2010/main" val="1818046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Recently there have been a</a:t>
            </a:r>
            <a:r>
              <a:rPr lang="en-US" baseline="0" dirty="0" smtClean="0"/>
              <a:t> number of related papers, so let me put this work in context by comparing to some of them.</a:t>
            </a:r>
          </a:p>
          <a:p>
            <a:r>
              <a:rPr lang="en-US" baseline="0" dirty="0" smtClean="0"/>
              <a:t>The paper you just saw presented, </a:t>
            </a:r>
            <a:r>
              <a:rPr lang="en-US" baseline="0" dirty="0" err="1" smtClean="0"/>
              <a:t>ShadowPIX</a:t>
            </a:r>
            <a:r>
              <a:rPr lang="en-US" baseline="0" dirty="0" smtClean="0"/>
              <a:t>, also uses shadowing to produce different images depending on the light direction.</a:t>
            </a:r>
          </a:p>
          <a:p>
            <a:r>
              <a:rPr lang="en-US" baseline="0" dirty="0" smtClean="0"/>
              <a:t>*click*</a:t>
            </a:r>
          </a:p>
          <a:p>
            <a:r>
              <a:rPr lang="en-US" baseline="0" dirty="0" smtClean="0"/>
              <a:t>With </a:t>
            </a:r>
            <a:r>
              <a:rPr lang="en-US" baseline="0" dirty="0" err="1" smtClean="0"/>
              <a:t>ShadowPIX</a:t>
            </a:r>
            <a:r>
              <a:rPr lang="en-US" baseline="0" dirty="0" smtClean="0"/>
              <a:t>, we are constructing a surface that both casts and receives shadows, while in this work, we are only constructing the caster and the receiver is just a plane.  So the shadow-forming mechanism is quite different.</a:t>
            </a:r>
          </a:p>
          <a:p>
            <a:r>
              <a:rPr lang="en-US" baseline="0" dirty="0" smtClean="0"/>
              <a:t>*click*</a:t>
            </a:r>
          </a:p>
          <a:p>
            <a:r>
              <a:rPr lang="en-US" baseline="0" dirty="0" smtClean="0"/>
              <a:t>Because we are computing attenuation patterns, our problem is naturally formulated as continuous optimization.  For </a:t>
            </a:r>
            <a:r>
              <a:rPr lang="en-US" baseline="0" dirty="0" err="1" smtClean="0"/>
              <a:t>ShadowPIX</a:t>
            </a:r>
            <a:r>
              <a:rPr lang="en-US" baseline="0" dirty="0" smtClean="0"/>
              <a:t>, we are optimizing the </a:t>
            </a:r>
            <a:r>
              <a:rPr lang="en-US" baseline="0" dirty="0" err="1" smtClean="0"/>
              <a:t>heightfield</a:t>
            </a:r>
            <a:r>
              <a:rPr lang="en-US" baseline="0" dirty="0" smtClean="0"/>
              <a:t> in discrete increments and this is naturally written as a discrete optimization.</a:t>
            </a:r>
          </a:p>
          <a:p>
            <a:r>
              <a:rPr lang="en-US" baseline="0" dirty="0" smtClean="0"/>
              <a:t>*click*</a:t>
            </a:r>
          </a:p>
          <a:p>
            <a:r>
              <a:rPr lang="en-US" baseline="0" dirty="0" smtClean="0"/>
              <a:t>This work allows color shadows.</a:t>
            </a:r>
          </a:p>
          <a:p>
            <a:r>
              <a:rPr lang="en-US" baseline="0" dirty="0" smtClean="0"/>
              <a:t>*click*</a:t>
            </a:r>
          </a:p>
          <a:p>
            <a:r>
              <a:rPr lang="en-US" baseline="0" dirty="0" smtClean="0"/>
              <a:t>And layered attenuators are easier to manufacture, at least on a one-off basis.</a:t>
            </a:r>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16</a:t>
            </a:fld>
            <a:endParaRPr lang="it-IT" dirty="0"/>
          </a:p>
        </p:txBody>
      </p:sp>
    </p:spTree>
    <p:extLst>
      <p:ext uri="{BB962C8B-B14F-4D97-AF65-F5344CB8AC3E}">
        <p14:creationId xmlns:p14="http://schemas.microsoft.com/office/powerpoint/2010/main" val="1022806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recent paper is Goal-Based</a:t>
            </a:r>
            <a:r>
              <a:rPr lang="en-US" baseline="0" dirty="0" smtClean="0"/>
              <a:t> Caustics.</a:t>
            </a:r>
          </a:p>
          <a:p>
            <a:r>
              <a:rPr lang="en-US" baseline="0" dirty="0" smtClean="0"/>
              <a:t>*click*</a:t>
            </a:r>
          </a:p>
          <a:p>
            <a:r>
              <a:rPr lang="en-US" baseline="0" dirty="0" smtClean="0"/>
              <a:t>They construct a glass surface that refracts incoming light in a specific pattern to form an image on the receiver.</a:t>
            </a:r>
          </a:p>
          <a:p>
            <a:r>
              <a:rPr lang="en-US" baseline="0" dirty="0" smtClean="0"/>
              <a:t>*click*</a:t>
            </a:r>
          </a:p>
          <a:p>
            <a:r>
              <a:rPr lang="en-US" baseline="0" dirty="0" smtClean="0"/>
              <a:t>Their method allows only a single image,</a:t>
            </a:r>
          </a:p>
          <a:p>
            <a:r>
              <a:rPr lang="en-US" baseline="0" dirty="0" smtClean="0"/>
              <a:t>*click*</a:t>
            </a:r>
          </a:p>
          <a:p>
            <a:r>
              <a:rPr lang="en-US" baseline="0" dirty="0" smtClean="0"/>
              <a:t>But because they are using refraction, no light is lost and the dynamic range of the produced image can be quite a bit higher than with attenuation.</a:t>
            </a:r>
          </a:p>
          <a:p>
            <a:r>
              <a:rPr lang="en-US" baseline="0" dirty="0" smtClean="0"/>
              <a:t>*click*</a:t>
            </a:r>
          </a:p>
          <a:p>
            <a:r>
              <a:rPr lang="en-US" baseline="0" dirty="0" smtClean="0"/>
              <a:t>Goal-Based Caustics also don’t produce color images.</a:t>
            </a:r>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17</a:t>
            </a:fld>
            <a:endParaRPr lang="it-IT" dirty="0"/>
          </a:p>
        </p:txBody>
      </p:sp>
    </p:spTree>
    <p:extLst>
      <p:ext uri="{BB962C8B-B14F-4D97-AF65-F5344CB8AC3E}">
        <p14:creationId xmlns:p14="http://schemas.microsoft.com/office/powerpoint/2010/main" val="3239059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light field display method from </a:t>
            </a:r>
            <a:r>
              <a:rPr lang="en-US" dirty="0" err="1" smtClean="0"/>
              <a:t>Wetzstein</a:t>
            </a:r>
            <a:r>
              <a:rPr lang="en-US" dirty="0" smtClean="0"/>
              <a:t> and colleagues</a:t>
            </a:r>
            <a:r>
              <a:rPr lang="en-US" baseline="0" dirty="0" smtClean="0"/>
              <a:t> is in some sense the dual of our setup.</a:t>
            </a:r>
          </a:p>
          <a:p>
            <a:r>
              <a:rPr lang="en-US" baseline="0" dirty="0" smtClean="0"/>
              <a:t>*click*</a:t>
            </a:r>
          </a:p>
          <a:p>
            <a:r>
              <a:rPr lang="en-US" baseline="0" dirty="0" smtClean="0"/>
              <a:t>Like us, they have layers of transparencies, but they are trying to get them to look like a </a:t>
            </a:r>
            <a:r>
              <a:rPr lang="en-US" baseline="0" dirty="0" err="1" smtClean="0"/>
              <a:t>lightfield</a:t>
            </a:r>
            <a:r>
              <a:rPr lang="en-US" baseline="0" dirty="0" smtClean="0"/>
              <a:t>, so depending on where you look from, you see a different image.  Their light source is uniform planar behind the layers and their “receiver” is the eye and it moves around.</a:t>
            </a:r>
          </a:p>
          <a:p>
            <a:r>
              <a:rPr lang="en-US" baseline="0" dirty="0" smtClean="0"/>
              <a:t>*click*</a:t>
            </a:r>
          </a:p>
          <a:p>
            <a:r>
              <a:rPr lang="en-US" baseline="0" dirty="0" smtClean="0"/>
              <a:t>Their optimization problem is similar to ours, but because the eye is a point receiver, they don’t have an analogue of our integral over the sun.  That means that they can take the standard tomography approach of taking the logarithm of the intensity, which makes the entire problem convex in all layers.  So they can solve it with one QP, while we have to do this round robin thing I talked about.</a:t>
            </a:r>
          </a:p>
          <a:p>
            <a:r>
              <a:rPr lang="en-US" baseline="0" dirty="0" smtClean="0"/>
              <a:t>*click*</a:t>
            </a:r>
          </a:p>
          <a:p>
            <a:r>
              <a:rPr lang="en-US" dirty="0" smtClean="0"/>
              <a:t>However, because of the dithering-like effect of area lights,</a:t>
            </a:r>
            <a:r>
              <a:rPr lang="en-US" baseline="0" dirty="0" smtClean="0"/>
              <a:t> we can have very different images, while their method is limited to very similar ones, which, for light fields, is not a big problem.</a:t>
            </a:r>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18</a:t>
            </a:fld>
            <a:endParaRPr lang="it-IT" dirty="0"/>
          </a:p>
        </p:txBody>
      </p:sp>
    </p:spTree>
    <p:extLst>
      <p:ext uri="{BB962C8B-B14F-4D97-AF65-F5344CB8AC3E}">
        <p14:creationId xmlns:p14="http://schemas.microsoft.com/office/powerpoint/2010/main" val="2356720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method does have a few limitations.</a:t>
            </a:r>
          </a:p>
          <a:p>
            <a:r>
              <a:rPr lang="en-US" baseline="0" dirty="0" smtClean="0"/>
              <a:t>*click*</a:t>
            </a:r>
          </a:p>
          <a:p>
            <a:r>
              <a:rPr lang="en-US" baseline="0" dirty="0" smtClean="0"/>
              <a:t>The most obvious one is that we didn’t calibrate with respect to either the printer or the lighting.  A full calibration pipeline, maybe even with things like spectral analysis of the light and ink, would lead to a much better match of the real results to the simulated ones.</a:t>
            </a:r>
          </a:p>
          <a:p>
            <a:r>
              <a:rPr lang="en-US" baseline="0" dirty="0" smtClean="0"/>
              <a:t>*click*</a:t>
            </a:r>
          </a:p>
          <a:p>
            <a:r>
              <a:rPr lang="en-US" baseline="0" dirty="0" smtClean="0"/>
              <a:t>We also rely on having high-frequency lighting.  We tried using more of an environment light source, but they couldn’t produce sharp shadows, much less specific images.</a:t>
            </a:r>
          </a:p>
          <a:p>
            <a:r>
              <a:rPr lang="en-US" baseline="0" dirty="0" smtClean="0"/>
              <a:t>*click*</a:t>
            </a:r>
          </a:p>
          <a:p>
            <a:r>
              <a:rPr lang="en-US" baseline="0" dirty="0" smtClean="0"/>
              <a:t>A third limitation is computation time.  The examples you saw take a few hours to optimize.  We think a GPU-based </a:t>
            </a:r>
            <a:r>
              <a:rPr lang="en-US" baseline="0" dirty="0" err="1" smtClean="0"/>
              <a:t>multigrid</a:t>
            </a:r>
            <a:r>
              <a:rPr lang="en-US" baseline="0" dirty="0" smtClean="0"/>
              <a:t> type of solver could make things go a lot faster.</a:t>
            </a:r>
          </a:p>
          <a:p>
            <a:r>
              <a:rPr lang="en-US" baseline="0" dirty="0" smtClean="0"/>
              <a:t>*click*</a:t>
            </a:r>
          </a:p>
          <a:p>
            <a:r>
              <a:rPr lang="en-US" baseline="0" dirty="0" smtClean="0"/>
              <a:t>An interesting future work direction would be to try non-planar attenuator geometry: for example, by creating a pattern on the inside and outside of this cup, we should be able to produce different nice shadows on the surface it’s standing on.</a:t>
            </a:r>
          </a:p>
          <a:p>
            <a:r>
              <a:rPr lang="en-US" baseline="0" dirty="0" smtClean="0"/>
              <a:t>*click*</a:t>
            </a:r>
          </a:p>
          <a:p>
            <a:r>
              <a:rPr lang="en-US" baseline="0" dirty="0" smtClean="0"/>
              <a:t>Another idea is to try to use a custom lens, like for goal-based caustics, in front or behind the attenuator to improve contrast.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19</a:t>
            </a:fld>
            <a:endParaRPr lang="it-IT" dirty="0"/>
          </a:p>
        </p:txBody>
      </p:sp>
    </p:spTree>
    <p:extLst>
      <p:ext uri="{BB962C8B-B14F-4D97-AF65-F5344CB8AC3E}">
        <p14:creationId xmlns:p14="http://schemas.microsoft.com/office/powerpoint/2010/main" val="4323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longest time people have been fascinated with</a:t>
            </a:r>
            <a:r>
              <a:rPr lang="en-US" baseline="0" dirty="0" smtClean="0"/>
              <a:t> using shadows to show images.</a:t>
            </a:r>
          </a:p>
          <a:p>
            <a:r>
              <a:rPr lang="en-US" baseline="0" dirty="0" smtClean="0"/>
              <a:t>*click*</a:t>
            </a:r>
          </a:p>
          <a:p>
            <a:r>
              <a:rPr lang="en-US" baseline="0" dirty="0" smtClean="0"/>
              <a:t>An early example is shadow puppets, figurines designed to cast a certain type of shadow.  They were making these in China as early as 2000 years ago, and other places, mostly in the east, as well.  And they have entire plays with these characters.</a:t>
            </a:r>
          </a:p>
          <a:p>
            <a:r>
              <a:rPr lang="en-US" baseline="0" dirty="0" smtClean="0"/>
              <a:t>*click*</a:t>
            </a:r>
          </a:p>
          <a:p>
            <a:r>
              <a:rPr lang="en-US" baseline="0" dirty="0" smtClean="0"/>
              <a:t>A more familiar example is hand shadows--everyone’s made a bunny and the skill ranges all the way to professionals who can make lifelike caricatures and tell stories.</a:t>
            </a:r>
          </a:p>
          <a:p>
            <a:r>
              <a:rPr lang="en-US" baseline="0" dirty="0" smtClean="0"/>
              <a:t>*click*</a:t>
            </a:r>
          </a:p>
          <a:p>
            <a:r>
              <a:rPr lang="en-US" baseline="0" dirty="0" smtClean="0"/>
              <a:t>And more recently there’ve been some artists who construct sculptures out of everyday objects, even piles of junk, where they design the shadow to produce an image when lit from a particular direction.</a:t>
            </a:r>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2</a:t>
            </a:fld>
            <a:endParaRPr lang="it-IT" dirty="0"/>
          </a:p>
        </p:txBody>
      </p:sp>
    </p:spTree>
    <p:extLst>
      <p:ext uri="{BB962C8B-B14F-4D97-AF65-F5344CB8AC3E}">
        <p14:creationId xmlns:p14="http://schemas.microsoft.com/office/powerpoint/2010/main" val="3204149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a:t>
            </a:r>
            <a:r>
              <a:rPr lang="en-US" baseline="0" dirty="0" smtClean="0"/>
              <a:t> </a:t>
            </a:r>
            <a:r>
              <a:rPr lang="en-US" dirty="0" smtClean="0"/>
              <a:t>fun application.  Instead of optimizing for different images depending on the light direction,</a:t>
            </a:r>
            <a:r>
              <a:rPr lang="en-US" baseline="0" dirty="0" smtClean="0"/>
              <a:t> w</a:t>
            </a:r>
            <a:r>
              <a:rPr lang="en-US" dirty="0" smtClean="0"/>
              <a:t>e can optimize for different images depending on the permutation of the</a:t>
            </a:r>
            <a:r>
              <a:rPr lang="en-US" baseline="0" dirty="0" smtClean="0"/>
              <a:t> layers.</a:t>
            </a:r>
          </a:p>
          <a:p>
            <a:r>
              <a:rPr lang="en-US" baseline="0" dirty="0" smtClean="0"/>
              <a:t>*click*</a:t>
            </a:r>
          </a:p>
          <a:p>
            <a:r>
              <a:rPr lang="en-US" baseline="0" dirty="0" smtClean="0"/>
              <a:t>When you permute the layers, the image changes.</a:t>
            </a:r>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20</a:t>
            </a:fld>
            <a:endParaRPr lang="it-IT" dirty="0"/>
          </a:p>
        </p:txBody>
      </p:sp>
    </p:spTree>
    <p:extLst>
      <p:ext uri="{BB962C8B-B14F-4D97-AF65-F5344CB8AC3E}">
        <p14:creationId xmlns:p14="http://schemas.microsoft.com/office/powerpoint/2010/main" val="2166739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Thanks!</a:t>
            </a:r>
            <a:endParaRPr lang="en-US" i="0"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21</a:t>
            </a:fld>
            <a:endParaRPr lang="it-IT" dirty="0"/>
          </a:p>
        </p:txBody>
      </p:sp>
    </p:spTree>
    <p:extLst>
      <p:ext uri="{BB962C8B-B14F-4D97-AF65-F5344CB8AC3E}">
        <p14:creationId xmlns:p14="http://schemas.microsoft.com/office/powerpoint/2010/main" val="553421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last few years, computer graphics researchers have started</a:t>
            </a:r>
            <a:r>
              <a:rPr lang="en-US" baseline="0" dirty="0" smtClean="0"/>
              <a:t> looking at using shadows to display target images.  Since producing a single target shadow is not very interesting from a research point of view, the focus has been on producing different shadows depending on the light direction.</a:t>
            </a:r>
          </a:p>
          <a:p>
            <a:r>
              <a:rPr lang="en-US" baseline="0" dirty="0" smtClean="0"/>
              <a:t>*click*</a:t>
            </a:r>
          </a:p>
          <a:p>
            <a:r>
              <a:rPr lang="en-US" baseline="0" dirty="0" err="1" smtClean="0"/>
              <a:t>Mitra</a:t>
            </a:r>
            <a:r>
              <a:rPr lang="en-US" baseline="0" dirty="0" smtClean="0"/>
              <a:t> and </a:t>
            </a:r>
            <a:r>
              <a:rPr lang="en-US" baseline="0" dirty="0" err="1" smtClean="0"/>
              <a:t>Pauly</a:t>
            </a:r>
            <a:r>
              <a:rPr lang="en-US" baseline="0" dirty="0" smtClean="0"/>
              <a:t> presented an interactive algorithm for designing a 3D object that can cast several prescribed shadows.</a:t>
            </a:r>
          </a:p>
          <a:p>
            <a:r>
              <a:rPr lang="en-US" baseline="0" dirty="0" smtClean="0"/>
              <a:t>*click*</a:t>
            </a:r>
            <a:endParaRPr lang="en-US" dirty="0" smtClean="0"/>
          </a:p>
          <a:p>
            <a:r>
              <a:rPr lang="en-US" dirty="0" smtClean="0"/>
              <a:t>In</a:t>
            </a:r>
            <a:r>
              <a:rPr lang="en-US" baseline="0" dirty="0" smtClean="0"/>
              <a:t> the paper you just saw presented, we showed how to construct a surface that is both the shadow caster and the receiver and so looks like different images when lit from different sides.</a:t>
            </a:r>
            <a:endParaRPr lang="en-US" dirty="0" smtClean="0"/>
          </a:p>
          <a:p>
            <a:r>
              <a:rPr lang="en-US" dirty="0" smtClean="0"/>
              <a:t>*click*</a:t>
            </a:r>
          </a:p>
          <a:p>
            <a:r>
              <a:rPr lang="en-US" dirty="0" smtClean="0"/>
              <a:t>Both of these methods</a:t>
            </a:r>
            <a:r>
              <a:rPr lang="en-US" baseline="0" dirty="0" smtClean="0"/>
              <a:t> create opaque objects: the light is either completely blocked, or completely transmitted.  So the shadows that they create are black-and-white: the images that you see are effectively dithering.  If we want to create color shadows, these methods will not work.</a:t>
            </a:r>
            <a:endParaRPr lang="en-US" dirty="0" smtClean="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3</a:t>
            </a:fld>
            <a:endParaRPr lang="it-IT" dirty="0"/>
          </a:p>
        </p:txBody>
      </p:sp>
    </p:spTree>
    <p:extLst>
      <p:ext uri="{BB962C8B-B14F-4D97-AF65-F5344CB8AC3E}">
        <p14:creationId xmlns:p14="http://schemas.microsoft.com/office/powerpoint/2010/main" val="637821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and entertainment aside, shadows have</a:t>
            </a:r>
            <a:r>
              <a:rPr lang="en-US" baseline="0" dirty="0" smtClean="0"/>
              <a:t> been very useful in the real world.</a:t>
            </a:r>
          </a:p>
          <a:p>
            <a:r>
              <a:rPr lang="en-US" baseline="0" dirty="0" smtClean="0"/>
              <a:t>*click*</a:t>
            </a:r>
          </a:p>
          <a:p>
            <a:r>
              <a:rPr lang="en-US" baseline="0" dirty="0" smtClean="0"/>
              <a:t>For example, the sundial was the earliest timekeeping device.</a:t>
            </a:r>
          </a:p>
          <a:p>
            <a:r>
              <a:rPr lang="en-US" baseline="0" dirty="0" smtClean="0"/>
              <a:t>*click*</a:t>
            </a:r>
          </a:p>
          <a:p>
            <a:r>
              <a:rPr lang="en-US" baseline="0" dirty="0" smtClean="0"/>
              <a:t>A slightly more modern example is the slide projector, that displays images as shadows of slides.</a:t>
            </a:r>
          </a:p>
          <a:p>
            <a:r>
              <a:rPr lang="en-US" baseline="0" dirty="0" smtClean="0"/>
              <a:t>Our idea was to marry them</a:t>
            </a:r>
          </a:p>
          <a:p>
            <a:r>
              <a:rPr lang="en-US" baseline="0" dirty="0" smtClean="0"/>
              <a:t>*click*</a:t>
            </a:r>
          </a:p>
          <a:p>
            <a:r>
              <a:rPr lang="en-US" dirty="0" smtClean="0"/>
              <a:t>And create a passive</a:t>
            </a:r>
            <a:r>
              <a:rPr lang="en-US" baseline="0" dirty="0" smtClean="0"/>
              <a:t> object that can display several colored images.</a:t>
            </a:r>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4</a:t>
            </a:fld>
            <a:endParaRPr lang="it-IT" dirty="0"/>
          </a:p>
        </p:txBody>
      </p:sp>
    </p:spTree>
    <p:extLst>
      <p:ext uri="{BB962C8B-B14F-4D97-AF65-F5344CB8AC3E}">
        <p14:creationId xmlns:p14="http://schemas.microsoft.com/office/powerpoint/2010/main" val="3296880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want to construct an object, shown here with a question mark, that when light passes through it</a:t>
            </a:r>
          </a:p>
          <a:p>
            <a:r>
              <a:rPr lang="en-US" dirty="0" smtClean="0"/>
              <a:t>*click*</a:t>
            </a:r>
          </a:p>
          <a:p>
            <a:r>
              <a:rPr lang="en-US" dirty="0" smtClean="0"/>
              <a:t>Casts</a:t>
            </a:r>
            <a:r>
              <a:rPr lang="en-US" baseline="0" dirty="0" smtClean="0"/>
              <a:t> a shadow like this image.</a:t>
            </a:r>
          </a:p>
          <a:p>
            <a:r>
              <a:rPr lang="en-US" baseline="0" dirty="0" smtClean="0"/>
              <a:t>And if it is illuminated from a different direction</a:t>
            </a:r>
          </a:p>
          <a:p>
            <a:r>
              <a:rPr lang="en-US" baseline="0" dirty="0" smtClean="0"/>
              <a:t>*click*</a:t>
            </a:r>
          </a:p>
          <a:p>
            <a:r>
              <a:rPr lang="en-US" baseline="0" dirty="0" smtClean="0"/>
              <a:t>It produces a different image.</a:t>
            </a:r>
          </a:p>
          <a:p>
            <a:r>
              <a:rPr lang="en-US" baseline="0" dirty="0" smtClean="0"/>
              <a:t>*click*</a:t>
            </a:r>
          </a:p>
          <a:p>
            <a:r>
              <a:rPr lang="en-US" baseline="0" dirty="0" smtClean="0"/>
              <a:t>The input to our method is therefore a set of illumination conditions, like the light source position and area of the light source, and the target images.  Our goal for most experiments was to use the sun as a light source.</a:t>
            </a:r>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5</a:t>
            </a:fld>
            <a:endParaRPr lang="it-IT" dirty="0"/>
          </a:p>
        </p:txBody>
      </p:sp>
    </p:spTree>
    <p:extLst>
      <p:ext uri="{BB962C8B-B14F-4D97-AF65-F5344CB8AC3E}">
        <p14:creationId xmlns:p14="http://schemas.microsoft.com/office/powerpoint/2010/main" val="3592327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decided to use a set of layered transparencies, separated by glass or acrylic, as the object.  We use a standard inkjet printer to print on these transparencies.</a:t>
            </a:r>
          </a:p>
          <a:p>
            <a:r>
              <a:rPr lang="en-US" baseline="0" dirty="0" smtClean="0"/>
              <a:t>This is sort of a 2.5D setup, where the resolution of the third axis is very low – in our experiments we usually used three layers.</a:t>
            </a:r>
          </a:p>
          <a:p>
            <a:r>
              <a:rPr lang="en-US" baseline="0" dirty="0" smtClean="0"/>
              <a:t>*click*</a:t>
            </a:r>
          </a:p>
          <a:p>
            <a:r>
              <a:rPr lang="en-US" baseline="0" dirty="0" smtClean="0"/>
              <a:t>And this kind of setup has worked well for </a:t>
            </a:r>
            <a:r>
              <a:rPr lang="en-US" baseline="0" dirty="0" err="1" smtClean="0"/>
              <a:t>Wetzstein</a:t>
            </a:r>
            <a:r>
              <a:rPr lang="en-US" baseline="0" dirty="0" smtClean="0"/>
              <a:t> and colleagues for displaying </a:t>
            </a:r>
            <a:r>
              <a:rPr lang="en-US" baseline="0" dirty="0" err="1" smtClean="0"/>
              <a:t>lightfields</a:t>
            </a:r>
            <a:r>
              <a:rPr lang="en-US" baseline="0" dirty="0" smtClean="0"/>
              <a:t> and for our work last year on creating 3D-like models.</a:t>
            </a:r>
          </a:p>
          <a:p>
            <a:r>
              <a:rPr lang="en-US" baseline="0" dirty="0" smtClean="0"/>
              <a:t>*click*</a:t>
            </a:r>
          </a:p>
          <a:p>
            <a:r>
              <a:rPr lang="en-US" baseline="0" dirty="0" smtClean="0"/>
              <a:t>An important consideration was that this is cheap and easy to manufacture—our prototypes cost about 10 bucks each, neglecting the human time.  </a:t>
            </a:r>
          </a:p>
          <a:p>
            <a:r>
              <a:rPr lang="en-US" baseline="0" dirty="0" smtClean="0"/>
              <a:t>*click*</a:t>
            </a:r>
          </a:p>
          <a:p>
            <a:r>
              <a:rPr lang="en-US" baseline="0" dirty="0" smtClean="0"/>
              <a:t>In contrast, for example, the glass cube from </a:t>
            </a:r>
            <a:r>
              <a:rPr lang="en-US" baseline="0" dirty="0" err="1" smtClean="0"/>
              <a:t>Mitra</a:t>
            </a:r>
            <a:r>
              <a:rPr lang="en-US" baseline="0" dirty="0" smtClean="0"/>
              <a:t> and </a:t>
            </a:r>
            <a:r>
              <a:rPr lang="en-US" baseline="0" dirty="0" err="1" smtClean="0"/>
              <a:t>Pauly’s</a:t>
            </a:r>
            <a:r>
              <a:rPr lang="en-US" baseline="0" dirty="0" smtClean="0"/>
              <a:t> paper, is </a:t>
            </a:r>
            <a:r>
              <a:rPr lang="en-US" baseline="0" dirty="0" err="1" smtClean="0"/>
              <a:t>unmanufacturable</a:t>
            </a:r>
            <a:r>
              <a:rPr lang="en-US" baseline="0" dirty="0" smtClean="0"/>
              <a:t> as far as I know.</a:t>
            </a:r>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6</a:t>
            </a:fld>
            <a:endParaRPr lang="it-IT" dirty="0"/>
          </a:p>
        </p:txBody>
      </p:sp>
    </p:spTree>
    <p:extLst>
      <p:ext uri="{BB962C8B-B14F-4D97-AF65-F5344CB8AC3E}">
        <p14:creationId xmlns:p14="http://schemas.microsoft.com/office/powerpoint/2010/main" val="313004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task is to figure out what patterns to print on the layers.  We’re going to cast it as an optimization problem, to minimize the difference between the produced shadows and the target images.</a:t>
            </a:r>
          </a:p>
          <a:p>
            <a:r>
              <a:rPr lang="en-US" baseline="0" dirty="0" smtClean="0"/>
              <a:t>*click*</a:t>
            </a:r>
          </a:p>
          <a:p>
            <a:r>
              <a:rPr lang="en-US" baseline="0" dirty="0" smtClean="0"/>
              <a:t>This error is summed over the target images</a:t>
            </a:r>
          </a:p>
          <a:p>
            <a:r>
              <a:rPr lang="en-US" baseline="0" dirty="0" smtClean="0"/>
              <a:t>*click*</a:t>
            </a:r>
          </a:p>
          <a:p>
            <a:r>
              <a:rPr lang="en-US" baseline="0" dirty="0" smtClean="0"/>
              <a:t>And over the pixels in each target image</a:t>
            </a:r>
          </a:p>
          <a:p>
            <a:r>
              <a:rPr lang="en-US" baseline="0" dirty="0" smtClean="0"/>
              <a:t>*click*</a:t>
            </a:r>
          </a:p>
          <a:p>
            <a:r>
              <a:rPr lang="en-US" baseline="0" dirty="0" smtClean="0"/>
              <a:t>We’re assuming a diffuse white receiver surface, so we want the incident irradiance at the pixel to match the target image pixel in a least squares sense.  To compute this irradiance, we accumulate the contribution over all the rays from the light source.  Each ray gets attenuated whenever it hits a transparency layer, so the total contribution of the ray is the product of the attenuations at the </a:t>
            </a:r>
            <a:r>
              <a:rPr lang="en-US" baseline="0" dirty="0" err="1" smtClean="0"/>
              <a:t>hitpoints</a:t>
            </a:r>
            <a:r>
              <a:rPr lang="en-US" baseline="0" dirty="0" smtClean="0"/>
              <a:t>.</a:t>
            </a:r>
          </a:p>
          <a:p>
            <a:r>
              <a:rPr lang="en-US" baseline="0" dirty="0" smtClean="0"/>
              <a:t>*click*</a:t>
            </a:r>
          </a:p>
          <a:p>
            <a:r>
              <a:rPr lang="en-US" baseline="0" dirty="0" smtClean="0"/>
              <a:t>And we are of course solving for these attenuations, the printed patterns.</a:t>
            </a:r>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7</a:t>
            </a:fld>
            <a:endParaRPr lang="it-IT" dirty="0"/>
          </a:p>
        </p:txBody>
      </p:sp>
    </p:spTree>
    <p:extLst>
      <p:ext uri="{BB962C8B-B14F-4D97-AF65-F5344CB8AC3E}">
        <p14:creationId xmlns:p14="http://schemas.microsoft.com/office/powerpoint/2010/main" val="2083507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we’ve got this</a:t>
            </a:r>
            <a:r>
              <a:rPr lang="en-US" baseline="0" dirty="0" smtClean="0"/>
              <a:t> error objective, to match the target images, now written as an actual squared difference</a:t>
            </a:r>
          </a:p>
          <a:p>
            <a:r>
              <a:rPr lang="en-US" baseline="0" dirty="0" smtClean="0"/>
              <a:t>*click*</a:t>
            </a:r>
          </a:p>
          <a:p>
            <a:r>
              <a:rPr lang="en-US" baseline="0" dirty="0" smtClean="0"/>
              <a:t>We also have constraints on the attenuation that can be produced by the printer—the maximum ink density at a pixel.</a:t>
            </a:r>
          </a:p>
          <a:p>
            <a:r>
              <a:rPr lang="en-US" baseline="0" dirty="0" smtClean="0"/>
              <a:t>*click*</a:t>
            </a:r>
          </a:p>
          <a:p>
            <a:r>
              <a:rPr lang="en-US" baseline="0" dirty="0" smtClean="0"/>
              <a:t>The product of the attenuations is a degree n monomial in the unknowns, where n is the number of layers.</a:t>
            </a:r>
          </a:p>
          <a:p>
            <a:r>
              <a:rPr lang="en-US" baseline="0" dirty="0" smtClean="0"/>
              <a:t>Once you take the squared difference and sum them up, this objective is a polynomial of degree 2n.  So we can’t easily optimize it directly.</a:t>
            </a:r>
          </a:p>
          <a:p>
            <a:r>
              <a:rPr lang="en-US" baseline="0" dirty="0" smtClean="0"/>
              <a:t>*click*</a:t>
            </a:r>
          </a:p>
          <a:p>
            <a:r>
              <a:rPr lang="en-US" baseline="0" dirty="0" smtClean="0"/>
              <a:t>But if you hold all layers constant except for one, the attenuation product is linear in that layer and the energy becomes convex quadratic.  This observation is the basis of our solve.</a:t>
            </a:r>
          </a:p>
          <a:p>
            <a:endParaRPr lang="en-US" baseline="0" dirty="0" smtClean="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8</a:t>
            </a:fld>
            <a:endParaRPr lang="it-IT" dirty="0"/>
          </a:p>
        </p:txBody>
      </p:sp>
    </p:spTree>
    <p:extLst>
      <p:ext uri="{BB962C8B-B14F-4D97-AF65-F5344CB8AC3E}">
        <p14:creationId xmlns:p14="http://schemas.microsoft.com/office/powerpoint/2010/main" val="155440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we start with an initial guess for the layers – doesn’t matter what.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fix the second two layers and solve for the first one as a quadratic program.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And then we fix it and solve for the next layer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And so on, in round robin fashion.  At every round, the objective is guaranteed to decrease and so the whole thing converges.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0FCA93A-8486-4C85-AC14-9FD0F0FBE950}" type="slidenum">
              <a:rPr lang="it-IT" smtClean="0"/>
              <a:pPr>
                <a:defRPr/>
              </a:pPr>
              <a:t>9</a:t>
            </a:fld>
            <a:endParaRPr lang="it-IT" dirty="0"/>
          </a:p>
        </p:txBody>
      </p:sp>
    </p:spTree>
    <p:extLst>
      <p:ext uri="{BB962C8B-B14F-4D97-AF65-F5344CB8AC3E}">
        <p14:creationId xmlns:p14="http://schemas.microsoft.com/office/powerpoint/2010/main" val="1704338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7950" y="6553200"/>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187450" y="6550025"/>
            <a:ext cx="647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24750" y="6548438"/>
            <a:ext cx="1547813"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11"/>
          <p:cNvSpPr/>
          <p:nvPr userDrawn="1"/>
        </p:nvSpPr>
        <p:spPr bwMode="auto">
          <a:xfrm>
            <a:off x="0" y="0"/>
            <a:ext cx="9144000" cy="1484313"/>
          </a:xfrm>
          <a:prstGeom prst="rect">
            <a:avLst/>
          </a:prstGeom>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nchor="ctr"/>
          <a:lstStyle/>
          <a:p>
            <a:pPr algn="r" eaLnBrk="0" hangingPunct="0">
              <a:defRPr/>
            </a:pPr>
            <a:endParaRPr lang="it-IT" sz="1200" dirty="0">
              <a:solidFill>
                <a:schemeClr val="bg1"/>
              </a:solidFill>
              <a:latin typeface="Verdana" pitchFamily="34" charset="0"/>
              <a:cs typeface="Arial" pitchFamily="34" charset="0"/>
            </a:endParaRPr>
          </a:p>
        </p:txBody>
      </p:sp>
      <p:pic>
        <p:nvPicPr>
          <p:cNvPr id="8"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50825" y="0"/>
            <a:ext cx="86312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1484313"/>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59875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878C8B9A-34A3-4E6F-8F62-25155DE1FB88}" type="slidenum">
              <a:rPr lang="en-US"/>
              <a:pPr>
                <a:defRPr/>
              </a:pPr>
              <a:t>‹#›</a:t>
            </a:fld>
            <a:endParaRPr lang="en-US"/>
          </a:p>
        </p:txBody>
      </p:sp>
    </p:spTree>
    <p:extLst>
      <p:ext uri="{BB962C8B-B14F-4D97-AF65-F5344CB8AC3E}">
        <p14:creationId xmlns:p14="http://schemas.microsoft.com/office/powerpoint/2010/main" val="1001526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20688"/>
            <a:ext cx="2263080" cy="5505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528" y="620688"/>
            <a:ext cx="6153472" cy="5505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E5719B6D-CCD8-4CEC-8199-DC7F6DB90B81}" type="slidenum">
              <a:rPr lang="en-US"/>
              <a:pPr>
                <a:defRPr/>
              </a:pPr>
              <a:t>‹#›</a:t>
            </a:fld>
            <a:endParaRPr lang="en-US"/>
          </a:p>
        </p:txBody>
      </p:sp>
    </p:spTree>
    <p:extLst>
      <p:ext uri="{BB962C8B-B14F-4D97-AF65-F5344CB8AC3E}">
        <p14:creationId xmlns:p14="http://schemas.microsoft.com/office/powerpoint/2010/main" val="13800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8DFC16DE-03A7-4195-BE65-02093CCEF5A0}" type="slidenum">
              <a:rPr lang="en-US"/>
              <a:pPr>
                <a:defRPr/>
              </a:pPr>
              <a:t>‹#›</a:t>
            </a:fld>
            <a:endParaRPr lang="en-US"/>
          </a:p>
        </p:txBody>
      </p:sp>
    </p:spTree>
    <p:extLst>
      <p:ext uri="{BB962C8B-B14F-4D97-AF65-F5344CB8AC3E}">
        <p14:creationId xmlns:p14="http://schemas.microsoft.com/office/powerpoint/2010/main" val="270617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6CC434F2-D16A-45B8-B7D7-EED421E0CFA2}" type="slidenum">
              <a:rPr lang="en-US"/>
              <a:pPr>
                <a:defRPr/>
              </a:pPr>
              <a:t>‹#›</a:t>
            </a:fld>
            <a:endParaRPr lang="en-US"/>
          </a:p>
        </p:txBody>
      </p:sp>
    </p:spTree>
    <p:extLst>
      <p:ext uri="{BB962C8B-B14F-4D97-AF65-F5344CB8AC3E}">
        <p14:creationId xmlns:p14="http://schemas.microsoft.com/office/powerpoint/2010/main" val="3200933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9512" y="1600200"/>
            <a:ext cx="43162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162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55C7ADCF-CE25-42B1-9BAC-E00E2EC83ACB}" type="slidenum">
              <a:rPr lang="en-US"/>
              <a:pPr>
                <a:defRPr/>
              </a:pPr>
              <a:t>‹#›</a:t>
            </a:fld>
            <a:endParaRPr lang="en-US"/>
          </a:p>
        </p:txBody>
      </p:sp>
    </p:spTree>
    <p:extLst>
      <p:ext uri="{BB962C8B-B14F-4D97-AF65-F5344CB8AC3E}">
        <p14:creationId xmlns:p14="http://schemas.microsoft.com/office/powerpoint/2010/main" val="2579987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79512" y="1535113"/>
            <a:ext cx="43178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9512" y="2174875"/>
            <a:ext cx="43178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3194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3194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36B8E91C-FFA1-4D90-B661-EB30E588008C}" type="slidenum">
              <a:rPr lang="en-US"/>
              <a:pPr>
                <a:defRPr/>
              </a:pPr>
              <a:t>‹#›</a:t>
            </a:fld>
            <a:endParaRPr lang="en-US"/>
          </a:p>
        </p:txBody>
      </p:sp>
    </p:spTree>
    <p:extLst>
      <p:ext uri="{BB962C8B-B14F-4D97-AF65-F5344CB8AC3E}">
        <p14:creationId xmlns:p14="http://schemas.microsoft.com/office/powerpoint/2010/main" val="3267495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5951486D-651E-41C7-A1DF-FE89F23CEF59}" type="slidenum">
              <a:rPr lang="en-US"/>
              <a:pPr>
                <a:defRPr/>
              </a:pPr>
              <a:t>‹#›</a:t>
            </a:fld>
            <a:endParaRPr lang="en-US"/>
          </a:p>
        </p:txBody>
      </p:sp>
    </p:spTree>
    <p:extLst>
      <p:ext uri="{BB962C8B-B14F-4D97-AF65-F5344CB8AC3E}">
        <p14:creationId xmlns:p14="http://schemas.microsoft.com/office/powerpoint/2010/main" val="2445407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687F75A7-FCA8-4860-9ACE-D977F2912A4D}" type="slidenum">
              <a:rPr lang="en-US"/>
              <a:pPr>
                <a:defRPr/>
              </a:pPr>
              <a:t>‹#›</a:t>
            </a:fld>
            <a:endParaRPr lang="en-US"/>
          </a:p>
        </p:txBody>
      </p:sp>
    </p:spTree>
    <p:extLst>
      <p:ext uri="{BB962C8B-B14F-4D97-AF65-F5344CB8AC3E}">
        <p14:creationId xmlns:p14="http://schemas.microsoft.com/office/powerpoint/2010/main" val="2167589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3213993" cy="95842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476672"/>
            <a:ext cx="5317430" cy="56494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1520" y="1435100"/>
            <a:ext cx="321399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A013DF7-6F11-4FB3-9710-2541021F78C0}" type="slidenum">
              <a:rPr lang="en-US"/>
              <a:pPr>
                <a:defRPr/>
              </a:pPr>
              <a:t>‹#›</a:t>
            </a:fld>
            <a:endParaRPr lang="en-US"/>
          </a:p>
        </p:txBody>
      </p:sp>
    </p:spTree>
    <p:extLst>
      <p:ext uri="{BB962C8B-B14F-4D97-AF65-F5344CB8AC3E}">
        <p14:creationId xmlns:p14="http://schemas.microsoft.com/office/powerpoint/2010/main" val="158353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97309F9F-23E1-4C40-993A-E90EC6FAF9AE}" type="slidenum">
              <a:rPr lang="en-US"/>
              <a:pPr>
                <a:defRPr/>
              </a:pPr>
              <a:t>‹#›</a:t>
            </a:fld>
            <a:endParaRPr lang="en-US"/>
          </a:p>
        </p:txBody>
      </p:sp>
    </p:spTree>
    <p:extLst>
      <p:ext uri="{BB962C8B-B14F-4D97-AF65-F5344CB8AC3E}">
        <p14:creationId xmlns:p14="http://schemas.microsoft.com/office/powerpoint/2010/main" val="3997726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ttangolo 5"/>
          <p:cNvSpPr/>
          <p:nvPr userDrawn="1"/>
        </p:nvSpPr>
        <p:spPr bwMode="auto">
          <a:xfrm>
            <a:off x="0" y="6453188"/>
            <a:ext cx="9144000" cy="404812"/>
          </a:xfrm>
          <a:prstGeom prst="rect">
            <a:avLst/>
          </a:prstGeom>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lstStyle/>
          <a:p>
            <a:pPr eaLnBrk="0" hangingPunct="0">
              <a:defRPr/>
            </a:pPr>
            <a:endParaRPr lang="it-IT" dirty="0">
              <a:latin typeface="Arial" charset="0"/>
              <a:cs typeface="Arial" pitchFamily="34" charset="0"/>
            </a:endParaRPr>
          </a:p>
        </p:txBody>
      </p:sp>
      <p:sp>
        <p:nvSpPr>
          <p:cNvPr id="1027" name="Rectangle 2"/>
          <p:cNvSpPr>
            <a:spLocks noGrp="1" noChangeArrowheads="1"/>
          </p:cNvSpPr>
          <p:nvPr>
            <p:ph type="title"/>
          </p:nvPr>
        </p:nvSpPr>
        <p:spPr bwMode="auto">
          <a:xfrm>
            <a:off x="179388" y="476250"/>
            <a:ext cx="878522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here to change title</a:t>
            </a:r>
          </a:p>
        </p:txBody>
      </p:sp>
      <p:sp>
        <p:nvSpPr>
          <p:cNvPr id="1028" name="Rectangle 3"/>
          <p:cNvSpPr>
            <a:spLocks noGrp="1" noChangeArrowheads="1"/>
          </p:cNvSpPr>
          <p:nvPr>
            <p:ph type="body" idx="1"/>
          </p:nvPr>
        </p:nvSpPr>
        <p:spPr bwMode="auto">
          <a:xfrm>
            <a:off x="179388" y="1484313"/>
            <a:ext cx="878522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here to change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239000" y="6584950"/>
            <a:ext cx="1905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solidFill>
                  <a:schemeClr val="bg1"/>
                </a:solidFill>
                <a:latin typeface="Verdana" pitchFamily="34" charset="0"/>
                <a:ea typeface="ＭＳ Ｐゴシック" pitchFamily="34" charset="-128"/>
                <a:cs typeface="+mn-cs"/>
              </a:defRPr>
            </a:lvl1pPr>
          </a:lstStyle>
          <a:p>
            <a:pPr>
              <a:defRPr/>
            </a:pPr>
            <a:fld id="{466C094B-AAC6-4D4E-AF74-E1982932E826}" type="slidenum">
              <a:rPr lang="it-IT"/>
              <a:pPr>
                <a:defRPr/>
              </a:pPr>
              <a:t>‹#›</a:t>
            </a:fld>
            <a:endParaRPr lang="it-IT" dirty="0"/>
          </a:p>
        </p:txBody>
      </p:sp>
      <p:sp>
        <p:nvSpPr>
          <p:cNvPr id="7" name="Rettangolo 6"/>
          <p:cNvSpPr/>
          <p:nvPr userDrawn="1"/>
        </p:nvSpPr>
        <p:spPr bwMode="auto">
          <a:xfrm>
            <a:off x="0" y="0"/>
            <a:ext cx="9144000" cy="404813"/>
          </a:xfrm>
          <a:prstGeom prst="rect">
            <a:avLst/>
          </a:prstGeom>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nchor="ctr"/>
          <a:lstStyle/>
          <a:p>
            <a:pPr algn="r" eaLnBrk="0" hangingPunct="0">
              <a:defRPr/>
            </a:pPr>
            <a:r>
              <a:rPr lang="it-IT" sz="1200" dirty="0">
                <a:solidFill>
                  <a:schemeClr val="bg1"/>
                </a:solidFill>
                <a:latin typeface="Verdana" pitchFamily="34" charset="0"/>
                <a:cs typeface="Arial" pitchFamily="34" charset="0"/>
              </a:rPr>
              <a:t>Eurographics 2012, Cagliari, Italy</a:t>
            </a:r>
          </a:p>
        </p:txBody>
      </p:sp>
      <p:pic>
        <p:nvPicPr>
          <p:cNvPr id="1031"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36195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641032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hf hdr="0" ftr="0" dt="0"/>
  <p:txStyles>
    <p:titleStyle>
      <a:lvl1pPr algn="l" rtl="0" eaLnBrk="0" fontAlgn="base" hangingPunct="0">
        <a:spcBef>
          <a:spcPct val="0"/>
        </a:spcBef>
        <a:spcAft>
          <a:spcPct val="0"/>
        </a:spcAft>
        <a:defRPr sz="3200" b="1">
          <a:solidFill>
            <a:srgbClr val="C40000"/>
          </a:solidFill>
          <a:effectLst>
            <a:outerShdw blurRad="38100" dist="38100" dir="2700000" algn="tl">
              <a:srgbClr val="000000">
                <a:alpha val="43137"/>
              </a:srgbClr>
            </a:outerShdw>
          </a:effectLst>
          <a:latin typeface="Verdana" pitchFamily="34" charset="0"/>
          <a:ea typeface="+mj-ea"/>
          <a:cs typeface="+mj-cs"/>
        </a:defRPr>
      </a:lvl1pPr>
      <a:lvl2pPr algn="l" rtl="0" eaLnBrk="0" fontAlgn="base" hangingPunct="0">
        <a:spcBef>
          <a:spcPct val="0"/>
        </a:spcBef>
        <a:spcAft>
          <a:spcPct val="0"/>
        </a:spcAft>
        <a:defRPr sz="3200" b="1">
          <a:solidFill>
            <a:srgbClr val="C40000"/>
          </a:solidFill>
          <a:latin typeface="Verdana" pitchFamily="16" charset="0"/>
          <a:ea typeface="ＭＳ Ｐゴシック" charset="-128"/>
        </a:defRPr>
      </a:lvl2pPr>
      <a:lvl3pPr algn="l" rtl="0" eaLnBrk="0" fontAlgn="base" hangingPunct="0">
        <a:spcBef>
          <a:spcPct val="0"/>
        </a:spcBef>
        <a:spcAft>
          <a:spcPct val="0"/>
        </a:spcAft>
        <a:defRPr sz="3200" b="1">
          <a:solidFill>
            <a:srgbClr val="C40000"/>
          </a:solidFill>
          <a:latin typeface="Verdana" pitchFamily="16" charset="0"/>
          <a:ea typeface="ＭＳ Ｐゴシック" charset="-128"/>
        </a:defRPr>
      </a:lvl3pPr>
      <a:lvl4pPr algn="l" rtl="0" eaLnBrk="0" fontAlgn="base" hangingPunct="0">
        <a:spcBef>
          <a:spcPct val="0"/>
        </a:spcBef>
        <a:spcAft>
          <a:spcPct val="0"/>
        </a:spcAft>
        <a:defRPr sz="3200" b="1">
          <a:solidFill>
            <a:srgbClr val="C40000"/>
          </a:solidFill>
          <a:latin typeface="Verdana" pitchFamily="16" charset="0"/>
          <a:ea typeface="ＭＳ Ｐゴシック" charset="-128"/>
        </a:defRPr>
      </a:lvl4pPr>
      <a:lvl5pPr algn="l" rtl="0" eaLnBrk="0" fontAlgn="base" hangingPunct="0">
        <a:spcBef>
          <a:spcPct val="0"/>
        </a:spcBef>
        <a:spcAft>
          <a:spcPct val="0"/>
        </a:spcAft>
        <a:defRPr sz="3200" b="1">
          <a:solidFill>
            <a:srgbClr val="C40000"/>
          </a:solidFill>
          <a:latin typeface="Verdana" pitchFamily="16" charset="0"/>
          <a:ea typeface="ＭＳ Ｐゴシック" charset="-128"/>
        </a:defRPr>
      </a:lvl5pPr>
      <a:lvl6pPr marL="457200" algn="l" rtl="0" eaLnBrk="1" fontAlgn="base" hangingPunct="1">
        <a:spcBef>
          <a:spcPct val="0"/>
        </a:spcBef>
        <a:spcAft>
          <a:spcPct val="0"/>
        </a:spcAft>
        <a:defRPr sz="4000">
          <a:solidFill>
            <a:schemeClr val="bg1"/>
          </a:solidFill>
          <a:latin typeface="Myriad Pro Bold Cond" charset="0"/>
          <a:ea typeface="ＭＳ Ｐゴシック" charset="-128"/>
        </a:defRPr>
      </a:lvl6pPr>
      <a:lvl7pPr marL="914400" algn="l" rtl="0" eaLnBrk="1" fontAlgn="base" hangingPunct="1">
        <a:spcBef>
          <a:spcPct val="0"/>
        </a:spcBef>
        <a:spcAft>
          <a:spcPct val="0"/>
        </a:spcAft>
        <a:defRPr sz="4000">
          <a:solidFill>
            <a:schemeClr val="bg1"/>
          </a:solidFill>
          <a:latin typeface="Myriad Pro Bold Cond" charset="0"/>
          <a:ea typeface="ＭＳ Ｐゴシック" charset="-128"/>
        </a:defRPr>
      </a:lvl7pPr>
      <a:lvl8pPr marL="1371600" algn="l" rtl="0" eaLnBrk="1" fontAlgn="base" hangingPunct="1">
        <a:spcBef>
          <a:spcPct val="0"/>
        </a:spcBef>
        <a:spcAft>
          <a:spcPct val="0"/>
        </a:spcAft>
        <a:defRPr sz="4000">
          <a:solidFill>
            <a:schemeClr val="bg1"/>
          </a:solidFill>
          <a:latin typeface="Myriad Pro Bold Cond" charset="0"/>
          <a:ea typeface="ＭＳ Ｐゴシック" charset="-128"/>
        </a:defRPr>
      </a:lvl8pPr>
      <a:lvl9pPr marL="1828800" algn="l" rtl="0" eaLnBrk="1" fontAlgn="base" hangingPunct="1">
        <a:spcBef>
          <a:spcPct val="0"/>
        </a:spcBef>
        <a:spcAft>
          <a:spcPct val="0"/>
        </a:spcAft>
        <a:defRPr sz="4000">
          <a:solidFill>
            <a:schemeClr val="bg1"/>
          </a:solidFill>
          <a:latin typeface="Myriad Pro Bold Cond" charset="0"/>
          <a:ea typeface="ＭＳ Ｐゴシック" charset="-128"/>
        </a:defRPr>
      </a:lvl9pPr>
    </p:titleStyle>
    <p:bodyStyle>
      <a:lvl1pPr marL="342900" indent="-342900" algn="l" rtl="0" eaLnBrk="0" fontAlgn="base" hangingPunct="0">
        <a:spcBef>
          <a:spcPct val="20000"/>
        </a:spcBef>
        <a:spcAft>
          <a:spcPct val="0"/>
        </a:spcAft>
        <a:buClr>
          <a:schemeClr val="accent2"/>
        </a:buClr>
        <a:buFont typeface="Times" pitchFamily="18" charset="0"/>
        <a:buChar char="•"/>
        <a:defRPr sz="2400" b="1">
          <a:solidFill>
            <a:schemeClr val="tx1"/>
          </a:solidFill>
          <a:latin typeface="Verdana" pitchFamily="34" charset="0"/>
          <a:ea typeface="+mn-ea"/>
          <a:cs typeface="+mn-cs"/>
        </a:defRPr>
      </a:lvl1pPr>
      <a:lvl2pPr marL="742950" indent="-285750" algn="l" rtl="0" eaLnBrk="0" fontAlgn="base" hangingPunct="0">
        <a:spcBef>
          <a:spcPct val="20000"/>
        </a:spcBef>
        <a:spcAft>
          <a:spcPct val="0"/>
        </a:spcAft>
        <a:buClr>
          <a:schemeClr val="accent2"/>
        </a:buClr>
        <a:buChar char="–"/>
        <a:defRPr sz="2000">
          <a:solidFill>
            <a:schemeClr val="accent2"/>
          </a:solidFill>
          <a:latin typeface="Verdana" pitchFamily="34" charset="0"/>
          <a:ea typeface="+mn-ea"/>
        </a:defRPr>
      </a:lvl2pPr>
      <a:lvl3pPr marL="1143000" indent="-228600" algn="l" rtl="0" eaLnBrk="0" fontAlgn="base" hangingPunct="0">
        <a:spcBef>
          <a:spcPct val="20000"/>
        </a:spcBef>
        <a:spcAft>
          <a:spcPct val="0"/>
        </a:spcAft>
        <a:buClr>
          <a:schemeClr val="accent2"/>
        </a:buClr>
        <a:buFont typeface="Times" pitchFamily="18" charset="0"/>
        <a:buChar char="•"/>
        <a:defRPr>
          <a:solidFill>
            <a:schemeClr val="accent2"/>
          </a:solidFill>
          <a:latin typeface="Verdana" pitchFamily="34" charset="0"/>
          <a:ea typeface="+mn-ea"/>
        </a:defRPr>
      </a:lvl3pPr>
      <a:lvl4pPr marL="1600200" indent="-228600" algn="l" rtl="0" eaLnBrk="0" fontAlgn="base" hangingPunct="0">
        <a:spcBef>
          <a:spcPct val="20000"/>
        </a:spcBef>
        <a:spcAft>
          <a:spcPct val="0"/>
        </a:spcAft>
        <a:buClr>
          <a:schemeClr val="accent2"/>
        </a:buClr>
        <a:buChar char="–"/>
        <a:defRPr>
          <a:solidFill>
            <a:schemeClr val="accent2"/>
          </a:solidFill>
          <a:latin typeface="Verdana" pitchFamily="34" charset="0"/>
          <a:ea typeface="+mn-ea"/>
        </a:defRPr>
      </a:lvl4pPr>
      <a:lvl5pPr marL="2057400" indent="-228600" algn="l" rtl="0" eaLnBrk="0" fontAlgn="base" hangingPunct="0">
        <a:spcBef>
          <a:spcPct val="20000"/>
        </a:spcBef>
        <a:spcAft>
          <a:spcPct val="0"/>
        </a:spcAft>
        <a:buClr>
          <a:schemeClr val="accent2"/>
        </a:buClr>
        <a:buChar char="»"/>
        <a:defRPr>
          <a:solidFill>
            <a:schemeClr val="accent2"/>
          </a:solidFill>
          <a:latin typeface="Verdana" pitchFamily="34" charset="0"/>
          <a:ea typeface="+mn-ea"/>
        </a:defRPr>
      </a:lvl5pPr>
      <a:lvl6pPr marL="2514600" indent="-228600" algn="l" rtl="0" eaLnBrk="1" fontAlgn="base" hangingPunct="1">
        <a:spcBef>
          <a:spcPct val="20000"/>
        </a:spcBef>
        <a:spcAft>
          <a:spcPct val="0"/>
        </a:spcAft>
        <a:buClr>
          <a:srgbClr val="7CA900"/>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7CA900"/>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7CA900"/>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7CA900"/>
        </a:buClr>
        <a:buChar char="»"/>
        <a:defRPr sz="2000">
          <a:solidFill>
            <a:schemeClr val="tx1"/>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67544" y="2130425"/>
            <a:ext cx="8208912" cy="1470025"/>
          </a:xfrm>
        </p:spPr>
        <p:txBody>
          <a:bodyPr/>
          <a:lstStyle/>
          <a:p>
            <a:r>
              <a:rPr lang="en-US" b="0" dirty="0"/>
              <a:t>Manufacturing Layered Attenuators </a:t>
            </a:r>
            <a:r>
              <a:rPr lang="en-US" b="0" dirty="0" smtClean="0"/>
              <a:t>for Multiple </a:t>
            </a:r>
            <a:r>
              <a:rPr lang="en-US" b="0" dirty="0"/>
              <a:t>Prescribed Shadow Images</a:t>
            </a:r>
            <a:endParaRPr lang="en-US" dirty="0"/>
          </a:p>
        </p:txBody>
      </p:sp>
      <p:sp>
        <p:nvSpPr>
          <p:cNvPr id="13315" name="Sottotitolo 2"/>
          <p:cNvSpPr>
            <a:spLocks noGrp="1"/>
          </p:cNvSpPr>
          <p:nvPr>
            <p:ph type="subTitle" idx="1"/>
          </p:nvPr>
        </p:nvSpPr>
        <p:spPr>
          <a:xfrm>
            <a:off x="899592" y="3886200"/>
            <a:ext cx="7344816" cy="1752600"/>
          </a:xfrm>
        </p:spPr>
        <p:txBody>
          <a:bodyPr/>
          <a:lstStyle/>
          <a:p>
            <a:r>
              <a:rPr lang="en-US" dirty="0" smtClean="0"/>
              <a:t>Ilya Baran   Philipp Keller   Derek Bradley</a:t>
            </a:r>
          </a:p>
          <a:p>
            <a:r>
              <a:rPr lang="en-US" dirty="0" err="1" smtClean="0"/>
              <a:t>Stelian</a:t>
            </a:r>
            <a:r>
              <a:rPr lang="en-US" dirty="0" smtClean="0"/>
              <a:t> </a:t>
            </a:r>
            <a:r>
              <a:rPr lang="en-US" dirty="0" err="1" smtClean="0"/>
              <a:t>Coros</a:t>
            </a:r>
            <a:r>
              <a:rPr lang="en-US" dirty="0" smtClean="0"/>
              <a:t>   </a:t>
            </a:r>
            <a:r>
              <a:rPr lang="en-US" dirty="0" err="1" smtClean="0"/>
              <a:t>Wojciech</a:t>
            </a:r>
            <a:r>
              <a:rPr lang="en-US" dirty="0" smtClean="0"/>
              <a:t> </a:t>
            </a:r>
            <a:r>
              <a:rPr lang="en-US" dirty="0" err="1" smtClean="0"/>
              <a:t>Jarosz</a:t>
            </a:r>
            <a:endParaRPr lang="en-US" dirty="0"/>
          </a:p>
          <a:p>
            <a:r>
              <a:rPr lang="en-US" dirty="0" smtClean="0"/>
              <a:t>Derek </a:t>
            </a:r>
            <a:r>
              <a:rPr lang="en-US" dirty="0" err="1" smtClean="0"/>
              <a:t>Nowrouzezahrai</a:t>
            </a:r>
            <a:r>
              <a:rPr lang="en-US" dirty="0" smtClean="0"/>
              <a:t>   Markus Gross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endParaRPr lang="en-US" dirty="0"/>
          </a:p>
          <a:p>
            <a:endParaRPr lang="en-US" dirty="0" smtClean="0"/>
          </a:p>
          <a:p>
            <a:endParaRPr lang="en-US" dirty="0"/>
          </a:p>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10</a:t>
            </a:fld>
            <a:endParaRPr lang="en-US"/>
          </a:p>
        </p:txBody>
      </p:sp>
      <p:pic>
        <p:nvPicPr>
          <p:cNvPr id="2051" name="Picture 3" descr="C:\Code\ManufacturingShadows\eg2012paper\graphics\flagship\50_sun1_reconstru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73" y="1503516"/>
            <a:ext cx="1823158" cy="23575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Code\ManufacturingShadows\eg2012paper\graphics\flagship\50_sun3_reconstruc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0521" y="1503516"/>
            <a:ext cx="1823158" cy="235753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Code\ManufacturingShadows\eg2012paper\graphics\flagship\50_sun2_reconstruct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9775" y="1491434"/>
            <a:ext cx="1832202" cy="23692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7" y="4021141"/>
            <a:ext cx="1512170" cy="226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791" y="4045110"/>
            <a:ext cx="1512170" cy="226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014" y="4045110"/>
            <a:ext cx="1512170" cy="226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4892" y="1268760"/>
            <a:ext cx="1285638" cy="165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7996" y="2924944"/>
            <a:ext cx="1285638" cy="165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94892" y="4578424"/>
            <a:ext cx="1285638" cy="165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81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fade">
                                      <p:cBhvr>
                                        <p:cTn id="10" dur="500"/>
                                        <p:tgtEl>
                                          <p:spTgt spid="2053"/>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500"/>
                                        <p:tgtEl>
                                          <p:spTgt spid="2054"/>
                                        </p:tgtEl>
                                      </p:cBhvr>
                                    </p:animEffect>
                                  </p:childTnLst>
                                </p:cTn>
                              </p:par>
                              <p:par>
                                <p:cTn id="19" presetID="10" presetClass="entr" presetSubtype="0" fill="hold" nodeType="withEffect">
                                  <p:stCondLst>
                                    <p:cond delay="0"/>
                                  </p:stCondLst>
                                  <p:childTnLst>
                                    <p:set>
                                      <p:cBhvr>
                                        <p:cTn id="20" dur="1" fill="hold">
                                          <p:stCondLst>
                                            <p:cond delay="0"/>
                                          </p:stCondLst>
                                        </p:cTn>
                                        <p:tgtEl>
                                          <p:spTgt spid="2055"/>
                                        </p:tgtEl>
                                        <p:attrNameLst>
                                          <p:attrName>style.visibility</p:attrName>
                                        </p:attrNameLst>
                                      </p:cBhvr>
                                      <p:to>
                                        <p:strVal val="visible"/>
                                      </p:to>
                                    </p:set>
                                    <p:animEffect transition="in" filter="fade">
                                      <p:cBhvr>
                                        <p:cTn id="21" dur="500"/>
                                        <p:tgtEl>
                                          <p:spTgt spid="2055"/>
                                        </p:tgtEl>
                                      </p:cBhvr>
                                    </p:animEffect>
                                  </p:childTnLst>
                                </p:cTn>
                              </p:par>
                              <p:par>
                                <p:cTn id="22" presetID="10" presetClass="entr" presetSubtype="0" fill="hold" nodeType="withEffect">
                                  <p:stCondLst>
                                    <p:cond delay="0"/>
                                  </p:stCondLst>
                                  <p:childTnLst>
                                    <p:set>
                                      <p:cBhvr>
                                        <p:cTn id="23" dur="1" fill="hold">
                                          <p:stCondLst>
                                            <p:cond delay="0"/>
                                          </p:stCondLst>
                                        </p:cTn>
                                        <p:tgtEl>
                                          <p:spTgt spid="2056"/>
                                        </p:tgtEl>
                                        <p:attrNameLst>
                                          <p:attrName>style.visibility</p:attrName>
                                        </p:attrNameLst>
                                      </p:cBhvr>
                                      <p:to>
                                        <p:strVal val="visible"/>
                                      </p:to>
                                    </p:set>
                                    <p:animEffect transition="in" filter="fade">
                                      <p:cBhvr>
                                        <p:cTn id="24"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images 2 layers</a:t>
            </a:r>
            <a:endParaRPr lang="en-US" dirty="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11</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542" y="3789040"/>
            <a:ext cx="1633917" cy="256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726" y="3788557"/>
            <a:ext cx="1633917" cy="256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910" y="3789040"/>
            <a:ext cx="1633917" cy="256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C:\Code\ManufacturingShadows\results\60_3images464x600color_2blockers464x600\50_sun1_reconstructi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576" y="1386683"/>
            <a:ext cx="17678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Code\ManufacturingShadows\results\60_3images464x600color_2blockers464x600\50_sun3_reconstructi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9944" y="1386683"/>
            <a:ext cx="17678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Code\ManufacturingShadows\results\60_3images464x600color_2blockers464x600\50_sun2_reconstructi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2760" y="1386683"/>
            <a:ext cx="176785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92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500"/>
                                        <p:tgtEl>
                                          <p:spTgt spid="3077"/>
                                        </p:tgtEl>
                                      </p:cBhvr>
                                    </p:animEffect>
                                  </p:childTnLst>
                                </p:cTn>
                              </p:par>
                              <p:par>
                                <p:cTn id="8" presetID="10" presetClass="entr" presetSubtype="0"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fade">
                                      <p:cBhvr>
                                        <p:cTn id="10" dur="500"/>
                                        <p:tgtEl>
                                          <p:spTgt spid="3079"/>
                                        </p:tgtEl>
                                      </p:cBhvr>
                                    </p:animEffect>
                                  </p:childTnLst>
                                </p:cTn>
                              </p:par>
                              <p:par>
                                <p:cTn id="11" presetID="10" presetClass="entr" presetSubtype="0"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500"/>
                                        <p:tgtEl>
                                          <p:spTgt spid="307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par>
                                <p:cTn id="19" presetID="10" presetClass="entr" presetSubtype="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fade">
                                      <p:cBhvr>
                                        <p:cTn id="21" dur="500"/>
                                        <p:tgtEl>
                                          <p:spTgt spid="3075"/>
                                        </p:tgtEl>
                                      </p:cBhvr>
                                    </p:animEffect>
                                  </p:childTnLst>
                                </p:cTn>
                              </p:par>
                              <p:par>
                                <p:cTn id="22" presetID="10"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a:t>
            </a:r>
            <a:endParaRPr lang="en-US" dirty="0"/>
          </a:p>
        </p:txBody>
      </p:sp>
      <p:pic>
        <p:nvPicPr>
          <p:cNvPr id="5" name="resul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9075" y="1484313"/>
            <a:ext cx="8705850" cy="4897437"/>
          </a:xfrm>
        </p:spPr>
      </p:pic>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12</a:t>
            </a:fld>
            <a:endParaRPr lang="en-US"/>
          </a:p>
        </p:txBody>
      </p:sp>
    </p:spTree>
    <p:extLst>
      <p:ext uri="{BB962C8B-B14F-4D97-AF65-F5344CB8AC3E}">
        <p14:creationId xmlns:p14="http://schemas.microsoft.com/office/powerpoint/2010/main" val="314180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images (4 layers)</a:t>
            </a:r>
            <a:endParaRPr lang="en-US" dirty="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13</a:t>
            </a:fld>
            <a:endParaRPr lang="en-US"/>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32" t="9536" r="5767" b="32489"/>
          <a:stretch/>
        </p:blipFill>
        <p:spPr bwMode="auto">
          <a:xfrm>
            <a:off x="1492792" y="1412776"/>
            <a:ext cx="6158416" cy="249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10" t="9451" r="24814" b="32321"/>
          <a:stretch/>
        </p:blipFill>
        <p:spPr bwMode="auto">
          <a:xfrm>
            <a:off x="2101992" y="3861048"/>
            <a:ext cx="4940016" cy="250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7134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do we lose with sun as an area light?</a:t>
            </a:r>
            <a:endParaRPr lang="en-US" dirty="0"/>
          </a:p>
        </p:txBody>
      </p:sp>
      <p:sp>
        <p:nvSpPr>
          <p:cNvPr id="3" name="Content Placeholder 2"/>
          <p:cNvSpPr>
            <a:spLocks noGrp="1"/>
          </p:cNvSpPr>
          <p:nvPr>
            <p:ph idx="1"/>
          </p:nvPr>
        </p:nvSpPr>
        <p:spPr/>
        <p:txBody>
          <a:bodyPr/>
          <a:lstStyle/>
          <a:p>
            <a:r>
              <a:rPr lang="en-US" dirty="0" smtClean="0"/>
              <a:t>With 1 layer, area light makes blurry image</a:t>
            </a:r>
          </a:p>
          <a:p>
            <a:r>
              <a:rPr lang="en-US" dirty="0" smtClean="0"/>
              <a:t>Optimize and simulate with point light:</a:t>
            </a:r>
            <a:endParaRPr lang="en-US" dirty="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14</a:t>
            </a:fld>
            <a:endParaRPr lang="en-US"/>
          </a:p>
        </p:txBody>
      </p:sp>
      <p:pic>
        <p:nvPicPr>
          <p:cNvPr id="4099" name="Picture 3" descr="C:\Code\ManufacturingShadows\results\54_pointlighttest_3images512x512color_3blockers512x512\50_sun1_reconstruction.png"/>
          <p:cNvPicPr>
            <a:picLocks noChangeAspect="1" noChangeArrowheads="1"/>
          </p:cNvPicPr>
          <p:nvPr/>
        </p:nvPicPr>
        <p:blipFill rotWithShape="1">
          <a:blip r:embed="rId3">
            <a:extLst>
              <a:ext uri="{28A0092B-C50C-407E-A947-70E740481C1C}">
                <a14:useLocalDpi xmlns:a14="http://schemas.microsoft.com/office/drawing/2010/main" val="0"/>
              </a:ext>
            </a:extLst>
          </a:blip>
          <a:srcRect t="1" r="66624" b="156"/>
          <a:stretch/>
        </p:blipFill>
        <p:spPr bwMode="auto">
          <a:xfrm>
            <a:off x="591494" y="3051024"/>
            <a:ext cx="2545418" cy="25382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Code\ManufacturingShadows\results\54_pointlighttest_3images512x512color_3blockers512x512\50_sun2_reconstruction.png"/>
          <p:cNvPicPr>
            <a:picLocks noChangeAspect="1" noChangeArrowheads="1"/>
          </p:cNvPicPr>
          <p:nvPr/>
        </p:nvPicPr>
        <p:blipFill rotWithShape="1">
          <a:blip r:embed="rId4">
            <a:extLst>
              <a:ext uri="{28A0092B-C50C-407E-A947-70E740481C1C}">
                <a14:useLocalDpi xmlns:a14="http://schemas.microsoft.com/office/drawing/2010/main" val="0"/>
              </a:ext>
            </a:extLst>
          </a:blip>
          <a:srcRect r="66586"/>
          <a:stretch/>
        </p:blipFill>
        <p:spPr bwMode="auto">
          <a:xfrm>
            <a:off x="3334220" y="3039720"/>
            <a:ext cx="2548280" cy="254217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Code\ManufacturingShadows\results\54_pointlighttest_3images512x512color_3blockers512x512\50_sun3_reconstruction.png"/>
          <p:cNvPicPr>
            <a:picLocks noChangeAspect="1" noChangeArrowheads="1"/>
          </p:cNvPicPr>
          <p:nvPr/>
        </p:nvPicPr>
        <p:blipFill rotWithShape="1">
          <a:blip r:embed="rId5">
            <a:extLst>
              <a:ext uri="{28A0092B-C50C-407E-A947-70E740481C1C}">
                <a14:useLocalDpi xmlns:a14="http://schemas.microsoft.com/office/drawing/2010/main" val="0"/>
              </a:ext>
            </a:extLst>
          </a:blip>
          <a:srcRect r="66586"/>
          <a:stretch/>
        </p:blipFill>
        <p:spPr bwMode="auto">
          <a:xfrm>
            <a:off x="6079496" y="3045793"/>
            <a:ext cx="2548280" cy="25421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Code\ManufacturingShadows\results\54_pointlighttest_3images512x512color_3blockers512x512\50_sun2_reconstruction.png"/>
          <p:cNvPicPr>
            <a:picLocks noChangeAspect="1" noChangeArrowheads="1"/>
          </p:cNvPicPr>
          <p:nvPr/>
        </p:nvPicPr>
        <p:blipFill rotWithShape="1">
          <a:blip r:embed="rId4">
            <a:extLst>
              <a:ext uri="{28A0092B-C50C-407E-A947-70E740481C1C}">
                <a14:useLocalDpi xmlns:a14="http://schemas.microsoft.com/office/drawing/2010/main" val="0"/>
              </a:ext>
            </a:extLst>
          </a:blip>
          <a:srcRect l="66586"/>
          <a:stretch/>
        </p:blipFill>
        <p:spPr bwMode="auto">
          <a:xfrm>
            <a:off x="3334220" y="3049047"/>
            <a:ext cx="2548280" cy="2542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Code\ManufacturingShadows\results\54_pointlighttest_3images512x512color_3blockers512x512\50_sun3_reconstruction.png"/>
          <p:cNvPicPr>
            <a:picLocks noChangeAspect="1" noChangeArrowheads="1"/>
          </p:cNvPicPr>
          <p:nvPr/>
        </p:nvPicPr>
        <p:blipFill rotWithShape="1">
          <a:blip r:embed="rId5">
            <a:extLst>
              <a:ext uri="{28A0092B-C50C-407E-A947-70E740481C1C}">
                <a14:useLocalDpi xmlns:a14="http://schemas.microsoft.com/office/drawing/2010/main" val="0"/>
              </a:ext>
            </a:extLst>
          </a:blip>
          <a:srcRect l="66586"/>
          <a:stretch/>
        </p:blipFill>
        <p:spPr bwMode="auto">
          <a:xfrm>
            <a:off x="6079496" y="3049047"/>
            <a:ext cx="2548280" cy="25421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Code\ManufacturingShadows\results\54_pointlighttest_3images512x512color_3blockers512x512\50_sun1_reconstruction.png"/>
          <p:cNvPicPr>
            <a:picLocks noChangeAspect="1" noChangeArrowheads="1"/>
          </p:cNvPicPr>
          <p:nvPr/>
        </p:nvPicPr>
        <p:blipFill rotWithShape="1">
          <a:blip r:embed="rId3">
            <a:extLst>
              <a:ext uri="{28A0092B-C50C-407E-A947-70E740481C1C}">
                <a14:useLocalDpi xmlns:a14="http://schemas.microsoft.com/office/drawing/2010/main" val="0"/>
              </a:ext>
            </a:extLst>
          </a:blip>
          <a:srcRect l="66624" t="-296" b="451"/>
          <a:stretch/>
        </p:blipFill>
        <p:spPr bwMode="auto">
          <a:xfrm>
            <a:off x="591494" y="3041697"/>
            <a:ext cx="2545418" cy="2538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8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09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10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101"/>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an area light help?</a:t>
            </a:r>
            <a:endParaRPr lang="en-US" dirty="0"/>
          </a:p>
        </p:txBody>
      </p:sp>
      <p:sp>
        <p:nvSpPr>
          <p:cNvPr id="3" name="Content Placeholder 2"/>
          <p:cNvSpPr>
            <a:spLocks noGrp="1"/>
          </p:cNvSpPr>
          <p:nvPr>
            <p:ph idx="1"/>
          </p:nvPr>
        </p:nvSpPr>
        <p:spPr/>
        <p:txBody>
          <a:bodyPr/>
          <a:lstStyle/>
          <a:p>
            <a:r>
              <a:rPr lang="en-US" dirty="0" smtClean="0"/>
              <a:t>Analogy with dithering</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Area light allows spreading error over multiple pixels</a:t>
            </a:r>
            <a:endParaRPr lang="en-US" dirty="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15</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132856"/>
            <a:ext cx="3158480" cy="315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2132856"/>
            <a:ext cx="3158480" cy="315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2132856"/>
            <a:ext cx="3158480" cy="315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19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par>
                                <p:cTn id="18" presetID="10" presetClass="exit" presetSubtype="0" fill="hold" nodeType="withEffect">
                                  <p:stCondLst>
                                    <p:cond delay="0"/>
                                  </p:stCondLst>
                                  <p:childTnLst>
                                    <p:animEffect transition="out" filter="fade">
                                      <p:cBhvr>
                                        <p:cTn id="19" dur="500"/>
                                        <p:tgtEl>
                                          <p:spTgt spid="1027"/>
                                        </p:tgtEl>
                                      </p:cBhvr>
                                    </p:animEffect>
                                    <p:set>
                                      <p:cBhvr>
                                        <p:cTn id="20" dur="1" fill="hold">
                                          <p:stCondLst>
                                            <p:cond delay="499"/>
                                          </p:stCondLst>
                                        </p:cTn>
                                        <p:tgtEl>
                                          <p:spTgt spid="10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to previous work</a:t>
            </a:r>
            <a:endParaRPr lang="en-US" dirty="0"/>
          </a:p>
        </p:txBody>
      </p:sp>
      <p:sp>
        <p:nvSpPr>
          <p:cNvPr id="5" name="Text Placeholder 4"/>
          <p:cNvSpPr>
            <a:spLocks noGrp="1"/>
          </p:cNvSpPr>
          <p:nvPr>
            <p:ph type="body" idx="1"/>
          </p:nvPr>
        </p:nvSpPr>
        <p:spPr/>
        <p:txBody>
          <a:bodyPr/>
          <a:lstStyle/>
          <a:p>
            <a:r>
              <a:rPr lang="en-US" dirty="0" smtClean="0"/>
              <a:t>Layered Attenuators</a:t>
            </a:r>
            <a:endParaRPr lang="en-US" dirty="0"/>
          </a:p>
        </p:txBody>
      </p:sp>
      <p:sp>
        <p:nvSpPr>
          <p:cNvPr id="6" name="Content Placeholder 5"/>
          <p:cNvSpPr>
            <a:spLocks noGrp="1"/>
          </p:cNvSpPr>
          <p:nvPr>
            <p:ph sz="half" idx="2"/>
          </p:nvPr>
        </p:nvSpPr>
        <p:spPr>
          <a:xfrm>
            <a:off x="179512" y="2174875"/>
            <a:ext cx="4608512" cy="3951288"/>
          </a:xfrm>
        </p:spPr>
        <p:txBody>
          <a:bodyPr/>
          <a:lstStyle/>
          <a:p>
            <a:r>
              <a:rPr lang="en-US" dirty="0" smtClean="0"/>
              <a:t>Attenuation</a:t>
            </a:r>
          </a:p>
          <a:p>
            <a:r>
              <a:rPr lang="en-US" dirty="0" smtClean="0"/>
              <a:t>Continuous optimization</a:t>
            </a:r>
          </a:p>
          <a:p>
            <a:r>
              <a:rPr lang="en-US" dirty="0" smtClean="0"/>
              <a:t>Color</a:t>
            </a:r>
            <a:endParaRPr lang="en-US" dirty="0"/>
          </a:p>
        </p:txBody>
      </p:sp>
      <p:sp>
        <p:nvSpPr>
          <p:cNvPr id="7" name="Text Placeholder 6"/>
          <p:cNvSpPr>
            <a:spLocks noGrp="1"/>
          </p:cNvSpPr>
          <p:nvPr>
            <p:ph type="body" sz="quarter" idx="3"/>
          </p:nvPr>
        </p:nvSpPr>
        <p:spPr/>
        <p:txBody>
          <a:bodyPr/>
          <a:lstStyle/>
          <a:p>
            <a:r>
              <a:rPr lang="en-US" dirty="0" err="1" smtClean="0"/>
              <a:t>ShadowPIX</a:t>
            </a:r>
            <a:endParaRPr lang="en-US" dirty="0"/>
          </a:p>
        </p:txBody>
      </p:sp>
      <p:sp>
        <p:nvSpPr>
          <p:cNvPr id="8" name="Content Placeholder 7"/>
          <p:cNvSpPr>
            <a:spLocks noGrp="1"/>
          </p:cNvSpPr>
          <p:nvPr>
            <p:ph sz="quarter" idx="4"/>
          </p:nvPr>
        </p:nvSpPr>
        <p:spPr/>
        <p:txBody>
          <a:bodyPr/>
          <a:lstStyle/>
          <a:p>
            <a:r>
              <a:rPr lang="en-US" dirty="0" smtClean="0"/>
              <a:t>Self-Shadowing</a:t>
            </a:r>
          </a:p>
          <a:p>
            <a:r>
              <a:rPr lang="en-US" dirty="0" smtClean="0"/>
              <a:t>Discrete optimization</a:t>
            </a:r>
          </a:p>
          <a:p>
            <a:r>
              <a:rPr lang="en-US" dirty="0" smtClean="0"/>
              <a:t>Requires 3D printing</a:t>
            </a:r>
            <a:endParaRPr lang="en-US" dirty="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16</a:t>
            </a:fld>
            <a:endParaRPr lang="en-US"/>
          </a:p>
        </p:txBody>
      </p:sp>
      <p:pic>
        <p:nvPicPr>
          <p:cNvPr id="9" name="Picture 3" descr="C:\Code\ManufacturingShadows\eg2012paper\graphics\flagship\50_sun1_reconstru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894991"/>
            <a:ext cx="1823158" cy="235753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3040" y="4308689"/>
            <a:ext cx="1959200" cy="194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93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to previous work</a:t>
            </a:r>
            <a:endParaRPr lang="en-US" dirty="0"/>
          </a:p>
        </p:txBody>
      </p:sp>
      <p:sp>
        <p:nvSpPr>
          <p:cNvPr id="3" name="Text Placeholder 2"/>
          <p:cNvSpPr>
            <a:spLocks noGrp="1"/>
          </p:cNvSpPr>
          <p:nvPr>
            <p:ph type="body" idx="1"/>
          </p:nvPr>
        </p:nvSpPr>
        <p:spPr/>
        <p:txBody>
          <a:bodyPr/>
          <a:lstStyle/>
          <a:p>
            <a:r>
              <a:rPr lang="en-US" dirty="0" smtClean="0"/>
              <a:t>Layered Attenuators</a:t>
            </a:r>
            <a:endParaRPr lang="en-US" dirty="0"/>
          </a:p>
        </p:txBody>
      </p:sp>
      <p:sp>
        <p:nvSpPr>
          <p:cNvPr id="4" name="Content Placeholder 3"/>
          <p:cNvSpPr>
            <a:spLocks noGrp="1"/>
          </p:cNvSpPr>
          <p:nvPr>
            <p:ph sz="half" idx="2"/>
          </p:nvPr>
        </p:nvSpPr>
        <p:spPr/>
        <p:txBody>
          <a:bodyPr/>
          <a:lstStyle/>
          <a:p>
            <a:r>
              <a:rPr lang="en-US" dirty="0" smtClean="0"/>
              <a:t>Attenuation</a:t>
            </a:r>
          </a:p>
          <a:p>
            <a:r>
              <a:rPr lang="en-US" dirty="0" smtClean="0"/>
              <a:t>Multiple images</a:t>
            </a:r>
          </a:p>
          <a:p>
            <a:r>
              <a:rPr lang="en-US" dirty="0" smtClean="0"/>
              <a:t>Color</a:t>
            </a:r>
            <a:endParaRPr lang="en-US" dirty="0"/>
          </a:p>
        </p:txBody>
      </p:sp>
      <p:sp>
        <p:nvSpPr>
          <p:cNvPr id="5" name="Text Placeholder 4"/>
          <p:cNvSpPr>
            <a:spLocks noGrp="1"/>
          </p:cNvSpPr>
          <p:nvPr>
            <p:ph type="body" sz="quarter" idx="3"/>
          </p:nvPr>
        </p:nvSpPr>
        <p:spPr/>
        <p:txBody>
          <a:bodyPr/>
          <a:lstStyle/>
          <a:p>
            <a:r>
              <a:rPr lang="en-US" dirty="0" smtClean="0"/>
              <a:t>Goal-Based Caustics</a:t>
            </a:r>
          </a:p>
          <a:p>
            <a:r>
              <a:rPr lang="en-US" dirty="0" smtClean="0"/>
              <a:t>[Papas et al. 2011]</a:t>
            </a:r>
            <a:endParaRPr lang="en-US" dirty="0"/>
          </a:p>
        </p:txBody>
      </p:sp>
      <p:sp>
        <p:nvSpPr>
          <p:cNvPr id="6" name="Content Placeholder 5"/>
          <p:cNvSpPr>
            <a:spLocks noGrp="1"/>
          </p:cNvSpPr>
          <p:nvPr>
            <p:ph sz="quarter" idx="4"/>
          </p:nvPr>
        </p:nvSpPr>
        <p:spPr>
          <a:xfrm>
            <a:off x="4645025" y="2174875"/>
            <a:ext cx="4498975" cy="3951288"/>
          </a:xfrm>
        </p:spPr>
        <p:txBody>
          <a:bodyPr/>
          <a:lstStyle/>
          <a:p>
            <a:r>
              <a:rPr lang="en-US" dirty="0" smtClean="0"/>
              <a:t>Refraction</a:t>
            </a:r>
          </a:p>
          <a:p>
            <a:r>
              <a:rPr lang="en-US" dirty="0" smtClean="0"/>
              <a:t>Uses all light for image</a:t>
            </a:r>
            <a:endParaRPr lang="en-US" dirty="0"/>
          </a:p>
        </p:txBody>
      </p:sp>
      <p:sp>
        <p:nvSpPr>
          <p:cNvPr id="7" name="Slide Number Placeholder 6"/>
          <p:cNvSpPr>
            <a:spLocks noGrp="1"/>
          </p:cNvSpPr>
          <p:nvPr>
            <p:ph type="sldNum" sz="quarter" idx="10"/>
          </p:nvPr>
        </p:nvSpPr>
        <p:spPr/>
        <p:txBody>
          <a:bodyPr/>
          <a:lstStyle/>
          <a:p>
            <a:pPr>
              <a:defRPr/>
            </a:pPr>
            <a:fld id="{36B8E91C-FFA1-4D90-B661-EB30E588008C}" type="slidenum">
              <a:rPr lang="en-US" smtClean="0"/>
              <a:pPr>
                <a:defRPr/>
              </a:pPr>
              <a:t>17</a:t>
            </a:fld>
            <a:endParaRPr lang="en-US"/>
          </a:p>
        </p:txBody>
      </p:sp>
      <p:pic>
        <p:nvPicPr>
          <p:cNvPr id="8" name="Picture 3" descr="C:\Code\ManufacturingShadows\eg2012paper\graphics\flagship\50_sun1_reconstru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894991"/>
            <a:ext cx="1823158" cy="23575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eas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395023"/>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99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to previous work</a:t>
            </a:r>
            <a:endParaRPr lang="en-US" dirty="0"/>
          </a:p>
        </p:txBody>
      </p:sp>
      <p:sp>
        <p:nvSpPr>
          <p:cNvPr id="3" name="Text Placeholder 2"/>
          <p:cNvSpPr>
            <a:spLocks noGrp="1"/>
          </p:cNvSpPr>
          <p:nvPr>
            <p:ph type="body" idx="1"/>
          </p:nvPr>
        </p:nvSpPr>
        <p:spPr/>
        <p:txBody>
          <a:bodyPr/>
          <a:lstStyle/>
          <a:p>
            <a:r>
              <a:rPr lang="en-US" dirty="0" smtClean="0"/>
              <a:t>Layered Attenuators</a:t>
            </a:r>
            <a:endParaRPr lang="en-US" dirty="0"/>
          </a:p>
        </p:txBody>
      </p:sp>
      <p:sp>
        <p:nvSpPr>
          <p:cNvPr id="4" name="Content Placeholder 3"/>
          <p:cNvSpPr>
            <a:spLocks noGrp="1"/>
          </p:cNvSpPr>
          <p:nvPr>
            <p:ph sz="half" idx="2"/>
          </p:nvPr>
        </p:nvSpPr>
        <p:spPr/>
        <p:txBody>
          <a:bodyPr/>
          <a:lstStyle/>
          <a:p>
            <a:r>
              <a:rPr lang="en-US" dirty="0" smtClean="0"/>
              <a:t>Block coordinate descent</a:t>
            </a:r>
          </a:p>
          <a:p>
            <a:r>
              <a:rPr lang="en-US" dirty="0" smtClean="0"/>
              <a:t>Distinct images</a:t>
            </a:r>
            <a:endParaRPr lang="en-US" dirty="0"/>
          </a:p>
        </p:txBody>
      </p:sp>
      <p:sp>
        <p:nvSpPr>
          <p:cNvPr id="5" name="Text Placeholder 4"/>
          <p:cNvSpPr>
            <a:spLocks noGrp="1"/>
          </p:cNvSpPr>
          <p:nvPr>
            <p:ph type="body" sz="quarter" idx="3"/>
          </p:nvPr>
        </p:nvSpPr>
        <p:spPr/>
        <p:txBody>
          <a:bodyPr/>
          <a:lstStyle/>
          <a:p>
            <a:r>
              <a:rPr lang="en-US" dirty="0" smtClean="0"/>
              <a:t>Layered 3D</a:t>
            </a:r>
          </a:p>
          <a:p>
            <a:r>
              <a:rPr lang="en-US" dirty="0" smtClean="0"/>
              <a:t>[</a:t>
            </a:r>
            <a:r>
              <a:rPr lang="en-US" dirty="0" err="1" smtClean="0"/>
              <a:t>Wetzstein</a:t>
            </a:r>
            <a:r>
              <a:rPr lang="en-US" dirty="0" smtClean="0"/>
              <a:t> et al. 2011]</a:t>
            </a:r>
            <a:endParaRPr lang="en-US" dirty="0"/>
          </a:p>
        </p:txBody>
      </p:sp>
      <p:sp>
        <p:nvSpPr>
          <p:cNvPr id="6" name="Content Placeholder 5"/>
          <p:cNvSpPr>
            <a:spLocks noGrp="1"/>
          </p:cNvSpPr>
          <p:nvPr>
            <p:ph sz="quarter" idx="4"/>
          </p:nvPr>
        </p:nvSpPr>
        <p:spPr/>
        <p:txBody>
          <a:bodyPr/>
          <a:lstStyle/>
          <a:p>
            <a:r>
              <a:rPr lang="en-US" dirty="0" smtClean="0"/>
              <a:t>Dual setup: point receiver</a:t>
            </a:r>
          </a:p>
          <a:p>
            <a:r>
              <a:rPr lang="en-US" dirty="0" smtClean="0"/>
              <a:t>Convex optimization in log space</a:t>
            </a:r>
          </a:p>
          <a:p>
            <a:r>
              <a:rPr lang="en-US" dirty="0" smtClean="0"/>
              <a:t>Similar images</a:t>
            </a:r>
            <a:endParaRPr lang="en-US" dirty="0"/>
          </a:p>
        </p:txBody>
      </p:sp>
      <p:sp>
        <p:nvSpPr>
          <p:cNvPr id="7" name="Slide Number Placeholder 6"/>
          <p:cNvSpPr>
            <a:spLocks noGrp="1"/>
          </p:cNvSpPr>
          <p:nvPr>
            <p:ph type="sldNum" sz="quarter" idx="10"/>
          </p:nvPr>
        </p:nvSpPr>
        <p:spPr/>
        <p:txBody>
          <a:bodyPr/>
          <a:lstStyle/>
          <a:p>
            <a:pPr>
              <a:defRPr/>
            </a:pPr>
            <a:fld id="{36B8E91C-FFA1-4D90-B661-EB30E588008C}" type="slidenum">
              <a:rPr lang="en-US" smtClean="0"/>
              <a:pPr>
                <a:defRPr/>
              </a:pPr>
              <a:t>18</a:t>
            </a:fld>
            <a:endParaRPr lang="en-US"/>
          </a:p>
        </p:txBody>
      </p:sp>
      <p:pic>
        <p:nvPicPr>
          <p:cNvPr id="6148" name="Picture 4" descr="http://www.cs.ubc.ca/labs/imager/tr/2011/Wetzstein_SIG2011_Layered3D/teas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506" y="4725144"/>
            <a:ext cx="5020990" cy="14072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Code\ManufacturingShadows\eg2012paper\graphics\flagship\50_sun1_reconstruc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894991"/>
            <a:ext cx="1823158" cy="235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8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and future work</a:t>
            </a:r>
            <a:endParaRPr lang="en-US" dirty="0"/>
          </a:p>
        </p:txBody>
      </p:sp>
      <p:sp>
        <p:nvSpPr>
          <p:cNvPr id="3" name="Content Placeholder 2"/>
          <p:cNvSpPr>
            <a:spLocks noGrp="1"/>
          </p:cNvSpPr>
          <p:nvPr>
            <p:ph idx="1"/>
          </p:nvPr>
        </p:nvSpPr>
        <p:spPr>
          <a:xfrm>
            <a:off x="179389" y="1484313"/>
            <a:ext cx="5472732" cy="4897437"/>
          </a:xfrm>
        </p:spPr>
        <p:txBody>
          <a:bodyPr/>
          <a:lstStyle/>
          <a:p>
            <a:r>
              <a:rPr lang="en-US" dirty="0" smtClean="0"/>
              <a:t>Calibration</a:t>
            </a:r>
          </a:p>
          <a:p>
            <a:r>
              <a:rPr lang="en-US" dirty="0" smtClean="0"/>
              <a:t>High-frequency lighting</a:t>
            </a:r>
          </a:p>
          <a:p>
            <a:r>
              <a:rPr lang="en-US" dirty="0" smtClean="0"/>
              <a:t>Computation time</a:t>
            </a:r>
          </a:p>
          <a:p>
            <a:r>
              <a:rPr lang="en-US" dirty="0"/>
              <a:t>Alternative </a:t>
            </a:r>
            <a:r>
              <a:rPr lang="en-US" dirty="0" smtClean="0"/>
              <a:t>attenuator geometry</a:t>
            </a:r>
            <a:endParaRPr lang="en-US" dirty="0"/>
          </a:p>
          <a:p>
            <a:r>
              <a:rPr lang="en-US" dirty="0"/>
              <a:t>Combining with caustics</a:t>
            </a:r>
          </a:p>
          <a:p>
            <a:endParaRPr lang="en-US" dirty="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19</a:t>
            </a:fld>
            <a:endParaRPr lang="en-US"/>
          </a:p>
        </p:txBody>
      </p:sp>
      <p:pic>
        <p:nvPicPr>
          <p:cNvPr id="5" name="Picture 2" descr="http://img.21food.com/img/images/2009/8/31/paperwei-174905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420888"/>
            <a:ext cx="3810000" cy="367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90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images are fun</a:t>
            </a:r>
            <a:endParaRPr lang="en-US" dirty="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2</a:t>
            </a:fld>
            <a:endParaRPr lang="en-US"/>
          </a:p>
        </p:txBody>
      </p:sp>
      <p:grpSp>
        <p:nvGrpSpPr>
          <p:cNvPr id="10" name="Group 9"/>
          <p:cNvGrpSpPr/>
          <p:nvPr/>
        </p:nvGrpSpPr>
        <p:grpSpPr>
          <a:xfrm>
            <a:off x="565608" y="1556792"/>
            <a:ext cx="3862376" cy="3468972"/>
            <a:chOff x="395536" y="1556792"/>
            <a:chExt cx="3862376" cy="3468972"/>
          </a:xfrm>
        </p:grpSpPr>
        <p:pic>
          <p:nvPicPr>
            <p:cNvPr id="29700" name="Picture 4" descr="File:OFB-Qianlongsatz03-Krie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56792"/>
              <a:ext cx="3862376" cy="29786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94576" y="4576872"/>
              <a:ext cx="2664296" cy="448892"/>
            </a:xfrm>
            <a:prstGeom prst="rect">
              <a:avLst/>
            </a:prstGeom>
            <a:noFill/>
          </p:spPr>
          <p:txBody>
            <a:bodyPr wrap="none" rtlCol="0">
              <a:normAutofit/>
            </a:bodyPr>
            <a:lstStyle/>
            <a:p>
              <a:pPr algn="ctr"/>
              <a:r>
                <a:rPr lang="en-US" sz="2000" dirty="0" smtClean="0"/>
                <a:t>Chinese shadow plays</a:t>
              </a:r>
            </a:p>
          </p:txBody>
        </p:sp>
      </p:grpSp>
      <p:grpSp>
        <p:nvGrpSpPr>
          <p:cNvPr id="11" name="Group 10"/>
          <p:cNvGrpSpPr/>
          <p:nvPr/>
        </p:nvGrpSpPr>
        <p:grpSpPr>
          <a:xfrm>
            <a:off x="5724128" y="1484784"/>
            <a:ext cx="2873351" cy="4248472"/>
            <a:chOff x="4788024" y="1484784"/>
            <a:chExt cx="2873351" cy="4248472"/>
          </a:xfrm>
        </p:grpSpPr>
        <p:pic>
          <p:nvPicPr>
            <p:cNvPr id="29702" name="Picture 6" descr="File:AALMOZNINO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484784"/>
              <a:ext cx="2873351" cy="38332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892551" y="5284364"/>
              <a:ext cx="2664296" cy="448892"/>
            </a:xfrm>
            <a:prstGeom prst="rect">
              <a:avLst/>
            </a:prstGeom>
            <a:noFill/>
          </p:spPr>
          <p:txBody>
            <a:bodyPr wrap="none" rtlCol="0">
              <a:normAutofit/>
            </a:bodyPr>
            <a:lstStyle/>
            <a:p>
              <a:pPr algn="ctr"/>
              <a:r>
                <a:rPr lang="en-US" sz="2000" dirty="0" smtClean="0"/>
                <a:t>Hand shadows</a:t>
              </a:r>
            </a:p>
          </p:txBody>
        </p:sp>
      </p:grpSp>
      <p:grpSp>
        <p:nvGrpSpPr>
          <p:cNvPr id="15" name="Group 14"/>
          <p:cNvGrpSpPr/>
          <p:nvPr/>
        </p:nvGrpSpPr>
        <p:grpSpPr>
          <a:xfrm>
            <a:off x="2699792" y="1340768"/>
            <a:ext cx="4176464" cy="4896544"/>
            <a:chOff x="2699792" y="1196752"/>
            <a:chExt cx="4176464" cy="4896544"/>
          </a:xfrm>
        </p:grpSpPr>
        <p:sp>
          <p:nvSpPr>
            <p:cNvPr id="13" name="Rectangle 12"/>
            <p:cNvSpPr/>
            <p:nvPr/>
          </p:nvSpPr>
          <p:spPr bwMode="auto">
            <a:xfrm>
              <a:off x="2699792" y="1196752"/>
              <a:ext cx="4176464" cy="4896544"/>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29704" name="Picture 8" descr="File:Dirty White Trash (with Gulls), 1998.jpg"/>
            <p:cNvPicPr>
              <a:picLocks noChangeAspect="1" noChangeArrowheads="1"/>
            </p:cNvPicPr>
            <p:nvPr/>
          </p:nvPicPr>
          <p:blipFill rotWithShape="1">
            <a:blip r:embed="rId5">
              <a:extLst>
                <a:ext uri="{28A0092B-C50C-407E-A947-70E740481C1C}">
                  <a14:useLocalDpi xmlns:a14="http://schemas.microsoft.com/office/drawing/2010/main" val="0"/>
                </a:ext>
              </a:extLst>
            </a:blip>
            <a:srcRect t="17867"/>
            <a:stretch/>
          </p:blipFill>
          <p:spPr bwMode="auto">
            <a:xfrm>
              <a:off x="2883024" y="1406484"/>
              <a:ext cx="3810000" cy="3911568"/>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455876" y="5318052"/>
              <a:ext cx="2664296" cy="703236"/>
            </a:xfrm>
            <a:prstGeom prst="rect">
              <a:avLst/>
            </a:prstGeom>
            <a:noFill/>
          </p:spPr>
          <p:txBody>
            <a:bodyPr wrap="none" rtlCol="0">
              <a:normAutofit/>
            </a:bodyPr>
            <a:lstStyle/>
            <a:p>
              <a:pPr algn="ctr"/>
              <a:r>
                <a:rPr lang="en-US" sz="2000" dirty="0" smtClean="0"/>
                <a:t>Sculpture</a:t>
              </a:r>
              <a:endParaRPr lang="en-US" sz="2000" dirty="0"/>
            </a:p>
            <a:p>
              <a:pPr algn="ctr"/>
              <a:r>
                <a:rPr lang="en-US" sz="1200" dirty="0" smtClean="0"/>
                <a:t>Tim Noble and Sue Webster</a:t>
              </a:r>
            </a:p>
          </p:txBody>
        </p:sp>
      </p:grpSp>
    </p:spTree>
    <p:extLst>
      <p:ext uri="{BB962C8B-B14F-4D97-AF65-F5344CB8AC3E}">
        <p14:creationId xmlns:p14="http://schemas.microsoft.com/office/powerpoint/2010/main" val="203833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Permutation</a:t>
            </a:r>
            <a:endParaRPr lang="en-US" dirty="0"/>
          </a:p>
        </p:txBody>
      </p:sp>
      <p:pic>
        <p:nvPicPr>
          <p:cNvPr id="5" name="permut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9075" y="1484313"/>
            <a:ext cx="8705850" cy="4897437"/>
          </a:xfrm>
        </p:spPr>
      </p:pic>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20</a:t>
            </a:fld>
            <a:endParaRPr lang="en-US"/>
          </a:p>
        </p:txBody>
      </p:sp>
    </p:spTree>
    <p:extLst>
      <p:ext uri="{BB962C8B-B14F-4D97-AF65-F5344CB8AC3E}">
        <p14:creationId xmlns:p14="http://schemas.microsoft.com/office/powerpoint/2010/main" val="345734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21</a:t>
            </a:fld>
            <a:endParaRPr lang="en-US"/>
          </a:p>
        </p:txBody>
      </p:sp>
    </p:spTree>
    <p:extLst>
      <p:ext uri="{BB962C8B-B14F-4D97-AF65-F5344CB8AC3E}">
        <p14:creationId xmlns:p14="http://schemas.microsoft.com/office/powerpoint/2010/main" val="3833940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Coughing</a:t>
            </a:r>
            <a:endParaRPr lang="en-US" dirty="0"/>
          </a:p>
        </p:txBody>
      </p:sp>
      <p:sp>
        <p:nvSpPr>
          <p:cNvPr id="3" name="Content Placeholder 2"/>
          <p:cNvSpPr>
            <a:spLocks noGrp="1"/>
          </p:cNvSpPr>
          <p:nvPr>
            <p:ph idx="1"/>
          </p:nvPr>
        </p:nvSpPr>
        <p:spPr/>
        <p:txBody>
          <a:bodyPr/>
          <a:lstStyle/>
          <a:p>
            <a:r>
              <a:rPr lang="en-US" dirty="0" smtClean="0"/>
              <a:t>I apologize for this brief interruption</a:t>
            </a:r>
          </a:p>
          <a:p>
            <a:r>
              <a:rPr lang="en-US" dirty="0" smtClean="0"/>
              <a:t>This is not actually a component of layered attenuators</a:t>
            </a:r>
          </a:p>
          <a:p>
            <a:r>
              <a:rPr lang="en-US" dirty="0" smtClean="0"/>
              <a:t>My healthy coauthor </a:t>
            </a:r>
            <a:r>
              <a:rPr lang="en-US" sz="2800" spc="50" dirty="0" smtClean="0">
                <a:ln w="19050" cmpd="sng">
                  <a:solidFill>
                    <a:srgbClr val="FF0000"/>
                  </a:solidFill>
                  <a:prstDash val="solid"/>
                </a:ln>
                <a:solidFill>
                  <a:schemeClr val="accent6">
                    <a:tint val="1000"/>
                  </a:schemeClr>
                </a:solidFill>
                <a:effectLst>
                  <a:glow rad="53100">
                    <a:schemeClr val="accent6">
                      <a:satMod val="180000"/>
                      <a:alpha val="30000"/>
                    </a:schemeClr>
                  </a:glow>
                </a:effectLst>
              </a:rPr>
              <a:t>Derek Bradley</a:t>
            </a:r>
            <a:r>
              <a:rPr lang="en-US" dirty="0" smtClean="0"/>
              <a:t> was too lazy to give the talk instead</a:t>
            </a:r>
          </a:p>
          <a:p>
            <a:r>
              <a:rPr lang="en-US" dirty="0" smtClean="0"/>
              <a:t>We will continue shortly</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22</a:t>
            </a:fld>
            <a:endParaRPr lang="en-US"/>
          </a:p>
        </p:txBody>
      </p:sp>
    </p:spTree>
    <p:extLst>
      <p:ext uri="{BB962C8B-B14F-4D97-AF65-F5344CB8AC3E}">
        <p14:creationId xmlns:p14="http://schemas.microsoft.com/office/powerpoint/2010/main" val="41212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2500"/>
                            </p:stCondLst>
                            <p:childTnLst>
                              <p:par>
                                <p:cTn id="9" presetID="10" presetClass="entr" presetSubtype="0" fill="hold" grpId="0"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5000"/>
                            </p:stCondLst>
                            <p:childTnLst>
                              <p:par>
                                <p:cTn id="13" presetID="10" presetClass="entr" presetSubtype="0" fill="hold" grpId="0"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7500"/>
                            </p:stCondLst>
                            <p:childTnLst>
                              <p:par>
                                <p:cTn id="17" presetID="10" presetClass="entr" presetSubtype="0" fill="hold" grpId="0" nodeType="after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image research</a:t>
            </a:r>
            <a:endParaRPr lang="en-US" dirty="0"/>
          </a:p>
        </p:txBody>
      </p:sp>
      <p:sp>
        <p:nvSpPr>
          <p:cNvPr id="3" name="Content Placeholder 2"/>
          <p:cNvSpPr>
            <a:spLocks noGrp="1"/>
          </p:cNvSpPr>
          <p:nvPr>
            <p:ph idx="1"/>
          </p:nvPr>
        </p:nvSpPr>
        <p:spPr>
          <a:xfrm>
            <a:off x="179263" y="1412776"/>
            <a:ext cx="8785225" cy="4897437"/>
          </a:xfrm>
        </p:spPr>
        <p:txBody>
          <a:bodyPr/>
          <a:lstStyle/>
          <a:p>
            <a:r>
              <a:rPr lang="en-US" dirty="0" smtClean="0"/>
              <a:t>Different shadows depending on light direction</a:t>
            </a:r>
          </a:p>
          <a:p>
            <a:pPr marL="0" indent="0" algn="ctr">
              <a:buNone/>
            </a:pPr>
            <a:r>
              <a:rPr lang="en-US" dirty="0" smtClean="0"/>
              <a:t>black and </a:t>
            </a:r>
            <a:r>
              <a:rPr lang="en-US" dirty="0" smtClean="0">
                <a:ln>
                  <a:solidFill>
                    <a:schemeClr val="tx1"/>
                  </a:solidFill>
                </a:ln>
                <a:solidFill>
                  <a:schemeClr val="accent3"/>
                </a:solidFill>
              </a:rPr>
              <a:t>white</a:t>
            </a:r>
            <a:endParaRPr lang="en-US" dirty="0">
              <a:ln>
                <a:solidFill>
                  <a:schemeClr val="tx1"/>
                </a:solidFill>
              </a:ln>
              <a:solidFill>
                <a:schemeClr val="accent3"/>
              </a:solidFill>
            </a:endParaRPr>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3</a:t>
            </a:fld>
            <a:endParaRPr lang="en-US"/>
          </a:p>
        </p:txBody>
      </p:sp>
      <p:pic>
        <p:nvPicPr>
          <p:cNvPr id="419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47" t="25610" r="17756" b="23225"/>
          <a:stretch/>
        </p:blipFill>
        <p:spPr bwMode="auto">
          <a:xfrm>
            <a:off x="107504" y="2543408"/>
            <a:ext cx="3992880" cy="239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09" t="15148" r="14244" b="20237"/>
          <a:stretch/>
        </p:blipFill>
        <p:spPr bwMode="auto">
          <a:xfrm>
            <a:off x="4290184" y="2604016"/>
            <a:ext cx="4674304" cy="233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59632" y="4864904"/>
            <a:ext cx="2664296" cy="652328"/>
          </a:xfrm>
          <a:prstGeom prst="rect">
            <a:avLst/>
          </a:prstGeom>
          <a:noFill/>
        </p:spPr>
        <p:txBody>
          <a:bodyPr wrap="none" rtlCol="0">
            <a:normAutofit fontScale="92500" lnSpcReduction="10000"/>
          </a:bodyPr>
          <a:lstStyle/>
          <a:p>
            <a:pPr algn="ctr"/>
            <a:r>
              <a:rPr lang="en-US" sz="2000" dirty="0" smtClean="0"/>
              <a:t>Shadow Art</a:t>
            </a:r>
          </a:p>
          <a:p>
            <a:pPr algn="ctr"/>
            <a:r>
              <a:rPr lang="en-US" sz="2000" dirty="0" smtClean="0"/>
              <a:t>[</a:t>
            </a:r>
            <a:r>
              <a:rPr lang="en-US" sz="2000" dirty="0" err="1" smtClean="0"/>
              <a:t>Mitra</a:t>
            </a:r>
            <a:r>
              <a:rPr lang="en-US" sz="2000" dirty="0" smtClean="0"/>
              <a:t> &amp; </a:t>
            </a:r>
            <a:r>
              <a:rPr lang="en-US" sz="2000" dirty="0" err="1" smtClean="0"/>
              <a:t>Pauly</a:t>
            </a:r>
            <a:r>
              <a:rPr lang="en-US" sz="2000" dirty="0" smtClean="0"/>
              <a:t> 2009]</a:t>
            </a:r>
          </a:p>
        </p:txBody>
      </p:sp>
      <p:sp>
        <p:nvSpPr>
          <p:cNvPr id="8" name="TextBox 7"/>
          <p:cNvSpPr txBox="1"/>
          <p:nvPr/>
        </p:nvSpPr>
        <p:spPr>
          <a:xfrm>
            <a:off x="5079164" y="4927808"/>
            <a:ext cx="3096344" cy="1021472"/>
          </a:xfrm>
          <a:prstGeom prst="rect">
            <a:avLst/>
          </a:prstGeom>
          <a:noFill/>
        </p:spPr>
        <p:txBody>
          <a:bodyPr wrap="none" rtlCol="0">
            <a:normAutofit/>
          </a:bodyPr>
          <a:lstStyle/>
          <a:p>
            <a:pPr algn="ctr"/>
            <a:r>
              <a:rPr lang="en-US" sz="2000" dirty="0" err="1" smtClean="0"/>
              <a:t>ShadowPIX</a:t>
            </a:r>
            <a:endParaRPr lang="en-US" sz="2000" dirty="0" smtClean="0"/>
          </a:p>
          <a:p>
            <a:pPr algn="ctr"/>
            <a:r>
              <a:rPr lang="en-US" sz="2000" dirty="0" smtClean="0"/>
              <a:t>[</a:t>
            </a:r>
            <a:r>
              <a:rPr lang="en-US" sz="2000" dirty="0" err="1" smtClean="0"/>
              <a:t>Bermano</a:t>
            </a:r>
            <a:r>
              <a:rPr lang="en-US" sz="2000" dirty="0" smtClean="0"/>
              <a:t> et al. 2012]</a:t>
            </a:r>
          </a:p>
          <a:p>
            <a:pPr algn="ctr"/>
            <a:r>
              <a:rPr lang="en-US" sz="2000" dirty="0" smtClean="0"/>
              <a:t>(Previous paper)</a:t>
            </a:r>
          </a:p>
        </p:txBody>
      </p:sp>
    </p:spTree>
    <p:extLst>
      <p:ext uri="{BB962C8B-B14F-4D97-AF65-F5344CB8AC3E}">
        <p14:creationId xmlns:p14="http://schemas.microsoft.com/office/powerpoint/2010/main" val="390991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500"/>
                                        <p:tgtEl>
                                          <p:spTgt spid="419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987"/>
                                        </p:tgtEl>
                                        <p:attrNameLst>
                                          <p:attrName>style.visibility</p:attrName>
                                        </p:attrNameLst>
                                      </p:cBhvr>
                                      <p:to>
                                        <p:strVal val="visible"/>
                                      </p:to>
                                    </p:set>
                                    <p:animEffect transition="in" filter="fade">
                                      <p:cBhvr>
                                        <p:cTn id="15" dur="500"/>
                                        <p:tgtEl>
                                          <p:spTgt spid="4198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Shadows used</a:t>
            </a:r>
            <a:endParaRPr lang="en-US"/>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4</a:t>
            </a:fld>
            <a:endParaRPr lang="en-US"/>
          </a:p>
        </p:txBody>
      </p:sp>
      <p:sp>
        <p:nvSpPr>
          <p:cNvPr id="5" name="AutoShape 2" descr="File:Garden sundial MN 2007.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2593" r="12584"/>
          <a:stretch/>
        </p:blipFill>
        <p:spPr bwMode="auto">
          <a:xfrm>
            <a:off x="323528" y="2727816"/>
            <a:ext cx="3510076" cy="293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9470" y="2775920"/>
            <a:ext cx="4196841" cy="288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Heart 6"/>
          <p:cNvSpPr/>
          <p:nvPr/>
        </p:nvSpPr>
        <p:spPr bwMode="auto">
          <a:xfrm>
            <a:off x="3550796" y="2853324"/>
            <a:ext cx="1525260" cy="1196804"/>
          </a:xfrm>
          <a:prstGeom prst="heart">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extLst>
      <p:ext uri="{BB962C8B-B14F-4D97-AF65-F5344CB8AC3E}">
        <p14:creationId xmlns:p14="http://schemas.microsoft.com/office/powerpoint/2010/main" val="85874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1000"/>
                            </p:stCondLst>
                            <p:childTnLst>
                              <p:par>
                                <p:cTn id="21" presetID="47" presetClass="exit" presetSubtype="0" fill="hold" grpId="1" nodeType="afterEffect">
                                  <p:stCondLst>
                                    <p:cond delay="500"/>
                                  </p:stCondLst>
                                  <p:childTnLst>
                                    <p:animEffect transition="out" filter="fade">
                                      <p:cBhvr>
                                        <p:cTn id="22" dur="1000"/>
                                        <p:tgtEl>
                                          <p:spTgt spid="7"/>
                                        </p:tgtEl>
                                      </p:cBhvr>
                                    </p:animEffect>
                                    <p:anim calcmode="lin" valueType="num">
                                      <p:cBhvr>
                                        <p:cTn id="23" dur="1000"/>
                                        <p:tgtEl>
                                          <p:spTgt spid="7"/>
                                        </p:tgtEl>
                                        <p:attrNameLst>
                                          <p:attrName>ppt_x</p:attrName>
                                        </p:attrNameLst>
                                      </p:cBhvr>
                                      <p:tavLst>
                                        <p:tav tm="0">
                                          <p:val>
                                            <p:strVal val="ppt_x"/>
                                          </p:val>
                                        </p:tav>
                                        <p:tav tm="100000">
                                          <p:val>
                                            <p:strVal val="ppt_x"/>
                                          </p:val>
                                        </p:tav>
                                      </p:tavLst>
                                    </p:anim>
                                    <p:anim calcmode="lin" valueType="num">
                                      <p:cBhvr>
                                        <p:cTn id="24" dur="1000"/>
                                        <p:tgtEl>
                                          <p:spTgt spid="7"/>
                                        </p:tgtEl>
                                        <p:attrNameLst>
                                          <p:attrName>ppt_y</p:attrName>
                                        </p:attrNameLst>
                                      </p:cBhvr>
                                      <p:tavLst>
                                        <p:tav tm="0">
                                          <p:val>
                                            <p:strVal val="ppt_y"/>
                                          </p:val>
                                        </p:tav>
                                        <p:tav tm="100000">
                                          <p:val>
                                            <p:strVal val="ppt_y-.1"/>
                                          </p:val>
                                        </p:tav>
                                      </p:tavLst>
                                    </p:anim>
                                    <p:set>
                                      <p:cBhvr>
                                        <p:cTn id="2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sosceles Triangle 17"/>
          <p:cNvSpPr/>
          <p:nvPr/>
        </p:nvSpPr>
        <p:spPr bwMode="auto">
          <a:xfrm rot="15482340">
            <a:off x="3253726" y="585682"/>
            <a:ext cx="1864412" cy="6778388"/>
          </a:xfrm>
          <a:prstGeom prst="triangle">
            <a:avLst>
              <a:gd name="adj" fmla="val 50132"/>
            </a:avLst>
          </a:prstGeom>
          <a:solidFill>
            <a:srgbClr val="FFFF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6" name="Isosceles Triangle 15"/>
          <p:cNvSpPr/>
          <p:nvPr/>
        </p:nvSpPr>
        <p:spPr bwMode="auto">
          <a:xfrm rot="16200000">
            <a:off x="3284572" y="331735"/>
            <a:ext cx="1864412" cy="6778388"/>
          </a:xfrm>
          <a:prstGeom prst="triangle">
            <a:avLst>
              <a:gd name="adj" fmla="val 50132"/>
            </a:avLst>
          </a:prstGeom>
          <a:solidFill>
            <a:srgbClr val="FFFF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2" name="Isosceles Triangle 11"/>
          <p:cNvSpPr/>
          <p:nvPr/>
        </p:nvSpPr>
        <p:spPr bwMode="auto">
          <a:xfrm rot="17019179">
            <a:off x="3226188" y="104521"/>
            <a:ext cx="1864412" cy="6778388"/>
          </a:xfrm>
          <a:prstGeom prst="triangle">
            <a:avLst>
              <a:gd name="adj" fmla="val 50132"/>
            </a:avLst>
          </a:prstGeom>
          <a:solidFill>
            <a:srgbClr val="FFFF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 name="Title 1"/>
          <p:cNvSpPr>
            <a:spLocks noGrp="1"/>
          </p:cNvSpPr>
          <p:nvPr>
            <p:ph type="title"/>
          </p:nvPr>
        </p:nvSpPr>
        <p:spPr/>
        <p:txBody>
          <a:bodyPr/>
          <a:lstStyle/>
          <a:p>
            <a:r>
              <a:rPr lang="en-US" dirty="0" smtClean="0"/>
              <a:t>Casting different shadows depending on light direction</a:t>
            </a:r>
            <a:endParaRPr lang="en-US" dirty="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5</a:t>
            </a:fld>
            <a:endParaRPr lang="en-US"/>
          </a:p>
        </p:txBody>
      </p:sp>
      <p:sp>
        <p:nvSpPr>
          <p:cNvPr id="5" name="Rectangle 4"/>
          <p:cNvSpPr/>
          <p:nvPr/>
        </p:nvSpPr>
        <p:spPr bwMode="auto">
          <a:xfrm>
            <a:off x="3563888" y="2708920"/>
            <a:ext cx="1440160" cy="208823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800" b="0" i="0" u="none" strike="noStrike" cap="none" normalizeH="0" baseline="0" dirty="0" smtClean="0">
                <a:ln>
                  <a:noFill/>
                </a:ln>
                <a:solidFill>
                  <a:schemeClr val="tx1"/>
                </a:solidFill>
                <a:effectLst/>
                <a:latin typeface="Arial" charset="0"/>
                <a:ea typeface="ＭＳ Ｐゴシック" charset="-128"/>
              </a:rPr>
              <a:t>?</a:t>
            </a:r>
          </a:p>
        </p:txBody>
      </p:sp>
      <p:sp>
        <p:nvSpPr>
          <p:cNvPr id="6" name="Sun 5"/>
          <p:cNvSpPr/>
          <p:nvPr/>
        </p:nvSpPr>
        <p:spPr bwMode="auto">
          <a:xfrm>
            <a:off x="611560" y="2276872"/>
            <a:ext cx="864096" cy="864096"/>
          </a:xfrm>
          <a:prstGeom prst="su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0" name="Rectangle 9"/>
          <p:cNvSpPr/>
          <p:nvPr/>
        </p:nvSpPr>
        <p:spPr bwMode="auto">
          <a:xfrm>
            <a:off x="6948264" y="1700808"/>
            <a:ext cx="1409140" cy="3960440"/>
          </a:xfrm>
          <a:prstGeom prst="rect">
            <a:avLst/>
          </a:prstGeom>
          <a:ln>
            <a:headEnd type="none" w="med" len="med"/>
            <a:tailEnd type="none" w="med" len="med"/>
          </a:ln>
          <a:scene3d>
            <a:camera prst="perspectiveLeft"/>
            <a:lightRig rig="threePt" dir="t"/>
          </a:scene3d>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1456" y="3300028"/>
            <a:ext cx="1368152" cy="1765356"/>
          </a:xfrm>
          <a:prstGeom prst="rect">
            <a:avLst/>
          </a:prstGeom>
          <a:noFill/>
          <a:ln>
            <a:noFill/>
          </a:ln>
          <a:effectLst/>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2872544"/>
            <a:ext cx="1364764" cy="1760984"/>
          </a:xfrm>
          <a:prstGeom prst="rect">
            <a:avLst/>
          </a:prstGeom>
          <a:noFill/>
          <a:ln>
            <a:noFill/>
          </a:ln>
          <a:effectLst/>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1456" y="2432770"/>
            <a:ext cx="1385948" cy="1788318"/>
          </a:xfrm>
          <a:prstGeom prst="rect">
            <a:avLst/>
          </a:prstGeom>
          <a:noFill/>
          <a:ln>
            <a:noFill/>
          </a:ln>
          <a:effectLst/>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un 16"/>
          <p:cNvSpPr/>
          <p:nvPr/>
        </p:nvSpPr>
        <p:spPr bwMode="auto">
          <a:xfrm>
            <a:off x="611560" y="3287790"/>
            <a:ext cx="864096" cy="864096"/>
          </a:xfrm>
          <a:prstGeom prst="su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9" name="Sun 18"/>
          <p:cNvSpPr/>
          <p:nvPr/>
        </p:nvSpPr>
        <p:spPr bwMode="auto">
          <a:xfrm>
            <a:off x="599416" y="4221088"/>
            <a:ext cx="864096" cy="864096"/>
          </a:xfrm>
          <a:prstGeom prst="su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Tree>
    <p:extLst>
      <p:ext uri="{BB962C8B-B14F-4D97-AF65-F5344CB8AC3E}">
        <p14:creationId xmlns:p14="http://schemas.microsoft.com/office/powerpoint/2010/main" val="316307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2"/>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050"/>
                                        </p:tgtEl>
                                      </p:cBhvr>
                                    </p:animEffect>
                                    <p:set>
                                      <p:cBhvr>
                                        <p:cTn id="18" dur="1" fill="hold">
                                          <p:stCondLst>
                                            <p:cond delay="499"/>
                                          </p:stCondLst>
                                        </p:cTn>
                                        <p:tgtEl>
                                          <p:spTgt spid="205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fade">
                                      <p:cBhvr>
                                        <p:cTn id="21" dur="500"/>
                                        <p:tgtEl>
                                          <p:spTgt spid="2051"/>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051"/>
                                        </p:tgtEl>
                                      </p:cBhvr>
                                    </p:animEffect>
                                    <p:set>
                                      <p:cBhvr>
                                        <p:cTn id="30" dur="1" fill="hold">
                                          <p:stCondLst>
                                            <p:cond delay="499"/>
                                          </p:stCondLst>
                                        </p:cTn>
                                        <p:tgtEl>
                                          <p:spTgt spid="205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fade">
                                      <p:cBhvr>
                                        <p:cTn id="37" dur="500"/>
                                        <p:tgtEl>
                                          <p:spTgt spid="2052"/>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16" grpId="1" animBg="1"/>
      <p:bldP spid="12" grpId="0" animBg="1"/>
      <p:bldP spid="12" grpId="1" animBg="1"/>
      <p:bldP spid="6" grpId="1" animBg="1"/>
      <p:bldP spid="17" grpId="0" animBg="1"/>
      <p:bldP spid="17" grpId="1"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Layered transparencies</a:t>
            </a:r>
            <a:endParaRPr lang="en-US" dirty="0"/>
          </a:p>
        </p:txBody>
      </p:sp>
      <p:sp>
        <p:nvSpPr>
          <p:cNvPr id="3" name="Content Placeholder 2"/>
          <p:cNvSpPr>
            <a:spLocks noGrp="1"/>
          </p:cNvSpPr>
          <p:nvPr>
            <p:ph idx="1"/>
          </p:nvPr>
        </p:nvSpPr>
        <p:spPr/>
        <p:txBody>
          <a:bodyPr/>
          <a:lstStyle/>
          <a:p>
            <a:r>
              <a:rPr lang="en-US" dirty="0" smtClean="0"/>
              <a:t>Setup also used by:</a:t>
            </a:r>
          </a:p>
          <a:p>
            <a:pPr lvl="1"/>
            <a:r>
              <a:rPr lang="en-US" dirty="0" smtClean="0"/>
              <a:t>[</a:t>
            </a:r>
            <a:r>
              <a:rPr lang="en-US" dirty="0" err="1" smtClean="0"/>
              <a:t>Wetzstein</a:t>
            </a:r>
            <a:r>
              <a:rPr lang="en-US" dirty="0" smtClean="0"/>
              <a:t> et al. 2011] for </a:t>
            </a:r>
            <a:r>
              <a:rPr lang="en-US" dirty="0" err="1" smtClean="0"/>
              <a:t>lightfields</a:t>
            </a:r>
            <a:endParaRPr lang="en-US" dirty="0" smtClean="0"/>
          </a:p>
          <a:p>
            <a:pPr lvl="1"/>
            <a:r>
              <a:rPr lang="en-US" dirty="0" smtClean="0"/>
              <a:t>[Holroyd et al. 2011] for multilayer models</a:t>
            </a:r>
            <a:endParaRPr lang="en-US" dirty="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6</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51" y="2996952"/>
            <a:ext cx="2505524" cy="3240360"/>
          </a:xfrm>
          <a:prstGeom prst="rect">
            <a:avLst/>
          </a:prstGeom>
          <a:noFill/>
          <a:ln>
            <a:noFill/>
          </a:ln>
          <a:effectLst/>
          <a:scene3d>
            <a:camera prst="isometricOffAxis1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24" y="2996952"/>
            <a:ext cx="2505524" cy="3240360"/>
          </a:xfrm>
          <a:prstGeom prst="rect">
            <a:avLst/>
          </a:prstGeom>
          <a:noFill/>
          <a:ln>
            <a:noFill/>
          </a:ln>
          <a:effectLst/>
          <a:scene3d>
            <a:camera prst="isometricOffAxis1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444" y="2996952"/>
            <a:ext cx="2505524" cy="3240360"/>
          </a:xfrm>
          <a:prstGeom prst="rect">
            <a:avLst/>
          </a:prstGeom>
          <a:noFill/>
          <a:ln>
            <a:noFill/>
          </a:ln>
          <a:effectLst/>
          <a:scene3d>
            <a:camera prst="isometricOffAxis1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http://www.cs.ubc.ca/labs/imager/tr/2011/Wetzstein_SIG2011_Layered3D/dice.jpg"/>
          <p:cNvPicPr>
            <a:picLocks noChangeAspect="1" noChangeArrowheads="1"/>
          </p:cNvPicPr>
          <p:nvPr/>
        </p:nvPicPr>
        <p:blipFill rotWithShape="1">
          <a:blip r:embed="rId6">
            <a:extLst>
              <a:ext uri="{28A0092B-C50C-407E-A947-70E740481C1C}">
                <a14:useLocalDpi xmlns:a14="http://schemas.microsoft.com/office/drawing/2010/main" val="0"/>
              </a:ext>
            </a:extLst>
          </a:blip>
          <a:srcRect l="50509" t="-261" r="436" b="65071"/>
          <a:stretch/>
        </p:blipFill>
        <p:spPr bwMode="auto">
          <a:xfrm>
            <a:off x="5004048" y="2996952"/>
            <a:ext cx="3454619" cy="262829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3140968"/>
            <a:ext cx="2775155" cy="277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1658" t="27495" r="20490" b="25825"/>
          <a:stretch/>
        </p:blipFill>
        <p:spPr bwMode="auto">
          <a:xfrm>
            <a:off x="4988606" y="3032955"/>
            <a:ext cx="3814149" cy="299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fade">
                                      <p:cBhvr>
                                        <p:cTn id="16" dur="500"/>
                                        <p:tgtEl>
                                          <p:spTgt spid="307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076"/>
                                        </p:tgtEl>
                                      </p:cBhvr>
                                    </p:animEffect>
                                    <p:set>
                                      <p:cBhvr>
                                        <p:cTn id="21" dur="1" fill="hold">
                                          <p:stCondLst>
                                            <p:cond delay="499"/>
                                          </p:stCondLst>
                                        </p:cTn>
                                        <p:tgtEl>
                                          <p:spTgt spid="307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3077"/>
                                        </p:tgtEl>
                                        <p:attrNameLst>
                                          <p:attrName>style.visibility</p:attrName>
                                        </p:attrNameLst>
                                      </p:cBhvr>
                                      <p:to>
                                        <p:strVal val="visible"/>
                                      </p:to>
                                    </p:set>
                                    <p:animEffect transition="in" filter="fade">
                                      <p:cBhvr>
                                        <p:cTn id="24" dur="500"/>
                                        <p:tgtEl>
                                          <p:spTgt spid="307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948264" y="1124744"/>
            <a:ext cx="1409140" cy="3096344"/>
          </a:xfrm>
          <a:prstGeom prst="rect">
            <a:avLst/>
          </a:prstGeom>
          <a:ln>
            <a:headEnd type="none" w="med" len="med"/>
            <a:tailEnd type="none" w="med" len="med"/>
          </a:ln>
          <a:scene3d>
            <a:camera prst="perspectiveLeft"/>
            <a:lightRig rig="threePt" dir="t"/>
          </a:scene3d>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 name="Title 1"/>
          <p:cNvSpPr>
            <a:spLocks noGrp="1"/>
          </p:cNvSpPr>
          <p:nvPr>
            <p:ph type="title"/>
          </p:nvPr>
        </p:nvSpPr>
        <p:spPr/>
        <p:txBody>
          <a:bodyPr/>
          <a:lstStyle/>
          <a:p>
            <a:r>
              <a:rPr lang="en-US" dirty="0" smtClean="0"/>
              <a:t>Optimization</a:t>
            </a:r>
            <a:endParaRPr lang="en-US" dirty="0"/>
          </a:p>
        </p:txBody>
      </p:sp>
      <mc:AlternateContent xmlns:mc="http://schemas.openxmlformats.org/markup-compatibility/2006" xmlns:a14="http://schemas.microsoft.com/office/drawing/2010/main">
        <mc:Choice Requires="a14">
          <p:sp>
            <p:nvSpPr>
              <p:cNvPr id="20" name="Content Placeholder 19"/>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pPr marL="0" indent="0">
                  <a:buNone/>
                </a:pPr>
                <a:r>
                  <a:rPr lang="en-US" dirty="0" smtClean="0"/>
                  <a:t>For each target image</a:t>
                </a:r>
              </a:p>
              <a:p>
                <a:pPr marL="0" indent="0">
                  <a:buNone/>
                </a:pPr>
                <a:r>
                  <a:rPr lang="en-US" dirty="0" smtClean="0"/>
                  <a:t>For each pixel</a:t>
                </a:r>
              </a:p>
              <a:p>
                <a:pPr marL="0" indent="0">
                  <a:buNone/>
                </a:pPr>
                <a14:m>
                  <m:oMathPara xmlns:m="http://schemas.openxmlformats.org/officeDocument/2006/math">
                    <m:oMathParaPr>
                      <m:jc m:val="centerGroup"/>
                    </m:oMathParaPr>
                    <m:oMath xmlns:m="http://schemas.openxmlformats.org/officeDocument/2006/math">
                      <m:r>
                        <a:rPr lang="en-US" b="1" i="1" smtClean="0">
                          <a:latin typeface="Cambria Math"/>
                        </a:rPr>
                        <m:t>𝑻𝒂𝒓𝒈𝒆𝒕</m:t>
                      </m:r>
                      <m:r>
                        <a:rPr lang="en-US" b="1" i="1" smtClean="0">
                          <a:latin typeface="Cambria Math"/>
                        </a:rPr>
                        <m:t> </m:t>
                      </m:r>
                      <m:r>
                        <a:rPr lang="en-US" b="1" i="1" smtClean="0">
                          <a:latin typeface="Cambria Math"/>
                        </a:rPr>
                        <m:t>𝒑𝒊𝒙𝒆𝒍</m:t>
                      </m:r>
                      <m:r>
                        <a:rPr lang="en-US" b="1" i="1" smtClean="0">
                          <a:latin typeface="Cambria Math"/>
                        </a:rPr>
                        <m:t>=</m:t>
                      </m:r>
                      <m:nary>
                        <m:naryPr>
                          <m:chr m:val="∬"/>
                          <m:ctrlPr>
                            <a:rPr lang="en-US" i="1" smtClean="0">
                              <a:latin typeface="Cambria Math"/>
                            </a:rPr>
                          </m:ctrlPr>
                        </m:naryPr>
                        <m:sub>
                          <m:r>
                            <m:rPr>
                              <m:brk m:alnAt="23"/>
                            </m:rPr>
                            <a:rPr lang="en-US" b="1" i="1" smtClean="0">
                              <a:latin typeface="Cambria Math"/>
                            </a:rPr>
                            <m:t>𝑺</m:t>
                          </m:r>
                          <m:r>
                            <a:rPr lang="en-US" b="1" i="1" smtClean="0">
                              <a:latin typeface="Cambria Math"/>
                            </a:rPr>
                            <m:t>𝒖𝒏</m:t>
                          </m:r>
                          <m:r>
                            <a:rPr lang="en-US" b="1" i="1" smtClean="0">
                              <a:latin typeface="Cambria Math"/>
                            </a:rPr>
                            <m:t> </m:t>
                          </m:r>
                          <m:r>
                            <a:rPr lang="en-US" b="1" i="1" smtClean="0">
                              <a:latin typeface="Cambria Math"/>
                            </a:rPr>
                            <m:t>𝒓𝒂𝒚𝒔</m:t>
                          </m:r>
                        </m:sub>
                        <m:sup>
                          <m:r>
                            <a:rPr lang="en-US" b="1" i="1" smtClean="0">
                              <a:latin typeface="Cambria Math"/>
                            </a:rPr>
                            <m:t> </m:t>
                          </m:r>
                        </m:sup>
                        <m:e>
                          <m:nary>
                            <m:naryPr>
                              <m:chr m:val="∏"/>
                              <m:supHide m:val="on"/>
                              <m:ctrlPr>
                                <a:rPr lang="en-US" i="1" smtClean="0">
                                  <a:latin typeface="Cambria Math"/>
                                </a:rPr>
                              </m:ctrlPr>
                            </m:naryPr>
                            <m:sub>
                              <m:r>
                                <m:rPr>
                                  <m:brk m:alnAt="7"/>
                                </m:rPr>
                                <a:rPr lang="en-US" b="1" i="1" smtClean="0">
                                  <a:latin typeface="Cambria Math"/>
                                </a:rPr>
                                <m:t>𝑳</m:t>
                              </m:r>
                              <m:r>
                                <a:rPr lang="en-US" b="1" i="1" smtClean="0">
                                  <a:latin typeface="Cambria Math"/>
                                </a:rPr>
                                <m:t>𝒂𝒚𝒆𝒓𝒔</m:t>
                              </m:r>
                            </m:sub>
                            <m:sup/>
                            <m:e>
                              <m:r>
                                <a:rPr lang="en-US" b="1" i="1" smtClean="0">
                                  <a:latin typeface="Cambria Math"/>
                                </a:rPr>
                                <m:t>𝑨𝒕𝒕𝒆𝒏𝒖𝒂𝒕𝒊𝒐𝒏</m:t>
                              </m:r>
                              <m:r>
                                <a:rPr lang="en-US" b="1" i="1" smtClean="0">
                                  <a:latin typeface="Cambria Math"/>
                                </a:rPr>
                                <m:t> </m:t>
                              </m:r>
                              <m:r>
                                <a:rPr lang="en-US" b="1" i="1" smtClean="0">
                                  <a:latin typeface="Cambria Math"/>
                                </a:rPr>
                                <m:t>𝒂𝒕</m:t>
                              </m:r>
                              <m:r>
                                <a:rPr lang="en-US" b="1" i="1" smtClean="0">
                                  <a:latin typeface="Cambria Math"/>
                                </a:rPr>
                                <m:t> </m:t>
                              </m:r>
                              <m:r>
                                <a:rPr lang="en-US" b="1" i="1" smtClean="0">
                                  <a:latin typeface="Cambria Math"/>
                                </a:rPr>
                                <m:t>𝒓𝒂𝒚</m:t>
                              </m:r>
                              <m:r>
                                <a:rPr lang="en-US" b="1" i="1" smtClean="0">
                                  <a:latin typeface="Cambria Math"/>
                                </a:rPr>
                                <m:t> </m:t>
                              </m:r>
                              <m:r>
                                <a:rPr lang="en-US" b="1" i="1" smtClean="0">
                                  <a:latin typeface="Cambria Math"/>
                                </a:rPr>
                                <m:t>𝒉𝒊𝒕𝒑𝒐𝒊𝒏𝒕</m:t>
                              </m:r>
                            </m:e>
                          </m:nary>
                        </m:e>
                      </m:nary>
                    </m:oMath>
                  </m:oMathPara>
                </a14:m>
                <a:endParaRPr lang="en-US" dirty="0"/>
              </a:p>
            </p:txBody>
          </p:sp>
        </mc:Choice>
        <mc:Fallback xmlns="">
          <p:sp>
            <p:nvSpPr>
              <p:cNvPr id="20" name="Content Placeholder 19"/>
              <p:cNvSpPr>
                <a:spLocks noGrp="1" noRot="1" noChangeAspect="1" noMove="1" noResize="1" noEditPoints="1" noAdjustHandles="1" noChangeArrowheads="1" noChangeShapeType="1" noTextEdit="1"/>
              </p:cNvSpPr>
              <p:nvPr>
                <p:ph idx="1"/>
              </p:nvPr>
            </p:nvSpPr>
            <p:spPr>
              <a:blipFill rotWithShape="1">
                <a:blip r:embed="rId3"/>
                <a:stretch>
                  <a:fillRect l="-1040"/>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7</a:t>
            </a:fld>
            <a:endParaRPr lang="en-US"/>
          </a:p>
        </p:txBody>
      </p:sp>
      <p:sp>
        <p:nvSpPr>
          <p:cNvPr id="5" name="Isosceles Triangle 4"/>
          <p:cNvSpPr/>
          <p:nvPr/>
        </p:nvSpPr>
        <p:spPr bwMode="auto">
          <a:xfrm rot="5400000">
            <a:off x="4032861" y="-568365"/>
            <a:ext cx="583858" cy="6562364"/>
          </a:xfrm>
          <a:prstGeom prst="triangle">
            <a:avLst>
              <a:gd name="adj" fmla="val 50132"/>
            </a:avLst>
          </a:prstGeom>
          <a:solidFill>
            <a:srgbClr val="FFFF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nvGrpSpPr>
          <p:cNvPr id="19" name="Group 18"/>
          <p:cNvGrpSpPr/>
          <p:nvPr/>
        </p:nvGrpSpPr>
        <p:grpSpPr>
          <a:xfrm>
            <a:off x="3419872" y="1811626"/>
            <a:ext cx="648072" cy="1833398"/>
            <a:chOff x="3419872" y="2332281"/>
            <a:chExt cx="648072" cy="2808312"/>
          </a:xfrm>
        </p:grpSpPr>
        <p:cxnSp>
          <p:nvCxnSpPr>
            <p:cNvPr id="13" name="Straight Connector 12"/>
            <p:cNvCxnSpPr/>
            <p:nvPr/>
          </p:nvCxnSpPr>
          <p:spPr bwMode="auto">
            <a:xfrm>
              <a:off x="3419872" y="2332281"/>
              <a:ext cx="0" cy="2808312"/>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bwMode="auto">
            <a:xfrm>
              <a:off x="3743908" y="2332281"/>
              <a:ext cx="0" cy="2808312"/>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bwMode="auto">
            <a:xfrm>
              <a:off x="4067944" y="2332281"/>
              <a:ext cx="0" cy="2808312"/>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22" name="Straight Connector 21"/>
          <p:cNvCxnSpPr>
            <a:stCxn id="9" idx="6"/>
          </p:cNvCxnSpPr>
          <p:nvPr/>
        </p:nvCxnSpPr>
        <p:spPr bwMode="auto">
          <a:xfrm flipH="1" flipV="1">
            <a:off x="1187624" y="2564904"/>
            <a:ext cx="6483296" cy="147913"/>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9" name="Oval 8"/>
          <p:cNvSpPr/>
          <p:nvPr/>
        </p:nvSpPr>
        <p:spPr bwMode="auto">
          <a:xfrm>
            <a:off x="7598912" y="2676813"/>
            <a:ext cx="72008" cy="7200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7" name="Sun 6"/>
          <p:cNvSpPr/>
          <p:nvPr/>
        </p:nvSpPr>
        <p:spPr bwMode="auto">
          <a:xfrm>
            <a:off x="467544" y="2135662"/>
            <a:ext cx="1152128" cy="1152128"/>
          </a:xfrm>
          <a:prstGeom prst="su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25" name="TextBox 24"/>
          <p:cNvSpPr txBox="1"/>
          <p:nvPr/>
        </p:nvSpPr>
        <p:spPr>
          <a:xfrm>
            <a:off x="5364088" y="4352528"/>
            <a:ext cx="1368152" cy="457200"/>
          </a:xfrm>
          <a:prstGeom prst="rect">
            <a:avLst/>
          </a:prstGeom>
          <a:noFill/>
        </p:spPr>
        <p:txBody>
          <a:bodyPr wrap="none" rtlCol="0">
            <a:normAutofit/>
          </a:bodyPr>
          <a:lstStyle/>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Unknowns</a:t>
            </a:r>
          </a:p>
        </p:txBody>
      </p:sp>
      <p:cxnSp>
        <p:nvCxnSpPr>
          <p:cNvPr id="27" name="Straight Arrow Connector 26"/>
          <p:cNvCxnSpPr>
            <a:stCxn id="25" idx="2"/>
          </p:cNvCxnSpPr>
          <p:nvPr/>
        </p:nvCxnSpPr>
        <p:spPr bwMode="auto">
          <a:xfrm>
            <a:off x="6048164" y="4809728"/>
            <a:ext cx="252028" cy="275456"/>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0111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6" end="6"/>
                                            </p:txEl>
                                          </p:spTgt>
                                        </p:tgtEl>
                                        <p:attrNameLst>
                                          <p:attrName>style.visibility</p:attrName>
                                        </p:attrNameLst>
                                      </p:cBhvr>
                                      <p:to>
                                        <p:strVal val="visible"/>
                                      </p:to>
                                    </p:set>
                                    <p:animEffect transition="in" filter="fade">
                                      <p:cBhvr>
                                        <p:cTn id="7" dur="500"/>
                                        <p:tgtEl>
                                          <p:spTgt spid="20">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7" end="7"/>
                                            </p:txEl>
                                          </p:spTgt>
                                        </p:tgtEl>
                                        <p:attrNameLst>
                                          <p:attrName>style.visibility</p:attrName>
                                        </p:attrNameLst>
                                      </p:cBhvr>
                                      <p:to>
                                        <p:strVal val="visible"/>
                                      </p:to>
                                    </p:set>
                                    <p:animEffect transition="in" filter="fade">
                                      <p:cBhvr>
                                        <p:cTn id="12" dur="500"/>
                                        <p:tgtEl>
                                          <p:spTgt spid="20">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xEl>
                                              <p:pRg st="8" end="8"/>
                                            </p:txEl>
                                          </p:spTgt>
                                        </p:tgtEl>
                                        <p:attrNameLst>
                                          <p:attrName>style.visibility</p:attrName>
                                        </p:attrNameLst>
                                      </p:cBhvr>
                                      <p:to>
                                        <p:strVal val="visible"/>
                                      </p:to>
                                    </p:set>
                                    <p:animEffect transition="in" filter="fade">
                                      <p:cBhvr>
                                        <p:cTn id="17" dur="500"/>
                                        <p:tgtEl>
                                          <p:spTgt spid="20">
                                            <p:txEl>
                                              <p:pRg st="8" end="8"/>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details</a:t>
            </a:r>
            <a:endParaRPr lang="en-US" dirty="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8</a:t>
            </a:fld>
            <a:endParaRPr lang="en-US"/>
          </a:p>
        </p:txBody>
      </p:sp>
      <mc:AlternateContent xmlns:mc="http://schemas.openxmlformats.org/markup-compatibility/2006" xmlns:a14="http://schemas.microsoft.com/office/drawing/2010/main">
        <mc:Choice Requires="a14">
          <p:sp>
            <p:nvSpPr>
              <p:cNvPr id="5" name="Content Placeholder 19"/>
              <p:cNvSpPr>
                <a:spLocks noGrp="1"/>
              </p:cNvSpPr>
              <p:nvPr>
                <p:ph idx="1"/>
              </p:nvPr>
            </p:nvSpPr>
            <p:spPr/>
            <p:txBody>
              <a:bodyPr/>
              <a:lstStyle/>
              <a:p>
                <a:pPr marL="0" indent="0">
                  <a:buNone/>
                </a:pPr>
                <a:r>
                  <a:rPr lang="en-US" dirty="0" smtClean="0"/>
                  <a:t>For each target image</a:t>
                </a:r>
              </a:p>
              <a:p>
                <a:pPr marL="0" indent="0">
                  <a:buNone/>
                </a:pPr>
                <a:r>
                  <a:rPr lang="en-US" dirty="0" smtClean="0"/>
                  <a:t>For each pixel</a:t>
                </a:r>
              </a:p>
              <a:p>
                <a:pPr marL="0" indent="0">
                  <a:buNone/>
                </a:pPr>
                <a:endParaRPr lang="en-US" sz="1000" dirty="0" smtClean="0"/>
              </a:p>
              <a:p>
                <a:pPr marL="0" indent="0">
                  <a:buNone/>
                </a:pPr>
                <a14:m>
                  <m:oMathPara xmlns:m="http://schemas.openxmlformats.org/officeDocument/2006/math">
                    <m:oMathParaPr>
                      <m:jc m:val="centerGroup"/>
                    </m:oMathParaPr>
                    <m:oMath xmlns:m="http://schemas.openxmlformats.org/officeDocument/2006/math">
                      <m:sSup>
                        <m:sSupPr>
                          <m:ctrlPr>
                            <a:rPr lang="en-US" b="1" i="1" smtClean="0">
                              <a:latin typeface="Cambria Math"/>
                              <a:ea typeface="Cambria Math"/>
                            </a:rPr>
                          </m:ctrlPr>
                        </m:sSupPr>
                        <m:e>
                          <m:d>
                            <m:dPr>
                              <m:ctrlPr>
                                <a:rPr lang="en-US" i="1">
                                  <a:latin typeface="Cambria Math"/>
                                </a:rPr>
                              </m:ctrlPr>
                            </m:dPr>
                            <m:e>
                              <m:r>
                                <a:rPr lang="en-US" i="1">
                                  <a:latin typeface="Cambria Math"/>
                                </a:rPr>
                                <m:t>𝑻𝒂𝒓𝒈𝒆𝒕</m:t>
                              </m:r>
                              <m:r>
                                <a:rPr lang="en-US" i="1">
                                  <a:latin typeface="Cambria Math"/>
                                </a:rPr>
                                <m:t> </m:t>
                              </m:r>
                              <m:r>
                                <a:rPr lang="en-US" b="1" i="1" smtClean="0">
                                  <a:latin typeface="Cambria Math"/>
                                </a:rPr>
                                <m:t>𝒑</m:t>
                              </m:r>
                              <m:r>
                                <a:rPr lang="en-US" i="1">
                                  <a:latin typeface="Cambria Math"/>
                                </a:rPr>
                                <m:t>𝒊𝒙</m:t>
                              </m:r>
                              <m:r>
                                <a:rPr lang="en-US" b="1" i="1" smtClean="0">
                                  <a:latin typeface="Cambria Math"/>
                                </a:rPr>
                                <m:t>.</m:t>
                              </m:r>
                              <m:r>
                                <a:rPr lang="en-US" i="1">
                                  <a:latin typeface="Cambria Math"/>
                                </a:rPr>
                                <m:t>−</m:t>
                              </m:r>
                              <m:nary>
                                <m:naryPr>
                                  <m:chr m:val="∬"/>
                                  <m:ctrlPr>
                                    <a:rPr lang="en-US" i="1">
                                      <a:latin typeface="Cambria Math"/>
                                    </a:rPr>
                                  </m:ctrlPr>
                                </m:naryPr>
                                <m:sub>
                                  <m:r>
                                    <m:rPr>
                                      <m:brk m:alnAt="23"/>
                                    </m:rPr>
                                    <a:rPr lang="en-US" i="1">
                                      <a:latin typeface="Cambria Math"/>
                                    </a:rPr>
                                    <m:t>𝑺</m:t>
                                  </m:r>
                                  <m:r>
                                    <a:rPr lang="en-US" i="1">
                                      <a:latin typeface="Cambria Math"/>
                                    </a:rPr>
                                    <m:t>𝒖𝒏</m:t>
                                  </m:r>
                                  <m:r>
                                    <a:rPr lang="en-US" i="1">
                                      <a:latin typeface="Cambria Math"/>
                                    </a:rPr>
                                    <m:t> </m:t>
                                  </m:r>
                                  <m:r>
                                    <a:rPr lang="en-US" i="1">
                                      <a:latin typeface="Cambria Math"/>
                                    </a:rPr>
                                    <m:t>𝒓𝒂𝒚𝒔</m:t>
                                  </m:r>
                                </m:sub>
                                <m:sup>
                                  <m:r>
                                    <a:rPr lang="en-US" i="1">
                                      <a:latin typeface="Cambria Math"/>
                                    </a:rPr>
                                    <m:t> </m:t>
                                  </m:r>
                                </m:sup>
                                <m:e>
                                  <m:nary>
                                    <m:naryPr>
                                      <m:chr m:val="∏"/>
                                      <m:supHide m:val="on"/>
                                      <m:ctrlPr>
                                        <a:rPr lang="en-US" i="1">
                                          <a:latin typeface="Cambria Math"/>
                                        </a:rPr>
                                      </m:ctrlPr>
                                    </m:naryPr>
                                    <m:sub>
                                      <m:r>
                                        <m:rPr>
                                          <m:brk m:alnAt="7"/>
                                        </m:rPr>
                                        <a:rPr lang="en-US" i="1">
                                          <a:latin typeface="Cambria Math"/>
                                        </a:rPr>
                                        <m:t>𝑳</m:t>
                                      </m:r>
                                      <m:r>
                                        <a:rPr lang="en-US" i="1">
                                          <a:latin typeface="Cambria Math"/>
                                        </a:rPr>
                                        <m:t>𝒂𝒚𝒆𝒓𝒔</m:t>
                                      </m:r>
                                    </m:sub>
                                    <m:sup/>
                                    <m:e>
                                      <m:r>
                                        <a:rPr lang="en-US" i="1">
                                          <a:latin typeface="Cambria Math"/>
                                        </a:rPr>
                                        <m:t>𝑨𝒕𝒕𝒆𝒏𝒖𝒂𝒕𝒊𝒐𝒏</m:t>
                                      </m:r>
                                      <m:r>
                                        <a:rPr lang="en-US" i="1">
                                          <a:latin typeface="Cambria Math"/>
                                        </a:rPr>
                                        <m:t> </m:t>
                                      </m:r>
                                      <m:r>
                                        <a:rPr lang="en-US" i="1">
                                          <a:latin typeface="Cambria Math"/>
                                        </a:rPr>
                                        <m:t>𝒂𝒕</m:t>
                                      </m:r>
                                      <m:r>
                                        <a:rPr lang="en-US" i="1">
                                          <a:latin typeface="Cambria Math"/>
                                        </a:rPr>
                                        <m:t> </m:t>
                                      </m:r>
                                      <m:r>
                                        <a:rPr lang="en-US" i="1">
                                          <a:latin typeface="Cambria Math"/>
                                        </a:rPr>
                                        <m:t>𝒉𝒊𝒕𝒑𝒐𝒊𝒏𝒕</m:t>
                                      </m:r>
                                    </m:e>
                                  </m:nary>
                                </m:e>
                              </m:nary>
                              <m:r>
                                <m:rPr>
                                  <m:nor/>
                                </m:rPr>
                                <a:rPr lang="en-US" dirty="0"/>
                                <m:t> </m:t>
                              </m:r>
                            </m:e>
                          </m:d>
                          <m:r>
                            <m:rPr>
                              <m:nor/>
                            </m:rPr>
                            <a:rPr lang="en-US" i="1" dirty="0">
                              <a:latin typeface="Cambria Math"/>
                            </a:rPr>
                            <m:t> </m:t>
                          </m:r>
                        </m:e>
                        <m:sup>
                          <m:r>
                            <a:rPr lang="en-US" b="1" i="1" smtClean="0">
                              <a:latin typeface="Cambria Math"/>
                              <a:ea typeface="Cambria Math"/>
                            </a:rPr>
                            <m:t>𝟐</m:t>
                          </m:r>
                        </m:sup>
                      </m:sSup>
                    </m:oMath>
                  </m:oMathPara>
                </a14:m>
                <a:endParaRPr lang="en-US" b="1" i="1" dirty="0" smtClean="0">
                  <a:latin typeface="Cambria Math"/>
                  <a:ea typeface="Cambria Math"/>
                </a:endParaRPr>
              </a:p>
              <a:p>
                <a:pPr marL="0" indent="0">
                  <a:buNone/>
                </a:pPr>
                <a:endParaRPr lang="en-US" b="1" i="1" dirty="0" smtClean="0">
                  <a:latin typeface="Cambria Math"/>
                  <a:ea typeface="Cambria Math"/>
                </a:endParaRPr>
              </a:p>
              <a:p>
                <a:pPr marL="0" indent="0">
                  <a:buNone/>
                </a:pPr>
                <a14:m>
                  <m:oMathPara xmlns:m="http://schemas.openxmlformats.org/officeDocument/2006/math">
                    <m:oMathParaPr>
                      <m:jc m:val="centerGroup"/>
                    </m:oMathParaPr>
                    <m:oMath xmlns:m="http://schemas.openxmlformats.org/officeDocument/2006/math">
                      <m:sSub>
                        <m:sSubPr>
                          <m:ctrlPr>
                            <a:rPr lang="en-US" b="1" i="1" smtClean="0">
                              <a:latin typeface="Cambria Math"/>
                              <a:ea typeface="Cambria Math"/>
                            </a:rPr>
                          </m:ctrlPr>
                        </m:sSubPr>
                        <m:e>
                          <m:r>
                            <a:rPr lang="en-US" b="1" i="1" smtClean="0">
                              <a:latin typeface="Cambria Math"/>
                              <a:ea typeface="Cambria Math"/>
                            </a:rPr>
                            <m:t>𝑨</m:t>
                          </m:r>
                        </m:e>
                        <m:sub>
                          <m:r>
                            <a:rPr lang="en-US" b="1" i="1" smtClean="0">
                              <a:latin typeface="Cambria Math"/>
                              <a:ea typeface="Cambria Math"/>
                            </a:rPr>
                            <m:t>𝒎𝒊𝒏</m:t>
                          </m:r>
                        </m:sub>
                      </m:sSub>
                      <m:r>
                        <a:rPr lang="en-US" b="1" i="1" smtClean="0">
                          <a:latin typeface="Cambria Math"/>
                          <a:ea typeface="Cambria Math"/>
                        </a:rPr>
                        <m:t>≤</m:t>
                      </m:r>
                      <m:r>
                        <a:rPr lang="en-US" b="1" i="1" smtClean="0">
                          <a:latin typeface="Cambria Math"/>
                          <a:ea typeface="Cambria Math"/>
                        </a:rPr>
                        <m:t>𝑨𝒕𝒕𝒆𝒏𝒖𝒂𝒕𝒊𝒐𝒏</m:t>
                      </m:r>
                      <m:r>
                        <a:rPr lang="en-US" b="1" i="1" smtClean="0">
                          <a:latin typeface="Cambria Math"/>
                          <a:ea typeface="Cambria Math"/>
                        </a:rPr>
                        <m:t>≤</m:t>
                      </m:r>
                      <m:sSub>
                        <m:sSubPr>
                          <m:ctrlPr>
                            <a:rPr lang="en-US" i="1">
                              <a:latin typeface="Cambria Math"/>
                              <a:ea typeface="Cambria Math"/>
                            </a:rPr>
                          </m:ctrlPr>
                        </m:sSubPr>
                        <m:e>
                          <m:r>
                            <a:rPr lang="en-US" i="1">
                              <a:latin typeface="Cambria Math"/>
                              <a:ea typeface="Cambria Math"/>
                            </a:rPr>
                            <m:t>𝑨</m:t>
                          </m:r>
                        </m:e>
                        <m:sub>
                          <m:r>
                            <a:rPr lang="en-US" i="1">
                              <a:latin typeface="Cambria Math"/>
                              <a:ea typeface="Cambria Math"/>
                            </a:rPr>
                            <m:t>𝒎</m:t>
                          </m:r>
                          <m:r>
                            <a:rPr lang="en-US" b="1" i="1" smtClean="0">
                              <a:latin typeface="Cambria Math"/>
                              <a:ea typeface="Cambria Math"/>
                            </a:rPr>
                            <m:t>𝒂𝒙</m:t>
                          </m:r>
                        </m:sub>
                      </m:sSub>
                    </m:oMath>
                  </m:oMathPara>
                </a14:m>
                <a:endParaRPr lang="en-US" dirty="0" smtClean="0"/>
              </a:p>
              <a:p>
                <a:pPr marL="0" indent="0">
                  <a:buNone/>
                </a:pPr>
                <a:endParaRPr lang="en-US" dirty="0"/>
              </a:p>
              <a:p>
                <a:pPr marL="0" indent="0">
                  <a:buNone/>
                </a:pPr>
                <a:r>
                  <a:rPr lang="en-US" dirty="0" smtClean="0"/>
                  <a:t>Error is degree 2</a:t>
                </a:r>
                <a:r>
                  <a:rPr lang="en-US" i="1" dirty="0" smtClean="0"/>
                  <a:t>n</a:t>
                </a:r>
                <a:r>
                  <a:rPr lang="en-US" dirty="0" smtClean="0"/>
                  <a:t> overall, where </a:t>
                </a:r>
                <a:r>
                  <a:rPr lang="en-US" i="1" dirty="0" smtClean="0"/>
                  <a:t>n</a:t>
                </a:r>
                <a:r>
                  <a:rPr lang="en-US" dirty="0" smtClean="0"/>
                  <a:t> is #layers</a:t>
                </a:r>
              </a:p>
            </p:txBody>
          </p:sp>
        </mc:Choice>
        <mc:Fallback xmlns="">
          <p:sp>
            <p:nvSpPr>
              <p:cNvPr id="5" name="Content Placeholder 19"/>
              <p:cNvSpPr>
                <a:spLocks noGrp="1" noRot="1" noChangeAspect="1" noMove="1" noResize="1" noEditPoints="1" noAdjustHandles="1" noChangeArrowheads="1" noChangeShapeType="1" noTextEdit="1"/>
              </p:cNvSpPr>
              <p:nvPr>
                <p:ph idx="1"/>
              </p:nvPr>
            </p:nvSpPr>
            <p:spPr>
              <a:blipFill rotWithShape="1">
                <a:blip r:embed="rId3"/>
                <a:stretch>
                  <a:fillRect l="-1040" t="-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rot="5400000">
                <a:off x="4901218" y="-284594"/>
                <a:ext cx="1179954" cy="5726822"/>
              </a:xfrm>
              <a:prstGeom prst="rect">
                <a:avLst/>
              </a:prstGeom>
              <a:noFill/>
            </p:spPr>
            <p:txBody>
              <a:bodyPr wrap="none" rtlCol="0">
                <a:norm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a:rPr>
                          </m:ctrlPr>
                        </m:dPr>
                        <m:e>
                          <m:eqArr>
                            <m:eqArrPr>
                              <m:ctrlPr>
                                <a:rPr lang="en-US" i="1" smtClean="0">
                                  <a:latin typeface="Cambria Math"/>
                                </a:rPr>
                              </m:ctrlPr>
                            </m:eqArrPr>
                            <m:e/>
                            <m:e>
                              <m:r>
                                <a:rPr lang="en-US" b="0" i="1" smtClean="0">
                                  <a:latin typeface="Cambria Math"/>
                                </a:rPr>
                                <m:t> </m:t>
                              </m:r>
                            </m:e>
                            <m:e>
                              <m:r>
                                <a:rPr lang="en-US" b="0" i="1" smtClean="0">
                                  <a:latin typeface="Cambria Math"/>
                                </a:rPr>
                                <m:t> </m:t>
                              </m:r>
                            </m:e>
                            <m:e>
                              <m:r>
                                <a:rPr lang="en-US" b="0" i="1" smtClean="0">
                                  <a:latin typeface="Cambria Math"/>
                                </a:rPr>
                                <m:t> </m:t>
                              </m:r>
                            </m:e>
                            <m:e>
                              <m:r>
                                <a:rPr lang="en-US" b="0" i="1" smtClean="0">
                                  <a:latin typeface="Cambria Math"/>
                                </a:rPr>
                                <m:t> </m:t>
                              </m:r>
                            </m:e>
                            <m:e>
                              <m:r>
                                <a:rPr lang="en-US" b="0" i="1" smtClean="0">
                                  <a:latin typeface="Cambria Math"/>
                                </a:rPr>
                                <m:t> </m:t>
                              </m:r>
                            </m:e>
                            <m:e>
                              <m:r>
                                <a:rPr lang="en-US" b="0" i="1" smtClean="0">
                                  <a:latin typeface="Cambria Math"/>
                                </a:rPr>
                                <m:t> </m:t>
                              </m:r>
                            </m:e>
                            <m:e>
                              <m:r>
                                <a:rPr lang="en-US" b="0" i="1" smtClean="0">
                                  <a:latin typeface="Cambria Math"/>
                                </a:rPr>
                                <m:t> </m:t>
                              </m:r>
                            </m:e>
                            <m:e>
                              <m:r>
                                <a:rPr lang="en-US" b="0" i="1" smtClean="0">
                                  <a:latin typeface="Cambria Math"/>
                                </a:rPr>
                                <m:t> </m:t>
                              </m:r>
                            </m:e>
                            <m:e>
                              <m:r>
                                <a:rPr lang="en-US" b="0" i="1" smtClean="0">
                                  <a:latin typeface="Cambria Math"/>
                                </a:rPr>
                                <m:t> </m:t>
                              </m:r>
                            </m:e>
                            <m:e>
                              <m:r>
                                <a:rPr lang="en-US" b="0" i="1" smtClean="0">
                                  <a:latin typeface="Cambria Math"/>
                                </a:rPr>
                                <m:t> </m:t>
                              </m:r>
                            </m:e>
                            <m:e>
                              <m:r>
                                <a:rPr lang="en-US" b="0" i="1" smtClean="0">
                                  <a:latin typeface="Cambria Math"/>
                                </a:rPr>
                                <m:t> </m:t>
                              </m:r>
                            </m:e>
                            <m:e>
                              <m:r>
                                <a:rPr lang="en-US" b="0" i="1" smtClean="0">
                                  <a:latin typeface="Cambria Math"/>
                                </a:rPr>
                                <m:t> </m:t>
                              </m:r>
                            </m:e>
                          </m:eqArr>
                        </m:e>
                      </m:d>
                    </m:oMath>
                  </m:oMathPara>
                </a14:m>
                <a:endParaRPr lang="en-US" dirty="0" smtClean="0"/>
              </a:p>
            </p:txBody>
          </p:sp>
        </mc:Choice>
        <mc:Fallback xmlns="">
          <p:sp>
            <p:nvSpPr>
              <p:cNvPr id="3" name="TextBox 2"/>
              <p:cNvSpPr txBox="1">
                <a:spLocks noRot="1" noChangeAspect="1" noMove="1" noResize="1" noEditPoints="1" noAdjustHandles="1" noChangeArrowheads="1" noChangeShapeType="1" noTextEdit="1"/>
              </p:cNvSpPr>
              <p:nvPr/>
            </p:nvSpPr>
            <p:spPr>
              <a:xfrm rot="5400000">
                <a:off x="4901218" y="-284594"/>
                <a:ext cx="1179954" cy="5726822"/>
              </a:xfrm>
              <a:prstGeom prst="rect">
                <a:avLst/>
              </a:prstGeom>
              <a:blipFill rotWithShape="1">
                <a:blip r:embed="rId4"/>
                <a:stretch>
                  <a:fillRect/>
                </a:stretch>
              </a:blipFill>
            </p:spPr>
            <p:txBody>
              <a:bodyPr/>
              <a:lstStyle/>
              <a:p>
                <a:r>
                  <a:rPr lang="en-US">
                    <a:noFill/>
                  </a:rPr>
                  <a:t> </a:t>
                </a:r>
              </a:p>
            </p:txBody>
          </p:sp>
        </mc:Fallback>
      </mc:AlternateContent>
      <p:sp>
        <p:nvSpPr>
          <p:cNvPr id="6" name="TextBox 5"/>
          <p:cNvSpPr txBox="1"/>
          <p:nvPr/>
        </p:nvSpPr>
        <p:spPr>
          <a:xfrm>
            <a:off x="4139952" y="1916832"/>
            <a:ext cx="3672408" cy="914400"/>
          </a:xfrm>
          <a:prstGeom prst="rect">
            <a:avLst/>
          </a:prstGeom>
          <a:noFill/>
        </p:spPr>
        <p:txBody>
          <a:bodyPr wrap="none" rtlCol="0">
            <a:normAutofit/>
          </a:bodyPr>
          <a:lstStyle/>
          <a:p>
            <a:pPr algn="ctr"/>
            <a:r>
              <a:rPr lang="en-US" sz="2000" dirty="0" smtClean="0"/>
              <a:t>Degree </a:t>
            </a:r>
            <a:r>
              <a:rPr lang="en-US" sz="2000" i="1" dirty="0" smtClean="0"/>
              <a:t>n</a:t>
            </a:r>
            <a:r>
              <a:rPr lang="en-US" sz="2000" dirty="0" smtClean="0"/>
              <a:t> in all the unknowns</a:t>
            </a:r>
            <a:endParaRPr lang="en-US" sz="2000" i="1" dirty="0" smtClean="0"/>
          </a:p>
        </p:txBody>
      </p:sp>
      <p:sp>
        <p:nvSpPr>
          <p:cNvPr id="7" name="TextBox 6"/>
          <p:cNvSpPr txBox="1"/>
          <p:nvPr/>
        </p:nvSpPr>
        <p:spPr>
          <a:xfrm>
            <a:off x="4139952" y="1916832"/>
            <a:ext cx="3672408" cy="914400"/>
          </a:xfrm>
          <a:prstGeom prst="rect">
            <a:avLst/>
          </a:prstGeom>
          <a:noFill/>
        </p:spPr>
        <p:txBody>
          <a:bodyPr wrap="none" rtlCol="0">
            <a:normAutofit/>
          </a:bodyPr>
          <a:lstStyle/>
          <a:p>
            <a:pPr algn="ctr"/>
            <a:r>
              <a:rPr lang="en-US" sz="2000" dirty="0" smtClean="0"/>
              <a:t>Linear in each layer</a:t>
            </a:r>
            <a:endParaRPr lang="en-US" sz="2000" i="1" dirty="0" smtClean="0"/>
          </a:p>
        </p:txBody>
      </p:sp>
    </p:spTree>
    <p:extLst>
      <p:ext uri="{BB962C8B-B14F-4D97-AF65-F5344CB8AC3E}">
        <p14:creationId xmlns:p14="http://schemas.microsoft.com/office/powerpoint/2010/main" val="99549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fade">
                                      <p:cBhvr>
                                        <p:cTn id="12" dur="500"/>
                                        <p:tgtEl>
                                          <p:spTgt spid="5">
                                            <p:txEl>
                                              <p:pRg st="7" end="7"/>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xit" presetSubtype="0" fill="hold" grpId="1"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p:bldP spid="6" grpId="0"/>
      <p:bldP spid="6" grpId="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robin solving</a:t>
            </a:r>
            <a:endParaRPr lang="en-US" dirty="0"/>
          </a:p>
        </p:txBody>
      </p:sp>
      <p:sp>
        <p:nvSpPr>
          <p:cNvPr id="4" name="Slide Number Placeholder 3"/>
          <p:cNvSpPr>
            <a:spLocks noGrp="1"/>
          </p:cNvSpPr>
          <p:nvPr>
            <p:ph type="sldNum" sz="quarter" idx="10"/>
          </p:nvPr>
        </p:nvSpPr>
        <p:spPr/>
        <p:txBody>
          <a:bodyPr/>
          <a:lstStyle/>
          <a:p>
            <a:pPr>
              <a:defRPr/>
            </a:pPr>
            <a:fld id="{8DFC16DE-03A7-4195-BE65-02093CCEF5A0}" type="slidenum">
              <a:rPr lang="en-US" smtClean="0"/>
              <a:pPr>
                <a:defRPr/>
              </a:pPr>
              <a:t>9</a:t>
            </a:fld>
            <a:endParaRPr lang="en-US"/>
          </a:p>
        </p:txBody>
      </p:sp>
      <p:sp>
        <p:nvSpPr>
          <p:cNvPr id="5" name="Rectangle 4"/>
          <p:cNvSpPr/>
          <p:nvPr/>
        </p:nvSpPr>
        <p:spPr bwMode="auto">
          <a:xfrm>
            <a:off x="6948264" y="1484784"/>
            <a:ext cx="1409140" cy="3096344"/>
          </a:xfrm>
          <a:prstGeom prst="rect">
            <a:avLst/>
          </a:prstGeom>
          <a:ln>
            <a:headEnd type="none" w="med" len="med"/>
            <a:tailEnd type="none" w="med" len="med"/>
          </a:ln>
          <a:scene3d>
            <a:camera prst="perspectiveLeft"/>
            <a:lightRig rig="threePt" dir="t"/>
          </a:scene3d>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cxnSp>
        <p:nvCxnSpPr>
          <p:cNvPr id="8" name="Straight Connector 7"/>
          <p:cNvCxnSpPr/>
          <p:nvPr/>
        </p:nvCxnSpPr>
        <p:spPr bwMode="auto">
          <a:xfrm>
            <a:off x="3419872" y="2171666"/>
            <a:ext cx="0" cy="1833398"/>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a:off x="3743908" y="2171666"/>
            <a:ext cx="0" cy="1833398"/>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a:off x="4067944" y="2171666"/>
            <a:ext cx="0" cy="1833398"/>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Sun 10"/>
          <p:cNvSpPr/>
          <p:nvPr/>
        </p:nvSpPr>
        <p:spPr bwMode="auto">
          <a:xfrm>
            <a:off x="467544" y="2495702"/>
            <a:ext cx="1152128" cy="1152128"/>
          </a:xfrm>
          <a:prstGeom prst="sun">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2" name="TextBox 11"/>
          <p:cNvSpPr txBox="1"/>
          <p:nvPr/>
        </p:nvSpPr>
        <p:spPr>
          <a:xfrm rot="16200000">
            <a:off x="2975248" y="4311706"/>
            <a:ext cx="1537320" cy="1161764"/>
          </a:xfrm>
          <a:prstGeom prst="rect">
            <a:avLst/>
          </a:prstGeom>
          <a:noFill/>
        </p:spPr>
        <p:txBody>
          <a:bodyPr wrap="none" rtlCol="0">
            <a:normAutofit/>
          </a:bodyPr>
          <a:lstStyle/>
          <a:p>
            <a:pPr algn="r"/>
            <a:r>
              <a:rPr lang="en-US" sz="2200" dirty="0" smtClean="0">
                <a:solidFill>
                  <a:srgbClr val="92D050"/>
                </a:solidFill>
              </a:rPr>
              <a:t>Solve</a:t>
            </a:r>
          </a:p>
          <a:p>
            <a:pPr algn="r"/>
            <a:r>
              <a:rPr lang="en-US" sz="2200" dirty="0" smtClean="0">
                <a:solidFill>
                  <a:srgbClr val="FF0000"/>
                </a:solidFill>
              </a:rPr>
              <a:t>Fix</a:t>
            </a:r>
          </a:p>
          <a:p>
            <a:pPr algn="r"/>
            <a:r>
              <a:rPr lang="en-US" sz="2200" dirty="0" smtClean="0">
                <a:solidFill>
                  <a:srgbClr val="FF0000"/>
                </a:solidFill>
              </a:rPr>
              <a:t>Fix</a:t>
            </a:r>
          </a:p>
        </p:txBody>
      </p:sp>
      <p:sp>
        <p:nvSpPr>
          <p:cNvPr id="15" name="TextBox 14"/>
          <p:cNvSpPr txBox="1"/>
          <p:nvPr/>
        </p:nvSpPr>
        <p:spPr>
          <a:xfrm rot="16200000">
            <a:off x="2975248" y="4311705"/>
            <a:ext cx="1537320" cy="1161764"/>
          </a:xfrm>
          <a:prstGeom prst="rect">
            <a:avLst/>
          </a:prstGeom>
          <a:noFill/>
        </p:spPr>
        <p:txBody>
          <a:bodyPr wrap="none" rtlCol="0">
            <a:normAutofit/>
          </a:bodyPr>
          <a:lstStyle/>
          <a:p>
            <a:pPr algn="r"/>
            <a:r>
              <a:rPr lang="en-US" sz="2200" dirty="0">
                <a:solidFill>
                  <a:srgbClr val="FF0000"/>
                </a:solidFill>
              </a:rPr>
              <a:t>Fix</a:t>
            </a:r>
          </a:p>
          <a:p>
            <a:pPr algn="r"/>
            <a:r>
              <a:rPr lang="en-US" sz="2200" dirty="0" smtClean="0">
                <a:solidFill>
                  <a:srgbClr val="92D050"/>
                </a:solidFill>
              </a:rPr>
              <a:t>Solve</a:t>
            </a:r>
          </a:p>
          <a:p>
            <a:pPr algn="r"/>
            <a:r>
              <a:rPr lang="en-US" sz="2200" dirty="0" smtClean="0">
                <a:solidFill>
                  <a:srgbClr val="FF0000"/>
                </a:solidFill>
              </a:rPr>
              <a:t>Fix</a:t>
            </a:r>
          </a:p>
        </p:txBody>
      </p:sp>
      <p:sp>
        <p:nvSpPr>
          <p:cNvPr id="16" name="TextBox 15"/>
          <p:cNvSpPr txBox="1"/>
          <p:nvPr/>
        </p:nvSpPr>
        <p:spPr>
          <a:xfrm rot="16200000">
            <a:off x="2975248" y="4311706"/>
            <a:ext cx="1537320" cy="1161764"/>
          </a:xfrm>
          <a:prstGeom prst="rect">
            <a:avLst/>
          </a:prstGeom>
          <a:noFill/>
        </p:spPr>
        <p:txBody>
          <a:bodyPr wrap="none" rtlCol="0">
            <a:normAutofit/>
          </a:bodyPr>
          <a:lstStyle/>
          <a:p>
            <a:pPr algn="r"/>
            <a:r>
              <a:rPr lang="en-US" sz="2200" dirty="0" smtClean="0">
                <a:solidFill>
                  <a:srgbClr val="FF0000"/>
                </a:solidFill>
              </a:rPr>
              <a:t>Fix</a:t>
            </a:r>
          </a:p>
          <a:p>
            <a:pPr algn="r"/>
            <a:r>
              <a:rPr lang="en-US" sz="2200" dirty="0" smtClean="0">
                <a:solidFill>
                  <a:srgbClr val="FF0000"/>
                </a:solidFill>
              </a:rPr>
              <a:t>Fix</a:t>
            </a:r>
          </a:p>
          <a:p>
            <a:pPr algn="r"/>
            <a:r>
              <a:rPr lang="en-US" sz="2200" dirty="0" smtClean="0">
                <a:solidFill>
                  <a:srgbClr val="92D050"/>
                </a:solidFill>
              </a:rPr>
              <a:t>Solve</a:t>
            </a:r>
            <a:endParaRPr lang="en-US" sz="2200" dirty="0">
              <a:solidFill>
                <a:srgbClr val="92D050"/>
              </a:solidFill>
            </a:endParaRPr>
          </a:p>
        </p:txBody>
      </p:sp>
    </p:spTree>
    <p:extLst>
      <p:ext uri="{BB962C8B-B14F-4D97-AF65-F5344CB8AC3E}">
        <p14:creationId xmlns:p14="http://schemas.microsoft.com/office/powerpoint/2010/main" val="121446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500" fill="hold"/>
                                        <p:tgtEl>
                                          <p:spTgt spid="8"/>
                                        </p:tgtEl>
                                        <p:attrNameLst>
                                          <p:attrName>stroke.color</p:attrName>
                                        </p:attrNameLst>
                                      </p:cBhvr>
                                      <p:to>
                                        <a:srgbClr val="92D050"/>
                                      </p:to>
                                    </p:animClr>
                                    <p:set>
                                      <p:cBhvr>
                                        <p:cTn id="7" dur="500" fill="hold"/>
                                        <p:tgtEl>
                                          <p:spTgt spid="8"/>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500" fill="hold"/>
                                        <p:tgtEl>
                                          <p:spTgt spid="9"/>
                                        </p:tgtEl>
                                        <p:attrNameLst>
                                          <p:attrName>stroke.color</p:attrName>
                                        </p:attrNameLst>
                                      </p:cBhvr>
                                      <p:to>
                                        <a:srgbClr val="FF0000"/>
                                      </p:to>
                                    </p:animClr>
                                    <p:set>
                                      <p:cBhvr>
                                        <p:cTn id="10" dur="500" fill="hold"/>
                                        <p:tgtEl>
                                          <p:spTgt spid="9"/>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500" fill="hold"/>
                                        <p:tgtEl>
                                          <p:spTgt spid="10"/>
                                        </p:tgtEl>
                                        <p:attrNameLst>
                                          <p:attrName>stroke.color</p:attrName>
                                        </p:attrNameLst>
                                      </p:cBhvr>
                                      <p:to>
                                        <a:srgbClr val="FF0000"/>
                                      </p:to>
                                    </p:animClr>
                                    <p:set>
                                      <p:cBhvr>
                                        <p:cTn id="13" dur="500" fill="hold"/>
                                        <p:tgtEl>
                                          <p:spTgt spid="10"/>
                                        </p:tgtEl>
                                        <p:attrNameLst>
                                          <p:attrName>stroke.on</p:attrName>
                                        </p:attrNameLst>
                                      </p:cBhvr>
                                      <p:to>
                                        <p:strVal val="true"/>
                                      </p:to>
                                    </p:se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7" presetClass="emph" presetSubtype="2" fill="hold" nodeType="withEffect">
                                  <p:stCondLst>
                                    <p:cond delay="0"/>
                                  </p:stCondLst>
                                  <p:childTnLst>
                                    <p:animClr clrSpc="rgb" dir="cw">
                                      <p:cBhvr>
                                        <p:cTn id="26" dur="500" fill="hold"/>
                                        <p:tgtEl>
                                          <p:spTgt spid="8"/>
                                        </p:tgtEl>
                                        <p:attrNameLst>
                                          <p:attrName>stroke.color</p:attrName>
                                        </p:attrNameLst>
                                      </p:cBhvr>
                                      <p:to>
                                        <a:srgbClr val="FF0000"/>
                                      </p:to>
                                    </p:animClr>
                                    <p:set>
                                      <p:cBhvr>
                                        <p:cTn id="27" dur="500" fill="hold"/>
                                        <p:tgtEl>
                                          <p:spTgt spid="8"/>
                                        </p:tgtEl>
                                        <p:attrNameLst>
                                          <p:attrName>stroke.on</p:attrName>
                                        </p:attrNameLst>
                                      </p:cBhvr>
                                      <p:to>
                                        <p:strVal val="true"/>
                                      </p:to>
                                    </p:set>
                                  </p:childTnLst>
                                </p:cTn>
                              </p:par>
                              <p:par>
                                <p:cTn id="28" presetID="7" presetClass="emph" presetSubtype="2" fill="hold" nodeType="withEffect">
                                  <p:stCondLst>
                                    <p:cond delay="0"/>
                                  </p:stCondLst>
                                  <p:childTnLst>
                                    <p:animClr clrSpc="rgb" dir="cw">
                                      <p:cBhvr>
                                        <p:cTn id="29" dur="500" fill="hold"/>
                                        <p:tgtEl>
                                          <p:spTgt spid="9"/>
                                        </p:tgtEl>
                                        <p:attrNameLst>
                                          <p:attrName>stroke.color</p:attrName>
                                        </p:attrNameLst>
                                      </p:cBhvr>
                                      <p:to>
                                        <a:srgbClr val="92D050"/>
                                      </p:to>
                                    </p:animClr>
                                    <p:set>
                                      <p:cBhvr>
                                        <p:cTn id="30" dur="500" fill="hold"/>
                                        <p:tgtEl>
                                          <p:spTgt spid="9"/>
                                        </p:tgtEl>
                                        <p:attrNameLst>
                                          <p:attrName>stroke.on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7" presetClass="emph" presetSubtype="2" fill="hold" nodeType="withEffect">
                                  <p:stCondLst>
                                    <p:cond delay="0"/>
                                  </p:stCondLst>
                                  <p:childTnLst>
                                    <p:animClr clrSpc="rgb" dir="cw">
                                      <p:cBhvr>
                                        <p:cTn id="40" dur="500" fill="hold"/>
                                        <p:tgtEl>
                                          <p:spTgt spid="9"/>
                                        </p:tgtEl>
                                        <p:attrNameLst>
                                          <p:attrName>stroke.color</p:attrName>
                                        </p:attrNameLst>
                                      </p:cBhvr>
                                      <p:to>
                                        <a:srgbClr val="FF0000"/>
                                      </p:to>
                                    </p:animClr>
                                    <p:set>
                                      <p:cBhvr>
                                        <p:cTn id="41" dur="500" fill="hold"/>
                                        <p:tgtEl>
                                          <p:spTgt spid="9"/>
                                        </p:tgtEl>
                                        <p:attrNameLst>
                                          <p:attrName>stroke.on</p:attrName>
                                        </p:attrNameLst>
                                      </p:cBhvr>
                                      <p:to>
                                        <p:strVal val="true"/>
                                      </p:to>
                                    </p:set>
                                  </p:childTnLst>
                                </p:cTn>
                              </p:par>
                              <p:par>
                                <p:cTn id="42" presetID="7" presetClass="emph" presetSubtype="2" fill="hold" nodeType="withEffect">
                                  <p:stCondLst>
                                    <p:cond delay="0"/>
                                  </p:stCondLst>
                                  <p:childTnLst>
                                    <p:animClr clrSpc="rgb" dir="cw">
                                      <p:cBhvr>
                                        <p:cTn id="43" dur="500" fill="hold"/>
                                        <p:tgtEl>
                                          <p:spTgt spid="10"/>
                                        </p:tgtEl>
                                        <p:attrNameLst>
                                          <p:attrName>stroke.color</p:attrName>
                                        </p:attrNameLst>
                                      </p:cBhvr>
                                      <p:to>
                                        <a:srgbClr val="92D050"/>
                                      </p:to>
                                    </p:animClr>
                                    <p:set>
                                      <p:cBhvr>
                                        <p:cTn id="44" dur="500" fill="hold"/>
                                        <p:tgtEl>
                                          <p:spTgt spid="1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5" grpId="0"/>
      <p:bldP spid="15" grpId="1"/>
      <p:bldP spid="16" grpId="0"/>
    </p:bldLst>
  </p:timing>
</p:sld>
</file>

<file path=ppt/theme/theme1.xml><?xml version="1.0" encoding="utf-8"?>
<a:theme xmlns:a="http://schemas.openxmlformats.org/drawingml/2006/main" name="eg2012">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Myriad Pro Bold Cond"/>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charset="0"/>
            <a:ea typeface="ＭＳ Ｐゴシック" charset="-128"/>
          </a:defRPr>
        </a:defPPr>
      </a:lstStyle>
    </a:lnDef>
    <a:txDef>
      <a:spPr>
        <a:noFill/>
      </a:spPr>
      <a:bodyPr wrap="none" rtlCol="0">
        <a:normAutofit/>
      </a:bodyPr>
      <a:lstStyle>
        <a:defPPr>
          <a:buFont typeface="Arial" pitchFamily="34" charset="0"/>
          <a:buChar char="•"/>
          <a:defRPr sz="2000" dirty="0" smtClean="0"/>
        </a:defPPr>
      </a:lstStyle>
    </a:tx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crs4-vic-template</Template>
  <TotalTime>12731</TotalTime>
  <Words>2822</Words>
  <Application>Microsoft Office PowerPoint</Application>
  <PresentationFormat>On-screen Show (4:3)</PresentationFormat>
  <Paragraphs>300</Paragraphs>
  <Slides>22</Slides>
  <Notes>21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Times</vt:lpstr>
      <vt:lpstr>Cambria Math</vt:lpstr>
      <vt:lpstr>ＭＳ Ｐゴシック</vt:lpstr>
      <vt:lpstr>Verdana</vt:lpstr>
      <vt:lpstr>Myriad Pro Bold Cond</vt:lpstr>
      <vt:lpstr>eg2012</vt:lpstr>
      <vt:lpstr>Manufacturing Layered Attenuators for Multiple Prescribed Shadow Images</vt:lpstr>
      <vt:lpstr>Shadow images are fun</vt:lpstr>
      <vt:lpstr>Shadow image research</vt:lpstr>
      <vt:lpstr>Shadows used</vt:lpstr>
      <vt:lpstr>Casting different shadows depending on light direction</vt:lpstr>
      <vt:lpstr>Layered transparencies</vt:lpstr>
      <vt:lpstr>Optimization</vt:lpstr>
      <vt:lpstr>Optimization details</vt:lpstr>
      <vt:lpstr>Round robin solving</vt:lpstr>
      <vt:lpstr>Results</vt:lpstr>
      <vt:lpstr>3 images 2 layers</vt:lpstr>
      <vt:lpstr>Video</vt:lpstr>
      <vt:lpstr>Many images (4 layers)</vt:lpstr>
      <vt:lpstr>How much do we lose with sun as an area light?</vt:lpstr>
      <vt:lpstr>Why does an area light help?</vt:lpstr>
      <vt:lpstr>Comparison to previous work</vt:lpstr>
      <vt:lpstr>Comparison to previous work</vt:lpstr>
      <vt:lpstr>Comparison to previous work</vt:lpstr>
      <vt:lpstr>Limitations and future work</vt:lpstr>
      <vt:lpstr>Permutation</vt:lpstr>
      <vt:lpstr>Questions?</vt:lpstr>
      <vt:lpstr>Coughing</vt:lpstr>
    </vt:vector>
  </TitlesOfParts>
  <Company>crs4</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EG2012 Template</dc:title>
  <dc:subject>Powerpoint template for Eurographics 2012 conference</dc:subject>
  <dc:creator>crs4</dc:creator>
  <cp:lastModifiedBy>Ilya</cp:lastModifiedBy>
  <cp:revision>262</cp:revision>
  <dcterms:created xsi:type="dcterms:W3CDTF">2012-01-21T11:36:29Z</dcterms:created>
  <dcterms:modified xsi:type="dcterms:W3CDTF">2012-05-16T09:41:29Z</dcterms:modified>
</cp:coreProperties>
</file>