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3"/>
  </p:notesMasterIdLst>
  <p:sldIdLst>
    <p:sldId id="256" r:id="rId2"/>
    <p:sldId id="258" r:id="rId3"/>
    <p:sldId id="296" r:id="rId4"/>
    <p:sldId id="274" r:id="rId5"/>
    <p:sldId id="279" r:id="rId6"/>
    <p:sldId id="280" r:id="rId7"/>
    <p:sldId id="281" r:id="rId8"/>
    <p:sldId id="263" r:id="rId9"/>
    <p:sldId id="264" r:id="rId10"/>
    <p:sldId id="265" r:id="rId11"/>
    <p:sldId id="266" r:id="rId12"/>
    <p:sldId id="282" r:id="rId13"/>
    <p:sldId id="268" r:id="rId14"/>
    <p:sldId id="269" r:id="rId15"/>
    <p:sldId id="270" r:id="rId16"/>
    <p:sldId id="283" r:id="rId17"/>
    <p:sldId id="271" r:id="rId18"/>
    <p:sldId id="272" r:id="rId19"/>
    <p:sldId id="273" r:id="rId20"/>
    <p:sldId id="289" r:id="rId21"/>
    <p:sldId id="297" r:id="rId22"/>
    <p:sldId id="285" r:id="rId23"/>
    <p:sldId id="287" r:id="rId24"/>
    <p:sldId id="286" r:id="rId25"/>
    <p:sldId id="290" r:id="rId26"/>
    <p:sldId id="288" r:id="rId27"/>
    <p:sldId id="292" r:id="rId28"/>
    <p:sldId id="294" r:id="rId29"/>
    <p:sldId id="295" r:id="rId30"/>
    <p:sldId id="291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AFD1-DDA4-45F1-8DAC-FE8F5F60142F}" type="datetimeFigureOut">
              <a:rPr lang="de-CH" smtClean="0"/>
              <a:t>09.10.2015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BC8B4-3E20-4171-AB1A-1DD31B9007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900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Lmin</a:t>
            </a:r>
            <a:r>
              <a:rPr lang="fr-CH" dirty="0" smtClean="0"/>
              <a:t> = 390nm</a:t>
            </a:r>
          </a:p>
          <a:p>
            <a:r>
              <a:rPr lang="fr-CH" dirty="0" err="1" smtClean="0"/>
              <a:t>Lmax</a:t>
            </a:r>
            <a:r>
              <a:rPr lang="fr-CH" dirty="0" smtClean="0"/>
              <a:t> = 750nm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BC8B4-3E20-4171-AB1A-1DD31B9007C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429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" y="437259"/>
            <a:ext cx="9144001" cy="4431079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rcRect/>
            <a:stretch>
              <a:fillRect l="-16713" r="-169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0" y="1130139"/>
            <a:ext cx="7179733" cy="1950346"/>
          </a:xfrm>
        </p:spPr>
        <p:txBody>
          <a:bodyPr anchor="ctr"/>
          <a:lstStyle>
            <a:lvl1pPr algn="ctr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43" y="5122333"/>
            <a:ext cx="3846106" cy="1461520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2237151" y="3475441"/>
            <a:ext cx="4669693" cy="5336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702730" y="64729"/>
            <a:ext cx="558800" cy="558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262467" y="344129"/>
            <a:ext cx="372529" cy="3725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8227249" y="4196721"/>
            <a:ext cx="718182" cy="7181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7743223" y="4581217"/>
            <a:ext cx="418640" cy="4186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4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36" y="224364"/>
            <a:ext cx="7219696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46" y="1396999"/>
            <a:ext cx="8542087" cy="50122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38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36" y="224364"/>
            <a:ext cx="7219696" cy="709865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46" y="1396999"/>
            <a:ext cx="8542087" cy="50122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14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lumMod val="75000"/>
            <a:lumOff val="2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36" y="224364"/>
            <a:ext cx="7219696" cy="709865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46" y="1396999"/>
            <a:ext cx="8542087" cy="50122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8"/>
            <a:chOff x="-1588" y="0"/>
            <a:chExt cx="9118832" cy="686079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1588" y="0"/>
              <a:ext cx="9118832" cy="6858000"/>
            </a:xfrm>
            <a:prstGeom prst="rect">
              <a:avLst/>
            </a:prstGeom>
            <a:blipFill>
              <a:blip r:embed="rId6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040" y="356935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312333"/>
            <a:ext cx="9144000" cy="5257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00" y="1435099"/>
            <a:ext cx="8133192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2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Dispersion-based Color Projection using Masked Prisms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CH" dirty="0"/>
              <a:t>Rafael </a:t>
            </a:r>
            <a:r>
              <a:rPr lang="de-CH" dirty="0" smtClean="0"/>
              <a:t>Hostettler² </a:t>
            </a:r>
            <a:r>
              <a:rPr lang="de-CH" dirty="0"/>
              <a:t>Ralf </a:t>
            </a:r>
            <a:r>
              <a:rPr lang="de-CH" dirty="0" smtClean="0"/>
              <a:t>Habel</a:t>
            </a:r>
            <a:r>
              <a:rPr lang="de-CH" dirty="0"/>
              <a:t>²</a:t>
            </a:r>
            <a:r>
              <a:rPr lang="de-CH" dirty="0" smtClean="0"/>
              <a:t> </a:t>
            </a:r>
            <a:r>
              <a:rPr lang="de-CH" dirty="0"/>
              <a:t>Markus </a:t>
            </a:r>
            <a:r>
              <a:rPr lang="de-CH" dirty="0" smtClean="0"/>
              <a:t>Gross</a:t>
            </a:r>
            <a:r>
              <a:rPr lang="de-CH" dirty="0"/>
              <a:t>²</a:t>
            </a:r>
            <a:r>
              <a:rPr lang="de-CH" dirty="0" smtClean="0"/>
              <a:t> </a:t>
            </a:r>
            <a:r>
              <a:rPr lang="de-CH" dirty="0"/>
              <a:t>Wojciech </a:t>
            </a:r>
            <a:r>
              <a:rPr lang="de-CH" dirty="0" smtClean="0"/>
              <a:t>Jarosz²³</a:t>
            </a:r>
            <a:endParaRPr lang="de-CH" dirty="0"/>
          </a:p>
          <a:p>
            <a:r>
              <a:rPr lang="de-CH" dirty="0"/>
              <a:t>²</a:t>
            </a:r>
            <a:r>
              <a:rPr lang="en-US" dirty="0" smtClean="0"/>
              <a:t>Disney </a:t>
            </a:r>
            <a:r>
              <a:rPr lang="en-US" dirty="0"/>
              <a:t>Research Zurich </a:t>
            </a:r>
            <a:r>
              <a:rPr lang="de-CH" dirty="0"/>
              <a:t>³</a:t>
            </a:r>
            <a:r>
              <a:rPr lang="en-US" dirty="0" err="1" smtClean="0"/>
              <a:t>Darthmouth</a:t>
            </a:r>
            <a:r>
              <a:rPr lang="en-US" dirty="0" smtClean="0"/>
              <a:t> </a:t>
            </a:r>
            <a:r>
              <a:rPr lang="en-US" dirty="0"/>
              <a:t>College</a:t>
            </a:r>
          </a:p>
        </p:txBody>
      </p:sp>
    </p:spTree>
    <p:extLst>
      <p:ext uri="{BB962C8B-B14F-4D97-AF65-F5344CB8AC3E}">
        <p14:creationId xmlns:p14="http://schemas.microsoft.com/office/powerpoint/2010/main" val="110055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Prefilter</a:t>
            </a:r>
            <a:r>
              <a:rPr lang="de-CH" dirty="0" smtClean="0"/>
              <a:t> Lines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53" y="1464128"/>
            <a:ext cx="4877481" cy="487748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C3B4B19-B845-4AD1-941D-372FD60310AE}" type="datetime1">
              <a:rPr lang="de-CH" smtClean="0"/>
              <a:t>09.10.2015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CA12AD-0EB7-4B2B-89D0-708C2D70DC0E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804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Result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53" y="1464128"/>
            <a:ext cx="4877481" cy="487748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C3B4B19-B845-4AD1-941D-372FD60310AE}" type="datetime1">
              <a:rPr lang="de-CH" smtClean="0"/>
              <a:t>09.10.2015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CA12AD-0EB7-4B2B-89D0-708C2D70DC0E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879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nhaltsplatzhalter 6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2" y="1722297"/>
            <a:ext cx="7113143" cy="436114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Postfilter</a:t>
            </a:r>
            <a:endParaRPr lang="de-CH" dirty="0"/>
          </a:p>
        </p:txBody>
      </p:sp>
      <p:cxnSp>
        <p:nvCxnSpPr>
          <p:cNvPr id="4" name="Gerader Verbinder 3"/>
          <p:cNvCxnSpPr/>
          <p:nvPr/>
        </p:nvCxnSpPr>
        <p:spPr>
          <a:xfrm flipH="1" flipV="1">
            <a:off x="6814260" y="1608993"/>
            <a:ext cx="16626" cy="30208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71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Postfilter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53" y="1464128"/>
            <a:ext cx="4877481" cy="487748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C3B4B19-B845-4AD1-941D-372FD60310AE}" type="datetime1">
              <a:rPr lang="de-CH" smtClean="0"/>
              <a:t>09.10.2015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CA12AD-0EB7-4B2B-89D0-708C2D70DC0E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963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Result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75" y="1616550"/>
            <a:ext cx="4572638" cy="4572638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C3B4B19-B845-4AD1-941D-372FD60310AE}" type="datetime1">
              <a:rPr lang="de-CH" smtClean="0"/>
              <a:t>09.10.2015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CA12AD-0EB7-4B2B-89D0-708C2D70DC0E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203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Target Image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1397000"/>
            <a:ext cx="5011738" cy="5011738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C3B4B19-B845-4AD1-941D-372FD60310AE}" type="datetime1">
              <a:rPr lang="de-CH" smtClean="0"/>
              <a:t>09.10.2015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CA12AD-0EB7-4B2B-89D0-708C2D70DC0E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051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Postfilter Generation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Split </a:t>
            </a:r>
            <a:r>
              <a:rPr lang="de-CH" dirty="0" err="1" smtClean="0"/>
              <a:t>Subpixel</a:t>
            </a:r>
            <a:r>
              <a:rPr lang="de-CH" dirty="0" smtClean="0"/>
              <a:t> in 3 Areas</a:t>
            </a:r>
          </a:p>
          <a:p>
            <a:pPr lvl="1"/>
            <a:r>
              <a:rPr lang="de-CH" dirty="0" err="1" smtClean="0"/>
              <a:t>corresponding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R, G, B</a:t>
            </a:r>
          </a:p>
          <a:p>
            <a:r>
              <a:rPr lang="de-CH" dirty="0" err="1" smtClean="0"/>
              <a:t>Fill</a:t>
            </a:r>
            <a:r>
              <a:rPr lang="de-CH" dirty="0" smtClean="0"/>
              <a:t> </a:t>
            </a:r>
            <a:r>
              <a:rPr lang="de-CH" dirty="0" err="1" smtClean="0"/>
              <a:t>area</a:t>
            </a:r>
            <a:r>
              <a:rPr lang="de-CH" dirty="0" smtClean="0"/>
              <a:t> per </a:t>
            </a:r>
            <a:r>
              <a:rPr lang="de-CH" dirty="0" err="1" smtClean="0"/>
              <a:t>pixel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/>
              <a:t> </a:t>
            </a:r>
            <a:r>
              <a:rPr lang="de-CH" dirty="0" err="1" smtClean="0"/>
              <a:t>target</a:t>
            </a:r>
            <a:r>
              <a:rPr lang="de-CH" dirty="0" smtClean="0"/>
              <a:t> </a:t>
            </a:r>
            <a:r>
              <a:rPr lang="de-CH" dirty="0" err="1" smtClean="0"/>
              <a:t>value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</a:t>
            </a:r>
            <a:r>
              <a:rPr lang="de-CH" dirty="0" err="1" smtClean="0"/>
              <a:t>dithering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pixel</a:t>
            </a:r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C3B4B19-B845-4AD1-941D-372FD60310AE}" type="datetime1">
              <a:rPr lang="de-CH" smtClean="0"/>
              <a:t>09.10.2015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CA12AD-0EB7-4B2B-89D0-708C2D70DC0E}" type="slidenum">
              <a:rPr lang="de-CH" smtClean="0"/>
              <a:t>16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66"/>
          <a:stretch/>
        </p:blipFill>
        <p:spPr>
          <a:xfrm>
            <a:off x="1619672" y="4052571"/>
            <a:ext cx="5595952" cy="18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0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Resulting</a:t>
            </a:r>
            <a:r>
              <a:rPr lang="de-CH" dirty="0" smtClean="0"/>
              <a:t> Postfilter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11" y="1521286"/>
            <a:ext cx="4763165" cy="476316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C3B4B19-B845-4AD1-941D-372FD60310AE}" type="datetime1">
              <a:rPr lang="de-CH" smtClean="0"/>
              <a:t>09.10.2015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CA12AD-0EB7-4B2B-89D0-708C2D70DC0E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541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Resulting</a:t>
            </a:r>
            <a:r>
              <a:rPr lang="de-CH" dirty="0" smtClean="0"/>
              <a:t> Image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46753" y="1464128"/>
            <a:ext cx="4877481" cy="487748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C3B4B19-B845-4AD1-941D-372FD60310AE}" type="datetime1">
              <a:rPr lang="de-CH" smtClean="0"/>
              <a:t>09.10.2015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CA12AD-0EB7-4B2B-89D0-708C2D70DC0E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726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Resulting</a:t>
            </a:r>
            <a:r>
              <a:rPr lang="de-CH" dirty="0" smtClean="0"/>
              <a:t> Image </a:t>
            </a:r>
            <a:r>
              <a:rPr lang="de-CH" dirty="0" err="1" smtClean="0"/>
              <a:t>Rescaled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94" y="1464469"/>
            <a:ext cx="4876800" cy="48768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C3B4B19-B845-4AD1-941D-372FD60310AE}" type="datetime1">
              <a:rPr lang="de-CH" smtClean="0"/>
              <a:t>09.10.2015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CA12AD-0EB7-4B2B-89D0-708C2D70DC0E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724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Idea</a:t>
            </a:r>
            <a:endParaRPr lang="de-CH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89" y="1618837"/>
            <a:ext cx="5166609" cy="4568064"/>
          </a:xfrm>
        </p:spPr>
      </p:pic>
      <p:sp>
        <p:nvSpPr>
          <p:cNvPr id="13" name="Datumsplatzhalter 1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1DC914A4-3451-4FBF-B80B-47F1912528B8}" type="datetime1">
              <a:rPr lang="de-CH" smtClean="0"/>
              <a:t>09.10.2015</a:t>
            </a:fld>
            <a:endParaRPr lang="de-CH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CA12AD-0EB7-4B2B-89D0-708C2D70DC0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244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" y="2666661"/>
            <a:ext cx="8542338" cy="24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Optimizing</a:t>
            </a:r>
            <a:r>
              <a:rPr lang="fr-CH" dirty="0" smtClean="0"/>
              <a:t> </a:t>
            </a:r>
            <a:r>
              <a:rPr lang="fr-CH" dirty="0" err="1" smtClean="0"/>
              <a:t>Masks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36" y="4416374"/>
            <a:ext cx="5963383" cy="1908504"/>
          </a:xfrm>
          <a:prstGeom prst="rect">
            <a:avLst/>
          </a:prstGeo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08" y="1372009"/>
            <a:ext cx="4201962" cy="304436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294793" y="4416374"/>
            <a:ext cx="712177" cy="42818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490547" y="4844561"/>
            <a:ext cx="958362" cy="430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4976447" y="5301760"/>
            <a:ext cx="967154" cy="42818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6875585" y="1644162"/>
            <a:ext cx="254977" cy="76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7139354" y="1644162"/>
            <a:ext cx="492369" cy="7649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6119447" y="1644162"/>
            <a:ext cx="254977" cy="76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6383216" y="1644162"/>
            <a:ext cx="492369" cy="7649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7658100" y="1644162"/>
            <a:ext cx="254977" cy="76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7921869" y="1644162"/>
            <a:ext cx="492369" cy="7649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265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Optimizing</a:t>
            </a:r>
            <a:r>
              <a:rPr lang="fr-CH" dirty="0" smtClean="0"/>
              <a:t> </a:t>
            </a:r>
            <a:r>
              <a:rPr lang="fr-CH" dirty="0" err="1" smtClean="0"/>
              <a:t>Masks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36" y="4416374"/>
            <a:ext cx="5963383" cy="1908504"/>
          </a:xfrm>
          <a:prstGeom prst="rect">
            <a:avLst/>
          </a:prstGeo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08" y="1372009"/>
            <a:ext cx="4201962" cy="30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Optimizing</a:t>
            </a:r>
            <a:r>
              <a:rPr lang="fr-CH" dirty="0" smtClean="0"/>
              <a:t> </a:t>
            </a:r>
            <a:r>
              <a:rPr lang="fr-CH" dirty="0" err="1" smtClean="0"/>
              <a:t>Masks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 = Input Image</a:t>
            </a:r>
          </a:p>
          <a:p>
            <a:r>
              <a:rPr lang="fr-CH" dirty="0" smtClean="0"/>
              <a:t>P = Pixel Value</a:t>
            </a:r>
          </a:p>
          <a:p>
            <a:r>
              <a:rPr lang="fr-CH" dirty="0" smtClean="0"/>
              <a:t>Optimisation </a:t>
            </a:r>
            <a:r>
              <a:rPr lang="fr-CH" dirty="0" err="1" smtClean="0"/>
              <a:t>Function</a:t>
            </a:r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 err="1" smtClean="0"/>
              <a:t>Optimize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Levenberg-Marquardt</a:t>
            </a:r>
            <a:endParaRPr lang="fr-CH" dirty="0" smtClean="0"/>
          </a:p>
          <a:p>
            <a:pPr lvl="1"/>
            <a:r>
              <a:rPr lang="fr-CH" dirty="0" smtClean="0"/>
              <a:t>Initialisation: trivial case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slit</a:t>
            </a:r>
            <a:r>
              <a:rPr lang="fr-CH" dirty="0" smtClean="0"/>
              <a:t> pattern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6" y="2732816"/>
            <a:ext cx="8023005" cy="11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0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235" y="224364"/>
            <a:ext cx="8422941" cy="709865"/>
          </a:xfrm>
        </p:spPr>
        <p:txBody>
          <a:bodyPr/>
          <a:lstStyle/>
          <a:p>
            <a:r>
              <a:rPr lang="de-CH" dirty="0" smtClean="0"/>
              <a:t>New </a:t>
            </a:r>
            <a:r>
              <a:rPr lang="de-CH" dirty="0" err="1" smtClean="0"/>
              <a:t>Optimisation</a:t>
            </a:r>
            <a:r>
              <a:rPr lang="de-CH" dirty="0" smtClean="0"/>
              <a:t> Target: </a:t>
            </a:r>
            <a:r>
              <a:rPr lang="de-CH" dirty="0" err="1" smtClean="0"/>
              <a:t>Intensity</a:t>
            </a:r>
            <a:r>
              <a:rPr lang="de-CH" dirty="0" smtClean="0"/>
              <a:t> &gt; 1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C3B4B19-B845-4AD1-941D-372FD60310AE}" type="datetime1">
              <a:rPr lang="de-CH" smtClean="0"/>
              <a:t>09.10.2015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CA12AD-0EB7-4B2B-89D0-708C2D70DC0E}" type="slidenum">
              <a:rPr lang="de-CH" smtClean="0"/>
              <a:t>24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13" y="2184555"/>
            <a:ext cx="5803174" cy="2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3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" y="1766244"/>
            <a:ext cx="8542338" cy="42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9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236" y="224364"/>
            <a:ext cx="7939364" cy="709865"/>
          </a:xfrm>
        </p:spPr>
        <p:txBody>
          <a:bodyPr/>
          <a:lstStyle/>
          <a:p>
            <a:r>
              <a:rPr lang="fr-CH" dirty="0" smtClean="0"/>
              <a:t>New Optimisation Target: </a:t>
            </a:r>
            <a:r>
              <a:rPr lang="fr-CH" dirty="0" err="1" smtClean="0"/>
              <a:t>Obfuscation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" y="2838945"/>
            <a:ext cx="8542338" cy="21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2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Implementation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2 Setups</a:t>
            </a:r>
          </a:p>
          <a:p>
            <a:pPr lvl="1"/>
            <a:r>
              <a:rPr lang="fr-CH" dirty="0" smtClean="0"/>
              <a:t>2 off the </a:t>
            </a:r>
            <a:r>
              <a:rPr lang="fr-CH" dirty="0" err="1" smtClean="0"/>
              <a:t>shelf</a:t>
            </a:r>
            <a:r>
              <a:rPr lang="fr-CH" dirty="0" smtClean="0"/>
              <a:t> </a:t>
            </a:r>
            <a:r>
              <a:rPr lang="fr-CH" dirty="0" err="1" smtClean="0"/>
              <a:t>prisms</a:t>
            </a:r>
            <a:endParaRPr lang="fr-CH" dirty="0" smtClean="0"/>
          </a:p>
          <a:p>
            <a:pPr lvl="1"/>
            <a:r>
              <a:rPr lang="fr-CH" dirty="0" err="1" smtClean="0"/>
              <a:t>Rhombic</a:t>
            </a:r>
            <a:r>
              <a:rPr lang="fr-CH" dirty="0" smtClean="0"/>
              <a:t> </a:t>
            </a:r>
            <a:r>
              <a:rPr lang="fr-CH" dirty="0" err="1" smtClean="0"/>
              <a:t>Prism</a:t>
            </a:r>
            <a:endParaRPr lang="fr-CH" dirty="0" smtClean="0"/>
          </a:p>
          <a:p>
            <a:pPr lvl="1"/>
            <a:r>
              <a:rPr lang="fr-CH" dirty="0" err="1" smtClean="0"/>
              <a:t>Material</a:t>
            </a:r>
            <a:r>
              <a:rPr lang="fr-CH" dirty="0" smtClean="0"/>
              <a:t>: PMMA</a:t>
            </a:r>
          </a:p>
          <a:p>
            <a:r>
              <a:rPr lang="fr-CH" dirty="0" err="1" smtClean="0"/>
              <a:t>Lightsource</a:t>
            </a:r>
            <a:endParaRPr lang="fr-CH" dirty="0" smtClean="0"/>
          </a:p>
          <a:p>
            <a:pPr lvl="1"/>
            <a:r>
              <a:rPr lang="fr-CH" dirty="0" smtClean="0"/>
              <a:t>Standard </a:t>
            </a:r>
            <a:r>
              <a:rPr lang="fr-CH" dirty="0" err="1" smtClean="0"/>
              <a:t>Projector</a:t>
            </a:r>
            <a:r>
              <a:rPr lang="fr-CH" dirty="0" smtClean="0"/>
              <a:t>, White Image, &gt;10m distance</a:t>
            </a:r>
          </a:p>
          <a:p>
            <a:r>
              <a:rPr lang="fr-CH" dirty="0" err="1" smtClean="0"/>
              <a:t>Filter</a:t>
            </a:r>
            <a:endParaRPr lang="fr-CH" dirty="0" smtClean="0"/>
          </a:p>
          <a:p>
            <a:pPr lvl="1"/>
            <a:r>
              <a:rPr lang="fr-CH" dirty="0" err="1" smtClean="0"/>
              <a:t>Printed</a:t>
            </a:r>
            <a:r>
              <a:rPr lang="fr-CH" dirty="0" smtClean="0"/>
              <a:t> </a:t>
            </a:r>
            <a:r>
              <a:rPr lang="fr-CH" dirty="0" err="1" smtClean="0"/>
              <a:t>masks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laser printer (Brother MFC-7320) – printer </a:t>
            </a:r>
            <a:r>
              <a:rPr lang="fr-CH" dirty="0" err="1" smtClean="0"/>
              <a:t>dithering</a:t>
            </a:r>
            <a:endParaRPr lang="fr-CH" dirty="0" smtClean="0"/>
          </a:p>
          <a:p>
            <a:pPr lvl="1"/>
            <a:r>
              <a:rPr lang="fr-CH" dirty="0" err="1" smtClean="0"/>
              <a:t>Photolithography</a:t>
            </a:r>
            <a:r>
              <a:rPr lang="fr-CH" dirty="0" smtClean="0"/>
              <a:t> </a:t>
            </a:r>
            <a:r>
              <a:rPr lang="fr-CH" dirty="0" err="1" smtClean="0"/>
              <a:t>masks</a:t>
            </a:r>
            <a:r>
              <a:rPr lang="fr-CH" dirty="0" smtClean="0"/>
              <a:t> for </a:t>
            </a:r>
            <a:r>
              <a:rPr lang="fr-CH" dirty="0" err="1" smtClean="0"/>
              <a:t>PCBs</a:t>
            </a:r>
            <a:r>
              <a:rPr lang="fr-CH" dirty="0" smtClean="0"/>
              <a:t> – </a:t>
            </a:r>
            <a:r>
              <a:rPr lang="fr-CH" dirty="0" err="1" smtClean="0"/>
              <a:t>manual</a:t>
            </a:r>
            <a:r>
              <a:rPr lang="fr-CH" dirty="0" smtClean="0"/>
              <a:t> </a:t>
            </a:r>
            <a:r>
              <a:rPr lang="fr-CH" dirty="0" err="1" smtClean="0"/>
              <a:t>dithering</a:t>
            </a:r>
            <a:endParaRPr lang="fr-CH" dirty="0" smtClean="0"/>
          </a:p>
          <a:p>
            <a:pPr lvl="1"/>
            <a:endParaRPr lang="de-CH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89" y="1413064"/>
            <a:ext cx="4940044" cy="18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8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76"/>
          <a:stretch/>
        </p:blipFill>
        <p:spPr>
          <a:xfrm>
            <a:off x="202224" y="1532374"/>
            <a:ext cx="8941776" cy="4516001"/>
          </a:xfrm>
        </p:spPr>
      </p:pic>
    </p:spTree>
    <p:extLst>
      <p:ext uri="{BB962C8B-B14F-4D97-AF65-F5344CB8AC3E}">
        <p14:creationId xmlns:p14="http://schemas.microsoft.com/office/powerpoint/2010/main" val="149057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0" b="3976"/>
          <a:stretch/>
        </p:blipFill>
        <p:spPr>
          <a:xfrm>
            <a:off x="202224" y="1532374"/>
            <a:ext cx="8941776" cy="4516001"/>
          </a:xfrm>
        </p:spPr>
      </p:pic>
    </p:spTree>
    <p:extLst>
      <p:ext uri="{BB962C8B-B14F-4D97-AF65-F5344CB8AC3E}">
        <p14:creationId xmlns:p14="http://schemas.microsoft.com/office/powerpoint/2010/main" val="258096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Idea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7" y="1609882"/>
            <a:ext cx="5779335" cy="4857276"/>
          </a:xfrm>
        </p:spPr>
      </p:pic>
    </p:spTree>
    <p:extLst>
      <p:ext uri="{BB962C8B-B14F-4D97-AF65-F5344CB8AC3E}">
        <p14:creationId xmlns:p14="http://schemas.microsoft.com/office/powerpoint/2010/main" val="170258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Limitations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Non </a:t>
            </a:r>
            <a:r>
              <a:rPr lang="fr-CH" dirty="0" err="1" smtClean="0"/>
              <a:t>Parallel</a:t>
            </a:r>
            <a:r>
              <a:rPr lang="fr-CH" dirty="0" smtClean="0"/>
              <a:t> Light Source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err="1" smtClean="0"/>
              <a:t>Misaligned</a:t>
            </a:r>
            <a:r>
              <a:rPr lang="fr-CH" dirty="0" smtClean="0"/>
              <a:t> </a:t>
            </a:r>
            <a:r>
              <a:rPr lang="fr-CH" dirty="0" err="1" smtClean="0"/>
              <a:t>Filters</a:t>
            </a:r>
            <a:endParaRPr lang="fr-CH" dirty="0" smtClean="0"/>
          </a:p>
          <a:p>
            <a:r>
              <a:rPr lang="fr-CH" dirty="0" err="1" smtClean="0"/>
              <a:t>Mask</a:t>
            </a:r>
            <a:r>
              <a:rPr lang="fr-CH" dirty="0"/>
              <a:t> </a:t>
            </a:r>
            <a:r>
              <a:rPr lang="fr-CH" dirty="0" smtClean="0"/>
              <a:t>&amp; </a:t>
            </a:r>
            <a:r>
              <a:rPr lang="fr-CH" dirty="0" err="1" smtClean="0"/>
              <a:t>Prism</a:t>
            </a:r>
            <a:r>
              <a:rPr lang="fr-CH" dirty="0" smtClean="0"/>
              <a:t> </a:t>
            </a:r>
            <a:r>
              <a:rPr lang="fr-CH" dirty="0" err="1" smtClean="0"/>
              <a:t>quality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8" y="1816727"/>
            <a:ext cx="6476190" cy="22222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810" y="4302920"/>
            <a:ext cx="3577408" cy="16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2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Applications &amp; Future </a:t>
            </a:r>
            <a:r>
              <a:rPr lang="fr-CH" dirty="0" err="1" smtClean="0"/>
              <a:t>Work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Smaller</a:t>
            </a:r>
            <a:r>
              <a:rPr lang="fr-CH" dirty="0" smtClean="0"/>
              <a:t> </a:t>
            </a:r>
            <a:r>
              <a:rPr lang="fr-CH" dirty="0" err="1" smtClean="0"/>
              <a:t>Subpixel</a:t>
            </a:r>
            <a:r>
              <a:rPr lang="fr-CH" dirty="0" smtClean="0"/>
              <a:t> (</a:t>
            </a:r>
            <a:r>
              <a:rPr lang="fr-CH" dirty="0" err="1" smtClean="0"/>
              <a:t>rather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RGB) up to </a:t>
            </a:r>
            <a:r>
              <a:rPr lang="fr-CH" dirty="0" err="1" smtClean="0"/>
              <a:t>continuous</a:t>
            </a:r>
            <a:r>
              <a:rPr lang="fr-CH" dirty="0" smtClean="0"/>
              <a:t> formulation</a:t>
            </a:r>
          </a:p>
          <a:p>
            <a:r>
              <a:rPr lang="fr-CH" dirty="0" err="1" smtClean="0"/>
              <a:t>Customized</a:t>
            </a:r>
            <a:r>
              <a:rPr lang="fr-CH" dirty="0" smtClean="0"/>
              <a:t> setup (</a:t>
            </a:r>
            <a:r>
              <a:rPr lang="fr-CH" dirty="0" err="1" smtClean="0"/>
              <a:t>specialised</a:t>
            </a:r>
            <a:r>
              <a:rPr lang="fr-CH" dirty="0" smtClean="0"/>
              <a:t> </a:t>
            </a:r>
            <a:r>
              <a:rPr lang="fr-CH" dirty="0" err="1" smtClean="0"/>
              <a:t>prism</a:t>
            </a:r>
            <a:r>
              <a:rPr lang="fr-CH" dirty="0" smtClean="0"/>
              <a:t>, </a:t>
            </a:r>
            <a:r>
              <a:rPr lang="fr-CH" dirty="0" err="1" smtClean="0"/>
              <a:t>higher-quality</a:t>
            </a:r>
            <a:r>
              <a:rPr lang="fr-CH" dirty="0" smtClean="0"/>
              <a:t> </a:t>
            </a:r>
            <a:r>
              <a:rPr lang="fr-CH" dirty="0" err="1" smtClean="0"/>
              <a:t>masks</a:t>
            </a:r>
            <a:r>
              <a:rPr lang="fr-CH" dirty="0" smtClean="0"/>
              <a:t>, </a:t>
            </a:r>
            <a:r>
              <a:rPr lang="fr-CH" dirty="0" err="1" smtClean="0"/>
              <a:t>sub</a:t>
            </a:r>
            <a:r>
              <a:rPr lang="fr-CH" dirty="0" smtClean="0"/>
              <a:t>-mm </a:t>
            </a:r>
            <a:r>
              <a:rPr lang="fr-CH" dirty="0" err="1" smtClean="0"/>
              <a:t>alignment</a:t>
            </a:r>
            <a:r>
              <a:rPr lang="fr-CH" dirty="0" smtClean="0"/>
              <a:t>, </a:t>
            </a:r>
            <a:r>
              <a:rPr lang="fr-CH" dirty="0" err="1" smtClean="0"/>
              <a:t>dedicated</a:t>
            </a:r>
            <a:r>
              <a:rPr lang="fr-CH" dirty="0" smtClean="0"/>
              <a:t> light source)</a:t>
            </a:r>
          </a:p>
          <a:p>
            <a:r>
              <a:rPr lang="fr-CH" dirty="0" smtClean="0"/>
              <a:t>Multi-spectral projection</a:t>
            </a:r>
          </a:p>
          <a:p>
            <a:r>
              <a:rPr lang="fr-CH" dirty="0" err="1" smtClean="0"/>
              <a:t>Dynamic</a:t>
            </a:r>
            <a:r>
              <a:rPr lang="fr-CH" dirty="0" smtClean="0"/>
              <a:t> projection </a:t>
            </a:r>
            <a:r>
              <a:rPr lang="fr-CH" dirty="0" err="1" smtClean="0"/>
              <a:t>using</a:t>
            </a:r>
            <a:r>
              <a:rPr lang="fr-CH" dirty="0" smtClean="0"/>
              <a:t> LCDs</a:t>
            </a:r>
          </a:p>
          <a:p>
            <a:r>
              <a:rPr lang="fr-CH" dirty="0" smtClean="0"/>
              <a:t>Optimisation</a:t>
            </a:r>
          </a:p>
          <a:p>
            <a:pPr lvl="1"/>
            <a:r>
              <a:rPr lang="fr-CH" dirty="0" err="1" smtClean="0"/>
              <a:t>Calculate</a:t>
            </a:r>
            <a:r>
              <a:rPr lang="fr-CH" dirty="0" smtClean="0"/>
              <a:t> </a:t>
            </a:r>
            <a:r>
              <a:rPr lang="fr-CH" dirty="0" err="1" smtClean="0"/>
              <a:t>target</a:t>
            </a:r>
            <a:r>
              <a:rPr lang="fr-CH" dirty="0" smtClean="0"/>
              <a:t> </a:t>
            </a:r>
            <a:r>
              <a:rPr lang="fr-CH" dirty="0" err="1" smtClean="0"/>
              <a:t>intensity</a:t>
            </a:r>
            <a:endParaRPr lang="fr-CH" dirty="0" smtClean="0"/>
          </a:p>
          <a:p>
            <a:pPr lvl="1"/>
            <a:r>
              <a:rPr lang="fr-CH" dirty="0" err="1" smtClean="0"/>
              <a:t>Perceptual</a:t>
            </a:r>
            <a:r>
              <a:rPr lang="fr-CH" dirty="0" smtClean="0"/>
              <a:t> </a:t>
            </a:r>
            <a:r>
              <a:rPr lang="fr-CH" dirty="0" err="1" smtClean="0"/>
              <a:t>error</a:t>
            </a:r>
            <a:r>
              <a:rPr lang="fr-CH" dirty="0" smtClean="0"/>
              <a:t> </a:t>
            </a:r>
            <a:r>
              <a:rPr lang="fr-CH" dirty="0" err="1" smtClean="0"/>
              <a:t>metric</a:t>
            </a:r>
            <a:endParaRPr lang="fr-CH" dirty="0" smtClean="0"/>
          </a:p>
          <a:p>
            <a:r>
              <a:rPr lang="fr-CH" dirty="0" err="1" smtClean="0"/>
              <a:t>Smaller</a:t>
            </a:r>
            <a:r>
              <a:rPr lang="fr-CH" smtClean="0"/>
              <a:t> pixel </a:t>
            </a:r>
            <a:r>
              <a:rPr lang="fr-CH" dirty="0" smtClean="0"/>
              <a:t>size </a:t>
            </a:r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smtClean="0"/>
              <a:t>Projection </a:t>
            </a:r>
            <a:r>
              <a:rPr lang="fr-CH" dirty="0" err="1" smtClean="0"/>
              <a:t>technology</a:t>
            </a:r>
            <a:endParaRPr lang="fr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069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nhaltsplatzhalter 6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2" y="1722297"/>
            <a:ext cx="7113143" cy="436114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Setup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308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nhaltsplatzhalter 6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2" y="1722297"/>
            <a:ext cx="7113143" cy="436114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Setup</a:t>
            </a:r>
            <a:endParaRPr lang="de-CH" dirty="0"/>
          </a:p>
        </p:txBody>
      </p:sp>
      <p:sp>
        <p:nvSpPr>
          <p:cNvPr id="3" name="Gleichschenkliges Dreieck 2"/>
          <p:cNvSpPr/>
          <p:nvPr/>
        </p:nvSpPr>
        <p:spPr>
          <a:xfrm rot="19723127">
            <a:off x="1073834" y="2427694"/>
            <a:ext cx="2892060" cy="23850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Gleichschenkliges Dreieck 4"/>
          <p:cNvSpPr/>
          <p:nvPr/>
        </p:nvSpPr>
        <p:spPr>
          <a:xfrm rot="8951950">
            <a:off x="4735875" y="2197711"/>
            <a:ext cx="2892060" cy="23850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945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nhaltsplatzhalter 6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2" y="1722297"/>
            <a:ext cx="7113143" cy="436114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Setup</a:t>
            </a:r>
            <a:endParaRPr lang="de-CH" dirty="0"/>
          </a:p>
        </p:txBody>
      </p:sp>
      <p:cxnSp>
        <p:nvCxnSpPr>
          <p:cNvPr id="4" name="Gerader Verbinder 3"/>
          <p:cNvCxnSpPr/>
          <p:nvPr/>
        </p:nvCxnSpPr>
        <p:spPr>
          <a:xfrm flipV="1">
            <a:off x="1045548" y="1047404"/>
            <a:ext cx="5413442" cy="41979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 flipV="1">
            <a:off x="2245351" y="1722297"/>
            <a:ext cx="5413442" cy="41979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15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nhaltsplatzhalter 6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2" y="1722297"/>
            <a:ext cx="7113143" cy="436114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Prefilter</a:t>
            </a:r>
            <a:endParaRPr lang="de-CH" dirty="0"/>
          </a:p>
        </p:txBody>
      </p:sp>
      <p:cxnSp>
        <p:nvCxnSpPr>
          <p:cNvPr id="4" name="Gerader Verbinder 3"/>
          <p:cNvCxnSpPr/>
          <p:nvPr/>
        </p:nvCxnSpPr>
        <p:spPr>
          <a:xfrm flipH="1" flipV="1">
            <a:off x="1881776" y="2584939"/>
            <a:ext cx="16626" cy="30208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1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Prefilter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53" y="1464128"/>
            <a:ext cx="4877481" cy="487748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C3B4B19-B845-4AD1-941D-372FD60310AE}" type="datetime1">
              <a:rPr lang="de-CH" smtClean="0"/>
              <a:t>09.10.2015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CA12AD-0EB7-4B2B-89D0-708C2D70DC0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397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Result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53" y="1464128"/>
            <a:ext cx="4877481" cy="487748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C3B4B19-B845-4AD1-941D-372FD60310AE}" type="datetime1">
              <a:rPr lang="de-CH" smtClean="0"/>
              <a:t>09.10.2015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CA12AD-0EB7-4B2B-89D0-708C2D70DC0E}" type="slidenum">
              <a:rPr lang="de-CH" smtClean="0"/>
              <a:t>9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505" y="6156397"/>
            <a:ext cx="1863837" cy="3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88CED296-A379-4399-BC94-AD6D700B4A90}" vid="{9028D3E2-E60A-436A-96FF-13D1D765BFB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</Words>
  <Application>Microsoft Office PowerPoint</Application>
  <PresentationFormat>Bildschirmpräsentation (4:3)</PresentationFormat>
  <Paragraphs>104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Calibri</vt:lpstr>
      <vt:lpstr>Century Gothic</vt:lpstr>
      <vt:lpstr>Wingdings</vt:lpstr>
      <vt:lpstr>Wingdings 3</vt:lpstr>
      <vt:lpstr>Ion Boardroom</vt:lpstr>
      <vt:lpstr>Dispersion-based Color Projection using Masked Prisms</vt:lpstr>
      <vt:lpstr>Idea</vt:lpstr>
      <vt:lpstr>Idea</vt:lpstr>
      <vt:lpstr>Setup</vt:lpstr>
      <vt:lpstr>Setup</vt:lpstr>
      <vt:lpstr>Setup</vt:lpstr>
      <vt:lpstr>Prefilter</vt:lpstr>
      <vt:lpstr>Prefilter</vt:lpstr>
      <vt:lpstr>Result</vt:lpstr>
      <vt:lpstr>Prefilter Lines</vt:lpstr>
      <vt:lpstr>Result</vt:lpstr>
      <vt:lpstr>Postfilter</vt:lpstr>
      <vt:lpstr>Postfilter</vt:lpstr>
      <vt:lpstr>Result</vt:lpstr>
      <vt:lpstr>Target Image</vt:lpstr>
      <vt:lpstr>Postfilter Generation</vt:lpstr>
      <vt:lpstr>Resulting Postfilter</vt:lpstr>
      <vt:lpstr>Resulting Image</vt:lpstr>
      <vt:lpstr>Resulting Image Rescaled</vt:lpstr>
      <vt:lpstr>Result</vt:lpstr>
      <vt:lpstr>Optimizing Masks</vt:lpstr>
      <vt:lpstr>Optimizing Masks</vt:lpstr>
      <vt:lpstr>Optimizing Masks</vt:lpstr>
      <vt:lpstr>New Optimisation Target: Intensity &gt; 1</vt:lpstr>
      <vt:lpstr>Result</vt:lpstr>
      <vt:lpstr>New Optimisation Target: Obfuscation</vt:lpstr>
      <vt:lpstr>Implementation</vt:lpstr>
      <vt:lpstr>Results</vt:lpstr>
      <vt:lpstr>Results</vt:lpstr>
      <vt:lpstr>Limitations</vt:lpstr>
      <vt:lpstr>Applications &amp;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hz huang</dc:creator>
  <cp:lastModifiedBy>raf</cp:lastModifiedBy>
  <cp:revision>22</cp:revision>
  <dcterms:created xsi:type="dcterms:W3CDTF">2015-08-18T12:22:04Z</dcterms:created>
  <dcterms:modified xsi:type="dcterms:W3CDTF">2015-10-09T02:46:53Z</dcterms:modified>
</cp:coreProperties>
</file>