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59" r:id="rId5"/>
    <p:sldId id="257" r:id="rId6"/>
    <p:sldId id="258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23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DC3D-A4A6-4B44-82FE-1424EF97986E}" type="datetimeFigureOut">
              <a:rPr lang="en-US" smtClean="0"/>
              <a:t>7/3/12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D7EB-E240-4D4C-A83D-C323F6F49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illumination is very important.</a:t>
            </a:r>
          </a:p>
          <a:p>
            <a:r>
              <a:rPr lang="en-US" dirty="0" smtClean="0"/>
              <a:t>Unfortunately,</a:t>
            </a:r>
            <a:r>
              <a:rPr lang="en-US" baseline="0" dirty="0" smtClean="0"/>
              <a:t> its also very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0D7EB-E240-4D4C-A83D-C323F6F49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0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Rendering nice 3D images is too complicated,</a:t>
            </a:r>
          </a:p>
          <a:p>
            <a:r>
              <a:rPr lang="en-US" dirty="0" smtClean="0"/>
              <a:t>So we decided to simplify it by going to 2D.</a:t>
            </a:r>
          </a:p>
          <a:p>
            <a:r>
              <a:rPr lang="en-US" dirty="0" smtClean="0"/>
              <a:t>It is easier.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0D7EB-E240-4D4C-A83D-C323F6F49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Rendering nice 3D images is too complicated,</a:t>
            </a:r>
          </a:p>
          <a:p>
            <a:r>
              <a:rPr lang="en-US" dirty="0" smtClean="0"/>
              <a:t>So we decided to simplify it by going to 2D.</a:t>
            </a:r>
          </a:p>
          <a:p>
            <a:r>
              <a:rPr lang="en-US" dirty="0" smtClean="0"/>
              <a:t>It is easier.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0D7EB-E240-4D4C-A83D-C323F6F49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hemisphere becomes a </a:t>
            </a:r>
            <a:r>
              <a:rPr lang="en-US" dirty="0" err="1" smtClean="0"/>
              <a:t>hemicircle</a:t>
            </a:r>
            <a:endParaRPr lang="en-US" dirty="0" smtClean="0"/>
          </a:p>
          <a:p>
            <a:r>
              <a:rPr lang="en-US" dirty="0" smtClean="0"/>
              <a:t>No light coming from strange solid 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0D7EB-E240-4D4C-A83D-C323F6F49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6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still do path tracing and photon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0D7EB-E240-4D4C-A83D-C323F6F49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complex algorithms like irradiance caching and gradients are easily derived and analyze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0D7EB-E240-4D4C-A83D-C323F6F49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1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it turns out that we can learn quite a bit and create new algorithms useful in 2D and in 3D</a:t>
            </a:r>
          </a:p>
          <a:p>
            <a:r>
              <a:rPr lang="en-US" dirty="0" smtClean="0"/>
              <a:t>To learn more come to our talk at....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0D7EB-E240-4D4C-A83D-C323F6F49A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3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Global Illumination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736" y="1081099"/>
            <a:ext cx="4830486" cy="3864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02" y="1081099"/>
            <a:ext cx="3912493" cy="3864387"/>
          </a:xfrm>
          <a:prstGeom prst="rect">
            <a:avLst/>
          </a:prstGeom>
        </p:spPr>
      </p:pic>
      <p:pic>
        <p:nvPicPr>
          <p:cNvPr id="12" name="Picture 11" descr="difficul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06" y="3242749"/>
            <a:ext cx="2515486" cy="1802765"/>
          </a:xfrm>
          <a:prstGeom prst="rect">
            <a:avLst/>
          </a:prstGeom>
        </p:spPr>
      </p:pic>
      <p:pic>
        <p:nvPicPr>
          <p:cNvPr id="13" name="Picture 12" descr="importa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5" y="1090024"/>
            <a:ext cx="2767035" cy="19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67057"/>
      </p:ext>
    </p:extLst>
  </p:cSld>
  <p:clrMapOvr>
    <a:masterClrMapping/>
  </p:clrMapOvr>
  <p:transition xmlns:p14="http://schemas.microsoft.com/office/powerpoint/2010/main" advClick="0" advTm="4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65" y="224078"/>
            <a:ext cx="4720742" cy="4675909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486728" y="2976098"/>
            <a:ext cx="2170546" cy="666893"/>
          </a:xfrm>
          <a:custGeom>
            <a:avLst/>
            <a:gdLst>
              <a:gd name="connsiteX0" fmla="*/ 0 w 2170546"/>
              <a:gd name="connsiteY0" fmla="*/ 737700 h 737700"/>
              <a:gd name="connsiteX1" fmla="*/ 577273 w 2170546"/>
              <a:gd name="connsiteY1" fmla="*/ 114245 h 737700"/>
              <a:gd name="connsiteX2" fmla="*/ 1662546 w 2170546"/>
              <a:gd name="connsiteY2" fmla="*/ 56518 h 737700"/>
              <a:gd name="connsiteX3" fmla="*/ 2170546 w 2170546"/>
              <a:gd name="connsiteY3" fmla="*/ 726154 h 737700"/>
              <a:gd name="connsiteX4" fmla="*/ 2170546 w 2170546"/>
              <a:gd name="connsiteY4" fmla="*/ 726154 h 737700"/>
              <a:gd name="connsiteX0" fmla="*/ 0 w 2170546"/>
              <a:gd name="connsiteY0" fmla="*/ 714381 h 714381"/>
              <a:gd name="connsiteX1" fmla="*/ 577273 w 2170546"/>
              <a:gd name="connsiteY1" fmla="*/ 90926 h 714381"/>
              <a:gd name="connsiteX2" fmla="*/ 1604819 w 2170546"/>
              <a:gd name="connsiteY2" fmla="*/ 67835 h 714381"/>
              <a:gd name="connsiteX3" fmla="*/ 2170546 w 2170546"/>
              <a:gd name="connsiteY3" fmla="*/ 702835 h 714381"/>
              <a:gd name="connsiteX4" fmla="*/ 2170546 w 2170546"/>
              <a:gd name="connsiteY4" fmla="*/ 702835 h 714381"/>
              <a:gd name="connsiteX0" fmla="*/ 0 w 2170546"/>
              <a:gd name="connsiteY0" fmla="*/ 837143 h 837143"/>
              <a:gd name="connsiteX1" fmla="*/ 600363 w 2170546"/>
              <a:gd name="connsiteY1" fmla="*/ 40507 h 837143"/>
              <a:gd name="connsiteX2" fmla="*/ 1604819 w 2170546"/>
              <a:gd name="connsiteY2" fmla="*/ 190597 h 837143"/>
              <a:gd name="connsiteX3" fmla="*/ 2170546 w 2170546"/>
              <a:gd name="connsiteY3" fmla="*/ 825597 h 837143"/>
              <a:gd name="connsiteX4" fmla="*/ 2170546 w 2170546"/>
              <a:gd name="connsiteY4" fmla="*/ 825597 h 837143"/>
              <a:gd name="connsiteX0" fmla="*/ 0 w 2170546"/>
              <a:gd name="connsiteY0" fmla="*/ 889191 h 889191"/>
              <a:gd name="connsiteX1" fmla="*/ 600363 w 2170546"/>
              <a:gd name="connsiteY1" fmla="*/ 92555 h 889191"/>
              <a:gd name="connsiteX2" fmla="*/ 1651001 w 2170546"/>
              <a:gd name="connsiteY2" fmla="*/ 104099 h 889191"/>
              <a:gd name="connsiteX3" fmla="*/ 2170546 w 2170546"/>
              <a:gd name="connsiteY3" fmla="*/ 877645 h 889191"/>
              <a:gd name="connsiteX4" fmla="*/ 2170546 w 2170546"/>
              <a:gd name="connsiteY4" fmla="*/ 877645 h 88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546" h="889191">
                <a:moveTo>
                  <a:pt x="0" y="889191"/>
                </a:moveTo>
                <a:cubicBezTo>
                  <a:pt x="150091" y="634228"/>
                  <a:pt x="325196" y="223404"/>
                  <a:pt x="600363" y="92555"/>
                </a:cubicBezTo>
                <a:cubicBezTo>
                  <a:pt x="875530" y="-38294"/>
                  <a:pt x="1389304" y="-26749"/>
                  <a:pt x="1651001" y="104099"/>
                </a:cubicBezTo>
                <a:cubicBezTo>
                  <a:pt x="1912698" y="234947"/>
                  <a:pt x="2083955" y="748721"/>
                  <a:pt x="2170546" y="877645"/>
                </a:cubicBezTo>
                <a:lnTo>
                  <a:pt x="2170546" y="877645"/>
                </a:lnTo>
              </a:path>
            </a:pathLst>
          </a:custGeom>
          <a:ln w="5715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2916" y="1636573"/>
            <a:ext cx="288637" cy="5108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89407" y="1636573"/>
            <a:ext cx="288637" cy="5108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61811" y="2562033"/>
            <a:ext cx="4499428" cy="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"/>
            <a:ext cx="9144000" cy="25284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599457"/>
            <a:ext cx="9144000" cy="2544043"/>
          </a:xfrm>
          <a:prstGeom prst="rect">
            <a:avLst/>
          </a:prstGeom>
          <a:gradFill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7646"/>
      </p:ext>
    </p:extLst>
  </p:cSld>
  <p:clrMapOvr>
    <a:masterClrMapping/>
  </p:clrMapOvr>
  <p:transition xmlns:p14="http://schemas.microsoft.com/office/powerpoint/2010/main" advClick="0" advTm="2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261811" y="2562033"/>
            <a:ext cx="4499428" cy="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772" y="361950"/>
            <a:ext cx="4431130" cy="4389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9905" y="1407871"/>
            <a:ext cx="18311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1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200665"/>
      </p:ext>
    </p:extLst>
  </p:cSld>
  <p:clrMapOvr>
    <a:masterClrMapping/>
  </p:clrMapOvr>
  <p:transition xmlns:p14="http://schemas.microsoft.com/office/powerpoint/2010/main" advClick="0" advTm="4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3D </a:t>
            </a: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/>
              <a:t> </a:t>
            </a:r>
            <a:r>
              <a:rPr lang="en-US" b="1" dirty="0" smtClean="0"/>
              <a:t>2D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39" y="2242401"/>
            <a:ext cx="3949569" cy="2319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7" y="1627371"/>
            <a:ext cx="3533621" cy="29047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2947" y="2741027"/>
            <a:ext cx="732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5040294"/>
      </p:ext>
    </p:extLst>
  </p:cSld>
  <p:clrMapOvr>
    <a:masterClrMapping/>
  </p:clrMapOvr>
  <p:transition xmlns:p14="http://schemas.microsoft.com/office/powerpoint/2010/main" advClick="0" advTm="4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2" y="1474171"/>
            <a:ext cx="4312215" cy="317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299" y="1474171"/>
            <a:ext cx="4312215" cy="3174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597" y="650841"/>
            <a:ext cx="2828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Path Tracing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8809" y="666750"/>
            <a:ext cx="3750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Photon Mapping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438772"/>
      </p:ext>
    </p:extLst>
  </p:cSld>
  <p:clrMapOvr>
    <a:masterClrMapping/>
  </p:clrMapOvr>
  <p:transition xmlns:p14="http://schemas.microsoft.com/office/powerpoint/2010/main" advClick="0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Irradiance Caching &amp; Gradients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66" y="1543398"/>
            <a:ext cx="2941325" cy="2903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535" y="1919507"/>
            <a:ext cx="2991955" cy="2315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465" y="1947437"/>
            <a:ext cx="2670785" cy="23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9263"/>
      </p:ext>
    </p:extLst>
  </p:cSld>
  <p:clrMapOvr>
    <a:masterClrMapping/>
  </p:clrMapOvr>
  <p:transition xmlns:p14="http://schemas.microsoft.com/office/powerpoint/2010/main" advClick="0" advTm="65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Come learn more!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5079656" cy="339447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Sampling, Reconstructing, and Filtering Light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Tuesday, 10</a:t>
            </a:r>
            <a:r>
              <a:rPr lang="en-US" dirty="0">
                <a:solidFill>
                  <a:schemeClr val="accent5"/>
                </a:solidFill>
              </a:rPr>
              <a:t>:45 AM - 12:</a:t>
            </a:r>
            <a:r>
              <a:rPr lang="en-US" dirty="0" smtClean="0">
                <a:solidFill>
                  <a:schemeClr val="accent5"/>
                </a:solidFill>
              </a:rPr>
              <a:t>15, Room </a:t>
            </a:r>
            <a:r>
              <a:rPr lang="en-US" dirty="0">
                <a:solidFill>
                  <a:schemeClr val="accent5"/>
                </a:solidFill>
              </a:rPr>
              <a:t>502AB</a:t>
            </a:r>
          </a:p>
        </p:txBody>
      </p:sp>
      <p:pic>
        <p:nvPicPr>
          <p:cNvPr id="6" name="Picture 5" descr="Gyro Gearloos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56" y="833384"/>
            <a:ext cx="3544663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53508"/>
      </p:ext>
    </p:extLst>
  </p:cSld>
  <p:clrMapOvr>
    <a:masterClrMapping/>
  </p:clrMapOvr>
  <p:transition xmlns:p14="http://schemas.microsoft.com/office/powerpoint/2010/main" advClick="0" advTm="8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196</TotalTime>
  <Words>171</Words>
  <Application>Microsoft Macintosh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Global Illumination</vt:lpstr>
      <vt:lpstr>PowerPoint Presentation</vt:lpstr>
      <vt:lpstr>PowerPoint Presentation</vt:lpstr>
      <vt:lpstr>3D  2D</vt:lpstr>
      <vt:lpstr>PowerPoint Presentation</vt:lpstr>
      <vt:lpstr>Irradiance Caching &amp; Gradients</vt:lpstr>
      <vt:lpstr>Come learn more!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Wojciech Jarosz</cp:lastModifiedBy>
  <cp:revision>46</cp:revision>
  <dcterms:created xsi:type="dcterms:W3CDTF">2010-04-12T23:12:02Z</dcterms:created>
  <dcterms:modified xsi:type="dcterms:W3CDTF">2012-07-03T16:19:17Z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