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9"/>
  </p:notesMasterIdLst>
  <p:handoutMasterIdLst>
    <p:handoutMasterId r:id="rId40"/>
  </p:handoutMasterIdLst>
  <p:sldIdLst>
    <p:sldId id="256" r:id="rId2"/>
    <p:sldId id="260" r:id="rId3"/>
    <p:sldId id="276" r:id="rId4"/>
    <p:sldId id="386" r:id="rId5"/>
    <p:sldId id="370" r:id="rId6"/>
    <p:sldId id="270" r:id="rId7"/>
    <p:sldId id="378" r:id="rId8"/>
    <p:sldId id="379" r:id="rId9"/>
    <p:sldId id="375" r:id="rId10"/>
    <p:sldId id="381" r:id="rId11"/>
    <p:sldId id="374" r:id="rId12"/>
    <p:sldId id="380" r:id="rId13"/>
    <p:sldId id="353" r:id="rId14"/>
    <p:sldId id="358" r:id="rId15"/>
    <p:sldId id="354" r:id="rId16"/>
    <p:sldId id="355" r:id="rId17"/>
    <p:sldId id="388" r:id="rId18"/>
    <p:sldId id="389" r:id="rId19"/>
    <p:sldId id="387" r:id="rId20"/>
    <p:sldId id="365" r:id="rId21"/>
    <p:sldId id="357" r:id="rId22"/>
    <p:sldId id="383" r:id="rId23"/>
    <p:sldId id="390" r:id="rId24"/>
    <p:sldId id="393" r:id="rId25"/>
    <p:sldId id="391" r:id="rId26"/>
    <p:sldId id="356" r:id="rId27"/>
    <p:sldId id="395" r:id="rId28"/>
    <p:sldId id="396" r:id="rId29"/>
    <p:sldId id="397" r:id="rId30"/>
    <p:sldId id="384" r:id="rId31"/>
    <p:sldId id="366" r:id="rId32"/>
    <p:sldId id="364" r:id="rId33"/>
    <p:sldId id="367" r:id="rId34"/>
    <p:sldId id="398" r:id="rId35"/>
    <p:sldId id="399" r:id="rId36"/>
    <p:sldId id="385" r:id="rId37"/>
    <p:sldId id="368" r:id="rId38"/>
  </p:sldIdLst>
  <p:sldSz cx="9144000" cy="6858000" type="screen4x3"/>
  <p:notesSz cx="7077075" cy="9077325"/>
  <p:embeddedFontLst>
    <p:embeddedFont>
      <p:font typeface="Helvetica" pitchFamily="34" charset="0"/>
      <p:regular r:id="rId41"/>
      <p:bold r:id="rId42"/>
      <p:italic r:id="rId43"/>
      <p:boldItalic r:id="rId44"/>
    </p:embeddedFont>
    <p:embeddedFont>
      <p:font typeface="Verdana" pitchFamily="34" charset="0"/>
      <p:regular r:id="rId45"/>
      <p:bold r:id="rId46"/>
      <p:italic r:id="rId47"/>
      <p:boldItalic r:id="rId48"/>
    </p:embeddedFont>
    <p:embeddedFont>
      <p:font typeface="Calibri" pitchFamily="34" charset="0"/>
      <p:regular r:id="rId49"/>
      <p:bold r:id="rId50"/>
      <p:italic r:id="rId51"/>
      <p:boldItalic r:id="rId52"/>
    </p:embeddedFont>
  </p:embeddedFontLst>
  <p:custDataLst>
    <p:tags r:id="rId53"/>
  </p:custDataLst>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0000FF"/>
    <a:srgbClr val="000032"/>
    <a:srgbClr val="000053"/>
    <a:srgbClr val="FF3737"/>
    <a:srgbClr val="FFFF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84" autoAdjust="0"/>
    <p:restoredTop sz="66477" autoAdjust="0"/>
  </p:normalViewPr>
  <p:slideViewPr>
    <p:cSldViewPr>
      <p:cViewPr>
        <p:scale>
          <a:sx n="66" d="100"/>
          <a:sy n="66" d="100"/>
        </p:scale>
        <p:origin x="-2352" y="-336"/>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1.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386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4008705" y="0"/>
            <a:ext cx="3066733" cy="453866"/>
          </a:xfrm>
          <a:prstGeom prst="rect">
            <a:avLst/>
          </a:prstGeom>
        </p:spPr>
        <p:txBody>
          <a:bodyPr vert="horz" lIns="91440" tIns="45720" rIns="91440" bIns="45720" rtlCol="0"/>
          <a:lstStyle>
            <a:lvl1pPr algn="r">
              <a:defRPr sz="1200"/>
            </a:lvl1pPr>
          </a:lstStyle>
          <a:p>
            <a:fld id="{D6460684-FC83-47C9-BF8B-5A6FA798D2C2}" type="datetimeFigureOut">
              <a:rPr lang="en-US" smtClean="0"/>
              <a:pPr/>
              <a:t>3/6/2012</a:t>
            </a:fld>
            <a:endParaRPr lang="en-US"/>
          </a:p>
        </p:txBody>
      </p:sp>
      <p:sp>
        <p:nvSpPr>
          <p:cNvPr id="4" name="Footer Placeholder 3"/>
          <p:cNvSpPr>
            <a:spLocks noGrp="1"/>
          </p:cNvSpPr>
          <p:nvPr>
            <p:ph type="ftr" sz="quarter" idx="2"/>
          </p:nvPr>
        </p:nvSpPr>
        <p:spPr>
          <a:xfrm>
            <a:off x="0" y="8621883"/>
            <a:ext cx="3066733" cy="45386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4008705" y="8621883"/>
            <a:ext cx="3066733" cy="453866"/>
          </a:xfrm>
          <a:prstGeom prst="rect">
            <a:avLst/>
          </a:prstGeom>
        </p:spPr>
        <p:txBody>
          <a:bodyPr vert="horz" lIns="91440" tIns="45720" rIns="91440" bIns="45720" rtlCol="0" anchor="b"/>
          <a:lstStyle>
            <a:lvl1pPr algn="r">
              <a:defRPr sz="1200"/>
            </a:lvl1pPr>
          </a:lstStyle>
          <a:p>
            <a:fld id="{A265E6C5-87E6-4AE0-B0F4-FDFD7D8F4B09}"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5386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08705" y="0"/>
            <a:ext cx="3066733" cy="453866"/>
          </a:xfrm>
          <a:prstGeom prst="rect">
            <a:avLst/>
          </a:prstGeom>
        </p:spPr>
        <p:txBody>
          <a:bodyPr vert="horz" lIns="91440" tIns="45720" rIns="91440" bIns="45720" rtlCol="0"/>
          <a:lstStyle>
            <a:lvl1pPr algn="r">
              <a:defRPr sz="1200"/>
            </a:lvl1pPr>
          </a:lstStyle>
          <a:p>
            <a:fld id="{7706A790-AEB5-47C0-B39B-993846A0355B}" type="datetimeFigureOut">
              <a:rPr lang="en-US" smtClean="0"/>
              <a:pPr/>
              <a:t>3/6/2012</a:t>
            </a:fld>
            <a:endParaRPr lang="en-US"/>
          </a:p>
        </p:txBody>
      </p:sp>
      <p:sp>
        <p:nvSpPr>
          <p:cNvPr id="4" name="Slide Image Placeholder 3"/>
          <p:cNvSpPr>
            <a:spLocks noGrp="1" noRot="1" noChangeAspect="1"/>
          </p:cNvSpPr>
          <p:nvPr>
            <p:ph type="sldImg" idx="2"/>
          </p:nvPr>
        </p:nvSpPr>
        <p:spPr>
          <a:xfrm>
            <a:off x="1270000" y="681038"/>
            <a:ext cx="4537075" cy="34036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7708" y="4311730"/>
            <a:ext cx="5661660" cy="40847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1883"/>
            <a:ext cx="3066733" cy="45386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621883"/>
            <a:ext cx="3066733" cy="453866"/>
          </a:xfrm>
          <a:prstGeom prst="rect">
            <a:avLst/>
          </a:prstGeom>
        </p:spPr>
        <p:txBody>
          <a:bodyPr vert="horz" lIns="91440" tIns="45720" rIns="91440" bIns="45720" rtlCol="0" anchor="b"/>
          <a:lstStyle>
            <a:lvl1pPr algn="r">
              <a:defRPr sz="1200"/>
            </a:lvl1pPr>
          </a:lstStyle>
          <a:p>
            <a:fld id="{678800F2-CF43-49F7-94C5-D4B42BCE1E6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Thanks for the introduction, and thanks</a:t>
            </a:r>
            <a:r>
              <a:rPr lang="en-US" baseline="0" dirty="0" smtClean="0"/>
              <a:t> everyone </a:t>
            </a:r>
            <a:r>
              <a:rPr lang="en-US" dirty="0" smtClean="0"/>
              <a:t>for sticking around. </a:t>
            </a:r>
          </a:p>
          <a:p>
            <a:endParaRPr lang="en-US" dirty="0" smtClean="0"/>
          </a:p>
          <a:p>
            <a:r>
              <a:rPr lang="en-US" dirty="0" smtClean="0"/>
              <a:t>&lt;INTRODUCE SELF IF NOT ALREADY DONE&gt;</a:t>
            </a:r>
          </a:p>
          <a:p>
            <a:endParaRPr lang="en-US" dirty="0" smtClean="0"/>
          </a:p>
          <a:p>
            <a:r>
              <a:rPr lang="en-US" dirty="0" smtClean="0"/>
              <a:t>T</a:t>
            </a:r>
            <a:r>
              <a:rPr lang="en-US" baseline="0" dirty="0" smtClean="0"/>
              <a:t>oday I’ll be talking about Delta Radiance Transfer, an extension to our previous paper Modular Radiance Transfer.</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aseline="0" dirty="0" smtClean="0"/>
              <a:t>It also runs quickly enough to be used on mobile devices such as an </a:t>
            </a:r>
            <a:r>
              <a:rPr lang="en-US" baseline="0" dirty="0" err="1" smtClean="0"/>
              <a:t>iPad</a:t>
            </a:r>
            <a:r>
              <a:rPr lang="en-US" baseline="0" dirty="0" smtClean="0"/>
              <a:t> or </a:t>
            </a:r>
            <a:r>
              <a:rPr lang="en-US" baseline="0" dirty="0" err="1" smtClean="0"/>
              <a:t>iPhone</a:t>
            </a:r>
            <a:r>
              <a:rPr lang="en-US" baseline="0" dirty="0" smtClean="0"/>
              <a:t>. As is shown here in Kenny Mitchell’s app, which can be downloaded from the </a:t>
            </a:r>
            <a:r>
              <a:rPr lang="en-US" baseline="0" dirty="0" err="1" smtClean="0"/>
              <a:t>AppStore</a:t>
            </a:r>
            <a:r>
              <a:rPr lang="en-US" baseline="0" dirty="0" smtClean="0"/>
              <a:t>.</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There are two</a:t>
            </a:r>
            <a:r>
              <a:rPr lang="en-US" baseline="0" dirty="0" smtClean="0"/>
              <a:t> deeper concepts from Modular Radiance Transfer I’d like cover in more detail, since both are fundamental to Delta Radiance Transfer. The first concept is the lighting prior. </a:t>
            </a:r>
          </a:p>
          <a:p>
            <a:endParaRPr lang="en-US" baseline="0" dirty="0" smtClean="0"/>
          </a:p>
          <a:p>
            <a:r>
              <a:rPr lang="en-US" baseline="0" dirty="0" smtClean="0"/>
              <a:t>&lt;ANIMATE&gt;</a:t>
            </a:r>
          </a:p>
          <a:p>
            <a:r>
              <a:rPr lang="en-US" baseline="0" dirty="0" smtClean="0"/>
              <a:t>Imagine moving a light around one of our simple shapes. At each point the light casts a direct lighting pattern. At runtime, instead of allowing any direct lighting pattern we convert the actual direct lighting to live within this smaller subspace. We call this subspace our lighting prior. This limits the dimensionality of our final lighting operator.</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aseline="0" dirty="0" smtClean="0"/>
              <a:t>The second concept I’d like to bring up is the implicit light.</a:t>
            </a:r>
          </a:p>
          <a:p>
            <a:endParaRPr lang="en-US" baseline="0" dirty="0" smtClean="0"/>
          </a:p>
          <a:p>
            <a:r>
              <a:rPr lang="en-US" baseline="0" dirty="0" smtClean="0"/>
              <a:t>&lt;ANIMATE&gt;</a:t>
            </a:r>
            <a:br>
              <a:rPr lang="en-US" baseline="0" dirty="0" smtClean="0"/>
            </a:br>
            <a:r>
              <a:rPr lang="en-US" baseline="0" dirty="0" smtClean="0"/>
              <a:t>The implicit light, denoted here as </a:t>
            </a:r>
            <a:r>
              <a:rPr lang="en-US" baseline="0" dirty="0" err="1" smtClean="0"/>
              <a:t>L_imp</a:t>
            </a:r>
            <a:r>
              <a:rPr lang="en-US" baseline="0" dirty="0" smtClean="0"/>
              <a:t>, is the lighting pattern that, if ray-traced, would give us back our response basis.</a:t>
            </a:r>
          </a:p>
          <a:p>
            <a:endParaRPr lang="en-US" baseline="0" dirty="0" smtClean="0"/>
          </a:p>
          <a:p>
            <a:r>
              <a:rPr lang="en-US" baseline="0" dirty="0" smtClean="0"/>
              <a:t>&lt;ANIMATE&gt;</a:t>
            </a:r>
          </a:p>
          <a:p>
            <a:r>
              <a:rPr lang="en-US" baseline="0" dirty="0" smtClean="0"/>
              <a:t>The reason that the implicit light is important is because once we noticed this special set of lights, we realized we could ray-trace different information to create transfer operators that represented different responses.</a:t>
            </a:r>
          </a:p>
          <a:p>
            <a:endParaRPr lang="en-US" baseline="0" dirty="0" smtClean="0"/>
          </a:p>
          <a:p>
            <a:r>
              <a:rPr lang="en-US" baseline="0" dirty="0" smtClean="0"/>
              <a:t>&lt;ANIMATE&gt;</a:t>
            </a:r>
          </a:p>
          <a:p>
            <a:r>
              <a:rPr lang="en-US" baseline="0" dirty="0" smtClean="0"/>
              <a:t>If we ray-traced spherical harmonic response on the walls, the operator generated indirect lighting that changed with </a:t>
            </a:r>
            <a:r>
              <a:rPr lang="en-US" baseline="0" dirty="0" err="1" smtClean="0"/>
              <a:t>normals</a:t>
            </a:r>
            <a:r>
              <a:rPr lang="en-US" baseline="0" dirty="0" smtClean="0"/>
              <a:t>.</a:t>
            </a:r>
          </a:p>
          <a:p>
            <a:endParaRPr lang="en-US" baseline="0" dirty="0" smtClean="0"/>
          </a:p>
          <a:p>
            <a:r>
              <a:rPr lang="en-US" baseline="0" dirty="0" smtClean="0"/>
              <a:t>&lt;ANIMTE&gt;</a:t>
            </a:r>
          </a:p>
          <a:p>
            <a:r>
              <a:rPr lang="en-US" baseline="0" dirty="0" smtClean="0"/>
              <a:t>If we ray-traced spherical harmonic response at points in space, the operator generated lighting for any animated objects moving within it. This idea of re-</a:t>
            </a:r>
            <a:r>
              <a:rPr lang="en-US" baseline="0" dirty="0" err="1" smtClean="0"/>
              <a:t>raytracing</a:t>
            </a:r>
            <a:r>
              <a:rPr lang="en-US" baseline="0" dirty="0" smtClean="0"/>
              <a:t> the implicit lighting is used heavily in our new method.</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problem with MRT is that while it does give you low frequency indirect illumination.</a:t>
            </a:r>
          </a:p>
          <a:p>
            <a:endParaRPr lang="en-US" baseline="0" dirty="0" smtClean="0"/>
          </a:p>
          <a:p>
            <a:r>
              <a:rPr lang="en-US" baseline="0" dirty="0" smtClean="0"/>
              <a:t>&lt;ANIMATE&gt;</a:t>
            </a:r>
            <a:br>
              <a:rPr lang="en-US" baseline="0" dirty="0" smtClean="0"/>
            </a:br>
            <a:r>
              <a:rPr lang="en-US" baseline="0" dirty="0" smtClean="0"/>
              <a:t>When compared to a reference solution, there are a few problems. Namely</a:t>
            </a:r>
          </a:p>
          <a:p>
            <a:endParaRPr lang="en-US" baseline="0" dirty="0" smtClean="0"/>
          </a:p>
          <a:p>
            <a:r>
              <a:rPr lang="en-US" baseline="0" dirty="0" smtClean="0"/>
              <a:t>&lt;ANIMATE&gt;</a:t>
            </a:r>
          </a:p>
          <a:p>
            <a:r>
              <a:rPr lang="en-US" baseline="0" dirty="0" smtClean="0"/>
              <a:t>Indirect shadows from clutter within the scene are missing.</a:t>
            </a:r>
          </a:p>
          <a:p>
            <a:endParaRPr lang="en-US" baseline="0" dirty="0" smtClean="0"/>
          </a:p>
          <a:p>
            <a:r>
              <a:rPr lang="en-US" baseline="0" dirty="0" smtClean="0"/>
              <a:t>&lt;ANIMATE&gt;</a:t>
            </a:r>
          </a:p>
          <a:p>
            <a:r>
              <a:rPr lang="en-US" baseline="0" dirty="0" smtClean="0"/>
              <a:t>Reflections from the clutter are missing</a:t>
            </a:r>
          </a:p>
          <a:p>
            <a:endParaRPr lang="en-US" baseline="0" dirty="0" smtClean="0"/>
          </a:p>
          <a:p>
            <a:r>
              <a:rPr lang="en-US" baseline="0" dirty="0" smtClean="0"/>
              <a:t>&lt;ANIMATE&gt;</a:t>
            </a:r>
          </a:p>
          <a:p>
            <a:r>
              <a:rPr lang="en-US" baseline="0" dirty="0" smtClean="0"/>
              <a:t>And the color bleeding onto the clutter from the walls isn’t quite correct</a:t>
            </a:r>
          </a:p>
          <a:p>
            <a:endParaRPr lang="en-US" baseline="0" dirty="0" smtClean="0"/>
          </a:p>
          <a:p>
            <a:r>
              <a:rPr lang="en-US" baseline="0" dirty="0" smtClean="0"/>
              <a:t>&lt;ANIMATE&gt;</a:t>
            </a:r>
          </a:p>
          <a:p>
            <a:r>
              <a:rPr lang="en-US" baseline="0" dirty="0" smtClean="0"/>
              <a:t>Delta Radiance Transfer remedies these problems, while keeping the scene independence of MRT by layering new information over the old only where needed.</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baseline="0" dirty="0" smtClean="0"/>
              <a:t>Real-time indirect lighting has a long history, which began in 1997 with the original light mapping implementation.</a:t>
            </a:r>
          </a:p>
          <a:p>
            <a:endParaRPr lang="en-US" baseline="0" dirty="0" smtClean="0"/>
          </a:p>
          <a:p>
            <a:r>
              <a:rPr lang="en-US" baseline="0" dirty="0" smtClean="0"/>
              <a:t>&lt;ANIMATE&gt;</a:t>
            </a:r>
          </a:p>
          <a:p>
            <a:r>
              <a:rPr lang="en-US" baseline="0" dirty="0" smtClean="0"/>
              <a:t>Sloan et al. moved the field along with pre-computed radiance transfer which is used in many games in different forms.</a:t>
            </a:r>
          </a:p>
          <a:p>
            <a:endParaRPr lang="en-US" baseline="0" dirty="0" smtClean="0"/>
          </a:p>
          <a:p>
            <a:r>
              <a:rPr lang="en-US" baseline="0" dirty="0" smtClean="0"/>
              <a:t>&lt;ANIMATE&gt;</a:t>
            </a:r>
          </a:p>
          <a:p>
            <a:r>
              <a:rPr lang="en-US" baseline="0" dirty="0" smtClean="0"/>
              <a:t>Other methods have tried to keep the quality of offline global illumination algorithms, while allowing the computation to run at interactive rates, if not real-time ones.</a:t>
            </a:r>
          </a:p>
          <a:p>
            <a:endParaRPr lang="en-US" baseline="0" dirty="0" smtClean="0"/>
          </a:p>
          <a:p>
            <a:r>
              <a:rPr lang="en-US" baseline="0" dirty="0" smtClean="0"/>
              <a:t>&lt;ANIMATE&gt;</a:t>
            </a:r>
          </a:p>
          <a:p>
            <a:r>
              <a:rPr lang="en-US" baseline="0" dirty="0" smtClean="0"/>
              <a:t>Others have attempted to avoid pre-computation completely, using virtual point lights to create dynamic indirect light.</a:t>
            </a:r>
          </a:p>
          <a:p>
            <a:endParaRPr lang="en-US" baseline="0" dirty="0" smtClean="0"/>
          </a:p>
          <a:p>
            <a:r>
              <a:rPr lang="en-US" baseline="0" dirty="0" smtClean="0"/>
              <a:t>&lt;ANIMATE&gt;</a:t>
            </a:r>
          </a:p>
          <a:p>
            <a:r>
              <a:rPr lang="en-US" baseline="0" dirty="0" smtClean="0"/>
              <a:t>This idea has been expanded upon to generate many different aspects of indirect lighting in real-time</a:t>
            </a:r>
          </a:p>
          <a:p>
            <a:endParaRPr lang="en-US" baseline="0" dirty="0" smtClean="0"/>
          </a:p>
          <a:p>
            <a:r>
              <a:rPr lang="en-US" baseline="0" dirty="0" smtClean="0"/>
              <a:t>&lt;ANIMATE&gt;</a:t>
            </a:r>
          </a:p>
          <a:p>
            <a:r>
              <a:rPr lang="en-US" baseline="0" dirty="0" smtClean="0"/>
              <a:t>Or to ensure that certain areas receive less light, giving a more interesting, softer look.</a:t>
            </a:r>
          </a:p>
          <a:p>
            <a:endParaRPr lang="en-US" baseline="0" dirty="0" smtClean="0"/>
          </a:p>
          <a:p>
            <a:r>
              <a:rPr lang="en-US" baseline="0" dirty="0" smtClean="0"/>
              <a:t>&lt;ANIMATE&gt;</a:t>
            </a:r>
          </a:p>
          <a:p>
            <a:r>
              <a:rPr lang="en-US" baseline="0" dirty="0" smtClean="0"/>
              <a:t>There are also methods that propagate light through a volumetric structure</a:t>
            </a:r>
          </a:p>
          <a:p>
            <a:endParaRPr lang="en-US" baseline="0" dirty="0" smtClean="0"/>
          </a:p>
          <a:p>
            <a:r>
              <a:rPr lang="en-US" baseline="0" dirty="0" smtClean="0"/>
              <a:t>&lt;ANIMATE&gt;</a:t>
            </a:r>
          </a:p>
          <a:p>
            <a:r>
              <a:rPr lang="en-US" baseline="0" dirty="0" smtClean="0"/>
              <a:t>Or compute </a:t>
            </a:r>
            <a:r>
              <a:rPr lang="en-US" baseline="0" dirty="0" err="1" smtClean="0"/>
              <a:t>radiosity</a:t>
            </a:r>
            <a:r>
              <a:rPr lang="en-US" baseline="0" dirty="0" smtClean="0"/>
              <a:t> on portions of the scene every frame, using simpler geometry to help achieve real-time speeds.</a:t>
            </a:r>
          </a:p>
          <a:p>
            <a:endParaRPr lang="en-US" baseline="0" dirty="0" smtClean="0"/>
          </a:p>
          <a:p>
            <a:r>
              <a:rPr lang="en-US" baseline="0" dirty="0" smtClean="0"/>
              <a:t>&lt;ANIMATE&gt;</a:t>
            </a:r>
          </a:p>
          <a:p>
            <a:r>
              <a:rPr lang="en-US" baseline="0" dirty="0" smtClean="0"/>
              <a:t>MRT attempted to improve on these methods by creating a technique that has minimal pre-computation time, low memory requirements along with real-time performance.</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And while DRT</a:t>
            </a:r>
            <a:r>
              <a:rPr lang="en-US" baseline="0" dirty="0" smtClean="0"/>
              <a:t> was built on top of MRT</a:t>
            </a:r>
          </a:p>
          <a:p>
            <a:endParaRPr lang="en-US" baseline="0" dirty="0" smtClean="0"/>
          </a:p>
          <a:p>
            <a:r>
              <a:rPr lang="en-US" baseline="0" dirty="0" smtClean="0"/>
              <a:t>&lt;ANIMATE&gt;</a:t>
            </a:r>
            <a:endParaRPr lang="en-US" dirty="0" smtClean="0"/>
          </a:p>
          <a:p>
            <a:r>
              <a:rPr lang="en-US" dirty="0" smtClean="0"/>
              <a:t>The new ideas are based on anti-radiance</a:t>
            </a:r>
            <a:r>
              <a:rPr lang="en-US" baseline="0" dirty="0" smtClean="0"/>
              <a:t> and implicit visibility. Instead of computing actual visibility  within the scene, we propagate additional positive and negative radiance.</a:t>
            </a:r>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first</a:t>
            </a:r>
            <a:r>
              <a:rPr lang="en-US" baseline="0" dirty="0" smtClean="0"/>
              <a:t> additional operator, the delta occlusion operator, </a:t>
            </a:r>
          </a:p>
          <a:p>
            <a:endParaRPr lang="en-US" baseline="0" dirty="0" smtClean="0"/>
          </a:p>
          <a:p>
            <a:r>
              <a:rPr lang="en-US" baseline="0" dirty="0" smtClean="0"/>
              <a:t>&lt;ANIMATE&gt;</a:t>
            </a:r>
          </a:p>
          <a:p>
            <a:r>
              <a:rPr lang="en-US" baseline="0" dirty="0" smtClean="0"/>
              <a:t>allows us to re-create indirect shadowing. The occlusion from the clutter is calculated using by subtracting radiance from the walls of the scene.</a:t>
            </a:r>
          </a:p>
          <a:p>
            <a:endParaRPr lang="en-US" baseline="0" dirty="0" smtClean="0"/>
          </a:p>
          <a:p>
            <a:r>
              <a:rPr lang="en-US" baseline="0" dirty="0" smtClean="0"/>
              <a:t>&lt;ANIMATE&gt;</a:t>
            </a:r>
            <a:br>
              <a:rPr lang="en-US" baseline="0" dirty="0" smtClean="0"/>
            </a:br>
            <a:r>
              <a:rPr lang="en-US" baseline="0" dirty="0" smtClean="0"/>
              <a:t>In MRT, we calculated the indirect lighting by multiplying a set</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basis functions</a:t>
            </a:r>
            <a:endParaRPr lang="en-US" baseline="0" dirty="0" smtClean="0"/>
          </a:p>
        </p:txBody>
      </p:sp>
      <p:sp>
        <p:nvSpPr>
          <p:cNvPr id="4" name="Slide Number Placeholder 3"/>
          <p:cNvSpPr>
            <a:spLocks noGrp="1"/>
          </p:cNvSpPr>
          <p:nvPr>
            <p:ph type="sldNum" sz="quarter" idx="10"/>
          </p:nvPr>
        </p:nvSpPr>
        <p:spPr/>
        <p:txBody>
          <a:bodyPr/>
          <a:lstStyle/>
          <a:p>
            <a:fld id="{678800F2-CF43-49F7-94C5-D4B42BCE1E6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by coefficients generated from the direct lighting.</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For DRT we create a new basis, called delta </a:t>
            </a:r>
            <a:r>
              <a:rPr lang="en-US" baseline="0" dirty="0" err="1" smtClean="0"/>
              <a:t>U_b</a:t>
            </a:r>
            <a:endParaRPr lang="en-US" baseline="0" dirty="0" smtClean="0"/>
          </a:p>
          <a:p>
            <a:endParaRPr lang="en-US" baseline="0" dirty="0" smtClean="0"/>
          </a:p>
          <a:p>
            <a:r>
              <a:rPr lang="en-US" baseline="0" dirty="0" smtClean="0"/>
              <a:t>&lt;ANIMATE&gt;</a:t>
            </a:r>
          </a:p>
          <a:p>
            <a:r>
              <a:rPr lang="en-US" baseline="0" dirty="0" smtClean="0"/>
              <a:t>To generate delta </a:t>
            </a:r>
            <a:r>
              <a:rPr lang="en-US" baseline="0" dirty="0" err="1" smtClean="0"/>
              <a:t>U_b</a:t>
            </a:r>
            <a:r>
              <a:rPr lang="en-US" baseline="0" dirty="0" smtClean="0"/>
              <a:t>,  we send out a number of rays</a:t>
            </a:r>
          </a:p>
          <a:p>
            <a:endParaRPr lang="en-US" baseline="0" dirty="0" smtClean="0"/>
          </a:p>
          <a:p>
            <a:r>
              <a:rPr lang="en-US" baseline="0" dirty="0" smtClean="0"/>
              <a:t>&lt;ANIMATE&gt;</a:t>
            </a:r>
          </a:p>
          <a:p>
            <a:r>
              <a:rPr lang="en-US" baseline="0" dirty="0" smtClean="0"/>
              <a:t>From each point where MRT was originally calculated.</a:t>
            </a:r>
          </a:p>
          <a:p>
            <a:endParaRPr lang="en-US" baseline="0" dirty="0" smtClean="0"/>
          </a:p>
          <a:p>
            <a:r>
              <a:rPr lang="en-US" baseline="0" dirty="0" smtClean="0"/>
              <a:t>&lt;ANIMATE&gt;</a:t>
            </a:r>
          </a:p>
          <a:p>
            <a:r>
              <a:rPr lang="en-US" baseline="0" dirty="0" smtClean="0"/>
              <a:t>And for those rays that hit the objects in the scene</a:t>
            </a:r>
          </a:p>
          <a:p>
            <a:endParaRPr lang="en-US" baseline="0" dirty="0" smtClean="0"/>
          </a:p>
          <a:p>
            <a:r>
              <a:rPr lang="en-US" baseline="0" dirty="0" smtClean="0"/>
              <a:t>&lt;ANIMATE&gt;</a:t>
            </a:r>
          </a:p>
          <a:p>
            <a:r>
              <a:rPr lang="en-US" baseline="0" dirty="0" smtClean="0"/>
              <a:t>We read in the implicit lighting values from the walls they would have hit, and store a negatively weighted value which subtracts the lighting that is occluded by the clutter.</a:t>
            </a:r>
          </a:p>
          <a:p>
            <a:endParaRPr lang="en-US" baseline="0" dirty="0" smtClean="0"/>
          </a:p>
          <a:p>
            <a:r>
              <a:rPr lang="en-US" baseline="0" dirty="0" smtClean="0"/>
              <a:t>&lt;ANIMATE&gt;</a:t>
            </a:r>
          </a:p>
          <a:p>
            <a:r>
              <a:rPr lang="en-US" baseline="0" dirty="0" smtClean="0"/>
              <a:t>By adding the delta </a:t>
            </a:r>
            <a:r>
              <a:rPr lang="en-US" baseline="0" dirty="0" err="1" smtClean="0"/>
              <a:t>U_b</a:t>
            </a:r>
            <a:r>
              <a:rPr lang="en-US" baseline="0" dirty="0" smtClean="0"/>
              <a:t> value to the original </a:t>
            </a:r>
            <a:r>
              <a:rPr lang="en-US" baseline="0" dirty="0" err="1" smtClean="0"/>
              <a:t>U_b</a:t>
            </a:r>
            <a:endParaRPr lang="en-US" baseline="0" dirty="0" smtClean="0"/>
          </a:p>
          <a:p>
            <a:endParaRPr lang="en-US" baseline="0" dirty="0" smtClean="0"/>
          </a:p>
          <a:p>
            <a:r>
              <a:rPr lang="en-US" baseline="0" dirty="0" smtClean="0"/>
              <a:t>&lt;ANIMATE&gt;</a:t>
            </a:r>
          </a:p>
          <a:p>
            <a:r>
              <a:rPr lang="en-US" baseline="0" dirty="0" smtClean="0"/>
              <a:t>We generate a new basis, </a:t>
            </a:r>
            <a:r>
              <a:rPr lang="en-US" baseline="0" dirty="0" err="1" smtClean="0"/>
              <a:t>Ubar</a:t>
            </a:r>
            <a:r>
              <a:rPr lang="en-US" baseline="0" dirty="0" smtClean="0"/>
              <a:t> _b that contains indirect shadows, for objects at specific locations within the scene. And although the objects must remain stationary, the lights can move and objects using volumetric indirect lighting will be shadowed by the static objects as well.</a:t>
            </a:r>
          </a:p>
        </p:txBody>
      </p:sp>
      <p:sp>
        <p:nvSpPr>
          <p:cNvPr id="4" name="Slide Number Placeholder 3"/>
          <p:cNvSpPr>
            <a:spLocks noGrp="1"/>
          </p:cNvSpPr>
          <p:nvPr>
            <p:ph type="sldNum" sz="quarter" idx="10"/>
          </p:nvPr>
        </p:nvSpPr>
        <p:spPr/>
        <p:txBody>
          <a:bodyPr/>
          <a:lstStyle/>
          <a:p>
            <a:fld id="{678800F2-CF43-49F7-94C5-D4B42BCE1E6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Modular</a:t>
            </a:r>
            <a:r>
              <a:rPr lang="en-US" baseline="0" dirty="0" smtClean="0"/>
              <a:t> radiance transfer is a real-time technique to calculate indirect lighting.  </a:t>
            </a:r>
          </a:p>
          <a:p>
            <a:endParaRPr lang="en-US" baseline="0" dirty="0" smtClean="0"/>
          </a:p>
          <a:p>
            <a:r>
              <a:rPr lang="en-US" baseline="0" dirty="0" smtClean="0"/>
              <a:t>&lt;ANIMATE&gt;</a:t>
            </a:r>
          </a:p>
          <a:p>
            <a:r>
              <a:rPr lang="en-US" baseline="0" dirty="0" smtClean="0"/>
              <a:t>Like PRT it uses </a:t>
            </a:r>
            <a:r>
              <a:rPr lang="en-US" baseline="0" dirty="0" err="1" smtClean="0"/>
              <a:t>precomputed</a:t>
            </a:r>
            <a:r>
              <a:rPr lang="en-US" baseline="0" dirty="0" smtClean="0"/>
              <a:t> operators and basis functions, however unlike PRT, MRT </a:t>
            </a:r>
            <a:r>
              <a:rPr lang="en-US" baseline="0" dirty="0" err="1" smtClean="0"/>
              <a:t>precomputes</a:t>
            </a:r>
            <a:r>
              <a:rPr lang="en-US" baseline="0" dirty="0" smtClean="0"/>
              <a:t> a small set of modular bases, </a:t>
            </a:r>
          </a:p>
          <a:p>
            <a:endParaRPr lang="en-US" baseline="0" dirty="0" smtClean="0"/>
          </a:p>
          <a:p>
            <a:r>
              <a:rPr lang="en-US" baseline="0" dirty="0" smtClean="0"/>
              <a:t>&lt;ANIMATE&gt;</a:t>
            </a:r>
          </a:p>
          <a:p>
            <a:r>
              <a:rPr lang="en-US" baseline="0" dirty="0" smtClean="0"/>
              <a:t>One for each shape in the dictionary. Each basis spans a low dimensional subspace of the real indirect lighting for that shape.</a:t>
            </a:r>
          </a:p>
          <a:p>
            <a:endParaRPr lang="en-US" baseline="0" dirty="0" smtClean="0"/>
          </a:p>
          <a:p>
            <a:r>
              <a:rPr lang="en-US" baseline="0" dirty="0" smtClean="0"/>
              <a:t>&lt;ANIMATE&gt;</a:t>
            </a:r>
          </a:p>
          <a:p>
            <a:r>
              <a:rPr lang="en-US" baseline="0" dirty="0" smtClean="0"/>
              <a:t>MRT can also calculate indirect lighting passing between neighboring shapes using only a graph describing their connections.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However</a:t>
            </a:r>
            <a:r>
              <a:rPr lang="en-US" baseline="0" dirty="0" smtClean="0"/>
              <a:t>, since we ray trace the clutter objects from points on the walls, some samples are totally occluded.</a:t>
            </a:r>
          </a:p>
          <a:p>
            <a:endParaRPr lang="en-US" baseline="0" dirty="0" smtClean="0"/>
          </a:p>
          <a:p>
            <a:r>
              <a:rPr lang="en-US" baseline="0" dirty="0" smtClean="0"/>
              <a:t>&lt;ANIMATE&gt;</a:t>
            </a:r>
          </a:p>
          <a:p>
            <a:r>
              <a:rPr lang="en-US" baseline="0" dirty="0" smtClean="0"/>
              <a:t>To handle this, we use something called in-painting. All samples that have no results are set to the average of the U-bar value of all surrounding non-empty samples. The difference between </a:t>
            </a:r>
            <a:r>
              <a:rPr lang="en-US" baseline="0" dirty="0" err="1" smtClean="0"/>
              <a:t>Ubar</a:t>
            </a:r>
            <a:r>
              <a:rPr lang="en-US" baseline="0" dirty="0" smtClean="0"/>
              <a:t> and </a:t>
            </a:r>
            <a:r>
              <a:rPr lang="en-US" baseline="0" dirty="0" err="1" smtClean="0"/>
              <a:t>U_b</a:t>
            </a:r>
            <a:r>
              <a:rPr lang="en-US" baseline="0" dirty="0" smtClean="0"/>
              <a:t> is then stored at that location. This is done to ensure continuity in the final indirect lighting applied to the scene.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Our second operator </a:t>
            </a:r>
          </a:p>
          <a:p>
            <a:endParaRPr lang="en-US" dirty="0" smtClean="0"/>
          </a:p>
          <a:p>
            <a:r>
              <a:rPr lang="en-US" dirty="0" smtClean="0"/>
              <a:t>&lt;ANIMATE&gt;</a:t>
            </a:r>
          </a:p>
          <a:p>
            <a:r>
              <a:rPr lang="en-US" dirty="0" smtClean="0"/>
              <a:t>allows us to calculate the reflections from clutter</a:t>
            </a:r>
            <a:r>
              <a:rPr lang="en-US" baseline="0" dirty="0" smtClean="0"/>
              <a:t> onto the walls of the scene.</a:t>
            </a:r>
          </a:p>
          <a:p>
            <a:endParaRPr lang="en-US" baseline="0" dirty="0" smtClean="0"/>
          </a:p>
          <a:p>
            <a:r>
              <a:rPr lang="en-US" baseline="0" dirty="0" smtClean="0"/>
              <a:t>&lt;ANIMATE&gt;</a:t>
            </a:r>
          </a:p>
          <a:p>
            <a:r>
              <a:rPr lang="en-US" baseline="0" dirty="0" smtClean="0"/>
              <a:t>To do this we use a very similar method to traditional MRT. But instead of defining coefficients based on the direct lighting on the walls.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define coefficients based off of lighting only on the clutter. For more complex clutter you could define an entirely new lighting prior to reduce the complexity but we found for our example simple piecewise functions worked fine.</a:t>
            </a:r>
          </a:p>
          <a:p>
            <a:endParaRPr lang="en-US" baseline="0" dirty="0" smtClean="0"/>
          </a:p>
          <a:p>
            <a:r>
              <a:rPr lang="en-US" baseline="0" dirty="0" smtClean="0"/>
              <a:t>&lt;ANIMATE&gt;</a:t>
            </a:r>
          </a:p>
          <a:p>
            <a:r>
              <a:rPr lang="en-US" baseline="0" dirty="0" smtClean="0"/>
              <a:t>The process then proceeds very similarly to the original MRT.</a:t>
            </a:r>
          </a:p>
          <a:p>
            <a:endParaRPr lang="en-US" baseline="0" dirty="0" smtClean="0"/>
          </a:p>
          <a:p>
            <a:r>
              <a:rPr lang="en-US" baseline="0" dirty="0" smtClean="0"/>
              <a:t>&lt;ANIMATE&gt;</a:t>
            </a:r>
          </a:p>
          <a:p>
            <a:r>
              <a:rPr lang="en-US" baseline="0" dirty="0" smtClean="0"/>
              <a:t>But results in a different set of coefficients. </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‘c’ coefficients are defined using the direct lighting from the clutter, not the walls. </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And they use a different operator to convert this lighting information into the proper space.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These new coefficients are associated with a different set of basis functions. </a:t>
            </a:r>
          </a:p>
          <a:p>
            <a:endParaRPr lang="en-US" baseline="0" dirty="0" smtClean="0"/>
          </a:p>
          <a:p>
            <a:r>
              <a:rPr lang="en-US" baseline="0" dirty="0" smtClean="0"/>
              <a:t>&lt;ANIMATE&gt;</a:t>
            </a:r>
          </a:p>
          <a:p>
            <a:r>
              <a:rPr lang="en-US" baseline="0" dirty="0" smtClean="0"/>
              <a:t>Which are generated by ray tracing against the piecewise constant lighting functions over the clutter. </a:t>
            </a:r>
          </a:p>
          <a:p>
            <a:endParaRPr lang="en-US" baseline="0" dirty="0" smtClean="0"/>
          </a:p>
          <a:p>
            <a:r>
              <a:rPr lang="en-US" baseline="0" dirty="0" smtClean="0"/>
              <a:t>&lt;ANIMATE&gt;</a:t>
            </a:r>
          </a:p>
          <a:p>
            <a:r>
              <a:rPr lang="en-US" baseline="0" dirty="0" smtClean="0"/>
              <a:t>This is sampled at points that match the original modular radiance transfer sampling to make later summation simpler, but could be done at a higher or lower resolution as desired.</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&lt;ANIMATE&gt;</a:t>
            </a:r>
          </a:p>
          <a:p>
            <a:r>
              <a:rPr lang="en-US" dirty="0" smtClean="0"/>
              <a:t>Our final operator, allows us to gather lighting from the</a:t>
            </a:r>
            <a:r>
              <a:rPr lang="en-US" baseline="0" dirty="0" smtClean="0"/>
              <a:t> scene onto the clutter. This solution replaces our old volumetric lighting for static objects within the scene. It gives improved results due to a higher sampling rate and better performance due to sampling on a surface instead of within a volume. </a:t>
            </a:r>
          </a:p>
          <a:p>
            <a:endParaRPr lang="en-US" baseline="0" dirty="0" smtClean="0"/>
          </a:p>
          <a:p>
            <a:r>
              <a:rPr lang="en-US" baseline="0" dirty="0" smtClean="0"/>
              <a:t>&lt;ANIMATE&gt;</a:t>
            </a:r>
          </a:p>
          <a:p>
            <a:r>
              <a:rPr lang="en-US" baseline="0" dirty="0" smtClean="0"/>
              <a:t>To implement this we take advantage of the implicit light, using the same method MRT used to add normal based and volumetric based indirect lighting.</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But instead of ray-tracing  spherical harmonic response on the surfaces of the scene, or at points in space, </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we ray-trace on the surfaces of the clutter. This generates another light map that is applied to the clutter itself, instead of the walls of the scene.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Giving us a different operator, </a:t>
            </a:r>
            <a:r>
              <a:rPr lang="en-US" baseline="0" dirty="0" err="1" smtClean="0"/>
              <a:t>C_b</a:t>
            </a:r>
            <a:r>
              <a:rPr lang="en-US" baseline="0" dirty="0" smtClean="0"/>
              <a:t>.</a:t>
            </a:r>
          </a:p>
          <a:p>
            <a:endParaRPr lang="en-US" baseline="0" dirty="0" smtClean="0"/>
          </a:p>
          <a:p>
            <a:r>
              <a:rPr lang="en-US" baseline="0" dirty="0" smtClean="0"/>
              <a:t>&lt;ANIMATE&gt;</a:t>
            </a:r>
          </a:p>
          <a:p>
            <a:r>
              <a:rPr lang="en-US" baseline="0" dirty="0" smtClean="0"/>
              <a:t>But, this operator works on the same set of coefficients that drive MRT and the indirect shadowing operator. Meaning, that if the clutter objects are always in the same location in relation to the scene around it, this operator can be pre-calculated and require only an additional multiplication at runtime compared to the original MRT.</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calculate</a:t>
            </a:r>
            <a:r>
              <a:rPr lang="en-US" baseline="0" dirty="0" smtClean="0"/>
              <a:t> the indirect light we use direct-to-indirect transfer.</a:t>
            </a:r>
          </a:p>
          <a:p>
            <a:endParaRPr lang="en-US" baseline="0" dirty="0" smtClean="0"/>
          </a:p>
          <a:p>
            <a:r>
              <a:rPr lang="en-US" baseline="0" dirty="0" smtClean="0"/>
              <a:t>&lt;ANIMATE&gt;</a:t>
            </a:r>
          </a:p>
          <a:p>
            <a:r>
              <a:rPr lang="en-US" baseline="0" dirty="0" smtClean="0"/>
              <a:t>In direct-to-indirect transfer a linear operator is used</a:t>
            </a:r>
          </a:p>
          <a:p>
            <a:endParaRPr lang="en-US" baseline="0" dirty="0" smtClean="0"/>
          </a:p>
          <a:p>
            <a:r>
              <a:rPr lang="en-US" baseline="0" dirty="0" smtClean="0"/>
              <a:t>&lt;ANIMATE&gt;</a:t>
            </a:r>
          </a:p>
          <a:p>
            <a:r>
              <a:rPr lang="en-US" baseline="0" dirty="0" smtClean="0"/>
              <a:t>to map the direct lighting from points on the scene</a:t>
            </a:r>
          </a:p>
          <a:p>
            <a:endParaRPr lang="en-US" baseline="0" dirty="0" smtClean="0"/>
          </a:p>
          <a:p>
            <a:r>
              <a:rPr lang="en-US" baseline="0" dirty="0" smtClean="0"/>
              <a:t>&lt;ANIMATE&gt;</a:t>
            </a:r>
            <a:br>
              <a:rPr lang="en-US" baseline="0" dirty="0" smtClean="0"/>
            </a:br>
            <a:r>
              <a:rPr lang="en-US" baseline="0" dirty="0" smtClean="0"/>
              <a:t>stored in a vector.</a:t>
            </a:r>
          </a:p>
          <a:p>
            <a:endParaRPr lang="en-US" baseline="0" dirty="0" smtClean="0"/>
          </a:p>
          <a:p>
            <a:r>
              <a:rPr lang="en-US" baseline="0" dirty="0" smtClean="0"/>
              <a:t>&lt;ANIMATE&gt;</a:t>
            </a:r>
          </a:p>
          <a:p>
            <a:r>
              <a:rPr lang="en-US" baseline="0" dirty="0" smtClean="0"/>
              <a:t>To indirect lighting at the same points on the scene.</a:t>
            </a:r>
          </a:p>
          <a:p>
            <a:endParaRPr lang="en-US" baseline="0" dirty="0" smtClean="0"/>
          </a:p>
          <a:p>
            <a:r>
              <a:rPr lang="en-US" baseline="0" dirty="0" smtClean="0"/>
              <a:t>&lt;ANIMATE&gt;</a:t>
            </a:r>
          </a:p>
          <a:p>
            <a:r>
              <a:rPr lang="en-US" baseline="0" dirty="0" smtClean="0"/>
              <a:t>Also stored in a vector. </a:t>
            </a:r>
          </a:p>
          <a:p>
            <a:endParaRPr lang="en-US" baseline="0" dirty="0" smtClean="0"/>
          </a:p>
          <a:p>
            <a:r>
              <a:rPr lang="en-US" baseline="0" dirty="0" smtClean="0"/>
              <a:t>Basically, direct-to-indirect transfer stores a direct-light map, which is passed through a linear operator to generate an indirect-light map that can be applied to the scene geometry.</a:t>
            </a:r>
          </a:p>
        </p:txBody>
      </p:sp>
      <p:sp>
        <p:nvSpPr>
          <p:cNvPr id="4" name="Slide Number Placeholder 3"/>
          <p:cNvSpPr>
            <a:spLocks noGrp="1"/>
          </p:cNvSpPr>
          <p:nvPr>
            <p:ph type="sldNum" sz="quarter" idx="10"/>
          </p:nvPr>
        </p:nvSpPr>
        <p:spPr/>
        <p:txBody>
          <a:bodyPr/>
          <a:lstStyle/>
          <a:p>
            <a:fld id="{678800F2-CF43-49F7-94C5-D4B42BCE1E6E}"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At runtime,</a:t>
            </a:r>
            <a:r>
              <a:rPr lang="en-US" baseline="0" dirty="0" smtClean="0"/>
              <a:t> due to the linearity of light transport, we sum the results of all the new operators.</a:t>
            </a:r>
            <a:endParaRPr lang="en-US" dirty="0" smtClean="0"/>
          </a:p>
          <a:p>
            <a:endParaRPr lang="en-US" dirty="0" smtClean="0"/>
          </a:p>
          <a:p>
            <a:r>
              <a:rPr lang="en-US" dirty="0" smtClean="0"/>
              <a:t>&lt;ANIMATE&gt;</a:t>
            </a:r>
          </a:p>
          <a:p>
            <a:r>
              <a:rPr lang="en-US" dirty="0" smtClean="0"/>
              <a:t>Beginning</a:t>
            </a:r>
            <a:r>
              <a:rPr lang="en-US" baseline="0" dirty="0" smtClean="0"/>
              <a:t> with</a:t>
            </a:r>
            <a:r>
              <a:rPr lang="en-US" dirty="0" smtClean="0"/>
              <a:t> MRT</a:t>
            </a:r>
          </a:p>
          <a:p>
            <a:endParaRPr lang="en-US" dirty="0" smtClean="0"/>
          </a:p>
          <a:p>
            <a:r>
              <a:rPr lang="en-US" dirty="0" smtClean="0"/>
              <a:t>&lt;ANIMATE&gt;</a:t>
            </a:r>
          </a:p>
          <a:p>
            <a:r>
              <a:rPr lang="en-US" baseline="0" dirty="0" smtClean="0"/>
              <a:t>We add the d</a:t>
            </a:r>
            <a:r>
              <a:rPr lang="en-US" dirty="0" smtClean="0"/>
              <a:t>elta occlusion</a:t>
            </a:r>
            <a:r>
              <a:rPr lang="en-US" baseline="0" dirty="0" smtClean="0"/>
              <a:t> operator</a:t>
            </a:r>
          </a:p>
          <a:p>
            <a:endParaRPr lang="en-US" baseline="0" dirty="0" smtClean="0"/>
          </a:p>
          <a:p>
            <a:r>
              <a:rPr lang="en-US" baseline="0" dirty="0" smtClean="0"/>
              <a:t>&lt;ANIMATE&gt;</a:t>
            </a:r>
          </a:p>
          <a:p>
            <a:r>
              <a:rPr lang="en-US" baseline="0" dirty="0" smtClean="0"/>
              <a:t>The delta reflection operator</a:t>
            </a:r>
          </a:p>
          <a:p>
            <a:endParaRPr lang="en-US" baseline="0" dirty="0" smtClean="0"/>
          </a:p>
          <a:p>
            <a:r>
              <a:rPr lang="en-US" baseline="0" dirty="0" smtClean="0"/>
              <a:t>&lt;ANIMATE&gt;</a:t>
            </a:r>
          </a:p>
          <a:p>
            <a:r>
              <a:rPr lang="en-US" baseline="0" dirty="0" smtClean="0"/>
              <a:t>And replace the volume samples with the clutter gather operator</a:t>
            </a:r>
          </a:p>
          <a:p>
            <a:endParaRPr lang="en-US" baseline="0" dirty="0" smtClean="0"/>
          </a:p>
          <a:p>
            <a:r>
              <a:rPr lang="en-US" baseline="0" dirty="0" smtClean="0"/>
              <a:t>&lt;ANIMATE&gt;</a:t>
            </a:r>
          </a:p>
          <a:p>
            <a:r>
              <a:rPr lang="en-US" baseline="0" dirty="0" smtClean="0"/>
              <a:t>All of which enhances traditional MRT </a:t>
            </a:r>
          </a:p>
          <a:p>
            <a:endParaRPr lang="en-US" baseline="0" dirty="0" smtClean="0"/>
          </a:p>
          <a:p>
            <a:r>
              <a:rPr lang="en-US" baseline="0" dirty="0" smtClean="0"/>
              <a:t>&lt;ANIMATE&gt;</a:t>
            </a:r>
          </a:p>
          <a:p>
            <a:r>
              <a:rPr lang="en-US" baseline="0" dirty="0" smtClean="0"/>
              <a:t>To be much closer to a reference ray-traced image.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a:t>
            </a:r>
            <a:r>
              <a:rPr lang="en-US" baseline="0" dirty="0" smtClean="0"/>
              <a:t> extending to more than a single shape our new model also differs from MRT.  </a:t>
            </a:r>
          </a:p>
          <a:p>
            <a:endParaRPr lang="en-US" baseline="0" dirty="0" smtClean="0"/>
          </a:p>
          <a:p>
            <a:r>
              <a:rPr lang="en-US" baseline="0" dirty="0" smtClean="0"/>
              <a:t>&lt;ANIMATE&gt;</a:t>
            </a:r>
          </a:p>
          <a:p>
            <a:r>
              <a:rPr lang="en-US" baseline="0" dirty="0" smtClean="0"/>
              <a:t>For this set of connected simple shapes.</a:t>
            </a:r>
          </a:p>
          <a:p>
            <a:endParaRPr lang="en-US" baseline="0" dirty="0" smtClean="0"/>
          </a:p>
          <a:p>
            <a:r>
              <a:rPr lang="en-US" baseline="0" dirty="0" smtClean="0"/>
              <a:t>&lt;ANIMATE&gt;</a:t>
            </a:r>
          </a:p>
          <a:p>
            <a:r>
              <a:rPr lang="en-US" baseline="0" dirty="0" smtClean="0"/>
              <a:t>MRT stored this block’s outgoing indirect lighting at the exiting face in a carefully tailored low dimensional space.</a:t>
            </a:r>
          </a:p>
          <a:p>
            <a:endParaRPr lang="en-US" baseline="0" dirty="0" smtClean="0"/>
          </a:p>
          <a:p>
            <a:r>
              <a:rPr lang="en-US" baseline="0" dirty="0" smtClean="0"/>
              <a:t>&lt;ANIMATE&gt;</a:t>
            </a:r>
          </a:p>
          <a:p>
            <a:r>
              <a:rPr lang="en-US" baseline="0" dirty="0" smtClean="0"/>
              <a:t>The energy from this interface was then propagated to all other blocks visible from that interface.</a:t>
            </a:r>
          </a:p>
          <a:p>
            <a:endParaRPr lang="en-US" baseline="0" dirty="0" smtClean="0"/>
          </a:p>
          <a:p>
            <a:r>
              <a:rPr lang="en-US" baseline="0" dirty="0" smtClean="0"/>
              <a:t>&lt;ANIMATE&gt;</a:t>
            </a:r>
          </a:p>
          <a:p>
            <a:r>
              <a:rPr lang="en-US" baseline="0" dirty="0" smtClean="0"/>
              <a:t>While DRT could store the radiance that leaves the shapes in interfaces, updating interface response functions takes a few minutes. And as delta radiance transfer is a less modular technique this could become cost prohibitive. Also, storing  additional signals in the interface response functions would increase the entropy,  requiring more values to reproduce it. Instead, we calculate additional operators for each simple shape where we want to see results. We call these additional operators extensions. </a:t>
            </a:r>
          </a:p>
          <a:p>
            <a:endParaRPr lang="en-US" baseline="0" dirty="0" smtClean="0"/>
          </a:p>
          <a:p>
            <a:r>
              <a:rPr lang="en-US" baseline="0" dirty="0" smtClean="0"/>
              <a:t>&lt;ANIMATE&gt;</a:t>
            </a:r>
          </a:p>
          <a:p>
            <a:r>
              <a:rPr lang="en-US" baseline="0" dirty="0" smtClean="0"/>
              <a:t>Instead of creating operators only for this block, and allowing interfaces to do all the work.</a:t>
            </a:r>
          </a:p>
          <a:p>
            <a:endParaRPr lang="en-US" baseline="0" dirty="0" smtClean="0"/>
          </a:p>
          <a:p>
            <a:r>
              <a:rPr lang="en-US" baseline="0" dirty="0" smtClean="0"/>
              <a:t>&lt;ANIMATE&gt;</a:t>
            </a:r>
          </a:p>
          <a:p>
            <a:r>
              <a:rPr lang="en-US" baseline="0" dirty="0" smtClean="0"/>
              <a:t>We need to generate an additional set of operators for each extension.</a:t>
            </a:r>
          </a:p>
          <a:p>
            <a:endParaRPr lang="en-US" baseline="0" dirty="0" smtClean="0"/>
          </a:p>
          <a:p>
            <a:r>
              <a:rPr lang="en-US" baseline="0" dirty="0" smtClean="0"/>
              <a:t>&lt;ANIMATE&gt;</a:t>
            </a:r>
          </a:p>
          <a:p>
            <a:r>
              <a:rPr lang="en-US" baseline="0" dirty="0" smtClean="0"/>
              <a:t>And we found that in certain situations indirect shadows could travel up to two shapes away if casters are located on a boundary. These extensions do increase the amount of pre-computation required but only slightly increase run-time. </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you can see</a:t>
            </a:r>
            <a:r>
              <a:rPr lang="en-US" baseline="0" dirty="0" smtClean="0"/>
              <a:t> an animated comparison between original modular radiance transfer on the right and the features added by delta radiance transfer on the left. You can see that in this example our runtime actually gets faster, which is slightly misleading. The reason it gets faster is due to the fact in Delta Radiance Transfer we are no longer sampling a 3D texture for every clutter pixel to apply volumetric indirect lighting.  Although, this example does show that on an </a:t>
            </a:r>
            <a:r>
              <a:rPr lang="en-US" baseline="0" dirty="0" err="1" smtClean="0"/>
              <a:t>NVidia</a:t>
            </a:r>
            <a:r>
              <a:rPr lang="en-US" baseline="0" dirty="0" smtClean="0"/>
              <a:t> 480 GTX, delta radiance transfer is quite similar in performance to MRT if there are no extensions. However, it does require a few seconds to ray trace the new operators every time some of the clutter moves.</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However, the</a:t>
            </a:r>
            <a:r>
              <a:rPr lang="en-US" baseline="0" dirty="0" smtClean="0"/>
              <a:t> author can decide where this time is best spent. In parts of the scene where there are no objects, scene independent Modular Radiance Transfer can be used. In portions of the scene where clutter objects are desired – here the blocks containing the pillars and their extensions – our three operators can be overlaid on top of modular radiance transfer at the cost of a few seconds of ray-tracing. However, the speed of the scene dependent ray-tracing could be improved by moving it to the GPU.</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But</a:t>
            </a:r>
            <a:r>
              <a:rPr lang="en-US" baseline="0" dirty="0" smtClean="0"/>
              <a:t> t</a:t>
            </a:r>
            <a:r>
              <a:rPr lang="en-US" dirty="0" smtClean="0"/>
              <a:t>he </a:t>
            </a:r>
            <a:r>
              <a:rPr lang="en-US" dirty="0" smtClean="0"/>
              <a:t>time required for re-</a:t>
            </a:r>
            <a:r>
              <a:rPr lang="en-US" dirty="0" err="1" smtClean="0"/>
              <a:t>raytracing</a:t>
            </a:r>
            <a:r>
              <a:rPr lang="en-US" dirty="0" smtClean="0"/>
              <a:t> is not the only problem with our new method. First, </a:t>
            </a:r>
            <a:r>
              <a:rPr lang="en-US" baseline="0" dirty="0" smtClean="0"/>
              <a:t>some of the lighting from the clutter gather operator seems incorrect. </a:t>
            </a:r>
            <a:endParaRPr lang="en-US" dirty="0" smtClean="0"/>
          </a:p>
          <a:p>
            <a:endParaRPr lang="en-US" dirty="0" smtClean="0"/>
          </a:p>
          <a:p>
            <a:r>
              <a:rPr lang="en-US" dirty="0" smtClean="0"/>
              <a:t>&lt;ANIMATE&gt;</a:t>
            </a:r>
          </a:p>
          <a:p>
            <a:r>
              <a:rPr lang="en-US" baseline="0" dirty="0" smtClean="0"/>
              <a:t>For example, the bottom right corner of the front block seems much too red. We believe this is due to the fact that the clutter gather operator is sampling the </a:t>
            </a:r>
            <a:r>
              <a:rPr lang="en-US" baseline="0" dirty="0" err="1" smtClean="0"/>
              <a:t>unshadowed</a:t>
            </a:r>
            <a:r>
              <a:rPr lang="en-US" baseline="0" dirty="0" smtClean="0"/>
              <a:t> implicit light. We attempted to create a shadowed version of the implicit light, but were unable to achieve satisfactory results.</a:t>
            </a:r>
          </a:p>
          <a:p>
            <a:endParaRPr lang="en-US" baseline="0" dirty="0" smtClean="0"/>
          </a:p>
          <a:p>
            <a:r>
              <a:rPr lang="en-US" baseline="0" dirty="0" smtClean="0"/>
              <a:t>&lt;ANIMATE&gt;</a:t>
            </a:r>
          </a:p>
          <a:p>
            <a:r>
              <a:rPr lang="en-US" baseline="0" dirty="0" smtClean="0"/>
              <a:t>This same </a:t>
            </a:r>
            <a:r>
              <a:rPr lang="en-US" baseline="0" dirty="0" err="1" smtClean="0"/>
              <a:t>unshadowed</a:t>
            </a:r>
            <a:r>
              <a:rPr lang="en-US" baseline="0" dirty="0" smtClean="0"/>
              <a:t> implicit light problem can be seen in the corners where the negative lobes of the indirect shadowing basis functions are simply too strong.</a:t>
            </a:r>
            <a:endParaRPr lang="en-US" dirty="0" smtClean="0"/>
          </a:p>
          <a:p>
            <a:endParaRPr lang="en-US" dirty="0" smtClean="0"/>
          </a:p>
          <a:p>
            <a:r>
              <a:rPr lang="en-US" dirty="0" smtClean="0"/>
              <a:t>&lt;ANIMATE&gt;</a:t>
            </a:r>
          </a:p>
          <a:p>
            <a:r>
              <a:rPr lang="en-US" baseline="0" dirty="0" smtClean="0"/>
              <a:t>Also, indirect shadows are much lower frequency than in the reference image. This is due to the low resolution of our sampling over the walls of our scene. </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improve this work there are many things we could do.</a:t>
            </a:r>
          </a:p>
          <a:p>
            <a:endParaRPr lang="en-US" dirty="0" smtClean="0"/>
          </a:p>
          <a:p>
            <a:r>
              <a:rPr lang="en-US" dirty="0" smtClean="0"/>
              <a:t>&lt;ANIMATE&gt;</a:t>
            </a:r>
          </a:p>
          <a:p>
            <a:r>
              <a:rPr lang="en-US" dirty="0" smtClean="0"/>
              <a:t>First, we could make a more in-depth attempt to use an</a:t>
            </a:r>
            <a:r>
              <a:rPr lang="en-US" baseline="0" dirty="0" smtClean="0"/>
              <a:t> implicit lighting environment that contains shadows. Due to time constraints we weren’t able to pursue this further, but there is no reason it shouldn’t work, in theory.</a:t>
            </a:r>
          </a:p>
          <a:p>
            <a:endParaRPr lang="en-US" baseline="0" dirty="0" smtClean="0"/>
          </a:p>
          <a:p>
            <a:r>
              <a:rPr lang="en-US" baseline="0" dirty="0" smtClean="0"/>
              <a:t>&lt;ANIMATE&gt;</a:t>
            </a:r>
          </a:p>
          <a:p>
            <a:r>
              <a:rPr lang="en-US" baseline="0" dirty="0" smtClean="0"/>
              <a:t>Second, could we improve the implicit light for this application. For delta radiance transfer we use the same implicit light environment that was used by MRT, but could we improve the results by updating the implicit lighting where it is causing high error?</a:t>
            </a:r>
          </a:p>
          <a:p>
            <a:endParaRPr lang="en-US" baseline="0" dirty="0" smtClean="0"/>
          </a:p>
          <a:p>
            <a:r>
              <a:rPr lang="en-US" baseline="0" dirty="0" smtClean="0"/>
              <a:t>&lt;ANIMATE&gt;</a:t>
            </a:r>
          </a:p>
          <a:p>
            <a:r>
              <a:rPr lang="en-US" baseline="0" dirty="0" smtClean="0"/>
              <a:t>And lastly, we could move the scene-dependent ray-tracing to hardware, or enable a progressive preview mode. This would improve the workflow by allowing artists to more interactively work with clutter in the scene.</a:t>
            </a:r>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conclusion, Modular</a:t>
            </a:r>
            <a:r>
              <a:rPr lang="en-US" baseline="0" dirty="0" smtClean="0"/>
              <a:t> Radiance Transfer is a previous technique that generates indirect lighting in a modular fashion.  By giving up a little of that modularity we are able to generate </a:t>
            </a:r>
          </a:p>
          <a:p>
            <a:endParaRPr lang="en-US" baseline="0" dirty="0" smtClean="0"/>
          </a:p>
          <a:p>
            <a:r>
              <a:rPr lang="en-US" baseline="0" dirty="0" smtClean="0"/>
              <a:t>&lt;ANIMATE&gt;</a:t>
            </a:r>
          </a:p>
          <a:p>
            <a:r>
              <a:rPr lang="en-US" baseline="0" dirty="0" smtClean="0"/>
              <a:t>indirect shadowing, </a:t>
            </a:r>
          </a:p>
          <a:p>
            <a:endParaRPr lang="en-US" baseline="0" dirty="0" smtClean="0"/>
          </a:p>
          <a:p>
            <a:r>
              <a:rPr lang="en-US" baseline="0" dirty="0" smtClean="0"/>
              <a:t>&lt;ANIMATE&gt;</a:t>
            </a:r>
          </a:p>
          <a:p>
            <a:r>
              <a:rPr lang="en-US" baseline="0" dirty="0" smtClean="0"/>
              <a:t>indirect reflection </a:t>
            </a:r>
          </a:p>
          <a:p>
            <a:endParaRPr lang="en-US" baseline="0" dirty="0" smtClean="0"/>
          </a:p>
          <a:p>
            <a:r>
              <a:rPr lang="en-US" baseline="0" dirty="0" smtClean="0"/>
              <a:t>&lt;ANIMATE&gt;</a:t>
            </a:r>
          </a:p>
          <a:p>
            <a:r>
              <a:rPr lang="en-US" baseline="0" dirty="0" smtClean="0"/>
              <a:t>And proper indirect lighting on static surfaces within the scene. </a:t>
            </a:r>
          </a:p>
          <a:p>
            <a:endParaRPr lang="en-US" baseline="0" dirty="0" smtClean="0"/>
          </a:p>
          <a:p>
            <a:r>
              <a:rPr lang="en-US" baseline="0" dirty="0" smtClean="0"/>
              <a:t>&lt;ANIMATE&gt;</a:t>
            </a:r>
          </a:p>
          <a:p>
            <a:r>
              <a:rPr lang="en-US" baseline="0" dirty="0" smtClean="0"/>
              <a:t>Giving us a result that is much closer to the reference solution in roughly the same time as MRT.</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Thank you all for listening. To finish up I’d like to give a little plug for the company I’m now working for.  I’ve been there for a few months and its been </a:t>
            </a:r>
            <a:r>
              <a:rPr lang="en-US" baseline="0" dirty="0" smtClean="0"/>
              <a:t>great getting to put academic papers into real, performance sensitive systems. </a:t>
            </a:r>
            <a:r>
              <a:rPr lang="en-US" baseline="0" dirty="0" smtClean="0"/>
              <a:t>Not only were they nice enough to send me to this conference, but everyone I’ve worked with so far is incredibly talented and dedicated. And we are hiring for many different positions, including graphics programmers.</a:t>
            </a:r>
          </a:p>
          <a:p>
            <a:endParaRPr lang="en-US" baseline="0" dirty="0" smtClean="0"/>
          </a:p>
          <a:p>
            <a:r>
              <a:rPr lang="en-US" baseline="0" dirty="0" smtClean="0"/>
              <a:t>&lt;ANIMATE&gt;</a:t>
            </a:r>
          </a:p>
          <a:p>
            <a:r>
              <a:rPr lang="en-US" baseline="0" dirty="0" smtClean="0"/>
              <a:t>And on that note, I think we might have time for questions.</a:t>
            </a:r>
          </a:p>
        </p:txBody>
      </p:sp>
      <p:sp>
        <p:nvSpPr>
          <p:cNvPr id="4" name="Slide Number Placeholder 3"/>
          <p:cNvSpPr>
            <a:spLocks noGrp="1"/>
          </p:cNvSpPr>
          <p:nvPr>
            <p:ph type="sldNum" sz="quarter" idx="10"/>
          </p:nvPr>
        </p:nvSpPr>
        <p:spPr/>
        <p:txBody>
          <a:bodyPr/>
          <a:lstStyle/>
          <a:p>
            <a:fld id="{678800F2-CF43-49F7-94C5-D4B42BCE1E6E}" type="slidenum">
              <a:rPr lang="en-US" smtClean="0"/>
              <a:pPr/>
              <a:t>37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problem is that the linear operator is usually quite large. </a:t>
            </a:r>
          </a:p>
        </p:txBody>
      </p:sp>
      <p:sp>
        <p:nvSpPr>
          <p:cNvPr id="4" name="Slide Number Placeholder 3"/>
          <p:cNvSpPr>
            <a:spLocks noGrp="1"/>
          </p:cNvSpPr>
          <p:nvPr>
            <p:ph type="sldNum" sz="quarter" idx="10"/>
          </p:nvPr>
        </p:nvSpPr>
        <p:spPr/>
        <p:txBody>
          <a:bodyPr/>
          <a:lstStyle/>
          <a:p>
            <a:fld id="{678800F2-CF43-49F7-94C5-D4B42BCE1E6E}"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dirty="0" smtClean="0"/>
              <a:t>We had three main insights to combat this</a:t>
            </a:r>
            <a:r>
              <a:rPr lang="en-US" baseline="0" dirty="0" smtClean="0"/>
              <a:t> complexity</a:t>
            </a:r>
            <a:r>
              <a:rPr lang="en-US" dirty="0" smtClean="0"/>
              <a:t> that</a:t>
            </a:r>
            <a:r>
              <a:rPr lang="en-US" baseline="0" dirty="0" smtClean="0"/>
              <a:t> define Modular Radiance Transfer.</a:t>
            </a:r>
            <a:endParaRPr lang="en-US" dirty="0" smtClean="0"/>
          </a:p>
          <a:p>
            <a:endParaRPr lang="en-US" dirty="0" smtClean="0"/>
          </a:p>
          <a:p>
            <a:r>
              <a:rPr lang="en-US" dirty="0" smtClean="0"/>
              <a:t>&lt;ANIMATE&gt;</a:t>
            </a:r>
          </a:p>
          <a:p>
            <a:r>
              <a:rPr lang="en-US" dirty="0" smtClean="0"/>
              <a:t>First, much of the complexity in the direct-to-indirect</a:t>
            </a:r>
            <a:r>
              <a:rPr lang="en-US" baseline="0" dirty="0" smtClean="0"/>
              <a:t> transfer operator is due to the complicated geometry of the scene.</a:t>
            </a:r>
          </a:p>
          <a:p>
            <a:endParaRPr lang="en-US" baseline="0" dirty="0" smtClean="0"/>
          </a:p>
          <a:p>
            <a:r>
              <a:rPr lang="en-US" baseline="0" dirty="0" smtClean="0"/>
              <a:t>&lt;ANIMATE&gt;</a:t>
            </a:r>
          </a:p>
          <a:p>
            <a:r>
              <a:rPr lang="en-US" baseline="0" dirty="0" smtClean="0"/>
              <a:t>By generating operators for simple shapes, we speed up the process, at the cost of a more approximate solution.</a:t>
            </a:r>
          </a:p>
          <a:p>
            <a:endParaRPr lang="en-US" baseline="0" dirty="0" smtClean="0"/>
          </a:p>
          <a:p>
            <a:r>
              <a:rPr lang="en-US" baseline="0" dirty="0" smtClean="0"/>
              <a:t>&lt;ANIMATE&gt;</a:t>
            </a:r>
          </a:p>
          <a:p>
            <a:r>
              <a:rPr lang="en-US" baseline="0" dirty="0" smtClean="0"/>
              <a:t>Second, by defining the shapes in such a way that they can be connected, global illumination can be calculated separately for each shape, with indirect lighting between shapes calculated afterwards. This allows modular reuse of the </a:t>
            </a:r>
            <a:r>
              <a:rPr lang="en-US" baseline="0" dirty="0" err="1" smtClean="0"/>
              <a:t>precomputed</a:t>
            </a:r>
            <a:r>
              <a:rPr lang="en-US" baseline="0" dirty="0" smtClean="0"/>
              <a:t> direct-to-indirect transfer operators.</a:t>
            </a:r>
          </a:p>
          <a:p>
            <a:endParaRPr lang="en-US" baseline="0" dirty="0" smtClean="0"/>
          </a:p>
          <a:p>
            <a:r>
              <a:rPr lang="en-US" baseline="0" dirty="0" smtClean="0"/>
              <a:t>&lt;ANIMATE&gt;</a:t>
            </a:r>
          </a:p>
          <a:p>
            <a:r>
              <a:rPr lang="en-US" baseline="0" dirty="0" smtClean="0"/>
              <a:t>And third, although the transfer has been computed on simple shapes, </a:t>
            </a:r>
          </a:p>
          <a:p>
            <a:endParaRPr lang="en-US" baseline="0" dirty="0" smtClean="0"/>
          </a:p>
          <a:p>
            <a:r>
              <a:rPr lang="en-US" baseline="0" dirty="0" smtClean="0"/>
              <a:t>&lt;ANIMATE&gt;</a:t>
            </a:r>
          </a:p>
          <a:p>
            <a:r>
              <a:rPr lang="en-US" baseline="0" dirty="0" smtClean="0"/>
              <a:t>the resulting light map can be applied to more complicated geometry. MRT is similar to bounce-cards that are used in the film industry. It reflects large swaths of low-frequency indirect lighting back into the scene.</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These</a:t>
            </a:r>
            <a:r>
              <a:rPr lang="en-US" baseline="0" dirty="0" smtClean="0"/>
              <a:t> are the first 8 bases that recreate our final, indirect lighting subspace. Similar to spherical harmonic diagrams, the bases are drawn with positive as red and negative as blue. Notice the top left basis looks like an ambient term, which it is. As expected, the signal that carries the most energy for indirect light is just a physically based ambient term. As you add more basis functions you get more detailed indirect illumination that changes with the direct lighting.</a:t>
            </a:r>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Here we see a user extruding simple blocks to cover a tunnel asset from a racing game. The main advantage of MRT is it’s modularity. The pre-computation is done on a limited dictionary of simple shapes which are then applied to many scenes. Using a dictionary of limited shapes also allows us to save memory compared to traditional pre-computed radiance transfer.</a:t>
            </a:r>
          </a:p>
        </p:txBody>
      </p:sp>
      <p:sp>
        <p:nvSpPr>
          <p:cNvPr id="4" name="Slide Number Placeholder 3"/>
          <p:cNvSpPr>
            <a:spLocks noGrp="1"/>
          </p:cNvSpPr>
          <p:nvPr>
            <p:ph type="sldNum" sz="quarter" idx="10"/>
          </p:nvPr>
        </p:nvSpPr>
        <p:spPr/>
        <p:txBody>
          <a:bodyPr/>
          <a:lstStyle/>
          <a:p>
            <a:fld id="{678800F2-CF43-49F7-94C5-D4B42BCE1E6E}"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At runtime, we use</a:t>
            </a:r>
            <a:r>
              <a:rPr lang="en-US" baseline="0" dirty="0" smtClean="0"/>
              <a:t> our bases to calculate indirect lighting using just a few matrix multiplications.</a:t>
            </a:r>
          </a:p>
          <a:p>
            <a:endParaRPr lang="en-US" baseline="0" dirty="0" smtClean="0"/>
          </a:p>
          <a:p>
            <a:r>
              <a:rPr lang="en-US" baseline="0" dirty="0" smtClean="0"/>
              <a:t>&lt;ANIMATE&gt;</a:t>
            </a:r>
          </a:p>
          <a:p>
            <a:r>
              <a:rPr lang="en-US" baseline="0" dirty="0" smtClean="0"/>
              <a:t>We first calculate direct lighting at a reduced resolution on every shape in the level.</a:t>
            </a:r>
          </a:p>
          <a:p>
            <a:endParaRPr lang="en-US" baseline="0" dirty="0" smtClean="0"/>
          </a:p>
          <a:p>
            <a:r>
              <a:rPr lang="en-US" baseline="0" dirty="0" smtClean="0"/>
              <a:t>&lt;ANIMATE&gt;</a:t>
            </a:r>
          </a:p>
          <a:p>
            <a:r>
              <a:rPr lang="en-US" baseline="0" dirty="0" smtClean="0"/>
              <a:t>And use it to compute basis coefficients.</a:t>
            </a:r>
          </a:p>
          <a:p>
            <a:endParaRPr lang="en-US" baseline="0" dirty="0" smtClean="0"/>
          </a:p>
          <a:p>
            <a:r>
              <a:rPr lang="en-US" baseline="0" dirty="0" smtClean="0"/>
              <a:t>&lt;ANIMATE&gt;</a:t>
            </a:r>
          </a:p>
          <a:p>
            <a:r>
              <a:rPr lang="en-US" baseline="0" dirty="0" smtClean="0"/>
              <a:t>These basis coefficients are used to apply different basis functions to different parts of the level. </a:t>
            </a:r>
          </a:p>
          <a:p>
            <a:endParaRPr lang="en-US" baseline="0" dirty="0" smtClean="0"/>
          </a:p>
          <a:p>
            <a:r>
              <a:rPr lang="en-US" baseline="0" dirty="0" smtClean="0"/>
              <a:t>&lt;ANIMATE&gt;</a:t>
            </a:r>
          </a:p>
          <a:p>
            <a:r>
              <a:rPr lang="en-US" baseline="0" dirty="0" smtClean="0"/>
              <a:t>We sum all of these terms together</a:t>
            </a:r>
          </a:p>
          <a:p>
            <a:endParaRPr lang="en-US" baseline="0" dirty="0" smtClean="0"/>
          </a:p>
          <a:p>
            <a:r>
              <a:rPr lang="en-US" baseline="0" dirty="0" smtClean="0"/>
              <a:t>&lt;ANIMATE&gt;</a:t>
            </a:r>
          </a:p>
          <a:p>
            <a:r>
              <a:rPr lang="en-US" baseline="0" dirty="0" smtClean="0"/>
              <a:t>to generate the fully lit scene in just a few milliseconds. Much more detail about the MRT runtime can be found in our 2011 </a:t>
            </a:r>
            <a:r>
              <a:rPr lang="en-US" baseline="0" dirty="0" err="1" smtClean="0"/>
              <a:t>Siggraph</a:t>
            </a:r>
            <a:r>
              <a:rPr lang="en-US" baseline="0" dirty="0" smtClean="0"/>
              <a:t> sketch.</a:t>
            </a:r>
          </a:p>
          <a:p>
            <a:endParaRPr lang="en-US" dirty="0"/>
          </a:p>
        </p:txBody>
      </p:sp>
      <p:sp>
        <p:nvSpPr>
          <p:cNvPr id="4" name="Slide Number Placeholder 3"/>
          <p:cNvSpPr>
            <a:spLocks noGrp="1"/>
          </p:cNvSpPr>
          <p:nvPr>
            <p:ph type="sldNum" sz="quarter" idx="10"/>
          </p:nvPr>
        </p:nvSpPr>
        <p:spPr/>
        <p:txBody>
          <a:bodyPr/>
          <a:lstStyle/>
          <a:p>
            <a:fld id="{678800F2-CF43-49F7-94C5-D4B42BCE1E6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baseline="0" dirty="0" smtClean="0"/>
              <a:t>At runtime, Modular Radiance Transfer is quite fast, requiring roughly 2 ms per frame to generate the indirect lighting for this scene of 18 blocks connected together.</a:t>
            </a:r>
          </a:p>
        </p:txBody>
      </p:sp>
      <p:sp>
        <p:nvSpPr>
          <p:cNvPr id="4" name="Slide Number Placeholder 3"/>
          <p:cNvSpPr>
            <a:spLocks noGrp="1"/>
          </p:cNvSpPr>
          <p:nvPr>
            <p:ph type="sldNum" sz="quarter" idx="10"/>
          </p:nvPr>
        </p:nvSpPr>
        <p:spPr/>
        <p:txBody>
          <a:bodyPr/>
          <a:lstStyle/>
          <a:p>
            <a:fld id="{678800F2-CF43-49F7-94C5-D4B42BCE1E6E}"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721CB4A6-FA0D-422F-AEBE-ACC6FFCDF9AE}" type="datetime1">
              <a:rPr lang="en-US" smtClean="0"/>
              <a:pPr/>
              <a:t>3/6/2012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D70C590-D9DA-413D-B0A7-C21ED7FFD0A0}"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EAB39A6-B599-42CA-84DE-92F258B9AED0}" type="datetime1">
              <a:rPr lang="en-US" smtClean="0"/>
              <a:pPr/>
              <a:t>3/6/2012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16C55425-057C-44DE-9DC5-AFDBCD41F83F}"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2019BCC9-2B96-44E1-919C-87A7B32D5FC9}" type="datetime1">
              <a:rPr lang="en-US" smtClean="0"/>
              <a:pPr/>
              <a:t>3/6/2012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29E97B8-71F6-4600-8F39-C3B6A00BCEED}"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fld id="{48624FC7-3552-4B72-990A-C88876B38B60}" type="datetime1">
              <a:rPr lang="en-US" smtClean="0"/>
              <a:pPr/>
              <a:t>3/6/2012</a:t>
            </a:fld>
            <a:endParaRPr lang="en-US"/>
          </a:p>
        </p:txBody>
      </p:sp>
      <p:sp>
        <p:nvSpPr>
          <p:cNvPr id="6" name="Slide Number Placeholder 5"/>
          <p:cNvSpPr>
            <a:spLocks noGrp="1"/>
          </p:cNvSpPr>
          <p:nvPr>
            <p:ph type="sldNum" sz="quarter" idx="12"/>
          </p:nvPr>
        </p:nvSpPr>
        <p:spPr>
          <a:xfrm>
            <a:off x="3505200" y="6356350"/>
            <a:ext cx="2133600" cy="365125"/>
          </a:xfrm>
        </p:spPr>
        <p:txBody>
          <a:bodyPr/>
          <a:lstStyle>
            <a:lvl1pPr algn="ctr">
              <a:defRPr sz="2000"/>
            </a:lvl1pPr>
          </a:lstStyle>
          <a:p>
            <a:fld id="{A65E9C41-0F53-4C1E-8136-7FAB0161C8B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fld id="{462A6556-0D79-4099-82E9-40C203C640E9}" type="datetime1">
              <a:rPr lang="en-US" smtClean="0"/>
              <a:pPr/>
              <a:t>3/6/2012</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F5E9FBB-9F12-4DBA-93F1-B4D314CFD065}"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fld id="{D5BC8E3F-B02E-44D2-9A19-5C8E493E86B7}" type="datetime1">
              <a:rPr lang="en-US" smtClean="0"/>
              <a:pPr/>
              <a:t>3/6/2012</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3AE35263-C03B-4A3D-94C8-48C89DB985E7}"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fld id="{004655C6-67F9-4704-B9C5-22DD8770E12C}" type="datetime1">
              <a:rPr lang="en-US" smtClean="0"/>
              <a:pPr/>
              <a:t>3/6/2012</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8F2ECFE9-0CA7-42F5-A381-B851BCFFF68C}" type="slidenum">
              <a:rPr lang="en-US"/>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05F07852-EFDE-46D0-BD02-EB7AB4B24BA2}" type="datetime1">
              <a:rPr lang="en-US" smtClean="0"/>
              <a:pPr/>
              <a:t>3/6/2012</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44D6AFDF-E29A-4F79-860B-A4637BDE9137}"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0B981F24-EE6A-4EDF-9493-535D8A4F396D}" type="datetime1">
              <a:rPr lang="en-US" smtClean="0"/>
              <a:pPr/>
              <a:t>3/6/2012</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366DB480-0B8F-4C45-A972-E74D1A029487}"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F8C9C150-A443-4278-851B-FCB0D57B5B3D}" type="datetime1">
              <a:rPr lang="en-US" smtClean="0"/>
              <a:pPr/>
              <a:t>3/6/2012</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EFD59EA0-7C7F-43FF-8EF4-04661EDB62EC}" type="slidenum">
              <a:rPr lang="en-US"/>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fld id="{FDE24668-B227-41F3-AC9B-B32704D3168C}" type="datetime1">
              <a:rPr lang="en-US" smtClean="0"/>
              <a:pPr/>
              <a:t>3/6/2012</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BE6FE0D6-7379-4533-8387-F3830B87D525}" type="slidenum">
              <a:rPr lang="en-US"/>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fld id="{ECC38CD5-FC79-44A3-A814-922D6F6410A0}" type="datetime1">
              <a:rPr lang="en-US" smtClean="0"/>
              <a:pPr/>
              <a:t>3/6/2012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fld id="{72B7F935-FF6F-4BE7-8CD5-D588AC0253DE}"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video" Target="file:///D:\work\git\DRT\farpeek.wmv" TargetMode="Externa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10" Type="http://schemas.openxmlformats.org/officeDocument/2006/relationships/image" Target="../media/image39.png"/><Relationship Id="rId4" Type="http://schemas.openxmlformats.org/officeDocument/2006/relationships/image" Target="../media/image33.png"/><Relationship Id="rId9"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 Id="rId9"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image" Target="../media/image60.png"/><Relationship Id="rId3" Type="http://schemas.openxmlformats.org/officeDocument/2006/relationships/image" Target="../media/image50.png"/><Relationship Id="rId7" Type="http://schemas.openxmlformats.org/officeDocument/2006/relationships/image" Target="../media/image54.png"/><Relationship Id="rId12" Type="http://schemas.openxmlformats.org/officeDocument/2006/relationships/image" Target="../media/image59.png"/><Relationship Id="rId17" Type="http://schemas.openxmlformats.org/officeDocument/2006/relationships/image" Target="../media/image64.jpeg"/><Relationship Id="rId2" Type="http://schemas.openxmlformats.org/officeDocument/2006/relationships/notesSlide" Target="../notesSlides/notesSlide14.xml"/><Relationship Id="rId16" Type="http://schemas.openxmlformats.org/officeDocument/2006/relationships/image" Target="../media/image63.jpeg"/><Relationship Id="rId1" Type="http://schemas.openxmlformats.org/officeDocument/2006/relationships/slideLayout" Target="../slideLayouts/slideLayout2.xml"/><Relationship Id="rId6" Type="http://schemas.openxmlformats.org/officeDocument/2006/relationships/image" Target="../media/image53.png"/><Relationship Id="rId11" Type="http://schemas.openxmlformats.org/officeDocument/2006/relationships/image" Target="../media/image58.png"/><Relationship Id="rId5" Type="http://schemas.openxmlformats.org/officeDocument/2006/relationships/image" Target="../media/image52.png"/><Relationship Id="rId15" Type="http://schemas.openxmlformats.org/officeDocument/2006/relationships/image" Target="../media/image62.png"/><Relationship Id="rId10" Type="http://schemas.openxmlformats.org/officeDocument/2006/relationships/image" Target="../media/image57.jpeg"/><Relationship Id="rId4" Type="http://schemas.openxmlformats.org/officeDocument/2006/relationships/image" Target="../media/image51.png"/><Relationship Id="rId9" Type="http://schemas.openxmlformats.org/officeDocument/2006/relationships/image" Target="../media/image56.png"/><Relationship Id="rId14" Type="http://schemas.openxmlformats.org/officeDocument/2006/relationships/image" Target="../media/image61.jpeg"/></Relationships>
</file>

<file path=ppt/slides/_rels/slide1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1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1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2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67.png"/></Relationships>
</file>

<file path=ppt/slides/_rels/slide2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2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79.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video" Target="file:///D:\work\git\DRT\drt_repeat.wmv" TargetMode="External"/><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ideo" Target="file:///D:\work\git\DRT\Pillars.wmv" TargetMode="External"/><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48.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png"/><Relationship Id="rId7" Type="http://schemas.openxmlformats.org/officeDocument/2006/relationships/image" Target="../media/image48.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7.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22.png"/><Relationship Id="rId4" Type="http://schemas.openxmlformats.org/officeDocument/2006/relationships/image" Target="../media/image6.pn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ideo" Target="file:///D:\work\git\DRT\tomcat.wmv" TargetMode="External"/><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ideo" Target="file:///D:\work\git\DRT\SS.wmv" TargetMode="External"/><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990600" y="2722563"/>
            <a:ext cx="7162800" cy="706437"/>
          </a:xfrm>
        </p:spPr>
        <p:txBody>
          <a:bodyPr/>
          <a:lstStyle/>
          <a:p>
            <a:pPr eaLnBrk="1" hangingPunct="1"/>
            <a:r>
              <a:rPr lang="en-US" sz="3800" b="1" dirty="0" smtClean="0">
                <a:solidFill>
                  <a:srgbClr val="FFFFFF"/>
                </a:solidFill>
                <a:latin typeface="Helvetica" pitchFamily="34" charset="0"/>
                <a:ea typeface="Verdana" pitchFamily="34" charset="0"/>
                <a:cs typeface="Verdana" pitchFamily="34" charset="0"/>
              </a:rPr>
              <a:t>Delta Radiance Transfer</a:t>
            </a:r>
          </a:p>
        </p:txBody>
      </p:sp>
      <p:sp>
        <p:nvSpPr>
          <p:cNvPr id="2051" name="Subtitle 2"/>
          <p:cNvSpPr>
            <a:spLocks noGrp="1"/>
          </p:cNvSpPr>
          <p:nvPr>
            <p:ph type="subTitle" idx="1"/>
          </p:nvPr>
        </p:nvSpPr>
        <p:spPr>
          <a:xfrm>
            <a:off x="1143000" y="4114800"/>
            <a:ext cx="3200400" cy="990600"/>
          </a:xfrm>
        </p:spPr>
        <p:txBody>
          <a:bodyPr/>
          <a:lstStyle/>
          <a:p>
            <a:pPr algn="r" eaLnBrk="1" hangingPunct="1"/>
            <a:r>
              <a:rPr lang="en-US" sz="2000" dirty="0" smtClean="0">
                <a:solidFill>
                  <a:srgbClr val="FFFFFF"/>
                </a:solidFill>
                <a:latin typeface="Helvetica" pitchFamily="34" charset="0"/>
                <a:ea typeface="Verdana" pitchFamily="34" charset="0"/>
                <a:cs typeface="Verdana" pitchFamily="34" charset="0"/>
              </a:rPr>
              <a:t>Bradford J. </a:t>
            </a:r>
            <a:r>
              <a:rPr lang="en-US" sz="2000" dirty="0" err="1" smtClean="0">
                <a:solidFill>
                  <a:srgbClr val="FFFFFF"/>
                </a:solidFill>
                <a:latin typeface="Helvetica" pitchFamily="34" charset="0"/>
                <a:ea typeface="Verdana" pitchFamily="34" charset="0"/>
                <a:cs typeface="Verdana" pitchFamily="34" charset="0"/>
              </a:rPr>
              <a:t>Loos</a:t>
            </a:r>
            <a:r>
              <a:rPr lang="en-US" sz="2000" dirty="0" smtClean="0">
                <a:solidFill>
                  <a:srgbClr val="FFFFFF"/>
                </a:solidFill>
                <a:latin typeface="Helvetica" pitchFamily="34" charset="0"/>
                <a:ea typeface="Verdana" pitchFamily="34" charset="0"/>
                <a:cs typeface="Verdana" pitchFamily="34" charset="0"/>
              </a:rPr>
              <a:t> </a:t>
            </a:r>
            <a:r>
              <a:rPr lang="en-US" sz="2000" baseline="30000" dirty="0" smtClean="0">
                <a:solidFill>
                  <a:srgbClr val="FFFFFF"/>
                </a:solidFill>
                <a:latin typeface="Helvetica" pitchFamily="34" charset="0"/>
                <a:ea typeface="Verdana" pitchFamily="34" charset="0"/>
                <a:cs typeface="Verdana" pitchFamily="34" charset="0"/>
              </a:rPr>
              <a:t>1,2</a:t>
            </a:r>
          </a:p>
          <a:p>
            <a:pPr algn="r" eaLnBrk="1" hangingPunct="1"/>
            <a:r>
              <a:rPr lang="en-US" sz="2000" dirty="0" err="1" smtClean="0">
                <a:solidFill>
                  <a:srgbClr val="FFFFFF"/>
                </a:solidFill>
                <a:latin typeface="Helvetica" pitchFamily="34" charset="0"/>
                <a:ea typeface="Verdana" pitchFamily="34" charset="0"/>
                <a:cs typeface="Verdana" pitchFamily="34" charset="0"/>
              </a:rPr>
              <a:t>Wojciech</a:t>
            </a:r>
            <a:r>
              <a:rPr lang="en-US" sz="2000" dirty="0" smtClean="0">
                <a:solidFill>
                  <a:srgbClr val="FFFFFF"/>
                </a:solidFill>
                <a:latin typeface="Helvetica" pitchFamily="34" charset="0"/>
                <a:ea typeface="Verdana" pitchFamily="34" charset="0"/>
                <a:cs typeface="Verdana" pitchFamily="34" charset="0"/>
              </a:rPr>
              <a:t> </a:t>
            </a:r>
            <a:r>
              <a:rPr lang="en-US" sz="2000" dirty="0" err="1" smtClean="0">
                <a:solidFill>
                  <a:srgbClr val="FFFFFF"/>
                </a:solidFill>
                <a:latin typeface="Helvetica" pitchFamily="34" charset="0"/>
                <a:ea typeface="Verdana" pitchFamily="34" charset="0"/>
                <a:cs typeface="Verdana" pitchFamily="34" charset="0"/>
              </a:rPr>
              <a:t>Jarosz</a:t>
            </a:r>
            <a:r>
              <a:rPr lang="en-US" sz="2000" dirty="0" smtClean="0">
                <a:solidFill>
                  <a:srgbClr val="FFFFFF"/>
                </a:solidFill>
                <a:latin typeface="Helvetica" pitchFamily="34" charset="0"/>
                <a:ea typeface="Verdana" pitchFamily="34" charset="0"/>
                <a:cs typeface="Verdana" pitchFamily="34" charset="0"/>
              </a:rPr>
              <a:t> </a:t>
            </a:r>
            <a:r>
              <a:rPr lang="en-US" sz="2000" baseline="30000" dirty="0" smtClean="0">
                <a:solidFill>
                  <a:srgbClr val="FFFFFF"/>
                </a:solidFill>
                <a:latin typeface="Helvetica" pitchFamily="34" charset="0"/>
                <a:ea typeface="Verdana" pitchFamily="34" charset="0"/>
                <a:cs typeface="Verdana" pitchFamily="34" charset="0"/>
              </a:rPr>
              <a:t>3</a:t>
            </a:r>
          </a:p>
        </p:txBody>
      </p:sp>
      <p:sp>
        <p:nvSpPr>
          <p:cNvPr id="4" name="Subtitle 2"/>
          <p:cNvSpPr txBox="1">
            <a:spLocks/>
          </p:cNvSpPr>
          <p:nvPr/>
        </p:nvSpPr>
        <p:spPr bwMode="auto">
          <a:xfrm>
            <a:off x="4495800" y="4114800"/>
            <a:ext cx="3200400"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rgbClr val="FFFFFF"/>
                </a:solidFill>
                <a:effectLst/>
                <a:uLnTx/>
                <a:uFillTx/>
                <a:latin typeface="Helvetica" pitchFamily="34" charset="0"/>
                <a:ea typeface="Verdana" pitchFamily="34" charset="0"/>
                <a:cs typeface="Verdana" pitchFamily="34" charset="0"/>
              </a:rPr>
              <a:t>Derek </a:t>
            </a:r>
            <a:r>
              <a:rPr kumimoji="0" lang="en-US" sz="2000" b="0" i="0" u="none" strike="noStrike" kern="1200" cap="none" spc="0" normalizeH="0" baseline="0" noProof="0" dirty="0" err="1" smtClean="0">
                <a:ln>
                  <a:noFill/>
                </a:ln>
                <a:solidFill>
                  <a:srgbClr val="FFFFFF"/>
                </a:solidFill>
                <a:effectLst/>
                <a:uLnTx/>
                <a:uFillTx/>
                <a:latin typeface="Helvetica" pitchFamily="34" charset="0"/>
                <a:ea typeface="Verdana" pitchFamily="34" charset="0"/>
                <a:cs typeface="Verdana" pitchFamily="34" charset="0"/>
              </a:rPr>
              <a:t>Nowrouzezahrai</a:t>
            </a:r>
            <a:r>
              <a:rPr kumimoji="0" lang="en-US" sz="2000" b="0" i="0" u="none" strike="noStrike" kern="1200" cap="none" spc="0" normalizeH="0" baseline="0" noProof="0" dirty="0" smtClean="0">
                <a:ln>
                  <a:noFill/>
                </a:ln>
                <a:solidFill>
                  <a:srgbClr val="FFFFFF"/>
                </a:solidFill>
                <a:effectLst/>
                <a:uLnTx/>
                <a:uFillTx/>
                <a:latin typeface="Helvetica" pitchFamily="34" charset="0"/>
                <a:ea typeface="Verdana" pitchFamily="34" charset="0"/>
                <a:cs typeface="Verdana" pitchFamily="34" charset="0"/>
              </a:rPr>
              <a:t> </a:t>
            </a:r>
            <a:r>
              <a:rPr lang="en-US" sz="2000" baseline="30000" dirty="0" smtClean="0">
                <a:solidFill>
                  <a:srgbClr val="FFFFFF"/>
                </a:solidFill>
                <a:latin typeface="Helvetica" pitchFamily="34" charset="0"/>
                <a:ea typeface="Verdana" pitchFamily="34" charset="0"/>
                <a:cs typeface="Verdana" pitchFamily="34" charset="0"/>
              </a:rPr>
              <a:t>3,4</a:t>
            </a:r>
            <a:endParaRPr kumimoji="0" lang="en-US" sz="20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endParaRPr>
          </a:p>
          <a:p>
            <a:pPr marL="0" marR="0" lvl="0" indent="0" defTabSz="914400" rtl="0" eaLnBrk="1" fontAlgn="base" latinLnBrk="0" hangingPunct="1">
              <a:lnSpc>
                <a:spcPct val="100000"/>
              </a:lnSpc>
              <a:spcBef>
                <a:spcPct val="20000"/>
              </a:spcBef>
              <a:spcAft>
                <a:spcPct val="0"/>
              </a:spcAft>
              <a:buClrTx/>
              <a:buSzTx/>
              <a:buFont typeface="Arial" charset="0"/>
              <a:buNone/>
              <a:tabLst/>
              <a:defRPr/>
            </a:pPr>
            <a:r>
              <a:rPr kumimoji="0" lang="en-US" sz="2000" b="0" i="0" u="none" strike="noStrike" kern="1200" cap="none" spc="0" normalizeH="0" baseline="0" noProof="0" dirty="0" smtClean="0">
                <a:ln>
                  <a:noFill/>
                </a:ln>
                <a:solidFill>
                  <a:srgbClr val="FFFFFF"/>
                </a:solidFill>
                <a:effectLst/>
                <a:uLnTx/>
                <a:uFillTx/>
                <a:latin typeface="Helvetica" pitchFamily="34" charset="0"/>
                <a:ea typeface="Verdana" pitchFamily="34" charset="0"/>
                <a:cs typeface="Verdana" pitchFamily="34" charset="0"/>
              </a:rPr>
              <a:t>Peter-Pike Sloan </a:t>
            </a:r>
            <a:r>
              <a:rPr kumimoji="0" lang="en-US" sz="20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rPr>
              <a:t>1</a:t>
            </a:r>
          </a:p>
        </p:txBody>
      </p:sp>
      <p:sp>
        <p:nvSpPr>
          <p:cNvPr id="5" name="TextBox 4"/>
          <p:cNvSpPr txBox="1"/>
          <p:nvPr/>
        </p:nvSpPr>
        <p:spPr>
          <a:xfrm>
            <a:off x="2590800" y="6019800"/>
            <a:ext cx="184731" cy="369332"/>
          </a:xfrm>
          <a:prstGeom prst="rect">
            <a:avLst/>
          </a:prstGeom>
          <a:noFill/>
        </p:spPr>
        <p:txBody>
          <a:bodyPr wrap="none" rtlCol="0">
            <a:spAutoFit/>
          </a:bodyPr>
          <a:lstStyle/>
          <a:p>
            <a:endParaRPr lang="en-US" dirty="0"/>
          </a:p>
        </p:txBody>
      </p:sp>
      <p:sp>
        <p:nvSpPr>
          <p:cNvPr id="6" name="Subtitle 2"/>
          <p:cNvSpPr txBox="1">
            <a:spLocks/>
          </p:cNvSpPr>
          <p:nvPr/>
        </p:nvSpPr>
        <p:spPr bwMode="auto">
          <a:xfrm>
            <a:off x="1676400" y="5867400"/>
            <a:ext cx="2590800" cy="60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lgn="r">
              <a:spcBef>
                <a:spcPct val="20000"/>
              </a:spcBef>
              <a:defRPr/>
            </a:pPr>
            <a:r>
              <a:rPr kumimoji="0" lang="en-US" sz="1400" b="0" i="0" u="none" strike="noStrike" kern="1200" cap="none" spc="0" normalizeH="0" baseline="0" noProof="0" dirty="0" smtClean="0">
                <a:ln>
                  <a:noFill/>
                </a:ln>
                <a:solidFill>
                  <a:srgbClr val="FFFFFF"/>
                </a:solidFill>
                <a:effectLst/>
                <a:uLnTx/>
                <a:uFillTx/>
                <a:latin typeface="Helvetica" pitchFamily="34" charset="0"/>
                <a:ea typeface="Verdana" pitchFamily="34" charset="0"/>
                <a:cs typeface="Verdana" pitchFamily="34" charset="0"/>
              </a:rPr>
              <a:t>Disney Interactive</a:t>
            </a:r>
            <a:r>
              <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rPr>
              <a:t> Studios</a:t>
            </a:r>
            <a:r>
              <a:rPr lang="en-US" sz="1400" baseline="30000" dirty="0" smtClean="0">
                <a:solidFill>
                  <a:srgbClr val="FFFFFF"/>
                </a:solidFill>
                <a:latin typeface="Helvetica" pitchFamily="34" charset="0"/>
                <a:ea typeface="Verdana" pitchFamily="34" charset="0"/>
                <a:cs typeface="Verdana" pitchFamily="34" charset="0"/>
              </a:rPr>
              <a:t>1</a:t>
            </a:r>
            <a:endPar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endParaRPr>
          </a:p>
          <a:p>
            <a:pPr lvl="0" algn="r">
              <a:spcBef>
                <a:spcPct val="20000"/>
              </a:spcBef>
              <a:defRPr/>
            </a:pPr>
            <a:r>
              <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rPr>
              <a:t>Disney Research Zurich</a:t>
            </a:r>
            <a:r>
              <a:rPr lang="en-US" sz="1400" baseline="30000" dirty="0" smtClean="0">
                <a:solidFill>
                  <a:srgbClr val="FFFFFF"/>
                </a:solidFill>
                <a:latin typeface="Helvetica" pitchFamily="34" charset="0"/>
                <a:ea typeface="Verdana" pitchFamily="34" charset="0"/>
                <a:cs typeface="Verdana" pitchFamily="34" charset="0"/>
              </a:rPr>
              <a:t>3</a:t>
            </a:r>
            <a:endParaRPr kumimoji="0" lang="en-US" sz="14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endParaRPr>
          </a:p>
        </p:txBody>
      </p:sp>
      <p:grpSp>
        <p:nvGrpSpPr>
          <p:cNvPr id="10" name="Group 9"/>
          <p:cNvGrpSpPr/>
          <p:nvPr/>
        </p:nvGrpSpPr>
        <p:grpSpPr>
          <a:xfrm>
            <a:off x="381000" y="3352800"/>
            <a:ext cx="8382000" cy="56104"/>
            <a:chOff x="381000" y="3581400"/>
            <a:chExt cx="8382000" cy="56104"/>
          </a:xfrm>
        </p:grpSpPr>
        <p:cxnSp>
          <p:nvCxnSpPr>
            <p:cNvPr id="8" name="Straight Connector 7"/>
            <p:cNvCxnSpPr/>
            <p:nvPr/>
          </p:nvCxnSpPr>
          <p:spPr>
            <a:xfrm>
              <a:off x="381000" y="3581400"/>
              <a:ext cx="83820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381000" y="3637504"/>
              <a:ext cx="83820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1" name="Subtitle 2"/>
          <p:cNvSpPr txBox="1">
            <a:spLocks/>
          </p:cNvSpPr>
          <p:nvPr/>
        </p:nvSpPr>
        <p:spPr bwMode="auto">
          <a:xfrm>
            <a:off x="4495800" y="5867400"/>
            <a:ext cx="2476500" cy="60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rPr>
              <a:t>University of Utah</a:t>
            </a:r>
            <a:r>
              <a:rPr kumimoji="0" lang="en-US" sz="14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rPr>
              <a:t>2</a:t>
            </a:r>
            <a:r>
              <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rPr>
              <a:t> </a:t>
            </a:r>
          </a:p>
          <a:p>
            <a:pPr marL="0" marR="0" lvl="0" indent="0" defTabSz="914400" rtl="0" eaLnBrk="1" fontAlgn="base" latinLnBrk="0" hangingPunct="1">
              <a:lnSpc>
                <a:spcPct val="100000"/>
              </a:lnSpc>
              <a:spcBef>
                <a:spcPct val="20000"/>
              </a:spcBef>
              <a:spcAft>
                <a:spcPct val="0"/>
              </a:spcAft>
              <a:buClrTx/>
              <a:buSzTx/>
              <a:buFont typeface="Arial" charset="0"/>
              <a:buNone/>
              <a:tabLst/>
              <a:defRPr/>
            </a:pPr>
            <a:r>
              <a:rPr kumimoji="0" lang="en-US" sz="1400" b="0" i="0" u="none" strike="noStrike" kern="1200" cap="none" spc="0" normalizeH="0" noProof="0" dirty="0" smtClean="0">
                <a:ln>
                  <a:noFill/>
                </a:ln>
                <a:solidFill>
                  <a:srgbClr val="FFFFFF"/>
                </a:solidFill>
                <a:effectLst/>
                <a:uLnTx/>
                <a:uFillTx/>
                <a:latin typeface="Helvetica" pitchFamily="34" charset="0"/>
                <a:ea typeface="Verdana" pitchFamily="34" charset="0"/>
                <a:cs typeface="Verdana" pitchFamily="34" charset="0"/>
              </a:rPr>
              <a:t>University of Montreal</a:t>
            </a:r>
            <a:r>
              <a:rPr kumimoji="0" lang="en-US" sz="1400" b="0" i="0" u="none" strike="noStrike" kern="1200" cap="none" spc="0" normalizeH="0" baseline="30000" noProof="0" dirty="0" smtClean="0">
                <a:ln>
                  <a:noFill/>
                </a:ln>
                <a:solidFill>
                  <a:srgbClr val="FFFFFF"/>
                </a:solidFill>
                <a:effectLst/>
                <a:uLnTx/>
                <a:uFillTx/>
                <a:latin typeface="Helvetica" pitchFamily="34" charset="0"/>
                <a:ea typeface="Verdana" pitchFamily="34" charset="0"/>
                <a:cs typeface="Verdana" pitchFamily="34" charset="0"/>
              </a:rPr>
              <a:t>4</a:t>
            </a:r>
          </a:p>
        </p:txBody>
      </p:sp>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Speed</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4" name="Rectangle 3"/>
          <p:cNvSpPr/>
          <p:nvPr/>
        </p:nvSpPr>
        <p:spPr>
          <a:xfrm>
            <a:off x="5334000" y="6324600"/>
            <a:ext cx="3541611" cy="369332"/>
          </a:xfrm>
          <a:prstGeom prst="rect">
            <a:avLst/>
          </a:prstGeom>
        </p:spPr>
        <p:txBody>
          <a:bodyPr wrap="none">
            <a:spAutoFit/>
          </a:bodyPr>
          <a:lstStyle/>
          <a:p>
            <a:r>
              <a:rPr lang="en-US" dirty="0" smtClean="0">
                <a:solidFill>
                  <a:schemeClr val="bg1"/>
                </a:solidFill>
              </a:rPr>
              <a:t>http://farpeek.com/index.php/apps</a:t>
            </a:r>
            <a:endParaRPr lang="en-US" dirty="0">
              <a:solidFill>
                <a:schemeClr val="bg1"/>
              </a:solidFill>
            </a:endParaRPr>
          </a:p>
        </p:txBody>
      </p:sp>
      <p:pic>
        <p:nvPicPr>
          <p:cNvPr id="6" name="farpeek.wmv">
            <a:hlinkClick r:id="" action="ppaction://media"/>
          </p:cNvPr>
          <p:cNvPicPr>
            <a:picLocks noRot="1" noChangeAspect="1"/>
          </p:cNvPicPr>
          <p:nvPr>
            <a:videoFile r:link="rId1"/>
          </p:nvPr>
        </p:nvPicPr>
        <p:blipFill>
          <a:blip r:embed="rId4" cstate="print"/>
          <a:stretch>
            <a:fillRect/>
          </a:stretch>
        </p:blipFill>
        <p:spPr>
          <a:xfrm>
            <a:off x="1066800" y="990600"/>
            <a:ext cx="6857143" cy="5142857"/>
          </a:xfrm>
          <a:prstGeom prst="rect">
            <a:avLst/>
          </a:prstGeom>
        </p:spPr>
      </p:pic>
      <p:sp>
        <p:nvSpPr>
          <p:cNvPr id="7" name="Rectangle 6"/>
          <p:cNvSpPr/>
          <p:nvPr/>
        </p:nvSpPr>
        <p:spPr>
          <a:xfrm>
            <a:off x="228600" y="6324600"/>
            <a:ext cx="3943965" cy="369332"/>
          </a:xfrm>
          <a:prstGeom prst="rect">
            <a:avLst/>
          </a:prstGeom>
        </p:spPr>
        <p:txBody>
          <a:bodyPr wrap="none">
            <a:spAutoFit/>
          </a:bodyPr>
          <a:lstStyle/>
          <a:p>
            <a:r>
              <a:rPr lang="en-US" dirty="0" smtClean="0">
                <a:solidFill>
                  <a:schemeClr val="bg1"/>
                </a:solidFill>
              </a:rPr>
              <a:t>Search for “</a:t>
            </a:r>
            <a:r>
              <a:rPr lang="en-US" dirty="0" err="1" smtClean="0">
                <a:solidFill>
                  <a:schemeClr val="bg1"/>
                </a:solidFill>
              </a:rPr>
              <a:t>Rad</a:t>
            </a:r>
            <a:r>
              <a:rPr lang="en-US" dirty="0" smtClean="0">
                <a:solidFill>
                  <a:schemeClr val="bg1"/>
                </a:solidFill>
              </a:rPr>
              <a:t> Storm” on the </a:t>
            </a:r>
            <a:r>
              <a:rPr lang="en-US" dirty="0" err="1" smtClean="0">
                <a:solidFill>
                  <a:schemeClr val="bg1"/>
                </a:solidFill>
              </a:rPr>
              <a:t>AppStore</a:t>
            </a:r>
            <a:endParaRPr lang="en-US"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Lighting Prior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pic>
        <p:nvPicPr>
          <p:cNvPr id="23" name="Picture 38" descr="prior-bottom-left.bmp"/>
          <p:cNvPicPr>
            <a:picLocks noChangeAspect="1"/>
          </p:cNvPicPr>
          <p:nvPr/>
        </p:nvPicPr>
        <p:blipFill>
          <a:blip r:embed="rId3" cstate="print"/>
          <a:srcRect/>
          <a:stretch>
            <a:fillRect/>
          </a:stretch>
        </p:blipFill>
        <p:spPr bwMode="auto">
          <a:xfrm>
            <a:off x="4724400" y="1676400"/>
            <a:ext cx="1828800" cy="1828800"/>
          </a:xfrm>
          <a:prstGeom prst="rect">
            <a:avLst/>
          </a:prstGeom>
          <a:noFill/>
          <a:ln w="9525">
            <a:noFill/>
            <a:miter lim="800000"/>
            <a:headEnd/>
            <a:tailEnd/>
          </a:ln>
        </p:spPr>
      </p:pic>
      <p:pic>
        <p:nvPicPr>
          <p:cNvPr id="24" name="Picture 39" descr="prior-bottom-right.bmp"/>
          <p:cNvPicPr>
            <a:picLocks noChangeAspect="1"/>
          </p:cNvPicPr>
          <p:nvPr/>
        </p:nvPicPr>
        <p:blipFill>
          <a:blip r:embed="rId4" cstate="print"/>
          <a:srcRect/>
          <a:stretch>
            <a:fillRect/>
          </a:stretch>
        </p:blipFill>
        <p:spPr bwMode="auto">
          <a:xfrm>
            <a:off x="6781800" y="1676400"/>
            <a:ext cx="1828800" cy="1828800"/>
          </a:xfrm>
          <a:prstGeom prst="rect">
            <a:avLst/>
          </a:prstGeom>
          <a:noFill/>
          <a:ln w="9525">
            <a:noFill/>
            <a:miter lim="800000"/>
            <a:headEnd/>
            <a:tailEnd/>
          </a:ln>
        </p:spPr>
      </p:pic>
      <p:pic>
        <p:nvPicPr>
          <p:cNvPr id="25" name="Picture 40" descr="prior-front-bottom-left.bmp"/>
          <p:cNvPicPr>
            <a:picLocks noChangeAspect="1"/>
          </p:cNvPicPr>
          <p:nvPr/>
        </p:nvPicPr>
        <p:blipFill>
          <a:blip r:embed="rId5" cstate="print"/>
          <a:srcRect/>
          <a:stretch>
            <a:fillRect/>
          </a:stretch>
        </p:blipFill>
        <p:spPr bwMode="auto">
          <a:xfrm>
            <a:off x="4724400" y="3962400"/>
            <a:ext cx="1828800" cy="1828800"/>
          </a:xfrm>
          <a:prstGeom prst="rect">
            <a:avLst/>
          </a:prstGeom>
          <a:noFill/>
          <a:ln w="9525">
            <a:noFill/>
            <a:miter lim="800000"/>
            <a:headEnd/>
            <a:tailEnd/>
          </a:ln>
        </p:spPr>
      </p:pic>
      <p:pic>
        <p:nvPicPr>
          <p:cNvPr id="26" name="Picture 41" descr="prior-front-bottom-right.bmp"/>
          <p:cNvPicPr>
            <a:picLocks noChangeAspect="1"/>
          </p:cNvPicPr>
          <p:nvPr/>
        </p:nvPicPr>
        <p:blipFill>
          <a:blip r:embed="rId6" cstate="print"/>
          <a:srcRect/>
          <a:stretch>
            <a:fillRect/>
          </a:stretch>
        </p:blipFill>
        <p:spPr bwMode="auto">
          <a:xfrm>
            <a:off x="6781800" y="3962400"/>
            <a:ext cx="1828800" cy="1828800"/>
          </a:xfrm>
          <a:prstGeom prst="rect">
            <a:avLst/>
          </a:prstGeom>
          <a:noFill/>
          <a:ln w="9525">
            <a:noFill/>
            <a:miter lim="800000"/>
            <a:headEnd/>
            <a:tailEnd/>
          </a:ln>
        </p:spPr>
      </p:pic>
      <p:pic>
        <p:nvPicPr>
          <p:cNvPr id="27" name="Picture 42" descr="prior-front-top-left.bmp"/>
          <p:cNvPicPr>
            <a:picLocks noChangeAspect="1"/>
          </p:cNvPicPr>
          <p:nvPr/>
        </p:nvPicPr>
        <p:blipFill>
          <a:blip r:embed="rId7" cstate="print"/>
          <a:srcRect/>
          <a:stretch>
            <a:fillRect/>
          </a:stretch>
        </p:blipFill>
        <p:spPr bwMode="auto">
          <a:xfrm>
            <a:off x="609600" y="3962400"/>
            <a:ext cx="1828800" cy="1828800"/>
          </a:xfrm>
          <a:prstGeom prst="rect">
            <a:avLst/>
          </a:prstGeom>
          <a:noFill/>
          <a:ln w="9525">
            <a:noFill/>
            <a:miter lim="800000"/>
            <a:headEnd/>
            <a:tailEnd/>
          </a:ln>
        </p:spPr>
      </p:pic>
      <p:pic>
        <p:nvPicPr>
          <p:cNvPr id="28" name="Picture 43" descr="prior-front-top-right.bmp"/>
          <p:cNvPicPr>
            <a:picLocks noChangeAspect="1"/>
          </p:cNvPicPr>
          <p:nvPr/>
        </p:nvPicPr>
        <p:blipFill>
          <a:blip r:embed="rId8" cstate="print"/>
          <a:srcRect/>
          <a:stretch>
            <a:fillRect/>
          </a:stretch>
        </p:blipFill>
        <p:spPr bwMode="auto">
          <a:xfrm>
            <a:off x="2667000" y="3962400"/>
            <a:ext cx="1828800" cy="1828800"/>
          </a:xfrm>
          <a:prstGeom prst="rect">
            <a:avLst/>
          </a:prstGeom>
          <a:noFill/>
          <a:ln w="9525">
            <a:noFill/>
            <a:miter lim="800000"/>
            <a:headEnd/>
            <a:tailEnd/>
          </a:ln>
        </p:spPr>
      </p:pic>
      <p:pic>
        <p:nvPicPr>
          <p:cNvPr id="29" name="Picture 44" descr="prior-top-left.bmp"/>
          <p:cNvPicPr>
            <a:picLocks noChangeAspect="1"/>
          </p:cNvPicPr>
          <p:nvPr/>
        </p:nvPicPr>
        <p:blipFill>
          <a:blip r:embed="rId9" cstate="print"/>
          <a:srcRect/>
          <a:stretch>
            <a:fillRect/>
          </a:stretch>
        </p:blipFill>
        <p:spPr bwMode="auto">
          <a:xfrm>
            <a:off x="609600" y="1676400"/>
            <a:ext cx="1828800" cy="1828800"/>
          </a:xfrm>
          <a:prstGeom prst="rect">
            <a:avLst/>
          </a:prstGeom>
          <a:noFill/>
          <a:ln w="9525">
            <a:noFill/>
            <a:miter lim="800000"/>
            <a:headEnd/>
            <a:tailEnd/>
          </a:ln>
        </p:spPr>
      </p:pic>
      <p:pic>
        <p:nvPicPr>
          <p:cNvPr id="30" name="Picture 45" descr="prior-top-right.bmp"/>
          <p:cNvPicPr>
            <a:picLocks noChangeAspect="1"/>
          </p:cNvPicPr>
          <p:nvPr/>
        </p:nvPicPr>
        <p:blipFill>
          <a:blip r:embed="rId10" cstate="print"/>
          <a:srcRect/>
          <a:stretch>
            <a:fillRect/>
          </a:stretch>
        </p:blipFill>
        <p:spPr bwMode="auto">
          <a:xfrm>
            <a:off x="2667000" y="1676400"/>
            <a:ext cx="1828800" cy="1828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30"/>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23"/>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24"/>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27"/>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28"/>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nodeType="afterEffect">
                                  <p:stCondLst>
                                    <p:cond delay="500"/>
                                  </p:stCondLst>
                                  <p:childTnLst>
                                    <p:set>
                                      <p:cBhvr>
                                        <p:cTn id="24" dur="1" fill="hold">
                                          <p:stCondLst>
                                            <p:cond delay="0"/>
                                          </p:stCondLst>
                                        </p:cTn>
                                        <p:tgtEl>
                                          <p:spTgt spid="25"/>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Implicit Light</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pic>
        <p:nvPicPr>
          <p:cNvPr id="9" name="Picture 43" descr="jaakko-scalar-indirect.png"/>
          <p:cNvPicPr>
            <a:picLocks noChangeAspect="1"/>
          </p:cNvPicPr>
          <p:nvPr/>
        </p:nvPicPr>
        <p:blipFill>
          <a:blip r:embed="rId3" cstate="print"/>
          <a:srcRect l="16877" r="16877"/>
          <a:stretch>
            <a:fillRect/>
          </a:stretch>
        </p:blipFill>
        <p:spPr bwMode="auto">
          <a:xfrm>
            <a:off x="1504346" y="1600200"/>
            <a:ext cx="2152872" cy="1828800"/>
          </a:xfrm>
          <a:prstGeom prst="rect">
            <a:avLst/>
          </a:prstGeom>
          <a:noFill/>
          <a:ln w="9525">
            <a:noFill/>
            <a:miter lim="800000"/>
            <a:headEnd/>
            <a:tailEnd/>
          </a:ln>
        </p:spPr>
      </p:pic>
      <p:pic>
        <p:nvPicPr>
          <p:cNvPr id="10" name="Picture 44" descr="jaakko-vector-indirect.png"/>
          <p:cNvPicPr>
            <a:picLocks noChangeAspect="1"/>
          </p:cNvPicPr>
          <p:nvPr/>
        </p:nvPicPr>
        <p:blipFill>
          <a:blip r:embed="rId4" cstate="print"/>
          <a:srcRect l="16877" r="16877"/>
          <a:stretch>
            <a:fillRect/>
          </a:stretch>
        </p:blipFill>
        <p:spPr bwMode="auto">
          <a:xfrm>
            <a:off x="381000" y="3962400"/>
            <a:ext cx="2152887" cy="1828800"/>
          </a:xfrm>
          <a:prstGeom prst="rect">
            <a:avLst/>
          </a:prstGeom>
          <a:noFill/>
          <a:ln w="9525">
            <a:noFill/>
            <a:miter lim="800000"/>
            <a:headEnd/>
            <a:tailEnd/>
          </a:ln>
        </p:spPr>
      </p:pic>
      <p:pic>
        <p:nvPicPr>
          <p:cNvPr id="11" name="Picture 46" descr="soldier-scalar-indirect+direct.png"/>
          <p:cNvPicPr>
            <a:picLocks noChangeAspect="1"/>
          </p:cNvPicPr>
          <p:nvPr/>
        </p:nvPicPr>
        <p:blipFill>
          <a:blip r:embed="rId5" cstate="print"/>
          <a:srcRect l="28119" r="5624"/>
          <a:stretch>
            <a:fillRect/>
          </a:stretch>
        </p:blipFill>
        <p:spPr bwMode="auto">
          <a:xfrm>
            <a:off x="3790346" y="1600200"/>
            <a:ext cx="2153254" cy="1828800"/>
          </a:xfrm>
          <a:prstGeom prst="rect">
            <a:avLst/>
          </a:prstGeom>
          <a:noFill/>
          <a:ln w="9525">
            <a:noFill/>
            <a:miter lim="800000"/>
            <a:headEnd/>
            <a:tailEnd/>
          </a:ln>
        </p:spPr>
      </p:pic>
      <p:pic>
        <p:nvPicPr>
          <p:cNvPr id="12" name="Picture 47" descr="soldier-vector-indirect+direct.png"/>
          <p:cNvPicPr>
            <a:picLocks noChangeAspect="1"/>
          </p:cNvPicPr>
          <p:nvPr/>
        </p:nvPicPr>
        <p:blipFill>
          <a:blip r:embed="rId6" cstate="print"/>
          <a:srcRect l="28119" r="5624"/>
          <a:stretch>
            <a:fillRect/>
          </a:stretch>
        </p:blipFill>
        <p:spPr bwMode="auto">
          <a:xfrm>
            <a:off x="4648200" y="3962400"/>
            <a:ext cx="2153272" cy="1828800"/>
          </a:xfrm>
          <a:prstGeom prst="rect">
            <a:avLst/>
          </a:prstGeom>
          <a:noFill/>
          <a:ln w="9525">
            <a:noFill/>
            <a:miter lim="800000"/>
            <a:headEnd/>
            <a:tailEnd/>
          </a:ln>
        </p:spPr>
      </p:pic>
      <p:pic>
        <p:nvPicPr>
          <p:cNvPr id="13" name="Picture 12" descr="soldier-novolumes.bmp"/>
          <p:cNvPicPr>
            <a:picLocks noChangeAspect="1"/>
          </p:cNvPicPr>
          <p:nvPr/>
        </p:nvPicPr>
        <p:blipFill>
          <a:blip r:embed="rId7" cstate="print"/>
          <a:srcRect l="21099" t="17580" r="28132" b="17580"/>
          <a:stretch>
            <a:fillRect/>
          </a:stretch>
        </p:blipFill>
        <p:spPr>
          <a:xfrm>
            <a:off x="7193164" y="1600200"/>
            <a:ext cx="1650637" cy="1828800"/>
          </a:xfrm>
          <a:prstGeom prst="rect">
            <a:avLst/>
          </a:prstGeom>
        </p:spPr>
      </p:pic>
      <p:pic>
        <p:nvPicPr>
          <p:cNvPr id="14" name="Picture 13" descr="soldier-volumes.bmp"/>
          <p:cNvPicPr>
            <a:picLocks noChangeAspect="1"/>
          </p:cNvPicPr>
          <p:nvPr/>
        </p:nvPicPr>
        <p:blipFill>
          <a:blip r:embed="rId8" cstate="print"/>
          <a:srcRect l="21099" t="17580" r="28132" b="17580"/>
          <a:stretch>
            <a:fillRect/>
          </a:stretch>
        </p:blipFill>
        <p:spPr>
          <a:xfrm>
            <a:off x="7193177" y="3962400"/>
            <a:ext cx="1650620" cy="1828800"/>
          </a:xfrm>
          <a:prstGeom prst="rect">
            <a:avLst/>
          </a:prstGeom>
        </p:spPr>
      </p:pic>
      <p:sp>
        <p:nvSpPr>
          <p:cNvPr id="15" name="TextBox 14"/>
          <p:cNvSpPr txBox="1"/>
          <p:nvPr/>
        </p:nvSpPr>
        <p:spPr bwMode="auto">
          <a:xfrm>
            <a:off x="3486607" y="1143000"/>
            <a:ext cx="217078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Using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Only</a:t>
            </a:r>
            <a:endParaRPr lang="en-US" sz="2400" dirty="0">
              <a:solidFill>
                <a:schemeClr val="bg1"/>
              </a:solidFill>
              <a:latin typeface="Helvetica" pitchFamily="34" charset="0"/>
              <a:cs typeface="Helvetica" pitchFamily="34" charset="0"/>
            </a:endParaRPr>
          </a:p>
        </p:txBody>
      </p:sp>
      <p:sp>
        <p:nvSpPr>
          <p:cNvPr id="17" name="TextBox 16"/>
          <p:cNvSpPr txBox="1"/>
          <p:nvPr/>
        </p:nvSpPr>
        <p:spPr bwMode="auto">
          <a:xfrm>
            <a:off x="7087656" y="3515389"/>
            <a:ext cx="182774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bvol</a:t>
            </a:r>
            <a:endParaRPr lang="en-US" sz="2400" baseline="-25000" dirty="0">
              <a:solidFill>
                <a:schemeClr val="bg1"/>
              </a:solidFill>
              <a:latin typeface="Helvetica" pitchFamily="34" charset="0"/>
              <a:cs typeface="Helvetica" pitchFamily="34" charset="0"/>
            </a:endParaRPr>
          </a:p>
        </p:txBody>
      </p:sp>
      <p:grpSp>
        <p:nvGrpSpPr>
          <p:cNvPr id="2" name="Group 18"/>
          <p:cNvGrpSpPr/>
          <p:nvPr/>
        </p:nvGrpSpPr>
        <p:grpSpPr>
          <a:xfrm>
            <a:off x="2772508" y="3515389"/>
            <a:ext cx="1566454" cy="461665"/>
            <a:chOff x="1981200" y="3810000"/>
            <a:chExt cx="1566454" cy="461665"/>
          </a:xfrm>
        </p:grpSpPr>
        <p:sp>
          <p:nvSpPr>
            <p:cNvPr id="16" name="TextBox 15"/>
            <p:cNvSpPr txBox="1"/>
            <p:nvPr/>
          </p:nvSpPr>
          <p:spPr bwMode="auto">
            <a:xfrm>
              <a:off x="1981200" y="3810000"/>
              <a:ext cx="156645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Adding U</a:t>
              </a:r>
              <a:r>
                <a:rPr lang="en-US" sz="2400" baseline="-25000" dirty="0" smtClean="0">
                  <a:solidFill>
                    <a:schemeClr val="bg1"/>
                  </a:solidFill>
                  <a:latin typeface="Helvetica" pitchFamily="34" charset="0"/>
                  <a:cs typeface="Helvetica" pitchFamily="34" charset="0"/>
                </a:rPr>
                <a:t>b</a:t>
              </a:r>
              <a:endParaRPr lang="en-US" sz="2400" dirty="0">
                <a:solidFill>
                  <a:schemeClr val="bg1"/>
                </a:solidFill>
                <a:latin typeface="Helvetica" pitchFamily="34" charset="0"/>
                <a:cs typeface="Helvetica" pitchFamily="34" charset="0"/>
              </a:endParaRPr>
            </a:p>
          </p:txBody>
        </p:sp>
        <p:cxnSp>
          <p:nvCxnSpPr>
            <p:cNvPr id="18" name="Straight Arrow Connector 17"/>
            <p:cNvCxnSpPr/>
            <p:nvPr/>
          </p:nvCxnSpPr>
          <p:spPr>
            <a:xfrm>
              <a:off x="3328987" y="4038600"/>
              <a:ext cx="111918"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grpSp>
        <p:nvGrpSpPr>
          <p:cNvPr id="3" name="Group 24"/>
          <p:cNvGrpSpPr/>
          <p:nvPr/>
        </p:nvGrpSpPr>
        <p:grpSpPr>
          <a:xfrm>
            <a:off x="5105400" y="2895600"/>
            <a:ext cx="685800" cy="1676400"/>
            <a:chOff x="3429000" y="2971800"/>
            <a:chExt cx="685800" cy="1676400"/>
          </a:xfrm>
        </p:grpSpPr>
        <p:cxnSp>
          <p:nvCxnSpPr>
            <p:cNvPr id="20" name="Straight Arrow Connector 19"/>
            <p:cNvCxnSpPr/>
            <p:nvPr/>
          </p:nvCxnSpPr>
          <p:spPr>
            <a:xfrm flipH="1" flipV="1">
              <a:off x="3429000" y="2971800"/>
              <a:ext cx="685800" cy="914400"/>
            </a:xfrm>
            <a:prstGeom prst="straightConnector1">
              <a:avLst/>
            </a:prstGeom>
            <a:ln w="508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114800" y="3868615"/>
              <a:ext cx="0" cy="779585"/>
            </a:xfrm>
            <a:prstGeom prst="straightConnector1">
              <a:avLst/>
            </a:prstGeom>
            <a:ln w="50800">
              <a:solidFill>
                <a:srgbClr val="FF0000"/>
              </a:solidFill>
              <a:headEnd type="none"/>
              <a:tailEnd type="stealth"/>
            </a:ln>
          </p:spPr>
          <p:style>
            <a:lnRef idx="1">
              <a:schemeClr val="accent1"/>
            </a:lnRef>
            <a:fillRef idx="0">
              <a:schemeClr val="accent1"/>
            </a:fillRef>
            <a:effectRef idx="0">
              <a:schemeClr val="accent1"/>
            </a:effectRef>
            <a:fontRef idx="minor">
              <a:schemeClr val="tx1"/>
            </a:fontRef>
          </p:style>
        </p:cxnSp>
      </p:grpSp>
      <p:pic>
        <p:nvPicPr>
          <p:cNvPr id="19" name="Picture 18" descr="ca-overlay.png"/>
          <p:cNvPicPr>
            <a:picLocks noChangeAspect="1"/>
          </p:cNvPicPr>
          <p:nvPr/>
        </p:nvPicPr>
        <p:blipFill>
          <a:blip r:embed="rId9" cstate="print"/>
          <a:stretch>
            <a:fillRect/>
          </a:stretch>
        </p:blipFill>
        <p:spPr>
          <a:xfrm>
            <a:off x="2667000" y="3962400"/>
            <a:ext cx="1828800" cy="1828800"/>
          </a:xfrm>
          <a:prstGeom prst="rect">
            <a:avLst/>
          </a:prstGeom>
        </p:spPr>
      </p:pic>
      <p:sp>
        <p:nvSpPr>
          <p:cNvPr id="21" name="TextBox 20"/>
          <p:cNvSpPr txBox="1"/>
          <p:nvPr/>
        </p:nvSpPr>
        <p:spPr bwMode="auto">
          <a:xfrm>
            <a:off x="2957888" y="6091535"/>
            <a:ext cx="3228225"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 F </a:t>
            </a:r>
            <a:r>
              <a:rPr lang="en-US" sz="2400" dirty="0" smtClean="0">
                <a:solidFill>
                  <a:srgbClr val="FFFF00"/>
                </a:solidFill>
                <a:latin typeface="Helvetica" pitchFamily="34" charset="0"/>
                <a:cs typeface="Helvetica" pitchFamily="34" charset="0"/>
              </a:rPr>
              <a:t>L</a:t>
            </a:r>
            <a:r>
              <a:rPr lang="en-US" sz="2400" baseline="-25000" dirty="0" smtClean="0">
                <a:solidFill>
                  <a:srgbClr val="FFFF00"/>
                </a:solidFill>
                <a:latin typeface="Helvetica" pitchFamily="34" charset="0"/>
                <a:cs typeface="Helvetica" pitchFamily="34" charset="0"/>
              </a:rPr>
              <a:t>imp</a:t>
            </a:r>
            <a:r>
              <a:rPr lang="en-US" sz="2400" dirty="0" smtClean="0">
                <a:solidFill>
                  <a:schemeClr val="bg1"/>
                </a:solidFill>
                <a:latin typeface="Helvetica" pitchFamily="34" charset="0"/>
                <a:cs typeface="Helvetica" pitchFamily="34" charset="0"/>
              </a:rPr>
              <a:t> = F P S V</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xit" presetSubtype="0" fill="hold" nodeType="withEffect">
                                  <p:stCondLst>
                                    <p:cond delay="0"/>
                                  </p:stCondLst>
                                  <p:childTnLst>
                                    <p:set>
                                      <p:cBhvr>
                                        <p:cTn id="34" dur="1" fill="hold">
                                          <p:stCondLst>
                                            <p:cond delay="0"/>
                                          </p:stCondLst>
                                        </p:cTn>
                                        <p:tgtEl>
                                          <p:spTgt spid="3"/>
                                        </p:tgtEl>
                                        <p:attrNameLst>
                                          <p:attrName>style.visibility</p:attrName>
                                        </p:attrNameLst>
                                      </p:cBhvr>
                                      <p:to>
                                        <p:strVal val="hidden"/>
                                      </p:to>
                                    </p:set>
                                  </p:childTnLst>
                                </p:cTn>
                              </p:par>
                              <p:par>
                                <p:cTn id="35" presetID="1" presetClass="entr" presetSubtype="0" fill="hold" grpId="0" nodeType="with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Why Delta Radiance Transfer?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grpSp>
        <p:nvGrpSpPr>
          <p:cNvPr id="9" name="Group 8"/>
          <p:cNvGrpSpPr/>
          <p:nvPr/>
        </p:nvGrpSpPr>
        <p:grpSpPr>
          <a:xfrm>
            <a:off x="228600" y="914400"/>
            <a:ext cx="3200400" cy="3200400"/>
            <a:chOff x="228600" y="914400"/>
            <a:chExt cx="3200400" cy="3200400"/>
          </a:xfrm>
        </p:grpSpPr>
        <p:pic>
          <p:nvPicPr>
            <p:cNvPr id="12" name="Picture 11" descr="mrt.png"/>
            <p:cNvPicPr>
              <a:picLocks noChangeAspect="1"/>
            </p:cNvPicPr>
            <p:nvPr/>
          </p:nvPicPr>
          <p:blipFill>
            <a:blip r:embed="rId3" cstate="print"/>
            <a:stretch>
              <a:fillRect/>
            </a:stretch>
          </p:blipFill>
          <p:spPr>
            <a:xfrm>
              <a:off x="228600" y="914400"/>
              <a:ext cx="3200400" cy="3200400"/>
            </a:xfrm>
            <a:prstGeom prst="rect">
              <a:avLst/>
            </a:prstGeom>
          </p:spPr>
        </p:pic>
        <p:sp>
          <p:nvSpPr>
            <p:cNvPr id="14" name="TextBox 13"/>
            <p:cNvSpPr txBox="1"/>
            <p:nvPr/>
          </p:nvSpPr>
          <p:spPr bwMode="auto">
            <a:xfrm>
              <a:off x="1516311" y="914400"/>
              <a:ext cx="624979"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MRT</a:t>
              </a:r>
            </a:p>
          </p:txBody>
        </p:sp>
      </p:grpSp>
      <p:grpSp>
        <p:nvGrpSpPr>
          <p:cNvPr id="10" name="Group 9"/>
          <p:cNvGrpSpPr/>
          <p:nvPr/>
        </p:nvGrpSpPr>
        <p:grpSpPr>
          <a:xfrm>
            <a:off x="5715000" y="914400"/>
            <a:ext cx="3200400" cy="3200400"/>
            <a:chOff x="5715000" y="914400"/>
            <a:chExt cx="3200400" cy="3200400"/>
          </a:xfrm>
        </p:grpSpPr>
        <p:pic>
          <p:nvPicPr>
            <p:cNvPr id="13" name="Picture 12" descr="reference.png"/>
            <p:cNvPicPr>
              <a:picLocks noChangeAspect="1"/>
            </p:cNvPicPr>
            <p:nvPr/>
          </p:nvPicPr>
          <p:blipFill>
            <a:blip r:embed="rId4" cstate="print"/>
            <a:stretch>
              <a:fillRect/>
            </a:stretch>
          </p:blipFill>
          <p:spPr>
            <a:xfrm>
              <a:off x="5715000" y="914400"/>
              <a:ext cx="3200400" cy="3200400"/>
            </a:xfrm>
            <a:prstGeom prst="rect">
              <a:avLst/>
            </a:prstGeom>
          </p:spPr>
        </p:pic>
        <p:sp>
          <p:nvSpPr>
            <p:cNvPr id="15" name="TextBox 14"/>
            <p:cNvSpPr txBox="1"/>
            <p:nvPr/>
          </p:nvSpPr>
          <p:spPr bwMode="auto">
            <a:xfrm>
              <a:off x="6749981" y="914400"/>
              <a:ext cx="1130438"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Reference</a:t>
              </a:r>
            </a:p>
          </p:txBody>
        </p:sp>
      </p:grpSp>
      <p:sp>
        <p:nvSpPr>
          <p:cNvPr id="18" name="Oval 17"/>
          <p:cNvSpPr/>
          <p:nvPr/>
        </p:nvSpPr>
        <p:spPr>
          <a:xfrm>
            <a:off x="8001000" y="2799304"/>
            <a:ext cx="685800" cy="13716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Oval 18"/>
          <p:cNvSpPr/>
          <p:nvPr/>
        </p:nvSpPr>
        <p:spPr>
          <a:xfrm>
            <a:off x="6019800" y="1905000"/>
            <a:ext cx="685800" cy="19812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Oval 19"/>
          <p:cNvSpPr/>
          <p:nvPr/>
        </p:nvSpPr>
        <p:spPr>
          <a:xfrm>
            <a:off x="6248400" y="990600"/>
            <a:ext cx="1600200" cy="7620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7" name="Group 16"/>
          <p:cNvGrpSpPr/>
          <p:nvPr/>
        </p:nvGrpSpPr>
        <p:grpSpPr>
          <a:xfrm>
            <a:off x="3048000" y="3429000"/>
            <a:ext cx="3200400" cy="3200400"/>
            <a:chOff x="3048000" y="3429000"/>
            <a:chExt cx="3200400" cy="3200400"/>
          </a:xfrm>
        </p:grpSpPr>
        <p:pic>
          <p:nvPicPr>
            <p:cNvPr id="11" name="Picture 10" descr="allIndirect.png"/>
            <p:cNvPicPr>
              <a:picLocks noChangeAspect="1"/>
            </p:cNvPicPr>
            <p:nvPr/>
          </p:nvPicPr>
          <p:blipFill>
            <a:blip r:embed="rId5" cstate="print"/>
            <a:stretch>
              <a:fillRect/>
            </a:stretch>
          </p:blipFill>
          <p:spPr>
            <a:xfrm>
              <a:off x="3048000" y="3429000"/>
              <a:ext cx="3200400" cy="3200400"/>
            </a:xfrm>
            <a:prstGeom prst="rect">
              <a:avLst/>
            </a:prstGeom>
          </p:spPr>
        </p:pic>
        <p:sp>
          <p:nvSpPr>
            <p:cNvPr id="16" name="TextBox 15"/>
            <p:cNvSpPr txBox="1"/>
            <p:nvPr/>
          </p:nvSpPr>
          <p:spPr bwMode="auto">
            <a:xfrm>
              <a:off x="4347733" y="3429000"/>
              <a:ext cx="600934"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DRT</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6461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MRT Inspiration</a:t>
            </a:r>
            <a:endParaRPr lang="en-US" sz="3000" b="1" dirty="0" smtClean="0">
              <a:solidFill>
                <a:srgbClr val="FFFF00"/>
              </a:solidFill>
              <a:latin typeface="Verdana" pitchFamily="34" charset="0"/>
              <a:ea typeface="Verdana" pitchFamily="34" charset="0"/>
              <a:cs typeface="Verdana" pitchFamily="34" charset="0"/>
            </a:endParaRPr>
          </a:p>
        </p:txBody>
      </p:sp>
      <p:grpSp>
        <p:nvGrpSpPr>
          <p:cNvPr id="2" name="Group 40"/>
          <p:cNvGrpSpPr/>
          <p:nvPr/>
        </p:nvGrpSpPr>
        <p:grpSpPr>
          <a:xfrm>
            <a:off x="6666963" y="1908630"/>
            <a:ext cx="914400" cy="1084421"/>
            <a:chOff x="1143000" y="1828800"/>
            <a:chExt cx="914400" cy="1084421"/>
          </a:xfrm>
        </p:grpSpPr>
        <p:pic>
          <p:nvPicPr>
            <p:cNvPr id="40" name="Picture 6"/>
            <p:cNvPicPr>
              <a:picLocks noChangeAspect="1" noChangeArrowheads="1"/>
            </p:cNvPicPr>
            <p:nvPr/>
          </p:nvPicPr>
          <p:blipFill>
            <a:blip r:embed="rId3" cstate="print"/>
            <a:srcRect l="53333" r="3333"/>
            <a:stretch>
              <a:fillRect/>
            </a:stretch>
          </p:blipFill>
          <p:spPr bwMode="auto">
            <a:xfrm>
              <a:off x="1143000" y="1828800"/>
              <a:ext cx="914400" cy="1046285"/>
            </a:xfrm>
            <a:prstGeom prst="rect">
              <a:avLst/>
            </a:prstGeom>
            <a:noFill/>
            <a:ln w="9525">
              <a:noFill/>
              <a:miter lim="800000"/>
              <a:headEnd/>
              <a:tailEnd/>
            </a:ln>
          </p:spPr>
        </p:pic>
        <p:sp>
          <p:nvSpPr>
            <p:cNvPr id="41" name="TextBox 40"/>
            <p:cNvSpPr txBox="1"/>
            <p:nvPr/>
          </p:nvSpPr>
          <p:spPr bwMode="auto">
            <a:xfrm>
              <a:off x="1277836" y="2667000"/>
              <a:ext cx="644728"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SKS ‘02</a:t>
              </a:r>
              <a:endParaRPr lang="en-US" sz="1000" dirty="0">
                <a:solidFill>
                  <a:schemeClr val="bg1"/>
                </a:solidFill>
                <a:latin typeface="Helvetica" pitchFamily="34" charset="0"/>
                <a:cs typeface="Helvetica" pitchFamily="34" charset="0"/>
              </a:endParaRPr>
            </a:p>
          </p:txBody>
        </p:sp>
      </p:grpSp>
      <p:grpSp>
        <p:nvGrpSpPr>
          <p:cNvPr id="3" name="Group 94"/>
          <p:cNvGrpSpPr/>
          <p:nvPr/>
        </p:nvGrpSpPr>
        <p:grpSpPr>
          <a:xfrm>
            <a:off x="6629400" y="3164024"/>
            <a:ext cx="965329" cy="2097406"/>
            <a:chOff x="6985716" y="2207357"/>
            <a:chExt cx="965329" cy="2097406"/>
          </a:xfrm>
        </p:grpSpPr>
        <p:grpSp>
          <p:nvGrpSpPr>
            <p:cNvPr id="4" name="Group 43"/>
            <p:cNvGrpSpPr/>
            <p:nvPr/>
          </p:nvGrpSpPr>
          <p:grpSpPr>
            <a:xfrm>
              <a:off x="6985716" y="2207357"/>
              <a:ext cx="965329" cy="739759"/>
              <a:chOff x="4648200" y="1930758"/>
              <a:chExt cx="965329" cy="739759"/>
            </a:xfrm>
          </p:grpSpPr>
          <p:pic>
            <p:nvPicPr>
              <p:cNvPr id="45" name="Picture 10"/>
              <p:cNvPicPr>
                <a:picLocks noChangeAspect="1" noChangeArrowheads="1"/>
              </p:cNvPicPr>
              <p:nvPr/>
            </p:nvPicPr>
            <p:blipFill>
              <a:blip r:embed="rId4" cstate="print"/>
              <a:srcRect/>
              <a:stretch>
                <a:fillRect/>
              </a:stretch>
            </p:blipFill>
            <p:spPr bwMode="auto">
              <a:xfrm>
                <a:off x="4673664" y="1981200"/>
                <a:ext cx="914400" cy="689317"/>
              </a:xfrm>
              <a:prstGeom prst="rect">
                <a:avLst/>
              </a:prstGeom>
              <a:noFill/>
              <a:ln w="9525">
                <a:noFill/>
                <a:miter lim="800000"/>
                <a:headEnd/>
                <a:tailEnd/>
              </a:ln>
            </p:spPr>
          </p:pic>
          <p:sp>
            <p:nvSpPr>
              <p:cNvPr id="46" name="TextBox 45"/>
              <p:cNvSpPr txBox="1"/>
              <p:nvPr/>
            </p:nvSpPr>
            <p:spPr bwMode="auto">
              <a:xfrm>
                <a:off x="4648200" y="1930758"/>
                <a:ext cx="965329"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LZTKDSA ‘08</a:t>
                </a:r>
                <a:endParaRPr lang="en-US" sz="1000" dirty="0">
                  <a:solidFill>
                    <a:schemeClr val="bg1"/>
                  </a:solidFill>
                  <a:latin typeface="Helvetica" pitchFamily="34" charset="0"/>
                  <a:cs typeface="Helvetica" pitchFamily="34" charset="0"/>
                </a:endParaRPr>
              </a:p>
            </p:txBody>
          </p:sp>
        </p:grpSp>
        <p:grpSp>
          <p:nvGrpSpPr>
            <p:cNvPr id="5" name="Group 46"/>
            <p:cNvGrpSpPr/>
            <p:nvPr/>
          </p:nvGrpSpPr>
          <p:grpSpPr>
            <a:xfrm>
              <a:off x="7010400" y="2971800"/>
              <a:ext cx="914400" cy="673995"/>
              <a:chOff x="5791200" y="1752600"/>
              <a:chExt cx="914400" cy="673995"/>
            </a:xfrm>
          </p:grpSpPr>
          <p:pic>
            <p:nvPicPr>
              <p:cNvPr id="49" name="Picture 9"/>
              <p:cNvPicPr>
                <a:picLocks noChangeAspect="1" noChangeArrowheads="1"/>
              </p:cNvPicPr>
              <p:nvPr/>
            </p:nvPicPr>
            <p:blipFill>
              <a:blip r:embed="rId5" cstate="print"/>
              <a:srcRect/>
              <a:stretch>
                <a:fillRect/>
              </a:stretch>
            </p:blipFill>
            <p:spPr bwMode="auto">
              <a:xfrm>
                <a:off x="5791200" y="1752600"/>
                <a:ext cx="914400" cy="628650"/>
              </a:xfrm>
              <a:prstGeom prst="rect">
                <a:avLst/>
              </a:prstGeom>
              <a:noFill/>
              <a:ln w="9525">
                <a:noFill/>
                <a:miter lim="800000"/>
                <a:headEnd/>
                <a:tailEnd/>
              </a:ln>
            </p:spPr>
          </p:pic>
          <p:sp>
            <p:nvSpPr>
              <p:cNvPr id="51" name="TextBox 50"/>
              <p:cNvSpPr txBox="1"/>
              <p:nvPr/>
            </p:nvSpPr>
            <p:spPr bwMode="auto">
              <a:xfrm>
                <a:off x="5882755" y="2180374"/>
                <a:ext cx="731290"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KTHS ‘06</a:t>
                </a:r>
                <a:endParaRPr lang="en-US" sz="1000" dirty="0">
                  <a:solidFill>
                    <a:schemeClr val="bg1"/>
                  </a:solidFill>
                  <a:latin typeface="Helvetica" pitchFamily="34" charset="0"/>
                  <a:cs typeface="Helvetica" pitchFamily="34" charset="0"/>
                </a:endParaRPr>
              </a:p>
            </p:txBody>
          </p:sp>
        </p:grpSp>
        <p:grpSp>
          <p:nvGrpSpPr>
            <p:cNvPr id="6" name="Group 51"/>
            <p:cNvGrpSpPr/>
            <p:nvPr/>
          </p:nvGrpSpPr>
          <p:grpSpPr>
            <a:xfrm>
              <a:off x="7010400" y="3581400"/>
              <a:ext cx="914400" cy="723363"/>
              <a:chOff x="4800600" y="800637"/>
              <a:chExt cx="914400" cy="723363"/>
            </a:xfrm>
          </p:grpSpPr>
          <p:pic>
            <p:nvPicPr>
              <p:cNvPr id="54" name="Picture 8"/>
              <p:cNvPicPr>
                <a:picLocks noChangeAspect="1" noChangeArrowheads="1"/>
              </p:cNvPicPr>
              <p:nvPr/>
            </p:nvPicPr>
            <p:blipFill>
              <a:blip r:embed="rId6" cstate="print"/>
              <a:srcRect/>
              <a:stretch>
                <a:fillRect/>
              </a:stretch>
            </p:blipFill>
            <p:spPr bwMode="auto">
              <a:xfrm>
                <a:off x="4800600" y="838200"/>
                <a:ext cx="914400" cy="685800"/>
              </a:xfrm>
              <a:prstGeom prst="rect">
                <a:avLst/>
              </a:prstGeom>
              <a:noFill/>
              <a:ln w="9525">
                <a:noFill/>
                <a:miter lim="800000"/>
                <a:headEnd/>
                <a:tailEnd/>
              </a:ln>
            </p:spPr>
          </p:pic>
          <p:sp>
            <p:nvSpPr>
              <p:cNvPr id="55" name="TextBox 54"/>
              <p:cNvSpPr txBox="1"/>
              <p:nvPr/>
            </p:nvSpPr>
            <p:spPr bwMode="auto">
              <a:xfrm>
                <a:off x="4931429" y="800637"/>
                <a:ext cx="667170" cy="246221"/>
              </a:xfrm>
              <a:prstGeom prst="rect">
                <a:avLst/>
              </a:prstGeom>
              <a:noFill/>
              <a:ln w="9525">
                <a:noFill/>
                <a:miter lim="800000"/>
                <a:headEnd/>
                <a:tailEnd/>
              </a:ln>
            </p:spPr>
            <p:txBody>
              <a:bodyPr wrap="none" rtlCol="0">
                <a:spAutoFit/>
              </a:bodyPr>
              <a:lstStyle/>
              <a:p>
                <a:r>
                  <a:rPr lang="en-US" sz="1000" b="1" dirty="0" smtClean="0">
                    <a:latin typeface="Helvetica" pitchFamily="34" charset="0"/>
                    <a:cs typeface="Helvetica" pitchFamily="34" charset="0"/>
                  </a:rPr>
                  <a:t>HPB ‘06</a:t>
                </a:r>
                <a:endParaRPr lang="en-US" sz="1000" b="1" dirty="0">
                  <a:latin typeface="Helvetica" pitchFamily="34" charset="0"/>
                  <a:cs typeface="Helvetica" pitchFamily="34" charset="0"/>
                </a:endParaRPr>
              </a:p>
            </p:txBody>
          </p:sp>
        </p:grpSp>
      </p:grpSp>
      <p:grpSp>
        <p:nvGrpSpPr>
          <p:cNvPr id="7" name="Group 71"/>
          <p:cNvGrpSpPr/>
          <p:nvPr/>
        </p:nvGrpSpPr>
        <p:grpSpPr>
          <a:xfrm>
            <a:off x="1676400" y="5413830"/>
            <a:ext cx="1143000" cy="713918"/>
            <a:chOff x="8839201" y="2387958"/>
            <a:chExt cx="1143000" cy="713918"/>
          </a:xfrm>
        </p:grpSpPr>
        <p:pic>
          <p:nvPicPr>
            <p:cNvPr id="66" name="Picture 2"/>
            <p:cNvPicPr>
              <a:picLocks noChangeAspect="1" noChangeArrowheads="1"/>
            </p:cNvPicPr>
            <p:nvPr/>
          </p:nvPicPr>
          <p:blipFill>
            <a:blip r:embed="rId7" cstate="print"/>
            <a:srcRect/>
            <a:stretch>
              <a:fillRect/>
            </a:stretch>
          </p:blipFill>
          <p:spPr bwMode="auto">
            <a:xfrm>
              <a:off x="8839201" y="2438400"/>
              <a:ext cx="1143000" cy="663476"/>
            </a:xfrm>
            <a:prstGeom prst="rect">
              <a:avLst/>
            </a:prstGeom>
            <a:noFill/>
            <a:ln w="9525">
              <a:noFill/>
              <a:miter lim="800000"/>
              <a:headEnd/>
              <a:tailEnd/>
            </a:ln>
          </p:spPr>
        </p:pic>
        <p:sp>
          <p:nvSpPr>
            <p:cNvPr id="67" name="TextBox 66"/>
            <p:cNvSpPr txBox="1"/>
            <p:nvPr/>
          </p:nvSpPr>
          <p:spPr bwMode="auto">
            <a:xfrm>
              <a:off x="9067801" y="2387958"/>
              <a:ext cx="679994"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KD 2010</a:t>
              </a:r>
              <a:endParaRPr lang="en-US" sz="1000" dirty="0">
                <a:solidFill>
                  <a:schemeClr val="bg1"/>
                </a:solidFill>
                <a:latin typeface="Helvetica" pitchFamily="34" charset="0"/>
                <a:cs typeface="Helvetica" pitchFamily="34" charset="0"/>
              </a:endParaRPr>
            </a:p>
          </p:txBody>
        </p:sp>
      </p:grpSp>
      <p:grpSp>
        <p:nvGrpSpPr>
          <p:cNvPr id="8" name="Group 70"/>
          <p:cNvGrpSpPr/>
          <p:nvPr/>
        </p:nvGrpSpPr>
        <p:grpSpPr>
          <a:xfrm>
            <a:off x="6248400" y="5418338"/>
            <a:ext cx="1143000" cy="753862"/>
            <a:chOff x="9448800" y="4800601"/>
            <a:chExt cx="1143000" cy="753862"/>
          </a:xfrm>
        </p:grpSpPr>
        <p:pic>
          <p:nvPicPr>
            <p:cNvPr id="69" name="Picture 6"/>
            <p:cNvPicPr>
              <a:picLocks noChangeAspect="1" noChangeArrowheads="1"/>
            </p:cNvPicPr>
            <p:nvPr/>
          </p:nvPicPr>
          <p:blipFill>
            <a:blip r:embed="rId8" cstate="print"/>
            <a:srcRect/>
            <a:stretch>
              <a:fillRect/>
            </a:stretch>
          </p:blipFill>
          <p:spPr bwMode="auto">
            <a:xfrm>
              <a:off x="9448800" y="4800601"/>
              <a:ext cx="1143000" cy="714375"/>
            </a:xfrm>
            <a:prstGeom prst="rect">
              <a:avLst/>
            </a:prstGeom>
            <a:noFill/>
            <a:ln w="9525">
              <a:noFill/>
              <a:miter lim="800000"/>
              <a:headEnd/>
              <a:tailEnd/>
            </a:ln>
          </p:spPr>
        </p:pic>
        <p:sp>
          <p:nvSpPr>
            <p:cNvPr id="70" name="TextBox 69"/>
            <p:cNvSpPr txBox="1"/>
            <p:nvPr/>
          </p:nvSpPr>
          <p:spPr bwMode="auto">
            <a:xfrm>
              <a:off x="9525000" y="5308242"/>
              <a:ext cx="1032655"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Enlighten 2010</a:t>
              </a:r>
              <a:endParaRPr lang="en-US" sz="1000" dirty="0">
                <a:solidFill>
                  <a:schemeClr val="bg1"/>
                </a:solidFill>
                <a:latin typeface="Helvetica" pitchFamily="34" charset="0"/>
                <a:cs typeface="Helvetica" pitchFamily="34" charset="0"/>
              </a:endParaRPr>
            </a:p>
          </p:txBody>
        </p:sp>
      </p:grpSp>
      <p:grpSp>
        <p:nvGrpSpPr>
          <p:cNvPr id="9" name="Group 73"/>
          <p:cNvGrpSpPr/>
          <p:nvPr/>
        </p:nvGrpSpPr>
        <p:grpSpPr>
          <a:xfrm>
            <a:off x="7772400" y="1375230"/>
            <a:ext cx="1219200" cy="965916"/>
            <a:chOff x="7315200" y="3682284"/>
            <a:chExt cx="1219200" cy="965916"/>
          </a:xfrm>
        </p:grpSpPr>
        <p:pic>
          <p:nvPicPr>
            <p:cNvPr id="1026" name="Picture 2"/>
            <p:cNvPicPr>
              <a:picLocks noChangeAspect="1" noChangeArrowheads="1"/>
            </p:cNvPicPr>
            <p:nvPr/>
          </p:nvPicPr>
          <p:blipFill>
            <a:blip r:embed="rId9" cstate="print"/>
            <a:srcRect/>
            <a:stretch>
              <a:fillRect/>
            </a:stretch>
          </p:blipFill>
          <p:spPr bwMode="auto">
            <a:xfrm>
              <a:off x="7315200" y="3733800"/>
              <a:ext cx="1219200" cy="914400"/>
            </a:xfrm>
            <a:prstGeom prst="rect">
              <a:avLst/>
            </a:prstGeom>
            <a:noFill/>
            <a:ln w="9525">
              <a:noFill/>
              <a:miter lim="800000"/>
              <a:headEnd/>
              <a:tailEnd/>
            </a:ln>
          </p:spPr>
        </p:pic>
        <p:sp>
          <p:nvSpPr>
            <p:cNvPr id="73" name="TextBox 72"/>
            <p:cNvSpPr txBox="1"/>
            <p:nvPr/>
          </p:nvSpPr>
          <p:spPr bwMode="auto">
            <a:xfrm>
              <a:off x="7467600" y="3682284"/>
              <a:ext cx="870751"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Quake 2 ‘97</a:t>
              </a:r>
              <a:endParaRPr lang="en-US" sz="1000" dirty="0">
                <a:solidFill>
                  <a:schemeClr val="bg1"/>
                </a:solidFill>
                <a:latin typeface="Helvetica" pitchFamily="34" charset="0"/>
                <a:cs typeface="Helvetica" pitchFamily="34" charset="0"/>
              </a:endParaRPr>
            </a:p>
          </p:txBody>
        </p:sp>
      </p:grpSp>
      <p:grpSp>
        <p:nvGrpSpPr>
          <p:cNvPr id="10" name="Group 96"/>
          <p:cNvGrpSpPr/>
          <p:nvPr/>
        </p:nvGrpSpPr>
        <p:grpSpPr>
          <a:xfrm>
            <a:off x="152400" y="4194630"/>
            <a:ext cx="2429025" cy="1112500"/>
            <a:chOff x="152400" y="2545100"/>
            <a:chExt cx="2429025" cy="1112500"/>
          </a:xfrm>
        </p:grpSpPr>
        <p:grpSp>
          <p:nvGrpSpPr>
            <p:cNvPr id="11" name="Group 62"/>
            <p:cNvGrpSpPr/>
            <p:nvPr/>
          </p:nvGrpSpPr>
          <p:grpSpPr>
            <a:xfrm>
              <a:off x="1143000" y="2743200"/>
              <a:ext cx="1438425" cy="914400"/>
              <a:chOff x="3124200" y="2895600"/>
              <a:chExt cx="1438425" cy="914400"/>
            </a:xfrm>
          </p:grpSpPr>
          <p:pic>
            <p:nvPicPr>
              <p:cNvPr id="56" name="Picture 2"/>
              <p:cNvPicPr>
                <a:picLocks noChangeAspect="1" noChangeArrowheads="1"/>
              </p:cNvPicPr>
              <p:nvPr/>
            </p:nvPicPr>
            <p:blipFill>
              <a:blip r:embed="rId10" cstate="print"/>
              <a:srcRect/>
              <a:stretch>
                <a:fillRect/>
              </a:stretch>
            </p:blipFill>
            <p:spPr bwMode="auto">
              <a:xfrm>
                <a:off x="3124200" y="2895600"/>
                <a:ext cx="1438425" cy="914400"/>
              </a:xfrm>
              <a:prstGeom prst="rect">
                <a:avLst/>
              </a:prstGeom>
              <a:noFill/>
              <a:ln w="9525">
                <a:noFill/>
                <a:miter lim="800000"/>
                <a:headEnd/>
                <a:tailEnd/>
              </a:ln>
            </p:spPr>
          </p:pic>
          <p:sp>
            <p:nvSpPr>
              <p:cNvPr id="62" name="TextBox 61"/>
              <p:cNvSpPr txBox="1"/>
              <p:nvPr/>
            </p:nvSpPr>
            <p:spPr bwMode="auto">
              <a:xfrm>
                <a:off x="3429000" y="3555642"/>
                <a:ext cx="809837" cy="246221"/>
              </a:xfrm>
              <a:prstGeom prst="rect">
                <a:avLst/>
              </a:prstGeom>
              <a:noFill/>
              <a:ln w="9525">
                <a:noFill/>
                <a:miter lim="800000"/>
                <a:headEnd/>
                <a:tailEnd/>
              </a:ln>
            </p:spPr>
            <p:txBody>
              <a:bodyPr wrap="none" rtlCol="0">
                <a:spAutoFit/>
              </a:bodyPr>
              <a:lstStyle/>
              <a:p>
                <a:r>
                  <a:rPr lang="en-US" sz="1000" dirty="0" err="1" smtClean="0">
                    <a:solidFill>
                      <a:schemeClr val="bg1"/>
                    </a:solidFill>
                    <a:latin typeface="Helvetica" pitchFamily="34" charset="0"/>
                    <a:cs typeface="Helvetica" pitchFamily="34" charset="0"/>
                  </a:rPr>
                  <a:t>Mittring</a:t>
                </a:r>
                <a:r>
                  <a:rPr lang="en-US" sz="1000" dirty="0" smtClean="0">
                    <a:solidFill>
                      <a:schemeClr val="bg1"/>
                    </a:solidFill>
                    <a:latin typeface="Helvetica" pitchFamily="34" charset="0"/>
                    <a:cs typeface="Helvetica" pitchFamily="34" charset="0"/>
                  </a:rPr>
                  <a:t> ‘07</a:t>
                </a:r>
              </a:p>
            </p:txBody>
          </p:sp>
        </p:grpSp>
        <p:grpSp>
          <p:nvGrpSpPr>
            <p:cNvPr id="12" name="Group 75"/>
            <p:cNvGrpSpPr/>
            <p:nvPr/>
          </p:nvGrpSpPr>
          <p:grpSpPr>
            <a:xfrm>
              <a:off x="152400" y="2545100"/>
              <a:ext cx="952500" cy="807700"/>
              <a:chOff x="6781800" y="3840500"/>
              <a:chExt cx="952500" cy="807700"/>
            </a:xfrm>
          </p:grpSpPr>
          <p:pic>
            <p:nvPicPr>
              <p:cNvPr id="1028" name="Picture 4"/>
              <p:cNvPicPr>
                <a:picLocks noChangeAspect="1" noChangeArrowheads="1"/>
              </p:cNvPicPr>
              <p:nvPr/>
            </p:nvPicPr>
            <p:blipFill>
              <a:blip r:embed="rId11" cstate="print"/>
              <a:srcRect/>
              <a:stretch>
                <a:fillRect/>
              </a:stretch>
            </p:blipFill>
            <p:spPr bwMode="auto">
              <a:xfrm>
                <a:off x="6781800" y="3886200"/>
                <a:ext cx="952500" cy="762000"/>
              </a:xfrm>
              <a:prstGeom prst="rect">
                <a:avLst/>
              </a:prstGeom>
              <a:noFill/>
              <a:ln w="9525">
                <a:noFill/>
                <a:miter lim="800000"/>
                <a:headEnd/>
                <a:tailEnd/>
              </a:ln>
            </p:spPr>
          </p:pic>
          <p:sp>
            <p:nvSpPr>
              <p:cNvPr id="75" name="TextBox 74"/>
              <p:cNvSpPr txBox="1"/>
              <p:nvPr/>
            </p:nvSpPr>
            <p:spPr bwMode="auto">
              <a:xfrm>
                <a:off x="6924465" y="3840500"/>
                <a:ext cx="667170" cy="246221"/>
              </a:xfrm>
              <a:prstGeom prst="rect">
                <a:avLst/>
              </a:prstGeom>
              <a:noFill/>
              <a:ln w="9525">
                <a:noFill/>
                <a:miter lim="800000"/>
                <a:headEnd/>
                <a:tailEnd/>
              </a:ln>
            </p:spPr>
            <p:txBody>
              <a:bodyPr wrap="none" rtlCol="0">
                <a:spAutoFit/>
              </a:bodyPr>
              <a:lstStyle/>
              <a:p>
                <a:r>
                  <a:rPr lang="en-US" sz="1000" b="1" dirty="0" smtClean="0">
                    <a:latin typeface="Helvetica" pitchFamily="34" charset="0"/>
                    <a:cs typeface="Helvetica" pitchFamily="34" charset="0"/>
                  </a:rPr>
                  <a:t>RGS ‘09</a:t>
                </a:r>
              </a:p>
            </p:txBody>
          </p:sp>
        </p:grpSp>
      </p:grpSp>
      <p:grpSp>
        <p:nvGrpSpPr>
          <p:cNvPr id="13" name="Group 99"/>
          <p:cNvGrpSpPr/>
          <p:nvPr/>
        </p:nvGrpSpPr>
        <p:grpSpPr>
          <a:xfrm>
            <a:off x="381000" y="2594430"/>
            <a:ext cx="1828800" cy="1682231"/>
            <a:chOff x="381000" y="2286000"/>
            <a:chExt cx="1828800" cy="1682231"/>
          </a:xfrm>
        </p:grpSpPr>
        <p:grpSp>
          <p:nvGrpSpPr>
            <p:cNvPr id="14" name="Group 25"/>
            <p:cNvGrpSpPr/>
            <p:nvPr/>
          </p:nvGrpSpPr>
          <p:grpSpPr>
            <a:xfrm>
              <a:off x="1295400" y="2286000"/>
              <a:ext cx="914400" cy="968733"/>
              <a:chOff x="5029200" y="4010025"/>
              <a:chExt cx="914400" cy="968733"/>
            </a:xfrm>
          </p:grpSpPr>
          <p:pic>
            <p:nvPicPr>
              <p:cNvPr id="27" name="Picture 3"/>
              <p:cNvPicPr>
                <a:picLocks noChangeAspect="1" noChangeArrowheads="1"/>
              </p:cNvPicPr>
              <p:nvPr/>
            </p:nvPicPr>
            <p:blipFill>
              <a:blip r:embed="rId12" cstate="print"/>
              <a:srcRect/>
              <a:stretch>
                <a:fillRect/>
              </a:stretch>
            </p:blipFill>
            <p:spPr bwMode="auto">
              <a:xfrm>
                <a:off x="5029200" y="4010025"/>
                <a:ext cx="914400" cy="914400"/>
              </a:xfrm>
              <a:prstGeom prst="rect">
                <a:avLst/>
              </a:prstGeom>
              <a:noFill/>
              <a:ln w="9525">
                <a:noFill/>
                <a:miter lim="800000"/>
                <a:headEnd/>
                <a:tailEnd/>
              </a:ln>
            </p:spPr>
          </p:pic>
          <p:sp>
            <p:nvSpPr>
              <p:cNvPr id="28" name="TextBox 27"/>
              <p:cNvSpPr txBox="1"/>
              <p:nvPr/>
            </p:nvSpPr>
            <p:spPr bwMode="auto">
              <a:xfrm>
                <a:off x="5202508" y="4732537"/>
                <a:ext cx="567784"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DS ‘05</a:t>
                </a:r>
                <a:endParaRPr lang="en-US" sz="1000" dirty="0">
                  <a:solidFill>
                    <a:schemeClr val="bg1"/>
                  </a:solidFill>
                  <a:latin typeface="Helvetica" pitchFamily="34" charset="0"/>
                  <a:cs typeface="Helvetica" pitchFamily="34" charset="0"/>
                </a:endParaRPr>
              </a:p>
            </p:txBody>
          </p:sp>
        </p:grpSp>
        <p:grpSp>
          <p:nvGrpSpPr>
            <p:cNvPr id="15" name="Group 28"/>
            <p:cNvGrpSpPr/>
            <p:nvPr/>
          </p:nvGrpSpPr>
          <p:grpSpPr>
            <a:xfrm>
              <a:off x="381000" y="2514600"/>
              <a:ext cx="914400" cy="982576"/>
              <a:chOff x="7467600" y="4876800"/>
              <a:chExt cx="914400" cy="982576"/>
            </a:xfrm>
          </p:grpSpPr>
          <p:pic>
            <p:nvPicPr>
              <p:cNvPr id="30" name="Picture 4"/>
              <p:cNvPicPr>
                <a:picLocks noChangeAspect="1" noChangeArrowheads="1"/>
              </p:cNvPicPr>
              <p:nvPr/>
            </p:nvPicPr>
            <p:blipFill>
              <a:blip r:embed="rId13" cstate="print"/>
              <a:srcRect/>
              <a:stretch>
                <a:fillRect/>
              </a:stretch>
            </p:blipFill>
            <p:spPr bwMode="auto">
              <a:xfrm>
                <a:off x="7467600" y="4876800"/>
                <a:ext cx="914400" cy="914400"/>
              </a:xfrm>
              <a:prstGeom prst="rect">
                <a:avLst/>
              </a:prstGeom>
              <a:noFill/>
              <a:ln w="9525">
                <a:noFill/>
                <a:miter lim="800000"/>
                <a:headEnd/>
                <a:tailEnd/>
              </a:ln>
            </p:spPr>
          </p:pic>
          <p:sp>
            <p:nvSpPr>
              <p:cNvPr id="31" name="TextBox 30"/>
              <p:cNvSpPr txBox="1"/>
              <p:nvPr/>
            </p:nvSpPr>
            <p:spPr bwMode="auto">
              <a:xfrm>
                <a:off x="7697553" y="5613155"/>
                <a:ext cx="567784"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DS ‘06</a:t>
                </a:r>
                <a:endParaRPr lang="en-US" sz="1000" dirty="0">
                  <a:solidFill>
                    <a:schemeClr val="bg1"/>
                  </a:solidFill>
                  <a:latin typeface="Helvetica" pitchFamily="34" charset="0"/>
                  <a:cs typeface="Helvetica" pitchFamily="34" charset="0"/>
                </a:endParaRPr>
              </a:p>
            </p:txBody>
          </p:sp>
        </p:grpSp>
        <p:grpSp>
          <p:nvGrpSpPr>
            <p:cNvPr id="16" name="Group 35"/>
            <p:cNvGrpSpPr/>
            <p:nvPr/>
          </p:nvGrpSpPr>
          <p:grpSpPr>
            <a:xfrm>
              <a:off x="1295400" y="3352800"/>
              <a:ext cx="914400" cy="615431"/>
              <a:chOff x="6781800" y="5253554"/>
              <a:chExt cx="914400" cy="615431"/>
            </a:xfrm>
          </p:grpSpPr>
          <p:pic>
            <p:nvPicPr>
              <p:cNvPr id="37" name="Picture 5"/>
              <p:cNvPicPr>
                <a:picLocks noChangeAspect="1" noChangeArrowheads="1"/>
              </p:cNvPicPr>
              <p:nvPr/>
            </p:nvPicPr>
            <p:blipFill>
              <a:blip r:embed="rId14" cstate="print"/>
              <a:srcRect l="68164" t="83264" r="642" b="659"/>
              <a:stretch>
                <a:fillRect/>
              </a:stretch>
            </p:blipFill>
            <p:spPr bwMode="auto">
              <a:xfrm>
                <a:off x="6781800" y="5303996"/>
                <a:ext cx="914400" cy="564989"/>
              </a:xfrm>
              <a:prstGeom prst="rect">
                <a:avLst/>
              </a:prstGeom>
              <a:noFill/>
              <a:ln w="9525">
                <a:noFill/>
                <a:miter lim="800000"/>
                <a:headEnd/>
                <a:tailEnd/>
              </a:ln>
            </p:spPr>
          </p:pic>
          <p:sp>
            <p:nvSpPr>
              <p:cNvPr id="38" name="TextBox 37"/>
              <p:cNvSpPr txBox="1"/>
              <p:nvPr/>
            </p:nvSpPr>
            <p:spPr bwMode="auto">
              <a:xfrm>
                <a:off x="6936674" y="5253554"/>
                <a:ext cx="604653" cy="246221"/>
              </a:xfrm>
              <a:prstGeom prst="rect">
                <a:avLst/>
              </a:prstGeom>
              <a:noFill/>
              <a:ln w="9525">
                <a:noFill/>
                <a:miter lim="800000"/>
                <a:headEnd/>
                <a:tailEnd/>
              </a:ln>
            </p:spPr>
            <p:txBody>
              <a:bodyPr wrap="none" rtlCol="0">
                <a:spAutoFit/>
              </a:bodyPr>
              <a:lstStyle/>
              <a:p>
                <a:r>
                  <a:rPr lang="en-US" sz="1000" dirty="0" smtClean="0">
                    <a:solidFill>
                      <a:schemeClr val="bg1"/>
                    </a:solidFill>
                    <a:latin typeface="Helvetica" pitchFamily="34" charset="0"/>
                    <a:cs typeface="Helvetica" pitchFamily="34" charset="0"/>
                  </a:rPr>
                  <a:t>NW ‘09</a:t>
                </a:r>
                <a:endParaRPr lang="en-US" sz="1000" dirty="0">
                  <a:solidFill>
                    <a:schemeClr val="bg1"/>
                  </a:solidFill>
                  <a:latin typeface="Helvetica" pitchFamily="34" charset="0"/>
                  <a:cs typeface="Helvetica" pitchFamily="34" charset="0"/>
                </a:endParaRPr>
              </a:p>
            </p:txBody>
          </p:sp>
        </p:grpSp>
      </p:grpSp>
      <p:grpSp>
        <p:nvGrpSpPr>
          <p:cNvPr id="17" name="Group 31"/>
          <p:cNvGrpSpPr/>
          <p:nvPr/>
        </p:nvGrpSpPr>
        <p:grpSpPr>
          <a:xfrm>
            <a:off x="711200" y="1527630"/>
            <a:ext cx="1117600" cy="960596"/>
            <a:chOff x="5029200" y="5000625"/>
            <a:chExt cx="1117600" cy="960596"/>
          </a:xfrm>
        </p:grpSpPr>
        <p:pic>
          <p:nvPicPr>
            <p:cNvPr id="33" name="Picture 2"/>
            <p:cNvPicPr>
              <a:picLocks noChangeAspect="1" noChangeArrowheads="1"/>
            </p:cNvPicPr>
            <p:nvPr/>
          </p:nvPicPr>
          <p:blipFill>
            <a:blip r:embed="rId15" cstate="print"/>
            <a:srcRect/>
            <a:stretch>
              <a:fillRect/>
            </a:stretch>
          </p:blipFill>
          <p:spPr bwMode="auto">
            <a:xfrm>
              <a:off x="5029200" y="5000625"/>
              <a:ext cx="1117600" cy="914400"/>
            </a:xfrm>
            <a:prstGeom prst="rect">
              <a:avLst/>
            </a:prstGeom>
            <a:noFill/>
            <a:ln w="9525">
              <a:noFill/>
              <a:miter lim="800000"/>
              <a:headEnd/>
              <a:tailEnd/>
            </a:ln>
          </p:spPr>
        </p:pic>
        <p:sp>
          <p:nvSpPr>
            <p:cNvPr id="34" name="TextBox 33"/>
            <p:cNvSpPr txBox="1"/>
            <p:nvPr/>
          </p:nvSpPr>
          <p:spPr bwMode="auto">
            <a:xfrm>
              <a:off x="5257800" y="5715000"/>
              <a:ext cx="716863" cy="246221"/>
            </a:xfrm>
            <a:prstGeom prst="rect">
              <a:avLst/>
            </a:prstGeom>
            <a:noFill/>
            <a:ln w="9525">
              <a:noFill/>
              <a:miter lim="800000"/>
              <a:headEnd/>
              <a:tailEnd/>
            </a:ln>
          </p:spPr>
          <p:txBody>
            <a:bodyPr wrap="none" rtlCol="0">
              <a:spAutoFit/>
            </a:bodyPr>
            <a:lstStyle/>
            <a:p>
              <a:r>
                <a:rPr lang="en-US" sz="1000" dirty="0" smtClean="0">
                  <a:latin typeface="Helvetica" pitchFamily="34" charset="0"/>
                  <a:cs typeface="Helvetica" pitchFamily="34" charset="0"/>
                </a:rPr>
                <a:t>Keller ‘97</a:t>
              </a:r>
              <a:endParaRPr lang="en-US" sz="1000" dirty="0">
                <a:latin typeface="Helvetica" pitchFamily="34" charset="0"/>
                <a:cs typeface="Helvetica" pitchFamily="34" charset="0"/>
              </a:endParaRPr>
            </a:p>
          </p:txBody>
        </p:sp>
      </p:grpSp>
      <p:pic>
        <p:nvPicPr>
          <p:cNvPr id="48" name="Picture 47" descr="cave+ogre-direct+multibounce-indirect.png"/>
          <p:cNvPicPr>
            <a:picLocks noChangeAspect="1"/>
          </p:cNvPicPr>
          <p:nvPr/>
        </p:nvPicPr>
        <p:blipFill>
          <a:blip r:embed="rId16" cstate="print"/>
          <a:stretch>
            <a:fillRect/>
          </a:stretch>
        </p:blipFill>
        <p:spPr>
          <a:xfrm>
            <a:off x="3200400" y="1680030"/>
            <a:ext cx="2743200" cy="2743200"/>
          </a:xfrm>
          <a:prstGeom prst="rect">
            <a:avLst/>
          </a:prstGeom>
          <a:ln>
            <a:solidFill>
              <a:schemeClr val="bg1"/>
            </a:solidFill>
          </a:ln>
        </p:spPr>
      </p:pic>
      <p:pic>
        <p:nvPicPr>
          <p:cNvPr id="50" name="Picture 49" descr="iPad-iPhone.jpg"/>
          <p:cNvPicPr>
            <a:picLocks noChangeAspect="1"/>
          </p:cNvPicPr>
          <p:nvPr/>
        </p:nvPicPr>
        <p:blipFill>
          <a:blip r:embed="rId17" cstate="print"/>
          <a:stretch>
            <a:fillRect/>
          </a:stretch>
        </p:blipFill>
        <p:spPr>
          <a:xfrm>
            <a:off x="3657600" y="4728030"/>
            <a:ext cx="1828800" cy="11013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4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DRT Inspiration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pic>
        <p:nvPicPr>
          <p:cNvPr id="1026" name="Picture 2"/>
          <p:cNvPicPr>
            <a:picLocks noChangeAspect="1" noChangeArrowheads="1"/>
          </p:cNvPicPr>
          <p:nvPr/>
        </p:nvPicPr>
        <p:blipFill>
          <a:blip r:embed="rId3" cstate="print"/>
          <a:srcRect/>
          <a:stretch>
            <a:fillRect/>
          </a:stretch>
        </p:blipFill>
        <p:spPr bwMode="auto">
          <a:xfrm>
            <a:off x="342899" y="1686580"/>
            <a:ext cx="4114800" cy="4114800"/>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l="164" t="806" r="50343"/>
          <a:stretch>
            <a:fillRect/>
          </a:stretch>
        </p:blipFill>
        <p:spPr bwMode="auto">
          <a:xfrm>
            <a:off x="4724400" y="1686580"/>
            <a:ext cx="4106216" cy="4114800"/>
          </a:xfrm>
          <a:prstGeom prst="rect">
            <a:avLst/>
          </a:prstGeom>
          <a:noFill/>
          <a:ln w="9525">
            <a:noFill/>
            <a:miter lim="800000"/>
            <a:headEnd/>
            <a:tailEnd/>
          </a:ln>
        </p:spPr>
      </p:pic>
      <p:sp>
        <p:nvSpPr>
          <p:cNvPr id="5" name="TextBox 4"/>
          <p:cNvSpPr txBox="1"/>
          <p:nvPr/>
        </p:nvSpPr>
        <p:spPr bwMode="auto">
          <a:xfrm>
            <a:off x="152400" y="5877580"/>
            <a:ext cx="4495799" cy="523220"/>
          </a:xfrm>
          <a:prstGeom prst="rect">
            <a:avLst/>
          </a:prstGeom>
          <a:noFill/>
          <a:ln w="9525">
            <a:noFill/>
            <a:miter lim="800000"/>
            <a:headEnd/>
            <a:tailEnd/>
          </a:ln>
        </p:spPr>
        <p:txBody>
          <a:bodyPr wrap="square" rtlCol="0">
            <a:spAutoFit/>
          </a:bodyPr>
          <a:lstStyle/>
          <a:p>
            <a:pPr algn="ctr"/>
            <a:r>
              <a:rPr lang="en-US" sz="1600" dirty="0" smtClean="0">
                <a:solidFill>
                  <a:schemeClr val="bg1"/>
                </a:solidFill>
                <a:latin typeface="Helvetica" pitchFamily="34" charset="0"/>
                <a:cs typeface="Helvetica" pitchFamily="34" charset="0"/>
              </a:rPr>
              <a:t>[ </a:t>
            </a:r>
            <a:r>
              <a:rPr lang="en-US" sz="1600" dirty="0" err="1" smtClean="0">
                <a:solidFill>
                  <a:schemeClr val="bg1"/>
                </a:solidFill>
                <a:latin typeface="Helvetica" pitchFamily="34" charset="0"/>
                <a:cs typeface="Helvetica" pitchFamily="34" charset="0"/>
              </a:rPr>
              <a:t>Dachsbacher</a:t>
            </a:r>
            <a:r>
              <a:rPr lang="en-US" sz="1600" dirty="0" smtClean="0">
                <a:solidFill>
                  <a:schemeClr val="bg1"/>
                </a:solidFill>
                <a:latin typeface="Helvetica" pitchFamily="34" charset="0"/>
                <a:cs typeface="Helvetica" pitchFamily="34" charset="0"/>
              </a:rPr>
              <a:t> et al. 2007 ]</a:t>
            </a:r>
          </a:p>
          <a:p>
            <a:pPr algn="ctr"/>
            <a:r>
              <a:rPr lang="en-US" sz="1200" i="1" dirty="0" smtClean="0">
                <a:solidFill>
                  <a:schemeClr val="bg1"/>
                </a:solidFill>
              </a:rPr>
              <a:t>Implicit Visibility and </a:t>
            </a:r>
            <a:r>
              <a:rPr lang="en-US" sz="1200" i="1" dirty="0" err="1" smtClean="0">
                <a:solidFill>
                  <a:schemeClr val="bg1"/>
                </a:solidFill>
              </a:rPr>
              <a:t>Antiradiance</a:t>
            </a:r>
            <a:r>
              <a:rPr lang="en-US" sz="1200" i="1" dirty="0" smtClean="0">
                <a:solidFill>
                  <a:schemeClr val="bg1"/>
                </a:solidFill>
              </a:rPr>
              <a:t> for Interactive Global Illumination</a:t>
            </a:r>
            <a:endParaRPr lang="en-US" sz="1600" dirty="0" smtClean="0">
              <a:solidFill>
                <a:schemeClr val="bg1"/>
              </a:solidFill>
              <a:latin typeface="Helvetica" pitchFamily="34" charset="0"/>
              <a:cs typeface="Helvetica" pitchFamily="34" charset="0"/>
            </a:endParaRPr>
          </a:p>
        </p:txBody>
      </p:sp>
      <p:sp>
        <p:nvSpPr>
          <p:cNvPr id="6" name="TextBox 5"/>
          <p:cNvSpPr txBox="1"/>
          <p:nvPr/>
        </p:nvSpPr>
        <p:spPr bwMode="auto">
          <a:xfrm>
            <a:off x="4961081" y="5877580"/>
            <a:ext cx="3632854" cy="523220"/>
          </a:xfrm>
          <a:prstGeom prst="rect">
            <a:avLst/>
          </a:prstGeom>
          <a:noFill/>
          <a:ln w="9525">
            <a:noFill/>
            <a:miter lim="800000"/>
            <a:headEnd/>
            <a:tailEnd/>
          </a:ln>
        </p:spPr>
        <p:txBody>
          <a:bodyPr wrap="none" rtlCol="0">
            <a:spAutoFit/>
          </a:bodyPr>
          <a:lstStyle/>
          <a:p>
            <a:pPr algn="ctr"/>
            <a:r>
              <a:rPr lang="en-US" sz="1600" dirty="0" smtClean="0">
                <a:solidFill>
                  <a:schemeClr val="bg1"/>
                </a:solidFill>
                <a:latin typeface="Helvetica" pitchFamily="34" charset="0"/>
                <a:cs typeface="Helvetica" pitchFamily="34" charset="0"/>
              </a:rPr>
              <a:t>[ Dong et al. 2007 ]</a:t>
            </a:r>
          </a:p>
          <a:p>
            <a:pPr algn="ctr"/>
            <a:r>
              <a:rPr lang="en-US" sz="1200" i="1" dirty="0" smtClean="0">
                <a:solidFill>
                  <a:schemeClr val="bg1"/>
                </a:solidFill>
              </a:rPr>
              <a:t>Interactive Global Illumination Using Implicit Visibility</a:t>
            </a:r>
            <a:endParaRPr lang="en-US" sz="1200" i="1" dirty="0" smtClean="0">
              <a:solidFill>
                <a:schemeClr val="bg1"/>
              </a:solidFill>
              <a:latin typeface="Helvetica" pitchFamily="34" charset="0"/>
              <a:cs typeface="Helvetica" pitchFamily="34" charset="0"/>
            </a:endParaRPr>
          </a:p>
        </p:txBody>
      </p:sp>
      <p:sp>
        <p:nvSpPr>
          <p:cNvPr id="7" name="TextBox 6"/>
          <p:cNvSpPr txBox="1"/>
          <p:nvPr/>
        </p:nvSpPr>
        <p:spPr bwMode="auto">
          <a:xfrm>
            <a:off x="2832357" y="1143000"/>
            <a:ext cx="3479286"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a:t>
            </a:r>
            <a:r>
              <a:rPr lang="en-US" sz="1600" dirty="0" err="1" smtClean="0">
                <a:solidFill>
                  <a:schemeClr val="bg1"/>
                </a:solidFill>
                <a:latin typeface="Helvetica" pitchFamily="34" charset="0"/>
                <a:cs typeface="Helvetica" pitchFamily="34" charset="0"/>
              </a:rPr>
              <a:t>Loos</a:t>
            </a:r>
            <a:r>
              <a:rPr lang="en-US" sz="1600" dirty="0" smtClean="0">
                <a:solidFill>
                  <a:schemeClr val="bg1"/>
                </a:solidFill>
                <a:latin typeface="Helvetica" pitchFamily="34" charset="0"/>
                <a:cs typeface="Helvetica" pitchFamily="34" charset="0"/>
              </a:rPr>
              <a:t> et al. 2011] </a:t>
            </a:r>
            <a:r>
              <a:rPr lang="en-US" sz="1200" i="1" dirty="0" smtClean="0">
                <a:solidFill>
                  <a:schemeClr val="bg1"/>
                </a:solidFill>
                <a:latin typeface="+mn-lt"/>
                <a:cs typeface="Helvetica" pitchFamily="34" charset="0"/>
              </a:rPr>
              <a:t>Modular Radiance Transfer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work\git\DirectToIndirect\Renderer11-Shadows\images\screenshot0000.bmp"/>
          <p:cNvPicPr>
            <a:picLocks noChangeAspect="1" noChangeArrowheads="1"/>
          </p:cNvPicPr>
          <p:nvPr/>
        </p:nvPicPr>
        <p:blipFill>
          <a:blip r:embed="rId3" cstate="print"/>
          <a:srcRect/>
          <a:stretch>
            <a:fillRect/>
          </a:stretch>
        </p:blipFill>
        <p:spPr bwMode="auto">
          <a:xfrm>
            <a:off x="389025" y="1457425"/>
            <a:ext cx="4572000" cy="4572000"/>
          </a:xfrm>
          <a:prstGeom prst="rect">
            <a:avLst/>
          </a:prstGeom>
          <a:noFill/>
        </p:spPr>
      </p:pic>
      <p:pic>
        <p:nvPicPr>
          <p:cNvPr id="45" name="Picture 44" descr="mrt.png"/>
          <p:cNvPicPr>
            <a:picLocks noChangeAspect="1"/>
          </p:cNvPicPr>
          <p:nvPr/>
        </p:nvPicPr>
        <p:blipFill>
          <a:blip r:embed="rId4" cstate="print"/>
          <a:stretch>
            <a:fillRect/>
          </a:stretch>
        </p:blipFill>
        <p:spPr>
          <a:xfrm>
            <a:off x="393192" y="1453896"/>
            <a:ext cx="4572000" cy="4572000"/>
          </a:xfrm>
          <a:prstGeom prst="rect">
            <a:avLst/>
          </a:prstGeom>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Occlusion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4" name="TextBox 3"/>
          <p:cNvSpPr txBox="1"/>
          <p:nvPr/>
        </p:nvSpPr>
        <p:spPr bwMode="auto">
          <a:xfrm>
            <a:off x="5638800" y="1447800"/>
            <a:ext cx="1468672"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l</a:t>
            </a:r>
            <a:r>
              <a:rPr lang="en-US" sz="2400" baseline="-25000" dirty="0" err="1"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work\git\DirectToIndirect\Renderer11-Shadows\images\screenshot0000.bmp"/>
          <p:cNvPicPr>
            <a:picLocks noChangeAspect="1" noChangeArrowheads="1"/>
          </p:cNvPicPr>
          <p:nvPr/>
        </p:nvPicPr>
        <p:blipFill>
          <a:blip r:embed="rId3" cstate="print"/>
          <a:srcRect/>
          <a:stretch>
            <a:fillRect/>
          </a:stretch>
        </p:blipFill>
        <p:spPr bwMode="auto">
          <a:xfrm>
            <a:off x="389025" y="1457425"/>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Occlusion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4" name="TextBox 3"/>
          <p:cNvSpPr txBox="1"/>
          <p:nvPr/>
        </p:nvSpPr>
        <p:spPr bwMode="auto">
          <a:xfrm>
            <a:off x="5638800" y="1447800"/>
            <a:ext cx="1468672"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l</a:t>
            </a:r>
            <a:r>
              <a:rPr lang="en-US" sz="2400" baseline="-25000" dirty="0" err="1"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a:t>
            </a:r>
            <a:r>
              <a:rPr lang="en-US" sz="2400" dirty="0" smtClean="0">
                <a:solidFill>
                  <a:srgbClr val="FFFF00"/>
                </a:solidFill>
                <a:latin typeface="Helvetica" pitchFamily="34" charset="0"/>
                <a:cs typeface="Helvetica" pitchFamily="34" charset="0"/>
              </a:rPr>
              <a:t>U</a:t>
            </a:r>
            <a:r>
              <a:rPr lang="en-US" sz="2400" baseline="-25000" dirty="0" smtClean="0">
                <a:solidFill>
                  <a:srgbClr val="FFFF00"/>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work\git\DirectToIndirect\Renderer11-Shadows\images\screenshot0000.bmp"/>
          <p:cNvPicPr>
            <a:picLocks noChangeAspect="1" noChangeArrowheads="1"/>
          </p:cNvPicPr>
          <p:nvPr/>
        </p:nvPicPr>
        <p:blipFill>
          <a:blip r:embed="rId3" cstate="print"/>
          <a:srcRect/>
          <a:stretch>
            <a:fillRect/>
          </a:stretch>
        </p:blipFill>
        <p:spPr bwMode="auto">
          <a:xfrm>
            <a:off x="389025" y="1457425"/>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Occlusion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4" name="TextBox 3"/>
          <p:cNvSpPr txBox="1"/>
          <p:nvPr/>
        </p:nvSpPr>
        <p:spPr bwMode="auto">
          <a:xfrm>
            <a:off x="5638800" y="1447800"/>
            <a:ext cx="1468672"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l</a:t>
            </a:r>
            <a:r>
              <a:rPr lang="en-US" sz="2400" baseline="-25000" dirty="0" err="1"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a:t>
            </a:r>
            <a:r>
              <a:rPr lang="en-US" sz="2400" dirty="0" smtClean="0">
                <a:solidFill>
                  <a:srgbClr val="FFFF00"/>
                </a:solidFill>
                <a:latin typeface="Helvetica" pitchFamily="34" charset="0"/>
                <a:cs typeface="Helvetica" pitchFamily="34" charset="0"/>
              </a:rPr>
              <a:t>b</a:t>
            </a:r>
            <a:endParaRPr lang="en-US" sz="2400" dirty="0">
              <a:solidFill>
                <a:srgbClr val="FFFF00"/>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work\git\DirectToIndirect\Renderer11-Shadows\images\screenshot0000.bmp"/>
          <p:cNvPicPr>
            <a:picLocks noChangeAspect="1" noChangeArrowheads="1"/>
          </p:cNvPicPr>
          <p:nvPr/>
        </p:nvPicPr>
        <p:blipFill>
          <a:blip r:embed="rId3" cstate="print"/>
          <a:srcRect/>
          <a:stretch>
            <a:fillRect/>
          </a:stretch>
        </p:blipFill>
        <p:spPr bwMode="auto">
          <a:xfrm>
            <a:off x="389025" y="1457425"/>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Occlusion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4" name="TextBox 3"/>
          <p:cNvSpPr txBox="1"/>
          <p:nvPr/>
        </p:nvSpPr>
        <p:spPr bwMode="auto">
          <a:xfrm>
            <a:off x="5638800" y="1447800"/>
            <a:ext cx="1468672"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l</a:t>
            </a:r>
            <a:r>
              <a:rPr lang="en-US" sz="2400" baseline="-25000" dirty="0" err="1"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grpSp>
        <p:nvGrpSpPr>
          <p:cNvPr id="2" name="Group 45"/>
          <p:cNvGrpSpPr/>
          <p:nvPr/>
        </p:nvGrpSpPr>
        <p:grpSpPr>
          <a:xfrm>
            <a:off x="3949002" y="1416820"/>
            <a:ext cx="1014884" cy="4602980"/>
            <a:chOff x="3949002" y="1416820"/>
            <a:chExt cx="1014884" cy="4602980"/>
          </a:xfrm>
        </p:grpSpPr>
        <p:cxnSp>
          <p:nvCxnSpPr>
            <p:cNvPr id="6" name="Straight Connector 5"/>
            <p:cNvCxnSpPr/>
            <p:nvPr/>
          </p:nvCxnSpPr>
          <p:spPr>
            <a:xfrm rot="16200000" flipV="1">
              <a:off x="4229519" y="5296319"/>
              <a:ext cx="724319" cy="722644"/>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flipH="1" flipV="1">
              <a:off x="3044651" y="3356150"/>
              <a:ext cx="1818751" cy="10049"/>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flipH="1" flipV="1">
              <a:off x="3933931" y="1431894"/>
              <a:ext cx="1034979" cy="100483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667837" y="3732962"/>
              <a:ext cx="4571163" cy="837"/>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V="1">
              <a:off x="3962400" y="2057400"/>
              <a:ext cx="991437" cy="69333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V="1">
              <a:off x="3962400" y="3657600"/>
              <a:ext cx="993648" cy="3048"/>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3959051" y="2682911"/>
              <a:ext cx="994786" cy="371788"/>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959051" y="3215474"/>
              <a:ext cx="1004835" cy="170821"/>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962400" y="3962400"/>
              <a:ext cx="990600" cy="15240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10800000">
              <a:off x="4220308" y="4419600"/>
              <a:ext cx="732692" cy="329084"/>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10800000">
              <a:off x="4230356" y="4893548"/>
              <a:ext cx="722644" cy="440453"/>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5400000">
              <a:off x="2667000" y="3733800"/>
              <a:ext cx="41148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5400000">
              <a:off x="2669094" y="3735893"/>
              <a:ext cx="3653413"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2667000" y="3733800"/>
              <a:ext cx="32004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3124200" y="3276600"/>
              <a:ext cx="1981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48" name="TextBox 47"/>
          <p:cNvSpPr txBox="1"/>
          <p:nvPr/>
        </p:nvSpPr>
        <p:spPr bwMode="auto">
          <a:xfrm>
            <a:off x="5638800" y="2794000"/>
            <a:ext cx="762000" cy="461665"/>
          </a:xfrm>
          <a:prstGeom prst="rect">
            <a:avLst/>
          </a:prstGeom>
          <a:noFill/>
          <a:ln w="9525">
            <a:noFill/>
            <a:miter lim="800000"/>
            <a:headEnd/>
            <a:tailEnd/>
          </a:ln>
        </p:spPr>
        <p:txBody>
          <a:bodyPr wrap="square" rtlCol="0">
            <a:spAutoFit/>
          </a:bodyPr>
          <a:lstStyle/>
          <a:p>
            <a:r>
              <a:rPr lang="el-GR" sz="2400" dirty="0" smtClean="0">
                <a:solidFill>
                  <a:schemeClr val="bg1"/>
                </a:solidFill>
                <a:latin typeface="Helvetica" pitchFamily="34" charset="0"/>
                <a:cs typeface="Helvetica" pitchFamily="34" charset="0"/>
              </a:rPr>
              <a:t>Δ</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endParaRPr lang="en-US" sz="2400" baseline="-25000" dirty="0">
              <a:solidFill>
                <a:schemeClr val="bg1"/>
              </a:solidFill>
              <a:latin typeface="Helvetica" pitchFamily="34" charset="0"/>
              <a:cs typeface="Helvetica" pitchFamily="34" charset="0"/>
            </a:endParaRPr>
          </a:p>
        </p:txBody>
      </p:sp>
      <p:grpSp>
        <p:nvGrpSpPr>
          <p:cNvPr id="3" name="Group 58"/>
          <p:cNvGrpSpPr/>
          <p:nvPr/>
        </p:nvGrpSpPr>
        <p:grpSpPr>
          <a:xfrm>
            <a:off x="2057400" y="1981200"/>
            <a:ext cx="2514600" cy="3657600"/>
            <a:chOff x="2057400" y="1981200"/>
            <a:chExt cx="2514600" cy="3657600"/>
          </a:xfrm>
        </p:grpSpPr>
        <p:cxnSp>
          <p:nvCxnSpPr>
            <p:cNvPr id="50" name="Straight Arrow Connector 49"/>
            <p:cNvCxnSpPr/>
            <p:nvPr/>
          </p:nvCxnSpPr>
          <p:spPr>
            <a:xfrm rot="10800000" flipV="1">
              <a:off x="4038600" y="4343400"/>
              <a:ext cx="533400" cy="3810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10800000">
              <a:off x="4114800" y="4343400"/>
              <a:ext cx="457200" cy="1588"/>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10800000">
              <a:off x="2057400" y="2362200"/>
              <a:ext cx="2514600" cy="19812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6" name="Straight Arrow Connector 55"/>
            <p:cNvCxnSpPr/>
            <p:nvPr/>
          </p:nvCxnSpPr>
          <p:spPr>
            <a:xfrm rot="16200000" flipV="1">
              <a:off x="2667000" y="2438400"/>
              <a:ext cx="2362200" cy="14478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rot="5400000">
              <a:off x="3771900" y="4838700"/>
              <a:ext cx="1295400" cy="3048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0" name="TextBox 59"/>
          <p:cNvSpPr txBox="1"/>
          <p:nvPr/>
        </p:nvSpPr>
        <p:spPr bwMode="auto">
          <a:xfrm>
            <a:off x="5638800" y="4140200"/>
            <a:ext cx="2590800" cy="461665"/>
          </a:xfrm>
          <a:prstGeom prst="rect">
            <a:avLst/>
          </a:prstGeom>
          <a:noFill/>
          <a:ln w="9525">
            <a:noFill/>
            <a:miter lim="800000"/>
            <a:headEnd/>
            <a:tailEnd/>
          </a:ln>
        </p:spPr>
        <p:txBody>
          <a:bodyPr wrap="square" rtlCol="0">
            <a:spAutoFit/>
          </a:bodyPr>
          <a:lstStyle/>
          <a:p>
            <a:r>
              <a:rPr lang="en-US" sz="2400" dirty="0" err="1" smtClean="0">
                <a:solidFill>
                  <a:schemeClr val="bg1"/>
                </a:solidFill>
                <a:latin typeface="Helvetica" pitchFamily="34" charset="0"/>
                <a:cs typeface="Helvetica" pitchFamily="34" charset="0"/>
              </a:rPr>
              <a:t>l</a:t>
            </a:r>
            <a:r>
              <a:rPr lang="en-US" sz="2400" baseline="-25000" dirty="0" err="1"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 </a:t>
            </a:r>
            <a:r>
              <a:rPr lang="el-GR" sz="2400" dirty="0" smtClean="0">
                <a:solidFill>
                  <a:schemeClr val="bg1"/>
                </a:solidFill>
                <a:latin typeface="Helvetica" pitchFamily="34" charset="0"/>
                <a:cs typeface="Helvetica" pitchFamily="34" charset="0"/>
              </a:rPr>
              <a:t>Δ</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baseline="-25000" dirty="0" smtClean="0">
                <a:solidFill>
                  <a:schemeClr val="bg1"/>
                </a:solidFill>
                <a:latin typeface="Helvetica" pitchFamily="34" charset="0"/>
                <a:cs typeface="Helvetica" pitchFamily="34" charset="0"/>
              </a:rPr>
              <a:t> </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grpSp>
        <p:nvGrpSpPr>
          <p:cNvPr id="5" name="Group 63"/>
          <p:cNvGrpSpPr/>
          <p:nvPr/>
        </p:nvGrpSpPr>
        <p:grpSpPr>
          <a:xfrm>
            <a:off x="5638800" y="5486400"/>
            <a:ext cx="1468672" cy="461665"/>
            <a:chOff x="5791200" y="3352800"/>
            <a:chExt cx="1468672" cy="461665"/>
          </a:xfrm>
        </p:grpSpPr>
        <p:sp>
          <p:nvSpPr>
            <p:cNvPr id="61" name="TextBox 60"/>
            <p:cNvSpPr txBox="1"/>
            <p:nvPr/>
          </p:nvSpPr>
          <p:spPr bwMode="auto">
            <a:xfrm>
              <a:off x="5791200" y="3352800"/>
              <a:ext cx="1468672"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l</a:t>
              </a:r>
              <a:r>
                <a:rPr lang="en-US" sz="2400" baseline="-25000" dirty="0" err="1"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cxnSp>
          <p:nvCxnSpPr>
            <p:cNvPr id="63" name="Straight Connector 62"/>
            <p:cNvCxnSpPr/>
            <p:nvPr/>
          </p:nvCxnSpPr>
          <p:spPr>
            <a:xfrm>
              <a:off x="6553200" y="3388808"/>
              <a:ext cx="2286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7" name="Group 39"/>
          <p:cNvGrpSpPr/>
          <p:nvPr/>
        </p:nvGrpSpPr>
        <p:grpSpPr>
          <a:xfrm>
            <a:off x="609600" y="4353448"/>
            <a:ext cx="3505200" cy="1513952"/>
            <a:chOff x="609600" y="4353448"/>
            <a:chExt cx="3505200" cy="1513952"/>
          </a:xfrm>
        </p:grpSpPr>
        <p:cxnSp>
          <p:nvCxnSpPr>
            <p:cNvPr id="35" name="Straight Connector 34"/>
            <p:cNvCxnSpPr/>
            <p:nvPr/>
          </p:nvCxnSpPr>
          <p:spPr>
            <a:xfrm rot="10800000">
              <a:off x="609600" y="4353448"/>
              <a:ext cx="3505200" cy="0"/>
            </a:xfrm>
            <a:prstGeom prst="line">
              <a:avLst/>
            </a:prstGeom>
            <a:ln w="25400">
              <a:solidFill>
                <a:srgbClr val="0000FF"/>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0800000" flipV="1">
              <a:off x="2286000" y="4724400"/>
              <a:ext cx="1752600" cy="1143000"/>
            </a:xfrm>
            <a:prstGeom prst="line">
              <a:avLst/>
            </a:prstGeom>
            <a:ln w="25400">
              <a:solidFill>
                <a:srgbClr val="0000FF"/>
              </a:solidFill>
              <a:prstDash val="sysDot"/>
              <a:headEnd type="none"/>
              <a:tailEnd type="oval" w="lg" len="lg"/>
            </a:ln>
          </p:spPr>
          <p:style>
            <a:lnRef idx="1">
              <a:schemeClr val="accent1"/>
            </a:lnRef>
            <a:fillRef idx="0">
              <a:schemeClr val="accent1"/>
            </a:fillRef>
            <a:effectRef idx="0">
              <a:schemeClr val="accent1"/>
            </a:effectRef>
            <a:fontRef idx="minor">
              <a:schemeClr val="tx1"/>
            </a:fontRef>
          </p:style>
        </p:cxnSp>
      </p:grpSp>
      <p:grpSp>
        <p:nvGrpSpPr>
          <p:cNvPr id="9" name="Group 46"/>
          <p:cNvGrpSpPr/>
          <p:nvPr/>
        </p:nvGrpSpPr>
        <p:grpSpPr>
          <a:xfrm>
            <a:off x="4038600" y="4343400"/>
            <a:ext cx="533400" cy="381000"/>
            <a:chOff x="7696200" y="5715000"/>
            <a:chExt cx="533400" cy="381000"/>
          </a:xfrm>
        </p:grpSpPr>
        <p:cxnSp>
          <p:nvCxnSpPr>
            <p:cNvPr id="42" name="Straight Arrow Connector 41"/>
            <p:cNvCxnSpPr/>
            <p:nvPr/>
          </p:nvCxnSpPr>
          <p:spPr>
            <a:xfrm rot="10800000" flipV="1">
              <a:off x="7696200" y="5715000"/>
              <a:ext cx="533400" cy="381000"/>
            </a:xfrm>
            <a:prstGeom prst="straightConnector1">
              <a:avLst/>
            </a:prstGeom>
            <a:ln w="25400">
              <a:solidFill>
                <a:srgbClr val="00FF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rot="10800000">
              <a:off x="7772400" y="5715000"/>
              <a:ext cx="457200" cy="1588"/>
            </a:xfrm>
            <a:prstGeom prst="straightConnector1">
              <a:avLst/>
            </a:prstGeom>
            <a:ln w="25400">
              <a:solidFill>
                <a:srgbClr val="00FF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24" descr="maze.bmp"/>
          <p:cNvPicPr>
            <a:picLocks noChangeAspect="1"/>
          </p:cNvPicPr>
          <p:nvPr/>
        </p:nvPicPr>
        <p:blipFill>
          <a:blip r:embed="rId3" cstate="print"/>
          <a:srcRect t="30004" b="17502"/>
          <a:stretch>
            <a:fillRect/>
          </a:stretch>
        </p:blipFill>
        <p:spPr>
          <a:xfrm>
            <a:off x="914400" y="4316969"/>
            <a:ext cx="7315200" cy="2160031"/>
          </a:xfrm>
          <a:prstGeom prst="rect">
            <a:avLst/>
          </a:prstGeom>
        </p:spPr>
      </p:pic>
      <p:pic>
        <p:nvPicPr>
          <p:cNvPr id="26" name="Picture 25" descr="maze+interfaces.bmp"/>
          <p:cNvPicPr>
            <a:picLocks noChangeAspect="1"/>
          </p:cNvPicPr>
          <p:nvPr/>
        </p:nvPicPr>
        <p:blipFill>
          <a:blip r:embed="rId4" cstate="print"/>
          <a:srcRect t="30004" b="17502"/>
          <a:stretch>
            <a:fillRect/>
          </a:stretch>
        </p:blipFill>
        <p:spPr>
          <a:xfrm>
            <a:off x="914400" y="4316969"/>
            <a:ext cx="7315200" cy="2160031"/>
          </a:xfrm>
          <a:prstGeom prst="rect">
            <a:avLst/>
          </a:prstGeom>
        </p:spPr>
      </p:pic>
      <p:sp>
        <p:nvSpPr>
          <p:cNvPr id="3074" name="Title 1"/>
          <p:cNvSpPr>
            <a:spLocks noGrp="1"/>
          </p:cNvSpPr>
          <p:nvPr>
            <p:ph type="title"/>
          </p:nvPr>
        </p:nvSpPr>
        <p:spPr>
          <a:xfrm>
            <a:off x="319088" y="344488"/>
            <a:ext cx="8229600" cy="1143000"/>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What is Modular Radiance Transfer?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3000" b="1" dirty="0" smtClean="0">
              <a:solidFill>
                <a:srgbClr val="FFFF00"/>
              </a:solidFill>
              <a:latin typeface="Verdana" pitchFamily="34" charset="0"/>
              <a:ea typeface="Verdana" pitchFamily="34" charset="0"/>
              <a:cs typeface="Verdana" pitchFamily="34" charset="0"/>
            </a:endParaRPr>
          </a:p>
        </p:txBody>
      </p:sp>
      <p:grpSp>
        <p:nvGrpSpPr>
          <p:cNvPr id="27" name="Group 26"/>
          <p:cNvGrpSpPr/>
          <p:nvPr/>
        </p:nvGrpSpPr>
        <p:grpSpPr>
          <a:xfrm>
            <a:off x="533400" y="1487389"/>
            <a:ext cx="2286000" cy="2288977"/>
            <a:chOff x="6705600" y="1063823"/>
            <a:chExt cx="2286000" cy="2288977"/>
          </a:xfrm>
        </p:grpSpPr>
        <p:pic>
          <p:nvPicPr>
            <p:cNvPr id="11" name="Picture 10" descr="cave+ogre-direct+multibounce-indirect-reference.png"/>
            <p:cNvPicPr>
              <a:picLocks noChangeAspect="1"/>
            </p:cNvPicPr>
            <p:nvPr/>
          </p:nvPicPr>
          <p:blipFill>
            <a:blip r:embed="rId5" cstate="print"/>
            <a:stretch>
              <a:fillRect/>
            </a:stretch>
          </p:blipFill>
          <p:spPr>
            <a:xfrm>
              <a:off x="6705600" y="1063823"/>
              <a:ext cx="2286000" cy="2286000"/>
            </a:xfrm>
            <a:prstGeom prst="rect">
              <a:avLst/>
            </a:prstGeom>
          </p:spPr>
        </p:pic>
        <p:sp>
          <p:nvSpPr>
            <p:cNvPr id="21" name="TextBox 20"/>
            <p:cNvSpPr txBox="1"/>
            <p:nvPr/>
          </p:nvSpPr>
          <p:spPr bwMode="auto">
            <a:xfrm>
              <a:off x="7278732" y="3045023"/>
              <a:ext cx="1139736" cy="307777"/>
            </a:xfrm>
            <a:prstGeom prst="rect">
              <a:avLst/>
            </a:prstGeom>
            <a:noFill/>
            <a:ln w="9525">
              <a:noFill/>
              <a:miter lim="800000"/>
              <a:headEnd/>
              <a:tailEnd/>
            </a:ln>
          </p:spPr>
          <p:txBody>
            <a:bodyPr wrap="none" rtlCol="0">
              <a:spAutoFit/>
            </a:bodyPr>
            <a:lstStyle/>
            <a:p>
              <a:r>
                <a:rPr lang="en-US" sz="1400" dirty="0" smtClean="0">
                  <a:solidFill>
                    <a:schemeClr val="bg1"/>
                  </a:solidFill>
                  <a:latin typeface="Helvetica" pitchFamily="34" charset="0"/>
                  <a:cs typeface="Helvetica" pitchFamily="34" charset="0"/>
                </a:rPr>
                <a:t>Ray Tracing</a:t>
              </a:r>
              <a:endParaRPr lang="en-US" sz="1400" dirty="0">
                <a:solidFill>
                  <a:schemeClr val="bg1"/>
                </a:solidFill>
                <a:latin typeface="Helvetica" pitchFamily="34" charset="0"/>
                <a:cs typeface="Helvetica" pitchFamily="34" charset="0"/>
              </a:endParaRPr>
            </a:p>
          </p:txBody>
        </p:sp>
      </p:grpSp>
      <p:grpSp>
        <p:nvGrpSpPr>
          <p:cNvPr id="28" name="Group 27"/>
          <p:cNvGrpSpPr/>
          <p:nvPr/>
        </p:nvGrpSpPr>
        <p:grpSpPr>
          <a:xfrm>
            <a:off x="2971800" y="1485900"/>
            <a:ext cx="2341988" cy="2291954"/>
            <a:chOff x="7119073" y="3886200"/>
            <a:chExt cx="2341988" cy="2291954"/>
          </a:xfrm>
        </p:grpSpPr>
        <p:pic>
          <p:nvPicPr>
            <p:cNvPr id="15" name="Picture 14" descr="cave+ogre-direct+multibounce-indirect.png"/>
            <p:cNvPicPr>
              <a:picLocks noChangeAspect="1"/>
            </p:cNvPicPr>
            <p:nvPr/>
          </p:nvPicPr>
          <p:blipFill>
            <a:blip r:embed="rId6" cstate="print"/>
            <a:stretch>
              <a:fillRect/>
            </a:stretch>
          </p:blipFill>
          <p:spPr>
            <a:xfrm>
              <a:off x="7147067" y="3886200"/>
              <a:ext cx="2286000" cy="2286000"/>
            </a:xfrm>
            <a:prstGeom prst="rect">
              <a:avLst/>
            </a:prstGeom>
          </p:spPr>
        </p:pic>
        <p:sp>
          <p:nvSpPr>
            <p:cNvPr id="24" name="TextBox 23"/>
            <p:cNvSpPr txBox="1"/>
            <p:nvPr/>
          </p:nvSpPr>
          <p:spPr bwMode="auto">
            <a:xfrm>
              <a:off x="7119073" y="5870377"/>
              <a:ext cx="2341988" cy="307777"/>
            </a:xfrm>
            <a:prstGeom prst="rect">
              <a:avLst/>
            </a:prstGeom>
            <a:noFill/>
            <a:ln w="9525">
              <a:noFill/>
              <a:miter lim="800000"/>
              <a:headEnd/>
              <a:tailEnd/>
            </a:ln>
          </p:spPr>
          <p:txBody>
            <a:bodyPr wrap="none" rtlCol="0">
              <a:spAutoFit/>
            </a:bodyPr>
            <a:lstStyle/>
            <a:p>
              <a:r>
                <a:rPr lang="en-US" sz="1400" dirty="0" smtClean="0">
                  <a:solidFill>
                    <a:schemeClr val="bg1"/>
                  </a:solidFill>
                  <a:latin typeface="Helvetica" pitchFamily="34" charset="0"/>
                  <a:cs typeface="Helvetica" pitchFamily="34" charset="0"/>
                </a:rPr>
                <a:t>Modular Radiance Transfer</a:t>
              </a:r>
              <a:endParaRPr lang="en-US" sz="1400" dirty="0">
                <a:solidFill>
                  <a:schemeClr val="bg1"/>
                </a:solidFill>
                <a:latin typeface="Helvetica" pitchFamily="34" charset="0"/>
                <a:cs typeface="Helvetica" pitchFamily="34" charset="0"/>
              </a:endParaRPr>
            </a:p>
          </p:txBody>
        </p:sp>
      </p:grpSp>
      <p:grpSp>
        <p:nvGrpSpPr>
          <p:cNvPr id="41" name="Group 40"/>
          <p:cNvGrpSpPr/>
          <p:nvPr/>
        </p:nvGrpSpPr>
        <p:grpSpPr>
          <a:xfrm>
            <a:off x="6096000" y="1488877"/>
            <a:ext cx="2286000" cy="2552700"/>
            <a:chOff x="6096000" y="1488877"/>
            <a:chExt cx="2286000" cy="2552700"/>
          </a:xfrm>
        </p:grpSpPr>
        <p:grpSp>
          <p:nvGrpSpPr>
            <p:cNvPr id="39" name="Group 38"/>
            <p:cNvGrpSpPr/>
            <p:nvPr/>
          </p:nvGrpSpPr>
          <p:grpSpPr>
            <a:xfrm>
              <a:off x="6096000" y="1488877"/>
              <a:ext cx="2286000" cy="2286000"/>
              <a:chOff x="6096000" y="1219200"/>
              <a:chExt cx="2286000" cy="2286000"/>
            </a:xfrm>
          </p:grpSpPr>
          <p:pic>
            <p:nvPicPr>
              <p:cNvPr id="29" name="Picture 36" descr="mode-0.png"/>
              <p:cNvPicPr>
                <a:picLocks noChangeAspect="1"/>
              </p:cNvPicPr>
              <p:nvPr/>
            </p:nvPicPr>
            <p:blipFill>
              <a:blip r:embed="rId7" cstate="print"/>
              <a:stretch>
                <a:fillRect/>
              </a:stretch>
            </p:blipFill>
            <p:spPr bwMode="auto">
              <a:xfrm>
                <a:off x="6096000" y="1219200"/>
                <a:ext cx="1143000" cy="1143000"/>
              </a:xfrm>
              <a:prstGeom prst="rect">
                <a:avLst/>
              </a:prstGeom>
              <a:noFill/>
              <a:ln w="9525">
                <a:noFill/>
                <a:miter lim="800000"/>
                <a:headEnd/>
                <a:tailEnd/>
              </a:ln>
            </p:spPr>
          </p:pic>
          <p:pic>
            <p:nvPicPr>
              <p:cNvPr id="30" name="Picture 37" descr="mode-1.png"/>
              <p:cNvPicPr>
                <a:picLocks noChangeAspect="1"/>
              </p:cNvPicPr>
              <p:nvPr/>
            </p:nvPicPr>
            <p:blipFill>
              <a:blip r:embed="rId8" cstate="print"/>
              <a:stretch>
                <a:fillRect/>
              </a:stretch>
            </p:blipFill>
            <p:spPr bwMode="auto">
              <a:xfrm>
                <a:off x="7239000" y="1219200"/>
                <a:ext cx="1143000" cy="1143000"/>
              </a:xfrm>
              <a:prstGeom prst="rect">
                <a:avLst/>
              </a:prstGeom>
              <a:noFill/>
              <a:ln w="9525">
                <a:noFill/>
                <a:miter lim="800000"/>
                <a:headEnd/>
                <a:tailEnd/>
              </a:ln>
            </p:spPr>
          </p:pic>
          <p:pic>
            <p:nvPicPr>
              <p:cNvPr id="37" name="Picture 38" descr="mode-2.png"/>
              <p:cNvPicPr>
                <a:picLocks noChangeAspect="1"/>
              </p:cNvPicPr>
              <p:nvPr/>
            </p:nvPicPr>
            <p:blipFill>
              <a:blip r:embed="rId9" cstate="print"/>
              <a:stretch>
                <a:fillRect/>
              </a:stretch>
            </p:blipFill>
            <p:spPr bwMode="auto">
              <a:xfrm>
                <a:off x="6096000" y="2362200"/>
                <a:ext cx="1143000" cy="1143000"/>
              </a:xfrm>
              <a:prstGeom prst="rect">
                <a:avLst/>
              </a:prstGeom>
              <a:noFill/>
              <a:ln w="9525">
                <a:noFill/>
                <a:miter lim="800000"/>
                <a:headEnd/>
                <a:tailEnd/>
              </a:ln>
            </p:spPr>
          </p:pic>
          <p:pic>
            <p:nvPicPr>
              <p:cNvPr id="38" name="Picture 39" descr="mode-3.png"/>
              <p:cNvPicPr>
                <a:picLocks noChangeAspect="1"/>
              </p:cNvPicPr>
              <p:nvPr/>
            </p:nvPicPr>
            <p:blipFill>
              <a:blip r:embed="rId10" cstate="print"/>
              <a:stretch>
                <a:fillRect/>
              </a:stretch>
            </p:blipFill>
            <p:spPr bwMode="auto">
              <a:xfrm>
                <a:off x="7239000" y="2362200"/>
                <a:ext cx="1143000" cy="1143000"/>
              </a:xfrm>
              <a:prstGeom prst="rect">
                <a:avLst/>
              </a:prstGeom>
              <a:noFill/>
              <a:ln w="9525">
                <a:noFill/>
                <a:miter lim="800000"/>
                <a:headEnd/>
                <a:tailEnd/>
              </a:ln>
            </p:spPr>
          </p:pic>
        </p:grpSp>
        <p:sp>
          <p:nvSpPr>
            <p:cNvPr id="40" name="TextBox 39"/>
            <p:cNvSpPr txBox="1"/>
            <p:nvPr/>
          </p:nvSpPr>
          <p:spPr bwMode="auto">
            <a:xfrm>
              <a:off x="6932611" y="3733800"/>
              <a:ext cx="623889" cy="307777"/>
            </a:xfrm>
            <a:prstGeom prst="rect">
              <a:avLst/>
            </a:prstGeom>
            <a:noFill/>
            <a:ln w="9525">
              <a:noFill/>
              <a:miter lim="800000"/>
              <a:headEnd/>
              <a:tailEnd/>
            </a:ln>
          </p:spPr>
          <p:txBody>
            <a:bodyPr wrap="none" rtlCol="0">
              <a:spAutoFit/>
            </a:bodyPr>
            <a:lstStyle/>
            <a:p>
              <a:r>
                <a:rPr lang="en-US" sz="1400" dirty="0" smtClean="0">
                  <a:solidFill>
                    <a:schemeClr val="bg1"/>
                  </a:solidFill>
                  <a:latin typeface="Helvetica" pitchFamily="34" charset="0"/>
                  <a:cs typeface="Helvetica" pitchFamily="34" charset="0"/>
                </a:rPr>
                <a:t>Basis</a:t>
              </a:r>
              <a:endParaRPr lang="en-US" sz="1400" dirty="0">
                <a:solidFill>
                  <a:schemeClr val="bg1"/>
                </a:solidFill>
                <a:latin typeface="Helvetica" pitchFamily="34" charset="0"/>
                <a:cs typeface="Helvetica"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990600" y="1123950"/>
            <a:ext cx="2657475" cy="2762250"/>
          </a:xfrm>
          <a:prstGeom prst="rect">
            <a:avLst/>
          </a:prstGeom>
          <a:noFill/>
          <a:ln w="9525">
            <a:noFill/>
            <a:miter lim="800000"/>
            <a:headEnd/>
            <a:tailEnd/>
          </a:ln>
        </p:spPr>
      </p:pic>
      <p:sp>
        <p:nvSpPr>
          <p:cNvPr id="3074" name="Title 1"/>
          <p:cNvSpPr>
            <a:spLocks noGrp="1"/>
          </p:cNvSpPr>
          <p:nvPr>
            <p:ph type="title"/>
          </p:nvPr>
        </p:nvSpPr>
        <p:spPr>
          <a:xfrm>
            <a:off x="319088" y="376020"/>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Helvetica" pitchFamily="34" charset="0"/>
              </a:rPr>
              <a:t>Delta Occlusion Operator</a:t>
            </a:r>
            <a:r>
              <a:rPr lang="en-US" sz="3000" b="1" dirty="0" smtClean="0">
                <a:solidFill>
                  <a:srgbClr val="FFFF00"/>
                </a:solidFill>
                <a:latin typeface="Helvetica" pitchFamily="34" charset="0"/>
                <a:ea typeface="Verdana" pitchFamily="34" charset="0"/>
                <a:cs typeface="Helvetica" pitchFamily="34" charset="0"/>
              </a:rPr>
              <a:t/>
            </a:r>
            <a:br>
              <a:rPr lang="en-US" sz="3000" b="1" dirty="0" smtClean="0">
                <a:solidFill>
                  <a:srgbClr val="FFFF00"/>
                </a:solidFill>
                <a:latin typeface="Helvetica" pitchFamily="34" charset="0"/>
                <a:ea typeface="Verdana" pitchFamily="34" charset="0"/>
                <a:cs typeface="Helvetica" pitchFamily="34" charset="0"/>
              </a:rPr>
            </a:br>
            <a:r>
              <a:rPr lang="en-US" sz="2000" b="1" dirty="0" smtClean="0">
                <a:solidFill>
                  <a:srgbClr val="FFFF00"/>
                </a:solidFill>
                <a:latin typeface="Helvetica" pitchFamily="34" charset="0"/>
                <a:ea typeface="Verdana" pitchFamily="34" charset="0"/>
                <a:cs typeface="Helvetica" pitchFamily="34" charset="0"/>
              </a:rPr>
              <a:t>In-Painting</a:t>
            </a:r>
          </a:p>
        </p:txBody>
      </p:sp>
      <p:pic>
        <p:nvPicPr>
          <p:cNvPr id="2055" name="Picture 7"/>
          <p:cNvPicPr>
            <a:picLocks noChangeAspect="1" noChangeArrowheads="1"/>
          </p:cNvPicPr>
          <p:nvPr/>
        </p:nvPicPr>
        <p:blipFill>
          <a:blip r:embed="rId4" cstate="print"/>
          <a:srcRect/>
          <a:stretch>
            <a:fillRect/>
          </a:stretch>
        </p:blipFill>
        <p:spPr bwMode="auto">
          <a:xfrm>
            <a:off x="3657600" y="4095750"/>
            <a:ext cx="2657475" cy="2762250"/>
          </a:xfrm>
          <a:prstGeom prst="rect">
            <a:avLst/>
          </a:prstGeom>
          <a:noFill/>
          <a:ln w="9525">
            <a:noFill/>
            <a:miter lim="800000"/>
            <a:headEnd/>
            <a:tailEnd/>
          </a:ln>
        </p:spPr>
      </p:pic>
      <p:pic>
        <p:nvPicPr>
          <p:cNvPr id="2056" name="Picture 8"/>
          <p:cNvPicPr>
            <a:picLocks noChangeAspect="1" noChangeArrowheads="1"/>
          </p:cNvPicPr>
          <p:nvPr/>
        </p:nvPicPr>
        <p:blipFill>
          <a:blip r:embed="rId5" cstate="print"/>
          <a:srcRect/>
          <a:stretch>
            <a:fillRect/>
          </a:stretch>
        </p:blipFill>
        <p:spPr bwMode="auto">
          <a:xfrm>
            <a:off x="6381750" y="4095750"/>
            <a:ext cx="2657475" cy="2762250"/>
          </a:xfrm>
          <a:prstGeom prst="rect">
            <a:avLst/>
          </a:prstGeom>
          <a:noFill/>
          <a:ln w="9525">
            <a:noFill/>
            <a:miter lim="800000"/>
            <a:headEnd/>
            <a:tailEnd/>
          </a:ln>
        </p:spPr>
      </p:pic>
      <p:pic>
        <p:nvPicPr>
          <p:cNvPr id="2057" name="Picture 9"/>
          <p:cNvPicPr>
            <a:picLocks noChangeAspect="1" noChangeArrowheads="1"/>
          </p:cNvPicPr>
          <p:nvPr/>
        </p:nvPicPr>
        <p:blipFill>
          <a:blip r:embed="rId6" cstate="print"/>
          <a:srcRect/>
          <a:stretch>
            <a:fillRect/>
          </a:stretch>
        </p:blipFill>
        <p:spPr bwMode="auto">
          <a:xfrm>
            <a:off x="6381750" y="1123950"/>
            <a:ext cx="2762250" cy="2762250"/>
          </a:xfrm>
          <a:prstGeom prst="rect">
            <a:avLst/>
          </a:prstGeom>
          <a:noFill/>
          <a:ln w="9525">
            <a:noFill/>
            <a:miter lim="800000"/>
            <a:headEnd/>
            <a:tailEnd/>
          </a:ln>
        </p:spPr>
      </p:pic>
      <p:pic>
        <p:nvPicPr>
          <p:cNvPr id="2054" name="Picture 6"/>
          <p:cNvPicPr>
            <a:picLocks noChangeAspect="1" noChangeArrowheads="1"/>
          </p:cNvPicPr>
          <p:nvPr/>
        </p:nvPicPr>
        <p:blipFill>
          <a:blip r:embed="rId7" cstate="print"/>
          <a:srcRect/>
          <a:stretch>
            <a:fillRect/>
          </a:stretch>
        </p:blipFill>
        <p:spPr bwMode="auto">
          <a:xfrm>
            <a:off x="3657600" y="1123950"/>
            <a:ext cx="2657475" cy="2762250"/>
          </a:xfrm>
          <a:prstGeom prst="rect">
            <a:avLst/>
          </a:prstGeom>
          <a:noFill/>
          <a:ln w="9525">
            <a:noFill/>
            <a:miter lim="800000"/>
            <a:headEnd/>
            <a:tailEnd/>
          </a:ln>
        </p:spPr>
      </p:pic>
      <p:pic>
        <p:nvPicPr>
          <p:cNvPr id="2052" name="Picture 4"/>
          <p:cNvPicPr>
            <a:picLocks noChangeAspect="1" noChangeArrowheads="1"/>
          </p:cNvPicPr>
          <p:nvPr/>
        </p:nvPicPr>
        <p:blipFill>
          <a:blip r:embed="rId8" cstate="print"/>
          <a:srcRect/>
          <a:stretch>
            <a:fillRect/>
          </a:stretch>
        </p:blipFill>
        <p:spPr bwMode="auto">
          <a:xfrm>
            <a:off x="990600" y="4095750"/>
            <a:ext cx="2657475" cy="2762250"/>
          </a:xfrm>
          <a:prstGeom prst="rect">
            <a:avLst/>
          </a:prstGeom>
          <a:noFill/>
          <a:ln w="9525">
            <a:noFill/>
            <a:miter lim="800000"/>
            <a:headEnd/>
            <a:tailEnd/>
          </a:ln>
        </p:spPr>
      </p:pic>
      <p:sp>
        <p:nvSpPr>
          <p:cNvPr id="28" name="TextBox 27"/>
          <p:cNvSpPr txBox="1"/>
          <p:nvPr/>
        </p:nvSpPr>
        <p:spPr bwMode="auto">
          <a:xfrm rot="16200000">
            <a:off x="-180051" y="2335798"/>
            <a:ext cx="1460656"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No In-painting</a:t>
            </a:r>
          </a:p>
        </p:txBody>
      </p:sp>
      <p:sp>
        <p:nvSpPr>
          <p:cNvPr id="29" name="TextBox 28"/>
          <p:cNvSpPr txBox="1"/>
          <p:nvPr/>
        </p:nvSpPr>
        <p:spPr bwMode="auto">
          <a:xfrm rot="16200000">
            <a:off x="-20553" y="5307598"/>
            <a:ext cx="1141659"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In-painting</a:t>
            </a:r>
          </a:p>
        </p:txBody>
      </p:sp>
      <p:sp>
        <p:nvSpPr>
          <p:cNvPr id="30" name="TextBox 29"/>
          <p:cNvSpPr txBox="1"/>
          <p:nvPr/>
        </p:nvSpPr>
        <p:spPr bwMode="auto">
          <a:xfrm>
            <a:off x="1560956" y="3810000"/>
            <a:ext cx="1516762"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Point Sampled</a:t>
            </a:r>
          </a:p>
        </p:txBody>
      </p:sp>
      <p:sp>
        <p:nvSpPr>
          <p:cNvPr id="32" name="TextBox 31"/>
          <p:cNvSpPr txBox="1"/>
          <p:nvPr/>
        </p:nvSpPr>
        <p:spPr bwMode="auto">
          <a:xfrm>
            <a:off x="4227956" y="3810000"/>
            <a:ext cx="1516762"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Point Sampled</a:t>
            </a:r>
          </a:p>
        </p:txBody>
      </p:sp>
      <p:sp>
        <p:nvSpPr>
          <p:cNvPr id="33" name="TextBox 32"/>
          <p:cNvSpPr txBox="1"/>
          <p:nvPr/>
        </p:nvSpPr>
        <p:spPr bwMode="auto">
          <a:xfrm>
            <a:off x="6959610" y="3810000"/>
            <a:ext cx="1606530"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Linear Blending</a:t>
            </a:r>
          </a:p>
        </p:txBody>
      </p:sp>
      <p:sp>
        <p:nvSpPr>
          <p:cNvPr id="14" name="TextBox 13"/>
          <p:cNvSpPr txBox="1"/>
          <p:nvPr/>
        </p:nvSpPr>
        <p:spPr bwMode="auto">
          <a:xfrm>
            <a:off x="7158932" y="499646"/>
            <a:ext cx="1680268"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a:t>
            </a:r>
            <a:r>
              <a:rPr lang="en-US" sz="1600" dirty="0" err="1" smtClean="0">
                <a:solidFill>
                  <a:schemeClr val="bg1"/>
                </a:solidFill>
                <a:latin typeface="Helvetica" pitchFamily="34" charset="0"/>
                <a:cs typeface="Helvetica" pitchFamily="34" charset="0"/>
              </a:rPr>
              <a:t>Sapiro</a:t>
            </a:r>
            <a:r>
              <a:rPr lang="en-US" sz="1600" dirty="0" smtClean="0">
                <a:solidFill>
                  <a:schemeClr val="bg1"/>
                </a:solidFill>
                <a:latin typeface="Helvetica" pitchFamily="34" charset="0"/>
                <a:cs typeface="Helvetica" pitchFamily="34" charset="0"/>
              </a:rPr>
              <a:t> et al. 00]</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work\git\DirectToIndirect\Renderer11-Shadows\images\screenshot0000.bmp"/>
          <p:cNvPicPr>
            <a:picLocks noChangeAspect="1" noChangeArrowheads="1"/>
          </p:cNvPicPr>
          <p:nvPr/>
        </p:nvPicPr>
        <p:blipFill>
          <a:blip r:embed="rId3" cstate="print"/>
          <a:srcRect/>
          <a:stretch>
            <a:fillRect/>
          </a:stretch>
        </p:blipFill>
        <p:spPr bwMode="auto">
          <a:xfrm>
            <a:off x="384048" y="1435608"/>
            <a:ext cx="4572000" cy="4572000"/>
          </a:xfrm>
          <a:prstGeom prst="rect">
            <a:avLst/>
          </a:prstGeom>
          <a:noFill/>
        </p:spPr>
      </p:pic>
      <p:pic>
        <p:nvPicPr>
          <p:cNvPr id="8" name="Picture 2" descr="D:\work\git\DirectToIndirect\Renderer11-Shadows\images\screenshot0000.bmp"/>
          <p:cNvPicPr>
            <a:picLocks noChangeAspect="1" noChangeArrowheads="1"/>
          </p:cNvPicPr>
          <p:nvPr/>
        </p:nvPicPr>
        <p:blipFill>
          <a:blip r:embed="rId4" cstate="print"/>
          <a:srcRect/>
          <a:stretch>
            <a:fillRect/>
          </a:stretch>
        </p:blipFill>
        <p:spPr bwMode="auto">
          <a:xfrm>
            <a:off x="384048" y="1435608"/>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Reflection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41" name="TextBox 40"/>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sp>
        <p:nvSpPr>
          <p:cNvPr id="43" name="TextBox 42"/>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Modular Radiance Transfer</a:t>
            </a:r>
          </a:p>
        </p:txBody>
      </p:sp>
      <p:sp>
        <p:nvSpPr>
          <p:cNvPr id="7" name="TextBox 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solidFill>
                  <a:schemeClr val="bg1"/>
                </a:solidFill>
                <a:latin typeface="Helvetica" pitchFamily="34" charset="0"/>
                <a:cs typeface="Helvetica" pitchFamily="34" charset="0"/>
              </a:rPr>
              <a:t>Delta Reflection Operator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2" descr="D:\work\git\DirectToIndirect\Renderer11-Shadows\images\screenshot0000.bmp"/>
          <p:cNvPicPr>
            <a:picLocks noChangeAspect="1" noChangeArrowheads="1"/>
          </p:cNvPicPr>
          <p:nvPr/>
        </p:nvPicPr>
        <p:blipFill>
          <a:blip r:embed="rId3" cstate="print">
            <a:lum/>
          </a:blip>
          <a:srcRect/>
          <a:stretch>
            <a:fillRect/>
          </a:stretch>
        </p:blipFill>
        <p:spPr bwMode="auto">
          <a:xfrm>
            <a:off x="381000" y="1438975"/>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Reflection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79" name="TextBox 78"/>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grpSp>
        <p:nvGrpSpPr>
          <p:cNvPr id="2" name="Group 107"/>
          <p:cNvGrpSpPr/>
          <p:nvPr/>
        </p:nvGrpSpPr>
        <p:grpSpPr>
          <a:xfrm>
            <a:off x="1498600" y="2882900"/>
            <a:ext cx="2740025" cy="3127375"/>
            <a:chOff x="1498600" y="2882900"/>
            <a:chExt cx="2740025" cy="3127375"/>
          </a:xfrm>
        </p:grpSpPr>
        <p:sp>
          <p:nvSpPr>
            <p:cNvPr id="98" name="Freeform 97"/>
            <p:cNvSpPr/>
            <p:nvPr/>
          </p:nvSpPr>
          <p:spPr>
            <a:xfrm>
              <a:off x="3975100" y="4267200"/>
              <a:ext cx="263525" cy="1739900"/>
            </a:xfrm>
            <a:custGeom>
              <a:avLst/>
              <a:gdLst>
                <a:gd name="connsiteX0" fmla="*/ 3175 w 263525"/>
                <a:gd name="connsiteY0" fmla="*/ 142875 h 1739900"/>
                <a:gd name="connsiteX1" fmla="*/ 0 w 263525"/>
                <a:gd name="connsiteY1" fmla="*/ 1739900 h 1739900"/>
                <a:gd name="connsiteX2" fmla="*/ 263525 w 263525"/>
                <a:gd name="connsiteY2" fmla="*/ 1266825 h 1739900"/>
                <a:gd name="connsiteX3" fmla="*/ 263525 w 263525"/>
                <a:gd name="connsiteY3" fmla="*/ 0 h 1739900"/>
                <a:gd name="connsiteX4" fmla="*/ 3175 w 263525"/>
                <a:gd name="connsiteY4" fmla="*/ 142875 h 173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5" h="1739900">
                  <a:moveTo>
                    <a:pt x="3175" y="142875"/>
                  </a:moveTo>
                  <a:cubicBezTo>
                    <a:pt x="2117" y="675217"/>
                    <a:pt x="1058" y="1207558"/>
                    <a:pt x="0" y="1739900"/>
                  </a:cubicBezTo>
                  <a:lnTo>
                    <a:pt x="263525" y="1266825"/>
                  </a:lnTo>
                  <a:lnTo>
                    <a:pt x="263525" y="0"/>
                  </a:lnTo>
                  <a:lnTo>
                    <a:pt x="3175" y="142875"/>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Freeform 98"/>
            <p:cNvSpPr/>
            <p:nvPr/>
          </p:nvSpPr>
          <p:spPr>
            <a:xfrm>
              <a:off x="2530475" y="4343400"/>
              <a:ext cx="1431925" cy="1666875"/>
            </a:xfrm>
            <a:custGeom>
              <a:avLst/>
              <a:gdLst>
                <a:gd name="connsiteX0" fmla="*/ 0 w 1431925"/>
                <a:gd name="connsiteY0" fmla="*/ 0 h 1666875"/>
                <a:gd name="connsiteX1" fmla="*/ 0 w 1431925"/>
                <a:gd name="connsiteY1" fmla="*/ 1431925 h 1666875"/>
                <a:gd name="connsiteX2" fmla="*/ 1431925 w 1431925"/>
                <a:gd name="connsiteY2" fmla="*/ 1666875 h 1666875"/>
                <a:gd name="connsiteX3" fmla="*/ 1431925 w 1431925"/>
                <a:gd name="connsiteY3" fmla="*/ 66675 h 1666875"/>
                <a:gd name="connsiteX4" fmla="*/ 0 w 1431925"/>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925" h="1666875">
                  <a:moveTo>
                    <a:pt x="0" y="0"/>
                  </a:moveTo>
                  <a:lnTo>
                    <a:pt x="0" y="1431925"/>
                  </a:lnTo>
                  <a:lnTo>
                    <a:pt x="1431925" y="1666875"/>
                  </a:lnTo>
                  <a:lnTo>
                    <a:pt x="1431925" y="66675"/>
                  </a:ln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Freeform 100"/>
            <p:cNvSpPr/>
            <p:nvPr/>
          </p:nvSpPr>
          <p:spPr>
            <a:xfrm>
              <a:off x="2559050" y="4222750"/>
              <a:ext cx="1651000" cy="174625"/>
            </a:xfrm>
            <a:custGeom>
              <a:avLst/>
              <a:gdLst>
                <a:gd name="connsiteX0" fmla="*/ 492125 w 1651000"/>
                <a:gd name="connsiteY0" fmla="*/ 0 h 174625"/>
                <a:gd name="connsiteX1" fmla="*/ 0 w 1651000"/>
                <a:gd name="connsiteY1" fmla="*/ 111125 h 174625"/>
                <a:gd name="connsiteX2" fmla="*/ 1409700 w 1651000"/>
                <a:gd name="connsiteY2" fmla="*/ 174625 h 174625"/>
                <a:gd name="connsiteX3" fmla="*/ 1651000 w 1651000"/>
                <a:gd name="connsiteY3" fmla="*/ 44450 h 174625"/>
                <a:gd name="connsiteX4" fmla="*/ 492125 w 1651000"/>
                <a:gd name="connsiteY4" fmla="*/ 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0" h="174625">
                  <a:moveTo>
                    <a:pt x="492125" y="0"/>
                  </a:moveTo>
                  <a:lnTo>
                    <a:pt x="0" y="111125"/>
                  </a:lnTo>
                  <a:lnTo>
                    <a:pt x="1409700" y="174625"/>
                  </a:lnTo>
                  <a:lnTo>
                    <a:pt x="1651000" y="44450"/>
                  </a:lnTo>
                  <a:lnTo>
                    <a:pt x="4921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105"/>
            <p:cNvSpPr/>
            <p:nvPr/>
          </p:nvSpPr>
          <p:spPr>
            <a:xfrm>
              <a:off x="1577975" y="2882900"/>
              <a:ext cx="1136650" cy="2543175"/>
            </a:xfrm>
            <a:custGeom>
              <a:avLst/>
              <a:gdLst>
                <a:gd name="connsiteX0" fmla="*/ 0 w 1136650"/>
                <a:gd name="connsiteY0" fmla="*/ 0 h 2543175"/>
                <a:gd name="connsiteX1" fmla="*/ 3175 w 1136650"/>
                <a:gd name="connsiteY1" fmla="*/ 2543175 h 2543175"/>
                <a:gd name="connsiteX2" fmla="*/ 942975 w 1136650"/>
                <a:gd name="connsiteY2" fmla="*/ 2463800 h 2543175"/>
                <a:gd name="connsiteX3" fmla="*/ 942975 w 1136650"/>
                <a:gd name="connsiteY3" fmla="*/ 1450975 h 2543175"/>
                <a:gd name="connsiteX4" fmla="*/ 1136650 w 1136650"/>
                <a:gd name="connsiteY4" fmla="*/ 1403350 h 2543175"/>
                <a:gd name="connsiteX5" fmla="*/ 1130300 w 1136650"/>
                <a:gd name="connsiteY5" fmla="*/ 34925 h 2543175"/>
                <a:gd name="connsiteX6" fmla="*/ 0 w 1136650"/>
                <a:gd name="connsiteY6"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650" h="2543175">
                  <a:moveTo>
                    <a:pt x="0" y="0"/>
                  </a:moveTo>
                  <a:cubicBezTo>
                    <a:pt x="1058" y="847725"/>
                    <a:pt x="2117" y="1695450"/>
                    <a:pt x="3175" y="2543175"/>
                  </a:cubicBezTo>
                  <a:lnTo>
                    <a:pt x="942975" y="2463800"/>
                  </a:lnTo>
                  <a:lnTo>
                    <a:pt x="942975" y="1450975"/>
                  </a:lnTo>
                  <a:lnTo>
                    <a:pt x="1136650" y="1403350"/>
                  </a:lnTo>
                  <a:cubicBezTo>
                    <a:pt x="1134533" y="947208"/>
                    <a:pt x="1132417" y="491067"/>
                    <a:pt x="1130300" y="34925"/>
                  </a:cubicBez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Freeform 106"/>
            <p:cNvSpPr/>
            <p:nvPr/>
          </p:nvSpPr>
          <p:spPr>
            <a:xfrm>
              <a:off x="1498600" y="2882900"/>
              <a:ext cx="76200" cy="2524125"/>
            </a:xfrm>
            <a:custGeom>
              <a:avLst/>
              <a:gdLst>
                <a:gd name="connsiteX0" fmla="*/ 73025 w 76200"/>
                <a:gd name="connsiteY0" fmla="*/ 0 h 2524125"/>
                <a:gd name="connsiteX1" fmla="*/ 76200 w 76200"/>
                <a:gd name="connsiteY1" fmla="*/ 2524125 h 2524125"/>
                <a:gd name="connsiteX2" fmla="*/ 6350 w 76200"/>
                <a:gd name="connsiteY2" fmla="*/ 2228850 h 2524125"/>
                <a:gd name="connsiteX3" fmla="*/ 0 w 76200"/>
                <a:gd name="connsiteY3" fmla="*/ 155575 h 2524125"/>
                <a:gd name="connsiteX4" fmla="*/ 73025 w 76200"/>
                <a:gd name="connsiteY4" fmla="*/ 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5">
                  <a:moveTo>
                    <a:pt x="73025" y="0"/>
                  </a:moveTo>
                  <a:cubicBezTo>
                    <a:pt x="74083" y="841375"/>
                    <a:pt x="75142" y="1682750"/>
                    <a:pt x="76200" y="2524125"/>
                  </a:cubicBezTo>
                  <a:lnTo>
                    <a:pt x="6350" y="2228850"/>
                  </a:lnTo>
                  <a:cubicBezTo>
                    <a:pt x="4233" y="1537758"/>
                    <a:pt x="2117" y="846667"/>
                    <a:pt x="0" y="155575"/>
                  </a:cubicBezTo>
                  <a:lnTo>
                    <a:pt x="730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7" name="TextBox 46"/>
          <p:cNvSpPr txBox="1"/>
          <p:nvPr/>
        </p:nvSpPr>
        <p:spPr bwMode="auto">
          <a:xfrm>
            <a:off x="5601989" y="2814935"/>
            <a:ext cx="312220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 = </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a:t>
            </a:r>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d</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48" name="TextBox 47"/>
          <p:cNvSpPr txBox="1"/>
          <p:nvPr/>
        </p:nvSpPr>
        <p:spPr bwMode="auto">
          <a:xfrm>
            <a:off x="7676091" y="4876800"/>
            <a:ext cx="1034257"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d</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c</a:t>
            </a:r>
            <a:r>
              <a:rPr lang="en-US" sz="2400" baseline="-25000" dirty="0" smtClean="0">
                <a:solidFill>
                  <a:schemeClr val="bg1"/>
                </a:solidFill>
                <a:latin typeface="Helvetica" pitchFamily="34" charset="0"/>
                <a:cs typeface="Helvetica" pitchFamily="34" charset="0"/>
              </a:rPr>
              <a:t> </a:t>
            </a: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66" name="TextBox 65"/>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Modular Radiance Transfer</a:t>
            </a:r>
          </a:p>
        </p:txBody>
      </p:sp>
      <p:sp>
        <p:nvSpPr>
          <p:cNvPr id="67" name="TextBox 6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solidFill>
                  <a:schemeClr val="bg1"/>
                </a:solidFill>
                <a:latin typeface="Helvetica" pitchFamily="34" charset="0"/>
                <a:cs typeface="Helvetica" pitchFamily="34" charset="0"/>
              </a:rPr>
              <a:t>Delta Reflection Operator</a:t>
            </a:r>
          </a:p>
        </p:txBody>
      </p:sp>
      <p:sp>
        <p:nvSpPr>
          <p:cNvPr id="42" name="TextBox 41"/>
          <p:cNvSpPr txBox="1"/>
          <p:nvPr/>
        </p:nvSpPr>
        <p:spPr bwMode="auto">
          <a:xfrm>
            <a:off x="6712150" y="4915881"/>
            <a:ext cx="60305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c =</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2" descr="D:\work\git\DirectToIndirect\Renderer11-Shadows\images\screenshot0000.bmp"/>
          <p:cNvPicPr>
            <a:picLocks noChangeAspect="1" noChangeArrowheads="1"/>
          </p:cNvPicPr>
          <p:nvPr/>
        </p:nvPicPr>
        <p:blipFill>
          <a:blip r:embed="rId3" cstate="print">
            <a:lum/>
          </a:blip>
          <a:srcRect/>
          <a:stretch>
            <a:fillRect/>
          </a:stretch>
        </p:blipFill>
        <p:spPr bwMode="auto">
          <a:xfrm>
            <a:off x="381000" y="1438975"/>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Reflection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79" name="TextBox 78"/>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grpSp>
        <p:nvGrpSpPr>
          <p:cNvPr id="2" name="Group 107"/>
          <p:cNvGrpSpPr/>
          <p:nvPr/>
        </p:nvGrpSpPr>
        <p:grpSpPr>
          <a:xfrm>
            <a:off x="1498600" y="2882900"/>
            <a:ext cx="2740025" cy="3127375"/>
            <a:chOff x="1498600" y="2882900"/>
            <a:chExt cx="2740025" cy="3127375"/>
          </a:xfrm>
        </p:grpSpPr>
        <p:sp>
          <p:nvSpPr>
            <p:cNvPr id="98" name="Freeform 97"/>
            <p:cNvSpPr/>
            <p:nvPr/>
          </p:nvSpPr>
          <p:spPr>
            <a:xfrm>
              <a:off x="3975100" y="4267200"/>
              <a:ext cx="263525" cy="1739900"/>
            </a:xfrm>
            <a:custGeom>
              <a:avLst/>
              <a:gdLst>
                <a:gd name="connsiteX0" fmla="*/ 3175 w 263525"/>
                <a:gd name="connsiteY0" fmla="*/ 142875 h 1739900"/>
                <a:gd name="connsiteX1" fmla="*/ 0 w 263525"/>
                <a:gd name="connsiteY1" fmla="*/ 1739900 h 1739900"/>
                <a:gd name="connsiteX2" fmla="*/ 263525 w 263525"/>
                <a:gd name="connsiteY2" fmla="*/ 1266825 h 1739900"/>
                <a:gd name="connsiteX3" fmla="*/ 263525 w 263525"/>
                <a:gd name="connsiteY3" fmla="*/ 0 h 1739900"/>
                <a:gd name="connsiteX4" fmla="*/ 3175 w 263525"/>
                <a:gd name="connsiteY4" fmla="*/ 142875 h 173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5" h="1739900">
                  <a:moveTo>
                    <a:pt x="3175" y="142875"/>
                  </a:moveTo>
                  <a:cubicBezTo>
                    <a:pt x="2117" y="675217"/>
                    <a:pt x="1058" y="1207558"/>
                    <a:pt x="0" y="1739900"/>
                  </a:cubicBezTo>
                  <a:lnTo>
                    <a:pt x="263525" y="1266825"/>
                  </a:lnTo>
                  <a:lnTo>
                    <a:pt x="263525" y="0"/>
                  </a:lnTo>
                  <a:lnTo>
                    <a:pt x="3175" y="142875"/>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Freeform 98"/>
            <p:cNvSpPr/>
            <p:nvPr/>
          </p:nvSpPr>
          <p:spPr>
            <a:xfrm>
              <a:off x="2530475" y="4343400"/>
              <a:ext cx="1431925" cy="1666875"/>
            </a:xfrm>
            <a:custGeom>
              <a:avLst/>
              <a:gdLst>
                <a:gd name="connsiteX0" fmla="*/ 0 w 1431925"/>
                <a:gd name="connsiteY0" fmla="*/ 0 h 1666875"/>
                <a:gd name="connsiteX1" fmla="*/ 0 w 1431925"/>
                <a:gd name="connsiteY1" fmla="*/ 1431925 h 1666875"/>
                <a:gd name="connsiteX2" fmla="*/ 1431925 w 1431925"/>
                <a:gd name="connsiteY2" fmla="*/ 1666875 h 1666875"/>
                <a:gd name="connsiteX3" fmla="*/ 1431925 w 1431925"/>
                <a:gd name="connsiteY3" fmla="*/ 66675 h 1666875"/>
                <a:gd name="connsiteX4" fmla="*/ 0 w 1431925"/>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925" h="1666875">
                  <a:moveTo>
                    <a:pt x="0" y="0"/>
                  </a:moveTo>
                  <a:lnTo>
                    <a:pt x="0" y="1431925"/>
                  </a:lnTo>
                  <a:lnTo>
                    <a:pt x="1431925" y="1666875"/>
                  </a:lnTo>
                  <a:lnTo>
                    <a:pt x="1431925" y="66675"/>
                  </a:ln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Freeform 100"/>
            <p:cNvSpPr/>
            <p:nvPr/>
          </p:nvSpPr>
          <p:spPr>
            <a:xfrm>
              <a:off x="2559050" y="4222750"/>
              <a:ext cx="1651000" cy="174625"/>
            </a:xfrm>
            <a:custGeom>
              <a:avLst/>
              <a:gdLst>
                <a:gd name="connsiteX0" fmla="*/ 492125 w 1651000"/>
                <a:gd name="connsiteY0" fmla="*/ 0 h 174625"/>
                <a:gd name="connsiteX1" fmla="*/ 0 w 1651000"/>
                <a:gd name="connsiteY1" fmla="*/ 111125 h 174625"/>
                <a:gd name="connsiteX2" fmla="*/ 1409700 w 1651000"/>
                <a:gd name="connsiteY2" fmla="*/ 174625 h 174625"/>
                <a:gd name="connsiteX3" fmla="*/ 1651000 w 1651000"/>
                <a:gd name="connsiteY3" fmla="*/ 44450 h 174625"/>
                <a:gd name="connsiteX4" fmla="*/ 492125 w 1651000"/>
                <a:gd name="connsiteY4" fmla="*/ 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0" h="174625">
                  <a:moveTo>
                    <a:pt x="492125" y="0"/>
                  </a:moveTo>
                  <a:lnTo>
                    <a:pt x="0" y="111125"/>
                  </a:lnTo>
                  <a:lnTo>
                    <a:pt x="1409700" y="174625"/>
                  </a:lnTo>
                  <a:lnTo>
                    <a:pt x="1651000" y="44450"/>
                  </a:lnTo>
                  <a:lnTo>
                    <a:pt x="4921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105"/>
            <p:cNvSpPr/>
            <p:nvPr/>
          </p:nvSpPr>
          <p:spPr>
            <a:xfrm>
              <a:off x="1577975" y="2882900"/>
              <a:ext cx="1136650" cy="2543175"/>
            </a:xfrm>
            <a:custGeom>
              <a:avLst/>
              <a:gdLst>
                <a:gd name="connsiteX0" fmla="*/ 0 w 1136650"/>
                <a:gd name="connsiteY0" fmla="*/ 0 h 2543175"/>
                <a:gd name="connsiteX1" fmla="*/ 3175 w 1136650"/>
                <a:gd name="connsiteY1" fmla="*/ 2543175 h 2543175"/>
                <a:gd name="connsiteX2" fmla="*/ 942975 w 1136650"/>
                <a:gd name="connsiteY2" fmla="*/ 2463800 h 2543175"/>
                <a:gd name="connsiteX3" fmla="*/ 942975 w 1136650"/>
                <a:gd name="connsiteY3" fmla="*/ 1450975 h 2543175"/>
                <a:gd name="connsiteX4" fmla="*/ 1136650 w 1136650"/>
                <a:gd name="connsiteY4" fmla="*/ 1403350 h 2543175"/>
                <a:gd name="connsiteX5" fmla="*/ 1130300 w 1136650"/>
                <a:gd name="connsiteY5" fmla="*/ 34925 h 2543175"/>
                <a:gd name="connsiteX6" fmla="*/ 0 w 1136650"/>
                <a:gd name="connsiteY6"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650" h="2543175">
                  <a:moveTo>
                    <a:pt x="0" y="0"/>
                  </a:moveTo>
                  <a:cubicBezTo>
                    <a:pt x="1058" y="847725"/>
                    <a:pt x="2117" y="1695450"/>
                    <a:pt x="3175" y="2543175"/>
                  </a:cubicBezTo>
                  <a:lnTo>
                    <a:pt x="942975" y="2463800"/>
                  </a:lnTo>
                  <a:lnTo>
                    <a:pt x="942975" y="1450975"/>
                  </a:lnTo>
                  <a:lnTo>
                    <a:pt x="1136650" y="1403350"/>
                  </a:lnTo>
                  <a:cubicBezTo>
                    <a:pt x="1134533" y="947208"/>
                    <a:pt x="1132417" y="491067"/>
                    <a:pt x="1130300" y="34925"/>
                  </a:cubicBez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Freeform 106"/>
            <p:cNvSpPr/>
            <p:nvPr/>
          </p:nvSpPr>
          <p:spPr>
            <a:xfrm>
              <a:off x="1498600" y="2882900"/>
              <a:ext cx="76200" cy="2524125"/>
            </a:xfrm>
            <a:custGeom>
              <a:avLst/>
              <a:gdLst>
                <a:gd name="connsiteX0" fmla="*/ 73025 w 76200"/>
                <a:gd name="connsiteY0" fmla="*/ 0 h 2524125"/>
                <a:gd name="connsiteX1" fmla="*/ 76200 w 76200"/>
                <a:gd name="connsiteY1" fmla="*/ 2524125 h 2524125"/>
                <a:gd name="connsiteX2" fmla="*/ 6350 w 76200"/>
                <a:gd name="connsiteY2" fmla="*/ 2228850 h 2524125"/>
                <a:gd name="connsiteX3" fmla="*/ 0 w 76200"/>
                <a:gd name="connsiteY3" fmla="*/ 155575 h 2524125"/>
                <a:gd name="connsiteX4" fmla="*/ 73025 w 76200"/>
                <a:gd name="connsiteY4" fmla="*/ 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5">
                  <a:moveTo>
                    <a:pt x="73025" y="0"/>
                  </a:moveTo>
                  <a:cubicBezTo>
                    <a:pt x="74083" y="841375"/>
                    <a:pt x="75142" y="1682750"/>
                    <a:pt x="76200" y="2524125"/>
                  </a:cubicBezTo>
                  <a:lnTo>
                    <a:pt x="6350" y="2228850"/>
                  </a:lnTo>
                  <a:cubicBezTo>
                    <a:pt x="4233" y="1537758"/>
                    <a:pt x="2117" y="846667"/>
                    <a:pt x="0" y="155575"/>
                  </a:cubicBezTo>
                  <a:lnTo>
                    <a:pt x="730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7" name="TextBox 46"/>
          <p:cNvSpPr txBox="1"/>
          <p:nvPr/>
        </p:nvSpPr>
        <p:spPr bwMode="auto">
          <a:xfrm>
            <a:off x="5601989" y="2814935"/>
            <a:ext cx="312220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 = </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a:t>
            </a:r>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d</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48" name="TextBox 47"/>
          <p:cNvSpPr txBox="1"/>
          <p:nvPr/>
        </p:nvSpPr>
        <p:spPr bwMode="auto">
          <a:xfrm>
            <a:off x="7676091" y="4876800"/>
            <a:ext cx="1034257"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d</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c</a:t>
            </a:r>
            <a:r>
              <a:rPr lang="en-US" sz="2400" baseline="-25000" dirty="0" smtClean="0">
                <a:solidFill>
                  <a:schemeClr val="bg1"/>
                </a:solidFill>
                <a:latin typeface="Helvetica" pitchFamily="34" charset="0"/>
                <a:cs typeface="Helvetica" pitchFamily="34" charset="0"/>
              </a:rPr>
              <a:t> </a:t>
            </a: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66" name="TextBox 65"/>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Modular Radiance Transfer</a:t>
            </a:r>
          </a:p>
        </p:txBody>
      </p:sp>
      <p:sp>
        <p:nvSpPr>
          <p:cNvPr id="67" name="TextBox 6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solidFill>
                  <a:schemeClr val="bg1"/>
                </a:solidFill>
                <a:latin typeface="Helvetica" pitchFamily="34" charset="0"/>
                <a:cs typeface="Helvetica" pitchFamily="34" charset="0"/>
              </a:rPr>
              <a:t>Delta Reflection Operator</a:t>
            </a:r>
          </a:p>
        </p:txBody>
      </p:sp>
      <p:sp>
        <p:nvSpPr>
          <p:cNvPr id="42" name="TextBox 41"/>
          <p:cNvSpPr txBox="1"/>
          <p:nvPr/>
        </p:nvSpPr>
        <p:spPr bwMode="auto">
          <a:xfrm>
            <a:off x="6712150" y="4915881"/>
            <a:ext cx="603050" cy="461665"/>
          </a:xfrm>
          <a:prstGeom prst="rect">
            <a:avLst/>
          </a:prstGeom>
          <a:noFill/>
          <a:ln w="9525">
            <a:noFill/>
            <a:miter lim="800000"/>
            <a:headEnd/>
            <a:tailEnd/>
          </a:ln>
        </p:spPr>
        <p:txBody>
          <a:bodyPr wrap="none" rtlCol="0">
            <a:spAutoFit/>
          </a:bodyPr>
          <a:lstStyle/>
          <a:p>
            <a:r>
              <a:rPr lang="en-US" sz="2400" dirty="0" smtClean="0">
                <a:solidFill>
                  <a:srgbClr val="FFFF00"/>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2" descr="D:\work\git\DirectToIndirect\Renderer11-Shadows\images\screenshot0000.bmp"/>
          <p:cNvPicPr>
            <a:picLocks noChangeAspect="1" noChangeArrowheads="1"/>
          </p:cNvPicPr>
          <p:nvPr/>
        </p:nvPicPr>
        <p:blipFill>
          <a:blip r:embed="rId3" cstate="print">
            <a:lum/>
          </a:blip>
          <a:srcRect/>
          <a:stretch>
            <a:fillRect/>
          </a:stretch>
        </p:blipFill>
        <p:spPr bwMode="auto">
          <a:xfrm>
            <a:off x="381000" y="1438975"/>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Reflection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79" name="TextBox 78"/>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grpSp>
        <p:nvGrpSpPr>
          <p:cNvPr id="2" name="Group 107"/>
          <p:cNvGrpSpPr/>
          <p:nvPr/>
        </p:nvGrpSpPr>
        <p:grpSpPr>
          <a:xfrm>
            <a:off x="1498600" y="2882900"/>
            <a:ext cx="2740025" cy="3127375"/>
            <a:chOff x="1498600" y="2882900"/>
            <a:chExt cx="2740025" cy="3127375"/>
          </a:xfrm>
        </p:grpSpPr>
        <p:sp>
          <p:nvSpPr>
            <p:cNvPr id="98" name="Freeform 97"/>
            <p:cNvSpPr/>
            <p:nvPr/>
          </p:nvSpPr>
          <p:spPr>
            <a:xfrm>
              <a:off x="3975100" y="4267200"/>
              <a:ext cx="263525" cy="1739900"/>
            </a:xfrm>
            <a:custGeom>
              <a:avLst/>
              <a:gdLst>
                <a:gd name="connsiteX0" fmla="*/ 3175 w 263525"/>
                <a:gd name="connsiteY0" fmla="*/ 142875 h 1739900"/>
                <a:gd name="connsiteX1" fmla="*/ 0 w 263525"/>
                <a:gd name="connsiteY1" fmla="*/ 1739900 h 1739900"/>
                <a:gd name="connsiteX2" fmla="*/ 263525 w 263525"/>
                <a:gd name="connsiteY2" fmla="*/ 1266825 h 1739900"/>
                <a:gd name="connsiteX3" fmla="*/ 263525 w 263525"/>
                <a:gd name="connsiteY3" fmla="*/ 0 h 1739900"/>
                <a:gd name="connsiteX4" fmla="*/ 3175 w 263525"/>
                <a:gd name="connsiteY4" fmla="*/ 142875 h 173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5" h="1739900">
                  <a:moveTo>
                    <a:pt x="3175" y="142875"/>
                  </a:moveTo>
                  <a:cubicBezTo>
                    <a:pt x="2117" y="675217"/>
                    <a:pt x="1058" y="1207558"/>
                    <a:pt x="0" y="1739900"/>
                  </a:cubicBezTo>
                  <a:lnTo>
                    <a:pt x="263525" y="1266825"/>
                  </a:lnTo>
                  <a:lnTo>
                    <a:pt x="263525" y="0"/>
                  </a:lnTo>
                  <a:lnTo>
                    <a:pt x="3175" y="142875"/>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Freeform 98"/>
            <p:cNvSpPr/>
            <p:nvPr/>
          </p:nvSpPr>
          <p:spPr>
            <a:xfrm>
              <a:off x="2530475" y="4343400"/>
              <a:ext cx="1431925" cy="1666875"/>
            </a:xfrm>
            <a:custGeom>
              <a:avLst/>
              <a:gdLst>
                <a:gd name="connsiteX0" fmla="*/ 0 w 1431925"/>
                <a:gd name="connsiteY0" fmla="*/ 0 h 1666875"/>
                <a:gd name="connsiteX1" fmla="*/ 0 w 1431925"/>
                <a:gd name="connsiteY1" fmla="*/ 1431925 h 1666875"/>
                <a:gd name="connsiteX2" fmla="*/ 1431925 w 1431925"/>
                <a:gd name="connsiteY2" fmla="*/ 1666875 h 1666875"/>
                <a:gd name="connsiteX3" fmla="*/ 1431925 w 1431925"/>
                <a:gd name="connsiteY3" fmla="*/ 66675 h 1666875"/>
                <a:gd name="connsiteX4" fmla="*/ 0 w 1431925"/>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925" h="1666875">
                  <a:moveTo>
                    <a:pt x="0" y="0"/>
                  </a:moveTo>
                  <a:lnTo>
                    <a:pt x="0" y="1431925"/>
                  </a:lnTo>
                  <a:lnTo>
                    <a:pt x="1431925" y="1666875"/>
                  </a:lnTo>
                  <a:lnTo>
                    <a:pt x="1431925" y="66675"/>
                  </a:ln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Freeform 100"/>
            <p:cNvSpPr/>
            <p:nvPr/>
          </p:nvSpPr>
          <p:spPr>
            <a:xfrm>
              <a:off x="2559050" y="4222750"/>
              <a:ext cx="1651000" cy="174625"/>
            </a:xfrm>
            <a:custGeom>
              <a:avLst/>
              <a:gdLst>
                <a:gd name="connsiteX0" fmla="*/ 492125 w 1651000"/>
                <a:gd name="connsiteY0" fmla="*/ 0 h 174625"/>
                <a:gd name="connsiteX1" fmla="*/ 0 w 1651000"/>
                <a:gd name="connsiteY1" fmla="*/ 111125 h 174625"/>
                <a:gd name="connsiteX2" fmla="*/ 1409700 w 1651000"/>
                <a:gd name="connsiteY2" fmla="*/ 174625 h 174625"/>
                <a:gd name="connsiteX3" fmla="*/ 1651000 w 1651000"/>
                <a:gd name="connsiteY3" fmla="*/ 44450 h 174625"/>
                <a:gd name="connsiteX4" fmla="*/ 492125 w 1651000"/>
                <a:gd name="connsiteY4" fmla="*/ 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0" h="174625">
                  <a:moveTo>
                    <a:pt x="492125" y="0"/>
                  </a:moveTo>
                  <a:lnTo>
                    <a:pt x="0" y="111125"/>
                  </a:lnTo>
                  <a:lnTo>
                    <a:pt x="1409700" y="174625"/>
                  </a:lnTo>
                  <a:lnTo>
                    <a:pt x="1651000" y="44450"/>
                  </a:lnTo>
                  <a:lnTo>
                    <a:pt x="4921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105"/>
            <p:cNvSpPr/>
            <p:nvPr/>
          </p:nvSpPr>
          <p:spPr>
            <a:xfrm>
              <a:off x="1577975" y="2882900"/>
              <a:ext cx="1136650" cy="2543175"/>
            </a:xfrm>
            <a:custGeom>
              <a:avLst/>
              <a:gdLst>
                <a:gd name="connsiteX0" fmla="*/ 0 w 1136650"/>
                <a:gd name="connsiteY0" fmla="*/ 0 h 2543175"/>
                <a:gd name="connsiteX1" fmla="*/ 3175 w 1136650"/>
                <a:gd name="connsiteY1" fmla="*/ 2543175 h 2543175"/>
                <a:gd name="connsiteX2" fmla="*/ 942975 w 1136650"/>
                <a:gd name="connsiteY2" fmla="*/ 2463800 h 2543175"/>
                <a:gd name="connsiteX3" fmla="*/ 942975 w 1136650"/>
                <a:gd name="connsiteY3" fmla="*/ 1450975 h 2543175"/>
                <a:gd name="connsiteX4" fmla="*/ 1136650 w 1136650"/>
                <a:gd name="connsiteY4" fmla="*/ 1403350 h 2543175"/>
                <a:gd name="connsiteX5" fmla="*/ 1130300 w 1136650"/>
                <a:gd name="connsiteY5" fmla="*/ 34925 h 2543175"/>
                <a:gd name="connsiteX6" fmla="*/ 0 w 1136650"/>
                <a:gd name="connsiteY6"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650" h="2543175">
                  <a:moveTo>
                    <a:pt x="0" y="0"/>
                  </a:moveTo>
                  <a:cubicBezTo>
                    <a:pt x="1058" y="847725"/>
                    <a:pt x="2117" y="1695450"/>
                    <a:pt x="3175" y="2543175"/>
                  </a:cubicBezTo>
                  <a:lnTo>
                    <a:pt x="942975" y="2463800"/>
                  </a:lnTo>
                  <a:lnTo>
                    <a:pt x="942975" y="1450975"/>
                  </a:lnTo>
                  <a:lnTo>
                    <a:pt x="1136650" y="1403350"/>
                  </a:lnTo>
                  <a:cubicBezTo>
                    <a:pt x="1134533" y="947208"/>
                    <a:pt x="1132417" y="491067"/>
                    <a:pt x="1130300" y="34925"/>
                  </a:cubicBez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Freeform 106"/>
            <p:cNvSpPr/>
            <p:nvPr/>
          </p:nvSpPr>
          <p:spPr>
            <a:xfrm>
              <a:off x="1498600" y="2882900"/>
              <a:ext cx="76200" cy="2524125"/>
            </a:xfrm>
            <a:custGeom>
              <a:avLst/>
              <a:gdLst>
                <a:gd name="connsiteX0" fmla="*/ 73025 w 76200"/>
                <a:gd name="connsiteY0" fmla="*/ 0 h 2524125"/>
                <a:gd name="connsiteX1" fmla="*/ 76200 w 76200"/>
                <a:gd name="connsiteY1" fmla="*/ 2524125 h 2524125"/>
                <a:gd name="connsiteX2" fmla="*/ 6350 w 76200"/>
                <a:gd name="connsiteY2" fmla="*/ 2228850 h 2524125"/>
                <a:gd name="connsiteX3" fmla="*/ 0 w 76200"/>
                <a:gd name="connsiteY3" fmla="*/ 155575 h 2524125"/>
                <a:gd name="connsiteX4" fmla="*/ 73025 w 76200"/>
                <a:gd name="connsiteY4" fmla="*/ 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5">
                  <a:moveTo>
                    <a:pt x="73025" y="0"/>
                  </a:moveTo>
                  <a:cubicBezTo>
                    <a:pt x="74083" y="841375"/>
                    <a:pt x="75142" y="1682750"/>
                    <a:pt x="76200" y="2524125"/>
                  </a:cubicBezTo>
                  <a:lnTo>
                    <a:pt x="6350" y="2228850"/>
                  </a:lnTo>
                  <a:cubicBezTo>
                    <a:pt x="4233" y="1537758"/>
                    <a:pt x="2117" y="846667"/>
                    <a:pt x="0" y="155575"/>
                  </a:cubicBezTo>
                  <a:lnTo>
                    <a:pt x="730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7" name="TextBox 46"/>
          <p:cNvSpPr txBox="1"/>
          <p:nvPr/>
        </p:nvSpPr>
        <p:spPr bwMode="auto">
          <a:xfrm>
            <a:off x="5601989" y="2814935"/>
            <a:ext cx="312220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 = </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a:t>
            </a:r>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d</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48" name="TextBox 47"/>
          <p:cNvSpPr txBox="1"/>
          <p:nvPr/>
        </p:nvSpPr>
        <p:spPr bwMode="auto">
          <a:xfrm>
            <a:off x="7676091" y="4876800"/>
            <a:ext cx="1034257" cy="461665"/>
          </a:xfrm>
          <a:prstGeom prst="rect">
            <a:avLst/>
          </a:prstGeom>
          <a:noFill/>
          <a:ln w="9525">
            <a:noFill/>
            <a:miter lim="800000"/>
            <a:headEnd/>
            <a:tailEnd/>
          </a:ln>
        </p:spPr>
        <p:txBody>
          <a:bodyPr wrap="none" rtlCol="0">
            <a:spAutoFit/>
          </a:bodyPr>
          <a:lstStyle/>
          <a:p>
            <a:r>
              <a:rPr lang="en-US" sz="2400" dirty="0" err="1" smtClean="0">
                <a:solidFill>
                  <a:srgbClr val="FFFF00"/>
                </a:solidFill>
                <a:latin typeface="Helvetica" pitchFamily="34" charset="0"/>
                <a:cs typeface="Helvetica" pitchFamily="34" charset="0"/>
              </a:rPr>
              <a:t>T</a:t>
            </a:r>
            <a:r>
              <a:rPr lang="en-US" sz="2400" baseline="-25000" dirty="0" err="1" smtClean="0">
                <a:solidFill>
                  <a:srgbClr val="FFFF00"/>
                </a:solidFill>
                <a:latin typeface="Helvetica" pitchFamily="34" charset="0"/>
                <a:cs typeface="Helvetica" pitchFamily="34" charset="0"/>
              </a:rPr>
              <a:t>d</a:t>
            </a:r>
            <a:r>
              <a:rPr lang="en-US" sz="2400" baseline="-25000" dirty="0" err="1" smtClean="0">
                <a:solidFill>
                  <a:srgbClr val="FFFF00"/>
                </a:solidFill>
                <a:latin typeface="Times New Roman"/>
                <a:cs typeface="Times New Roman"/>
              </a:rPr>
              <a:t>→</a:t>
            </a:r>
            <a:r>
              <a:rPr lang="en-US" sz="2400" baseline="-25000" dirty="0" err="1" smtClean="0">
                <a:solidFill>
                  <a:srgbClr val="FFFF00"/>
                </a:solidFill>
                <a:latin typeface="Helvetica" pitchFamily="34" charset="0"/>
                <a:cs typeface="Helvetica" pitchFamily="34" charset="0"/>
              </a:rPr>
              <a:t>c</a:t>
            </a:r>
            <a:r>
              <a:rPr lang="en-US" sz="2400" baseline="-25000" dirty="0" smtClean="0">
                <a:solidFill>
                  <a:schemeClr val="bg1"/>
                </a:solidFill>
                <a:latin typeface="Helvetica" pitchFamily="34" charset="0"/>
                <a:cs typeface="Helvetica" pitchFamily="34" charset="0"/>
              </a:rPr>
              <a:t> </a:t>
            </a: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66" name="TextBox 65"/>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Modular Radiance Transfer</a:t>
            </a:r>
          </a:p>
        </p:txBody>
      </p:sp>
      <p:sp>
        <p:nvSpPr>
          <p:cNvPr id="67" name="TextBox 6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solidFill>
                  <a:schemeClr val="bg1"/>
                </a:solidFill>
                <a:latin typeface="Helvetica" pitchFamily="34" charset="0"/>
                <a:cs typeface="Helvetica" pitchFamily="34" charset="0"/>
              </a:rPr>
              <a:t>Delta Reflection Operator</a:t>
            </a:r>
          </a:p>
        </p:txBody>
      </p:sp>
      <p:sp>
        <p:nvSpPr>
          <p:cNvPr id="42" name="TextBox 41"/>
          <p:cNvSpPr txBox="1"/>
          <p:nvPr/>
        </p:nvSpPr>
        <p:spPr bwMode="auto">
          <a:xfrm>
            <a:off x="6712150" y="4915881"/>
            <a:ext cx="60305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c =</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2" descr="D:\work\git\DirectToIndirect\Renderer11-Shadows\images\screenshot0000.bmp"/>
          <p:cNvPicPr>
            <a:picLocks noChangeAspect="1" noChangeArrowheads="1"/>
          </p:cNvPicPr>
          <p:nvPr/>
        </p:nvPicPr>
        <p:blipFill>
          <a:blip r:embed="rId3" cstate="print">
            <a:lum/>
          </a:blip>
          <a:srcRect/>
          <a:stretch>
            <a:fillRect/>
          </a:stretch>
        </p:blipFill>
        <p:spPr bwMode="auto">
          <a:xfrm>
            <a:off x="381000" y="1438975"/>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Delta Reflection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79" name="TextBox 78"/>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grpSp>
        <p:nvGrpSpPr>
          <p:cNvPr id="2" name="Group 107"/>
          <p:cNvGrpSpPr/>
          <p:nvPr/>
        </p:nvGrpSpPr>
        <p:grpSpPr>
          <a:xfrm>
            <a:off x="1498600" y="2882900"/>
            <a:ext cx="2740025" cy="3127375"/>
            <a:chOff x="1498600" y="2882900"/>
            <a:chExt cx="2740025" cy="3127375"/>
          </a:xfrm>
        </p:grpSpPr>
        <p:sp>
          <p:nvSpPr>
            <p:cNvPr id="98" name="Freeform 97"/>
            <p:cNvSpPr/>
            <p:nvPr/>
          </p:nvSpPr>
          <p:spPr>
            <a:xfrm>
              <a:off x="3975100" y="4267200"/>
              <a:ext cx="263525" cy="1739900"/>
            </a:xfrm>
            <a:custGeom>
              <a:avLst/>
              <a:gdLst>
                <a:gd name="connsiteX0" fmla="*/ 3175 w 263525"/>
                <a:gd name="connsiteY0" fmla="*/ 142875 h 1739900"/>
                <a:gd name="connsiteX1" fmla="*/ 0 w 263525"/>
                <a:gd name="connsiteY1" fmla="*/ 1739900 h 1739900"/>
                <a:gd name="connsiteX2" fmla="*/ 263525 w 263525"/>
                <a:gd name="connsiteY2" fmla="*/ 1266825 h 1739900"/>
                <a:gd name="connsiteX3" fmla="*/ 263525 w 263525"/>
                <a:gd name="connsiteY3" fmla="*/ 0 h 1739900"/>
                <a:gd name="connsiteX4" fmla="*/ 3175 w 263525"/>
                <a:gd name="connsiteY4" fmla="*/ 142875 h 1739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525" h="1739900">
                  <a:moveTo>
                    <a:pt x="3175" y="142875"/>
                  </a:moveTo>
                  <a:cubicBezTo>
                    <a:pt x="2117" y="675217"/>
                    <a:pt x="1058" y="1207558"/>
                    <a:pt x="0" y="1739900"/>
                  </a:cubicBezTo>
                  <a:lnTo>
                    <a:pt x="263525" y="1266825"/>
                  </a:lnTo>
                  <a:lnTo>
                    <a:pt x="263525" y="0"/>
                  </a:lnTo>
                  <a:lnTo>
                    <a:pt x="3175" y="142875"/>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9" name="Freeform 98"/>
            <p:cNvSpPr/>
            <p:nvPr/>
          </p:nvSpPr>
          <p:spPr>
            <a:xfrm>
              <a:off x="2530475" y="4343400"/>
              <a:ext cx="1431925" cy="1666875"/>
            </a:xfrm>
            <a:custGeom>
              <a:avLst/>
              <a:gdLst>
                <a:gd name="connsiteX0" fmla="*/ 0 w 1431925"/>
                <a:gd name="connsiteY0" fmla="*/ 0 h 1666875"/>
                <a:gd name="connsiteX1" fmla="*/ 0 w 1431925"/>
                <a:gd name="connsiteY1" fmla="*/ 1431925 h 1666875"/>
                <a:gd name="connsiteX2" fmla="*/ 1431925 w 1431925"/>
                <a:gd name="connsiteY2" fmla="*/ 1666875 h 1666875"/>
                <a:gd name="connsiteX3" fmla="*/ 1431925 w 1431925"/>
                <a:gd name="connsiteY3" fmla="*/ 66675 h 1666875"/>
                <a:gd name="connsiteX4" fmla="*/ 0 w 1431925"/>
                <a:gd name="connsiteY4" fmla="*/ 0 h 1666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925" h="1666875">
                  <a:moveTo>
                    <a:pt x="0" y="0"/>
                  </a:moveTo>
                  <a:lnTo>
                    <a:pt x="0" y="1431925"/>
                  </a:lnTo>
                  <a:lnTo>
                    <a:pt x="1431925" y="1666875"/>
                  </a:lnTo>
                  <a:lnTo>
                    <a:pt x="1431925" y="66675"/>
                  </a:ln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1" name="Freeform 100"/>
            <p:cNvSpPr/>
            <p:nvPr/>
          </p:nvSpPr>
          <p:spPr>
            <a:xfrm>
              <a:off x="2559050" y="4222750"/>
              <a:ext cx="1651000" cy="174625"/>
            </a:xfrm>
            <a:custGeom>
              <a:avLst/>
              <a:gdLst>
                <a:gd name="connsiteX0" fmla="*/ 492125 w 1651000"/>
                <a:gd name="connsiteY0" fmla="*/ 0 h 174625"/>
                <a:gd name="connsiteX1" fmla="*/ 0 w 1651000"/>
                <a:gd name="connsiteY1" fmla="*/ 111125 h 174625"/>
                <a:gd name="connsiteX2" fmla="*/ 1409700 w 1651000"/>
                <a:gd name="connsiteY2" fmla="*/ 174625 h 174625"/>
                <a:gd name="connsiteX3" fmla="*/ 1651000 w 1651000"/>
                <a:gd name="connsiteY3" fmla="*/ 44450 h 174625"/>
                <a:gd name="connsiteX4" fmla="*/ 492125 w 1651000"/>
                <a:gd name="connsiteY4" fmla="*/ 0 h 174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000" h="174625">
                  <a:moveTo>
                    <a:pt x="492125" y="0"/>
                  </a:moveTo>
                  <a:lnTo>
                    <a:pt x="0" y="111125"/>
                  </a:lnTo>
                  <a:lnTo>
                    <a:pt x="1409700" y="174625"/>
                  </a:lnTo>
                  <a:lnTo>
                    <a:pt x="1651000" y="44450"/>
                  </a:lnTo>
                  <a:lnTo>
                    <a:pt x="4921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6" name="Freeform 105"/>
            <p:cNvSpPr/>
            <p:nvPr/>
          </p:nvSpPr>
          <p:spPr>
            <a:xfrm>
              <a:off x="1577975" y="2882900"/>
              <a:ext cx="1136650" cy="2543175"/>
            </a:xfrm>
            <a:custGeom>
              <a:avLst/>
              <a:gdLst>
                <a:gd name="connsiteX0" fmla="*/ 0 w 1136650"/>
                <a:gd name="connsiteY0" fmla="*/ 0 h 2543175"/>
                <a:gd name="connsiteX1" fmla="*/ 3175 w 1136650"/>
                <a:gd name="connsiteY1" fmla="*/ 2543175 h 2543175"/>
                <a:gd name="connsiteX2" fmla="*/ 942975 w 1136650"/>
                <a:gd name="connsiteY2" fmla="*/ 2463800 h 2543175"/>
                <a:gd name="connsiteX3" fmla="*/ 942975 w 1136650"/>
                <a:gd name="connsiteY3" fmla="*/ 1450975 h 2543175"/>
                <a:gd name="connsiteX4" fmla="*/ 1136650 w 1136650"/>
                <a:gd name="connsiteY4" fmla="*/ 1403350 h 2543175"/>
                <a:gd name="connsiteX5" fmla="*/ 1130300 w 1136650"/>
                <a:gd name="connsiteY5" fmla="*/ 34925 h 2543175"/>
                <a:gd name="connsiteX6" fmla="*/ 0 w 1136650"/>
                <a:gd name="connsiteY6"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36650" h="2543175">
                  <a:moveTo>
                    <a:pt x="0" y="0"/>
                  </a:moveTo>
                  <a:cubicBezTo>
                    <a:pt x="1058" y="847725"/>
                    <a:pt x="2117" y="1695450"/>
                    <a:pt x="3175" y="2543175"/>
                  </a:cubicBezTo>
                  <a:lnTo>
                    <a:pt x="942975" y="2463800"/>
                  </a:lnTo>
                  <a:lnTo>
                    <a:pt x="942975" y="1450975"/>
                  </a:lnTo>
                  <a:lnTo>
                    <a:pt x="1136650" y="1403350"/>
                  </a:lnTo>
                  <a:cubicBezTo>
                    <a:pt x="1134533" y="947208"/>
                    <a:pt x="1132417" y="491067"/>
                    <a:pt x="1130300" y="34925"/>
                  </a:cubicBezTo>
                  <a:lnTo>
                    <a:pt x="0"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7" name="Freeform 106"/>
            <p:cNvSpPr/>
            <p:nvPr/>
          </p:nvSpPr>
          <p:spPr>
            <a:xfrm>
              <a:off x="1498600" y="2882900"/>
              <a:ext cx="76200" cy="2524125"/>
            </a:xfrm>
            <a:custGeom>
              <a:avLst/>
              <a:gdLst>
                <a:gd name="connsiteX0" fmla="*/ 73025 w 76200"/>
                <a:gd name="connsiteY0" fmla="*/ 0 h 2524125"/>
                <a:gd name="connsiteX1" fmla="*/ 76200 w 76200"/>
                <a:gd name="connsiteY1" fmla="*/ 2524125 h 2524125"/>
                <a:gd name="connsiteX2" fmla="*/ 6350 w 76200"/>
                <a:gd name="connsiteY2" fmla="*/ 2228850 h 2524125"/>
                <a:gd name="connsiteX3" fmla="*/ 0 w 76200"/>
                <a:gd name="connsiteY3" fmla="*/ 155575 h 2524125"/>
                <a:gd name="connsiteX4" fmla="*/ 73025 w 76200"/>
                <a:gd name="connsiteY4" fmla="*/ 0 h 252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2524125">
                  <a:moveTo>
                    <a:pt x="73025" y="0"/>
                  </a:moveTo>
                  <a:cubicBezTo>
                    <a:pt x="74083" y="841375"/>
                    <a:pt x="75142" y="1682750"/>
                    <a:pt x="76200" y="2524125"/>
                  </a:cubicBezTo>
                  <a:lnTo>
                    <a:pt x="6350" y="2228850"/>
                  </a:lnTo>
                  <a:cubicBezTo>
                    <a:pt x="4233" y="1537758"/>
                    <a:pt x="2117" y="846667"/>
                    <a:pt x="0" y="155575"/>
                  </a:cubicBezTo>
                  <a:lnTo>
                    <a:pt x="73025" y="0"/>
                  </a:lnTo>
                  <a:close/>
                </a:path>
              </a:pathLst>
            </a:custGeom>
            <a:solidFill>
              <a:srgbClr val="FFFF00">
                <a:alpha val="28000"/>
              </a:srgb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47" name="TextBox 46"/>
          <p:cNvSpPr txBox="1"/>
          <p:nvPr/>
        </p:nvSpPr>
        <p:spPr bwMode="auto">
          <a:xfrm>
            <a:off x="5601989" y="2814935"/>
            <a:ext cx="3122201"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 = </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a:t>
            </a:r>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d</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48" name="TextBox 47"/>
          <p:cNvSpPr txBox="1"/>
          <p:nvPr/>
        </p:nvSpPr>
        <p:spPr bwMode="auto">
          <a:xfrm>
            <a:off x="7676091" y="4876800"/>
            <a:ext cx="1034257"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T</a:t>
            </a:r>
            <a:r>
              <a:rPr lang="en-US" sz="2400" baseline="-25000" dirty="0" err="1" smtClean="0">
                <a:solidFill>
                  <a:schemeClr val="bg1"/>
                </a:solidFill>
                <a:latin typeface="Helvetica" pitchFamily="34" charset="0"/>
                <a:cs typeface="Helvetica" pitchFamily="34" charset="0"/>
              </a:rPr>
              <a:t>d</a:t>
            </a:r>
            <a:r>
              <a:rPr lang="en-US" sz="2400" baseline="-25000" dirty="0" err="1" smtClean="0">
                <a:solidFill>
                  <a:schemeClr val="bg1"/>
                </a:solidFill>
                <a:latin typeface="Times New Roman"/>
                <a:cs typeface="Times New Roman"/>
              </a:rPr>
              <a:t>→</a:t>
            </a:r>
            <a:r>
              <a:rPr lang="en-US" sz="2400" baseline="-25000" dirty="0" err="1" smtClean="0">
                <a:solidFill>
                  <a:schemeClr val="bg1"/>
                </a:solidFill>
                <a:latin typeface="Helvetica" pitchFamily="34" charset="0"/>
                <a:cs typeface="Helvetica" pitchFamily="34" charset="0"/>
              </a:rPr>
              <a:t>c</a:t>
            </a:r>
            <a:r>
              <a:rPr lang="en-US" sz="2400" baseline="-25000" dirty="0" smtClean="0">
                <a:solidFill>
                  <a:schemeClr val="bg1"/>
                </a:solidFill>
                <a:latin typeface="Helvetica" pitchFamily="34" charset="0"/>
                <a:cs typeface="Helvetica" pitchFamily="34" charset="0"/>
              </a:rPr>
              <a:t> </a:t>
            </a:r>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4" name="Group 7"/>
          <p:cNvGrpSpPr/>
          <p:nvPr/>
        </p:nvGrpSpPr>
        <p:grpSpPr>
          <a:xfrm>
            <a:off x="3949002" y="1416820"/>
            <a:ext cx="1014884" cy="4602980"/>
            <a:chOff x="3949002" y="1416820"/>
            <a:chExt cx="1014884" cy="4602980"/>
          </a:xfrm>
        </p:grpSpPr>
        <p:cxnSp>
          <p:nvCxnSpPr>
            <p:cNvPr id="14" name="Straight Connector 13"/>
            <p:cNvCxnSpPr/>
            <p:nvPr/>
          </p:nvCxnSpPr>
          <p:spPr>
            <a:xfrm rot="16200000" flipV="1">
              <a:off x="4229519" y="5296319"/>
              <a:ext cx="724319" cy="722644"/>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flipH="1" flipV="1">
              <a:off x="3044651" y="3356150"/>
              <a:ext cx="1818751" cy="10049"/>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5400000" flipH="1" flipV="1">
              <a:off x="3933931" y="1431894"/>
              <a:ext cx="1034979" cy="100483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2667837" y="3732962"/>
              <a:ext cx="4571163" cy="837"/>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3962400" y="2057400"/>
              <a:ext cx="991437" cy="69333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3962400" y="3657600"/>
              <a:ext cx="993648" cy="3048"/>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flipV="1">
              <a:off x="3959051" y="2682911"/>
              <a:ext cx="994786" cy="371788"/>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3959051" y="3215474"/>
              <a:ext cx="1004835" cy="170821"/>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3962400" y="3962400"/>
              <a:ext cx="990600" cy="15240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10800000">
              <a:off x="4220308" y="4419600"/>
              <a:ext cx="732692" cy="329084"/>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10800000">
              <a:off x="4230356" y="4893548"/>
              <a:ext cx="722644" cy="440453"/>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5400000">
              <a:off x="2667000" y="3733800"/>
              <a:ext cx="41148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2669094" y="3735893"/>
              <a:ext cx="3653413"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5400000">
              <a:off x="2667000" y="3733800"/>
              <a:ext cx="32004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3124200" y="3276600"/>
              <a:ext cx="1981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5" name="Group 28"/>
          <p:cNvGrpSpPr/>
          <p:nvPr/>
        </p:nvGrpSpPr>
        <p:grpSpPr>
          <a:xfrm>
            <a:off x="838200" y="1905000"/>
            <a:ext cx="3505200" cy="2413001"/>
            <a:chOff x="838200" y="1905000"/>
            <a:chExt cx="3505200" cy="2413001"/>
          </a:xfrm>
        </p:grpSpPr>
        <p:cxnSp>
          <p:nvCxnSpPr>
            <p:cNvPr id="30" name="Straight Arrow Connector 29"/>
            <p:cNvCxnSpPr/>
            <p:nvPr/>
          </p:nvCxnSpPr>
          <p:spPr>
            <a:xfrm rot="5400000">
              <a:off x="3446463" y="3421063"/>
              <a:ext cx="1193800" cy="600075"/>
            </a:xfrm>
            <a:prstGeom prst="straightConnector1">
              <a:avLst/>
            </a:prstGeom>
            <a:ln w="25400">
              <a:solidFill>
                <a:srgbClr val="00FF00"/>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10800000">
              <a:off x="838200" y="3124200"/>
              <a:ext cx="3505200" cy="1588"/>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rot="10800000">
              <a:off x="3124200" y="2057400"/>
              <a:ext cx="1219200" cy="10668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16200000" flipV="1">
              <a:off x="3390900" y="2171700"/>
              <a:ext cx="1219200" cy="6858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rot="5400000">
              <a:off x="3200400" y="3124200"/>
              <a:ext cx="1143000" cy="1143000"/>
            </a:xfrm>
            <a:prstGeom prst="straightConnector1">
              <a:avLst/>
            </a:prstGeom>
            <a:ln w="25400">
              <a:solidFill>
                <a:srgbClr val="00FF00"/>
              </a:solidFill>
              <a:headEnd type="none"/>
              <a:tailEnd type="oval" w="lg" len="lg"/>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rot="10800000" flipV="1">
              <a:off x="914400" y="3124200"/>
              <a:ext cx="3429000" cy="9144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rot="10800000">
              <a:off x="1600200" y="1981200"/>
              <a:ext cx="2743200" cy="1143000"/>
            </a:xfrm>
            <a:prstGeom prst="straightConnector1">
              <a:avLst/>
            </a:prstGeom>
            <a:ln w="25400">
              <a:solidFill>
                <a:srgbClr val="FF0000"/>
              </a:solidFill>
              <a:headEnd type="none"/>
              <a:tailEnd type="stealth" w="lg" len="lg"/>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bwMode="auto">
          <a:xfrm>
            <a:off x="7239000" y="4885035"/>
            <a:ext cx="510076" cy="461665"/>
          </a:xfrm>
          <a:prstGeom prst="rect">
            <a:avLst/>
          </a:prstGeom>
          <a:noFill/>
          <a:ln w="9525">
            <a:noFill/>
            <a:miter lim="800000"/>
            <a:headEnd/>
            <a:tailEnd/>
          </a:ln>
        </p:spPr>
        <p:txBody>
          <a:bodyPr wrap="none" rtlCol="0">
            <a:spAutoFit/>
          </a:bodyPr>
          <a:lstStyle/>
          <a:p>
            <a:r>
              <a:rPr lang="en-US" sz="2400" dirty="0" err="1" smtClean="0">
                <a:solidFill>
                  <a:srgbClr val="FFFF00"/>
                </a:solidFill>
                <a:latin typeface="Helvetica" pitchFamily="34" charset="0"/>
                <a:cs typeface="Helvetica" pitchFamily="34" charset="0"/>
              </a:rPr>
              <a:t>U</a:t>
            </a:r>
            <a:r>
              <a:rPr lang="en-US" sz="2400" baseline="-25000" dirty="0" err="1" smtClean="0">
                <a:solidFill>
                  <a:srgbClr val="FFFF00"/>
                </a:solidFill>
                <a:latin typeface="Helvetica" pitchFamily="34" charset="0"/>
                <a:cs typeface="Helvetica" pitchFamily="34" charset="0"/>
              </a:rPr>
              <a:t>c</a:t>
            </a:r>
            <a:endParaRPr lang="en-US" sz="2400" baseline="-25000" dirty="0">
              <a:solidFill>
                <a:srgbClr val="FFFF00"/>
              </a:solidFill>
              <a:latin typeface="Helvetica" pitchFamily="34" charset="0"/>
              <a:cs typeface="Helvetica" pitchFamily="34" charset="0"/>
            </a:endParaRPr>
          </a:p>
        </p:txBody>
      </p:sp>
      <p:sp>
        <p:nvSpPr>
          <p:cNvPr id="65" name="TextBox 64"/>
          <p:cNvSpPr txBox="1"/>
          <p:nvPr/>
        </p:nvSpPr>
        <p:spPr bwMode="auto">
          <a:xfrm>
            <a:off x="5636287" y="4923135"/>
            <a:ext cx="1285929"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a:t>
            </a:r>
            <a:r>
              <a:rPr lang="en-US" sz="2400" dirty="0" err="1" smtClean="0">
                <a:solidFill>
                  <a:srgbClr val="FFFF00"/>
                </a:solidFill>
                <a:latin typeface="Helvetica" pitchFamily="34" charset="0"/>
                <a:cs typeface="Helvetica" pitchFamily="34" charset="0"/>
              </a:rPr>
              <a:t>U</a:t>
            </a:r>
            <a:r>
              <a:rPr lang="en-US" sz="2400" baseline="-25000" dirty="0" err="1" smtClean="0">
                <a:solidFill>
                  <a:srgbClr val="FFFF00"/>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a:t>
            </a:r>
            <a:endParaRPr lang="en-US" sz="2400" baseline="-25000" dirty="0">
              <a:solidFill>
                <a:schemeClr val="bg1"/>
              </a:solidFill>
              <a:latin typeface="Helvetica" pitchFamily="34" charset="0"/>
              <a:cs typeface="Helvetica" pitchFamily="34" charset="0"/>
            </a:endParaRPr>
          </a:p>
        </p:txBody>
      </p:sp>
      <p:sp>
        <p:nvSpPr>
          <p:cNvPr id="66" name="TextBox 65"/>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Modular Radiance Transfer</a:t>
            </a:r>
          </a:p>
        </p:txBody>
      </p:sp>
      <p:sp>
        <p:nvSpPr>
          <p:cNvPr id="67" name="TextBox 66"/>
          <p:cNvSpPr txBox="1"/>
          <p:nvPr/>
        </p:nvSpPr>
        <p:spPr bwMode="auto">
          <a:xfrm>
            <a:off x="5524500" y="4191000"/>
            <a:ext cx="3277179" cy="400110"/>
          </a:xfrm>
          <a:prstGeom prst="rect">
            <a:avLst/>
          </a:prstGeom>
          <a:noFill/>
          <a:ln w="9525">
            <a:noFill/>
            <a:miter lim="800000"/>
            <a:headEnd/>
            <a:tailEnd/>
          </a:ln>
        </p:spPr>
        <p:txBody>
          <a:bodyPr wrap="square" rtlCol="0">
            <a:spAutoFit/>
          </a:bodyPr>
          <a:lstStyle/>
          <a:p>
            <a:pPr algn="ctr"/>
            <a:r>
              <a:rPr lang="en-US" sz="2000" dirty="0" smtClean="0">
                <a:solidFill>
                  <a:schemeClr val="bg1"/>
                </a:solidFill>
                <a:latin typeface="Helvetica" pitchFamily="34" charset="0"/>
                <a:cs typeface="Helvetica" pitchFamily="34" charset="0"/>
              </a:rPr>
              <a:t>Delta Reflection Operator</a:t>
            </a:r>
          </a:p>
        </p:txBody>
      </p:sp>
      <p:sp>
        <p:nvSpPr>
          <p:cNvPr id="42" name="TextBox 41"/>
          <p:cNvSpPr txBox="1"/>
          <p:nvPr/>
        </p:nvSpPr>
        <p:spPr bwMode="auto">
          <a:xfrm>
            <a:off x="6712150" y="4915881"/>
            <a:ext cx="60305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c =</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extBox 55"/>
          <p:cNvSpPr txBox="1"/>
          <p:nvPr/>
        </p:nvSpPr>
        <p:spPr bwMode="auto">
          <a:xfrm>
            <a:off x="5638800" y="3665492"/>
            <a:ext cx="3228225" cy="461665"/>
          </a:xfrm>
          <a:prstGeom prst="rect">
            <a:avLst/>
          </a:prstGeom>
          <a:noFill/>
          <a:ln w="9525">
            <a:noFill/>
            <a:miter lim="800000"/>
            <a:headEnd/>
            <a:tailEnd/>
          </a:ln>
        </p:spPr>
        <p:txBody>
          <a:bodyPr wrap="squar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imp</a:t>
            </a:r>
            <a:r>
              <a:rPr lang="en-US" sz="2400" dirty="0" smtClean="0">
                <a:solidFill>
                  <a:schemeClr val="bg1"/>
                </a:solidFill>
                <a:latin typeface="Helvetica" pitchFamily="34" charset="0"/>
                <a:cs typeface="Helvetica" pitchFamily="34" charset="0"/>
              </a:rPr>
              <a:t> = F P S V</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pic>
        <p:nvPicPr>
          <p:cNvPr id="2" name="Picture 2" descr="D:\work\git\DirectToIndirect\Renderer11-Shadows\images\screenshot0000.bmp"/>
          <p:cNvPicPr>
            <a:picLocks noChangeAspect="1" noChangeArrowheads="1"/>
          </p:cNvPicPr>
          <p:nvPr/>
        </p:nvPicPr>
        <p:blipFill>
          <a:blip r:embed="rId3" cstate="print"/>
          <a:srcRect/>
          <a:stretch>
            <a:fillRect/>
          </a:stretch>
        </p:blipFill>
        <p:spPr bwMode="auto">
          <a:xfrm>
            <a:off x="381000" y="1447800"/>
            <a:ext cx="4572000" cy="4572000"/>
          </a:xfrm>
          <a:prstGeom prst="rect">
            <a:avLst/>
          </a:prstGeom>
          <a:noFill/>
        </p:spPr>
      </p:pic>
      <p:pic>
        <p:nvPicPr>
          <p:cNvPr id="30" name="Picture 2" descr="D:\work\git\DirectToIndirect\Renderer11-Shadows\images\screenshot0000.bmp"/>
          <p:cNvPicPr>
            <a:picLocks noChangeAspect="1" noChangeArrowheads="1"/>
          </p:cNvPicPr>
          <p:nvPr/>
        </p:nvPicPr>
        <p:blipFill>
          <a:blip r:embed="rId4" cstate="print"/>
          <a:srcRect/>
          <a:stretch>
            <a:fillRect/>
          </a:stretch>
        </p:blipFill>
        <p:spPr bwMode="auto">
          <a:xfrm>
            <a:off x="381000" y="1444752"/>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Clutter Gather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32" name="TextBox 31"/>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sp>
        <p:nvSpPr>
          <p:cNvPr id="34" name="TextBox 33"/>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Modular Radiance Transfer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bwMode="auto">
          <a:xfrm>
            <a:off x="5638800" y="3657600"/>
            <a:ext cx="3228225" cy="461665"/>
          </a:xfrm>
          <a:prstGeom prst="rect">
            <a:avLst/>
          </a:prstGeom>
          <a:noFill/>
          <a:ln w="9525">
            <a:noFill/>
            <a:miter lim="800000"/>
            <a:headEnd/>
            <a:tailEnd/>
          </a:ln>
        </p:spPr>
        <p:txBody>
          <a:bodyPr wrap="square" rtlCol="0">
            <a:spAutoFit/>
          </a:bodyPr>
          <a:lstStyle/>
          <a:p>
            <a:r>
              <a:rPr lang="en-US" sz="2400" dirty="0" err="1" smtClean="0">
                <a:latin typeface="Helvetica" pitchFamily="34" charset="0"/>
                <a:cs typeface="Helvetica" pitchFamily="34" charset="0"/>
              </a:rPr>
              <a:t>C</a:t>
            </a:r>
            <a:r>
              <a:rPr lang="en-US" sz="2400" baseline="-25000" dirty="0" err="1" smtClean="0">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 </a:t>
            </a:r>
            <a:r>
              <a:rPr lang="en-US" sz="2400" dirty="0" smtClean="0">
                <a:solidFill>
                  <a:srgbClr val="FFFF00"/>
                </a:solidFill>
                <a:latin typeface="Helvetica" pitchFamily="34" charset="0"/>
                <a:cs typeface="Helvetica" pitchFamily="34" charset="0"/>
              </a:rPr>
              <a:t>F</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imp</a:t>
            </a:r>
            <a:r>
              <a:rPr lang="en-US" sz="2400" dirty="0" smtClean="0">
                <a:solidFill>
                  <a:schemeClr val="bg1"/>
                </a:solidFill>
                <a:latin typeface="Helvetica" pitchFamily="34" charset="0"/>
                <a:cs typeface="Helvetica" pitchFamily="34" charset="0"/>
              </a:rPr>
              <a:t> = </a:t>
            </a:r>
            <a:r>
              <a:rPr lang="en-US" sz="2400" dirty="0" smtClean="0">
                <a:solidFill>
                  <a:srgbClr val="FFFF00"/>
                </a:solidFill>
                <a:latin typeface="Helvetica" pitchFamily="34" charset="0"/>
                <a:cs typeface="Helvetica" pitchFamily="34" charset="0"/>
              </a:rPr>
              <a:t>F</a:t>
            </a:r>
            <a:r>
              <a:rPr lang="en-US" sz="2400" dirty="0" smtClean="0">
                <a:solidFill>
                  <a:schemeClr val="bg1"/>
                </a:solidFill>
                <a:latin typeface="Helvetica" pitchFamily="34" charset="0"/>
                <a:cs typeface="Helvetica" pitchFamily="34" charset="0"/>
              </a:rPr>
              <a:t> P S V</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pic>
        <p:nvPicPr>
          <p:cNvPr id="2" name="Picture 2" descr="D:\work\git\DirectToIndirect\Renderer11-Shadows\images\screenshot0000.bmp"/>
          <p:cNvPicPr>
            <a:picLocks noChangeAspect="1" noChangeArrowheads="1"/>
          </p:cNvPicPr>
          <p:nvPr/>
        </p:nvPicPr>
        <p:blipFill>
          <a:blip r:embed="rId3" cstate="print"/>
          <a:srcRect/>
          <a:stretch>
            <a:fillRect/>
          </a:stretch>
        </p:blipFill>
        <p:spPr bwMode="auto">
          <a:xfrm>
            <a:off x="381000" y="1447800"/>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Clutter Gather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32" name="TextBox 31"/>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sp>
        <p:nvSpPr>
          <p:cNvPr id="34" name="TextBox 33"/>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Modular Radiance Transfer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bwMode="auto">
          <a:xfrm>
            <a:off x="5638800" y="3665492"/>
            <a:ext cx="3505200" cy="461665"/>
          </a:xfrm>
          <a:prstGeom prst="rect">
            <a:avLst/>
          </a:prstGeom>
          <a:noFill/>
          <a:ln w="9525">
            <a:noFill/>
            <a:miter lim="800000"/>
            <a:headEnd/>
            <a:tailEnd/>
          </a:ln>
        </p:spPr>
        <p:txBody>
          <a:bodyPr wrap="square" rtlCol="0">
            <a:spAutoFit/>
          </a:bodyPr>
          <a:lstStyle/>
          <a:p>
            <a:r>
              <a:rPr lang="en-US" sz="2400" dirty="0" err="1" smtClean="0">
                <a:latin typeface="Helvetica" pitchFamily="34" charset="0"/>
                <a:cs typeface="Helvetica" pitchFamily="34" charset="0"/>
              </a:rPr>
              <a:t>C</a:t>
            </a:r>
            <a:r>
              <a:rPr lang="en-US" sz="2400" baseline="-25000" dirty="0" err="1" smtClean="0">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 </a:t>
            </a:r>
            <a:r>
              <a:rPr lang="en-US" sz="2400" dirty="0" err="1" smtClean="0">
                <a:solidFill>
                  <a:srgbClr val="FFFF00"/>
                </a:solidFill>
                <a:latin typeface="Helvetica" pitchFamily="34" charset="0"/>
                <a:cs typeface="Helvetica" pitchFamily="34" charset="0"/>
              </a:rPr>
              <a:t>F</a:t>
            </a:r>
            <a:r>
              <a:rPr lang="en-US" sz="2400" baseline="-25000" dirty="0" err="1" smtClean="0">
                <a:solidFill>
                  <a:srgbClr val="FFFF00"/>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imp</a:t>
            </a:r>
            <a:r>
              <a:rPr lang="en-US" sz="2400" dirty="0" smtClean="0">
                <a:solidFill>
                  <a:schemeClr val="bg1"/>
                </a:solidFill>
                <a:latin typeface="Helvetica" pitchFamily="34" charset="0"/>
                <a:cs typeface="Helvetica" pitchFamily="34" charset="0"/>
              </a:rPr>
              <a:t> = </a:t>
            </a:r>
            <a:r>
              <a:rPr lang="en-US" sz="2400" dirty="0" err="1" smtClean="0">
                <a:solidFill>
                  <a:srgbClr val="FFFF00"/>
                </a:solidFill>
                <a:latin typeface="Helvetica" pitchFamily="34" charset="0"/>
                <a:cs typeface="Helvetica" pitchFamily="34" charset="0"/>
              </a:rPr>
              <a:t>F</a:t>
            </a:r>
            <a:r>
              <a:rPr lang="en-US" sz="2400" baseline="-25000" dirty="0" err="1" smtClean="0">
                <a:solidFill>
                  <a:srgbClr val="FFFF00"/>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P S V</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pic>
        <p:nvPicPr>
          <p:cNvPr id="2" name="Picture 2" descr="D:\work\git\DirectToIndirect\Renderer11-Shadows\images\screenshot0000.bmp"/>
          <p:cNvPicPr>
            <a:picLocks noChangeAspect="1" noChangeArrowheads="1"/>
          </p:cNvPicPr>
          <p:nvPr/>
        </p:nvPicPr>
        <p:blipFill>
          <a:blip r:embed="rId3" cstate="print"/>
          <a:srcRect/>
          <a:stretch>
            <a:fillRect/>
          </a:stretch>
        </p:blipFill>
        <p:spPr bwMode="auto">
          <a:xfrm>
            <a:off x="381000" y="1447800"/>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Clutter Gather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grpSp>
        <p:nvGrpSpPr>
          <p:cNvPr id="6" name="Group 26"/>
          <p:cNvGrpSpPr/>
          <p:nvPr/>
        </p:nvGrpSpPr>
        <p:grpSpPr>
          <a:xfrm>
            <a:off x="2512088" y="4210050"/>
            <a:ext cx="1732887" cy="1800226"/>
            <a:chOff x="2512088" y="4219575"/>
            <a:chExt cx="1732887" cy="1800226"/>
          </a:xfrm>
        </p:grpSpPr>
        <p:cxnSp>
          <p:nvCxnSpPr>
            <p:cNvPr id="7" name="Straight Connector 6"/>
            <p:cNvCxnSpPr/>
            <p:nvPr/>
          </p:nvCxnSpPr>
          <p:spPr>
            <a:xfrm>
              <a:off x="2514600" y="4343400"/>
              <a:ext cx="1447800" cy="762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1790700" y="5067300"/>
              <a:ext cx="14478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162300" y="5219700"/>
              <a:ext cx="16002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514600" y="5791200"/>
              <a:ext cx="1447800" cy="2286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962401" y="5537200"/>
              <a:ext cx="276224" cy="4826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962400" y="4279900"/>
              <a:ext cx="247650" cy="1397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216400" y="4286250"/>
              <a:ext cx="28575" cy="1254125"/>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054350" y="4219575"/>
              <a:ext cx="1168401" cy="60326"/>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2512090" y="4222750"/>
              <a:ext cx="545435" cy="118137"/>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52"/>
            <p:cNvGrpSpPr/>
            <p:nvPr/>
          </p:nvGrpSpPr>
          <p:grpSpPr>
            <a:xfrm>
              <a:off x="2512088" y="4369360"/>
              <a:ext cx="1467059" cy="1630344"/>
              <a:chOff x="2512088" y="4369360"/>
              <a:chExt cx="1467059" cy="1630344"/>
            </a:xfrm>
          </p:grpSpPr>
          <p:cxnSp>
            <p:nvCxnSpPr>
              <p:cNvPr id="18" name="Straight Connector 17"/>
              <p:cNvCxnSpPr/>
              <p:nvPr/>
            </p:nvCxnSpPr>
            <p:spPr>
              <a:xfrm rot="5400000">
                <a:off x="2049444" y="5093260"/>
                <a:ext cx="14478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893508" y="5199604"/>
                <a:ext cx="1600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2636856" y="5171552"/>
                <a:ext cx="15240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2331219" y="5123822"/>
                <a:ext cx="1506415" cy="83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14600" y="4648200"/>
                <a:ext cx="1444451" cy="1147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514600" y="4953000"/>
                <a:ext cx="1444451" cy="13146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512088" y="5225143"/>
                <a:ext cx="1467059" cy="170822"/>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32185" y="5516545"/>
                <a:ext cx="1436914" cy="1909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rot="5400000">
              <a:off x="1828800" y="5029200"/>
              <a:ext cx="13716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sp>
        <p:nvSpPr>
          <p:cNvPr id="27" name="TextBox 26"/>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Modular Radiance Transfer</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TextBox 56"/>
          <p:cNvSpPr txBox="1"/>
          <p:nvPr/>
        </p:nvSpPr>
        <p:spPr bwMode="auto">
          <a:xfrm>
            <a:off x="5638800" y="3662144"/>
            <a:ext cx="3505200" cy="461665"/>
          </a:xfrm>
          <a:prstGeom prst="rect">
            <a:avLst/>
          </a:prstGeom>
          <a:noFill/>
          <a:ln w="9525">
            <a:noFill/>
            <a:miter lim="800000"/>
            <a:headEnd/>
            <a:tailEnd/>
          </a:ln>
        </p:spPr>
        <p:txBody>
          <a:bodyPr wrap="square" rtlCol="0">
            <a:spAutoFit/>
          </a:bodyPr>
          <a:lstStyle/>
          <a:p>
            <a:r>
              <a:rPr lang="en-US" sz="2400" dirty="0" err="1" smtClean="0">
                <a:solidFill>
                  <a:schemeClr val="bg1"/>
                </a:solidFill>
                <a:latin typeface="Helvetica" pitchFamily="34" charset="0"/>
                <a:cs typeface="Helvetica" pitchFamily="34" charset="0"/>
              </a:rPr>
              <a:t>C</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 </a:t>
            </a:r>
            <a:r>
              <a:rPr lang="en-US" sz="2400" dirty="0" err="1" smtClean="0">
                <a:solidFill>
                  <a:schemeClr val="bg1"/>
                </a:solidFill>
                <a:latin typeface="Helvetica" pitchFamily="34" charset="0"/>
                <a:cs typeface="Helvetica" pitchFamily="34" charset="0"/>
              </a:rPr>
              <a:t>F</a:t>
            </a:r>
            <a:r>
              <a:rPr lang="en-US" sz="2400" baseline="-25000" dirty="0" err="1" smtClean="0">
                <a:solidFill>
                  <a:schemeClr val="bg1"/>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imp</a:t>
            </a:r>
            <a:r>
              <a:rPr lang="en-US" sz="2400" dirty="0" smtClean="0">
                <a:solidFill>
                  <a:schemeClr val="bg1"/>
                </a:solidFill>
                <a:latin typeface="Helvetica" pitchFamily="34" charset="0"/>
                <a:cs typeface="Helvetica" pitchFamily="34" charset="0"/>
              </a:rPr>
              <a:t> = </a:t>
            </a:r>
            <a:r>
              <a:rPr lang="en-US" sz="2400" dirty="0" err="1" smtClean="0">
                <a:solidFill>
                  <a:schemeClr val="bg1"/>
                </a:solidFill>
                <a:latin typeface="Helvetica" pitchFamily="34" charset="0"/>
                <a:cs typeface="Helvetica" pitchFamily="34" charset="0"/>
              </a:rPr>
              <a:t>F</a:t>
            </a:r>
            <a:r>
              <a:rPr lang="en-US" sz="2400" baseline="-25000" dirty="0" err="1" smtClean="0">
                <a:solidFill>
                  <a:schemeClr val="bg1"/>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P S V</a:t>
            </a:r>
            <a:r>
              <a:rPr lang="en-US" sz="2400" baseline="-25000" dirty="0" smtClean="0">
                <a:solidFill>
                  <a:schemeClr val="bg1"/>
                </a:solidFill>
                <a:latin typeface="Helvetica" pitchFamily="34" charset="0"/>
                <a:cs typeface="Helvetica" pitchFamily="34" charset="0"/>
              </a:rPr>
              <a:t>M</a:t>
            </a:r>
            <a:endParaRPr lang="en-US" sz="2400" baseline="-25000" dirty="0">
              <a:solidFill>
                <a:schemeClr val="bg1"/>
              </a:solidFill>
              <a:latin typeface="Helvetica" pitchFamily="34" charset="0"/>
              <a:cs typeface="Helvetica" pitchFamily="34" charset="0"/>
            </a:endParaRPr>
          </a:p>
        </p:txBody>
      </p:sp>
      <p:pic>
        <p:nvPicPr>
          <p:cNvPr id="2" name="Picture 2" descr="D:\work\git\DirectToIndirect\Renderer11-Shadows\images\screenshot0000.bmp"/>
          <p:cNvPicPr>
            <a:picLocks noChangeAspect="1" noChangeArrowheads="1"/>
          </p:cNvPicPr>
          <p:nvPr/>
        </p:nvPicPr>
        <p:blipFill>
          <a:blip r:embed="rId3" cstate="print"/>
          <a:srcRect/>
          <a:stretch>
            <a:fillRect/>
          </a:stretch>
        </p:blipFill>
        <p:spPr bwMode="auto">
          <a:xfrm>
            <a:off x="381000" y="1447800"/>
            <a:ext cx="4572000" cy="45720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Clutter Gather Operator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grpSp>
        <p:nvGrpSpPr>
          <p:cNvPr id="6" name="Group 26"/>
          <p:cNvGrpSpPr/>
          <p:nvPr/>
        </p:nvGrpSpPr>
        <p:grpSpPr>
          <a:xfrm>
            <a:off x="2512088" y="4210050"/>
            <a:ext cx="1732887" cy="1800226"/>
            <a:chOff x="2512088" y="4219575"/>
            <a:chExt cx="1732887" cy="1800226"/>
          </a:xfrm>
        </p:grpSpPr>
        <p:cxnSp>
          <p:nvCxnSpPr>
            <p:cNvPr id="7" name="Straight Connector 6"/>
            <p:cNvCxnSpPr/>
            <p:nvPr/>
          </p:nvCxnSpPr>
          <p:spPr>
            <a:xfrm>
              <a:off x="2514600" y="4343400"/>
              <a:ext cx="1447800" cy="762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rot="5400000">
              <a:off x="1790700" y="5067300"/>
              <a:ext cx="14478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5400000">
              <a:off x="3162300" y="5219700"/>
              <a:ext cx="16002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514600" y="5791200"/>
              <a:ext cx="1447800" cy="22860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flipV="1">
              <a:off x="3962401" y="5537200"/>
              <a:ext cx="276224" cy="4826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flipV="1">
              <a:off x="3962400" y="4279900"/>
              <a:ext cx="247650" cy="139701"/>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216400" y="4286250"/>
              <a:ext cx="28575" cy="1254125"/>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H="1" flipV="1">
              <a:off x="3054350" y="4219575"/>
              <a:ext cx="1168401" cy="60326"/>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flipH="1">
              <a:off x="2512090" y="4222750"/>
              <a:ext cx="545435" cy="118137"/>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6" name="Group 52"/>
            <p:cNvGrpSpPr/>
            <p:nvPr/>
          </p:nvGrpSpPr>
          <p:grpSpPr>
            <a:xfrm>
              <a:off x="2512088" y="4369360"/>
              <a:ext cx="1467059" cy="1630344"/>
              <a:chOff x="2512088" y="4369360"/>
              <a:chExt cx="1467059" cy="1630344"/>
            </a:xfrm>
          </p:grpSpPr>
          <p:cxnSp>
            <p:nvCxnSpPr>
              <p:cNvPr id="18" name="Straight Connector 17"/>
              <p:cNvCxnSpPr/>
              <p:nvPr/>
            </p:nvCxnSpPr>
            <p:spPr>
              <a:xfrm rot="5400000">
                <a:off x="2049444" y="5093260"/>
                <a:ext cx="14478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5400000">
                <a:off x="2893508" y="5199604"/>
                <a:ext cx="16002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5400000">
                <a:off x="2636856" y="5171552"/>
                <a:ext cx="1524000" cy="0"/>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2331219" y="5123822"/>
                <a:ext cx="1506415" cy="83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14600" y="4648200"/>
                <a:ext cx="1444451" cy="1147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514600" y="4953000"/>
                <a:ext cx="1444451" cy="131466"/>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512088" y="5225143"/>
                <a:ext cx="1467059" cy="170822"/>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532185" y="5516545"/>
                <a:ext cx="1436914" cy="190919"/>
              </a:xfrm>
              <a:prstGeom prst="line">
                <a:avLst/>
              </a:prstGeom>
              <a:ln w="1905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7" name="Straight Connector 16"/>
            <p:cNvCxnSpPr/>
            <p:nvPr/>
          </p:nvCxnSpPr>
          <p:spPr>
            <a:xfrm rot="5400000">
              <a:off x="1828800" y="5029200"/>
              <a:ext cx="1371600" cy="0"/>
            </a:xfrm>
            <a:prstGeom prst="line">
              <a:avLst/>
            </a:prstGeom>
            <a:ln w="254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6" name="TextBox 25"/>
          <p:cNvSpPr txBox="1"/>
          <p:nvPr/>
        </p:nvSpPr>
        <p:spPr bwMode="auto">
          <a:xfrm>
            <a:off x="6416999" y="4872335"/>
            <a:ext cx="1468672"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l</a:t>
            </a:r>
            <a:r>
              <a:rPr lang="en-US" sz="2400" baseline="-25000" dirty="0" err="1"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a:t>
            </a:r>
            <a:r>
              <a:rPr lang="en-US" sz="2400" dirty="0" err="1" smtClean="0">
                <a:solidFill>
                  <a:schemeClr val="bg1"/>
                </a:solidFill>
                <a:latin typeface="Helvetica" pitchFamily="34" charset="0"/>
                <a:cs typeface="Helvetica" pitchFamily="34" charset="0"/>
              </a:rPr>
              <a:t>C</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sp>
        <p:nvSpPr>
          <p:cNvPr id="27" name="TextBox 26"/>
          <p:cNvSpPr txBox="1"/>
          <p:nvPr/>
        </p:nvSpPr>
        <p:spPr bwMode="auto">
          <a:xfrm>
            <a:off x="6428753" y="2205335"/>
            <a:ext cx="146867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sp>
        <p:nvSpPr>
          <p:cNvPr id="28" name="TextBox 27"/>
          <p:cNvSpPr txBox="1"/>
          <p:nvPr/>
        </p:nvSpPr>
        <p:spPr bwMode="auto">
          <a:xfrm>
            <a:off x="5524500" y="1676400"/>
            <a:ext cx="3277179"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Modular Radiance Transfer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Direct to Indirect Transfer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25" name="TextBox 24"/>
          <p:cNvSpPr txBox="1"/>
          <p:nvPr/>
        </p:nvSpPr>
        <p:spPr bwMode="auto">
          <a:xfrm>
            <a:off x="3906593" y="5634335"/>
            <a:ext cx="133081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F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19" name="Group 18"/>
          <p:cNvGrpSpPr/>
          <p:nvPr/>
        </p:nvGrpSpPr>
        <p:grpSpPr>
          <a:xfrm>
            <a:off x="3040063" y="1752600"/>
            <a:ext cx="3505200" cy="3433465"/>
            <a:chOff x="3040063" y="1714500"/>
            <a:chExt cx="3505200" cy="3433465"/>
          </a:xfrm>
        </p:grpSpPr>
        <p:grpSp>
          <p:nvGrpSpPr>
            <p:cNvPr id="14" name="Group 13"/>
            <p:cNvGrpSpPr/>
            <p:nvPr/>
          </p:nvGrpSpPr>
          <p:grpSpPr>
            <a:xfrm>
              <a:off x="3040063" y="1714500"/>
              <a:ext cx="3505200" cy="3429000"/>
              <a:chOff x="1752600" y="1600200"/>
              <a:chExt cx="3505200" cy="3429000"/>
            </a:xfrm>
          </p:grpSpPr>
          <p:sp>
            <p:nvSpPr>
              <p:cNvPr id="8" name="Left Bracket 7"/>
              <p:cNvSpPr/>
              <p:nvPr/>
            </p:nvSpPr>
            <p:spPr>
              <a:xfrm>
                <a:off x="1752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5181600" y="1600200"/>
                <a:ext cx="76200"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7" name="TextBox 26"/>
            <p:cNvSpPr txBox="1"/>
            <p:nvPr/>
          </p:nvSpPr>
          <p:spPr bwMode="auto">
            <a:xfrm>
              <a:off x="4580782" y="4686300"/>
              <a:ext cx="37221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F</a:t>
              </a:r>
              <a:endParaRPr lang="en-US" sz="2400" dirty="0">
                <a:solidFill>
                  <a:schemeClr val="bg1"/>
                </a:solidFill>
                <a:latin typeface="Helvetica" pitchFamily="34" charset="0"/>
                <a:cs typeface="Helvetica" pitchFamily="34" charset="0"/>
              </a:endParaRPr>
            </a:p>
          </p:txBody>
        </p:sp>
      </p:grpSp>
      <p:grpSp>
        <p:nvGrpSpPr>
          <p:cNvPr id="106" name="Group 105"/>
          <p:cNvGrpSpPr/>
          <p:nvPr/>
        </p:nvGrpSpPr>
        <p:grpSpPr>
          <a:xfrm>
            <a:off x="6850063" y="1752600"/>
            <a:ext cx="473075" cy="3429000"/>
            <a:chOff x="6850063" y="1752600"/>
            <a:chExt cx="473075" cy="3429000"/>
          </a:xfrm>
        </p:grpSpPr>
        <p:sp>
          <p:nvSpPr>
            <p:cNvPr id="10" name="Left Bracket 9"/>
            <p:cNvSpPr/>
            <p:nvPr/>
          </p:nvSpPr>
          <p:spPr>
            <a:xfrm>
              <a:off x="6850063" y="1752600"/>
              <a:ext cx="122237"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7209064" y="1752600"/>
              <a:ext cx="114074"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bwMode="auto">
            <a:xfrm>
              <a:off x="6934200" y="4643735"/>
              <a:ext cx="3674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66" name="TextBox 65"/>
            <p:cNvSpPr txBox="1"/>
            <p:nvPr/>
          </p:nvSpPr>
          <p:spPr bwMode="auto">
            <a:xfrm>
              <a:off x="6909178" y="1782527"/>
              <a:ext cx="341760" cy="2631490"/>
            </a:xfrm>
            <a:prstGeom prst="rect">
              <a:avLst/>
            </a:prstGeom>
            <a:noFill/>
            <a:ln w="9525">
              <a:noFill/>
              <a:miter lim="800000"/>
              <a:headEnd/>
              <a:tailEnd/>
            </a:ln>
          </p:spPr>
          <p:txBody>
            <a:bodyPr wrap="none" rtlCol="0">
              <a:spAutoFit/>
            </a:bodyPr>
            <a:lstStyle/>
            <a:p>
              <a:pPr algn="ctr"/>
              <a:r>
                <a:rPr lang="en-US" sz="1100" dirty="0" smtClean="0">
                  <a:solidFill>
                    <a:schemeClr val="tx1">
                      <a:lumMod val="50000"/>
                      <a:lumOff val="50000"/>
                    </a:schemeClr>
                  </a:solidFill>
                  <a:latin typeface="Helvetica" pitchFamily="34" charset="0"/>
                  <a:cs typeface="Helvetica" pitchFamily="34" charset="0"/>
                </a:rPr>
                <a:t>1</a:t>
              </a:r>
            </a:p>
            <a:p>
              <a:pPr algn="ctr"/>
              <a:r>
                <a:rPr lang="en-US" sz="1100" dirty="0" smtClean="0">
                  <a:solidFill>
                    <a:schemeClr val="tx1">
                      <a:lumMod val="50000"/>
                      <a:lumOff val="50000"/>
                    </a:schemeClr>
                  </a:solidFill>
                  <a:latin typeface="Helvetica" pitchFamily="34" charset="0"/>
                  <a:cs typeface="Helvetica" pitchFamily="34" charset="0"/>
                </a:rPr>
                <a:t>2</a:t>
              </a:r>
            </a:p>
            <a:p>
              <a:pPr algn="ctr"/>
              <a:r>
                <a:rPr lang="en-US" sz="1100" dirty="0" smtClean="0">
                  <a:solidFill>
                    <a:schemeClr val="tx1">
                      <a:lumMod val="50000"/>
                      <a:lumOff val="50000"/>
                    </a:schemeClr>
                  </a:solidFill>
                  <a:latin typeface="Helvetica" pitchFamily="34" charset="0"/>
                  <a:cs typeface="Helvetica" pitchFamily="34" charset="0"/>
                </a:rPr>
                <a:t>3</a:t>
              </a:r>
            </a:p>
            <a:p>
              <a:pPr algn="ctr"/>
              <a:r>
                <a:rPr lang="en-US" sz="1100" dirty="0" smtClean="0">
                  <a:solidFill>
                    <a:schemeClr val="tx1">
                      <a:lumMod val="50000"/>
                      <a:lumOff val="50000"/>
                    </a:schemeClr>
                  </a:solidFill>
                  <a:latin typeface="Helvetica" pitchFamily="34" charset="0"/>
                  <a:cs typeface="Helvetica" pitchFamily="34" charset="0"/>
                </a:rPr>
                <a:t>4</a:t>
              </a:r>
            </a:p>
            <a:p>
              <a:pPr algn="ctr"/>
              <a:r>
                <a:rPr lang="en-US" sz="1100" dirty="0" smtClean="0">
                  <a:solidFill>
                    <a:schemeClr val="tx1">
                      <a:lumMod val="50000"/>
                      <a:lumOff val="50000"/>
                    </a:schemeClr>
                  </a:solidFill>
                  <a:latin typeface="Helvetica" pitchFamily="34" charset="0"/>
                  <a:cs typeface="Helvetica" pitchFamily="34" charset="0"/>
                </a:rPr>
                <a:t>5</a:t>
              </a:r>
            </a:p>
            <a:p>
              <a:pPr algn="ctr"/>
              <a:r>
                <a:rPr lang="en-US" sz="1100" dirty="0" smtClean="0">
                  <a:solidFill>
                    <a:schemeClr val="tx1">
                      <a:lumMod val="50000"/>
                      <a:lumOff val="50000"/>
                    </a:schemeClr>
                  </a:solidFill>
                  <a:latin typeface="Helvetica" pitchFamily="34" charset="0"/>
                  <a:cs typeface="Helvetica" pitchFamily="34" charset="0"/>
                </a:rPr>
                <a:t>6</a:t>
              </a:r>
            </a:p>
            <a:p>
              <a:pPr algn="ctr"/>
              <a:r>
                <a:rPr lang="en-US" sz="1100" dirty="0" smtClean="0">
                  <a:solidFill>
                    <a:schemeClr val="tx1">
                      <a:lumMod val="50000"/>
                      <a:lumOff val="50000"/>
                    </a:schemeClr>
                  </a:solidFill>
                  <a:latin typeface="Helvetica" pitchFamily="34" charset="0"/>
                  <a:cs typeface="Helvetica" pitchFamily="34" charset="0"/>
                </a:rPr>
                <a:t>7</a:t>
              </a:r>
            </a:p>
            <a:p>
              <a:pPr algn="ctr"/>
              <a:r>
                <a:rPr lang="en-US" sz="1100" dirty="0" smtClean="0">
                  <a:solidFill>
                    <a:schemeClr val="tx1">
                      <a:lumMod val="50000"/>
                      <a:lumOff val="50000"/>
                    </a:schemeClr>
                  </a:solidFill>
                  <a:latin typeface="Helvetica" pitchFamily="34" charset="0"/>
                  <a:cs typeface="Helvetica" pitchFamily="34" charset="0"/>
                </a:rPr>
                <a:t>8</a:t>
              </a:r>
            </a:p>
            <a:p>
              <a:pPr algn="ctr"/>
              <a:r>
                <a:rPr lang="en-US" sz="1100" dirty="0" smtClean="0">
                  <a:solidFill>
                    <a:schemeClr val="tx1">
                      <a:lumMod val="50000"/>
                      <a:lumOff val="50000"/>
                    </a:schemeClr>
                  </a:solidFill>
                  <a:latin typeface="Helvetica" pitchFamily="34" charset="0"/>
                  <a:cs typeface="Helvetica" pitchFamily="34" charset="0"/>
                </a:rPr>
                <a:t>9</a:t>
              </a:r>
            </a:p>
            <a:p>
              <a:pPr algn="ctr"/>
              <a:r>
                <a:rPr lang="en-US" sz="1100" dirty="0" smtClean="0">
                  <a:solidFill>
                    <a:schemeClr val="tx1">
                      <a:lumMod val="50000"/>
                      <a:lumOff val="50000"/>
                    </a:schemeClr>
                  </a:solidFill>
                  <a:latin typeface="Helvetica" pitchFamily="34" charset="0"/>
                  <a:cs typeface="Helvetica" pitchFamily="34" charset="0"/>
                </a:rPr>
                <a:t>10</a:t>
              </a:r>
            </a:p>
            <a:p>
              <a:pPr algn="ctr"/>
              <a:r>
                <a:rPr lang="en-US" sz="1100" dirty="0" smtClean="0">
                  <a:solidFill>
                    <a:schemeClr val="tx1">
                      <a:lumMod val="50000"/>
                      <a:lumOff val="50000"/>
                    </a:schemeClr>
                  </a:solidFill>
                  <a:latin typeface="Helvetica" pitchFamily="34" charset="0"/>
                  <a:cs typeface="Helvetica" pitchFamily="34" charset="0"/>
                </a:rPr>
                <a:t>11</a:t>
              </a:r>
            </a:p>
            <a:p>
              <a:pPr algn="ctr"/>
              <a:r>
                <a:rPr lang="en-US" sz="1100" dirty="0" smtClean="0">
                  <a:solidFill>
                    <a:schemeClr val="tx1">
                      <a:lumMod val="50000"/>
                      <a:lumOff val="50000"/>
                    </a:schemeClr>
                  </a:solidFill>
                  <a:latin typeface="Helvetica" pitchFamily="34" charset="0"/>
                  <a:cs typeface="Helvetica" pitchFamily="34" charset="0"/>
                </a:rPr>
                <a:t>12</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p:txBody>
        </p:sp>
      </p:grpSp>
      <p:grpSp>
        <p:nvGrpSpPr>
          <p:cNvPr id="65" name="Group 64"/>
          <p:cNvGrpSpPr/>
          <p:nvPr/>
        </p:nvGrpSpPr>
        <p:grpSpPr>
          <a:xfrm>
            <a:off x="7470980" y="2614863"/>
            <a:ext cx="1494320" cy="2338137"/>
            <a:chOff x="7512900" y="2802506"/>
            <a:chExt cx="1494320" cy="2338137"/>
          </a:xfrm>
        </p:grpSpPr>
        <p:grpSp>
          <p:nvGrpSpPr>
            <p:cNvPr id="63" name="Group 62"/>
            <p:cNvGrpSpPr/>
            <p:nvPr/>
          </p:nvGrpSpPr>
          <p:grpSpPr>
            <a:xfrm>
              <a:off x="7543800" y="2802506"/>
              <a:ext cx="1432520" cy="1388494"/>
              <a:chOff x="7576264" y="2802506"/>
              <a:chExt cx="1432520" cy="1388494"/>
            </a:xfrm>
          </p:grpSpPr>
          <p:grpSp>
            <p:nvGrpSpPr>
              <p:cNvPr id="21" name="Group 20"/>
              <p:cNvGrpSpPr/>
              <p:nvPr/>
            </p:nvGrpSpPr>
            <p:grpSpPr>
              <a:xfrm>
                <a:off x="7620000" y="2802506"/>
                <a:ext cx="1378744" cy="1388494"/>
                <a:chOff x="609600" y="1371600"/>
                <a:chExt cx="1683544" cy="1695450"/>
              </a:xfrm>
            </p:grpSpPr>
            <p:grpSp>
              <p:nvGrpSpPr>
                <p:cNvPr id="32" name="Group 20"/>
                <p:cNvGrpSpPr/>
                <p:nvPr/>
              </p:nvGrpSpPr>
              <p:grpSpPr>
                <a:xfrm>
                  <a:off x="609600" y="1371600"/>
                  <a:ext cx="1683544" cy="1695450"/>
                  <a:chOff x="1066800" y="2419350"/>
                  <a:chExt cx="1683544" cy="1695450"/>
                </a:xfrm>
              </p:grpSpPr>
              <p:cxnSp>
                <p:nvCxnSpPr>
                  <p:cNvPr id="34" name="Straight Connector 33"/>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3" name="Straight Connector 22"/>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2" name="Straight Connector 41"/>
              <p:cNvCxnSpPr/>
              <p:nvPr/>
            </p:nvCxnSpPr>
            <p:spPr>
              <a:xfrm flipV="1">
                <a:off x="8128888" y="3810000"/>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804208" y="3978304"/>
                <a:ext cx="101892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flipH="1" flipV="1">
                <a:off x="7451740" y="3577382"/>
                <a:ext cx="777817"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flipH="1" flipV="1">
                <a:off x="8140806" y="3493282"/>
                <a:ext cx="66659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7623976" y="3364728"/>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0800000">
                <a:off x="7989072" y="3392560"/>
                <a:ext cx="1019712"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bwMode="auto">
              <a:xfrm>
                <a:off x="7872456"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a:t>
                </a:r>
              </a:p>
            </p:txBody>
          </p:sp>
          <p:sp>
            <p:nvSpPr>
              <p:cNvPr id="52" name="TextBox 51"/>
              <p:cNvSpPr txBox="1"/>
              <p:nvPr/>
            </p:nvSpPr>
            <p:spPr bwMode="auto">
              <a:xfrm>
                <a:off x="8370072"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2</a:t>
                </a:r>
              </a:p>
            </p:txBody>
          </p:sp>
          <p:sp>
            <p:nvSpPr>
              <p:cNvPr id="53" name="TextBox 52"/>
              <p:cNvSpPr txBox="1"/>
              <p:nvPr/>
            </p:nvSpPr>
            <p:spPr bwMode="auto">
              <a:xfrm>
                <a:off x="8514520"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3</a:t>
                </a:r>
              </a:p>
            </p:txBody>
          </p:sp>
          <p:sp>
            <p:nvSpPr>
              <p:cNvPr id="54" name="TextBox 53"/>
              <p:cNvSpPr txBox="1"/>
              <p:nvPr/>
            </p:nvSpPr>
            <p:spPr bwMode="auto">
              <a:xfrm>
                <a:off x="7993048"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4</a:t>
                </a:r>
              </a:p>
            </p:txBody>
          </p:sp>
          <p:sp>
            <p:nvSpPr>
              <p:cNvPr id="55" name="TextBox 54"/>
              <p:cNvSpPr txBox="1"/>
              <p:nvPr/>
            </p:nvSpPr>
            <p:spPr bwMode="auto">
              <a:xfrm>
                <a:off x="80931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5</a:t>
                </a:r>
              </a:p>
            </p:txBody>
          </p:sp>
          <p:sp>
            <p:nvSpPr>
              <p:cNvPr id="56" name="TextBox 55"/>
              <p:cNvSpPr txBox="1"/>
              <p:nvPr/>
            </p:nvSpPr>
            <p:spPr bwMode="auto">
              <a:xfrm>
                <a:off x="86265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6</a:t>
                </a:r>
              </a:p>
            </p:txBody>
          </p:sp>
          <p:sp>
            <p:nvSpPr>
              <p:cNvPr id="57" name="TextBox 56"/>
              <p:cNvSpPr txBox="1"/>
              <p:nvPr/>
            </p:nvSpPr>
            <p:spPr bwMode="auto">
              <a:xfrm>
                <a:off x="86225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7</a:t>
                </a:r>
              </a:p>
            </p:txBody>
          </p:sp>
          <p:sp>
            <p:nvSpPr>
              <p:cNvPr id="58" name="TextBox 57"/>
              <p:cNvSpPr txBox="1"/>
              <p:nvPr/>
            </p:nvSpPr>
            <p:spPr bwMode="auto">
              <a:xfrm>
                <a:off x="80891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8</a:t>
                </a:r>
              </a:p>
            </p:txBody>
          </p:sp>
          <p:sp>
            <p:nvSpPr>
              <p:cNvPr id="59" name="TextBox 58"/>
              <p:cNvSpPr txBox="1"/>
              <p:nvPr/>
            </p:nvSpPr>
            <p:spPr bwMode="auto">
              <a:xfrm>
                <a:off x="7620000" y="37013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9</a:t>
                </a:r>
              </a:p>
            </p:txBody>
          </p:sp>
          <p:sp>
            <p:nvSpPr>
              <p:cNvPr id="60" name="TextBox 59"/>
              <p:cNvSpPr txBox="1"/>
              <p:nvPr/>
            </p:nvSpPr>
            <p:spPr bwMode="auto">
              <a:xfrm>
                <a:off x="7748544" y="357676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10</a:t>
                </a:r>
              </a:p>
            </p:txBody>
          </p:sp>
          <p:sp>
            <p:nvSpPr>
              <p:cNvPr id="61" name="TextBox 60"/>
              <p:cNvSpPr txBox="1"/>
              <p:nvPr/>
            </p:nvSpPr>
            <p:spPr bwMode="auto">
              <a:xfrm>
                <a:off x="7756496" y="3200400"/>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11</a:t>
                </a:r>
              </a:p>
            </p:txBody>
          </p:sp>
          <p:sp>
            <p:nvSpPr>
              <p:cNvPr id="62" name="TextBox 61"/>
              <p:cNvSpPr txBox="1"/>
              <p:nvPr/>
            </p:nvSpPr>
            <p:spPr bwMode="auto">
              <a:xfrm>
                <a:off x="7576264" y="328852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12</a:t>
                </a:r>
              </a:p>
            </p:txBody>
          </p:sp>
        </p:grpSp>
        <p:sp>
          <p:nvSpPr>
            <p:cNvPr id="64" name="TextBox 63"/>
            <p:cNvSpPr txBox="1"/>
            <p:nvPr/>
          </p:nvSpPr>
          <p:spPr bwMode="auto">
            <a:xfrm>
              <a:off x="7512900" y="4309646"/>
              <a:ext cx="1494320" cy="830997"/>
            </a:xfrm>
            <a:prstGeom prst="rect">
              <a:avLst/>
            </a:prstGeom>
            <a:noFill/>
            <a:ln w="9525">
              <a:noFill/>
              <a:miter lim="800000"/>
              <a:headEnd/>
              <a:tailEnd/>
            </a:ln>
          </p:spPr>
          <p:txBody>
            <a:bodyPr wrap="none" rtlCol="0">
              <a:spAutoFit/>
            </a:bodyPr>
            <a:lstStyle/>
            <a:p>
              <a:pPr algn="ctr"/>
              <a:r>
                <a:rPr lang="en-US" sz="1600" dirty="0" smtClean="0">
                  <a:solidFill>
                    <a:schemeClr val="bg1"/>
                  </a:solidFill>
                  <a:latin typeface="Helvetica" pitchFamily="34" charset="0"/>
                  <a:cs typeface="Helvetica" pitchFamily="34" charset="0"/>
                </a:rPr>
                <a:t>Direct Lighting</a:t>
              </a:r>
            </a:p>
            <a:p>
              <a:pPr algn="ctr"/>
              <a:r>
                <a:rPr lang="en-US" sz="1600" dirty="0" smtClean="0">
                  <a:solidFill>
                    <a:schemeClr val="bg1"/>
                  </a:solidFill>
                  <a:latin typeface="Helvetica" pitchFamily="34" charset="0"/>
                  <a:cs typeface="Helvetica" pitchFamily="34" charset="0"/>
                </a:rPr>
                <a:t>on</a:t>
              </a:r>
            </a:p>
            <a:p>
              <a:pPr algn="ctr"/>
              <a:r>
                <a:rPr lang="en-US" sz="1600" dirty="0" smtClean="0">
                  <a:solidFill>
                    <a:schemeClr val="bg1"/>
                  </a:solidFill>
                  <a:latin typeface="Helvetica" pitchFamily="34" charset="0"/>
                  <a:cs typeface="Helvetica" pitchFamily="34" charset="0"/>
                </a:rPr>
                <a:t>Surface</a:t>
              </a:r>
            </a:p>
          </p:txBody>
        </p:sp>
      </p:grpSp>
      <p:grpSp>
        <p:nvGrpSpPr>
          <p:cNvPr id="107" name="Group 106"/>
          <p:cNvGrpSpPr/>
          <p:nvPr/>
        </p:nvGrpSpPr>
        <p:grpSpPr>
          <a:xfrm>
            <a:off x="1812174" y="1752600"/>
            <a:ext cx="999289" cy="3429000"/>
            <a:chOff x="1812174" y="1752600"/>
            <a:chExt cx="999289" cy="3429000"/>
          </a:xfrm>
        </p:grpSpPr>
        <p:sp>
          <p:nvSpPr>
            <p:cNvPr id="4" name="Left Bracket 3"/>
            <p:cNvSpPr/>
            <p:nvPr/>
          </p:nvSpPr>
          <p:spPr>
            <a:xfrm>
              <a:off x="1820863" y="1752600"/>
              <a:ext cx="130401"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2179864" y="1752600"/>
              <a:ext cx="114074"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bwMode="auto">
            <a:xfrm>
              <a:off x="2447261" y="3274368"/>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6" name="TextBox 25"/>
            <p:cNvSpPr txBox="1"/>
            <p:nvPr/>
          </p:nvSpPr>
          <p:spPr bwMode="auto">
            <a:xfrm>
              <a:off x="1812174" y="4719935"/>
              <a:ext cx="52610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endParaRPr lang="en-US" sz="2400" baseline="-25000" dirty="0">
                <a:solidFill>
                  <a:schemeClr val="bg1"/>
                </a:solidFill>
                <a:latin typeface="Helvetica" pitchFamily="34" charset="0"/>
                <a:cs typeface="Helvetica" pitchFamily="34" charset="0"/>
              </a:endParaRPr>
            </a:p>
          </p:txBody>
        </p:sp>
        <p:sp>
          <p:nvSpPr>
            <p:cNvPr id="69" name="TextBox 68"/>
            <p:cNvSpPr txBox="1"/>
            <p:nvPr/>
          </p:nvSpPr>
          <p:spPr bwMode="auto">
            <a:xfrm>
              <a:off x="1884904" y="1762648"/>
              <a:ext cx="341760" cy="2631490"/>
            </a:xfrm>
            <a:prstGeom prst="rect">
              <a:avLst/>
            </a:prstGeom>
            <a:noFill/>
            <a:ln w="9525">
              <a:noFill/>
              <a:miter lim="800000"/>
              <a:headEnd/>
              <a:tailEnd/>
            </a:ln>
          </p:spPr>
          <p:txBody>
            <a:bodyPr wrap="none" rtlCol="0">
              <a:spAutoFit/>
            </a:bodyPr>
            <a:lstStyle/>
            <a:p>
              <a:pPr algn="ctr"/>
              <a:r>
                <a:rPr lang="en-US" sz="1100" dirty="0" smtClean="0">
                  <a:solidFill>
                    <a:schemeClr val="tx1">
                      <a:lumMod val="50000"/>
                      <a:lumOff val="50000"/>
                    </a:schemeClr>
                  </a:solidFill>
                  <a:latin typeface="Helvetica" pitchFamily="34" charset="0"/>
                  <a:cs typeface="Helvetica" pitchFamily="34" charset="0"/>
                </a:rPr>
                <a:t>1</a:t>
              </a:r>
            </a:p>
            <a:p>
              <a:pPr algn="ctr"/>
              <a:r>
                <a:rPr lang="en-US" sz="1100" dirty="0" smtClean="0">
                  <a:solidFill>
                    <a:schemeClr val="tx1">
                      <a:lumMod val="50000"/>
                      <a:lumOff val="50000"/>
                    </a:schemeClr>
                  </a:solidFill>
                  <a:latin typeface="Helvetica" pitchFamily="34" charset="0"/>
                  <a:cs typeface="Helvetica" pitchFamily="34" charset="0"/>
                </a:rPr>
                <a:t>2</a:t>
              </a:r>
            </a:p>
            <a:p>
              <a:pPr algn="ctr"/>
              <a:r>
                <a:rPr lang="en-US" sz="1100" dirty="0" smtClean="0">
                  <a:solidFill>
                    <a:schemeClr val="tx1">
                      <a:lumMod val="50000"/>
                      <a:lumOff val="50000"/>
                    </a:schemeClr>
                  </a:solidFill>
                  <a:latin typeface="Helvetica" pitchFamily="34" charset="0"/>
                  <a:cs typeface="Helvetica" pitchFamily="34" charset="0"/>
                </a:rPr>
                <a:t>3</a:t>
              </a:r>
            </a:p>
            <a:p>
              <a:pPr algn="ctr"/>
              <a:r>
                <a:rPr lang="en-US" sz="1100" dirty="0" smtClean="0">
                  <a:solidFill>
                    <a:schemeClr val="tx1">
                      <a:lumMod val="50000"/>
                      <a:lumOff val="50000"/>
                    </a:schemeClr>
                  </a:solidFill>
                  <a:latin typeface="Helvetica" pitchFamily="34" charset="0"/>
                  <a:cs typeface="Helvetica" pitchFamily="34" charset="0"/>
                </a:rPr>
                <a:t>4</a:t>
              </a:r>
            </a:p>
            <a:p>
              <a:pPr algn="ctr"/>
              <a:r>
                <a:rPr lang="en-US" sz="1100" dirty="0" smtClean="0">
                  <a:solidFill>
                    <a:schemeClr val="tx1">
                      <a:lumMod val="50000"/>
                      <a:lumOff val="50000"/>
                    </a:schemeClr>
                  </a:solidFill>
                  <a:latin typeface="Helvetica" pitchFamily="34" charset="0"/>
                  <a:cs typeface="Helvetica" pitchFamily="34" charset="0"/>
                </a:rPr>
                <a:t>5</a:t>
              </a:r>
            </a:p>
            <a:p>
              <a:pPr algn="ctr"/>
              <a:r>
                <a:rPr lang="en-US" sz="1100" dirty="0" smtClean="0">
                  <a:solidFill>
                    <a:schemeClr val="tx1">
                      <a:lumMod val="50000"/>
                      <a:lumOff val="50000"/>
                    </a:schemeClr>
                  </a:solidFill>
                  <a:latin typeface="Helvetica" pitchFamily="34" charset="0"/>
                  <a:cs typeface="Helvetica" pitchFamily="34" charset="0"/>
                </a:rPr>
                <a:t>6</a:t>
              </a:r>
            </a:p>
            <a:p>
              <a:pPr algn="ctr"/>
              <a:r>
                <a:rPr lang="en-US" sz="1100" dirty="0" smtClean="0">
                  <a:solidFill>
                    <a:schemeClr val="tx1">
                      <a:lumMod val="50000"/>
                      <a:lumOff val="50000"/>
                    </a:schemeClr>
                  </a:solidFill>
                  <a:latin typeface="Helvetica" pitchFamily="34" charset="0"/>
                  <a:cs typeface="Helvetica" pitchFamily="34" charset="0"/>
                </a:rPr>
                <a:t>7</a:t>
              </a:r>
            </a:p>
            <a:p>
              <a:pPr algn="ctr"/>
              <a:r>
                <a:rPr lang="en-US" sz="1100" dirty="0" smtClean="0">
                  <a:solidFill>
                    <a:schemeClr val="tx1">
                      <a:lumMod val="50000"/>
                      <a:lumOff val="50000"/>
                    </a:schemeClr>
                  </a:solidFill>
                  <a:latin typeface="Helvetica" pitchFamily="34" charset="0"/>
                  <a:cs typeface="Helvetica" pitchFamily="34" charset="0"/>
                </a:rPr>
                <a:t>8</a:t>
              </a:r>
            </a:p>
            <a:p>
              <a:pPr algn="ctr"/>
              <a:r>
                <a:rPr lang="en-US" sz="1100" dirty="0" smtClean="0">
                  <a:solidFill>
                    <a:schemeClr val="tx1">
                      <a:lumMod val="50000"/>
                      <a:lumOff val="50000"/>
                    </a:schemeClr>
                  </a:solidFill>
                  <a:latin typeface="Helvetica" pitchFamily="34" charset="0"/>
                  <a:cs typeface="Helvetica" pitchFamily="34" charset="0"/>
                </a:rPr>
                <a:t>9</a:t>
              </a:r>
            </a:p>
            <a:p>
              <a:pPr algn="ctr"/>
              <a:r>
                <a:rPr lang="en-US" sz="1100" dirty="0" smtClean="0">
                  <a:solidFill>
                    <a:schemeClr val="tx1">
                      <a:lumMod val="50000"/>
                      <a:lumOff val="50000"/>
                    </a:schemeClr>
                  </a:solidFill>
                  <a:latin typeface="Helvetica" pitchFamily="34" charset="0"/>
                  <a:cs typeface="Helvetica" pitchFamily="34" charset="0"/>
                </a:rPr>
                <a:t>10</a:t>
              </a:r>
            </a:p>
            <a:p>
              <a:pPr algn="ctr"/>
              <a:r>
                <a:rPr lang="en-US" sz="1100" dirty="0" smtClean="0">
                  <a:solidFill>
                    <a:schemeClr val="tx1">
                      <a:lumMod val="50000"/>
                      <a:lumOff val="50000"/>
                    </a:schemeClr>
                  </a:solidFill>
                  <a:latin typeface="Helvetica" pitchFamily="34" charset="0"/>
                  <a:cs typeface="Helvetica" pitchFamily="34" charset="0"/>
                </a:rPr>
                <a:t>11</a:t>
              </a:r>
            </a:p>
            <a:p>
              <a:pPr algn="ctr"/>
              <a:r>
                <a:rPr lang="en-US" sz="1100" dirty="0" smtClean="0">
                  <a:solidFill>
                    <a:schemeClr val="tx1">
                      <a:lumMod val="50000"/>
                      <a:lumOff val="50000"/>
                    </a:schemeClr>
                  </a:solidFill>
                  <a:latin typeface="Helvetica" pitchFamily="34" charset="0"/>
                  <a:cs typeface="Helvetica" pitchFamily="34" charset="0"/>
                </a:rPr>
                <a:t>12</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p:txBody>
        </p:sp>
      </p:grpSp>
      <p:grpSp>
        <p:nvGrpSpPr>
          <p:cNvPr id="70" name="Group 69"/>
          <p:cNvGrpSpPr/>
          <p:nvPr/>
        </p:nvGrpSpPr>
        <p:grpSpPr>
          <a:xfrm>
            <a:off x="83472" y="2614863"/>
            <a:ext cx="1632178" cy="2338137"/>
            <a:chOff x="7443972" y="2802506"/>
            <a:chExt cx="1632178" cy="2338137"/>
          </a:xfrm>
        </p:grpSpPr>
        <p:grpSp>
          <p:nvGrpSpPr>
            <p:cNvPr id="71" name="Group 62"/>
            <p:cNvGrpSpPr/>
            <p:nvPr/>
          </p:nvGrpSpPr>
          <p:grpSpPr>
            <a:xfrm>
              <a:off x="7543800" y="2802506"/>
              <a:ext cx="1432520" cy="1388494"/>
              <a:chOff x="7576264" y="2802506"/>
              <a:chExt cx="1432520" cy="1388494"/>
            </a:xfrm>
          </p:grpSpPr>
          <p:grpSp>
            <p:nvGrpSpPr>
              <p:cNvPr id="73" name="Group 20"/>
              <p:cNvGrpSpPr/>
              <p:nvPr/>
            </p:nvGrpSpPr>
            <p:grpSpPr>
              <a:xfrm>
                <a:off x="7620000" y="2802506"/>
                <a:ext cx="1378744" cy="1388494"/>
                <a:chOff x="609600" y="1371600"/>
                <a:chExt cx="1683544" cy="1695450"/>
              </a:xfrm>
            </p:grpSpPr>
            <p:grpSp>
              <p:nvGrpSpPr>
                <p:cNvPr id="92" name="Group 20"/>
                <p:cNvGrpSpPr/>
                <p:nvPr/>
              </p:nvGrpSpPr>
              <p:grpSpPr>
                <a:xfrm>
                  <a:off x="609600" y="1371600"/>
                  <a:ext cx="1683544" cy="1695450"/>
                  <a:chOff x="1066800" y="2419350"/>
                  <a:chExt cx="1683544" cy="1695450"/>
                </a:xfrm>
              </p:grpSpPr>
              <p:cxnSp>
                <p:nvCxnSpPr>
                  <p:cNvPr id="98" name="Straight Connector 97"/>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3" name="Straight Connector 92"/>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23"/>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4" name="Straight Connector 73"/>
              <p:cNvCxnSpPr/>
              <p:nvPr/>
            </p:nvCxnSpPr>
            <p:spPr>
              <a:xfrm flipV="1">
                <a:off x="8128888" y="3810000"/>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7804208" y="3978304"/>
                <a:ext cx="101892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flipH="1" flipV="1">
                <a:off x="7451740" y="3577382"/>
                <a:ext cx="777817"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flipH="1" flipV="1">
                <a:off x="8140806" y="3493282"/>
                <a:ext cx="66659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7623976" y="3364728"/>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0800000">
                <a:off x="7989072" y="3392560"/>
                <a:ext cx="1019712"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bwMode="auto">
              <a:xfrm>
                <a:off x="7872456"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a:t>
                </a:r>
              </a:p>
            </p:txBody>
          </p:sp>
          <p:sp>
            <p:nvSpPr>
              <p:cNvPr id="81" name="TextBox 80"/>
              <p:cNvSpPr txBox="1"/>
              <p:nvPr/>
            </p:nvSpPr>
            <p:spPr bwMode="auto">
              <a:xfrm>
                <a:off x="8370072"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2</a:t>
                </a:r>
              </a:p>
            </p:txBody>
          </p:sp>
          <p:sp>
            <p:nvSpPr>
              <p:cNvPr id="82" name="TextBox 81"/>
              <p:cNvSpPr txBox="1"/>
              <p:nvPr/>
            </p:nvSpPr>
            <p:spPr bwMode="auto">
              <a:xfrm>
                <a:off x="8514520"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3</a:t>
                </a:r>
              </a:p>
            </p:txBody>
          </p:sp>
          <p:sp>
            <p:nvSpPr>
              <p:cNvPr id="83" name="TextBox 82"/>
              <p:cNvSpPr txBox="1"/>
              <p:nvPr/>
            </p:nvSpPr>
            <p:spPr bwMode="auto">
              <a:xfrm>
                <a:off x="7993048"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4</a:t>
                </a:r>
              </a:p>
            </p:txBody>
          </p:sp>
          <p:sp>
            <p:nvSpPr>
              <p:cNvPr id="84" name="TextBox 83"/>
              <p:cNvSpPr txBox="1"/>
              <p:nvPr/>
            </p:nvSpPr>
            <p:spPr bwMode="auto">
              <a:xfrm>
                <a:off x="80931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5</a:t>
                </a:r>
              </a:p>
            </p:txBody>
          </p:sp>
          <p:sp>
            <p:nvSpPr>
              <p:cNvPr id="85" name="TextBox 84"/>
              <p:cNvSpPr txBox="1"/>
              <p:nvPr/>
            </p:nvSpPr>
            <p:spPr bwMode="auto">
              <a:xfrm>
                <a:off x="86265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6</a:t>
                </a:r>
              </a:p>
            </p:txBody>
          </p:sp>
          <p:sp>
            <p:nvSpPr>
              <p:cNvPr id="86" name="TextBox 85"/>
              <p:cNvSpPr txBox="1"/>
              <p:nvPr/>
            </p:nvSpPr>
            <p:spPr bwMode="auto">
              <a:xfrm>
                <a:off x="86225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7</a:t>
                </a:r>
              </a:p>
            </p:txBody>
          </p:sp>
          <p:sp>
            <p:nvSpPr>
              <p:cNvPr id="87" name="TextBox 86"/>
              <p:cNvSpPr txBox="1"/>
              <p:nvPr/>
            </p:nvSpPr>
            <p:spPr bwMode="auto">
              <a:xfrm>
                <a:off x="80891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8</a:t>
                </a:r>
              </a:p>
            </p:txBody>
          </p:sp>
          <p:sp>
            <p:nvSpPr>
              <p:cNvPr id="88" name="TextBox 87"/>
              <p:cNvSpPr txBox="1"/>
              <p:nvPr/>
            </p:nvSpPr>
            <p:spPr bwMode="auto">
              <a:xfrm>
                <a:off x="7620000" y="37013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9</a:t>
                </a:r>
              </a:p>
            </p:txBody>
          </p:sp>
          <p:sp>
            <p:nvSpPr>
              <p:cNvPr id="89" name="TextBox 88"/>
              <p:cNvSpPr txBox="1"/>
              <p:nvPr/>
            </p:nvSpPr>
            <p:spPr bwMode="auto">
              <a:xfrm>
                <a:off x="7748544" y="357676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10</a:t>
                </a:r>
              </a:p>
            </p:txBody>
          </p:sp>
          <p:sp>
            <p:nvSpPr>
              <p:cNvPr id="90" name="TextBox 89"/>
              <p:cNvSpPr txBox="1"/>
              <p:nvPr/>
            </p:nvSpPr>
            <p:spPr bwMode="auto">
              <a:xfrm>
                <a:off x="7756496" y="3200400"/>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11</a:t>
                </a:r>
              </a:p>
            </p:txBody>
          </p:sp>
          <p:sp>
            <p:nvSpPr>
              <p:cNvPr id="91" name="TextBox 90"/>
              <p:cNvSpPr txBox="1"/>
              <p:nvPr/>
            </p:nvSpPr>
            <p:spPr bwMode="auto">
              <a:xfrm>
                <a:off x="7576264" y="328852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12</a:t>
                </a:r>
              </a:p>
            </p:txBody>
          </p:sp>
        </p:grpSp>
        <p:sp>
          <p:nvSpPr>
            <p:cNvPr id="72" name="TextBox 71"/>
            <p:cNvSpPr txBox="1"/>
            <p:nvPr/>
          </p:nvSpPr>
          <p:spPr bwMode="auto">
            <a:xfrm>
              <a:off x="7443972" y="4309646"/>
              <a:ext cx="1632178" cy="830997"/>
            </a:xfrm>
            <a:prstGeom prst="rect">
              <a:avLst/>
            </a:prstGeom>
            <a:noFill/>
            <a:ln w="9525">
              <a:noFill/>
              <a:miter lim="800000"/>
              <a:headEnd/>
              <a:tailEnd/>
            </a:ln>
          </p:spPr>
          <p:txBody>
            <a:bodyPr wrap="none" rtlCol="0">
              <a:spAutoFit/>
            </a:bodyPr>
            <a:lstStyle/>
            <a:p>
              <a:pPr algn="ctr"/>
              <a:r>
                <a:rPr lang="en-US" sz="1600" dirty="0" smtClean="0">
                  <a:solidFill>
                    <a:schemeClr val="bg1"/>
                  </a:solidFill>
                  <a:latin typeface="Helvetica" pitchFamily="34" charset="0"/>
                  <a:cs typeface="Helvetica" pitchFamily="34" charset="0"/>
                </a:rPr>
                <a:t>Indirect Lighting</a:t>
              </a:r>
            </a:p>
            <a:p>
              <a:pPr algn="ctr"/>
              <a:r>
                <a:rPr lang="en-US" sz="1600" dirty="0" smtClean="0">
                  <a:solidFill>
                    <a:schemeClr val="bg1"/>
                  </a:solidFill>
                  <a:latin typeface="Helvetica" pitchFamily="34" charset="0"/>
                  <a:cs typeface="Helvetica" pitchFamily="34" charset="0"/>
                </a:rPr>
                <a:t>on</a:t>
              </a:r>
            </a:p>
            <a:p>
              <a:pPr algn="ctr"/>
              <a:r>
                <a:rPr lang="en-US" sz="1600" dirty="0" smtClean="0">
                  <a:solidFill>
                    <a:schemeClr val="bg1"/>
                  </a:solidFill>
                  <a:latin typeface="Helvetica" pitchFamily="34" charset="0"/>
                  <a:cs typeface="Helvetica" pitchFamily="34" charset="0"/>
                </a:rPr>
                <a:t>Surface</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All Operators</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102" name="Right Arrow 101"/>
          <p:cNvSpPr/>
          <p:nvPr/>
        </p:nvSpPr>
        <p:spPr>
          <a:xfrm>
            <a:off x="4114800" y="4991100"/>
            <a:ext cx="838200" cy="533400"/>
          </a:xfrm>
          <a:prstGeom prst="righ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4" name="Picture 13" descr="mrt.png"/>
          <p:cNvPicPr>
            <a:picLocks noChangeAspect="1"/>
          </p:cNvPicPr>
          <p:nvPr/>
        </p:nvPicPr>
        <p:blipFill>
          <a:blip r:embed="rId3" cstate="print"/>
          <a:stretch>
            <a:fillRect/>
          </a:stretch>
        </p:blipFill>
        <p:spPr>
          <a:xfrm>
            <a:off x="1066800" y="3886200"/>
            <a:ext cx="2743200" cy="2743200"/>
          </a:xfrm>
          <a:prstGeom prst="rect">
            <a:avLst/>
          </a:prstGeom>
        </p:spPr>
      </p:pic>
      <p:pic>
        <p:nvPicPr>
          <p:cNvPr id="26" name="Picture 2" descr="D:\work\git\DirectToIndirect\Renderer11-Shadows\images\screenshot0000.bmp"/>
          <p:cNvPicPr>
            <a:picLocks noChangeAspect="1" noChangeArrowheads="1"/>
          </p:cNvPicPr>
          <p:nvPr/>
        </p:nvPicPr>
        <p:blipFill>
          <a:blip r:embed="rId4" cstate="print"/>
          <a:srcRect/>
          <a:stretch>
            <a:fillRect/>
          </a:stretch>
        </p:blipFill>
        <p:spPr bwMode="auto">
          <a:xfrm>
            <a:off x="5105400" y="3886200"/>
            <a:ext cx="2743200" cy="2743200"/>
          </a:xfrm>
          <a:prstGeom prst="rect">
            <a:avLst/>
          </a:prstGeom>
          <a:noFill/>
        </p:spPr>
      </p:pic>
      <p:grpSp>
        <p:nvGrpSpPr>
          <p:cNvPr id="32" name="Group 31"/>
          <p:cNvGrpSpPr/>
          <p:nvPr/>
        </p:nvGrpSpPr>
        <p:grpSpPr>
          <a:xfrm>
            <a:off x="2590800" y="914400"/>
            <a:ext cx="1828800" cy="2624554"/>
            <a:chOff x="2590800" y="914400"/>
            <a:chExt cx="1828800" cy="2624554"/>
          </a:xfrm>
        </p:grpSpPr>
        <p:grpSp>
          <p:nvGrpSpPr>
            <p:cNvPr id="24" name="Group 23"/>
            <p:cNvGrpSpPr/>
            <p:nvPr/>
          </p:nvGrpSpPr>
          <p:grpSpPr>
            <a:xfrm>
              <a:off x="2590800" y="914400"/>
              <a:ext cx="1828800" cy="2286000"/>
              <a:chOff x="2590800" y="914400"/>
              <a:chExt cx="1828800" cy="2286000"/>
            </a:xfrm>
          </p:grpSpPr>
          <p:sp>
            <p:nvSpPr>
              <p:cNvPr id="98" name="TextBox 97"/>
              <p:cNvSpPr txBox="1"/>
              <p:nvPr/>
            </p:nvSpPr>
            <p:spPr bwMode="auto">
              <a:xfrm>
                <a:off x="3013720" y="914400"/>
                <a:ext cx="982961" cy="461665"/>
              </a:xfrm>
              <a:prstGeom prst="rect">
                <a:avLst/>
              </a:prstGeom>
              <a:noFill/>
              <a:ln w="9525">
                <a:noFill/>
                <a:miter lim="800000"/>
                <a:headEnd/>
                <a:tailEnd/>
              </a:ln>
            </p:spPr>
            <p:txBody>
              <a:bodyPr wrap="none" rtlCol="0">
                <a:spAutoFit/>
              </a:bodyPr>
              <a:lstStyle/>
              <a:p>
                <a:r>
                  <a:rPr lang="el-GR" sz="2400" dirty="0" smtClean="0">
                    <a:solidFill>
                      <a:schemeClr val="bg1"/>
                    </a:solidFill>
                    <a:latin typeface="Helvetica" pitchFamily="34" charset="0"/>
                    <a:cs typeface="Helvetica" pitchFamily="34" charset="0"/>
                  </a:rPr>
                  <a:t>Δ</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pic>
            <p:nvPicPr>
              <p:cNvPr id="18" name="Picture 2" descr="D:\work\git\DirectToIndirect\Renderer11-Shadows\images\screenshot0000.bmp"/>
              <p:cNvPicPr>
                <a:picLocks noChangeAspect="1" noChangeArrowheads="1"/>
              </p:cNvPicPr>
              <p:nvPr/>
            </p:nvPicPr>
            <p:blipFill>
              <a:blip r:embed="rId5" cstate="print"/>
              <a:srcRect/>
              <a:stretch>
                <a:fillRect/>
              </a:stretch>
            </p:blipFill>
            <p:spPr bwMode="auto">
              <a:xfrm>
                <a:off x="2590800" y="1371600"/>
                <a:ext cx="1828800" cy="1828800"/>
              </a:xfrm>
              <a:prstGeom prst="rect">
                <a:avLst/>
              </a:prstGeom>
              <a:noFill/>
            </p:spPr>
          </p:pic>
        </p:grpSp>
        <p:sp>
          <p:nvSpPr>
            <p:cNvPr id="27" name="TextBox 26"/>
            <p:cNvSpPr txBox="1"/>
            <p:nvPr/>
          </p:nvSpPr>
          <p:spPr bwMode="auto">
            <a:xfrm>
              <a:off x="2695523" y="3200400"/>
              <a:ext cx="1619354"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Delta Occlusion</a:t>
              </a:r>
              <a:endParaRPr lang="en-US" sz="1600" baseline="-25000" dirty="0">
                <a:solidFill>
                  <a:schemeClr val="bg1"/>
                </a:solidFill>
                <a:latin typeface="Helvetica" pitchFamily="34" charset="0"/>
                <a:cs typeface="Helvetica" pitchFamily="34" charset="0"/>
              </a:endParaRPr>
            </a:p>
          </p:txBody>
        </p:sp>
      </p:grpSp>
      <p:grpSp>
        <p:nvGrpSpPr>
          <p:cNvPr id="33" name="Group 32"/>
          <p:cNvGrpSpPr/>
          <p:nvPr/>
        </p:nvGrpSpPr>
        <p:grpSpPr>
          <a:xfrm>
            <a:off x="4572000" y="914400"/>
            <a:ext cx="1828800" cy="2624554"/>
            <a:chOff x="4572000" y="914400"/>
            <a:chExt cx="1828800" cy="2624554"/>
          </a:xfrm>
        </p:grpSpPr>
        <p:grpSp>
          <p:nvGrpSpPr>
            <p:cNvPr id="23" name="Group 22"/>
            <p:cNvGrpSpPr/>
            <p:nvPr/>
          </p:nvGrpSpPr>
          <p:grpSpPr>
            <a:xfrm>
              <a:off x="4572000" y="914400"/>
              <a:ext cx="1828800" cy="2286000"/>
              <a:chOff x="4572000" y="914400"/>
              <a:chExt cx="1828800" cy="2286000"/>
            </a:xfrm>
          </p:grpSpPr>
          <p:sp>
            <p:nvSpPr>
              <p:cNvPr id="80" name="TextBox 79"/>
              <p:cNvSpPr txBox="1"/>
              <p:nvPr/>
            </p:nvSpPr>
            <p:spPr bwMode="auto">
              <a:xfrm>
                <a:off x="5029200" y="914400"/>
                <a:ext cx="954107" cy="461665"/>
              </a:xfrm>
              <a:prstGeom prst="rect">
                <a:avLst/>
              </a:prstGeom>
              <a:noFill/>
              <a:ln w="9525">
                <a:noFill/>
                <a:miter lim="800000"/>
                <a:headEnd/>
                <a:tailEnd/>
              </a:ln>
            </p:spPr>
            <p:txBody>
              <a:bodyPr wrap="none" rtlCol="0">
                <a:spAutoFit/>
              </a:bodyPr>
              <a:lstStyle/>
              <a:p>
                <a:r>
                  <a:rPr lang="el-GR" sz="2400" dirty="0" smtClean="0">
                    <a:solidFill>
                      <a:schemeClr val="bg1"/>
                    </a:solidFill>
                    <a:latin typeface="Helvetica" pitchFamily="34" charset="0"/>
                    <a:cs typeface="Helvetica" pitchFamily="34" charset="0"/>
                  </a:rPr>
                  <a:t>Δ</a:t>
                </a:r>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c</a:t>
                </a:r>
                <a:r>
                  <a:rPr lang="en-US" sz="2400" dirty="0" smtClean="0">
                    <a:solidFill>
                      <a:schemeClr val="bg1"/>
                    </a:solidFill>
                    <a:latin typeface="Helvetica" pitchFamily="34" charset="0"/>
                    <a:cs typeface="Helvetica" pitchFamily="34" charset="0"/>
                  </a:rPr>
                  <a:t> c</a:t>
                </a:r>
                <a:endParaRPr lang="en-US" sz="2400" baseline="-25000" dirty="0">
                  <a:solidFill>
                    <a:schemeClr val="bg1"/>
                  </a:solidFill>
                  <a:latin typeface="Helvetica" pitchFamily="34" charset="0"/>
                  <a:cs typeface="Helvetica" pitchFamily="34" charset="0"/>
                </a:endParaRPr>
              </a:p>
            </p:txBody>
          </p:sp>
          <p:pic>
            <p:nvPicPr>
              <p:cNvPr id="20" name="Picture 2" descr="D:\work\git\DirectToIndirect\Renderer11-Shadows\images\screenshot0000.bmp"/>
              <p:cNvPicPr>
                <a:picLocks noChangeAspect="1" noChangeArrowheads="1"/>
              </p:cNvPicPr>
              <p:nvPr/>
            </p:nvPicPr>
            <p:blipFill>
              <a:blip r:embed="rId6" cstate="print"/>
              <a:srcRect/>
              <a:stretch>
                <a:fillRect/>
              </a:stretch>
            </p:blipFill>
            <p:spPr bwMode="auto">
              <a:xfrm>
                <a:off x="4572000" y="1371600"/>
                <a:ext cx="1828800" cy="1828800"/>
              </a:xfrm>
              <a:prstGeom prst="rect">
                <a:avLst/>
              </a:prstGeom>
              <a:noFill/>
            </p:spPr>
          </p:pic>
        </p:grpSp>
        <p:sp>
          <p:nvSpPr>
            <p:cNvPr id="28" name="TextBox 27"/>
            <p:cNvSpPr txBox="1"/>
            <p:nvPr/>
          </p:nvSpPr>
          <p:spPr bwMode="auto">
            <a:xfrm>
              <a:off x="4671113" y="3200400"/>
              <a:ext cx="1630575"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Delta Reflection</a:t>
              </a:r>
              <a:endParaRPr lang="en-US" sz="1600" baseline="-25000" dirty="0">
                <a:solidFill>
                  <a:schemeClr val="bg1"/>
                </a:solidFill>
                <a:latin typeface="Helvetica" pitchFamily="34" charset="0"/>
                <a:cs typeface="Helvetica" pitchFamily="34" charset="0"/>
              </a:endParaRPr>
            </a:p>
          </p:txBody>
        </p:sp>
      </p:grpSp>
      <p:grpSp>
        <p:nvGrpSpPr>
          <p:cNvPr id="34" name="Group 33"/>
          <p:cNvGrpSpPr/>
          <p:nvPr/>
        </p:nvGrpSpPr>
        <p:grpSpPr>
          <a:xfrm>
            <a:off x="6629400" y="914400"/>
            <a:ext cx="1828800" cy="2624554"/>
            <a:chOff x="6629400" y="914400"/>
            <a:chExt cx="1828800" cy="2624554"/>
          </a:xfrm>
        </p:grpSpPr>
        <p:grpSp>
          <p:nvGrpSpPr>
            <p:cNvPr id="22" name="Group 21"/>
            <p:cNvGrpSpPr/>
            <p:nvPr/>
          </p:nvGrpSpPr>
          <p:grpSpPr>
            <a:xfrm>
              <a:off x="6629400" y="914400"/>
              <a:ext cx="1828800" cy="2286000"/>
              <a:chOff x="6629400" y="914400"/>
              <a:chExt cx="1828800" cy="2286000"/>
            </a:xfrm>
          </p:grpSpPr>
          <p:sp>
            <p:nvSpPr>
              <p:cNvPr id="100" name="TextBox 99"/>
              <p:cNvSpPr txBox="1"/>
              <p:nvPr/>
            </p:nvSpPr>
            <p:spPr bwMode="auto">
              <a:xfrm>
                <a:off x="7162800" y="914400"/>
                <a:ext cx="777777"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C</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pic>
            <p:nvPicPr>
              <p:cNvPr id="21" name="Picture 2" descr="D:\work\git\DirectToIndirect\Renderer11-Shadows\images\screenshot0000.bmp"/>
              <p:cNvPicPr>
                <a:picLocks noChangeAspect="1" noChangeArrowheads="1"/>
              </p:cNvPicPr>
              <p:nvPr/>
            </p:nvPicPr>
            <p:blipFill>
              <a:blip r:embed="rId7" cstate="print"/>
              <a:srcRect/>
              <a:stretch>
                <a:fillRect/>
              </a:stretch>
            </p:blipFill>
            <p:spPr bwMode="auto">
              <a:xfrm>
                <a:off x="6629400" y="1371600"/>
                <a:ext cx="1828800" cy="1828800"/>
              </a:xfrm>
              <a:prstGeom prst="rect">
                <a:avLst/>
              </a:prstGeom>
              <a:noFill/>
            </p:spPr>
          </p:pic>
        </p:grpSp>
        <p:sp>
          <p:nvSpPr>
            <p:cNvPr id="29" name="TextBox 28"/>
            <p:cNvSpPr txBox="1"/>
            <p:nvPr/>
          </p:nvSpPr>
          <p:spPr bwMode="auto">
            <a:xfrm>
              <a:off x="6806258" y="3200400"/>
              <a:ext cx="1475084"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Clutter Gather</a:t>
              </a:r>
              <a:endParaRPr lang="en-US" sz="1600" baseline="-25000" dirty="0">
                <a:solidFill>
                  <a:schemeClr val="bg1"/>
                </a:solidFill>
                <a:latin typeface="Helvetica" pitchFamily="34" charset="0"/>
                <a:cs typeface="Helvetica" pitchFamily="34" charset="0"/>
              </a:endParaRPr>
            </a:p>
          </p:txBody>
        </p:sp>
      </p:grpSp>
      <p:grpSp>
        <p:nvGrpSpPr>
          <p:cNvPr id="31" name="Group 30"/>
          <p:cNvGrpSpPr/>
          <p:nvPr/>
        </p:nvGrpSpPr>
        <p:grpSpPr>
          <a:xfrm>
            <a:off x="533400" y="914400"/>
            <a:ext cx="1828800" cy="2624554"/>
            <a:chOff x="533400" y="914400"/>
            <a:chExt cx="1828800" cy="2624554"/>
          </a:xfrm>
        </p:grpSpPr>
        <p:grpSp>
          <p:nvGrpSpPr>
            <p:cNvPr id="25" name="Group 24"/>
            <p:cNvGrpSpPr/>
            <p:nvPr/>
          </p:nvGrpSpPr>
          <p:grpSpPr>
            <a:xfrm>
              <a:off x="533400" y="914400"/>
              <a:ext cx="1828800" cy="2286000"/>
              <a:chOff x="533400" y="914400"/>
              <a:chExt cx="1828800" cy="2286000"/>
            </a:xfrm>
          </p:grpSpPr>
          <p:sp>
            <p:nvSpPr>
              <p:cNvPr id="99" name="TextBox 98"/>
              <p:cNvSpPr txBox="1"/>
              <p:nvPr/>
            </p:nvSpPr>
            <p:spPr bwMode="auto">
              <a:xfrm>
                <a:off x="1058912" y="914400"/>
                <a:ext cx="777777"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pic>
            <p:nvPicPr>
              <p:cNvPr id="19" name="Picture 18" descr="mrt.png"/>
              <p:cNvPicPr>
                <a:picLocks noChangeAspect="1"/>
              </p:cNvPicPr>
              <p:nvPr/>
            </p:nvPicPr>
            <p:blipFill>
              <a:blip r:embed="rId3" cstate="print"/>
              <a:stretch>
                <a:fillRect/>
              </a:stretch>
            </p:blipFill>
            <p:spPr>
              <a:xfrm>
                <a:off x="533400" y="1371600"/>
                <a:ext cx="1828800" cy="1828800"/>
              </a:xfrm>
              <a:prstGeom prst="rect">
                <a:avLst/>
              </a:prstGeom>
            </p:spPr>
          </p:pic>
        </p:grpSp>
        <p:sp>
          <p:nvSpPr>
            <p:cNvPr id="30" name="TextBox 29"/>
            <p:cNvSpPr txBox="1"/>
            <p:nvPr/>
          </p:nvSpPr>
          <p:spPr bwMode="auto">
            <a:xfrm>
              <a:off x="1135311" y="3200400"/>
              <a:ext cx="624979"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MRT</a:t>
              </a:r>
              <a:endParaRPr lang="en-US" sz="1600" baseline="-25000" dirty="0">
                <a:solidFill>
                  <a:schemeClr val="bg1"/>
                </a:solidFill>
                <a:latin typeface="Helvetica" pitchFamily="34" charset="0"/>
                <a:cs typeface="Helvetica"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Extensions</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79" name="TextBox 78"/>
          <p:cNvSpPr txBox="1"/>
          <p:nvPr/>
        </p:nvSpPr>
        <p:spPr bwMode="auto">
          <a:xfrm>
            <a:off x="1323044" y="1066800"/>
            <a:ext cx="1925912"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MRT Interfaces</a:t>
            </a:r>
          </a:p>
        </p:txBody>
      </p:sp>
      <p:grpSp>
        <p:nvGrpSpPr>
          <p:cNvPr id="82" name="Group 48"/>
          <p:cNvGrpSpPr/>
          <p:nvPr/>
        </p:nvGrpSpPr>
        <p:grpSpPr>
          <a:xfrm>
            <a:off x="457200" y="1828800"/>
            <a:ext cx="3657600" cy="3657600"/>
            <a:chOff x="1828800" y="914400"/>
            <a:chExt cx="3657600" cy="3657600"/>
          </a:xfrm>
        </p:grpSpPr>
        <p:sp>
          <p:nvSpPr>
            <p:cNvPr id="142" name="Rectangle 141"/>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3" name="Rectangle 142"/>
            <p:cNvSpPr/>
            <p:nvPr/>
          </p:nvSpPr>
          <p:spPr>
            <a:xfrm>
              <a:off x="45720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4" name="Rectangle 143"/>
            <p:cNvSpPr/>
            <p:nvPr/>
          </p:nvSpPr>
          <p:spPr>
            <a:xfrm>
              <a:off x="45720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5" name="Rectangle 144"/>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7" name="Rectangle 146"/>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8" name="Rectangle 147"/>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83" name="Rectangle 82"/>
          <p:cNvSpPr/>
          <p:nvPr/>
        </p:nvSpPr>
        <p:spPr>
          <a:xfrm>
            <a:off x="457200" y="45720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202" name="Group 201"/>
          <p:cNvGrpSpPr/>
          <p:nvPr/>
        </p:nvGrpSpPr>
        <p:grpSpPr>
          <a:xfrm>
            <a:off x="571396" y="1940217"/>
            <a:ext cx="3429929" cy="2695626"/>
            <a:chOff x="799996" y="1940217"/>
            <a:chExt cx="3429929" cy="2695626"/>
          </a:xfrm>
        </p:grpSpPr>
        <p:cxnSp>
          <p:nvCxnSpPr>
            <p:cNvPr id="132" name="Straight Connector 131"/>
            <p:cNvCxnSpPr/>
            <p:nvPr/>
          </p:nvCxnSpPr>
          <p:spPr>
            <a:xfrm>
              <a:off x="3544125" y="4625087"/>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01" name="Group 200"/>
            <p:cNvGrpSpPr/>
            <p:nvPr/>
          </p:nvGrpSpPr>
          <p:grpSpPr>
            <a:xfrm>
              <a:off x="799996" y="1940217"/>
              <a:ext cx="3429929" cy="2695626"/>
              <a:chOff x="799996" y="1940217"/>
              <a:chExt cx="3429929" cy="2695626"/>
            </a:xfrm>
          </p:grpSpPr>
          <p:grpSp>
            <p:nvGrpSpPr>
              <p:cNvPr id="84" name="Group 52"/>
              <p:cNvGrpSpPr/>
              <p:nvPr/>
            </p:nvGrpSpPr>
            <p:grpSpPr>
              <a:xfrm>
                <a:off x="1662912" y="3711614"/>
                <a:ext cx="792480" cy="739140"/>
                <a:chOff x="2796540" y="2796540"/>
                <a:chExt cx="792480" cy="739140"/>
              </a:xfrm>
            </p:grpSpPr>
            <p:cxnSp>
              <p:nvCxnSpPr>
                <p:cNvPr id="139" name="Straight Connector 138"/>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85" name="Straight Connector 84"/>
              <p:cNvCxnSpPr/>
              <p:nvPr/>
            </p:nvCxnSpPr>
            <p:spPr>
              <a:xfrm>
                <a:off x="800925" y="463584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86" name="Group 63"/>
              <p:cNvGrpSpPr/>
              <p:nvPr/>
            </p:nvGrpSpPr>
            <p:grpSpPr>
              <a:xfrm>
                <a:off x="2564028" y="3775917"/>
                <a:ext cx="792480" cy="688438"/>
                <a:chOff x="2796540" y="2849880"/>
                <a:chExt cx="792480" cy="685800"/>
              </a:xfrm>
            </p:grpSpPr>
            <p:cxnSp>
              <p:nvCxnSpPr>
                <p:cNvPr id="137" name="Straight Connector 136"/>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nvGrpSpPr>
              <p:cNvPr id="87" name="Group 68"/>
              <p:cNvGrpSpPr/>
              <p:nvPr/>
            </p:nvGrpSpPr>
            <p:grpSpPr>
              <a:xfrm>
                <a:off x="3490785" y="3711614"/>
                <a:ext cx="739140" cy="792480"/>
                <a:chOff x="2796540" y="2796540"/>
                <a:chExt cx="739140" cy="792480"/>
              </a:xfrm>
            </p:grpSpPr>
            <p:cxnSp>
              <p:nvCxnSpPr>
                <p:cNvPr id="134" name="Straight Connector 133"/>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31" name="Straight Connector 130"/>
              <p:cNvCxnSpPr/>
              <p:nvPr/>
            </p:nvCxnSpPr>
            <p:spPr>
              <a:xfrm>
                <a:off x="3543096" y="3602572"/>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97" name="Group 98"/>
              <p:cNvGrpSpPr/>
              <p:nvPr/>
            </p:nvGrpSpPr>
            <p:grpSpPr>
              <a:xfrm>
                <a:off x="1715223" y="2796287"/>
                <a:ext cx="686829" cy="792480"/>
                <a:chOff x="2848851" y="2796540"/>
                <a:chExt cx="686829" cy="792480"/>
              </a:xfrm>
            </p:grpSpPr>
            <p:cxnSp>
              <p:nvCxnSpPr>
                <p:cNvPr id="126" name="Straight Connector 125"/>
                <p:cNvCxnSpPr/>
                <p:nvPr/>
              </p:nvCxnSpPr>
              <p:spPr>
                <a:xfrm>
                  <a:off x="2849880" y="279654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1" name="Straight Connector 100"/>
              <p:cNvCxnSpPr/>
              <p:nvPr/>
            </p:nvCxnSpPr>
            <p:spPr>
              <a:xfrm>
                <a:off x="1540065" y="19461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3" name="Group 108"/>
              <p:cNvGrpSpPr/>
              <p:nvPr/>
            </p:nvGrpSpPr>
            <p:grpSpPr>
              <a:xfrm>
                <a:off x="1662912" y="1946189"/>
                <a:ext cx="792480" cy="741983"/>
                <a:chOff x="2796540" y="2849880"/>
                <a:chExt cx="792480" cy="739140"/>
              </a:xfrm>
            </p:grpSpPr>
            <p:cxnSp>
              <p:nvCxnSpPr>
                <p:cNvPr id="123" name="Straight Connector 122"/>
                <p:cNvCxnSpPr/>
                <p:nvPr/>
              </p:nvCxnSpPr>
              <p:spPr>
                <a:xfrm>
                  <a:off x="279654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a:off x="3589020" y="2849880"/>
                  <a:ext cx="0" cy="68580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2848851" y="3589020"/>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104" name="Straight Connector 103"/>
              <p:cNvCxnSpPr/>
              <p:nvPr/>
            </p:nvCxnSpPr>
            <p:spPr>
              <a:xfrm>
                <a:off x="2564028" y="1946188"/>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1540065" y="3775916"/>
                <a:ext cx="0" cy="688438"/>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a:xfrm>
                <a:off x="2565400" y="1940217"/>
                <a:ext cx="0" cy="688438"/>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9" name="Straight Connector 108"/>
              <p:cNvCxnSpPr/>
              <p:nvPr/>
            </p:nvCxnSpPr>
            <p:spPr>
              <a:xfrm>
                <a:off x="3543300" y="3600450"/>
                <a:ext cx="6858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0" name="Elbow Connector 109"/>
              <p:cNvCxnSpPr/>
              <p:nvPr/>
            </p:nvCxnSpPr>
            <p:spPr>
              <a:xfrm rot="5400000" flipH="1" flipV="1">
                <a:off x="3467100" y="3695700"/>
                <a:ext cx="457200" cy="381000"/>
              </a:xfrm>
              <a:prstGeom prst="bentConnector3">
                <a:avLst>
                  <a:gd name="adj1" fmla="val 0"/>
                </a:avLst>
              </a:prstGeom>
              <a:ln w="38100">
                <a:solidFill>
                  <a:srgbClr val="00B05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3492500" y="3778250"/>
                <a:ext cx="0" cy="688438"/>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2" name="Straight Arrow Connector 111"/>
              <p:cNvCxnSpPr/>
              <p:nvPr/>
            </p:nvCxnSpPr>
            <p:spPr>
              <a:xfrm>
                <a:off x="2590800" y="4114800"/>
                <a:ext cx="914400" cy="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a:off x="2565400" y="3778250"/>
                <a:ext cx="0" cy="688438"/>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Straight Arrow Connector 113"/>
              <p:cNvCxnSpPr/>
              <p:nvPr/>
            </p:nvCxnSpPr>
            <p:spPr>
              <a:xfrm>
                <a:off x="1676400" y="4114800"/>
                <a:ext cx="914400" cy="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15" name="Elbow Connector 114"/>
              <p:cNvCxnSpPr/>
              <p:nvPr/>
            </p:nvCxnSpPr>
            <p:spPr>
              <a:xfrm flipV="1">
                <a:off x="2057400" y="22860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a:off x="1714500" y="2686050"/>
                <a:ext cx="6858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7" name="Straight Arrow Connector 116"/>
              <p:cNvCxnSpPr>
                <a:endCxn id="148" idx="0"/>
              </p:cNvCxnSpPr>
              <p:nvPr/>
            </p:nvCxnSpPr>
            <p:spPr>
              <a:xfrm flipV="1">
                <a:off x="1828800" y="2743200"/>
                <a:ext cx="0" cy="838200"/>
              </a:xfrm>
              <a:prstGeom prst="straightConnector1">
                <a:avLst/>
              </a:prstGeom>
              <a:ln w="38100">
                <a:solidFill>
                  <a:srgbClr val="0000FF"/>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1714500" y="3600450"/>
                <a:ext cx="68580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Elbow Connector 118"/>
              <p:cNvCxnSpPr>
                <a:endCxn id="148" idx="2"/>
              </p:cNvCxnSpPr>
              <p:nvPr/>
            </p:nvCxnSpPr>
            <p:spPr>
              <a:xfrm rot="5400000" flipH="1" flipV="1">
                <a:off x="1409700" y="3695700"/>
                <a:ext cx="457200" cy="381000"/>
              </a:xfrm>
              <a:prstGeom prst="bentConnector3">
                <a:avLst>
                  <a:gd name="adj1" fmla="val 0"/>
                </a:avLst>
              </a:prstGeom>
              <a:ln w="38100">
                <a:solidFill>
                  <a:srgbClr val="00B05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1663700" y="3778250"/>
                <a:ext cx="0" cy="688438"/>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1" name="Elbow Connector 120"/>
              <p:cNvCxnSpPr/>
              <p:nvPr/>
            </p:nvCxnSpPr>
            <p:spPr>
              <a:xfrm flipV="1">
                <a:off x="1143000" y="4114800"/>
                <a:ext cx="533400" cy="381000"/>
              </a:xfrm>
              <a:prstGeom prst="bentConnector3">
                <a:avLst>
                  <a:gd name="adj1" fmla="val -1429"/>
                </a:avLst>
              </a:prstGeom>
              <a:ln w="38100">
                <a:solidFill>
                  <a:srgbClr val="FFC000"/>
                </a:solidFill>
                <a:headEnd type="none"/>
                <a:tailEnd type="triangle" w="lg" len="lg"/>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799996" y="4518753"/>
                <a:ext cx="685800" cy="0"/>
              </a:xfrm>
              <a:prstGeom prst="line">
                <a:avLst/>
              </a:prstGeom>
              <a:ln w="50800">
                <a:solidFill>
                  <a:schemeClr val="tx1">
                    <a:lumMod val="75000"/>
                    <a:lumOff val="25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nvGrpSpPr>
          <p:cNvPr id="150" name="Group 48"/>
          <p:cNvGrpSpPr/>
          <p:nvPr/>
        </p:nvGrpSpPr>
        <p:grpSpPr>
          <a:xfrm>
            <a:off x="5181600" y="1752600"/>
            <a:ext cx="3657600" cy="3657600"/>
            <a:chOff x="1828800" y="914400"/>
            <a:chExt cx="3657600" cy="3657600"/>
          </a:xfrm>
        </p:grpSpPr>
        <p:sp>
          <p:nvSpPr>
            <p:cNvPr id="195" name="Rectangle 194"/>
            <p:cNvSpPr/>
            <p:nvPr/>
          </p:nvSpPr>
          <p:spPr>
            <a:xfrm>
              <a:off x="1828800" y="914400"/>
              <a:ext cx="27432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6" name="Rectangle 195"/>
            <p:cNvSpPr/>
            <p:nvPr/>
          </p:nvSpPr>
          <p:spPr>
            <a:xfrm>
              <a:off x="45720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7" name="Rectangle 196"/>
            <p:cNvSpPr/>
            <p:nvPr/>
          </p:nvSpPr>
          <p:spPr>
            <a:xfrm>
              <a:off x="45720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8" name="Rectangle 197"/>
            <p:cNvSpPr/>
            <p:nvPr/>
          </p:nvSpPr>
          <p:spPr>
            <a:xfrm>
              <a:off x="1828800" y="2743200"/>
              <a:ext cx="36576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9" name="Rectangle 198"/>
            <p:cNvSpPr/>
            <p:nvPr/>
          </p:nvSpPr>
          <p:spPr>
            <a:xfrm>
              <a:off x="1828800" y="36576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00" name="Rectangle 199"/>
            <p:cNvSpPr/>
            <p:nvPr/>
          </p:nvSpPr>
          <p:spPr>
            <a:xfrm>
              <a:off x="2743200" y="1828800"/>
              <a:ext cx="914400" cy="914400"/>
            </a:xfrm>
            <a:prstGeom prst="rect">
              <a:avLst/>
            </a:prstGeom>
            <a:solidFill>
              <a:schemeClr val="bg1">
                <a:lumMod val="75000"/>
              </a:schemeClr>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03" name="TextBox 202"/>
          <p:cNvSpPr txBox="1"/>
          <p:nvPr/>
        </p:nvSpPr>
        <p:spPr bwMode="auto">
          <a:xfrm>
            <a:off x="5995346" y="1066800"/>
            <a:ext cx="2030108" cy="400110"/>
          </a:xfrm>
          <a:prstGeom prst="rect">
            <a:avLst/>
          </a:prstGeom>
          <a:noFill/>
          <a:ln w="9525">
            <a:noFill/>
            <a:miter lim="800000"/>
            <a:headEnd/>
            <a:tailEnd/>
          </a:ln>
        </p:spPr>
        <p:txBody>
          <a:bodyPr wrap="none" rtlCol="0">
            <a:spAutoFit/>
          </a:bodyPr>
          <a:lstStyle/>
          <a:p>
            <a:r>
              <a:rPr lang="en-US" sz="2000" dirty="0" smtClean="0">
                <a:solidFill>
                  <a:schemeClr val="bg1"/>
                </a:solidFill>
                <a:latin typeface="Helvetica" pitchFamily="34" charset="0"/>
                <a:cs typeface="Helvetica" pitchFamily="34" charset="0"/>
              </a:rPr>
              <a:t>DRT Extensions</a:t>
            </a:r>
          </a:p>
        </p:txBody>
      </p:sp>
      <p:sp>
        <p:nvSpPr>
          <p:cNvPr id="205" name="Rectangle 204"/>
          <p:cNvSpPr/>
          <p:nvPr/>
        </p:nvSpPr>
        <p:spPr>
          <a:xfrm>
            <a:off x="6096000" y="3581400"/>
            <a:ext cx="914400" cy="914400"/>
          </a:xfrm>
          <a:prstGeom prst="rect">
            <a:avLst/>
          </a:prstGeom>
          <a:solidFill>
            <a:srgbClr val="FFFF0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grpSp>
        <p:nvGrpSpPr>
          <p:cNvPr id="211" name="Group 210"/>
          <p:cNvGrpSpPr/>
          <p:nvPr/>
        </p:nvGrpSpPr>
        <p:grpSpPr>
          <a:xfrm>
            <a:off x="5181600" y="2667000"/>
            <a:ext cx="2743200" cy="2743200"/>
            <a:chOff x="5105400" y="2667000"/>
            <a:chExt cx="2743200" cy="2743200"/>
          </a:xfrm>
        </p:grpSpPr>
        <p:sp>
          <p:nvSpPr>
            <p:cNvPr id="151" name="Rectangle 150"/>
            <p:cNvSpPr/>
            <p:nvPr/>
          </p:nvSpPr>
          <p:spPr>
            <a:xfrm>
              <a:off x="6019800" y="2667000"/>
              <a:ext cx="914400" cy="9144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1 Block Away</a:t>
              </a:r>
              <a:endParaRPr lang="en-US" dirty="0">
                <a:solidFill>
                  <a:schemeClr val="bg1"/>
                </a:solidFill>
              </a:endParaRPr>
            </a:p>
          </p:txBody>
        </p:sp>
        <p:sp>
          <p:nvSpPr>
            <p:cNvPr id="204" name="Rectangle 203"/>
            <p:cNvSpPr/>
            <p:nvPr/>
          </p:nvSpPr>
          <p:spPr>
            <a:xfrm>
              <a:off x="5105400" y="3581400"/>
              <a:ext cx="914400" cy="9144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1 Block</a:t>
              </a:r>
            </a:p>
            <a:p>
              <a:pPr algn="ctr"/>
              <a:r>
                <a:rPr lang="en-US" dirty="0" smtClean="0">
                  <a:solidFill>
                    <a:schemeClr val="bg1"/>
                  </a:solidFill>
                </a:rPr>
                <a:t>Away</a:t>
              </a:r>
              <a:endParaRPr lang="en-US" dirty="0">
                <a:solidFill>
                  <a:schemeClr val="bg1"/>
                </a:solidFill>
              </a:endParaRPr>
            </a:p>
          </p:txBody>
        </p:sp>
        <p:sp>
          <p:nvSpPr>
            <p:cNvPr id="206" name="Rectangle 205"/>
            <p:cNvSpPr/>
            <p:nvPr/>
          </p:nvSpPr>
          <p:spPr>
            <a:xfrm>
              <a:off x="6934200" y="3581400"/>
              <a:ext cx="914400" cy="9144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1 Block</a:t>
              </a:r>
            </a:p>
            <a:p>
              <a:pPr algn="ctr"/>
              <a:r>
                <a:rPr lang="en-US" dirty="0" smtClean="0">
                  <a:solidFill>
                    <a:schemeClr val="bg1"/>
                  </a:solidFill>
                </a:rPr>
                <a:t>Away</a:t>
              </a:r>
              <a:endParaRPr lang="en-US" dirty="0">
                <a:solidFill>
                  <a:schemeClr val="bg1"/>
                </a:solidFill>
              </a:endParaRPr>
            </a:p>
          </p:txBody>
        </p:sp>
        <p:sp>
          <p:nvSpPr>
            <p:cNvPr id="209" name="Rectangle 208"/>
            <p:cNvSpPr/>
            <p:nvPr/>
          </p:nvSpPr>
          <p:spPr>
            <a:xfrm>
              <a:off x="5105400" y="4495800"/>
              <a:ext cx="914400" cy="914400"/>
            </a:xfrm>
            <a:prstGeom prst="rect">
              <a:avLst/>
            </a:prstGeom>
            <a:solidFill>
              <a:srgbClr val="00B050"/>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1 Block Away</a:t>
              </a:r>
              <a:endParaRPr lang="en-US" dirty="0">
                <a:solidFill>
                  <a:schemeClr val="bg1"/>
                </a:solidFill>
              </a:endParaRPr>
            </a:p>
          </p:txBody>
        </p:sp>
      </p:grpSp>
      <p:grpSp>
        <p:nvGrpSpPr>
          <p:cNvPr id="212" name="Group 211"/>
          <p:cNvGrpSpPr/>
          <p:nvPr/>
        </p:nvGrpSpPr>
        <p:grpSpPr>
          <a:xfrm>
            <a:off x="6096000" y="1752600"/>
            <a:ext cx="2743200" cy="2743200"/>
            <a:chOff x="6019800" y="1752600"/>
            <a:chExt cx="2743200" cy="2743200"/>
          </a:xfrm>
        </p:grpSpPr>
        <p:sp>
          <p:nvSpPr>
            <p:cNvPr id="208" name="Rectangle 207"/>
            <p:cNvSpPr/>
            <p:nvPr/>
          </p:nvSpPr>
          <p:spPr>
            <a:xfrm>
              <a:off x="6019800" y="1752600"/>
              <a:ext cx="914400" cy="914400"/>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2 Blocks Away</a:t>
              </a:r>
              <a:endParaRPr lang="en-US" dirty="0">
                <a:solidFill>
                  <a:schemeClr val="bg1"/>
                </a:solidFill>
              </a:endParaRPr>
            </a:p>
          </p:txBody>
        </p:sp>
        <p:sp>
          <p:nvSpPr>
            <p:cNvPr id="210" name="Rectangle 209"/>
            <p:cNvSpPr/>
            <p:nvPr/>
          </p:nvSpPr>
          <p:spPr>
            <a:xfrm>
              <a:off x="7848600" y="3581400"/>
              <a:ext cx="914400" cy="914400"/>
            </a:xfrm>
            <a:prstGeom prst="rect">
              <a:avLst/>
            </a:prstGeom>
            <a:solidFill>
              <a:srgbClr val="0000FF"/>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r>
                <a:rPr lang="en-US" dirty="0" smtClean="0">
                  <a:solidFill>
                    <a:schemeClr val="bg1"/>
                  </a:solidFill>
                </a:rPr>
                <a:t>2 Blocks</a:t>
              </a:r>
              <a:endParaRPr lang="en-US" dirty="0">
                <a:solidFill>
                  <a:schemeClr val="bg1"/>
                </a:solidFill>
              </a:endParaRPr>
            </a:p>
            <a:p>
              <a:pPr algn="ctr"/>
              <a:r>
                <a:rPr lang="en-US" dirty="0" smtClean="0">
                  <a:solidFill>
                    <a:schemeClr val="bg1"/>
                  </a:solidFill>
                </a:rPr>
                <a:t>Away</a:t>
              </a:r>
            </a:p>
          </p:txBody>
        </p:sp>
      </p:grpSp>
      <p:sp>
        <p:nvSpPr>
          <p:cNvPr id="70" name="Rectangle 69"/>
          <p:cNvSpPr/>
          <p:nvPr/>
        </p:nvSpPr>
        <p:spPr>
          <a:xfrm>
            <a:off x="5181600" y="2667000"/>
            <a:ext cx="2743200" cy="27432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76" name="Group 75"/>
          <p:cNvGrpSpPr/>
          <p:nvPr/>
        </p:nvGrpSpPr>
        <p:grpSpPr>
          <a:xfrm>
            <a:off x="4267200" y="1752600"/>
            <a:ext cx="4572000" cy="4572000"/>
            <a:chOff x="4267200" y="1752600"/>
            <a:chExt cx="4572000" cy="4572000"/>
          </a:xfrm>
        </p:grpSpPr>
        <p:sp>
          <p:nvSpPr>
            <p:cNvPr id="72" name="Rectangle 71"/>
            <p:cNvSpPr/>
            <p:nvPr/>
          </p:nvSpPr>
          <p:spPr>
            <a:xfrm>
              <a:off x="6096000" y="1752600"/>
              <a:ext cx="914400" cy="18288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3" name="Rectangle 72"/>
            <p:cNvSpPr/>
            <p:nvPr/>
          </p:nvSpPr>
          <p:spPr>
            <a:xfrm>
              <a:off x="6096000" y="4495800"/>
              <a:ext cx="914400" cy="18288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4" name="Rectangle 73"/>
            <p:cNvSpPr/>
            <p:nvPr/>
          </p:nvSpPr>
          <p:spPr>
            <a:xfrm>
              <a:off x="7010400" y="3581400"/>
              <a:ext cx="1828800" cy="9144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5" name="Rectangle 74"/>
            <p:cNvSpPr/>
            <p:nvPr/>
          </p:nvSpPr>
          <p:spPr>
            <a:xfrm>
              <a:off x="4267200" y="3581400"/>
              <a:ext cx="1828800" cy="914400"/>
            </a:xfrm>
            <a:prstGeom prst="rect">
              <a:avLst/>
            </a:prstGeom>
            <a:noFill/>
            <a:ln w="381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1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7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1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childTnLst>
                                </p:cTn>
                              </p:par>
                              <p:par>
                                <p:cTn id="35" presetID="1" presetClass="exit" presetSubtype="0" fill="hold" grpId="1" nodeType="withEffect">
                                  <p:stCondLst>
                                    <p:cond delay="0"/>
                                  </p:stCondLst>
                                  <p:childTnLst>
                                    <p:set>
                                      <p:cBhvr>
                                        <p:cTn id="36" dur="1" fill="hold">
                                          <p:stCondLst>
                                            <p:cond delay="0"/>
                                          </p:stCondLst>
                                        </p:cTn>
                                        <p:tgtEl>
                                          <p:spTgt spid="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205" grpId="0" animBg="1"/>
      <p:bldP spid="70" grpId="0" animBg="1"/>
      <p:bldP spid="70"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Performance</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pic>
        <p:nvPicPr>
          <p:cNvPr id="6" name="drt_repeat.wmv">
            <a:hlinkClick r:id="" action="ppaction://media"/>
          </p:cNvPr>
          <p:cNvPicPr>
            <a:picLocks noRot="1" noChangeAspect="1"/>
          </p:cNvPicPr>
          <p:nvPr>
            <a:videoFile r:link="rId1"/>
          </p:nvPr>
        </p:nvPicPr>
        <p:blipFill>
          <a:blip r:embed="rId4" cstate="print"/>
          <a:stretch>
            <a:fillRect/>
          </a:stretch>
        </p:blipFill>
        <p:spPr>
          <a:xfrm>
            <a:off x="762000" y="1066800"/>
            <a:ext cx="7619048" cy="57142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Authoring Changes</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pic>
        <p:nvPicPr>
          <p:cNvPr id="13" name="Pillars.wmv">
            <a:hlinkClick r:id="" action="ppaction://media"/>
          </p:cNvPr>
          <p:cNvPicPr>
            <a:picLocks noRot="1" noChangeAspect="1"/>
          </p:cNvPicPr>
          <p:nvPr>
            <a:videoFile r:link="rId1"/>
          </p:nvPr>
        </p:nvPicPr>
        <p:blipFill>
          <a:blip r:embed="rId4" cstate="print"/>
          <a:stretch>
            <a:fillRect/>
          </a:stretch>
        </p:blipFill>
        <p:spPr>
          <a:xfrm>
            <a:off x="685800" y="915115"/>
            <a:ext cx="7619048" cy="57142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Problems</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pic>
        <p:nvPicPr>
          <p:cNvPr id="5" name="Picture 4" descr="allIndirect.png"/>
          <p:cNvPicPr>
            <a:picLocks noChangeAspect="1"/>
          </p:cNvPicPr>
          <p:nvPr/>
        </p:nvPicPr>
        <p:blipFill>
          <a:blip r:embed="rId3" cstate="print"/>
          <a:stretch>
            <a:fillRect/>
          </a:stretch>
        </p:blipFill>
        <p:spPr>
          <a:xfrm>
            <a:off x="4648200" y="1219200"/>
            <a:ext cx="4343400" cy="4343400"/>
          </a:xfrm>
          <a:prstGeom prst="rect">
            <a:avLst/>
          </a:prstGeom>
        </p:spPr>
      </p:pic>
      <p:pic>
        <p:nvPicPr>
          <p:cNvPr id="7" name="Picture 6" descr="reference.png"/>
          <p:cNvPicPr>
            <a:picLocks noChangeAspect="1"/>
          </p:cNvPicPr>
          <p:nvPr/>
        </p:nvPicPr>
        <p:blipFill>
          <a:blip r:embed="rId4" cstate="print"/>
          <a:stretch>
            <a:fillRect/>
          </a:stretch>
        </p:blipFill>
        <p:spPr>
          <a:xfrm>
            <a:off x="152400" y="1219200"/>
            <a:ext cx="4343400" cy="4343400"/>
          </a:xfrm>
          <a:prstGeom prst="rect">
            <a:avLst/>
          </a:prstGeom>
        </p:spPr>
      </p:pic>
      <p:sp>
        <p:nvSpPr>
          <p:cNvPr id="8" name="TextBox 7"/>
          <p:cNvSpPr txBox="1"/>
          <p:nvPr/>
        </p:nvSpPr>
        <p:spPr bwMode="auto">
          <a:xfrm>
            <a:off x="1758881" y="5562600"/>
            <a:ext cx="1130438"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Reference</a:t>
            </a:r>
          </a:p>
        </p:txBody>
      </p:sp>
      <p:sp>
        <p:nvSpPr>
          <p:cNvPr id="9" name="TextBox 8"/>
          <p:cNvSpPr txBox="1"/>
          <p:nvPr/>
        </p:nvSpPr>
        <p:spPr bwMode="auto">
          <a:xfrm>
            <a:off x="5622361" y="5562600"/>
            <a:ext cx="2395079"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Delta Radiance Transfer</a:t>
            </a:r>
          </a:p>
        </p:txBody>
      </p:sp>
      <p:sp>
        <p:nvSpPr>
          <p:cNvPr id="10" name="Oval 9"/>
          <p:cNvSpPr/>
          <p:nvPr/>
        </p:nvSpPr>
        <p:spPr>
          <a:xfrm>
            <a:off x="7391400" y="4876800"/>
            <a:ext cx="914400" cy="8382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Oval 10"/>
          <p:cNvSpPr/>
          <p:nvPr/>
        </p:nvSpPr>
        <p:spPr>
          <a:xfrm>
            <a:off x="8001000" y="3733800"/>
            <a:ext cx="1066800" cy="9144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Oval 11"/>
          <p:cNvSpPr/>
          <p:nvPr/>
        </p:nvSpPr>
        <p:spPr>
          <a:xfrm>
            <a:off x="5029200" y="4114800"/>
            <a:ext cx="1066800" cy="914400"/>
          </a:xfrm>
          <a:prstGeom prst="ellipse">
            <a:avLst/>
          </a:prstGeom>
          <a:noFill/>
          <a:ln w="508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Future Work</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13" name="TextBox 12"/>
          <p:cNvSpPr txBox="1"/>
          <p:nvPr/>
        </p:nvSpPr>
        <p:spPr bwMode="auto">
          <a:xfrm>
            <a:off x="990600" y="5054025"/>
            <a:ext cx="5562600" cy="584775"/>
          </a:xfrm>
          <a:prstGeom prst="rect">
            <a:avLst/>
          </a:prstGeom>
          <a:noFill/>
          <a:ln w="9525">
            <a:noFill/>
            <a:miter lim="800000"/>
            <a:headEnd/>
            <a:tailEnd/>
          </a:ln>
        </p:spPr>
        <p:txBody>
          <a:bodyPr wrap="square" rtlCol="0">
            <a:spAutoFit/>
          </a:bodyPr>
          <a:lstStyle/>
          <a:p>
            <a:pPr>
              <a:buFont typeface="Arial" pitchFamily="34" charset="0"/>
              <a:buChar char="•"/>
            </a:pPr>
            <a:r>
              <a:rPr lang="en-US" sz="3200" dirty="0" smtClean="0">
                <a:solidFill>
                  <a:schemeClr val="bg1"/>
                </a:solidFill>
                <a:latin typeface="Helvetica" pitchFamily="34" charset="0"/>
                <a:cs typeface="Helvetica" pitchFamily="34" charset="0"/>
              </a:rPr>
              <a:t> Improve Clutter Workflow</a:t>
            </a:r>
            <a:endParaRPr lang="en-US" sz="3200" dirty="0" smtClean="0">
              <a:solidFill>
                <a:schemeClr val="bg1"/>
              </a:solidFill>
              <a:latin typeface="Helvetica" pitchFamily="34" charset="0"/>
              <a:cs typeface="Helvetica" pitchFamily="34" charset="0"/>
            </a:endParaRPr>
          </a:p>
        </p:txBody>
      </p:sp>
      <p:sp>
        <p:nvSpPr>
          <p:cNvPr id="14" name="TextBox 13"/>
          <p:cNvSpPr txBox="1"/>
          <p:nvPr/>
        </p:nvSpPr>
        <p:spPr bwMode="auto">
          <a:xfrm>
            <a:off x="949984" y="1701225"/>
            <a:ext cx="5562600" cy="584775"/>
          </a:xfrm>
          <a:prstGeom prst="rect">
            <a:avLst/>
          </a:prstGeom>
          <a:noFill/>
          <a:ln w="9525">
            <a:noFill/>
            <a:miter lim="800000"/>
            <a:headEnd/>
            <a:tailEnd/>
          </a:ln>
        </p:spPr>
        <p:txBody>
          <a:bodyPr wrap="square" rtlCol="0">
            <a:spAutoFit/>
          </a:bodyPr>
          <a:lstStyle/>
          <a:p>
            <a:pPr>
              <a:buFont typeface="Arial" pitchFamily="34" charset="0"/>
              <a:buChar char="•"/>
            </a:pPr>
            <a:r>
              <a:rPr lang="en-US" sz="3200" dirty="0" smtClean="0">
                <a:solidFill>
                  <a:schemeClr val="bg1"/>
                </a:solidFill>
                <a:latin typeface="Helvetica" pitchFamily="34" charset="0"/>
                <a:cs typeface="Helvetica" pitchFamily="34" charset="0"/>
              </a:rPr>
              <a:t> Shadowed Implicit Light</a:t>
            </a:r>
            <a:endParaRPr lang="en-US" sz="3200" dirty="0" smtClean="0">
              <a:solidFill>
                <a:schemeClr val="bg1"/>
              </a:solidFill>
              <a:latin typeface="Helvetica" pitchFamily="34" charset="0"/>
              <a:cs typeface="Helvetica" pitchFamily="34" charset="0"/>
            </a:endParaRPr>
          </a:p>
        </p:txBody>
      </p:sp>
      <p:sp>
        <p:nvSpPr>
          <p:cNvPr id="15" name="TextBox 14"/>
          <p:cNvSpPr txBox="1"/>
          <p:nvPr/>
        </p:nvSpPr>
        <p:spPr bwMode="auto">
          <a:xfrm>
            <a:off x="949984" y="3377625"/>
            <a:ext cx="6136616" cy="584775"/>
          </a:xfrm>
          <a:prstGeom prst="rect">
            <a:avLst/>
          </a:prstGeom>
          <a:noFill/>
          <a:ln w="9525">
            <a:noFill/>
            <a:miter lim="800000"/>
            <a:headEnd/>
            <a:tailEnd/>
          </a:ln>
        </p:spPr>
        <p:txBody>
          <a:bodyPr wrap="none" rtlCol="0">
            <a:spAutoFit/>
          </a:bodyPr>
          <a:lstStyle/>
          <a:p>
            <a:pPr>
              <a:buFont typeface="Arial" pitchFamily="34" charset="0"/>
              <a:buChar char="•"/>
            </a:pPr>
            <a:r>
              <a:rPr lang="en-US" sz="3200" dirty="0" smtClean="0">
                <a:solidFill>
                  <a:schemeClr val="bg1"/>
                </a:solidFill>
                <a:latin typeface="Helvetica" pitchFamily="34" charset="0"/>
                <a:cs typeface="Helvetica" pitchFamily="34" charset="0"/>
              </a:rPr>
              <a:t> </a:t>
            </a:r>
            <a:r>
              <a:rPr lang="en-US" sz="3200" dirty="0" smtClean="0">
                <a:solidFill>
                  <a:schemeClr val="bg1"/>
                </a:solidFill>
                <a:latin typeface="Helvetica" pitchFamily="34" charset="0"/>
                <a:cs typeface="Helvetica" pitchFamily="34" charset="0"/>
              </a:rPr>
              <a:t>Other Bases for Clutter Objects</a:t>
            </a:r>
            <a:endParaRPr lang="en-US" sz="3200" dirty="0" smtClean="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Picture 18" descr="mrt.png"/>
          <p:cNvPicPr>
            <a:picLocks noChangeAspect="1"/>
          </p:cNvPicPr>
          <p:nvPr/>
        </p:nvPicPr>
        <p:blipFill>
          <a:blip r:embed="rId3" cstate="print"/>
          <a:stretch>
            <a:fillRect/>
          </a:stretch>
        </p:blipFill>
        <p:spPr>
          <a:xfrm>
            <a:off x="3086100" y="2362200"/>
            <a:ext cx="2971800" cy="2971800"/>
          </a:xfrm>
          <a:prstGeom prst="rect">
            <a:avLst/>
          </a:prstGeom>
        </p:spPr>
      </p:pic>
      <p:pic>
        <p:nvPicPr>
          <p:cNvPr id="18" name="Picture 2" descr="D:\work\git\DirectToIndirect\Renderer11-Shadows\images\screenshot0000.bmp"/>
          <p:cNvPicPr>
            <a:picLocks noChangeAspect="1" noChangeArrowheads="1"/>
          </p:cNvPicPr>
          <p:nvPr/>
        </p:nvPicPr>
        <p:blipFill>
          <a:blip r:embed="rId4" cstate="print"/>
          <a:srcRect/>
          <a:stretch>
            <a:fillRect/>
          </a:stretch>
        </p:blipFill>
        <p:spPr bwMode="auto">
          <a:xfrm>
            <a:off x="3086100" y="2362200"/>
            <a:ext cx="2971800" cy="2971800"/>
          </a:xfrm>
          <a:prstGeom prst="rect">
            <a:avLst/>
          </a:prstGeom>
          <a:noFill/>
        </p:spPr>
      </p:pic>
      <p:pic>
        <p:nvPicPr>
          <p:cNvPr id="23" name="Picture 2" descr="D:\work\git\DirectToIndirect\Renderer11-Shadows\images\screenshot0000.bmp"/>
          <p:cNvPicPr>
            <a:picLocks noChangeAspect="1" noChangeArrowheads="1"/>
          </p:cNvPicPr>
          <p:nvPr/>
        </p:nvPicPr>
        <p:blipFill>
          <a:blip r:embed="rId5" cstate="print"/>
          <a:srcRect/>
          <a:stretch>
            <a:fillRect/>
          </a:stretch>
        </p:blipFill>
        <p:spPr bwMode="auto">
          <a:xfrm>
            <a:off x="3086100" y="2362200"/>
            <a:ext cx="2971800" cy="2971800"/>
          </a:xfrm>
          <a:prstGeom prst="rect">
            <a:avLst/>
          </a:prstGeom>
          <a:noFill/>
        </p:spPr>
      </p:pic>
      <p:pic>
        <p:nvPicPr>
          <p:cNvPr id="28" name="Picture 2" descr="D:\work\git\DirectToIndirect\Renderer11-Shadows\images\screenshot0000.bmp"/>
          <p:cNvPicPr>
            <a:picLocks noChangeAspect="1" noChangeArrowheads="1"/>
          </p:cNvPicPr>
          <p:nvPr/>
        </p:nvPicPr>
        <p:blipFill>
          <a:blip r:embed="rId6" cstate="print"/>
          <a:srcRect/>
          <a:stretch>
            <a:fillRect/>
          </a:stretch>
        </p:blipFill>
        <p:spPr bwMode="auto">
          <a:xfrm>
            <a:off x="3086100" y="2362200"/>
            <a:ext cx="2971800" cy="2971800"/>
          </a:xfrm>
          <a:prstGeom prst="rect">
            <a:avLst/>
          </a:prstGeom>
          <a:noFill/>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Conclusion</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pic>
        <p:nvPicPr>
          <p:cNvPr id="33" name="Picture 18" descr="mrt.png"/>
          <p:cNvPicPr>
            <a:picLocks noChangeAspect="1"/>
          </p:cNvPicPr>
          <p:nvPr/>
        </p:nvPicPr>
        <p:blipFill>
          <a:blip r:embed="rId3" cstate="print"/>
          <a:stretch>
            <a:fillRect/>
          </a:stretch>
        </p:blipFill>
        <p:spPr>
          <a:xfrm>
            <a:off x="76200" y="2362200"/>
            <a:ext cx="2971800" cy="2971800"/>
          </a:xfrm>
          <a:prstGeom prst="rect">
            <a:avLst/>
          </a:prstGeom>
        </p:spPr>
      </p:pic>
      <p:sp>
        <p:nvSpPr>
          <p:cNvPr id="31" name="TextBox 30"/>
          <p:cNvSpPr txBox="1"/>
          <p:nvPr/>
        </p:nvSpPr>
        <p:spPr bwMode="auto">
          <a:xfrm>
            <a:off x="1139132" y="1905000"/>
            <a:ext cx="84593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MRT</a:t>
            </a:r>
            <a:endParaRPr lang="en-US" sz="2400" baseline="-25000" dirty="0">
              <a:solidFill>
                <a:schemeClr val="bg1"/>
              </a:solidFill>
              <a:latin typeface="Helvetica" pitchFamily="34" charset="0"/>
              <a:cs typeface="Helvetica" pitchFamily="34" charset="0"/>
            </a:endParaRPr>
          </a:p>
        </p:txBody>
      </p:sp>
      <p:sp>
        <p:nvSpPr>
          <p:cNvPr id="39" name="TextBox 38"/>
          <p:cNvSpPr txBox="1"/>
          <p:nvPr/>
        </p:nvSpPr>
        <p:spPr bwMode="auto">
          <a:xfrm>
            <a:off x="6781800" y="1905000"/>
            <a:ext cx="1606530"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Reference</a:t>
            </a:r>
            <a:endParaRPr lang="en-US" sz="2400" baseline="-25000" dirty="0">
              <a:solidFill>
                <a:schemeClr val="bg1"/>
              </a:solidFill>
              <a:latin typeface="Helvetica" pitchFamily="34" charset="0"/>
              <a:cs typeface="Helvetica" pitchFamily="34" charset="0"/>
            </a:endParaRPr>
          </a:p>
        </p:txBody>
      </p:sp>
      <p:pic>
        <p:nvPicPr>
          <p:cNvPr id="19" name="Picture 18" descr="reference.png"/>
          <p:cNvPicPr>
            <a:picLocks noChangeAspect="1"/>
          </p:cNvPicPr>
          <p:nvPr/>
        </p:nvPicPr>
        <p:blipFill>
          <a:blip r:embed="rId7" cstate="print"/>
          <a:stretch>
            <a:fillRect/>
          </a:stretch>
        </p:blipFill>
        <p:spPr>
          <a:xfrm>
            <a:off x="6096000" y="2362200"/>
            <a:ext cx="2971800" cy="2971800"/>
          </a:xfrm>
          <a:prstGeom prst="rect">
            <a:avLst/>
          </a:prstGeom>
        </p:spPr>
      </p:pic>
      <p:grpSp>
        <p:nvGrpSpPr>
          <p:cNvPr id="29" name="Group 28"/>
          <p:cNvGrpSpPr/>
          <p:nvPr/>
        </p:nvGrpSpPr>
        <p:grpSpPr>
          <a:xfrm>
            <a:off x="1161189" y="1905000"/>
            <a:ext cx="4080728" cy="3890665"/>
            <a:chOff x="1161189" y="1905000"/>
            <a:chExt cx="4080728" cy="3890665"/>
          </a:xfrm>
        </p:grpSpPr>
        <p:sp>
          <p:nvSpPr>
            <p:cNvPr id="20" name="TextBox 19"/>
            <p:cNvSpPr txBox="1"/>
            <p:nvPr/>
          </p:nvSpPr>
          <p:spPr bwMode="auto">
            <a:xfrm>
              <a:off x="1161189" y="5334000"/>
              <a:ext cx="110799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1.7 ms</a:t>
              </a:r>
              <a:endParaRPr lang="en-US" sz="2400" baseline="-25000" dirty="0">
                <a:solidFill>
                  <a:schemeClr val="bg1"/>
                </a:solidFill>
                <a:latin typeface="Helvetica" pitchFamily="34" charset="0"/>
                <a:cs typeface="Helvetica" pitchFamily="34" charset="0"/>
              </a:endParaRPr>
            </a:p>
          </p:txBody>
        </p:sp>
        <p:grpSp>
          <p:nvGrpSpPr>
            <p:cNvPr id="27" name="Group 26"/>
            <p:cNvGrpSpPr/>
            <p:nvPr/>
          </p:nvGrpSpPr>
          <p:grpSpPr>
            <a:xfrm>
              <a:off x="3962400" y="1905000"/>
              <a:ext cx="1279517" cy="3890665"/>
              <a:chOff x="3962400" y="1905000"/>
              <a:chExt cx="1279517" cy="3890665"/>
            </a:xfrm>
          </p:grpSpPr>
          <p:sp>
            <p:nvSpPr>
              <p:cNvPr id="22" name="TextBox 21"/>
              <p:cNvSpPr txBox="1"/>
              <p:nvPr/>
            </p:nvSpPr>
            <p:spPr bwMode="auto">
              <a:xfrm>
                <a:off x="4165863" y="1905000"/>
                <a:ext cx="81227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DRT</a:t>
                </a:r>
                <a:endParaRPr lang="en-US" sz="2400" baseline="-25000" dirty="0">
                  <a:solidFill>
                    <a:schemeClr val="bg1"/>
                  </a:solidFill>
                  <a:latin typeface="Helvetica" pitchFamily="34" charset="0"/>
                  <a:cs typeface="Helvetica" pitchFamily="34" charset="0"/>
                </a:endParaRPr>
              </a:p>
            </p:txBody>
          </p:sp>
          <p:sp>
            <p:nvSpPr>
              <p:cNvPr id="24" name="TextBox 23"/>
              <p:cNvSpPr txBox="1"/>
              <p:nvPr/>
            </p:nvSpPr>
            <p:spPr bwMode="auto">
              <a:xfrm>
                <a:off x="3962400" y="5334000"/>
                <a:ext cx="127951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1.25 ms</a:t>
                </a:r>
                <a:endParaRPr lang="en-US" sz="2400" baseline="-25000" dirty="0">
                  <a:solidFill>
                    <a:schemeClr val="bg1"/>
                  </a:solidFill>
                  <a:latin typeface="Helvetica" pitchFamily="34" charset="0"/>
                  <a:cs typeface="Helvetica" pitchFamily="34" charset="0"/>
                </a:endParaRPr>
              </a:p>
            </p:txBody>
          </p:sp>
        </p:grpSp>
      </p:grpSp>
      <p:sp>
        <p:nvSpPr>
          <p:cNvPr id="30" name="TextBox 29"/>
          <p:cNvSpPr txBox="1"/>
          <p:nvPr/>
        </p:nvSpPr>
        <p:spPr bwMode="auto">
          <a:xfrm>
            <a:off x="4149032" y="1905000"/>
            <a:ext cx="84593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MRT</a:t>
            </a:r>
            <a:endParaRPr lang="en-US" sz="2400" baseline="-25000" dirty="0">
              <a:solidFill>
                <a:schemeClr val="bg1"/>
              </a:solidFill>
              <a:latin typeface="Helvetica" pitchFamily="34" charset="0"/>
              <a:cs typeface="Helvetic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a:effectLst/>
        </p:spPr>
      </p:pic>
      <p:sp>
        <p:nvSpPr>
          <p:cNvPr id="2050" name="Title 1"/>
          <p:cNvSpPr>
            <a:spLocks noGrp="1"/>
          </p:cNvSpPr>
          <p:nvPr>
            <p:ph type="ctrTitle"/>
          </p:nvPr>
        </p:nvSpPr>
        <p:spPr>
          <a:xfrm>
            <a:off x="6324600" y="-47172"/>
            <a:ext cx="2971800" cy="706437"/>
          </a:xfrm>
        </p:spPr>
        <p:txBody>
          <a:bodyPr/>
          <a:lstStyle/>
          <a:p>
            <a:pPr eaLnBrk="1" hangingPunct="1"/>
            <a:r>
              <a:rPr lang="en-US" sz="3800" b="1" dirty="0" smtClean="0">
                <a:solidFill>
                  <a:srgbClr val="FFFFFF"/>
                </a:solidFill>
                <a:latin typeface="Helvetica" pitchFamily="34" charset="0"/>
                <a:ea typeface="Verdana" pitchFamily="34" charset="0"/>
                <a:cs typeface="Verdana" pitchFamily="34" charset="0"/>
              </a:rPr>
              <a:t>Questions?</a:t>
            </a:r>
          </a:p>
        </p:txBody>
      </p:sp>
      <p:sp>
        <p:nvSpPr>
          <p:cNvPr id="5" name="TextBox 4"/>
          <p:cNvSpPr txBox="1"/>
          <p:nvPr/>
        </p:nvSpPr>
        <p:spPr>
          <a:xfrm>
            <a:off x="2590800" y="6019800"/>
            <a:ext cx="184731" cy="369332"/>
          </a:xfrm>
          <a:prstGeom prst="rect">
            <a:avLst/>
          </a:prstGeom>
          <a:noFill/>
        </p:spPr>
        <p:txBody>
          <a:bodyPr wrap="none" rtlCol="0">
            <a:spAutoFit/>
          </a:bodyPr>
          <a:lstStyle/>
          <a:p>
            <a:endParaRPr 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Direct to Indirect Transfer</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25" name="TextBox 24"/>
          <p:cNvSpPr txBox="1"/>
          <p:nvPr/>
        </p:nvSpPr>
        <p:spPr bwMode="auto">
          <a:xfrm>
            <a:off x="3906593" y="5634335"/>
            <a:ext cx="1330814"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r>
              <a:rPr lang="en-US" sz="2400" dirty="0" smtClean="0">
                <a:solidFill>
                  <a:schemeClr val="bg1"/>
                </a:solidFill>
                <a:latin typeface="Helvetica" pitchFamily="34" charset="0"/>
                <a:cs typeface="Helvetica" pitchFamily="34" charset="0"/>
              </a:rPr>
              <a:t> = </a:t>
            </a:r>
            <a:r>
              <a:rPr lang="en-US" sz="2400" dirty="0" smtClean="0">
                <a:solidFill>
                  <a:srgbClr val="FFFF00"/>
                </a:solidFill>
                <a:latin typeface="Helvetica" pitchFamily="34" charset="0"/>
                <a:cs typeface="Helvetica" pitchFamily="34" charset="0"/>
              </a:rPr>
              <a:t>F</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grpSp>
        <p:nvGrpSpPr>
          <p:cNvPr id="2" name="Group 18"/>
          <p:cNvGrpSpPr/>
          <p:nvPr/>
        </p:nvGrpSpPr>
        <p:grpSpPr>
          <a:xfrm>
            <a:off x="3040063" y="1752600"/>
            <a:ext cx="3505200" cy="3433465"/>
            <a:chOff x="3040063" y="1714500"/>
            <a:chExt cx="3505200" cy="3433465"/>
          </a:xfrm>
        </p:grpSpPr>
        <p:grpSp>
          <p:nvGrpSpPr>
            <p:cNvPr id="3" name="Group 13"/>
            <p:cNvGrpSpPr/>
            <p:nvPr/>
          </p:nvGrpSpPr>
          <p:grpSpPr>
            <a:xfrm>
              <a:off x="3040063" y="1714500"/>
              <a:ext cx="3505200" cy="3429000"/>
              <a:chOff x="1752600" y="1600200"/>
              <a:chExt cx="3505200" cy="3429000"/>
            </a:xfrm>
          </p:grpSpPr>
          <p:sp>
            <p:nvSpPr>
              <p:cNvPr id="8" name="Left Bracket 7"/>
              <p:cNvSpPr/>
              <p:nvPr/>
            </p:nvSpPr>
            <p:spPr>
              <a:xfrm>
                <a:off x="1752600" y="1600200"/>
                <a:ext cx="76200" cy="3429000"/>
              </a:xfrm>
              <a:prstGeom prst="leftBracket">
                <a:avLst>
                  <a:gd name="adj" fmla="val 0"/>
                </a:avLst>
              </a:prstGeom>
              <a:ln w="50800">
                <a:solidFill>
                  <a:srgbClr val="FFFF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Left Bracket 8"/>
              <p:cNvSpPr/>
              <p:nvPr/>
            </p:nvSpPr>
            <p:spPr>
              <a:xfrm flipH="1">
                <a:off x="5181600" y="1600200"/>
                <a:ext cx="76200" cy="3429000"/>
              </a:xfrm>
              <a:prstGeom prst="leftBracket">
                <a:avLst>
                  <a:gd name="adj" fmla="val 0"/>
                </a:avLst>
              </a:prstGeom>
              <a:ln w="50800">
                <a:solidFill>
                  <a:srgbClr val="FFFF00"/>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27" name="TextBox 26"/>
            <p:cNvSpPr txBox="1"/>
            <p:nvPr/>
          </p:nvSpPr>
          <p:spPr bwMode="auto">
            <a:xfrm>
              <a:off x="4580782" y="4686300"/>
              <a:ext cx="372218" cy="461665"/>
            </a:xfrm>
            <a:prstGeom prst="rect">
              <a:avLst/>
            </a:prstGeom>
            <a:noFill/>
            <a:ln w="9525">
              <a:noFill/>
              <a:miter lim="800000"/>
              <a:headEnd/>
              <a:tailEnd/>
            </a:ln>
          </p:spPr>
          <p:txBody>
            <a:bodyPr wrap="none" rtlCol="0">
              <a:spAutoFit/>
            </a:bodyPr>
            <a:lstStyle/>
            <a:p>
              <a:r>
                <a:rPr lang="en-US" sz="2400" dirty="0" smtClean="0">
                  <a:solidFill>
                    <a:srgbClr val="FFFF00"/>
                  </a:solidFill>
                  <a:latin typeface="Helvetica" pitchFamily="34" charset="0"/>
                  <a:cs typeface="Helvetica" pitchFamily="34" charset="0"/>
                </a:rPr>
                <a:t>F</a:t>
              </a:r>
              <a:endParaRPr lang="en-US" sz="2400" dirty="0">
                <a:solidFill>
                  <a:srgbClr val="FFFF00"/>
                </a:solidFill>
                <a:latin typeface="Helvetica" pitchFamily="34" charset="0"/>
                <a:cs typeface="Helvetica" pitchFamily="34" charset="0"/>
              </a:endParaRPr>
            </a:p>
          </p:txBody>
        </p:sp>
      </p:grpSp>
      <p:grpSp>
        <p:nvGrpSpPr>
          <p:cNvPr id="6" name="Group 105"/>
          <p:cNvGrpSpPr/>
          <p:nvPr/>
        </p:nvGrpSpPr>
        <p:grpSpPr>
          <a:xfrm>
            <a:off x="6850063" y="1752600"/>
            <a:ext cx="473075" cy="3429000"/>
            <a:chOff x="6850063" y="1752600"/>
            <a:chExt cx="473075" cy="3429000"/>
          </a:xfrm>
        </p:grpSpPr>
        <p:sp>
          <p:nvSpPr>
            <p:cNvPr id="10" name="Left Bracket 9"/>
            <p:cNvSpPr/>
            <p:nvPr/>
          </p:nvSpPr>
          <p:spPr>
            <a:xfrm>
              <a:off x="6850063" y="1752600"/>
              <a:ext cx="122237"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Left Bracket 10"/>
            <p:cNvSpPr/>
            <p:nvPr/>
          </p:nvSpPr>
          <p:spPr>
            <a:xfrm flipH="1">
              <a:off x="7209064" y="1752600"/>
              <a:ext cx="114074"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p:cNvSpPr txBox="1"/>
            <p:nvPr/>
          </p:nvSpPr>
          <p:spPr bwMode="auto">
            <a:xfrm>
              <a:off x="6934200" y="4643735"/>
              <a:ext cx="367408"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66" name="TextBox 65"/>
            <p:cNvSpPr txBox="1"/>
            <p:nvPr/>
          </p:nvSpPr>
          <p:spPr bwMode="auto">
            <a:xfrm>
              <a:off x="6909178" y="1782527"/>
              <a:ext cx="341760" cy="2631490"/>
            </a:xfrm>
            <a:prstGeom prst="rect">
              <a:avLst/>
            </a:prstGeom>
            <a:noFill/>
            <a:ln w="9525">
              <a:noFill/>
              <a:miter lim="800000"/>
              <a:headEnd/>
              <a:tailEnd/>
            </a:ln>
          </p:spPr>
          <p:txBody>
            <a:bodyPr wrap="none" rtlCol="0">
              <a:spAutoFit/>
            </a:bodyPr>
            <a:lstStyle/>
            <a:p>
              <a:pPr algn="ctr"/>
              <a:r>
                <a:rPr lang="en-US" sz="1100" dirty="0" smtClean="0">
                  <a:solidFill>
                    <a:schemeClr val="tx1">
                      <a:lumMod val="50000"/>
                      <a:lumOff val="50000"/>
                    </a:schemeClr>
                  </a:solidFill>
                  <a:latin typeface="Helvetica" pitchFamily="34" charset="0"/>
                  <a:cs typeface="Helvetica" pitchFamily="34" charset="0"/>
                </a:rPr>
                <a:t>1</a:t>
              </a:r>
            </a:p>
            <a:p>
              <a:pPr algn="ctr"/>
              <a:r>
                <a:rPr lang="en-US" sz="1100" dirty="0" smtClean="0">
                  <a:solidFill>
                    <a:schemeClr val="tx1">
                      <a:lumMod val="50000"/>
                      <a:lumOff val="50000"/>
                    </a:schemeClr>
                  </a:solidFill>
                  <a:latin typeface="Helvetica" pitchFamily="34" charset="0"/>
                  <a:cs typeface="Helvetica" pitchFamily="34" charset="0"/>
                </a:rPr>
                <a:t>2</a:t>
              </a:r>
            </a:p>
            <a:p>
              <a:pPr algn="ctr"/>
              <a:r>
                <a:rPr lang="en-US" sz="1100" dirty="0" smtClean="0">
                  <a:solidFill>
                    <a:schemeClr val="tx1">
                      <a:lumMod val="50000"/>
                      <a:lumOff val="50000"/>
                    </a:schemeClr>
                  </a:solidFill>
                  <a:latin typeface="Helvetica" pitchFamily="34" charset="0"/>
                  <a:cs typeface="Helvetica" pitchFamily="34" charset="0"/>
                </a:rPr>
                <a:t>3</a:t>
              </a:r>
            </a:p>
            <a:p>
              <a:pPr algn="ctr"/>
              <a:r>
                <a:rPr lang="en-US" sz="1100" dirty="0" smtClean="0">
                  <a:solidFill>
                    <a:schemeClr val="tx1">
                      <a:lumMod val="50000"/>
                      <a:lumOff val="50000"/>
                    </a:schemeClr>
                  </a:solidFill>
                  <a:latin typeface="Helvetica" pitchFamily="34" charset="0"/>
                  <a:cs typeface="Helvetica" pitchFamily="34" charset="0"/>
                </a:rPr>
                <a:t>4</a:t>
              </a:r>
            </a:p>
            <a:p>
              <a:pPr algn="ctr"/>
              <a:r>
                <a:rPr lang="en-US" sz="1100" dirty="0" smtClean="0">
                  <a:solidFill>
                    <a:schemeClr val="tx1">
                      <a:lumMod val="50000"/>
                      <a:lumOff val="50000"/>
                    </a:schemeClr>
                  </a:solidFill>
                  <a:latin typeface="Helvetica" pitchFamily="34" charset="0"/>
                  <a:cs typeface="Helvetica" pitchFamily="34" charset="0"/>
                </a:rPr>
                <a:t>5</a:t>
              </a:r>
            </a:p>
            <a:p>
              <a:pPr algn="ctr"/>
              <a:r>
                <a:rPr lang="en-US" sz="1100" dirty="0" smtClean="0">
                  <a:solidFill>
                    <a:schemeClr val="tx1">
                      <a:lumMod val="50000"/>
                      <a:lumOff val="50000"/>
                    </a:schemeClr>
                  </a:solidFill>
                  <a:latin typeface="Helvetica" pitchFamily="34" charset="0"/>
                  <a:cs typeface="Helvetica" pitchFamily="34" charset="0"/>
                </a:rPr>
                <a:t>6</a:t>
              </a:r>
            </a:p>
            <a:p>
              <a:pPr algn="ctr"/>
              <a:r>
                <a:rPr lang="en-US" sz="1100" dirty="0" smtClean="0">
                  <a:solidFill>
                    <a:schemeClr val="tx1">
                      <a:lumMod val="50000"/>
                      <a:lumOff val="50000"/>
                    </a:schemeClr>
                  </a:solidFill>
                  <a:latin typeface="Helvetica" pitchFamily="34" charset="0"/>
                  <a:cs typeface="Helvetica" pitchFamily="34" charset="0"/>
                </a:rPr>
                <a:t>7</a:t>
              </a:r>
            </a:p>
            <a:p>
              <a:pPr algn="ctr"/>
              <a:r>
                <a:rPr lang="en-US" sz="1100" dirty="0" smtClean="0">
                  <a:solidFill>
                    <a:schemeClr val="tx1">
                      <a:lumMod val="50000"/>
                      <a:lumOff val="50000"/>
                    </a:schemeClr>
                  </a:solidFill>
                  <a:latin typeface="Helvetica" pitchFamily="34" charset="0"/>
                  <a:cs typeface="Helvetica" pitchFamily="34" charset="0"/>
                </a:rPr>
                <a:t>8</a:t>
              </a:r>
            </a:p>
            <a:p>
              <a:pPr algn="ctr"/>
              <a:r>
                <a:rPr lang="en-US" sz="1100" dirty="0" smtClean="0">
                  <a:solidFill>
                    <a:schemeClr val="tx1">
                      <a:lumMod val="50000"/>
                      <a:lumOff val="50000"/>
                    </a:schemeClr>
                  </a:solidFill>
                  <a:latin typeface="Helvetica" pitchFamily="34" charset="0"/>
                  <a:cs typeface="Helvetica" pitchFamily="34" charset="0"/>
                </a:rPr>
                <a:t>9</a:t>
              </a:r>
            </a:p>
            <a:p>
              <a:pPr algn="ctr"/>
              <a:r>
                <a:rPr lang="en-US" sz="1100" dirty="0" smtClean="0">
                  <a:solidFill>
                    <a:schemeClr val="tx1">
                      <a:lumMod val="50000"/>
                      <a:lumOff val="50000"/>
                    </a:schemeClr>
                  </a:solidFill>
                  <a:latin typeface="Helvetica" pitchFamily="34" charset="0"/>
                  <a:cs typeface="Helvetica" pitchFamily="34" charset="0"/>
                </a:rPr>
                <a:t>10</a:t>
              </a:r>
            </a:p>
            <a:p>
              <a:pPr algn="ctr"/>
              <a:r>
                <a:rPr lang="en-US" sz="1100" dirty="0" smtClean="0">
                  <a:solidFill>
                    <a:schemeClr val="tx1">
                      <a:lumMod val="50000"/>
                      <a:lumOff val="50000"/>
                    </a:schemeClr>
                  </a:solidFill>
                  <a:latin typeface="Helvetica" pitchFamily="34" charset="0"/>
                  <a:cs typeface="Helvetica" pitchFamily="34" charset="0"/>
                </a:rPr>
                <a:t>11</a:t>
              </a:r>
            </a:p>
            <a:p>
              <a:pPr algn="ctr"/>
              <a:r>
                <a:rPr lang="en-US" sz="1100" dirty="0" smtClean="0">
                  <a:solidFill>
                    <a:schemeClr val="tx1">
                      <a:lumMod val="50000"/>
                      <a:lumOff val="50000"/>
                    </a:schemeClr>
                  </a:solidFill>
                  <a:latin typeface="Helvetica" pitchFamily="34" charset="0"/>
                  <a:cs typeface="Helvetica" pitchFamily="34" charset="0"/>
                </a:rPr>
                <a:t>12</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p:txBody>
        </p:sp>
      </p:grpSp>
      <p:grpSp>
        <p:nvGrpSpPr>
          <p:cNvPr id="7" name="Group 64"/>
          <p:cNvGrpSpPr/>
          <p:nvPr/>
        </p:nvGrpSpPr>
        <p:grpSpPr>
          <a:xfrm>
            <a:off x="7470980" y="2614863"/>
            <a:ext cx="1494320" cy="2338137"/>
            <a:chOff x="7512900" y="2802506"/>
            <a:chExt cx="1494320" cy="2338137"/>
          </a:xfrm>
        </p:grpSpPr>
        <p:grpSp>
          <p:nvGrpSpPr>
            <p:cNvPr id="12" name="Group 62"/>
            <p:cNvGrpSpPr/>
            <p:nvPr/>
          </p:nvGrpSpPr>
          <p:grpSpPr>
            <a:xfrm>
              <a:off x="7543800" y="2802506"/>
              <a:ext cx="1432520" cy="1388494"/>
              <a:chOff x="7576264" y="2802506"/>
              <a:chExt cx="1432520" cy="1388494"/>
            </a:xfrm>
          </p:grpSpPr>
          <p:grpSp>
            <p:nvGrpSpPr>
              <p:cNvPr id="13" name="Group 20"/>
              <p:cNvGrpSpPr/>
              <p:nvPr/>
            </p:nvGrpSpPr>
            <p:grpSpPr>
              <a:xfrm>
                <a:off x="7620000" y="2802506"/>
                <a:ext cx="1378744" cy="1388494"/>
                <a:chOff x="609600" y="1371600"/>
                <a:chExt cx="1683544" cy="1695450"/>
              </a:xfrm>
            </p:grpSpPr>
            <p:grpSp>
              <p:nvGrpSpPr>
                <p:cNvPr id="14" name="Group 20"/>
                <p:cNvGrpSpPr/>
                <p:nvPr/>
              </p:nvGrpSpPr>
              <p:grpSpPr>
                <a:xfrm>
                  <a:off x="609600" y="1371600"/>
                  <a:ext cx="1683544" cy="1695450"/>
                  <a:chOff x="1066800" y="2419350"/>
                  <a:chExt cx="1683544" cy="1695450"/>
                </a:xfrm>
              </p:grpSpPr>
              <p:cxnSp>
                <p:nvCxnSpPr>
                  <p:cNvPr id="34" name="Straight Connector 33"/>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3" name="Straight Connector 22"/>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42" name="Straight Connector 41"/>
              <p:cNvCxnSpPr/>
              <p:nvPr/>
            </p:nvCxnSpPr>
            <p:spPr>
              <a:xfrm flipV="1">
                <a:off x="8128888" y="3810000"/>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804208" y="3978304"/>
                <a:ext cx="101892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flipH="1" flipV="1">
                <a:off x="7451740" y="3577382"/>
                <a:ext cx="777817"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5400000" flipH="1" flipV="1">
                <a:off x="8140806" y="3493282"/>
                <a:ext cx="66659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7623976" y="3364728"/>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0800000">
                <a:off x="7989072" y="3392560"/>
                <a:ext cx="1019712"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bwMode="auto">
              <a:xfrm>
                <a:off x="7872456"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a:t>
                </a:r>
              </a:p>
            </p:txBody>
          </p:sp>
          <p:sp>
            <p:nvSpPr>
              <p:cNvPr id="52" name="TextBox 51"/>
              <p:cNvSpPr txBox="1"/>
              <p:nvPr/>
            </p:nvSpPr>
            <p:spPr bwMode="auto">
              <a:xfrm>
                <a:off x="8370072"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2</a:t>
                </a:r>
              </a:p>
            </p:txBody>
          </p:sp>
          <p:sp>
            <p:nvSpPr>
              <p:cNvPr id="53" name="TextBox 52"/>
              <p:cNvSpPr txBox="1"/>
              <p:nvPr/>
            </p:nvSpPr>
            <p:spPr bwMode="auto">
              <a:xfrm>
                <a:off x="8514520"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3</a:t>
                </a:r>
              </a:p>
            </p:txBody>
          </p:sp>
          <p:sp>
            <p:nvSpPr>
              <p:cNvPr id="54" name="TextBox 53"/>
              <p:cNvSpPr txBox="1"/>
              <p:nvPr/>
            </p:nvSpPr>
            <p:spPr bwMode="auto">
              <a:xfrm>
                <a:off x="7993048"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4</a:t>
                </a:r>
              </a:p>
            </p:txBody>
          </p:sp>
          <p:sp>
            <p:nvSpPr>
              <p:cNvPr id="55" name="TextBox 54"/>
              <p:cNvSpPr txBox="1"/>
              <p:nvPr/>
            </p:nvSpPr>
            <p:spPr bwMode="auto">
              <a:xfrm>
                <a:off x="80931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5</a:t>
                </a:r>
              </a:p>
            </p:txBody>
          </p:sp>
          <p:sp>
            <p:nvSpPr>
              <p:cNvPr id="56" name="TextBox 55"/>
              <p:cNvSpPr txBox="1"/>
              <p:nvPr/>
            </p:nvSpPr>
            <p:spPr bwMode="auto">
              <a:xfrm>
                <a:off x="86265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6</a:t>
                </a:r>
              </a:p>
            </p:txBody>
          </p:sp>
          <p:sp>
            <p:nvSpPr>
              <p:cNvPr id="57" name="TextBox 56"/>
              <p:cNvSpPr txBox="1"/>
              <p:nvPr/>
            </p:nvSpPr>
            <p:spPr bwMode="auto">
              <a:xfrm>
                <a:off x="86225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7</a:t>
                </a:r>
              </a:p>
            </p:txBody>
          </p:sp>
          <p:sp>
            <p:nvSpPr>
              <p:cNvPr id="58" name="TextBox 57"/>
              <p:cNvSpPr txBox="1"/>
              <p:nvPr/>
            </p:nvSpPr>
            <p:spPr bwMode="auto">
              <a:xfrm>
                <a:off x="80891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8</a:t>
                </a:r>
              </a:p>
            </p:txBody>
          </p:sp>
          <p:sp>
            <p:nvSpPr>
              <p:cNvPr id="59" name="TextBox 58"/>
              <p:cNvSpPr txBox="1"/>
              <p:nvPr/>
            </p:nvSpPr>
            <p:spPr bwMode="auto">
              <a:xfrm>
                <a:off x="7620000" y="37013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9</a:t>
                </a:r>
              </a:p>
            </p:txBody>
          </p:sp>
          <p:sp>
            <p:nvSpPr>
              <p:cNvPr id="60" name="TextBox 59"/>
              <p:cNvSpPr txBox="1"/>
              <p:nvPr/>
            </p:nvSpPr>
            <p:spPr bwMode="auto">
              <a:xfrm>
                <a:off x="7748544" y="357676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10</a:t>
                </a:r>
              </a:p>
            </p:txBody>
          </p:sp>
          <p:sp>
            <p:nvSpPr>
              <p:cNvPr id="61" name="TextBox 60"/>
              <p:cNvSpPr txBox="1"/>
              <p:nvPr/>
            </p:nvSpPr>
            <p:spPr bwMode="auto">
              <a:xfrm>
                <a:off x="7756496" y="3200400"/>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11</a:t>
                </a:r>
              </a:p>
            </p:txBody>
          </p:sp>
          <p:sp>
            <p:nvSpPr>
              <p:cNvPr id="62" name="TextBox 61"/>
              <p:cNvSpPr txBox="1"/>
              <p:nvPr/>
            </p:nvSpPr>
            <p:spPr bwMode="auto">
              <a:xfrm>
                <a:off x="7576264" y="328852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12</a:t>
                </a:r>
              </a:p>
            </p:txBody>
          </p:sp>
        </p:grpSp>
        <p:sp>
          <p:nvSpPr>
            <p:cNvPr id="64" name="TextBox 63"/>
            <p:cNvSpPr txBox="1"/>
            <p:nvPr/>
          </p:nvSpPr>
          <p:spPr bwMode="auto">
            <a:xfrm>
              <a:off x="7512900" y="4309646"/>
              <a:ext cx="1494320" cy="830997"/>
            </a:xfrm>
            <a:prstGeom prst="rect">
              <a:avLst/>
            </a:prstGeom>
            <a:noFill/>
            <a:ln w="9525">
              <a:noFill/>
              <a:miter lim="800000"/>
              <a:headEnd/>
              <a:tailEnd/>
            </a:ln>
          </p:spPr>
          <p:txBody>
            <a:bodyPr wrap="none" rtlCol="0">
              <a:spAutoFit/>
            </a:bodyPr>
            <a:lstStyle/>
            <a:p>
              <a:pPr algn="ctr"/>
              <a:r>
                <a:rPr lang="en-US" sz="1600" dirty="0" smtClean="0">
                  <a:solidFill>
                    <a:schemeClr val="bg1"/>
                  </a:solidFill>
                  <a:latin typeface="Helvetica" pitchFamily="34" charset="0"/>
                  <a:cs typeface="Helvetica" pitchFamily="34" charset="0"/>
                </a:rPr>
                <a:t>Direct Lighting</a:t>
              </a:r>
            </a:p>
            <a:p>
              <a:pPr algn="ctr"/>
              <a:r>
                <a:rPr lang="en-US" sz="1600" dirty="0" smtClean="0">
                  <a:solidFill>
                    <a:schemeClr val="bg1"/>
                  </a:solidFill>
                  <a:latin typeface="Helvetica" pitchFamily="34" charset="0"/>
                  <a:cs typeface="Helvetica" pitchFamily="34" charset="0"/>
                </a:rPr>
                <a:t>on</a:t>
              </a:r>
            </a:p>
            <a:p>
              <a:pPr algn="ctr"/>
              <a:r>
                <a:rPr lang="en-US" sz="1600" dirty="0" smtClean="0">
                  <a:solidFill>
                    <a:schemeClr val="bg1"/>
                  </a:solidFill>
                  <a:latin typeface="Helvetica" pitchFamily="34" charset="0"/>
                  <a:cs typeface="Helvetica" pitchFamily="34" charset="0"/>
                </a:rPr>
                <a:t>Surface</a:t>
              </a:r>
            </a:p>
          </p:txBody>
        </p:sp>
      </p:grpSp>
      <p:grpSp>
        <p:nvGrpSpPr>
          <p:cNvPr id="16" name="Group 106"/>
          <p:cNvGrpSpPr/>
          <p:nvPr/>
        </p:nvGrpSpPr>
        <p:grpSpPr>
          <a:xfrm>
            <a:off x="1812174" y="1752600"/>
            <a:ext cx="999289" cy="3429000"/>
            <a:chOff x="1812174" y="1752600"/>
            <a:chExt cx="999289" cy="3429000"/>
          </a:xfrm>
        </p:grpSpPr>
        <p:sp>
          <p:nvSpPr>
            <p:cNvPr id="4" name="Left Bracket 3"/>
            <p:cNvSpPr/>
            <p:nvPr/>
          </p:nvSpPr>
          <p:spPr>
            <a:xfrm>
              <a:off x="1820863" y="1752600"/>
              <a:ext cx="130401"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 name="Left Bracket 4"/>
            <p:cNvSpPr/>
            <p:nvPr/>
          </p:nvSpPr>
          <p:spPr>
            <a:xfrm flipH="1">
              <a:off x="2179864" y="1752600"/>
              <a:ext cx="114074" cy="3429000"/>
            </a:xfrm>
            <a:prstGeom prst="leftBracket">
              <a:avLst>
                <a:gd name="adj" fmla="val 0"/>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bwMode="auto">
            <a:xfrm>
              <a:off x="2447261" y="3274368"/>
              <a:ext cx="364202"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a:t>
              </a:r>
              <a:endParaRPr lang="en-US" sz="2400" dirty="0">
                <a:solidFill>
                  <a:schemeClr val="bg1"/>
                </a:solidFill>
                <a:latin typeface="Helvetica" pitchFamily="34" charset="0"/>
                <a:cs typeface="Helvetica" pitchFamily="34" charset="0"/>
              </a:endParaRPr>
            </a:p>
          </p:txBody>
        </p:sp>
        <p:sp>
          <p:nvSpPr>
            <p:cNvPr id="26" name="TextBox 25"/>
            <p:cNvSpPr txBox="1"/>
            <p:nvPr/>
          </p:nvSpPr>
          <p:spPr bwMode="auto">
            <a:xfrm>
              <a:off x="1812174" y="4719935"/>
              <a:ext cx="526106"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l</a:t>
              </a:r>
              <a:r>
                <a:rPr lang="en-US" sz="2400" baseline="-25000" dirty="0" smtClean="0">
                  <a:solidFill>
                    <a:schemeClr val="bg1"/>
                  </a:solidFill>
                  <a:latin typeface="Helvetica" pitchFamily="34" charset="0"/>
                  <a:cs typeface="Helvetica" pitchFamily="34" charset="0"/>
                </a:rPr>
                <a:t>ind</a:t>
              </a:r>
              <a:endParaRPr lang="en-US" sz="2400" baseline="-25000" dirty="0">
                <a:solidFill>
                  <a:schemeClr val="bg1"/>
                </a:solidFill>
                <a:latin typeface="Helvetica" pitchFamily="34" charset="0"/>
                <a:cs typeface="Helvetica" pitchFamily="34" charset="0"/>
              </a:endParaRPr>
            </a:p>
          </p:txBody>
        </p:sp>
        <p:sp>
          <p:nvSpPr>
            <p:cNvPr id="69" name="TextBox 68"/>
            <p:cNvSpPr txBox="1"/>
            <p:nvPr/>
          </p:nvSpPr>
          <p:spPr bwMode="auto">
            <a:xfrm>
              <a:off x="1884904" y="1762648"/>
              <a:ext cx="341760" cy="2631490"/>
            </a:xfrm>
            <a:prstGeom prst="rect">
              <a:avLst/>
            </a:prstGeom>
            <a:noFill/>
            <a:ln w="9525">
              <a:noFill/>
              <a:miter lim="800000"/>
              <a:headEnd/>
              <a:tailEnd/>
            </a:ln>
          </p:spPr>
          <p:txBody>
            <a:bodyPr wrap="none" rtlCol="0">
              <a:spAutoFit/>
            </a:bodyPr>
            <a:lstStyle/>
            <a:p>
              <a:pPr algn="ctr"/>
              <a:r>
                <a:rPr lang="en-US" sz="1100" dirty="0" smtClean="0">
                  <a:solidFill>
                    <a:schemeClr val="tx1">
                      <a:lumMod val="50000"/>
                      <a:lumOff val="50000"/>
                    </a:schemeClr>
                  </a:solidFill>
                  <a:latin typeface="Helvetica" pitchFamily="34" charset="0"/>
                  <a:cs typeface="Helvetica" pitchFamily="34" charset="0"/>
                </a:rPr>
                <a:t>1</a:t>
              </a:r>
            </a:p>
            <a:p>
              <a:pPr algn="ctr"/>
              <a:r>
                <a:rPr lang="en-US" sz="1100" dirty="0" smtClean="0">
                  <a:solidFill>
                    <a:schemeClr val="tx1">
                      <a:lumMod val="50000"/>
                      <a:lumOff val="50000"/>
                    </a:schemeClr>
                  </a:solidFill>
                  <a:latin typeface="Helvetica" pitchFamily="34" charset="0"/>
                  <a:cs typeface="Helvetica" pitchFamily="34" charset="0"/>
                </a:rPr>
                <a:t>2</a:t>
              </a:r>
            </a:p>
            <a:p>
              <a:pPr algn="ctr"/>
              <a:r>
                <a:rPr lang="en-US" sz="1100" dirty="0" smtClean="0">
                  <a:solidFill>
                    <a:schemeClr val="tx1">
                      <a:lumMod val="50000"/>
                      <a:lumOff val="50000"/>
                    </a:schemeClr>
                  </a:solidFill>
                  <a:latin typeface="Helvetica" pitchFamily="34" charset="0"/>
                  <a:cs typeface="Helvetica" pitchFamily="34" charset="0"/>
                </a:rPr>
                <a:t>3</a:t>
              </a:r>
            </a:p>
            <a:p>
              <a:pPr algn="ctr"/>
              <a:r>
                <a:rPr lang="en-US" sz="1100" dirty="0" smtClean="0">
                  <a:solidFill>
                    <a:schemeClr val="tx1">
                      <a:lumMod val="50000"/>
                      <a:lumOff val="50000"/>
                    </a:schemeClr>
                  </a:solidFill>
                  <a:latin typeface="Helvetica" pitchFamily="34" charset="0"/>
                  <a:cs typeface="Helvetica" pitchFamily="34" charset="0"/>
                </a:rPr>
                <a:t>4</a:t>
              </a:r>
            </a:p>
            <a:p>
              <a:pPr algn="ctr"/>
              <a:r>
                <a:rPr lang="en-US" sz="1100" dirty="0" smtClean="0">
                  <a:solidFill>
                    <a:schemeClr val="tx1">
                      <a:lumMod val="50000"/>
                      <a:lumOff val="50000"/>
                    </a:schemeClr>
                  </a:solidFill>
                  <a:latin typeface="Helvetica" pitchFamily="34" charset="0"/>
                  <a:cs typeface="Helvetica" pitchFamily="34" charset="0"/>
                </a:rPr>
                <a:t>5</a:t>
              </a:r>
            </a:p>
            <a:p>
              <a:pPr algn="ctr"/>
              <a:r>
                <a:rPr lang="en-US" sz="1100" dirty="0" smtClean="0">
                  <a:solidFill>
                    <a:schemeClr val="tx1">
                      <a:lumMod val="50000"/>
                      <a:lumOff val="50000"/>
                    </a:schemeClr>
                  </a:solidFill>
                  <a:latin typeface="Helvetica" pitchFamily="34" charset="0"/>
                  <a:cs typeface="Helvetica" pitchFamily="34" charset="0"/>
                </a:rPr>
                <a:t>6</a:t>
              </a:r>
            </a:p>
            <a:p>
              <a:pPr algn="ctr"/>
              <a:r>
                <a:rPr lang="en-US" sz="1100" dirty="0" smtClean="0">
                  <a:solidFill>
                    <a:schemeClr val="tx1">
                      <a:lumMod val="50000"/>
                      <a:lumOff val="50000"/>
                    </a:schemeClr>
                  </a:solidFill>
                  <a:latin typeface="Helvetica" pitchFamily="34" charset="0"/>
                  <a:cs typeface="Helvetica" pitchFamily="34" charset="0"/>
                </a:rPr>
                <a:t>7</a:t>
              </a:r>
            </a:p>
            <a:p>
              <a:pPr algn="ctr"/>
              <a:r>
                <a:rPr lang="en-US" sz="1100" dirty="0" smtClean="0">
                  <a:solidFill>
                    <a:schemeClr val="tx1">
                      <a:lumMod val="50000"/>
                      <a:lumOff val="50000"/>
                    </a:schemeClr>
                  </a:solidFill>
                  <a:latin typeface="Helvetica" pitchFamily="34" charset="0"/>
                  <a:cs typeface="Helvetica" pitchFamily="34" charset="0"/>
                </a:rPr>
                <a:t>8</a:t>
              </a:r>
            </a:p>
            <a:p>
              <a:pPr algn="ctr"/>
              <a:r>
                <a:rPr lang="en-US" sz="1100" dirty="0" smtClean="0">
                  <a:solidFill>
                    <a:schemeClr val="tx1">
                      <a:lumMod val="50000"/>
                      <a:lumOff val="50000"/>
                    </a:schemeClr>
                  </a:solidFill>
                  <a:latin typeface="Helvetica" pitchFamily="34" charset="0"/>
                  <a:cs typeface="Helvetica" pitchFamily="34" charset="0"/>
                </a:rPr>
                <a:t>9</a:t>
              </a:r>
            </a:p>
            <a:p>
              <a:pPr algn="ctr"/>
              <a:r>
                <a:rPr lang="en-US" sz="1100" dirty="0" smtClean="0">
                  <a:solidFill>
                    <a:schemeClr val="tx1">
                      <a:lumMod val="50000"/>
                      <a:lumOff val="50000"/>
                    </a:schemeClr>
                  </a:solidFill>
                  <a:latin typeface="Helvetica" pitchFamily="34" charset="0"/>
                  <a:cs typeface="Helvetica" pitchFamily="34" charset="0"/>
                </a:rPr>
                <a:t>10</a:t>
              </a:r>
            </a:p>
            <a:p>
              <a:pPr algn="ctr"/>
              <a:r>
                <a:rPr lang="en-US" sz="1100" dirty="0" smtClean="0">
                  <a:solidFill>
                    <a:schemeClr val="tx1">
                      <a:lumMod val="50000"/>
                      <a:lumOff val="50000"/>
                    </a:schemeClr>
                  </a:solidFill>
                  <a:latin typeface="Helvetica" pitchFamily="34" charset="0"/>
                  <a:cs typeface="Helvetica" pitchFamily="34" charset="0"/>
                </a:rPr>
                <a:t>11</a:t>
              </a:r>
            </a:p>
            <a:p>
              <a:pPr algn="ctr"/>
              <a:r>
                <a:rPr lang="en-US" sz="1100" dirty="0" smtClean="0">
                  <a:solidFill>
                    <a:schemeClr val="tx1">
                      <a:lumMod val="50000"/>
                      <a:lumOff val="50000"/>
                    </a:schemeClr>
                  </a:solidFill>
                  <a:latin typeface="Helvetica" pitchFamily="34" charset="0"/>
                  <a:cs typeface="Helvetica" pitchFamily="34" charset="0"/>
                </a:rPr>
                <a:t>12</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a:p>
              <a:pPr algn="ctr"/>
              <a:r>
                <a:rPr lang="en-US" sz="1100" dirty="0" smtClean="0">
                  <a:solidFill>
                    <a:schemeClr val="tx1">
                      <a:lumMod val="50000"/>
                      <a:lumOff val="50000"/>
                    </a:schemeClr>
                  </a:solidFill>
                  <a:latin typeface="Helvetica" pitchFamily="34" charset="0"/>
                  <a:cs typeface="Helvetica" pitchFamily="34" charset="0"/>
                </a:rPr>
                <a:t>.</a:t>
              </a:r>
            </a:p>
          </p:txBody>
        </p:sp>
      </p:grpSp>
      <p:grpSp>
        <p:nvGrpSpPr>
          <p:cNvPr id="17" name="Group 69"/>
          <p:cNvGrpSpPr/>
          <p:nvPr/>
        </p:nvGrpSpPr>
        <p:grpSpPr>
          <a:xfrm>
            <a:off x="83472" y="2614863"/>
            <a:ext cx="1632178" cy="2338137"/>
            <a:chOff x="7443972" y="2802506"/>
            <a:chExt cx="1632178" cy="2338137"/>
          </a:xfrm>
        </p:grpSpPr>
        <p:grpSp>
          <p:nvGrpSpPr>
            <p:cNvPr id="18" name="Group 62"/>
            <p:cNvGrpSpPr/>
            <p:nvPr/>
          </p:nvGrpSpPr>
          <p:grpSpPr>
            <a:xfrm>
              <a:off x="7543800" y="2802506"/>
              <a:ext cx="1432520" cy="1388494"/>
              <a:chOff x="7576264" y="2802506"/>
              <a:chExt cx="1432520" cy="1388494"/>
            </a:xfrm>
          </p:grpSpPr>
          <p:grpSp>
            <p:nvGrpSpPr>
              <p:cNvPr id="19" name="Group 20"/>
              <p:cNvGrpSpPr/>
              <p:nvPr/>
            </p:nvGrpSpPr>
            <p:grpSpPr>
              <a:xfrm>
                <a:off x="7620000" y="2802506"/>
                <a:ext cx="1378744" cy="1388494"/>
                <a:chOff x="609600" y="1371600"/>
                <a:chExt cx="1683544" cy="1695450"/>
              </a:xfrm>
            </p:grpSpPr>
            <p:grpSp>
              <p:nvGrpSpPr>
                <p:cNvPr id="20" name="Group 20"/>
                <p:cNvGrpSpPr/>
                <p:nvPr/>
              </p:nvGrpSpPr>
              <p:grpSpPr>
                <a:xfrm>
                  <a:off x="609600" y="1371600"/>
                  <a:ext cx="1683544" cy="1695450"/>
                  <a:chOff x="1066800" y="2419350"/>
                  <a:chExt cx="1683544" cy="1695450"/>
                </a:xfrm>
              </p:grpSpPr>
              <p:cxnSp>
                <p:nvCxnSpPr>
                  <p:cNvPr id="98" name="Straight Connector 97"/>
                  <p:cNvCxnSpPr/>
                  <p:nvPr/>
                </p:nvCxnSpPr>
                <p:spPr>
                  <a:xfrm flipV="1">
                    <a:off x="22860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1066800" y="24384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286000" y="36576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Straight Connector 8"/>
                  <p:cNvCxnSpPr/>
                  <p:nvPr/>
                </p:nvCxnSpPr>
                <p:spPr>
                  <a:xfrm>
                    <a:off x="1506163" y="2445543"/>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V="1">
                    <a:off x="2736058" y="2419350"/>
                    <a:ext cx="4761" cy="1254917"/>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3" name="Straight Connector 102"/>
                  <p:cNvCxnSpPr/>
                  <p:nvPr/>
                </p:nvCxnSpPr>
                <p:spPr>
                  <a:xfrm rot="10800000">
                    <a:off x="1498060" y="3657600"/>
                    <a:ext cx="1245140"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93" name="Straight Connector 92"/>
                <p:cNvCxnSpPr/>
                <p:nvPr/>
              </p:nvCxnSpPr>
              <p:spPr>
                <a:xfrm flipV="1">
                  <a:off x="609600" y="2590800"/>
                  <a:ext cx="457200" cy="45720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4" name="Straight Connector 23"/>
                <p:cNvCxnSpPr/>
                <p:nvPr/>
              </p:nvCxnSpPr>
              <p:spPr>
                <a:xfrm rot="5400000" flipH="1" flipV="1">
                  <a:off x="682533" y="2242251"/>
                  <a:ext cx="768535"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a:off x="609600" y="18288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a:off x="609600" y="3048000"/>
                  <a:ext cx="1244181"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rot="5400000" flipH="1" flipV="1">
                  <a:off x="5649" y="2442479"/>
                  <a:ext cx="1227358" cy="0"/>
                </a:xfrm>
                <a:prstGeom prst="line">
                  <a:avLst/>
                </a:prstGeom>
                <a:ln w="508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74" name="Straight Connector 73"/>
              <p:cNvCxnSpPr/>
              <p:nvPr/>
            </p:nvCxnSpPr>
            <p:spPr>
              <a:xfrm flipV="1">
                <a:off x="8128888" y="3810000"/>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7804208" y="3978304"/>
                <a:ext cx="101892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5400000" flipH="1" flipV="1">
                <a:off x="7451740" y="3577382"/>
                <a:ext cx="777817"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flipH="1" flipV="1">
                <a:off x="8140806" y="3493282"/>
                <a:ext cx="666596"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flipV="1">
                <a:off x="7623976" y="3364728"/>
                <a:ext cx="374425" cy="374425"/>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10800000">
                <a:off x="7989072" y="3392560"/>
                <a:ext cx="1019712" cy="0"/>
              </a:xfrm>
              <a:prstGeom prst="line">
                <a:avLst/>
              </a:prstGeom>
              <a:ln w="12700">
                <a:solidFill>
                  <a:schemeClr val="bg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80" name="TextBox 79"/>
              <p:cNvSpPr txBox="1"/>
              <p:nvPr/>
            </p:nvSpPr>
            <p:spPr bwMode="auto">
              <a:xfrm>
                <a:off x="7872456"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a:t>
                </a:r>
              </a:p>
            </p:txBody>
          </p:sp>
          <p:sp>
            <p:nvSpPr>
              <p:cNvPr id="81" name="TextBox 80"/>
              <p:cNvSpPr txBox="1"/>
              <p:nvPr/>
            </p:nvSpPr>
            <p:spPr bwMode="auto">
              <a:xfrm>
                <a:off x="8370072" y="39564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2</a:t>
                </a:r>
              </a:p>
            </p:txBody>
          </p:sp>
          <p:sp>
            <p:nvSpPr>
              <p:cNvPr id="82" name="TextBox 81"/>
              <p:cNvSpPr txBox="1"/>
              <p:nvPr/>
            </p:nvSpPr>
            <p:spPr bwMode="auto">
              <a:xfrm>
                <a:off x="8514520"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3</a:t>
                </a:r>
              </a:p>
            </p:txBody>
          </p:sp>
          <p:sp>
            <p:nvSpPr>
              <p:cNvPr id="83" name="TextBox 82"/>
              <p:cNvSpPr txBox="1"/>
              <p:nvPr/>
            </p:nvSpPr>
            <p:spPr bwMode="auto">
              <a:xfrm>
                <a:off x="7993048" y="3785285"/>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4</a:t>
                </a:r>
              </a:p>
            </p:txBody>
          </p:sp>
          <p:sp>
            <p:nvSpPr>
              <p:cNvPr id="84" name="TextBox 83"/>
              <p:cNvSpPr txBox="1"/>
              <p:nvPr/>
            </p:nvSpPr>
            <p:spPr bwMode="auto">
              <a:xfrm>
                <a:off x="80931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5</a:t>
                </a:r>
              </a:p>
            </p:txBody>
          </p:sp>
          <p:sp>
            <p:nvSpPr>
              <p:cNvPr id="85" name="TextBox 84"/>
              <p:cNvSpPr txBox="1"/>
              <p:nvPr/>
            </p:nvSpPr>
            <p:spPr bwMode="auto">
              <a:xfrm>
                <a:off x="8626504" y="3483088"/>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6</a:t>
                </a:r>
              </a:p>
            </p:txBody>
          </p:sp>
          <p:sp>
            <p:nvSpPr>
              <p:cNvPr id="86" name="TextBox 85"/>
              <p:cNvSpPr txBox="1"/>
              <p:nvPr/>
            </p:nvSpPr>
            <p:spPr bwMode="auto">
              <a:xfrm>
                <a:off x="86225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7</a:t>
                </a:r>
              </a:p>
            </p:txBody>
          </p:sp>
          <p:sp>
            <p:nvSpPr>
              <p:cNvPr id="87" name="TextBox 86"/>
              <p:cNvSpPr txBox="1"/>
              <p:nvPr/>
            </p:nvSpPr>
            <p:spPr bwMode="auto">
              <a:xfrm>
                <a:off x="8089128" y="3094052"/>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8</a:t>
                </a:r>
              </a:p>
            </p:txBody>
          </p:sp>
          <p:sp>
            <p:nvSpPr>
              <p:cNvPr id="88" name="TextBox 87"/>
              <p:cNvSpPr txBox="1"/>
              <p:nvPr/>
            </p:nvSpPr>
            <p:spPr bwMode="auto">
              <a:xfrm>
                <a:off x="7620000" y="3701336"/>
                <a:ext cx="24878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9</a:t>
                </a:r>
              </a:p>
            </p:txBody>
          </p:sp>
          <p:sp>
            <p:nvSpPr>
              <p:cNvPr id="89" name="TextBox 88"/>
              <p:cNvSpPr txBox="1"/>
              <p:nvPr/>
            </p:nvSpPr>
            <p:spPr bwMode="auto">
              <a:xfrm>
                <a:off x="7748544" y="357676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10</a:t>
                </a:r>
              </a:p>
            </p:txBody>
          </p:sp>
          <p:sp>
            <p:nvSpPr>
              <p:cNvPr id="90" name="TextBox 89"/>
              <p:cNvSpPr txBox="1"/>
              <p:nvPr/>
            </p:nvSpPr>
            <p:spPr bwMode="auto">
              <a:xfrm>
                <a:off x="7756496" y="3200400"/>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11</a:t>
                </a:r>
              </a:p>
            </p:txBody>
          </p:sp>
          <p:sp>
            <p:nvSpPr>
              <p:cNvPr id="91" name="TextBox 90"/>
              <p:cNvSpPr txBox="1"/>
              <p:nvPr/>
            </p:nvSpPr>
            <p:spPr bwMode="auto">
              <a:xfrm>
                <a:off x="7576264" y="3288528"/>
                <a:ext cx="312906" cy="230832"/>
              </a:xfrm>
              <a:prstGeom prst="rect">
                <a:avLst/>
              </a:prstGeom>
              <a:noFill/>
              <a:ln w="9525">
                <a:noFill/>
                <a:miter lim="800000"/>
                <a:headEnd/>
                <a:tailEnd/>
              </a:ln>
            </p:spPr>
            <p:txBody>
              <a:bodyPr wrap="none" rtlCol="0">
                <a:spAutoFit/>
              </a:bodyPr>
              <a:lstStyle/>
              <a:p>
                <a:r>
                  <a:rPr lang="en-US" sz="900" dirty="0" smtClean="0">
                    <a:solidFill>
                      <a:schemeClr val="bg1"/>
                    </a:solidFill>
                    <a:latin typeface="Helvetica" pitchFamily="34" charset="0"/>
                    <a:cs typeface="Helvetica" pitchFamily="34" charset="0"/>
                  </a:rPr>
                  <a:t>12</a:t>
                </a:r>
              </a:p>
            </p:txBody>
          </p:sp>
        </p:grpSp>
        <p:sp>
          <p:nvSpPr>
            <p:cNvPr id="72" name="TextBox 71"/>
            <p:cNvSpPr txBox="1"/>
            <p:nvPr/>
          </p:nvSpPr>
          <p:spPr bwMode="auto">
            <a:xfrm>
              <a:off x="7443972" y="4309646"/>
              <a:ext cx="1632178" cy="830997"/>
            </a:xfrm>
            <a:prstGeom prst="rect">
              <a:avLst/>
            </a:prstGeom>
            <a:noFill/>
            <a:ln w="9525">
              <a:noFill/>
              <a:miter lim="800000"/>
              <a:headEnd/>
              <a:tailEnd/>
            </a:ln>
          </p:spPr>
          <p:txBody>
            <a:bodyPr wrap="none" rtlCol="0">
              <a:spAutoFit/>
            </a:bodyPr>
            <a:lstStyle/>
            <a:p>
              <a:pPr algn="ctr"/>
              <a:r>
                <a:rPr lang="en-US" sz="1600" dirty="0" smtClean="0">
                  <a:solidFill>
                    <a:schemeClr val="bg1"/>
                  </a:solidFill>
                  <a:latin typeface="Helvetica" pitchFamily="34" charset="0"/>
                  <a:cs typeface="Helvetica" pitchFamily="34" charset="0"/>
                </a:rPr>
                <a:t>Indirect Lighting</a:t>
              </a:r>
            </a:p>
            <a:p>
              <a:pPr algn="ctr"/>
              <a:r>
                <a:rPr lang="en-US" sz="1600" dirty="0" smtClean="0">
                  <a:solidFill>
                    <a:schemeClr val="bg1"/>
                  </a:solidFill>
                  <a:latin typeface="Helvetica" pitchFamily="34" charset="0"/>
                  <a:cs typeface="Helvetica" pitchFamily="34" charset="0"/>
                </a:rPr>
                <a:t>on</a:t>
              </a:r>
            </a:p>
            <a:p>
              <a:pPr algn="ctr"/>
              <a:r>
                <a:rPr lang="en-US" sz="1600" dirty="0" smtClean="0">
                  <a:solidFill>
                    <a:schemeClr val="bg1"/>
                  </a:solidFill>
                  <a:latin typeface="Helvetica" pitchFamily="34" charset="0"/>
                  <a:cs typeface="Helvetica" pitchFamily="34" charset="0"/>
                </a:rPr>
                <a:t>Surface</a:t>
              </a:r>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1143000"/>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How do we solve it?</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3000" b="1" dirty="0" smtClean="0">
              <a:solidFill>
                <a:srgbClr val="FFFF00"/>
              </a:solidFill>
              <a:latin typeface="Verdana" pitchFamily="34" charset="0"/>
              <a:ea typeface="Verdana" pitchFamily="34" charset="0"/>
              <a:cs typeface="Verdana" pitchFamily="34" charset="0"/>
            </a:endParaRPr>
          </a:p>
        </p:txBody>
      </p:sp>
      <p:grpSp>
        <p:nvGrpSpPr>
          <p:cNvPr id="2" name="Group 47"/>
          <p:cNvGrpSpPr/>
          <p:nvPr/>
        </p:nvGrpSpPr>
        <p:grpSpPr>
          <a:xfrm>
            <a:off x="381000" y="1828800"/>
            <a:ext cx="3657600" cy="2133600"/>
            <a:chOff x="304800" y="1371600"/>
            <a:chExt cx="3657600" cy="2133600"/>
          </a:xfrm>
        </p:grpSpPr>
        <p:pic>
          <p:nvPicPr>
            <p:cNvPr id="1026" name="Picture 2"/>
            <p:cNvPicPr>
              <a:picLocks noChangeAspect="1" noChangeArrowheads="1"/>
            </p:cNvPicPr>
            <p:nvPr/>
          </p:nvPicPr>
          <p:blipFill>
            <a:blip r:embed="rId3" cstate="print"/>
            <a:srcRect/>
            <a:stretch>
              <a:fillRect/>
            </a:stretch>
          </p:blipFill>
          <p:spPr bwMode="auto">
            <a:xfrm>
              <a:off x="304800" y="1371600"/>
              <a:ext cx="3657600" cy="1828800"/>
            </a:xfrm>
            <a:prstGeom prst="rect">
              <a:avLst/>
            </a:prstGeom>
            <a:noFill/>
            <a:ln w="9525">
              <a:noFill/>
              <a:miter lim="800000"/>
              <a:headEnd/>
              <a:tailEnd/>
            </a:ln>
          </p:spPr>
        </p:pic>
        <p:sp>
          <p:nvSpPr>
            <p:cNvPr id="47" name="TextBox 46"/>
            <p:cNvSpPr txBox="1"/>
            <p:nvPr/>
          </p:nvSpPr>
          <p:spPr bwMode="auto">
            <a:xfrm>
              <a:off x="1169234" y="3166646"/>
              <a:ext cx="1928733" cy="338554"/>
            </a:xfrm>
            <a:prstGeom prst="rect">
              <a:avLst/>
            </a:prstGeom>
            <a:noFill/>
            <a:ln w="9525">
              <a:noFill/>
              <a:miter lim="800000"/>
              <a:headEnd/>
              <a:tailEnd/>
            </a:ln>
          </p:spPr>
          <p:txBody>
            <a:bodyPr wrap="none" rtlCol="0">
              <a:spAutoFit/>
            </a:bodyPr>
            <a:lstStyle/>
            <a:p>
              <a:r>
                <a:rPr lang="en-US" sz="1600" dirty="0" err="1" smtClean="0">
                  <a:solidFill>
                    <a:schemeClr val="bg1"/>
                  </a:solidFill>
                  <a:latin typeface="Helvetica" pitchFamily="34" charset="0"/>
                  <a:cs typeface="Helvetica" pitchFamily="34" charset="0"/>
                </a:rPr>
                <a:t>Lehtinen</a:t>
              </a:r>
              <a:r>
                <a:rPr lang="en-US" sz="1600" dirty="0" smtClean="0">
                  <a:solidFill>
                    <a:schemeClr val="bg1"/>
                  </a:solidFill>
                  <a:latin typeface="Helvetica" pitchFamily="34" charset="0"/>
                  <a:cs typeface="Helvetica" pitchFamily="34" charset="0"/>
                </a:rPr>
                <a:t> et al 2008</a:t>
              </a:r>
              <a:endParaRPr lang="en-US" sz="1600" dirty="0">
                <a:solidFill>
                  <a:schemeClr val="bg1"/>
                </a:solidFill>
                <a:latin typeface="Helvetica" pitchFamily="34" charset="0"/>
                <a:cs typeface="Helvetica" pitchFamily="34" charset="0"/>
              </a:endParaRPr>
            </a:p>
          </p:txBody>
        </p:sp>
      </p:grpSp>
      <p:grpSp>
        <p:nvGrpSpPr>
          <p:cNvPr id="3" name="Group 45"/>
          <p:cNvGrpSpPr/>
          <p:nvPr/>
        </p:nvGrpSpPr>
        <p:grpSpPr>
          <a:xfrm>
            <a:off x="762000" y="4343400"/>
            <a:ext cx="2895434" cy="1904834"/>
            <a:chOff x="1371683" y="2819400"/>
            <a:chExt cx="2895434" cy="1904834"/>
          </a:xfrm>
        </p:grpSpPr>
        <p:pic>
          <p:nvPicPr>
            <p:cNvPr id="40" name="Picture 36" descr="cube-2.png"/>
            <p:cNvPicPr>
              <a:picLocks noChangeAspect="1"/>
            </p:cNvPicPr>
            <p:nvPr/>
          </p:nvPicPr>
          <p:blipFill>
            <a:blip r:embed="rId4" cstate="print"/>
            <a:stretch>
              <a:fillRect/>
            </a:stretch>
          </p:blipFill>
          <p:spPr bwMode="auto">
            <a:xfrm>
              <a:off x="1371683" y="2819400"/>
              <a:ext cx="914234" cy="914234"/>
            </a:xfrm>
            <a:prstGeom prst="rect">
              <a:avLst/>
            </a:prstGeom>
            <a:noFill/>
            <a:ln w="9525">
              <a:noFill/>
              <a:miter lim="800000"/>
              <a:headEnd/>
              <a:tailEnd/>
            </a:ln>
          </p:spPr>
        </p:pic>
        <p:pic>
          <p:nvPicPr>
            <p:cNvPr id="41" name="Picture 39" descr="cube-4b.png"/>
            <p:cNvPicPr>
              <a:picLocks noChangeAspect="1"/>
            </p:cNvPicPr>
            <p:nvPr/>
          </p:nvPicPr>
          <p:blipFill>
            <a:blip r:embed="rId5" cstate="print"/>
            <a:stretch>
              <a:fillRect/>
            </a:stretch>
          </p:blipFill>
          <p:spPr bwMode="auto">
            <a:xfrm>
              <a:off x="1371683" y="3810000"/>
              <a:ext cx="914234" cy="914234"/>
            </a:xfrm>
            <a:prstGeom prst="rect">
              <a:avLst/>
            </a:prstGeom>
            <a:noFill/>
            <a:ln w="9525">
              <a:noFill/>
              <a:miter lim="800000"/>
              <a:headEnd/>
              <a:tailEnd/>
            </a:ln>
          </p:spPr>
        </p:pic>
        <p:pic>
          <p:nvPicPr>
            <p:cNvPr id="42" name="Picture 37" descr="cube-3.png"/>
            <p:cNvPicPr>
              <a:picLocks noChangeAspect="1"/>
            </p:cNvPicPr>
            <p:nvPr/>
          </p:nvPicPr>
          <p:blipFill>
            <a:blip r:embed="rId6" cstate="print"/>
            <a:stretch>
              <a:fillRect/>
            </a:stretch>
          </p:blipFill>
          <p:spPr bwMode="auto">
            <a:xfrm>
              <a:off x="2362283" y="2819400"/>
              <a:ext cx="914234" cy="914234"/>
            </a:xfrm>
            <a:prstGeom prst="rect">
              <a:avLst/>
            </a:prstGeom>
            <a:noFill/>
            <a:ln w="9525">
              <a:noFill/>
              <a:miter lim="800000"/>
              <a:headEnd/>
              <a:tailEnd/>
            </a:ln>
          </p:spPr>
        </p:pic>
        <p:pic>
          <p:nvPicPr>
            <p:cNvPr id="43" name="Picture 40" descr="cube-5.png"/>
            <p:cNvPicPr>
              <a:picLocks noChangeAspect="1"/>
            </p:cNvPicPr>
            <p:nvPr/>
          </p:nvPicPr>
          <p:blipFill>
            <a:blip r:embed="rId7" cstate="print"/>
            <a:stretch>
              <a:fillRect/>
            </a:stretch>
          </p:blipFill>
          <p:spPr bwMode="auto">
            <a:xfrm>
              <a:off x="2362283" y="3810000"/>
              <a:ext cx="914234" cy="914234"/>
            </a:xfrm>
            <a:prstGeom prst="rect">
              <a:avLst/>
            </a:prstGeom>
            <a:noFill/>
            <a:ln w="9525">
              <a:noFill/>
              <a:miter lim="800000"/>
              <a:headEnd/>
              <a:tailEnd/>
            </a:ln>
          </p:spPr>
        </p:pic>
        <p:pic>
          <p:nvPicPr>
            <p:cNvPr id="44" name="Picture 38" descr="cube-4a.png"/>
            <p:cNvPicPr>
              <a:picLocks noChangeAspect="1"/>
            </p:cNvPicPr>
            <p:nvPr/>
          </p:nvPicPr>
          <p:blipFill>
            <a:blip r:embed="rId8" cstate="print"/>
            <a:stretch>
              <a:fillRect/>
            </a:stretch>
          </p:blipFill>
          <p:spPr bwMode="auto">
            <a:xfrm>
              <a:off x="3352883" y="2819400"/>
              <a:ext cx="914234" cy="914234"/>
            </a:xfrm>
            <a:prstGeom prst="rect">
              <a:avLst/>
            </a:prstGeom>
            <a:noFill/>
            <a:ln w="9525">
              <a:noFill/>
              <a:miter lim="800000"/>
              <a:headEnd/>
              <a:tailEnd/>
            </a:ln>
          </p:spPr>
        </p:pic>
        <p:pic>
          <p:nvPicPr>
            <p:cNvPr id="45" name="Picture 41" descr="cube-6.png"/>
            <p:cNvPicPr>
              <a:picLocks noChangeAspect="1"/>
            </p:cNvPicPr>
            <p:nvPr/>
          </p:nvPicPr>
          <p:blipFill>
            <a:blip r:embed="rId9" cstate="print"/>
            <a:stretch>
              <a:fillRect/>
            </a:stretch>
          </p:blipFill>
          <p:spPr bwMode="auto">
            <a:xfrm>
              <a:off x="3352883" y="3810000"/>
              <a:ext cx="914234" cy="914234"/>
            </a:xfrm>
            <a:prstGeom prst="rect">
              <a:avLst/>
            </a:prstGeom>
            <a:noFill/>
            <a:ln w="9525">
              <a:noFill/>
              <a:miter lim="800000"/>
              <a:headEnd/>
              <a:tailEnd/>
            </a:ln>
          </p:spPr>
        </p:pic>
      </p:grpSp>
      <p:pic>
        <p:nvPicPr>
          <p:cNvPr id="49" name="Picture 48" descr="maze-example.bmp"/>
          <p:cNvPicPr>
            <a:picLocks noChangeAspect="1"/>
          </p:cNvPicPr>
          <p:nvPr/>
        </p:nvPicPr>
        <p:blipFill>
          <a:blip r:embed="rId10" cstate="print"/>
          <a:stretch>
            <a:fillRect/>
          </a:stretch>
        </p:blipFill>
        <p:spPr>
          <a:xfrm>
            <a:off x="5334000" y="381000"/>
            <a:ext cx="2743200" cy="2743200"/>
          </a:xfrm>
          <a:prstGeom prst="rect">
            <a:avLst/>
          </a:prstGeom>
        </p:spPr>
      </p:pic>
      <p:pic>
        <p:nvPicPr>
          <p:cNvPr id="51" name="Picture 50" descr="screenshot0000.bmp"/>
          <p:cNvPicPr>
            <a:picLocks noChangeAspect="1"/>
          </p:cNvPicPr>
          <p:nvPr/>
        </p:nvPicPr>
        <p:blipFill>
          <a:blip r:embed="rId11" cstate="print"/>
          <a:srcRect l="5626" t="22503" r="5626" b="20003"/>
          <a:stretch>
            <a:fillRect/>
          </a:stretch>
        </p:blipFill>
        <p:spPr>
          <a:xfrm>
            <a:off x="4724400" y="3657600"/>
            <a:ext cx="3894769" cy="1419281"/>
          </a:xfrm>
          <a:prstGeom prst="rect">
            <a:avLst/>
          </a:prstGeom>
        </p:spPr>
      </p:pic>
      <p:pic>
        <p:nvPicPr>
          <p:cNvPr id="50" name="Picture 49" descr="screenshot0000.bmp"/>
          <p:cNvPicPr>
            <a:picLocks noChangeAspect="1"/>
          </p:cNvPicPr>
          <p:nvPr/>
        </p:nvPicPr>
        <p:blipFill>
          <a:blip r:embed="rId12" cstate="print"/>
          <a:srcRect l="5626" t="22503" r="5626" b="20002"/>
          <a:stretch>
            <a:fillRect/>
          </a:stretch>
        </p:blipFill>
        <p:spPr>
          <a:xfrm>
            <a:off x="4724400" y="5105400"/>
            <a:ext cx="3894769" cy="14193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Basis Functions</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pic>
        <p:nvPicPr>
          <p:cNvPr id="31" name="Picture 36" descr="mode-0.png"/>
          <p:cNvPicPr>
            <a:picLocks noChangeAspect="1"/>
          </p:cNvPicPr>
          <p:nvPr/>
        </p:nvPicPr>
        <p:blipFill>
          <a:blip r:embed="rId3" cstate="print"/>
          <a:stretch>
            <a:fillRect/>
          </a:stretch>
        </p:blipFill>
        <p:spPr bwMode="auto">
          <a:xfrm>
            <a:off x="533400" y="1676400"/>
            <a:ext cx="1828800" cy="1828800"/>
          </a:xfrm>
          <a:prstGeom prst="rect">
            <a:avLst/>
          </a:prstGeom>
          <a:noFill/>
          <a:ln w="9525">
            <a:noFill/>
            <a:miter lim="800000"/>
            <a:headEnd/>
            <a:tailEnd/>
          </a:ln>
        </p:spPr>
      </p:pic>
      <p:pic>
        <p:nvPicPr>
          <p:cNvPr id="32" name="Picture 37" descr="mode-1.png"/>
          <p:cNvPicPr>
            <a:picLocks noChangeAspect="1"/>
          </p:cNvPicPr>
          <p:nvPr/>
        </p:nvPicPr>
        <p:blipFill>
          <a:blip r:embed="rId4" cstate="print"/>
          <a:stretch>
            <a:fillRect/>
          </a:stretch>
        </p:blipFill>
        <p:spPr bwMode="auto">
          <a:xfrm>
            <a:off x="2619023" y="1678517"/>
            <a:ext cx="1824566" cy="1824566"/>
          </a:xfrm>
          <a:prstGeom prst="rect">
            <a:avLst/>
          </a:prstGeom>
          <a:noFill/>
          <a:ln w="9525">
            <a:noFill/>
            <a:miter lim="800000"/>
            <a:headEnd/>
            <a:tailEnd/>
          </a:ln>
        </p:spPr>
      </p:pic>
      <p:pic>
        <p:nvPicPr>
          <p:cNvPr id="33" name="Picture 38" descr="mode-2.png"/>
          <p:cNvPicPr>
            <a:picLocks noChangeAspect="1"/>
          </p:cNvPicPr>
          <p:nvPr/>
        </p:nvPicPr>
        <p:blipFill>
          <a:blip r:embed="rId5" cstate="print"/>
          <a:stretch>
            <a:fillRect/>
          </a:stretch>
        </p:blipFill>
        <p:spPr bwMode="auto">
          <a:xfrm>
            <a:off x="4700412" y="1678517"/>
            <a:ext cx="1824566" cy="1824566"/>
          </a:xfrm>
          <a:prstGeom prst="rect">
            <a:avLst/>
          </a:prstGeom>
          <a:noFill/>
          <a:ln w="9525">
            <a:noFill/>
            <a:miter lim="800000"/>
            <a:headEnd/>
            <a:tailEnd/>
          </a:ln>
        </p:spPr>
      </p:pic>
      <p:pic>
        <p:nvPicPr>
          <p:cNvPr id="34" name="Picture 39" descr="mode-3.png"/>
          <p:cNvPicPr>
            <a:picLocks noChangeAspect="1"/>
          </p:cNvPicPr>
          <p:nvPr/>
        </p:nvPicPr>
        <p:blipFill>
          <a:blip r:embed="rId6" cstate="print"/>
          <a:stretch>
            <a:fillRect/>
          </a:stretch>
        </p:blipFill>
        <p:spPr bwMode="auto">
          <a:xfrm>
            <a:off x="6781800" y="1676400"/>
            <a:ext cx="1828800" cy="1828800"/>
          </a:xfrm>
          <a:prstGeom prst="rect">
            <a:avLst/>
          </a:prstGeom>
          <a:noFill/>
          <a:ln w="9525">
            <a:noFill/>
            <a:miter lim="800000"/>
            <a:headEnd/>
            <a:tailEnd/>
          </a:ln>
        </p:spPr>
      </p:pic>
      <p:pic>
        <p:nvPicPr>
          <p:cNvPr id="35" name="Picture 40" descr="mode-4.png"/>
          <p:cNvPicPr>
            <a:picLocks noChangeAspect="1"/>
          </p:cNvPicPr>
          <p:nvPr/>
        </p:nvPicPr>
        <p:blipFill>
          <a:blip r:embed="rId7" cstate="print"/>
          <a:stretch>
            <a:fillRect/>
          </a:stretch>
        </p:blipFill>
        <p:spPr bwMode="auto">
          <a:xfrm>
            <a:off x="533400" y="3733800"/>
            <a:ext cx="1828800" cy="1828800"/>
          </a:xfrm>
          <a:prstGeom prst="rect">
            <a:avLst/>
          </a:prstGeom>
          <a:noFill/>
          <a:ln w="9525">
            <a:noFill/>
            <a:miter lim="800000"/>
            <a:headEnd/>
            <a:tailEnd/>
          </a:ln>
        </p:spPr>
      </p:pic>
      <p:pic>
        <p:nvPicPr>
          <p:cNvPr id="36" name="Picture 41" descr="mode-5.png"/>
          <p:cNvPicPr>
            <a:picLocks noChangeAspect="1"/>
          </p:cNvPicPr>
          <p:nvPr/>
        </p:nvPicPr>
        <p:blipFill>
          <a:blip r:embed="rId8" cstate="print"/>
          <a:stretch>
            <a:fillRect/>
          </a:stretch>
        </p:blipFill>
        <p:spPr bwMode="auto">
          <a:xfrm>
            <a:off x="2619023" y="3735917"/>
            <a:ext cx="1824566" cy="1824566"/>
          </a:xfrm>
          <a:prstGeom prst="rect">
            <a:avLst/>
          </a:prstGeom>
          <a:noFill/>
          <a:ln w="9525">
            <a:noFill/>
            <a:miter lim="800000"/>
            <a:headEnd/>
            <a:tailEnd/>
          </a:ln>
        </p:spPr>
      </p:pic>
      <p:pic>
        <p:nvPicPr>
          <p:cNvPr id="37" name="Picture 42" descr="mode-6.png"/>
          <p:cNvPicPr>
            <a:picLocks noChangeAspect="1"/>
          </p:cNvPicPr>
          <p:nvPr/>
        </p:nvPicPr>
        <p:blipFill>
          <a:blip r:embed="rId9" cstate="print"/>
          <a:stretch>
            <a:fillRect/>
          </a:stretch>
        </p:blipFill>
        <p:spPr bwMode="auto">
          <a:xfrm>
            <a:off x="4700412" y="3735917"/>
            <a:ext cx="1824566" cy="1824566"/>
          </a:xfrm>
          <a:prstGeom prst="rect">
            <a:avLst/>
          </a:prstGeom>
          <a:noFill/>
          <a:ln w="9525">
            <a:noFill/>
            <a:miter lim="800000"/>
            <a:headEnd/>
            <a:tailEnd/>
          </a:ln>
        </p:spPr>
      </p:pic>
      <p:pic>
        <p:nvPicPr>
          <p:cNvPr id="38" name="Picture 43" descr="mode-7.png"/>
          <p:cNvPicPr>
            <a:picLocks noChangeAspect="1"/>
          </p:cNvPicPr>
          <p:nvPr/>
        </p:nvPicPr>
        <p:blipFill>
          <a:blip r:embed="rId10" cstate="print"/>
          <a:stretch>
            <a:fillRect/>
          </a:stretch>
        </p:blipFill>
        <p:spPr bwMode="auto">
          <a:xfrm>
            <a:off x="6781800" y="3733800"/>
            <a:ext cx="1828800"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tomcat.wmv">
            <a:hlinkClick r:id="" action="ppaction://media"/>
          </p:cNvPr>
          <p:cNvPicPr>
            <a:picLocks noRot="1" noChangeAspect="1"/>
          </p:cNvPicPr>
          <p:nvPr>
            <a:videoFile r:link="rId1"/>
          </p:nvPr>
        </p:nvPicPr>
        <p:blipFill>
          <a:blip r:embed="rId4" cstate="print"/>
          <a:stretch>
            <a:fillRect/>
          </a:stretch>
        </p:blipFill>
        <p:spPr>
          <a:xfrm>
            <a:off x="0" y="990600"/>
            <a:ext cx="9142858" cy="5142857"/>
          </a:xfrm>
          <a:prstGeom prst="rect">
            <a:avLst/>
          </a:prstGeom>
        </p:spPr>
      </p:pic>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Modular Nature</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755" fill="hold"/>
                                        <p:tgtEl>
                                          <p:spTgt spid="2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4"/>
                </p:tgtEl>
              </p:cMediaNode>
            </p:video>
            <p:seq concurrent="1" nextAc="seek">
              <p:cTn id="8" restart="whenNotActive" fill="hold" evtFilter="cancelBubble" nodeType="interactiveSeq">
                <p:stCondLst>
                  <p:cond evt="onClick" delay="0">
                    <p:tgtEl>
                      <p:spTgt spid="2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4"/>
                                        </p:tgtEl>
                                      </p:cBhvr>
                                    </p:cmd>
                                  </p:childTnLst>
                                </p:cTn>
                              </p:par>
                            </p:childTnLst>
                          </p:cTn>
                        </p:par>
                      </p:childTnLst>
                    </p:cTn>
                  </p:par>
                </p:childTnLst>
              </p:cTn>
              <p:nextCondLst>
                <p:cond evt="onClick" delay="0">
                  <p:tgtEl>
                    <p:spTgt spid="24"/>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8"/>
          <p:cNvGrpSpPr/>
          <p:nvPr/>
        </p:nvGrpSpPr>
        <p:grpSpPr>
          <a:xfrm>
            <a:off x="2772194" y="838200"/>
            <a:ext cx="3599613" cy="1856016"/>
            <a:chOff x="2772194" y="838200"/>
            <a:chExt cx="3599613" cy="1856016"/>
          </a:xfrm>
        </p:grpSpPr>
        <p:pic>
          <p:nvPicPr>
            <p:cNvPr id="30" name="Picture 29" descr="direct.bmp"/>
            <p:cNvPicPr>
              <a:picLocks noChangeAspect="1"/>
            </p:cNvPicPr>
            <p:nvPr/>
          </p:nvPicPr>
          <p:blipFill>
            <a:blip r:embed="rId3" cstate="print"/>
            <a:srcRect l="11251" t="25003" r="11251" b="5001"/>
            <a:stretch>
              <a:fillRect/>
            </a:stretch>
          </p:blipFill>
          <p:spPr>
            <a:xfrm>
              <a:off x="2772194" y="838200"/>
              <a:ext cx="3599613" cy="1828800"/>
            </a:xfrm>
            <a:prstGeom prst="rect">
              <a:avLst/>
            </a:prstGeom>
          </p:spPr>
        </p:pic>
        <p:sp>
          <p:nvSpPr>
            <p:cNvPr id="45" name="TextBox 44"/>
            <p:cNvSpPr txBox="1"/>
            <p:nvPr/>
          </p:nvSpPr>
          <p:spPr bwMode="auto">
            <a:xfrm>
              <a:off x="4211966" y="2355662"/>
              <a:ext cx="720069"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Direct</a:t>
              </a:r>
            </a:p>
          </p:txBody>
        </p:sp>
      </p:grpSp>
      <p:grpSp>
        <p:nvGrpSpPr>
          <p:cNvPr id="3" name="Group 63"/>
          <p:cNvGrpSpPr/>
          <p:nvPr/>
        </p:nvGrpSpPr>
        <p:grpSpPr>
          <a:xfrm>
            <a:off x="5544387" y="2095500"/>
            <a:ext cx="3599613" cy="2324100"/>
            <a:chOff x="5544387" y="2095500"/>
            <a:chExt cx="3599613" cy="2324100"/>
          </a:xfrm>
        </p:grpSpPr>
        <p:grpSp>
          <p:nvGrpSpPr>
            <p:cNvPr id="4" name="Group 60"/>
            <p:cNvGrpSpPr/>
            <p:nvPr/>
          </p:nvGrpSpPr>
          <p:grpSpPr>
            <a:xfrm>
              <a:off x="5544387" y="2590800"/>
              <a:ext cx="3599613" cy="1828800"/>
              <a:chOff x="5544387" y="2590800"/>
              <a:chExt cx="3599613" cy="1828800"/>
            </a:xfrm>
          </p:grpSpPr>
          <p:pic>
            <p:nvPicPr>
              <p:cNvPr id="33" name="Picture 32" descr="interfaces.bmp"/>
              <p:cNvPicPr>
                <a:picLocks noChangeAspect="1"/>
              </p:cNvPicPr>
              <p:nvPr/>
            </p:nvPicPr>
            <p:blipFill>
              <a:blip r:embed="rId4" cstate="print"/>
              <a:srcRect l="11251" t="25003" r="11251" b="5001"/>
              <a:stretch>
                <a:fillRect/>
              </a:stretch>
            </p:blipFill>
            <p:spPr>
              <a:xfrm>
                <a:off x="5544387" y="2590800"/>
                <a:ext cx="3599613" cy="1828800"/>
              </a:xfrm>
              <a:prstGeom prst="rect">
                <a:avLst/>
              </a:prstGeom>
            </p:spPr>
          </p:pic>
          <p:grpSp>
            <p:nvGrpSpPr>
              <p:cNvPr id="5" name="Group 43"/>
              <p:cNvGrpSpPr/>
              <p:nvPr/>
            </p:nvGrpSpPr>
            <p:grpSpPr>
              <a:xfrm>
                <a:off x="7543800" y="2895600"/>
                <a:ext cx="748923" cy="461665"/>
                <a:chOff x="4724400" y="4724400"/>
                <a:chExt cx="748923" cy="461665"/>
              </a:xfrm>
            </p:grpSpPr>
            <p:sp>
              <p:nvSpPr>
                <p:cNvPr id="8" name="TextBox 7"/>
                <p:cNvSpPr txBox="1"/>
                <p:nvPr/>
              </p:nvSpPr>
              <p:spPr bwMode="auto">
                <a:xfrm>
                  <a:off x="4724400" y="4724400"/>
                  <a:ext cx="74892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r</a:t>
                  </a:r>
                  <a:r>
                    <a:rPr lang="en-US" sz="2400" dirty="0" smtClean="0">
                      <a:solidFill>
                        <a:schemeClr val="bg1"/>
                      </a:solidFill>
                      <a:latin typeface="Helvetica" pitchFamily="34" charset="0"/>
                      <a:cs typeface="Helvetica" pitchFamily="34" charset="0"/>
                    </a:rPr>
                    <a:t>  r</a:t>
                  </a:r>
                  <a:endParaRPr lang="en-US" sz="2400" dirty="0">
                    <a:solidFill>
                      <a:schemeClr val="bg1"/>
                    </a:solidFill>
                    <a:latin typeface="Helvetica" pitchFamily="34" charset="0"/>
                    <a:cs typeface="Helvetica" pitchFamily="34" charset="0"/>
                  </a:endParaRPr>
                </a:p>
              </p:txBody>
            </p:sp>
            <p:cxnSp>
              <p:nvCxnSpPr>
                <p:cNvPr id="39" name="Straight Arrow Connector 38"/>
                <p:cNvCxnSpPr/>
                <p:nvPr/>
              </p:nvCxnSpPr>
              <p:spPr>
                <a:xfrm>
                  <a:off x="5048252" y="4977492"/>
                  <a:ext cx="97631"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grpSp>
        <p:sp>
          <p:nvSpPr>
            <p:cNvPr id="52" name="Down Arrow 51"/>
            <p:cNvSpPr/>
            <p:nvPr/>
          </p:nvSpPr>
          <p:spPr>
            <a:xfrm>
              <a:off x="7620000" y="2095500"/>
              <a:ext cx="152400" cy="304800"/>
            </a:xfrm>
            <a:prstGeom prst="down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Run-time</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sp>
        <p:nvSpPr>
          <p:cNvPr id="17" name="TextBox 16"/>
          <p:cNvSpPr txBox="1"/>
          <p:nvPr/>
        </p:nvSpPr>
        <p:spPr bwMode="auto">
          <a:xfrm>
            <a:off x="7086600" y="1447800"/>
            <a:ext cx="1463093"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r = T</a:t>
            </a:r>
            <a:r>
              <a:rPr lang="en-US" sz="2400" baseline="-25000" dirty="0" smtClean="0">
                <a:solidFill>
                  <a:schemeClr val="bg1"/>
                </a:solidFill>
                <a:latin typeface="Helvetica" pitchFamily="34" charset="0"/>
                <a:cs typeface="Helvetica" pitchFamily="34" charset="0"/>
              </a:rPr>
              <a:t>b</a:t>
            </a:r>
            <a:r>
              <a:rPr lang="en-US" sz="2400" baseline="-25000" dirty="0" smtClean="0">
                <a:solidFill>
                  <a:schemeClr val="bg1"/>
                </a:solidFill>
                <a:latin typeface="Times New Roman"/>
                <a:cs typeface="Times New Roman"/>
              </a:rPr>
              <a:t>→</a:t>
            </a:r>
            <a:r>
              <a:rPr lang="en-US" sz="2400" baseline="-25000" dirty="0" smtClean="0">
                <a:solidFill>
                  <a:schemeClr val="bg1"/>
                </a:solidFill>
                <a:latin typeface="Helvetica" pitchFamily="34" charset="0"/>
                <a:cs typeface="Helvetica" pitchFamily="34" charset="0"/>
              </a:rPr>
              <a:t>r</a:t>
            </a:r>
            <a:r>
              <a:rPr lang="en-US" sz="2400" dirty="0" smtClean="0">
                <a:solidFill>
                  <a:schemeClr val="bg1"/>
                </a:solidFill>
                <a:latin typeface="Helvetica" pitchFamily="34" charset="0"/>
                <a:cs typeface="Helvetica" pitchFamily="34" charset="0"/>
              </a:rPr>
              <a:t> b</a:t>
            </a:r>
            <a:endParaRPr lang="en-US" sz="2400" baseline="-25000" dirty="0">
              <a:solidFill>
                <a:schemeClr val="bg1"/>
              </a:solidFill>
              <a:latin typeface="Helvetica" pitchFamily="34" charset="0"/>
              <a:cs typeface="Helvetica" pitchFamily="34" charset="0"/>
            </a:endParaRPr>
          </a:p>
        </p:txBody>
      </p:sp>
      <p:grpSp>
        <p:nvGrpSpPr>
          <p:cNvPr id="6" name="Group 54"/>
          <p:cNvGrpSpPr/>
          <p:nvPr/>
        </p:nvGrpSpPr>
        <p:grpSpPr>
          <a:xfrm>
            <a:off x="152400" y="4419600"/>
            <a:ext cx="2334467" cy="1828800"/>
            <a:chOff x="152400" y="4419600"/>
            <a:chExt cx="2334467" cy="1828800"/>
          </a:xfrm>
        </p:grpSpPr>
        <p:pic>
          <p:nvPicPr>
            <p:cNvPr id="36" name="Picture 35" descr="volumes.bmp"/>
            <p:cNvPicPr>
              <a:picLocks noChangeAspect="1"/>
            </p:cNvPicPr>
            <p:nvPr/>
          </p:nvPicPr>
          <p:blipFill>
            <a:blip r:embed="rId5" cstate="print"/>
            <a:srcRect l="11251" t="25003" r="45006" b="5001"/>
            <a:stretch>
              <a:fillRect/>
            </a:stretch>
          </p:blipFill>
          <p:spPr>
            <a:xfrm>
              <a:off x="152400" y="4419600"/>
              <a:ext cx="2031785" cy="1828800"/>
            </a:xfrm>
            <a:prstGeom prst="rect">
              <a:avLst/>
            </a:prstGeom>
          </p:spPr>
        </p:pic>
        <p:sp>
          <p:nvSpPr>
            <p:cNvPr id="22" name="TextBox 21"/>
            <p:cNvSpPr txBox="1"/>
            <p:nvPr/>
          </p:nvSpPr>
          <p:spPr bwMode="auto">
            <a:xfrm>
              <a:off x="1447800" y="5715000"/>
              <a:ext cx="103906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bvol</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grpSp>
      <p:grpSp>
        <p:nvGrpSpPr>
          <p:cNvPr id="7" name="Group 55"/>
          <p:cNvGrpSpPr/>
          <p:nvPr/>
        </p:nvGrpSpPr>
        <p:grpSpPr>
          <a:xfrm>
            <a:off x="7086600" y="4419600"/>
            <a:ext cx="2057400" cy="1828800"/>
            <a:chOff x="7086600" y="4419600"/>
            <a:chExt cx="2057400" cy="1828800"/>
          </a:xfrm>
        </p:grpSpPr>
        <p:pic>
          <p:nvPicPr>
            <p:cNvPr id="41" name="Picture 40" descr="volumes-interfaces.bmp"/>
            <p:cNvPicPr>
              <a:picLocks noChangeAspect="1"/>
            </p:cNvPicPr>
            <p:nvPr/>
          </p:nvPicPr>
          <p:blipFill>
            <a:blip r:embed="rId6" cstate="print"/>
            <a:srcRect l="11251" t="25003" r="45006" b="5001"/>
            <a:stretch>
              <a:fillRect/>
            </a:stretch>
          </p:blipFill>
          <p:spPr>
            <a:xfrm>
              <a:off x="7112215" y="4419600"/>
              <a:ext cx="2031785" cy="1828800"/>
            </a:xfrm>
            <a:prstGeom prst="rect">
              <a:avLst/>
            </a:prstGeom>
          </p:spPr>
        </p:pic>
        <p:sp>
          <p:nvSpPr>
            <p:cNvPr id="26" name="TextBox 25"/>
            <p:cNvSpPr txBox="1"/>
            <p:nvPr/>
          </p:nvSpPr>
          <p:spPr bwMode="auto">
            <a:xfrm>
              <a:off x="7086600" y="5715000"/>
              <a:ext cx="925253" cy="461665"/>
            </a:xfrm>
            <a:prstGeom prst="rect">
              <a:avLst/>
            </a:prstGeom>
            <a:noFill/>
            <a:ln w="9525">
              <a:noFill/>
              <a:miter lim="800000"/>
              <a:headEnd/>
              <a:tailEnd/>
            </a:ln>
          </p:spPr>
          <p:txBody>
            <a:bodyPr wrap="none" rtlCol="0">
              <a:spAutoFit/>
            </a:bodyPr>
            <a:lstStyle/>
            <a:p>
              <a:r>
                <a:rPr lang="en-US" sz="2400" dirty="0" err="1" smtClean="0">
                  <a:solidFill>
                    <a:schemeClr val="bg1"/>
                  </a:solidFill>
                  <a:latin typeface="Helvetica" pitchFamily="34" charset="0"/>
                  <a:cs typeface="Helvetica" pitchFamily="34" charset="0"/>
                </a:rPr>
                <a:t>U</a:t>
              </a:r>
              <a:r>
                <a:rPr lang="en-US" sz="2400" baseline="-25000" dirty="0" err="1" smtClean="0">
                  <a:solidFill>
                    <a:schemeClr val="bg1"/>
                  </a:solidFill>
                  <a:latin typeface="Helvetica" pitchFamily="34" charset="0"/>
                  <a:cs typeface="Helvetica" pitchFamily="34" charset="0"/>
                </a:rPr>
                <a:t>rvol</a:t>
              </a:r>
              <a:r>
                <a:rPr lang="en-US" sz="2400" dirty="0" smtClean="0">
                  <a:solidFill>
                    <a:schemeClr val="bg1"/>
                  </a:solidFill>
                  <a:latin typeface="Helvetica" pitchFamily="34" charset="0"/>
                  <a:cs typeface="Helvetica" pitchFamily="34" charset="0"/>
                </a:rPr>
                <a:t> r</a:t>
              </a:r>
              <a:endParaRPr lang="en-US" sz="2400" dirty="0">
                <a:solidFill>
                  <a:schemeClr val="bg1"/>
                </a:solidFill>
                <a:latin typeface="Helvetica" pitchFamily="34" charset="0"/>
                <a:cs typeface="Helvetica" pitchFamily="34" charset="0"/>
              </a:endParaRPr>
            </a:p>
          </p:txBody>
        </p:sp>
      </p:grpSp>
      <p:sp>
        <p:nvSpPr>
          <p:cNvPr id="46" name="Down Arrow 45"/>
          <p:cNvSpPr/>
          <p:nvPr/>
        </p:nvSpPr>
        <p:spPr>
          <a:xfrm>
            <a:off x="4495800" y="2819400"/>
            <a:ext cx="152400" cy="1371600"/>
          </a:xfrm>
          <a:prstGeom prst="down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0" name="Group 61"/>
          <p:cNvGrpSpPr/>
          <p:nvPr/>
        </p:nvGrpSpPr>
        <p:grpSpPr>
          <a:xfrm>
            <a:off x="685800" y="1447800"/>
            <a:ext cx="1981199" cy="461665"/>
            <a:chOff x="685800" y="1447800"/>
            <a:chExt cx="1981199" cy="461665"/>
          </a:xfrm>
        </p:grpSpPr>
        <p:sp>
          <p:nvSpPr>
            <p:cNvPr id="16" name="TextBox 15"/>
            <p:cNvSpPr txBox="1"/>
            <p:nvPr/>
          </p:nvSpPr>
          <p:spPr bwMode="auto">
            <a:xfrm>
              <a:off x="685800" y="1447800"/>
              <a:ext cx="158812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b = T</a:t>
              </a:r>
              <a:r>
                <a:rPr lang="en-US" sz="2400" baseline="-25000" dirty="0" smtClean="0">
                  <a:solidFill>
                    <a:schemeClr val="bg1"/>
                  </a:solidFill>
                  <a:latin typeface="Helvetica" pitchFamily="34" charset="0"/>
                  <a:cs typeface="Helvetica" pitchFamily="34" charset="0"/>
                </a:rPr>
                <a:t>d</a:t>
              </a:r>
              <a:r>
                <a:rPr lang="en-US" sz="2400" baseline="-25000" dirty="0" smtClean="0">
                  <a:solidFill>
                    <a:schemeClr val="bg1"/>
                  </a:solidFill>
                  <a:latin typeface="Times New Roman"/>
                  <a:cs typeface="Times New Roman"/>
                </a:rPr>
                <a:t>→</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l</a:t>
              </a:r>
              <a:r>
                <a:rPr lang="en-US" sz="2400" baseline="-25000" dirty="0" smtClean="0">
                  <a:solidFill>
                    <a:schemeClr val="bg1"/>
                  </a:solidFill>
                  <a:latin typeface="Helvetica" pitchFamily="34" charset="0"/>
                  <a:cs typeface="Helvetica" pitchFamily="34" charset="0"/>
                </a:rPr>
                <a:t>d</a:t>
              </a:r>
              <a:endParaRPr lang="en-US" sz="2400" baseline="-25000" dirty="0">
                <a:solidFill>
                  <a:schemeClr val="bg1"/>
                </a:solidFill>
                <a:latin typeface="Helvetica" pitchFamily="34" charset="0"/>
                <a:cs typeface="Helvetica" pitchFamily="34" charset="0"/>
              </a:endParaRPr>
            </a:p>
          </p:txBody>
        </p:sp>
        <p:sp>
          <p:nvSpPr>
            <p:cNvPr id="49" name="Left Arrow 48"/>
            <p:cNvSpPr/>
            <p:nvPr/>
          </p:nvSpPr>
          <p:spPr>
            <a:xfrm>
              <a:off x="2362199" y="1676400"/>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grpSp>
        <p:nvGrpSpPr>
          <p:cNvPr id="11" name="Group 62"/>
          <p:cNvGrpSpPr/>
          <p:nvPr/>
        </p:nvGrpSpPr>
        <p:grpSpPr>
          <a:xfrm>
            <a:off x="152400" y="2095500"/>
            <a:ext cx="3599613" cy="2324100"/>
            <a:chOff x="152400" y="2095500"/>
            <a:chExt cx="3599613" cy="2324100"/>
          </a:xfrm>
        </p:grpSpPr>
        <p:grpSp>
          <p:nvGrpSpPr>
            <p:cNvPr id="12" name="Group 59"/>
            <p:cNvGrpSpPr/>
            <p:nvPr/>
          </p:nvGrpSpPr>
          <p:grpSpPr>
            <a:xfrm>
              <a:off x="152400" y="2590800"/>
              <a:ext cx="3599613" cy="1828800"/>
              <a:chOff x="152400" y="2590800"/>
              <a:chExt cx="3599613" cy="1828800"/>
            </a:xfrm>
          </p:grpSpPr>
          <p:pic>
            <p:nvPicPr>
              <p:cNvPr id="43" name="Picture 42" descr="indirect.bmp"/>
              <p:cNvPicPr>
                <a:picLocks noChangeAspect="1"/>
              </p:cNvPicPr>
              <p:nvPr/>
            </p:nvPicPr>
            <p:blipFill>
              <a:blip r:embed="rId7" cstate="print"/>
              <a:srcRect l="11251" t="25003" r="11251" b="5001"/>
              <a:stretch>
                <a:fillRect/>
              </a:stretch>
            </p:blipFill>
            <p:spPr>
              <a:xfrm>
                <a:off x="152400" y="2590800"/>
                <a:ext cx="3599613" cy="1828800"/>
              </a:xfrm>
              <a:prstGeom prst="rect">
                <a:avLst/>
              </a:prstGeom>
            </p:spPr>
          </p:pic>
          <p:grpSp>
            <p:nvGrpSpPr>
              <p:cNvPr id="13" name="Group 28"/>
              <p:cNvGrpSpPr/>
              <p:nvPr/>
            </p:nvGrpSpPr>
            <p:grpSpPr>
              <a:xfrm>
                <a:off x="2133600" y="2895600"/>
                <a:ext cx="777777" cy="461665"/>
                <a:chOff x="4724400" y="1521023"/>
                <a:chExt cx="777777" cy="461665"/>
              </a:xfrm>
            </p:grpSpPr>
            <p:sp>
              <p:nvSpPr>
                <p:cNvPr id="9" name="TextBox 8"/>
                <p:cNvSpPr txBox="1"/>
                <p:nvPr/>
              </p:nvSpPr>
              <p:spPr bwMode="auto">
                <a:xfrm>
                  <a:off x="4724400" y="1521023"/>
                  <a:ext cx="777777" cy="461665"/>
                </a:xfrm>
                <a:prstGeom prst="rect">
                  <a:avLst/>
                </a:prstGeom>
                <a:noFill/>
                <a:ln w="9525">
                  <a:noFill/>
                  <a:miter lim="800000"/>
                  <a:headEnd/>
                  <a:tailEnd/>
                </a:ln>
              </p:spPr>
              <p:txBody>
                <a:bodyPr wrap="none" rtlCol="0">
                  <a:spAutoFit/>
                </a:bodyPr>
                <a:lstStyle/>
                <a:p>
                  <a:r>
                    <a:rPr lang="en-US" sz="2400" dirty="0" smtClean="0">
                      <a:solidFill>
                        <a:schemeClr val="bg1"/>
                      </a:solidFill>
                      <a:latin typeface="Helvetica" pitchFamily="34" charset="0"/>
                      <a:cs typeface="Helvetica" pitchFamily="34" charset="0"/>
                    </a:rPr>
                    <a:t>U</a:t>
                  </a:r>
                  <a:r>
                    <a:rPr lang="en-US" sz="2400" baseline="-25000" dirty="0" smtClean="0">
                      <a:solidFill>
                        <a:schemeClr val="bg1"/>
                      </a:solidFill>
                      <a:latin typeface="Helvetica" pitchFamily="34" charset="0"/>
                      <a:cs typeface="Helvetica" pitchFamily="34" charset="0"/>
                    </a:rPr>
                    <a:t>b</a:t>
                  </a:r>
                  <a:r>
                    <a:rPr lang="en-US" sz="2400" dirty="0" smtClean="0">
                      <a:solidFill>
                        <a:schemeClr val="bg1"/>
                      </a:solidFill>
                      <a:latin typeface="Helvetica" pitchFamily="34" charset="0"/>
                      <a:cs typeface="Helvetica" pitchFamily="34" charset="0"/>
                    </a:rPr>
                    <a:t> b</a:t>
                  </a:r>
                  <a:endParaRPr lang="en-US" sz="2400" dirty="0">
                    <a:solidFill>
                      <a:schemeClr val="bg1"/>
                    </a:solidFill>
                    <a:latin typeface="Helvetica" pitchFamily="34" charset="0"/>
                    <a:cs typeface="Helvetica" pitchFamily="34" charset="0"/>
                  </a:endParaRPr>
                </a:p>
              </p:txBody>
            </p:sp>
            <p:cxnSp>
              <p:nvCxnSpPr>
                <p:cNvPr id="37" name="Straight Arrow Connector 36"/>
                <p:cNvCxnSpPr/>
                <p:nvPr/>
              </p:nvCxnSpPr>
              <p:spPr>
                <a:xfrm>
                  <a:off x="5051313" y="1749623"/>
                  <a:ext cx="97631" cy="0"/>
                </a:xfrm>
                <a:prstGeom prst="straightConnector1">
                  <a:avLst/>
                </a:prstGeom>
                <a:ln w="6350">
                  <a:solidFill>
                    <a:schemeClr val="bg1"/>
                  </a:solidFill>
                  <a:headEnd type="none"/>
                  <a:tailEnd type="triangle" w="sm" len="sm"/>
                </a:ln>
              </p:spPr>
              <p:style>
                <a:lnRef idx="1">
                  <a:schemeClr val="accent1"/>
                </a:lnRef>
                <a:fillRef idx="0">
                  <a:schemeClr val="accent1"/>
                </a:fillRef>
                <a:effectRef idx="0">
                  <a:schemeClr val="accent1"/>
                </a:effectRef>
                <a:fontRef idx="minor">
                  <a:schemeClr val="tx1"/>
                </a:fontRef>
              </p:style>
            </p:cxnSp>
          </p:grpSp>
        </p:grpSp>
        <p:sp>
          <p:nvSpPr>
            <p:cNvPr id="51" name="Down Arrow 50"/>
            <p:cNvSpPr/>
            <p:nvPr/>
          </p:nvSpPr>
          <p:spPr>
            <a:xfrm>
              <a:off x="1447800" y="2095500"/>
              <a:ext cx="152400" cy="304800"/>
            </a:xfrm>
            <a:prstGeom prst="down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sp>
        <p:nvSpPr>
          <p:cNvPr id="53" name="Left Arrow 52"/>
          <p:cNvSpPr/>
          <p:nvPr/>
        </p:nvSpPr>
        <p:spPr>
          <a:xfrm rot="10800000">
            <a:off x="2362200" y="5257800"/>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4" name="Left Arrow 53"/>
          <p:cNvSpPr/>
          <p:nvPr/>
        </p:nvSpPr>
        <p:spPr>
          <a:xfrm>
            <a:off x="6629400" y="5257800"/>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14" name="Group 57"/>
          <p:cNvGrpSpPr/>
          <p:nvPr/>
        </p:nvGrpSpPr>
        <p:grpSpPr>
          <a:xfrm>
            <a:off x="2895600" y="4400548"/>
            <a:ext cx="3599613" cy="1854390"/>
            <a:chOff x="2895600" y="4400548"/>
            <a:chExt cx="3599613" cy="1854390"/>
          </a:xfrm>
        </p:grpSpPr>
        <p:pic>
          <p:nvPicPr>
            <p:cNvPr id="42" name="Picture 41" descr="all.bmp"/>
            <p:cNvPicPr>
              <a:picLocks noChangeAspect="1"/>
            </p:cNvPicPr>
            <p:nvPr/>
          </p:nvPicPr>
          <p:blipFill>
            <a:blip r:embed="rId8" cstate="print"/>
            <a:srcRect l="11251" t="25003" r="11251" b="5001"/>
            <a:stretch>
              <a:fillRect/>
            </a:stretch>
          </p:blipFill>
          <p:spPr>
            <a:xfrm>
              <a:off x="2895600" y="4400548"/>
              <a:ext cx="3599613" cy="1828800"/>
            </a:xfrm>
            <a:prstGeom prst="rect">
              <a:avLst/>
            </a:prstGeom>
          </p:spPr>
        </p:pic>
        <p:sp>
          <p:nvSpPr>
            <p:cNvPr id="57" name="TextBox 56"/>
            <p:cNvSpPr txBox="1"/>
            <p:nvPr/>
          </p:nvSpPr>
          <p:spPr bwMode="auto">
            <a:xfrm>
              <a:off x="3872905" y="5916384"/>
              <a:ext cx="1645002" cy="338554"/>
            </a:xfrm>
            <a:prstGeom prst="rect">
              <a:avLst/>
            </a:prstGeom>
            <a:noFill/>
            <a:ln w="9525">
              <a:noFill/>
              <a:miter lim="800000"/>
              <a:headEnd/>
              <a:tailEnd/>
            </a:ln>
          </p:spPr>
          <p:txBody>
            <a:bodyPr wrap="none" rtlCol="0">
              <a:spAutoFit/>
            </a:bodyPr>
            <a:lstStyle/>
            <a:p>
              <a:r>
                <a:rPr lang="en-US" sz="1600" dirty="0" smtClean="0">
                  <a:solidFill>
                    <a:schemeClr val="bg1"/>
                  </a:solidFill>
                  <a:latin typeface="Helvetica" pitchFamily="34" charset="0"/>
                  <a:cs typeface="Helvetica" pitchFamily="34" charset="0"/>
                </a:rPr>
                <a:t>Direct &amp; Indirect</a:t>
              </a:r>
            </a:p>
          </p:txBody>
        </p:sp>
      </p:grpSp>
      <p:sp>
        <p:nvSpPr>
          <p:cNvPr id="38" name="Left Arrow 37"/>
          <p:cNvSpPr/>
          <p:nvPr/>
        </p:nvSpPr>
        <p:spPr>
          <a:xfrm rot="12852128">
            <a:off x="3597877" y="4415889"/>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0" name="Left Arrow 39"/>
          <p:cNvSpPr/>
          <p:nvPr/>
        </p:nvSpPr>
        <p:spPr>
          <a:xfrm rot="19391577">
            <a:off x="5471126" y="4419517"/>
            <a:ext cx="304800" cy="152400"/>
          </a:xfrm>
          <a:prstGeom prst="leftArrow">
            <a:avLst/>
          </a:prstGeom>
          <a:solidFill>
            <a:schemeClr val="bg1"/>
          </a:solidFill>
          <a:ln w="50800">
            <a:no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46" grpId="0" animBg="1"/>
      <p:bldP spid="53" grpId="0" animBg="1"/>
      <p:bldP spid="54" grpId="0" animBg="1"/>
      <p:bldP spid="38" grpId="0" animBg="1"/>
      <p:bldP spid="4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319088" y="344488"/>
            <a:ext cx="8229600" cy="874712"/>
          </a:xfrm>
        </p:spPr>
        <p:txBody>
          <a:bodyPr/>
          <a:lstStyle/>
          <a:p>
            <a:pPr algn="l" eaLnBrk="1" hangingPunct="1"/>
            <a:r>
              <a:rPr lang="en-US" sz="3200" b="1" dirty="0" smtClean="0">
                <a:solidFill>
                  <a:srgbClr val="FFFF00"/>
                </a:solidFill>
                <a:latin typeface="Helvetica" pitchFamily="34" charset="0"/>
                <a:ea typeface="Verdana" pitchFamily="34" charset="0"/>
                <a:cs typeface="Verdana" pitchFamily="34" charset="0"/>
              </a:rPr>
              <a:t>Speed</a:t>
            </a:r>
            <a:r>
              <a:rPr lang="en-US" sz="3000" b="1" dirty="0" smtClean="0">
                <a:solidFill>
                  <a:srgbClr val="FFFF00"/>
                </a:solidFill>
                <a:latin typeface="Verdana" pitchFamily="34" charset="0"/>
                <a:ea typeface="Verdana" pitchFamily="34" charset="0"/>
                <a:cs typeface="Verdana" pitchFamily="34" charset="0"/>
              </a:rPr>
              <a:t/>
            </a:r>
            <a:br>
              <a:rPr lang="en-US" sz="3000" b="1" dirty="0" smtClean="0">
                <a:solidFill>
                  <a:srgbClr val="FFFF00"/>
                </a:solidFill>
                <a:latin typeface="Verdana" pitchFamily="34" charset="0"/>
                <a:ea typeface="Verdana" pitchFamily="34" charset="0"/>
                <a:cs typeface="Verdana" pitchFamily="34" charset="0"/>
              </a:rPr>
            </a:br>
            <a:endParaRPr lang="en-US" sz="1600" b="1" dirty="0" smtClean="0">
              <a:solidFill>
                <a:srgbClr val="FFFF00"/>
              </a:solidFill>
              <a:latin typeface="Verdana" pitchFamily="34" charset="0"/>
              <a:ea typeface="Verdana" pitchFamily="34" charset="0"/>
              <a:cs typeface="Verdana" pitchFamily="34" charset="0"/>
            </a:endParaRPr>
          </a:p>
        </p:txBody>
      </p:sp>
      <p:pic>
        <p:nvPicPr>
          <p:cNvPr id="4" name="SS.wmv">
            <a:hlinkClick r:id="" action="ppaction://media"/>
          </p:cNvPr>
          <p:cNvPicPr>
            <a:picLocks noRot="1" noChangeAspect="1"/>
          </p:cNvPicPr>
          <p:nvPr>
            <a:videoFile r:link="rId1"/>
          </p:nvPr>
        </p:nvPicPr>
        <p:blipFill>
          <a:blip r:embed="rId4" cstate="print"/>
          <a:stretch>
            <a:fillRect/>
          </a:stretch>
        </p:blipFill>
        <p:spPr>
          <a:xfrm>
            <a:off x="0" y="1143000"/>
            <a:ext cx="9142858" cy="514285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1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DEFAULTDISPLAYSOURCE" val="\documentclass{article}\pagestyle{empty}&#10;\begin{document}&#10;&#10;\end{document}&#10;"/>
  <p:tag name="EMBEDFONTS"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0000"/>
        </a:solidFill>
        <a:ln w="50800">
          <a:noFill/>
          <a:headEnd type="none"/>
          <a:tailEnd type="none"/>
        </a:ln>
      </a:spPr>
      <a:bodyPr rtlCol="0" anchor="ctr"/>
      <a:lstStyle>
        <a:defPPr algn="ctr">
          <a:defRPr/>
        </a:defPPr>
      </a:lstStyle>
      <a:style>
        <a:lnRef idx="1">
          <a:schemeClr val="accent1"/>
        </a:lnRef>
        <a:fillRef idx="0">
          <a:schemeClr val="accent1"/>
        </a:fillRef>
        <a:effectRef idx="0">
          <a:schemeClr val="accent1"/>
        </a:effectRef>
        <a:fontRef idx="minor">
          <a:schemeClr val="tx1"/>
        </a:fontRef>
      </a:style>
    </a:spDef>
    <a:lnDef>
      <a:spPr>
        <a:ln w="25400">
          <a:solidFill>
            <a:srgbClr val="FF0000"/>
          </a:solidFill>
          <a:headEnd type="none"/>
          <a:tailEnd type="stealth" w="lg" len="lg"/>
        </a:ln>
      </a:spPr>
      <a:bodyPr/>
      <a:lstStyle/>
      <a:style>
        <a:lnRef idx="1">
          <a:schemeClr val="accent1"/>
        </a:lnRef>
        <a:fillRef idx="0">
          <a:schemeClr val="accent1"/>
        </a:fillRef>
        <a:effectRef idx="0">
          <a:schemeClr val="accent1"/>
        </a:effectRef>
        <a:fontRef idx="minor">
          <a:schemeClr val="tx1"/>
        </a:fontRef>
      </a:style>
    </a:lnDef>
    <a:txDef>
      <a:spPr bwMode="auto">
        <a:noFill/>
        <a:ln w="9525">
          <a:noFill/>
          <a:miter lim="800000"/>
          <a:headEnd/>
          <a:tailEnd/>
        </a:ln>
      </a:spPr>
      <a:bodyPr wrap="none" rtlCol="0">
        <a:spAutoFit/>
      </a:bodyPr>
      <a:lstStyle>
        <a:defPPr>
          <a:defRPr sz="1600" dirty="0" smtClean="0">
            <a:solidFill>
              <a:schemeClr val="bg1"/>
            </a:solidFill>
            <a:latin typeface="Helvetica" pitchFamily="34" charset="0"/>
            <a:cs typeface="Helvetica"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14837</TotalTime>
  <Words>3523</Words>
  <Application>Microsoft Office PowerPoint</Application>
  <PresentationFormat>On-screen Show (4:3)</PresentationFormat>
  <Paragraphs>610</Paragraphs>
  <Slides>37</Slides>
  <Notes>37</Notes>
  <HiddenSlides>0</HiddenSlides>
  <MMClips>5</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Helvetica</vt:lpstr>
      <vt:lpstr>Verdana</vt:lpstr>
      <vt:lpstr>Calibri</vt:lpstr>
      <vt:lpstr>Times New Roman</vt:lpstr>
      <vt:lpstr>Office Theme</vt:lpstr>
      <vt:lpstr>Delta Radiance Transfer</vt:lpstr>
      <vt:lpstr>What is Modular Radiance Transfer? </vt:lpstr>
      <vt:lpstr>Direct to Indirect Transfer </vt:lpstr>
      <vt:lpstr>Direct to Indirect Transfer </vt:lpstr>
      <vt:lpstr>How do we solve it? </vt:lpstr>
      <vt:lpstr>Basis Functions </vt:lpstr>
      <vt:lpstr>Modular Nature </vt:lpstr>
      <vt:lpstr>Run-time </vt:lpstr>
      <vt:lpstr>Speed </vt:lpstr>
      <vt:lpstr>Speed </vt:lpstr>
      <vt:lpstr>Lighting Prior </vt:lpstr>
      <vt:lpstr>Implicit Light </vt:lpstr>
      <vt:lpstr>Why Delta Radiance Transfer? </vt:lpstr>
      <vt:lpstr>MRT Inspiration</vt:lpstr>
      <vt:lpstr>DRT Inspiration </vt:lpstr>
      <vt:lpstr>Delta Occlusion Operator </vt:lpstr>
      <vt:lpstr>Delta Occlusion Operator </vt:lpstr>
      <vt:lpstr>Delta Occlusion Operator </vt:lpstr>
      <vt:lpstr>Delta Occlusion Operator </vt:lpstr>
      <vt:lpstr>Delta Occlusion Operator In-Painting</vt:lpstr>
      <vt:lpstr>Delta Reflection Operator </vt:lpstr>
      <vt:lpstr>Delta Reflection Operator </vt:lpstr>
      <vt:lpstr>Delta Reflection Operator </vt:lpstr>
      <vt:lpstr>Delta Reflection Operator </vt:lpstr>
      <vt:lpstr>Delta Reflection Operator </vt:lpstr>
      <vt:lpstr>Clutter Gather Operator </vt:lpstr>
      <vt:lpstr>Clutter Gather Operator </vt:lpstr>
      <vt:lpstr>Clutter Gather Operator </vt:lpstr>
      <vt:lpstr>Clutter Gather Operator </vt:lpstr>
      <vt:lpstr>All Operators </vt:lpstr>
      <vt:lpstr>Extensions </vt:lpstr>
      <vt:lpstr>Performance </vt:lpstr>
      <vt:lpstr>Authoring Changes </vt:lpstr>
      <vt:lpstr>Problems </vt:lpstr>
      <vt:lpstr>Future Work </vt:lpstr>
      <vt:lpstr>Conclusion </vt:lpstr>
      <vt:lpstr>Questions?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Melissa Chan</dc:creator>
  <cp:lastModifiedBy>loos</cp:lastModifiedBy>
  <cp:revision>759</cp:revision>
  <dcterms:created xsi:type="dcterms:W3CDTF">2011-09-08T08:45:07Z</dcterms:created>
  <dcterms:modified xsi:type="dcterms:W3CDTF">2012-03-07T08:37:12Z</dcterms:modified>
</cp:coreProperties>
</file>