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notesSlides/notesSlide27.xml" ContentType="application/vnd.openxmlformats-officedocument.presentationml.notesSlide+xml"/>
  <Override PartName="/ppt/tags/tag23.xml" ContentType="application/vnd.openxmlformats-officedocument.presentationml.tags+xml"/>
  <Override PartName="/ppt/notesSlides/notesSlide28.xml" ContentType="application/vnd.openxmlformats-officedocument.presentationml.notesSlide+xml"/>
  <Override PartName="/ppt/tags/tag24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6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8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9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57" r:id="rId3"/>
    <p:sldId id="258" r:id="rId4"/>
    <p:sldId id="302" r:id="rId5"/>
    <p:sldId id="303" r:id="rId6"/>
    <p:sldId id="335" r:id="rId7"/>
    <p:sldId id="305" r:id="rId8"/>
    <p:sldId id="313" r:id="rId9"/>
    <p:sldId id="357" r:id="rId10"/>
    <p:sldId id="307" r:id="rId11"/>
    <p:sldId id="308" r:id="rId12"/>
    <p:sldId id="309" r:id="rId13"/>
    <p:sldId id="317" r:id="rId14"/>
    <p:sldId id="316" r:id="rId15"/>
    <p:sldId id="276" r:id="rId16"/>
    <p:sldId id="277" r:id="rId17"/>
    <p:sldId id="278" r:id="rId18"/>
    <p:sldId id="280" r:id="rId19"/>
    <p:sldId id="292" r:id="rId20"/>
    <p:sldId id="336" r:id="rId21"/>
    <p:sldId id="282" r:id="rId22"/>
    <p:sldId id="319" r:id="rId23"/>
    <p:sldId id="320" r:id="rId24"/>
    <p:sldId id="321" r:id="rId25"/>
    <p:sldId id="322" r:id="rId26"/>
    <p:sldId id="324" r:id="rId27"/>
    <p:sldId id="327" r:id="rId28"/>
    <p:sldId id="326" r:id="rId29"/>
    <p:sldId id="328" r:id="rId30"/>
    <p:sldId id="287" r:id="rId31"/>
    <p:sldId id="288" r:id="rId32"/>
    <p:sldId id="330" r:id="rId33"/>
    <p:sldId id="345" r:id="rId34"/>
    <p:sldId id="294" r:id="rId35"/>
    <p:sldId id="346" r:id="rId36"/>
    <p:sldId id="333" r:id="rId37"/>
    <p:sldId id="334" r:id="rId38"/>
    <p:sldId id="353" r:id="rId39"/>
    <p:sldId id="355" r:id="rId40"/>
    <p:sldId id="354" r:id="rId41"/>
    <p:sldId id="356" r:id="rId42"/>
    <p:sldId id="295" r:id="rId43"/>
    <p:sldId id="347" r:id="rId44"/>
    <p:sldId id="298" r:id="rId45"/>
    <p:sldId id="358" r:id="rId46"/>
    <p:sldId id="30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FF6D"/>
    <a:srgbClr val="00FF00"/>
    <a:srgbClr val="6DD1FF"/>
    <a:srgbClr val="FF31FF"/>
    <a:srgbClr val="4F37FF"/>
    <a:srgbClr val="675BFF"/>
    <a:srgbClr val="F0EA00"/>
    <a:srgbClr val="FFA401"/>
    <a:srgbClr val="FF9F1F"/>
    <a:srgbClr val="6D6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0" autoAdjust="0"/>
    <p:restoredTop sz="63531" autoAdjust="0"/>
  </p:normalViewPr>
  <p:slideViewPr>
    <p:cSldViewPr snapToGrid="0">
      <p:cViewPr>
        <p:scale>
          <a:sx n="66" d="100"/>
          <a:sy n="66" d="100"/>
        </p:scale>
        <p:origin x="2382" y="372"/>
      </p:cViewPr>
      <p:guideLst/>
    </p:cSldViewPr>
  </p:slideViewPr>
  <p:notesTextViewPr>
    <p:cViewPr>
      <p:scale>
        <a:sx n="130" d="100"/>
        <a:sy n="13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4.wmf"/><Relationship Id="rId5" Type="http://schemas.openxmlformats.org/officeDocument/2006/relationships/image" Target="../media/image92.wmf"/><Relationship Id="rId4" Type="http://schemas.openxmlformats.org/officeDocument/2006/relationships/image" Target="../media/image9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8E1E0-12E4-4AA1-854C-5468DD488D3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D3A12-7E84-47C6-816C-F0938EF2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7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Thanks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introduction</a:t>
            </a:r>
            <a:r>
              <a:rPr lang="es-ES" dirty="0" smtClean="0"/>
              <a:t>, and </a:t>
            </a:r>
            <a:r>
              <a:rPr lang="es-ES" dirty="0" err="1" smtClean="0"/>
              <a:t>thanks</a:t>
            </a:r>
            <a:r>
              <a:rPr lang="es-ES" dirty="0" smtClean="0"/>
              <a:t> </a:t>
            </a:r>
            <a:r>
              <a:rPr lang="es-ES" dirty="0" err="1" smtClean="0"/>
              <a:t>everyone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attending</a:t>
            </a: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31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Closer</a:t>
            </a:r>
            <a:r>
              <a:rPr lang="es-ES" dirty="0" smtClean="0"/>
              <a:t> to </a:t>
            </a:r>
            <a:r>
              <a:rPr lang="es-ES" dirty="0" err="1" smtClean="0"/>
              <a:t>our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r>
              <a:rPr lang="es-ES" dirty="0" smtClean="0"/>
              <a:t>, [CLICK]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since</a:t>
            </a:r>
            <a:r>
              <a:rPr lang="es-ES" baseline="0" dirty="0" smtClean="0"/>
              <a:t> 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publication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irradiance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caching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in </a:t>
            </a:r>
            <a:r>
              <a:rPr lang="en-US" dirty="0" smtClean="0"/>
              <a:t>1988, several works have extended this approach, [CLICK] for example with the</a:t>
            </a:r>
            <a:r>
              <a:rPr lang="en-US" baseline="0" dirty="0" smtClean="0"/>
              <a:t> inclusion of gradients during extrapolation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58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Some</a:t>
            </a:r>
            <a:r>
              <a:rPr lang="es-ES" dirty="0" smtClean="0"/>
              <a:t> </a:t>
            </a:r>
            <a:r>
              <a:rPr lang="es-ES" dirty="0" err="1" smtClean="0"/>
              <a:t>methods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generalized</a:t>
            </a:r>
            <a:r>
              <a:rPr lang="es-ES" dirty="0" smtClean="0"/>
              <a:t> to</a:t>
            </a:r>
            <a:r>
              <a:rPr lang="es-ES" baseline="0" dirty="0" smtClean="0"/>
              <a:t> more </a:t>
            </a:r>
            <a:r>
              <a:rPr lang="es-ES" baseline="0" dirty="0" err="1" smtClean="0"/>
              <a:t>complex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scenarios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including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n</a:t>
            </a:r>
            <a:r>
              <a:rPr lang="es-ES" dirty="0" err="1" smtClean="0"/>
              <a:t>eighbor</a:t>
            </a:r>
            <a:r>
              <a:rPr lang="es-ES" dirty="0" smtClean="0"/>
              <a:t> </a:t>
            </a:r>
            <a:r>
              <a:rPr lang="es-ES" dirty="0" err="1" smtClean="0"/>
              <a:t>clamping</a:t>
            </a:r>
            <a:r>
              <a:rPr lang="es-ES" dirty="0" smtClean="0"/>
              <a:t>, </a:t>
            </a:r>
            <a:r>
              <a:rPr lang="es-ES" dirty="0" err="1" smtClean="0"/>
              <a:t>adaptive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sampling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support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dirty="0" err="1" smtClean="0"/>
              <a:t>glossy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materials</a:t>
            </a:r>
            <a:r>
              <a:rPr lang="es-E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74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And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core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first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caching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participating</a:t>
            </a:r>
            <a:r>
              <a:rPr lang="es-ES" baseline="0" dirty="0" smtClean="0"/>
              <a:t> media </a:t>
            </a:r>
            <a:r>
              <a:rPr lang="es-ES" baseline="0" dirty="0" err="1" smtClean="0"/>
              <a:t>was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introduced</a:t>
            </a:r>
            <a:r>
              <a:rPr lang="es-ES" baseline="0" dirty="0" smtClean="0"/>
              <a:t> in 2011. [CLICK]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leverages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adaptively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sample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extrapolate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both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homogeneous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heterogeneous</a:t>
            </a:r>
            <a:r>
              <a:rPr lang="es-ES" baseline="0" dirty="0" smtClean="0"/>
              <a:t> media. 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However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presents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limitations</a:t>
            </a:r>
            <a:r>
              <a:rPr lang="es-ES" baseline="0" dirty="0" smtClean="0"/>
              <a:t>: </a:t>
            </a:r>
          </a:p>
          <a:p>
            <a:endParaRPr lang="es-ES" baseline="0" dirty="0" smtClean="0"/>
          </a:p>
          <a:p>
            <a:r>
              <a:rPr lang="es-ES" baseline="0" dirty="0" smtClean="0"/>
              <a:t>[CLICK] </a:t>
            </a:r>
            <a:r>
              <a:rPr lang="es-ES" baseline="0" dirty="0" err="1" smtClean="0"/>
              <a:t>First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doesn’t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account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visibility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computation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can lead to </a:t>
            </a:r>
            <a:r>
              <a:rPr lang="es-ES" baseline="0" dirty="0" err="1" smtClean="0"/>
              <a:t>erroneous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interpolations</a:t>
            </a:r>
            <a:r>
              <a:rPr lang="es-ES" baseline="0" dirty="0" smtClean="0"/>
              <a:t> of media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geometry</a:t>
            </a:r>
            <a:r>
              <a:rPr lang="es-ES" baseline="0" dirty="0" smtClean="0"/>
              <a:t> produces </a:t>
            </a:r>
            <a:r>
              <a:rPr lang="es-ES" baseline="0" dirty="0" err="1" smtClean="0"/>
              <a:t>significant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occlusions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es-ES" baseline="0" dirty="0" smtClean="0"/>
              <a:t>[CLICK]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ignores </a:t>
            </a:r>
            <a:r>
              <a:rPr lang="es-ES" baseline="0" dirty="0" err="1" smtClean="0"/>
              <a:t>higher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. As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show </a:t>
            </a:r>
            <a:r>
              <a:rPr lang="es-ES" baseline="0" dirty="0" err="1" smtClean="0"/>
              <a:t>later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presentation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leads to </a:t>
            </a:r>
            <a:r>
              <a:rPr lang="es-ES" baseline="0" dirty="0" err="1" smtClean="0"/>
              <a:t>suboptimal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distributions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cached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scene</a:t>
            </a:r>
            <a:r>
              <a:rPr lang="es-E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15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Several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improved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irradiance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caching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second-order</a:t>
            </a:r>
            <a:r>
              <a:rPr lang="es-ES" baseline="0" dirty="0" smtClean="0"/>
              <a:t> error </a:t>
            </a:r>
            <a:r>
              <a:rPr lang="es-ES" baseline="0" dirty="0" err="1" smtClean="0"/>
              <a:t>metrics</a:t>
            </a:r>
            <a:r>
              <a:rPr lang="es-ES" baseline="0" dirty="0" smtClean="0"/>
              <a:t>, [CLICK] and </a:t>
            </a:r>
            <a:r>
              <a:rPr lang="es-ES" baseline="0" dirty="0" err="1" smtClean="0"/>
              <a:t>proposing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practical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modifications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support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occlusions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applicable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surface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irradiance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r>
              <a:rPr lang="es-ES" baseline="0" dirty="0" smtClean="0"/>
              <a:t>[CLICK] </a:t>
            </a:r>
            <a:r>
              <a:rPr lang="es-ES" baseline="0" dirty="0" err="1" smtClean="0"/>
              <a:t>Inspired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surfaces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methods</a:t>
            </a:r>
            <a:r>
              <a:rPr lang="es-ES" baseline="0" dirty="0" smtClean="0"/>
              <a:t>, in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extend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caching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support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second-order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 of media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account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visibility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[CLICK] in </a:t>
            </a:r>
            <a:r>
              <a:rPr lang="es-ES" baseline="0" dirty="0" err="1" smtClean="0"/>
              <a:t>both</a:t>
            </a:r>
            <a:r>
              <a:rPr lang="es-ES" baseline="0" dirty="0" smtClean="0"/>
              <a:t> single and </a:t>
            </a:r>
            <a:r>
              <a:rPr lang="es-ES" baseline="0" dirty="0" err="1" smtClean="0"/>
              <a:t>multiple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scattering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Let’s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do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[CLICK]</a:t>
            </a:r>
          </a:p>
          <a:p>
            <a:endParaRPr lang="es-ES" baseline="0" dirty="0" smtClean="0"/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2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Participating</a:t>
            </a:r>
            <a:r>
              <a:rPr lang="es-ES" baseline="0" dirty="0" smtClean="0"/>
              <a:t> media </a:t>
            </a:r>
            <a:r>
              <a:rPr lang="es-ES" baseline="0" dirty="0" err="1" smtClean="0"/>
              <a:t>usually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contains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regions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frequency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content</a:t>
            </a:r>
            <a:r>
              <a:rPr lang="es-ES" baseline="0" dirty="0" smtClean="0"/>
              <a:t> </a:t>
            </a:r>
            <a:r>
              <a:rPr lang="es-ES" dirty="0" smtClean="0"/>
              <a:t>[CLICK]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due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smooth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variations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makes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convenient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sparsely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shaded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 [CLICK] can be </a:t>
            </a:r>
            <a:r>
              <a:rPr lang="es-ES" baseline="0" dirty="0" err="1" smtClean="0"/>
              <a:t>used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predict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nearby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locations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avoid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tracing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every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shaded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endParaRPr lang="es-ES" baseline="0" dirty="0" smtClean="0"/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73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extrapolated</a:t>
            </a:r>
            <a:r>
              <a:rPr lang="es-ES" baseline="0" dirty="0" smtClean="0"/>
              <a:t>? </a:t>
            </a:r>
            <a:r>
              <a:rPr lang="es-ES" baseline="0" dirty="0" err="1" smtClean="0"/>
              <a:t>Ideally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knew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translational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 at a </a:t>
            </a:r>
            <a:r>
              <a:rPr lang="es-ES" baseline="0" dirty="0" err="1" smtClean="0"/>
              <a:t>shaded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could</a:t>
            </a:r>
            <a:r>
              <a:rPr lang="es-ES" baseline="0" dirty="0" smtClean="0"/>
              <a:t> compute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any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using</a:t>
            </a:r>
            <a:r>
              <a:rPr lang="es-ES" baseline="0" dirty="0" smtClean="0"/>
              <a:t> a Taylor </a:t>
            </a:r>
            <a:r>
              <a:rPr lang="es-ES" baseline="0" dirty="0" err="1" smtClean="0"/>
              <a:t>expansion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smtClean="0"/>
              <a:t>In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Taylor </a:t>
            </a:r>
            <a:r>
              <a:rPr lang="es-ES" baseline="0" dirty="0" err="1" smtClean="0"/>
              <a:t>expansion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zero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actual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value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source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,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remaining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terms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translational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However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arbitrary</a:t>
            </a:r>
            <a:r>
              <a:rPr lang="es-ES" baseline="0" dirty="0" smtClean="0"/>
              <a:t> media and </a:t>
            </a:r>
            <a:r>
              <a:rPr lang="es-ES" baseline="0" dirty="0" err="1" smtClean="0"/>
              <a:t>geometry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make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challenging</a:t>
            </a:r>
            <a:r>
              <a:rPr lang="es-ES" baseline="0" dirty="0" smtClean="0"/>
              <a:t> to compute </a:t>
            </a:r>
            <a:r>
              <a:rPr lang="es-ES" baseline="0" dirty="0" err="1" smtClean="0"/>
              <a:t>accurate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, and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would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need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[CLICK] </a:t>
            </a:r>
            <a:r>
              <a:rPr lang="es-ES" baseline="0" dirty="0" err="1" smtClean="0"/>
              <a:t>infinite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number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them</a:t>
            </a:r>
            <a:r>
              <a:rPr lang="es-ES" baseline="0" dirty="0" smtClean="0"/>
              <a:t> to compute a </a:t>
            </a:r>
            <a:r>
              <a:rPr lang="es-ES" baseline="0" dirty="0" err="1" smtClean="0"/>
              <a:t>perfect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value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unfeasible</a:t>
            </a:r>
            <a:endParaRPr lang="es-ES" baseline="0" dirty="0" smtClean="0"/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81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To </a:t>
            </a:r>
            <a:r>
              <a:rPr lang="es-ES" baseline="0" dirty="0" err="1" smtClean="0"/>
              <a:t>make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practical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irradiance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caching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both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surfaces</a:t>
            </a:r>
            <a:r>
              <a:rPr lang="es-ES" baseline="0" dirty="0" smtClean="0"/>
              <a:t> and media </a:t>
            </a:r>
            <a:r>
              <a:rPr lang="es-ES" baseline="0" dirty="0" err="1" smtClean="0"/>
              <a:t>rely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performing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first-order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extrapolations</a:t>
            </a:r>
            <a:r>
              <a:rPr lang="es-ES" baseline="0" dirty="0" smtClean="0"/>
              <a:t>, and </a:t>
            </a:r>
            <a:r>
              <a:rPr lang="es-ES" baseline="0" dirty="0" err="1" smtClean="0"/>
              <a:t>allow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certain</a:t>
            </a:r>
            <a:r>
              <a:rPr lang="es-ES" baseline="0" dirty="0" smtClean="0"/>
              <a:t> error [CLICK] to slip </a:t>
            </a:r>
            <a:r>
              <a:rPr lang="es-ES" baseline="0" dirty="0" err="1" smtClean="0"/>
              <a:t>through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smtClean="0"/>
              <a:t>[CLICK]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exact</a:t>
            </a:r>
            <a:r>
              <a:rPr lang="es-ES" baseline="0" dirty="0" smtClean="0"/>
              <a:t> error </a:t>
            </a:r>
            <a:r>
              <a:rPr lang="es-ES" baseline="0" dirty="0" err="1" smtClean="0"/>
              <a:t>introduced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determined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remaining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terms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Taylor </a:t>
            </a:r>
            <a:r>
              <a:rPr lang="es-ES" baseline="0" dirty="0" err="1" smtClean="0"/>
              <a:t>expansion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 as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said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it’s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unfeasible</a:t>
            </a:r>
            <a:r>
              <a:rPr lang="es-ES" baseline="0" dirty="0" smtClean="0"/>
              <a:t> to compute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them</a:t>
            </a:r>
            <a:r>
              <a:rPr lang="es-E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endParaRPr lang="es-ES" baseline="0" dirty="0" smtClean="0"/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77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One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practical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approach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produced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good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case of </a:t>
            </a:r>
            <a:r>
              <a:rPr lang="es-ES" baseline="0" dirty="0" err="1" smtClean="0"/>
              <a:t>irradiance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caching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surfaces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to use </a:t>
            </a:r>
            <a:r>
              <a:rPr lang="es-ES" baseline="0" dirty="0" err="1" smtClean="0"/>
              <a:t>second-order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oracle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error.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Under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assumption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good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estimator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error of a 1st-order </a:t>
            </a:r>
            <a:r>
              <a:rPr lang="es-ES" baseline="0" dirty="0" err="1" smtClean="0"/>
              <a:t>expansion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can be </a:t>
            </a:r>
            <a:r>
              <a:rPr lang="es-ES" baseline="0" dirty="0" err="1" smtClean="0"/>
              <a:t>used</a:t>
            </a:r>
            <a:r>
              <a:rPr lang="es-ES" baseline="0" dirty="0" smtClean="0"/>
              <a:t> to define a </a:t>
            </a:r>
            <a:r>
              <a:rPr lang="es-ES" baseline="0" dirty="0" err="1" smtClean="0"/>
              <a:t>bounding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region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valid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extrapolation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r>
              <a:rPr lang="es-ES" baseline="0" dirty="0" smtClean="0"/>
              <a:t>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case of </a:t>
            </a:r>
            <a:r>
              <a:rPr lang="es-ES" baseline="0" dirty="0" err="1" smtClean="0"/>
              <a:t>participating</a:t>
            </a:r>
            <a:r>
              <a:rPr lang="es-ES" baseline="0" dirty="0" smtClean="0"/>
              <a:t> media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bounding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region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three</a:t>
            </a:r>
            <a:r>
              <a:rPr lang="es-ES" baseline="0" dirty="0" smtClean="0"/>
              <a:t> dimensional. </a:t>
            </a:r>
          </a:p>
          <a:p>
            <a:endParaRPr lang="es-ES" baseline="0" dirty="0" smtClean="0"/>
          </a:p>
          <a:p>
            <a:endParaRPr lang="es-ES" baseline="0" dirty="0" smtClean="0"/>
          </a:p>
          <a:p>
            <a:r>
              <a:rPr lang="es-ES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23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Thanks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eigendecompositon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Hessian</a:t>
            </a:r>
            <a:r>
              <a:rPr lang="es-ES" baseline="0" dirty="0" smtClean="0"/>
              <a:t> [CLICK],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stretch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region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along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axis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smoother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resulting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ellipsoidal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chosing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certain</a:t>
            </a:r>
            <a:r>
              <a:rPr lang="es-ES" baseline="0" dirty="0" smtClean="0"/>
              <a:t> error </a:t>
            </a:r>
            <a:r>
              <a:rPr lang="es-ES" baseline="0" dirty="0" err="1" smtClean="0"/>
              <a:t>threshold</a:t>
            </a:r>
            <a:r>
              <a:rPr lang="es-ES" baseline="0" dirty="0" smtClean="0"/>
              <a:t> [CLICK],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determine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size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ellipsoid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guarantee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integrated</a:t>
            </a:r>
            <a:r>
              <a:rPr lang="es-ES" baseline="0" dirty="0" smtClean="0"/>
              <a:t> error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under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value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full </a:t>
            </a:r>
            <a:r>
              <a:rPr lang="es-ES" baseline="0" dirty="0" err="1" smtClean="0"/>
              <a:t>derivation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error-</a:t>
            </a:r>
            <a:r>
              <a:rPr lang="es-ES" baseline="0" dirty="0" err="1" smtClean="0"/>
              <a:t>driven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bounding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regions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please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refer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paper</a:t>
            </a:r>
            <a:r>
              <a:rPr lang="es-ES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86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Participating</a:t>
            </a:r>
            <a:r>
              <a:rPr lang="es-ES" dirty="0" smtClean="0"/>
              <a:t> media are </a:t>
            </a:r>
            <a:r>
              <a:rPr lang="es-ES" dirty="0" err="1" smtClean="0"/>
              <a:t>responsible</a:t>
            </a:r>
            <a:r>
              <a:rPr lang="es-ES" dirty="0" smtClean="0"/>
              <a:t> of </a:t>
            </a:r>
            <a:r>
              <a:rPr lang="es-ES" dirty="0" err="1" smtClean="0"/>
              <a:t>pretty</a:t>
            </a:r>
            <a:r>
              <a:rPr lang="es-ES" dirty="0" smtClean="0"/>
              <a:t> </a:t>
            </a:r>
            <a:r>
              <a:rPr lang="es-ES" dirty="0" err="1" smtClean="0"/>
              <a:t>cool</a:t>
            </a:r>
            <a:r>
              <a:rPr lang="es-ES" dirty="0" smtClean="0"/>
              <a:t> </a:t>
            </a:r>
            <a:r>
              <a:rPr lang="es-ES" dirty="0" err="1" smtClean="0"/>
              <a:t>lighting</a:t>
            </a:r>
            <a:r>
              <a:rPr lang="es-ES" dirty="0" smtClean="0"/>
              <a:t> </a:t>
            </a:r>
            <a:r>
              <a:rPr lang="es-ES" dirty="0" err="1" smtClean="0"/>
              <a:t>effects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geometry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play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big</a:t>
            </a:r>
            <a:r>
              <a:rPr lang="es-ES" baseline="0" dirty="0" smtClean="0"/>
              <a:t> role in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scattered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across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scene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Accurately</a:t>
            </a:r>
            <a:r>
              <a:rPr lang="es-ES" dirty="0" smtClean="0"/>
              <a:t> </a:t>
            </a:r>
            <a:r>
              <a:rPr lang="es-ES" dirty="0" err="1" smtClean="0"/>
              <a:t>representing</a:t>
            </a:r>
            <a:r>
              <a:rPr lang="es-ES" dirty="0" smtClean="0"/>
              <a:t> </a:t>
            </a:r>
            <a:r>
              <a:rPr lang="es-ES" dirty="0" err="1" smtClean="0"/>
              <a:t>these</a:t>
            </a:r>
            <a:r>
              <a:rPr lang="es-ES" dirty="0" smtClean="0"/>
              <a:t> </a:t>
            </a:r>
            <a:r>
              <a:rPr lang="es-ES" dirty="0" err="1" smtClean="0"/>
              <a:t>effects</a:t>
            </a:r>
            <a:r>
              <a:rPr lang="es-ES" dirty="0" smtClean="0"/>
              <a:t> [CLICK]</a:t>
            </a:r>
            <a:endParaRPr lang="es-E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33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So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know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to use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perform</a:t>
            </a:r>
            <a:r>
              <a:rPr lang="es-ES" baseline="0" dirty="0" smtClean="0"/>
              <a:t> error-</a:t>
            </a:r>
            <a:r>
              <a:rPr lang="es-ES" baseline="0" dirty="0" err="1" smtClean="0"/>
              <a:t>bounded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extrapolations</a:t>
            </a:r>
            <a:r>
              <a:rPr lang="es-ES" baseline="0" dirty="0" smtClean="0"/>
              <a:t> in a </a:t>
            </a:r>
            <a:r>
              <a:rPr lang="es-ES" baseline="0" dirty="0" err="1" smtClean="0"/>
              <a:t>medium</a:t>
            </a:r>
            <a:r>
              <a:rPr lang="es-ES" baseline="0" dirty="0" smtClean="0"/>
              <a:t>: [CLICK]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nearby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, and [CLICK]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Hessian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guarantees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certain</a:t>
            </a:r>
            <a:r>
              <a:rPr lang="es-ES" baseline="0" dirty="0" smtClean="0"/>
              <a:t> error </a:t>
            </a:r>
            <a:r>
              <a:rPr lang="es-ES" baseline="0" dirty="0" err="1" smtClean="0"/>
              <a:t>threshold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ellipsoidal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region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medium</a:t>
            </a:r>
            <a:r>
              <a:rPr lang="es-ES" baseline="0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baseline="0" dirty="0" err="1" smtClean="0"/>
              <a:t>For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that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purpose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we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need</a:t>
            </a:r>
            <a:r>
              <a:rPr lang="es-ES" b="0" baseline="0" dirty="0" smtClean="0"/>
              <a:t> to compute </a:t>
            </a:r>
            <a:r>
              <a:rPr lang="es-ES" b="0" baseline="0" dirty="0" err="1" smtClean="0"/>
              <a:t>derivatives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that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correctly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predict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radiance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changes</a:t>
            </a:r>
            <a:r>
              <a:rPr lang="es-ES" b="0" baseline="0" dirty="0" smtClean="0"/>
              <a:t> at </a:t>
            </a:r>
            <a:r>
              <a:rPr lang="es-ES" b="0" baseline="0" dirty="0" err="1" smtClean="0"/>
              <a:t>the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sampled</a:t>
            </a:r>
            <a:r>
              <a:rPr lang="es-ES" b="0" baseline="0" dirty="0" smtClean="0"/>
              <a:t> cache </a:t>
            </a:r>
            <a:r>
              <a:rPr lang="es-ES" b="0" baseline="0" dirty="0" err="1" smtClean="0"/>
              <a:t>point</a:t>
            </a:r>
            <a:r>
              <a:rPr lang="es-ES" b="0" baseline="0" dirty="0" smtClean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81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To </a:t>
            </a:r>
            <a:r>
              <a:rPr lang="es-ES" baseline="0" dirty="0" err="1" smtClean="0"/>
              <a:t>illustrate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observe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following</a:t>
            </a:r>
            <a:r>
              <a:rPr lang="es-ES" baseline="0" dirty="0" smtClean="0"/>
              <a:t> 2D </a:t>
            </a:r>
            <a:r>
              <a:rPr lang="es-ES" baseline="0" dirty="0" err="1" smtClean="0"/>
              <a:t>diagram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area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source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top, </a:t>
            </a:r>
            <a:r>
              <a:rPr lang="es-ES" baseline="0" dirty="0" err="1" smtClean="0"/>
              <a:t>some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geometry</a:t>
            </a:r>
            <a:r>
              <a:rPr lang="es-ES" baseline="0" dirty="0" smtClean="0"/>
              <a:t> in blue,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want</a:t>
            </a:r>
            <a:r>
              <a:rPr lang="es-ES" baseline="0" dirty="0" smtClean="0"/>
              <a:t> to compute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es-ES" baseline="0" dirty="0" err="1" smtClean="0"/>
              <a:t>Following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geometric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formulation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scattered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surfaces</a:t>
            </a:r>
            <a:r>
              <a:rPr lang="es-ES" baseline="0" dirty="0" smtClean="0"/>
              <a:t> at a </a:t>
            </a:r>
            <a:r>
              <a:rPr lang="es-ES" baseline="0" dirty="0" err="1" smtClean="0"/>
              <a:t>medium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corresponds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[CLICK] integral </a:t>
            </a:r>
            <a:r>
              <a:rPr lang="es-ES" baseline="0" dirty="0" err="1" smtClean="0"/>
              <a:t>across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 in light </a:t>
            </a:r>
            <a:r>
              <a:rPr lang="es-ES" baseline="0" dirty="0" err="1" smtClean="0"/>
              <a:t>sources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geometry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integral </a:t>
            </a:r>
            <a:r>
              <a:rPr lang="es-ES" baseline="0" dirty="0" err="1" smtClean="0"/>
              <a:t>accounts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[CLICK]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phase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function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transmittance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foreshortening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visibility</a:t>
            </a:r>
            <a:r>
              <a:rPr lang="es-ES" baseline="0" dirty="0" smtClean="0"/>
              <a:t>, [CLICK]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incoming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endParaRPr lang="es-ES" baseline="0" dirty="0" smtClean="0"/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111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Previous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caching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participating</a:t>
            </a:r>
            <a:r>
              <a:rPr lang="es-ES" baseline="0" dirty="0" smtClean="0"/>
              <a:t> media </a:t>
            </a:r>
            <a:r>
              <a:rPr lang="es-ES" baseline="0" dirty="0" err="1" smtClean="0"/>
              <a:t>assumes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-to-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, [CLICK] and ignores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visibility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term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computation</a:t>
            </a:r>
            <a:endParaRPr lang="es-ES" baseline="0" dirty="0" smtClean="0"/>
          </a:p>
          <a:p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implies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[CLICK] at a </a:t>
            </a:r>
            <a:r>
              <a:rPr lang="es-ES" baseline="0" dirty="0" err="1" smtClean="0"/>
              <a:t>nearby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due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occluders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accounted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endParaRPr lang="es-ES" baseline="0" dirty="0" smtClean="0"/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07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Previous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caching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participating</a:t>
            </a:r>
            <a:r>
              <a:rPr lang="es-ES" baseline="0" dirty="0" smtClean="0"/>
              <a:t> media </a:t>
            </a:r>
            <a:r>
              <a:rPr lang="es-ES" baseline="0" dirty="0" err="1" smtClean="0"/>
              <a:t>assumes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-to-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, [CLICK] and ignores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visibility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term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computation</a:t>
            </a:r>
            <a:endParaRPr lang="es-ES" baseline="0" dirty="0" smtClean="0"/>
          </a:p>
          <a:p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implies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[CLICK] at a </a:t>
            </a:r>
            <a:r>
              <a:rPr lang="es-ES" baseline="0" dirty="0" err="1" smtClean="0"/>
              <a:t>nearby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due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occluders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accounted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975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This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occur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multiple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scattering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path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originally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contributing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shaded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 [CLICK] </a:t>
            </a:r>
            <a:r>
              <a:rPr lang="es-ES" baseline="0" dirty="0" err="1" smtClean="0"/>
              <a:t>gets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it’s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detected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-to-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approach</a:t>
            </a:r>
            <a:endParaRPr lang="es-ES" baseline="0" dirty="0" smtClean="0"/>
          </a:p>
          <a:p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As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illustrate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later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section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leads to </a:t>
            </a:r>
            <a:r>
              <a:rPr lang="es-ES" baseline="0" dirty="0" err="1" smtClean="0"/>
              <a:t>erroneous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values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producing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noticeable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artifacts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132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This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occur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multiple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scattering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path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originally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contributing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shaded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 [CLICK] </a:t>
            </a:r>
            <a:r>
              <a:rPr lang="es-ES" baseline="0" dirty="0" err="1" smtClean="0"/>
              <a:t>gets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it’s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detected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-to-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approach</a:t>
            </a:r>
            <a:endParaRPr lang="es-ES" baseline="0" dirty="0" smtClean="0"/>
          </a:p>
          <a:p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As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illustrate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later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section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leads to </a:t>
            </a:r>
            <a:r>
              <a:rPr lang="es-ES" baseline="0" dirty="0" err="1" smtClean="0"/>
              <a:t>erroneous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values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producing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noticeable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artifacts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54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As a </a:t>
            </a:r>
            <a:r>
              <a:rPr lang="es-ES" baseline="0" dirty="0" err="1" smtClean="0"/>
              <a:t>solution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propose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alternative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approach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account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visibility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es-ES" baseline="0" dirty="0" smtClean="0"/>
              <a:t>[CLICK]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use </a:t>
            </a:r>
            <a:r>
              <a:rPr lang="es-ES" baseline="0" dirty="0" err="1" smtClean="0"/>
              <a:t>adjacent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during</a:t>
            </a:r>
            <a:r>
              <a:rPr lang="es-ES" baseline="0" dirty="0" smtClean="0"/>
              <a:t> angular </a:t>
            </a:r>
            <a:r>
              <a:rPr lang="es-ES" baseline="0" dirty="0" err="1" smtClean="0"/>
              <a:t>sampling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build</a:t>
            </a:r>
            <a:r>
              <a:rPr lang="es-ES" baseline="0" dirty="0" smtClean="0"/>
              <a:t> a virtual </a:t>
            </a:r>
            <a:r>
              <a:rPr lang="es-ES" baseline="0" dirty="0" err="1" smtClean="0"/>
              <a:t>triangulation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surrounding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geometry</a:t>
            </a:r>
            <a:r>
              <a:rPr lang="es-ES" baseline="0" dirty="0" smtClean="0"/>
              <a:t>. In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triangulation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potential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visibility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represented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slanted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triangles</a:t>
            </a:r>
            <a:r>
              <a:rPr lang="es-ES" baseline="0" dirty="0" smtClean="0"/>
              <a:t>, as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seen</a:t>
            </a:r>
            <a:r>
              <a:rPr lang="es-ES" baseline="0" dirty="0" smtClean="0"/>
              <a:t> as a red </a:t>
            </a:r>
            <a:r>
              <a:rPr lang="es-ES" baseline="0" dirty="0" err="1" smtClean="0"/>
              <a:t>segment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2D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[CLICK] </a:t>
            </a:r>
            <a:r>
              <a:rPr lang="es-ES" baseline="0" dirty="0" err="1" smtClean="0"/>
              <a:t>Now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integral can be </a:t>
            </a:r>
            <a:r>
              <a:rPr lang="es-ES" baseline="0" dirty="0" err="1" smtClean="0"/>
              <a:t>estimated</a:t>
            </a:r>
            <a:r>
              <a:rPr lang="es-ES" baseline="0" dirty="0" smtClean="0"/>
              <a:t> as a </a:t>
            </a:r>
            <a:r>
              <a:rPr lang="es-ES" baseline="0" dirty="0" err="1" smtClean="0"/>
              <a:t>piece-wise</a:t>
            </a:r>
            <a:r>
              <a:rPr lang="es-ES" baseline="0" dirty="0" smtClean="0"/>
              <a:t> sum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integrals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subdivision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triangulation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occlusion</a:t>
            </a:r>
            <a:r>
              <a:rPr lang="es-ES" baseline="0" dirty="0" smtClean="0"/>
              <a:t>-free </a:t>
            </a:r>
            <a:r>
              <a:rPr lang="es-ES" baseline="0" dirty="0" err="1" smtClean="0"/>
              <a:t>approximation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scene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seen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cached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, [CLICK]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visibility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term</a:t>
            </a:r>
            <a:r>
              <a:rPr lang="es-ES" baseline="0" dirty="0" smtClean="0"/>
              <a:t> can be </a:t>
            </a:r>
            <a:r>
              <a:rPr lang="es-ES" baseline="0" dirty="0" err="1" smtClean="0"/>
              <a:t>dropped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integral.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032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="0" baseline="0" dirty="0" err="1" smtClean="0"/>
              <a:t>multiple</a:t>
            </a:r>
            <a:r>
              <a:rPr lang="es-ES" b="0" baseline="0" dirty="0" smtClean="0"/>
              <a:t> </a:t>
            </a:r>
            <a:r>
              <a:rPr lang="es-ES" b="0" baseline="0" dirty="0" err="1" smtClean="0"/>
              <a:t>scattering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follow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analogous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approach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triangulating</a:t>
            </a:r>
            <a:r>
              <a:rPr lang="es-ES" baseline="0" dirty="0" smtClean="0"/>
              <a:t> media at </a:t>
            </a:r>
            <a:r>
              <a:rPr lang="es-ES" baseline="0" dirty="0" err="1" smtClean="0"/>
              <a:t>ray-marched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steps</a:t>
            </a:r>
            <a:r>
              <a:rPr lang="es-ES" baseline="0" dirty="0" smtClean="0"/>
              <a:t> [CLICKSSSS].</a:t>
            </a:r>
          </a:p>
          <a:p>
            <a:endParaRPr lang="es-ES" baseline="0" dirty="0" smtClean="0"/>
          </a:p>
          <a:p>
            <a:r>
              <a:rPr lang="es-ES" baseline="0" dirty="0" smtClean="0"/>
              <a:t>[CLICK]</a:t>
            </a:r>
          </a:p>
          <a:p>
            <a:r>
              <a:rPr lang="es-ES" baseline="0" dirty="0" smtClean="0"/>
              <a:t>Media-to-media </a:t>
            </a:r>
            <a:r>
              <a:rPr lang="es-ES" baseline="0" dirty="0" err="1" smtClean="0"/>
              <a:t>visibility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now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represented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triangles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vertices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lying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geometry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found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ray-marching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process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888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visibility</a:t>
            </a:r>
            <a:r>
              <a:rPr lang="es-ES" baseline="0" dirty="0" smtClean="0"/>
              <a:t>-free </a:t>
            </a:r>
            <a:r>
              <a:rPr lang="es-ES" baseline="0" dirty="0" err="1" smtClean="0"/>
              <a:t>triangulation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requires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integrating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their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s-ES" baseline="0" dirty="0" smtClean="0"/>
              <a:t>To </a:t>
            </a:r>
            <a:r>
              <a:rPr lang="es-ES" baseline="0" dirty="0" err="1" smtClean="0"/>
              <a:t>alleviate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numerical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integration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introduce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following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assumptions</a:t>
            </a:r>
            <a:r>
              <a:rPr lang="es-ES" baseline="0" dirty="0" smtClean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s-ES" baseline="0" dirty="0" err="1" smtClean="0"/>
              <a:t>For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sufficiently</a:t>
            </a:r>
            <a:r>
              <a:rPr lang="es-ES" baseline="0" dirty="0" smtClean="0"/>
              <a:t> fine </a:t>
            </a:r>
            <a:r>
              <a:rPr lang="es-ES" baseline="0" dirty="0" err="1" smtClean="0"/>
              <a:t>triangulation</a:t>
            </a:r>
            <a:r>
              <a:rPr lang="es-ES" baseline="0" dirty="0" smtClean="0"/>
              <a:t> [CLICK], </a:t>
            </a:r>
            <a:r>
              <a:rPr lang="es-ES" baseline="0" dirty="0" err="1" smtClean="0"/>
              <a:t>incoming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direction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triangle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barely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, and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assume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phase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function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constant</a:t>
            </a:r>
            <a:r>
              <a:rPr lang="es-ES" baseline="0" dirty="0" smtClean="0"/>
              <a:t> [CLICK]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assume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transmittance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of a </a:t>
            </a:r>
            <a:r>
              <a:rPr lang="es-ES" baseline="0" dirty="0" err="1" smtClean="0"/>
              <a:t>subdivision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correspond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furthest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triangle</a:t>
            </a:r>
            <a:r>
              <a:rPr lang="es-ES" baseline="0" dirty="0" smtClean="0"/>
              <a:t> [CLICK],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be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first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change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visibility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interpolation</a:t>
            </a:r>
            <a:r>
              <a:rPr lang="es-ES" baseline="0" dirty="0" smtClean="0"/>
              <a:t>. [CLICK]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only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geometric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term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remains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integral.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subdivision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integral has </a:t>
            </a:r>
            <a:r>
              <a:rPr lang="es-ES" baseline="0" dirty="0" err="1" smtClean="0"/>
              <a:t>closed-form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solution</a:t>
            </a:r>
            <a:r>
              <a:rPr lang="es-ES" baseline="0" dirty="0" smtClean="0"/>
              <a:t> [CLICK] as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triangle</a:t>
            </a:r>
            <a:r>
              <a:rPr lang="es-ES" baseline="0" dirty="0" smtClean="0"/>
              <a:t>-to-media [CLICK] </a:t>
            </a:r>
            <a:r>
              <a:rPr lang="es-ES" baseline="0" dirty="0" err="1" smtClean="0"/>
              <a:t>form</a:t>
            </a:r>
            <a:r>
              <a:rPr lang="es-ES" baseline="0" dirty="0" smtClean="0"/>
              <a:t> factor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83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formulation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provides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closed-form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solution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triangle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subdivision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both</a:t>
            </a:r>
            <a:r>
              <a:rPr lang="es-ES" baseline="0" dirty="0" smtClean="0"/>
              <a:t> in single and </a:t>
            </a:r>
            <a:r>
              <a:rPr lang="es-ES" baseline="0" dirty="0" err="1" smtClean="0"/>
              <a:t>multiple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scattering</a:t>
            </a:r>
            <a:endParaRPr lang="es-ES" baseline="0" dirty="0" smtClean="0"/>
          </a:p>
          <a:p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In </a:t>
            </a:r>
            <a:r>
              <a:rPr lang="es-ES" baseline="0" dirty="0" err="1" smtClean="0"/>
              <a:t>order</a:t>
            </a:r>
            <a:r>
              <a:rPr lang="es-ES" baseline="0" dirty="0" smtClean="0"/>
              <a:t> to compute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cached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differentiate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expression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every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triangle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both</a:t>
            </a:r>
            <a:r>
              <a:rPr lang="es-ES" baseline="0" dirty="0" smtClean="0"/>
              <a:t> in single and </a:t>
            </a:r>
            <a:r>
              <a:rPr lang="es-ES" baseline="0" dirty="0" err="1" smtClean="0"/>
              <a:t>multiple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scattering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subdivisions</a:t>
            </a:r>
            <a:r>
              <a:rPr lang="es-ES" baseline="0" dirty="0" smtClean="0"/>
              <a:t>, and sum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terms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has a </a:t>
            </a:r>
            <a:r>
              <a:rPr lang="es-ES" baseline="0" dirty="0" err="1" smtClean="0"/>
              <a:t>closed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solution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applying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product</a:t>
            </a:r>
            <a:r>
              <a:rPr lang="es-ES" baseline="0" dirty="0" smtClean="0"/>
              <a:t> rule.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98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greatly</a:t>
            </a:r>
            <a:r>
              <a:rPr lang="es-ES" dirty="0" smtClean="0"/>
              <a:t> </a:t>
            </a:r>
            <a:r>
              <a:rPr lang="es-ES" dirty="0" err="1" smtClean="0"/>
              <a:t>depends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our</a:t>
            </a:r>
            <a:r>
              <a:rPr lang="es-ES" dirty="0" smtClean="0"/>
              <a:t> </a:t>
            </a:r>
            <a:r>
              <a:rPr lang="es-ES" dirty="0" err="1" smtClean="0"/>
              <a:t>ability</a:t>
            </a:r>
            <a:r>
              <a:rPr lang="es-ES" dirty="0" smtClean="0"/>
              <a:t> to </a:t>
            </a:r>
            <a:r>
              <a:rPr lang="es-ES" dirty="0" err="1" smtClean="0"/>
              <a:t>represent</a:t>
            </a:r>
            <a:r>
              <a:rPr lang="es-ES" dirty="0" smtClean="0"/>
              <a:t> </a:t>
            </a:r>
            <a:r>
              <a:rPr lang="es-ES" dirty="0" err="1" smtClean="0"/>
              <a:t>geometric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details</a:t>
            </a:r>
            <a:r>
              <a:rPr lang="es-ES" baseline="0" dirty="0" smtClean="0"/>
              <a:t> </a:t>
            </a:r>
            <a:r>
              <a:rPr lang="es-ES" dirty="0" err="1" smtClean="0"/>
              <a:t>during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sampling</a:t>
            </a:r>
            <a:r>
              <a:rPr lang="es-ES" dirty="0" smtClean="0"/>
              <a:t> </a:t>
            </a:r>
            <a:r>
              <a:rPr lang="es-ES" dirty="0" err="1" smtClean="0"/>
              <a:t>process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such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occlusions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produced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leaves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tree</a:t>
            </a:r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669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full </a:t>
            </a:r>
            <a:r>
              <a:rPr lang="es-ES" baseline="0" dirty="0" err="1" smtClean="0"/>
              <a:t>expressions</a:t>
            </a:r>
            <a:r>
              <a:rPr lang="es-ES" baseline="0" dirty="0" smtClean="0"/>
              <a:t> </a:t>
            </a:r>
            <a:r>
              <a:rPr lang="es-ES" baseline="0" smtClean="0"/>
              <a:t>of all the terms in the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please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refer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paper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235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To </a:t>
            </a:r>
            <a:r>
              <a:rPr lang="es-ES" baseline="0" dirty="0" err="1" smtClean="0"/>
              <a:t>illustrate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improvements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computation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choose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toy</a:t>
            </a:r>
            <a:r>
              <a:rPr lang="es-ES" baseline="0" dirty="0" smtClean="0"/>
              <a:t> 2D </a:t>
            </a:r>
            <a:r>
              <a:rPr lang="es-ES" baseline="0" dirty="0" err="1" smtClean="0"/>
              <a:t>scene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area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top and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below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showing</a:t>
            </a:r>
            <a:r>
              <a:rPr lang="es-ES" baseline="0" dirty="0" smtClean="0"/>
              <a:t> single </a:t>
            </a:r>
            <a:r>
              <a:rPr lang="es-ES" baseline="0" dirty="0" err="1" smtClean="0"/>
              <a:t>scattering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r>
              <a:rPr lang="es-ES" baseline="0" dirty="0" smtClean="0"/>
              <a:t>[CLICK]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show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reference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computed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finite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differences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represented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orientation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top </a:t>
            </a:r>
            <a:r>
              <a:rPr lang="es-ES" baseline="0" dirty="0" err="1" smtClean="0"/>
              <a:t>row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magnitude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bottom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penumbra </a:t>
            </a:r>
            <a:r>
              <a:rPr lang="es-ES" baseline="0" dirty="0" err="1" smtClean="0"/>
              <a:t>region</a:t>
            </a:r>
            <a:r>
              <a:rPr lang="es-ES" baseline="0" dirty="0" smtClean="0"/>
              <a:t> has </a:t>
            </a:r>
            <a:r>
              <a:rPr lang="es-ES" baseline="0" dirty="0" err="1" smtClean="0"/>
              <a:t>stronger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near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occluder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oriented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towards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right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away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occluder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r>
              <a:rPr lang="es-ES" baseline="0" dirty="0" smtClean="0"/>
              <a:t>[CLICK] </a:t>
            </a:r>
            <a:r>
              <a:rPr lang="es-ES" baseline="0" dirty="0" err="1" smtClean="0"/>
              <a:t>Previous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fail</a:t>
            </a:r>
            <a:r>
              <a:rPr lang="es-ES" baseline="0" dirty="0" smtClean="0"/>
              <a:t> to capture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penumbra </a:t>
            </a:r>
            <a:r>
              <a:rPr lang="es-ES" baseline="0" dirty="0" err="1" smtClean="0"/>
              <a:t>zone</a:t>
            </a:r>
            <a:r>
              <a:rPr lang="es-ES" baseline="0" dirty="0" smtClean="0"/>
              <a:t>,</a:t>
            </a:r>
          </a:p>
          <a:p>
            <a:r>
              <a:rPr lang="es-ES" baseline="0" dirty="0" smtClean="0"/>
              <a:t>[CLICK] </a:t>
            </a:r>
            <a:r>
              <a:rPr lang="es-ES" baseline="0" dirty="0" err="1" smtClean="0"/>
              <a:t>while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occlusion-aware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correctly</a:t>
            </a:r>
            <a:r>
              <a:rPr lang="es-ES" baseline="0" dirty="0" smtClean="0"/>
              <a:t> computes </a:t>
            </a:r>
            <a:r>
              <a:rPr lang="es-ES" baseline="0" dirty="0" err="1" smtClean="0"/>
              <a:t>gradients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across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medium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01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We</a:t>
            </a:r>
            <a:r>
              <a:rPr lang="es-ES" baseline="0" dirty="0" smtClean="0"/>
              <a:t> show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comparison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multiple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scattering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penumbra and </a:t>
            </a:r>
            <a:r>
              <a:rPr lang="es-ES" baseline="0" dirty="0" err="1" smtClean="0"/>
              <a:t>shadow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areas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defined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anymore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Again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able</a:t>
            </a:r>
            <a:r>
              <a:rPr lang="es-ES" baseline="0" dirty="0" smtClean="0"/>
              <a:t> to compute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correct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away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occluder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penumbra </a:t>
            </a:r>
            <a:r>
              <a:rPr lang="es-ES" baseline="0" dirty="0" err="1" smtClean="0"/>
              <a:t>zone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occlusion-unaware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fail</a:t>
            </a:r>
            <a:r>
              <a:rPr lang="es-ES" baseline="0" dirty="0" smtClean="0"/>
              <a:t>.  </a:t>
            </a:r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03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And </a:t>
            </a:r>
            <a:r>
              <a:rPr lang="es-ES" dirty="0" err="1" smtClean="0"/>
              <a:t>finally</a:t>
            </a:r>
            <a:r>
              <a:rPr lang="es-ES" dirty="0" smtClean="0"/>
              <a:t> </a:t>
            </a:r>
            <a:r>
              <a:rPr lang="es-ES" dirty="0" err="1" smtClean="0"/>
              <a:t>let’s</a:t>
            </a:r>
            <a:r>
              <a:rPr lang="es-ES" dirty="0" smtClean="0"/>
              <a:t> </a:t>
            </a:r>
            <a:r>
              <a:rPr lang="es-ES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in 3D </a:t>
            </a:r>
            <a:r>
              <a:rPr lang="es-ES" baseline="0" dirty="0" err="1" smtClean="0"/>
              <a:t>scenarios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502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In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first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scene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illustrate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shafts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through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windows</a:t>
            </a:r>
            <a:r>
              <a:rPr lang="es-ES" baseline="0" dirty="0" smtClean="0"/>
              <a:t> in a </a:t>
            </a:r>
            <a:r>
              <a:rPr lang="es-ES" baseline="0" dirty="0" err="1" smtClean="0"/>
              <a:t>room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several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statues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compare </a:t>
            </a:r>
            <a:r>
              <a:rPr lang="es-ES" baseline="0" dirty="0" err="1" smtClean="0"/>
              <a:t>against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previous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using</a:t>
            </a:r>
            <a:r>
              <a:rPr lang="es-ES" baseline="0" dirty="0" smtClean="0"/>
              <a:t> similar </a:t>
            </a:r>
            <a:r>
              <a:rPr lang="es-ES" baseline="0" dirty="0" err="1" smtClean="0"/>
              <a:t>number</a:t>
            </a:r>
            <a:r>
              <a:rPr lang="es-ES" baseline="0" dirty="0" smtClean="0"/>
              <a:t> of cache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observe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center </a:t>
            </a:r>
            <a:r>
              <a:rPr lang="es-ES" baseline="0" dirty="0" err="1" smtClean="0"/>
              <a:t>row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blue </a:t>
            </a:r>
            <a:r>
              <a:rPr lang="es-ES" baseline="0" dirty="0" err="1" smtClean="0"/>
              <a:t>inset</a:t>
            </a:r>
            <a:r>
              <a:rPr lang="es-ES" baseline="0" dirty="0" smtClean="0"/>
              <a:t> [CLICK],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occlusion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unaware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metric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doesn’t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create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enough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density</a:t>
            </a:r>
            <a:r>
              <a:rPr lang="es-ES" baseline="0" dirty="0" smtClean="0"/>
              <a:t> to capture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boundaries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shaft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produced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distant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source</a:t>
            </a:r>
            <a:r>
              <a:rPr lang="es-ES" baseline="0" dirty="0" smtClean="0"/>
              <a:t>. 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bottom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detects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occlusion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increasing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sampling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density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those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regions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computing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correct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extrapolation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055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The</a:t>
            </a:r>
            <a:r>
              <a:rPr lang="es-ES" baseline="0" dirty="0" smtClean="0"/>
              <a:t> red </a:t>
            </a:r>
            <a:r>
              <a:rPr lang="es-ES" baseline="0" dirty="0" err="1" smtClean="0"/>
              <a:t>inset</a:t>
            </a:r>
            <a:r>
              <a:rPr lang="es-ES" baseline="0" dirty="0" smtClean="0"/>
              <a:t> shows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through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hole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ceiling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source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much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closer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While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previous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work’s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provides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higher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density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region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ignoring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visibilty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still</a:t>
            </a:r>
            <a:r>
              <a:rPr lang="es-ES" baseline="0" dirty="0" smtClean="0"/>
              <a:t> introduces </a:t>
            </a:r>
            <a:r>
              <a:rPr lang="es-ES" baseline="0" dirty="0" err="1" smtClean="0"/>
              <a:t>significant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artefacts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extrapolation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able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provide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enough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density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correct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thanks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occlusion-aware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903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show a top </a:t>
            </a:r>
            <a:r>
              <a:rPr lang="es-ES" baseline="0" dirty="0" err="1" smtClean="0"/>
              <a:t>view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generated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previous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, and a </a:t>
            </a:r>
            <a:r>
              <a:rPr lang="es-ES" baseline="0" dirty="0" err="1" smtClean="0"/>
              <a:t>depiction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geometry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scene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map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colored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statues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distributions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reference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While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decreasing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error </a:t>
            </a:r>
            <a:r>
              <a:rPr lang="es-ES" baseline="0" dirty="0" err="1" smtClean="0"/>
              <a:t>threshold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previous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increases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density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distributions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right</a:t>
            </a:r>
            <a:r>
              <a:rPr lang="es-ES" baseline="0" dirty="0" smtClean="0"/>
              <a:t> show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tends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oversample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regions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near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surfaces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Setting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minimum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radius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barely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helps</a:t>
            </a:r>
            <a:r>
              <a:rPr lang="es-ES" baseline="0" dirty="0" smtClean="0"/>
              <a:t>, and </a:t>
            </a:r>
            <a:r>
              <a:rPr lang="es-ES" baseline="0" dirty="0" err="1" smtClean="0"/>
              <a:t>still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would</a:t>
            </a:r>
            <a:r>
              <a:rPr lang="es-ES" baseline="0" dirty="0" smtClean="0"/>
              <a:t> be </a:t>
            </a:r>
            <a:r>
              <a:rPr lang="es-ES" baseline="0" dirty="0" err="1" smtClean="0"/>
              <a:t>incorrect</a:t>
            </a:r>
            <a:r>
              <a:rPr lang="es-E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367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Using</a:t>
            </a:r>
            <a:r>
              <a:rPr lang="es-ES" baseline="0" dirty="0" smtClean="0"/>
              <a:t> a similar </a:t>
            </a:r>
            <a:r>
              <a:rPr lang="es-ES" baseline="0" dirty="0" err="1" smtClean="0"/>
              <a:t>number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able</a:t>
            </a:r>
            <a:r>
              <a:rPr lang="es-ES" baseline="0" dirty="0" smtClean="0"/>
              <a:t> to place cache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following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frequency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distribution</a:t>
            </a:r>
            <a:r>
              <a:rPr lang="es-ES" baseline="0" dirty="0" smtClean="0"/>
              <a:t> of media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scene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avoiding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oversampling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issues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687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Nevertheless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introduces </a:t>
            </a:r>
            <a:r>
              <a:rPr lang="es-ES" baseline="0" dirty="0" err="1" smtClean="0"/>
              <a:t>certain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overhead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requires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constructing</a:t>
            </a:r>
            <a:r>
              <a:rPr lang="es-ES" baseline="0" dirty="0" smtClean="0"/>
              <a:t> a virtual </a:t>
            </a:r>
            <a:r>
              <a:rPr lang="es-ES" baseline="0" dirty="0" err="1" smtClean="0"/>
              <a:t>triangulation</a:t>
            </a:r>
            <a:r>
              <a:rPr lang="es-ES" baseline="0" dirty="0" smtClean="0"/>
              <a:t>, and </a:t>
            </a:r>
            <a:r>
              <a:rPr lang="es-ES" baseline="0" dirty="0" err="1" smtClean="0"/>
              <a:t>computing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Hessians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involve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expressions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3x3 matrices.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computational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overhead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respect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previous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around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extra  [CLICK] 9% </a:t>
            </a:r>
            <a:r>
              <a:rPr lang="es-ES" baseline="0" dirty="0" err="1" smtClean="0"/>
              <a:t>during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computation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Still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able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provide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better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equal</a:t>
            </a:r>
            <a:r>
              <a:rPr lang="es-ES" baseline="0" dirty="0" smtClean="0"/>
              <a:t>-time </a:t>
            </a:r>
            <a:r>
              <a:rPr lang="es-ES" baseline="0" dirty="0" err="1" smtClean="0"/>
              <a:t>comparisons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fewer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show a </a:t>
            </a:r>
            <a:r>
              <a:rPr lang="es-ES" baseline="0" dirty="0" err="1" smtClean="0"/>
              <a:t>comparison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between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scene</a:t>
            </a:r>
            <a:r>
              <a:rPr lang="es-ES" baseline="0" dirty="0" smtClean="0"/>
              <a:t> [CLICK] and </a:t>
            </a:r>
            <a:r>
              <a:rPr lang="es-ES" baseline="0" dirty="0" err="1" smtClean="0"/>
              <a:t>rendering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occlusion-unaware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gradients</a:t>
            </a:r>
            <a:r>
              <a:rPr lang="es-ES" baseline="0" dirty="0" smtClean="0"/>
              <a:t> in a similar time.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154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Nevertheless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introduces </a:t>
            </a:r>
            <a:r>
              <a:rPr lang="es-ES" baseline="0" dirty="0" err="1" smtClean="0"/>
              <a:t>certain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overhead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requires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constructing</a:t>
            </a:r>
            <a:r>
              <a:rPr lang="es-ES" baseline="0" dirty="0" smtClean="0"/>
              <a:t> a virtual </a:t>
            </a:r>
            <a:r>
              <a:rPr lang="es-ES" baseline="0" dirty="0" err="1" smtClean="0"/>
              <a:t>triangulation</a:t>
            </a:r>
            <a:r>
              <a:rPr lang="es-ES" baseline="0" dirty="0" smtClean="0"/>
              <a:t>, and </a:t>
            </a:r>
            <a:r>
              <a:rPr lang="es-ES" baseline="0" dirty="0" err="1" smtClean="0"/>
              <a:t>computing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Hessians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involve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expressions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3x3 matrices.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computational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overhead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respect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previous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around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extra 9% </a:t>
            </a:r>
            <a:r>
              <a:rPr lang="es-ES" baseline="0" dirty="0" err="1" smtClean="0"/>
              <a:t>during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computation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Still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able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provide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better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equal</a:t>
            </a:r>
            <a:r>
              <a:rPr lang="es-ES" baseline="0" dirty="0" smtClean="0"/>
              <a:t>-time </a:t>
            </a:r>
            <a:r>
              <a:rPr lang="es-ES" baseline="0" dirty="0" err="1" smtClean="0"/>
              <a:t>comparisons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fewer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show a </a:t>
            </a:r>
            <a:r>
              <a:rPr lang="es-ES" baseline="0" dirty="0" err="1" smtClean="0"/>
              <a:t>comparison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between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scene</a:t>
            </a:r>
            <a:r>
              <a:rPr lang="es-ES" baseline="0" dirty="0" smtClean="0"/>
              <a:t> [CLICK] and </a:t>
            </a:r>
            <a:r>
              <a:rPr lang="es-ES" baseline="0" dirty="0" err="1" smtClean="0"/>
              <a:t>rendering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occlusion-unaware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gradients</a:t>
            </a:r>
            <a:r>
              <a:rPr lang="es-ES" baseline="0" dirty="0" smtClean="0"/>
              <a:t> in a similar </a:t>
            </a:r>
            <a:r>
              <a:rPr lang="es-ES" baseline="0" dirty="0" smtClean="0"/>
              <a:t>time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introduces </a:t>
            </a:r>
            <a:r>
              <a:rPr lang="es-ES" baseline="0" dirty="0" err="1" smtClean="0"/>
              <a:t>several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artifacts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red </a:t>
            </a:r>
            <a:r>
              <a:rPr lang="es-ES" baseline="0" dirty="0" err="1" smtClean="0"/>
              <a:t>insets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52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Path</a:t>
            </a:r>
            <a:r>
              <a:rPr lang="es-ES" dirty="0" smtClean="0"/>
              <a:t> </a:t>
            </a:r>
            <a:r>
              <a:rPr lang="es-ES" dirty="0" err="1" smtClean="0"/>
              <a:t>tracing</a:t>
            </a:r>
            <a:r>
              <a:rPr lang="es-ES" dirty="0" smtClean="0"/>
              <a:t> </a:t>
            </a:r>
            <a:r>
              <a:rPr lang="es-ES" baseline="0" dirty="0" err="1" smtClean="0"/>
              <a:t>based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capable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representing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many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effects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58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Nevertheless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introduces </a:t>
            </a:r>
            <a:r>
              <a:rPr lang="es-ES" baseline="0" dirty="0" err="1" smtClean="0"/>
              <a:t>certain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overhead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requires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constructing</a:t>
            </a:r>
            <a:r>
              <a:rPr lang="es-ES" baseline="0" dirty="0" smtClean="0"/>
              <a:t> a virtual </a:t>
            </a:r>
            <a:r>
              <a:rPr lang="es-ES" baseline="0" dirty="0" err="1" smtClean="0"/>
              <a:t>triangulation</a:t>
            </a:r>
            <a:r>
              <a:rPr lang="es-ES" baseline="0" dirty="0" smtClean="0"/>
              <a:t>, and </a:t>
            </a:r>
            <a:r>
              <a:rPr lang="es-ES" baseline="0" dirty="0" err="1" smtClean="0"/>
              <a:t>computing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Hessians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involve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expressions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3x3 matrices.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computational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overhead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respect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previous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around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extra 9% </a:t>
            </a:r>
            <a:r>
              <a:rPr lang="es-ES" baseline="0" dirty="0" err="1" smtClean="0"/>
              <a:t>during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computation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Still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able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provide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better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equal</a:t>
            </a:r>
            <a:r>
              <a:rPr lang="es-ES" baseline="0" dirty="0" smtClean="0"/>
              <a:t>-time </a:t>
            </a:r>
            <a:r>
              <a:rPr lang="es-ES" baseline="0" dirty="0" err="1" smtClean="0"/>
              <a:t>comparisons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fewer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show a </a:t>
            </a:r>
            <a:r>
              <a:rPr lang="es-ES" baseline="0" dirty="0" err="1" smtClean="0"/>
              <a:t>comparison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between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scene</a:t>
            </a:r>
            <a:r>
              <a:rPr lang="es-ES" baseline="0" dirty="0" smtClean="0"/>
              <a:t> [CLICK] and </a:t>
            </a:r>
            <a:r>
              <a:rPr lang="es-ES" baseline="0" dirty="0" err="1" smtClean="0"/>
              <a:t>rendering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occlusion-unaware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gradients</a:t>
            </a:r>
            <a:r>
              <a:rPr lang="es-ES" baseline="0" dirty="0" smtClean="0"/>
              <a:t> in a similar time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introduces </a:t>
            </a:r>
            <a:r>
              <a:rPr lang="es-ES" baseline="0" dirty="0" err="1" smtClean="0"/>
              <a:t>several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artifacts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red </a:t>
            </a:r>
            <a:r>
              <a:rPr lang="es-ES" baseline="0" dirty="0" err="1" smtClean="0"/>
              <a:t>insets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0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Additionally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stretch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along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axes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lower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eigendecomposition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Hessians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allows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provide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under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same</a:t>
            </a:r>
            <a:r>
              <a:rPr lang="es-ES" baseline="0" dirty="0" smtClean="0"/>
              <a:t> error </a:t>
            </a:r>
            <a:r>
              <a:rPr lang="es-ES" baseline="0" dirty="0" err="1" smtClean="0"/>
              <a:t>threshold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reducing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computational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a 30%.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654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Finally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illustrate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staircase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scenario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distant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lighting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through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window</a:t>
            </a:r>
            <a:r>
              <a:rPr lang="es-ES" baseline="0" dirty="0" smtClean="0"/>
              <a:t>. </a:t>
            </a:r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950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In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equal</a:t>
            </a:r>
            <a:r>
              <a:rPr lang="es-ES" baseline="0" dirty="0" smtClean="0"/>
              <a:t>-time </a:t>
            </a:r>
            <a:r>
              <a:rPr lang="es-ES" baseline="0" dirty="0" err="1" smtClean="0"/>
              <a:t>comparison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several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tracing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still</a:t>
            </a:r>
            <a:r>
              <a:rPr lang="es-ES" baseline="0" dirty="0" smtClean="0"/>
              <a:t> shows </a:t>
            </a:r>
            <a:r>
              <a:rPr lang="es-ES" baseline="0" dirty="0" err="1" smtClean="0"/>
              <a:t>significant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noise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Progressive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photon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beams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fails</a:t>
            </a:r>
            <a:r>
              <a:rPr lang="es-ES" baseline="0" dirty="0" smtClean="0"/>
              <a:t> to score </a:t>
            </a:r>
            <a:r>
              <a:rPr lang="es-ES" baseline="0" dirty="0" err="1" smtClean="0"/>
              <a:t>beams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through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window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distant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sources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introducing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variance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results</a:t>
            </a:r>
            <a:r>
              <a:rPr lang="es-ES" baseline="0" dirty="0" smtClean="0"/>
              <a:t>.. </a:t>
            </a:r>
            <a:r>
              <a:rPr lang="es-ES" baseline="0" dirty="0" err="1" smtClean="0"/>
              <a:t>Previous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caching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present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artifacts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due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accounting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visibility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computation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right</a:t>
            </a:r>
            <a:r>
              <a:rPr lang="es-ES" baseline="0" dirty="0" smtClean="0"/>
              <a:t> produces a </a:t>
            </a:r>
            <a:r>
              <a:rPr lang="es-ES" baseline="0" dirty="0" err="1" smtClean="0"/>
              <a:t>noise</a:t>
            </a:r>
            <a:r>
              <a:rPr lang="es-ES" baseline="0" dirty="0" smtClean="0"/>
              <a:t>-free </a:t>
            </a:r>
            <a:r>
              <a:rPr lang="es-ES" baseline="0" dirty="0" err="1" smtClean="0"/>
              <a:t>solution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while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representing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shadow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details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mixed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shafts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through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windows</a:t>
            </a:r>
            <a:r>
              <a:rPr lang="es-E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505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Our</a:t>
            </a:r>
            <a:r>
              <a:rPr lang="es-ES" dirty="0" smtClean="0"/>
              <a:t> </a:t>
            </a:r>
            <a:r>
              <a:rPr lang="es-ES" dirty="0" err="1" smtClean="0"/>
              <a:t>method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not</a:t>
            </a:r>
            <a:r>
              <a:rPr lang="es-ES" dirty="0" smtClean="0"/>
              <a:t> free of </a:t>
            </a:r>
            <a:r>
              <a:rPr lang="es-ES" dirty="0" err="1" smtClean="0"/>
              <a:t>limitations</a:t>
            </a:r>
            <a:r>
              <a:rPr lang="es-ES" dirty="0" smtClean="0"/>
              <a:t> and chances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future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improvement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First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gradient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formulation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form-factors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limited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diffuse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surfaces</a:t>
            </a:r>
            <a:r>
              <a:rPr lang="es-ES" baseline="0" dirty="0" smtClean="0"/>
              <a:t>, so </a:t>
            </a:r>
            <a:r>
              <a:rPr lang="es-ES" baseline="0" dirty="0" err="1" smtClean="0"/>
              <a:t>adding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support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glossy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specular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materials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would</a:t>
            </a:r>
            <a:r>
              <a:rPr lang="es-ES" baseline="0" dirty="0" smtClean="0"/>
              <a:t> be </a:t>
            </a:r>
            <a:r>
              <a:rPr lang="es-ES" baseline="0" dirty="0" err="1" smtClean="0"/>
              <a:t>interesting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since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tend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generate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high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frequency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patterns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es-ES" baseline="0" dirty="0" err="1" smtClean="0"/>
              <a:t>Making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anisotropic</a:t>
            </a:r>
            <a:r>
              <a:rPr lang="es-ES" baseline="0" dirty="0" smtClean="0"/>
              <a:t> media </a:t>
            </a:r>
            <a:r>
              <a:rPr lang="es-ES" baseline="0" dirty="0" err="1" smtClean="0"/>
              <a:t>would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require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revising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assumptions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made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closed-form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triangulation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822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In </a:t>
            </a:r>
            <a:r>
              <a:rPr lang="es-ES" baseline="0" dirty="0" err="1" smtClean="0"/>
              <a:t>conclusion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introduced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 to compute </a:t>
            </a:r>
            <a:r>
              <a:rPr lang="es-ES" baseline="0" dirty="0" err="1" smtClean="0"/>
              <a:t>participating</a:t>
            </a:r>
            <a:r>
              <a:rPr lang="es-ES" baseline="0" dirty="0" smtClean="0"/>
              <a:t> media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account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occlusion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, and </a:t>
            </a:r>
            <a:r>
              <a:rPr lang="es-ES" baseline="0" dirty="0" err="1" smtClean="0"/>
              <a:t>used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them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provide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second-order</a:t>
            </a:r>
            <a:r>
              <a:rPr lang="es-ES" baseline="0" dirty="0" smtClean="0"/>
              <a:t> error </a:t>
            </a:r>
            <a:r>
              <a:rPr lang="es-ES" baseline="0" dirty="0" err="1" smtClean="0"/>
              <a:t>metric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caching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Finally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limited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caching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could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be </a:t>
            </a:r>
            <a:r>
              <a:rPr lang="es-ES" baseline="0" dirty="0" err="1" smtClean="0"/>
              <a:t>applied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 </a:t>
            </a:r>
            <a:r>
              <a:rPr lang="es-ES" baseline="0" dirty="0" smtClean="0"/>
              <a:t>to compute </a:t>
            </a:r>
            <a:r>
              <a:rPr lang="es-ES" baseline="0" dirty="0" err="1" smtClean="0"/>
              <a:t>optimal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kernels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density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estimation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improving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quadrature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171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8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but</a:t>
            </a:r>
            <a:r>
              <a:rPr lang="es-ES" dirty="0" smtClean="0"/>
              <a:t> </a:t>
            </a:r>
            <a:r>
              <a:rPr lang="es-ES" dirty="0" err="1" smtClean="0"/>
              <a:t>they</a:t>
            </a:r>
            <a:r>
              <a:rPr lang="es-ES" dirty="0" smtClean="0"/>
              <a:t> </a:t>
            </a:r>
            <a:r>
              <a:rPr lang="es-ES" baseline="0" dirty="0" err="1" smtClean="0"/>
              <a:t>don’t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leverage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smooth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variations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often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found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participating</a:t>
            </a:r>
            <a:r>
              <a:rPr lang="es-ES" baseline="0" dirty="0" smtClean="0"/>
              <a:t> media, </a:t>
            </a:r>
            <a:r>
              <a:rPr lang="es-ES" baseline="0" dirty="0" err="1" smtClean="0"/>
              <a:t>leading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many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redundant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computations</a:t>
            </a:r>
            <a:r>
              <a:rPr lang="es-ES" baseline="0" dirty="0" smtClean="0"/>
              <a:t> </a:t>
            </a:r>
            <a:endParaRPr lang="es-E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8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Inspired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recent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leverages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irradiance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Hessians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perform</a:t>
            </a:r>
            <a:r>
              <a:rPr lang="es-ES" baseline="0" dirty="0" smtClean="0"/>
              <a:t> error-</a:t>
            </a:r>
            <a:r>
              <a:rPr lang="es-ES" baseline="0" dirty="0" err="1" smtClean="0"/>
              <a:t>bounded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37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present</a:t>
            </a:r>
            <a:r>
              <a:rPr lang="es-ES" baseline="0" dirty="0" smtClean="0"/>
              <a:t> a new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caching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algorithm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participating</a:t>
            </a:r>
            <a:r>
              <a:rPr lang="es-ES" baseline="0" dirty="0" smtClean="0"/>
              <a:t> media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computes </a:t>
            </a:r>
            <a:r>
              <a:rPr lang="es-ES" baseline="0" dirty="0" err="1" smtClean="0"/>
              <a:t>occlusion-aware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improve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rendering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efficiency</a:t>
            </a:r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[CLICK]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perform</a:t>
            </a:r>
            <a:r>
              <a:rPr lang="es-ES" dirty="0" smtClean="0"/>
              <a:t> </a:t>
            </a:r>
            <a:r>
              <a:rPr lang="es-ES" dirty="0" err="1" smtClean="0"/>
              <a:t>extrapolations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across</a:t>
            </a:r>
            <a:r>
              <a:rPr lang="es-ES" baseline="0" dirty="0" smtClean="0"/>
              <a:t> media </a:t>
            </a:r>
            <a:r>
              <a:rPr lang="es-ES" baseline="0" dirty="0" err="1" smtClean="0"/>
              <a:t>using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first-order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avoid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tracing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rays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unnecessary</a:t>
            </a:r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[CLICK] To </a:t>
            </a:r>
            <a:r>
              <a:rPr lang="es-ES" baseline="0" dirty="0" err="1" smtClean="0"/>
              <a:t>make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don’t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extrapolate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shouldn’t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introduce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error </a:t>
            </a:r>
            <a:r>
              <a:rPr lang="es-ES" baseline="0" dirty="0" err="1" smtClean="0"/>
              <a:t>metric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second-order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derivatives</a:t>
            </a:r>
            <a:r>
              <a:rPr lang="es-ES" baseline="0" dirty="0" smtClean="0"/>
              <a:t> [CLICK]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limits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reach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interpolations</a:t>
            </a:r>
            <a:r>
              <a:rPr lang="es-ES" baseline="0" dirty="0" smtClean="0"/>
              <a:t>, [CLICK] and </a:t>
            </a:r>
            <a:r>
              <a:rPr lang="es-ES" baseline="0" dirty="0" err="1" smtClean="0"/>
              <a:t>increase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cache </a:t>
            </a:r>
            <a:r>
              <a:rPr lang="es-ES" baseline="0" dirty="0" err="1" smtClean="0"/>
              <a:t>ensity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changes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stronger</a:t>
            </a:r>
            <a:r>
              <a:rPr lang="es-ES" baseline="0" dirty="0" smtClean="0"/>
              <a:t>. [PAUSE]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But</a:t>
            </a:r>
            <a:r>
              <a:rPr lang="es-ES" dirty="0" smtClean="0"/>
              <a:t> </a:t>
            </a:r>
            <a:r>
              <a:rPr lang="es-ES" dirty="0" err="1" smtClean="0"/>
              <a:t>before</a:t>
            </a:r>
            <a:r>
              <a:rPr lang="es-ES" dirty="0" smtClean="0"/>
              <a:t> </a:t>
            </a:r>
            <a:r>
              <a:rPr lang="es-ES" dirty="0" err="1" smtClean="0"/>
              <a:t>telling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do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let’s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take</a:t>
            </a:r>
            <a:r>
              <a:rPr lang="es-ES" baseline="0" dirty="0" smtClean="0"/>
              <a:t> a look to </a:t>
            </a:r>
            <a:r>
              <a:rPr lang="es-ES" baseline="0" dirty="0" err="1" smtClean="0"/>
              <a:t>previous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literature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61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Photon</a:t>
            </a:r>
            <a:r>
              <a:rPr lang="es-ES" dirty="0" smtClean="0"/>
              <a:t> </a:t>
            </a:r>
            <a:r>
              <a:rPr lang="es-ES" baseline="0" dirty="0" err="1" smtClean="0"/>
              <a:t>density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estimation</a:t>
            </a:r>
            <a:r>
              <a:rPr lang="es-ES" baseline="0" dirty="0" smtClean="0"/>
              <a:t> has </a:t>
            </a:r>
            <a:r>
              <a:rPr lang="es-ES" baseline="0" dirty="0" err="1" smtClean="0"/>
              <a:t>fostered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wide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number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algorithms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efficient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rendering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participating</a:t>
            </a:r>
            <a:r>
              <a:rPr lang="es-ES" baseline="0" dirty="0" smtClean="0"/>
              <a:t> media, </a:t>
            </a:r>
            <a:r>
              <a:rPr lang="es-ES" baseline="0" dirty="0" err="1" smtClean="0"/>
              <a:t>either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[CLICK] </a:t>
            </a:r>
            <a:r>
              <a:rPr lang="es-ES" baseline="0" dirty="0" err="1" smtClean="0"/>
              <a:t>points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beams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higher</a:t>
            </a:r>
            <a:r>
              <a:rPr lang="es-ES" baseline="0" dirty="0" smtClean="0"/>
              <a:t> dimensional </a:t>
            </a:r>
            <a:r>
              <a:rPr lang="es-ES" baseline="0" dirty="0" err="1" smtClean="0"/>
              <a:t>samples</a:t>
            </a:r>
            <a:r>
              <a:rPr lang="es-ES" baseline="0" dirty="0" smtClean="0"/>
              <a:t>, [CLICK]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hybrid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methods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21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[CLICK] </a:t>
            </a:r>
            <a:r>
              <a:rPr lang="es-ES" baseline="0" dirty="0" err="1" smtClean="0"/>
              <a:t>Frequency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gradient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analysis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served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adaptive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sampling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reconstruction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rendering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even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improve</a:t>
            </a:r>
            <a:r>
              <a:rPr lang="es-ES" baseline="0" dirty="0" smtClean="0"/>
              <a:t> visual </a:t>
            </a:r>
            <a:r>
              <a:rPr lang="es-ES" baseline="0" dirty="0" err="1" smtClean="0"/>
              <a:t>convergence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photon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beams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smtClean="0"/>
              <a:t>[CLICK]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use of </a:t>
            </a:r>
            <a:r>
              <a:rPr lang="es-ES" baseline="0" dirty="0" err="1" smtClean="0"/>
              <a:t>image-gradients</a:t>
            </a:r>
            <a:r>
              <a:rPr lang="es-ES" baseline="0" dirty="0" smtClean="0"/>
              <a:t> has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helped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improve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Metropolis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path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tracing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Poisson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reconstructions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image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space</a:t>
            </a:r>
            <a:endParaRPr lang="es-ES" baseline="0" dirty="0" smtClean="0"/>
          </a:p>
          <a:p>
            <a:endParaRPr lang="es-ES" baseline="0" dirty="0" smtClean="0"/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3A12-7E84-47C6-816C-F0938EF2F1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72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9366-F92D-B047-B9B7-BCD589552E9E}" type="datetime1">
              <a:rPr lang="en-GB" smtClean="0"/>
              <a:t>13/09/2018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5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60CF-DAA1-1146-BD32-78237DF6B81E}" type="datetime1">
              <a:rPr lang="en-GB" smtClean="0"/>
              <a:t>13/09/2018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1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0DC7-F994-074F-853A-6C67264EF377}" type="datetime1">
              <a:rPr lang="en-GB" smtClean="0"/>
              <a:t>13/09/2018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3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EDC6-F007-9946-8E16-D0E2279994EE}" type="datetime1">
              <a:rPr lang="en-GB" smtClean="0"/>
              <a:t>13/09/2018</a:t>
            </a:fld>
            <a:endParaRPr lang="en-US"/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91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14C4-7ECF-9142-A718-14133B4D13A3}" type="datetime1">
              <a:rPr lang="en-GB" smtClean="0"/>
              <a:t>13/09/2018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7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4EE0E-C8E0-F446-8D7A-249513514DDC}" type="datetime1">
              <a:rPr lang="en-GB" smtClean="0"/>
              <a:t>13/09/2018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1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497C-241E-A840-8B34-B7418625D29C}" type="datetime1">
              <a:rPr lang="en-GB" smtClean="0"/>
              <a:t>13/09/2018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8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5BD70-2977-E443-9C20-B78C181845F1}" type="datetime1">
              <a:rPr lang="en-GB" smtClean="0"/>
              <a:t>13/09/2018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6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10B2-2B86-484A-826F-F4EEBB47AE9D}" type="datetime1">
              <a:rPr lang="en-GB" smtClean="0"/>
              <a:t>13/09/2018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3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2D12A-BE2D-F344-9105-5DCDA47BC00F}" type="datetime1">
              <a:rPr lang="en-GB" smtClean="0"/>
              <a:t>13/09/2018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8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EB4-CCAE-F24D-A134-D6B68D6FADEA}" type="datetime1">
              <a:rPr lang="en-GB" smtClean="0"/>
              <a:t>13/09/2018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9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  <a:lumOff val="35000"/>
              </a:schemeClr>
            </a:gs>
            <a:gs pos="97000">
              <a:schemeClr val="bg1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AEB03-534F-464A-BAEA-7C7836C58F50}" type="datetime1">
              <a:rPr lang="en-GB" smtClean="0"/>
              <a:t>13/09/2018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5FE5A-6FF8-46CC-8BD6-0591BB7FADD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43" y="6212876"/>
            <a:ext cx="1898357" cy="550472"/>
          </a:xfrm>
          <a:prstGeom prst="rect">
            <a:avLst/>
          </a:prstGeom>
        </p:spPr>
      </p:pic>
      <p:pic>
        <p:nvPicPr>
          <p:cNvPr id="2050" name="Picture 2" descr="Image result for siggraph 2018 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68" y="329212"/>
            <a:ext cx="895264" cy="89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4418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yriad Pro Light" panose="020B06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6.e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png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58.png"/><Relationship Id="rId4" Type="http://schemas.openxmlformats.org/officeDocument/2006/relationships/image" Target="../media/image5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4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4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0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4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4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1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1.png"/><Relationship Id="rId11" Type="http://schemas.openxmlformats.org/officeDocument/2006/relationships/image" Target="../media/image68.png"/><Relationship Id="rId5" Type="http://schemas.openxmlformats.org/officeDocument/2006/relationships/image" Target="../media/image73.png"/><Relationship Id="rId10" Type="http://schemas.openxmlformats.org/officeDocument/2006/relationships/image" Target="../media/image66.png"/><Relationship Id="rId4" Type="http://schemas.openxmlformats.org/officeDocument/2006/relationships/image" Target="../media/image72.pn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notesSlide" Target="../notesSlides/notesSlide28.xml"/><Relationship Id="rId21" Type="http://schemas.openxmlformats.org/officeDocument/2006/relationships/image" Target="../media/image82.png"/><Relationship Id="rId7" Type="http://schemas.openxmlformats.org/officeDocument/2006/relationships/image" Target="../media/image70.png"/><Relationship Id="rId12" Type="http://schemas.openxmlformats.org/officeDocument/2006/relationships/image" Target="../media/image63.png"/><Relationship Id="rId1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9.png"/><Relationship Id="rId20" Type="http://schemas.openxmlformats.org/officeDocument/2006/relationships/image" Target="../media/image81.png"/><Relationship Id="rId1" Type="http://schemas.openxmlformats.org/officeDocument/2006/relationships/tags" Target="../tags/tag23.xml"/><Relationship Id="rId6" Type="http://schemas.openxmlformats.org/officeDocument/2006/relationships/image" Target="../media/image76.png"/><Relationship Id="rId11" Type="http://schemas.openxmlformats.org/officeDocument/2006/relationships/image" Target="../media/image62.png"/><Relationship Id="rId5" Type="http://schemas.openxmlformats.org/officeDocument/2006/relationships/image" Target="../media/image75.png"/><Relationship Id="rId15" Type="http://schemas.openxmlformats.org/officeDocument/2006/relationships/image" Target="../media/image68.png"/><Relationship Id="rId10" Type="http://schemas.openxmlformats.org/officeDocument/2006/relationships/image" Target="../media/image61.png"/><Relationship Id="rId19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Relationship Id="rId14" Type="http://schemas.openxmlformats.org/officeDocument/2006/relationships/image" Target="../media/image66.png"/><Relationship Id="rId22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2.png"/><Relationship Id="rId12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74.png"/><Relationship Id="rId11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1.png"/><Relationship Id="rId4" Type="http://schemas.openxmlformats.org/officeDocument/2006/relationships/image" Target="../media/image70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93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5.png"/><Relationship Id="rId12" Type="http://schemas.openxmlformats.org/officeDocument/2006/relationships/oleObject" Target="../embeddings/oleObject4.bin"/><Relationship Id="rId2" Type="http://schemas.openxmlformats.org/officeDocument/2006/relationships/tags" Target="../tags/tag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0.wmf"/><Relationship Id="rId11" Type="http://schemas.openxmlformats.org/officeDocument/2006/relationships/image" Target="../media/image92.wmf"/><Relationship Id="rId5" Type="http://schemas.openxmlformats.org/officeDocument/2006/relationships/oleObject" Target="../embeddings/oleObject1.bin"/><Relationship Id="rId15" Type="http://schemas.openxmlformats.org/officeDocument/2006/relationships/image" Target="../media/image94.wmf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91.wmf"/><Relationship Id="rId14" Type="http://schemas.openxmlformats.org/officeDocument/2006/relationships/oleObject" Target="../embeddings/oleObject5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9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9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94.wmf"/><Relationship Id="rId10" Type="http://schemas.openxmlformats.org/officeDocument/2006/relationships/image" Target="../media/image97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Relationship Id="rId14" Type="http://schemas.openxmlformats.org/officeDocument/2006/relationships/image" Target="../media/image92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png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19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png"/><Relationship Id="rId20" Type="http://schemas.openxmlformats.org/officeDocument/2006/relationships/image" Target="../media/image26.emf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5.emf"/><Relationship Id="rId4" Type="http://schemas.openxmlformats.org/officeDocument/2006/relationships/image" Target="../media/image5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3600" dirty="0" err="1" smtClean="0"/>
              <a:t>Second-Order</a:t>
            </a:r>
            <a:r>
              <a:rPr lang="es-ES" sz="3600" dirty="0" smtClean="0"/>
              <a:t> </a:t>
            </a:r>
            <a:r>
              <a:rPr lang="es-ES" sz="3600" dirty="0" err="1" smtClean="0"/>
              <a:t>Occlusion-Aware</a:t>
            </a:r>
            <a:r>
              <a:rPr lang="es-ES" sz="3600" dirty="0" smtClean="0"/>
              <a:t> </a:t>
            </a:r>
            <a:r>
              <a:rPr lang="es-ES" sz="3600" dirty="0" err="1" smtClean="0"/>
              <a:t>Volumetric</a:t>
            </a:r>
            <a:r>
              <a:rPr lang="es-ES" sz="3600" dirty="0" smtClean="0"/>
              <a:t> </a:t>
            </a:r>
            <a:r>
              <a:rPr lang="es-ES" sz="3600" dirty="0" err="1" smtClean="0"/>
              <a:t>Radiance</a:t>
            </a:r>
            <a:r>
              <a:rPr lang="es-ES" sz="3600" dirty="0" smtClean="0"/>
              <a:t> </a:t>
            </a:r>
            <a:r>
              <a:rPr lang="es-ES" sz="3600" dirty="0" err="1" smtClean="0"/>
              <a:t>Caching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9144000" cy="2082800"/>
          </a:xfrm>
        </p:spPr>
        <p:txBody>
          <a:bodyPr>
            <a:normAutofit/>
          </a:bodyPr>
          <a:lstStyle/>
          <a:p>
            <a:r>
              <a:rPr lang="es-ES" sz="2000" dirty="0" smtClean="0"/>
              <a:t>Julio Marco</a:t>
            </a:r>
            <a:r>
              <a:rPr lang="es-ES" sz="2000" baseline="30000" dirty="0" smtClean="0"/>
              <a:t>1</a:t>
            </a:r>
            <a:r>
              <a:rPr lang="es-ES" sz="2000" dirty="0" smtClean="0"/>
              <a:t>	 </a:t>
            </a:r>
            <a:r>
              <a:rPr lang="es-ES" sz="2000" dirty="0" err="1" smtClean="0"/>
              <a:t>Adrian</a:t>
            </a:r>
            <a:r>
              <a:rPr lang="es-ES" sz="2000" dirty="0" smtClean="0"/>
              <a:t> Jarabo</a:t>
            </a:r>
            <a:r>
              <a:rPr lang="es-ES" sz="2000" baseline="30000" dirty="0" smtClean="0"/>
              <a:t>1</a:t>
            </a:r>
            <a:r>
              <a:rPr lang="es-ES" sz="2000" dirty="0" smtClean="0"/>
              <a:t> 	        </a:t>
            </a:r>
            <a:r>
              <a:rPr lang="es-ES" sz="2000" dirty="0" err="1" smtClean="0"/>
              <a:t>Wojciech</a:t>
            </a:r>
            <a:r>
              <a:rPr lang="es-ES" sz="2000" dirty="0" smtClean="0"/>
              <a:t> Jarosz</a:t>
            </a:r>
            <a:r>
              <a:rPr lang="es-ES" sz="2000" baseline="30000" dirty="0" smtClean="0"/>
              <a:t>2</a:t>
            </a:r>
            <a:r>
              <a:rPr lang="es-ES" sz="2000" dirty="0"/>
              <a:t> </a:t>
            </a:r>
            <a:r>
              <a:rPr lang="es-ES" sz="2000" dirty="0" smtClean="0"/>
              <a:t>	Diego Gutierrez</a:t>
            </a:r>
            <a:r>
              <a:rPr lang="es-ES" sz="2000" baseline="30000" dirty="0" smtClean="0"/>
              <a:t>1</a:t>
            </a:r>
          </a:p>
          <a:p>
            <a:endParaRPr lang="es-ES" sz="2000" baseline="30000" dirty="0"/>
          </a:p>
          <a:p>
            <a:r>
              <a:rPr lang="es-ES" sz="2000" baseline="30000" dirty="0" smtClean="0"/>
              <a:t>1 </a:t>
            </a:r>
            <a:r>
              <a:rPr lang="es-ES" sz="2000" dirty="0" smtClean="0"/>
              <a:t>Universidad de Zaragoza, I3A	</a:t>
            </a:r>
            <a:r>
              <a:rPr lang="es-ES" sz="2000" baseline="30000" dirty="0" smtClean="0"/>
              <a:t>2 </a:t>
            </a:r>
            <a:r>
              <a:rPr lang="es-ES" sz="2000" dirty="0" err="1" smtClean="0"/>
              <a:t>Dartmouth</a:t>
            </a:r>
            <a:r>
              <a:rPr lang="es-ES" sz="2000" dirty="0" smtClean="0"/>
              <a:t> </a:t>
            </a:r>
            <a:r>
              <a:rPr lang="es-ES" sz="2000" dirty="0" err="1" smtClean="0"/>
              <a:t>College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0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1"/>
    </mc:Choice>
    <mc:Fallback xmlns="">
      <p:transition spd="slow" advTm="436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Related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Irradiance</a:t>
            </a:r>
            <a:r>
              <a:rPr lang="es-ES" dirty="0" smtClean="0"/>
              <a:t>/</a:t>
            </a:r>
            <a:r>
              <a:rPr lang="es-ES" dirty="0" err="1" smtClean="0"/>
              <a:t>radiance</a:t>
            </a:r>
            <a:r>
              <a:rPr lang="es-ES" dirty="0" smtClean="0"/>
              <a:t> </a:t>
            </a:r>
            <a:r>
              <a:rPr lang="es-ES" dirty="0" err="1" smtClean="0"/>
              <a:t>caching</a:t>
            </a:r>
            <a:r>
              <a:rPr lang="es-ES" dirty="0" smtClean="0"/>
              <a:t> </a:t>
            </a:r>
            <a:r>
              <a:rPr lang="es-ES" dirty="0" err="1" smtClean="0"/>
              <a:t>methods</a:t>
            </a:r>
            <a:endParaRPr lang="es-E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023723" y="2432181"/>
            <a:ext cx="5377433" cy="3587619"/>
            <a:chOff x="1023723" y="2432181"/>
            <a:chExt cx="5377433" cy="35876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3723" y="2432181"/>
              <a:ext cx="5377433" cy="358761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628683" y="5619690"/>
              <a:ext cx="177247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000" dirty="0" smtClean="0"/>
                <a:t>[Ward et al. 88]</a:t>
              </a:r>
              <a:endParaRPr lang="en-US" sz="20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86679" y="2432181"/>
            <a:ext cx="5237232" cy="3587619"/>
            <a:chOff x="6586679" y="2432181"/>
            <a:chExt cx="5237232" cy="35876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6679" y="2432181"/>
              <a:ext cx="5237232" cy="358761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105410" y="5580707"/>
              <a:ext cx="27185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000" dirty="0" smtClean="0"/>
                <a:t>[Ward and </a:t>
              </a:r>
              <a:r>
                <a:rPr lang="es-ES" sz="2000" dirty="0" err="1" smtClean="0"/>
                <a:t>Heckbert</a:t>
              </a:r>
              <a:r>
                <a:rPr lang="es-ES" sz="2000" dirty="0" smtClean="0"/>
                <a:t> 91]</a:t>
              </a:r>
              <a:endParaRPr lang="en-US" sz="2000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79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6"/>
    </mc:Choice>
    <mc:Fallback xmlns="">
      <p:transition spd="slow" advTm="10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Related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Irradiance</a:t>
            </a:r>
            <a:r>
              <a:rPr lang="es-ES" dirty="0" smtClean="0"/>
              <a:t>/</a:t>
            </a:r>
            <a:r>
              <a:rPr lang="es-ES" dirty="0" err="1" smtClean="0"/>
              <a:t>radiance</a:t>
            </a:r>
            <a:r>
              <a:rPr lang="es-ES" dirty="0" smtClean="0"/>
              <a:t> </a:t>
            </a:r>
            <a:r>
              <a:rPr lang="es-ES" dirty="0" err="1" smtClean="0"/>
              <a:t>caching</a:t>
            </a:r>
            <a:r>
              <a:rPr lang="es-ES" dirty="0" smtClean="0"/>
              <a:t> </a:t>
            </a:r>
            <a:r>
              <a:rPr lang="es-ES" dirty="0" err="1" smtClean="0"/>
              <a:t>methods</a:t>
            </a:r>
            <a:endParaRPr lang="es-E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5928632" y="3037113"/>
            <a:ext cx="5075352" cy="2951163"/>
            <a:chOff x="1019175" y="3225799"/>
            <a:chExt cx="5075352" cy="29511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9175" y="3225799"/>
              <a:ext cx="5075352" cy="295116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705732" y="5776852"/>
              <a:ext cx="21739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/>
                <a:t>[</a:t>
              </a:r>
              <a:r>
                <a:rPr lang="es-ES" dirty="0" err="1"/>
                <a:t>Krivanek</a:t>
              </a:r>
              <a:r>
                <a:rPr lang="es-ES" dirty="0"/>
                <a:t> et al. </a:t>
              </a:r>
              <a:r>
                <a:rPr lang="es-ES" dirty="0" smtClean="0"/>
                <a:t>2005</a:t>
              </a:r>
              <a:r>
                <a:rPr lang="es-ES" dirty="0"/>
                <a:t>]</a:t>
              </a:r>
              <a:endParaRPr lang="en-US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188" y="3037113"/>
            <a:ext cx="4240387" cy="29511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18582" y="5618944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[</a:t>
            </a:r>
            <a:r>
              <a:rPr lang="es-ES" dirty="0" err="1"/>
              <a:t>Krivanek</a:t>
            </a:r>
            <a:r>
              <a:rPr lang="es-ES" dirty="0"/>
              <a:t> et al. </a:t>
            </a:r>
            <a:r>
              <a:rPr lang="es-ES" dirty="0" smtClean="0"/>
              <a:t>2006]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77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0"/>
    </mc:Choice>
    <mc:Fallback xmlns="">
      <p:transition spd="slow" advTm="11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Related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Irradiance</a:t>
            </a:r>
            <a:r>
              <a:rPr lang="es-ES" dirty="0" smtClean="0"/>
              <a:t>/</a:t>
            </a:r>
            <a:r>
              <a:rPr lang="es-ES" dirty="0" err="1" smtClean="0"/>
              <a:t>radiance</a:t>
            </a:r>
            <a:r>
              <a:rPr lang="es-ES" dirty="0" smtClean="0"/>
              <a:t> </a:t>
            </a:r>
            <a:r>
              <a:rPr lang="es-ES" dirty="0" err="1" smtClean="0"/>
              <a:t>caching</a:t>
            </a:r>
            <a:r>
              <a:rPr lang="es-ES" dirty="0" smtClean="0"/>
              <a:t> </a:t>
            </a:r>
            <a:r>
              <a:rPr lang="es-ES" dirty="0" err="1" smtClean="0"/>
              <a:t>methods</a:t>
            </a:r>
            <a:endParaRPr lang="es-E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838200" y="2977015"/>
            <a:ext cx="3861250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/>
              <a:t>[</a:t>
            </a:r>
            <a:r>
              <a:rPr lang="es-ES" sz="2400" b="1" dirty="0" err="1" smtClean="0"/>
              <a:t>Jarosz</a:t>
            </a:r>
            <a:r>
              <a:rPr lang="es-ES" sz="2400" b="1" dirty="0" smtClean="0"/>
              <a:t> et al. 2008]</a:t>
            </a:r>
          </a:p>
          <a:p>
            <a:endParaRPr lang="es-ES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Media </a:t>
            </a:r>
            <a:r>
              <a:rPr lang="es-ES" sz="2400" dirty="0" err="1"/>
              <a:t>g</a:t>
            </a:r>
            <a:r>
              <a:rPr lang="es-ES" sz="2400" dirty="0" err="1" smtClean="0"/>
              <a:t>radients</a:t>
            </a:r>
            <a:r>
              <a:rPr lang="es-ES" sz="2400" dirty="0" smtClean="0"/>
              <a:t>  	</a:t>
            </a:r>
            <a:r>
              <a:rPr lang="es-ES" sz="2400" dirty="0" smtClean="0">
                <a:sym typeface="Wingdings" panose="05000000000000000000" pitchFamily="2" charset="2"/>
              </a:rPr>
              <a:t></a:t>
            </a:r>
            <a:r>
              <a:rPr lang="es-ES" sz="2400" dirty="0" smtClean="0"/>
              <a:t> </a:t>
            </a:r>
            <a:r>
              <a:rPr lang="es-ES" sz="2400" b="1" dirty="0" smtClean="0">
                <a:solidFill>
                  <a:srgbClr val="92D050"/>
                </a:solidFill>
              </a:rPr>
              <a:t>YES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/>
              <a:t>Occlusions</a:t>
            </a:r>
            <a:r>
              <a:rPr lang="es-ES" sz="2400" b="1" dirty="0" smtClean="0"/>
              <a:t> 		</a:t>
            </a:r>
            <a:r>
              <a:rPr lang="es-ES" sz="2400" dirty="0" smtClean="0">
                <a:sym typeface="Wingdings" panose="05000000000000000000" pitchFamily="2" charset="2"/>
              </a:rPr>
              <a:t></a:t>
            </a:r>
            <a:r>
              <a:rPr lang="es-ES" sz="2400" b="1" dirty="0" smtClean="0">
                <a:sym typeface="Wingdings" panose="05000000000000000000" pitchFamily="2" charset="2"/>
              </a:rPr>
              <a:t> </a:t>
            </a:r>
            <a:r>
              <a:rPr lang="es-ES" sz="2400" b="1" dirty="0" smtClean="0">
                <a:solidFill>
                  <a:srgbClr val="FF0000"/>
                </a:solidFill>
              </a:rPr>
              <a:t>NO</a:t>
            </a:r>
            <a:endParaRPr lang="es-ES" sz="2400" b="1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>
                <a:sym typeface="Wingdings" panose="05000000000000000000" pitchFamily="2" charset="2"/>
              </a:rPr>
              <a:t>Higher-order</a:t>
            </a:r>
            <a:r>
              <a:rPr lang="es-ES" sz="2400" dirty="0" smtClean="0">
                <a:sym typeface="Wingdings" panose="05000000000000000000" pitchFamily="2" charset="2"/>
              </a:rPr>
              <a:t> </a:t>
            </a:r>
            <a:r>
              <a:rPr lang="es-ES" sz="2400" b="1" dirty="0" smtClean="0">
                <a:sym typeface="Wingdings" panose="05000000000000000000" pitchFamily="2" charset="2"/>
              </a:rPr>
              <a:t>	 </a:t>
            </a:r>
            <a:r>
              <a:rPr lang="es-ES" sz="2400" b="1" dirty="0" smtClean="0">
                <a:solidFill>
                  <a:srgbClr val="FF0000"/>
                </a:solidFill>
              </a:rPr>
              <a:t>NO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8918"/>
          <a:stretch/>
        </p:blipFill>
        <p:spPr>
          <a:xfrm>
            <a:off x="5829300" y="3120462"/>
            <a:ext cx="4686300" cy="2382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49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88"/>
    </mc:Choice>
    <mc:Fallback xmlns="">
      <p:transition spd="slow" advTm="37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8918"/>
          <a:stretch/>
        </p:blipFill>
        <p:spPr>
          <a:xfrm>
            <a:off x="5829300" y="3120462"/>
            <a:ext cx="4686300" cy="2382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Related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8200" y="2977015"/>
            <a:ext cx="2708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/>
              <a:t>[</a:t>
            </a:r>
            <a:r>
              <a:rPr lang="es-ES" sz="2400" b="1" dirty="0" err="1" smtClean="0"/>
              <a:t>Jarosz</a:t>
            </a:r>
            <a:r>
              <a:rPr lang="es-ES" sz="2400" b="1" dirty="0" smtClean="0"/>
              <a:t> et al. 2008]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1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04"/>
    </mc:Choice>
    <mc:Fallback xmlns="">
      <p:transition advClick="0" advTm="1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33385 0.071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93" y="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-0.01419 0.2324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116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Related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934753"/>
              </p:ext>
            </p:extLst>
          </p:nvPr>
        </p:nvGraphicFramePr>
        <p:xfrm>
          <a:off x="5144125" y="1690687"/>
          <a:ext cx="5120897" cy="46656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0775">
                  <a:extLst>
                    <a:ext uri="{9D8B030D-6E8A-4147-A177-3AD203B41FA5}">
                      <a16:colId xmlns:a16="http://schemas.microsoft.com/office/drawing/2014/main" val="2882758177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1043938358"/>
                    </a:ext>
                  </a:extLst>
                </a:gridCol>
                <a:gridCol w="2035422">
                  <a:extLst>
                    <a:ext uri="{9D8B030D-6E8A-4147-A177-3AD203B41FA5}">
                      <a16:colId xmlns:a16="http://schemas.microsoft.com/office/drawing/2014/main" val="439684037"/>
                    </a:ext>
                  </a:extLst>
                </a:gridCol>
              </a:tblGrid>
              <a:tr h="534807"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2nd </a:t>
                      </a:r>
                      <a:r>
                        <a:rPr lang="es-ES" dirty="0" err="1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order</a:t>
                      </a:r>
                      <a:endParaRPr lang="en-US" dirty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Occlusions</a:t>
                      </a:r>
                      <a:endParaRPr lang="en-US" dirty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820105"/>
                  </a:ext>
                </a:extLst>
              </a:tr>
              <a:tr h="103271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SURFACES</a:t>
                      </a:r>
                      <a:endParaRPr lang="en-US" sz="2800" b="1" dirty="0" smtClean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rgbClr val="00B050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194318"/>
                  </a:ext>
                </a:extLst>
              </a:tr>
              <a:tr h="103271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rgbClr val="00B050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rgbClr val="00B050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rgbClr val="00B050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696856"/>
                  </a:ext>
                </a:extLst>
              </a:tr>
              <a:tr h="1032714">
                <a:tc rowSpan="2">
                  <a:txBody>
                    <a:bodyPr/>
                    <a:lstStyle/>
                    <a:p>
                      <a:pPr algn="ctr"/>
                      <a:r>
                        <a:rPr lang="es-ES" sz="2800" b="1" dirty="0" smtClean="0"/>
                        <a:t>MEDIA</a:t>
                      </a:r>
                      <a:endParaRPr lang="en-US" b="1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es-ES" sz="2800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endParaRPr lang="en-US" sz="2800" dirty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es-ES" sz="2800" dirty="0" smtClean="0">
                          <a:effectLst>
                            <a:outerShdw blurRad="50800" dist="38100" dir="18900000" algn="b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endParaRPr lang="en-US" sz="2800" dirty="0"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532155"/>
                  </a:ext>
                </a:extLst>
              </a:tr>
              <a:tr h="103271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B050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rgbClr val="00B050"/>
                        </a:solidFill>
                        <a:effectLst>
                          <a:outerShdw blurRad="50800" dist="38100" dir="18900000" algn="b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654405"/>
                  </a:ext>
                </a:extLst>
              </a:tr>
            </a:tbl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r="8613"/>
          <a:stretch/>
        </p:blipFill>
        <p:spPr>
          <a:xfrm>
            <a:off x="3155220" y="4324553"/>
            <a:ext cx="1886680" cy="9575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76336" y="4618667"/>
            <a:ext cx="2076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[</a:t>
            </a:r>
            <a:r>
              <a:rPr lang="es-ES" b="1" dirty="0" err="1"/>
              <a:t>Jarosz</a:t>
            </a:r>
            <a:r>
              <a:rPr lang="es-ES" b="1" dirty="0"/>
              <a:t> et al. 2008]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74604" y="2298326"/>
            <a:ext cx="8481427" cy="1933591"/>
            <a:chOff x="974604" y="2298326"/>
            <a:chExt cx="8481427" cy="193359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3488" y="2298326"/>
              <a:ext cx="1890143" cy="93613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t="15369" b="5671"/>
            <a:stretch/>
          </p:blipFill>
          <p:spPr>
            <a:xfrm>
              <a:off x="3164536" y="3311240"/>
              <a:ext cx="1877364" cy="92067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1327394" y="3446223"/>
              <a:ext cx="17256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s-ES" b="1" dirty="0" smtClean="0"/>
                <a:t>[</a:t>
              </a:r>
              <a:r>
                <a:rPr lang="es-ES" b="1" dirty="0" err="1" smtClean="0"/>
                <a:t>Schwarzhaupt</a:t>
              </a:r>
              <a:endParaRPr lang="es-ES" b="1" dirty="0" smtClean="0"/>
            </a:p>
            <a:p>
              <a:pPr algn="r"/>
              <a:r>
                <a:rPr lang="es-ES" b="1" dirty="0" smtClean="0"/>
                <a:t> </a:t>
              </a:r>
              <a:r>
                <a:rPr lang="es-ES" b="1" dirty="0"/>
                <a:t>et al. </a:t>
              </a:r>
              <a:r>
                <a:rPr lang="es-ES" b="1" dirty="0" smtClean="0"/>
                <a:t>2012]</a:t>
              </a:r>
              <a:endParaRPr lang="es-ES" b="1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74604" y="2581727"/>
              <a:ext cx="20766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/>
                <a:t>[</a:t>
              </a:r>
              <a:r>
                <a:rPr lang="es-ES" b="1" dirty="0" err="1"/>
                <a:t>Jarosz</a:t>
              </a:r>
              <a:r>
                <a:rPr lang="es-ES" b="1" dirty="0"/>
                <a:t> et al. </a:t>
              </a:r>
              <a:r>
                <a:rPr lang="es-ES" b="1" dirty="0" smtClean="0"/>
                <a:t>2008]</a:t>
              </a:r>
              <a:endParaRPr lang="es-ES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912640" y="2441758"/>
              <a:ext cx="5549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✔</a:t>
              </a:r>
              <a:endParaRPr lang="en-US" sz="36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795274" y="2441758"/>
              <a:ext cx="66075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✘</a:t>
              </a:r>
              <a:r>
                <a:rPr lang="es-ES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endPara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912640" y="3446222"/>
              <a:ext cx="5549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✔</a:t>
              </a:r>
              <a:endParaRPr lang="en-US" sz="36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901071" y="3446222"/>
              <a:ext cx="5549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✔</a:t>
              </a:r>
              <a:endParaRPr lang="en-US" sz="36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56091" y="5327649"/>
            <a:ext cx="7499940" cy="1016000"/>
            <a:chOff x="1956091" y="5327649"/>
            <a:chExt cx="7499940" cy="1016000"/>
          </a:xfrm>
        </p:grpSpPr>
        <p:sp>
          <p:nvSpPr>
            <p:cNvPr id="29" name="Rectangle 28"/>
            <p:cNvSpPr/>
            <p:nvPr/>
          </p:nvSpPr>
          <p:spPr>
            <a:xfrm>
              <a:off x="1956091" y="5586480"/>
              <a:ext cx="10951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800" b="1" dirty="0" smtClean="0"/>
                <a:t>OURS</a:t>
              </a:r>
              <a:endParaRPr lang="es-ES" sz="3200" b="1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/>
            <a:srcRect t="3873" b="9713"/>
            <a:stretch/>
          </p:blipFill>
          <p:spPr>
            <a:xfrm>
              <a:off x="3153488" y="5327649"/>
              <a:ext cx="1888412" cy="1016000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912640" y="5522467"/>
              <a:ext cx="2543391" cy="646331"/>
              <a:chOff x="6912640" y="5522467"/>
              <a:chExt cx="2543391" cy="646331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6912640" y="5522467"/>
                <a:ext cx="55496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00B050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✔</a:t>
                </a:r>
                <a:endParaRPr lang="en-US" sz="3600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901071" y="5522467"/>
                <a:ext cx="55496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00B050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✔</a:t>
                </a:r>
                <a:endParaRPr lang="en-US" sz="3600" dirty="0"/>
              </a:p>
            </p:txBody>
          </p:sp>
        </p:grpSp>
      </p:grpSp>
      <p:sp>
        <p:nvSpPr>
          <p:cNvPr id="36" name="Rectangle 35"/>
          <p:cNvSpPr/>
          <p:nvPr/>
        </p:nvSpPr>
        <p:spPr>
          <a:xfrm>
            <a:off x="8795274" y="4480167"/>
            <a:ext cx="6607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✘</a:t>
            </a:r>
            <a:r>
              <a:rPr lang="es-E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859741" y="4480167"/>
            <a:ext cx="6607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✘</a:t>
            </a:r>
            <a:r>
              <a:rPr lang="es-E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735550" y="1431992"/>
            <a:ext cx="10720900" cy="4405969"/>
            <a:chOff x="1720017" y="1655220"/>
            <a:chExt cx="9320438" cy="383042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8"/>
            <a:srcRect l="6332" t="1054" b="-1"/>
            <a:stretch/>
          </p:blipFill>
          <p:spPr>
            <a:xfrm>
              <a:off x="5229277" y="1655221"/>
              <a:ext cx="5811178" cy="383042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20017" y="1655220"/>
              <a:ext cx="3171562" cy="383042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4373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331">
        <p:fade/>
      </p:transition>
    </mc:Choice>
    <mc:Fallback xmlns="">
      <p:transition spd="med" advTm="39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Radiance</a:t>
            </a:r>
            <a:r>
              <a:rPr lang="es-ES" dirty="0" smtClean="0"/>
              <a:t> </a:t>
            </a:r>
            <a:r>
              <a:rPr lang="es-ES" dirty="0" err="1" smtClean="0"/>
              <a:t>extrapolation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813" y="1690688"/>
            <a:ext cx="3777698" cy="456247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598631" y="1893888"/>
            <a:ext cx="3471312" cy="1618570"/>
          </a:xfrm>
          <a:prstGeom prst="ellipse">
            <a:avLst/>
          </a:prstGeom>
          <a:noFill/>
          <a:ln w="38100">
            <a:solidFill>
              <a:srgbClr val="66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92111" y="2264073"/>
            <a:ext cx="239570" cy="23957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95219" y="2583388"/>
            <a:ext cx="239570" cy="23957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831681" y="2438400"/>
            <a:ext cx="463538" cy="2286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243" y="2419100"/>
            <a:ext cx="295119" cy="247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0330" y="2727187"/>
            <a:ext cx="368554" cy="4125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99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1"/>
    </mc:Choice>
    <mc:Fallback xmlns="">
      <p:transition spd="slow" advTm="15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68813" y="1690688"/>
            <a:ext cx="3777698" cy="4562474"/>
            <a:chOff x="4468813" y="1690688"/>
            <a:chExt cx="3777698" cy="45624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8813" y="1690688"/>
              <a:ext cx="3777698" cy="456247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5592111" y="2264073"/>
              <a:ext cx="239570" cy="23957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295219" y="2583388"/>
              <a:ext cx="239570" cy="23957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5831681" y="2438400"/>
              <a:ext cx="463538" cy="2286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6243" y="2419100"/>
              <a:ext cx="295119" cy="2479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0330" y="2727187"/>
              <a:ext cx="368554" cy="41256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Radiance</a:t>
            </a:r>
            <a:r>
              <a:rPr lang="es-ES" dirty="0" smtClean="0"/>
              <a:t> </a:t>
            </a:r>
            <a:r>
              <a:rPr lang="es-ES" dirty="0" err="1" smtClean="0"/>
              <a:t>extrapolation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142068" y="4655066"/>
            <a:ext cx="3835396" cy="428804"/>
            <a:chOff x="1142068" y="4655066"/>
            <a:chExt cx="3835396" cy="42880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2068" y="4655066"/>
              <a:ext cx="1066803" cy="42672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751085" y="4683760"/>
              <a:ext cx="22263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 err="1" smtClean="0"/>
                <a:t>Radiance</a:t>
              </a:r>
              <a:r>
                <a:rPr lang="es-ES" sz="2000" dirty="0" smtClean="0"/>
                <a:t> </a:t>
              </a:r>
              <a:r>
                <a:rPr lang="es-ES" sz="2000" dirty="0" err="1" smtClean="0"/>
                <a:t>value</a:t>
              </a:r>
              <a:r>
                <a:rPr lang="es-ES" sz="2000" dirty="0" smtClean="0"/>
                <a:t> at x</a:t>
              </a:r>
              <a:endParaRPr lang="en-US" sz="2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64927" y="5468461"/>
            <a:ext cx="5147838" cy="453778"/>
            <a:chOff x="1164927" y="5468461"/>
            <a:chExt cx="5147838" cy="45377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927" y="5517611"/>
              <a:ext cx="1043944" cy="40462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751084" y="5468461"/>
              <a:ext cx="35616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/>
                <a:t>n</a:t>
              </a:r>
              <a:r>
                <a:rPr lang="es-ES" sz="2000" dirty="0" smtClean="0"/>
                <a:t>-</a:t>
              </a:r>
              <a:r>
                <a:rPr lang="es-ES" sz="2000" dirty="0" err="1" smtClean="0"/>
                <a:t>th</a:t>
              </a:r>
              <a:r>
                <a:rPr lang="es-ES" sz="2000" dirty="0" smtClean="0"/>
                <a:t> </a:t>
              </a:r>
              <a:r>
                <a:rPr lang="es-ES" sz="2000" dirty="0" err="1" smtClean="0"/>
                <a:t>translational</a:t>
              </a:r>
              <a:r>
                <a:rPr lang="es-ES" sz="2000" dirty="0" smtClean="0"/>
                <a:t> </a:t>
              </a:r>
              <a:r>
                <a:rPr lang="es-ES" sz="2000" dirty="0" err="1" smtClean="0"/>
                <a:t>derivative</a:t>
              </a:r>
              <a:r>
                <a:rPr lang="es-ES" sz="2000" dirty="0" smtClean="0"/>
                <a:t> at x</a:t>
              </a:r>
              <a:endParaRPr lang="en-US" sz="2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52979" y="2091035"/>
            <a:ext cx="4028383" cy="1640862"/>
            <a:chOff x="1452979" y="2091035"/>
            <a:chExt cx="4028383" cy="1640862"/>
          </a:xfrm>
        </p:grpSpPr>
        <p:sp>
          <p:nvSpPr>
            <p:cNvPr id="4" name="TextBox 3"/>
            <p:cNvSpPr txBox="1"/>
            <p:nvPr/>
          </p:nvSpPr>
          <p:spPr>
            <a:xfrm>
              <a:off x="2098620" y="2091035"/>
              <a:ext cx="29124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 dirty="0" smtClean="0"/>
                <a:t>TAYLOR EXPANSION</a:t>
              </a:r>
              <a:endParaRPr lang="en-US" sz="2400" b="1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2979" y="2844738"/>
              <a:ext cx="4028383" cy="887159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028348" y="4134301"/>
            <a:ext cx="2584378" cy="2118861"/>
            <a:chOff x="7028348" y="4134301"/>
            <a:chExt cx="2584378" cy="2118861"/>
          </a:xfrm>
        </p:grpSpPr>
        <p:sp>
          <p:nvSpPr>
            <p:cNvPr id="25" name="Oval 24"/>
            <p:cNvSpPr/>
            <p:nvPr/>
          </p:nvSpPr>
          <p:spPr>
            <a:xfrm>
              <a:off x="8358282" y="4134301"/>
              <a:ext cx="1254444" cy="749514"/>
            </a:xfrm>
            <a:prstGeom prst="ellipse">
              <a:avLst/>
            </a:prstGeom>
            <a:noFill/>
            <a:ln w="38100">
              <a:solidFill>
                <a:srgbClr val="66FF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028348" y="5180906"/>
              <a:ext cx="992207" cy="1072256"/>
            </a:xfrm>
            <a:prstGeom prst="ellipse">
              <a:avLst/>
            </a:prstGeom>
            <a:noFill/>
            <a:ln w="38100">
              <a:solidFill>
                <a:srgbClr val="66FF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Oval 27"/>
          <p:cNvSpPr/>
          <p:nvPr/>
        </p:nvSpPr>
        <p:spPr>
          <a:xfrm>
            <a:off x="2421094" y="2667000"/>
            <a:ext cx="826660" cy="472747"/>
          </a:xfrm>
          <a:prstGeom prst="ellipse">
            <a:avLst/>
          </a:prstGeom>
          <a:noFill/>
          <a:ln w="38100">
            <a:solidFill>
              <a:srgbClr val="66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079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1"/>
    </mc:Choice>
    <mc:Fallback xmlns="">
      <p:transition spd="slow" advTm="36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19102 0.000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Radiance</a:t>
            </a:r>
            <a:r>
              <a:rPr lang="es-ES" dirty="0" smtClean="0"/>
              <a:t> </a:t>
            </a:r>
            <a:r>
              <a:rPr lang="es-ES" dirty="0" err="1" smtClean="0"/>
              <a:t>extrapolation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473" y="2091035"/>
            <a:ext cx="4644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TRUNCATED TAYLOR EXPANSION</a:t>
            </a:r>
            <a:endParaRPr lang="en-US" sz="2400" b="1" dirty="0"/>
          </a:p>
        </p:txBody>
      </p:sp>
      <p:sp>
        <p:nvSpPr>
          <p:cNvPr id="6" name="Left Brace 5"/>
          <p:cNvSpPr/>
          <p:nvPr/>
        </p:nvSpPr>
        <p:spPr>
          <a:xfrm rot="16200000">
            <a:off x="4108704" y="1853777"/>
            <a:ext cx="390144" cy="3584449"/>
          </a:xfrm>
          <a:prstGeom prst="leftBrace">
            <a:avLst>
              <a:gd name="adj1" fmla="val 16311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95272" y="4120896"/>
            <a:ext cx="2417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Extrapolated</a:t>
            </a:r>
            <a:r>
              <a:rPr lang="es-ES" dirty="0" smtClean="0"/>
              <a:t> </a:t>
            </a:r>
            <a:r>
              <a:rPr lang="es-ES" dirty="0" err="1" smtClean="0"/>
              <a:t>value</a:t>
            </a:r>
            <a:r>
              <a:rPr lang="es-ES" dirty="0" smtClean="0"/>
              <a:t> at x’</a:t>
            </a:r>
          </a:p>
          <a:p>
            <a:pPr algn="ctr"/>
            <a:r>
              <a:rPr lang="es-ES" dirty="0" smtClean="0"/>
              <a:t>(</a:t>
            </a:r>
            <a:r>
              <a:rPr lang="es-ES" dirty="0" err="1" smtClean="0"/>
              <a:t>first</a:t>
            </a:r>
            <a:r>
              <a:rPr lang="es-ES" dirty="0" smtClean="0"/>
              <a:t> </a:t>
            </a:r>
            <a:r>
              <a:rPr lang="es-ES" dirty="0" err="1" smtClean="0"/>
              <a:t>order</a:t>
            </a:r>
            <a:r>
              <a:rPr lang="es-ES" dirty="0" smtClean="0"/>
              <a:t>)</a:t>
            </a:r>
            <a:endParaRPr lang="en-US" dirty="0"/>
          </a:p>
        </p:txBody>
      </p:sp>
      <p:sp>
        <p:nvSpPr>
          <p:cNvPr id="29" name="Left Brace 28"/>
          <p:cNvSpPr/>
          <p:nvPr/>
        </p:nvSpPr>
        <p:spPr>
          <a:xfrm rot="16200000">
            <a:off x="6764264" y="3312743"/>
            <a:ext cx="374770" cy="651142"/>
          </a:xfrm>
          <a:prstGeom prst="leftBrace">
            <a:avLst>
              <a:gd name="adj1" fmla="val 16311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627490" y="4117870"/>
            <a:ext cx="649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Error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38689" y="4102652"/>
            <a:ext cx="136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Actual </a:t>
            </a:r>
            <a:r>
              <a:rPr lang="es-ES" dirty="0" err="1" smtClean="0"/>
              <a:t>value</a:t>
            </a:r>
            <a:endParaRPr lang="en-US" dirty="0"/>
          </a:p>
        </p:txBody>
      </p:sp>
      <p:sp>
        <p:nvSpPr>
          <p:cNvPr id="32" name="Left Brace 31"/>
          <p:cNvSpPr/>
          <p:nvPr/>
        </p:nvSpPr>
        <p:spPr>
          <a:xfrm rot="16200000">
            <a:off x="1299740" y="3159932"/>
            <a:ext cx="390144" cy="973326"/>
          </a:xfrm>
          <a:prstGeom prst="leftBrace">
            <a:avLst>
              <a:gd name="adj1" fmla="val 16311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7822183" y="2284412"/>
            <a:ext cx="3777698" cy="2333031"/>
            <a:chOff x="7822183" y="2284412"/>
            <a:chExt cx="3777698" cy="2333031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/>
            <a:srcRect b="48865"/>
            <a:stretch/>
          </p:blipFill>
          <p:spPr>
            <a:xfrm>
              <a:off x="7822183" y="2284412"/>
              <a:ext cx="3777698" cy="2333031"/>
            </a:xfrm>
            <a:prstGeom prst="rect">
              <a:avLst/>
            </a:prstGeom>
          </p:spPr>
        </p:pic>
        <p:sp>
          <p:nvSpPr>
            <p:cNvPr id="54" name="Oval 53"/>
            <p:cNvSpPr/>
            <p:nvPr/>
          </p:nvSpPr>
          <p:spPr>
            <a:xfrm>
              <a:off x="9290006" y="2992366"/>
              <a:ext cx="239570" cy="23957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78225" y="3455480"/>
              <a:ext cx="368554" cy="41256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449" y="5153641"/>
            <a:ext cx="4008309" cy="933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134" y="2992392"/>
            <a:ext cx="6269072" cy="4297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17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6958" y="2772720"/>
            <a:ext cx="295119" cy="24790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9519936" y="3159232"/>
            <a:ext cx="379723" cy="20613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 rot="20186824">
            <a:off x="9891365" y="3289384"/>
            <a:ext cx="239570" cy="23957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49154" y="2772720"/>
            <a:ext cx="1018446" cy="184472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93420" y="5010385"/>
            <a:ext cx="4818860" cy="121994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172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3"/>
    </mc:Choice>
    <mc:Fallback xmlns="">
      <p:transition spd="slow" advTm="15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Radiance</a:t>
            </a:r>
            <a:r>
              <a:rPr lang="es-ES" dirty="0" smtClean="0"/>
              <a:t> </a:t>
            </a:r>
            <a:r>
              <a:rPr lang="es-ES" dirty="0" err="1" smtClean="0"/>
              <a:t>extrapolation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473" y="2091035"/>
            <a:ext cx="4644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TRUNCATED TAYLOR EXPANSION</a:t>
            </a:r>
            <a:endParaRPr lang="en-US" sz="2400" b="1" dirty="0"/>
          </a:p>
        </p:txBody>
      </p:sp>
      <p:sp>
        <p:nvSpPr>
          <p:cNvPr id="6" name="Left Brace 5"/>
          <p:cNvSpPr/>
          <p:nvPr/>
        </p:nvSpPr>
        <p:spPr>
          <a:xfrm rot="16200000">
            <a:off x="4108704" y="1853777"/>
            <a:ext cx="390144" cy="3584449"/>
          </a:xfrm>
          <a:prstGeom prst="leftBrace">
            <a:avLst>
              <a:gd name="adj1" fmla="val 16311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89981" y="4120896"/>
            <a:ext cx="2427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Extrapolated</a:t>
            </a:r>
            <a:r>
              <a:rPr lang="es-ES" dirty="0" smtClean="0"/>
              <a:t> </a:t>
            </a:r>
            <a:r>
              <a:rPr lang="es-ES" dirty="0" err="1"/>
              <a:t>value</a:t>
            </a:r>
            <a:r>
              <a:rPr lang="es-ES" dirty="0"/>
              <a:t> at x’</a:t>
            </a:r>
            <a:endParaRPr lang="es-ES" dirty="0" smtClean="0"/>
          </a:p>
          <a:p>
            <a:pPr algn="ctr"/>
            <a:r>
              <a:rPr lang="es-ES" dirty="0" smtClean="0"/>
              <a:t>(</a:t>
            </a:r>
            <a:r>
              <a:rPr lang="es-ES" dirty="0" err="1" smtClean="0"/>
              <a:t>first</a:t>
            </a:r>
            <a:r>
              <a:rPr lang="es-ES" dirty="0" smtClean="0"/>
              <a:t> </a:t>
            </a:r>
            <a:r>
              <a:rPr lang="es-ES" dirty="0" err="1" smtClean="0"/>
              <a:t>order</a:t>
            </a:r>
            <a:r>
              <a:rPr lang="es-ES" dirty="0" smtClean="0"/>
              <a:t>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627490" y="4117870"/>
            <a:ext cx="649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Error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38689" y="4102652"/>
            <a:ext cx="136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Actual </a:t>
            </a:r>
            <a:r>
              <a:rPr lang="es-ES" dirty="0" err="1" smtClean="0"/>
              <a:t>value</a:t>
            </a:r>
            <a:endParaRPr lang="en-US" dirty="0"/>
          </a:p>
        </p:txBody>
      </p:sp>
      <p:sp>
        <p:nvSpPr>
          <p:cNvPr id="32" name="Left Brace 31"/>
          <p:cNvSpPr/>
          <p:nvPr/>
        </p:nvSpPr>
        <p:spPr>
          <a:xfrm rot="16200000">
            <a:off x="1299740" y="3159932"/>
            <a:ext cx="390144" cy="973326"/>
          </a:xfrm>
          <a:prstGeom prst="leftBrace">
            <a:avLst>
              <a:gd name="adj1" fmla="val 16311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822183" y="2284412"/>
            <a:ext cx="3777698" cy="2333031"/>
            <a:chOff x="7822183" y="2284412"/>
            <a:chExt cx="3777698" cy="233303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/>
            <a:srcRect b="48865"/>
            <a:stretch/>
          </p:blipFill>
          <p:spPr>
            <a:xfrm>
              <a:off x="7822183" y="2284412"/>
              <a:ext cx="3777698" cy="2333031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 rot="20288657">
              <a:off x="9290006" y="2992366"/>
              <a:ext cx="239570" cy="23957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>
              <a:stCxn id="35" idx="5"/>
              <a:endCxn id="36" idx="1"/>
            </p:cNvCxnSpPr>
            <p:nvPr/>
          </p:nvCxnSpPr>
          <p:spPr>
            <a:xfrm>
              <a:off x="9519936" y="3159232"/>
              <a:ext cx="379723" cy="20613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78225" y="3455480"/>
              <a:ext cx="368554" cy="412560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 rot="20186824">
              <a:off x="9891365" y="3289384"/>
              <a:ext cx="239570" cy="23957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641357" y="2437846"/>
            <a:ext cx="1536868" cy="1364760"/>
            <a:chOff x="8468573" y="2438400"/>
            <a:chExt cx="1882435" cy="1363652"/>
          </a:xfrm>
        </p:grpSpPr>
        <p:sp>
          <p:nvSpPr>
            <p:cNvPr id="40" name="Oval 39"/>
            <p:cNvSpPr/>
            <p:nvPr/>
          </p:nvSpPr>
          <p:spPr>
            <a:xfrm>
              <a:off x="8468574" y="2438400"/>
              <a:ext cx="1882434" cy="134750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468573" y="2861756"/>
              <a:ext cx="1865365" cy="50079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9113839" y="2438400"/>
              <a:ext cx="608974" cy="136365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Left Brace 22"/>
          <p:cNvSpPr/>
          <p:nvPr/>
        </p:nvSpPr>
        <p:spPr>
          <a:xfrm rot="16200000">
            <a:off x="6764264" y="3312743"/>
            <a:ext cx="374770" cy="651142"/>
          </a:xfrm>
          <a:prstGeom prst="leftBrace">
            <a:avLst>
              <a:gd name="adj1" fmla="val 16311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134" y="2992392"/>
            <a:ext cx="6269072" cy="4297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864" y="5166572"/>
            <a:ext cx="3468915" cy="7620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18</a:t>
            </a:fld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449" y="5153641"/>
            <a:ext cx="4008309" cy="93393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502473" y="5283512"/>
            <a:ext cx="1123605" cy="55655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6958" y="2772720"/>
            <a:ext cx="295119" cy="2479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449154" y="2772720"/>
            <a:ext cx="1018446" cy="184472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859316" y="4868476"/>
            <a:ext cx="3908749" cy="13576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62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9"/>
    </mc:Choice>
    <mc:Fallback xmlns="">
      <p:transition spd="slow" advTm="24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Radiance</a:t>
            </a:r>
            <a:r>
              <a:rPr lang="es-ES" dirty="0" smtClean="0"/>
              <a:t> </a:t>
            </a:r>
            <a:r>
              <a:rPr lang="es-ES" dirty="0" err="1" smtClean="0"/>
              <a:t>extrapolation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b="48865"/>
          <a:stretch/>
        </p:blipFill>
        <p:spPr>
          <a:xfrm>
            <a:off x="7822183" y="2284412"/>
            <a:ext cx="3777698" cy="2333031"/>
          </a:xfrm>
          <a:prstGeom prst="rect">
            <a:avLst/>
          </a:prstGeom>
        </p:spPr>
      </p:pic>
      <p:grpSp>
        <p:nvGrpSpPr>
          <p:cNvPr id="89" name="Group 88"/>
          <p:cNvGrpSpPr/>
          <p:nvPr/>
        </p:nvGrpSpPr>
        <p:grpSpPr>
          <a:xfrm>
            <a:off x="1283557" y="2992366"/>
            <a:ext cx="1920306" cy="2059014"/>
            <a:chOff x="1283557" y="2992366"/>
            <a:chExt cx="1920306" cy="2059014"/>
          </a:xfrm>
        </p:grpSpPr>
        <p:sp>
          <p:nvSpPr>
            <p:cNvPr id="34" name="Right Arrow 33"/>
            <p:cNvSpPr/>
            <p:nvPr/>
          </p:nvSpPr>
          <p:spPr>
            <a:xfrm rot="5400000">
              <a:off x="1965338" y="3132853"/>
              <a:ext cx="556745" cy="27577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3557" y="3686021"/>
              <a:ext cx="1920306" cy="39065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14760" y="4343494"/>
              <a:ext cx="14579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dirty="0" err="1" smtClean="0"/>
                <a:t>Eigenvalues</a:t>
              </a:r>
              <a:endParaRPr lang="es-ES" sz="2000" dirty="0"/>
            </a:p>
            <a:p>
              <a:pPr algn="ctr"/>
              <a:r>
                <a:rPr lang="es-ES" sz="2000" dirty="0" smtClean="0"/>
                <a:t>of </a:t>
              </a:r>
              <a:r>
                <a:rPr lang="es-ES" sz="2000" dirty="0" err="1" smtClean="0"/>
                <a:t>Hessian</a:t>
              </a:r>
              <a:endParaRPr lang="en-US" sz="2000" dirty="0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5063" y="2353170"/>
            <a:ext cx="1464501" cy="5022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19</a:t>
            </a:fld>
            <a:endParaRPr lang="en-US"/>
          </a:p>
        </p:txBody>
      </p:sp>
      <p:grpSp>
        <p:nvGrpSpPr>
          <p:cNvPr id="79" name="Group 78"/>
          <p:cNvGrpSpPr/>
          <p:nvPr/>
        </p:nvGrpSpPr>
        <p:grpSpPr>
          <a:xfrm>
            <a:off x="8564238" y="2333377"/>
            <a:ext cx="2442786" cy="1317978"/>
            <a:chOff x="8595553" y="2329683"/>
            <a:chExt cx="2442786" cy="1317978"/>
          </a:xfrm>
        </p:grpSpPr>
        <p:cxnSp>
          <p:nvCxnSpPr>
            <p:cNvPr id="43" name="Straight Arrow Connector 42"/>
            <p:cNvCxnSpPr/>
            <p:nvPr/>
          </p:nvCxnSpPr>
          <p:spPr>
            <a:xfrm flipH="1">
              <a:off x="9044609" y="3120226"/>
              <a:ext cx="365183" cy="212906"/>
            </a:xfrm>
            <a:prstGeom prst="straightConnector1">
              <a:avLst/>
            </a:prstGeom>
            <a:ln w="38100">
              <a:solidFill>
                <a:srgbClr val="6DD1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35" idx="6"/>
            </p:cNvCxnSpPr>
            <p:nvPr/>
          </p:nvCxnSpPr>
          <p:spPr>
            <a:xfrm>
              <a:off x="9528725" y="3126401"/>
              <a:ext cx="912057" cy="32797"/>
            </a:xfrm>
            <a:prstGeom prst="straightConnector1">
              <a:avLst/>
            </a:prstGeom>
            <a:ln w="38100">
              <a:solidFill>
                <a:srgbClr val="FF6D6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15667" y="2952989"/>
              <a:ext cx="522672" cy="34844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04628" y="2329683"/>
              <a:ext cx="522672" cy="34844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95553" y="3299213"/>
              <a:ext cx="522672" cy="348448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>
              <a:stCxn id="35" idx="0"/>
              <a:endCxn id="75" idx="0"/>
            </p:cNvCxnSpPr>
            <p:nvPr/>
          </p:nvCxnSpPr>
          <p:spPr>
            <a:xfrm flipH="1" flipV="1">
              <a:off x="9413087" y="2591742"/>
              <a:ext cx="10954" cy="401475"/>
            </a:xfrm>
            <a:prstGeom prst="straightConnector1">
              <a:avLst/>
            </a:prstGeom>
            <a:ln w="38100">
              <a:solidFill>
                <a:srgbClr val="6DFF6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al 34"/>
          <p:cNvSpPr/>
          <p:nvPr/>
        </p:nvSpPr>
        <p:spPr>
          <a:xfrm rot="409927">
            <a:off x="9290006" y="2992366"/>
            <a:ext cx="239570" cy="23957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641357" y="2437846"/>
            <a:ext cx="1536868" cy="1364760"/>
            <a:chOff x="8468573" y="2438400"/>
            <a:chExt cx="1882435" cy="1363652"/>
          </a:xfrm>
        </p:grpSpPr>
        <p:sp>
          <p:nvSpPr>
            <p:cNvPr id="69" name="Oval 68"/>
            <p:cNvSpPr/>
            <p:nvPr/>
          </p:nvSpPr>
          <p:spPr>
            <a:xfrm>
              <a:off x="8468574" y="2438400"/>
              <a:ext cx="1882434" cy="134750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468573" y="2861756"/>
              <a:ext cx="1865365" cy="50079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9113839" y="2438400"/>
              <a:ext cx="608974" cy="136365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3767035" y="3335377"/>
            <a:ext cx="3541247" cy="956802"/>
            <a:chOff x="3767035" y="3335377"/>
            <a:chExt cx="3541247" cy="95680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39095" y="3335377"/>
              <a:ext cx="2669187" cy="956802"/>
            </a:xfrm>
            <a:prstGeom prst="rect">
              <a:avLst/>
            </a:prstGeom>
          </p:spPr>
        </p:pic>
        <p:sp>
          <p:nvSpPr>
            <p:cNvPr id="15" name="Right Arrow 14"/>
            <p:cNvSpPr/>
            <p:nvPr/>
          </p:nvSpPr>
          <p:spPr>
            <a:xfrm>
              <a:off x="3767035" y="3686021"/>
              <a:ext cx="556745" cy="27577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424222" y="3677770"/>
            <a:ext cx="1781963" cy="1533397"/>
            <a:chOff x="6424222" y="3677770"/>
            <a:chExt cx="1781963" cy="1533397"/>
          </a:xfrm>
        </p:grpSpPr>
        <p:sp>
          <p:nvSpPr>
            <p:cNvPr id="41" name="TextBox 40"/>
            <p:cNvSpPr txBox="1"/>
            <p:nvPr/>
          </p:nvSpPr>
          <p:spPr>
            <a:xfrm>
              <a:off x="6424222" y="4811057"/>
              <a:ext cx="1781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dirty="0" smtClean="0"/>
                <a:t>Error </a:t>
              </a:r>
              <a:r>
                <a:rPr lang="es-ES" sz="2000" dirty="0" err="1" smtClean="0"/>
                <a:t>threshold</a:t>
              </a:r>
              <a:endParaRPr lang="en-US" sz="2000" dirty="0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7315204" y="3677770"/>
              <a:ext cx="317385" cy="1149723"/>
            </a:xfrm>
            <a:custGeom>
              <a:avLst/>
              <a:gdLst>
                <a:gd name="connsiteX0" fmla="*/ 0 w 248785"/>
                <a:gd name="connsiteY0" fmla="*/ 1136276 h 1136276"/>
                <a:gd name="connsiteX1" fmla="*/ 248770 w 248785"/>
                <a:gd name="connsiteY1" fmla="*/ 658906 h 1136276"/>
                <a:gd name="connsiteX2" fmla="*/ 13447 w 248785"/>
                <a:gd name="connsiteY2" fmla="*/ 0 h 1136276"/>
                <a:gd name="connsiteX0" fmla="*/ 0 w 336187"/>
                <a:gd name="connsiteY0" fmla="*/ 1136276 h 1136276"/>
                <a:gd name="connsiteX1" fmla="*/ 336176 w 336187"/>
                <a:gd name="connsiteY1" fmla="*/ 544606 h 1136276"/>
                <a:gd name="connsiteX2" fmla="*/ 13447 w 336187"/>
                <a:gd name="connsiteY2" fmla="*/ 0 h 1136276"/>
                <a:gd name="connsiteX0" fmla="*/ 0 w 336187"/>
                <a:gd name="connsiteY0" fmla="*/ 1136276 h 1136276"/>
                <a:gd name="connsiteX1" fmla="*/ 336176 w 336187"/>
                <a:gd name="connsiteY1" fmla="*/ 544606 h 1136276"/>
                <a:gd name="connsiteX2" fmla="*/ 13447 w 336187"/>
                <a:gd name="connsiteY2" fmla="*/ 0 h 1136276"/>
                <a:gd name="connsiteX0" fmla="*/ 0 w 336187"/>
                <a:gd name="connsiteY0" fmla="*/ 1136276 h 1136276"/>
                <a:gd name="connsiteX1" fmla="*/ 336176 w 336187"/>
                <a:gd name="connsiteY1" fmla="*/ 544606 h 1136276"/>
                <a:gd name="connsiteX2" fmla="*/ 13447 w 336187"/>
                <a:gd name="connsiteY2" fmla="*/ 0 h 1136276"/>
                <a:gd name="connsiteX0" fmla="*/ 0 w 336378"/>
                <a:gd name="connsiteY0" fmla="*/ 1129552 h 1129552"/>
                <a:gd name="connsiteX1" fmla="*/ 336176 w 336378"/>
                <a:gd name="connsiteY1" fmla="*/ 537882 h 1129552"/>
                <a:gd name="connsiteX2" fmla="*/ 53789 w 336378"/>
                <a:gd name="connsiteY2" fmla="*/ 0 h 1129552"/>
                <a:gd name="connsiteX0" fmla="*/ 0 w 336503"/>
                <a:gd name="connsiteY0" fmla="*/ 1203511 h 1203511"/>
                <a:gd name="connsiteX1" fmla="*/ 336176 w 336503"/>
                <a:gd name="connsiteY1" fmla="*/ 611841 h 1203511"/>
                <a:gd name="connsiteX2" fmla="*/ 67236 w 336503"/>
                <a:gd name="connsiteY2" fmla="*/ 0 h 1203511"/>
                <a:gd name="connsiteX0" fmla="*/ 0 w 363369"/>
                <a:gd name="connsiteY0" fmla="*/ 1203511 h 1203511"/>
                <a:gd name="connsiteX1" fmla="*/ 363070 w 363369"/>
                <a:gd name="connsiteY1" fmla="*/ 658905 h 1203511"/>
                <a:gd name="connsiteX2" fmla="*/ 67236 w 363369"/>
                <a:gd name="connsiteY2" fmla="*/ 0 h 1203511"/>
                <a:gd name="connsiteX0" fmla="*/ 0 w 363369"/>
                <a:gd name="connsiteY0" fmla="*/ 1203511 h 1203511"/>
                <a:gd name="connsiteX1" fmla="*/ 363070 w 363369"/>
                <a:gd name="connsiteY1" fmla="*/ 658905 h 1203511"/>
                <a:gd name="connsiteX2" fmla="*/ 67236 w 363369"/>
                <a:gd name="connsiteY2" fmla="*/ 0 h 1203511"/>
                <a:gd name="connsiteX0" fmla="*/ 0 w 363255"/>
                <a:gd name="connsiteY0" fmla="*/ 1163170 h 1163170"/>
                <a:gd name="connsiteX1" fmla="*/ 363070 w 363255"/>
                <a:gd name="connsiteY1" fmla="*/ 618564 h 1163170"/>
                <a:gd name="connsiteX2" fmla="*/ 53789 w 363255"/>
                <a:gd name="connsiteY2" fmla="*/ 0 h 1163170"/>
                <a:gd name="connsiteX0" fmla="*/ 0 w 363255"/>
                <a:gd name="connsiteY0" fmla="*/ 1163170 h 1163170"/>
                <a:gd name="connsiteX1" fmla="*/ 363070 w 363255"/>
                <a:gd name="connsiteY1" fmla="*/ 618564 h 1163170"/>
                <a:gd name="connsiteX2" fmla="*/ 53789 w 363255"/>
                <a:gd name="connsiteY2" fmla="*/ 0 h 1163170"/>
                <a:gd name="connsiteX0" fmla="*/ 0 w 363255"/>
                <a:gd name="connsiteY0" fmla="*/ 1163170 h 1163170"/>
                <a:gd name="connsiteX1" fmla="*/ 363070 w 363255"/>
                <a:gd name="connsiteY1" fmla="*/ 618564 h 1163170"/>
                <a:gd name="connsiteX2" fmla="*/ 53789 w 363255"/>
                <a:gd name="connsiteY2" fmla="*/ 0 h 1163170"/>
                <a:gd name="connsiteX0" fmla="*/ 0 w 363255"/>
                <a:gd name="connsiteY0" fmla="*/ 1163170 h 1163170"/>
                <a:gd name="connsiteX1" fmla="*/ 363070 w 363255"/>
                <a:gd name="connsiteY1" fmla="*/ 618564 h 1163170"/>
                <a:gd name="connsiteX2" fmla="*/ 53789 w 363255"/>
                <a:gd name="connsiteY2" fmla="*/ 0 h 1163170"/>
                <a:gd name="connsiteX0" fmla="*/ 0 w 403576"/>
                <a:gd name="connsiteY0" fmla="*/ 1163170 h 1163170"/>
                <a:gd name="connsiteX1" fmla="*/ 403411 w 403576"/>
                <a:gd name="connsiteY1" fmla="*/ 605117 h 1163170"/>
                <a:gd name="connsiteX2" fmla="*/ 53789 w 403576"/>
                <a:gd name="connsiteY2" fmla="*/ 0 h 1163170"/>
                <a:gd name="connsiteX0" fmla="*/ 0 w 403470"/>
                <a:gd name="connsiteY0" fmla="*/ 1163170 h 1163170"/>
                <a:gd name="connsiteX1" fmla="*/ 403411 w 403470"/>
                <a:gd name="connsiteY1" fmla="*/ 605117 h 1163170"/>
                <a:gd name="connsiteX2" fmla="*/ 53789 w 403470"/>
                <a:gd name="connsiteY2" fmla="*/ 0 h 1163170"/>
                <a:gd name="connsiteX0" fmla="*/ 0 w 413973"/>
                <a:gd name="connsiteY0" fmla="*/ 1163170 h 1163170"/>
                <a:gd name="connsiteX1" fmla="*/ 403411 w 413973"/>
                <a:gd name="connsiteY1" fmla="*/ 605117 h 1163170"/>
                <a:gd name="connsiteX2" fmla="*/ 53789 w 413973"/>
                <a:gd name="connsiteY2" fmla="*/ 0 h 1163170"/>
                <a:gd name="connsiteX0" fmla="*/ 0 w 406643"/>
                <a:gd name="connsiteY0" fmla="*/ 1163170 h 1163170"/>
                <a:gd name="connsiteX1" fmla="*/ 403411 w 406643"/>
                <a:gd name="connsiteY1" fmla="*/ 605117 h 1163170"/>
                <a:gd name="connsiteX2" fmla="*/ 53789 w 406643"/>
                <a:gd name="connsiteY2" fmla="*/ 0 h 1163170"/>
                <a:gd name="connsiteX0" fmla="*/ 80682 w 350610"/>
                <a:gd name="connsiteY0" fmla="*/ 1149723 h 1149723"/>
                <a:gd name="connsiteX1" fmla="*/ 349622 w 350610"/>
                <a:gd name="connsiteY1" fmla="*/ 605117 h 1149723"/>
                <a:gd name="connsiteX2" fmla="*/ 0 w 350610"/>
                <a:gd name="connsiteY2" fmla="*/ 0 h 1149723"/>
                <a:gd name="connsiteX0" fmla="*/ 80682 w 350659"/>
                <a:gd name="connsiteY0" fmla="*/ 1149723 h 1149723"/>
                <a:gd name="connsiteX1" fmla="*/ 349622 w 350659"/>
                <a:gd name="connsiteY1" fmla="*/ 605117 h 1149723"/>
                <a:gd name="connsiteX2" fmla="*/ 0 w 350659"/>
                <a:gd name="connsiteY2" fmla="*/ 0 h 1149723"/>
                <a:gd name="connsiteX0" fmla="*/ 80682 w 317385"/>
                <a:gd name="connsiteY0" fmla="*/ 1149723 h 1149723"/>
                <a:gd name="connsiteX1" fmla="*/ 316004 w 317385"/>
                <a:gd name="connsiteY1" fmla="*/ 537882 h 1149723"/>
                <a:gd name="connsiteX2" fmla="*/ 0 w 317385"/>
                <a:gd name="connsiteY2" fmla="*/ 0 h 1149723"/>
                <a:gd name="connsiteX0" fmla="*/ 80682 w 317385"/>
                <a:gd name="connsiteY0" fmla="*/ 1149723 h 1149723"/>
                <a:gd name="connsiteX1" fmla="*/ 316004 w 317385"/>
                <a:gd name="connsiteY1" fmla="*/ 537882 h 1149723"/>
                <a:gd name="connsiteX2" fmla="*/ 0 w 317385"/>
                <a:gd name="connsiteY2" fmla="*/ 0 h 114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385" h="1149723">
                  <a:moveTo>
                    <a:pt x="80682" y="1149723"/>
                  </a:moveTo>
                  <a:cubicBezTo>
                    <a:pt x="244287" y="958662"/>
                    <a:pt x="329451" y="729502"/>
                    <a:pt x="316004" y="537882"/>
                  </a:cubicBezTo>
                  <a:cubicBezTo>
                    <a:pt x="302557" y="346262"/>
                    <a:pt x="0" y="0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4784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98"/>
    </mc:Choice>
    <mc:Fallback xmlns="">
      <p:transition spd="slow" advTm="31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49089 -0.0131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0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image61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8" b="10178"/>
          <a:stretch/>
        </p:blipFill>
        <p:spPr bwMode="auto">
          <a:xfrm>
            <a:off x="0" y="0"/>
            <a:ext cx="12192000" cy="716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fog, foggy, mi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1295"/>
            <a:ext cx="12191999" cy="81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201545" cy="81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849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6"/>
    </mc:Choice>
    <mc:Fallback xmlns="">
      <p:transition spd="slow" advTm="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2" cy="812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10760" y="487205"/>
            <a:ext cx="490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6" name="Oval 55"/>
          <p:cNvSpPr/>
          <p:nvPr/>
        </p:nvSpPr>
        <p:spPr>
          <a:xfrm rot="2578460">
            <a:off x="2841966" y="2350123"/>
            <a:ext cx="2066492" cy="1766528"/>
          </a:xfrm>
          <a:prstGeom prst="ellipse">
            <a:avLst/>
          </a:prstGeom>
          <a:solidFill>
            <a:schemeClr val="accent1">
              <a:alpha val="23000"/>
            </a:schemeClr>
          </a:solidFill>
          <a:ln w="381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20</a:t>
            </a:fld>
            <a:endParaRPr lang="en-US"/>
          </a:p>
        </p:txBody>
      </p:sp>
      <p:sp>
        <p:nvSpPr>
          <p:cNvPr id="97" name="Oval 96"/>
          <p:cNvSpPr/>
          <p:nvPr/>
        </p:nvSpPr>
        <p:spPr>
          <a:xfrm rot="2578460">
            <a:off x="2854757" y="2768831"/>
            <a:ext cx="2066492" cy="918722"/>
          </a:xfrm>
          <a:prstGeom prst="ellipse">
            <a:avLst/>
          </a:prstGeom>
          <a:solidFill>
            <a:schemeClr val="accent1">
              <a:alpha val="23000"/>
            </a:schemeClr>
          </a:solidFill>
          <a:ln w="381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/>
          <p:cNvSpPr/>
          <p:nvPr/>
        </p:nvSpPr>
        <p:spPr>
          <a:xfrm rot="2578460">
            <a:off x="3579634" y="2348761"/>
            <a:ext cx="646420" cy="1766528"/>
          </a:xfrm>
          <a:prstGeom prst="ellipse">
            <a:avLst/>
          </a:prstGeom>
          <a:solidFill>
            <a:schemeClr val="accent1">
              <a:alpha val="23000"/>
            </a:schemeClr>
          </a:solidFill>
          <a:ln w="381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 rot="2381923">
            <a:off x="3718204" y="3091174"/>
            <a:ext cx="319316" cy="31931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15" idx="7"/>
            <a:endCxn id="51" idx="1"/>
          </p:cNvCxnSpPr>
          <p:nvPr/>
        </p:nvCxnSpPr>
        <p:spPr>
          <a:xfrm flipV="1">
            <a:off x="4036837" y="3178326"/>
            <a:ext cx="554081" cy="57755"/>
          </a:xfrm>
          <a:prstGeom prst="straightConnector1">
            <a:avLst/>
          </a:prstGeom>
          <a:ln w="635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5773915" y="-1991209"/>
            <a:ext cx="8076893" cy="6821256"/>
            <a:chOff x="5773915" y="-1991209"/>
            <a:chExt cx="8076893" cy="6821256"/>
          </a:xfrm>
        </p:grpSpPr>
        <p:grpSp>
          <p:nvGrpSpPr>
            <p:cNvPr id="75" name="Group 74"/>
            <p:cNvGrpSpPr/>
            <p:nvPr/>
          </p:nvGrpSpPr>
          <p:grpSpPr>
            <a:xfrm>
              <a:off x="5773915" y="-819"/>
              <a:ext cx="5638044" cy="4830866"/>
              <a:chOff x="5773915" y="-819"/>
              <a:chExt cx="5638044" cy="4830866"/>
            </a:xfrm>
          </p:grpSpPr>
          <p:pic>
            <p:nvPicPr>
              <p:cNvPr id="77" name="Content Placeholder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199006">
                <a:off x="7044652" y="2475365"/>
                <a:ext cx="641747" cy="558716"/>
              </a:xfrm>
              <a:prstGeom prst="rect">
                <a:avLst/>
              </a:prstGeom>
            </p:spPr>
          </p:pic>
          <p:pic>
            <p:nvPicPr>
              <p:cNvPr id="78" name="Content Placeholder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5730388" y="828916"/>
                <a:ext cx="672848" cy="585793"/>
              </a:xfrm>
              <a:prstGeom prst="rect">
                <a:avLst/>
              </a:prstGeom>
            </p:spPr>
          </p:pic>
          <p:pic>
            <p:nvPicPr>
              <p:cNvPr id="79" name="Content Placeholder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94146" flipV="1">
                <a:off x="8046439" y="929001"/>
                <a:ext cx="310966" cy="270732"/>
              </a:xfrm>
              <a:prstGeom prst="rect">
                <a:avLst/>
              </a:prstGeom>
            </p:spPr>
          </p:pic>
          <p:pic>
            <p:nvPicPr>
              <p:cNvPr id="80" name="Content Placeholder 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102180">
                <a:off x="7231920" y="2089472"/>
                <a:ext cx="606743" cy="528241"/>
              </a:xfrm>
              <a:prstGeom prst="rect">
                <a:avLst/>
              </a:prstGeom>
            </p:spPr>
          </p:pic>
          <p:pic>
            <p:nvPicPr>
              <p:cNvPr id="81" name="Content Placeholder 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326015">
                <a:off x="8291586" y="3065608"/>
                <a:ext cx="660952" cy="575436"/>
              </a:xfrm>
              <a:prstGeom prst="rect">
                <a:avLst/>
              </a:prstGeom>
            </p:spPr>
          </p:pic>
          <p:pic>
            <p:nvPicPr>
              <p:cNvPr id="82" name="Content Placeholder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9487967" y="2218129"/>
                <a:ext cx="493163" cy="429356"/>
              </a:xfrm>
              <a:prstGeom prst="rect">
                <a:avLst/>
              </a:prstGeom>
            </p:spPr>
          </p:pic>
          <p:pic>
            <p:nvPicPr>
              <p:cNvPr id="83" name="Content Placeholder 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844718">
                <a:off x="7912873" y="3215265"/>
                <a:ext cx="348941" cy="303794"/>
              </a:xfrm>
              <a:prstGeom prst="rect">
                <a:avLst/>
              </a:prstGeom>
            </p:spPr>
          </p:pic>
          <p:pic>
            <p:nvPicPr>
              <p:cNvPr id="84" name="Content Placeholder 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7817">
                <a:off x="7684019" y="2532214"/>
                <a:ext cx="609625" cy="530750"/>
              </a:xfrm>
              <a:prstGeom prst="rect">
                <a:avLst/>
              </a:prstGeom>
            </p:spPr>
          </p:pic>
          <p:pic>
            <p:nvPicPr>
              <p:cNvPr id="85" name="Content Placeholder 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064066">
                <a:off x="6978889" y="35380"/>
                <a:ext cx="559576" cy="487177"/>
              </a:xfrm>
              <a:prstGeom prst="rect">
                <a:avLst/>
              </a:prstGeom>
            </p:spPr>
          </p:pic>
          <p:pic>
            <p:nvPicPr>
              <p:cNvPr id="86" name="Content Placeholder 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37153">
                <a:off x="7669028" y="1819116"/>
                <a:ext cx="836632" cy="728387"/>
              </a:xfrm>
              <a:prstGeom prst="rect">
                <a:avLst/>
              </a:prstGeom>
            </p:spPr>
          </p:pic>
          <p:pic>
            <p:nvPicPr>
              <p:cNvPr id="87" name="Content Placeholder 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066963">
                <a:off x="9994194" y="3080129"/>
                <a:ext cx="348941" cy="303794"/>
              </a:xfrm>
              <a:prstGeom prst="rect">
                <a:avLst/>
              </a:prstGeom>
            </p:spPr>
          </p:pic>
          <p:pic>
            <p:nvPicPr>
              <p:cNvPr id="88" name="Content Placeholder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64083">
                <a:off x="10730289" y="2436683"/>
                <a:ext cx="493163" cy="429356"/>
              </a:xfrm>
              <a:prstGeom prst="rect">
                <a:avLst/>
              </a:prstGeom>
            </p:spPr>
          </p:pic>
          <p:pic>
            <p:nvPicPr>
              <p:cNvPr id="89" name="Content Placeholder 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11056501" y="3405078"/>
                <a:ext cx="380044" cy="330873"/>
              </a:xfrm>
              <a:prstGeom prst="rect">
                <a:avLst/>
              </a:prstGeom>
            </p:spPr>
          </p:pic>
          <p:pic>
            <p:nvPicPr>
              <p:cNvPr id="90" name="Content Placeholder 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789855">
                <a:off x="10435118" y="3975983"/>
                <a:ext cx="913136" cy="794992"/>
              </a:xfrm>
              <a:prstGeom prst="rect">
                <a:avLst/>
              </a:prstGeom>
            </p:spPr>
          </p:pic>
        </p:grpSp>
        <p:sp>
          <p:nvSpPr>
            <p:cNvPr id="76" name="Sun 75"/>
            <p:cNvSpPr/>
            <p:nvPr/>
          </p:nvSpPr>
          <p:spPr>
            <a:xfrm rot="691280">
              <a:off x="9392644" y="-1991209"/>
              <a:ext cx="4458164" cy="4458164"/>
            </a:xfrm>
            <a:prstGeom prst="sun">
              <a:avLst>
                <a:gd name="adj" fmla="val 1900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21441" y="2773971"/>
            <a:ext cx="618081" cy="79654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4590784" y="3067220"/>
            <a:ext cx="211585" cy="21158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?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4965" y="2704058"/>
            <a:ext cx="1878756" cy="726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63693" y="4225042"/>
            <a:ext cx="1721595" cy="787633"/>
          </a:xfrm>
          <a:prstGeom prst="rect">
            <a:avLst/>
          </a:prstGeom>
        </p:spPr>
      </p:pic>
      <p:sp>
        <p:nvSpPr>
          <p:cNvPr id="13" name="Left Brace 12"/>
          <p:cNvSpPr/>
          <p:nvPr/>
        </p:nvSpPr>
        <p:spPr>
          <a:xfrm rot="5400000">
            <a:off x="3656925" y="2979353"/>
            <a:ext cx="440560" cy="1750200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600450" y="3705226"/>
            <a:ext cx="3076575" cy="1867985"/>
          </a:xfrm>
          <a:custGeom>
            <a:avLst/>
            <a:gdLst>
              <a:gd name="connsiteX0" fmla="*/ 0 w 3076575"/>
              <a:gd name="connsiteY0" fmla="*/ 1419225 h 1806107"/>
              <a:gd name="connsiteX1" fmla="*/ 2505075 w 3076575"/>
              <a:gd name="connsiteY1" fmla="*/ 1714500 h 1806107"/>
              <a:gd name="connsiteX2" fmla="*/ 3076575 w 3076575"/>
              <a:gd name="connsiteY2" fmla="*/ 0 h 1806107"/>
              <a:gd name="connsiteX0" fmla="*/ 0 w 3076575"/>
              <a:gd name="connsiteY0" fmla="*/ 1419225 h 1836182"/>
              <a:gd name="connsiteX1" fmla="*/ 2505075 w 3076575"/>
              <a:gd name="connsiteY1" fmla="*/ 1714500 h 1836182"/>
              <a:gd name="connsiteX2" fmla="*/ 3076575 w 3076575"/>
              <a:gd name="connsiteY2" fmla="*/ 0 h 1836182"/>
              <a:gd name="connsiteX0" fmla="*/ 0 w 3076575"/>
              <a:gd name="connsiteY0" fmla="*/ 1419225 h 1855470"/>
              <a:gd name="connsiteX1" fmla="*/ 2505075 w 3076575"/>
              <a:gd name="connsiteY1" fmla="*/ 1714500 h 1855470"/>
              <a:gd name="connsiteX2" fmla="*/ 3076575 w 3076575"/>
              <a:gd name="connsiteY2" fmla="*/ 0 h 1855470"/>
              <a:gd name="connsiteX0" fmla="*/ 0 w 3076575"/>
              <a:gd name="connsiteY0" fmla="*/ 1419225 h 1867985"/>
              <a:gd name="connsiteX1" fmla="*/ 2505075 w 3076575"/>
              <a:gd name="connsiteY1" fmla="*/ 1714500 h 1867985"/>
              <a:gd name="connsiteX2" fmla="*/ 3076575 w 3076575"/>
              <a:gd name="connsiteY2" fmla="*/ 0 h 186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6575" h="1867985">
                <a:moveTo>
                  <a:pt x="0" y="1419225"/>
                </a:moveTo>
                <a:cubicBezTo>
                  <a:pt x="186531" y="1913731"/>
                  <a:pt x="1963738" y="1979613"/>
                  <a:pt x="2505075" y="1714500"/>
                </a:cubicBezTo>
                <a:cubicBezTo>
                  <a:pt x="3046412" y="1449387"/>
                  <a:pt x="3047206" y="738981"/>
                  <a:pt x="3076575" y="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343150" y="3819526"/>
            <a:ext cx="1981200" cy="1819554"/>
          </a:xfrm>
          <a:custGeom>
            <a:avLst/>
            <a:gdLst>
              <a:gd name="connsiteX0" fmla="*/ 1981200 w 1981200"/>
              <a:gd name="connsiteY0" fmla="*/ 1276350 h 1791371"/>
              <a:gd name="connsiteX1" fmla="*/ 400050 w 1981200"/>
              <a:gd name="connsiteY1" fmla="*/ 1724025 h 1791371"/>
              <a:gd name="connsiteX2" fmla="*/ 0 w 1981200"/>
              <a:gd name="connsiteY2" fmla="*/ 0 h 1791371"/>
              <a:gd name="connsiteX0" fmla="*/ 1981200 w 1981200"/>
              <a:gd name="connsiteY0" fmla="*/ 1276350 h 1819554"/>
              <a:gd name="connsiteX1" fmla="*/ 400050 w 1981200"/>
              <a:gd name="connsiteY1" fmla="*/ 1724025 h 1819554"/>
              <a:gd name="connsiteX2" fmla="*/ 0 w 1981200"/>
              <a:gd name="connsiteY2" fmla="*/ 0 h 181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1200" h="1819554">
                <a:moveTo>
                  <a:pt x="1981200" y="1276350"/>
                </a:moveTo>
                <a:cubicBezTo>
                  <a:pt x="1670050" y="1797050"/>
                  <a:pt x="730250" y="1936750"/>
                  <a:pt x="400050" y="1724025"/>
                </a:cubicBezTo>
                <a:cubicBezTo>
                  <a:pt x="69850" y="1511300"/>
                  <a:pt x="34925" y="755650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80912" y="5134518"/>
            <a:ext cx="3711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/>
              <a:t>How</a:t>
            </a:r>
            <a:r>
              <a:rPr lang="es-ES" sz="2800" dirty="0" smtClean="0"/>
              <a:t> to compute </a:t>
            </a:r>
            <a:r>
              <a:rPr lang="es-ES" sz="2800" dirty="0" err="1" smtClean="0"/>
              <a:t>them</a:t>
            </a:r>
            <a:r>
              <a:rPr lang="es-ES" sz="2800" dirty="0" smtClean="0"/>
              <a:t>?</a:t>
            </a:r>
            <a:endParaRPr lang="en-US" sz="2800" dirty="0"/>
          </a:p>
        </p:txBody>
      </p:sp>
      <p:sp>
        <p:nvSpPr>
          <p:cNvPr id="121" name="Rounded Rectangle 120"/>
          <p:cNvSpPr/>
          <p:nvPr/>
        </p:nvSpPr>
        <p:spPr>
          <a:xfrm>
            <a:off x="2723864" y="4145787"/>
            <a:ext cx="2233256" cy="988732"/>
          </a:xfrm>
          <a:prstGeom prst="roundRect">
            <a:avLst/>
          </a:prstGeom>
          <a:noFill/>
          <a:ln w="412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84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960">
        <p:fade/>
      </p:transition>
    </mc:Choice>
    <mc:Fallback xmlns="">
      <p:transition spd="med" advTm="219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97" grpId="0" animBg="1"/>
      <p:bldP spid="99" grpId="0" animBg="1"/>
      <p:bldP spid="19" grpId="0" animBg="1"/>
      <p:bldP spid="19" grpId="1" animBg="1"/>
      <p:bldP spid="20" grpId="0" animBg="1"/>
      <p:bldP spid="20" grpId="1" animBg="1"/>
      <p:bldP spid="21" grpId="0"/>
      <p:bldP spid="1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2"/>
          <p:cNvGrpSpPr/>
          <p:nvPr/>
        </p:nvGrpSpPr>
        <p:grpSpPr>
          <a:xfrm>
            <a:off x="2764701" y="2517239"/>
            <a:ext cx="1804412" cy="236365"/>
            <a:chOff x="2748538" y="2800350"/>
            <a:chExt cx="1595437" cy="208991"/>
          </a:xfrm>
        </p:grpSpPr>
        <p:cxnSp>
          <p:nvCxnSpPr>
            <p:cNvPr id="184" name="Straight Connector 183"/>
            <p:cNvCxnSpPr/>
            <p:nvPr/>
          </p:nvCxnSpPr>
          <p:spPr>
            <a:xfrm flipH="1">
              <a:off x="277943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flipH="1">
              <a:off x="290008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H="1">
              <a:off x="301755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H="1">
              <a:off x="313820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flipH="1">
              <a:off x="325711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H="1">
              <a:off x="337776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flipH="1">
              <a:off x="34954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426228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414163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402415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390350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378460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366395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35462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98" name="Freeform 197"/>
            <p:cNvSpPr/>
            <p:nvPr/>
          </p:nvSpPr>
          <p:spPr>
            <a:xfrm>
              <a:off x="2748538" y="2800350"/>
              <a:ext cx="1595437" cy="0"/>
            </a:xfrm>
            <a:custGeom>
              <a:avLst/>
              <a:gdLst>
                <a:gd name="connsiteX0" fmla="*/ 0 w 1595437"/>
                <a:gd name="connsiteY0" fmla="*/ 0 h 0"/>
                <a:gd name="connsiteX1" fmla="*/ 138112 w 1595437"/>
                <a:gd name="connsiteY1" fmla="*/ 0 h 0"/>
                <a:gd name="connsiteX2" fmla="*/ 452437 w 1595437"/>
                <a:gd name="connsiteY2" fmla="*/ 0 h 0"/>
                <a:gd name="connsiteX3" fmla="*/ 828675 w 1595437"/>
                <a:gd name="connsiteY3" fmla="*/ 0 h 0"/>
                <a:gd name="connsiteX4" fmla="*/ 1085850 w 1595437"/>
                <a:gd name="connsiteY4" fmla="*/ 0 h 0"/>
                <a:gd name="connsiteX5" fmla="*/ 1319212 w 1595437"/>
                <a:gd name="connsiteY5" fmla="*/ 0 h 0"/>
                <a:gd name="connsiteX6" fmla="*/ 1595437 w 1595437"/>
                <a:gd name="connsiteY6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5437">
                  <a:moveTo>
                    <a:pt x="0" y="0"/>
                  </a:moveTo>
                  <a:lnTo>
                    <a:pt x="138112" y="0"/>
                  </a:lnTo>
                  <a:lnTo>
                    <a:pt x="452437" y="0"/>
                  </a:lnTo>
                  <a:lnTo>
                    <a:pt x="828675" y="0"/>
                  </a:lnTo>
                  <a:lnTo>
                    <a:pt x="1085850" y="0"/>
                  </a:lnTo>
                  <a:lnTo>
                    <a:pt x="1319212" y="0"/>
                  </a:lnTo>
                  <a:lnTo>
                    <a:pt x="1595437" y="0"/>
                  </a:lnTo>
                </a:path>
              </a:pathLst>
            </a:custGeom>
            <a:ln w="1270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Derivative</a:t>
            </a:r>
            <a:r>
              <a:rPr lang="es-ES" dirty="0" smtClean="0"/>
              <a:t> </a:t>
            </a:r>
            <a:r>
              <a:rPr lang="es-ES" dirty="0" err="1" smtClean="0"/>
              <a:t>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21</a:t>
            </a:fld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2844799" y="4062797"/>
            <a:ext cx="1976583" cy="1836353"/>
          </a:xfrm>
          <a:custGeom>
            <a:avLst/>
            <a:gdLst>
              <a:gd name="connsiteX0" fmla="*/ 736600 w 1879600"/>
              <a:gd name="connsiteY0" fmla="*/ 0 h 1746250"/>
              <a:gd name="connsiteX1" fmla="*/ 908050 w 1879600"/>
              <a:gd name="connsiteY1" fmla="*/ 0 h 1746250"/>
              <a:gd name="connsiteX2" fmla="*/ 1689100 w 1879600"/>
              <a:gd name="connsiteY2" fmla="*/ 0 h 1746250"/>
              <a:gd name="connsiteX3" fmla="*/ 1879600 w 1879600"/>
              <a:gd name="connsiteY3" fmla="*/ 0 h 1746250"/>
              <a:gd name="connsiteX4" fmla="*/ 1879600 w 1879600"/>
              <a:gd name="connsiteY4" fmla="*/ 685800 h 1746250"/>
              <a:gd name="connsiteX5" fmla="*/ 1879600 w 1879600"/>
              <a:gd name="connsiteY5" fmla="*/ 1568450 h 1746250"/>
              <a:gd name="connsiteX6" fmla="*/ 1879600 w 1879600"/>
              <a:gd name="connsiteY6" fmla="*/ 1746250 h 1746250"/>
              <a:gd name="connsiteX7" fmla="*/ 946150 w 1879600"/>
              <a:gd name="connsiteY7" fmla="*/ 1746250 h 1746250"/>
              <a:gd name="connsiteX8" fmla="*/ 165100 w 1879600"/>
              <a:gd name="connsiteY8" fmla="*/ 1746250 h 1746250"/>
              <a:gd name="connsiteX9" fmla="*/ 0 w 1879600"/>
              <a:gd name="connsiteY9" fmla="*/ 1746250 h 1746250"/>
              <a:gd name="connsiteX10" fmla="*/ 0 w 1879600"/>
              <a:gd name="connsiteY10" fmla="*/ 1746250 h 174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9600" h="1746250">
                <a:moveTo>
                  <a:pt x="736600" y="0"/>
                </a:moveTo>
                <a:lnTo>
                  <a:pt x="908050" y="0"/>
                </a:lnTo>
                <a:lnTo>
                  <a:pt x="1689100" y="0"/>
                </a:lnTo>
                <a:lnTo>
                  <a:pt x="1879600" y="0"/>
                </a:lnTo>
                <a:lnTo>
                  <a:pt x="1879600" y="685800"/>
                </a:lnTo>
                <a:lnTo>
                  <a:pt x="1879600" y="1568450"/>
                </a:lnTo>
                <a:lnTo>
                  <a:pt x="1879600" y="1746250"/>
                </a:lnTo>
                <a:lnTo>
                  <a:pt x="946150" y="1746250"/>
                </a:lnTo>
                <a:lnTo>
                  <a:pt x="165100" y="1746250"/>
                </a:lnTo>
                <a:lnTo>
                  <a:pt x="0" y="1746250"/>
                </a:lnTo>
                <a:lnTo>
                  <a:pt x="0" y="1746250"/>
                </a:lnTo>
              </a:path>
            </a:pathLst>
          </a:cu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>
            <a:stCxn id="38" idx="0"/>
            <a:endCxn id="46" idx="1"/>
          </p:cNvCxnSpPr>
          <p:nvPr/>
        </p:nvCxnSpPr>
        <p:spPr>
          <a:xfrm flipV="1">
            <a:off x="3581182" y="4062797"/>
            <a:ext cx="218520" cy="655101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8" idx="7"/>
            <a:endCxn id="46" idx="2"/>
          </p:cNvCxnSpPr>
          <p:nvPr/>
        </p:nvCxnSpPr>
        <p:spPr>
          <a:xfrm flipV="1">
            <a:off x="3659553" y="4062797"/>
            <a:ext cx="961500" cy="687563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38" idx="6"/>
            <a:endCxn id="46" idx="4"/>
          </p:cNvCxnSpPr>
          <p:nvPr/>
        </p:nvCxnSpPr>
        <p:spPr>
          <a:xfrm flipV="1">
            <a:off x="3692015" y="4783983"/>
            <a:ext cx="1129367" cy="44748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8" idx="5"/>
            <a:endCxn id="46" idx="5"/>
          </p:cNvCxnSpPr>
          <p:nvPr/>
        </p:nvCxnSpPr>
        <p:spPr>
          <a:xfrm>
            <a:off x="3659553" y="4907102"/>
            <a:ext cx="1161829" cy="805074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38" idx="4"/>
            <a:endCxn id="46" idx="7"/>
          </p:cNvCxnSpPr>
          <p:nvPr/>
        </p:nvCxnSpPr>
        <p:spPr>
          <a:xfrm>
            <a:off x="3581182" y="4939564"/>
            <a:ext cx="258586" cy="959586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8" idx="3"/>
            <a:endCxn id="46" idx="8"/>
          </p:cNvCxnSpPr>
          <p:nvPr/>
        </p:nvCxnSpPr>
        <p:spPr>
          <a:xfrm flipH="1">
            <a:off x="3018418" y="4907102"/>
            <a:ext cx="484393" cy="992048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38" idx="1"/>
            <a:endCxn id="84" idx="1"/>
          </p:cNvCxnSpPr>
          <p:nvPr/>
        </p:nvCxnSpPr>
        <p:spPr>
          <a:xfrm flipH="1" flipV="1">
            <a:off x="2920903" y="2517239"/>
            <a:ext cx="581908" cy="2233121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470349" y="4717898"/>
            <a:ext cx="221666" cy="22166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/>
          <p:cNvCxnSpPr>
            <a:stCxn id="38" idx="2"/>
          </p:cNvCxnSpPr>
          <p:nvPr/>
        </p:nvCxnSpPr>
        <p:spPr>
          <a:xfrm flipH="1">
            <a:off x="2711450" y="4828731"/>
            <a:ext cx="758899" cy="187769"/>
          </a:xfrm>
          <a:prstGeom prst="line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575" y="3589962"/>
            <a:ext cx="235341" cy="32499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041" y="3615927"/>
            <a:ext cx="235341" cy="32499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946" y="4621485"/>
            <a:ext cx="235341" cy="32499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424" y="5546771"/>
            <a:ext cx="235341" cy="3249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475" y="6046990"/>
            <a:ext cx="235341" cy="32499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747" y="6031355"/>
            <a:ext cx="235341" cy="32499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425" y="2044404"/>
            <a:ext cx="235341" cy="324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513" y="4629909"/>
            <a:ext cx="341014" cy="30814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233759" y="2510992"/>
            <a:ext cx="4760027" cy="1008351"/>
            <a:chOff x="6233759" y="4980973"/>
            <a:chExt cx="4760027" cy="100835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38284" y="5289730"/>
              <a:ext cx="224694" cy="44403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36522" y="5306013"/>
              <a:ext cx="444037" cy="40123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72384" y="5286509"/>
              <a:ext cx="358440" cy="35844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09955" y="5297742"/>
              <a:ext cx="845276" cy="44403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56174" y="5286509"/>
              <a:ext cx="358440" cy="35844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549749" y="5319139"/>
              <a:ext cx="444037" cy="40123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62380" y="4980973"/>
              <a:ext cx="435900" cy="100835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33759" y="5306013"/>
              <a:ext cx="1315096" cy="436611"/>
            </a:xfrm>
            <a:prstGeom prst="rect">
              <a:avLst/>
            </a:prstGeom>
          </p:spPr>
        </p:pic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7793" y="4526628"/>
            <a:ext cx="241300" cy="2026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643733" y="2653692"/>
            <a:ext cx="1213794" cy="2631521"/>
            <a:chOff x="7643733" y="2653692"/>
            <a:chExt cx="1213794" cy="2631521"/>
          </a:xfrm>
        </p:grpSpPr>
        <p:sp>
          <p:nvSpPr>
            <p:cNvPr id="3" name="Oval 2"/>
            <p:cNvSpPr/>
            <p:nvPr/>
          </p:nvSpPr>
          <p:spPr>
            <a:xfrm>
              <a:off x="8005536" y="2653692"/>
              <a:ext cx="498489" cy="793451"/>
            </a:xfrm>
            <a:prstGeom prst="ellipse">
              <a:avLst/>
            </a:prstGeom>
            <a:noFill/>
            <a:ln w="38100">
              <a:solidFill>
                <a:srgbClr val="6DD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43733" y="4638882"/>
              <a:ext cx="1213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6DD1FF"/>
                  </a:solidFill>
                </a:rPr>
                <a:t>PHASE </a:t>
              </a:r>
            </a:p>
            <a:p>
              <a:pPr algn="ctr"/>
              <a:r>
                <a:rPr lang="en-US" dirty="0" smtClean="0">
                  <a:solidFill>
                    <a:srgbClr val="6DD1FF"/>
                  </a:solidFill>
                </a:rPr>
                <a:t>FUNCTION</a:t>
              </a:r>
              <a:endParaRPr lang="en-US" dirty="0">
                <a:solidFill>
                  <a:srgbClr val="6DD1FF"/>
                </a:solidFill>
              </a:endParaRPr>
            </a:p>
          </p:txBody>
        </p:sp>
        <p:cxnSp>
          <p:nvCxnSpPr>
            <p:cNvPr id="52" name="Straight Connector 51"/>
            <p:cNvCxnSpPr>
              <a:stCxn id="5" idx="0"/>
              <a:endCxn id="3" idx="4"/>
            </p:cNvCxnSpPr>
            <p:nvPr/>
          </p:nvCxnSpPr>
          <p:spPr>
            <a:xfrm flipV="1">
              <a:off x="8250630" y="3447143"/>
              <a:ext cx="4151" cy="1191739"/>
            </a:xfrm>
            <a:prstGeom prst="line">
              <a:avLst/>
            </a:prstGeom>
            <a:ln w="63500">
              <a:solidFill>
                <a:srgbClr val="6DD1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7710799" y="2653692"/>
            <a:ext cx="1843774" cy="2354522"/>
            <a:chOff x="7328744" y="2653692"/>
            <a:chExt cx="1843774" cy="2354522"/>
          </a:xfrm>
        </p:grpSpPr>
        <p:sp>
          <p:nvSpPr>
            <p:cNvPr id="66" name="Oval 65"/>
            <p:cNvSpPr/>
            <p:nvPr/>
          </p:nvSpPr>
          <p:spPr>
            <a:xfrm>
              <a:off x="8005536" y="2653692"/>
              <a:ext cx="498489" cy="793451"/>
            </a:xfrm>
            <a:prstGeom prst="ellipse">
              <a:avLst/>
            </a:prstGeom>
            <a:noFill/>
            <a:ln w="38100">
              <a:solidFill>
                <a:srgbClr val="6DD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328744" y="4638882"/>
              <a:ext cx="1843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6DD1FF"/>
                  </a:solidFill>
                </a:rPr>
                <a:t>TRANSMITTANCE</a:t>
              </a:r>
              <a:endParaRPr lang="en-US" dirty="0">
                <a:solidFill>
                  <a:srgbClr val="6DD1FF"/>
                </a:solidFill>
              </a:endParaRPr>
            </a:p>
          </p:txBody>
        </p:sp>
        <p:cxnSp>
          <p:nvCxnSpPr>
            <p:cNvPr id="68" name="Straight Connector 67"/>
            <p:cNvCxnSpPr>
              <a:stCxn id="67" idx="0"/>
              <a:endCxn id="66" idx="4"/>
            </p:cNvCxnSpPr>
            <p:nvPr/>
          </p:nvCxnSpPr>
          <p:spPr>
            <a:xfrm flipV="1">
              <a:off x="8250631" y="3447143"/>
              <a:ext cx="4150" cy="1191739"/>
            </a:xfrm>
            <a:prstGeom prst="line">
              <a:avLst/>
            </a:prstGeom>
            <a:ln w="63500">
              <a:solidFill>
                <a:srgbClr val="6DD1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8032229" y="2653692"/>
            <a:ext cx="1976824" cy="2354522"/>
            <a:chOff x="7262221" y="2653692"/>
            <a:chExt cx="1976824" cy="2354522"/>
          </a:xfrm>
        </p:grpSpPr>
        <p:sp>
          <p:nvSpPr>
            <p:cNvPr id="70" name="Oval 69"/>
            <p:cNvSpPr/>
            <p:nvPr/>
          </p:nvSpPr>
          <p:spPr>
            <a:xfrm>
              <a:off x="8005536" y="2653692"/>
              <a:ext cx="498489" cy="793451"/>
            </a:xfrm>
            <a:prstGeom prst="ellipse">
              <a:avLst/>
            </a:prstGeom>
            <a:noFill/>
            <a:ln w="38100">
              <a:solidFill>
                <a:srgbClr val="6DD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262221" y="4638882"/>
              <a:ext cx="1976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6DD1FF"/>
                  </a:solidFill>
                </a:rPr>
                <a:t>FORESHORTENING</a:t>
              </a:r>
              <a:endParaRPr lang="en-US" dirty="0">
                <a:solidFill>
                  <a:srgbClr val="6DD1FF"/>
                </a:solidFill>
              </a:endParaRPr>
            </a:p>
          </p:txBody>
        </p:sp>
        <p:cxnSp>
          <p:nvCxnSpPr>
            <p:cNvPr id="72" name="Straight Connector 71"/>
            <p:cNvCxnSpPr>
              <a:stCxn id="71" idx="0"/>
              <a:endCxn id="70" idx="4"/>
            </p:cNvCxnSpPr>
            <p:nvPr/>
          </p:nvCxnSpPr>
          <p:spPr>
            <a:xfrm flipV="1">
              <a:off x="8250633" y="3447143"/>
              <a:ext cx="4148" cy="1191739"/>
            </a:xfrm>
            <a:prstGeom prst="line">
              <a:avLst/>
            </a:prstGeom>
            <a:ln w="63500">
              <a:solidFill>
                <a:srgbClr val="6DD1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8829082" y="2653692"/>
            <a:ext cx="1119217" cy="2354522"/>
            <a:chOff x="7691025" y="2653692"/>
            <a:chExt cx="1119217" cy="2354522"/>
          </a:xfrm>
        </p:grpSpPr>
        <p:sp>
          <p:nvSpPr>
            <p:cNvPr id="74" name="Oval 73"/>
            <p:cNvSpPr/>
            <p:nvPr/>
          </p:nvSpPr>
          <p:spPr>
            <a:xfrm>
              <a:off x="8005536" y="2653692"/>
              <a:ext cx="498489" cy="793451"/>
            </a:xfrm>
            <a:prstGeom prst="ellipse">
              <a:avLst/>
            </a:prstGeom>
            <a:noFill/>
            <a:ln w="38100">
              <a:solidFill>
                <a:srgbClr val="6DD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691025" y="4638882"/>
              <a:ext cx="1119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6DD1FF"/>
                  </a:solidFill>
                </a:rPr>
                <a:t>VISIBILITY</a:t>
              </a:r>
              <a:endParaRPr lang="en-US" dirty="0">
                <a:solidFill>
                  <a:srgbClr val="6DD1FF"/>
                </a:solidFill>
              </a:endParaRPr>
            </a:p>
          </p:txBody>
        </p:sp>
        <p:cxnSp>
          <p:nvCxnSpPr>
            <p:cNvPr id="76" name="Straight Connector 75"/>
            <p:cNvCxnSpPr>
              <a:stCxn id="75" idx="0"/>
              <a:endCxn id="74" idx="4"/>
            </p:cNvCxnSpPr>
            <p:nvPr/>
          </p:nvCxnSpPr>
          <p:spPr>
            <a:xfrm flipV="1">
              <a:off x="8250634" y="3447143"/>
              <a:ext cx="4147" cy="1191739"/>
            </a:xfrm>
            <a:prstGeom prst="line">
              <a:avLst/>
            </a:prstGeom>
            <a:ln w="63500">
              <a:solidFill>
                <a:srgbClr val="6DD1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9448944" y="2653692"/>
            <a:ext cx="1226618" cy="2631521"/>
            <a:chOff x="7875984" y="2653692"/>
            <a:chExt cx="1226618" cy="2631521"/>
          </a:xfrm>
        </p:grpSpPr>
        <p:sp>
          <p:nvSpPr>
            <p:cNvPr id="78" name="Oval 77"/>
            <p:cNvSpPr/>
            <p:nvPr/>
          </p:nvSpPr>
          <p:spPr>
            <a:xfrm>
              <a:off x="8005536" y="2653692"/>
              <a:ext cx="958703" cy="793451"/>
            </a:xfrm>
            <a:prstGeom prst="ellipse">
              <a:avLst/>
            </a:prstGeom>
            <a:noFill/>
            <a:ln w="38100">
              <a:solidFill>
                <a:srgbClr val="6DD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875984" y="4638882"/>
              <a:ext cx="12266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6DD1FF"/>
                  </a:solidFill>
                </a:rPr>
                <a:t>INCOMING</a:t>
              </a:r>
            </a:p>
            <a:p>
              <a:pPr algn="ctr"/>
              <a:r>
                <a:rPr lang="en-US" dirty="0" smtClean="0">
                  <a:solidFill>
                    <a:srgbClr val="6DD1FF"/>
                  </a:solidFill>
                </a:rPr>
                <a:t>RADIANCE</a:t>
              </a:r>
              <a:endParaRPr lang="en-US" dirty="0">
                <a:solidFill>
                  <a:srgbClr val="6DD1FF"/>
                </a:solidFill>
              </a:endParaRPr>
            </a:p>
          </p:txBody>
        </p:sp>
        <p:cxnSp>
          <p:nvCxnSpPr>
            <p:cNvPr id="80" name="Straight Connector 79"/>
            <p:cNvCxnSpPr>
              <a:stCxn id="79" idx="0"/>
              <a:endCxn id="78" idx="4"/>
            </p:cNvCxnSpPr>
            <p:nvPr/>
          </p:nvCxnSpPr>
          <p:spPr>
            <a:xfrm flipH="1" flipV="1">
              <a:off x="8484888" y="3447143"/>
              <a:ext cx="4405" cy="1191739"/>
            </a:xfrm>
            <a:prstGeom prst="line">
              <a:avLst/>
            </a:prstGeom>
            <a:ln w="63500">
              <a:solidFill>
                <a:srgbClr val="6DD1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9461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578">
        <p:fade/>
      </p:transition>
    </mc:Choice>
    <mc:Fallback xmlns="">
      <p:transition spd="med" advTm="385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2764701" y="2517239"/>
            <a:ext cx="1804412" cy="236365"/>
            <a:chOff x="2748538" y="2800350"/>
            <a:chExt cx="1595437" cy="208991"/>
          </a:xfrm>
        </p:grpSpPr>
        <p:cxnSp>
          <p:nvCxnSpPr>
            <p:cNvPr id="80" name="Straight Connector 79"/>
            <p:cNvCxnSpPr/>
            <p:nvPr/>
          </p:nvCxnSpPr>
          <p:spPr>
            <a:xfrm flipH="1">
              <a:off x="277943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290008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301755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313820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325711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337776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4954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426228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14163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402415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390350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78460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366395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35462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6" name="Freeform 95"/>
            <p:cNvSpPr/>
            <p:nvPr/>
          </p:nvSpPr>
          <p:spPr>
            <a:xfrm>
              <a:off x="2748538" y="2800350"/>
              <a:ext cx="1595437" cy="0"/>
            </a:xfrm>
            <a:custGeom>
              <a:avLst/>
              <a:gdLst>
                <a:gd name="connsiteX0" fmla="*/ 0 w 1595437"/>
                <a:gd name="connsiteY0" fmla="*/ 0 h 0"/>
                <a:gd name="connsiteX1" fmla="*/ 138112 w 1595437"/>
                <a:gd name="connsiteY1" fmla="*/ 0 h 0"/>
                <a:gd name="connsiteX2" fmla="*/ 452437 w 1595437"/>
                <a:gd name="connsiteY2" fmla="*/ 0 h 0"/>
                <a:gd name="connsiteX3" fmla="*/ 828675 w 1595437"/>
                <a:gd name="connsiteY3" fmla="*/ 0 h 0"/>
                <a:gd name="connsiteX4" fmla="*/ 1085850 w 1595437"/>
                <a:gd name="connsiteY4" fmla="*/ 0 h 0"/>
                <a:gd name="connsiteX5" fmla="*/ 1319212 w 1595437"/>
                <a:gd name="connsiteY5" fmla="*/ 0 h 0"/>
                <a:gd name="connsiteX6" fmla="*/ 1595437 w 1595437"/>
                <a:gd name="connsiteY6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5437">
                  <a:moveTo>
                    <a:pt x="0" y="0"/>
                  </a:moveTo>
                  <a:lnTo>
                    <a:pt x="138112" y="0"/>
                  </a:lnTo>
                  <a:lnTo>
                    <a:pt x="452437" y="0"/>
                  </a:lnTo>
                  <a:lnTo>
                    <a:pt x="828675" y="0"/>
                  </a:lnTo>
                  <a:lnTo>
                    <a:pt x="1085850" y="0"/>
                  </a:lnTo>
                  <a:lnTo>
                    <a:pt x="1319212" y="0"/>
                  </a:lnTo>
                  <a:lnTo>
                    <a:pt x="1595437" y="0"/>
                  </a:lnTo>
                </a:path>
              </a:pathLst>
            </a:custGeom>
            <a:ln w="1270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Derivative</a:t>
            </a:r>
            <a:r>
              <a:rPr lang="es-ES" dirty="0" smtClean="0"/>
              <a:t> </a:t>
            </a:r>
            <a:r>
              <a:rPr lang="es-ES" dirty="0" err="1" smtClean="0"/>
              <a:t>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22</a:t>
            </a:fld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2844799" y="4062797"/>
            <a:ext cx="1976583" cy="1836353"/>
          </a:xfrm>
          <a:custGeom>
            <a:avLst/>
            <a:gdLst>
              <a:gd name="connsiteX0" fmla="*/ 736600 w 1879600"/>
              <a:gd name="connsiteY0" fmla="*/ 0 h 1746250"/>
              <a:gd name="connsiteX1" fmla="*/ 908050 w 1879600"/>
              <a:gd name="connsiteY1" fmla="*/ 0 h 1746250"/>
              <a:gd name="connsiteX2" fmla="*/ 1689100 w 1879600"/>
              <a:gd name="connsiteY2" fmla="*/ 0 h 1746250"/>
              <a:gd name="connsiteX3" fmla="*/ 1879600 w 1879600"/>
              <a:gd name="connsiteY3" fmla="*/ 0 h 1746250"/>
              <a:gd name="connsiteX4" fmla="*/ 1879600 w 1879600"/>
              <a:gd name="connsiteY4" fmla="*/ 685800 h 1746250"/>
              <a:gd name="connsiteX5" fmla="*/ 1879600 w 1879600"/>
              <a:gd name="connsiteY5" fmla="*/ 1568450 h 1746250"/>
              <a:gd name="connsiteX6" fmla="*/ 1879600 w 1879600"/>
              <a:gd name="connsiteY6" fmla="*/ 1746250 h 1746250"/>
              <a:gd name="connsiteX7" fmla="*/ 946150 w 1879600"/>
              <a:gd name="connsiteY7" fmla="*/ 1746250 h 1746250"/>
              <a:gd name="connsiteX8" fmla="*/ 165100 w 1879600"/>
              <a:gd name="connsiteY8" fmla="*/ 1746250 h 1746250"/>
              <a:gd name="connsiteX9" fmla="*/ 0 w 1879600"/>
              <a:gd name="connsiteY9" fmla="*/ 1746250 h 1746250"/>
              <a:gd name="connsiteX10" fmla="*/ 0 w 1879600"/>
              <a:gd name="connsiteY10" fmla="*/ 1746250 h 174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9600" h="1746250">
                <a:moveTo>
                  <a:pt x="736600" y="0"/>
                </a:moveTo>
                <a:lnTo>
                  <a:pt x="908050" y="0"/>
                </a:lnTo>
                <a:lnTo>
                  <a:pt x="1689100" y="0"/>
                </a:lnTo>
                <a:lnTo>
                  <a:pt x="1879600" y="0"/>
                </a:lnTo>
                <a:lnTo>
                  <a:pt x="1879600" y="685800"/>
                </a:lnTo>
                <a:lnTo>
                  <a:pt x="1879600" y="1568450"/>
                </a:lnTo>
                <a:lnTo>
                  <a:pt x="1879600" y="1746250"/>
                </a:lnTo>
                <a:lnTo>
                  <a:pt x="946150" y="1746250"/>
                </a:lnTo>
                <a:lnTo>
                  <a:pt x="165100" y="1746250"/>
                </a:lnTo>
                <a:lnTo>
                  <a:pt x="0" y="1746250"/>
                </a:lnTo>
                <a:lnTo>
                  <a:pt x="0" y="1746250"/>
                </a:lnTo>
              </a:path>
            </a:pathLst>
          </a:cu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>
            <a:stCxn id="38" idx="0"/>
            <a:endCxn id="46" idx="1"/>
          </p:cNvCxnSpPr>
          <p:nvPr/>
        </p:nvCxnSpPr>
        <p:spPr>
          <a:xfrm flipV="1">
            <a:off x="3581182" y="4062797"/>
            <a:ext cx="218520" cy="655101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8" idx="7"/>
            <a:endCxn id="46" idx="2"/>
          </p:cNvCxnSpPr>
          <p:nvPr/>
        </p:nvCxnSpPr>
        <p:spPr>
          <a:xfrm flipV="1">
            <a:off x="3659553" y="4062797"/>
            <a:ext cx="961500" cy="687563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38" idx="6"/>
            <a:endCxn id="46" idx="4"/>
          </p:cNvCxnSpPr>
          <p:nvPr/>
        </p:nvCxnSpPr>
        <p:spPr>
          <a:xfrm flipV="1">
            <a:off x="3692015" y="4783983"/>
            <a:ext cx="1129367" cy="44748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8" idx="5"/>
            <a:endCxn id="46" idx="5"/>
          </p:cNvCxnSpPr>
          <p:nvPr/>
        </p:nvCxnSpPr>
        <p:spPr>
          <a:xfrm>
            <a:off x="3659553" y="4907102"/>
            <a:ext cx="1161829" cy="805074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38" idx="4"/>
            <a:endCxn id="46" idx="7"/>
          </p:cNvCxnSpPr>
          <p:nvPr/>
        </p:nvCxnSpPr>
        <p:spPr>
          <a:xfrm>
            <a:off x="3581182" y="4939564"/>
            <a:ext cx="258586" cy="959586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8" idx="3"/>
            <a:endCxn id="46" idx="8"/>
          </p:cNvCxnSpPr>
          <p:nvPr/>
        </p:nvCxnSpPr>
        <p:spPr>
          <a:xfrm flipH="1">
            <a:off x="3018418" y="4907102"/>
            <a:ext cx="484393" cy="992048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38" idx="1"/>
            <a:endCxn id="84" idx="1"/>
          </p:cNvCxnSpPr>
          <p:nvPr/>
        </p:nvCxnSpPr>
        <p:spPr>
          <a:xfrm flipH="1" flipV="1">
            <a:off x="2920903" y="2517239"/>
            <a:ext cx="581908" cy="2233121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470349" y="4717898"/>
            <a:ext cx="221666" cy="22166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/>
          <p:cNvCxnSpPr>
            <a:stCxn id="38" idx="2"/>
          </p:cNvCxnSpPr>
          <p:nvPr/>
        </p:nvCxnSpPr>
        <p:spPr>
          <a:xfrm flipH="1">
            <a:off x="2711451" y="4828731"/>
            <a:ext cx="758898" cy="187769"/>
          </a:xfrm>
          <a:prstGeom prst="line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8113789" y="2712313"/>
            <a:ext cx="2463274" cy="2116418"/>
            <a:chOff x="7724029" y="2712313"/>
            <a:chExt cx="2463274" cy="2116418"/>
          </a:xfrm>
        </p:grpSpPr>
        <p:cxnSp>
          <p:nvCxnSpPr>
            <p:cNvPr id="36" name="Straight Arrow Connector 35"/>
            <p:cNvCxnSpPr/>
            <p:nvPr/>
          </p:nvCxnSpPr>
          <p:spPr>
            <a:xfrm flipV="1">
              <a:off x="8991761" y="3212185"/>
              <a:ext cx="0" cy="90220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724029" y="4182400"/>
              <a:ext cx="24632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/>
                <a:t>Ignored</a:t>
              </a:r>
              <a:r>
                <a:rPr lang="es-ES" dirty="0"/>
                <a:t> </a:t>
              </a:r>
              <a:r>
                <a:rPr lang="es-ES" dirty="0" smtClean="0"/>
                <a:t>in </a:t>
              </a:r>
              <a:r>
                <a:rPr lang="es-ES" dirty="0" err="1" smtClean="0"/>
                <a:t>gradient</a:t>
              </a:r>
              <a:r>
                <a:rPr lang="es-ES" dirty="0" smtClean="0"/>
                <a:t> </a:t>
              </a:r>
              <a:r>
                <a:rPr lang="es-ES" dirty="0" err="1" smtClean="0"/>
                <a:t>computation</a:t>
              </a:r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8809362" y="2712313"/>
              <a:ext cx="414528" cy="499872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543211" y="1683778"/>
            <a:ext cx="2512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[</a:t>
            </a:r>
            <a:r>
              <a:rPr lang="es-ES" sz="2400" dirty="0" err="1" smtClean="0"/>
              <a:t>Jarosz</a:t>
            </a:r>
            <a:r>
              <a:rPr lang="es-ES" sz="2400" dirty="0" smtClean="0"/>
              <a:t> et al. 2008]</a:t>
            </a:r>
            <a:endParaRPr lang="en-US" sz="2400" dirty="0"/>
          </a:p>
        </p:txBody>
      </p:sp>
      <p:grpSp>
        <p:nvGrpSpPr>
          <p:cNvPr id="66" name="Group 65"/>
          <p:cNvGrpSpPr/>
          <p:nvPr/>
        </p:nvGrpSpPr>
        <p:grpSpPr>
          <a:xfrm>
            <a:off x="6233759" y="2510992"/>
            <a:ext cx="4760027" cy="1008351"/>
            <a:chOff x="6233759" y="4980973"/>
            <a:chExt cx="4760027" cy="1008351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8284" y="5289730"/>
              <a:ext cx="224694" cy="44403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6522" y="5306013"/>
              <a:ext cx="444037" cy="401239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72384" y="5286509"/>
              <a:ext cx="358440" cy="35844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09955" y="5297742"/>
              <a:ext cx="845276" cy="44403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56174" y="5286509"/>
              <a:ext cx="358440" cy="35844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49749" y="5319139"/>
              <a:ext cx="444037" cy="40123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62380" y="4980973"/>
              <a:ext cx="435900" cy="1008351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3759" y="5306013"/>
              <a:ext cx="1315096" cy="436611"/>
            </a:xfrm>
            <a:prstGeom prst="rect">
              <a:avLst/>
            </a:prstGeom>
          </p:spPr>
        </p:pic>
      </p:grpSp>
      <p:pic>
        <p:nvPicPr>
          <p:cNvPr id="75" name="Picture 7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3513" y="4629909"/>
            <a:ext cx="341014" cy="30814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7793" y="4526628"/>
            <a:ext cx="241300" cy="202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31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9"/>
    </mc:Choice>
    <mc:Fallback xmlns="">
      <p:transition spd="slow" advTm="16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2764701" y="2517239"/>
            <a:ext cx="1804412" cy="236365"/>
            <a:chOff x="2748538" y="2800350"/>
            <a:chExt cx="1595437" cy="208991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2779433" y="2921000"/>
              <a:ext cx="50800" cy="883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2900083" y="2921000"/>
              <a:ext cx="50800" cy="883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017558" y="2921000"/>
              <a:ext cx="50800" cy="883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138208" y="2921000"/>
              <a:ext cx="50800" cy="883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3257114" y="2921000"/>
              <a:ext cx="50800" cy="883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3377764" y="2921000"/>
              <a:ext cx="50800" cy="883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3495457" y="2921000"/>
              <a:ext cx="50800" cy="883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262281" y="2921000"/>
              <a:ext cx="50800" cy="883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141631" y="2921000"/>
              <a:ext cx="50800" cy="883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024156" y="2921000"/>
              <a:ext cx="50800" cy="883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3903506" y="2921000"/>
              <a:ext cx="50800" cy="883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784600" y="2921000"/>
              <a:ext cx="50800" cy="883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3663950" y="2921000"/>
              <a:ext cx="50800" cy="883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546257" y="2921000"/>
              <a:ext cx="50800" cy="8834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7" name="Freeform 86"/>
            <p:cNvSpPr/>
            <p:nvPr/>
          </p:nvSpPr>
          <p:spPr>
            <a:xfrm>
              <a:off x="2748538" y="2800350"/>
              <a:ext cx="1595437" cy="0"/>
            </a:xfrm>
            <a:custGeom>
              <a:avLst/>
              <a:gdLst>
                <a:gd name="connsiteX0" fmla="*/ 0 w 1595437"/>
                <a:gd name="connsiteY0" fmla="*/ 0 h 0"/>
                <a:gd name="connsiteX1" fmla="*/ 138112 w 1595437"/>
                <a:gd name="connsiteY1" fmla="*/ 0 h 0"/>
                <a:gd name="connsiteX2" fmla="*/ 452437 w 1595437"/>
                <a:gd name="connsiteY2" fmla="*/ 0 h 0"/>
                <a:gd name="connsiteX3" fmla="*/ 828675 w 1595437"/>
                <a:gd name="connsiteY3" fmla="*/ 0 h 0"/>
                <a:gd name="connsiteX4" fmla="*/ 1085850 w 1595437"/>
                <a:gd name="connsiteY4" fmla="*/ 0 h 0"/>
                <a:gd name="connsiteX5" fmla="*/ 1319212 w 1595437"/>
                <a:gd name="connsiteY5" fmla="*/ 0 h 0"/>
                <a:gd name="connsiteX6" fmla="*/ 1595437 w 1595437"/>
                <a:gd name="connsiteY6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5437">
                  <a:moveTo>
                    <a:pt x="0" y="0"/>
                  </a:moveTo>
                  <a:lnTo>
                    <a:pt x="138112" y="0"/>
                  </a:lnTo>
                  <a:lnTo>
                    <a:pt x="452437" y="0"/>
                  </a:lnTo>
                  <a:lnTo>
                    <a:pt x="828675" y="0"/>
                  </a:lnTo>
                  <a:lnTo>
                    <a:pt x="1085850" y="0"/>
                  </a:lnTo>
                  <a:lnTo>
                    <a:pt x="1319212" y="0"/>
                  </a:lnTo>
                  <a:lnTo>
                    <a:pt x="1595437" y="0"/>
                  </a:lnTo>
                </a:path>
              </a:pathLst>
            </a:custGeom>
            <a:ln w="127000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Derivative</a:t>
            </a:r>
            <a:r>
              <a:rPr lang="es-ES" dirty="0" smtClean="0"/>
              <a:t> </a:t>
            </a:r>
            <a:r>
              <a:rPr lang="es-ES" dirty="0" err="1" smtClean="0"/>
              <a:t>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23</a:t>
            </a:fld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2844799" y="4062797"/>
            <a:ext cx="1976583" cy="1836353"/>
          </a:xfrm>
          <a:custGeom>
            <a:avLst/>
            <a:gdLst>
              <a:gd name="connsiteX0" fmla="*/ 736600 w 1879600"/>
              <a:gd name="connsiteY0" fmla="*/ 0 h 1746250"/>
              <a:gd name="connsiteX1" fmla="*/ 908050 w 1879600"/>
              <a:gd name="connsiteY1" fmla="*/ 0 h 1746250"/>
              <a:gd name="connsiteX2" fmla="*/ 1689100 w 1879600"/>
              <a:gd name="connsiteY2" fmla="*/ 0 h 1746250"/>
              <a:gd name="connsiteX3" fmla="*/ 1879600 w 1879600"/>
              <a:gd name="connsiteY3" fmla="*/ 0 h 1746250"/>
              <a:gd name="connsiteX4" fmla="*/ 1879600 w 1879600"/>
              <a:gd name="connsiteY4" fmla="*/ 685800 h 1746250"/>
              <a:gd name="connsiteX5" fmla="*/ 1879600 w 1879600"/>
              <a:gd name="connsiteY5" fmla="*/ 1568450 h 1746250"/>
              <a:gd name="connsiteX6" fmla="*/ 1879600 w 1879600"/>
              <a:gd name="connsiteY6" fmla="*/ 1746250 h 1746250"/>
              <a:gd name="connsiteX7" fmla="*/ 946150 w 1879600"/>
              <a:gd name="connsiteY7" fmla="*/ 1746250 h 1746250"/>
              <a:gd name="connsiteX8" fmla="*/ 165100 w 1879600"/>
              <a:gd name="connsiteY8" fmla="*/ 1746250 h 1746250"/>
              <a:gd name="connsiteX9" fmla="*/ 0 w 1879600"/>
              <a:gd name="connsiteY9" fmla="*/ 1746250 h 1746250"/>
              <a:gd name="connsiteX10" fmla="*/ 0 w 1879600"/>
              <a:gd name="connsiteY10" fmla="*/ 1746250 h 174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9600" h="1746250">
                <a:moveTo>
                  <a:pt x="736600" y="0"/>
                </a:moveTo>
                <a:lnTo>
                  <a:pt x="908050" y="0"/>
                </a:lnTo>
                <a:lnTo>
                  <a:pt x="1689100" y="0"/>
                </a:lnTo>
                <a:lnTo>
                  <a:pt x="1879600" y="0"/>
                </a:lnTo>
                <a:lnTo>
                  <a:pt x="1879600" y="685800"/>
                </a:lnTo>
                <a:lnTo>
                  <a:pt x="1879600" y="1568450"/>
                </a:lnTo>
                <a:lnTo>
                  <a:pt x="1879600" y="1746250"/>
                </a:lnTo>
                <a:lnTo>
                  <a:pt x="946150" y="1746250"/>
                </a:lnTo>
                <a:lnTo>
                  <a:pt x="165100" y="1746250"/>
                </a:lnTo>
                <a:lnTo>
                  <a:pt x="0" y="1746250"/>
                </a:lnTo>
                <a:lnTo>
                  <a:pt x="0" y="1746250"/>
                </a:lnTo>
              </a:path>
            </a:pathLst>
          </a:cu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>
            <a:stCxn id="38" idx="0"/>
            <a:endCxn id="46" idx="1"/>
          </p:cNvCxnSpPr>
          <p:nvPr/>
        </p:nvCxnSpPr>
        <p:spPr>
          <a:xfrm flipV="1">
            <a:off x="3218406" y="4062797"/>
            <a:ext cx="581296" cy="464633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8" idx="7"/>
            <a:endCxn id="46" idx="2"/>
          </p:cNvCxnSpPr>
          <p:nvPr/>
        </p:nvCxnSpPr>
        <p:spPr>
          <a:xfrm flipV="1">
            <a:off x="3292431" y="4062797"/>
            <a:ext cx="1328622" cy="506060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38" idx="6"/>
            <a:endCxn id="46" idx="4"/>
          </p:cNvCxnSpPr>
          <p:nvPr/>
        </p:nvCxnSpPr>
        <p:spPr>
          <a:xfrm>
            <a:off x="3315479" y="4650493"/>
            <a:ext cx="1505903" cy="133490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8" idx="5"/>
            <a:endCxn id="46" idx="5"/>
          </p:cNvCxnSpPr>
          <p:nvPr/>
        </p:nvCxnSpPr>
        <p:spPr>
          <a:xfrm>
            <a:off x="3274052" y="4724518"/>
            <a:ext cx="1547330" cy="987658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38" idx="4"/>
            <a:endCxn id="46" idx="7"/>
          </p:cNvCxnSpPr>
          <p:nvPr/>
        </p:nvCxnSpPr>
        <p:spPr>
          <a:xfrm>
            <a:off x="3192416" y="4747566"/>
            <a:ext cx="647352" cy="1151584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8" idx="3"/>
            <a:endCxn id="46" idx="8"/>
          </p:cNvCxnSpPr>
          <p:nvPr/>
        </p:nvCxnSpPr>
        <p:spPr>
          <a:xfrm flipH="1">
            <a:off x="3018418" y="4706139"/>
            <a:ext cx="99973" cy="1193011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38" idx="1"/>
            <a:endCxn id="84" idx="1"/>
          </p:cNvCxnSpPr>
          <p:nvPr/>
        </p:nvCxnSpPr>
        <p:spPr>
          <a:xfrm flipH="1" flipV="1">
            <a:off x="2920903" y="2517239"/>
            <a:ext cx="215867" cy="2033239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 rot="404015">
            <a:off x="3094578" y="4526665"/>
            <a:ext cx="221666" cy="22166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/>
          <p:cNvCxnSpPr>
            <a:stCxn id="38" idx="2"/>
          </p:cNvCxnSpPr>
          <p:nvPr/>
        </p:nvCxnSpPr>
        <p:spPr>
          <a:xfrm flipH="1">
            <a:off x="2335680" y="4624503"/>
            <a:ext cx="759663" cy="200764"/>
          </a:xfrm>
          <a:prstGeom prst="line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3695635" y="2517239"/>
            <a:ext cx="375315" cy="1013473"/>
            <a:chOff x="3695635" y="2517239"/>
            <a:chExt cx="375315" cy="1013473"/>
          </a:xfrm>
        </p:grpSpPr>
        <p:cxnSp>
          <p:nvCxnSpPr>
            <p:cNvPr id="65" name="Straight Connector 64"/>
            <p:cNvCxnSpPr>
              <a:endCxn id="84" idx="4"/>
            </p:cNvCxnSpPr>
            <p:nvPr/>
          </p:nvCxnSpPr>
          <p:spPr>
            <a:xfrm flipV="1">
              <a:off x="3695635" y="2517239"/>
              <a:ext cx="297144" cy="587697"/>
            </a:xfrm>
            <a:prstGeom prst="line">
              <a:avLst/>
            </a:prstGeom>
            <a:ln w="47625">
              <a:solidFill>
                <a:srgbClr val="FF0000"/>
              </a:solidFill>
              <a:headEnd type="triangle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3725984" y="3007492"/>
              <a:ext cx="3449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b="1" dirty="0" smtClean="0">
                  <a:solidFill>
                    <a:srgbClr val="FF0000"/>
                  </a:solidFill>
                </a:rPr>
                <a:t>?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543211" y="1683778"/>
            <a:ext cx="2512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[</a:t>
            </a:r>
            <a:r>
              <a:rPr lang="es-ES" sz="2400" dirty="0" err="1" smtClean="0"/>
              <a:t>Jarosz</a:t>
            </a:r>
            <a:r>
              <a:rPr lang="es-ES" sz="2400" dirty="0" smtClean="0"/>
              <a:t> et al. 2008]</a:t>
            </a:r>
            <a:endParaRPr lang="en-US" sz="24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6233759" y="2510992"/>
            <a:ext cx="4760027" cy="1008351"/>
            <a:chOff x="6233759" y="4980973"/>
            <a:chExt cx="4760027" cy="1008351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8284" y="5289730"/>
              <a:ext cx="224694" cy="44403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6522" y="5306013"/>
              <a:ext cx="444037" cy="40123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72384" y="5286509"/>
              <a:ext cx="358440" cy="35844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09955" y="5297742"/>
              <a:ext cx="845276" cy="44403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56174" y="5286509"/>
              <a:ext cx="358440" cy="35844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49749" y="5319139"/>
              <a:ext cx="444037" cy="40123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62380" y="4980973"/>
              <a:ext cx="435900" cy="100835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3759" y="5306013"/>
              <a:ext cx="1315096" cy="436611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8113789" y="2712313"/>
            <a:ext cx="2463274" cy="2116418"/>
            <a:chOff x="7724029" y="2712313"/>
            <a:chExt cx="2463274" cy="2116418"/>
          </a:xfrm>
        </p:grpSpPr>
        <p:cxnSp>
          <p:nvCxnSpPr>
            <p:cNvPr id="53" name="Straight Arrow Connector 52"/>
            <p:cNvCxnSpPr/>
            <p:nvPr/>
          </p:nvCxnSpPr>
          <p:spPr>
            <a:xfrm flipV="1">
              <a:off x="8991761" y="3212185"/>
              <a:ext cx="0" cy="90220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7724029" y="4182400"/>
              <a:ext cx="24632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/>
                <a:t>Ignored</a:t>
              </a:r>
              <a:r>
                <a:rPr lang="es-ES" dirty="0"/>
                <a:t> </a:t>
              </a:r>
              <a:r>
                <a:rPr lang="es-ES" dirty="0" smtClean="0"/>
                <a:t>in </a:t>
              </a:r>
              <a:r>
                <a:rPr lang="es-ES" dirty="0" err="1" smtClean="0"/>
                <a:t>gradient</a:t>
              </a:r>
              <a:r>
                <a:rPr lang="es-ES" dirty="0" smtClean="0"/>
                <a:t> </a:t>
              </a:r>
              <a:r>
                <a:rPr lang="es-ES" dirty="0" err="1" smtClean="0"/>
                <a:t>computation</a:t>
              </a:r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8809362" y="2712313"/>
              <a:ext cx="414528" cy="499872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4829" y="4381885"/>
            <a:ext cx="341014" cy="30814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7536" y="4279647"/>
            <a:ext cx="241300" cy="202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764126"/>
      </p:ext>
    </p:extLst>
  </p:cSld>
  <p:clrMapOvr>
    <a:masterClrMapping/>
  </p:clrMapOvr>
  <p:transition spd="slow" advTm="58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2764701" y="2517239"/>
            <a:ext cx="1804412" cy="236365"/>
            <a:chOff x="2748538" y="2800350"/>
            <a:chExt cx="1595437" cy="208991"/>
          </a:xfrm>
        </p:grpSpPr>
        <p:cxnSp>
          <p:nvCxnSpPr>
            <p:cNvPr id="67" name="Straight Connector 66"/>
            <p:cNvCxnSpPr/>
            <p:nvPr/>
          </p:nvCxnSpPr>
          <p:spPr>
            <a:xfrm flipH="1">
              <a:off x="277943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90008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01755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313820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325711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337776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4954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426228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414163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02415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90350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78460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66395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5462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1" name="Freeform 80"/>
            <p:cNvSpPr/>
            <p:nvPr/>
          </p:nvSpPr>
          <p:spPr>
            <a:xfrm>
              <a:off x="2748538" y="2800350"/>
              <a:ext cx="1595437" cy="0"/>
            </a:xfrm>
            <a:custGeom>
              <a:avLst/>
              <a:gdLst>
                <a:gd name="connsiteX0" fmla="*/ 0 w 1595437"/>
                <a:gd name="connsiteY0" fmla="*/ 0 h 0"/>
                <a:gd name="connsiteX1" fmla="*/ 138112 w 1595437"/>
                <a:gd name="connsiteY1" fmla="*/ 0 h 0"/>
                <a:gd name="connsiteX2" fmla="*/ 452437 w 1595437"/>
                <a:gd name="connsiteY2" fmla="*/ 0 h 0"/>
                <a:gd name="connsiteX3" fmla="*/ 828675 w 1595437"/>
                <a:gd name="connsiteY3" fmla="*/ 0 h 0"/>
                <a:gd name="connsiteX4" fmla="*/ 1085850 w 1595437"/>
                <a:gd name="connsiteY4" fmla="*/ 0 h 0"/>
                <a:gd name="connsiteX5" fmla="*/ 1319212 w 1595437"/>
                <a:gd name="connsiteY5" fmla="*/ 0 h 0"/>
                <a:gd name="connsiteX6" fmla="*/ 1595437 w 1595437"/>
                <a:gd name="connsiteY6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5437">
                  <a:moveTo>
                    <a:pt x="0" y="0"/>
                  </a:moveTo>
                  <a:lnTo>
                    <a:pt x="138112" y="0"/>
                  </a:lnTo>
                  <a:lnTo>
                    <a:pt x="452437" y="0"/>
                  </a:lnTo>
                  <a:lnTo>
                    <a:pt x="828675" y="0"/>
                  </a:lnTo>
                  <a:lnTo>
                    <a:pt x="1085850" y="0"/>
                  </a:lnTo>
                  <a:lnTo>
                    <a:pt x="1319212" y="0"/>
                  </a:lnTo>
                  <a:lnTo>
                    <a:pt x="1595437" y="0"/>
                  </a:lnTo>
                </a:path>
              </a:pathLst>
            </a:custGeom>
            <a:ln w="1270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Derivative</a:t>
            </a:r>
            <a:r>
              <a:rPr lang="es-ES" dirty="0" smtClean="0"/>
              <a:t> </a:t>
            </a:r>
            <a:r>
              <a:rPr lang="es-ES" dirty="0" err="1" smtClean="0"/>
              <a:t>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24</a:t>
            </a:fld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2844799" y="4062797"/>
            <a:ext cx="1976583" cy="1836353"/>
          </a:xfrm>
          <a:custGeom>
            <a:avLst/>
            <a:gdLst>
              <a:gd name="connsiteX0" fmla="*/ 736600 w 1879600"/>
              <a:gd name="connsiteY0" fmla="*/ 0 h 1746250"/>
              <a:gd name="connsiteX1" fmla="*/ 908050 w 1879600"/>
              <a:gd name="connsiteY1" fmla="*/ 0 h 1746250"/>
              <a:gd name="connsiteX2" fmla="*/ 1689100 w 1879600"/>
              <a:gd name="connsiteY2" fmla="*/ 0 h 1746250"/>
              <a:gd name="connsiteX3" fmla="*/ 1879600 w 1879600"/>
              <a:gd name="connsiteY3" fmla="*/ 0 h 1746250"/>
              <a:gd name="connsiteX4" fmla="*/ 1879600 w 1879600"/>
              <a:gd name="connsiteY4" fmla="*/ 685800 h 1746250"/>
              <a:gd name="connsiteX5" fmla="*/ 1879600 w 1879600"/>
              <a:gd name="connsiteY5" fmla="*/ 1568450 h 1746250"/>
              <a:gd name="connsiteX6" fmla="*/ 1879600 w 1879600"/>
              <a:gd name="connsiteY6" fmla="*/ 1746250 h 1746250"/>
              <a:gd name="connsiteX7" fmla="*/ 946150 w 1879600"/>
              <a:gd name="connsiteY7" fmla="*/ 1746250 h 1746250"/>
              <a:gd name="connsiteX8" fmla="*/ 165100 w 1879600"/>
              <a:gd name="connsiteY8" fmla="*/ 1746250 h 1746250"/>
              <a:gd name="connsiteX9" fmla="*/ 0 w 1879600"/>
              <a:gd name="connsiteY9" fmla="*/ 1746250 h 1746250"/>
              <a:gd name="connsiteX10" fmla="*/ 0 w 1879600"/>
              <a:gd name="connsiteY10" fmla="*/ 1746250 h 174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9600" h="1746250">
                <a:moveTo>
                  <a:pt x="736600" y="0"/>
                </a:moveTo>
                <a:lnTo>
                  <a:pt x="908050" y="0"/>
                </a:lnTo>
                <a:lnTo>
                  <a:pt x="1689100" y="0"/>
                </a:lnTo>
                <a:lnTo>
                  <a:pt x="1879600" y="0"/>
                </a:lnTo>
                <a:lnTo>
                  <a:pt x="1879600" y="685800"/>
                </a:lnTo>
                <a:lnTo>
                  <a:pt x="1879600" y="1568450"/>
                </a:lnTo>
                <a:lnTo>
                  <a:pt x="1879600" y="1746250"/>
                </a:lnTo>
                <a:lnTo>
                  <a:pt x="946150" y="1746250"/>
                </a:lnTo>
                <a:lnTo>
                  <a:pt x="165100" y="1746250"/>
                </a:lnTo>
                <a:lnTo>
                  <a:pt x="0" y="1746250"/>
                </a:lnTo>
                <a:lnTo>
                  <a:pt x="0" y="1746250"/>
                </a:lnTo>
              </a:path>
            </a:pathLst>
          </a:cu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690847" y="3503751"/>
            <a:ext cx="1557303" cy="2023402"/>
            <a:chOff x="2690847" y="3503751"/>
            <a:chExt cx="1557303" cy="2023402"/>
          </a:xfrm>
        </p:grpSpPr>
        <p:cxnSp>
          <p:nvCxnSpPr>
            <p:cNvPr id="153" name="Straight Connector 152"/>
            <p:cNvCxnSpPr>
              <a:stCxn id="38" idx="2"/>
            </p:cNvCxnSpPr>
            <p:nvPr/>
          </p:nvCxnSpPr>
          <p:spPr>
            <a:xfrm flipH="1">
              <a:off x="2711451" y="4828731"/>
              <a:ext cx="758898" cy="187769"/>
            </a:xfrm>
            <a:prstGeom prst="line">
              <a:avLst/>
            </a:prstGeom>
            <a:ln w="635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3676650" y="4667250"/>
              <a:ext cx="571500" cy="771525"/>
            </a:xfrm>
            <a:custGeom>
              <a:avLst/>
              <a:gdLst>
                <a:gd name="connsiteX0" fmla="*/ 0 w 714375"/>
                <a:gd name="connsiteY0" fmla="*/ 0 h 600075"/>
                <a:gd name="connsiteX1" fmla="*/ 695325 w 714375"/>
                <a:gd name="connsiteY1" fmla="*/ 0 h 600075"/>
                <a:gd name="connsiteX2" fmla="*/ 304800 w 714375"/>
                <a:gd name="connsiteY2" fmla="*/ 447675 h 600075"/>
                <a:gd name="connsiteX3" fmla="*/ 571500 w 714375"/>
                <a:gd name="connsiteY3" fmla="*/ 600075 h 600075"/>
                <a:gd name="connsiteX4" fmla="*/ 714375 w 714375"/>
                <a:gd name="connsiteY4" fmla="*/ 590550 h 600075"/>
                <a:gd name="connsiteX0" fmla="*/ 0 w 714375"/>
                <a:gd name="connsiteY0" fmla="*/ 0 h 600075"/>
                <a:gd name="connsiteX1" fmla="*/ 695325 w 714375"/>
                <a:gd name="connsiteY1" fmla="*/ 0 h 600075"/>
                <a:gd name="connsiteX2" fmla="*/ 304800 w 714375"/>
                <a:gd name="connsiteY2" fmla="*/ 447675 h 600075"/>
                <a:gd name="connsiteX3" fmla="*/ 571500 w 714375"/>
                <a:gd name="connsiteY3" fmla="*/ 600075 h 600075"/>
                <a:gd name="connsiteX4" fmla="*/ 714375 w 714375"/>
                <a:gd name="connsiteY4" fmla="*/ 590550 h 600075"/>
                <a:gd name="connsiteX0" fmla="*/ 0 w 695325"/>
                <a:gd name="connsiteY0" fmla="*/ 0 h 600075"/>
                <a:gd name="connsiteX1" fmla="*/ 695325 w 695325"/>
                <a:gd name="connsiteY1" fmla="*/ 0 h 600075"/>
                <a:gd name="connsiteX2" fmla="*/ 304800 w 695325"/>
                <a:gd name="connsiteY2" fmla="*/ 447675 h 600075"/>
                <a:gd name="connsiteX3" fmla="*/ 571500 w 695325"/>
                <a:gd name="connsiteY3" fmla="*/ 600075 h 600075"/>
                <a:gd name="connsiteX0" fmla="*/ 0 w 571500"/>
                <a:gd name="connsiteY0" fmla="*/ 171450 h 771525"/>
                <a:gd name="connsiteX1" fmla="*/ 523875 w 571500"/>
                <a:gd name="connsiteY1" fmla="*/ 0 h 771525"/>
                <a:gd name="connsiteX2" fmla="*/ 304800 w 571500"/>
                <a:gd name="connsiteY2" fmla="*/ 619125 h 771525"/>
                <a:gd name="connsiteX3" fmla="*/ 571500 w 571500"/>
                <a:gd name="connsiteY3" fmla="*/ 771525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771525">
                  <a:moveTo>
                    <a:pt x="0" y="171450"/>
                  </a:moveTo>
                  <a:lnTo>
                    <a:pt x="523875" y="0"/>
                  </a:lnTo>
                  <a:lnTo>
                    <a:pt x="304800" y="619125"/>
                  </a:lnTo>
                  <a:lnTo>
                    <a:pt x="571500" y="771525"/>
                  </a:lnTo>
                </a:path>
              </a:pathLst>
            </a:custGeom>
            <a:noFill/>
            <a:ln w="28575">
              <a:solidFill>
                <a:schemeClr val="tx1"/>
              </a:solidFill>
              <a:headEnd type="diamond" w="med" len="med"/>
              <a:tailEnd type="diamond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 rot="12131570">
              <a:off x="2916420" y="3503751"/>
              <a:ext cx="889570" cy="1140699"/>
            </a:xfrm>
            <a:custGeom>
              <a:avLst/>
              <a:gdLst>
                <a:gd name="connsiteX0" fmla="*/ 0 w 714375"/>
                <a:gd name="connsiteY0" fmla="*/ 0 h 600075"/>
                <a:gd name="connsiteX1" fmla="*/ 695325 w 714375"/>
                <a:gd name="connsiteY1" fmla="*/ 0 h 600075"/>
                <a:gd name="connsiteX2" fmla="*/ 304800 w 714375"/>
                <a:gd name="connsiteY2" fmla="*/ 447675 h 600075"/>
                <a:gd name="connsiteX3" fmla="*/ 571500 w 714375"/>
                <a:gd name="connsiteY3" fmla="*/ 600075 h 600075"/>
                <a:gd name="connsiteX4" fmla="*/ 714375 w 714375"/>
                <a:gd name="connsiteY4" fmla="*/ 590550 h 600075"/>
                <a:gd name="connsiteX0" fmla="*/ 0 w 714375"/>
                <a:gd name="connsiteY0" fmla="*/ 0 h 600075"/>
                <a:gd name="connsiteX1" fmla="*/ 695325 w 714375"/>
                <a:gd name="connsiteY1" fmla="*/ 0 h 600075"/>
                <a:gd name="connsiteX2" fmla="*/ 304800 w 714375"/>
                <a:gd name="connsiteY2" fmla="*/ 447675 h 600075"/>
                <a:gd name="connsiteX3" fmla="*/ 571500 w 714375"/>
                <a:gd name="connsiteY3" fmla="*/ 600075 h 600075"/>
                <a:gd name="connsiteX4" fmla="*/ 714375 w 714375"/>
                <a:gd name="connsiteY4" fmla="*/ 590550 h 600075"/>
                <a:gd name="connsiteX0" fmla="*/ 0 w 695325"/>
                <a:gd name="connsiteY0" fmla="*/ 0 h 600075"/>
                <a:gd name="connsiteX1" fmla="*/ 695325 w 695325"/>
                <a:gd name="connsiteY1" fmla="*/ 0 h 600075"/>
                <a:gd name="connsiteX2" fmla="*/ 304800 w 695325"/>
                <a:gd name="connsiteY2" fmla="*/ 447675 h 600075"/>
                <a:gd name="connsiteX3" fmla="*/ 571500 w 695325"/>
                <a:gd name="connsiteY3" fmla="*/ 600075 h 600075"/>
                <a:gd name="connsiteX0" fmla="*/ 0 w 709357"/>
                <a:gd name="connsiteY0" fmla="*/ 26653 h 600075"/>
                <a:gd name="connsiteX1" fmla="*/ 709357 w 709357"/>
                <a:gd name="connsiteY1" fmla="*/ 0 h 600075"/>
                <a:gd name="connsiteX2" fmla="*/ 318832 w 709357"/>
                <a:gd name="connsiteY2" fmla="*/ 447675 h 600075"/>
                <a:gd name="connsiteX3" fmla="*/ 585532 w 709357"/>
                <a:gd name="connsiteY3" fmla="*/ 600075 h 600075"/>
                <a:gd name="connsiteX0" fmla="*/ 0 w 845596"/>
                <a:gd name="connsiteY0" fmla="*/ 26653 h 834569"/>
                <a:gd name="connsiteX1" fmla="*/ 709357 w 845596"/>
                <a:gd name="connsiteY1" fmla="*/ 0 h 834569"/>
                <a:gd name="connsiteX2" fmla="*/ 318832 w 845596"/>
                <a:gd name="connsiteY2" fmla="*/ 447675 h 834569"/>
                <a:gd name="connsiteX3" fmla="*/ 845596 w 845596"/>
                <a:gd name="connsiteY3" fmla="*/ 834569 h 834569"/>
                <a:gd name="connsiteX0" fmla="*/ 0 w 845596"/>
                <a:gd name="connsiteY0" fmla="*/ 26653 h 834569"/>
                <a:gd name="connsiteX1" fmla="*/ 709357 w 845596"/>
                <a:gd name="connsiteY1" fmla="*/ 0 h 834569"/>
                <a:gd name="connsiteX2" fmla="*/ 435737 w 845596"/>
                <a:gd name="connsiteY2" fmla="*/ 441141 h 834569"/>
                <a:gd name="connsiteX3" fmla="*/ 845596 w 845596"/>
                <a:gd name="connsiteY3" fmla="*/ 834569 h 834569"/>
                <a:gd name="connsiteX0" fmla="*/ 0 w 845596"/>
                <a:gd name="connsiteY0" fmla="*/ 0 h 807916"/>
                <a:gd name="connsiteX1" fmla="*/ 424755 w 845596"/>
                <a:gd name="connsiteY1" fmla="*/ 52718 h 807916"/>
                <a:gd name="connsiteX2" fmla="*/ 435737 w 845596"/>
                <a:gd name="connsiteY2" fmla="*/ 414488 h 807916"/>
                <a:gd name="connsiteX3" fmla="*/ 845596 w 845596"/>
                <a:gd name="connsiteY3" fmla="*/ 807916 h 807916"/>
                <a:gd name="connsiteX0" fmla="*/ 0 w 845596"/>
                <a:gd name="connsiteY0" fmla="*/ 0 h 807916"/>
                <a:gd name="connsiteX1" fmla="*/ 424755 w 845596"/>
                <a:gd name="connsiteY1" fmla="*/ 52718 h 807916"/>
                <a:gd name="connsiteX2" fmla="*/ 195966 w 845596"/>
                <a:gd name="connsiteY2" fmla="*/ 604829 h 807916"/>
                <a:gd name="connsiteX3" fmla="*/ 845596 w 845596"/>
                <a:gd name="connsiteY3" fmla="*/ 807916 h 807916"/>
                <a:gd name="connsiteX0" fmla="*/ 0 w 845596"/>
                <a:gd name="connsiteY0" fmla="*/ 0 h 807916"/>
                <a:gd name="connsiteX1" fmla="*/ 424755 w 845596"/>
                <a:gd name="connsiteY1" fmla="*/ 52718 h 807916"/>
                <a:gd name="connsiteX2" fmla="*/ 257110 w 845596"/>
                <a:gd name="connsiteY2" fmla="*/ 365836 h 807916"/>
                <a:gd name="connsiteX3" fmla="*/ 845596 w 845596"/>
                <a:gd name="connsiteY3" fmla="*/ 807916 h 807916"/>
                <a:gd name="connsiteX0" fmla="*/ 0 w 958354"/>
                <a:gd name="connsiteY0" fmla="*/ 0 h 677790"/>
                <a:gd name="connsiteX1" fmla="*/ 424755 w 958354"/>
                <a:gd name="connsiteY1" fmla="*/ 52718 h 677790"/>
                <a:gd name="connsiteX2" fmla="*/ 257110 w 958354"/>
                <a:gd name="connsiteY2" fmla="*/ 365836 h 677790"/>
                <a:gd name="connsiteX3" fmla="*/ 958354 w 958354"/>
                <a:gd name="connsiteY3" fmla="*/ 677790 h 677790"/>
                <a:gd name="connsiteX0" fmla="*/ 0 w 924826"/>
                <a:gd name="connsiteY0" fmla="*/ 0 h 670351"/>
                <a:gd name="connsiteX1" fmla="*/ 391227 w 924826"/>
                <a:gd name="connsiteY1" fmla="*/ 45279 h 670351"/>
                <a:gd name="connsiteX2" fmla="*/ 223582 w 924826"/>
                <a:gd name="connsiteY2" fmla="*/ 358397 h 670351"/>
                <a:gd name="connsiteX3" fmla="*/ 924826 w 924826"/>
                <a:gd name="connsiteY3" fmla="*/ 670351 h 670351"/>
                <a:gd name="connsiteX0" fmla="*/ 0 w 941307"/>
                <a:gd name="connsiteY0" fmla="*/ 0 h 687536"/>
                <a:gd name="connsiteX1" fmla="*/ 407708 w 941307"/>
                <a:gd name="connsiteY1" fmla="*/ 62464 h 687536"/>
                <a:gd name="connsiteX2" fmla="*/ 240063 w 941307"/>
                <a:gd name="connsiteY2" fmla="*/ 375582 h 687536"/>
                <a:gd name="connsiteX3" fmla="*/ 941307 w 941307"/>
                <a:gd name="connsiteY3" fmla="*/ 687536 h 687536"/>
                <a:gd name="connsiteX0" fmla="*/ 0 w 889570"/>
                <a:gd name="connsiteY0" fmla="*/ 0 h 1140699"/>
                <a:gd name="connsiteX1" fmla="*/ 407708 w 889570"/>
                <a:gd name="connsiteY1" fmla="*/ 62464 h 1140699"/>
                <a:gd name="connsiteX2" fmla="*/ 240063 w 889570"/>
                <a:gd name="connsiteY2" fmla="*/ 375582 h 1140699"/>
                <a:gd name="connsiteX3" fmla="*/ 889570 w 889570"/>
                <a:gd name="connsiteY3" fmla="*/ 1140699 h 114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570" h="1140699">
                  <a:moveTo>
                    <a:pt x="0" y="0"/>
                  </a:moveTo>
                  <a:lnTo>
                    <a:pt x="407708" y="62464"/>
                  </a:lnTo>
                  <a:lnTo>
                    <a:pt x="240063" y="375582"/>
                  </a:lnTo>
                  <a:lnTo>
                    <a:pt x="889570" y="1140699"/>
                  </a:lnTo>
                </a:path>
              </a:pathLst>
            </a:custGeom>
            <a:noFill/>
            <a:ln w="28575">
              <a:solidFill>
                <a:schemeClr val="tx1"/>
              </a:solidFill>
              <a:headEnd type="diamond" w="med" len="med"/>
              <a:tailEnd type="diamond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 41"/>
            <p:cNvSpPr/>
            <p:nvPr/>
          </p:nvSpPr>
          <p:spPr>
            <a:xfrm rot="4476171">
              <a:off x="2928625" y="4809205"/>
              <a:ext cx="480170" cy="955726"/>
            </a:xfrm>
            <a:custGeom>
              <a:avLst/>
              <a:gdLst>
                <a:gd name="connsiteX0" fmla="*/ 0 w 714375"/>
                <a:gd name="connsiteY0" fmla="*/ 0 h 600075"/>
                <a:gd name="connsiteX1" fmla="*/ 695325 w 714375"/>
                <a:gd name="connsiteY1" fmla="*/ 0 h 600075"/>
                <a:gd name="connsiteX2" fmla="*/ 304800 w 714375"/>
                <a:gd name="connsiteY2" fmla="*/ 447675 h 600075"/>
                <a:gd name="connsiteX3" fmla="*/ 571500 w 714375"/>
                <a:gd name="connsiteY3" fmla="*/ 600075 h 600075"/>
                <a:gd name="connsiteX4" fmla="*/ 714375 w 714375"/>
                <a:gd name="connsiteY4" fmla="*/ 590550 h 600075"/>
                <a:gd name="connsiteX0" fmla="*/ 0 w 714375"/>
                <a:gd name="connsiteY0" fmla="*/ 0 h 600075"/>
                <a:gd name="connsiteX1" fmla="*/ 695325 w 714375"/>
                <a:gd name="connsiteY1" fmla="*/ 0 h 600075"/>
                <a:gd name="connsiteX2" fmla="*/ 304800 w 714375"/>
                <a:gd name="connsiteY2" fmla="*/ 447675 h 600075"/>
                <a:gd name="connsiteX3" fmla="*/ 571500 w 714375"/>
                <a:gd name="connsiteY3" fmla="*/ 600075 h 600075"/>
                <a:gd name="connsiteX4" fmla="*/ 714375 w 714375"/>
                <a:gd name="connsiteY4" fmla="*/ 590550 h 600075"/>
                <a:gd name="connsiteX0" fmla="*/ 0 w 695325"/>
                <a:gd name="connsiteY0" fmla="*/ 0 h 600075"/>
                <a:gd name="connsiteX1" fmla="*/ 695325 w 695325"/>
                <a:gd name="connsiteY1" fmla="*/ 0 h 600075"/>
                <a:gd name="connsiteX2" fmla="*/ 304800 w 695325"/>
                <a:gd name="connsiteY2" fmla="*/ 447675 h 600075"/>
                <a:gd name="connsiteX3" fmla="*/ 571500 w 695325"/>
                <a:gd name="connsiteY3" fmla="*/ 600075 h 600075"/>
                <a:gd name="connsiteX0" fmla="*/ 0 w 709357"/>
                <a:gd name="connsiteY0" fmla="*/ 26653 h 600075"/>
                <a:gd name="connsiteX1" fmla="*/ 709357 w 709357"/>
                <a:gd name="connsiteY1" fmla="*/ 0 h 600075"/>
                <a:gd name="connsiteX2" fmla="*/ 318832 w 709357"/>
                <a:gd name="connsiteY2" fmla="*/ 447675 h 600075"/>
                <a:gd name="connsiteX3" fmla="*/ 585532 w 709357"/>
                <a:gd name="connsiteY3" fmla="*/ 600075 h 600075"/>
                <a:gd name="connsiteX0" fmla="*/ 0 w 845596"/>
                <a:gd name="connsiteY0" fmla="*/ 26653 h 834569"/>
                <a:gd name="connsiteX1" fmla="*/ 709357 w 845596"/>
                <a:gd name="connsiteY1" fmla="*/ 0 h 834569"/>
                <a:gd name="connsiteX2" fmla="*/ 318832 w 845596"/>
                <a:gd name="connsiteY2" fmla="*/ 447675 h 834569"/>
                <a:gd name="connsiteX3" fmla="*/ 845596 w 845596"/>
                <a:gd name="connsiteY3" fmla="*/ 834569 h 834569"/>
                <a:gd name="connsiteX0" fmla="*/ 0 w 845596"/>
                <a:gd name="connsiteY0" fmla="*/ 26653 h 834569"/>
                <a:gd name="connsiteX1" fmla="*/ 709357 w 845596"/>
                <a:gd name="connsiteY1" fmla="*/ 0 h 834569"/>
                <a:gd name="connsiteX2" fmla="*/ 435737 w 845596"/>
                <a:gd name="connsiteY2" fmla="*/ 441141 h 834569"/>
                <a:gd name="connsiteX3" fmla="*/ 845596 w 845596"/>
                <a:gd name="connsiteY3" fmla="*/ 834569 h 834569"/>
                <a:gd name="connsiteX0" fmla="*/ 0 w 845596"/>
                <a:gd name="connsiteY0" fmla="*/ 0 h 807916"/>
                <a:gd name="connsiteX1" fmla="*/ 424755 w 845596"/>
                <a:gd name="connsiteY1" fmla="*/ 52718 h 807916"/>
                <a:gd name="connsiteX2" fmla="*/ 435737 w 845596"/>
                <a:gd name="connsiteY2" fmla="*/ 414488 h 807916"/>
                <a:gd name="connsiteX3" fmla="*/ 845596 w 845596"/>
                <a:gd name="connsiteY3" fmla="*/ 807916 h 807916"/>
                <a:gd name="connsiteX0" fmla="*/ 0 w 845596"/>
                <a:gd name="connsiteY0" fmla="*/ 0 h 807916"/>
                <a:gd name="connsiteX1" fmla="*/ 424755 w 845596"/>
                <a:gd name="connsiteY1" fmla="*/ 52718 h 807916"/>
                <a:gd name="connsiteX2" fmla="*/ 195966 w 845596"/>
                <a:gd name="connsiteY2" fmla="*/ 604829 h 807916"/>
                <a:gd name="connsiteX3" fmla="*/ 845596 w 845596"/>
                <a:gd name="connsiteY3" fmla="*/ 807916 h 807916"/>
                <a:gd name="connsiteX0" fmla="*/ 0 w 845596"/>
                <a:gd name="connsiteY0" fmla="*/ 0 h 807916"/>
                <a:gd name="connsiteX1" fmla="*/ 424755 w 845596"/>
                <a:gd name="connsiteY1" fmla="*/ 52718 h 807916"/>
                <a:gd name="connsiteX2" fmla="*/ 257110 w 845596"/>
                <a:gd name="connsiteY2" fmla="*/ 365836 h 807916"/>
                <a:gd name="connsiteX3" fmla="*/ 845596 w 845596"/>
                <a:gd name="connsiteY3" fmla="*/ 807916 h 807916"/>
                <a:gd name="connsiteX0" fmla="*/ 0 w 958354"/>
                <a:gd name="connsiteY0" fmla="*/ 0 h 677790"/>
                <a:gd name="connsiteX1" fmla="*/ 424755 w 958354"/>
                <a:gd name="connsiteY1" fmla="*/ 52718 h 677790"/>
                <a:gd name="connsiteX2" fmla="*/ 257110 w 958354"/>
                <a:gd name="connsiteY2" fmla="*/ 365836 h 677790"/>
                <a:gd name="connsiteX3" fmla="*/ 958354 w 958354"/>
                <a:gd name="connsiteY3" fmla="*/ 677790 h 677790"/>
                <a:gd name="connsiteX0" fmla="*/ 0 w 924826"/>
                <a:gd name="connsiteY0" fmla="*/ 0 h 670351"/>
                <a:gd name="connsiteX1" fmla="*/ 391227 w 924826"/>
                <a:gd name="connsiteY1" fmla="*/ 45279 h 670351"/>
                <a:gd name="connsiteX2" fmla="*/ 223582 w 924826"/>
                <a:gd name="connsiteY2" fmla="*/ 358397 h 670351"/>
                <a:gd name="connsiteX3" fmla="*/ 924826 w 924826"/>
                <a:gd name="connsiteY3" fmla="*/ 670351 h 670351"/>
                <a:gd name="connsiteX0" fmla="*/ 0 w 941307"/>
                <a:gd name="connsiteY0" fmla="*/ 0 h 687536"/>
                <a:gd name="connsiteX1" fmla="*/ 407708 w 941307"/>
                <a:gd name="connsiteY1" fmla="*/ 62464 h 687536"/>
                <a:gd name="connsiteX2" fmla="*/ 240063 w 941307"/>
                <a:gd name="connsiteY2" fmla="*/ 375582 h 687536"/>
                <a:gd name="connsiteX3" fmla="*/ 941307 w 941307"/>
                <a:gd name="connsiteY3" fmla="*/ 687536 h 687536"/>
                <a:gd name="connsiteX0" fmla="*/ 0 w 951208"/>
                <a:gd name="connsiteY0" fmla="*/ 0 h 737684"/>
                <a:gd name="connsiteX1" fmla="*/ 417609 w 951208"/>
                <a:gd name="connsiteY1" fmla="*/ 112612 h 737684"/>
                <a:gd name="connsiteX2" fmla="*/ 249964 w 951208"/>
                <a:gd name="connsiteY2" fmla="*/ 425730 h 737684"/>
                <a:gd name="connsiteX3" fmla="*/ 951208 w 951208"/>
                <a:gd name="connsiteY3" fmla="*/ 737684 h 737684"/>
                <a:gd name="connsiteX0" fmla="*/ 0 w 951208"/>
                <a:gd name="connsiteY0" fmla="*/ 0 h 737684"/>
                <a:gd name="connsiteX1" fmla="*/ 372038 w 951208"/>
                <a:gd name="connsiteY1" fmla="*/ 163291 h 737684"/>
                <a:gd name="connsiteX2" fmla="*/ 249964 w 951208"/>
                <a:gd name="connsiteY2" fmla="*/ 425730 h 737684"/>
                <a:gd name="connsiteX3" fmla="*/ 951208 w 951208"/>
                <a:gd name="connsiteY3" fmla="*/ 737684 h 737684"/>
                <a:gd name="connsiteX0" fmla="*/ 0 w 951208"/>
                <a:gd name="connsiteY0" fmla="*/ 0 h 737684"/>
                <a:gd name="connsiteX1" fmla="*/ 372038 w 951208"/>
                <a:gd name="connsiteY1" fmla="*/ 163291 h 737684"/>
                <a:gd name="connsiteX2" fmla="*/ 191723 w 951208"/>
                <a:gd name="connsiteY2" fmla="*/ 465017 h 737684"/>
                <a:gd name="connsiteX3" fmla="*/ 951208 w 951208"/>
                <a:gd name="connsiteY3" fmla="*/ 737684 h 737684"/>
                <a:gd name="connsiteX0" fmla="*/ 0 w 621777"/>
                <a:gd name="connsiteY0" fmla="*/ 0 h 986820"/>
                <a:gd name="connsiteX1" fmla="*/ 372038 w 621777"/>
                <a:gd name="connsiteY1" fmla="*/ 163291 h 986820"/>
                <a:gd name="connsiteX2" fmla="*/ 191723 w 621777"/>
                <a:gd name="connsiteY2" fmla="*/ 465017 h 986820"/>
                <a:gd name="connsiteX3" fmla="*/ 621777 w 621777"/>
                <a:gd name="connsiteY3" fmla="*/ 986820 h 986820"/>
                <a:gd name="connsiteX0" fmla="*/ 0 w 480170"/>
                <a:gd name="connsiteY0" fmla="*/ 0 h 955726"/>
                <a:gd name="connsiteX1" fmla="*/ 372038 w 480170"/>
                <a:gd name="connsiteY1" fmla="*/ 163291 h 955726"/>
                <a:gd name="connsiteX2" fmla="*/ 191723 w 480170"/>
                <a:gd name="connsiteY2" fmla="*/ 465017 h 955726"/>
                <a:gd name="connsiteX3" fmla="*/ 480170 w 480170"/>
                <a:gd name="connsiteY3" fmla="*/ 955726 h 9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170" h="955726">
                  <a:moveTo>
                    <a:pt x="0" y="0"/>
                  </a:moveTo>
                  <a:lnTo>
                    <a:pt x="372038" y="163291"/>
                  </a:lnTo>
                  <a:lnTo>
                    <a:pt x="191723" y="465017"/>
                  </a:lnTo>
                  <a:lnTo>
                    <a:pt x="480170" y="95572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headEnd type="diamond" w="med" len="med"/>
              <a:tailEnd type="diamond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470349" y="4717898"/>
              <a:ext cx="221666" cy="22166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543211" y="1683778"/>
            <a:ext cx="2512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[</a:t>
            </a:r>
            <a:r>
              <a:rPr lang="es-ES" sz="2400" dirty="0" err="1" smtClean="0"/>
              <a:t>Jarosz</a:t>
            </a:r>
            <a:r>
              <a:rPr lang="es-ES" sz="2400" dirty="0" smtClean="0"/>
              <a:t> et al. 2008]</a:t>
            </a:r>
            <a:endParaRPr lang="en-US" sz="2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6233759" y="2510992"/>
            <a:ext cx="4760027" cy="1008351"/>
            <a:chOff x="6233759" y="4980973"/>
            <a:chExt cx="4760027" cy="100835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38284" y="5289730"/>
              <a:ext cx="224694" cy="44403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6522" y="5306013"/>
              <a:ext cx="444037" cy="40123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2384" y="5286509"/>
              <a:ext cx="358440" cy="35844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09955" y="5297742"/>
              <a:ext cx="845276" cy="444037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56174" y="5286509"/>
              <a:ext cx="358440" cy="35844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49749" y="5319139"/>
              <a:ext cx="444037" cy="40123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62380" y="4980973"/>
              <a:ext cx="435900" cy="1008351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33759" y="5306013"/>
              <a:ext cx="1315096" cy="436611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8113789" y="2712313"/>
            <a:ext cx="2463274" cy="2116418"/>
            <a:chOff x="7724029" y="2712313"/>
            <a:chExt cx="2463274" cy="2116418"/>
          </a:xfrm>
        </p:grpSpPr>
        <p:cxnSp>
          <p:nvCxnSpPr>
            <p:cNvPr id="51" name="Straight Arrow Connector 50"/>
            <p:cNvCxnSpPr/>
            <p:nvPr/>
          </p:nvCxnSpPr>
          <p:spPr>
            <a:xfrm flipV="1">
              <a:off x="8991761" y="3212185"/>
              <a:ext cx="0" cy="90220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7724029" y="4182400"/>
              <a:ext cx="24632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/>
                <a:t>Ignored</a:t>
              </a:r>
              <a:r>
                <a:rPr lang="es-ES" dirty="0"/>
                <a:t> </a:t>
              </a:r>
              <a:r>
                <a:rPr lang="es-ES" dirty="0" smtClean="0"/>
                <a:t>in </a:t>
              </a:r>
              <a:r>
                <a:rPr lang="es-ES" dirty="0" err="1" smtClean="0"/>
                <a:t>gradient</a:t>
              </a:r>
              <a:r>
                <a:rPr lang="es-ES" dirty="0" smtClean="0"/>
                <a:t> </a:t>
              </a:r>
              <a:r>
                <a:rPr lang="es-ES" dirty="0" err="1" smtClean="0"/>
                <a:t>computation</a:t>
              </a:r>
              <a:endParaRPr lang="en-US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8809362" y="2712313"/>
              <a:ext cx="414528" cy="499872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3513" y="4629909"/>
            <a:ext cx="341014" cy="3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6"/>
    </mc:Choice>
    <mc:Fallback xmlns="">
      <p:transition spd="slow" advTm="6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2764701" y="2517239"/>
            <a:ext cx="1804412" cy="236365"/>
            <a:chOff x="2748538" y="2800350"/>
            <a:chExt cx="1595437" cy="208991"/>
          </a:xfrm>
        </p:grpSpPr>
        <p:cxnSp>
          <p:nvCxnSpPr>
            <p:cNvPr id="61" name="Straight Connector 60"/>
            <p:cNvCxnSpPr/>
            <p:nvPr/>
          </p:nvCxnSpPr>
          <p:spPr>
            <a:xfrm flipH="1">
              <a:off x="277943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290008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301755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313820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325711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337776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4954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26228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14163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02415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90350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78460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66395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5462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2748538" y="2800350"/>
              <a:ext cx="1595437" cy="0"/>
            </a:xfrm>
            <a:custGeom>
              <a:avLst/>
              <a:gdLst>
                <a:gd name="connsiteX0" fmla="*/ 0 w 1595437"/>
                <a:gd name="connsiteY0" fmla="*/ 0 h 0"/>
                <a:gd name="connsiteX1" fmla="*/ 138112 w 1595437"/>
                <a:gd name="connsiteY1" fmla="*/ 0 h 0"/>
                <a:gd name="connsiteX2" fmla="*/ 452437 w 1595437"/>
                <a:gd name="connsiteY2" fmla="*/ 0 h 0"/>
                <a:gd name="connsiteX3" fmla="*/ 828675 w 1595437"/>
                <a:gd name="connsiteY3" fmla="*/ 0 h 0"/>
                <a:gd name="connsiteX4" fmla="*/ 1085850 w 1595437"/>
                <a:gd name="connsiteY4" fmla="*/ 0 h 0"/>
                <a:gd name="connsiteX5" fmla="*/ 1319212 w 1595437"/>
                <a:gd name="connsiteY5" fmla="*/ 0 h 0"/>
                <a:gd name="connsiteX6" fmla="*/ 1595437 w 1595437"/>
                <a:gd name="connsiteY6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5437">
                  <a:moveTo>
                    <a:pt x="0" y="0"/>
                  </a:moveTo>
                  <a:lnTo>
                    <a:pt x="138112" y="0"/>
                  </a:lnTo>
                  <a:lnTo>
                    <a:pt x="452437" y="0"/>
                  </a:lnTo>
                  <a:lnTo>
                    <a:pt x="828675" y="0"/>
                  </a:lnTo>
                  <a:lnTo>
                    <a:pt x="1085850" y="0"/>
                  </a:lnTo>
                  <a:lnTo>
                    <a:pt x="1319212" y="0"/>
                  </a:lnTo>
                  <a:lnTo>
                    <a:pt x="1595437" y="0"/>
                  </a:lnTo>
                </a:path>
              </a:pathLst>
            </a:custGeom>
            <a:ln w="1270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Derivative</a:t>
            </a:r>
            <a:r>
              <a:rPr lang="es-ES" dirty="0" smtClean="0"/>
              <a:t> </a:t>
            </a:r>
            <a:r>
              <a:rPr lang="es-ES" dirty="0" err="1" smtClean="0"/>
              <a:t>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25</a:t>
            </a:fld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2844799" y="4062797"/>
            <a:ext cx="1976583" cy="1836353"/>
          </a:xfrm>
          <a:custGeom>
            <a:avLst/>
            <a:gdLst>
              <a:gd name="connsiteX0" fmla="*/ 736600 w 1879600"/>
              <a:gd name="connsiteY0" fmla="*/ 0 h 1746250"/>
              <a:gd name="connsiteX1" fmla="*/ 908050 w 1879600"/>
              <a:gd name="connsiteY1" fmla="*/ 0 h 1746250"/>
              <a:gd name="connsiteX2" fmla="*/ 1689100 w 1879600"/>
              <a:gd name="connsiteY2" fmla="*/ 0 h 1746250"/>
              <a:gd name="connsiteX3" fmla="*/ 1879600 w 1879600"/>
              <a:gd name="connsiteY3" fmla="*/ 0 h 1746250"/>
              <a:gd name="connsiteX4" fmla="*/ 1879600 w 1879600"/>
              <a:gd name="connsiteY4" fmla="*/ 685800 h 1746250"/>
              <a:gd name="connsiteX5" fmla="*/ 1879600 w 1879600"/>
              <a:gd name="connsiteY5" fmla="*/ 1568450 h 1746250"/>
              <a:gd name="connsiteX6" fmla="*/ 1879600 w 1879600"/>
              <a:gd name="connsiteY6" fmla="*/ 1746250 h 1746250"/>
              <a:gd name="connsiteX7" fmla="*/ 946150 w 1879600"/>
              <a:gd name="connsiteY7" fmla="*/ 1746250 h 1746250"/>
              <a:gd name="connsiteX8" fmla="*/ 165100 w 1879600"/>
              <a:gd name="connsiteY8" fmla="*/ 1746250 h 1746250"/>
              <a:gd name="connsiteX9" fmla="*/ 0 w 1879600"/>
              <a:gd name="connsiteY9" fmla="*/ 1746250 h 1746250"/>
              <a:gd name="connsiteX10" fmla="*/ 0 w 1879600"/>
              <a:gd name="connsiteY10" fmla="*/ 1746250 h 174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9600" h="1746250">
                <a:moveTo>
                  <a:pt x="736600" y="0"/>
                </a:moveTo>
                <a:lnTo>
                  <a:pt x="908050" y="0"/>
                </a:lnTo>
                <a:lnTo>
                  <a:pt x="1689100" y="0"/>
                </a:lnTo>
                <a:lnTo>
                  <a:pt x="1879600" y="0"/>
                </a:lnTo>
                <a:lnTo>
                  <a:pt x="1879600" y="685800"/>
                </a:lnTo>
                <a:lnTo>
                  <a:pt x="1879600" y="1568450"/>
                </a:lnTo>
                <a:lnTo>
                  <a:pt x="1879600" y="1746250"/>
                </a:lnTo>
                <a:lnTo>
                  <a:pt x="946150" y="1746250"/>
                </a:lnTo>
                <a:lnTo>
                  <a:pt x="165100" y="1746250"/>
                </a:lnTo>
                <a:lnTo>
                  <a:pt x="0" y="1746250"/>
                </a:lnTo>
                <a:lnTo>
                  <a:pt x="0" y="1746250"/>
                </a:lnTo>
              </a:path>
            </a:pathLst>
          </a:cu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/>
          <p:cNvCxnSpPr>
            <a:stCxn id="38" idx="2"/>
          </p:cNvCxnSpPr>
          <p:nvPr/>
        </p:nvCxnSpPr>
        <p:spPr>
          <a:xfrm flipH="1">
            <a:off x="3014154" y="4529635"/>
            <a:ext cx="758898" cy="187769"/>
          </a:xfrm>
          <a:prstGeom prst="line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3979353" y="4396730"/>
            <a:ext cx="571500" cy="742950"/>
          </a:xfrm>
          <a:custGeom>
            <a:avLst/>
            <a:gdLst>
              <a:gd name="connsiteX0" fmla="*/ 0 w 714375"/>
              <a:gd name="connsiteY0" fmla="*/ 0 h 600075"/>
              <a:gd name="connsiteX1" fmla="*/ 695325 w 714375"/>
              <a:gd name="connsiteY1" fmla="*/ 0 h 600075"/>
              <a:gd name="connsiteX2" fmla="*/ 304800 w 714375"/>
              <a:gd name="connsiteY2" fmla="*/ 447675 h 600075"/>
              <a:gd name="connsiteX3" fmla="*/ 571500 w 714375"/>
              <a:gd name="connsiteY3" fmla="*/ 600075 h 600075"/>
              <a:gd name="connsiteX4" fmla="*/ 714375 w 714375"/>
              <a:gd name="connsiteY4" fmla="*/ 590550 h 600075"/>
              <a:gd name="connsiteX0" fmla="*/ 0 w 714375"/>
              <a:gd name="connsiteY0" fmla="*/ 0 h 600075"/>
              <a:gd name="connsiteX1" fmla="*/ 695325 w 714375"/>
              <a:gd name="connsiteY1" fmla="*/ 0 h 600075"/>
              <a:gd name="connsiteX2" fmla="*/ 304800 w 714375"/>
              <a:gd name="connsiteY2" fmla="*/ 447675 h 600075"/>
              <a:gd name="connsiteX3" fmla="*/ 571500 w 714375"/>
              <a:gd name="connsiteY3" fmla="*/ 600075 h 600075"/>
              <a:gd name="connsiteX4" fmla="*/ 714375 w 714375"/>
              <a:gd name="connsiteY4" fmla="*/ 590550 h 600075"/>
              <a:gd name="connsiteX0" fmla="*/ 0 w 695325"/>
              <a:gd name="connsiteY0" fmla="*/ 0 h 600075"/>
              <a:gd name="connsiteX1" fmla="*/ 695325 w 695325"/>
              <a:gd name="connsiteY1" fmla="*/ 0 h 600075"/>
              <a:gd name="connsiteX2" fmla="*/ 304800 w 695325"/>
              <a:gd name="connsiteY2" fmla="*/ 447675 h 600075"/>
              <a:gd name="connsiteX3" fmla="*/ 571500 w 695325"/>
              <a:gd name="connsiteY3" fmla="*/ 600075 h 600075"/>
              <a:gd name="connsiteX0" fmla="*/ 0 w 571500"/>
              <a:gd name="connsiteY0" fmla="*/ 266700 h 866775"/>
              <a:gd name="connsiteX1" fmla="*/ 428625 w 571500"/>
              <a:gd name="connsiteY1" fmla="*/ 0 h 866775"/>
              <a:gd name="connsiteX2" fmla="*/ 304800 w 571500"/>
              <a:gd name="connsiteY2" fmla="*/ 714375 h 866775"/>
              <a:gd name="connsiteX3" fmla="*/ 571500 w 571500"/>
              <a:gd name="connsiteY3" fmla="*/ 866775 h 866775"/>
              <a:gd name="connsiteX0" fmla="*/ 0 w 571500"/>
              <a:gd name="connsiteY0" fmla="*/ 142875 h 742950"/>
              <a:gd name="connsiteX1" fmla="*/ 447675 w 571500"/>
              <a:gd name="connsiteY1" fmla="*/ 0 h 742950"/>
              <a:gd name="connsiteX2" fmla="*/ 304800 w 571500"/>
              <a:gd name="connsiteY2" fmla="*/ 590550 h 742950"/>
              <a:gd name="connsiteX3" fmla="*/ 571500 w 571500"/>
              <a:gd name="connsiteY3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742950">
                <a:moveTo>
                  <a:pt x="0" y="142875"/>
                </a:moveTo>
                <a:lnTo>
                  <a:pt x="447675" y="0"/>
                </a:lnTo>
                <a:lnTo>
                  <a:pt x="304800" y="590550"/>
                </a:lnTo>
                <a:lnTo>
                  <a:pt x="571500" y="742950"/>
                </a:lnTo>
              </a:path>
            </a:pathLst>
          </a:custGeom>
          <a:noFill/>
          <a:ln w="28575">
            <a:solidFill>
              <a:schemeClr val="tx1"/>
            </a:solidFill>
            <a:headEnd type="diamond" w="med" len="med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 rot="12131570">
            <a:off x="3206352" y="3188109"/>
            <a:ext cx="905586" cy="1154741"/>
          </a:xfrm>
          <a:custGeom>
            <a:avLst/>
            <a:gdLst>
              <a:gd name="connsiteX0" fmla="*/ 0 w 714375"/>
              <a:gd name="connsiteY0" fmla="*/ 0 h 600075"/>
              <a:gd name="connsiteX1" fmla="*/ 695325 w 714375"/>
              <a:gd name="connsiteY1" fmla="*/ 0 h 600075"/>
              <a:gd name="connsiteX2" fmla="*/ 304800 w 714375"/>
              <a:gd name="connsiteY2" fmla="*/ 447675 h 600075"/>
              <a:gd name="connsiteX3" fmla="*/ 571500 w 714375"/>
              <a:gd name="connsiteY3" fmla="*/ 600075 h 600075"/>
              <a:gd name="connsiteX4" fmla="*/ 714375 w 714375"/>
              <a:gd name="connsiteY4" fmla="*/ 590550 h 600075"/>
              <a:gd name="connsiteX0" fmla="*/ 0 w 714375"/>
              <a:gd name="connsiteY0" fmla="*/ 0 h 600075"/>
              <a:gd name="connsiteX1" fmla="*/ 695325 w 714375"/>
              <a:gd name="connsiteY1" fmla="*/ 0 h 600075"/>
              <a:gd name="connsiteX2" fmla="*/ 304800 w 714375"/>
              <a:gd name="connsiteY2" fmla="*/ 447675 h 600075"/>
              <a:gd name="connsiteX3" fmla="*/ 571500 w 714375"/>
              <a:gd name="connsiteY3" fmla="*/ 600075 h 600075"/>
              <a:gd name="connsiteX4" fmla="*/ 714375 w 714375"/>
              <a:gd name="connsiteY4" fmla="*/ 590550 h 600075"/>
              <a:gd name="connsiteX0" fmla="*/ 0 w 695325"/>
              <a:gd name="connsiteY0" fmla="*/ 0 h 600075"/>
              <a:gd name="connsiteX1" fmla="*/ 695325 w 695325"/>
              <a:gd name="connsiteY1" fmla="*/ 0 h 600075"/>
              <a:gd name="connsiteX2" fmla="*/ 304800 w 695325"/>
              <a:gd name="connsiteY2" fmla="*/ 447675 h 600075"/>
              <a:gd name="connsiteX3" fmla="*/ 571500 w 695325"/>
              <a:gd name="connsiteY3" fmla="*/ 600075 h 600075"/>
              <a:gd name="connsiteX0" fmla="*/ 0 w 709357"/>
              <a:gd name="connsiteY0" fmla="*/ 26653 h 600075"/>
              <a:gd name="connsiteX1" fmla="*/ 709357 w 709357"/>
              <a:gd name="connsiteY1" fmla="*/ 0 h 600075"/>
              <a:gd name="connsiteX2" fmla="*/ 318832 w 709357"/>
              <a:gd name="connsiteY2" fmla="*/ 447675 h 600075"/>
              <a:gd name="connsiteX3" fmla="*/ 585532 w 709357"/>
              <a:gd name="connsiteY3" fmla="*/ 600075 h 600075"/>
              <a:gd name="connsiteX0" fmla="*/ 0 w 845596"/>
              <a:gd name="connsiteY0" fmla="*/ 26653 h 834569"/>
              <a:gd name="connsiteX1" fmla="*/ 709357 w 845596"/>
              <a:gd name="connsiteY1" fmla="*/ 0 h 834569"/>
              <a:gd name="connsiteX2" fmla="*/ 318832 w 845596"/>
              <a:gd name="connsiteY2" fmla="*/ 447675 h 834569"/>
              <a:gd name="connsiteX3" fmla="*/ 845596 w 845596"/>
              <a:gd name="connsiteY3" fmla="*/ 834569 h 834569"/>
              <a:gd name="connsiteX0" fmla="*/ 0 w 845596"/>
              <a:gd name="connsiteY0" fmla="*/ 26653 h 834569"/>
              <a:gd name="connsiteX1" fmla="*/ 709357 w 845596"/>
              <a:gd name="connsiteY1" fmla="*/ 0 h 834569"/>
              <a:gd name="connsiteX2" fmla="*/ 435737 w 845596"/>
              <a:gd name="connsiteY2" fmla="*/ 441141 h 834569"/>
              <a:gd name="connsiteX3" fmla="*/ 845596 w 845596"/>
              <a:gd name="connsiteY3" fmla="*/ 834569 h 834569"/>
              <a:gd name="connsiteX0" fmla="*/ 0 w 845596"/>
              <a:gd name="connsiteY0" fmla="*/ 0 h 807916"/>
              <a:gd name="connsiteX1" fmla="*/ 424755 w 845596"/>
              <a:gd name="connsiteY1" fmla="*/ 52718 h 807916"/>
              <a:gd name="connsiteX2" fmla="*/ 435737 w 845596"/>
              <a:gd name="connsiteY2" fmla="*/ 414488 h 807916"/>
              <a:gd name="connsiteX3" fmla="*/ 845596 w 845596"/>
              <a:gd name="connsiteY3" fmla="*/ 807916 h 807916"/>
              <a:gd name="connsiteX0" fmla="*/ 0 w 845596"/>
              <a:gd name="connsiteY0" fmla="*/ 0 h 807916"/>
              <a:gd name="connsiteX1" fmla="*/ 424755 w 845596"/>
              <a:gd name="connsiteY1" fmla="*/ 52718 h 807916"/>
              <a:gd name="connsiteX2" fmla="*/ 195966 w 845596"/>
              <a:gd name="connsiteY2" fmla="*/ 604829 h 807916"/>
              <a:gd name="connsiteX3" fmla="*/ 845596 w 845596"/>
              <a:gd name="connsiteY3" fmla="*/ 807916 h 807916"/>
              <a:gd name="connsiteX0" fmla="*/ 0 w 845596"/>
              <a:gd name="connsiteY0" fmla="*/ 0 h 807916"/>
              <a:gd name="connsiteX1" fmla="*/ 424755 w 845596"/>
              <a:gd name="connsiteY1" fmla="*/ 52718 h 807916"/>
              <a:gd name="connsiteX2" fmla="*/ 257110 w 845596"/>
              <a:gd name="connsiteY2" fmla="*/ 365836 h 807916"/>
              <a:gd name="connsiteX3" fmla="*/ 845596 w 845596"/>
              <a:gd name="connsiteY3" fmla="*/ 807916 h 807916"/>
              <a:gd name="connsiteX0" fmla="*/ 0 w 958354"/>
              <a:gd name="connsiteY0" fmla="*/ 0 h 677790"/>
              <a:gd name="connsiteX1" fmla="*/ 424755 w 958354"/>
              <a:gd name="connsiteY1" fmla="*/ 52718 h 677790"/>
              <a:gd name="connsiteX2" fmla="*/ 257110 w 958354"/>
              <a:gd name="connsiteY2" fmla="*/ 365836 h 677790"/>
              <a:gd name="connsiteX3" fmla="*/ 958354 w 958354"/>
              <a:gd name="connsiteY3" fmla="*/ 677790 h 677790"/>
              <a:gd name="connsiteX0" fmla="*/ 0 w 924826"/>
              <a:gd name="connsiteY0" fmla="*/ 0 h 670351"/>
              <a:gd name="connsiteX1" fmla="*/ 391227 w 924826"/>
              <a:gd name="connsiteY1" fmla="*/ 45279 h 670351"/>
              <a:gd name="connsiteX2" fmla="*/ 223582 w 924826"/>
              <a:gd name="connsiteY2" fmla="*/ 358397 h 670351"/>
              <a:gd name="connsiteX3" fmla="*/ 924826 w 924826"/>
              <a:gd name="connsiteY3" fmla="*/ 670351 h 670351"/>
              <a:gd name="connsiteX0" fmla="*/ 0 w 941307"/>
              <a:gd name="connsiteY0" fmla="*/ 0 h 687536"/>
              <a:gd name="connsiteX1" fmla="*/ 407708 w 941307"/>
              <a:gd name="connsiteY1" fmla="*/ 62464 h 687536"/>
              <a:gd name="connsiteX2" fmla="*/ 240063 w 941307"/>
              <a:gd name="connsiteY2" fmla="*/ 375582 h 687536"/>
              <a:gd name="connsiteX3" fmla="*/ 941307 w 941307"/>
              <a:gd name="connsiteY3" fmla="*/ 687536 h 687536"/>
              <a:gd name="connsiteX0" fmla="*/ 0 w 905586"/>
              <a:gd name="connsiteY0" fmla="*/ 0 h 1154741"/>
              <a:gd name="connsiteX1" fmla="*/ 407708 w 905586"/>
              <a:gd name="connsiteY1" fmla="*/ 62464 h 1154741"/>
              <a:gd name="connsiteX2" fmla="*/ 240063 w 905586"/>
              <a:gd name="connsiteY2" fmla="*/ 375582 h 1154741"/>
              <a:gd name="connsiteX3" fmla="*/ 905586 w 905586"/>
              <a:gd name="connsiteY3" fmla="*/ 1154741 h 115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5586" h="1154741">
                <a:moveTo>
                  <a:pt x="0" y="0"/>
                </a:moveTo>
                <a:lnTo>
                  <a:pt x="407708" y="62464"/>
                </a:lnTo>
                <a:lnTo>
                  <a:pt x="240063" y="375582"/>
                </a:lnTo>
                <a:lnTo>
                  <a:pt x="905586" y="1154741"/>
                </a:lnTo>
              </a:path>
            </a:pathLst>
          </a:custGeom>
          <a:noFill/>
          <a:ln w="28575">
            <a:solidFill>
              <a:srgbClr val="FF0000"/>
            </a:solidFill>
            <a:headEnd type="diamond" w="med" len="med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 rot="4476171">
            <a:off x="3231328" y="4510109"/>
            <a:ext cx="480170" cy="955726"/>
          </a:xfrm>
          <a:custGeom>
            <a:avLst/>
            <a:gdLst>
              <a:gd name="connsiteX0" fmla="*/ 0 w 714375"/>
              <a:gd name="connsiteY0" fmla="*/ 0 h 600075"/>
              <a:gd name="connsiteX1" fmla="*/ 695325 w 714375"/>
              <a:gd name="connsiteY1" fmla="*/ 0 h 600075"/>
              <a:gd name="connsiteX2" fmla="*/ 304800 w 714375"/>
              <a:gd name="connsiteY2" fmla="*/ 447675 h 600075"/>
              <a:gd name="connsiteX3" fmla="*/ 571500 w 714375"/>
              <a:gd name="connsiteY3" fmla="*/ 600075 h 600075"/>
              <a:gd name="connsiteX4" fmla="*/ 714375 w 714375"/>
              <a:gd name="connsiteY4" fmla="*/ 590550 h 600075"/>
              <a:gd name="connsiteX0" fmla="*/ 0 w 714375"/>
              <a:gd name="connsiteY0" fmla="*/ 0 h 600075"/>
              <a:gd name="connsiteX1" fmla="*/ 695325 w 714375"/>
              <a:gd name="connsiteY1" fmla="*/ 0 h 600075"/>
              <a:gd name="connsiteX2" fmla="*/ 304800 w 714375"/>
              <a:gd name="connsiteY2" fmla="*/ 447675 h 600075"/>
              <a:gd name="connsiteX3" fmla="*/ 571500 w 714375"/>
              <a:gd name="connsiteY3" fmla="*/ 600075 h 600075"/>
              <a:gd name="connsiteX4" fmla="*/ 714375 w 714375"/>
              <a:gd name="connsiteY4" fmla="*/ 590550 h 600075"/>
              <a:gd name="connsiteX0" fmla="*/ 0 w 695325"/>
              <a:gd name="connsiteY0" fmla="*/ 0 h 600075"/>
              <a:gd name="connsiteX1" fmla="*/ 695325 w 695325"/>
              <a:gd name="connsiteY1" fmla="*/ 0 h 600075"/>
              <a:gd name="connsiteX2" fmla="*/ 304800 w 695325"/>
              <a:gd name="connsiteY2" fmla="*/ 447675 h 600075"/>
              <a:gd name="connsiteX3" fmla="*/ 571500 w 695325"/>
              <a:gd name="connsiteY3" fmla="*/ 600075 h 600075"/>
              <a:gd name="connsiteX0" fmla="*/ 0 w 709357"/>
              <a:gd name="connsiteY0" fmla="*/ 26653 h 600075"/>
              <a:gd name="connsiteX1" fmla="*/ 709357 w 709357"/>
              <a:gd name="connsiteY1" fmla="*/ 0 h 600075"/>
              <a:gd name="connsiteX2" fmla="*/ 318832 w 709357"/>
              <a:gd name="connsiteY2" fmla="*/ 447675 h 600075"/>
              <a:gd name="connsiteX3" fmla="*/ 585532 w 709357"/>
              <a:gd name="connsiteY3" fmla="*/ 600075 h 600075"/>
              <a:gd name="connsiteX0" fmla="*/ 0 w 845596"/>
              <a:gd name="connsiteY0" fmla="*/ 26653 h 834569"/>
              <a:gd name="connsiteX1" fmla="*/ 709357 w 845596"/>
              <a:gd name="connsiteY1" fmla="*/ 0 h 834569"/>
              <a:gd name="connsiteX2" fmla="*/ 318832 w 845596"/>
              <a:gd name="connsiteY2" fmla="*/ 447675 h 834569"/>
              <a:gd name="connsiteX3" fmla="*/ 845596 w 845596"/>
              <a:gd name="connsiteY3" fmla="*/ 834569 h 834569"/>
              <a:gd name="connsiteX0" fmla="*/ 0 w 845596"/>
              <a:gd name="connsiteY0" fmla="*/ 26653 h 834569"/>
              <a:gd name="connsiteX1" fmla="*/ 709357 w 845596"/>
              <a:gd name="connsiteY1" fmla="*/ 0 h 834569"/>
              <a:gd name="connsiteX2" fmla="*/ 435737 w 845596"/>
              <a:gd name="connsiteY2" fmla="*/ 441141 h 834569"/>
              <a:gd name="connsiteX3" fmla="*/ 845596 w 845596"/>
              <a:gd name="connsiteY3" fmla="*/ 834569 h 834569"/>
              <a:gd name="connsiteX0" fmla="*/ 0 w 845596"/>
              <a:gd name="connsiteY0" fmla="*/ 0 h 807916"/>
              <a:gd name="connsiteX1" fmla="*/ 424755 w 845596"/>
              <a:gd name="connsiteY1" fmla="*/ 52718 h 807916"/>
              <a:gd name="connsiteX2" fmla="*/ 435737 w 845596"/>
              <a:gd name="connsiteY2" fmla="*/ 414488 h 807916"/>
              <a:gd name="connsiteX3" fmla="*/ 845596 w 845596"/>
              <a:gd name="connsiteY3" fmla="*/ 807916 h 807916"/>
              <a:gd name="connsiteX0" fmla="*/ 0 w 845596"/>
              <a:gd name="connsiteY0" fmla="*/ 0 h 807916"/>
              <a:gd name="connsiteX1" fmla="*/ 424755 w 845596"/>
              <a:gd name="connsiteY1" fmla="*/ 52718 h 807916"/>
              <a:gd name="connsiteX2" fmla="*/ 195966 w 845596"/>
              <a:gd name="connsiteY2" fmla="*/ 604829 h 807916"/>
              <a:gd name="connsiteX3" fmla="*/ 845596 w 845596"/>
              <a:gd name="connsiteY3" fmla="*/ 807916 h 807916"/>
              <a:gd name="connsiteX0" fmla="*/ 0 w 845596"/>
              <a:gd name="connsiteY0" fmla="*/ 0 h 807916"/>
              <a:gd name="connsiteX1" fmla="*/ 424755 w 845596"/>
              <a:gd name="connsiteY1" fmla="*/ 52718 h 807916"/>
              <a:gd name="connsiteX2" fmla="*/ 257110 w 845596"/>
              <a:gd name="connsiteY2" fmla="*/ 365836 h 807916"/>
              <a:gd name="connsiteX3" fmla="*/ 845596 w 845596"/>
              <a:gd name="connsiteY3" fmla="*/ 807916 h 807916"/>
              <a:gd name="connsiteX0" fmla="*/ 0 w 958354"/>
              <a:gd name="connsiteY0" fmla="*/ 0 h 677790"/>
              <a:gd name="connsiteX1" fmla="*/ 424755 w 958354"/>
              <a:gd name="connsiteY1" fmla="*/ 52718 h 677790"/>
              <a:gd name="connsiteX2" fmla="*/ 257110 w 958354"/>
              <a:gd name="connsiteY2" fmla="*/ 365836 h 677790"/>
              <a:gd name="connsiteX3" fmla="*/ 958354 w 958354"/>
              <a:gd name="connsiteY3" fmla="*/ 677790 h 677790"/>
              <a:gd name="connsiteX0" fmla="*/ 0 w 924826"/>
              <a:gd name="connsiteY0" fmla="*/ 0 h 670351"/>
              <a:gd name="connsiteX1" fmla="*/ 391227 w 924826"/>
              <a:gd name="connsiteY1" fmla="*/ 45279 h 670351"/>
              <a:gd name="connsiteX2" fmla="*/ 223582 w 924826"/>
              <a:gd name="connsiteY2" fmla="*/ 358397 h 670351"/>
              <a:gd name="connsiteX3" fmla="*/ 924826 w 924826"/>
              <a:gd name="connsiteY3" fmla="*/ 670351 h 670351"/>
              <a:gd name="connsiteX0" fmla="*/ 0 w 941307"/>
              <a:gd name="connsiteY0" fmla="*/ 0 h 687536"/>
              <a:gd name="connsiteX1" fmla="*/ 407708 w 941307"/>
              <a:gd name="connsiteY1" fmla="*/ 62464 h 687536"/>
              <a:gd name="connsiteX2" fmla="*/ 240063 w 941307"/>
              <a:gd name="connsiteY2" fmla="*/ 375582 h 687536"/>
              <a:gd name="connsiteX3" fmla="*/ 941307 w 941307"/>
              <a:gd name="connsiteY3" fmla="*/ 687536 h 687536"/>
              <a:gd name="connsiteX0" fmla="*/ 0 w 951208"/>
              <a:gd name="connsiteY0" fmla="*/ 0 h 737684"/>
              <a:gd name="connsiteX1" fmla="*/ 417609 w 951208"/>
              <a:gd name="connsiteY1" fmla="*/ 112612 h 737684"/>
              <a:gd name="connsiteX2" fmla="*/ 249964 w 951208"/>
              <a:gd name="connsiteY2" fmla="*/ 425730 h 737684"/>
              <a:gd name="connsiteX3" fmla="*/ 951208 w 951208"/>
              <a:gd name="connsiteY3" fmla="*/ 737684 h 737684"/>
              <a:gd name="connsiteX0" fmla="*/ 0 w 951208"/>
              <a:gd name="connsiteY0" fmla="*/ 0 h 737684"/>
              <a:gd name="connsiteX1" fmla="*/ 372038 w 951208"/>
              <a:gd name="connsiteY1" fmla="*/ 163291 h 737684"/>
              <a:gd name="connsiteX2" fmla="*/ 249964 w 951208"/>
              <a:gd name="connsiteY2" fmla="*/ 425730 h 737684"/>
              <a:gd name="connsiteX3" fmla="*/ 951208 w 951208"/>
              <a:gd name="connsiteY3" fmla="*/ 737684 h 737684"/>
              <a:gd name="connsiteX0" fmla="*/ 0 w 951208"/>
              <a:gd name="connsiteY0" fmla="*/ 0 h 737684"/>
              <a:gd name="connsiteX1" fmla="*/ 372038 w 951208"/>
              <a:gd name="connsiteY1" fmla="*/ 163291 h 737684"/>
              <a:gd name="connsiteX2" fmla="*/ 191723 w 951208"/>
              <a:gd name="connsiteY2" fmla="*/ 465017 h 737684"/>
              <a:gd name="connsiteX3" fmla="*/ 951208 w 951208"/>
              <a:gd name="connsiteY3" fmla="*/ 737684 h 737684"/>
              <a:gd name="connsiteX0" fmla="*/ 0 w 621777"/>
              <a:gd name="connsiteY0" fmla="*/ 0 h 986820"/>
              <a:gd name="connsiteX1" fmla="*/ 372038 w 621777"/>
              <a:gd name="connsiteY1" fmla="*/ 163291 h 986820"/>
              <a:gd name="connsiteX2" fmla="*/ 191723 w 621777"/>
              <a:gd name="connsiteY2" fmla="*/ 465017 h 986820"/>
              <a:gd name="connsiteX3" fmla="*/ 621777 w 621777"/>
              <a:gd name="connsiteY3" fmla="*/ 986820 h 986820"/>
              <a:gd name="connsiteX0" fmla="*/ 0 w 480170"/>
              <a:gd name="connsiteY0" fmla="*/ 0 h 955726"/>
              <a:gd name="connsiteX1" fmla="*/ 372038 w 480170"/>
              <a:gd name="connsiteY1" fmla="*/ 163291 h 955726"/>
              <a:gd name="connsiteX2" fmla="*/ 191723 w 480170"/>
              <a:gd name="connsiteY2" fmla="*/ 465017 h 955726"/>
              <a:gd name="connsiteX3" fmla="*/ 480170 w 480170"/>
              <a:gd name="connsiteY3" fmla="*/ 955726 h 95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170" h="955726">
                <a:moveTo>
                  <a:pt x="0" y="0"/>
                </a:moveTo>
                <a:lnTo>
                  <a:pt x="372038" y="163291"/>
                </a:lnTo>
                <a:lnTo>
                  <a:pt x="191723" y="465017"/>
                </a:lnTo>
                <a:lnTo>
                  <a:pt x="480170" y="955726"/>
                </a:lnTo>
              </a:path>
            </a:pathLst>
          </a:custGeom>
          <a:noFill/>
          <a:ln w="28575">
            <a:solidFill>
              <a:schemeClr val="tx1"/>
            </a:solidFill>
            <a:headEnd type="diamond" w="med" len="med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773052" y="4418802"/>
            <a:ext cx="221666" cy="22166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543211" y="1683778"/>
            <a:ext cx="2512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[</a:t>
            </a:r>
            <a:r>
              <a:rPr lang="es-ES" sz="2400" dirty="0" err="1" smtClean="0"/>
              <a:t>Jarosz</a:t>
            </a:r>
            <a:r>
              <a:rPr lang="es-ES" sz="2400" dirty="0" smtClean="0"/>
              <a:t> et al. 2008]</a:t>
            </a:r>
            <a:endParaRPr lang="en-US" sz="2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6233759" y="2510992"/>
            <a:ext cx="4760027" cy="1008351"/>
            <a:chOff x="6233759" y="4980973"/>
            <a:chExt cx="4760027" cy="100835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8284" y="5289730"/>
              <a:ext cx="224694" cy="44403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6522" y="5306013"/>
              <a:ext cx="444037" cy="40123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72384" y="5286509"/>
              <a:ext cx="358440" cy="35844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09955" y="5297742"/>
              <a:ext cx="845276" cy="44403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56174" y="5286509"/>
              <a:ext cx="358440" cy="35844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49749" y="5319139"/>
              <a:ext cx="444037" cy="40123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62380" y="4980973"/>
              <a:ext cx="435900" cy="100835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3759" y="5306013"/>
              <a:ext cx="1315096" cy="436611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8113789" y="2712313"/>
            <a:ext cx="2463274" cy="2116418"/>
            <a:chOff x="7724029" y="2712313"/>
            <a:chExt cx="2463274" cy="2116418"/>
          </a:xfrm>
        </p:grpSpPr>
        <p:cxnSp>
          <p:nvCxnSpPr>
            <p:cNvPr id="50" name="Straight Arrow Connector 49"/>
            <p:cNvCxnSpPr/>
            <p:nvPr/>
          </p:nvCxnSpPr>
          <p:spPr>
            <a:xfrm flipV="1">
              <a:off x="8991761" y="3212185"/>
              <a:ext cx="0" cy="90220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7724029" y="4182400"/>
              <a:ext cx="24632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/>
                <a:t>Ignored</a:t>
              </a:r>
              <a:r>
                <a:rPr lang="es-ES" dirty="0"/>
                <a:t> </a:t>
              </a:r>
              <a:r>
                <a:rPr lang="es-ES" dirty="0" smtClean="0"/>
                <a:t>in </a:t>
              </a:r>
              <a:r>
                <a:rPr lang="es-ES" dirty="0" err="1" smtClean="0"/>
                <a:t>gradient</a:t>
              </a:r>
              <a:r>
                <a:rPr lang="es-ES" dirty="0" smtClean="0"/>
                <a:t> </a:t>
              </a:r>
              <a:r>
                <a:rPr lang="es-ES" dirty="0" err="1" smtClean="0"/>
                <a:t>computation</a:t>
              </a:r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8809362" y="2712313"/>
              <a:ext cx="414528" cy="499872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9136" y="4280521"/>
            <a:ext cx="341014" cy="3081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424636"/>
      </p:ext>
    </p:extLst>
  </p:cSld>
  <p:clrMapOvr>
    <a:masterClrMapping/>
  </p:clrMapOvr>
  <p:transition spd="slow" advTm="185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2764701" y="2517239"/>
            <a:ext cx="1804412" cy="236365"/>
            <a:chOff x="2748538" y="2800350"/>
            <a:chExt cx="1595437" cy="208991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277943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90008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301755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313820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25711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337776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4954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426228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14163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02415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90350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78460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366395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5462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71" name="Freeform 70"/>
            <p:cNvSpPr/>
            <p:nvPr/>
          </p:nvSpPr>
          <p:spPr>
            <a:xfrm>
              <a:off x="2748538" y="2800350"/>
              <a:ext cx="1595437" cy="0"/>
            </a:xfrm>
            <a:custGeom>
              <a:avLst/>
              <a:gdLst>
                <a:gd name="connsiteX0" fmla="*/ 0 w 1595437"/>
                <a:gd name="connsiteY0" fmla="*/ 0 h 0"/>
                <a:gd name="connsiteX1" fmla="*/ 138112 w 1595437"/>
                <a:gd name="connsiteY1" fmla="*/ 0 h 0"/>
                <a:gd name="connsiteX2" fmla="*/ 452437 w 1595437"/>
                <a:gd name="connsiteY2" fmla="*/ 0 h 0"/>
                <a:gd name="connsiteX3" fmla="*/ 828675 w 1595437"/>
                <a:gd name="connsiteY3" fmla="*/ 0 h 0"/>
                <a:gd name="connsiteX4" fmla="*/ 1085850 w 1595437"/>
                <a:gd name="connsiteY4" fmla="*/ 0 h 0"/>
                <a:gd name="connsiteX5" fmla="*/ 1319212 w 1595437"/>
                <a:gd name="connsiteY5" fmla="*/ 0 h 0"/>
                <a:gd name="connsiteX6" fmla="*/ 1595437 w 1595437"/>
                <a:gd name="connsiteY6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5437">
                  <a:moveTo>
                    <a:pt x="0" y="0"/>
                  </a:moveTo>
                  <a:lnTo>
                    <a:pt x="138112" y="0"/>
                  </a:lnTo>
                  <a:lnTo>
                    <a:pt x="452437" y="0"/>
                  </a:lnTo>
                  <a:lnTo>
                    <a:pt x="828675" y="0"/>
                  </a:lnTo>
                  <a:lnTo>
                    <a:pt x="1085850" y="0"/>
                  </a:lnTo>
                  <a:lnTo>
                    <a:pt x="1319212" y="0"/>
                  </a:lnTo>
                  <a:lnTo>
                    <a:pt x="1595437" y="0"/>
                  </a:lnTo>
                </a:path>
              </a:pathLst>
            </a:custGeom>
            <a:ln w="1270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Derivative</a:t>
            </a:r>
            <a:r>
              <a:rPr lang="es-ES" dirty="0" smtClean="0"/>
              <a:t> </a:t>
            </a:r>
            <a:r>
              <a:rPr lang="es-ES" dirty="0" err="1" smtClean="0"/>
              <a:t>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26</a:t>
            </a:fld>
            <a:endParaRPr lang="en-US"/>
          </a:p>
        </p:txBody>
      </p:sp>
      <p:cxnSp>
        <p:nvCxnSpPr>
          <p:cNvPr id="7" name="Straight Connector 6"/>
          <p:cNvCxnSpPr>
            <a:stCxn id="84" idx="1"/>
            <a:endCxn id="46" idx="1"/>
          </p:cNvCxnSpPr>
          <p:nvPr/>
        </p:nvCxnSpPr>
        <p:spPr>
          <a:xfrm>
            <a:off x="2920903" y="2517239"/>
            <a:ext cx="878799" cy="1545558"/>
          </a:xfrm>
          <a:prstGeom prst="line">
            <a:avLst/>
          </a:prstGeom>
          <a:ln w="57150">
            <a:solidFill>
              <a:srgbClr val="FF9F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920902" y="2517239"/>
            <a:ext cx="878799" cy="15455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2844799" y="4062797"/>
            <a:ext cx="1976583" cy="1836353"/>
          </a:xfrm>
          <a:custGeom>
            <a:avLst/>
            <a:gdLst>
              <a:gd name="connsiteX0" fmla="*/ 736600 w 1879600"/>
              <a:gd name="connsiteY0" fmla="*/ 0 h 1746250"/>
              <a:gd name="connsiteX1" fmla="*/ 908050 w 1879600"/>
              <a:gd name="connsiteY1" fmla="*/ 0 h 1746250"/>
              <a:gd name="connsiteX2" fmla="*/ 1689100 w 1879600"/>
              <a:gd name="connsiteY2" fmla="*/ 0 h 1746250"/>
              <a:gd name="connsiteX3" fmla="*/ 1879600 w 1879600"/>
              <a:gd name="connsiteY3" fmla="*/ 0 h 1746250"/>
              <a:gd name="connsiteX4" fmla="*/ 1879600 w 1879600"/>
              <a:gd name="connsiteY4" fmla="*/ 685800 h 1746250"/>
              <a:gd name="connsiteX5" fmla="*/ 1879600 w 1879600"/>
              <a:gd name="connsiteY5" fmla="*/ 1568450 h 1746250"/>
              <a:gd name="connsiteX6" fmla="*/ 1879600 w 1879600"/>
              <a:gd name="connsiteY6" fmla="*/ 1746250 h 1746250"/>
              <a:gd name="connsiteX7" fmla="*/ 946150 w 1879600"/>
              <a:gd name="connsiteY7" fmla="*/ 1746250 h 1746250"/>
              <a:gd name="connsiteX8" fmla="*/ 165100 w 1879600"/>
              <a:gd name="connsiteY8" fmla="*/ 1746250 h 1746250"/>
              <a:gd name="connsiteX9" fmla="*/ 0 w 1879600"/>
              <a:gd name="connsiteY9" fmla="*/ 1746250 h 1746250"/>
              <a:gd name="connsiteX10" fmla="*/ 0 w 1879600"/>
              <a:gd name="connsiteY10" fmla="*/ 1746250 h 174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9600" h="1746250">
                <a:moveTo>
                  <a:pt x="736600" y="0"/>
                </a:moveTo>
                <a:lnTo>
                  <a:pt x="908050" y="0"/>
                </a:lnTo>
                <a:lnTo>
                  <a:pt x="1689100" y="0"/>
                </a:lnTo>
                <a:lnTo>
                  <a:pt x="1879600" y="0"/>
                </a:lnTo>
                <a:lnTo>
                  <a:pt x="1879600" y="685800"/>
                </a:lnTo>
                <a:lnTo>
                  <a:pt x="1879600" y="1568450"/>
                </a:lnTo>
                <a:lnTo>
                  <a:pt x="1879600" y="1746250"/>
                </a:lnTo>
                <a:lnTo>
                  <a:pt x="946150" y="1746250"/>
                </a:lnTo>
                <a:lnTo>
                  <a:pt x="165100" y="1746250"/>
                </a:lnTo>
                <a:lnTo>
                  <a:pt x="0" y="1746250"/>
                </a:lnTo>
                <a:lnTo>
                  <a:pt x="0" y="1746250"/>
                </a:lnTo>
              </a:path>
            </a:pathLst>
          </a:cu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46" idx="1"/>
            <a:endCxn id="46" idx="2"/>
          </p:cNvCxnSpPr>
          <p:nvPr/>
        </p:nvCxnSpPr>
        <p:spPr>
          <a:xfrm>
            <a:off x="3799702" y="4062797"/>
            <a:ext cx="821351" cy="0"/>
          </a:xfrm>
          <a:prstGeom prst="line">
            <a:avLst/>
          </a:prstGeom>
          <a:ln w="57150">
            <a:solidFill>
              <a:srgbClr val="FF9F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46" idx="2"/>
            <a:endCxn id="46" idx="4"/>
          </p:cNvCxnSpPr>
          <p:nvPr/>
        </p:nvCxnSpPr>
        <p:spPr>
          <a:xfrm>
            <a:off x="4621053" y="4062797"/>
            <a:ext cx="200329" cy="721186"/>
          </a:xfrm>
          <a:prstGeom prst="line">
            <a:avLst/>
          </a:prstGeom>
          <a:ln w="57150">
            <a:solidFill>
              <a:srgbClr val="FF9F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46" idx="4"/>
            <a:endCxn id="46" idx="5"/>
          </p:cNvCxnSpPr>
          <p:nvPr/>
        </p:nvCxnSpPr>
        <p:spPr>
          <a:xfrm>
            <a:off x="4821382" y="4783983"/>
            <a:ext cx="0" cy="928193"/>
          </a:xfrm>
          <a:prstGeom prst="line">
            <a:avLst/>
          </a:prstGeom>
          <a:ln w="57150">
            <a:solidFill>
              <a:srgbClr val="FF9F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6" idx="5"/>
            <a:endCxn id="46" idx="7"/>
          </p:cNvCxnSpPr>
          <p:nvPr/>
        </p:nvCxnSpPr>
        <p:spPr>
          <a:xfrm flipH="1">
            <a:off x="3839768" y="5712176"/>
            <a:ext cx="981614" cy="186974"/>
          </a:xfrm>
          <a:prstGeom prst="line">
            <a:avLst/>
          </a:prstGeom>
          <a:ln w="57150">
            <a:solidFill>
              <a:srgbClr val="FF9F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6" idx="7"/>
            <a:endCxn id="46" idx="8"/>
          </p:cNvCxnSpPr>
          <p:nvPr/>
        </p:nvCxnSpPr>
        <p:spPr>
          <a:xfrm flipH="1">
            <a:off x="3018418" y="5899150"/>
            <a:ext cx="821350" cy="0"/>
          </a:xfrm>
          <a:prstGeom prst="line">
            <a:avLst/>
          </a:prstGeom>
          <a:ln w="57150">
            <a:solidFill>
              <a:srgbClr val="FF9F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8" idx="0"/>
            <a:endCxn id="46" idx="1"/>
          </p:cNvCxnSpPr>
          <p:nvPr/>
        </p:nvCxnSpPr>
        <p:spPr>
          <a:xfrm flipV="1">
            <a:off x="3581182" y="4062797"/>
            <a:ext cx="218520" cy="655101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8" idx="7"/>
            <a:endCxn id="46" idx="2"/>
          </p:cNvCxnSpPr>
          <p:nvPr/>
        </p:nvCxnSpPr>
        <p:spPr>
          <a:xfrm flipV="1">
            <a:off x="3659553" y="4062797"/>
            <a:ext cx="961500" cy="687563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38" idx="6"/>
            <a:endCxn id="46" idx="4"/>
          </p:cNvCxnSpPr>
          <p:nvPr/>
        </p:nvCxnSpPr>
        <p:spPr>
          <a:xfrm flipV="1">
            <a:off x="3692015" y="4783983"/>
            <a:ext cx="1129367" cy="44748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8" idx="5"/>
            <a:endCxn id="46" idx="5"/>
          </p:cNvCxnSpPr>
          <p:nvPr/>
        </p:nvCxnSpPr>
        <p:spPr>
          <a:xfrm>
            <a:off x="3659553" y="4907102"/>
            <a:ext cx="1161829" cy="805074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38" idx="4"/>
            <a:endCxn id="46" idx="7"/>
          </p:cNvCxnSpPr>
          <p:nvPr/>
        </p:nvCxnSpPr>
        <p:spPr>
          <a:xfrm>
            <a:off x="3581182" y="4939564"/>
            <a:ext cx="258586" cy="959586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8" idx="3"/>
            <a:endCxn id="46" idx="8"/>
          </p:cNvCxnSpPr>
          <p:nvPr/>
        </p:nvCxnSpPr>
        <p:spPr>
          <a:xfrm flipH="1">
            <a:off x="3018418" y="4907102"/>
            <a:ext cx="484393" cy="992048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38" idx="1"/>
            <a:endCxn id="84" idx="1"/>
          </p:cNvCxnSpPr>
          <p:nvPr/>
        </p:nvCxnSpPr>
        <p:spPr>
          <a:xfrm flipH="1" flipV="1">
            <a:off x="2920903" y="2517239"/>
            <a:ext cx="581908" cy="2233121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470349" y="4717898"/>
            <a:ext cx="221666" cy="22166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/>
          <p:cNvCxnSpPr>
            <a:stCxn id="38" idx="2"/>
          </p:cNvCxnSpPr>
          <p:nvPr/>
        </p:nvCxnSpPr>
        <p:spPr>
          <a:xfrm flipH="1">
            <a:off x="2711451" y="4828731"/>
            <a:ext cx="758898" cy="187769"/>
          </a:xfrm>
          <a:prstGeom prst="line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8426786" y="4567014"/>
            <a:ext cx="2463274" cy="1473821"/>
            <a:chOff x="7787837" y="2712313"/>
            <a:chExt cx="2463274" cy="1473821"/>
          </a:xfrm>
        </p:grpSpPr>
        <p:cxnSp>
          <p:nvCxnSpPr>
            <p:cNvPr id="36" name="Straight Arrow Connector 35"/>
            <p:cNvCxnSpPr>
              <a:stCxn id="37" idx="0"/>
              <a:endCxn id="39" idx="4"/>
            </p:cNvCxnSpPr>
            <p:nvPr/>
          </p:nvCxnSpPr>
          <p:spPr>
            <a:xfrm flipH="1" flipV="1">
              <a:off x="9016626" y="3212185"/>
              <a:ext cx="2848" cy="60461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787837" y="3816802"/>
              <a:ext cx="2463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/>
                <a:t>Gone</a:t>
              </a:r>
              <a:r>
                <a:rPr lang="es-ES" dirty="0" smtClean="0"/>
                <a:t>!</a:t>
              </a:r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8809362" y="2712313"/>
              <a:ext cx="414528" cy="499872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729598" y="1681521"/>
            <a:ext cx="1759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/>
              <a:t>Our</a:t>
            </a:r>
            <a:r>
              <a:rPr lang="es-ES" sz="2400" dirty="0" smtClean="0"/>
              <a:t> </a:t>
            </a:r>
            <a:r>
              <a:rPr lang="es-ES" sz="2400" dirty="0" err="1" smtClean="0"/>
              <a:t>method</a:t>
            </a:r>
            <a:endParaRPr lang="en-US" sz="2400" dirty="0"/>
          </a:p>
        </p:txBody>
      </p:sp>
      <p:grpSp>
        <p:nvGrpSpPr>
          <p:cNvPr id="91" name="Group 90"/>
          <p:cNvGrpSpPr/>
          <p:nvPr/>
        </p:nvGrpSpPr>
        <p:grpSpPr>
          <a:xfrm>
            <a:off x="6233759" y="2510992"/>
            <a:ext cx="4760027" cy="1008351"/>
            <a:chOff x="6233759" y="4980973"/>
            <a:chExt cx="4760027" cy="1008351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8284" y="5289730"/>
              <a:ext cx="224694" cy="444039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6522" y="5306013"/>
              <a:ext cx="444037" cy="401239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72384" y="5286509"/>
              <a:ext cx="358440" cy="358440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09955" y="5297742"/>
              <a:ext cx="845276" cy="444037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56174" y="5286509"/>
              <a:ext cx="358440" cy="358440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49749" y="5319139"/>
              <a:ext cx="444037" cy="401239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62380" y="4980973"/>
              <a:ext cx="435900" cy="1008351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3759" y="5306013"/>
              <a:ext cx="1315096" cy="436611"/>
            </a:xfrm>
            <a:prstGeom prst="rect">
              <a:avLst/>
            </a:prstGeom>
          </p:spPr>
        </p:pic>
      </p:grpSp>
      <p:pic>
        <p:nvPicPr>
          <p:cNvPr id="109" name="Picture 10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3513" y="4629909"/>
            <a:ext cx="341014" cy="308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7793" y="4526628"/>
            <a:ext cx="241300" cy="2026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284922" y="2915875"/>
            <a:ext cx="1807724" cy="3409420"/>
            <a:chOff x="3284922" y="2915875"/>
            <a:chExt cx="1807724" cy="3409420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454001" y="2915875"/>
              <a:ext cx="169351" cy="343834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76331" y="3564281"/>
              <a:ext cx="169351" cy="343834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821761" y="4079524"/>
              <a:ext cx="169351" cy="343834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923295" y="5021664"/>
              <a:ext cx="169351" cy="343834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89411" y="5868918"/>
              <a:ext cx="169351" cy="343834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84922" y="5981461"/>
              <a:ext cx="169351" cy="343834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8405543" y="4635529"/>
            <a:ext cx="2855502" cy="455270"/>
            <a:chOff x="8138284" y="5286509"/>
            <a:chExt cx="2855502" cy="455270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8284" y="5289730"/>
              <a:ext cx="224694" cy="444039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6522" y="5306013"/>
              <a:ext cx="444037" cy="401239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72384" y="5286509"/>
              <a:ext cx="358440" cy="358440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09955" y="5297742"/>
              <a:ext cx="845276" cy="444037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56174" y="5286509"/>
              <a:ext cx="358440" cy="35844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49749" y="5319139"/>
              <a:ext cx="444037" cy="401239"/>
            </a:xfrm>
            <a:prstGeom prst="rect">
              <a:avLst/>
            </a:prstGeom>
          </p:spPr>
        </p:pic>
      </p:grpSp>
      <p:grpSp>
        <p:nvGrpSpPr>
          <p:cNvPr id="126" name="Group 125"/>
          <p:cNvGrpSpPr/>
          <p:nvPr/>
        </p:nvGrpSpPr>
        <p:grpSpPr>
          <a:xfrm>
            <a:off x="8405543" y="4639741"/>
            <a:ext cx="2477073" cy="455270"/>
            <a:chOff x="8138284" y="5286509"/>
            <a:chExt cx="2477073" cy="455270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8284" y="5289730"/>
              <a:ext cx="224694" cy="444039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6522" y="5306013"/>
              <a:ext cx="444037" cy="401239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72384" y="5286509"/>
              <a:ext cx="358440" cy="358440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31526" y="5297742"/>
              <a:ext cx="845276" cy="444037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71320" y="5319139"/>
              <a:ext cx="444037" cy="401239"/>
            </a:xfrm>
            <a:prstGeom prst="rect">
              <a:avLst/>
            </a:prstGeom>
          </p:spPr>
        </p:pic>
      </p:grpSp>
      <p:pic>
        <p:nvPicPr>
          <p:cNvPr id="136" name="Picture 1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85582" y="4341884"/>
            <a:ext cx="2745303" cy="1259165"/>
          </a:xfrm>
          <a:prstGeom prst="rect">
            <a:avLst/>
          </a:prstGeom>
        </p:spPr>
      </p:pic>
      <p:sp>
        <p:nvSpPr>
          <p:cNvPr id="75" name="Right Arrow 74"/>
          <p:cNvSpPr/>
          <p:nvPr/>
        </p:nvSpPr>
        <p:spPr>
          <a:xfrm rot="5400000">
            <a:off x="8779789" y="3657649"/>
            <a:ext cx="758091" cy="55655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60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37"/>
    </mc:Choice>
    <mc:Fallback xmlns="">
      <p:transition spd="slow" advTm="6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504" y="4161176"/>
            <a:ext cx="5864382" cy="1423446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2764701" y="2517239"/>
            <a:ext cx="1804412" cy="236365"/>
            <a:chOff x="2748538" y="2800350"/>
            <a:chExt cx="1595437" cy="208991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277943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90008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301755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313820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25711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337776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4954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426228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14163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02415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90350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78460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366395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5462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71" name="Freeform 70"/>
            <p:cNvSpPr/>
            <p:nvPr/>
          </p:nvSpPr>
          <p:spPr>
            <a:xfrm>
              <a:off x="2748538" y="2800350"/>
              <a:ext cx="1595437" cy="0"/>
            </a:xfrm>
            <a:custGeom>
              <a:avLst/>
              <a:gdLst>
                <a:gd name="connsiteX0" fmla="*/ 0 w 1595437"/>
                <a:gd name="connsiteY0" fmla="*/ 0 h 0"/>
                <a:gd name="connsiteX1" fmla="*/ 138112 w 1595437"/>
                <a:gd name="connsiteY1" fmla="*/ 0 h 0"/>
                <a:gd name="connsiteX2" fmla="*/ 452437 w 1595437"/>
                <a:gd name="connsiteY2" fmla="*/ 0 h 0"/>
                <a:gd name="connsiteX3" fmla="*/ 828675 w 1595437"/>
                <a:gd name="connsiteY3" fmla="*/ 0 h 0"/>
                <a:gd name="connsiteX4" fmla="*/ 1085850 w 1595437"/>
                <a:gd name="connsiteY4" fmla="*/ 0 h 0"/>
                <a:gd name="connsiteX5" fmla="*/ 1319212 w 1595437"/>
                <a:gd name="connsiteY5" fmla="*/ 0 h 0"/>
                <a:gd name="connsiteX6" fmla="*/ 1595437 w 1595437"/>
                <a:gd name="connsiteY6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5437">
                  <a:moveTo>
                    <a:pt x="0" y="0"/>
                  </a:moveTo>
                  <a:lnTo>
                    <a:pt x="138112" y="0"/>
                  </a:lnTo>
                  <a:lnTo>
                    <a:pt x="452437" y="0"/>
                  </a:lnTo>
                  <a:lnTo>
                    <a:pt x="828675" y="0"/>
                  </a:lnTo>
                  <a:lnTo>
                    <a:pt x="1085850" y="0"/>
                  </a:lnTo>
                  <a:lnTo>
                    <a:pt x="1319212" y="0"/>
                  </a:lnTo>
                  <a:lnTo>
                    <a:pt x="1595437" y="0"/>
                  </a:lnTo>
                </a:path>
              </a:pathLst>
            </a:custGeom>
            <a:ln w="1270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Derivative</a:t>
            </a:r>
            <a:r>
              <a:rPr lang="es-ES" dirty="0" smtClean="0"/>
              <a:t> </a:t>
            </a:r>
            <a:r>
              <a:rPr lang="es-ES" dirty="0" err="1" smtClean="0"/>
              <a:t>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27</a:t>
            </a:fld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2844799" y="4062797"/>
            <a:ext cx="1976583" cy="1836353"/>
          </a:xfrm>
          <a:custGeom>
            <a:avLst/>
            <a:gdLst>
              <a:gd name="connsiteX0" fmla="*/ 736600 w 1879600"/>
              <a:gd name="connsiteY0" fmla="*/ 0 h 1746250"/>
              <a:gd name="connsiteX1" fmla="*/ 908050 w 1879600"/>
              <a:gd name="connsiteY1" fmla="*/ 0 h 1746250"/>
              <a:gd name="connsiteX2" fmla="*/ 1689100 w 1879600"/>
              <a:gd name="connsiteY2" fmla="*/ 0 h 1746250"/>
              <a:gd name="connsiteX3" fmla="*/ 1879600 w 1879600"/>
              <a:gd name="connsiteY3" fmla="*/ 0 h 1746250"/>
              <a:gd name="connsiteX4" fmla="*/ 1879600 w 1879600"/>
              <a:gd name="connsiteY4" fmla="*/ 685800 h 1746250"/>
              <a:gd name="connsiteX5" fmla="*/ 1879600 w 1879600"/>
              <a:gd name="connsiteY5" fmla="*/ 1568450 h 1746250"/>
              <a:gd name="connsiteX6" fmla="*/ 1879600 w 1879600"/>
              <a:gd name="connsiteY6" fmla="*/ 1746250 h 1746250"/>
              <a:gd name="connsiteX7" fmla="*/ 946150 w 1879600"/>
              <a:gd name="connsiteY7" fmla="*/ 1746250 h 1746250"/>
              <a:gd name="connsiteX8" fmla="*/ 165100 w 1879600"/>
              <a:gd name="connsiteY8" fmla="*/ 1746250 h 1746250"/>
              <a:gd name="connsiteX9" fmla="*/ 0 w 1879600"/>
              <a:gd name="connsiteY9" fmla="*/ 1746250 h 1746250"/>
              <a:gd name="connsiteX10" fmla="*/ 0 w 1879600"/>
              <a:gd name="connsiteY10" fmla="*/ 1746250 h 174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9600" h="1746250">
                <a:moveTo>
                  <a:pt x="736600" y="0"/>
                </a:moveTo>
                <a:lnTo>
                  <a:pt x="908050" y="0"/>
                </a:lnTo>
                <a:lnTo>
                  <a:pt x="1689100" y="0"/>
                </a:lnTo>
                <a:lnTo>
                  <a:pt x="1879600" y="0"/>
                </a:lnTo>
                <a:lnTo>
                  <a:pt x="1879600" y="685800"/>
                </a:lnTo>
                <a:lnTo>
                  <a:pt x="1879600" y="1568450"/>
                </a:lnTo>
                <a:lnTo>
                  <a:pt x="1879600" y="1746250"/>
                </a:lnTo>
                <a:lnTo>
                  <a:pt x="946150" y="1746250"/>
                </a:lnTo>
                <a:lnTo>
                  <a:pt x="165100" y="1746250"/>
                </a:lnTo>
                <a:lnTo>
                  <a:pt x="0" y="1746250"/>
                </a:lnTo>
                <a:lnTo>
                  <a:pt x="0" y="1746250"/>
                </a:lnTo>
              </a:path>
            </a:pathLst>
          </a:cu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3209935">
            <a:off x="3470349" y="4717898"/>
            <a:ext cx="221666" cy="22166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/>
          <p:cNvCxnSpPr>
            <a:stCxn id="38" idx="2"/>
          </p:cNvCxnSpPr>
          <p:nvPr/>
        </p:nvCxnSpPr>
        <p:spPr>
          <a:xfrm flipH="1">
            <a:off x="2711451" y="4828731"/>
            <a:ext cx="758898" cy="187769"/>
          </a:xfrm>
          <a:prstGeom prst="line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729598" y="1681521"/>
            <a:ext cx="1759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/>
              <a:t>Our</a:t>
            </a:r>
            <a:r>
              <a:rPr lang="es-ES" sz="2400" dirty="0" smtClean="0"/>
              <a:t> </a:t>
            </a:r>
            <a:r>
              <a:rPr lang="es-ES" sz="2400" dirty="0" err="1" smtClean="0"/>
              <a:t>method</a:t>
            </a:r>
            <a:endParaRPr lang="en-US" sz="2400" dirty="0"/>
          </a:p>
        </p:txBody>
      </p:sp>
      <p:grpSp>
        <p:nvGrpSpPr>
          <p:cNvPr id="144" name="Group 143"/>
          <p:cNvGrpSpPr/>
          <p:nvPr/>
        </p:nvGrpSpPr>
        <p:grpSpPr>
          <a:xfrm>
            <a:off x="3068958" y="4298950"/>
            <a:ext cx="1001992" cy="1060450"/>
            <a:chOff x="3068958" y="4298950"/>
            <a:chExt cx="1001992" cy="1060450"/>
          </a:xfrm>
        </p:grpSpPr>
        <p:cxnSp>
          <p:nvCxnSpPr>
            <p:cNvPr id="116" name="Straight Connector 115"/>
            <p:cNvCxnSpPr/>
            <p:nvPr/>
          </p:nvCxnSpPr>
          <p:spPr>
            <a:xfrm flipV="1">
              <a:off x="3262865" y="4298950"/>
              <a:ext cx="346589" cy="69850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619406" y="4298950"/>
              <a:ext cx="374517" cy="203200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993923" y="4502150"/>
              <a:ext cx="77027" cy="326581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3993924" y="4828731"/>
              <a:ext cx="77026" cy="321119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3692016" y="5149850"/>
              <a:ext cx="301907" cy="209550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 flipV="1">
              <a:off x="3262865" y="5314950"/>
              <a:ext cx="429152" cy="44450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3068958" y="4368801"/>
              <a:ext cx="193907" cy="350314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 flipV="1">
              <a:off x="3068959" y="5016500"/>
              <a:ext cx="236216" cy="298450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 flipV="1">
              <a:off x="3068958" y="4719116"/>
              <a:ext cx="21631" cy="297384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6" name="Group 165"/>
          <p:cNvGrpSpPr/>
          <p:nvPr/>
        </p:nvGrpSpPr>
        <p:grpSpPr>
          <a:xfrm>
            <a:off x="2627702" y="3972399"/>
            <a:ext cx="1861608" cy="1827993"/>
            <a:chOff x="2627702" y="3972399"/>
            <a:chExt cx="1861608" cy="1827993"/>
          </a:xfrm>
        </p:grpSpPr>
        <p:cxnSp>
          <p:nvCxnSpPr>
            <p:cNvPr id="147" name="Straight Connector 146"/>
            <p:cNvCxnSpPr>
              <a:endCxn id="46" idx="0"/>
            </p:cNvCxnSpPr>
            <p:nvPr/>
          </p:nvCxnSpPr>
          <p:spPr>
            <a:xfrm>
              <a:off x="2998118" y="3972399"/>
              <a:ext cx="621288" cy="90398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46" idx="0"/>
            </p:cNvCxnSpPr>
            <p:nvPr/>
          </p:nvCxnSpPr>
          <p:spPr>
            <a:xfrm>
              <a:off x="3619406" y="4062797"/>
              <a:ext cx="727763" cy="155677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4347169" y="4218474"/>
              <a:ext cx="142141" cy="602653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H="1">
              <a:off x="4347171" y="4821127"/>
              <a:ext cx="142139" cy="592573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H="1">
              <a:off x="3790048" y="5413700"/>
              <a:ext cx="557121" cy="386691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flipH="1" flipV="1">
              <a:off x="3090589" y="5741434"/>
              <a:ext cx="699461" cy="58958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V="1">
              <a:off x="2640293" y="3972400"/>
              <a:ext cx="357825" cy="623285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 flipV="1">
              <a:off x="2662036" y="5233552"/>
              <a:ext cx="445809" cy="503985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 flipV="1">
              <a:off x="2627702" y="4595685"/>
              <a:ext cx="34334" cy="637867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/>
          <p:nvPr/>
        </p:nvGrpSpPr>
        <p:grpSpPr>
          <a:xfrm>
            <a:off x="2265641" y="3608213"/>
            <a:ext cx="2555741" cy="2290939"/>
            <a:chOff x="2627702" y="3972399"/>
            <a:chExt cx="1827544" cy="1638190"/>
          </a:xfrm>
        </p:grpSpPr>
        <p:cxnSp>
          <p:nvCxnSpPr>
            <p:cNvPr id="175" name="Straight Connector 174"/>
            <p:cNvCxnSpPr>
              <a:stCxn id="46" idx="8"/>
            </p:cNvCxnSpPr>
            <p:nvPr/>
          </p:nvCxnSpPr>
          <p:spPr>
            <a:xfrm flipH="1" flipV="1">
              <a:off x="2662037" y="5233553"/>
              <a:ext cx="503956" cy="377035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endCxn id="46" idx="0"/>
            </p:cNvCxnSpPr>
            <p:nvPr/>
          </p:nvCxnSpPr>
          <p:spPr>
            <a:xfrm>
              <a:off x="2998118" y="3972399"/>
              <a:ext cx="597626" cy="325061"/>
            </a:xfrm>
            <a:prstGeom prst="line">
              <a:avLst/>
            </a:prstGeom>
            <a:ln w="57150">
              <a:solidFill>
                <a:srgbClr val="FFA40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3587934" y="4285746"/>
              <a:ext cx="620852" cy="9618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endCxn id="46" idx="4"/>
            </p:cNvCxnSpPr>
            <p:nvPr/>
          </p:nvCxnSpPr>
          <p:spPr>
            <a:xfrm>
              <a:off x="4202406" y="4295363"/>
              <a:ext cx="252840" cy="517798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stCxn id="46" idx="4"/>
            </p:cNvCxnSpPr>
            <p:nvPr/>
          </p:nvCxnSpPr>
          <p:spPr>
            <a:xfrm flipH="1">
              <a:off x="4347172" y="4813161"/>
              <a:ext cx="108074" cy="600539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>
              <a:endCxn id="46" idx="7"/>
            </p:cNvCxnSpPr>
            <p:nvPr/>
          </p:nvCxnSpPr>
          <p:spPr>
            <a:xfrm flipH="1">
              <a:off x="3753319" y="5413700"/>
              <a:ext cx="593850" cy="196889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>
              <a:stCxn id="46" idx="7"/>
              <a:endCxn id="46" idx="8"/>
            </p:cNvCxnSpPr>
            <p:nvPr/>
          </p:nvCxnSpPr>
          <p:spPr>
            <a:xfrm flipH="1">
              <a:off x="3165993" y="5610588"/>
              <a:ext cx="587326" cy="0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V="1">
              <a:off x="2640293" y="3972400"/>
              <a:ext cx="357825" cy="623285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flipH="1" flipV="1">
              <a:off x="2627702" y="4595685"/>
              <a:ext cx="34334" cy="637867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>
            <a:stCxn id="38" idx="0"/>
          </p:cNvCxnSpPr>
          <p:nvPr/>
        </p:nvCxnSpPr>
        <p:spPr>
          <a:xfrm flipV="1">
            <a:off x="3670275" y="4062797"/>
            <a:ext cx="806443" cy="700006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" name="Group 203"/>
          <p:cNvGrpSpPr/>
          <p:nvPr/>
        </p:nvGrpSpPr>
        <p:grpSpPr>
          <a:xfrm>
            <a:off x="1935262" y="3208840"/>
            <a:ext cx="1684144" cy="2690310"/>
            <a:chOff x="1935262" y="3208840"/>
            <a:chExt cx="1684144" cy="2690310"/>
          </a:xfrm>
        </p:grpSpPr>
        <p:cxnSp>
          <p:nvCxnSpPr>
            <p:cNvPr id="191" name="Straight Connector 190"/>
            <p:cNvCxnSpPr/>
            <p:nvPr/>
          </p:nvCxnSpPr>
          <p:spPr>
            <a:xfrm flipV="1">
              <a:off x="1935262" y="3208841"/>
              <a:ext cx="572754" cy="1176229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flipH="1" flipV="1">
              <a:off x="1947678" y="4354257"/>
              <a:ext cx="53216" cy="1232156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stCxn id="46" idx="8"/>
            </p:cNvCxnSpPr>
            <p:nvPr/>
          </p:nvCxnSpPr>
          <p:spPr>
            <a:xfrm flipH="1" flipV="1">
              <a:off x="2021417" y="5545029"/>
              <a:ext cx="997001" cy="354121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2510262" y="3208840"/>
              <a:ext cx="1109144" cy="853957"/>
            </a:xfrm>
            <a:prstGeom prst="line">
              <a:avLst/>
            </a:prstGeom>
            <a:ln w="57150">
              <a:solidFill>
                <a:srgbClr val="FF9F1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>
            <a:stCxn id="38" idx="1"/>
            <a:endCxn id="46" idx="0"/>
          </p:cNvCxnSpPr>
          <p:nvPr/>
        </p:nvCxnSpPr>
        <p:spPr>
          <a:xfrm flipV="1">
            <a:off x="3597562" y="4062797"/>
            <a:ext cx="21844" cy="656318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38" idx="7"/>
            <a:endCxn id="46" idx="4"/>
          </p:cNvCxnSpPr>
          <p:nvPr/>
        </p:nvCxnSpPr>
        <p:spPr>
          <a:xfrm flipV="1">
            <a:off x="3690798" y="4783983"/>
            <a:ext cx="1130584" cy="61128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8" idx="6"/>
            <a:endCxn id="46" idx="5"/>
          </p:cNvCxnSpPr>
          <p:nvPr/>
        </p:nvCxnSpPr>
        <p:spPr>
          <a:xfrm>
            <a:off x="3647110" y="4917824"/>
            <a:ext cx="1174272" cy="794352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38" idx="5"/>
            <a:endCxn id="46" idx="7"/>
          </p:cNvCxnSpPr>
          <p:nvPr/>
        </p:nvCxnSpPr>
        <p:spPr>
          <a:xfrm>
            <a:off x="3564802" y="4938347"/>
            <a:ext cx="274966" cy="960803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8" idx="4"/>
            <a:endCxn id="46" idx="8"/>
          </p:cNvCxnSpPr>
          <p:nvPr/>
        </p:nvCxnSpPr>
        <p:spPr>
          <a:xfrm flipH="1">
            <a:off x="3018418" y="4894659"/>
            <a:ext cx="473671" cy="1004491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38" idx="2"/>
          </p:cNvCxnSpPr>
          <p:nvPr/>
        </p:nvCxnSpPr>
        <p:spPr>
          <a:xfrm flipH="1" flipV="1">
            <a:off x="2387600" y="3054350"/>
            <a:ext cx="1127654" cy="1685288"/>
          </a:xfrm>
          <a:prstGeom prst="line">
            <a:avLst/>
          </a:prstGeom>
          <a:ln w="28575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38" idx="3"/>
          </p:cNvCxnSpPr>
          <p:nvPr/>
        </p:nvCxnSpPr>
        <p:spPr>
          <a:xfrm flipH="1" flipV="1">
            <a:off x="1833563" y="4368800"/>
            <a:ext cx="1638003" cy="443551"/>
          </a:xfrm>
          <a:prstGeom prst="line">
            <a:avLst/>
          </a:prstGeom>
          <a:ln w="28575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38" idx="0"/>
          </p:cNvCxnSpPr>
          <p:nvPr/>
        </p:nvCxnSpPr>
        <p:spPr>
          <a:xfrm flipH="1">
            <a:off x="1881188" y="4762803"/>
            <a:ext cx="1789087" cy="823610"/>
          </a:xfrm>
          <a:prstGeom prst="line">
            <a:avLst/>
          </a:prstGeom>
          <a:ln w="28575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233759" y="2510992"/>
            <a:ext cx="4765942" cy="1008351"/>
            <a:chOff x="6233759" y="2510992"/>
            <a:chExt cx="4765942" cy="100835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2379" y="2510992"/>
              <a:ext cx="567195" cy="1008351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38284" y="2819749"/>
              <a:ext cx="224694" cy="444039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36522" y="2836032"/>
              <a:ext cx="444037" cy="401239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72384" y="2816528"/>
              <a:ext cx="358440" cy="358440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15870" y="2827761"/>
              <a:ext cx="845276" cy="444037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55664" y="2849158"/>
              <a:ext cx="444037" cy="401239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3759" y="2836032"/>
              <a:ext cx="1315096" cy="43661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949440" y="4163517"/>
            <a:ext cx="3909060" cy="1548659"/>
            <a:chOff x="6949440" y="4163517"/>
            <a:chExt cx="3909060" cy="1548659"/>
          </a:xfrm>
        </p:grpSpPr>
        <p:sp>
          <p:nvSpPr>
            <p:cNvPr id="11" name="Oval 10"/>
            <p:cNvSpPr/>
            <p:nvPr/>
          </p:nvSpPr>
          <p:spPr>
            <a:xfrm>
              <a:off x="6949440" y="4163517"/>
              <a:ext cx="1074420" cy="154865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9212121" y="4783981"/>
              <a:ext cx="1646379" cy="81998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08016" y="3208838"/>
            <a:ext cx="1111390" cy="861512"/>
            <a:chOff x="2508016" y="3208838"/>
            <a:chExt cx="1111390" cy="861512"/>
          </a:xfrm>
        </p:grpSpPr>
        <p:cxnSp>
          <p:nvCxnSpPr>
            <p:cNvPr id="111" name="Straight Connector 110"/>
            <p:cNvCxnSpPr>
              <a:endCxn id="46" idx="0"/>
            </p:cNvCxnSpPr>
            <p:nvPr/>
          </p:nvCxnSpPr>
          <p:spPr>
            <a:xfrm>
              <a:off x="2789970" y="3608212"/>
              <a:ext cx="829436" cy="45458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endCxn id="46" idx="0"/>
            </p:cNvCxnSpPr>
            <p:nvPr/>
          </p:nvCxnSpPr>
          <p:spPr>
            <a:xfrm>
              <a:off x="2508016" y="3208838"/>
              <a:ext cx="1111390" cy="85395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3018418" y="3972399"/>
              <a:ext cx="600987" cy="9795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6174" y="2816528"/>
            <a:ext cx="358440" cy="358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9833" y="5843826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FF00"/>
                </a:solidFill>
              </a:rPr>
              <a:t>RAY MARCHING</a:t>
            </a:r>
            <a:endParaRPr lang="en-US">
              <a:solidFill>
                <a:srgbClr val="00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68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59"/>
    </mc:Choice>
    <mc:Fallback xmlns="">
      <p:transition spd="slow" advTm="40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201" y="2863543"/>
            <a:ext cx="995590" cy="45155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3360998" y="4168389"/>
            <a:ext cx="375444" cy="660341"/>
          </a:xfrm>
          <a:custGeom>
            <a:avLst/>
            <a:gdLst>
              <a:gd name="connsiteX0" fmla="*/ 169368 w 354000"/>
              <a:gd name="connsiteY0" fmla="*/ 683942 h 684196"/>
              <a:gd name="connsiteX1" fmla="*/ 4268 w 354000"/>
              <a:gd name="connsiteY1" fmla="*/ 45767 h 684196"/>
              <a:gd name="connsiteX2" fmla="*/ 350343 w 354000"/>
              <a:gd name="connsiteY2" fmla="*/ 121967 h 684196"/>
              <a:gd name="connsiteX3" fmla="*/ 169368 w 354000"/>
              <a:gd name="connsiteY3" fmla="*/ 683942 h 684196"/>
              <a:gd name="connsiteX0" fmla="*/ 169368 w 354000"/>
              <a:gd name="connsiteY0" fmla="*/ 683942 h 684196"/>
              <a:gd name="connsiteX1" fmla="*/ 4268 w 354000"/>
              <a:gd name="connsiteY1" fmla="*/ 45767 h 684196"/>
              <a:gd name="connsiteX2" fmla="*/ 350343 w 354000"/>
              <a:gd name="connsiteY2" fmla="*/ 121967 h 684196"/>
              <a:gd name="connsiteX3" fmla="*/ 169368 w 354000"/>
              <a:gd name="connsiteY3" fmla="*/ 683942 h 684196"/>
              <a:gd name="connsiteX0" fmla="*/ 169368 w 350343"/>
              <a:gd name="connsiteY0" fmla="*/ 683942 h 684232"/>
              <a:gd name="connsiteX1" fmla="*/ 4268 w 350343"/>
              <a:gd name="connsiteY1" fmla="*/ 45767 h 684232"/>
              <a:gd name="connsiteX2" fmla="*/ 350343 w 350343"/>
              <a:gd name="connsiteY2" fmla="*/ 121967 h 684232"/>
              <a:gd name="connsiteX3" fmla="*/ 169368 w 350343"/>
              <a:gd name="connsiteY3" fmla="*/ 683942 h 684232"/>
              <a:gd name="connsiteX0" fmla="*/ 169368 w 350343"/>
              <a:gd name="connsiteY0" fmla="*/ 683942 h 684232"/>
              <a:gd name="connsiteX1" fmla="*/ 4268 w 350343"/>
              <a:gd name="connsiteY1" fmla="*/ 45767 h 684232"/>
              <a:gd name="connsiteX2" fmla="*/ 350343 w 350343"/>
              <a:gd name="connsiteY2" fmla="*/ 121967 h 684232"/>
              <a:gd name="connsiteX3" fmla="*/ 169368 w 350343"/>
              <a:gd name="connsiteY3" fmla="*/ 683942 h 684232"/>
              <a:gd name="connsiteX0" fmla="*/ 169368 w 350343"/>
              <a:gd name="connsiteY0" fmla="*/ 683942 h 684232"/>
              <a:gd name="connsiteX1" fmla="*/ 4268 w 350343"/>
              <a:gd name="connsiteY1" fmla="*/ 45767 h 684232"/>
              <a:gd name="connsiteX2" fmla="*/ 350343 w 350343"/>
              <a:gd name="connsiteY2" fmla="*/ 121967 h 684232"/>
              <a:gd name="connsiteX3" fmla="*/ 169368 w 350343"/>
              <a:gd name="connsiteY3" fmla="*/ 683942 h 684232"/>
              <a:gd name="connsiteX0" fmla="*/ 169368 w 350343"/>
              <a:gd name="connsiteY0" fmla="*/ 683942 h 683942"/>
              <a:gd name="connsiteX1" fmla="*/ 4268 w 350343"/>
              <a:gd name="connsiteY1" fmla="*/ 45767 h 683942"/>
              <a:gd name="connsiteX2" fmla="*/ 350343 w 350343"/>
              <a:gd name="connsiteY2" fmla="*/ 121967 h 683942"/>
              <a:gd name="connsiteX3" fmla="*/ 169368 w 350343"/>
              <a:gd name="connsiteY3" fmla="*/ 683942 h 683942"/>
              <a:gd name="connsiteX0" fmla="*/ 184863 w 349963"/>
              <a:gd name="connsiteY0" fmla="*/ 677592 h 677592"/>
              <a:gd name="connsiteX1" fmla="*/ 3888 w 349963"/>
              <a:gd name="connsiteY1" fmla="*/ 45767 h 677592"/>
              <a:gd name="connsiteX2" fmla="*/ 349963 w 349963"/>
              <a:gd name="connsiteY2" fmla="*/ 121967 h 677592"/>
              <a:gd name="connsiteX3" fmla="*/ 184863 w 349963"/>
              <a:gd name="connsiteY3" fmla="*/ 677592 h 677592"/>
              <a:gd name="connsiteX0" fmla="*/ 184552 w 349652"/>
              <a:gd name="connsiteY0" fmla="*/ 677592 h 677592"/>
              <a:gd name="connsiteX1" fmla="*/ 3577 w 349652"/>
              <a:gd name="connsiteY1" fmla="*/ 45767 h 677592"/>
              <a:gd name="connsiteX2" fmla="*/ 349652 w 349652"/>
              <a:gd name="connsiteY2" fmla="*/ 121967 h 677592"/>
              <a:gd name="connsiteX3" fmla="*/ 184552 w 349652"/>
              <a:gd name="connsiteY3" fmla="*/ 677592 h 677592"/>
              <a:gd name="connsiteX0" fmla="*/ 185074 w 350174"/>
              <a:gd name="connsiteY0" fmla="*/ 677592 h 677592"/>
              <a:gd name="connsiteX1" fmla="*/ 4099 w 350174"/>
              <a:gd name="connsiteY1" fmla="*/ 45767 h 677592"/>
              <a:gd name="connsiteX2" fmla="*/ 350174 w 350174"/>
              <a:gd name="connsiteY2" fmla="*/ 121967 h 677592"/>
              <a:gd name="connsiteX3" fmla="*/ 185074 w 350174"/>
              <a:gd name="connsiteY3" fmla="*/ 677592 h 677592"/>
              <a:gd name="connsiteX0" fmla="*/ 163468 w 350793"/>
              <a:gd name="connsiteY0" fmla="*/ 683942 h 683942"/>
              <a:gd name="connsiteX1" fmla="*/ 4718 w 350793"/>
              <a:gd name="connsiteY1" fmla="*/ 45767 h 683942"/>
              <a:gd name="connsiteX2" fmla="*/ 350793 w 350793"/>
              <a:gd name="connsiteY2" fmla="*/ 121967 h 683942"/>
              <a:gd name="connsiteX3" fmla="*/ 163468 w 350793"/>
              <a:gd name="connsiteY3" fmla="*/ 683942 h 683942"/>
              <a:gd name="connsiteX0" fmla="*/ 163107 w 350432"/>
              <a:gd name="connsiteY0" fmla="*/ 683942 h 683942"/>
              <a:gd name="connsiteX1" fmla="*/ 4357 w 350432"/>
              <a:gd name="connsiteY1" fmla="*/ 45767 h 683942"/>
              <a:gd name="connsiteX2" fmla="*/ 350432 w 350432"/>
              <a:gd name="connsiteY2" fmla="*/ 121967 h 683942"/>
              <a:gd name="connsiteX3" fmla="*/ 163107 w 350432"/>
              <a:gd name="connsiteY3" fmla="*/ 683942 h 683942"/>
              <a:gd name="connsiteX0" fmla="*/ 163107 w 350432"/>
              <a:gd name="connsiteY0" fmla="*/ 683942 h 683942"/>
              <a:gd name="connsiteX1" fmla="*/ 4357 w 350432"/>
              <a:gd name="connsiteY1" fmla="*/ 45767 h 683942"/>
              <a:gd name="connsiteX2" fmla="*/ 350432 w 350432"/>
              <a:gd name="connsiteY2" fmla="*/ 121967 h 683942"/>
              <a:gd name="connsiteX3" fmla="*/ 163107 w 350432"/>
              <a:gd name="connsiteY3" fmla="*/ 683942 h 683942"/>
              <a:gd name="connsiteX0" fmla="*/ 158750 w 346075"/>
              <a:gd name="connsiteY0" fmla="*/ 683942 h 683942"/>
              <a:gd name="connsiteX1" fmla="*/ 0 w 346075"/>
              <a:gd name="connsiteY1" fmla="*/ 45767 h 683942"/>
              <a:gd name="connsiteX2" fmla="*/ 346075 w 346075"/>
              <a:gd name="connsiteY2" fmla="*/ 121967 h 683942"/>
              <a:gd name="connsiteX3" fmla="*/ 158750 w 346075"/>
              <a:gd name="connsiteY3" fmla="*/ 683942 h 683942"/>
              <a:gd name="connsiteX0" fmla="*/ 158750 w 346075"/>
              <a:gd name="connsiteY0" fmla="*/ 672660 h 672660"/>
              <a:gd name="connsiteX1" fmla="*/ 0 w 346075"/>
              <a:gd name="connsiteY1" fmla="*/ 34485 h 672660"/>
              <a:gd name="connsiteX2" fmla="*/ 346075 w 346075"/>
              <a:gd name="connsiteY2" fmla="*/ 110685 h 672660"/>
              <a:gd name="connsiteX3" fmla="*/ 158750 w 346075"/>
              <a:gd name="connsiteY3" fmla="*/ 672660 h 672660"/>
              <a:gd name="connsiteX0" fmla="*/ 158750 w 346075"/>
              <a:gd name="connsiteY0" fmla="*/ 672660 h 672660"/>
              <a:gd name="connsiteX1" fmla="*/ 0 w 346075"/>
              <a:gd name="connsiteY1" fmla="*/ 34485 h 672660"/>
              <a:gd name="connsiteX2" fmla="*/ 346075 w 346075"/>
              <a:gd name="connsiteY2" fmla="*/ 110685 h 672660"/>
              <a:gd name="connsiteX3" fmla="*/ 158750 w 346075"/>
              <a:gd name="connsiteY3" fmla="*/ 672660 h 672660"/>
              <a:gd name="connsiteX0" fmla="*/ 158750 w 368300"/>
              <a:gd name="connsiteY0" fmla="*/ 688499 h 688499"/>
              <a:gd name="connsiteX1" fmla="*/ 0 w 368300"/>
              <a:gd name="connsiteY1" fmla="*/ 50324 h 688499"/>
              <a:gd name="connsiteX2" fmla="*/ 368300 w 368300"/>
              <a:gd name="connsiteY2" fmla="*/ 82074 h 688499"/>
              <a:gd name="connsiteX3" fmla="*/ 158750 w 368300"/>
              <a:gd name="connsiteY3" fmla="*/ 688499 h 688499"/>
              <a:gd name="connsiteX0" fmla="*/ 158750 w 368300"/>
              <a:gd name="connsiteY0" fmla="*/ 682164 h 682164"/>
              <a:gd name="connsiteX1" fmla="*/ 0 w 368300"/>
              <a:gd name="connsiteY1" fmla="*/ 43989 h 682164"/>
              <a:gd name="connsiteX2" fmla="*/ 368300 w 368300"/>
              <a:gd name="connsiteY2" fmla="*/ 75739 h 682164"/>
              <a:gd name="connsiteX3" fmla="*/ 158750 w 368300"/>
              <a:gd name="connsiteY3" fmla="*/ 682164 h 682164"/>
              <a:gd name="connsiteX0" fmla="*/ 171450 w 368300"/>
              <a:gd name="connsiteY0" fmla="*/ 675814 h 675814"/>
              <a:gd name="connsiteX1" fmla="*/ 0 w 368300"/>
              <a:gd name="connsiteY1" fmla="*/ 43989 h 675814"/>
              <a:gd name="connsiteX2" fmla="*/ 368300 w 368300"/>
              <a:gd name="connsiteY2" fmla="*/ 75739 h 675814"/>
              <a:gd name="connsiteX3" fmla="*/ 171450 w 368300"/>
              <a:gd name="connsiteY3" fmla="*/ 675814 h 675814"/>
              <a:gd name="connsiteX0" fmla="*/ 171450 w 375444"/>
              <a:gd name="connsiteY0" fmla="*/ 679805 h 679805"/>
              <a:gd name="connsiteX1" fmla="*/ 0 w 375444"/>
              <a:gd name="connsiteY1" fmla="*/ 47980 h 679805"/>
              <a:gd name="connsiteX2" fmla="*/ 375444 w 375444"/>
              <a:gd name="connsiteY2" fmla="*/ 70205 h 679805"/>
              <a:gd name="connsiteX3" fmla="*/ 171450 w 375444"/>
              <a:gd name="connsiteY3" fmla="*/ 679805 h 679805"/>
              <a:gd name="connsiteX0" fmla="*/ 171450 w 375444"/>
              <a:gd name="connsiteY0" fmla="*/ 671410 h 671410"/>
              <a:gd name="connsiteX1" fmla="*/ 0 w 375444"/>
              <a:gd name="connsiteY1" fmla="*/ 39585 h 671410"/>
              <a:gd name="connsiteX2" fmla="*/ 375444 w 375444"/>
              <a:gd name="connsiteY2" fmla="*/ 61810 h 671410"/>
              <a:gd name="connsiteX3" fmla="*/ 171450 w 375444"/>
              <a:gd name="connsiteY3" fmla="*/ 671410 h 671410"/>
              <a:gd name="connsiteX0" fmla="*/ 171450 w 375444"/>
              <a:gd name="connsiteY0" fmla="*/ 661328 h 661328"/>
              <a:gd name="connsiteX1" fmla="*/ 0 w 375444"/>
              <a:gd name="connsiteY1" fmla="*/ 29503 h 661328"/>
              <a:gd name="connsiteX2" fmla="*/ 375444 w 375444"/>
              <a:gd name="connsiteY2" fmla="*/ 51728 h 661328"/>
              <a:gd name="connsiteX3" fmla="*/ 171450 w 375444"/>
              <a:gd name="connsiteY3" fmla="*/ 661328 h 661328"/>
              <a:gd name="connsiteX0" fmla="*/ 171450 w 375444"/>
              <a:gd name="connsiteY0" fmla="*/ 660341 h 660341"/>
              <a:gd name="connsiteX1" fmla="*/ 0 w 375444"/>
              <a:gd name="connsiteY1" fmla="*/ 28516 h 660341"/>
              <a:gd name="connsiteX2" fmla="*/ 375444 w 375444"/>
              <a:gd name="connsiteY2" fmla="*/ 50741 h 660341"/>
              <a:gd name="connsiteX3" fmla="*/ 171450 w 375444"/>
              <a:gd name="connsiteY3" fmla="*/ 660341 h 66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444" h="660341">
                <a:moveTo>
                  <a:pt x="171450" y="660341"/>
                </a:moveTo>
                <a:cubicBezTo>
                  <a:pt x="116946" y="444441"/>
                  <a:pt x="33338" y="176153"/>
                  <a:pt x="0" y="28516"/>
                </a:cubicBezTo>
                <a:cubicBezTo>
                  <a:pt x="132556" y="-13552"/>
                  <a:pt x="249502" y="-11436"/>
                  <a:pt x="375444" y="50741"/>
                </a:cubicBezTo>
                <a:cubicBezTo>
                  <a:pt x="334698" y="218487"/>
                  <a:pt x="292629" y="295216"/>
                  <a:pt x="171450" y="66034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/>
          <p:cNvGrpSpPr/>
          <p:nvPr/>
        </p:nvGrpSpPr>
        <p:grpSpPr>
          <a:xfrm>
            <a:off x="2764701" y="2517239"/>
            <a:ext cx="1804412" cy="236365"/>
            <a:chOff x="2748538" y="2800350"/>
            <a:chExt cx="1595437" cy="208991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277943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90008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301755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313820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25711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37776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4954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26228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14163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02415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90350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78460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66395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5462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4" name="Freeform 83"/>
            <p:cNvSpPr/>
            <p:nvPr/>
          </p:nvSpPr>
          <p:spPr>
            <a:xfrm>
              <a:off x="2748538" y="2800350"/>
              <a:ext cx="1595437" cy="0"/>
            </a:xfrm>
            <a:custGeom>
              <a:avLst/>
              <a:gdLst>
                <a:gd name="connsiteX0" fmla="*/ 0 w 1595437"/>
                <a:gd name="connsiteY0" fmla="*/ 0 h 0"/>
                <a:gd name="connsiteX1" fmla="*/ 138112 w 1595437"/>
                <a:gd name="connsiteY1" fmla="*/ 0 h 0"/>
                <a:gd name="connsiteX2" fmla="*/ 452437 w 1595437"/>
                <a:gd name="connsiteY2" fmla="*/ 0 h 0"/>
                <a:gd name="connsiteX3" fmla="*/ 828675 w 1595437"/>
                <a:gd name="connsiteY3" fmla="*/ 0 h 0"/>
                <a:gd name="connsiteX4" fmla="*/ 1085850 w 1595437"/>
                <a:gd name="connsiteY4" fmla="*/ 0 h 0"/>
                <a:gd name="connsiteX5" fmla="*/ 1319212 w 1595437"/>
                <a:gd name="connsiteY5" fmla="*/ 0 h 0"/>
                <a:gd name="connsiteX6" fmla="*/ 1595437 w 1595437"/>
                <a:gd name="connsiteY6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5437">
                  <a:moveTo>
                    <a:pt x="0" y="0"/>
                  </a:moveTo>
                  <a:lnTo>
                    <a:pt x="138112" y="0"/>
                  </a:lnTo>
                  <a:lnTo>
                    <a:pt x="452437" y="0"/>
                  </a:lnTo>
                  <a:lnTo>
                    <a:pt x="828675" y="0"/>
                  </a:lnTo>
                  <a:lnTo>
                    <a:pt x="1085850" y="0"/>
                  </a:lnTo>
                  <a:lnTo>
                    <a:pt x="1319212" y="0"/>
                  </a:lnTo>
                  <a:lnTo>
                    <a:pt x="1595437" y="0"/>
                  </a:lnTo>
                </a:path>
              </a:pathLst>
            </a:custGeom>
            <a:ln w="1270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Derivative</a:t>
            </a:r>
            <a:r>
              <a:rPr lang="es-ES" dirty="0" smtClean="0"/>
              <a:t> </a:t>
            </a:r>
            <a:r>
              <a:rPr lang="es-ES" dirty="0" err="1" smtClean="0"/>
              <a:t>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28</a:t>
            </a:fld>
            <a:endParaRPr lang="en-US"/>
          </a:p>
        </p:txBody>
      </p:sp>
      <p:cxnSp>
        <p:nvCxnSpPr>
          <p:cNvPr id="7" name="Straight Connector 6"/>
          <p:cNvCxnSpPr>
            <a:stCxn id="84" idx="1"/>
            <a:endCxn id="46" idx="1"/>
          </p:cNvCxnSpPr>
          <p:nvPr/>
        </p:nvCxnSpPr>
        <p:spPr>
          <a:xfrm>
            <a:off x="2920903" y="2517239"/>
            <a:ext cx="878799" cy="1545558"/>
          </a:xfrm>
          <a:prstGeom prst="line">
            <a:avLst/>
          </a:prstGeom>
          <a:ln w="57150">
            <a:solidFill>
              <a:srgbClr val="FF9F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2844799" y="4062797"/>
            <a:ext cx="1976583" cy="1836353"/>
          </a:xfrm>
          <a:custGeom>
            <a:avLst/>
            <a:gdLst>
              <a:gd name="connsiteX0" fmla="*/ 736600 w 1879600"/>
              <a:gd name="connsiteY0" fmla="*/ 0 h 1746250"/>
              <a:gd name="connsiteX1" fmla="*/ 908050 w 1879600"/>
              <a:gd name="connsiteY1" fmla="*/ 0 h 1746250"/>
              <a:gd name="connsiteX2" fmla="*/ 1689100 w 1879600"/>
              <a:gd name="connsiteY2" fmla="*/ 0 h 1746250"/>
              <a:gd name="connsiteX3" fmla="*/ 1879600 w 1879600"/>
              <a:gd name="connsiteY3" fmla="*/ 0 h 1746250"/>
              <a:gd name="connsiteX4" fmla="*/ 1879600 w 1879600"/>
              <a:gd name="connsiteY4" fmla="*/ 685800 h 1746250"/>
              <a:gd name="connsiteX5" fmla="*/ 1879600 w 1879600"/>
              <a:gd name="connsiteY5" fmla="*/ 1568450 h 1746250"/>
              <a:gd name="connsiteX6" fmla="*/ 1879600 w 1879600"/>
              <a:gd name="connsiteY6" fmla="*/ 1746250 h 1746250"/>
              <a:gd name="connsiteX7" fmla="*/ 946150 w 1879600"/>
              <a:gd name="connsiteY7" fmla="*/ 1746250 h 1746250"/>
              <a:gd name="connsiteX8" fmla="*/ 165100 w 1879600"/>
              <a:gd name="connsiteY8" fmla="*/ 1746250 h 1746250"/>
              <a:gd name="connsiteX9" fmla="*/ 0 w 1879600"/>
              <a:gd name="connsiteY9" fmla="*/ 1746250 h 1746250"/>
              <a:gd name="connsiteX10" fmla="*/ 0 w 1879600"/>
              <a:gd name="connsiteY10" fmla="*/ 1746250 h 174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9600" h="1746250">
                <a:moveTo>
                  <a:pt x="736600" y="0"/>
                </a:moveTo>
                <a:lnTo>
                  <a:pt x="908050" y="0"/>
                </a:lnTo>
                <a:lnTo>
                  <a:pt x="1689100" y="0"/>
                </a:lnTo>
                <a:lnTo>
                  <a:pt x="1879600" y="0"/>
                </a:lnTo>
                <a:lnTo>
                  <a:pt x="1879600" y="685800"/>
                </a:lnTo>
                <a:lnTo>
                  <a:pt x="1879600" y="1568450"/>
                </a:lnTo>
                <a:lnTo>
                  <a:pt x="1879600" y="1746250"/>
                </a:lnTo>
                <a:lnTo>
                  <a:pt x="946150" y="1746250"/>
                </a:lnTo>
                <a:lnTo>
                  <a:pt x="165100" y="1746250"/>
                </a:lnTo>
                <a:lnTo>
                  <a:pt x="0" y="1746250"/>
                </a:lnTo>
                <a:lnTo>
                  <a:pt x="0" y="1746250"/>
                </a:lnTo>
              </a:path>
            </a:pathLst>
          </a:cu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46" idx="1"/>
            <a:endCxn id="46" idx="2"/>
          </p:cNvCxnSpPr>
          <p:nvPr/>
        </p:nvCxnSpPr>
        <p:spPr>
          <a:xfrm>
            <a:off x="3799702" y="4062797"/>
            <a:ext cx="821351" cy="0"/>
          </a:xfrm>
          <a:prstGeom prst="line">
            <a:avLst/>
          </a:prstGeom>
          <a:ln w="57150">
            <a:solidFill>
              <a:srgbClr val="FF9F1F">
                <a:alpha val="35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46" idx="2"/>
            <a:endCxn id="46" idx="4"/>
          </p:cNvCxnSpPr>
          <p:nvPr/>
        </p:nvCxnSpPr>
        <p:spPr>
          <a:xfrm>
            <a:off x="4621053" y="4062797"/>
            <a:ext cx="200329" cy="721186"/>
          </a:xfrm>
          <a:prstGeom prst="line">
            <a:avLst/>
          </a:prstGeom>
          <a:ln w="57150">
            <a:solidFill>
              <a:srgbClr val="FF9F1F">
                <a:alpha val="35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46" idx="4"/>
            <a:endCxn id="46" idx="5"/>
          </p:cNvCxnSpPr>
          <p:nvPr/>
        </p:nvCxnSpPr>
        <p:spPr>
          <a:xfrm>
            <a:off x="4821382" y="4783983"/>
            <a:ext cx="0" cy="928193"/>
          </a:xfrm>
          <a:prstGeom prst="line">
            <a:avLst/>
          </a:prstGeom>
          <a:ln w="57150">
            <a:solidFill>
              <a:srgbClr val="FF9F1F">
                <a:alpha val="35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6" idx="5"/>
            <a:endCxn id="46" idx="7"/>
          </p:cNvCxnSpPr>
          <p:nvPr/>
        </p:nvCxnSpPr>
        <p:spPr>
          <a:xfrm flipH="1">
            <a:off x="3839768" y="5712176"/>
            <a:ext cx="981614" cy="186974"/>
          </a:xfrm>
          <a:prstGeom prst="line">
            <a:avLst/>
          </a:prstGeom>
          <a:ln w="57150">
            <a:solidFill>
              <a:srgbClr val="FF9F1F">
                <a:alpha val="35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6" idx="7"/>
            <a:endCxn id="46" idx="8"/>
          </p:cNvCxnSpPr>
          <p:nvPr/>
        </p:nvCxnSpPr>
        <p:spPr>
          <a:xfrm flipH="1">
            <a:off x="3018418" y="5899150"/>
            <a:ext cx="821350" cy="0"/>
          </a:xfrm>
          <a:prstGeom prst="line">
            <a:avLst/>
          </a:prstGeom>
          <a:ln w="57150">
            <a:solidFill>
              <a:srgbClr val="FF9F1F">
                <a:alpha val="35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8" idx="0"/>
            <a:endCxn id="46" idx="1"/>
          </p:cNvCxnSpPr>
          <p:nvPr/>
        </p:nvCxnSpPr>
        <p:spPr>
          <a:xfrm flipV="1">
            <a:off x="3581182" y="4062797"/>
            <a:ext cx="218520" cy="655101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8" idx="7"/>
            <a:endCxn id="46" idx="2"/>
          </p:cNvCxnSpPr>
          <p:nvPr/>
        </p:nvCxnSpPr>
        <p:spPr>
          <a:xfrm flipV="1">
            <a:off x="3659553" y="4062797"/>
            <a:ext cx="961500" cy="687563"/>
          </a:xfrm>
          <a:prstGeom prst="line">
            <a:avLst/>
          </a:prstGeom>
          <a:ln w="28575">
            <a:solidFill>
              <a:schemeClr val="tx1">
                <a:alpha val="3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38" idx="6"/>
            <a:endCxn id="46" idx="4"/>
          </p:cNvCxnSpPr>
          <p:nvPr/>
        </p:nvCxnSpPr>
        <p:spPr>
          <a:xfrm flipV="1">
            <a:off x="3692015" y="4783983"/>
            <a:ext cx="1129367" cy="44748"/>
          </a:xfrm>
          <a:prstGeom prst="line">
            <a:avLst/>
          </a:prstGeom>
          <a:ln w="28575">
            <a:solidFill>
              <a:schemeClr val="tx1">
                <a:alpha val="3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8" idx="5"/>
            <a:endCxn id="46" idx="5"/>
          </p:cNvCxnSpPr>
          <p:nvPr/>
        </p:nvCxnSpPr>
        <p:spPr>
          <a:xfrm>
            <a:off x="3659553" y="4907102"/>
            <a:ext cx="1161829" cy="805074"/>
          </a:xfrm>
          <a:prstGeom prst="line">
            <a:avLst/>
          </a:prstGeom>
          <a:ln w="28575">
            <a:solidFill>
              <a:schemeClr val="tx1">
                <a:alpha val="3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38" idx="4"/>
            <a:endCxn id="46" idx="7"/>
          </p:cNvCxnSpPr>
          <p:nvPr/>
        </p:nvCxnSpPr>
        <p:spPr>
          <a:xfrm>
            <a:off x="3581182" y="4939564"/>
            <a:ext cx="258586" cy="959586"/>
          </a:xfrm>
          <a:prstGeom prst="line">
            <a:avLst/>
          </a:prstGeom>
          <a:ln w="28575">
            <a:solidFill>
              <a:schemeClr val="tx1">
                <a:alpha val="3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8" idx="3"/>
            <a:endCxn id="46" idx="8"/>
          </p:cNvCxnSpPr>
          <p:nvPr/>
        </p:nvCxnSpPr>
        <p:spPr>
          <a:xfrm flipH="1">
            <a:off x="3018418" y="4907102"/>
            <a:ext cx="484393" cy="992048"/>
          </a:xfrm>
          <a:prstGeom prst="line">
            <a:avLst/>
          </a:prstGeom>
          <a:ln w="28575">
            <a:solidFill>
              <a:schemeClr val="tx1">
                <a:alpha val="3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38" idx="1"/>
            <a:endCxn id="84" idx="1"/>
          </p:cNvCxnSpPr>
          <p:nvPr/>
        </p:nvCxnSpPr>
        <p:spPr>
          <a:xfrm flipH="1" flipV="1">
            <a:off x="2920903" y="2517239"/>
            <a:ext cx="581908" cy="2233121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470349" y="4717898"/>
            <a:ext cx="221666" cy="22166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/>
          <p:cNvCxnSpPr>
            <a:stCxn id="38" idx="2"/>
          </p:cNvCxnSpPr>
          <p:nvPr/>
        </p:nvCxnSpPr>
        <p:spPr>
          <a:xfrm flipH="1">
            <a:off x="2711451" y="4828731"/>
            <a:ext cx="758898" cy="187769"/>
          </a:xfrm>
          <a:prstGeom prst="line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729598" y="1681521"/>
            <a:ext cx="1759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/>
              <a:t>Our</a:t>
            </a:r>
            <a:r>
              <a:rPr lang="es-ES" sz="2400" dirty="0" smtClean="0"/>
              <a:t> </a:t>
            </a:r>
            <a:r>
              <a:rPr lang="es-ES" sz="2400" dirty="0" err="1" smtClean="0"/>
              <a:t>method</a:t>
            </a:r>
            <a:endParaRPr lang="en-US" sz="2400" dirty="0"/>
          </a:p>
        </p:txBody>
      </p:sp>
      <p:sp>
        <p:nvSpPr>
          <p:cNvPr id="26" name="Oval 25"/>
          <p:cNvSpPr/>
          <p:nvPr/>
        </p:nvSpPr>
        <p:spPr>
          <a:xfrm>
            <a:off x="2693849" y="2290185"/>
            <a:ext cx="454108" cy="45410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 rot="5400000">
            <a:off x="10053376" y="3105646"/>
            <a:ext cx="275871" cy="1209041"/>
          </a:xfrm>
          <a:prstGeom prst="rightBrace">
            <a:avLst>
              <a:gd name="adj1" fmla="val 3410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051086" y="3984698"/>
            <a:ext cx="21714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err="1" smtClean="0"/>
              <a:t>Triangle</a:t>
            </a:r>
            <a:r>
              <a:rPr lang="es-ES" dirty="0" smtClean="0"/>
              <a:t>-to-</a:t>
            </a:r>
            <a:r>
              <a:rPr lang="es-ES" dirty="0" err="1" smtClean="0"/>
              <a:t>medium</a:t>
            </a:r>
            <a:r>
              <a:rPr lang="es-ES" dirty="0" smtClean="0"/>
              <a:t> </a:t>
            </a:r>
          </a:p>
          <a:p>
            <a:pPr algn="ctr"/>
            <a:r>
              <a:rPr lang="es-ES" dirty="0" err="1" smtClean="0"/>
              <a:t>form</a:t>
            </a:r>
            <a:r>
              <a:rPr lang="es-ES" dirty="0" smtClean="0"/>
              <a:t> </a:t>
            </a:r>
            <a:r>
              <a:rPr lang="es-ES" dirty="0"/>
              <a:t>factor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993" y="4929799"/>
            <a:ext cx="3194306" cy="3182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993" y="5648992"/>
            <a:ext cx="3106736" cy="262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6326" y="2990517"/>
            <a:ext cx="169351" cy="343834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488765" y="1867061"/>
            <a:ext cx="2707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/>
              <a:t>For</a:t>
            </a:r>
            <a:r>
              <a:rPr lang="es-ES" sz="2400" dirty="0" smtClean="0"/>
              <a:t> a single </a:t>
            </a:r>
            <a:r>
              <a:rPr lang="es-ES" sz="2400" dirty="0" err="1" smtClean="0"/>
              <a:t>triangle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3758" y="4205492"/>
            <a:ext cx="278380" cy="322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9513" y="5217051"/>
            <a:ext cx="1212835" cy="419181"/>
          </a:xfrm>
          <a:prstGeom prst="rect">
            <a:avLst/>
          </a:prstGeom>
        </p:spPr>
      </p:pic>
      <p:sp>
        <p:nvSpPr>
          <p:cNvPr id="63" name="Right Brace 62"/>
          <p:cNvSpPr/>
          <p:nvPr/>
        </p:nvSpPr>
        <p:spPr>
          <a:xfrm rot="10800000">
            <a:off x="7022210" y="4941972"/>
            <a:ext cx="134884" cy="969337"/>
          </a:xfrm>
          <a:prstGeom prst="rightBrace">
            <a:avLst>
              <a:gd name="adj1" fmla="val 3410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2116" y="2866764"/>
            <a:ext cx="224694" cy="44403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50354" y="2868758"/>
            <a:ext cx="444037" cy="40123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86216" y="2863543"/>
            <a:ext cx="358440" cy="35844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3036" y="2874776"/>
            <a:ext cx="845276" cy="44403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92830" y="2896173"/>
            <a:ext cx="444037" cy="40123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7591" y="2883047"/>
            <a:ext cx="1315096" cy="43661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78995" y="2570473"/>
            <a:ext cx="389016" cy="995885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83513" y="4629909"/>
            <a:ext cx="341014" cy="30814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31816" y="4782801"/>
            <a:ext cx="241300" cy="2026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43735" y="2872063"/>
            <a:ext cx="349885" cy="43343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4215" y="2872063"/>
            <a:ext cx="1006397" cy="435055"/>
          </a:xfrm>
          <a:prstGeom prst="rect">
            <a:avLst/>
          </a:prstGeom>
        </p:spPr>
      </p:pic>
      <p:cxnSp>
        <p:nvCxnSpPr>
          <p:cNvPr id="91" name="Straight Connector 90"/>
          <p:cNvCxnSpPr>
            <a:stCxn id="84" idx="1"/>
          </p:cNvCxnSpPr>
          <p:nvPr/>
        </p:nvCxnSpPr>
        <p:spPr>
          <a:xfrm>
            <a:off x="2920903" y="2517239"/>
            <a:ext cx="210917" cy="812701"/>
          </a:xfrm>
          <a:prstGeom prst="line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96729" y="2962172"/>
            <a:ext cx="310030" cy="31003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38995" y="2116160"/>
            <a:ext cx="356954" cy="309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4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7"/>
    </mc:Choice>
    <mc:Fallback xmlns="">
      <p:transition spd="slow" advTm="58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04193 -2.96296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0.03229 -3.7037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0.03359 0.0004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2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29 -3.7037E-6 L 0.15026 -3.7037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-0.06224 -0.0016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2" y="-9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0.07539 0.00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6" grpId="0" animBg="1"/>
      <p:bldP spid="26" grpId="1" animBg="1"/>
      <p:bldP spid="27" grpId="0" animBg="1"/>
      <p:bldP spid="43" grpId="0"/>
      <p:bldP spid="6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5"/>
          <p:cNvGrpSpPr/>
          <p:nvPr/>
        </p:nvGrpSpPr>
        <p:grpSpPr>
          <a:xfrm>
            <a:off x="2764701" y="2517239"/>
            <a:ext cx="1804412" cy="236365"/>
            <a:chOff x="2748538" y="2800350"/>
            <a:chExt cx="1595437" cy="208991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277943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900083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301755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3138208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25711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377764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4954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26228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141631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02415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903506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78460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663950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546257" y="2921000"/>
              <a:ext cx="50800" cy="88341"/>
            </a:xfrm>
            <a:prstGeom prst="line">
              <a:avLst/>
            </a:prstGeom>
            <a:ln w="381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4" name="Freeform 83"/>
            <p:cNvSpPr/>
            <p:nvPr/>
          </p:nvSpPr>
          <p:spPr>
            <a:xfrm>
              <a:off x="2748538" y="2800350"/>
              <a:ext cx="1595437" cy="0"/>
            </a:xfrm>
            <a:custGeom>
              <a:avLst/>
              <a:gdLst>
                <a:gd name="connsiteX0" fmla="*/ 0 w 1595437"/>
                <a:gd name="connsiteY0" fmla="*/ 0 h 0"/>
                <a:gd name="connsiteX1" fmla="*/ 138112 w 1595437"/>
                <a:gd name="connsiteY1" fmla="*/ 0 h 0"/>
                <a:gd name="connsiteX2" fmla="*/ 452437 w 1595437"/>
                <a:gd name="connsiteY2" fmla="*/ 0 h 0"/>
                <a:gd name="connsiteX3" fmla="*/ 828675 w 1595437"/>
                <a:gd name="connsiteY3" fmla="*/ 0 h 0"/>
                <a:gd name="connsiteX4" fmla="*/ 1085850 w 1595437"/>
                <a:gd name="connsiteY4" fmla="*/ 0 h 0"/>
                <a:gd name="connsiteX5" fmla="*/ 1319212 w 1595437"/>
                <a:gd name="connsiteY5" fmla="*/ 0 h 0"/>
                <a:gd name="connsiteX6" fmla="*/ 1595437 w 1595437"/>
                <a:gd name="connsiteY6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5437">
                  <a:moveTo>
                    <a:pt x="0" y="0"/>
                  </a:moveTo>
                  <a:lnTo>
                    <a:pt x="138112" y="0"/>
                  </a:lnTo>
                  <a:lnTo>
                    <a:pt x="452437" y="0"/>
                  </a:lnTo>
                  <a:lnTo>
                    <a:pt x="828675" y="0"/>
                  </a:lnTo>
                  <a:lnTo>
                    <a:pt x="1085850" y="0"/>
                  </a:lnTo>
                  <a:lnTo>
                    <a:pt x="1319212" y="0"/>
                  </a:lnTo>
                  <a:lnTo>
                    <a:pt x="1595437" y="0"/>
                  </a:lnTo>
                </a:path>
              </a:pathLst>
            </a:custGeom>
            <a:ln w="127000">
              <a:solidFill>
                <a:srgbClr val="F0EA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Derivative</a:t>
            </a:r>
            <a:r>
              <a:rPr lang="es-ES" dirty="0" smtClean="0"/>
              <a:t> </a:t>
            </a:r>
            <a:r>
              <a:rPr lang="es-ES" dirty="0" err="1" smtClean="0"/>
              <a:t>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29</a:t>
            </a:fld>
            <a:endParaRPr lang="en-US"/>
          </a:p>
        </p:txBody>
      </p:sp>
      <p:cxnSp>
        <p:nvCxnSpPr>
          <p:cNvPr id="7" name="Straight Connector 6"/>
          <p:cNvCxnSpPr>
            <a:stCxn id="84" idx="1"/>
            <a:endCxn id="46" idx="1"/>
          </p:cNvCxnSpPr>
          <p:nvPr/>
        </p:nvCxnSpPr>
        <p:spPr>
          <a:xfrm>
            <a:off x="2920903" y="2517239"/>
            <a:ext cx="878799" cy="1545558"/>
          </a:xfrm>
          <a:prstGeom prst="line">
            <a:avLst/>
          </a:prstGeom>
          <a:ln w="57150">
            <a:solidFill>
              <a:srgbClr val="FF9F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2844799" y="4062797"/>
            <a:ext cx="1976583" cy="1836353"/>
          </a:xfrm>
          <a:custGeom>
            <a:avLst/>
            <a:gdLst>
              <a:gd name="connsiteX0" fmla="*/ 736600 w 1879600"/>
              <a:gd name="connsiteY0" fmla="*/ 0 h 1746250"/>
              <a:gd name="connsiteX1" fmla="*/ 908050 w 1879600"/>
              <a:gd name="connsiteY1" fmla="*/ 0 h 1746250"/>
              <a:gd name="connsiteX2" fmla="*/ 1689100 w 1879600"/>
              <a:gd name="connsiteY2" fmla="*/ 0 h 1746250"/>
              <a:gd name="connsiteX3" fmla="*/ 1879600 w 1879600"/>
              <a:gd name="connsiteY3" fmla="*/ 0 h 1746250"/>
              <a:gd name="connsiteX4" fmla="*/ 1879600 w 1879600"/>
              <a:gd name="connsiteY4" fmla="*/ 685800 h 1746250"/>
              <a:gd name="connsiteX5" fmla="*/ 1879600 w 1879600"/>
              <a:gd name="connsiteY5" fmla="*/ 1568450 h 1746250"/>
              <a:gd name="connsiteX6" fmla="*/ 1879600 w 1879600"/>
              <a:gd name="connsiteY6" fmla="*/ 1746250 h 1746250"/>
              <a:gd name="connsiteX7" fmla="*/ 946150 w 1879600"/>
              <a:gd name="connsiteY7" fmla="*/ 1746250 h 1746250"/>
              <a:gd name="connsiteX8" fmla="*/ 165100 w 1879600"/>
              <a:gd name="connsiteY8" fmla="*/ 1746250 h 1746250"/>
              <a:gd name="connsiteX9" fmla="*/ 0 w 1879600"/>
              <a:gd name="connsiteY9" fmla="*/ 1746250 h 1746250"/>
              <a:gd name="connsiteX10" fmla="*/ 0 w 1879600"/>
              <a:gd name="connsiteY10" fmla="*/ 1746250 h 174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9600" h="1746250">
                <a:moveTo>
                  <a:pt x="736600" y="0"/>
                </a:moveTo>
                <a:lnTo>
                  <a:pt x="908050" y="0"/>
                </a:lnTo>
                <a:lnTo>
                  <a:pt x="1689100" y="0"/>
                </a:lnTo>
                <a:lnTo>
                  <a:pt x="1879600" y="0"/>
                </a:lnTo>
                <a:lnTo>
                  <a:pt x="1879600" y="685800"/>
                </a:lnTo>
                <a:lnTo>
                  <a:pt x="1879600" y="1568450"/>
                </a:lnTo>
                <a:lnTo>
                  <a:pt x="1879600" y="1746250"/>
                </a:lnTo>
                <a:lnTo>
                  <a:pt x="946150" y="1746250"/>
                </a:lnTo>
                <a:lnTo>
                  <a:pt x="165100" y="1746250"/>
                </a:lnTo>
                <a:lnTo>
                  <a:pt x="0" y="1746250"/>
                </a:lnTo>
                <a:lnTo>
                  <a:pt x="0" y="1746250"/>
                </a:lnTo>
              </a:path>
            </a:pathLst>
          </a:cu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46" idx="1"/>
            <a:endCxn id="46" idx="2"/>
          </p:cNvCxnSpPr>
          <p:nvPr/>
        </p:nvCxnSpPr>
        <p:spPr>
          <a:xfrm>
            <a:off x="3799702" y="4062797"/>
            <a:ext cx="821351" cy="0"/>
          </a:xfrm>
          <a:prstGeom prst="line">
            <a:avLst/>
          </a:prstGeom>
          <a:ln w="57150">
            <a:solidFill>
              <a:srgbClr val="FF9F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46" idx="2"/>
            <a:endCxn id="46" idx="4"/>
          </p:cNvCxnSpPr>
          <p:nvPr/>
        </p:nvCxnSpPr>
        <p:spPr>
          <a:xfrm>
            <a:off x="4621053" y="4062797"/>
            <a:ext cx="200329" cy="721186"/>
          </a:xfrm>
          <a:prstGeom prst="line">
            <a:avLst/>
          </a:prstGeom>
          <a:ln w="57150">
            <a:solidFill>
              <a:srgbClr val="FF9F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46" idx="4"/>
            <a:endCxn id="46" idx="5"/>
          </p:cNvCxnSpPr>
          <p:nvPr/>
        </p:nvCxnSpPr>
        <p:spPr>
          <a:xfrm>
            <a:off x="4821382" y="4783983"/>
            <a:ext cx="0" cy="928193"/>
          </a:xfrm>
          <a:prstGeom prst="line">
            <a:avLst/>
          </a:prstGeom>
          <a:ln w="57150">
            <a:solidFill>
              <a:srgbClr val="FF9F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6" idx="5"/>
            <a:endCxn id="46" idx="7"/>
          </p:cNvCxnSpPr>
          <p:nvPr/>
        </p:nvCxnSpPr>
        <p:spPr>
          <a:xfrm flipH="1">
            <a:off x="3839768" y="5712176"/>
            <a:ext cx="981614" cy="186974"/>
          </a:xfrm>
          <a:prstGeom prst="line">
            <a:avLst/>
          </a:prstGeom>
          <a:ln w="57150">
            <a:solidFill>
              <a:srgbClr val="FF9F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6" idx="7"/>
            <a:endCxn id="46" idx="8"/>
          </p:cNvCxnSpPr>
          <p:nvPr/>
        </p:nvCxnSpPr>
        <p:spPr>
          <a:xfrm flipH="1">
            <a:off x="3018418" y="5899150"/>
            <a:ext cx="821350" cy="0"/>
          </a:xfrm>
          <a:prstGeom prst="line">
            <a:avLst/>
          </a:prstGeom>
          <a:ln w="57150">
            <a:solidFill>
              <a:srgbClr val="FF9F1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8" idx="0"/>
            <a:endCxn id="46" idx="1"/>
          </p:cNvCxnSpPr>
          <p:nvPr/>
        </p:nvCxnSpPr>
        <p:spPr>
          <a:xfrm flipV="1">
            <a:off x="3581182" y="4062797"/>
            <a:ext cx="218520" cy="655101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8" idx="7"/>
            <a:endCxn id="46" idx="2"/>
          </p:cNvCxnSpPr>
          <p:nvPr/>
        </p:nvCxnSpPr>
        <p:spPr>
          <a:xfrm flipV="1">
            <a:off x="3659553" y="4062797"/>
            <a:ext cx="961500" cy="687563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38" idx="6"/>
            <a:endCxn id="46" idx="4"/>
          </p:cNvCxnSpPr>
          <p:nvPr/>
        </p:nvCxnSpPr>
        <p:spPr>
          <a:xfrm flipV="1">
            <a:off x="3692015" y="4783983"/>
            <a:ext cx="1129367" cy="44748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8" idx="5"/>
            <a:endCxn id="46" idx="5"/>
          </p:cNvCxnSpPr>
          <p:nvPr/>
        </p:nvCxnSpPr>
        <p:spPr>
          <a:xfrm>
            <a:off x="3659553" y="4907102"/>
            <a:ext cx="1161829" cy="805074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38" idx="4"/>
            <a:endCxn id="46" idx="7"/>
          </p:cNvCxnSpPr>
          <p:nvPr/>
        </p:nvCxnSpPr>
        <p:spPr>
          <a:xfrm>
            <a:off x="3581182" y="4939564"/>
            <a:ext cx="258586" cy="959586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8" idx="3"/>
            <a:endCxn id="46" idx="8"/>
          </p:cNvCxnSpPr>
          <p:nvPr/>
        </p:nvCxnSpPr>
        <p:spPr>
          <a:xfrm flipH="1">
            <a:off x="3018418" y="4907102"/>
            <a:ext cx="484393" cy="992048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38" idx="1"/>
            <a:endCxn id="84" idx="1"/>
          </p:cNvCxnSpPr>
          <p:nvPr/>
        </p:nvCxnSpPr>
        <p:spPr>
          <a:xfrm flipH="1" flipV="1">
            <a:off x="2920903" y="2517239"/>
            <a:ext cx="581908" cy="2233121"/>
          </a:xfrm>
          <a:prstGeom prst="line">
            <a:avLst/>
          </a:prstGeom>
          <a:ln w="28575">
            <a:solidFill>
              <a:schemeClr val="tx1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470349" y="4717898"/>
            <a:ext cx="221666" cy="22166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/>
          <p:cNvCxnSpPr>
            <a:stCxn id="38" idx="2"/>
          </p:cNvCxnSpPr>
          <p:nvPr/>
        </p:nvCxnSpPr>
        <p:spPr>
          <a:xfrm flipH="1">
            <a:off x="2711451" y="4828731"/>
            <a:ext cx="758898" cy="187769"/>
          </a:xfrm>
          <a:prstGeom prst="line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729598" y="1681521"/>
            <a:ext cx="1759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/>
              <a:t>Our</a:t>
            </a:r>
            <a:r>
              <a:rPr lang="es-ES" sz="2400" dirty="0" smtClean="0"/>
              <a:t> </a:t>
            </a:r>
            <a:r>
              <a:rPr lang="es-ES" sz="2400" dirty="0" err="1" smtClean="0"/>
              <a:t>method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702" y="3538249"/>
            <a:ext cx="169351" cy="343834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6027843" y="2558941"/>
            <a:ext cx="5010912" cy="105968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14" b="65519"/>
          <a:stretch/>
        </p:blipFill>
        <p:spPr>
          <a:xfrm>
            <a:off x="1747535" y="3973124"/>
            <a:ext cx="1315113" cy="81642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92" r="73114" b="14027"/>
          <a:stretch/>
        </p:blipFill>
        <p:spPr>
          <a:xfrm>
            <a:off x="1343914" y="4743107"/>
            <a:ext cx="1315113" cy="816422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6002988" y="3783489"/>
            <a:ext cx="5023110" cy="257286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1161143" y="4062796"/>
            <a:ext cx="2037958" cy="145588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 9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1201" y="2863543"/>
            <a:ext cx="995590" cy="451550"/>
          </a:xfrm>
          <a:prstGeom prst="rect">
            <a:avLst/>
          </a:prstGeom>
        </p:spPr>
      </p:pic>
      <p:pic>
        <p:nvPicPr>
          <p:cNvPr id="56" name="Picture 55" descr="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0825" y="2871981"/>
            <a:ext cx="444037" cy="401239"/>
          </a:xfrm>
          <a:prstGeom prst="rect">
            <a:avLst/>
          </a:prstGeom>
        </p:spPr>
      </p:pic>
      <p:pic>
        <p:nvPicPr>
          <p:cNvPr id="57" name="Picture 56" descr=" 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7591" y="2883047"/>
            <a:ext cx="1315096" cy="436611"/>
          </a:xfrm>
          <a:prstGeom prst="rect">
            <a:avLst/>
          </a:prstGeom>
        </p:spPr>
      </p:pic>
      <p:pic>
        <p:nvPicPr>
          <p:cNvPr id="59" name="Picture 58" descr="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3735" y="2872063"/>
            <a:ext cx="349885" cy="433439"/>
          </a:xfrm>
          <a:prstGeom prst="rect">
            <a:avLst/>
          </a:prstGeom>
        </p:spPr>
      </p:pic>
      <p:pic>
        <p:nvPicPr>
          <p:cNvPr id="69" name="Picture 68" descr="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4215" y="2872063"/>
            <a:ext cx="1006397" cy="435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5543" y="3976797"/>
            <a:ext cx="3998638" cy="1046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8865" y="5151592"/>
            <a:ext cx="3831994" cy="1011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7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699">
        <p:fade/>
      </p:transition>
    </mc:Choice>
    <mc:Fallback xmlns="">
      <p:transition spd="med" advTm="376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7" grpId="0" animBg="1"/>
      <p:bldP spid="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Tall Trees With Shade of Ligh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6"/>
          <a:stretch/>
        </p:blipFill>
        <p:spPr bwMode="auto">
          <a:xfrm>
            <a:off x="0" y="0"/>
            <a:ext cx="12192000" cy="68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902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649857" y="365760"/>
            <a:ext cx="10145143" cy="6225540"/>
            <a:chOff x="649857" y="365760"/>
            <a:chExt cx="10145144" cy="6225540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939800" y="365760"/>
              <a:ext cx="8483759" cy="3771499"/>
            </a:xfrm>
            <a:prstGeom prst="straightConnector1">
              <a:avLst/>
            </a:prstGeom>
            <a:ln w="28575">
              <a:solidFill>
                <a:schemeClr val="accent4">
                  <a:lumMod val="20000"/>
                  <a:lumOff val="80000"/>
                </a:schemeClr>
              </a:solidFill>
              <a:prstDash val="sysDash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1505290" y="682606"/>
              <a:ext cx="8061621" cy="5293656"/>
            </a:xfrm>
            <a:prstGeom prst="straightConnector1">
              <a:avLst/>
            </a:prstGeom>
            <a:ln w="28575">
              <a:solidFill>
                <a:schemeClr val="accent4">
                  <a:lumMod val="20000"/>
                  <a:lumOff val="80000"/>
                </a:schemeClr>
              </a:solidFill>
              <a:prstDash val="sysDash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133" idx="1"/>
            </p:cNvCxnSpPr>
            <p:nvPr/>
          </p:nvCxnSpPr>
          <p:spPr>
            <a:xfrm flipH="1">
              <a:off x="8870592" y="1474470"/>
              <a:ext cx="1264009" cy="1661031"/>
            </a:xfrm>
            <a:prstGeom prst="straightConnector1">
              <a:avLst/>
            </a:prstGeom>
            <a:ln w="28575">
              <a:solidFill>
                <a:schemeClr val="accent4">
                  <a:lumMod val="20000"/>
                  <a:lumOff val="80000"/>
                </a:schemeClr>
              </a:solidFill>
              <a:prstDash val="sysDash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8316159" y="1474470"/>
              <a:ext cx="1818442" cy="1392791"/>
            </a:xfrm>
            <a:prstGeom prst="straightConnector1">
              <a:avLst/>
            </a:prstGeom>
            <a:ln w="28575">
              <a:solidFill>
                <a:schemeClr val="accent4">
                  <a:lumMod val="20000"/>
                  <a:lumOff val="80000"/>
                </a:schemeClr>
              </a:solidFill>
              <a:prstDash val="sysDash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>
              <a:off x="7245913" y="1561019"/>
              <a:ext cx="3485047" cy="4415243"/>
            </a:xfrm>
            <a:prstGeom prst="straightConnector1">
              <a:avLst/>
            </a:prstGeom>
            <a:ln w="28575">
              <a:solidFill>
                <a:schemeClr val="accent4">
                  <a:lumMod val="20000"/>
                  <a:lumOff val="80000"/>
                </a:schemeClr>
              </a:solidFill>
              <a:prstDash val="sysDash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8672287" y="2104569"/>
              <a:ext cx="2122714" cy="4486731"/>
            </a:xfrm>
            <a:prstGeom prst="straightConnector1">
              <a:avLst/>
            </a:prstGeom>
            <a:ln w="28575">
              <a:solidFill>
                <a:schemeClr val="accent4">
                  <a:lumMod val="20000"/>
                  <a:lumOff val="80000"/>
                </a:schemeClr>
              </a:solidFill>
              <a:prstDash val="sysDash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8316159" y="1474470"/>
              <a:ext cx="1818442" cy="1670740"/>
            </a:xfrm>
            <a:prstGeom prst="straightConnector1">
              <a:avLst/>
            </a:prstGeom>
            <a:ln w="28575">
              <a:solidFill>
                <a:schemeClr val="accent4">
                  <a:lumMod val="20000"/>
                  <a:lumOff val="80000"/>
                </a:schemeClr>
              </a:solidFill>
              <a:prstDash val="sysDash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649857" y="600315"/>
              <a:ext cx="8917054" cy="4750021"/>
            </a:xfrm>
            <a:prstGeom prst="straightConnector1">
              <a:avLst/>
            </a:prstGeom>
            <a:ln w="28575">
              <a:solidFill>
                <a:schemeClr val="accent4">
                  <a:lumMod val="20000"/>
                  <a:lumOff val="80000"/>
                </a:schemeClr>
              </a:solidFill>
              <a:prstDash val="sysDash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>
              <a:off x="7349491" y="1700937"/>
              <a:ext cx="3445510" cy="4890363"/>
            </a:xfrm>
            <a:prstGeom prst="straightConnector1">
              <a:avLst/>
            </a:prstGeom>
            <a:ln w="28575">
              <a:solidFill>
                <a:schemeClr val="accent4">
                  <a:lumMod val="20000"/>
                  <a:lumOff val="80000"/>
                </a:schemeClr>
              </a:solidFill>
              <a:prstDash val="sysDash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3612242" y="2223747"/>
            <a:ext cx="1763036" cy="1446550"/>
            <a:chOff x="3612242" y="2223747"/>
            <a:chExt cx="1763036" cy="1446550"/>
          </a:xfrm>
        </p:grpSpPr>
        <p:sp>
          <p:nvSpPr>
            <p:cNvPr id="68" name="Oval 67"/>
            <p:cNvSpPr/>
            <p:nvPr/>
          </p:nvSpPr>
          <p:spPr>
            <a:xfrm>
              <a:off x="3612242" y="3326492"/>
              <a:ext cx="319316" cy="3193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787550" y="2223747"/>
              <a:ext cx="15877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800" b="1" dirty="0" smtClean="0">
                  <a:ln w="28575">
                    <a:solidFill>
                      <a:schemeClr val="bg1"/>
                    </a:solidFill>
                  </a:ln>
                </a:rPr>
                <a:t>?</a:t>
              </a:r>
              <a:endParaRPr lang="en-US" sz="8800" b="1" dirty="0">
                <a:ln w="28575"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3</a:t>
            </a:fld>
            <a:endParaRPr lang="en-US"/>
          </a:p>
        </p:txBody>
      </p:sp>
      <p:grpSp>
        <p:nvGrpSpPr>
          <p:cNvPr id="126" name="Group 125"/>
          <p:cNvGrpSpPr/>
          <p:nvPr/>
        </p:nvGrpSpPr>
        <p:grpSpPr>
          <a:xfrm>
            <a:off x="5773915" y="-1991209"/>
            <a:ext cx="8076893" cy="6821256"/>
            <a:chOff x="5773915" y="-1991209"/>
            <a:chExt cx="8076893" cy="6821256"/>
          </a:xfrm>
        </p:grpSpPr>
        <p:grpSp>
          <p:nvGrpSpPr>
            <p:cNvPr id="127" name="Group 126"/>
            <p:cNvGrpSpPr/>
            <p:nvPr/>
          </p:nvGrpSpPr>
          <p:grpSpPr>
            <a:xfrm>
              <a:off x="5773915" y="-819"/>
              <a:ext cx="5638044" cy="4830866"/>
              <a:chOff x="5773915" y="-819"/>
              <a:chExt cx="5638044" cy="4830866"/>
            </a:xfrm>
          </p:grpSpPr>
          <p:pic>
            <p:nvPicPr>
              <p:cNvPr id="129" name="Content Placeholder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199006">
                <a:off x="7044652" y="2475365"/>
                <a:ext cx="641747" cy="558716"/>
              </a:xfrm>
              <a:prstGeom prst="rect">
                <a:avLst/>
              </a:prstGeom>
            </p:spPr>
          </p:pic>
          <p:pic>
            <p:nvPicPr>
              <p:cNvPr id="130" name="Content Placeholder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5730388" y="828916"/>
                <a:ext cx="672848" cy="585793"/>
              </a:xfrm>
              <a:prstGeom prst="rect">
                <a:avLst/>
              </a:prstGeom>
            </p:spPr>
          </p:pic>
          <p:pic>
            <p:nvPicPr>
              <p:cNvPr id="131" name="Content Placeholder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94146" flipV="1">
                <a:off x="8046439" y="929001"/>
                <a:ext cx="310966" cy="270732"/>
              </a:xfrm>
              <a:prstGeom prst="rect">
                <a:avLst/>
              </a:prstGeom>
            </p:spPr>
          </p:pic>
          <p:pic>
            <p:nvPicPr>
              <p:cNvPr id="132" name="Content Placeholder 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102180">
                <a:off x="7231920" y="2089472"/>
                <a:ext cx="606743" cy="528241"/>
              </a:xfrm>
              <a:prstGeom prst="rect">
                <a:avLst/>
              </a:prstGeom>
            </p:spPr>
          </p:pic>
          <p:pic>
            <p:nvPicPr>
              <p:cNvPr id="133" name="Content Placeholder 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326015">
                <a:off x="8291586" y="3065608"/>
                <a:ext cx="660952" cy="575436"/>
              </a:xfrm>
              <a:prstGeom prst="rect">
                <a:avLst/>
              </a:prstGeom>
            </p:spPr>
          </p:pic>
          <p:pic>
            <p:nvPicPr>
              <p:cNvPr id="134" name="Content Placeholder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9487967" y="2218129"/>
                <a:ext cx="493163" cy="429356"/>
              </a:xfrm>
              <a:prstGeom prst="rect">
                <a:avLst/>
              </a:prstGeom>
            </p:spPr>
          </p:pic>
          <p:pic>
            <p:nvPicPr>
              <p:cNvPr id="135" name="Content Placeholder 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844718">
                <a:off x="7912873" y="3215265"/>
                <a:ext cx="348941" cy="303794"/>
              </a:xfrm>
              <a:prstGeom prst="rect">
                <a:avLst/>
              </a:prstGeom>
            </p:spPr>
          </p:pic>
          <p:pic>
            <p:nvPicPr>
              <p:cNvPr id="136" name="Content Placeholder 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7817">
                <a:off x="7684019" y="2532214"/>
                <a:ext cx="609625" cy="530750"/>
              </a:xfrm>
              <a:prstGeom prst="rect">
                <a:avLst/>
              </a:prstGeom>
            </p:spPr>
          </p:pic>
          <p:pic>
            <p:nvPicPr>
              <p:cNvPr id="137" name="Content Placeholder 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064066">
                <a:off x="6978889" y="35380"/>
                <a:ext cx="559576" cy="487177"/>
              </a:xfrm>
              <a:prstGeom prst="rect">
                <a:avLst/>
              </a:prstGeom>
            </p:spPr>
          </p:pic>
          <p:pic>
            <p:nvPicPr>
              <p:cNvPr id="138" name="Content Placeholder 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37153">
                <a:off x="7669028" y="1819116"/>
                <a:ext cx="836632" cy="728387"/>
              </a:xfrm>
              <a:prstGeom prst="rect">
                <a:avLst/>
              </a:prstGeom>
            </p:spPr>
          </p:pic>
          <p:pic>
            <p:nvPicPr>
              <p:cNvPr id="139" name="Content Placeholder 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066963">
                <a:off x="9994194" y="3080129"/>
                <a:ext cx="348941" cy="303794"/>
              </a:xfrm>
              <a:prstGeom prst="rect">
                <a:avLst/>
              </a:prstGeom>
            </p:spPr>
          </p:pic>
          <p:pic>
            <p:nvPicPr>
              <p:cNvPr id="140" name="Content Placeholder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64083">
                <a:off x="10730289" y="2436683"/>
                <a:ext cx="493163" cy="429356"/>
              </a:xfrm>
              <a:prstGeom prst="rect">
                <a:avLst/>
              </a:prstGeom>
            </p:spPr>
          </p:pic>
          <p:pic>
            <p:nvPicPr>
              <p:cNvPr id="141" name="Content Placeholder 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11056501" y="3405078"/>
                <a:ext cx="380044" cy="330873"/>
              </a:xfrm>
              <a:prstGeom prst="rect">
                <a:avLst/>
              </a:prstGeom>
            </p:spPr>
          </p:pic>
          <p:pic>
            <p:nvPicPr>
              <p:cNvPr id="142" name="Content Placeholder 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789855">
                <a:off x="10435118" y="3975983"/>
                <a:ext cx="913136" cy="794992"/>
              </a:xfrm>
              <a:prstGeom prst="rect">
                <a:avLst/>
              </a:prstGeom>
            </p:spPr>
          </p:pic>
        </p:grpSp>
        <p:sp>
          <p:nvSpPr>
            <p:cNvPr id="128" name="Sun 127"/>
            <p:cNvSpPr/>
            <p:nvPr/>
          </p:nvSpPr>
          <p:spPr>
            <a:xfrm rot="691280">
              <a:off x="9392644" y="-1991209"/>
              <a:ext cx="4458164" cy="4458164"/>
            </a:xfrm>
            <a:prstGeom prst="sun">
              <a:avLst>
                <a:gd name="adj" fmla="val 1900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723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809">
        <p:fade/>
      </p:transition>
    </mc:Choice>
    <mc:Fallback xmlns="">
      <p:transition spd="med" advTm="12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Derivative</a:t>
            </a:r>
            <a:r>
              <a:rPr lang="es-ES" dirty="0" smtClean="0"/>
              <a:t> </a:t>
            </a:r>
            <a:r>
              <a:rPr lang="es-ES" dirty="0" err="1" smtClean="0"/>
              <a:t>computation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00" y="1572769"/>
            <a:ext cx="3502531" cy="4413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542" y="1572769"/>
            <a:ext cx="3446792" cy="44135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145" y="1572769"/>
            <a:ext cx="3431441" cy="441350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23924" y="4169664"/>
            <a:ext cx="1221867" cy="67379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2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2"/>
    </mc:Choice>
    <mc:Fallback xmlns="">
      <p:transition spd="slow" advTm="7572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2D </a:t>
            </a:r>
            <a:r>
              <a:rPr lang="es-ES" dirty="0" err="1" smtClean="0"/>
              <a:t>visualization</a:t>
            </a:r>
            <a:r>
              <a:rPr lang="es-ES" dirty="0" smtClean="0"/>
              <a:t> of </a:t>
            </a:r>
            <a:r>
              <a:rPr lang="es-ES" dirty="0" err="1" smtClean="0"/>
              <a:t>derivatives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31</a:t>
            </a:fld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973156" y="1647945"/>
            <a:ext cx="2119739" cy="4648361"/>
            <a:chOff x="1933198" y="1647945"/>
            <a:chExt cx="2119739" cy="4648361"/>
          </a:xfrm>
        </p:grpSpPr>
        <p:grpSp>
          <p:nvGrpSpPr>
            <p:cNvPr id="7" name="Group 6"/>
            <p:cNvGrpSpPr/>
            <p:nvPr/>
          </p:nvGrpSpPr>
          <p:grpSpPr>
            <a:xfrm>
              <a:off x="2858244" y="2080260"/>
              <a:ext cx="1027956" cy="208478"/>
              <a:chOff x="2748538" y="2800350"/>
              <a:chExt cx="1595437" cy="208991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H="1">
                <a:off x="2779433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>
                <a:off x="2900083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3017558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3138208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3257114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3377764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3495457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4262281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141631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4024156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903506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784600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3663950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546257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2" name="Freeform 21"/>
              <p:cNvSpPr/>
              <p:nvPr/>
            </p:nvSpPr>
            <p:spPr>
              <a:xfrm>
                <a:off x="2748538" y="2800350"/>
                <a:ext cx="1595437" cy="0"/>
              </a:xfrm>
              <a:custGeom>
                <a:avLst/>
                <a:gdLst>
                  <a:gd name="connsiteX0" fmla="*/ 0 w 1595437"/>
                  <a:gd name="connsiteY0" fmla="*/ 0 h 0"/>
                  <a:gd name="connsiteX1" fmla="*/ 138112 w 1595437"/>
                  <a:gd name="connsiteY1" fmla="*/ 0 h 0"/>
                  <a:gd name="connsiteX2" fmla="*/ 452437 w 1595437"/>
                  <a:gd name="connsiteY2" fmla="*/ 0 h 0"/>
                  <a:gd name="connsiteX3" fmla="*/ 828675 w 1595437"/>
                  <a:gd name="connsiteY3" fmla="*/ 0 h 0"/>
                  <a:gd name="connsiteX4" fmla="*/ 1085850 w 1595437"/>
                  <a:gd name="connsiteY4" fmla="*/ 0 h 0"/>
                  <a:gd name="connsiteX5" fmla="*/ 1319212 w 1595437"/>
                  <a:gd name="connsiteY5" fmla="*/ 0 h 0"/>
                  <a:gd name="connsiteX6" fmla="*/ 1595437 w 1595437"/>
                  <a:gd name="connsiteY6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5437">
                    <a:moveTo>
                      <a:pt x="0" y="0"/>
                    </a:moveTo>
                    <a:lnTo>
                      <a:pt x="138112" y="0"/>
                    </a:lnTo>
                    <a:lnTo>
                      <a:pt x="452437" y="0"/>
                    </a:lnTo>
                    <a:lnTo>
                      <a:pt x="828675" y="0"/>
                    </a:lnTo>
                    <a:lnTo>
                      <a:pt x="1085850" y="0"/>
                    </a:lnTo>
                    <a:lnTo>
                      <a:pt x="1319212" y="0"/>
                    </a:lnTo>
                    <a:lnTo>
                      <a:pt x="1595437" y="0"/>
                    </a:lnTo>
                  </a:path>
                </a:pathLst>
              </a:custGeom>
              <a:ln w="1270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183953" y="3850364"/>
              <a:ext cx="1183089" cy="10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53029" y="5926974"/>
              <a:ext cx="1299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PENUMBRA</a:t>
              </a:r>
              <a:endParaRPr lang="en-US" dirty="0"/>
            </a:p>
          </p:txBody>
        </p:sp>
        <p:cxnSp>
          <p:nvCxnSpPr>
            <p:cNvPr id="32" name="Straight Connector 31"/>
            <p:cNvCxnSpPr>
              <a:stCxn id="22" idx="0"/>
            </p:cNvCxnSpPr>
            <p:nvPr/>
          </p:nvCxnSpPr>
          <p:spPr>
            <a:xfrm>
              <a:off x="2858244" y="2080260"/>
              <a:ext cx="1147994" cy="407924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22" idx="6"/>
            </p:cNvCxnSpPr>
            <p:nvPr/>
          </p:nvCxnSpPr>
          <p:spPr>
            <a:xfrm flipH="1">
              <a:off x="2775498" y="2080260"/>
              <a:ext cx="1110702" cy="407924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083658" y="3466369"/>
              <a:ext cx="130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chemeClr val="accent1"/>
                  </a:solidFill>
                </a:rPr>
                <a:t>OCCLUDER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972251" y="1647945"/>
              <a:ext cx="811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rgbClr val="F0EA00"/>
                  </a:solidFill>
                </a:rPr>
                <a:t>LIGHT</a:t>
              </a:r>
              <a:endParaRPr lang="en-US" b="1" dirty="0">
                <a:solidFill>
                  <a:srgbClr val="F0EA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33198" y="4374081"/>
              <a:ext cx="1098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SHADOW</a:t>
              </a:r>
              <a:endParaRPr lang="en-US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34366" y="1813735"/>
            <a:ext cx="1046975" cy="4148761"/>
            <a:chOff x="9634366" y="1813735"/>
            <a:chExt cx="1046975" cy="4148761"/>
          </a:xfrm>
        </p:grpSpPr>
        <p:graphicFrame>
          <p:nvGraphicFramePr>
            <p:cNvPr id="61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71462080"/>
                </p:ext>
              </p:extLst>
            </p:nvPr>
          </p:nvGraphicFramePr>
          <p:xfrm>
            <a:off x="9634366" y="2197455"/>
            <a:ext cx="1046975" cy="37650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8" name="Image" r:id="rId5" imgW="2133000" imgH="8228520" progId="Photoshop.Image.18">
                    <p:embed/>
                  </p:oleObj>
                </mc:Choice>
                <mc:Fallback>
                  <p:oleObj name="Image" r:id="rId5" imgW="2133000" imgH="822852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634366" y="2197455"/>
                          <a:ext cx="1046975" cy="37650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" name="TextBox 58"/>
            <p:cNvSpPr txBox="1"/>
            <p:nvPr/>
          </p:nvSpPr>
          <p:spPr>
            <a:xfrm>
              <a:off x="9816417" y="1813735"/>
              <a:ext cx="637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 smtClean="0"/>
                <a:t>Ours</a:t>
              </a:r>
              <a:endParaRPr lang="en-US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516051" y="2752579"/>
            <a:ext cx="1478971" cy="3174395"/>
            <a:chOff x="3673576" y="2788101"/>
            <a:chExt cx="1478971" cy="31743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l="649" r="-1"/>
            <a:stretch/>
          </p:blipFill>
          <p:spPr>
            <a:xfrm rot="5400000">
              <a:off x="3184833" y="3994783"/>
              <a:ext cx="2482329" cy="1453098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3673576" y="2788101"/>
              <a:ext cx="13900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smtClean="0"/>
                <a:t>SINGLE </a:t>
              </a:r>
            </a:p>
            <a:p>
              <a:pPr algn="ctr"/>
              <a:r>
                <a:rPr lang="es-ES" dirty="0" smtClean="0"/>
                <a:t>SCATTERING</a:t>
              </a:r>
              <a:endParaRPr lang="en-US" dirty="0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1736134" y="3444643"/>
            <a:ext cx="1413614" cy="2482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600531" y="3444643"/>
            <a:ext cx="55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B050"/>
                </a:solidFill>
              </a:rPr>
              <a:t>ROI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552781" y="3448049"/>
            <a:ext cx="1428794" cy="246697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7927131" y="1558812"/>
            <a:ext cx="1500860" cy="4400525"/>
            <a:chOff x="7927131" y="1558812"/>
            <a:chExt cx="1500860" cy="4400525"/>
          </a:xfrm>
        </p:grpSpPr>
        <p:graphicFrame>
          <p:nvGraphicFramePr>
            <p:cNvPr id="60" name="Object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1348854"/>
                </p:ext>
              </p:extLst>
            </p:nvPr>
          </p:nvGraphicFramePr>
          <p:xfrm>
            <a:off x="8148831" y="2197455"/>
            <a:ext cx="1041606" cy="37618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9" name="Image" r:id="rId8" imgW="2120400" imgH="8228520" progId="Photoshop.Image.18">
                    <p:embed/>
                  </p:oleObj>
                </mc:Choice>
                <mc:Fallback>
                  <p:oleObj name="Image" r:id="rId8" imgW="2120400" imgH="822852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148831" y="2197455"/>
                          <a:ext cx="1041606" cy="37618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" name="TextBox 57"/>
            <p:cNvSpPr txBox="1"/>
            <p:nvPr/>
          </p:nvSpPr>
          <p:spPr>
            <a:xfrm>
              <a:off x="7927131" y="1558812"/>
              <a:ext cx="15008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 smtClean="0"/>
                <a:t>Occ</a:t>
              </a:r>
              <a:r>
                <a:rPr lang="es-ES" dirty="0" smtClean="0"/>
                <a:t>. </a:t>
              </a:r>
              <a:r>
                <a:rPr lang="es-ES" dirty="0" err="1" smtClean="0"/>
                <a:t>Unaware</a:t>
              </a:r>
              <a:endParaRPr lang="es-ES" dirty="0" smtClean="0"/>
            </a:p>
            <a:p>
              <a:r>
                <a:rPr lang="es-ES" dirty="0" smtClean="0"/>
                <a:t>[</a:t>
              </a:r>
              <a:r>
                <a:rPr lang="es-ES" dirty="0" err="1" smtClean="0"/>
                <a:t>Jarosz</a:t>
              </a:r>
              <a:r>
                <a:rPr lang="es-ES" dirty="0" smtClean="0"/>
                <a:t> 2008]</a:t>
              </a:r>
              <a:endParaRPr lang="en-US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387928" y="1562405"/>
            <a:ext cx="2417963" cy="4485202"/>
            <a:chOff x="5387928" y="1562405"/>
            <a:chExt cx="2417963" cy="4485202"/>
          </a:xfrm>
        </p:grpSpPr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58684524"/>
                </p:ext>
              </p:extLst>
            </p:nvPr>
          </p:nvGraphicFramePr>
          <p:xfrm>
            <a:off x="6182124" y="4461076"/>
            <a:ext cx="230850" cy="1501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0" name="Image" r:id="rId10" imgW="507600" imgH="4139640" progId="Photoshop.Image.18">
                    <p:embed/>
                  </p:oleObj>
                </mc:Choice>
                <mc:Fallback>
                  <p:oleObj name="Image" r:id="rId10" imgW="507600" imgH="413964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182124" y="4461076"/>
                          <a:ext cx="230850" cy="15014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8632349"/>
                </p:ext>
              </p:extLst>
            </p:nvPr>
          </p:nvGraphicFramePr>
          <p:xfrm>
            <a:off x="6683817" y="2197455"/>
            <a:ext cx="1021350" cy="37650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1" name="Image" r:id="rId12" imgW="2133000" imgH="8241120" progId="Photoshop.Image.18">
                    <p:embed/>
                  </p:oleObj>
                </mc:Choice>
                <mc:Fallback>
                  <p:oleObj name="Image" r:id="rId12" imgW="2133000" imgH="824112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683817" y="2197455"/>
                          <a:ext cx="1021350" cy="37650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" name="TextBox 52"/>
            <p:cNvSpPr txBox="1"/>
            <p:nvPr/>
          </p:nvSpPr>
          <p:spPr>
            <a:xfrm>
              <a:off x="5873786" y="5678275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0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911281" y="4463816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1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744193" y="5094256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0.1</a:t>
              </a:r>
              <a:endParaRPr lang="en-US" dirty="0"/>
            </a:p>
          </p:txBody>
        </p:sp>
        <p:graphicFrame>
          <p:nvGraphicFramePr>
            <p:cNvPr id="49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95779542"/>
                </p:ext>
              </p:extLst>
            </p:nvPr>
          </p:nvGraphicFramePr>
          <p:xfrm>
            <a:off x="5387928" y="2229478"/>
            <a:ext cx="989884" cy="7507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2" name="Image" r:id="rId14" imgW="1891800" imgH="1434600" progId="Photoshop.Image.18">
                    <p:embed/>
                  </p:oleObj>
                </mc:Choice>
                <mc:Fallback>
                  <p:oleObj name="Image" r:id="rId14" imgW="1891800" imgH="143460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387928" y="2229478"/>
                          <a:ext cx="989884" cy="7507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" name="TextBox 56"/>
            <p:cNvSpPr txBox="1"/>
            <p:nvPr/>
          </p:nvSpPr>
          <p:spPr>
            <a:xfrm>
              <a:off x="6585108" y="1562405"/>
              <a:ext cx="12207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Reference</a:t>
              </a:r>
            </a:p>
            <a:p>
              <a:r>
                <a:rPr lang="es-ES" dirty="0" smtClean="0"/>
                <a:t>(</a:t>
              </a:r>
              <a:r>
                <a:rPr lang="es-ES" dirty="0" err="1" smtClean="0"/>
                <a:t>finite</a:t>
              </a:r>
              <a:r>
                <a:rPr lang="es-ES" dirty="0" smtClean="0"/>
                <a:t> </a:t>
              </a:r>
              <a:r>
                <a:rPr lang="es-ES" dirty="0" err="1" smtClean="0"/>
                <a:t>diff</a:t>
              </a:r>
              <a:r>
                <a:rPr lang="es-ES" dirty="0" smtClean="0"/>
                <a:t>.)</a:t>
              </a:r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237951" y="2997120"/>
            <a:ext cx="128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Orientation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5262347" y="4074548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Magnitude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0339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30"/>
    </mc:Choice>
    <mc:Fallback xmlns="">
      <p:transition spd="slow" advTm="56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2D </a:t>
            </a:r>
            <a:r>
              <a:rPr lang="es-ES" dirty="0" err="1" smtClean="0"/>
              <a:t>visualization</a:t>
            </a:r>
            <a:r>
              <a:rPr lang="es-ES" dirty="0" smtClean="0"/>
              <a:t> of </a:t>
            </a:r>
            <a:r>
              <a:rPr lang="es-ES" dirty="0" err="1" smtClean="0"/>
              <a:t>derivatives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32</a:t>
            </a:fld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1223911" y="2080260"/>
            <a:ext cx="1927476" cy="3846714"/>
            <a:chOff x="2183953" y="2080260"/>
            <a:chExt cx="1927476" cy="3846714"/>
          </a:xfrm>
        </p:grpSpPr>
        <p:sp>
          <p:nvSpPr>
            <p:cNvPr id="47" name="Rectangle 46"/>
            <p:cNvSpPr/>
            <p:nvPr/>
          </p:nvSpPr>
          <p:spPr>
            <a:xfrm>
              <a:off x="2696176" y="3444643"/>
              <a:ext cx="1413614" cy="2482331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858244" y="2080260"/>
              <a:ext cx="1027956" cy="208478"/>
              <a:chOff x="2748538" y="2800350"/>
              <a:chExt cx="1595437" cy="208991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H="1">
                <a:off x="2779433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>
                <a:off x="2900083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3017558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3138208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3257114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3377764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3495457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4262281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141631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4024156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903506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784600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3663950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546257" y="2921000"/>
                <a:ext cx="50800" cy="88341"/>
              </a:xfrm>
              <a:prstGeom prst="line">
                <a:avLst/>
              </a:prstGeom>
              <a:ln w="381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2" name="Freeform 21"/>
              <p:cNvSpPr/>
              <p:nvPr/>
            </p:nvSpPr>
            <p:spPr>
              <a:xfrm>
                <a:off x="2748538" y="2800350"/>
                <a:ext cx="1595437" cy="0"/>
              </a:xfrm>
              <a:custGeom>
                <a:avLst/>
                <a:gdLst>
                  <a:gd name="connsiteX0" fmla="*/ 0 w 1595437"/>
                  <a:gd name="connsiteY0" fmla="*/ 0 h 0"/>
                  <a:gd name="connsiteX1" fmla="*/ 138112 w 1595437"/>
                  <a:gd name="connsiteY1" fmla="*/ 0 h 0"/>
                  <a:gd name="connsiteX2" fmla="*/ 452437 w 1595437"/>
                  <a:gd name="connsiteY2" fmla="*/ 0 h 0"/>
                  <a:gd name="connsiteX3" fmla="*/ 828675 w 1595437"/>
                  <a:gd name="connsiteY3" fmla="*/ 0 h 0"/>
                  <a:gd name="connsiteX4" fmla="*/ 1085850 w 1595437"/>
                  <a:gd name="connsiteY4" fmla="*/ 0 h 0"/>
                  <a:gd name="connsiteX5" fmla="*/ 1319212 w 1595437"/>
                  <a:gd name="connsiteY5" fmla="*/ 0 h 0"/>
                  <a:gd name="connsiteX6" fmla="*/ 1595437 w 1595437"/>
                  <a:gd name="connsiteY6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5437">
                    <a:moveTo>
                      <a:pt x="0" y="0"/>
                    </a:moveTo>
                    <a:lnTo>
                      <a:pt x="138112" y="0"/>
                    </a:lnTo>
                    <a:lnTo>
                      <a:pt x="452437" y="0"/>
                    </a:lnTo>
                    <a:lnTo>
                      <a:pt x="828675" y="0"/>
                    </a:lnTo>
                    <a:lnTo>
                      <a:pt x="1085850" y="0"/>
                    </a:lnTo>
                    <a:lnTo>
                      <a:pt x="1319212" y="0"/>
                    </a:lnTo>
                    <a:lnTo>
                      <a:pt x="1595437" y="0"/>
                    </a:lnTo>
                  </a:path>
                </a:pathLst>
              </a:custGeom>
              <a:ln w="127000">
                <a:solidFill>
                  <a:srgbClr val="F0EA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183953" y="3850364"/>
              <a:ext cx="1183089" cy="10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60573" y="3444643"/>
              <a:ext cx="550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rgbClr val="00B050"/>
                  </a:solidFill>
                </a:rPr>
                <a:t>ROI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199774"/>
              </p:ext>
            </p:extLst>
          </p:nvPr>
        </p:nvGraphicFramePr>
        <p:xfrm>
          <a:off x="5387928" y="2229478"/>
          <a:ext cx="989884" cy="750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0" name="Image" r:id="rId4" imgW="1891800" imgH="1434600" progId="Photoshop.Image.18">
                  <p:embed/>
                </p:oleObj>
              </mc:Choice>
              <mc:Fallback>
                <p:oleObj name="Image" r:id="rId4" imgW="1891800" imgH="1434600" progId="Photoshop.Image.18">
                  <p:embed/>
                  <p:pic>
                    <p:nvPicPr>
                      <p:cNvPr id="49" name="Object 4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87928" y="2229478"/>
                        <a:ext cx="989884" cy="750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9839145" y="1795229"/>
            <a:ext cx="637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Ours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516051" y="2752579"/>
            <a:ext cx="1460762" cy="3174398"/>
            <a:chOff x="3516051" y="2752579"/>
            <a:chExt cx="1460762" cy="317439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/>
            <a:srcRect l="329" t="1474"/>
            <a:stretch/>
          </p:blipFill>
          <p:spPr>
            <a:xfrm rot="5400000">
              <a:off x="2987380" y="3937544"/>
              <a:ext cx="2518104" cy="146076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3516051" y="2752579"/>
              <a:ext cx="13900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smtClean="0"/>
                <a:t>MULTIPLE </a:t>
              </a:r>
            </a:p>
            <a:p>
              <a:pPr algn="ctr"/>
              <a:r>
                <a:rPr lang="es-ES" dirty="0" smtClean="0"/>
                <a:t>SCATTERING</a:t>
              </a:r>
              <a:endParaRPr lang="en-US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165501" y="4735547"/>
            <a:ext cx="129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PENUMBRA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2012209" y="164794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0EA00"/>
                </a:solidFill>
              </a:rPr>
              <a:t>LIGHT</a:t>
            </a:r>
            <a:endParaRPr lang="en-US" b="1" dirty="0">
              <a:solidFill>
                <a:srgbClr val="F0EA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123616" y="3466369"/>
            <a:ext cx="130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1"/>
                </a:solidFill>
              </a:rPr>
              <a:t>OCCLUDER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531394" y="3419475"/>
            <a:ext cx="1435001" cy="248961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576855"/>
              </p:ext>
            </p:extLst>
          </p:nvPr>
        </p:nvGraphicFramePr>
        <p:xfrm>
          <a:off x="6683817" y="2200614"/>
          <a:ext cx="1031918" cy="375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1" name="Image" r:id="rId7" imgW="2095200" imgH="8304480" progId="Photoshop.Image.18">
                  <p:embed/>
                </p:oleObj>
              </mc:Choice>
              <mc:Fallback>
                <p:oleObj name="Image" r:id="rId7" imgW="2095200" imgH="8304480" progId="Photoshop.Image.18">
                  <p:embed/>
                  <p:pic>
                    <p:nvPicPr>
                      <p:cNvPr id="70" name="Object 6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83817" y="2200614"/>
                        <a:ext cx="1031918" cy="3759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796186"/>
              </p:ext>
            </p:extLst>
          </p:nvPr>
        </p:nvGraphicFramePr>
        <p:xfrm>
          <a:off x="8144916" y="2217810"/>
          <a:ext cx="1027198" cy="3742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2" name="Image" r:id="rId9" imgW="2095200" imgH="8304480" progId="Photoshop.Image.18">
                  <p:embed/>
                </p:oleObj>
              </mc:Choice>
              <mc:Fallback>
                <p:oleObj name="Image" r:id="rId9" imgW="2095200" imgH="8304480" progId="Photoshop.Image.18">
                  <p:embed/>
                  <p:pic>
                    <p:nvPicPr>
                      <p:cNvPr id="71" name="Object 7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44916" y="2217810"/>
                        <a:ext cx="1027198" cy="3742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6311163"/>
              </p:ext>
            </p:extLst>
          </p:nvPr>
        </p:nvGraphicFramePr>
        <p:xfrm>
          <a:off x="9616043" y="2229478"/>
          <a:ext cx="1023996" cy="3731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3" name="Image" r:id="rId11" imgW="2095200" imgH="8304480" progId="Photoshop.Image.18">
                  <p:embed/>
                </p:oleObj>
              </mc:Choice>
              <mc:Fallback>
                <p:oleObj name="Image" r:id="rId11" imgW="2095200" imgH="8304480" progId="Photoshop.Image.18">
                  <p:embed/>
                  <p:pic>
                    <p:nvPicPr>
                      <p:cNvPr id="72" name="Object 7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616043" y="2229478"/>
                        <a:ext cx="1023996" cy="3731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TextBox 85"/>
          <p:cNvSpPr txBox="1"/>
          <p:nvPr/>
        </p:nvSpPr>
        <p:spPr>
          <a:xfrm>
            <a:off x="5262347" y="4074548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Magnitude</a:t>
            </a:r>
            <a:endParaRPr lang="en-US" dirty="0"/>
          </a:p>
        </p:txBody>
      </p:sp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803743"/>
              </p:ext>
            </p:extLst>
          </p:nvPr>
        </p:nvGraphicFramePr>
        <p:xfrm>
          <a:off x="6182124" y="4461076"/>
          <a:ext cx="230850" cy="1501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4" name="Image" r:id="rId13" imgW="507600" imgH="4139640" progId="Photoshop.Image.18">
                  <p:embed/>
                </p:oleObj>
              </mc:Choice>
              <mc:Fallback>
                <p:oleObj name="Image" r:id="rId13" imgW="507600" imgH="4139640" progId="Photoshop.Image.18">
                  <p:embed/>
                  <p:pic>
                    <p:nvPicPr>
                      <p:cNvPr id="50" name="Object 4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82124" y="4461076"/>
                        <a:ext cx="230850" cy="1501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TextBox 87"/>
          <p:cNvSpPr txBox="1"/>
          <p:nvPr/>
        </p:nvSpPr>
        <p:spPr>
          <a:xfrm>
            <a:off x="5873786" y="5678275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0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5772973" y="4455175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0.1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5668176" y="509425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0.01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7927131" y="1558812"/>
            <a:ext cx="1500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Occ</a:t>
            </a:r>
            <a:r>
              <a:rPr lang="es-ES" dirty="0" smtClean="0"/>
              <a:t>. </a:t>
            </a:r>
            <a:r>
              <a:rPr lang="es-ES" dirty="0" err="1" smtClean="0"/>
              <a:t>Unaware</a:t>
            </a:r>
            <a:endParaRPr lang="es-ES" dirty="0" smtClean="0"/>
          </a:p>
          <a:p>
            <a:r>
              <a:rPr lang="es-ES" dirty="0" smtClean="0"/>
              <a:t>[</a:t>
            </a:r>
            <a:r>
              <a:rPr lang="es-ES" dirty="0" err="1" smtClean="0"/>
              <a:t>Jarosz</a:t>
            </a:r>
            <a:r>
              <a:rPr lang="es-ES" dirty="0" smtClean="0"/>
              <a:t> 2008]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6585108" y="1562405"/>
            <a:ext cx="1220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Reference</a:t>
            </a:r>
          </a:p>
          <a:p>
            <a:r>
              <a:rPr lang="es-ES" dirty="0" smtClean="0"/>
              <a:t>(</a:t>
            </a:r>
            <a:r>
              <a:rPr lang="es-ES" dirty="0" err="1" smtClean="0"/>
              <a:t>finite</a:t>
            </a:r>
            <a:r>
              <a:rPr lang="es-ES" dirty="0" smtClean="0"/>
              <a:t> </a:t>
            </a:r>
            <a:r>
              <a:rPr lang="es-ES" dirty="0" err="1" smtClean="0"/>
              <a:t>diff</a:t>
            </a:r>
            <a:r>
              <a:rPr lang="es-ES" dirty="0" smtClean="0"/>
              <a:t>.)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5237951" y="2997120"/>
            <a:ext cx="128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Orientation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2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3"/>
    </mc:Choice>
    <mc:Fallback xmlns="">
      <p:transition spd="slow" advTm="17363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16835"/>
            <a:ext cx="10515600" cy="1325563"/>
          </a:xfrm>
        </p:spPr>
        <p:txBody>
          <a:bodyPr/>
          <a:lstStyle/>
          <a:p>
            <a:pPr algn="ctr"/>
            <a:r>
              <a:rPr lang="es-ES" dirty="0" err="1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4"/>
    </mc:Choice>
    <mc:Fallback xmlns="">
      <p:transition spd="slow" advTm="4214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1" dirty="0" err="1" smtClean="0"/>
              <a:t>Statues</a:t>
            </a:r>
            <a:r>
              <a:rPr lang="es-ES" dirty="0" smtClean="0"/>
              <a:t> – </a:t>
            </a:r>
            <a:r>
              <a:rPr lang="es-ES" dirty="0" err="1" smtClean="0"/>
              <a:t>Render</a:t>
            </a:r>
            <a:r>
              <a:rPr lang="es-ES" dirty="0" smtClean="0"/>
              <a:t> </a:t>
            </a:r>
            <a:r>
              <a:rPr lang="es-ES" dirty="0" err="1" smtClean="0"/>
              <a:t>comparison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02" t="1384" b="9194"/>
          <a:stretch/>
        </p:blipFill>
        <p:spPr>
          <a:xfrm>
            <a:off x="658592" y="2280644"/>
            <a:ext cx="4724400" cy="33813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2008" y="2537819"/>
            <a:ext cx="1171575" cy="61912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260378" y="2169467"/>
            <a:ext cx="145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Reference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241686" y="3634290"/>
            <a:ext cx="253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[</a:t>
            </a:r>
            <a:r>
              <a:rPr lang="es-ES" sz="2400" dirty="0" err="1" smtClean="0"/>
              <a:t>Jarosz</a:t>
            </a:r>
            <a:r>
              <a:rPr lang="es-ES" sz="2400" dirty="0"/>
              <a:t> </a:t>
            </a:r>
            <a:r>
              <a:rPr lang="es-ES" sz="2400" dirty="0" smtClean="0"/>
              <a:t>et al. 2008]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289777" y="5367428"/>
            <a:ext cx="789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/>
              <a:t>Ours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34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5628767" y="1608692"/>
            <a:ext cx="3584324" cy="4691182"/>
            <a:chOff x="5639314" y="2104186"/>
            <a:chExt cx="2836848" cy="371288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l="43297"/>
            <a:stretch/>
          </p:blipFill>
          <p:spPr>
            <a:xfrm>
              <a:off x="5653169" y="2104186"/>
              <a:ext cx="2822992" cy="3712883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5639314" y="2104186"/>
              <a:ext cx="2836848" cy="3712883"/>
              <a:chOff x="7762875" y="2143125"/>
              <a:chExt cx="2887553" cy="3712883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762875" y="2143125"/>
                <a:ext cx="2887553" cy="1267664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762875" y="3388004"/>
                <a:ext cx="2887553" cy="1228725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762875" y="4627283"/>
                <a:ext cx="2887553" cy="1228725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67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45"/>
    </mc:Choice>
    <mc:Fallback xmlns="">
      <p:transition spd="slow" advTm="38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1" dirty="0" err="1" smtClean="0"/>
              <a:t>Statues</a:t>
            </a:r>
            <a:r>
              <a:rPr lang="es-ES" dirty="0" smtClean="0"/>
              <a:t> – </a:t>
            </a:r>
            <a:r>
              <a:rPr lang="es-ES" dirty="0" err="1" smtClean="0"/>
              <a:t>Render</a:t>
            </a:r>
            <a:r>
              <a:rPr lang="es-ES" dirty="0" smtClean="0"/>
              <a:t> </a:t>
            </a:r>
            <a:r>
              <a:rPr lang="es-ES" dirty="0" err="1" smtClean="0"/>
              <a:t>comparison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02" t="1384" b="9194"/>
          <a:stretch/>
        </p:blipFill>
        <p:spPr>
          <a:xfrm>
            <a:off x="658592" y="2280644"/>
            <a:ext cx="4724400" cy="33813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0883" y="2375894"/>
            <a:ext cx="819150" cy="4381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942878" y="2169467"/>
            <a:ext cx="145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Reference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924186" y="3634290"/>
            <a:ext cx="253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[</a:t>
            </a:r>
            <a:r>
              <a:rPr lang="es-ES" sz="2400" dirty="0" err="1" smtClean="0"/>
              <a:t>Jarosz</a:t>
            </a:r>
            <a:r>
              <a:rPr lang="es-ES" sz="2400" dirty="0"/>
              <a:t> </a:t>
            </a:r>
            <a:r>
              <a:rPr lang="es-ES" sz="2400" dirty="0" smtClean="0"/>
              <a:t>et al. 2008]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972277" y="5367428"/>
            <a:ext cx="789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/>
              <a:t>Ours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35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054151" y="1558566"/>
            <a:ext cx="2762152" cy="4797784"/>
            <a:chOff x="5606941" y="2110816"/>
            <a:chExt cx="2165459" cy="37613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r="57064"/>
            <a:stretch/>
          </p:blipFill>
          <p:spPr>
            <a:xfrm>
              <a:off x="5606941" y="2110816"/>
              <a:ext cx="2165459" cy="376134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606941" y="2110816"/>
              <a:ext cx="2155934" cy="3761347"/>
              <a:chOff x="5606941" y="2110816"/>
              <a:chExt cx="2155934" cy="376134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5606941" y="2110816"/>
                <a:ext cx="2155934" cy="126103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606941" y="3371850"/>
                <a:ext cx="2155934" cy="126103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606941" y="4611129"/>
                <a:ext cx="2155934" cy="126103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570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7"/>
    </mc:Choice>
    <mc:Fallback xmlns="">
      <p:transition spd="slow" advTm="24137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8" b="47754"/>
          <a:stretch/>
        </p:blipFill>
        <p:spPr>
          <a:xfrm>
            <a:off x="6164448" y="2552472"/>
            <a:ext cx="5288412" cy="38864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73901" y="1450051"/>
            <a:ext cx="400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[</a:t>
            </a:r>
            <a:r>
              <a:rPr lang="es-ES" b="1" dirty="0" err="1"/>
              <a:t>Jarosz</a:t>
            </a:r>
            <a:r>
              <a:rPr lang="es-ES" b="1" dirty="0"/>
              <a:t> et al. 2008</a:t>
            </a:r>
            <a:r>
              <a:rPr lang="es-ES" b="1" dirty="0" smtClean="0"/>
              <a:t>]</a:t>
            </a:r>
          </a:p>
          <a:p>
            <a:pPr algn="ctr"/>
            <a:r>
              <a:rPr lang="es-ES" dirty="0" err="1" smtClean="0"/>
              <a:t>Occlusion-unaware</a:t>
            </a:r>
            <a:r>
              <a:rPr lang="es-ES" dirty="0" smtClean="0"/>
              <a:t>, 1st </a:t>
            </a:r>
            <a:r>
              <a:rPr lang="es-ES" dirty="0" err="1" smtClean="0"/>
              <a:t>order</a:t>
            </a:r>
            <a:r>
              <a:rPr lang="es-ES" dirty="0" smtClean="0"/>
              <a:t> </a:t>
            </a:r>
            <a:r>
              <a:rPr lang="es-ES" dirty="0" err="1" smtClean="0"/>
              <a:t>metric</a:t>
            </a:r>
            <a:endParaRPr lang="es-ES" dirty="0" smtClean="0"/>
          </a:p>
        </p:txBody>
      </p:sp>
      <p:pic>
        <p:nvPicPr>
          <p:cNvPr id="3074" name="Picture 2" descr="Image result for eye clipart si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684" flipH="1">
            <a:off x="8214427" y="5606225"/>
            <a:ext cx="628006" cy="62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48957" y="2218101"/>
            <a:ext cx="232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 smtClean="0"/>
              <a:t>Single </a:t>
            </a:r>
            <a:r>
              <a:rPr lang="es-ES" i="1" dirty="0" err="1" smtClean="0"/>
              <a:t>scattering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8901378" y="2218101"/>
            <a:ext cx="232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 err="1" smtClean="0"/>
              <a:t>Multiple</a:t>
            </a:r>
            <a:r>
              <a:rPr lang="es-ES" i="1" dirty="0" smtClean="0"/>
              <a:t> </a:t>
            </a:r>
            <a:r>
              <a:rPr lang="es-ES" i="1" dirty="0" err="1" smtClean="0"/>
              <a:t>scattering</a:t>
            </a:r>
            <a:endParaRPr lang="en-US" i="1" dirty="0"/>
          </a:p>
        </p:txBody>
      </p:sp>
      <p:pic>
        <p:nvPicPr>
          <p:cNvPr id="18" name="Picture 2" descr="Image result for eye clipart si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684" flipH="1">
            <a:off x="10603675" y="5558161"/>
            <a:ext cx="628006" cy="62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1" dirty="0" err="1"/>
              <a:t>Statues</a:t>
            </a:r>
            <a:r>
              <a:rPr lang="es-ES" i="1" dirty="0"/>
              <a:t> </a:t>
            </a:r>
            <a:r>
              <a:rPr lang="es-ES" dirty="0" smtClean="0"/>
              <a:t>– Cache </a:t>
            </a:r>
            <a:r>
              <a:rPr lang="es-ES" dirty="0" err="1" smtClean="0"/>
              <a:t>distribution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8337597" y="3114846"/>
            <a:ext cx="478611" cy="1507476"/>
          </a:xfrm>
          <a:prstGeom prst="ellipse">
            <a:avLst/>
          </a:prstGeom>
          <a:noFill/>
          <a:ln w="28575">
            <a:solidFill>
              <a:srgbClr val="6D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4" y="2137325"/>
            <a:ext cx="5191740" cy="37723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07420" y="3099423"/>
            <a:ext cx="1760261" cy="1611666"/>
            <a:chOff x="6707420" y="3099423"/>
            <a:chExt cx="1760261" cy="1611666"/>
          </a:xfrm>
        </p:grpSpPr>
        <p:sp>
          <p:nvSpPr>
            <p:cNvPr id="9" name="Oval 8"/>
            <p:cNvSpPr/>
            <p:nvPr/>
          </p:nvSpPr>
          <p:spPr>
            <a:xfrm>
              <a:off x="6707420" y="4539424"/>
              <a:ext cx="141140" cy="14114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707420" y="3545860"/>
              <a:ext cx="141140" cy="141140"/>
            </a:xfrm>
            <a:prstGeom prst="ellipse">
              <a:avLst/>
            </a:prstGeom>
            <a:solidFill>
              <a:srgbClr val="4F37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539185" y="3099423"/>
              <a:ext cx="141140" cy="1411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653485" y="4569949"/>
              <a:ext cx="141140" cy="1411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326541" y="4569949"/>
              <a:ext cx="141140" cy="141140"/>
            </a:xfrm>
            <a:prstGeom prst="ellipse">
              <a:avLst/>
            </a:prstGeom>
            <a:solidFill>
              <a:srgbClr val="FF3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542605" y="5635167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(TOP VIEW)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073678" y="5635167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(TOP VIEW)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 rot="19881900">
            <a:off x="7057145" y="3065673"/>
            <a:ext cx="477498" cy="1508703"/>
          </a:xfrm>
          <a:prstGeom prst="ellipse">
            <a:avLst/>
          </a:prstGeom>
          <a:noFill/>
          <a:ln w="28575">
            <a:solidFill>
              <a:srgbClr val="6D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 rot="18953268">
            <a:off x="6601143" y="3709669"/>
            <a:ext cx="736967" cy="1861700"/>
          </a:xfrm>
          <a:prstGeom prst="ellipse">
            <a:avLst/>
          </a:prstGeom>
          <a:noFill/>
          <a:ln w="28575">
            <a:solidFill>
              <a:srgbClr val="6D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5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90"/>
    </mc:Choice>
    <mc:Fallback xmlns="">
      <p:transition spd="slow" advTm="57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1" dirty="0" err="1"/>
              <a:t>Statues</a:t>
            </a:r>
            <a:r>
              <a:rPr lang="es-ES" i="1" dirty="0"/>
              <a:t> </a:t>
            </a:r>
            <a:r>
              <a:rPr lang="es-ES" dirty="0"/>
              <a:t>– Cache</a:t>
            </a:r>
            <a:r>
              <a:rPr lang="es-ES" dirty="0" smtClean="0"/>
              <a:t> </a:t>
            </a:r>
            <a:r>
              <a:rPr lang="es-ES" dirty="0" err="1"/>
              <a:t>distribution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187308" y="1450051"/>
            <a:ext cx="5166492" cy="4899268"/>
            <a:chOff x="6187308" y="1450051"/>
            <a:chExt cx="5166492" cy="48992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88" b="-746"/>
            <a:stretch/>
          </p:blipFill>
          <p:spPr>
            <a:xfrm>
              <a:off x="6187308" y="2552473"/>
              <a:ext cx="5166492" cy="379684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061200" y="1450051"/>
              <a:ext cx="4034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 smtClean="0"/>
                <a:t>Ours</a:t>
              </a:r>
              <a:endParaRPr lang="es-ES" b="1" dirty="0" smtClean="0"/>
            </a:p>
            <a:p>
              <a:pPr algn="ctr"/>
              <a:r>
                <a:rPr lang="es-ES" dirty="0" err="1" smtClean="0"/>
                <a:t>Occlusion-aware</a:t>
              </a:r>
              <a:r>
                <a:rPr lang="es-ES" dirty="0" smtClean="0"/>
                <a:t>, 2nd-order </a:t>
              </a:r>
              <a:r>
                <a:rPr lang="es-ES" dirty="0" err="1" smtClean="0"/>
                <a:t>metric</a:t>
              </a:r>
              <a:endParaRPr lang="en-US" dirty="0"/>
            </a:p>
          </p:txBody>
        </p:sp>
        <p:pic>
          <p:nvPicPr>
            <p:cNvPr id="3074" name="Picture 2" descr="Image result for eye clipart sid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8684" flipH="1">
              <a:off x="8214427" y="5606225"/>
              <a:ext cx="628006" cy="628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448957" y="2218101"/>
              <a:ext cx="2321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i="1" dirty="0" smtClean="0"/>
                <a:t>Single </a:t>
              </a:r>
              <a:r>
                <a:rPr lang="es-ES" i="1" dirty="0" err="1" smtClean="0"/>
                <a:t>scattering</a:t>
              </a:r>
              <a:endParaRPr lang="en-US" i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1378" y="2218101"/>
              <a:ext cx="2321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i="1" dirty="0" err="1" smtClean="0"/>
                <a:t>Multiple</a:t>
              </a:r>
              <a:r>
                <a:rPr lang="es-ES" i="1" dirty="0" smtClean="0"/>
                <a:t> </a:t>
              </a:r>
              <a:r>
                <a:rPr lang="es-ES" i="1" dirty="0" err="1" smtClean="0"/>
                <a:t>scattering</a:t>
              </a:r>
              <a:endParaRPr lang="en-US" i="1" dirty="0"/>
            </a:p>
          </p:txBody>
        </p:sp>
        <p:pic>
          <p:nvPicPr>
            <p:cNvPr id="18" name="Picture 2" descr="Image result for eye clipart sid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8684" flipH="1">
              <a:off x="10657182" y="5558160"/>
              <a:ext cx="628006" cy="628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37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707420" y="3099423"/>
            <a:ext cx="1760261" cy="1611666"/>
            <a:chOff x="6707420" y="3099423"/>
            <a:chExt cx="1760261" cy="1611666"/>
          </a:xfrm>
        </p:grpSpPr>
        <p:sp>
          <p:nvSpPr>
            <p:cNvPr id="14" name="Oval 13"/>
            <p:cNvSpPr/>
            <p:nvPr/>
          </p:nvSpPr>
          <p:spPr>
            <a:xfrm>
              <a:off x="6707420" y="4539424"/>
              <a:ext cx="141140" cy="14114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707420" y="3545860"/>
              <a:ext cx="141140" cy="141140"/>
            </a:xfrm>
            <a:prstGeom prst="ellipse">
              <a:avLst/>
            </a:prstGeom>
            <a:solidFill>
              <a:srgbClr val="4F37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539185" y="3099423"/>
              <a:ext cx="141140" cy="1411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653485" y="4569949"/>
              <a:ext cx="141140" cy="1411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8326541" y="4569949"/>
              <a:ext cx="141140" cy="141140"/>
            </a:xfrm>
            <a:prstGeom prst="ellipse">
              <a:avLst/>
            </a:prstGeom>
            <a:solidFill>
              <a:srgbClr val="FF3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4" y="2137325"/>
            <a:ext cx="5191740" cy="377238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542605" y="5635167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(TOP VIEW)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073678" y="5635167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(TOP VIEW)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2"/>
    </mc:Choice>
    <mc:Fallback xmlns="">
      <p:transition spd="slow" advTm="15972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38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s-ES" i="1" dirty="0" smtClean="0"/>
              <a:t>Patio </a:t>
            </a:r>
            <a:r>
              <a:rPr lang="es-ES" dirty="0"/>
              <a:t>– </a:t>
            </a:r>
            <a:r>
              <a:rPr lang="es-ES" dirty="0" smtClean="0"/>
              <a:t>Time performance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0495" y="2249714"/>
            <a:ext cx="4430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/>
              <a:t>Our computational overhead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Triangulation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Hessian computation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93" y="4023518"/>
            <a:ext cx="2558119" cy="239003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137660" y="2921554"/>
            <a:ext cx="1230750" cy="907496"/>
            <a:chOff x="4137660" y="2921554"/>
            <a:chExt cx="1230750" cy="907496"/>
          </a:xfrm>
        </p:grpSpPr>
        <p:sp>
          <p:nvSpPr>
            <p:cNvPr id="15" name="Right Brace 14"/>
            <p:cNvSpPr/>
            <p:nvPr/>
          </p:nvSpPr>
          <p:spPr>
            <a:xfrm>
              <a:off x="4137660" y="2921554"/>
              <a:ext cx="137160" cy="907496"/>
            </a:xfrm>
            <a:prstGeom prst="rightBrace">
              <a:avLst>
                <a:gd name="adj1" fmla="val 165408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54377" y="3085117"/>
              <a:ext cx="9140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/>
                <a:t>+9%</a:t>
              </a:r>
              <a:endParaRPr lang="en-US" sz="28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929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20"/>
    </mc:Choice>
    <mc:Fallback xmlns="">
      <p:transition spd="slow" advTm="41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39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s-ES" i="1" dirty="0" smtClean="0"/>
              <a:t>Patio </a:t>
            </a:r>
            <a:r>
              <a:rPr lang="es-ES" dirty="0"/>
              <a:t>– </a:t>
            </a:r>
            <a:r>
              <a:rPr lang="es-ES" dirty="0" smtClean="0"/>
              <a:t>Time performance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88" y="2140290"/>
            <a:ext cx="5946512" cy="37664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0495" y="2249714"/>
            <a:ext cx="4430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/>
              <a:t>Our computational overhead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Triangulation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Hessian computation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137660" y="2921554"/>
            <a:ext cx="1230750" cy="907496"/>
            <a:chOff x="4137660" y="2921554"/>
            <a:chExt cx="1230750" cy="907496"/>
          </a:xfrm>
        </p:grpSpPr>
        <p:sp>
          <p:nvSpPr>
            <p:cNvPr id="15" name="Right Brace 14"/>
            <p:cNvSpPr/>
            <p:nvPr/>
          </p:nvSpPr>
          <p:spPr>
            <a:xfrm>
              <a:off x="4137660" y="2921554"/>
              <a:ext cx="137160" cy="907496"/>
            </a:xfrm>
            <a:prstGeom prst="rightBrace">
              <a:avLst>
                <a:gd name="adj1" fmla="val 165408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54377" y="3085117"/>
              <a:ext cx="9140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/>
                <a:t>+9%</a:t>
              </a:r>
              <a:endParaRPr lang="en-US" sz="2800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5750188" y="5200824"/>
            <a:ext cx="2045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Ours (</a:t>
            </a:r>
            <a:r>
              <a:rPr lang="en-US" sz="2000" dirty="0" err="1" smtClean="0"/>
              <a:t>iso</a:t>
            </a:r>
            <a:r>
              <a:rPr lang="en-US" sz="2000" dirty="0" smtClean="0"/>
              <a:t>. cache</a:t>
            </a:r>
            <a:r>
              <a:rPr lang="en-US" sz="2000" dirty="0"/>
              <a:t>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50188" y="5503012"/>
            <a:ext cx="3028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135 min., 32k points</a:t>
            </a:r>
            <a:endParaRPr lang="en-US" sz="2000" dirty="0"/>
          </a:p>
        </p:txBody>
      </p:sp>
      <p:sp>
        <p:nvSpPr>
          <p:cNvPr id="13" name="Right Arrow 12"/>
          <p:cNvSpPr/>
          <p:nvPr/>
        </p:nvSpPr>
        <p:spPr>
          <a:xfrm>
            <a:off x="5379840" y="5565404"/>
            <a:ext cx="415362" cy="303662"/>
          </a:xfrm>
          <a:prstGeom prst="rightArrow">
            <a:avLst/>
          </a:prstGeom>
          <a:solidFill>
            <a:srgbClr val="6DFF6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38578" y="5379901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6DFF6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Equal-time</a:t>
            </a:r>
            <a:endParaRPr lang="en-US" sz="3600" b="1" dirty="0">
              <a:solidFill>
                <a:srgbClr val="6DFF6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941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1"/>
    </mc:Choice>
    <mc:Fallback xmlns="">
      <p:transition spd="slow" advTm="1162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Tall Trees With Shade of Ligh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6"/>
          <a:stretch/>
        </p:blipFill>
        <p:spPr bwMode="auto">
          <a:xfrm>
            <a:off x="0" y="0"/>
            <a:ext cx="12192000" cy="68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902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638">
            <a:off x="1069350" y="1512057"/>
            <a:ext cx="854158" cy="85415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711834" y="2307914"/>
            <a:ext cx="2325686" cy="1102576"/>
            <a:chOff x="1711834" y="2307914"/>
            <a:chExt cx="2325686" cy="1102576"/>
          </a:xfrm>
        </p:grpSpPr>
        <p:sp>
          <p:nvSpPr>
            <p:cNvPr id="68" name="Oval 67"/>
            <p:cNvSpPr/>
            <p:nvPr/>
          </p:nvSpPr>
          <p:spPr>
            <a:xfrm rot="1405655">
              <a:off x="3718204" y="3091174"/>
              <a:ext cx="319316" cy="3193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Arrow Connector 92"/>
            <p:cNvCxnSpPr>
              <a:stCxn id="8" idx="3"/>
              <a:endCxn id="68" idx="2"/>
            </p:cNvCxnSpPr>
            <p:nvPr/>
          </p:nvCxnSpPr>
          <p:spPr>
            <a:xfrm>
              <a:off x="1711834" y="2307914"/>
              <a:ext cx="2019532" cy="87944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/>
          <p:cNvCxnSpPr>
            <a:stCxn id="227" idx="6"/>
            <a:endCxn id="67" idx="3"/>
          </p:cNvCxnSpPr>
          <p:nvPr/>
        </p:nvCxnSpPr>
        <p:spPr>
          <a:xfrm flipV="1">
            <a:off x="4382244" y="3066969"/>
            <a:ext cx="2909373" cy="2394436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/>
          <p:cNvGrpSpPr/>
          <p:nvPr/>
        </p:nvGrpSpPr>
        <p:grpSpPr>
          <a:xfrm>
            <a:off x="1711834" y="2307914"/>
            <a:ext cx="4197049" cy="2868300"/>
            <a:chOff x="1711834" y="2307914"/>
            <a:chExt cx="4197049" cy="2868300"/>
          </a:xfrm>
        </p:grpSpPr>
        <p:sp>
          <p:nvSpPr>
            <p:cNvPr id="216" name="Oval 215"/>
            <p:cNvSpPr/>
            <p:nvPr/>
          </p:nvSpPr>
          <p:spPr>
            <a:xfrm>
              <a:off x="5589567" y="4856898"/>
              <a:ext cx="319316" cy="3193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Arrow Connector 82"/>
            <p:cNvCxnSpPr>
              <a:stCxn id="8" idx="3"/>
              <a:endCxn id="216" idx="2"/>
            </p:cNvCxnSpPr>
            <p:nvPr/>
          </p:nvCxnSpPr>
          <p:spPr>
            <a:xfrm>
              <a:off x="1711834" y="2307914"/>
              <a:ext cx="3877733" cy="2708642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Straight Arrow Connector 84"/>
          <p:cNvCxnSpPr>
            <a:stCxn id="192" idx="6"/>
          </p:cNvCxnSpPr>
          <p:nvPr/>
        </p:nvCxnSpPr>
        <p:spPr>
          <a:xfrm flipV="1">
            <a:off x="4845893" y="479948"/>
            <a:ext cx="4934393" cy="2644185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1711834" y="2307914"/>
            <a:ext cx="2682106" cy="3373132"/>
            <a:chOff x="1711834" y="2307914"/>
            <a:chExt cx="2682106" cy="3373132"/>
          </a:xfrm>
        </p:grpSpPr>
        <p:sp>
          <p:nvSpPr>
            <p:cNvPr id="227" name="Oval 226"/>
            <p:cNvSpPr/>
            <p:nvPr/>
          </p:nvSpPr>
          <p:spPr>
            <a:xfrm rot="20275950">
              <a:off x="4074624" y="5361730"/>
              <a:ext cx="319316" cy="3193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/>
            <p:cNvCxnSpPr>
              <a:stCxn id="8" idx="3"/>
              <a:endCxn id="227" idx="1"/>
            </p:cNvCxnSpPr>
            <p:nvPr/>
          </p:nvCxnSpPr>
          <p:spPr>
            <a:xfrm>
              <a:off x="1711834" y="2307914"/>
              <a:ext cx="2375409" cy="315126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/>
          <p:cNvCxnSpPr>
            <a:stCxn id="68" idx="7"/>
          </p:cNvCxnSpPr>
          <p:nvPr/>
        </p:nvCxnSpPr>
        <p:spPr>
          <a:xfrm flipV="1">
            <a:off x="4026336" y="169105"/>
            <a:ext cx="5541815" cy="3023025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216" idx="7"/>
            <a:endCxn id="75" idx="2"/>
          </p:cNvCxnSpPr>
          <p:nvPr/>
        </p:nvCxnSpPr>
        <p:spPr>
          <a:xfrm flipV="1">
            <a:off x="5862120" y="3041934"/>
            <a:ext cx="2023177" cy="1861727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/>
          <p:cNvGrpSpPr/>
          <p:nvPr/>
        </p:nvGrpSpPr>
        <p:grpSpPr>
          <a:xfrm>
            <a:off x="1711834" y="2307914"/>
            <a:ext cx="3154380" cy="1053824"/>
            <a:chOff x="1711834" y="2307914"/>
            <a:chExt cx="3154380" cy="1053824"/>
          </a:xfrm>
        </p:grpSpPr>
        <p:sp>
          <p:nvSpPr>
            <p:cNvPr id="192" name="Oval 191"/>
            <p:cNvSpPr/>
            <p:nvPr/>
          </p:nvSpPr>
          <p:spPr>
            <a:xfrm rot="19846603">
              <a:off x="4546898" y="3042422"/>
              <a:ext cx="319316" cy="3193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Arrow Connector 91"/>
            <p:cNvCxnSpPr>
              <a:stCxn id="8" idx="3"/>
              <a:endCxn id="192" idx="1"/>
            </p:cNvCxnSpPr>
            <p:nvPr/>
          </p:nvCxnSpPr>
          <p:spPr>
            <a:xfrm>
              <a:off x="1711834" y="2307914"/>
              <a:ext cx="2841079" cy="85075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5773915" y="-1991209"/>
            <a:ext cx="8076893" cy="6821256"/>
            <a:chOff x="5773915" y="-1991209"/>
            <a:chExt cx="8076893" cy="6821256"/>
          </a:xfrm>
        </p:grpSpPr>
        <p:grpSp>
          <p:nvGrpSpPr>
            <p:cNvPr id="123" name="Group 122"/>
            <p:cNvGrpSpPr/>
            <p:nvPr/>
          </p:nvGrpSpPr>
          <p:grpSpPr>
            <a:xfrm>
              <a:off x="5773915" y="-819"/>
              <a:ext cx="5638044" cy="4830866"/>
              <a:chOff x="5773915" y="-819"/>
              <a:chExt cx="5638044" cy="4830866"/>
            </a:xfrm>
          </p:grpSpPr>
          <p:pic>
            <p:nvPicPr>
              <p:cNvPr id="125" name="Content Placeholder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199006">
                <a:off x="7044652" y="2475365"/>
                <a:ext cx="641747" cy="558716"/>
              </a:xfrm>
              <a:prstGeom prst="rect">
                <a:avLst/>
              </a:prstGeom>
            </p:spPr>
          </p:pic>
          <p:pic>
            <p:nvPicPr>
              <p:cNvPr id="126" name="Content Placeholder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5730388" y="828916"/>
                <a:ext cx="672848" cy="585793"/>
              </a:xfrm>
              <a:prstGeom prst="rect">
                <a:avLst/>
              </a:prstGeom>
            </p:spPr>
          </p:pic>
          <p:pic>
            <p:nvPicPr>
              <p:cNvPr id="127" name="Content Placeholder 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94146" flipV="1">
                <a:off x="8046439" y="929001"/>
                <a:ext cx="310966" cy="270732"/>
              </a:xfrm>
              <a:prstGeom prst="rect">
                <a:avLst/>
              </a:prstGeom>
            </p:spPr>
          </p:pic>
          <p:pic>
            <p:nvPicPr>
              <p:cNvPr id="128" name="Content Placeholder 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102180">
                <a:off x="7231920" y="2089472"/>
                <a:ext cx="606743" cy="528241"/>
              </a:xfrm>
              <a:prstGeom prst="rect">
                <a:avLst/>
              </a:prstGeom>
            </p:spPr>
          </p:pic>
          <p:pic>
            <p:nvPicPr>
              <p:cNvPr id="129" name="Content Placeholder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326015">
                <a:off x="8291586" y="3065608"/>
                <a:ext cx="660952" cy="575436"/>
              </a:xfrm>
              <a:prstGeom prst="rect">
                <a:avLst/>
              </a:prstGeom>
            </p:spPr>
          </p:pic>
          <p:pic>
            <p:nvPicPr>
              <p:cNvPr id="130" name="Content Placeholder 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9487967" y="2218129"/>
                <a:ext cx="493163" cy="429356"/>
              </a:xfrm>
              <a:prstGeom prst="rect">
                <a:avLst/>
              </a:prstGeom>
            </p:spPr>
          </p:pic>
          <p:pic>
            <p:nvPicPr>
              <p:cNvPr id="131" name="Content Placeholder 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844718">
                <a:off x="7912873" y="3215265"/>
                <a:ext cx="348941" cy="303794"/>
              </a:xfrm>
              <a:prstGeom prst="rect">
                <a:avLst/>
              </a:prstGeom>
            </p:spPr>
          </p:pic>
          <p:pic>
            <p:nvPicPr>
              <p:cNvPr id="132" name="Content Placeholder 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7817">
                <a:off x="7684019" y="2532214"/>
                <a:ext cx="609625" cy="530750"/>
              </a:xfrm>
              <a:prstGeom prst="rect">
                <a:avLst/>
              </a:prstGeom>
            </p:spPr>
          </p:pic>
          <p:pic>
            <p:nvPicPr>
              <p:cNvPr id="133" name="Content Placeholder 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064066">
                <a:off x="6978889" y="35380"/>
                <a:ext cx="559576" cy="487177"/>
              </a:xfrm>
              <a:prstGeom prst="rect">
                <a:avLst/>
              </a:prstGeom>
            </p:spPr>
          </p:pic>
          <p:pic>
            <p:nvPicPr>
              <p:cNvPr id="134" name="Content Placeholder 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37153">
                <a:off x="7669028" y="1819116"/>
                <a:ext cx="836632" cy="728387"/>
              </a:xfrm>
              <a:prstGeom prst="rect">
                <a:avLst/>
              </a:prstGeom>
            </p:spPr>
          </p:pic>
          <p:pic>
            <p:nvPicPr>
              <p:cNvPr id="135" name="Content Placeholder 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066963">
                <a:off x="9994194" y="3080129"/>
                <a:ext cx="348941" cy="303794"/>
              </a:xfrm>
              <a:prstGeom prst="rect">
                <a:avLst/>
              </a:prstGeom>
            </p:spPr>
          </p:pic>
          <p:pic>
            <p:nvPicPr>
              <p:cNvPr id="136" name="Content Placeholder 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64083">
                <a:off x="10730289" y="2436683"/>
                <a:ext cx="493163" cy="429356"/>
              </a:xfrm>
              <a:prstGeom prst="rect">
                <a:avLst/>
              </a:prstGeom>
            </p:spPr>
          </p:pic>
          <p:pic>
            <p:nvPicPr>
              <p:cNvPr id="137" name="Content Placeholder 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11056501" y="3405078"/>
                <a:ext cx="380044" cy="330873"/>
              </a:xfrm>
              <a:prstGeom prst="rect">
                <a:avLst/>
              </a:prstGeom>
            </p:spPr>
          </p:pic>
          <p:pic>
            <p:nvPicPr>
              <p:cNvPr id="138" name="Content Placeholder 4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789855">
                <a:off x="10435118" y="3975983"/>
                <a:ext cx="913136" cy="794992"/>
              </a:xfrm>
              <a:prstGeom prst="rect">
                <a:avLst/>
              </a:prstGeom>
            </p:spPr>
          </p:pic>
        </p:grpSp>
        <p:sp>
          <p:nvSpPr>
            <p:cNvPr id="124" name="Sun 123"/>
            <p:cNvSpPr/>
            <p:nvPr/>
          </p:nvSpPr>
          <p:spPr>
            <a:xfrm rot="691280">
              <a:off x="9392644" y="-1991209"/>
              <a:ext cx="4458164" cy="4458164"/>
            </a:xfrm>
            <a:prstGeom prst="sun">
              <a:avLst>
                <a:gd name="adj" fmla="val 1900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5" y="5406391"/>
            <a:ext cx="1429105" cy="1505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9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59">
        <p:fade/>
      </p:transition>
    </mc:Choice>
    <mc:Fallback xmlns="">
      <p:transition spd="med" advTm="47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40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s-ES" i="1" dirty="0" smtClean="0"/>
              <a:t>Patio </a:t>
            </a:r>
            <a:r>
              <a:rPr lang="es-ES" dirty="0"/>
              <a:t>– </a:t>
            </a:r>
            <a:r>
              <a:rPr lang="es-ES" dirty="0" smtClean="0"/>
              <a:t>Time performance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88" y="2141205"/>
            <a:ext cx="5946512" cy="37646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0495" y="2249714"/>
            <a:ext cx="4430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/>
              <a:t>Our computational overhead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Triangulation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Hessian computation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137660" y="2921554"/>
            <a:ext cx="1230750" cy="907496"/>
            <a:chOff x="4137660" y="2921554"/>
            <a:chExt cx="1230750" cy="907496"/>
          </a:xfrm>
        </p:grpSpPr>
        <p:sp>
          <p:nvSpPr>
            <p:cNvPr id="15" name="Right Brace 14"/>
            <p:cNvSpPr/>
            <p:nvPr/>
          </p:nvSpPr>
          <p:spPr>
            <a:xfrm>
              <a:off x="4137660" y="2921554"/>
              <a:ext cx="137160" cy="907496"/>
            </a:xfrm>
            <a:prstGeom prst="rightBrace">
              <a:avLst>
                <a:gd name="adj1" fmla="val 165408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54377" y="3085117"/>
              <a:ext cx="9140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/>
                <a:t>+9%</a:t>
              </a:r>
              <a:endParaRPr lang="en-US" sz="2800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5750188" y="5200824"/>
            <a:ext cx="2399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 err="1" smtClean="0"/>
              <a:t>Jarosz</a:t>
            </a:r>
            <a:r>
              <a:rPr lang="en-US" sz="2000" dirty="0" smtClean="0"/>
              <a:t> et al. 2008]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5750188" y="5503012"/>
            <a:ext cx="3028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136 min., 36k points</a:t>
            </a:r>
            <a:endParaRPr lang="en-US" sz="2000" dirty="0"/>
          </a:p>
        </p:txBody>
      </p:sp>
      <p:sp>
        <p:nvSpPr>
          <p:cNvPr id="22" name="Right Arrow 21"/>
          <p:cNvSpPr/>
          <p:nvPr/>
        </p:nvSpPr>
        <p:spPr>
          <a:xfrm>
            <a:off x="5379840" y="5565404"/>
            <a:ext cx="415362" cy="303662"/>
          </a:xfrm>
          <a:prstGeom prst="rightArrow">
            <a:avLst/>
          </a:prstGeom>
          <a:solidFill>
            <a:srgbClr val="6DFF6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07376" y="3545807"/>
            <a:ext cx="1460224" cy="7810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641329" y="2671840"/>
            <a:ext cx="679462" cy="6570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638578" y="5379901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6DFF6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Equal-time</a:t>
            </a:r>
            <a:endParaRPr lang="en-US" sz="3600" b="1" dirty="0">
              <a:solidFill>
                <a:srgbClr val="6DFF6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19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61"/>
    </mc:Choice>
    <mc:Fallback xmlns="">
      <p:transition spd="slow" advTm="24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41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s-ES" i="1" dirty="0" smtClean="0"/>
              <a:t>Patio </a:t>
            </a:r>
            <a:r>
              <a:rPr lang="es-ES" dirty="0"/>
              <a:t>– </a:t>
            </a:r>
            <a:r>
              <a:rPr lang="es-ES" dirty="0" smtClean="0"/>
              <a:t>Time performance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85" y="2141205"/>
            <a:ext cx="5945718" cy="37646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0495" y="2249714"/>
            <a:ext cx="4430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/>
              <a:t>Our computational overhead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Triangulation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Hessian computation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137660" y="2921554"/>
            <a:ext cx="1230750" cy="907496"/>
            <a:chOff x="4137660" y="2921554"/>
            <a:chExt cx="1230750" cy="907496"/>
          </a:xfrm>
        </p:grpSpPr>
        <p:sp>
          <p:nvSpPr>
            <p:cNvPr id="15" name="Right Brace 14"/>
            <p:cNvSpPr/>
            <p:nvPr/>
          </p:nvSpPr>
          <p:spPr>
            <a:xfrm>
              <a:off x="4137660" y="2921554"/>
              <a:ext cx="137160" cy="907496"/>
            </a:xfrm>
            <a:prstGeom prst="rightBrace">
              <a:avLst>
                <a:gd name="adj1" fmla="val 165408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54377" y="3085117"/>
              <a:ext cx="9140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/>
                <a:t>+9%</a:t>
              </a:r>
              <a:endParaRPr lang="en-US" sz="2800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5750188" y="5200824"/>
            <a:ext cx="28566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 smtClean="0"/>
              <a:t>Ours</a:t>
            </a:r>
            <a:r>
              <a:rPr lang="es-ES" sz="2000" dirty="0" smtClean="0"/>
              <a:t> (aniso. cache)</a:t>
            </a:r>
            <a:endParaRPr lang="en-US" sz="2000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5750188" y="5503012"/>
            <a:ext cx="3028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94 min., 21k points</a:t>
            </a:r>
            <a:endParaRPr lang="en-US" sz="2000" dirty="0"/>
          </a:p>
        </p:txBody>
      </p:sp>
      <p:sp>
        <p:nvSpPr>
          <p:cNvPr id="13" name="Right Arrow 12"/>
          <p:cNvSpPr/>
          <p:nvPr/>
        </p:nvSpPr>
        <p:spPr>
          <a:xfrm>
            <a:off x="5379840" y="5565404"/>
            <a:ext cx="415362" cy="303662"/>
          </a:xfrm>
          <a:prstGeom prst="rightArrow">
            <a:avLst/>
          </a:prstGeom>
          <a:solidFill>
            <a:srgbClr val="6DFF6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38578" y="5379901"/>
            <a:ext cx="2385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6DFF6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30% faster</a:t>
            </a:r>
            <a:endParaRPr lang="en-US" sz="3600" b="1" dirty="0">
              <a:solidFill>
                <a:srgbClr val="6DFF6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9272" y="4813094"/>
            <a:ext cx="4538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6DFF6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Same error threshold</a:t>
            </a:r>
            <a:endParaRPr lang="en-US" sz="3600" b="1" dirty="0">
              <a:solidFill>
                <a:srgbClr val="6DFF6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01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08"/>
    </mc:Choice>
    <mc:Fallback xmlns="">
      <p:transition spd="slow" advTm="29408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42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45" y="-7257"/>
            <a:ext cx="5520110" cy="88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8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9"/>
    </mc:Choice>
    <mc:Fallback xmlns="">
      <p:transition spd="slow" advTm="13149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Equal</a:t>
            </a:r>
            <a:r>
              <a:rPr lang="es-ES" dirty="0" smtClean="0"/>
              <a:t>-time </a:t>
            </a:r>
            <a:r>
              <a:rPr lang="es-ES" dirty="0" err="1" smtClean="0"/>
              <a:t>comparison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952"/>
          <a:stretch/>
        </p:blipFill>
        <p:spPr>
          <a:xfrm>
            <a:off x="558800" y="2259867"/>
            <a:ext cx="11050928" cy="3191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6884" y="1829065"/>
            <a:ext cx="1139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Reference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57318" y="5451494"/>
            <a:ext cx="1343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Path</a:t>
            </a:r>
            <a:r>
              <a:rPr lang="es-ES" dirty="0" smtClean="0"/>
              <a:t> </a:t>
            </a:r>
            <a:r>
              <a:rPr lang="es-ES" dirty="0" err="1" smtClean="0"/>
              <a:t>tracing</a:t>
            </a:r>
            <a:endParaRPr lang="es-E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4991100" y="5451494"/>
            <a:ext cx="218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[</a:t>
            </a:r>
            <a:r>
              <a:rPr lang="es-ES" b="1" dirty="0" err="1"/>
              <a:t>Jarosz</a:t>
            </a:r>
            <a:r>
              <a:rPr lang="es-ES" b="1" dirty="0"/>
              <a:t> et al. 2011]</a:t>
            </a:r>
          </a:p>
          <a:p>
            <a:pPr algn="ctr"/>
            <a:r>
              <a:rPr lang="es-ES" dirty="0" err="1" smtClean="0"/>
              <a:t>Progressive</a:t>
            </a:r>
            <a:r>
              <a:rPr lang="es-ES" dirty="0" smtClean="0"/>
              <a:t> </a:t>
            </a:r>
            <a:r>
              <a:rPr lang="es-ES" dirty="0" err="1" smtClean="0"/>
              <a:t>photon</a:t>
            </a:r>
            <a:r>
              <a:rPr lang="es-ES" dirty="0" smtClean="0"/>
              <a:t> </a:t>
            </a:r>
            <a:r>
              <a:rPr lang="es-ES" dirty="0" err="1" smtClean="0"/>
              <a:t>beams</a:t>
            </a:r>
            <a:endParaRPr lang="es-ES" dirty="0" smtClean="0"/>
          </a:p>
          <a:p>
            <a:pPr algn="ctr"/>
            <a:endParaRPr lang="es-E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7299409" y="5469847"/>
            <a:ext cx="2114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[</a:t>
            </a:r>
            <a:r>
              <a:rPr lang="es-ES" b="1" dirty="0" err="1"/>
              <a:t>Jarosz</a:t>
            </a:r>
            <a:r>
              <a:rPr lang="es-ES" b="1" dirty="0"/>
              <a:t> et al. 2008</a:t>
            </a:r>
            <a:r>
              <a:rPr lang="es-ES" b="1" dirty="0" smtClean="0"/>
              <a:t>]</a:t>
            </a:r>
          </a:p>
          <a:p>
            <a:pPr algn="ctr"/>
            <a:r>
              <a:rPr lang="es-ES" dirty="0" err="1" smtClean="0"/>
              <a:t>Occlusion-unaware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err="1" smtClean="0"/>
              <a:t>first-order</a:t>
            </a:r>
            <a:endParaRPr lang="es-ES" dirty="0" smtClean="0"/>
          </a:p>
          <a:p>
            <a:pPr algn="ctr"/>
            <a:endParaRPr lang="es-ES" dirty="0"/>
          </a:p>
        </p:txBody>
      </p:sp>
      <p:sp>
        <p:nvSpPr>
          <p:cNvPr id="17" name="TextBox 16"/>
          <p:cNvSpPr txBox="1"/>
          <p:nvPr/>
        </p:nvSpPr>
        <p:spPr>
          <a:xfrm>
            <a:off x="9414307" y="5451494"/>
            <a:ext cx="2125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/>
              <a:t>Ours</a:t>
            </a:r>
            <a:endParaRPr lang="es-ES" b="1" dirty="0" smtClean="0"/>
          </a:p>
          <a:p>
            <a:pPr algn="ctr"/>
            <a:r>
              <a:rPr lang="es-ES" dirty="0" err="1" smtClean="0"/>
              <a:t>Second-order</a:t>
            </a:r>
            <a:endParaRPr lang="es-ES" dirty="0" smtClean="0"/>
          </a:p>
          <a:p>
            <a:pPr algn="ctr"/>
            <a:r>
              <a:rPr lang="es-ES" dirty="0" err="1" smtClean="0"/>
              <a:t>occlusion-aware</a:t>
            </a:r>
            <a:endParaRPr lang="es-ES" dirty="0"/>
          </a:p>
        </p:txBody>
      </p:sp>
      <p:sp>
        <p:nvSpPr>
          <p:cNvPr id="18" name="TextBox 17"/>
          <p:cNvSpPr txBox="1"/>
          <p:nvPr/>
        </p:nvSpPr>
        <p:spPr>
          <a:xfrm>
            <a:off x="6423095" y="1759413"/>
            <a:ext cx="1488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FF00"/>
                </a:solidFill>
              </a:rPr>
              <a:t>EQUAL TIME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43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743200" y="2198397"/>
            <a:ext cx="8866528" cy="0"/>
          </a:xfrm>
          <a:prstGeom prst="line">
            <a:avLst/>
          </a:prstGeom>
          <a:ln w="412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2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58"/>
    </mc:Choice>
    <mc:Fallback xmlns="">
      <p:transition spd="slow" advTm="35958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Future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3337"/>
            <a:ext cx="10515600" cy="40136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dirty="0" err="1" smtClean="0"/>
              <a:t>Extend</a:t>
            </a:r>
            <a:r>
              <a:rPr lang="es-ES" dirty="0" smtClean="0"/>
              <a:t> to </a:t>
            </a:r>
            <a:r>
              <a:rPr lang="es-ES" dirty="0" err="1" smtClean="0"/>
              <a:t>support</a:t>
            </a:r>
            <a:r>
              <a:rPr lang="es-ES" dirty="0" smtClean="0"/>
              <a:t> </a:t>
            </a:r>
            <a:r>
              <a:rPr lang="es-ES" dirty="0" err="1" smtClean="0"/>
              <a:t>scattering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glossy</a:t>
            </a:r>
            <a:r>
              <a:rPr lang="es-ES" dirty="0" smtClean="0"/>
              <a:t> </a:t>
            </a:r>
            <a:r>
              <a:rPr lang="es-ES" dirty="0" err="1" smtClean="0"/>
              <a:t>materials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err="1" smtClean="0"/>
              <a:t>Limited</a:t>
            </a:r>
            <a:r>
              <a:rPr lang="es-ES" dirty="0" smtClean="0"/>
              <a:t> to </a:t>
            </a:r>
            <a:r>
              <a:rPr lang="es-ES" dirty="0" err="1" smtClean="0"/>
              <a:t>finite</a:t>
            </a:r>
            <a:r>
              <a:rPr lang="es-ES" dirty="0" smtClean="0"/>
              <a:t> light </a:t>
            </a:r>
            <a:r>
              <a:rPr lang="es-ES" dirty="0" err="1" smtClean="0"/>
              <a:t>sources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err="1" smtClean="0"/>
              <a:t>Extend</a:t>
            </a:r>
            <a:r>
              <a:rPr lang="es-ES" dirty="0" smtClean="0"/>
              <a:t> to </a:t>
            </a:r>
            <a:r>
              <a:rPr lang="es-ES" dirty="0" err="1" smtClean="0"/>
              <a:t>anisotropic</a:t>
            </a:r>
            <a:r>
              <a:rPr lang="es-ES" dirty="0" smtClean="0"/>
              <a:t> media and </a:t>
            </a:r>
            <a:r>
              <a:rPr lang="es-ES" dirty="0" err="1" smtClean="0"/>
              <a:t>heterogeneous</a:t>
            </a:r>
            <a:r>
              <a:rPr lang="es-ES" dirty="0" smtClean="0"/>
              <a:t> </a:t>
            </a:r>
            <a:r>
              <a:rPr lang="es-ES" dirty="0" err="1" smtClean="0"/>
              <a:t>materials</a:t>
            </a:r>
            <a:endParaRPr lang="es-ES" dirty="0" smtClean="0"/>
          </a:p>
          <a:p>
            <a:pPr marL="0" indent="0">
              <a:lnSpc>
                <a:spcPct val="150000"/>
              </a:lnSpc>
              <a:buNone/>
            </a:pP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09"/>
    </mc:Choice>
    <mc:Fallback xmlns="">
      <p:transition spd="slow" advTm="46209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74849"/>
            <a:ext cx="10515600" cy="390211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dirty="0" err="1" smtClean="0"/>
              <a:t>Computation</a:t>
            </a:r>
            <a:r>
              <a:rPr lang="es-ES" dirty="0" smtClean="0"/>
              <a:t> </a:t>
            </a:r>
            <a:r>
              <a:rPr lang="es-ES" dirty="0"/>
              <a:t>of </a:t>
            </a:r>
            <a:r>
              <a:rPr lang="es-ES" dirty="0" err="1"/>
              <a:t>occlusion-aware</a:t>
            </a:r>
            <a:r>
              <a:rPr lang="es-ES" dirty="0"/>
              <a:t> media </a:t>
            </a:r>
            <a:r>
              <a:rPr lang="es-ES" dirty="0" err="1"/>
              <a:t>derivatives</a:t>
            </a:r>
            <a:endParaRPr lang="es-ES" dirty="0"/>
          </a:p>
          <a:p>
            <a:pPr>
              <a:lnSpc>
                <a:spcPct val="150000"/>
              </a:lnSpc>
            </a:pPr>
            <a:r>
              <a:rPr lang="es-ES" dirty="0" err="1"/>
              <a:t>Second-order</a:t>
            </a:r>
            <a:r>
              <a:rPr lang="es-ES" dirty="0"/>
              <a:t> error </a:t>
            </a:r>
            <a:r>
              <a:rPr lang="es-ES" dirty="0" err="1"/>
              <a:t>metric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volumetric</a:t>
            </a:r>
            <a:r>
              <a:rPr lang="es-ES" dirty="0"/>
              <a:t> </a:t>
            </a:r>
            <a:r>
              <a:rPr lang="es-ES" dirty="0" err="1"/>
              <a:t>radiance</a:t>
            </a:r>
            <a:r>
              <a:rPr lang="es-ES" dirty="0"/>
              <a:t> </a:t>
            </a:r>
            <a:r>
              <a:rPr lang="es-ES" dirty="0" err="1"/>
              <a:t>caching</a:t>
            </a:r>
            <a:endParaRPr lang="es-ES" dirty="0"/>
          </a:p>
          <a:p>
            <a:pPr>
              <a:lnSpc>
                <a:spcPct val="150000"/>
              </a:lnSpc>
            </a:pPr>
            <a:r>
              <a:rPr lang="mr-IN" dirty="0" smtClean="0"/>
              <a:t>…</a:t>
            </a:r>
            <a:r>
              <a:rPr lang="es-ES" dirty="0" smtClean="0"/>
              <a:t> </a:t>
            </a:r>
            <a:r>
              <a:rPr lang="es-ES" dirty="0" err="1" smtClean="0"/>
              <a:t>radiance</a:t>
            </a:r>
            <a:r>
              <a:rPr lang="es-ES" dirty="0" smtClean="0"/>
              <a:t> </a:t>
            </a:r>
            <a:r>
              <a:rPr lang="es-ES" dirty="0" err="1"/>
              <a:t>derivatives</a:t>
            </a:r>
            <a:r>
              <a:rPr lang="es-ES" dirty="0"/>
              <a:t> </a:t>
            </a:r>
            <a:r>
              <a:rPr lang="es-ES" dirty="0" err="1"/>
              <a:t>useful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applications</a:t>
            </a:r>
            <a:r>
              <a:rPr lang="es-E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09"/>
    </mc:Choice>
    <mc:Fallback xmlns="">
      <p:transition spd="slow" advTm="46209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46</a:t>
            </a:fld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0" y="2950396"/>
            <a:ext cx="9144000" cy="761415"/>
          </a:xfrm>
        </p:spPr>
        <p:txBody>
          <a:bodyPr>
            <a:noAutofit/>
          </a:bodyPr>
          <a:lstStyle/>
          <a:p>
            <a:r>
              <a:rPr lang="en-US" sz="4800" dirty="0" smtClean="0"/>
              <a:t>Thanks!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6281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82"/>
    </mc:Choice>
    <mc:Fallback xmlns="">
      <p:transition spd="slow" advTm="4048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Tall Trees With Shade of Ligh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6"/>
          <a:stretch/>
        </p:blipFill>
        <p:spPr bwMode="auto">
          <a:xfrm>
            <a:off x="0" y="0"/>
            <a:ext cx="12192000" cy="68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902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4044773" y="3093438"/>
            <a:ext cx="604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≈</a:t>
            </a:r>
            <a:endParaRPr lang="en-US" sz="6000" b="1" dirty="0">
              <a:ln w="28575">
                <a:solidFill>
                  <a:schemeClr val="bg1"/>
                </a:solidFill>
              </a:ln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5</a:t>
            </a:fld>
            <a:endParaRPr lang="en-US"/>
          </a:p>
        </p:txBody>
      </p:sp>
      <p:sp>
        <p:nvSpPr>
          <p:cNvPr id="15" name="Oval 14"/>
          <p:cNvSpPr/>
          <p:nvPr/>
        </p:nvSpPr>
        <p:spPr>
          <a:xfrm rot="2381923">
            <a:off x="3718204" y="3091174"/>
            <a:ext cx="319316" cy="31931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21373314">
            <a:off x="5589567" y="4856898"/>
            <a:ext cx="319316" cy="31931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20275950">
            <a:off x="4074624" y="5361730"/>
            <a:ext cx="319316" cy="31931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4382244" y="3041934"/>
            <a:ext cx="3503053" cy="2419471"/>
            <a:chOff x="4382244" y="3041934"/>
            <a:chExt cx="3503053" cy="2419471"/>
          </a:xfrm>
        </p:grpSpPr>
        <p:cxnSp>
          <p:nvCxnSpPr>
            <p:cNvPr id="70" name="Straight Arrow Connector 69"/>
            <p:cNvCxnSpPr/>
            <p:nvPr/>
          </p:nvCxnSpPr>
          <p:spPr>
            <a:xfrm flipV="1">
              <a:off x="4382244" y="3066969"/>
              <a:ext cx="2909373" cy="2394436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V="1">
              <a:off x="5862120" y="3041934"/>
              <a:ext cx="2023177" cy="186172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5773915" y="-1991209"/>
            <a:ext cx="8076893" cy="6821256"/>
            <a:chOff x="5773915" y="-1991209"/>
            <a:chExt cx="8076893" cy="6821256"/>
          </a:xfrm>
        </p:grpSpPr>
        <p:grpSp>
          <p:nvGrpSpPr>
            <p:cNvPr id="75" name="Group 74"/>
            <p:cNvGrpSpPr/>
            <p:nvPr/>
          </p:nvGrpSpPr>
          <p:grpSpPr>
            <a:xfrm>
              <a:off x="5773915" y="-819"/>
              <a:ext cx="5638044" cy="4830866"/>
              <a:chOff x="5773915" y="-819"/>
              <a:chExt cx="5638044" cy="4830866"/>
            </a:xfrm>
          </p:grpSpPr>
          <p:pic>
            <p:nvPicPr>
              <p:cNvPr id="77" name="Content Placeholder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199006">
                <a:off x="7044652" y="2475365"/>
                <a:ext cx="641747" cy="558716"/>
              </a:xfrm>
              <a:prstGeom prst="rect">
                <a:avLst/>
              </a:prstGeom>
            </p:spPr>
          </p:pic>
          <p:pic>
            <p:nvPicPr>
              <p:cNvPr id="78" name="Content Placeholder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5730388" y="828916"/>
                <a:ext cx="672848" cy="585793"/>
              </a:xfrm>
              <a:prstGeom prst="rect">
                <a:avLst/>
              </a:prstGeom>
            </p:spPr>
          </p:pic>
          <p:pic>
            <p:nvPicPr>
              <p:cNvPr id="79" name="Content Placeholder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94146" flipV="1">
                <a:off x="8046439" y="929001"/>
                <a:ext cx="310966" cy="270732"/>
              </a:xfrm>
              <a:prstGeom prst="rect">
                <a:avLst/>
              </a:prstGeom>
            </p:spPr>
          </p:pic>
          <p:pic>
            <p:nvPicPr>
              <p:cNvPr id="80" name="Content Placeholder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102180">
                <a:off x="7231920" y="2089472"/>
                <a:ext cx="606743" cy="528241"/>
              </a:xfrm>
              <a:prstGeom prst="rect">
                <a:avLst/>
              </a:prstGeom>
            </p:spPr>
          </p:pic>
          <p:pic>
            <p:nvPicPr>
              <p:cNvPr id="81" name="Content Placeholder 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326015">
                <a:off x="8291586" y="3065608"/>
                <a:ext cx="660952" cy="575436"/>
              </a:xfrm>
              <a:prstGeom prst="rect">
                <a:avLst/>
              </a:prstGeom>
            </p:spPr>
          </p:pic>
          <p:pic>
            <p:nvPicPr>
              <p:cNvPr id="82" name="Content Placeholder 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9487967" y="2218129"/>
                <a:ext cx="493163" cy="429356"/>
              </a:xfrm>
              <a:prstGeom prst="rect">
                <a:avLst/>
              </a:prstGeom>
            </p:spPr>
          </p:pic>
          <p:pic>
            <p:nvPicPr>
              <p:cNvPr id="83" name="Content Placeholder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844718">
                <a:off x="7912873" y="3215265"/>
                <a:ext cx="348941" cy="303794"/>
              </a:xfrm>
              <a:prstGeom prst="rect">
                <a:avLst/>
              </a:prstGeom>
            </p:spPr>
          </p:pic>
          <p:pic>
            <p:nvPicPr>
              <p:cNvPr id="84" name="Content Placeholder 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7817">
                <a:off x="7684019" y="2532214"/>
                <a:ext cx="609625" cy="530750"/>
              </a:xfrm>
              <a:prstGeom prst="rect">
                <a:avLst/>
              </a:prstGeom>
            </p:spPr>
          </p:pic>
          <p:pic>
            <p:nvPicPr>
              <p:cNvPr id="85" name="Content Placeholder 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064066">
                <a:off x="6978889" y="35380"/>
                <a:ext cx="559576" cy="487177"/>
              </a:xfrm>
              <a:prstGeom prst="rect">
                <a:avLst/>
              </a:prstGeom>
            </p:spPr>
          </p:pic>
          <p:pic>
            <p:nvPicPr>
              <p:cNvPr id="86" name="Content Placeholder 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37153">
                <a:off x="7669028" y="1819116"/>
                <a:ext cx="836632" cy="728387"/>
              </a:xfrm>
              <a:prstGeom prst="rect">
                <a:avLst/>
              </a:prstGeom>
            </p:spPr>
          </p:pic>
          <p:pic>
            <p:nvPicPr>
              <p:cNvPr id="87" name="Content Placeholder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066963">
                <a:off x="9994194" y="3080129"/>
                <a:ext cx="348941" cy="303794"/>
              </a:xfrm>
              <a:prstGeom prst="rect">
                <a:avLst/>
              </a:prstGeom>
            </p:spPr>
          </p:pic>
          <p:pic>
            <p:nvPicPr>
              <p:cNvPr id="88" name="Content Placeholder 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64083">
                <a:off x="10730289" y="2436683"/>
                <a:ext cx="493163" cy="429356"/>
              </a:xfrm>
              <a:prstGeom prst="rect">
                <a:avLst/>
              </a:prstGeom>
            </p:spPr>
          </p:pic>
          <p:pic>
            <p:nvPicPr>
              <p:cNvPr id="89" name="Content Placeholder 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11056501" y="3405078"/>
                <a:ext cx="380044" cy="330873"/>
              </a:xfrm>
              <a:prstGeom prst="rect">
                <a:avLst/>
              </a:prstGeom>
            </p:spPr>
          </p:pic>
          <p:pic>
            <p:nvPicPr>
              <p:cNvPr id="90" name="Content Placeholder 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789855">
                <a:off x="10435118" y="3975983"/>
                <a:ext cx="913136" cy="794992"/>
              </a:xfrm>
              <a:prstGeom prst="rect">
                <a:avLst/>
              </a:prstGeom>
            </p:spPr>
          </p:pic>
        </p:grpSp>
        <p:sp>
          <p:nvSpPr>
            <p:cNvPr id="76" name="Sun 75"/>
            <p:cNvSpPr/>
            <p:nvPr/>
          </p:nvSpPr>
          <p:spPr>
            <a:xfrm rot="691280">
              <a:off x="9392644" y="-1991209"/>
              <a:ext cx="4458164" cy="4458164"/>
            </a:xfrm>
            <a:prstGeom prst="sun">
              <a:avLst>
                <a:gd name="adj" fmla="val 1900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6" name="Picture 9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5" y="5406391"/>
            <a:ext cx="1429105" cy="1505378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4884327" y="4809550"/>
            <a:ext cx="604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≈</a:t>
            </a:r>
            <a:endParaRPr lang="en-US" sz="6000" b="1" dirty="0">
              <a:ln w="28575">
                <a:solidFill>
                  <a:schemeClr val="bg1"/>
                </a:solidFill>
              </a:ln>
            </a:endParaRPr>
          </a:p>
        </p:txBody>
      </p:sp>
      <p:sp>
        <p:nvSpPr>
          <p:cNvPr id="98" name="Oval 97"/>
          <p:cNvSpPr/>
          <p:nvPr/>
        </p:nvSpPr>
        <p:spPr>
          <a:xfrm rot="19846603">
            <a:off x="4546898" y="3042422"/>
            <a:ext cx="319316" cy="31931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4026336" y="169105"/>
            <a:ext cx="5753950" cy="3023025"/>
            <a:chOff x="4026336" y="169105"/>
            <a:chExt cx="5753950" cy="3023025"/>
          </a:xfrm>
        </p:grpSpPr>
        <p:cxnSp>
          <p:nvCxnSpPr>
            <p:cNvPr id="92" name="Straight Arrow Connector 91"/>
            <p:cNvCxnSpPr/>
            <p:nvPr/>
          </p:nvCxnSpPr>
          <p:spPr>
            <a:xfrm flipV="1">
              <a:off x="4026336" y="169105"/>
              <a:ext cx="5541815" cy="302302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4845893" y="479948"/>
              <a:ext cx="4934393" cy="264418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5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20">
        <p:fade/>
      </p:transition>
    </mc:Choice>
    <mc:Fallback xmlns="">
      <p:transition spd="med" advTm="9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Tall Trees With Shade of Ligh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6"/>
          <a:stretch/>
        </p:blipFill>
        <p:spPr bwMode="auto">
          <a:xfrm>
            <a:off x="0" y="0"/>
            <a:ext cx="12192000" cy="68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902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4044773" y="3093438"/>
            <a:ext cx="604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n w="28575">
                  <a:solidFill>
                    <a:schemeClr val="bg1"/>
                  </a:solidFill>
                </a:ln>
              </a:rPr>
              <a:t>?</a:t>
            </a:r>
            <a:endParaRPr lang="en-US" sz="6000" b="1" dirty="0">
              <a:ln w="28575">
                <a:solidFill>
                  <a:schemeClr val="bg1"/>
                </a:solidFill>
              </a:ln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6</a:t>
            </a:fld>
            <a:endParaRPr lang="en-US"/>
          </a:p>
        </p:txBody>
      </p:sp>
      <p:sp>
        <p:nvSpPr>
          <p:cNvPr id="15" name="Oval 14"/>
          <p:cNvSpPr/>
          <p:nvPr/>
        </p:nvSpPr>
        <p:spPr>
          <a:xfrm rot="2381923">
            <a:off x="3718204" y="3091174"/>
            <a:ext cx="319316" cy="31931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21373314">
            <a:off x="5589567" y="4856898"/>
            <a:ext cx="319316" cy="31931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20275950">
            <a:off x="4074624" y="5361730"/>
            <a:ext cx="319316" cy="31931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4382244" y="3041934"/>
            <a:ext cx="3503053" cy="2419471"/>
            <a:chOff x="4382244" y="3041934"/>
            <a:chExt cx="3503053" cy="2419471"/>
          </a:xfrm>
        </p:grpSpPr>
        <p:cxnSp>
          <p:nvCxnSpPr>
            <p:cNvPr id="70" name="Straight Arrow Connector 69"/>
            <p:cNvCxnSpPr/>
            <p:nvPr/>
          </p:nvCxnSpPr>
          <p:spPr>
            <a:xfrm flipV="1">
              <a:off x="4382244" y="3066969"/>
              <a:ext cx="2909373" cy="2394436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V="1">
              <a:off x="5862120" y="3041934"/>
              <a:ext cx="2023177" cy="186172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5773915" y="-1991209"/>
            <a:ext cx="8076893" cy="6821256"/>
            <a:chOff x="5773915" y="-1991209"/>
            <a:chExt cx="8076893" cy="6821256"/>
          </a:xfrm>
        </p:grpSpPr>
        <p:grpSp>
          <p:nvGrpSpPr>
            <p:cNvPr id="75" name="Group 74"/>
            <p:cNvGrpSpPr/>
            <p:nvPr/>
          </p:nvGrpSpPr>
          <p:grpSpPr>
            <a:xfrm>
              <a:off x="5773915" y="-819"/>
              <a:ext cx="5638044" cy="4830866"/>
              <a:chOff x="5773915" y="-819"/>
              <a:chExt cx="5638044" cy="4830866"/>
            </a:xfrm>
          </p:grpSpPr>
          <p:pic>
            <p:nvPicPr>
              <p:cNvPr id="77" name="Content Placeholder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199006">
                <a:off x="7044652" y="2475365"/>
                <a:ext cx="641747" cy="558716"/>
              </a:xfrm>
              <a:prstGeom prst="rect">
                <a:avLst/>
              </a:prstGeom>
            </p:spPr>
          </p:pic>
          <p:pic>
            <p:nvPicPr>
              <p:cNvPr id="78" name="Content Placeholder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5730388" y="828916"/>
                <a:ext cx="672848" cy="585793"/>
              </a:xfrm>
              <a:prstGeom prst="rect">
                <a:avLst/>
              </a:prstGeom>
            </p:spPr>
          </p:pic>
          <p:pic>
            <p:nvPicPr>
              <p:cNvPr id="79" name="Content Placeholder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94146" flipV="1">
                <a:off x="8046439" y="929001"/>
                <a:ext cx="310966" cy="270732"/>
              </a:xfrm>
              <a:prstGeom prst="rect">
                <a:avLst/>
              </a:prstGeom>
            </p:spPr>
          </p:pic>
          <p:pic>
            <p:nvPicPr>
              <p:cNvPr id="80" name="Content Placeholder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102180">
                <a:off x="7231920" y="2089472"/>
                <a:ext cx="606743" cy="528241"/>
              </a:xfrm>
              <a:prstGeom prst="rect">
                <a:avLst/>
              </a:prstGeom>
            </p:spPr>
          </p:pic>
          <p:pic>
            <p:nvPicPr>
              <p:cNvPr id="81" name="Content Placeholder 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326015">
                <a:off x="8291586" y="3065608"/>
                <a:ext cx="660952" cy="575436"/>
              </a:xfrm>
              <a:prstGeom prst="rect">
                <a:avLst/>
              </a:prstGeom>
            </p:spPr>
          </p:pic>
          <p:pic>
            <p:nvPicPr>
              <p:cNvPr id="82" name="Content Placeholder 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9487967" y="2218129"/>
                <a:ext cx="493163" cy="429356"/>
              </a:xfrm>
              <a:prstGeom prst="rect">
                <a:avLst/>
              </a:prstGeom>
            </p:spPr>
          </p:pic>
          <p:pic>
            <p:nvPicPr>
              <p:cNvPr id="83" name="Content Placeholder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844718">
                <a:off x="7912873" y="3215265"/>
                <a:ext cx="348941" cy="303794"/>
              </a:xfrm>
              <a:prstGeom prst="rect">
                <a:avLst/>
              </a:prstGeom>
            </p:spPr>
          </p:pic>
          <p:pic>
            <p:nvPicPr>
              <p:cNvPr id="84" name="Content Placeholder 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7817">
                <a:off x="7684019" y="2532214"/>
                <a:ext cx="609625" cy="530750"/>
              </a:xfrm>
              <a:prstGeom prst="rect">
                <a:avLst/>
              </a:prstGeom>
            </p:spPr>
          </p:pic>
          <p:pic>
            <p:nvPicPr>
              <p:cNvPr id="85" name="Content Placeholder 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064066">
                <a:off x="6978889" y="35380"/>
                <a:ext cx="559576" cy="487177"/>
              </a:xfrm>
              <a:prstGeom prst="rect">
                <a:avLst/>
              </a:prstGeom>
            </p:spPr>
          </p:pic>
          <p:pic>
            <p:nvPicPr>
              <p:cNvPr id="86" name="Content Placeholder 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37153">
                <a:off x="7669028" y="1819116"/>
                <a:ext cx="836632" cy="728387"/>
              </a:xfrm>
              <a:prstGeom prst="rect">
                <a:avLst/>
              </a:prstGeom>
            </p:spPr>
          </p:pic>
          <p:pic>
            <p:nvPicPr>
              <p:cNvPr id="87" name="Content Placeholder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066963">
                <a:off x="9994194" y="3080129"/>
                <a:ext cx="348941" cy="303794"/>
              </a:xfrm>
              <a:prstGeom prst="rect">
                <a:avLst/>
              </a:prstGeom>
            </p:spPr>
          </p:pic>
          <p:pic>
            <p:nvPicPr>
              <p:cNvPr id="88" name="Content Placeholder 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64083">
                <a:off x="10730289" y="2436683"/>
                <a:ext cx="493163" cy="429356"/>
              </a:xfrm>
              <a:prstGeom prst="rect">
                <a:avLst/>
              </a:prstGeom>
            </p:spPr>
          </p:pic>
          <p:pic>
            <p:nvPicPr>
              <p:cNvPr id="89" name="Content Placeholder 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11056501" y="3405078"/>
                <a:ext cx="380044" cy="330873"/>
              </a:xfrm>
              <a:prstGeom prst="rect">
                <a:avLst/>
              </a:prstGeom>
            </p:spPr>
          </p:pic>
          <p:pic>
            <p:nvPicPr>
              <p:cNvPr id="90" name="Content Placeholder 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789855">
                <a:off x="10435118" y="3975983"/>
                <a:ext cx="913136" cy="794992"/>
              </a:xfrm>
              <a:prstGeom prst="rect">
                <a:avLst/>
              </a:prstGeom>
            </p:spPr>
          </p:pic>
        </p:grpSp>
        <p:sp>
          <p:nvSpPr>
            <p:cNvPr id="76" name="Sun 75"/>
            <p:cNvSpPr/>
            <p:nvPr/>
          </p:nvSpPr>
          <p:spPr>
            <a:xfrm rot="691280">
              <a:off x="9392644" y="-1991209"/>
              <a:ext cx="4458164" cy="4458164"/>
            </a:xfrm>
            <a:prstGeom prst="sun">
              <a:avLst>
                <a:gd name="adj" fmla="val 1900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6" name="Picture 9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5" y="5406391"/>
            <a:ext cx="1429105" cy="1505378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4884327" y="4809550"/>
            <a:ext cx="604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n w="28575">
                  <a:solidFill>
                    <a:schemeClr val="bg1"/>
                  </a:solidFill>
                </a:ln>
              </a:rPr>
              <a:t>?</a:t>
            </a:r>
            <a:endParaRPr lang="en-US" sz="6000" b="1" dirty="0">
              <a:ln w="28575">
                <a:solidFill>
                  <a:schemeClr val="bg1"/>
                </a:solidFill>
              </a:ln>
            </a:endParaRPr>
          </a:p>
        </p:txBody>
      </p:sp>
      <p:sp>
        <p:nvSpPr>
          <p:cNvPr id="98" name="Oval 97"/>
          <p:cNvSpPr/>
          <p:nvPr/>
        </p:nvSpPr>
        <p:spPr>
          <a:xfrm rot="19846603">
            <a:off x="4546898" y="3042422"/>
            <a:ext cx="319316" cy="31931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4026336" y="169105"/>
            <a:ext cx="5753950" cy="3023025"/>
            <a:chOff x="4026336" y="169105"/>
            <a:chExt cx="5753950" cy="3023025"/>
          </a:xfrm>
        </p:grpSpPr>
        <p:cxnSp>
          <p:nvCxnSpPr>
            <p:cNvPr id="92" name="Straight Arrow Connector 91"/>
            <p:cNvCxnSpPr/>
            <p:nvPr/>
          </p:nvCxnSpPr>
          <p:spPr>
            <a:xfrm flipV="1">
              <a:off x="4026336" y="169105"/>
              <a:ext cx="5541815" cy="302302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4845893" y="479948"/>
              <a:ext cx="4934393" cy="2644185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Rectangle 10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95" y="1121636"/>
            <a:ext cx="8001424" cy="49972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94" y="1121636"/>
            <a:ext cx="8001425" cy="4997200"/>
          </a:xfrm>
          <a:prstGeom prst="rect">
            <a:avLst/>
          </a:prstGeom>
        </p:spPr>
      </p:pic>
      <p:sp>
        <p:nvSpPr>
          <p:cNvPr id="111" name="Rectangle 110"/>
          <p:cNvSpPr/>
          <p:nvPr/>
        </p:nvSpPr>
        <p:spPr>
          <a:xfrm>
            <a:off x="2290074" y="5583735"/>
            <a:ext cx="2717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[</a:t>
            </a:r>
            <a:r>
              <a:rPr lang="es-ES" dirty="0" err="1" smtClean="0"/>
              <a:t>Schwarzhaupt</a:t>
            </a:r>
            <a:r>
              <a:rPr lang="es-ES" dirty="0" smtClean="0"/>
              <a:t> </a:t>
            </a:r>
            <a:r>
              <a:rPr lang="es-ES" dirty="0"/>
              <a:t>et al. </a:t>
            </a:r>
            <a:r>
              <a:rPr lang="es-ES" dirty="0" smtClean="0"/>
              <a:t>2012]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16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85">
        <p:fade/>
      </p:transition>
    </mc:Choice>
    <mc:Fallback xmlns="">
      <p:transition spd="med" advTm="7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2" cy="812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10760" y="487205"/>
            <a:ext cx="490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OUR METHOD</a:t>
            </a:r>
            <a:endParaRPr lang="en-US" sz="2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7</a:t>
            </a:fld>
            <a:endParaRPr lang="en-US"/>
          </a:p>
        </p:txBody>
      </p:sp>
      <p:sp>
        <p:nvSpPr>
          <p:cNvPr id="15" name="Oval 14"/>
          <p:cNvSpPr/>
          <p:nvPr/>
        </p:nvSpPr>
        <p:spPr>
          <a:xfrm rot="2381923">
            <a:off x="3718204" y="3091174"/>
            <a:ext cx="319316" cy="31931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21373314">
            <a:off x="5589567" y="4856898"/>
            <a:ext cx="319316" cy="31931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15" idx="7"/>
            <a:endCxn id="51" idx="2"/>
          </p:cNvCxnSpPr>
          <p:nvPr/>
        </p:nvCxnSpPr>
        <p:spPr>
          <a:xfrm flipV="1">
            <a:off x="4036837" y="3174478"/>
            <a:ext cx="553957" cy="61603"/>
          </a:xfrm>
          <a:prstGeom prst="straightConnector1">
            <a:avLst/>
          </a:prstGeom>
          <a:ln w="635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8" idx="2"/>
            <a:endCxn id="57" idx="6"/>
          </p:cNvCxnSpPr>
          <p:nvPr/>
        </p:nvCxnSpPr>
        <p:spPr>
          <a:xfrm flipH="1">
            <a:off x="4382244" y="5027076"/>
            <a:ext cx="1207670" cy="434329"/>
          </a:xfrm>
          <a:prstGeom prst="straightConnector1">
            <a:avLst/>
          </a:prstGeom>
          <a:ln w="63500">
            <a:solidFill>
              <a:srgbClr val="FFFF00"/>
            </a:solidFill>
            <a:prstDash val="solid"/>
            <a:headEnd type="triangle" w="med" len="med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 rot="20275950">
            <a:off x="4074624" y="5361730"/>
            <a:ext cx="319316" cy="31931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5773915" y="-1991209"/>
            <a:ext cx="8076893" cy="6821256"/>
            <a:chOff x="5773915" y="-1991209"/>
            <a:chExt cx="8076893" cy="6821256"/>
          </a:xfrm>
        </p:grpSpPr>
        <p:grpSp>
          <p:nvGrpSpPr>
            <p:cNvPr id="75" name="Group 74"/>
            <p:cNvGrpSpPr/>
            <p:nvPr/>
          </p:nvGrpSpPr>
          <p:grpSpPr>
            <a:xfrm>
              <a:off x="5773915" y="-819"/>
              <a:ext cx="5638044" cy="4830866"/>
              <a:chOff x="5773915" y="-819"/>
              <a:chExt cx="5638044" cy="4830866"/>
            </a:xfrm>
          </p:grpSpPr>
          <p:pic>
            <p:nvPicPr>
              <p:cNvPr id="77" name="Content Placeholder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199006">
                <a:off x="7044652" y="2475365"/>
                <a:ext cx="641747" cy="558716"/>
              </a:xfrm>
              <a:prstGeom prst="rect">
                <a:avLst/>
              </a:prstGeom>
            </p:spPr>
          </p:pic>
          <p:pic>
            <p:nvPicPr>
              <p:cNvPr id="78" name="Content Placeholder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5730388" y="828916"/>
                <a:ext cx="672848" cy="585793"/>
              </a:xfrm>
              <a:prstGeom prst="rect">
                <a:avLst/>
              </a:prstGeom>
            </p:spPr>
          </p:pic>
          <p:pic>
            <p:nvPicPr>
              <p:cNvPr id="79" name="Content Placeholder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94146" flipV="1">
                <a:off x="8046439" y="929001"/>
                <a:ext cx="310966" cy="270732"/>
              </a:xfrm>
              <a:prstGeom prst="rect">
                <a:avLst/>
              </a:prstGeom>
            </p:spPr>
          </p:pic>
          <p:pic>
            <p:nvPicPr>
              <p:cNvPr id="80" name="Content Placeholder 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102180">
                <a:off x="7231920" y="2089472"/>
                <a:ext cx="606743" cy="528241"/>
              </a:xfrm>
              <a:prstGeom prst="rect">
                <a:avLst/>
              </a:prstGeom>
            </p:spPr>
          </p:pic>
          <p:pic>
            <p:nvPicPr>
              <p:cNvPr id="81" name="Content Placeholder 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326015">
                <a:off x="8291586" y="3065608"/>
                <a:ext cx="660952" cy="575436"/>
              </a:xfrm>
              <a:prstGeom prst="rect">
                <a:avLst/>
              </a:prstGeom>
            </p:spPr>
          </p:pic>
          <p:pic>
            <p:nvPicPr>
              <p:cNvPr id="82" name="Content Placeholder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9487967" y="2218129"/>
                <a:ext cx="493163" cy="429356"/>
              </a:xfrm>
              <a:prstGeom prst="rect">
                <a:avLst/>
              </a:prstGeom>
            </p:spPr>
          </p:pic>
          <p:pic>
            <p:nvPicPr>
              <p:cNvPr id="83" name="Content Placeholder 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844718">
                <a:off x="7912873" y="3215265"/>
                <a:ext cx="348941" cy="303794"/>
              </a:xfrm>
              <a:prstGeom prst="rect">
                <a:avLst/>
              </a:prstGeom>
            </p:spPr>
          </p:pic>
          <p:pic>
            <p:nvPicPr>
              <p:cNvPr id="84" name="Content Placeholder 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7817">
                <a:off x="7684019" y="2532214"/>
                <a:ext cx="609625" cy="530750"/>
              </a:xfrm>
              <a:prstGeom prst="rect">
                <a:avLst/>
              </a:prstGeom>
            </p:spPr>
          </p:pic>
          <p:pic>
            <p:nvPicPr>
              <p:cNvPr id="85" name="Content Placeholder 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064066">
                <a:off x="6978889" y="35380"/>
                <a:ext cx="559576" cy="487177"/>
              </a:xfrm>
              <a:prstGeom prst="rect">
                <a:avLst/>
              </a:prstGeom>
            </p:spPr>
          </p:pic>
          <p:pic>
            <p:nvPicPr>
              <p:cNvPr id="86" name="Content Placeholder 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37153">
                <a:off x="7669028" y="1819116"/>
                <a:ext cx="836632" cy="728387"/>
              </a:xfrm>
              <a:prstGeom prst="rect">
                <a:avLst/>
              </a:prstGeom>
            </p:spPr>
          </p:pic>
          <p:pic>
            <p:nvPicPr>
              <p:cNvPr id="87" name="Content Placeholder 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066963">
                <a:off x="9994194" y="3080129"/>
                <a:ext cx="348941" cy="303794"/>
              </a:xfrm>
              <a:prstGeom prst="rect">
                <a:avLst/>
              </a:prstGeom>
            </p:spPr>
          </p:pic>
          <p:pic>
            <p:nvPicPr>
              <p:cNvPr id="88" name="Content Placeholder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64083">
                <a:off x="10730289" y="2436683"/>
                <a:ext cx="493163" cy="429356"/>
              </a:xfrm>
              <a:prstGeom prst="rect">
                <a:avLst/>
              </a:prstGeom>
            </p:spPr>
          </p:pic>
          <p:pic>
            <p:nvPicPr>
              <p:cNvPr id="89" name="Content Placeholder 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0804">
                <a:off x="11056501" y="3405078"/>
                <a:ext cx="380044" cy="330873"/>
              </a:xfrm>
              <a:prstGeom prst="rect">
                <a:avLst/>
              </a:prstGeom>
            </p:spPr>
          </p:pic>
          <p:pic>
            <p:nvPicPr>
              <p:cNvPr id="90" name="Content Placeholder 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789855">
                <a:off x="10435118" y="3975983"/>
                <a:ext cx="913136" cy="794992"/>
              </a:xfrm>
              <a:prstGeom prst="rect">
                <a:avLst/>
              </a:prstGeom>
            </p:spPr>
          </p:pic>
        </p:grpSp>
        <p:sp>
          <p:nvSpPr>
            <p:cNvPr id="76" name="Sun 75"/>
            <p:cNvSpPr/>
            <p:nvPr/>
          </p:nvSpPr>
          <p:spPr>
            <a:xfrm rot="691280">
              <a:off x="9392644" y="-1991209"/>
              <a:ext cx="4458164" cy="4458164"/>
            </a:xfrm>
            <a:prstGeom prst="sun">
              <a:avLst>
                <a:gd name="adj" fmla="val 1900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39333" y="2860241"/>
            <a:ext cx="618081" cy="79654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21642" y="5401757"/>
            <a:ext cx="618081" cy="79654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0" y="5276849"/>
            <a:ext cx="2033642" cy="1588407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 rot="21552379">
            <a:off x="4590784" y="3067220"/>
            <a:ext cx="211585" cy="21158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?</a:t>
            </a:r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 rot="2578460">
            <a:off x="2841966" y="2317103"/>
            <a:ext cx="2066492" cy="1832568"/>
          </a:xfrm>
          <a:prstGeom prst="ellipse">
            <a:avLst/>
          </a:prstGeom>
          <a:noFill/>
          <a:ln w="5715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/>
          <p:nvPr/>
        </p:nvSpPr>
        <p:spPr>
          <a:xfrm rot="18677191">
            <a:off x="3451086" y="4959082"/>
            <a:ext cx="1555702" cy="1121500"/>
          </a:xfrm>
          <a:prstGeom prst="ellipse">
            <a:avLst/>
          </a:prstGeom>
          <a:noFill/>
          <a:ln w="5715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2919653">
            <a:off x="5357773" y="4462278"/>
            <a:ext cx="767858" cy="1106844"/>
          </a:xfrm>
          <a:prstGeom prst="ellipse">
            <a:avLst/>
          </a:prstGeom>
          <a:noFill/>
          <a:ln w="5715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684746" y="3778527"/>
            <a:ext cx="648302" cy="736852"/>
            <a:chOff x="5569951" y="4799674"/>
            <a:chExt cx="648302" cy="736852"/>
          </a:xfrm>
        </p:grpSpPr>
        <p:sp>
          <p:nvSpPr>
            <p:cNvPr id="64" name="Oval 63"/>
            <p:cNvSpPr/>
            <p:nvPr/>
          </p:nvSpPr>
          <p:spPr>
            <a:xfrm rot="21373314">
              <a:off x="5741967" y="5009298"/>
              <a:ext cx="319316" cy="3193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2644395">
              <a:off x="5569951" y="4799674"/>
              <a:ext cx="648302" cy="736852"/>
            </a:xfrm>
            <a:prstGeom prst="ellipse">
              <a:avLst/>
            </a:prstGeom>
            <a:noFill/>
            <a:ln w="57150">
              <a:solidFill>
                <a:srgbClr val="66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300989" y="3231806"/>
            <a:ext cx="1871352" cy="2230144"/>
            <a:chOff x="4958426" y="4053028"/>
            <a:chExt cx="1871352" cy="2230144"/>
          </a:xfrm>
        </p:grpSpPr>
        <p:sp>
          <p:nvSpPr>
            <p:cNvPr id="94" name="Oval 93"/>
            <p:cNvSpPr/>
            <p:nvPr/>
          </p:nvSpPr>
          <p:spPr>
            <a:xfrm rot="21373314">
              <a:off x="5741967" y="5009298"/>
              <a:ext cx="319316" cy="3193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 rot="3200883">
              <a:off x="4779030" y="4232424"/>
              <a:ext cx="2230144" cy="1871352"/>
            </a:xfrm>
            <a:prstGeom prst="ellipse">
              <a:avLst/>
            </a:prstGeom>
            <a:noFill/>
            <a:ln w="57150">
              <a:solidFill>
                <a:srgbClr val="66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172243" y="3153207"/>
            <a:ext cx="653616" cy="806374"/>
            <a:chOff x="5567294" y="4764913"/>
            <a:chExt cx="653616" cy="806374"/>
          </a:xfrm>
        </p:grpSpPr>
        <p:sp>
          <p:nvSpPr>
            <p:cNvPr id="101" name="Oval 100"/>
            <p:cNvSpPr/>
            <p:nvPr/>
          </p:nvSpPr>
          <p:spPr>
            <a:xfrm rot="21373314">
              <a:off x="5741967" y="5009298"/>
              <a:ext cx="319316" cy="3193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 rot="2480938">
              <a:off x="5567294" y="4764913"/>
              <a:ext cx="653616" cy="806374"/>
            </a:xfrm>
            <a:prstGeom prst="ellipse">
              <a:avLst/>
            </a:prstGeom>
            <a:noFill/>
            <a:ln w="57150">
              <a:solidFill>
                <a:srgbClr val="66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 rot="2101638">
            <a:off x="5045778" y="5473057"/>
            <a:ext cx="629568" cy="758982"/>
            <a:chOff x="5579318" y="4788609"/>
            <a:chExt cx="629568" cy="758982"/>
          </a:xfrm>
        </p:grpSpPr>
        <p:sp>
          <p:nvSpPr>
            <p:cNvPr id="104" name="Oval 103"/>
            <p:cNvSpPr/>
            <p:nvPr/>
          </p:nvSpPr>
          <p:spPr>
            <a:xfrm rot="21373314">
              <a:off x="5741967" y="5009298"/>
              <a:ext cx="319316" cy="3193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5579318" y="4788609"/>
              <a:ext cx="629568" cy="758982"/>
            </a:xfrm>
            <a:prstGeom prst="ellipse">
              <a:avLst/>
            </a:prstGeom>
            <a:noFill/>
            <a:ln w="57150">
              <a:solidFill>
                <a:srgbClr val="66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2137995" y="2596804"/>
            <a:ext cx="736852" cy="736852"/>
            <a:chOff x="5525676" y="4799674"/>
            <a:chExt cx="736852" cy="736852"/>
          </a:xfrm>
        </p:grpSpPr>
        <p:sp>
          <p:nvSpPr>
            <p:cNvPr id="107" name="Oval 106"/>
            <p:cNvSpPr/>
            <p:nvPr/>
          </p:nvSpPr>
          <p:spPr>
            <a:xfrm rot="21373314">
              <a:off x="5741967" y="5009298"/>
              <a:ext cx="319316" cy="3193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525676" y="4799674"/>
              <a:ext cx="736852" cy="736852"/>
            </a:xfrm>
            <a:prstGeom prst="ellipse">
              <a:avLst/>
            </a:prstGeom>
            <a:noFill/>
            <a:ln w="57150">
              <a:solidFill>
                <a:srgbClr val="66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3206707" y="4224217"/>
            <a:ext cx="821618" cy="668262"/>
            <a:chOff x="5483293" y="4833969"/>
            <a:chExt cx="821618" cy="668262"/>
          </a:xfrm>
        </p:grpSpPr>
        <p:sp>
          <p:nvSpPr>
            <p:cNvPr id="110" name="Oval 109"/>
            <p:cNvSpPr/>
            <p:nvPr/>
          </p:nvSpPr>
          <p:spPr>
            <a:xfrm rot="21373314">
              <a:off x="5741967" y="5009298"/>
              <a:ext cx="319316" cy="3193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 rot="2647305">
              <a:off x="5483293" y="4833969"/>
              <a:ext cx="821618" cy="668262"/>
            </a:xfrm>
            <a:prstGeom prst="ellipse">
              <a:avLst/>
            </a:prstGeom>
            <a:noFill/>
            <a:ln w="57150">
              <a:solidFill>
                <a:srgbClr val="66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178319" y="4064981"/>
            <a:ext cx="736852" cy="736852"/>
            <a:chOff x="5525676" y="4799674"/>
            <a:chExt cx="736852" cy="736852"/>
          </a:xfrm>
        </p:grpSpPr>
        <p:sp>
          <p:nvSpPr>
            <p:cNvPr id="113" name="Oval 112"/>
            <p:cNvSpPr/>
            <p:nvPr/>
          </p:nvSpPr>
          <p:spPr>
            <a:xfrm rot="21373314">
              <a:off x="5741967" y="5009298"/>
              <a:ext cx="319316" cy="3193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525676" y="4799674"/>
              <a:ext cx="736852" cy="736852"/>
            </a:xfrm>
            <a:prstGeom prst="ellipse">
              <a:avLst/>
            </a:prstGeom>
            <a:noFill/>
            <a:ln w="57150">
              <a:solidFill>
                <a:srgbClr val="66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4925853" y="4014795"/>
            <a:ext cx="661432" cy="561412"/>
            <a:chOff x="5563386" y="4887394"/>
            <a:chExt cx="661432" cy="561412"/>
          </a:xfrm>
        </p:grpSpPr>
        <p:sp>
          <p:nvSpPr>
            <p:cNvPr id="116" name="Oval 115"/>
            <p:cNvSpPr/>
            <p:nvPr/>
          </p:nvSpPr>
          <p:spPr>
            <a:xfrm rot="21373314">
              <a:off x="5741967" y="5009298"/>
              <a:ext cx="319316" cy="3193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 rot="2970758">
              <a:off x="5613396" y="4837384"/>
              <a:ext cx="561412" cy="661432"/>
            </a:xfrm>
            <a:prstGeom prst="ellipse">
              <a:avLst/>
            </a:prstGeom>
            <a:noFill/>
            <a:ln w="57150">
              <a:solidFill>
                <a:srgbClr val="66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4923048" y="2827335"/>
            <a:ext cx="918828" cy="1090728"/>
            <a:chOff x="5434688" y="4622736"/>
            <a:chExt cx="918828" cy="1090728"/>
          </a:xfrm>
        </p:grpSpPr>
        <p:sp>
          <p:nvSpPr>
            <p:cNvPr id="119" name="Oval 118"/>
            <p:cNvSpPr/>
            <p:nvPr/>
          </p:nvSpPr>
          <p:spPr>
            <a:xfrm rot="21373314">
              <a:off x="5741967" y="5009298"/>
              <a:ext cx="319316" cy="3193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 rot="3142169">
              <a:off x="5348738" y="4708686"/>
              <a:ext cx="1090728" cy="918828"/>
            </a:xfrm>
            <a:prstGeom prst="ellipse">
              <a:avLst/>
            </a:prstGeom>
            <a:noFill/>
            <a:ln w="57150">
              <a:solidFill>
                <a:srgbClr val="66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93716" y="2761210"/>
            <a:ext cx="221376" cy="251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20568" y="2378130"/>
            <a:ext cx="1878756" cy="726323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>
          <a:xfrm>
            <a:off x="5018229" y="4552094"/>
            <a:ext cx="1025746" cy="1025746"/>
          </a:xfrm>
          <a:prstGeom prst="mathMultiply">
            <a:avLst>
              <a:gd name="adj1" fmla="val 201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0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998">
        <p:fade/>
      </p:transition>
    </mc:Choice>
    <mc:Fallback xmlns="">
      <p:transition spd="med" advTm="349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7" grpId="1" animBg="1"/>
      <p:bldP spid="51" grpId="0" animBg="1"/>
      <p:bldP spid="51" grpId="1" animBg="1"/>
      <p:bldP spid="56" grpId="0" animBg="1"/>
      <p:bldP spid="58" grpId="0" animBg="1"/>
      <p:bldP spid="59" grpId="0" animBg="1"/>
      <p:bldP spid="5" grpId="0" animBg="1"/>
      <p:bldP spid="5" grpId="1" animBg="1"/>
      <p:bldP spid="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Related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4779963"/>
          </a:xfrm>
        </p:spPr>
        <p:txBody>
          <a:bodyPr/>
          <a:lstStyle/>
          <a:p>
            <a:r>
              <a:rPr lang="es-ES" dirty="0" err="1" smtClean="0"/>
              <a:t>Photon-based</a:t>
            </a:r>
            <a:r>
              <a:rPr lang="es-ES" dirty="0" smtClean="0"/>
              <a:t> </a:t>
            </a:r>
            <a:r>
              <a:rPr lang="es-ES" dirty="0" err="1" smtClean="0"/>
              <a:t>methods</a:t>
            </a:r>
            <a:endParaRPr lang="es-ES" dirty="0" smtClean="0"/>
          </a:p>
        </p:txBody>
      </p:sp>
      <p:grpSp>
        <p:nvGrpSpPr>
          <p:cNvPr id="33" name="Group 32"/>
          <p:cNvGrpSpPr/>
          <p:nvPr/>
        </p:nvGrpSpPr>
        <p:grpSpPr>
          <a:xfrm>
            <a:off x="545835" y="2064535"/>
            <a:ext cx="5269180" cy="2213016"/>
            <a:chOff x="545835" y="2064535"/>
            <a:chExt cx="5269180" cy="2213016"/>
          </a:xfrm>
        </p:grpSpPr>
        <p:sp>
          <p:nvSpPr>
            <p:cNvPr id="9" name="TextBox 8"/>
            <p:cNvSpPr txBox="1"/>
            <p:nvPr/>
          </p:nvSpPr>
          <p:spPr>
            <a:xfrm>
              <a:off x="2704455" y="3877441"/>
              <a:ext cx="1044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 smtClean="0"/>
                <a:t>POINTS</a:t>
              </a:r>
              <a:endParaRPr lang="en-US" sz="1200" b="1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45835" y="2064535"/>
              <a:ext cx="3300424" cy="1722445"/>
              <a:chOff x="711406" y="3351700"/>
              <a:chExt cx="5672120" cy="29602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/>
              <a:srcRect t="13823" b="20920"/>
              <a:stretch/>
            </p:blipFill>
            <p:spPr>
              <a:xfrm>
                <a:off x="711406" y="3365500"/>
                <a:ext cx="5672120" cy="294640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711406" y="3351700"/>
                <a:ext cx="5553275" cy="687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2000" dirty="0"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[Jensen </a:t>
                </a:r>
                <a:r>
                  <a:rPr lang="es-ES" sz="2000" dirty="0" smtClean="0"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</a:t>
                </a:r>
                <a:r>
                  <a:rPr lang="es-ES" sz="2000" dirty="0" err="1" smtClean="0"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Christensen</a:t>
                </a:r>
                <a:r>
                  <a:rPr lang="es-ES" sz="2000" dirty="0" smtClean="0"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 98]</a:t>
                </a:r>
                <a:endParaRPr lang="en-US" sz="2000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3903" y="2072565"/>
              <a:ext cx="1721112" cy="171441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383402" y="2093376"/>
              <a:ext cx="143161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000" dirty="0" smtClean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[</a:t>
              </a:r>
              <a:r>
                <a:rPr lang="es-ES" sz="2000" dirty="0" err="1" smtClean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Knaus</a:t>
              </a:r>
              <a:r>
                <a:rPr lang="es-ES" sz="2000" dirty="0" smtClean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s-ES" sz="2000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and </a:t>
              </a:r>
              <a:r>
                <a:rPr lang="es-ES" sz="2000" dirty="0" err="1" smtClean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Zwicker</a:t>
              </a:r>
              <a:r>
                <a:rPr lang="es-ES" sz="2000" dirty="0" smtClean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 11]</a:t>
              </a:r>
              <a:endPara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45835" y="4368013"/>
            <a:ext cx="5375088" cy="2046465"/>
            <a:chOff x="545835" y="4368013"/>
            <a:chExt cx="5375088" cy="2046465"/>
          </a:xfrm>
        </p:grpSpPr>
        <p:grpSp>
          <p:nvGrpSpPr>
            <p:cNvPr id="15" name="Group 14"/>
            <p:cNvGrpSpPr/>
            <p:nvPr/>
          </p:nvGrpSpPr>
          <p:grpSpPr>
            <a:xfrm>
              <a:off x="545835" y="4368014"/>
              <a:ext cx="2707030" cy="1585690"/>
              <a:chOff x="6559715" y="3939044"/>
              <a:chExt cx="4415874" cy="2586675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r="20410"/>
              <a:stretch/>
            </p:blipFill>
            <p:spPr>
              <a:xfrm>
                <a:off x="6589484" y="3981763"/>
                <a:ext cx="4386105" cy="2543956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6559715" y="3939044"/>
                <a:ext cx="4415874" cy="652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2000" dirty="0" smtClean="0"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s-ES" sz="2000" dirty="0" err="1" smtClean="0"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Jarosz</a:t>
                </a:r>
                <a:r>
                  <a:rPr lang="es-ES" sz="2000" dirty="0" smtClean="0"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 et al. 11]</a:t>
                </a:r>
                <a:endParaRPr lang="en-US" sz="2000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479797" y="4368013"/>
              <a:ext cx="2441126" cy="1589712"/>
              <a:chOff x="7178839" y="1554696"/>
              <a:chExt cx="3982115" cy="259323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/>
              <a:srcRect l="12892" t="-12"/>
              <a:stretch/>
            </p:blipFill>
            <p:spPr>
              <a:xfrm>
                <a:off x="7178841" y="1597414"/>
                <a:ext cx="3982113" cy="2550519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7178839" y="1554696"/>
                <a:ext cx="3881037" cy="652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2000" dirty="0" smtClean="0"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s-ES" sz="2000" dirty="0" err="1" smtClean="0"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Jarosz</a:t>
                </a:r>
                <a:r>
                  <a:rPr lang="es-ES" sz="2000" dirty="0" smtClean="0"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 et al. 11]</a:t>
                </a:r>
                <a:endParaRPr lang="en-US" sz="2000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750237" y="6014368"/>
              <a:ext cx="9989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 smtClean="0"/>
                <a:t>BEAMS</a:t>
              </a:r>
              <a:endParaRPr lang="en-US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22537" y="4279900"/>
            <a:ext cx="5365960" cy="2200731"/>
            <a:chOff x="6422537" y="4279900"/>
            <a:chExt cx="5365960" cy="220073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t="4563" b="18084"/>
            <a:stretch/>
          </p:blipFill>
          <p:spPr>
            <a:xfrm>
              <a:off x="6422537" y="4279900"/>
              <a:ext cx="5365960" cy="17780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553104" y="6080521"/>
              <a:ext cx="31048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b="1" dirty="0"/>
                <a:t>POINTS + BEAMS + PATHS</a:t>
              </a:r>
              <a:endParaRPr lang="en-US" sz="2000" b="1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465994" y="4284353"/>
              <a:ext cx="212590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000" dirty="0" smtClean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[</a:t>
              </a:r>
              <a:r>
                <a:rPr lang="es-ES" sz="2000" dirty="0" err="1" smtClean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Krivanek</a:t>
              </a:r>
              <a:r>
                <a:rPr lang="es-ES" sz="2000" dirty="0" smtClean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 et </a:t>
              </a:r>
              <a:r>
                <a:rPr lang="es-ES" sz="2000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al. </a:t>
              </a:r>
              <a:r>
                <a:rPr lang="es-ES" sz="2000" dirty="0" smtClean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14]</a:t>
              </a:r>
              <a:endPara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34972" y="2035125"/>
            <a:ext cx="5410200" cy="2098755"/>
            <a:chOff x="6434972" y="2035125"/>
            <a:chExt cx="5410200" cy="2098755"/>
          </a:xfrm>
        </p:grpSpPr>
        <p:grpSp>
          <p:nvGrpSpPr>
            <p:cNvPr id="23" name="Group 22"/>
            <p:cNvGrpSpPr/>
            <p:nvPr/>
          </p:nvGrpSpPr>
          <p:grpSpPr>
            <a:xfrm>
              <a:off x="6434972" y="2035125"/>
              <a:ext cx="5410200" cy="1725668"/>
              <a:chOff x="1486285" y="3501372"/>
              <a:chExt cx="8811379" cy="2810527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9"/>
              <a:srcRect l="11116"/>
              <a:stretch/>
            </p:blipFill>
            <p:spPr>
              <a:xfrm>
                <a:off x="1486285" y="3562351"/>
                <a:ext cx="4400165" cy="2749548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10"/>
              <a:srcRect r="15302"/>
              <a:stretch/>
            </p:blipFill>
            <p:spPr>
              <a:xfrm>
                <a:off x="5983774" y="3562349"/>
                <a:ext cx="4313890" cy="2749550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1536808" y="3501372"/>
                <a:ext cx="6456142" cy="6516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2000" dirty="0"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s-ES" sz="2000" dirty="0" err="1"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Bitterli</a:t>
                </a:r>
                <a:r>
                  <a:rPr lang="es-ES" sz="2000" dirty="0"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 and </a:t>
                </a:r>
                <a:r>
                  <a:rPr lang="es-ES" sz="2000" dirty="0" err="1"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Jarosz</a:t>
                </a:r>
                <a:r>
                  <a:rPr lang="es-ES" sz="2000" dirty="0"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rPr>
                  <a:t> 17]</a:t>
                </a:r>
                <a:endParaRPr lang="en-US" sz="2000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962668" y="3733770"/>
              <a:ext cx="24674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 err="1" smtClean="0"/>
                <a:t>Higher</a:t>
              </a:r>
              <a:r>
                <a:rPr lang="es-ES" sz="2000" b="1" dirty="0" smtClean="0"/>
                <a:t>-dimensional</a:t>
              </a:r>
              <a:endParaRPr lang="en-US" sz="12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21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9"/>
    </mc:Choice>
    <mc:Fallback xmlns="">
      <p:transition spd="slow" advTm="18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Related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4779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err="1" smtClean="0"/>
              <a:t>Frequency</a:t>
            </a:r>
            <a:r>
              <a:rPr lang="es-ES" dirty="0" smtClean="0"/>
              <a:t> and </a:t>
            </a:r>
            <a:r>
              <a:rPr lang="es-ES" dirty="0" err="1" smtClean="0"/>
              <a:t>gradient</a:t>
            </a:r>
            <a:r>
              <a:rPr lang="es-ES" dirty="0" err="1"/>
              <a:t>-</a:t>
            </a:r>
            <a:r>
              <a:rPr lang="es-ES" dirty="0" err="1" smtClean="0"/>
              <a:t>domain</a:t>
            </a:r>
            <a:endParaRPr lang="es-ES" dirty="0" smtClean="0"/>
          </a:p>
          <a:p>
            <a:r>
              <a:rPr lang="es-ES" dirty="0" err="1" smtClean="0"/>
              <a:t>Frequency</a:t>
            </a:r>
            <a:r>
              <a:rPr lang="es-ES" dirty="0" smtClean="0"/>
              <a:t> and </a:t>
            </a:r>
            <a:r>
              <a:rPr lang="es-ES" dirty="0" err="1" smtClean="0"/>
              <a:t>first-order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	[Durand et al. 2005, </a:t>
            </a:r>
            <a:r>
              <a:rPr lang="es-ES" dirty="0" err="1" smtClean="0"/>
              <a:t>Ramamoorthi</a:t>
            </a:r>
            <a:r>
              <a:rPr lang="es-ES" dirty="0" smtClean="0"/>
              <a:t> et al. 2007]</a:t>
            </a:r>
            <a:endParaRPr lang="es-ES" dirty="0"/>
          </a:p>
          <a:p>
            <a:r>
              <a:rPr lang="es-ES" dirty="0"/>
              <a:t>Media </a:t>
            </a:r>
            <a:r>
              <a:rPr lang="es-ES" dirty="0" err="1"/>
              <a:t>frequency</a:t>
            </a:r>
            <a:r>
              <a:rPr lang="es-ES" dirty="0"/>
              <a:t> </a:t>
            </a:r>
            <a:r>
              <a:rPr lang="es-ES" dirty="0" err="1"/>
              <a:t>analysis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	[</a:t>
            </a:r>
            <a:r>
              <a:rPr lang="es-ES" dirty="0" err="1"/>
              <a:t>Belcour</a:t>
            </a:r>
            <a:r>
              <a:rPr lang="es-ES" dirty="0"/>
              <a:t> et </a:t>
            </a:r>
            <a:r>
              <a:rPr lang="es-ES" dirty="0" smtClean="0"/>
              <a:t>al. </a:t>
            </a:r>
            <a:r>
              <a:rPr lang="es-ES" dirty="0"/>
              <a:t>2014</a:t>
            </a:r>
            <a:r>
              <a:rPr lang="es-ES" dirty="0" smtClean="0"/>
              <a:t>]</a:t>
            </a:r>
          </a:p>
          <a:p>
            <a:r>
              <a:rPr lang="es-ES" dirty="0" err="1" smtClean="0"/>
              <a:t>Image-space</a:t>
            </a:r>
            <a:r>
              <a:rPr lang="es-ES" dirty="0" smtClean="0"/>
              <a:t> </a:t>
            </a:r>
            <a:r>
              <a:rPr lang="es-ES" dirty="0" err="1" smtClean="0"/>
              <a:t>gradients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MLT </a:t>
            </a:r>
            <a:br>
              <a:rPr lang="es-ES" dirty="0" smtClean="0"/>
            </a:br>
            <a:r>
              <a:rPr lang="es-ES" dirty="0" smtClean="0"/>
              <a:t>	[</a:t>
            </a:r>
            <a:r>
              <a:rPr lang="es-ES" dirty="0" err="1" smtClean="0"/>
              <a:t>Lehtinen</a:t>
            </a:r>
            <a:r>
              <a:rPr lang="es-ES" dirty="0"/>
              <a:t> </a:t>
            </a:r>
            <a:r>
              <a:rPr lang="es-ES" dirty="0" smtClean="0"/>
              <a:t>et al. 2013, </a:t>
            </a:r>
            <a:r>
              <a:rPr lang="es-ES" dirty="0" err="1" smtClean="0"/>
              <a:t>Manzi</a:t>
            </a:r>
            <a:r>
              <a:rPr lang="es-ES" dirty="0" smtClean="0"/>
              <a:t> et al. 2014]</a:t>
            </a:r>
          </a:p>
          <a:p>
            <a:r>
              <a:rPr lang="es-ES" dirty="0" err="1" smtClean="0"/>
              <a:t>Gradient-domain</a:t>
            </a:r>
            <a:r>
              <a:rPr lang="es-ES" dirty="0" smtClean="0"/>
              <a:t> </a:t>
            </a:r>
            <a:r>
              <a:rPr lang="es-ES" dirty="0" err="1" smtClean="0"/>
              <a:t>path</a:t>
            </a:r>
            <a:r>
              <a:rPr lang="es-ES" dirty="0" smtClean="0"/>
              <a:t> </a:t>
            </a:r>
            <a:r>
              <a:rPr lang="es-ES" dirty="0" err="1" smtClean="0"/>
              <a:t>tracing</a:t>
            </a:r>
            <a:r>
              <a:rPr lang="es-ES" dirty="0" smtClean="0"/>
              <a:t> </a:t>
            </a:r>
            <a:r>
              <a:rPr lang="es-ES" dirty="0" err="1" smtClean="0"/>
              <a:t>methods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	[</a:t>
            </a:r>
            <a:r>
              <a:rPr lang="es-ES" dirty="0" err="1" smtClean="0"/>
              <a:t>Kettunen</a:t>
            </a:r>
            <a:r>
              <a:rPr lang="es-ES" dirty="0" smtClean="0"/>
              <a:t> et al. 2015, </a:t>
            </a:r>
            <a:r>
              <a:rPr lang="es-ES" dirty="0" err="1" smtClean="0"/>
              <a:t>Manzi</a:t>
            </a:r>
            <a:r>
              <a:rPr lang="es-ES" dirty="0" smtClean="0"/>
              <a:t> et al. 2015]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FE5A-6FF8-46CC-8BD6-0591BB7FADDB}" type="slidenum">
              <a:rPr lang="en-US" smtClean="0"/>
              <a:t>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42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1"/>
    </mc:Choice>
    <mc:Fallback xmlns="">
      <p:transition spd="slow" advTm="19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2.3|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6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3.8|4|7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4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7|9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4.9|1.5|1.2|0.9|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4.8|13.3|24.5|1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0.5|0.6|0.7|5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6.5|7.8|10|10.2|2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16.2|4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8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9.3|3.4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5|1.4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9.9|11.4"/>
</p:tagLst>
</file>

<file path=ppt/theme/theme1.xml><?xml version="1.0" encoding="utf-8"?>
<a:theme xmlns:a="http://schemas.openxmlformats.org/drawingml/2006/main" name="Tema de Offic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954F72"/>
      </a:folHlink>
    </a:clrScheme>
    <a:fontScheme name="Personalizado 2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_DeepToF_SIGASIA.pptx" id="{0D6B602D-15CD-4393-926C-71651D73BC65}" vid="{E35CDF10-1508-45C0-BFFA-89BDAD4C4C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R4_SmithBucklin_SIGGRAPH_Template_Widescreen</Template>
  <TotalTime>13982</TotalTime>
  <Words>3398</Words>
  <Application>Microsoft Office PowerPoint</Application>
  <PresentationFormat>Widescreen</PresentationFormat>
  <Paragraphs>468</Paragraphs>
  <Slides>46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Myriad Pro</vt:lpstr>
      <vt:lpstr>Myriad Pro Light</vt:lpstr>
      <vt:lpstr>Wingdings</vt:lpstr>
      <vt:lpstr>Tema de Office</vt:lpstr>
      <vt:lpstr>Image</vt:lpstr>
      <vt:lpstr>Second-Order Occlusion-Aware Volumetric Radiance Caching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Related Work</vt:lpstr>
      <vt:lpstr>Related Work</vt:lpstr>
      <vt:lpstr>Related Work</vt:lpstr>
      <vt:lpstr>Related Work</vt:lpstr>
      <vt:lpstr>Related Work</vt:lpstr>
      <vt:lpstr>Related Work</vt:lpstr>
      <vt:lpstr>Related Work</vt:lpstr>
      <vt:lpstr>Radiance extrapolation</vt:lpstr>
      <vt:lpstr>Radiance extrapolation</vt:lpstr>
      <vt:lpstr>Radiance extrapolation</vt:lpstr>
      <vt:lpstr>Radiance extrapolation</vt:lpstr>
      <vt:lpstr>Radiance extrapolation</vt:lpstr>
      <vt:lpstr>PowerPoint Presentation</vt:lpstr>
      <vt:lpstr>Derivative computation</vt:lpstr>
      <vt:lpstr>Derivative computation</vt:lpstr>
      <vt:lpstr>Derivative computation</vt:lpstr>
      <vt:lpstr>Derivative computation</vt:lpstr>
      <vt:lpstr>Derivative computation</vt:lpstr>
      <vt:lpstr>Derivative computation</vt:lpstr>
      <vt:lpstr>Derivative computation</vt:lpstr>
      <vt:lpstr>Derivative computation</vt:lpstr>
      <vt:lpstr>Derivative computation</vt:lpstr>
      <vt:lpstr>Derivative computation</vt:lpstr>
      <vt:lpstr>2D visualization of derivatives</vt:lpstr>
      <vt:lpstr>2D visualization of derivatives</vt:lpstr>
      <vt:lpstr>Results</vt:lpstr>
      <vt:lpstr>Statues – Render comparison</vt:lpstr>
      <vt:lpstr>Statues – Render comparison</vt:lpstr>
      <vt:lpstr>Statues – Cache distribution</vt:lpstr>
      <vt:lpstr>Statues – Cache distribution</vt:lpstr>
      <vt:lpstr>Patio – Time performance</vt:lpstr>
      <vt:lpstr>Patio – Time performance</vt:lpstr>
      <vt:lpstr>Patio – Time performance</vt:lpstr>
      <vt:lpstr>Patio – Time performance</vt:lpstr>
      <vt:lpstr>PowerPoint Presentation</vt:lpstr>
      <vt:lpstr>Equal-time comparison</vt:lpstr>
      <vt:lpstr>Future work</vt:lpstr>
      <vt:lpstr>Conclusions</vt:lpstr>
      <vt:lpstr>PowerPoint Presentation</vt:lpstr>
    </vt:vector>
  </TitlesOfParts>
  <Company>Universidad de Zaragoza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Second-Order Occlusion-Aware Volumetric Radiance Caching</dc:title>
  <dc:creator>Julio</dc:creator>
  <cp:lastModifiedBy>Julio</cp:lastModifiedBy>
  <cp:revision>878</cp:revision>
  <dcterms:created xsi:type="dcterms:W3CDTF">2018-07-11T14:02:47Z</dcterms:created>
  <dcterms:modified xsi:type="dcterms:W3CDTF">2018-09-13T10:22:53Z</dcterms:modified>
</cp:coreProperties>
</file>