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.xml" ContentType="application/vnd.openxmlformats-officedocument.presentationml.tags+xml"/>
  <Override PartName="/ppt/notesSlides/notesSlide30.xml" ContentType="application/vnd.openxmlformats-officedocument.presentationml.notesSlide+xml"/>
  <Override PartName="/ppt/tags/tag2.xml" ContentType="application/vnd.openxmlformats-officedocument.presentationml.tags+xml"/>
  <Override PartName="/ppt/notesSlides/notesSlide31.xml" ContentType="application/vnd.openxmlformats-officedocument.presentationml.notesSlide+xml"/>
  <Override PartName="/ppt/tags/tag3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4.xml" ContentType="application/vnd.openxmlformats-officedocument.presentationml.tags+xml"/>
  <Override PartName="/ppt/notesSlides/notesSlide42.xml" ContentType="application/vnd.openxmlformats-officedocument.presentationml.notesSlide+xml"/>
  <Override PartName="/ppt/tags/tag5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64"/>
  </p:notesMasterIdLst>
  <p:handoutMasterIdLst>
    <p:handoutMasterId r:id="rId65"/>
  </p:handoutMasterIdLst>
  <p:sldIdLst>
    <p:sldId id="256" r:id="rId2"/>
    <p:sldId id="355" r:id="rId3"/>
    <p:sldId id="356" r:id="rId4"/>
    <p:sldId id="312" r:id="rId5"/>
    <p:sldId id="386" r:id="rId6"/>
    <p:sldId id="358" r:id="rId7"/>
    <p:sldId id="359" r:id="rId8"/>
    <p:sldId id="396" r:id="rId9"/>
    <p:sldId id="397" r:id="rId10"/>
    <p:sldId id="309" r:id="rId11"/>
    <p:sldId id="376" r:id="rId12"/>
    <p:sldId id="375" r:id="rId13"/>
    <p:sldId id="377" r:id="rId14"/>
    <p:sldId id="258" r:id="rId15"/>
    <p:sldId id="260" r:id="rId16"/>
    <p:sldId id="378" r:id="rId17"/>
    <p:sldId id="379" r:id="rId18"/>
    <p:sldId id="380" r:id="rId19"/>
    <p:sldId id="398" r:id="rId20"/>
    <p:sldId id="381" r:id="rId21"/>
    <p:sldId id="400" r:id="rId22"/>
    <p:sldId id="399" r:id="rId23"/>
    <p:sldId id="322" r:id="rId24"/>
    <p:sldId id="382" r:id="rId25"/>
    <p:sldId id="261" r:id="rId26"/>
    <p:sldId id="324" r:id="rId27"/>
    <p:sldId id="383" r:id="rId28"/>
    <p:sldId id="393" r:id="rId29"/>
    <p:sldId id="265" r:id="rId30"/>
    <p:sldId id="394" r:id="rId31"/>
    <p:sldId id="362" r:id="rId32"/>
    <p:sldId id="395" r:id="rId33"/>
    <p:sldId id="364" r:id="rId34"/>
    <p:sldId id="388" r:id="rId35"/>
    <p:sldId id="411" r:id="rId36"/>
    <p:sldId id="389" r:id="rId37"/>
    <p:sldId id="391" r:id="rId38"/>
    <p:sldId id="360" r:id="rId39"/>
    <p:sldId id="367" r:id="rId40"/>
    <p:sldId id="368" r:id="rId41"/>
    <p:sldId id="369" r:id="rId42"/>
    <p:sldId id="385" r:id="rId43"/>
    <p:sldId id="390" r:id="rId44"/>
    <p:sldId id="412" r:id="rId45"/>
    <p:sldId id="414" r:id="rId46"/>
    <p:sldId id="413" r:id="rId47"/>
    <p:sldId id="363" r:id="rId48"/>
    <p:sldId id="401" r:id="rId49"/>
    <p:sldId id="372" r:id="rId50"/>
    <p:sldId id="402" r:id="rId51"/>
    <p:sldId id="409" r:id="rId52"/>
    <p:sldId id="410" r:id="rId53"/>
    <p:sldId id="404" r:id="rId54"/>
    <p:sldId id="405" r:id="rId55"/>
    <p:sldId id="406" r:id="rId56"/>
    <p:sldId id="407" r:id="rId57"/>
    <p:sldId id="387" r:id="rId58"/>
    <p:sldId id="408" r:id="rId59"/>
    <p:sldId id="373" r:id="rId60"/>
    <p:sldId id="267" r:id="rId61"/>
    <p:sldId id="268" r:id="rId62"/>
    <p:sldId id="392" r:id="rId63"/>
  </p:sldIdLst>
  <p:sldSz cx="12192000" cy="6858000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o Marco Murri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30202"/>
    <a:srgbClr val="FF66FF"/>
    <a:srgbClr val="72E7EA"/>
    <a:srgbClr val="FFC000"/>
    <a:srgbClr val="850400"/>
    <a:srgbClr val="BC0000"/>
    <a:srgbClr val="07C800"/>
    <a:srgbClr val="FFFFFF"/>
    <a:srgbClr val="804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2314" autoAdjust="0"/>
    <p:restoredTop sz="86469" autoAdjust="0"/>
  </p:normalViewPr>
  <p:slideViewPr>
    <p:cSldViewPr snapToGrid="0" snapToObjects="1">
      <p:cViewPr varScale="1">
        <p:scale>
          <a:sx n="85" d="100"/>
          <a:sy n="85" d="100"/>
        </p:scale>
        <p:origin x="200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448"/>
    </p:cViewPr>
  </p:sorterViewPr>
  <p:notesViewPr>
    <p:cSldViewPr snapToGrid="0" snapToObjects="1">
      <p:cViewPr varScale="1">
        <p:scale>
          <a:sx n="79" d="100"/>
          <a:sy n="79" d="100"/>
        </p:scale>
        <p:origin x="344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commentAuthors" Target="commentAuthors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3BF49-0FD8-394E-A326-7FAED67F0ED7}" type="datetimeFigureOut">
              <a:rPr lang="es-ES" smtClean="0"/>
              <a:t>22/7/19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EF584-92EC-E643-A2CE-B990F847B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2135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3B6A6-87ED-5A44-A5F6-462F2E5EE5F7}" type="datetimeFigureOut">
              <a:rPr lang="es-ES" smtClean="0"/>
              <a:t>22/7/19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415BE-9E9D-784F-B4F9-6E582E284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6467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627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331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11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60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83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66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312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9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207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53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2119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054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92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27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973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599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512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594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25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640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2140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1312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2776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06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3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447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FBF7-1197-4C5A-946F-EA81D9C0C85F}" type="slidenum">
              <a:rPr lang="en-US" smtClean="0"/>
              <a:t>30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911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FBF7-1197-4C5A-946F-EA81D9C0C85F}" type="slidenum">
              <a:rPr lang="en-US" smtClean="0"/>
              <a:t>31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941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FBF7-1197-4C5A-946F-EA81D9C0C85F}" type="slidenum">
              <a:rPr lang="en-US" smtClean="0"/>
              <a:t>32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758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B7F0-1FE4-4160-8D37-5F27F3E81F1A}" type="slidenum">
              <a:rPr lang="es-ES" smtClean="0"/>
              <a:pPr/>
              <a:t>33</a:t>
            </a:fld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792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B7F0-1FE4-4160-8D37-5F27F3E81F1A}" type="slidenum">
              <a:rPr lang="es-ES" smtClean="0"/>
              <a:pPr/>
              <a:t>34</a:t>
            </a:fld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933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B7F0-1FE4-4160-8D37-5F27F3E81F1A}" type="slidenum">
              <a:rPr lang="es-ES" smtClean="0"/>
              <a:pPr/>
              <a:t>35</a:t>
            </a:fld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801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B7F0-1FE4-4160-8D37-5F27F3E81F1A}" type="slidenum">
              <a:rPr lang="es-ES" smtClean="0"/>
              <a:pPr/>
              <a:t>36</a:t>
            </a:fld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413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B7F0-1FE4-4160-8D37-5F27F3E81F1A}" type="slidenum">
              <a:rPr lang="es-ES" smtClean="0"/>
              <a:pPr/>
              <a:t>37</a:t>
            </a:fld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925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38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771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FBF7-1197-4C5A-946F-EA81D9C0C85F}" type="slidenum">
              <a:rPr lang="en-US" smtClean="0"/>
              <a:t>39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23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4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700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FBF7-1197-4C5A-946F-EA81D9C0C85F}" type="slidenum">
              <a:rPr lang="en-US" smtClean="0"/>
              <a:t>40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611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FBF7-1197-4C5A-946F-EA81D9C0C85F}" type="slidenum">
              <a:rPr lang="en-US" smtClean="0"/>
              <a:t>41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916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FBF7-1197-4C5A-946F-EA81D9C0C85F}" type="slidenum">
              <a:rPr lang="en-US" smtClean="0"/>
              <a:t>42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442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FBF7-1197-4C5A-946F-EA81D9C0C85F}" type="slidenum">
              <a:rPr lang="en-US" smtClean="0"/>
              <a:t>43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442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B7F0-1FE4-4160-8D37-5F27F3E81F1A}" type="slidenum">
              <a:rPr lang="es-ES" smtClean="0"/>
              <a:pPr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93391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B7F0-1FE4-4160-8D37-5F27F3E81F1A}" type="slidenum">
              <a:rPr lang="es-ES" smtClean="0"/>
              <a:pPr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765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B7F0-1FE4-4160-8D37-5F27F3E81F1A}" type="slidenum">
              <a:rPr lang="es-ES" smtClean="0"/>
              <a:pPr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39955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2330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9893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12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5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244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3719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51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037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52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592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53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57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54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73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55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622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56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824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57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018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7401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737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6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562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2074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9364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388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7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78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691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415BE-9E9D-784F-B4F9-6E582E28453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53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CCF4-2C99-4E4C-A714-1BD80FA5DCBD}" type="datetime1">
              <a:rPr lang="en-GB" smtClean="0"/>
              <a:t>22/07/2019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770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A602-B419-E148-A8C3-5F7CFC79ED95}" type="datetime1">
              <a:rPr lang="en-GB" smtClean="0"/>
              <a:t>22/07/2019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63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E767-0582-BE4B-939A-EDFB8DAD87C0}" type="datetime1">
              <a:rPr lang="en-GB" smtClean="0"/>
              <a:t>22/07/2019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365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E72F8-DEA2-3549-8925-6C7383B5426E}" type="datetime1">
              <a:rPr lang="en-GB" smtClean="0"/>
              <a:t>22/07/2019</a:t>
            </a:fld>
            <a:endParaRPr lang="en-GB"/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32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9AC8-332C-B94F-8ABB-3B616BB6CAC5}" type="datetime1">
              <a:rPr lang="en-GB" smtClean="0"/>
              <a:t>22/07/2019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543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D46A-DDD1-AA47-A6A6-A000AD486B2C}" type="datetime1">
              <a:rPr lang="en-GB" smtClean="0"/>
              <a:t>22/07/2019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98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2A-47BF-2A42-A50E-B5AE108DD798}" type="datetime1">
              <a:rPr lang="en-GB" smtClean="0"/>
              <a:t>22/07/2019</a:t>
            </a:fld>
            <a:endParaRPr lang="en-GB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909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BC2A-CB1B-7C46-9BEF-93D25341B8AA}" type="datetime1">
              <a:rPr lang="en-GB" smtClean="0"/>
              <a:t>22/07/2019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97914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6C5F-BE6A-4A4D-8FE5-1A62D6DAF773}" type="datetime1">
              <a:rPr lang="en-GB" smtClean="0"/>
              <a:t>22/07/2019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29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9D7D-9867-C34E-A87E-D56261390FF8}" type="datetime1">
              <a:rPr lang="en-GB" smtClean="0"/>
              <a:t>22/07/2019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636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2C91-FDAD-C948-99B9-ABF94C8DF33B}" type="datetime1">
              <a:rPr lang="en-GB" smtClean="0"/>
              <a:t>22/07/2019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37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  <a:lumOff val="35000"/>
              </a:schemeClr>
            </a:gs>
            <a:gs pos="97000">
              <a:schemeClr val="bg1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FBC2A-CB1B-7C46-9BEF-93D25341B8AA}" type="datetime1">
              <a:rPr lang="en-GB" smtClean="0"/>
              <a:t>22/07/2019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63AB6-9DE5-8A4F-B289-4066C5FE73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0886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Myriad Pro Light" panose="020B06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3.tif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9.xml"/><Relationship Id="rId5" Type="http://schemas.openxmlformats.org/officeDocument/2006/relationships/image" Target="../media/image2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2.xml"/><Relationship Id="rId7" Type="http://schemas.openxmlformats.org/officeDocument/2006/relationships/image" Target="../media/image27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9.xml"/><Relationship Id="rId5" Type="http://schemas.openxmlformats.org/officeDocument/2006/relationships/image" Target="../media/image36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5" name="Rectángulo 4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24366" y="2340270"/>
            <a:ext cx="9735334" cy="906582"/>
          </a:xfrm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Progressive Transient Photon Beams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1</a:t>
            </a:fld>
            <a:endParaRPr lang="en-GB"/>
          </a:p>
        </p:txBody>
      </p:sp>
      <p:sp>
        <p:nvSpPr>
          <p:cNvPr id="6" name="CuadroTexto 5"/>
          <p:cNvSpPr txBox="1"/>
          <p:nvPr/>
        </p:nvSpPr>
        <p:spPr>
          <a:xfrm>
            <a:off x="819782" y="3927107"/>
            <a:ext cx="1752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Julio 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Marco</a:t>
            </a:r>
            <a:r>
              <a:rPr lang="en-US" sz="2400" baseline="30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1</a:t>
            </a:r>
            <a:endParaRPr lang="en-US" sz="2400" baseline="30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787908" y="3927107"/>
            <a:ext cx="2305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Wojciech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 Jarosz</a:t>
            </a:r>
            <a:r>
              <a:rPr lang="en-US" sz="2400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092963" y="3927107"/>
            <a:ext cx="2309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Diego Gutierrez</a:t>
            </a:r>
            <a:r>
              <a:rPr lang="en-US" sz="2400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1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402954" y="3927107"/>
            <a:ext cx="2064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Adrian Jarabo</a:t>
            </a:r>
            <a:r>
              <a:rPr lang="en-US" sz="2400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1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022881" y="4793734"/>
            <a:ext cx="408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1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 Universidad de Zaragoza, I3A</a:t>
            </a:r>
            <a:endParaRPr lang="en-US" sz="2400" baseline="30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872488" y="4793734"/>
            <a:ext cx="282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2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 Dartmouth College</a:t>
            </a:r>
            <a:endParaRPr lang="en-US" sz="2400" baseline="30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736105" y="3927106"/>
            <a:ext cx="1858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Ibón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 Guillén</a:t>
            </a:r>
            <a:r>
              <a:rPr lang="en-US" sz="2400" baseline="30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1</a:t>
            </a:r>
            <a:endParaRPr lang="en-US" sz="2400" baseline="30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1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10</a:t>
            </a:fld>
            <a:endParaRPr lang="en-GB"/>
          </a:p>
        </p:txBody>
      </p:sp>
      <p:sp>
        <p:nvSpPr>
          <p:cNvPr id="14" name="CuadroTexto 13"/>
          <p:cNvSpPr txBox="1"/>
          <p:nvPr/>
        </p:nvSpPr>
        <p:spPr>
          <a:xfrm>
            <a:off x="2603500" y="5979640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Steady state</a:t>
            </a:r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872067" y="85725"/>
            <a:ext cx="10447866" cy="1265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dirty="0" smtClean="0">
                <a:sym typeface="Wingdings" panose="05000000000000000000" pitchFamily="2" charset="2"/>
              </a:rPr>
              <a:t>Transient Rendering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743808" y="856846"/>
            <a:ext cx="283385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ym typeface="Wingdings" panose="05000000000000000000" pitchFamily="2" charset="2"/>
              </a:rPr>
              <a:t>vs. </a:t>
            </a:r>
          </a:p>
          <a:p>
            <a:pPr algn="ctr"/>
            <a:r>
              <a:rPr lang="en-US" sz="4000" dirty="0" smtClean="0">
                <a:sym typeface="Wingdings" panose="05000000000000000000" pitchFamily="2" charset="2"/>
              </a:rPr>
              <a:t>Steady-state</a:t>
            </a:r>
            <a:endParaRPr lang="en-US" sz="4000" dirty="0">
              <a:sym typeface="Wingdings" panose="05000000000000000000" pitchFamily="2" charset="2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2" y="2664820"/>
            <a:ext cx="5876925" cy="3305770"/>
          </a:xfrm>
          <a:prstGeom prst="rect">
            <a:avLst/>
          </a:prstGeom>
        </p:spPr>
      </p:pic>
      <p:sp>
        <p:nvSpPr>
          <p:cNvPr id="30" name="Elipse 29"/>
          <p:cNvSpPr/>
          <p:nvPr/>
        </p:nvSpPr>
        <p:spPr>
          <a:xfrm>
            <a:off x="3271494" y="3596007"/>
            <a:ext cx="173380" cy="173380"/>
          </a:xfrm>
          <a:prstGeom prst="ellipse">
            <a:avLst/>
          </a:prstGeom>
          <a:solidFill>
            <a:srgbClr val="3366FF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45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11</a:t>
            </a:fld>
            <a:endParaRPr lang="en-GB"/>
          </a:p>
        </p:txBody>
      </p:sp>
      <p:cxnSp>
        <p:nvCxnSpPr>
          <p:cNvPr id="10" name="Conector recto de flecha 9"/>
          <p:cNvCxnSpPr/>
          <p:nvPr/>
        </p:nvCxnSpPr>
        <p:spPr>
          <a:xfrm flipV="1">
            <a:off x="7118850" y="3238500"/>
            <a:ext cx="0" cy="250350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 rot="16200000">
            <a:off x="6088079" y="4434959"/>
            <a:ext cx="1360367" cy="468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Radiance</a:t>
            </a:r>
          </a:p>
        </p:txBody>
      </p:sp>
      <p:sp>
        <p:nvSpPr>
          <p:cNvPr id="28" name="Elipse 27"/>
          <p:cNvSpPr/>
          <p:nvPr/>
        </p:nvSpPr>
        <p:spPr>
          <a:xfrm>
            <a:off x="7008947" y="3539364"/>
            <a:ext cx="219807" cy="221934"/>
          </a:xfrm>
          <a:prstGeom prst="ellipse">
            <a:avLst/>
          </a:prstGeom>
          <a:solidFill>
            <a:srgbClr val="3366FF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uadroTexto 13"/>
          <p:cNvSpPr txBox="1"/>
          <p:nvPr/>
        </p:nvSpPr>
        <p:spPr>
          <a:xfrm>
            <a:off x="2603500" y="5979640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Steady state</a:t>
            </a:r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872067" y="85725"/>
            <a:ext cx="10447866" cy="1265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dirty="0" smtClean="0">
                <a:sym typeface="Wingdings" panose="05000000000000000000" pitchFamily="2" charset="2"/>
              </a:rPr>
              <a:t>Transient Rendering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743808" y="856846"/>
            <a:ext cx="283385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ym typeface="Wingdings" panose="05000000000000000000" pitchFamily="2" charset="2"/>
              </a:rPr>
              <a:t>vs. </a:t>
            </a:r>
          </a:p>
          <a:p>
            <a:pPr algn="ctr"/>
            <a:r>
              <a:rPr lang="en-US" sz="4000" dirty="0" smtClean="0">
                <a:sym typeface="Wingdings" panose="05000000000000000000" pitchFamily="2" charset="2"/>
              </a:rPr>
              <a:t>Steady-state</a:t>
            </a:r>
            <a:endParaRPr lang="en-US" sz="4000" dirty="0">
              <a:sym typeface="Wingdings" panose="05000000000000000000" pitchFamily="2" charset="2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2" y="2664820"/>
            <a:ext cx="5876925" cy="3305770"/>
          </a:xfrm>
          <a:prstGeom prst="rect">
            <a:avLst/>
          </a:prstGeom>
        </p:spPr>
      </p:pic>
      <p:cxnSp>
        <p:nvCxnSpPr>
          <p:cNvPr id="27" name="Conector recto de flecha 26"/>
          <p:cNvCxnSpPr>
            <a:stCxn id="30" idx="6"/>
          </p:cNvCxnSpPr>
          <p:nvPr/>
        </p:nvCxnSpPr>
        <p:spPr>
          <a:xfrm flipV="1">
            <a:off x="3444874" y="3650331"/>
            <a:ext cx="3564076" cy="32366"/>
          </a:xfrm>
          <a:prstGeom prst="straightConnector1">
            <a:avLst/>
          </a:prstGeom>
          <a:ln w="28575" cmpd="sng"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Elipse 29"/>
          <p:cNvSpPr/>
          <p:nvPr/>
        </p:nvSpPr>
        <p:spPr>
          <a:xfrm>
            <a:off x="3271494" y="3596007"/>
            <a:ext cx="173380" cy="173380"/>
          </a:xfrm>
          <a:prstGeom prst="ellipse">
            <a:avLst/>
          </a:prstGeom>
          <a:solidFill>
            <a:srgbClr val="3366FF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711" y="3072054"/>
            <a:ext cx="385397" cy="38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1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2" y="2664820"/>
            <a:ext cx="5876925" cy="330577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928491"/>
          </a:xfrm>
        </p:spPr>
        <p:txBody>
          <a:bodyPr>
            <a:normAutofit/>
          </a:bodyPr>
          <a:lstStyle/>
          <a:p>
            <a:pPr marL="457200" lvl="1" indent="0" algn="ctr">
              <a:lnSpc>
                <a:spcPct val="150000"/>
              </a:lnSpc>
              <a:buNone/>
            </a:pPr>
            <a:r>
              <a:rPr lang="en-US" sz="3200" dirty="0" smtClean="0">
                <a:sym typeface="Wingdings" panose="05000000000000000000" pitchFamily="2" charset="2"/>
              </a:rPr>
              <a:t>Finite speed of light    </a:t>
            </a:r>
            <a:r>
              <a:rPr lang="en-US" sz="32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Temporal dimension</a:t>
            </a:r>
            <a:endParaRPr lang="en-US" sz="3200" b="1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12</a:t>
            </a:fld>
            <a:endParaRPr lang="en-GB"/>
          </a:p>
        </p:txBody>
      </p:sp>
      <p:cxnSp>
        <p:nvCxnSpPr>
          <p:cNvPr id="20" name="Conector recto de flecha 19"/>
          <p:cNvCxnSpPr>
            <a:stCxn id="29" idx="6"/>
            <a:endCxn id="28" idx="2"/>
          </p:cNvCxnSpPr>
          <p:nvPr/>
        </p:nvCxnSpPr>
        <p:spPr>
          <a:xfrm flipV="1">
            <a:off x="3444874" y="3650331"/>
            <a:ext cx="3564076" cy="32366"/>
          </a:xfrm>
          <a:prstGeom prst="straightConnector1">
            <a:avLst/>
          </a:prstGeom>
          <a:ln w="28575" cmpd="sng"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V="1">
            <a:off x="7118854" y="3238500"/>
            <a:ext cx="0" cy="250350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7118854" y="5742006"/>
            <a:ext cx="4492121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8993996" y="5839544"/>
            <a:ext cx="790139" cy="47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time</a:t>
            </a:r>
          </a:p>
        </p:txBody>
      </p:sp>
      <p:sp>
        <p:nvSpPr>
          <p:cNvPr id="25" name="CuadroTexto 24"/>
          <p:cNvSpPr txBox="1"/>
          <p:nvPr/>
        </p:nvSpPr>
        <p:spPr>
          <a:xfrm rot="16200000">
            <a:off x="6088082" y="4434959"/>
            <a:ext cx="1360367" cy="468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Radiance</a:t>
            </a:r>
          </a:p>
        </p:txBody>
      </p:sp>
      <p:sp>
        <p:nvSpPr>
          <p:cNvPr id="28" name="Elipse 27"/>
          <p:cNvSpPr/>
          <p:nvPr/>
        </p:nvSpPr>
        <p:spPr>
          <a:xfrm>
            <a:off x="7008950" y="3539364"/>
            <a:ext cx="219808" cy="221934"/>
          </a:xfrm>
          <a:prstGeom prst="ellipse">
            <a:avLst/>
          </a:prstGeom>
          <a:solidFill>
            <a:srgbClr val="3366FF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ipse 28"/>
          <p:cNvSpPr/>
          <p:nvPr/>
        </p:nvSpPr>
        <p:spPr>
          <a:xfrm>
            <a:off x="3271494" y="3596007"/>
            <a:ext cx="173380" cy="173380"/>
          </a:xfrm>
          <a:prstGeom prst="ellipse">
            <a:avLst/>
          </a:prstGeom>
          <a:solidFill>
            <a:srgbClr val="3366FF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603500" y="5979640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Steady state</a:t>
            </a:r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dirty="0" smtClean="0">
                <a:sym typeface="Wingdings" panose="05000000000000000000" pitchFamily="2" charset="2"/>
              </a:rPr>
              <a:t>Transient Rendering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711" y="3072054"/>
            <a:ext cx="385397" cy="38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rma libre 22"/>
          <p:cNvSpPr/>
          <p:nvPr/>
        </p:nvSpPr>
        <p:spPr>
          <a:xfrm>
            <a:off x="7134956" y="3867065"/>
            <a:ext cx="4025198" cy="1864104"/>
          </a:xfrm>
          <a:custGeom>
            <a:avLst/>
            <a:gdLst>
              <a:gd name="connsiteX0" fmla="*/ 0 w 2472267"/>
              <a:gd name="connsiteY0" fmla="*/ 1973917 h 1973917"/>
              <a:gd name="connsiteX1" fmla="*/ 482600 w 2472267"/>
              <a:gd name="connsiteY1" fmla="*/ 1542117 h 1973917"/>
              <a:gd name="connsiteX2" fmla="*/ 575733 w 2472267"/>
              <a:gd name="connsiteY2" fmla="*/ 1184 h 1973917"/>
              <a:gd name="connsiteX3" fmla="*/ 745067 w 2472267"/>
              <a:gd name="connsiteY3" fmla="*/ 1288117 h 1973917"/>
              <a:gd name="connsiteX4" fmla="*/ 1490133 w 2472267"/>
              <a:gd name="connsiteY4" fmla="*/ 1347384 h 1973917"/>
              <a:gd name="connsiteX5" fmla="*/ 2472267 w 2472267"/>
              <a:gd name="connsiteY5" fmla="*/ 1745317 h 1973917"/>
              <a:gd name="connsiteX0" fmla="*/ 0 w 3175000"/>
              <a:gd name="connsiteY0" fmla="*/ 1973917 h 1973917"/>
              <a:gd name="connsiteX1" fmla="*/ 482600 w 3175000"/>
              <a:gd name="connsiteY1" fmla="*/ 1542117 h 1973917"/>
              <a:gd name="connsiteX2" fmla="*/ 575733 w 3175000"/>
              <a:gd name="connsiteY2" fmla="*/ 1184 h 1973917"/>
              <a:gd name="connsiteX3" fmla="*/ 745067 w 3175000"/>
              <a:gd name="connsiteY3" fmla="*/ 1288117 h 1973917"/>
              <a:gd name="connsiteX4" fmla="*/ 1490133 w 3175000"/>
              <a:gd name="connsiteY4" fmla="*/ 1347384 h 1973917"/>
              <a:gd name="connsiteX5" fmla="*/ 3175000 w 3175000"/>
              <a:gd name="connsiteY5" fmla="*/ 1889250 h 1973917"/>
              <a:gd name="connsiteX0" fmla="*/ 0 w 3175000"/>
              <a:gd name="connsiteY0" fmla="*/ 1973917 h 1973917"/>
              <a:gd name="connsiteX1" fmla="*/ 482600 w 3175000"/>
              <a:gd name="connsiteY1" fmla="*/ 1542117 h 1973917"/>
              <a:gd name="connsiteX2" fmla="*/ 575733 w 3175000"/>
              <a:gd name="connsiteY2" fmla="*/ 1184 h 1973917"/>
              <a:gd name="connsiteX3" fmla="*/ 745067 w 3175000"/>
              <a:gd name="connsiteY3" fmla="*/ 1288117 h 1973917"/>
              <a:gd name="connsiteX4" fmla="*/ 1490133 w 3175000"/>
              <a:gd name="connsiteY4" fmla="*/ 1347384 h 1973917"/>
              <a:gd name="connsiteX5" fmla="*/ 3175000 w 3175000"/>
              <a:gd name="connsiteY5" fmla="*/ 1889250 h 1973917"/>
              <a:gd name="connsiteX0" fmla="*/ 0 w 3175000"/>
              <a:gd name="connsiteY0" fmla="*/ 1087146 h 1087146"/>
              <a:gd name="connsiteX1" fmla="*/ 482600 w 3175000"/>
              <a:gd name="connsiteY1" fmla="*/ 655346 h 1087146"/>
              <a:gd name="connsiteX2" fmla="*/ 584200 w 3175000"/>
              <a:gd name="connsiteY2" fmla="*/ 3413 h 1087146"/>
              <a:gd name="connsiteX3" fmla="*/ 745067 w 3175000"/>
              <a:gd name="connsiteY3" fmla="*/ 401346 h 1087146"/>
              <a:gd name="connsiteX4" fmla="*/ 1490133 w 3175000"/>
              <a:gd name="connsiteY4" fmla="*/ 460613 h 1087146"/>
              <a:gd name="connsiteX5" fmla="*/ 3175000 w 3175000"/>
              <a:gd name="connsiteY5" fmla="*/ 1002479 h 1087146"/>
              <a:gd name="connsiteX0" fmla="*/ 0 w 3175000"/>
              <a:gd name="connsiteY0" fmla="*/ 1458174 h 1458174"/>
              <a:gd name="connsiteX1" fmla="*/ 482600 w 3175000"/>
              <a:gd name="connsiteY1" fmla="*/ 1026374 h 1458174"/>
              <a:gd name="connsiteX2" fmla="*/ 567267 w 3175000"/>
              <a:gd name="connsiteY2" fmla="*/ 1908 h 1458174"/>
              <a:gd name="connsiteX3" fmla="*/ 745067 w 3175000"/>
              <a:gd name="connsiteY3" fmla="*/ 772374 h 1458174"/>
              <a:gd name="connsiteX4" fmla="*/ 1490133 w 3175000"/>
              <a:gd name="connsiteY4" fmla="*/ 831641 h 1458174"/>
              <a:gd name="connsiteX5" fmla="*/ 3175000 w 3175000"/>
              <a:gd name="connsiteY5" fmla="*/ 1373507 h 1458174"/>
              <a:gd name="connsiteX0" fmla="*/ 0 w 3175000"/>
              <a:gd name="connsiteY0" fmla="*/ 1456447 h 1456447"/>
              <a:gd name="connsiteX1" fmla="*/ 482600 w 3175000"/>
              <a:gd name="connsiteY1" fmla="*/ 1024647 h 1456447"/>
              <a:gd name="connsiteX2" fmla="*/ 567267 w 3175000"/>
              <a:gd name="connsiteY2" fmla="*/ 181 h 1456447"/>
              <a:gd name="connsiteX3" fmla="*/ 745067 w 3175000"/>
              <a:gd name="connsiteY3" fmla="*/ 939980 h 1456447"/>
              <a:gd name="connsiteX4" fmla="*/ 1490133 w 3175000"/>
              <a:gd name="connsiteY4" fmla="*/ 829914 h 1456447"/>
              <a:gd name="connsiteX5" fmla="*/ 3175000 w 3175000"/>
              <a:gd name="connsiteY5" fmla="*/ 1371780 h 1456447"/>
              <a:gd name="connsiteX0" fmla="*/ 0 w 3175000"/>
              <a:gd name="connsiteY0" fmla="*/ 1456449 h 1456449"/>
              <a:gd name="connsiteX1" fmla="*/ 482600 w 3175000"/>
              <a:gd name="connsiteY1" fmla="*/ 1024649 h 1456449"/>
              <a:gd name="connsiteX2" fmla="*/ 567267 w 3175000"/>
              <a:gd name="connsiteY2" fmla="*/ 183 h 1456449"/>
              <a:gd name="connsiteX3" fmla="*/ 745067 w 3175000"/>
              <a:gd name="connsiteY3" fmla="*/ 939982 h 1456449"/>
              <a:gd name="connsiteX4" fmla="*/ 1481666 w 3175000"/>
              <a:gd name="connsiteY4" fmla="*/ 889182 h 1456449"/>
              <a:gd name="connsiteX5" fmla="*/ 3175000 w 3175000"/>
              <a:gd name="connsiteY5" fmla="*/ 1371782 h 1456449"/>
              <a:gd name="connsiteX0" fmla="*/ 0 w 3175000"/>
              <a:gd name="connsiteY0" fmla="*/ 1456284 h 1456284"/>
              <a:gd name="connsiteX1" fmla="*/ 482600 w 3175000"/>
              <a:gd name="connsiteY1" fmla="*/ 1024484 h 1456284"/>
              <a:gd name="connsiteX2" fmla="*/ 567267 w 3175000"/>
              <a:gd name="connsiteY2" fmla="*/ 18 h 1456284"/>
              <a:gd name="connsiteX3" fmla="*/ 787400 w 3175000"/>
              <a:gd name="connsiteY3" fmla="*/ 1049883 h 1456284"/>
              <a:gd name="connsiteX4" fmla="*/ 1481666 w 3175000"/>
              <a:gd name="connsiteY4" fmla="*/ 889017 h 1456284"/>
              <a:gd name="connsiteX5" fmla="*/ 3175000 w 3175000"/>
              <a:gd name="connsiteY5" fmla="*/ 1371617 h 145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5000" h="1456284">
                <a:moveTo>
                  <a:pt x="0" y="1456284"/>
                </a:moveTo>
                <a:cubicBezTo>
                  <a:pt x="193322" y="1404778"/>
                  <a:pt x="388056" y="1267195"/>
                  <a:pt x="482600" y="1024484"/>
                </a:cubicBezTo>
                <a:cubicBezTo>
                  <a:pt x="577144" y="781773"/>
                  <a:pt x="516467" y="-4215"/>
                  <a:pt x="567267" y="18"/>
                </a:cubicBezTo>
                <a:cubicBezTo>
                  <a:pt x="618067" y="4251"/>
                  <a:pt x="635000" y="901717"/>
                  <a:pt x="787400" y="1049883"/>
                </a:cubicBezTo>
                <a:cubicBezTo>
                  <a:pt x="939800" y="1198050"/>
                  <a:pt x="1083733" y="835395"/>
                  <a:pt x="1481666" y="889017"/>
                </a:cubicBezTo>
                <a:cubicBezTo>
                  <a:pt x="1879599" y="942639"/>
                  <a:pt x="1701800" y="1295417"/>
                  <a:pt x="3175000" y="1371617"/>
                </a:cubicBezTo>
              </a:path>
            </a:pathLst>
          </a:cu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3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frames_soccer_20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324" y="2655771"/>
            <a:ext cx="5893013" cy="331482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928491"/>
          </a:xfrm>
        </p:spPr>
        <p:txBody>
          <a:bodyPr>
            <a:normAutofit/>
          </a:bodyPr>
          <a:lstStyle/>
          <a:p>
            <a:pPr marL="457200" lvl="1" indent="0" algn="ctr">
              <a:lnSpc>
                <a:spcPct val="150000"/>
              </a:lnSpc>
              <a:buNone/>
            </a:pPr>
            <a:r>
              <a:rPr lang="en-US" sz="3200" dirty="0" smtClean="0">
                <a:sym typeface="Wingdings" panose="05000000000000000000" pitchFamily="2" charset="2"/>
              </a:rPr>
              <a:t>Finite speed of light    </a:t>
            </a:r>
            <a:r>
              <a:rPr lang="en-US" sz="32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Temporal dimension</a:t>
            </a:r>
            <a:endParaRPr lang="en-US" sz="3200" b="1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13</a:t>
            </a:fld>
            <a:endParaRPr lang="en-GB"/>
          </a:p>
        </p:txBody>
      </p:sp>
      <p:grpSp>
        <p:nvGrpSpPr>
          <p:cNvPr id="9" name="Grupo 8"/>
          <p:cNvGrpSpPr/>
          <p:nvPr/>
        </p:nvGrpSpPr>
        <p:grpSpPr>
          <a:xfrm>
            <a:off x="6534150" y="3238500"/>
            <a:ext cx="5076825" cy="3073804"/>
            <a:chOff x="6808050" y="3910972"/>
            <a:chExt cx="4004503" cy="2401331"/>
          </a:xfrm>
        </p:grpSpPr>
        <p:cxnSp>
          <p:nvCxnSpPr>
            <p:cNvPr id="10" name="Conector recto de flecha 9"/>
            <p:cNvCxnSpPr/>
            <p:nvPr/>
          </p:nvCxnSpPr>
          <p:spPr>
            <a:xfrm flipV="1">
              <a:off x="7269253" y="3910972"/>
              <a:ext cx="0" cy="1955801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/>
            <p:cNvCxnSpPr/>
            <p:nvPr/>
          </p:nvCxnSpPr>
          <p:spPr>
            <a:xfrm>
              <a:off x="7269253" y="5866772"/>
              <a:ext cx="3543300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orma libre 22"/>
            <p:cNvSpPr/>
            <p:nvPr/>
          </p:nvSpPr>
          <p:spPr>
            <a:xfrm>
              <a:off x="7281954" y="4402022"/>
              <a:ext cx="3175000" cy="1456284"/>
            </a:xfrm>
            <a:custGeom>
              <a:avLst/>
              <a:gdLst>
                <a:gd name="connsiteX0" fmla="*/ 0 w 2472267"/>
                <a:gd name="connsiteY0" fmla="*/ 1973917 h 1973917"/>
                <a:gd name="connsiteX1" fmla="*/ 482600 w 2472267"/>
                <a:gd name="connsiteY1" fmla="*/ 1542117 h 1973917"/>
                <a:gd name="connsiteX2" fmla="*/ 575733 w 2472267"/>
                <a:gd name="connsiteY2" fmla="*/ 1184 h 1973917"/>
                <a:gd name="connsiteX3" fmla="*/ 745067 w 2472267"/>
                <a:gd name="connsiteY3" fmla="*/ 1288117 h 1973917"/>
                <a:gd name="connsiteX4" fmla="*/ 1490133 w 2472267"/>
                <a:gd name="connsiteY4" fmla="*/ 1347384 h 1973917"/>
                <a:gd name="connsiteX5" fmla="*/ 2472267 w 2472267"/>
                <a:gd name="connsiteY5" fmla="*/ 1745317 h 1973917"/>
                <a:gd name="connsiteX0" fmla="*/ 0 w 3175000"/>
                <a:gd name="connsiteY0" fmla="*/ 1973917 h 1973917"/>
                <a:gd name="connsiteX1" fmla="*/ 482600 w 3175000"/>
                <a:gd name="connsiteY1" fmla="*/ 1542117 h 1973917"/>
                <a:gd name="connsiteX2" fmla="*/ 575733 w 3175000"/>
                <a:gd name="connsiteY2" fmla="*/ 1184 h 1973917"/>
                <a:gd name="connsiteX3" fmla="*/ 745067 w 3175000"/>
                <a:gd name="connsiteY3" fmla="*/ 1288117 h 1973917"/>
                <a:gd name="connsiteX4" fmla="*/ 1490133 w 3175000"/>
                <a:gd name="connsiteY4" fmla="*/ 1347384 h 1973917"/>
                <a:gd name="connsiteX5" fmla="*/ 3175000 w 3175000"/>
                <a:gd name="connsiteY5" fmla="*/ 1889250 h 1973917"/>
                <a:gd name="connsiteX0" fmla="*/ 0 w 3175000"/>
                <a:gd name="connsiteY0" fmla="*/ 1973917 h 1973917"/>
                <a:gd name="connsiteX1" fmla="*/ 482600 w 3175000"/>
                <a:gd name="connsiteY1" fmla="*/ 1542117 h 1973917"/>
                <a:gd name="connsiteX2" fmla="*/ 575733 w 3175000"/>
                <a:gd name="connsiteY2" fmla="*/ 1184 h 1973917"/>
                <a:gd name="connsiteX3" fmla="*/ 745067 w 3175000"/>
                <a:gd name="connsiteY3" fmla="*/ 1288117 h 1973917"/>
                <a:gd name="connsiteX4" fmla="*/ 1490133 w 3175000"/>
                <a:gd name="connsiteY4" fmla="*/ 1347384 h 1973917"/>
                <a:gd name="connsiteX5" fmla="*/ 3175000 w 3175000"/>
                <a:gd name="connsiteY5" fmla="*/ 1889250 h 1973917"/>
                <a:gd name="connsiteX0" fmla="*/ 0 w 3175000"/>
                <a:gd name="connsiteY0" fmla="*/ 1087146 h 1087146"/>
                <a:gd name="connsiteX1" fmla="*/ 482600 w 3175000"/>
                <a:gd name="connsiteY1" fmla="*/ 655346 h 1087146"/>
                <a:gd name="connsiteX2" fmla="*/ 584200 w 3175000"/>
                <a:gd name="connsiteY2" fmla="*/ 3413 h 1087146"/>
                <a:gd name="connsiteX3" fmla="*/ 745067 w 3175000"/>
                <a:gd name="connsiteY3" fmla="*/ 401346 h 1087146"/>
                <a:gd name="connsiteX4" fmla="*/ 1490133 w 3175000"/>
                <a:gd name="connsiteY4" fmla="*/ 460613 h 1087146"/>
                <a:gd name="connsiteX5" fmla="*/ 3175000 w 3175000"/>
                <a:gd name="connsiteY5" fmla="*/ 1002479 h 1087146"/>
                <a:gd name="connsiteX0" fmla="*/ 0 w 3175000"/>
                <a:gd name="connsiteY0" fmla="*/ 1458174 h 1458174"/>
                <a:gd name="connsiteX1" fmla="*/ 482600 w 3175000"/>
                <a:gd name="connsiteY1" fmla="*/ 1026374 h 1458174"/>
                <a:gd name="connsiteX2" fmla="*/ 567267 w 3175000"/>
                <a:gd name="connsiteY2" fmla="*/ 1908 h 1458174"/>
                <a:gd name="connsiteX3" fmla="*/ 745067 w 3175000"/>
                <a:gd name="connsiteY3" fmla="*/ 772374 h 1458174"/>
                <a:gd name="connsiteX4" fmla="*/ 1490133 w 3175000"/>
                <a:gd name="connsiteY4" fmla="*/ 831641 h 1458174"/>
                <a:gd name="connsiteX5" fmla="*/ 3175000 w 3175000"/>
                <a:gd name="connsiteY5" fmla="*/ 1373507 h 1458174"/>
                <a:gd name="connsiteX0" fmla="*/ 0 w 3175000"/>
                <a:gd name="connsiteY0" fmla="*/ 1456447 h 1456447"/>
                <a:gd name="connsiteX1" fmla="*/ 482600 w 3175000"/>
                <a:gd name="connsiteY1" fmla="*/ 1024647 h 1456447"/>
                <a:gd name="connsiteX2" fmla="*/ 567267 w 3175000"/>
                <a:gd name="connsiteY2" fmla="*/ 181 h 1456447"/>
                <a:gd name="connsiteX3" fmla="*/ 745067 w 3175000"/>
                <a:gd name="connsiteY3" fmla="*/ 939980 h 1456447"/>
                <a:gd name="connsiteX4" fmla="*/ 1490133 w 3175000"/>
                <a:gd name="connsiteY4" fmla="*/ 829914 h 1456447"/>
                <a:gd name="connsiteX5" fmla="*/ 3175000 w 3175000"/>
                <a:gd name="connsiteY5" fmla="*/ 1371780 h 1456447"/>
                <a:gd name="connsiteX0" fmla="*/ 0 w 3175000"/>
                <a:gd name="connsiteY0" fmla="*/ 1456449 h 1456449"/>
                <a:gd name="connsiteX1" fmla="*/ 482600 w 3175000"/>
                <a:gd name="connsiteY1" fmla="*/ 1024649 h 1456449"/>
                <a:gd name="connsiteX2" fmla="*/ 567267 w 3175000"/>
                <a:gd name="connsiteY2" fmla="*/ 183 h 1456449"/>
                <a:gd name="connsiteX3" fmla="*/ 745067 w 3175000"/>
                <a:gd name="connsiteY3" fmla="*/ 939982 h 1456449"/>
                <a:gd name="connsiteX4" fmla="*/ 1481666 w 3175000"/>
                <a:gd name="connsiteY4" fmla="*/ 889182 h 1456449"/>
                <a:gd name="connsiteX5" fmla="*/ 3175000 w 3175000"/>
                <a:gd name="connsiteY5" fmla="*/ 1371782 h 1456449"/>
                <a:gd name="connsiteX0" fmla="*/ 0 w 3175000"/>
                <a:gd name="connsiteY0" fmla="*/ 1456284 h 1456284"/>
                <a:gd name="connsiteX1" fmla="*/ 482600 w 3175000"/>
                <a:gd name="connsiteY1" fmla="*/ 1024484 h 1456284"/>
                <a:gd name="connsiteX2" fmla="*/ 567267 w 3175000"/>
                <a:gd name="connsiteY2" fmla="*/ 18 h 1456284"/>
                <a:gd name="connsiteX3" fmla="*/ 787400 w 3175000"/>
                <a:gd name="connsiteY3" fmla="*/ 1049883 h 1456284"/>
                <a:gd name="connsiteX4" fmla="*/ 1481666 w 3175000"/>
                <a:gd name="connsiteY4" fmla="*/ 889017 h 1456284"/>
                <a:gd name="connsiteX5" fmla="*/ 3175000 w 3175000"/>
                <a:gd name="connsiteY5" fmla="*/ 1371617 h 145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5000" h="1456284">
                  <a:moveTo>
                    <a:pt x="0" y="1456284"/>
                  </a:moveTo>
                  <a:cubicBezTo>
                    <a:pt x="193322" y="1404778"/>
                    <a:pt x="388056" y="1267195"/>
                    <a:pt x="482600" y="1024484"/>
                  </a:cubicBezTo>
                  <a:cubicBezTo>
                    <a:pt x="577144" y="781773"/>
                    <a:pt x="516467" y="-4215"/>
                    <a:pt x="567267" y="18"/>
                  </a:cubicBezTo>
                  <a:cubicBezTo>
                    <a:pt x="618067" y="4251"/>
                    <a:pt x="635000" y="901717"/>
                    <a:pt x="787400" y="1049883"/>
                  </a:cubicBezTo>
                  <a:cubicBezTo>
                    <a:pt x="939800" y="1198050"/>
                    <a:pt x="1083733" y="835395"/>
                    <a:pt x="1481666" y="889017"/>
                  </a:cubicBezTo>
                  <a:cubicBezTo>
                    <a:pt x="1879599" y="942639"/>
                    <a:pt x="1701800" y="1295417"/>
                    <a:pt x="3175000" y="1371617"/>
                  </a:cubicBezTo>
                </a:path>
              </a:pathLst>
            </a:custGeom>
            <a:ln w="381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8748330" y="5942971"/>
              <a:ext cx="623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time</a:t>
              </a:r>
            </a:p>
          </p:txBody>
        </p:sp>
        <p:sp>
          <p:nvSpPr>
            <p:cNvPr id="25" name="CuadroTexto 24"/>
            <p:cNvSpPr txBox="1"/>
            <p:nvPr/>
          </p:nvSpPr>
          <p:spPr>
            <a:xfrm rot="16200000">
              <a:off x="6461340" y="4843906"/>
              <a:ext cx="10627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Radiance</a:t>
              </a:r>
            </a:p>
          </p:txBody>
        </p:sp>
      </p:grpSp>
      <p:sp>
        <p:nvSpPr>
          <p:cNvPr id="29" name="Elipse 28"/>
          <p:cNvSpPr/>
          <p:nvPr/>
        </p:nvSpPr>
        <p:spPr>
          <a:xfrm>
            <a:off x="3271494" y="3596007"/>
            <a:ext cx="173380" cy="173380"/>
          </a:xfrm>
          <a:prstGeom prst="ellipse">
            <a:avLst/>
          </a:prstGeom>
          <a:solidFill>
            <a:srgbClr val="3366FF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603500" y="5979640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Steady state</a:t>
            </a:r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dirty="0" smtClean="0">
                <a:sym typeface="Wingdings" panose="05000000000000000000" pitchFamily="2" charset="2"/>
              </a:rPr>
              <a:t>Transient Rendering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711" y="3072054"/>
            <a:ext cx="385397" cy="38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66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95450"/>
            <a:ext cx="10515600" cy="448151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ym typeface="Wingdings" panose="05000000000000000000" pitchFamily="2" charset="2"/>
              </a:rPr>
              <a:t>[Meister et al. 2013, Ament et al </a:t>
            </a:r>
            <a:r>
              <a:rPr lang="en-US" sz="2400" dirty="0" smtClean="0">
                <a:sym typeface="Wingdings" panose="05000000000000000000" pitchFamily="2" charset="2"/>
              </a:rPr>
              <a:t>2014, </a:t>
            </a:r>
            <a:r>
              <a:rPr lang="en-US" sz="2400" dirty="0" err="1" smtClean="0">
                <a:sym typeface="Wingdings" panose="05000000000000000000" pitchFamily="2" charset="2"/>
              </a:rPr>
              <a:t>Hullin</a:t>
            </a:r>
            <a:r>
              <a:rPr lang="en-US" sz="2400" dirty="0" smtClean="0">
                <a:sym typeface="Wingdings" panose="05000000000000000000" pitchFamily="2" charset="2"/>
              </a:rPr>
              <a:t> 2014] </a:t>
            </a:r>
            <a:br>
              <a:rPr lang="en-US" sz="2400" dirty="0" smtClean="0">
                <a:sym typeface="Wingdings" panose="05000000000000000000" pitchFamily="2" charset="2"/>
              </a:rPr>
            </a:br>
            <a:r>
              <a:rPr lang="en-US" sz="2400" dirty="0" smtClean="0">
                <a:sym typeface="Wingdings"/>
              </a:rPr>
              <a:t></a:t>
            </a:r>
            <a:r>
              <a:rPr lang="en-US" sz="2400" dirty="0" smtClean="0">
                <a:sym typeface="Wingdings" panose="05000000000000000000" pitchFamily="2" charset="2"/>
              </a:rPr>
              <a:t>Application-specific, approximations, point samples</a:t>
            </a: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en-US" sz="2400" b="1" dirty="0" smtClean="0"/>
              <a:t>[</a:t>
            </a:r>
            <a:r>
              <a:rPr lang="en-US" sz="2400" b="1" dirty="0" err="1"/>
              <a:t>Jarabo</a:t>
            </a:r>
            <a:r>
              <a:rPr lang="en-US" sz="2400" b="1" dirty="0"/>
              <a:t> et al. 2014]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>
                <a:sym typeface="Wingdings" panose="05000000000000000000" pitchFamily="2" charset="2"/>
              </a:rPr>
              <a:t> </a:t>
            </a:r>
            <a:r>
              <a:rPr lang="en-US" sz="2400" dirty="0" smtClean="0">
                <a:sym typeface="Wingdings" panose="05000000000000000000" pitchFamily="2" charset="2"/>
              </a:rPr>
              <a:t>Time-resolved path integral formulation</a:t>
            </a:r>
            <a:r>
              <a:rPr lang="en-US" sz="2400" dirty="0">
                <a:sym typeface="Wingdings" panose="05000000000000000000" pitchFamily="2" charset="2"/>
              </a:rPr>
              <a:t/>
            </a:r>
            <a:br>
              <a:rPr lang="en-US" sz="2400" dirty="0">
                <a:sym typeface="Wingdings" panose="05000000000000000000" pitchFamily="2" charset="2"/>
              </a:rPr>
            </a:br>
            <a:r>
              <a:rPr lang="en-US" sz="2400" dirty="0">
                <a:sym typeface="Wingdings" panose="05000000000000000000" pitchFamily="2" charset="2"/>
              </a:rPr>
              <a:t> </a:t>
            </a:r>
            <a:r>
              <a:rPr lang="en-US" sz="2400" dirty="0" smtClean="0">
                <a:sym typeface="Wingdings" panose="05000000000000000000" pitchFamily="2" charset="2"/>
              </a:rPr>
              <a:t>Temporal progressive </a:t>
            </a:r>
            <a:r>
              <a:rPr lang="en-US" sz="2400" dirty="0">
                <a:sym typeface="Wingdings" panose="05000000000000000000" pitchFamily="2" charset="2"/>
              </a:rPr>
              <a:t>density </a:t>
            </a:r>
            <a:r>
              <a:rPr lang="en-US" sz="2400" dirty="0" smtClean="0">
                <a:sym typeface="Wingdings" panose="05000000000000000000" pitchFamily="2" charset="2"/>
              </a:rPr>
              <a:t>estimations</a:t>
            </a:r>
            <a:r>
              <a:rPr lang="en-US" sz="2400" dirty="0">
                <a:sym typeface="Wingdings" panose="05000000000000000000" pitchFamily="2" charset="2"/>
              </a:rPr>
              <a:t/>
            </a:r>
            <a:br>
              <a:rPr lang="en-US" sz="2400" dirty="0">
                <a:sym typeface="Wingdings" panose="05000000000000000000" pitchFamily="2" charset="2"/>
              </a:rPr>
            </a:br>
            <a:r>
              <a:rPr lang="en-US" sz="2400" dirty="0">
                <a:sym typeface="Wingdings" panose="05000000000000000000" pitchFamily="2" charset="2"/>
              </a:rPr>
              <a:t> Time-based importance sampling </a:t>
            </a:r>
            <a:br>
              <a:rPr lang="en-US" sz="2400" dirty="0">
                <a:sym typeface="Wingdings" panose="05000000000000000000" pitchFamily="2" charset="2"/>
              </a:rPr>
            </a:br>
            <a:r>
              <a:rPr lang="en-US" sz="2400" dirty="0" smtClean="0">
                <a:sym typeface="Wingdings"/>
              </a:rPr>
              <a:t>Point samples: </a:t>
            </a:r>
            <a:r>
              <a:rPr lang="en-US" sz="2400" dirty="0">
                <a:sym typeface="Wingdings" panose="05000000000000000000" pitchFamily="2" charset="2"/>
              </a:rPr>
              <a:t>Bidirectional path </a:t>
            </a:r>
            <a:r>
              <a:rPr lang="en-US" sz="2400" dirty="0" smtClean="0">
                <a:sym typeface="Wingdings" panose="05000000000000000000" pitchFamily="2" charset="2"/>
              </a:rPr>
              <a:t>tracing, photon mapping</a:t>
            </a:r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14</a:t>
            </a:fld>
            <a:endParaRPr lang="en-GB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dirty="0" smtClean="0">
                <a:sym typeface="Wingdings" panose="05000000000000000000" pitchFamily="2" charset="2"/>
              </a:rPr>
              <a:t>Transient Rendering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563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29" y="3323233"/>
            <a:ext cx="5073300" cy="285373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915828"/>
            <a:ext cx="10515600" cy="426113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Monte Carlo methods </a:t>
            </a:r>
            <a:r>
              <a:rPr lang="en-US" sz="2400" dirty="0">
                <a:sym typeface="Wingdings"/>
              </a:rPr>
              <a:t> </a:t>
            </a:r>
            <a:r>
              <a:rPr lang="en-US" sz="2400" dirty="0"/>
              <a:t>Variance is aggravated in </a:t>
            </a:r>
            <a:r>
              <a:rPr lang="en-US" sz="2400" dirty="0" smtClean="0"/>
              <a:t>time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15</a:t>
            </a:fld>
            <a:endParaRPr lang="en-GB"/>
          </a:p>
        </p:txBody>
      </p:sp>
      <p:grpSp>
        <p:nvGrpSpPr>
          <p:cNvPr id="27" name="Agrupar 26"/>
          <p:cNvGrpSpPr/>
          <p:nvPr/>
        </p:nvGrpSpPr>
        <p:grpSpPr>
          <a:xfrm>
            <a:off x="6383337" y="3400731"/>
            <a:ext cx="5514271" cy="3204468"/>
            <a:chOff x="3591609" y="4114800"/>
            <a:chExt cx="3952191" cy="2296708"/>
          </a:xfrm>
        </p:grpSpPr>
        <p:cxnSp>
          <p:nvCxnSpPr>
            <p:cNvPr id="21" name="Conector recto de flecha 20"/>
            <p:cNvCxnSpPr/>
            <p:nvPr/>
          </p:nvCxnSpPr>
          <p:spPr>
            <a:xfrm flipV="1">
              <a:off x="4000500" y="4114800"/>
              <a:ext cx="0" cy="1955801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de flecha 21"/>
            <p:cNvCxnSpPr/>
            <p:nvPr/>
          </p:nvCxnSpPr>
          <p:spPr>
            <a:xfrm>
              <a:off x="4000500" y="6070601"/>
              <a:ext cx="3543300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orma libre 22"/>
            <p:cNvSpPr/>
            <p:nvPr/>
          </p:nvSpPr>
          <p:spPr>
            <a:xfrm>
              <a:off x="4013201" y="4644469"/>
              <a:ext cx="3175000" cy="1417668"/>
            </a:xfrm>
            <a:custGeom>
              <a:avLst/>
              <a:gdLst>
                <a:gd name="connsiteX0" fmla="*/ 0 w 2472267"/>
                <a:gd name="connsiteY0" fmla="*/ 1973917 h 1973917"/>
                <a:gd name="connsiteX1" fmla="*/ 482600 w 2472267"/>
                <a:gd name="connsiteY1" fmla="*/ 1542117 h 1973917"/>
                <a:gd name="connsiteX2" fmla="*/ 575733 w 2472267"/>
                <a:gd name="connsiteY2" fmla="*/ 1184 h 1973917"/>
                <a:gd name="connsiteX3" fmla="*/ 745067 w 2472267"/>
                <a:gd name="connsiteY3" fmla="*/ 1288117 h 1973917"/>
                <a:gd name="connsiteX4" fmla="*/ 1490133 w 2472267"/>
                <a:gd name="connsiteY4" fmla="*/ 1347384 h 1973917"/>
                <a:gd name="connsiteX5" fmla="*/ 2472267 w 2472267"/>
                <a:gd name="connsiteY5" fmla="*/ 1745317 h 1973917"/>
                <a:gd name="connsiteX0" fmla="*/ 0 w 3175000"/>
                <a:gd name="connsiteY0" fmla="*/ 1973917 h 1973917"/>
                <a:gd name="connsiteX1" fmla="*/ 482600 w 3175000"/>
                <a:gd name="connsiteY1" fmla="*/ 1542117 h 1973917"/>
                <a:gd name="connsiteX2" fmla="*/ 575733 w 3175000"/>
                <a:gd name="connsiteY2" fmla="*/ 1184 h 1973917"/>
                <a:gd name="connsiteX3" fmla="*/ 745067 w 3175000"/>
                <a:gd name="connsiteY3" fmla="*/ 1288117 h 1973917"/>
                <a:gd name="connsiteX4" fmla="*/ 1490133 w 3175000"/>
                <a:gd name="connsiteY4" fmla="*/ 1347384 h 1973917"/>
                <a:gd name="connsiteX5" fmla="*/ 3175000 w 3175000"/>
                <a:gd name="connsiteY5" fmla="*/ 1889250 h 1973917"/>
                <a:gd name="connsiteX0" fmla="*/ 0 w 3175000"/>
                <a:gd name="connsiteY0" fmla="*/ 1973917 h 1973917"/>
                <a:gd name="connsiteX1" fmla="*/ 482600 w 3175000"/>
                <a:gd name="connsiteY1" fmla="*/ 1542117 h 1973917"/>
                <a:gd name="connsiteX2" fmla="*/ 575733 w 3175000"/>
                <a:gd name="connsiteY2" fmla="*/ 1184 h 1973917"/>
                <a:gd name="connsiteX3" fmla="*/ 745067 w 3175000"/>
                <a:gd name="connsiteY3" fmla="*/ 1288117 h 1973917"/>
                <a:gd name="connsiteX4" fmla="*/ 1490133 w 3175000"/>
                <a:gd name="connsiteY4" fmla="*/ 1347384 h 1973917"/>
                <a:gd name="connsiteX5" fmla="*/ 3175000 w 3175000"/>
                <a:gd name="connsiteY5" fmla="*/ 1889250 h 1973917"/>
                <a:gd name="connsiteX0" fmla="*/ 0 w 3175000"/>
                <a:gd name="connsiteY0" fmla="*/ 1087146 h 1087146"/>
                <a:gd name="connsiteX1" fmla="*/ 482600 w 3175000"/>
                <a:gd name="connsiteY1" fmla="*/ 655346 h 1087146"/>
                <a:gd name="connsiteX2" fmla="*/ 584200 w 3175000"/>
                <a:gd name="connsiteY2" fmla="*/ 3413 h 1087146"/>
                <a:gd name="connsiteX3" fmla="*/ 745067 w 3175000"/>
                <a:gd name="connsiteY3" fmla="*/ 401346 h 1087146"/>
                <a:gd name="connsiteX4" fmla="*/ 1490133 w 3175000"/>
                <a:gd name="connsiteY4" fmla="*/ 460613 h 1087146"/>
                <a:gd name="connsiteX5" fmla="*/ 3175000 w 3175000"/>
                <a:gd name="connsiteY5" fmla="*/ 1002479 h 1087146"/>
                <a:gd name="connsiteX0" fmla="*/ 0 w 3175000"/>
                <a:gd name="connsiteY0" fmla="*/ 1458174 h 1458174"/>
                <a:gd name="connsiteX1" fmla="*/ 482600 w 3175000"/>
                <a:gd name="connsiteY1" fmla="*/ 1026374 h 1458174"/>
                <a:gd name="connsiteX2" fmla="*/ 567267 w 3175000"/>
                <a:gd name="connsiteY2" fmla="*/ 1908 h 1458174"/>
                <a:gd name="connsiteX3" fmla="*/ 745067 w 3175000"/>
                <a:gd name="connsiteY3" fmla="*/ 772374 h 1458174"/>
                <a:gd name="connsiteX4" fmla="*/ 1490133 w 3175000"/>
                <a:gd name="connsiteY4" fmla="*/ 831641 h 1458174"/>
                <a:gd name="connsiteX5" fmla="*/ 3175000 w 3175000"/>
                <a:gd name="connsiteY5" fmla="*/ 1373507 h 1458174"/>
                <a:gd name="connsiteX0" fmla="*/ 0 w 3175000"/>
                <a:gd name="connsiteY0" fmla="*/ 1456447 h 1456447"/>
                <a:gd name="connsiteX1" fmla="*/ 482600 w 3175000"/>
                <a:gd name="connsiteY1" fmla="*/ 1024647 h 1456447"/>
                <a:gd name="connsiteX2" fmla="*/ 567267 w 3175000"/>
                <a:gd name="connsiteY2" fmla="*/ 181 h 1456447"/>
                <a:gd name="connsiteX3" fmla="*/ 745067 w 3175000"/>
                <a:gd name="connsiteY3" fmla="*/ 939980 h 1456447"/>
                <a:gd name="connsiteX4" fmla="*/ 1490133 w 3175000"/>
                <a:gd name="connsiteY4" fmla="*/ 829914 h 1456447"/>
                <a:gd name="connsiteX5" fmla="*/ 3175000 w 3175000"/>
                <a:gd name="connsiteY5" fmla="*/ 1371780 h 1456447"/>
                <a:gd name="connsiteX0" fmla="*/ 0 w 3175000"/>
                <a:gd name="connsiteY0" fmla="*/ 1456449 h 1456449"/>
                <a:gd name="connsiteX1" fmla="*/ 482600 w 3175000"/>
                <a:gd name="connsiteY1" fmla="*/ 1024649 h 1456449"/>
                <a:gd name="connsiteX2" fmla="*/ 567267 w 3175000"/>
                <a:gd name="connsiteY2" fmla="*/ 183 h 1456449"/>
                <a:gd name="connsiteX3" fmla="*/ 745067 w 3175000"/>
                <a:gd name="connsiteY3" fmla="*/ 939982 h 1456449"/>
                <a:gd name="connsiteX4" fmla="*/ 1481666 w 3175000"/>
                <a:gd name="connsiteY4" fmla="*/ 889182 h 1456449"/>
                <a:gd name="connsiteX5" fmla="*/ 3175000 w 3175000"/>
                <a:gd name="connsiteY5" fmla="*/ 1371782 h 1456449"/>
                <a:gd name="connsiteX0" fmla="*/ 0 w 3175000"/>
                <a:gd name="connsiteY0" fmla="*/ 1456284 h 1456284"/>
                <a:gd name="connsiteX1" fmla="*/ 482600 w 3175000"/>
                <a:gd name="connsiteY1" fmla="*/ 1024484 h 1456284"/>
                <a:gd name="connsiteX2" fmla="*/ 567267 w 3175000"/>
                <a:gd name="connsiteY2" fmla="*/ 18 h 1456284"/>
                <a:gd name="connsiteX3" fmla="*/ 787400 w 3175000"/>
                <a:gd name="connsiteY3" fmla="*/ 1049883 h 1456284"/>
                <a:gd name="connsiteX4" fmla="*/ 1481666 w 3175000"/>
                <a:gd name="connsiteY4" fmla="*/ 889017 h 1456284"/>
                <a:gd name="connsiteX5" fmla="*/ 3175000 w 3175000"/>
                <a:gd name="connsiteY5" fmla="*/ 1371617 h 1456284"/>
                <a:gd name="connsiteX0" fmla="*/ 0 w 3175000"/>
                <a:gd name="connsiteY0" fmla="*/ 1456340 h 1456340"/>
                <a:gd name="connsiteX1" fmla="*/ 482600 w 3175000"/>
                <a:gd name="connsiteY1" fmla="*/ 1024540 h 1456340"/>
                <a:gd name="connsiteX2" fmla="*/ 567267 w 3175000"/>
                <a:gd name="connsiteY2" fmla="*/ 74 h 1456340"/>
                <a:gd name="connsiteX3" fmla="*/ 997438 w 3175000"/>
                <a:gd name="connsiteY3" fmla="*/ 969915 h 1456340"/>
                <a:gd name="connsiteX4" fmla="*/ 1481666 w 3175000"/>
                <a:gd name="connsiteY4" fmla="*/ 889073 h 1456340"/>
                <a:gd name="connsiteX5" fmla="*/ 3175000 w 3175000"/>
                <a:gd name="connsiteY5" fmla="*/ 1371673 h 1456340"/>
                <a:gd name="connsiteX0" fmla="*/ 0 w 3175000"/>
                <a:gd name="connsiteY0" fmla="*/ 1456344 h 1456344"/>
                <a:gd name="connsiteX1" fmla="*/ 482600 w 3175000"/>
                <a:gd name="connsiteY1" fmla="*/ 1024544 h 1456344"/>
                <a:gd name="connsiteX2" fmla="*/ 567267 w 3175000"/>
                <a:gd name="connsiteY2" fmla="*/ 78 h 1456344"/>
                <a:gd name="connsiteX3" fmla="*/ 997438 w 3175000"/>
                <a:gd name="connsiteY3" fmla="*/ 969919 h 1456344"/>
                <a:gd name="connsiteX4" fmla="*/ 1601687 w 3175000"/>
                <a:gd name="connsiteY4" fmla="*/ 1149158 h 1456344"/>
                <a:gd name="connsiteX5" fmla="*/ 3175000 w 3175000"/>
                <a:gd name="connsiteY5" fmla="*/ 1371677 h 1456344"/>
                <a:gd name="connsiteX0" fmla="*/ 0 w 3175000"/>
                <a:gd name="connsiteY0" fmla="*/ 1416336 h 1416336"/>
                <a:gd name="connsiteX1" fmla="*/ 482600 w 3175000"/>
                <a:gd name="connsiteY1" fmla="*/ 984536 h 1416336"/>
                <a:gd name="connsiteX2" fmla="*/ 647281 w 3175000"/>
                <a:gd name="connsiteY2" fmla="*/ 82 h 1416336"/>
                <a:gd name="connsiteX3" fmla="*/ 997438 w 3175000"/>
                <a:gd name="connsiteY3" fmla="*/ 929911 h 1416336"/>
                <a:gd name="connsiteX4" fmla="*/ 1601687 w 3175000"/>
                <a:gd name="connsiteY4" fmla="*/ 1109150 h 1416336"/>
                <a:gd name="connsiteX5" fmla="*/ 3175000 w 3175000"/>
                <a:gd name="connsiteY5" fmla="*/ 1331669 h 1416336"/>
                <a:gd name="connsiteX0" fmla="*/ 0 w 3175000"/>
                <a:gd name="connsiteY0" fmla="*/ 1417667 h 1417667"/>
                <a:gd name="connsiteX1" fmla="*/ 472598 w 3175000"/>
                <a:gd name="connsiteY1" fmla="*/ 1165922 h 1417667"/>
                <a:gd name="connsiteX2" fmla="*/ 647281 w 3175000"/>
                <a:gd name="connsiteY2" fmla="*/ 1413 h 1417667"/>
                <a:gd name="connsiteX3" fmla="*/ 997438 w 3175000"/>
                <a:gd name="connsiteY3" fmla="*/ 931242 h 1417667"/>
                <a:gd name="connsiteX4" fmla="*/ 1601687 w 3175000"/>
                <a:gd name="connsiteY4" fmla="*/ 1110481 h 1417667"/>
                <a:gd name="connsiteX5" fmla="*/ 3175000 w 3175000"/>
                <a:gd name="connsiteY5" fmla="*/ 1333000 h 141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5000" h="1417667">
                  <a:moveTo>
                    <a:pt x="0" y="1417667"/>
                  </a:moveTo>
                  <a:cubicBezTo>
                    <a:pt x="193322" y="1366161"/>
                    <a:pt x="364718" y="1401964"/>
                    <a:pt x="472598" y="1165922"/>
                  </a:cubicBezTo>
                  <a:cubicBezTo>
                    <a:pt x="580478" y="929880"/>
                    <a:pt x="559808" y="40526"/>
                    <a:pt x="647281" y="1413"/>
                  </a:cubicBezTo>
                  <a:cubicBezTo>
                    <a:pt x="734754" y="-37700"/>
                    <a:pt x="838370" y="746397"/>
                    <a:pt x="997438" y="931242"/>
                  </a:cubicBezTo>
                  <a:cubicBezTo>
                    <a:pt x="1156506" y="1116087"/>
                    <a:pt x="1203754" y="1056859"/>
                    <a:pt x="1601687" y="1110481"/>
                  </a:cubicBezTo>
                  <a:cubicBezTo>
                    <a:pt x="1999620" y="1164103"/>
                    <a:pt x="1701800" y="1256800"/>
                    <a:pt x="3175000" y="1333000"/>
                  </a:cubicBezTo>
                </a:path>
              </a:pathLst>
            </a:custGeom>
            <a:ln w="3810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5479576" y="6146800"/>
              <a:ext cx="447154" cy="264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time</a:t>
              </a:r>
            </a:p>
          </p:txBody>
        </p:sp>
        <p:sp>
          <p:nvSpPr>
            <p:cNvPr id="25" name="CuadroTexto 24"/>
            <p:cNvSpPr txBox="1"/>
            <p:nvPr/>
          </p:nvSpPr>
          <p:spPr>
            <a:xfrm rot="16200000">
              <a:off x="3343078" y="5100047"/>
              <a:ext cx="761770" cy="264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Radiance</a:t>
              </a:r>
            </a:p>
          </p:txBody>
        </p:sp>
        <p:sp>
          <p:nvSpPr>
            <p:cNvPr id="26" name="Elipse 25"/>
            <p:cNvSpPr/>
            <p:nvPr/>
          </p:nvSpPr>
          <p:spPr>
            <a:xfrm>
              <a:off x="3913810" y="4349843"/>
              <a:ext cx="173380" cy="173380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dirty="0" smtClean="0">
                <a:sym typeface="Wingdings" panose="05000000000000000000" pitchFamily="2" charset="2"/>
              </a:rPr>
              <a:t>Transient Rendering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838200" y="891609"/>
            <a:ext cx="10515600" cy="928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sz="36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Challenges</a:t>
            </a:r>
            <a:endParaRPr lang="en-US" sz="36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28" name="Elipse 27"/>
          <p:cNvSpPr/>
          <p:nvPr/>
        </p:nvSpPr>
        <p:spPr>
          <a:xfrm flipV="1">
            <a:off x="6867518" y="5837016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ipse 28"/>
          <p:cNvSpPr/>
          <p:nvPr/>
        </p:nvSpPr>
        <p:spPr>
          <a:xfrm flipV="1">
            <a:off x="6880343" y="5430616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Elipse 31"/>
          <p:cNvSpPr/>
          <p:nvPr/>
        </p:nvSpPr>
        <p:spPr>
          <a:xfrm flipV="1">
            <a:off x="6876380" y="4455256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Elipse 32"/>
          <p:cNvSpPr/>
          <p:nvPr/>
        </p:nvSpPr>
        <p:spPr>
          <a:xfrm flipV="1">
            <a:off x="6890839" y="4282616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Elipse 34"/>
          <p:cNvSpPr/>
          <p:nvPr/>
        </p:nvSpPr>
        <p:spPr>
          <a:xfrm flipV="1">
            <a:off x="6868312" y="4218658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Elipse 35"/>
          <p:cNvSpPr/>
          <p:nvPr/>
        </p:nvSpPr>
        <p:spPr>
          <a:xfrm flipV="1">
            <a:off x="6894529" y="4391298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Elipse 36"/>
          <p:cNvSpPr/>
          <p:nvPr/>
        </p:nvSpPr>
        <p:spPr>
          <a:xfrm flipV="1">
            <a:off x="6885240" y="4963416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Elipse 37"/>
          <p:cNvSpPr/>
          <p:nvPr/>
        </p:nvSpPr>
        <p:spPr>
          <a:xfrm flipV="1">
            <a:off x="6864585" y="5570877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Elipse 38"/>
          <p:cNvSpPr/>
          <p:nvPr/>
        </p:nvSpPr>
        <p:spPr>
          <a:xfrm flipV="1">
            <a:off x="6868312" y="5837016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Elipse 39"/>
          <p:cNvSpPr/>
          <p:nvPr/>
        </p:nvSpPr>
        <p:spPr>
          <a:xfrm flipV="1">
            <a:off x="6890839" y="4727276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Elipse 40"/>
          <p:cNvSpPr/>
          <p:nvPr/>
        </p:nvSpPr>
        <p:spPr>
          <a:xfrm flipV="1">
            <a:off x="6890839" y="4759854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Elipse 42"/>
          <p:cNvSpPr/>
          <p:nvPr/>
        </p:nvSpPr>
        <p:spPr>
          <a:xfrm>
            <a:off x="4853230" y="3976751"/>
            <a:ext cx="241907" cy="241907"/>
          </a:xfrm>
          <a:prstGeom prst="ellipse">
            <a:avLst/>
          </a:prstGeom>
          <a:solidFill>
            <a:srgbClr val="3366FF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Conector recto de flecha 43"/>
          <p:cNvCxnSpPr>
            <a:stCxn id="43" idx="6"/>
          </p:cNvCxnSpPr>
          <p:nvPr/>
        </p:nvCxnSpPr>
        <p:spPr>
          <a:xfrm flipV="1">
            <a:off x="5095137" y="3849627"/>
            <a:ext cx="1737749" cy="248078"/>
          </a:xfrm>
          <a:prstGeom prst="straightConnector1">
            <a:avLst/>
          </a:prstGeom>
          <a:ln w="28575" cmpd="sng"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27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29" y="3323233"/>
            <a:ext cx="5073300" cy="285373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915828"/>
            <a:ext cx="10515600" cy="426113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Monte Carlo methods </a:t>
            </a:r>
            <a:r>
              <a:rPr lang="en-US" sz="2400" dirty="0">
                <a:sym typeface="Wingdings"/>
              </a:rPr>
              <a:t> </a:t>
            </a:r>
            <a:r>
              <a:rPr lang="en-US" sz="2400" dirty="0"/>
              <a:t>Variance is aggravated in </a:t>
            </a:r>
            <a:r>
              <a:rPr lang="en-US" sz="2400" dirty="0" smtClean="0"/>
              <a:t>time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16</a:t>
            </a:fld>
            <a:endParaRPr lang="en-GB"/>
          </a:p>
        </p:txBody>
      </p:sp>
      <p:grpSp>
        <p:nvGrpSpPr>
          <p:cNvPr id="27" name="Agrupar 26"/>
          <p:cNvGrpSpPr/>
          <p:nvPr/>
        </p:nvGrpSpPr>
        <p:grpSpPr>
          <a:xfrm>
            <a:off x="6383337" y="3400731"/>
            <a:ext cx="5514271" cy="3204468"/>
            <a:chOff x="3591609" y="4114800"/>
            <a:chExt cx="3952191" cy="2296708"/>
          </a:xfrm>
        </p:grpSpPr>
        <p:cxnSp>
          <p:nvCxnSpPr>
            <p:cNvPr id="21" name="Conector recto de flecha 20"/>
            <p:cNvCxnSpPr/>
            <p:nvPr/>
          </p:nvCxnSpPr>
          <p:spPr>
            <a:xfrm flipV="1">
              <a:off x="4000500" y="4114800"/>
              <a:ext cx="0" cy="1955801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de flecha 21"/>
            <p:cNvCxnSpPr/>
            <p:nvPr/>
          </p:nvCxnSpPr>
          <p:spPr>
            <a:xfrm>
              <a:off x="4000500" y="6070601"/>
              <a:ext cx="3543300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orma libre 22"/>
            <p:cNvSpPr/>
            <p:nvPr/>
          </p:nvSpPr>
          <p:spPr>
            <a:xfrm>
              <a:off x="4013201" y="4644469"/>
              <a:ext cx="3175000" cy="1417668"/>
            </a:xfrm>
            <a:custGeom>
              <a:avLst/>
              <a:gdLst>
                <a:gd name="connsiteX0" fmla="*/ 0 w 2472267"/>
                <a:gd name="connsiteY0" fmla="*/ 1973917 h 1973917"/>
                <a:gd name="connsiteX1" fmla="*/ 482600 w 2472267"/>
                <a:gd name="connsiteY1" fmla="*/ 1542117 h 1973917"/>
                <a:gd name="connsiteX2" fmla="*/ 575733 w 2472267"/>
                <a:gd name="connsiteY2" fmla="*/ 1184 h 1973917"/>
                <a:gd name="connsiteX3" fmla="*/ 745067 w 2472267"/>
                <a:gd name="connsiteY3" fmla="*/ 1288117 h 1973917"/>
                <a:gd name="connsiteX4" fmla="*/ 1490133 w 2472267"/>
                <a:gd name="connsiteY4" fmla="*/ 1347384 h 1973917"/>
                <a:gd name="connsiteX5" fmla="*/ 2472267 w 2472267"/>
                <a:gd name="connsiteY5" fmla="*/ 1745317 h 1973917"/>
                <a:gd name="connsiteX0" fmla="*/ 0 w 3175000"/>
                <a:gd name="connsiteY0" fmla="*/ 1973917 h 1973917"/>
                <a:gd name="connsiteX1" fmla="*/ 482600 w 3175000"/>
                <a:gd name="connsiteY1" fmla="*/ 1542117 h 1973917"/>
                <a:gd name="connsiteX2" fmla="*/ 575733 w 3175000"/>
                <a:gd name="connsiteY2" fmla="*/ 1184 h 1973917"/>
                <a:gd name="connsiteX3" fmla="*/ 745067 w 3175000"/>
                <a:gd name="connsiteY3" fmla="*/ 1288117 h 1973917"/>
                <a:gd name="connsiteX4" fmla="*/ 1490133 w 3175000"/>
                <a:gd name="connsiteY4" fmla="*/ 1347384 h 1973917"/>
                <a:gd name="connsiteX5" fmla="*/ 3175000 w 3175000"/>
                <a:gd name="connsiteY5" fmla="*/ 1889250 h 1973917"/>
                <a:gd name="connsiteX0" fmla="*/ 0 w 3175000"/>
                <a:gd name="connsiteY0" fmla="*/ 1973917 h 1973917"/>
                <a:gd name="connsiteX1" fmla="*/ 482600 w 3175000"/>
                <a:gd name="connsiteY1" fmla="*/ 1542117 h 1973917"/>
                <a:gd name="connsiteX2" fmla="*/ 575733 w 3175000"/>
                <a:gd name="connsiteY2" fmla="*/ 1184 h 1973917"/>
                <a:gd name="connsiteX3" fmla="*/ 745067 w 3175000"/>
                <a:gd name="connsiteY3" fmla="*/ 1288117 h 1973917"/>
                <a:gd name="connsiteX4" fmla="*/ 1490133 w 3175000"/>
                <a:gd name="connsiteY4" fmla="*/ 1347384 h 1973917"/>
                <a:gd name="connsiteX5" fmla="*/ 3175000 w 3175000"/>
                <a:gd name="connsiteY5" fmla="*/ 1889250 h 1973917"/>
                <a:gd name="connsiteX0" fmla="*/ 0 w 3175000"/>
                <a:gd name="connsiteY0" fmla="*/ 1087146 h 1087146"/>
                <a:gd name="connsiteX1" fmla="*/ 482600 w 3175000"/>
                <a:gd name="connsiteY1" fmla="*/ 655346 h 1087146"/>
                <a:gd name="connsiteX2" fmla="*/ 584200 w 3175000"/>
                <a:gd name="connsiteY2" fmla="*/ 3413 h 1087146"/>
                <a:gd name="connsiteX3" fmla="*/ 745067 w 3175000"/>
                <a:gd name="connsiteY3" fmla="*/ 401346 h 1087146"/>
                <a:gd name="connsiteX4" fmla="*/ 1490133 w 3175000"/>
                <a:gd name="connsiteY4" fmla="*/ 460613 h 1087146"/>
                <a:gd name="connsiteX5" fmla="*/ 3175000 w 3175000"/>
                <a:gd name="connsiteY5" fmla="*/ 1002479 h 1087146"/>
                <a:gd name="connsiteX0" fmla="*/ 0 w 3175000"/>
                <a:gd name="connsiteY0" fmla="*/ 1458174 h 1458174"/>
                <a:gd name="connsiteX1" fmla="*/ 482600 w 3175000"/>
                <a:gd name="connsiteY1" fmla="*/ 1026374 h 1458174"/>
                <a:gd name="connsiteX2" fmla="*/ 567267 w 3175000"/>
                <a:gd name="connsiteY2" fmla="*/ 1908 h 1458174"/>
                <a:gd name="connsiteX3" fmla="*/ 745067 w 3175000"/>
                <a:gd name="connsiteY3" fmla="*/ 772374 h 1458174"/>
                <a:gd name="connsiteX4" fmla="*/ 1490133 w 3175000"/>
                <a:gd name="connsiteY4" fmla="*/ 831641 h 1458174"/>
                <a:gd name="connsiteX5" fmla="*/ 3175000 w 3175000"/>
                <a:gd name="connsiteY5" fmla="*/ 1373507 h 1458174"/>
                <a:gd name="connsiteX0" fmla="*/ 0 w 3175000"/>
                <a:gd name="connsiteY0" fmla="*/ 1456447 h 1456447"/>
                <a:gd name="connsiteX1" fmla="*/ 482600 w 3175000"/>
                <a:gd name="connsiteY1" fmla="*/ 1024647 h 1456447"/>
                <a:gd name="connsiteX2" fmla="*/ 567267 w 3175000"/>
                <a:gd name="connsiteY2" fmla="*/ 181 h 1456447"/>
                <a:gd name="connsiteX3" fmla="*/ 745067 w 3175000"/>
                <a:gd name="connsiteY3" fmla="*/ 939980 h 1456447"/>
                <a:gd name="connsiteX4" fmla="*/ 1490133 w 3175000"/>
                <a:gd name="connsiteY4" fmla="*/ 829914 h 1456447"/>
                <a:gd name="connsiteX5" fmla="*/ 3175000 w 3175000"/>
                <a:gd name="connsiteY5" fmla="*/ 1371780 h 1456447"/>
                <a:gd name="connsiteX0" fmla="*/ 0 w 3175000"/>
                <a:gd name="connsiteY0" fmla="*/ 1456449 h 1456449"/>
                <a:gd name="connsiteX1" fmla="*/ 482600 w 3175000"/>
                <a:gd name="connsiteY1" fmla="*/ 1024649 h 1456449"/>
                <a:gd name="connsiteX2" fmla="*/ 567267 w 3175000"/>
                <a:gd name="connsiteY2" fmla="*/ 183 h 1456449"/>
                <a:gd name="connsiteX3" fmla="*/ 745067 w 3175000"/>
                <a:gd name="connsiteY3" fmla="*/ 939982 h 1456449"/>
                <a:gd name="connsiteX4" fmla="*/ 1481666 w 3175000"/>
                <a:gd name="connsiteY4" fmla="*/ 889182 h 1456449"/>
                <a:gd name="connsiteX5" fmla="*/ 3175000 w 3175000"/>
                <a:gd name="connsiteY5" fmla="*/ 1371782 h 1456449"/>
                <a:gd name="connsiteX0" fmla="*/ 0 w 3175000"/>
                <a:gd name="connsiteY0" fmla="*/ 1456284 h 1456284"/>
                <a:gd name="connsiteX1" fmla="*/ 482600 w 3175000"/>
                <a:gd name="connsiteY1" fmla="*/ 1024484 h 1456284"/>
                <a:gd name="connsiteX2" fmla="*/ 567267 w 3175000"/>
                <a:gd name="connsiteY2" fmla="*/ 18 h 1456284"/>
                <a:gd name="connsiteX3" fmla="*/ 787400 w 3175000"/>
                <a:gd name="connsiteY3" fmla="*/ 1049883 h 1456284"/>
                <a:gd name="connsiteX4" fmla="*/ 1481666 w 3175000"/>
                <a:gd name="connsiteY4" fmla="*/ 889017 h 1456284"/>
                <a:gd name="connsiteX5" fmla="*/ 3175000 w 3175000"/>
                <a:gd name="connsiteY5" fmla="*/ 1371617 h 1456284"/>
                <a:gd name="connsiteX0" fmla="*/ 0 w 3175000"/>
                <a:gd name="connsiteY0" fmla="*/ 1456340 h 1456340"/>
                <a:gd name="connsiteX1" fmla="*/ 482600 w 3175000"/>
                <a:gd name="connsiteY1" fmla="*/ 1024540 h 1456340"/>
                <a:gd name="connsiteX2" fmla="*/ 567267 w 3175000"/>
                <a:gd name="connsiteY2" fmla="*/ 74 h 1456340"/>
                <a:gd name="connsiteX3" fmla="*/ 997438 w 3175000"/>
                <a:gd name="connsiteY3" fmla="*/ 969915 h 1456340"/>
                <a:gd name="connsiteX4" fmla="*/ 1481666 w 3175000"/>
                <a:gd name="connsiteY4" fmla="*/ 889073 h 1456340"/>
                <a:gd name="connsiteX5" fmla="*/ 3175000 w 3175000"/>
                <a:gd name="connsiteY5" fmla="*/ 1371673 h 1456340"/>
                <a:gd name="connsiteX0" fmla="*/ 0 w 3175000"/>
                <a:gd name="connsiteY0" fmla="*/ 1456344 h 1456344"/>
                <a:gd name="connsiteX1" fmla="*/ 482600 w 3175000"/>
                <a:gd name="connsiteY1" fmla="*/ 1024544 h 1456344"/>
                <a:gd name="connsiteX2" fmla="*/ 567267 w 3175000"/>
                <a:gd name="connsiteY2" fmla="*/ 78 h 1456344"/>
                <a:gd name="connsiteX3" fmla="*/ 997438 w 3175000"/>
                <a:gd name="connsiteY3" fmla="*/ 969919 h 1456344"/>
                <a:gd name="connsiteX4" fmla="*/ 1601687 w 3175000"/>
                <a:gd name="connsiteY4" fmla="*/ 1149158 h 1456344"/>
                <a:gd name="connsiteX5" fmla="*/ 3175000 w 3175000"/>
                <a:gd name="connsiteY5" fmla="*/ 1371677 h 1456344"/>
                <a:gd name="connsiteX0" fmla="*/ 0 w 3175000"/>
                <a:gd name="connsiteY0" fmla="*/ 1416336 h 1416336"/>
                <a:gd name="connsiteX1" fmla="*/ 482600 w 3175000"/>
                <a:gd name="connsiteY1" fmla="*/ 984536 h 1416336"/>
                <a:gd name="connsiteX2" fmla="*/ 647281 w 3175000"/>
                <a:gd name="connsiteY2" fmla="*/ 82 h 1416336"/>
                <a:gd name="connsiteX3" fmla="*/ 997438 w 3175000"/>
                <a:gd name="connsiteY3" fmla="*/ 929911 h 1416336"/>
                <a:gd name="connsiteX4" fmla="*/ 1601687 w 3175000"/>
                <a:gd name="connsiteY4" fmla="*/ 1109150 h 1416336"/>
                <a:gd name="connsiteX5" fmla="*/ 3175000 w 3175000"/>
                <a:gd name="connsiteY5" fmla="*/ 1331669 h 1416336"/>
                <a:gd name="connsiteX0" fmla="*/ 0 w 3175000"/>
                <a:gd name="connsiteY0" fmla="*/ 1417667 h 1417667"/>
                <a:gd name="connsiteX1" fmla="*/ 472598 w 3175000"/>
                <a:gd name="connsiteY1" fmla="*/ 1165922 h 1417667"/>
                <a:gd name="connsiteX2" fmla="*/ 647281 w 3175000"/>
                <a:gd name="connsiteY2" fmla="*/ 1413 h 1417667"/>
                <a:gd name="connsiteX3" fmla="*/ 997438 w 3175000"/>
                <a:gd name="connsiteY3" fmla="*/ 931242 h 1417667"/>
                <a:gd name="connsiteX4" fmla="*/ 1601687 w 3175000"/>
                <a:gd name="connsiteY4" fmla="*/ 1110481 h 1417667"/>
                <a:gd name="connsiteX5" fmla="*/ 3175000 w 3175000"/>
                <a:gd name="connsiteY5" fmla="*/ 1333000 h 141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5000" h="1417667">
                  <a:moveTo>
                    <a:pt x="0" y="1417667"/>
                  </a:moveTo>
                  <a:cubicBezTo>
                    <a:pt x="193322" y="1366161"/>
                    <a:pt x="364718" y="1401964"/>
                    <a:pt x="472598" y="1165922"/>
                  </a:cubicBezTo>
                  <a:cubicBezTo>
                    <a:pt x="580478" y="929880"/>
                    <a:pt x="559808" y="40526"/>
                    <a:pt x="647281" y="1413"/>
                  </a:cubicBezTo>
                  <a:cubicBezTo>
                    <a:pt x="734754" y="-37700"/>
                    <a:pt x="838370" y="746397"/>
                    <a:pt x="997438" y="931242"/>
                  </a:cubicBezTo>
                  <a:cubicBezTo>
                    <a:pt x="1156506" y="1116087"/>
                    <a:pt x="1203754" y="1056859"/>
                    <a:pt x="1601687" y="1110481"/>
                  </a:cubicBezTo>
                  <a:cubicBezTo>
                    <a:pt x="1999620" y="1164103"/>
                    <a:pt x="1701800" y="1256800"/>
                    <a:pt x="3175000" y="1333000"/>
                  </a:cubicBezTo>
                </a:path>
              </a:pathLst>
            </a:custGeom>
            <a:ln w="3810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5479576" y="6146800"/>
              <a:ext cx="447154" cy="264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time</a:t>
              </a:r>
            </a:p>
          </p:txBody>
        </p:sp>
        <p:sp>
          <p:nvSpPr>
            <p:cNvPr id="25" name="CuadroTexto 24"/>
            <p:cNvSpPr txBox="1"/>
            <p:nvPr/>
          </p:nvSpPr>
          <p:spPr>
            <a:xfrm rot="16200000">
              <a:off x="3343078" y="5100047"/>
              <a:ext cx="761770" cy="264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Radiance</a:t>
              </a:r>
            </a:p>
          </p:txBody>
        </p:sp>
        <p:sp>
          <p:nvSpPr>
            <p:cNvPr id="26" name="Elipse 25"/>
            <p:cNvSpPr/>
            <p:nvPr/>
          </p:nvSpPr>
          <p:spPr>
            <a:xfrm>
              <a:off x="3913810" y="4349843"/>
              <a:ext cx="173380" cy="173380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dirty="0" smtClean="0">
                <a:sym typeface="Wingdings" panose="05000000000000000000" pitchFamily="2" charset="2"/>
              </a:rPr>
              <a:t>Transient Rendering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838200" y="891609"/>
            <a:ext cx="10515600" cy="928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sz="36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Challenges</a:t>
            </a:r>
            <a:endParaRPr lang="en-US" sz="36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28" name="Elipse 27"/>
          <p:cNvSpPr/>
          <p:nvPr/>
        </p:nvSpPr>
        <p:spPr>
          <a:xfrm flipV="1">
            <a:off x="7491922" y="5837016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ipse 28"/>
          <p:cNvSpPr/>
          <p:nvPr/>
        </p:nvSpPr>
        <p:spPr>
          <a:xfrm flipV="1">
            <a:off x="7644322" y="5430616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Elipse 31"/>
          <p:cNvSpPr/>
          <p:nvPr/>
        </p:nvSpPr>
        <p:spPr>
          <a:xfrm flipV="1">
            <a:off x="7730643" y="4455256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Elipse 32"/>
          <p:cNvSpPr/>
          <p:nvPr/>
        </p:nvSpPr>
        <p:spPr>
          <a:xfrm flipV="1">
            <a:off x="7742112" y="4282616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Elipse 34"/>
          <p:cNvSpPr/>
          <p:nvPr/>
        </p:nvSpPr>
        <p:spPr>
          <a:xfrm flipV="1">
            <a:off x="7914754" y="4218658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Elipse 35"/>
          <p:cNvSpPr/>
          <p:nvPr/>
        </p:nvSpPr>
        <p:spPr>
          <a:xfrm flipV="1">
            <a:off x="8001075" y="4391298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Elipse 36"/>
          <p:cNvSpPr/>
          <p:nvPr/>
        </p:nvSpPr>
        <p:spPr>
          <a:xfrm flipV="1">
            <a:off x="8119228" y="4963416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Elipse 37"/>
          <p:cNvSpPr/>
          <p:nvPr/>
        </p:nvSpPr>
        <p:spPr>
          <a:xfrm flipV="1">
            <a:off x="8731442" y="5570877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Elipse 38"/>
          <p:cNvSpPr/>
          <p:nvPr/>
        </p:nvSpPr>
        <p:spPr>
          <a:xfrm flipV="1">
            <a:off x="10245282" y="5837016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Elipse 39"/>
          <p:cNvSpPr/>
          <p:nvPr/>
        </p:nvSpPr>
        <p:spPr>
          <a:xfrm flipV="1">
            <a:off x="7721311" y="4727276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Elipse 40"/>
          <p:cNvSpPr/>
          <p:nvPr/>
        </p:nvSpPr>
        <p:spPr>
          <a:xfrm flipV="1">
            <a:off x="8074735" y="4759854"/>
            <a:ext cx="172642" cy="17264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Elipse 30"/>
          <p:cNvSpPr/>
          <p:nvPr/>
        </p:nvSpPr>
        <p:spPr>
          <a:xfrm>
            <a:off x="4853230" y="3976751"/>
            <a:ext cx="241907" cy="241907"/>
          </a:xfrm>
          <a:prstGeom prst="ellipse">
            <a:avLst/>
          </a:prstGeom>
          <a:solidFill>
            <a:srgbClr val="3366FF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Conector recto de flecha 33"/>
          <p:cNvCxnSpPr>
            <a:stCxn id="31" idx="6"/>
            <a:endCxn id="26" idx="2"/>
          </p:cNvCxnSpPr>
          <p:nvPr/>
        </p:nvCxnSpPr>
        <p:spPr>
          <a:xfrm flipV="1">
            <a:off x="5095137" y="3849627"/>
            <a:ext cx="1737749" cy="248078"/>
          </a:xfrm>
          <a:prstGeom prst="straightConnector1">
            <a:avLst/>
          </a:prstGeom>
          <a:ln w="28575" cmpd="sng"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62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29" y="3323233"/>
            <a:ext cx="5073300" cy="285373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915828"/>
            <a:ext cx="10515600" cy="426113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Monte Carlo methods </a:t>
            </a:r>
            <a:r>
              <a:rPr lang="en-US" sz="2400" dirty="0">
                <a:sym typeface="Wingdings"/>
              </a:rPr>
              <a:t> </a:t>
            </a:r>
            <a:r>
              <a:rPr lang="en-US" sz="2400" dirty="0"/>
              <a:t>Variance is aggravated in </a:t>
            </a:r>
            <a:r>
              <a:rPr lang="en-US" sz="2400" dirty="0" smtClean="0"/>
              <a:t>time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17</a:t>
            </a:fld>
            <a:endParaRPr lang="en-GB"/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dirty="0" smtClean="0">
                <a:sym typeface="Wingdings" panose="05000000000000000000" pitchFamily="2" charset="2"/>
              </a:rPr>
              <a:t>Transient Rendering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838200" y="891609"/>
            <a:ext cx="10515600" cy="928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sz="36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Challenges</a:t>
            </a:r>
            <a:endParaRPr lang="en-US" sz="36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766229" y="4107543"/>
            <a:ext cx="50733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2" name="Grupo 11"/>
          <p:cNvGrpSpPr/>
          <p:nvPr/>
        </p:nvGrpSpPr>
        <p:grpSpPr>
          <a:xfrm>
            <a:off x="6696233" y="3589020"/>
            <a:ext cx="5206210" cy="2163063"/>
            <a:chOff x="7044690" y="3733796"/>
            <a:chExt cx="4857753" cy="2018287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/>
            <a:srcRect t="22135" b="1"/>
            <a:stretch/>
          </p:blipFill>
          <p:spPr>
            <a:xfrm rot="16200000" flipH="1">
              <a:off x="8464425" y="2314064"/>
              <a:ext cx="2018284" cy="4857753"/>
            </a:xfrm>
            <a:prstGeom prst="rect">
              <a:avLst/>
            </a:prstGeom>
          </p:spPr>
        </p:pic>
        <p:cxnSp>
          <p:nvCxnSpPr>
            <p:cNvPr id="34" name="Conector recto de flecha 33"/>
            <p:cNvCxnSpPr/>
            <p:nvPr/>
          </p:nvCxnSpPr>
          <p:spPr>
            <a:xfrm>
              <a:off x="7044691" y="5752083"/>
              <a:ext cx="4857750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/>
            <p:cNvCxnSpPr/>
            <p:nvPr/>
          </p:nvCxnSpPr>
          <p:spPr>
            <a:xfrm>
              <a:off x="7044691" y="3733796"/>
              <a:ext cx="0" cy="201828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3" name="CuadroTexto 12"/>
          <p:cNvSpPr txBox="1"/>
          <p:nvPr/>
        </p:nvSpPr>
        <p:spPr>
          <a:xfrm>
            <a:off x="7844644" y="2847975"/>
            <a:ext cx="2909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/>
              <a:t>Slow</a:t>
            </a:r>
            <a:r>
              <a:rPr lang="es-ES" sz="2800" dirty="0" smtClean="0"/>
              <a:t> </a:t>
            </a:r>
            <a:r>
              <a:rPr lang="es-ES" sz="2800" dirty="0" err="1" smtClean="0"/>
              <a:t>convergence</a:t>
            </a:r>
            <a:endParaRPr lang="en-US" sz="2800" dirty="0"/>
          </a:p>
        </p:txBody>
      </p:sp>
      <p:sp>
        <p:nvSpPr>
          <p:cNvPr id="46" name="CuadroTexto 45"/>
          <p:cNvSpPr txBox="1"/>
          <p:nvPr/>
        </p:nvSpPr>
        <p:spPr>
          <a:xfrm>
            <a:off x="9017512" y="5866535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09659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18</a:t>
            </a:fld>
            <a:endParaRPr lang="en-GB"/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dirty="0" smtClean="0">
                <a:sym typeface="Wingdings" panose="05000000000000000000" pitchFamily="2" charset="2"/>
              </a:rPr>
              <a:t>Transient Rendering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838200" y="891609"/>
            <a:ext cx="10515600" cy="928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s-ES" sz="3600" dirty="0" err="1">
                <a:solidFill>
                  <a:schemeClr val="accent1"/>
                </a:solidFill>
                <a:sym typeface="Wingdings" panose="05000000000000000000" pitchFamily="2" charset="2"/>
              </a:rPr>
              <a:t>Participating</a:t>
            </a:r>
            <a:r>
              <a:rPr lang="es-ES" sz="3600" dirty="0">
                <a:solidFill>
                  <a:schemeClr val="accent1"/>
                </a:solidFill>
                <a:sym typeface="Wingdings" panose="05000000000000000000" pitchFamily="2" charset="2"/>
              </a:rPr>
              <a:t> media</a:t>
            </a:r>
            <a:endParaRPr lang="en-US" sz="36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15" name="Marcador de contenido 2"/>
          <p:cNvSpPr>
            <a:spLocks noGrp="1"/>
          </p:cNvSpPr>
          <p:nvPr>
            <p:ph idx="1"/>
          </p:nvPr>
        </p:nvSpPr>
        <p:spPr>
          <a:xfrm>
            <a:off x="838200" y="2295728"/>
            <a:ext cx="10515600" cy="38812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 err="1" smtClean="0"/>
              <a:t>Classic</a:t>
            </a:r>
            <a:r>
              <a:rPr lang="es-ES" dirty="0" smtClean="0"/>
              <a:t> </a:t>
            </a:r>
            <a:r>
              <a:rPr lang="es-ES" dirty="0"/>
              <a:t>RTE in </a:t>
            </a:r>
            <a:r>
              <a:rPr lang="es-ES" dirty="0" err="1" smtClean="0"/>
              <a:t>rendering</a:t>
            </a:r>
            <a:endParaRPr lang="es-ES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b="1" dirty="0" smtClean="0">
                <a:sym typeface="Wingdings" panose="05000000000000000000" pitchFamily="2" charset="2"/>
              </a:rPr>
              <a:t>TIME-INDEPENDENT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6" y="3664011"/>
            <a:ext cx="10881468" cy="1279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6" y="5068833"/>
            <a:ext cx="9183757" cy="115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6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19</a:t>
            </a:fld>
            <a:endParaRPr lang="en-GB"/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dirty="0" smtClean="0">
                <a:sym typeface="Wingdings" panose="05000000000000000000" pitchFamily="2" charset="2"/>
              </a:rPr>
              <a:t>Transient Rendering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838200" y="891609"/>
            <a:ext cx="10515600" cy="928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s-ES" sz="3600" dirty="0" err="1">
                <a:solidFill>
                  <a:schemeClr val="accent1"/>
                </a:solidFill>
                <a:sym typeface="Wingdings" panose="05000000000000000000" pitchFamily="2" charset="2"/>
              </a:rPr>
              <a:t>Participating</a:t>
            </a:r>
            <a:r>
              <a:rPr lang="es-ES" sz="3600" dirty="0">
                <a:solidFill>
                  <a:schemeClr val="accent1"/>
                </a:solidFill>
                <a:sym typeface="Wingdings" panose="05000000000000000000" pitchFamily="2" charset="2"/>
              </a:rPr>
              <a:t> media</a:t>
            </a:r>
            <a:endParaRPr lang="en-US" sz="36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36" name="Nube 35"/>
          <p:cNvSpPr/>
          <p:nvPr/>
        </p:nvSpPr>
        <p:spPr>
          <a:xfrm>
            <a:off x="4451350" y="3736099"/>
            <a:ext cx="4051300" cy="2324099"/>
          </a:xfrm>
          <a:prstGeom prst="cloud">
            <a:avLst/>
          </a:prstGeom>
          <a:solidFill>
            <a:schemeClr val="tx1">
              <a:lumMod val="85000"/>
              <a:alpha val="69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upo 6"/>
          <p:cNvGrpSpPr/>
          <p:nvPr/>
        </p:nvGrpSpPr>
        <p:grpSpPr>
          <a:xfrm>
            <a:off x="3559464" y="3939299"/>
            <a:ext cx="4016086" cy="1752599"/>
            <a:chOff x="3559464" y="4329696"/>
            <a:chExt cx="4016086" cy="1752599"/>
          </a:xfrm>
        </p:grpSpPr>
        <p:cxnSp>
          <p:nvCxnSpPr>
            <p:cNvPr id="37" name="Conector recto de flecha 36"/>
            <p:cNvCxnSpPr/>
            <p:nvPr/>
          </p:nvCxnSpPr>
          <p:spPr>
            <a:xfrm>
              <a:off x="3559464" y="4757475"/>
              <a:ext cx="1603087" cy="72792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ector recto de flecha 37"/>
            <p:cNvCxnSpPr/>
            <p:nvPr/>
          </p:nvCxnSpPr>
          <p:spPr>
            <a:xfrm flipV="1">
              <a:off x="5162550" y="4899185"/>
              <a:ext cx="533400" cy="58621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ector recto de flecha 38"/>
            <p:cNvCxnSpPr/>
            <p:nvPr/>
          </p:nvCxnSpPr>
          <p:spPr>
            <a:xfrm>
              <a:off x="5695950" y="4899185"/>
              <a:ext cx="1054100" cy="28141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ector recto de flecha 39"/>
            <p:cNvCxnSpPr/>
            <p:nvPr/>
          </p:nvCxnSpPr>
          <p:spPr>
            <a:xfrm flipV="1">
              <a:off x="3559464" y="4558295"/>
              <a:ext cx="2758787" cy="19918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onector recto de flecha 40"/>
            <p:cNvCxnSpPr/>
            <p:nvPr/>
          </p:nvCxnSpPr>
          <p:spPr>
            <a:xfrm flipH="1">
              <a:off x="6013450" y="4558295"/>
              <a:ext cx="304800" cy="102870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ector recto de flecha 41"/>
            <p:cNvCxnSpPr/>
            <p:nvPr/>
          </p:nvCxnSpPr>
          <p:spPr>
            <a:xfrm>
              <a:off x="6013450" y="5586995"/>
              <a:ext cx="736600" cy="49530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ector recto de flecha 43"/>
            <p:cNvCxnSpPr/>
            <p:nvPr/>
          </p:nvCxnSpPr>
          <p:spPr>
            <a:xfrm flipV="1">
              <a:off x="6686550" y="5485395"/>
              <a:ext cx="889000" cy="59690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ector recto de flecha 44"/>
            <p:cNvCxnSpPr/>
            <p:nvPr/>
          </p:nvCxnSpPr>
          <p:spPr>
            <a:xfrm flipH="1" flipV="1">
              <a:off x="7232650" y="4757475"/>
              <a:ext cx="342900" cy="73861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ector recto de flecha 46"/>
            <p:cNvCxnSpPr/>
            <p:nvPr/>
          </p:nvCxnSpPr>
          <p:spPr>
            <a:xfrm>
              <a:off x="3559464" y="4757475"/>
              <a:ext cx="1310987" cy="1137496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onector recto de flecha 47"/>
            <p:cNvCxnSpPr/>
            <p:nvPr/>
          </p:nvCxnSpPr>
          <p:spPr>
            <a:xfrm flipV="1">
              <a:off x="4765964" y="5586995"/>
              <a:ext cx="929987" cy="273052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onector recto de flecha 48"/>
            <p:cNvCxnSpPr/>
            <p:nvPr/>
          </p:nvCxnSpPr>
          <p:spPr>
            <a:xfrm>
              <a:off x="5695950" y="5586995"/>
              <a:ext cx="317500" cy="49530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onector recto de flecha 49"/>
            <p:cNvCxnSpPr/>
            <p:nvPr/>
          </p:nvCxnSpPr>
          <p:spPr>
            <a:xfrm flipV="1">
              <a:off x="6705600" y="4329696"/>
              <a:ext cx="247650" cy="862595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35 Grupo"/>
          <p:cNvGrpSpPr/>
          <p:nvPr/>
        </p:nvGrpSpPr>
        <p:grpSpPr>
          <a:xfrm rot="20606395" flipH="1">
            <a:off x="8719700" y="3497569"/>
            <a:ext cx="1379616" cy="1071570"/>
            <a:chOff x="1000100" y="1643056"/>
            <a:chExt cx="1747514" cy="1357322"/>
          </a:xfrm>
        </p:grpSpPr>
        <p:sp>
          <p:nvSpPr>
            <p:cNvPr id="52" name="33 Triángulo isósceles"/>
            <p:cNvSpPr/>
            <p:nvPr/>
          </p:nvSpPr>
          <p:spPr>
            <a:xfrm rot="1800000">
              <a:off x="2040636" y="2209999"/>
              <a:ext cx="706978" cy="628930"/>
            </a:xfrm>
            <a:prstGeom prst="triangl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32 Rectángulo"/>
            <p:cNvSpPr/>
            <p:nvPr/>
          </p:nvSpPr>
          <p:spPr>
            <a:xfrm>
              <a:off x="1285852" y="2214560"/>
              <a:ext cx="1071570" cy="78581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" name="31 Elipse"/>
            <p:cNvSpPr/>
            <p:nvPr/>
          </p:nvSpPr>
          <p:spPr>
            <a:xfrm>
              <a:off x="1571604" y="1643056"/>
              <a:ext cx="785818" cy="785818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30 Elipse"/>
            <p:cNvSpPr/>
            <p:nvPr/>
          </p:nvSpPr>
          <p:spPr>
            <a:xfrm>
              <a:off x="1000100" y="1785932"/>
              <a:ext cx="714380" cy="71438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56" name="34 Grupo"/>
            <p:cNvGrpSpPr/>
            <p:nvPr/>
          </p:nvGrpSpPr>
          <p:grpSpPr>
            <a:xfrm>
              <a:off x="1071538" y="1714494"/>
              <a:ext cx="1571190" cy="1214446"/>
              <a:chOff x="1071538" y="1714494"/>
              <a:chExt cx="1571190" cy="1214446"/>
            </a:xfrm>
          </p:grpSpPr>
          <p:sp>
            <p:nvSpPr>
              <p:cNvPr id="57" name="27 Triángulo isósceles"/>
              <p:cNvSpPr/>
              <p:nvPr/>
            </p:nvSpPr>
            <p:spPr>
              <a:xfrm rot="1800000">
                <a:off x="2145520" y="2333284"/>
                <a:ext cx="497208" cy="428628"/>
              </a:xfrm>
              <a:prstGeom prst="triangl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" name="28 Elipse"/>
              <p:cNvSpPr/>
              <p:nvPr/>
            </p:nvSpPr>
            <p:spPr>
              <a:xfrm>
                <a:off x="1643042" y="1714494"/>
                <a:ext cx="642942" cy="642942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" name="29 Elipse"/>
              <p:cNvSpPr/>
              <p:nvPr/>
            </p:nvSpPr>
            <p:spPr>
              <a:xfrm>
                <a:off x="1071538" y="1857370"/>
                <a:ext cx="571504" cy="571504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" name="26 Rectángulo"/>
              <p:cNvSpPr/>
              <p:nvPr/>
            </p:nvSpPr>
            <p:spPr>
              <a:xfrm>
                <a:off x="1357290" y="2285998"/>
                <a:ext cx="928694" cy="642942"/>
              </a:xfrm>
              <a:prstGeom prst="rect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62" name="Sol 61"/>
          <p:cNvSpPr/>
          <p:nvPr/>
        </p:nvSpPr>
        <p:spPr>
          <a:xfrm>
            <a:off x="3089336" y="3939298"/>
            <a:ext cx="742270" cy="742270"/>
          </a:xfrm>
          <a:prstGeom prst="su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Marcador de contenido 2"/>
          <p:cNvSpPr>
            <a:spLocks noGrp="1"/>
          </p:cNvSpPr>
          <p:nvPr>
            <p:ph idx="1"/>
          </p:nvPr>
        </p:nvSpPr>
        <p:spPr>
          <a:xfrm>
            <a:off x="838200" y="2295728"/>
            <a:ext cx="10515600" cy="38812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 err="1" smtClean="0"/>
              <a:t>Classic</a:t>
            </a:r>
            <a:r>
              <a:rPr lang="es-ES" dirty="0" smtClean="0"/>
              <a:t> </a:t>
            </a:r>
            <a:r>
              <a:rPr lang="es-ES" dirty="0"/>
              <a:t>RTE in </a:t>
            </a:r>
            <a:r>
              <a:rPr lang="es-ES" dirty="0" err="1" smtClean="0"/>
              <a:t>rendering</a:t>
            </a:r>
            <a:endParaRPr lang="es-ES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b="1" dirty="0" smtClean="0">
                <a:sym typeface="Wingdings" panose="05000000000000000000" pitchFamily="2" charset="2"/>
              </a:rPr>
              <a:t>TIME-INDEPENDENT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81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7"/>
          <p:cNvSpPr>
            <a:spLocks noGrp="1"/>
          </p:cNvSpPr>
          <p:nvPr>
            <p:ph type="title"/>
          </p:nvPr>
        </p:nvSpPr>
        <p:spPr>
          <a:xfrm>
            <a:off x="696767" y="1709738"/>
            <a:ext cx="10515600" cy="2852737"/>
          </a:xfrm>
        </p:spPr>
        <p:txBody>
          <a:bodyPr>
            <a:normAutofit/>
          </a:bodyPr>
          <a:lstStyle/>
          <a:p>
            <a:r>
              <a:rPr lang="es-ES" sz="5400" dirty="0" smtClean="0">
                <a:solidFill>
                  <a:schemeClr val="accent1"/>
                </a:solidFill>
              </a:rPr>
              <a:t>300,000 km/s </a:t>
            </a:r>
            <a:r>
              <a:rPr lang="es-ES" sz="5400" dirty="0" smtClean="0">
                <a:latin typeface="Myriad Pro" charset="0"/>
                <a:ea typeface="Myriad Pro" charset="0"/>
                <a:cs typeface="Myriad Pro" charset="0"/>
              </a:rPr>
              <a:t>LIGHT TRANSPORT</a:t>
            </a:r>
            <a:endParaRPr lang="en-US" sz="54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66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20</a:t>
            </a:fld>
            <a:endParaRPr lang="en-GB"/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dirty="0" smtClean="0">
                <a:sym typeface="Wingdings" panose="05000000000000000000" pitchFamily="2" charset="2"/>
              </a:rPr>
              <a:t>Transient Rendering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838200" y="891609"/>
            <a:ext cx="10515600" cy="928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s-ES" sz="3600" dirty="0" err="1">
                <a:solidFill>
                  <a:schemeClr val="accent1"/>
                </a:solidFill>
                <a:sym typeface="Wingdings" panose="05000000000000000000" pitchFamily="2" charset="2"/>
              </a:rPr>
              <a:t>Participating</a:t>
            </a:r>
            <a:r>
              <a:rPr lang="es-ES" sz="3600" dirty="0">
                <a:solidFill>
                  <a:schemeClr val="accent1"/>
                </a:solidFill>
                <a:sym typeface="Wingdings" panose="05000000000000000000" pitchFamily="2" charset="2"/>
              </a:rPr>
              <a:t> media</a:t>
            </a:r>
            <a:endParaRPr lang="en-US" sz="36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36" name="Nube 35"/>
          <p:cNvSpPr/>
          <p:nvPr/>
        </p:nvSpPr>
        <p:spPr>
          <a:xfrm>
            <a:off x="4451350" y="3736099"/>
            <a:ext cx="4051300" cy="2324099"/>
          </a:xfrm>
          <a:prstGeom prst="cloud">
            <a:avLst/>
          </a:prstGeom>
          <a:solidFill>
            <a:schemeClr val="tx1">
              <a:lumMod val="85000"/>
              <a:alpha val="69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upo 2"/>
          <p:cNvGrpSpPr/>
          <p:nvPr/>
        </p:nvGrpSpPr>
        <p:grpSpPr>
          <a:xfrm>
            <a:off x="3559464" y="4167898"/>
            <a:ext cx="2758787" cy="1336676"/>
            <a:chOff x="3559464" y="4167898"/>
            <a:chExt cx="2758787" cy="1336676"/>
          </a:xfrm>
        </p:grpSpPr>
        <p:cxnSp>
          <p:nvCxnSpPr>
            <p:cNvPr id="37" name="Conector recto de flecha 36"/>
            <p:cNvCxnSpPr/>
            <p:nvPr/>
          </p:nvCxnSpPr>
          <p:spPr>
            <a:xfrm>
              <a:off x="3559464" y="4367078"/>
              <a:ext cx="1603087" cy="72792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ector recto de flecha 39"/>
            <p:cNvCxnSpPr/>
            <p:nvPr/>
          </p:nvCxnSpPr>
          <p:spPr>
            <a:xfrm flipV="1">
              <a:off x="3559464" y="4167898"/>
              <a:ext cx="2758787" cy="19918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ector recto de flecha 46"/>
            <p:cNvCxnSpPr/>
            <p:nvPr/>
          </p:nvCxnSpPr>
          <p:spPr>
            <a:xfrm>
              <a:off x="3559464" y="4367078"/>
              <a:ext cx="1310987" cy="1137496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upo 4"/>
          <p:cNvGrpSpPr/>
          <p:nvPr/>
        </p:nvGrpSpPr>
        <p:grpSpPr>
          <a:xfrm>
            <a:off x="4765964" y="4167898"/>
            <a:ext cx="1552286" cy="1301752"/>
            <a:chOff x="4765964" y="4167898"/>
            <a:chExt cx="1552286" cy="1301752"/>
          </a:xfrm>
        </p:grpSpPr>
        <p:cxnSp>
          <p:nvCxnSpPr>
            <p:cNvPr id="38" name="Conector recto de flecha 37"/>
            <p:cNvCxnSpPr/>
            <p:nvPr/>
          </p:nvCxnSpPr>
          <p:spPr>
            <a:xfrm flipV="1">
              <a:off x="5162550" y="4508788"/>
              <a:ext cx="533400" cy="58621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onector recto de flecha 40"/>
            <p:cNvCxnSpPr/>
            <p:nvPr/>
          </p:nvCxnSpPr>
          <p:spPr>
            <a:xfrm flipH="1">
              <a:off x="6013450" y="4167898"/>
              <a:ext cx="304800" cy="102870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onector recto de flecha 47"/>
            <p:cNvCxnSpPr/>
            <p:nvPr/>
          </p:nvCxnSpPr>
          <p:spPr>
            <a:xfrm flipV="1">
              <a:off x="4765964" y="5196598"/>
              <a:ext cx="929987" cy="273052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upo 5"/>
          <p:cNvGrpSpPr/>
          <p:nvPr/>
        </p:nvGrpSpPr>
        <p:grpSpPr>
          <a:xfrm>
            <a:off x="5695950" y="4508788"/>
            <a:ext cx="1054100" cy="1183110"/>
            <a:chOff x="5695950" y="4508788"/>
            <a:chExt cx="1054100" cy="1183110"/>
          </a:xfrm>
        </p:grpSpPr>
        <p:cxnSp>
          <p:nvCxnSpPr>
            <p:cNvPr id="39" name="Conector recto de flecha 38"/>
            <p:cNvCxnSpPr/>
            <p:nvPr/>
          </p:nvCxnSpPr>
          <p:spPr>
            <a:xfrm>
              <a:off x="5695950" y="4508788"/>
              <a:ext cx="1054100" cy="28141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ector recto de flecha 41"/>
            <p:cNvCxnSpPr/>
            <p:nvPr/>
          </p:nvCxnSpPr>
          <p:spPr>
            <a:xfrm>
              <a:off x="6013450" y="5196598"/>
              <a:ext cx="736600" cy="49530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onector recto de flecha 48"/>
            <p:cNvCxnSpPr/>
            <p:nvPr/>
          </p:nvCxnSpPr>
          <p:spPr>
            <a:xfrm>
              <a:off x="5695950" y="5196598"/>
              <a:ext cx="317500" cy="49530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upo 7"/>
          <p:cNvGrpSpPr/>
          <p:nvPr/>
        </p:nvGrpSpPr>
        <p:grpSpPr>
          <a:xfrm>
            <a:off x="6686550" y="3939299"/>
            <a:ext cx="889000" cy="1752599"/>
            <a:chOff x="6686550" y="3939299"/>
            <a:chExt cx="889000" cy="1752599"/>
          </a:xfrm>
        </p:grpSpPr>
        <p:cxnSp>
          <p:nvCxnSpPr>
            <p:cNvPr id="44" name="Conector recto de flecha 43"/>
            <p:cNvCxnSpPr/>
            <p:nvPr/>
          </p:nvCxnSpPr>
          <p:spPr>
            <a:xfrm flipV="1">
              <a:off x="6686550" y="5094998"/>
              <a:ext cx="889000" cy="59690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ector recto de flecha 44"/>
            <p:cNvCxnSpPr/>
            <p:nvPr/>
          </p:nvCxnSpPr>
          <p:spPr>
            <a:xfrm flipH="1" flipV="1">
              <a:off x="7232650" y="4367078"/>
              <a:ext cx="342900" cy="73861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onector recto de flecha 49"/>
            <p:cNvCxnSpPr/>
            <p:nvPr/>
          </p:nvCxnSpPr>
          <p:spPr>
            <a:xfrm flipV="1">
              <a:off x="6705600" y="3939299"/>
              <a:ext cx="247650" cy="862595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35 Grupo"/>
          <p:cNvGrpSpPr/>
          <p:nvPr/>
        </p:nvGrpSpPr>
        <p:grpSpPr>
          <a:xfrm rot="20606395" flipH="1">
            <a:off x="8719700" y="3497569"/>
            <a:ext cx="1379616" cy="1071570"/>
            <a:chOff x="1000100" y="1643056"/>
            <a:chExt cx="1747514" cy="1357322"/>
          </a:xfrm>
        </p:grpSpPr>
        <p:sp>
          <p:nvSpPr>
            <p:cNvPr id="52" name="33 Triángulo isósceles"/>
            <p:cNvSpPr/>
            <p:nvPr/>
          </p:nvSpPr>
          <p:spPr>
            <a:xfrm rot="1800000">
              <a:off x="2040636" y="2209999"/>
              <a:ext cx="706978" cy="628930"/>
            </a:xfrm>
            <a:prstGeom prst="triangl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32 Rectángulo"/>
            <p:cNvSpPr/>
            <p:nvPr/>
          </p:nvSpPr>
          <p:spPr>
            <a:xfrm>
              <a:off x="1285852" y="2214560"/>
              <a:ext cx="1071570" cy="78581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" name="31 Elipse"/>
            <p:cNvSpPr/>
            <p:nvPr/>
          </p:nvSpPr>
          <p:spPr>
            <a:xfrm>
              <a:off x="1571604" y="1643056"/>
              <a:ext cx="785818" cy="785818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30 Elipse"/>
            <p:cNvSpPr/>
            <p:nvPr/>
          </p:nvSpPr>
          <p:spPr>
            <a:xfrm>
              <a:off x="1000100" y="1785932"/>
              <a:ext cx="714380" cy="71438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56" name="34 Grupo"/>
            <p:cNvGrpSpPr/>
            <p:nvPr/>
          </p:nvGrpSpPr>
          <p:grpSpPr>
            <a:xfrm>
              <a:off x="1071538" y="1714494"/>
              <a:ext cx="1571190" cy="1214446"/>
              <a:chOff x="1071538" y="1714494"/>
              <a:chExt cx="1571190" cy="1214446"/>
            </a:xfrm>
          </p:grpSpPr>
          <p:sp>
            <p:nvSpPr>
              <p:cNvPr id="57" name="27 Triángulo isósceles"/>
              <p:cNvSpPr/>
              <p:nvPr/>
            </p:nvSpPr>
            <p:spPr>
              <a:xfrm rot="1800000">
                <a:off x="2145520" y="2333284"/>
                <a:ext cx="497208" cy="428628"/>
              </a:xfrm>
              <a:prstGeom prst="triangl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" name="28 Elipse"/>
              <p:cNvSpPr/>
              <p:nvPr/>
            </p:nvSpPr>
            <p:spPr>
              <a:xfrm>
                <a:off x="1643042" y="1714494"/>
                <a:ext cx="642942" cy="642942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" name="29 Elipse"/>
              <p:cNvSpPr/>
              <p:nvPr/>
            </p:nvSpPr>
            <p:spPr>
              <a:xfrm>
                <a:off x="1071538" y="1857370"/>
                <a:ext cx="571504" cy="571504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" name="26 Rectángulo"/>
              <p:cNvSpPr/>
              <p:nvPr/>
            </p:nvSpPr>
            <p:spPr>
              <a:xfrm>
                <a:off x="1357290" y="2285998"/>
                <a:ext cx="928694" cy="642942"/>
              </a:xfrm>
              <a:prstGeom prst="rect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62" name="Sol 61"/>
          <p:cNvSpPr/>
          <p:nvPr/>
        </p:nvSpPr>
        <p:spPr>
          <a:xfrm>
            <a:off x="3089336" y="3939298"/>
            <a:ext cx="742270" cy="742270"/>
          </a:xfrm>
          <a:prstGeom prst="su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Marcador de contenido 2"/>
          <p:cNvSpPr>
            <a:spLocks noGrp="1"/>
          </p:cNvSpPr>
          <p:nvPr>
            <p:ph idx="1"/>
          </p:nvPr>
        </p:nvSpPr>
        <p:spPr>
          <a:xfrm>
            <a:off x="838200" y="2295728"/>
            <a:ext cx="10515600" cy="38812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 err="1" smtClean="0"/>
              <a:t>Transient</a:t>
            </a:r>
            <a:r>
              <a:rPr lang="es-ES" dirty="0" smtClean="0"/>
              <a:t> RTE</a:t>
            </a:r>
            <a:endParaRPr lang="es-ES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b="1" dirty="0" smtClean="0">
                <a:sym typeface="Wingdings" panose="05000000000000000000" pitchFamily="2" charset="2"/>
              </a:rPr>
              <a:t>NEED TO ACCOUNT FOR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38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91931" y="3873551"/>
            <a:ext cx="11552680" cy="847070"/>
            <a:chOff x="591931" y="3873551"/>
            <a:chExt cx="11552680" cy="8470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645"/>
            <a:stretch/>
          </p:blipFill>
          <p:spPr>
            <a:xfrm>
              <a:off x="591931" y="3940024"/>
              <a:ext cx="6959462" cy="618724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4" t="42499" r="-11234" b="-1855"/>
            <a:stretch/>
          </p:blipFill>
          <p:spPr>
            <a:xfrm>
              <a:off x="5185149" y="3873551"/>
              <a:ext cx="6959462" cy="847070"/>
            </a:xfrm>
            <a:prstGeom prst="rect">
              <a:avLst/>
            </a:prstGeom>
          </p:spPr>
        </p:pic>
      </p:grp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21</a:t>
            </a:fld>
            <a:endParaRPr lang="en-GB"/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dirty="0" smtClean="0">
                <a:sym typeface="Wingdings" panose="05000000000000000000" pitchFamily="2" charset="2"/>
              </a:rPr>
              <a:t>Transient Rendering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838200" y="891609"/>
            <a:ext cx="10515600" cy="928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s-ES" sz="3600" dirty="0" err="1">
                <a:solidFill>
                  <a:schemeClr val="accent1"/>
                </a:solidFill>
                <a:sym typeface="Wingdings" panose="05000000000000000000" pitchFamily="2" charset="2"/>
              </a:rPr>
              <a:t>Participating</a:t>
            </a:r>
            <a:r>
              <a:rPr lang="es-ES" sz="3600" dirty="0">
                <a:solidFill>
                  <a:schemeClr val="accent1"/>
                </a:solidFill>
                <a:sym typeface="Wingdings" panose="05000000000000000000" pitchFamily="2" charset="2"/>
              </a:rPr>
              <a:t> media</a:t>
            </a:r>
            <a:endParaRPr lang="en-US" sz="36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61" name="Marcador de contenido 2"/>
          <p:cNvSpPr>
            <a:spLocks noGrp="1"/>
          </p:cNvSpPr>
          <p:nvPr>
            <p:ph idx="1"/>
          </p:nvPr>
        </p:nvSpPr>
        <p:spPr>
          <a:xfrm>
            <a:off x="838200" y="2295728"/>
            <a:ext cx="10515600" cy="38812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 err="1" smtClean="0"/>
              <a:t>Transient</a:t>
            </a:r>
            <a:r>
              <a:rPr lang="es-ES" dirty="0" smtClean="0"/>
              <a:t> RTE</a:t>
            </a:r>
            <a:endParaRPr lang="es-ES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b="1" dirty="0" smtClean="0">
                <a:sym typeface="Wingdings" panose="05000000000000000000" pitchFamily="2" charset="2"/>
              </a:rPr>
              <a:t>NEED TO ACCOUNT FOR </a:t>
            </a:r>
            <a:r>
              <a:rPr lang="en-US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TIME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004600" y="3776040"/>
            <a:ext cx="154717" cy="3094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9981787" y="3769988"/>
            <a:ext cx="154717" cy="3094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1760370" y="3773799"/>
            <a:ext cx="154717" cy="3094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591931" y="5192656"/>
            <a:ext cx="10327860" cy="929177"/>
            <a:chOff x="591931" y="4756006"/>
            <a:chExt cx="10327860" cy="92917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570"/>
            <a:stretch/>
          </p:blipFill>
          <p:spPr>
            <a:xfrm>
              <a:off x="591931" y="4787094"/>
              <a:ext cx="7239658" cy="898089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68" t="48370" r="-662" b="1200"/>
            <a:stretch/>
          </p:blipFill>
          <p:spPr>
            <a:xfrm>
              <a:off x="5142961" y="4756006"/>
              <a:ext cx="5776830" cy="898089"/>
            </a:xfrm>
            <a:prstGeom prst="rect">
              <a:avLst/>
            </a:prstGeom>
          </p:spPr>
        </p:pic>
      </p:grpSp>
      <p:cxnSp>
        <p:nvCxnSpPr>
          <p:cNvPr id="73" name="Straight Arrow Connector 72"/>
          <p:cNvCxnSpPr/>
          <p:nvPr/>
        </p:nvCxnSpPr>
        <p:spPr>
          <a:xfrm flipH="1">
            <a:off x="4437032" y="5223744"/>
            <a:ext cx="154717" cy="3094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9795209" y="5157271"/>
            <a:ext cx="154717" cy="3094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1915087" y="5157271"/>
            <a:ext cx="154717" cy="3094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8026555" y="5160381"/>
            <a:ext cx="154717" cy="3094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5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22</a:t>
            </a:fld>
            <a:endParaRPr lang="en-GB"/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dirty="0" smtClean="0">
                <a:sym typeface="Wingdings" panose="05000000000000000000" pitchFamily="2" charset="2"/>
              </a:rPr>
              <a:t>Transient Rendering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838200" y="891609"/>
            <a:ext cx="10515600" cy="928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s-ES" sz="3600" dirty="0" err="1">
                <a:solidFill>
                  <a:schemeClr val="accent1"/>
                </a:solidFill>
                <a:sym typeface="Wingdings" panose="05000000000000000000" pitchFamily="2" charset="2"/>
              </a:rPr>
              <a:t>Participating</a:t>
            </a:r>
            <a:r>
              <a:rPr lang="es-ES" sz="3600" dirty="0">
                <a:solidFill>
                  <a:schemeClr val="accent1"/>
                </a:solidFill>
                <a:sym typeface="Wingdings" panose="05000000000000000000" pitchFamily="2" charset="2"/>
              </a:rPr>
              <a:t> media</a:t>
            </a:r>
            <a:endParaRPr lang="en-US" sz="36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36" name="Nube 35"/>
          <p:cNvSpPr/>
          <p:nvPr/>
        </p:nvSpPr>
        <p:spPr>
          <a:xfrm>
            <a:off x="4451350" y="3736099"/>
            <a:ext cx="4051300" cy="2324099"/>
          </a:xfrm>
          <a:prstGeom prst="cloud">
            <a:avLst/>
          </a:prstGeom>
          <a:solidFill>
            <a:schemeClr val="tx1">
              <a:lumMod val="85000"/>
              <a:alpha val="69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upo 2"/>
          <p:cNvGrpSpPr/>
          <p:nvPr/>
        </p:nvGrpSpPr>
        <p:grpSpPr>
          <a:xfrm>
            <a:off x="3559464" y="4167898"/>
            <a:ext cx="2758787" cy="1336676"/>
            <a:chOff x="3559464" y="4167898"/>
            <a:chExt cx="2758787" cy="1336676"/>
          </a:xfrm>
        </p:grpSpPr>
        <p:cxnSp>
          <p:nvCxnSpPr>
            <p:cNvPr id="37" name="Conector recto de flecha 36"/>
            <p:cNvCxnSpPr/>
            <p:nvPr/>
          </p:nvCxnSpPr>
          <p:spPr>
            <a:xfrm>
              <a:off x="3559464" y="4367078"/>
              <a:ext cx="1603087" cy="72792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ector recto de flecha 39"/>
            <p:cNvCxnSpPr/>
            <p:nvPr/>
          </p:nvCxnSpPr>
          <p:spPr>
            <a:xfrm flipV="1">
              <a:off x="3559464" y="4167898"/>
              <a:ext cx="2758787" cy="19918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ector recto de flecha 46"/>
            <p:cNvCxnSpPr/>
            <p:nvPr/>
          </p:nvCxnSpPr>
          <p:spPr>
            <a:xfrm>
              <a:off x="3559464" y="4367078"/>
              <a:ext cx="1310987" cy="1137496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upo 4"/>
          <p:cNvGrpSpPr/>
          <p:nvPr/>
        </p:nvGrpSpPr>
        <p:grpSpPr>
          <a:xfrm>
            <a:off x="4765964" y="4167898"/>
            <a:ext cx="1552286" cy="1301752"/>
            <a:chOff x="4765964" y="4167898"/>
            <a:chExt cx="1552286" cy="1301752"/>
          </a:xfrm>
        </p:grpSpPr>
        <p:cxnSp>
          <p:nvCxnSpPr>
            <p:cNvPr id="38" name="Conector recto de flecha 37"/>
            <p:cNvCxnSpPr/>
            <p:nvPr/>
          </p:nvCxnSpPr>
          <p:spPr>
            <a:xfrm flipV="1">
              <a:off x="5162550" y="4508788"/>
              <a:ext cx="533400" cy="58621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onector recto de flecha 40"/>
            <p:cNvCxnSpPr/>
            <p:nvPr/>
          </p:nvCxnSpPr>
          <p:spPr>
            <a:xfrm flipH="1">
              <a:off x="6013450" y="4167898"/>
              <a:ext cx="304800" cy="102870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onector recto de flecha 47"/>
            <p:cNvCxnSpPr/>
            <p:nvPr/>
          </p:nvCxnSpPr>
          <p:spPr>
            <a:xfrm flipV="1">
              <a:off x="4765964" y="5196598"/>
              <a:ext cx="929987" cy="273052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upo 5"/>
          <p:cNvGrpSpPr/>
          <p:nvPr/>
        </p:nvGrpSpPr>
        <p:grpSpPr>
          <a:xfrm>
            <a:off x="5695950" y="4508788"/>
            <a:ext cx="1054100" cy="1183110"/>
            <a:chOff x="5695950" y="4508788"/>
            <a:chExt cx="1054100" cy="1183110"/>
          </a:xfrm>
        </p:grpSpPr>
        <p:cxnSp>
          <p:nvCxnSpPr>
            <p:cNvPr id="39" name="Conector recto de flecha 38"/>
            <p:cNvCxnSpPr/>
            <p:nvPr/>
          </p:nvCxnSpPr>
          <p:spPr>
            <a:xfrm>
              <a:off x="5695950" y="4508788"/>
              <a:ext cx="1054100" cy="28141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ector recto de flecha 41"/>
            <p:cNvCxnSpPr/>
            <p:nvPr/>
          </p:nvCxnSpPr>
          <p:spPr>
            <a:xfrm>
              <a:off x="6013450" y="5196598"/>
              <a:ext cx="736600" cy="49530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onector recto de flecha 48"/>
            <p:cNvCxnSpPr/>
            <p:nvPr/>
          </p:nvCxnSpPr>
          <p:spPr>
            <a:xfrm>
              <a:off x="5695950" y="5196598"/>
              <a:ext cx="317500" cy="49530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upo 7"/>
          <p:cNvGrpSpPr/>
          <p:nvPr/>
        </p:nvGrpSpPr>
        <p:grpSpPr>
          <a:xfrm>
            <a:off x="6686550" y="3939299"/>
            <a:ext cx="889000" cy="1752599"/>
            <a:chOff x="6686550" y="3939299"/>
            <a:chExt cx="889000" cy="1752599"/>
          </a:xfrm>
        </p:grpSpPr>
        <p:cxnSp>
          <p:nvCxnSpPr>
            <p:cNvPr id="44" name="Conector recto de flecha 43"/>
            <p:cNvCxnSpPr/>
            <p:nvPr/>
          </p:nvCxnSpPr>
          <p:spPr>
            <a:xfrm flipV="1">
              <a:off x="6686550" y="5094998"/>
              <a:ext cx="889000" cy="59690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ector recto de flecha 44"/>
            <p:cNvCxnSpPr/>
            <p:nvPr/>
          </p:nvCxnSpPr>
          <p:spPr>
            <a:xfrm flipH="1" flipV="1">
              <a:off x="7232650" y="4367078"/>
              <a:ext cx="342900" cy="73861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onector recto de flecha 49"/>
            <p:cNvCxnSpPr/>
            <p:nvPr/>
          </p:nvCxnSpPr>
          <p:spPr>
            <a:xfrm flipV="1">
              <a:off x="6705600" y="3939299"/>
              <a:ext cx="247650" cy="862595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35 Grupo"/>
          <p:cNvGrpSpPr/>
          <p:nvPr/>
        </p:nvGrpSpPr>
        <p:grpSpPr>
          <a:xfrm rot="20606395" flipH="1">
            <a:off x="8719700" y="3497569"/>
            <a:ext cx="1379616" cy="1071570"/>
            <a:chOff x="1000100" y="1643056"/>
            <a:chExt cx="1747514" cy="1357322"/>
          </a:xfrm>
        </p:grpSpPr>
        <p:sp>
          <p:nvSpPr>
            <p:cNvPr id="52" name="33 Triángulo isósceles"/>
            <p:cNvSpPr/>
            <p:nvPr/>
          </p:nvSpPr>
          <p:spPr>
            <a:xfrm rot="1800000">
              <a:off x="2040636" y="2209999"/>
              <a:ext cx="706978" cy="628930"/>
            </a:xfrm>
            <a:prstGeom prst="triangl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32 Rectángulo"/>
            <p:cNvSpPr/>
            <p:nvPr/>
          </p:nvSpPr>
          <p:spPr>
            <a:xfrm>
              <a:off x="1285852" y="2214560"/>
              <a:ext cx="1071570" cy="78581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" name="31 Elipse"/>
            <p:cNvSpPr/>
            <p:nvPr/>
          </p:nvSpPr>
          <p:spPr>
            <a:xfrm>
              <a:off x="1571604" y="1643056"/>
              <a:ext cx="785818" cy="785818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30 Elipse"/>
            <p:cNvSpPr/>
            <p:nvPr/>
          </p:nvSpPr>
          <p:spPr>
            <a:xfrm>
              <a:off x="1000100" y="1785932"/>
              <a:ext cx="714380" cy="71438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56" name="34 Grupo"/>
            <p:cNvGrpSpPr/>
            <p:nvPr/>
          </p:nvGrpSpPr>
          <p:grpSpPr>
            <a:xfrm>
              <a:off x="1071538" y="1714494"/>
              <a:ext cx="1571190" cy="1214446"/>
              <a:chOff x="1071538" y="1714494"/>
              <a:chExt cx="1571190" cy="1214446"/>
            </a:xfrm>
          </p:grpSpPr>
          <p:sp>
            <p:nvSpPr>
              <p:cNvPr id="57" name="27 Triángulo isósceles"/>
              <p:cNvSpPr/>
              <p:nvPr/>
            </p:nvSpPr>
            <p:spPr>
              <a:xfrm rot="1800000">
                <a:off x="2145520" y="2333284"/>
                <a:ext cx="497208" cy="428628"/>
              </a:xfrm>
              <a:prstGeom prst="triangl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" name="28 Elipse"/>
              <p:cNvSpPr/>
              <p:nvPr/>
            </p:nvSpPr>
            <p:spPr>
              <a:xfrm>
                <a:off x="1643042" y="1714494"/>
                <a:ext cx="642942" cy="642942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" name="29 Elipse"/>
              <p:cNvSpPr/>
              <p:nvPr/>
            </p:nvSpPr>
            <p:spPr>
              <a:xfrm>
                <a:off x="1071538" y="1857370"/>
                <a:ext cx="571504" cy="571504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" name="26 Rectángulo"/>
              <p:cNvSpPr/>
              <p:nvPr/>
            </p:nvSpPr>
            <p:spPr>
              <a:xfrm>
                <a:off x="1357290" y="2285998"/>
                <a:ext cx="928694" cy="642942"/>
              </a:xfrm>
              <a:prstGeom prst="rect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62" name="Sol 61"/>
          <p:cNvSpPr/>
          <p:nvPr/>
        </p:nvSpPr>
        <p:spPr>
          <a:xfrm>
            <a:off x="3089336" y="3939298"/>
            <a:ext cx="742270" cy="742270"/>
          </a:xfrm>
          <a:prstGeom prst="su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ángulo 8"/>
          <p:cNvSpPr/>
          <p:nvPr/>
        </p:nvSpPr>
        <p:spPr>
          <a:xfrm>
            <a:off x="3978662" y="3521567"/>
            <a:ext cx="9735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Optical </a:t>
            </a:r>
          </a:p>
          <a:p>
            <a:pPr algn="ctr"/>
            <a:r>
              <a:rPr lang="en-US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path</a:t>
            </a:r>
            <a:endParaRPr lang="en-US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7350684" y="3968454"/>
            <a:ext cx="551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IOR</a:t>
            </a:r>
            <a:endParaRPr lang="en-US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6126578" y="5722154"/>
            <a:ext cx="1246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Scattering</a:t>
            </a:r>
          </a:p>
          <a:p>
            <a:pPr algn="ctr"/>
            <a:r>
              <a:rPr lang="es-ES" b="1" dirty="0" err="1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events</a:t>
            </a:r>
            <a:endParaRPr lang="en-US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1" name="Marcador de contenido 2"/>
          <p:cNvSpPr>
            <a:spLocks noGrp="1"/>
          </p:cNvSpPr>
          <p:nvPr>
            <p:ph idx="1"/>
          </p:nvPr>
        </p:nvSpPr>
        <p:spPr>
          <a:xfrm>
            <a:off x="838200" y="2295728"/>
            <a:ext cx="10515600" cy="38812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 err="1" smtClean="0"/>
              <a:t>Transient</a:t>
            </a:r>
            <a:r>
              <a:rPr lang="es-ES" dirty="0" smtClean="0"/>
              <a:t> RTE</a:t>
            </a:r>
            <a:endParaRPr lang="es-ES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b="1" dirty="0" smtClean="0">
                <a:sym typeface="Wingdings" panose="05000000000000000000" pitchFamily="2" charset="2"/>
              </a:rPr>
              <a:t>NEED TO ACCOUNT FOR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23</a:t>
            </a:fld>
            <a:endParaRPr lang="en-GB"/>
          </a:p>
        </p:txBody>
      </p:sp>
      <p:grpSp>
        <p:nvGrpSpPr>
          <p:cNvPr id="45" name="Agrupar 44"/>
          <p:cNvGrpSpPr/>
          <p:nvPr/>
        </p:nvGrpSpPr>
        <p:grpSpPr>
          <a:xfrm>
            <a:off x="803865" y="3411428"/>
            <a:ext cx="5242242" cy="1916399"/>
            <a:chOff x="695386" y="2336557"/>
            <a:chExt cx="7009980" cy="2562628"/>
          </a:xfrm>
        </p:grpSpPr>
        <p:sp>
          <p:nvSpPr>
            <p:cNvPr id="5" name="Nube 4"/>
            <p:cNvSpPr/>
            <p:nvPr/>
          </p:nvSpPr>
          <p:spPr>
            <a:xfrm>
              <a:off x="2057400" y="2575086"/>
              <a:ext cx="4051300" cy="2324099"/>
            </a:xfrm>
            <a:prstGeom prst="cloud">
              <a:avLst/>
            </a:prstGeom>
            <a:solidFill>
              <a:schemeClr val="tx1">
                <a:lumMod val="85000"/>
                <a:alpha val="69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1165513" y="2778286"/>
              <a:ext cx="4016087" cy="1752600"/>
              <a:chOff x="2035463" y="4329695"/>
              <a:chExt cx="4016087" cy="1752600"/>
            </a:xfrm>
          </p:grpSpPr>
          <p:cxnSp>
            <p:nvCxnSpPr>
              <p:cNvPr id="7" name="Conector recto de flecha 6"/>
              <p:cNvCxnSpPr/>
              <p:nvPr/>
            </p:nvCxnSpPr>
            <p:spPr>
              <a:xfrm>
                <a:off x="2035463" y="4757475"/>
                <a:ext cx="1603087" cy="72792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Conector recto de flecha 7"/>
              <p:cNvCxnSpPr/>
              <p:nvPr/>
            </p:nvCxnSpPr>
            <p:spPr>
              <a:xfrm flipV="1">
                <a:off x="3638550" y="4899185"/>
                <a:ext cx="533400" cy="58621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Conector recto de flecha 8"/>
              <p:cNvCxnSpPr/>
              <p:nvPr/>
            </p:nvCxnSpPr>
            <p:spPr>
              <a:xfrm>
                <a:off x="4171950" y="4899185"/>
                <a:ext cx="1054100" cy="28141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Conector recto de flecha 9"/>
              <p:cNvCxnSpPr/>
              <p:nvPr/>
            </p:nvCxnSpPr>
            <p:spPr>
              <a:xfrm flipV="1">
                <a:off x="2035463" y="4558295"/>
                <a:ext cx="2758787" cy="19918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de flecha 10"/>
              <p:cNvCxnSpPr/>
              <p:nvPr/>
            </p:nvCxnSpPr>
            <p:spPr>
              <a:xfrm flipH="1">
                <a:off x="4489450" y="4558295"/>
                <a:ext cx="304800" cy="102870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Conector recto de flecha 11"/>
              <p:cNvCxnSpPr/>
              <p:nvPr/>
            </p:nvCxnSpPr>
            <p:spPr>
              <a:xfrm>
                <a:off x="4489450" y="5586995"/>
                <a:ext cx="736600" cy="49530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Conector recto de flecha 12"/>
              <p:cNvCxnSpPr/>
              <p:nvPr/>
            </p:nvCxnSpPr>
            <p:spPr>
              <a:xfrm flipV="1">
                <a:off x="5162550" y="5485395"/>
                <a:ext cx="889000" cy="59690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Conector recto de flecha 13"/>
              <p:cNvCxnSpPr/>
              <p:nvPr/>
            </p:nvCxnSpPr>
            <p:spPr>
              <a:xfrm flipH="1" flipV="1">
                <a:off x="5708650" y="4757475"/>
                <a:ext cx="342900" cy="73861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Conector recto de flecha 14"/>
              <p:cNvCxnSpPr/>
              <p:nvPr/>
            </p:nvCxnSpPr>
            <p:spPr>
              <a:xfrm>
                <a:off x="2035463" y="4757475"/>
                <a:ext cx="1310987" cy="1137496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Conector recto de flecha 15"/>
              <p:cNvCxnSpPr/>
              <p:nvPr/>
            </p:nvCxnSpPr>
            <p:spPr>
              <a:xfrm flipV="1">
                <a:off x="3241963" y="5586995"/>
                <a:ext cx="929987" cy="273052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Conector recto de flecha 16"/>
              <p:cNvCxnSpPr/>
              <p:nvPr/>
            </p:nvCxnSpPr>
            <p:spPr>
              <a:xfrm>
                <a:off x="4171950" y="5586995"/>
                <a:ext cx="317500" cy="49530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Conector recto de flecha 17"/>
              <p:cNvCxnSpPr/>
              <p:nvPr/>
            </p:nvCxnSpPr>
            <p:spPr>
              <a:xfrm flipV="1">
                <a:off x="5181600" y="4329695"/>
                <a:ext cx="247650" cy="862595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35 Grupo"/>
            <p:cNvGrpSpPr/>
            <p:nvPr/>
          </p:nvGrpSpPr>
          <p:grpSpPr>
            <a:xfrm rot="20606395" flipH="1">
              <a:off x="6325750" y="2336557"/>
              <a:ext cx="1379616" cy="1071570"/>
              <a:chOff x="1000100" y="1643056"/>
              <a:chExt cx="1747514" cy="1357322"/>
            </a:xfrm>
          </p:grpSpPr>
          <p:sp>
            <p:nvSpPr>
              <p:cNvPr id="20" name="33 Triángulo isósceles"/>
              <p:cNvSpPr/>
              <p:nvPr/>
            </p:nvSpPr>
            <p:spPr>
              <a:xfrm rot="1800000">
                <a:off x="2040636" y="2209999"/>
                <a:ext cx="706978" cy="628930"/>
              </a:xfrm>
              <a:prstGeom prst="triangle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" name="32 Rectángulo"/>
              <p:cNvSpPr/>
              <p:nvPr/>
            </p:nvSpPr>
            <p:spPr>
              <a:xfrm>
                <a:off x="1285852" y="2214560"/>
                <a:ext cx="1071570" cy="785818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" name="31 Elipse"/>
              <p:cNvSpPr/>
              <p:nvPr/>
            </p:nvSpPr>
            <p:spPr>
              <a:xfrm>
                <a:off x="1571604" y="1643056"/>
                <a:ext cx="785818" cy="785818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3" name="30 Elipse"/>
              <p:cNvSpPr/>
              <p:nvPr/>
            </p:nvSpPr>
            <p:spPr>
              <a:xfrm>
                <a:off x="1000100" y="1785932"/>
                <a:ext cx="714380" cy="71438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24" name="34 Grupo"/>
              <p:cNvGrpSpPr/>
              <p:nvPr/>
            </p:nvGrpSpPr>
            <p:grpSpPr>
              <a:xfrm>
                <a:off x="1071538" y="1714494"/>
                <a:ext cx="1571190" cy="1214446"/>
                <a:chOff x="1071538" y="1714494"/>
                <a:chExt cx="1571190" cy="1214446"/>
              </a:xfrm>
            </p:grpSpPr>
            <p:sp>
              <p:nvSpPr>
                <p:cNvPr id="25" name="27 Triángulo isósceles"/>
                <p:cNvSpPr/>
                <p:nvPr/>
              </p:nvSpPr>
              <p:spPr>
                <a:xfrm rot="1800000">
                  <a:off x="2145520" y="2333284"/>
                  <a:ext cx="497208" cy="428628"/>
                </a:xfrm>
                <a:prstGeom prst="triangle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6" name="28 Elipse"/>
                <p:cNvSpPr/>
                <p:nvPr/>
              </p:nvSpPr>
              <p:spPr>
                <a:xfrm>
                  <a:off x="1643042" y="1714494"/>
                  <a:ext cx="642942" cy="642942"/>
                </a:xfrm>
                <a:prstGeom prst="ellipse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7" name="29 Elipse"/>
                <p:cNvSpPr/>
                <p:nvPr/>
              </p:nvSpPr>
              <p:spPr>
                <a:xfrm>
                  <a:off x="1071538" y="1857370"/>
                  <a:ext cx="571504" cy="571504"/>
                </a:xfrm>
                <a:prstGeom prst="ellipse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8" name="26 Rectángulo"/>
                <p:cNvSpPr/>
                <p:nvPr/>
              </p:nvSpPr>
              <p:spPr>
                <a:xfrm>
                  <a:off x="1357290" y="2285998"/>
                  <a:ext cx="928694" cy="642942"/>
                </a:xfrm>
                <a:prstGeom prst="rect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sp>
          <p:nvSpPr>
            <p:cNvPr id="29" name="Sol 28"/>
            <p:cNvSpPr/>
            <p:nvPr/>
          </p:nvSpPr>
          <p:spPr>
            <a:xfrm>
              <a:off x="695386" y="2778286"/>
              <a:ext cx="742270" cy="742270"/>
            </a:xfrm>
            <a:prstGeom prst="su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Elipse 29"/>
            <p:cNvSpPr/>
            <p:nvPr/>
          </p:nvSpPr>
          <p:spPr>
            <a:xfrm>
              <a:off x="3835400" y="291798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Elipse 30"/>
            <p:cNvSpPr/>
            <p:nvPr/>
          </p:nvSpPr>
          <p:spPr>
            <a:xfrm>
              <a:off x="4222750" y="354028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Elipse 31"/>
            <p:cNvSpPr/>
            <p:nvPr/>
          </p:nvSpPr>
          <p:spPr>
            <a:xfrm>
              <a:off x="3213100" y="325887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Elipse 32"/>
            <p:cNvSpPr/>
            <p:nvPr/>
          </p:nvSpPr>
          <p:spPr>
            <a:xfrm>
              <a:off x="3530600" y="3907794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Elipse 33"/>
            <p:cNvSpPr/>
            <p:nvPr/>
          </p:nvSpPr>
          <p:spPr>
            <a:xfrm>
              <a:off x="4203700" y="444198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Elipse 34"/>
            <p:cNvSpPr/>
            <p:nvPr/>
          </p:nvSpPr>
          <p:spPr>
            <a:xfrm>
              <a:off x="4470400" y="268938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Elipse 35"/>
            <p:cNvSpPr/>
            <p:nvPr/>
          </p:nvSpPr>
          <p:spPr>
            <a:xfrm>
              <a:off x="5092700" y="385778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Elipse 36"/>
            <p:cNvSpPr/>
            <p:nvPr/>
          </p:nvSpPr>
          <p:spPr>
            <a:xfrm>
              <a:off x="4749800" y="309578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Elipse 37"/>
            <p:cNvSpPr/>
            <p:nvPr/>
          </p:nvSpPr>
          <p:spPr>
            <a:xfrm>
              <a:off x="2679700" y="384508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Elipse 38"/>
            <p:cNvSpPr/>
            <p:nvPr/>
          </p:nvSpPr>
          <p:spPr>
            <a:xfrm>
              <a:off x="2319096" y="4215770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Elipse 39"/>
            <p:cNvSpPr/>
            <p:nvPr/>
          </p:nvSpPr>
          <p:spPr>
            <a:xfrm>
              <a:off x="3213100" y="392393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Elipse 40"/>
            <p:cNvSpPr/>
            <p:nvPr/>
          </p:nvSpPr>
          <p:spPr>
            <a:xfrm>
              <a:off x="3530600" y="444198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Elipse 41"/>
            <p:cNvSpPr/>
            <p:nvPr/>
          </p:nvSpPr>
          <p:spPr>
            <a:xfrm>
              <a:off x="2836438" y="3058058"/>
              <a:ext cx="1272012" cy="1272012"/>
            </a:xfrm>
            <a:prstGeom prst="ellipse">
              <a:avLst/>
            </a:prstGeom>
            <a:solidFill>
              <a:srgbClr val="0000FF">
                <a:alpha val="2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Elipse 42"/>
            <p:cNvSpPr/>
            <p:nvPr/>
          </p:nvSpPr>
          <p:spPr>
            <a:xfrm>
              <a:off x="3378200" y="3590081"/>
              <a:ext cx="177800" cy="177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" name="Conector recto de flecha 43"/>
            <p:cNvCxnSpPr>
              <a:stCxn id="20" idx="5"/>
              <a:endCxn id="43" idx="6"/>
            </p:cNvCxnSpPr>
            <p:nvPr/>
          </p:nvCxnSpPr>
          <p:spPr>
            <a:xfrm flipH="1">
              <a:off x="3556000" y="3244151"/>
              <a:ext cx="3015535" cy="43483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prstDash val="sysDash"/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2" name="Agrupar 71"/>
          <p:cNvGrpSpPr/>
          <p:nvPr/>
        </p:nvGrpSpPr>
        <p:grpSpPr>
          <a:xfrm>
            <a:off x="6880024" y="3082869"/>
            <a:ext cx="4623351" cy="2730534"/>
            <a:chOff x="2899331" y="3400732"/>
            <a:chExt cx="5551337" cy="3278599"/>
          </a:xfrm>
        </p:grpSpPr>
        <p:grpSp>
          <p:nvGrpSpPr>
            <p:cNvPr id="54" name="Agrupar 53"/>
            <p:cNvGrpSpPr/>
            <p:nvPr/>
          </p:nvGrpSpPr>
          <p:grpSpPr>
            <a:xfrm>
              <a:off x="2899331" y="3400732"/>
              <a:ext cx="5551337" cy="3278599"/>
              <a:chOff x="3565043" y="4114800"/>
              <a:chExt cx="3978757" cy="2349839"/>
            </a:xfrm>
          </p:grpSpPr>
          <p:cxnSp>
            <p:nvCxnSpPr>
              <p:cNvPr id="55" name="Conector recto de flecha 54"/>
              <p:cNvCxnSpPr/>
              <p:nvPr/>
            </p:nvCxnSpPr>
            <p:spPr>
              <a:xfrm flipV="1">
                <a:off x="4000500" y="4114800"/>
                <a:ext cx="0" cy="1955801"/>
              </a:xfrm>
              <a:prstGeom prst="straightConnector1">
                <a:avLst/>
              </a:prstGeom>
              <a:ln w="57150" cmpd="sng">
                <a:solidFill>
                  <a:schemeClr val="bg2">
                    <a:lumMod val="25000"/>
                    <a:lumOff val="75000"/>
                  </a:schemeClr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cto de flecha 55"/>
              <p:cNvCxnSpPr/>
              <p:nvPr/>
            </p:nvCxnSpPr>
            <p:spPr>
              <a:xfrm>
                <a:off x="4000500" y="6070601"/>
                <a:ext cx="3543300" cy="0"/>
              </a:xfrm>
              <a:prstGeom prst="straightConnector1">
                <a:avLst/>
              </a:prstGeom>
              <a:ln w="57150" cmpd="sng">
                <a:solidFill>
                  <a:schemeClr val="bg2">
                    <a:lumMod val="25000"/>
                    <a:lumOff val="75000"/>
                  </a:schemeClr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Forma libre 56"/>
              <p:cNvSpPr/>
              <p:nvPr/>
            </p:nvSpPr>
            <p:spPr>
              <a:xfrm>
                <a:off x="4013201" y="4644469"/>
                <a:ext cx="3175000" cy="1417668"/>
              </a:xfrm>
              <a:custGeom>
                <a:avLst/>
                <a:gdLst>
                  <a:gd name="connsiteX0" fmla="*/ 0 w 2472267"/>
                  <a:gd name="connsiteY0" fmla="*/ 1973917 h 1973917"/>
                  <a:gd name="connsiteX1" fmla="*/ 482600 w 2472267"/>
                  <a:gd name="connsiteY1" fmla="*/ 1542117 h 1973917"/>
                  <a:gd name="connsiteX2" fmla="*/ 575733 w 2472267"/>
                  <a:gd name="connsiteY2" fmla="*/ 1184 h 1973917"/>
                  <a:gd name="connsiteX3" fmla="*/ 745067 w 2472267"/>
                  <a:gd name="connsiteY3" fmla="*/ 1288117 h 1973917"/>
                  <a:gd name="connsiteX4" fmla="*/ 1490133 w 2472267"/>
                  <a:gd name="connsiteY4" fmla="*/ 1347384 h 1973917"/>
                  <a:gd name="connsiteX5" fmla="*/ 2472267 w 2472267"/>
                  <a:gd name="connsiteY5" fmla="*/ 1745317 h 1973917"/>
                  <a:gd name="connsiteX0" fmla="*/ 0 w 3175000"/>
                  <a:gd name="connsiteY0" fmla="*/ 1973917 h 1973917"/>
                  <a:gd name="connsiteX1" fmla="*/ 482600 w 3175000"/>
                  <a:gd name="connsiteY1" fmla="*/ 1542117 h 1973917"/>
                  <a:gd name="connsiteX2" fmla="*/ 575733 w 3175000"/>
                  <a:gd name="connsiteY2" fmla="*/ 1184 h 1973917"/>
                  <a:gd name="connsiteX3" fmla="*/ 745067 w 3175000"/>
                  <a:gd name="connsiteY3" fmla="*/ 1288117 h 1973917"/>
                  <a:gd name="connsiteX4" fmla="*/ 1490133 w 3175000"/>
                  <a:gd name="connsiteY4" fmla="*/ 1347384 h 1973917"/>
                  <a:gd name="connsiteX5" fmla="*/ 3175000 w 3175000"/>
                  <a:gd name="connsiteY5" fmla="*/ 1889250 h 1973917"/>
                  <a:gd name="connsiteX0" fmla="*/ 0 w 3175000"/>
                  <a:gd name="connsiteY0" fmla="*/ 1973917 h 1973917"/>
                  <a:gd name="connsiteX1" fmla="*/ 482600 w 3175000"/>
                  <a:gd name="connsiteY1" fmla="*/ 1542117 h 1973917"/>
                  <a:gd name="connsiteX2" fmla="*/ 575733 w 3175000"/>
                  <a:gd name="connsiteY2" fmla="*/ 1184 h 1973917"/>
                  <a:gd name="connsiteX3" fmla="*/ 745067 w 3175000"/>
                  <a:gd name="connsiteY3" fmla="*/ 1288117 h 1973917"/>
                  <a:gd name="connsiteX4" fmla="*/ 1490133 w 3175000"/>
                  <a:gd name="connsiteY4" fmla="*/ 1347384 h 1973917"/>
                  <a:gd name="connsiteX5" fmla="*/ 3175000 w 3175000"/>
                  <a:gd name="connsiteY5" fmla="*/ 1889250 h 1973917"/>
                  <a:gd name="connsiteX0" fmla="*/ 0 w 3175000"/>
                  <a:gd name="connsiteY0" fmla="*/ 1087146 h 1087146"/>
                  <a:gd name="connsiteX1" fmla="*/ 482600 w 3175000"/>
                  <a:gd name="connsiteY1" fmla="*/ 655346 h 1087146"/>
                  <a:gd name="connsiteX2" fmla="*/ 584200 w 3175000"/>
                  <a:gd name="connsiteY2" fmla="*/ 3413 h 1087146"/>
                  <a:gd name="connsiteX3" fmla="*/ 745067 w 3175000"/>
                  <a:gd name="connsiteY3" fmla="*/ 401346 h 1087146"/>
                  <a:gd name="connsiteX4" fmla="*/ 1490133 w 3175000"/>
                  <a:gd name="connsiteY4" fmla="*/ 460613 h 1087146"/>
                  <a:gd name="connsiteX5" fmla="*/ 3175000 w 3175000"/>
                  <a:gd name="connsiteY5" fmla="*/ 1002479 h 1087146"/>
                  <a:gd name="connsiteX0" fmla="*/ 0 w 3175000"/>
                  <a:gd name="connsiteY0" fmla="*/ 1458174 h 1458174"/>
                  <a:gd name="connsiteX1" fmla="*/ 482600 w 3175000"/>
                  <a:gd name="connsiteY1" fmla="*/ 1026374 h 1458174"/>
                  <a:gd name="connsiteX2" fmla="*/ 567267 w 3175000"/>
                  <a:gd name="connsiteY2" fmla="*/ 1908 h 1458174"/>
                  <a:gd name="connsiteX3" fmla="*/ 745067 w 3175000"/>
                  <a:gd name="connsiteY3" fmla="*/ 772374 h 1458174"/>
                  <a:gd name="connsiteX4" fmla="*/ 1490133 w 3175000"/>
                  <a:gd name="connsiteY4" fmla="*/ 831641 h 1458174"/>
                  <a:gd name="connsiteX5" fmla="*/ 3175000 w 3175000"/>
                  <a:gd name="connsiteY5" fmla="*/ 1373507 h 1458174"/>
                  <a:gd name="connsiteX0" fmla="*/ 0 w 3175000"/>
                  <a:gd name="connsiteY0" fmla="*/ 1456447 h 1456447"/>
                  <a:gd name="connsiteX1" fmla="*/ 482600 w 3175000"/>
                  <a:gd name="connsiteY1" fmla="*/ 1024647 h 1456447"/>
                  <a:gd name="connsiteX2" fmla="*/ 567267 w 3175000"/>
                  <a:gd name="connsiteY2" fmla="*/ 181 h 1456447"/>
                  <a:gd name="connsiteX3" fmla="*/ 745067 w 3175000"/>
                  <a:gd name="connsiteY3" fmla="*/ 939980 h 1456447"/>
                  <a:gd name="connsiteX4" fmla="*/ 1490133 w 3175000"/>
                  <a:gd name="connsiteY4" fmla="*/ 829914 h 1456447"/>
                  <a:gd name="connsiteX5" fmla="*/ 3175000 w 3175000"/>
                  <a:gd name="connsiteY5" fmla="*/ 1371780 h 1456447"/>
                  <a:gd name="connsiteX0" fmla="*/ 0 w 3175000"/>
                  <a:gd name="connsiteY0" fmla="*/ 1456449 h 1456449"/>
                  <a:gd name="connsiteX1" fmla="*/ 482600 w 3175000"/>
                  <a:gd name="connsiteY1" fmla="*/ 1024649 h 1456449"/>
                  <a:gd name="connsiteX2" fmla="*/ 567267 w 3175000"/>
                  <a:gd name="connsiteY2" fmla="*/ 183 h 1456449"/>
                  <a:gd name="connsiteX3" fmla="*/ 745067 w 3175000"/>
                  <a:gd name="connsiteY3" fmla="*/ 939982 h 1456449"/>
                  <a:gd name="connsiteX4" fmla="*/ 1481666 w 3175000"/>
                  <a:gd name="connsiteY4" fmla="*/ 889182 h 1456449"/>
                  <a:gd name="connsiteX5" fmla="*/ 3175000 w 3175000"/>
                  <a:gd name="connsiteY5" fmla="*/ 1371782 h 1456449"/>
                  <a:gd name="connsiteX0" fmla="*/ 0 w 3175000"/>
                  <a:gd name="connsiteY0" fmla="*/ 1456284 h 1456284"/>
                  <a:gd name="connsiteX1" fmla="*/ 482600 w 3175000"/>
                  <a:gd name="connsiteY1" fmla="*/ 1024484 h 1456284"/>
                  <a:gd name="connsiteX2" fmla="*/ 567267 w 3175000"/>
                  <a:gd name="connsiteY2" fmla="*/ 18 h 1456284"/>
                  <a:gd name="connsiteX3" fmla="*/ 787400 w 3175000"/>
                  <a:gd name="connsiteY3" fmla="*/ 1049883 h 1456284"/>
                  <a:gd name="connsiteX4" fmla="*/ 1481666 w 3175000"/>
                  <a:gd name="connsiteY4" fmla="*/ 889017 h 1456284"/>
                  <a:gd name="connsiteX5" fmla="*/ 3175000 w 3175000"/>
                  <a:gd name="connsiteY5" fmla="*/ 1371617 h 1456284"/>
                  <a:gd name="connsiteX0" fmla="*/ 0 w 3175000"/>
                  <a:gd name="connsiteY0" fmla="*/ 1456340 h 1456340"/>
                  <a:gd name="connsiteX1" fmla="*/ 482600 w 3175000"/>
                  <a:gd name="connsiteY1" fmla="*/ 1024540 h 1456340"/>
                  <a:gd name="connsiteX2" fmla="*/ 567267 w 3175000"/>
                  <a:gd name="connsiteY2" fmla="*/ 74 h 1456340"/>
                  <a:gd name="connsiteX3" fmla="*/ 997438 w 3175000"/>
                  <a:gd name="connsiteY3" fmla="*/ 969915 h 1456340"/>
                  <a:gd name="connsiteX4" fmla="*/ 1481666 w 3175000"/>
                  <a:gd name="connsiteY4" fmla="*/ 889073 h 1456340"/>
                  <a:gd name="connsiteX5" fmla="*/ 3175000 w 3175000"/>
                  <a:gd name="connsiteY5" fmla="*/ 1371673 h 1456340"/>
                  <a:gd name="connsiteX0" fmla="*/ 0 w 3175000"/>
                  <a:gd name="connsiteY0" fmla="*/ 1456344 h 1456344"/>
                  <a:gd name="connsiteX1" fmla="*/ 482600 w 3175000"/>
                  <a:gd name="connsiteY1" fmla="*/ 1024544 h 1456344"/>
                  <a:gd name="connsiteX2" fmla="*/ 567267 w 3175000"/>
                  <a:gd name="connsiteY2" fmla="*/ 78 h 1456344"/>
                  <a:gd name="connsiteX3" fmla="*/ 997438 w 3175000"/>
                  <a:gd name="connsiteY3" fmla="*/ 969919 h 1456344"/>
                  <a:gd name="connsiteX4" fmla="*/ 1601687 w 3175000"/>
                  <a:gd name="connsiteY4" fmla="*/ 1149158 h 1456344"/>
                  <a:gd name="connsiteX5" fmla="*/ 3175000 w 3175000"/>
                  <a:gd name="connsiteY5" fmla="*/ 1371677 h 1456344"/>
                  <a:gd name="connsiteX0" fmla="*/ 0 w 3175000"/>
                  <a:gd name="connsiteY0" fmla="*/ 1416336 h 1416336"/>
                  <a:gd name="connsiteX1" fmla="*/ 482600 w 3175000"/>
                  <a:gd name="connsiteY1" fmla="*/ 984536 h 1416336"/>
                  <a:gd name="connsiteX2" fmla="*/ 647281 w 3175000"/>
                  <a:gd name="connsiteY2" fmla="*/ 82 h 1416336"/>
                  <a:gd name="connsiteX3" fmla="*/ 997438 w 3175000"/>
                  <a:gd name="connsiteY3" fmla="*/ 929911 h 1416336"/>
                  <a:gd name="connsiteX4" fmla="*/ 1601687 w 3175000"/>
                  <a:gd name="connsiteY4" fmla="*/ 1109150 h 1416336"/>
                  <a:gd name="connsiteX5" fmla="*/ 3175000 w 3175000"/>
                  <a:gd name="connsiteY5" fmla="*/ 1331669 h 1416336"/>
                  <a:gd name="connsiteX0" fmla="*/ 0 w 3175000"/>
                  <a:gd name="connsiteY0" fmla="*/ 1417667 h 1417667"/>
                  <a:gd name="connsiteX1" fmla="*/ 472598 w 3175000"/>
                  <a:gd name="connsiteY1" fmla="*/ 1165922 h 1417667"/>
                  <a:gd name="connsiteX2" fmla="*/ 647281 w 3175000"/>
                  <a:gd name="connsiteY2" fmla="*/ 1413 h 1417667"/>
                  <a:gd name="connsiteX3" fmla="*/ 997438 w 3175000"/>
                  <a:gd name="connsiteY3" fmla="*/ 931242 h 1417667"/>
                  <a:gd name="connsiteX4" fmla="*/ 1601687 w 3175000"/>
                  <a:gd name="connsiteY4" fmla="*/ 1110481 h 1417667"/>
                  <a:gd name="connsiteX5" fmla="*/ 3175000 w 3175000"/>
                  <a:gd name="connsiteY5" fmla="*/ 1333000 h 141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5000" h="1417667">
                    <a:moveTo>
                      <a:pt x="0" y="1417667"/>
                    </a:moveTo>
                    <a:cubicBezTo>
                      <a:pt x="193322" y="1366161"/>
                      <a:pt x="364718" y="1401964"/>
                      <a:pt x="472598" y="1165922"/>
                    </a:cubicBezTo>
                    <a:cubicBezTo>
                      <a:pt x="580478" y="929880"/>
                      <a:pt x="559808" y="40526"/>
                      <a:pt x="647281" y="1413"/>
                    </a:cubicBezTo>
                    <a:cubicBezTo>
                      <a:pt x="734754" y="-37700"/>
                      <a:pt x="838370" y="746397"/>
                      <a:pt x="997438" y="931242"/>
                    </a:cubicBezTo>
                    <a:cubicBezTo>
                      <a:pt x="1156506" y="1116087"/>
                      <a:pt x="1203754" y="1056859"/>
                      <a:pt x="1601687" y="1110481"/>
                    </a:cubicBezTo>
                    <a:cubicBezTo>
                      <a:pt x="1999620" y="1164103"/>
                      <a:pt x="1701800" y="1256800"/>
                      <a:pt x="3175000" y="1333000"/>
                    </a:cubicBezTo>
                  </a:path>
                </a:pathLst>
              </a:custGeom>
              <a:ln w="38100" cmpd="sng">
                <a:solidFill>
                  <a:srgbClr val="3366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CuadroTexto 57"/>
              <p:cNvSpPr txBox="1"/>
              <p:nvPr/>
            </p:nvSpPr>
            <p:spPr>
              <a:xfrm>
                <a:off x="5479576" y="6146800"/>
                <a:ext cx="536906" cy="317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time</a:t>
                </a:r>
              </a:p>
            </p:txBody>
          </p:sp>
          <p:sp>
            <p:nvSpPr>
              <p:cNvPr id="59" name="CuadroTexto 58"/>
              <p:cNvSpPr txBox="1"/>
              <p:nvPr/>
            </p:nvSpPr>
            <p:spPr>
              <a:xfrm rot="16200000">
                <a:off x="3266628" y="5073481"/>
                <a:ext cx="914670" cy="317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Radiance</a:t>
                </a:r>
              </a:p>
            </p:txBody>
          </p:sp>
        </p:grpSp>
        <p:sp>
          <p:nvSpPr>
            <p:cNvPr id="61" name="Elipse 60"/>
            <p:cNvSpPr/>
            <p:nvPr/>
          </p:nvSpPr>
          <p:spPr>
            <a:xfrm flipV="1">
              <a:off x="3999308" y="5837016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Elipse 61"/>
            <p:cNvSpPr/>
            <p:nvPr/>
          </p:nvSpPr>
          <p:spPr>
            <a:xfrm flipV="1">
              <a:off x="4151708" y="5430616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Elipse 62"/>
            <p:cNvSpPr/>
            <p:nvPr/>
          </p:nvSpPr>
          <p:spPr>
            <a:xfrm flipV="1">
              <a:off x="4238029" y="4455256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Elipse 63"/>
            <p:cNvSpPr/>
            <p:nvPr/>
          </p:nvSpPr>
          <p:spPr>
            <a:xfrm flipV="1">
              <a:off x="4249498" y="4282616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Elipse 64"/>
            <p:cNvSpPr/>
            <p:nvPr/>
          </p:nvSpPr>
          <p:spPr>
            <a:xfrm flipV="1">
              <a:off x="4422140" y="4218658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Elipse 65"/>
            <p:cNvSpPr/>
            <p:nvPr/>
          </p:nvSpPr>
          <p:spPr>
            <a:xfrm flipV="1">
              <a:off x="4508461" y="4391298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Elipse 66"/>
            <p:cNvSpPr/>
            <p:nvPr/>
          </p:nvSpPr>
          <p:spPr>
            <a:xfrm flipV="1">
              <a:off x="4626614" y="4963416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Elipse 67"/>
            <p:cNvSpPr/>
            <p:nvPr/>
          </p:nvSpPr>
          <p:spPr>
            <a:xfrm flipV="1">
              <a:off x="5238828" y="5570877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Elipse 68"/>
            <p:cNvSpPr/>
            <p:nvPr/>
          </p:nvSpPr>
          <p:spPr>
            <a:xfrm flipV="1">
              <a:off x="6752668" y="5837016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Elipse 69"/>
            <p:cNvSpPr/>
            <p:nvPr/>
          </p:nvSpPr>
          <p:spPr>
            <a:xfrm flipV="1">
              <a:off x="4228697" y="4727276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Elipse 70"/>
            <p:cNvSpPr/>
            <p:nvPr/>
          </p:nvSpPr>
          <p:spPr>
            <a:xfrm flipV="1">
              <a:off x="4582121" y="4759854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4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dirty="0" smtClean="0">
                <a:sym typeface="Wingdings" panose="05000000000000000000" pitchFamily="2" charset="2"/>
              </a:rPr>
              <a:t>Transient Rendering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  <p:sp>
        <p:nvSpPr>
          <p:cNvPr id="75" name="Marcador de contenido 2"/>
          <p:cNvSpPr txBox="1">
            <a:spLocks/>
          </p:cNvSpPr>
          <p:nvPr/>
        </p:nvSpPr>
        <p:spPr>
          <a:xfrm>
            <a:off x="838200" y="891609"/>
            <a:ext cx="10515600" cy="928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s-ES" sz="3600" dirty="0" err="1">
                <a:solidFill>
                  <a:schemeClr val="accent1"/>
                </a:solidFill>
                <a:sym typeface="Wingdings" panose="05000000000000000000" pitchFamily="2" charset="2"/>
              </a:rPr>
              <a:t>Participating</a:t>
            </a:r>
            <a:r>
              <a:rPr lang="es-ES" sz="3600" dirty="0">
                <a:solidFill>
                  <a:schemeClr val="accent1"/>
                </a:solidFill>
                <a:sym typeface="Wingdings" panose="05000000000000000000" pitchFamily="2" charset="2"/>
              </a:rPr>
              <a:t> media</a:t>
            </a:r>
            <a:endParaRPr lang="en-US" sz="36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76" name="Marcador de contenido 2"/>
          <p:cNvSpPr>
            <a:spLocks noGrp="1"/>
          </p:cNvSpPr>
          <p:nvPr>
            <p:ph idx="1"/>
          </p:nvPr>
        </p:nvSpPr>
        <p:spPr>
          <a:xfrm>
            <a:off x="861383" y="1962150"/>
            <a:ext cx="9113285" cy="382905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ym typeface="Wingdings" panose="05000000000000000000" pitchFamily="2" charset="2"/>
              </a:rPr>
              <a:t>[</a:t>
            </a:r>
            <a:r>
              <a:rPr lang="en-US" dirty="0" err="1" smtClean="0">
                <a:sym typeface="Wingdings" panose="05000000000000000000" pitchFamily="2" charset="2"/>
              </a:rPr>
              <a:t>Jarabo</a:t>
            </a:r>
            <a:r>
              <a:rPr lang="en-US" dirty="0" smtClean="0">
                <a:sym typeface="Wingdings" panose="05000000000000000000" pitchFamily="2" charset="2"/>
              </a:rPr>
              <a:t> 2014]</a:t>
            </a:r>
            <a:r>
              <a:rPr lang="en-US" dirty="0" smtClean="0">
                <a:sym typeface="Wingdings"/>
              </a:rPr>
              <a:t> Point samples 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(BDPT, photon mapping)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SPARSE SAMPLES IN TIME</a:t>
            </a:r>
            <a:endParaRPr lang="en-US" sz="2400" b="1" dirty="0" smtClean="0">
              <a:solidFill>
                <a:schemeClr val="accent1"/>
              </a:solidFill>
              <a:sym typeface="Wingdings"/>
            </a:endParaRPr>
          </a:p>
          <a:p>
            <a:pPr>
              <a:lnSpc>
                <a:spcPct val="150000"/>
              </a:lnSpc>
            </a:pPr>
            <a:endParaRPr lang="en-US" sz="2200" b="1" dirty="0">
              <a:solidFill>
                <a:srgbClr val="FFC00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2619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61383" y="1962150"/>
            <a:ext cx="9113285" cy="382905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ym typeface="Wingdings" panose="05000000000000000000" pitchFamily="2" charset="2"/>
              </a:rPr>
              <a:t>[</a:t>
            </a:r>
            <a:r>
              <a:rPr lang="en-US" dirty="0" err="1" smtClean="0">
                <a:sym typeface="Wingdings" panose="05000000000000000000" pitchFamily="2" charset="2"/>
              </a:rPr>
              <a:t>Jarabo</a:t>
            </a:r>
            <a:r>
              <a:rPr lang="en-US" dirty="0" smtClean="0">
                <a:sym typeface="Wingdings" panose="05000000000000000000" pitchFamily="2" charset="2"/>
              </a:rPr>
              <a:t> 2014]</a:t>
            </a:r>
            <a:r>
              <a:rPr lang="en-US" dirty="0" smtClean="0">
                <a:sym typeface="Wingdings"/>
              </a:rPr>
              <a:t> Point samples 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(BDPT, photon mapping)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SPARSE SAMPLES IN TIME</a:t>
            </a:r>
            <a:endParaRPr lang="en-US" sz="2400" b="1" dirty="0" smtClean="0">
              <a:solidFill>
                <a:schemeClr val="accent1"/>
              </a:solidFill>
              <a:sym typeface="Wingdings"/>
            </a:endParaRPr>
          </a:p>
          <a:p>
            <a:pPr>
              <a:lnSpc>
                <a:spcPct val="150000"/>
              </a:lnSpc>
            </a:pPr>
            <a:endParaRPr lang="en-US" sz="2200" b="1" dirty="0">
              <a:solidFill>
                <a:srgbClr val="FFC000"/>
              </a:solidFill>
              <a:sym typeface="Wingdings" panose="05000000000000000000" pitchFamily="2" charset="2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24</a:t>
            </a:fld>
            <a:endParaRPr lang="en-GB"/>
          </a:p>
        </p:txBody>
      </p:sp>
      <p:sp>
        <p:nvSpPr>
          <p:cNvPr id="74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dirty="0" smtClean="0">
                <a:sym typeface="Wingdings" panose="05000000000000000000" pitchFamily="2" charset="2"/>
              </a:rPr>
              <a:t>Transient Rendering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  <p:sp>
        <p:nvSpPr>
          <p:cNvPr id="75" name="Marcador de contenido 2"/>
          <p:cNvSpPr txBox="1">
            <a:spLocks/>
          </p:cNvSpPr>
          <p:nvPr/>
        </p:nvSpPr>
        <p:spPr>
          <a:xfrm>
            <a:off x="838200" y="891609"/>
            <a:ext cx="10515600" cy="928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s-ES" sz="3600" dirty="0" err="1">
                <a:solidFill>
                  <a:schemeClr val="accent1"/>
                </a:solidFill>
                <a:sym typeface="Wingdings" panose="05000000000000000000" pitchFamily="2" charset="2"/>
              </a:rPr>
              <a:t>Participating</a:t>
            </a:r>
            <a:r>
              <a:rPr lang="es-ES" sz="3600" dirty="0">
                <a:solidFill>
                  <a:schemeClr val="accent1"/>
                </a:solidFill>
                <a:sym typeface="Wingdings" panose="05000000000000000000" pitchFamily="2" charset="2"/>
              </a:rPr>
              <a:t> media</a:t>
            </a:r>
            <a:endParaRPr lang="en-US" sz="36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grpSp>
        <p:nvGrpSpPr>
          <p:cNvPr id="116" name="Agrupar 44"/>
          <p:cNvGrpSpPr/>
          <p:nvPr/>
        </p:nvGrpSpPr>
        <p:grpSpPr>
          <a:xfrm>
            <a:off x="803865" y="3411428"/>
            <a:ext cx="5242242" cy="1916399"/>
            <a:chOff x="695386" y="2336557"/>
            <a:chExt cx="7009980" cy="2562628"/>
          </a:xfrm>
        </p:grpSpPr>
        <p:sp>
          <p:nvSpPr>
            <p:cNvPr id="117" name="Nube 116"/>
            <p:cNvSpPr/>
            <p:nvPr/>
          </p:nvSpPr>
          <p:spPr>
            <a:xfrm>
              <a:off x="2057400" y="2575086"/>
              <a:ext cx="4051300" cy="2324099"/>
            </a:xfrm>
            <a:prstGeom prst="cloud">
              <a:avLst/>
            </a:prstGeom>
            <a:solidFill>
              <a:schemeClr val="tx1">
                <a:lumMod val="85000"/>
                <a:alpha val="69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8" name="Agrupar 5"/>
            <p:cNvGrpSpPr/>
            <p:nvPr/>
          </p:nvGrpSpPr>
          <p:grpSpPr>
            <a:xfrm>
              <a:off x="1165513" y="2778286"/>
              <a:ext cx="4016087" cy="1752600"/>
              <a:chOff x="2035463" y="4329695"/>
              <a:chExt cx="4016087" cy="1752600"/>
            </a:xfrm>
          </p:grpSpPr>
          <p:cxnSp>
            <p:nvCxnSpPr>
              <p:cNvPr id="145" name="Conector recto de flecha 144"/>
              <p:cNvCxnSpPr/>
              <p:nvPr/>
            </p:nvCxnSpPr>
            <p:spPr>
              <a:xfrm>
                <a:off x="2035463" y="4757475"/>
                <a:ext cx="1603087" cy="72792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" name="Conector recto de flecha 145"/>
              <p:cNvCxnSpPr/>
              <p:nvPr/>
            </p:nvCxnSpPr>
            <p:spPr>
              <a:xfrm flipV="1">
                <a:off x="3638550" y="4899185"/>
                <a:ext cx="533400" cy="58621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7" name="Conector recto de flecha 146"/>
              <p:cNvCxnSpPr/>
              <p:nvPr/>
            </p:nvCxnSpPr>
            <p:spPr>
              <a:xfrm>
                <a:off x="4171950" y="4899185"/>
                <a:ext cx="1054100" cy="28141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Conector recto de flecha 147"/>
              <p:cNvCxnSpPr/>
              <p:nvPr/>
            </p:nvCxnSpPr>
            <p:spPr>
              <a:xfrm flipV="1">
                <a:off x="2035463" y="4558295"/>
                <a:ext cx="2758787" cy="19918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9" name="Conector recto de flecha 148"/>
              <p:cNvCxnSpPr/>
              <p:nvPr/>
            </p:nvCxnSpPr>
            <p:spPr>
              <a:xfrm flipH="1">
                <a:off x="4489450" y="4558295"/>
                <a:ext cx="304800" cy="102870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0" name="Conector recto de flecha 149"/>
              <p:cNvCxnSpPr/>
              <p:nvPr/>
            </p:nvCxnSpPr>
            <p:spPr>
              <a:xfrm>
                <a:off x="4489450" y="5586995"/>
                <a:ext cx="736600" cy="49530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Conector recto de flecha 150"/>
              <p:cNvCxnSpPr/>
              <p:nvPr/>
            </p:nvCxnSpPr>
            <p:spPr>
              <a:xfrm flipV="1">
                <a:off x="5162550" y="5485395"/>
                <a:ext cx="889000" cy="59690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Conector recto de flecha 151"/>
              <p:cNvCxnSpPr/>
              <p:nvPr/>
            </p:nvCxnSpPr>
            <p:spPr>
              <a:xfrm flipH="1" flipV="1">
                <a:off x="5708650" y="4757475"/>
                <a:ext cx="342900" cy="73861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3" name="Conector recto de flecha 152"/>
              <p:cNvCxnSpPr/>
              <p:nvPr/>
            </p:nvCxnSpPr>
            <p:spPr>
              <a:xfrm>
                <a:off x="2035463" y="4757475"/>
                <a:ext cx="1310987" cy="1137496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4" name="Conector recto de flecha 153"/>
              <p:cNvCxnSpPr/>
              <p:nvPr/>
            </p:nvCxnSpPr>
            <p:spPr>
              <a:xfrm flipV="1">
                <a:off x="3241963" y="5586995"/>
                <a:ext cx="929987" cy="273052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Conector recto de flecha 154"/>
              <p:cNvCxnSpPr/>
              <p:nvPr/>
            </p:nvCxnSpPr>
            <p:spPr>
              <a:xfrm>
                <a:off x="4171950" y="5586995"/>
                <a:ext cx="317500" cy="495300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Conector recto de flecha 155"/>
              <p:cNvCxnSpPr/>
              <p:nvPr/>
            </p:nvCxnSpPr>
            <p:spPr>
              <a:xfrm flipV="1">
                <a:off x="5181600" y="4329695"/>
                <a:ext cx="247650" cy="862595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prstDash val="sysDash"/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35 Grupo"/>
            <p:cNvGrpSpPr/>
            <p:nvPr/>
          </p:nvGrpSpPr>
          <p:grpSpPr>
            <a:xfrm rot="20606395" flipH="1">
              <a:off x="6325750" y="2336557"/>
              <a:ext cx="1379616" cy="1071570"/>
              <a:chOff x="1000100" y="1643056"/>
              <a:chExt cx="1747514" cy="1357322"/>
            </a:xfrm>
          </p:grpSpPr>
          <p:sp>
            <p:nvSpPr>
              <p:cNvPr id="136" name="33 Triángulo isósceles"/>
              <p:cNvSpPr/>
              <p:nvPr/>
            </p:nvSpPr>
            <p:spPr>
              <a:xfrm rot="1800000">
                <a:off x="2040636" y="2209999"/>
                <a:ext cx="706978" cy="628930"/>
              </a:xfrm>
              <a:prstGeom prst="triangle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7" name="32 Rectángulo"/>
              <p:cNvSpPr/>
              <p:nvPr/>
            </p:nvSpPr>
            <p:spPr>
              <a:xfrm>
                <a:off x="1285852" y="2214560"/>
                <a:ext cx="1071570" cy="785818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8" name="31 Elipse"/>
              <p:cNvSpPr/>
              <p:nvPr/>
            </p:nvSpPr>
            <p:spPr>
              <a:xfrm>
                <a:off x="1571604" y="1643056"/>
                <a:ext cx="785818" cy="785818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9" name="30 Elipse"/>
              <p:cNvSpPr/>
              <p:nvPr/>
            </p:nvSpPr>
            <p:spPr>
              <a:xfrm>
                <a:off x="1000100" y="1785932"/>
                <a:ext cx="714380" cy="71438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140" name="34 Grupo"/>
              <p:cNvGrpSpPr/>
              <p:nvPr/>
            </p:nvGrpSpPr>
            <p:grpSpPr>
              <a:xfrm>
                <a:off x="1071538" y="1714494"/>
                <a:ext cx="1571190" cy="1214446"/>
                <a:chOff x="1071538" y="1714494"/>
                <a:chExt cx="1571190" cy="1214446"/>
              </a:xfrm>
            </p:grpSpPr>
            <p:sp>
              <p:nvSpPr>
                <p:cNvPr id="141" name="27 Triángulo isósceles"/>
                <p:cNvSpPr/>
                <p:nvPr/>
              </p:nvSpPr>
              <p:spPr>
                <a:xfrm rot="1800000">
                  <a:off x="2145520" y="2333284"/>
                  <a:ext cx="497208" cy="428628"/>
                </a:xfrm>
                <a:prstGeom prst="triangle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42" name="28 Elipse"/>
                <p:cNvSpPr/>
                <p:nvPr/>
              </p:nvSpPr>
              <p:spPr>
                <a:xfrm>
                  <a:off x="1643042" y="1714494"/>
                  <a:ext cx="642942" cy="642942"/>
                </a:xfrm>
                <a:prstGeom prst="ellipse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43" name="29 Elipse"/>
                <p:cNvSpPr/>
                <p:nvPr/>
              </p:nvSpPr>
              <p:spPr>
                <a:xfrm>
                  <a:off x="1071538" y="1857370"/>
                  <a:ext cx="571504" cy="571504"/>
                </a:xfrm>
                <a:prstGeom prst="ellipse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44" name="26 Rectángulo"/>
                <p:cNvSpPr/>
                <p:nvPr/>
              </p:nvSpPr>
              <p:spPr>
                <a:xfrm>
                  <a:off x="1357290" y="2285998"/>
                  <a:ext cx="928694" cy="642942"/>
                </a:xfrm>
                <a:prstGeom prst="rect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sp>
          <p:nvSpPr>
            <p:cNvPr id="120" name="Sol 119"/>
            <p:cNvSpPr/>
            <p:nvPr/>
          </p:nvSpPr>
          <p:spPr>
            <a:xfrm>
              <a:off x="695386" y="2778286"/>
              <a:ext cx="742270" cy="742270"/>
            </a:xfrm>
            <a:prstGeom prst="su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Elipse 120"/>
            <p:cNvSpPr/>
            <p:nvPr/>
          </p:nvSpPr>
          <p:spPr>
            <a:xfrm>
              <a:off x="3835400" y="291798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Elipse 121"/>
            <p:cNvSpPr/>
            <p:nvPr/>
          </p:nvSpPr>
          <p:spPr>
            <a:xfrm>
              <a:off x="4222750" y="354028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Elipse 122"/>
            <p:cNvSpPr/>
            <p:nvPr/>
          </p:nvSpPr>
          <p:spPr>
            <a:xfrm>
              <a:off x="3213100" y="325887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Elipse 123"/>
            <p:cNvSpPr/>
            <p:nvPr/>
          </p:nvSpPr>
          <p:spPr>
            <a:xfrm>
              <a:off x="3530600" y="3907794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Elipse 124"/>
            <p:cNvSpPr/>
            <p:nvPr/>
          </p:nvSpPr>
          <p:spPr>
            <a:xfrm>
              <a:off x="4203700" y="444198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Elipse 125"/>
            <p:cNvSpPr/>
            <p:nvPr/>
          </p:nvSpPr>
          <p:spPr>
            <a:xfrm>
              <a:off x="4470400" y="268938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Elipse 126"/>
            <p:cNvSpPr/>
            <p:nvPr/>
          </p:nvSpPr>
          <p:spPr>
            <a:xfrm>
              <a:off x="5092700" y="385778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8" name="Elipse 127"/>
            <p:cNvSpPr/>
            <p:nvPr/>
          </p:nvSpPr>
          <p:spPr>
            <a:xfrm>
              <a:off x="4749800" y="309578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Elipse 128"/>
            <p:cNvSpPr/>
            <p:nvPr/>
          </p:nvSpPr>
          <p:spPr>
            <a:xfrm>
              <a:off x="2679700" y="384508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Elipse 129"/>
            <p:cNvSpPr/>
            <p:nvPr/>
          </p:nvSpPr>
          <p:spPr>
            <a:xfrm>
              <a:off x="2319096" y="4215770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Elipse 130"/>
            <p:cNvSpPr/>
            <p:nvPr/>
          </p:nvSpPr>
          <p:spPr>
            <a:xfrm>
              <a:off x="3213100" y="392393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Elipse 131"/>
            <p:cNvSpPr/>
            <p:nvPr/>
          </p:nvSpPr>
          <p:spPr>
            <a:xfrm>
              <a:off x="3530600" y="4441986"/>
              <a:ext cx="177800" cy="177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Elipse 132"/>
            <p:cNvSpPr/>
            <p:nvPr/>
          </p:nvSpPr>
          <p:spPr>
            <a:xfrm>
              <a:off x="2836438" y="3058058"/>
              <a:ext cx="1272012" cy="1272012"/>
            </a:xfrm>
            <a:prstGeom prst="ellipse">
              <a:avLst/>
            </a:prstGeom>
            <a:solidFill>
              <a:srgbClr val="0000FF">
                <a:alpha val="2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Elipse 133"/>
            <p:cNvSpPr/>
            <p:nvPr/>
          </p:nvSpPr>
          <p:spPr>
            <a:xfrm>
              <a:off x="3378200" y="3590081"/>
              <a:ext cx="177800" cy="177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5" name="Conector recto de flecha 134"/>
            <p:cNvCxnSpPr>
              <a:stCxn id="136" idx="5"/>
              <a:endCxn id="134" idx="6"/>
            </p:cNvCxnSpPr>
            <p:nvPr/>
          </p:nvCxnSpPr>
          <p:spPr>
            <a:xfrm flipH="1">
              <a:off x="3556000" y="3244151"/>
              <a:ext cx="3015535" cy="43483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prstDash val="sysDash"/>
              <a:tailEnd type="stealth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7" name="Agrupar 71"/>
          <p:cNvGrpSpPr/>
          <p:nvPr/>
        </p:nvGrpSpPr>
        <p:grpSpPr>
          <a:xfrm>
            <a:off x="6880024" y="3082869"/>
            <a:ext cx="4623351" cy="2730534"/>
            <a:chOff x="2899331" y="3400732"/>
            <a:chExt cx="5551337" cy="3278599"/>
          </a:xfrm>
        </p:grpSpPr>
        <p:grpSp>
          <p:nvGrpSpPr>
            <p:cNvPr id="158" name="Agrupar 53"/>
            <p:cNvGrpSpPr/>
            <p:nvPr/>
          </p:nvGrpSpPr>
          <p:grpSpPr>
            <a:xfrm>
              <a:off x="2899331" y="3400732"/>
              <a:ext cx="5551337" cy="3278599"/>
              <a:chOff x="3565043" y="4114800"/>
              <a:chExt cx="3978757" cy="2349839"/>
            </a:xfrm>
          </p:grpSpPr>
          <p:cxnSp>
            <p:nvCxnSpPr>
              <p:cNvPr id="170" name="Conector recto de flecha 169"/>
              <p:cNvCxnSpPr/>
              <p:nvPr/>
            </p:nvCxnSpPr>
            <p:spPr>
              <a:xfrm flipV="1">
                <a:off x="4000500" y="4114800"/>
                <a:ext cx="0" cy="1955801"/>
              </a:xfrm>
              <a:prstGeom prst="straightConnector1">
                <a:avLst/>
              </a:prstGeom>
              <a:ln w="57150" cmpd="sng">
                <a:solidFill>
                  <a:schemeClr val="bg2">
                    <a:lumMod val="25000"/>
                    <a:lumOff val="75000"/>
                  </a:schemeClr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ector recto de flecha 170"/>
              <p:cNvCxnSpPr/>
              <p:nvPr/>
            </p:nvCxnSpPr>
            <p:spPr>
              <a:xfrm>
                <a:off x="4000500" y="6070601"/>
                <a:ext cx="3543300" cy="0"/>
              </a:xfrm>
              <a:prstGeom prst="straightConnector1">
                <a:avLst/>
              </a:prstGeom>
              <a:ln w="57150" cmpd="sng">
                <a:solidFill>
                  <a:schemeClr val="bg2">
                    <a:lumMod val="25000"/>
                    <a:lumOff val="75000"/>
                  </a:schemeClr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Forma libre 171"/>
              <p:cNvSpPr/>
              <p:nvPr/>
            </p:nvSpPr>
            <p:spPr>
              <a:xfrm>
                <a:off x="4013201" y="4644469"/>
                <a:ext cx="3175000" cy="1417668"/>
              </a:xfrm>
              <a:custGeom>
                <a:avLst/>
                <a:gdLst>
                  <a:gd name="connsiteX0" fmla="*/ 0 w 2472267"/>
                  <a:gd name="connsiteY0" fmla="*/ 1973917 h 1973917"/>
                  <a:gd name="connsiteX1" fmla="*/ 482600 w 2472267"/>
                  <a:gd name="connsiteY1" fmla="*/ 1542117 h 1973917"/>
                  <a:gd name="connsiteX2" fmla="*/ 575733 w 2472267"/>
                  <a:gd name="connsiteY2" fmla="*/ 1184 h 1973917"/>
                  <a:gd name="connsiteX3" fmla="*/ 745067 w 2472267"/>
                  <a:gd name="connsiteY3" fmla="*/ 1288117 h 1973917"/>
                  <a:gd name="connsiteX4" fmla="*/ 1490133 w 2472267"/>
                  <a:gd name="connsiteY4" fmla="*/ 1347384 h 1973917"/>
                  <a:gd name="connsiteX5" fmla="*/ 2472267 w 2472267"/>
                  <a:gd name="connsiteY5" fmla="*/ 1745317 h 1973917"/>
                  <a:gd name="connsiteX0" fmla="*/ 0 w 3175000"/>
                  <a:gd name="connsiteY0" fmla="*/ 1973917 h 1973917"/>
                  <a:gd name="connsiteX1" fmla="*/ 482600 w 3175000"/>
                  <a:gd name="connsiteY1" fmla="*/ 1542117 h 1973917"/>
                  <a:gd name="connsiteX2" fmla="*/ 575733 w 3175000"/>
                  <a:gd name="connsiteY2" fmla="*/ 1184 h 1973917"/>
                  <a:gd name="connsiteX3" fmla="*/ 745067 w 3175000"/>
                  <a:gd name="connsiteY3" fmla="*/ 1288117 h 1973917"/>
                  <a:gd name="connsiteX4" fmla="*/ 1490133 w 3175000"/>
                  <a:gd name="connsiteY4" fmla="*/ 1347384 h 1973917"/>
                  <a:gd name="connsiteX5" fmla="*/ 3175000 w 3175000"/>
                  <a:gd name="connsiteY5" fmla="*/ 1889250 h 1973917"/>
                  <a:gd name="connsiteX0" fmla="*/ 0 w 3175000"/>
                  <a:gd name="connsiteY0" fmla="*/ 1973917 h 1973917"/>
                  <a:gd name="connsiteX1" fmla="*/ 482600 w 3175000"/>
                  <a:gd name="connsiteY1" fmla="*/ 1542117 h 1973917"/>
                  <a:gd name="connsiteX2" fmla="*/ 575733 w 3175000"/>
                  <a:gd name="connsiteY2" fmla="*/ 1184 h 1973917"/>
                  <a:gd name="connsiteX3" fmla="*/ 745067 w 3175000"/>
                  <a:gd name="connsiteY3" fmla="*/ 1288117 h 1973917"/>
                  <a:gd name="connsiteX4" fmla="*/ 1490133 w 3175000"/>
                  <a:gd name="connsiteY4" fmla="*/ 1347384 h 1973917"/>
                  <a:gd name="connsiteX5" fmla="*/ 3175000 w 3175000"/>
                  <a:gd name="connsiteY5" fmla="*/ 1889250 h 1973917"/>
                  <a:gd name="connsiteX0" fmla="*/ 0 w 3175000"/>
                  <a:gd name="connsiteY0" fmla="*/ 1087146 h 1087146"/>
                  <a:gd name="connsiteX1" fmla="*/ 482600 w 3175000"/>
                  <a:gd name="connsiteY1" fmla="*/ 655346 h 1087146"/>
                  <a:gd name="connsiteX2" fmla="*/ 584200 w 3175000"/>
                  <a:gd name="connsiteY2" fmla="*/ 3413 h 1087146"/>
                  <a:gd name="connsiteX3" fmla="*/ 745067 w 3175000"/>
                  <a:gd name="connsiteY3" fmla="*/ 401346 h 1087146"/>
                  <a:gd name="connsiteX4" fmla="*/ 1490133 w 3175000"/>
                  <a:gd name="connsiteY4" fmla="*/ 460613 h 1087146"/>
                  <a:gd name="connsiteX5" fmla="*/ 3175000 w 3175000"/>
                  <a:gd name="connsiteY5" fmla="*/ 1002479 h 1087146"/>
                  <a:gd name="connsiteX0" fmla="*/ 0 w 3175000"/>
                  <a:gd name="connsiteY0" fmla="*/ 1458174 h 1458174"/>
                  <a:gd name="connsiteX1" fmla="*/ 482600 w 3175000"/>
                  <a:gd name="connsiteY1" fmla="*/ 1026374 h 1458174"/>
                  <a:gd name="connsiteX2" fmla="*/ 567267 w 3175000"/>
                  <a:gd name="connsiteY2" fmla="*/ 1908 h 1458174"/>
                  <a:gd name="connsiteX3" fmla="*/ 745067 w 3175000"/>
                  <a:gd name="connsiteY3" fmla="*/ 772374 h 1458174"/>
                  <a:gd name="connsiteX4" fmla="*/ 1490133 w 3175000"/>
                  <a:gd name="connsiteY4" fmla="*/ 831641 h 1458174"/>
                  <a:gd name="connsiteX5" fmla="*/ 3175000 w 3175000"/>
                  <a:gd name="connsiteY5" fmla="*/ 1373507 h 1458174"/>
                  <a:gd name="connsiteX0" fmla="*/ 0 w 3175000"/>
                  <a:gd name="connsiteY0" fmla="*/ 1456447 h 1456447"/>
                  <a:gd name="connsiteX1" fmla="*/ 482600 w 3175000"/>
                  <a:gd name="connsiteY1" fmla="*/ 1024647 h 1456447"/>
                  <a:gd name="connsiteX2" fmla="*/ 567267 w 3175000"/>
                  <a:gd name="connsiteY2" fmla="*/ 181 h 1456447"/>
                  <a:gd name="connsiteX3" fmla="*/ 745067 w 3175000"/>
                  <a:gd name="connsiteY3" fmla="*/ 939980 h 1456447"/>
                  <a:gd name="connsiteX4" fmla="*/ 1490133 w 3175000"/>
                  <a:gd name="connsiteY4" fmla="*/ 829914 h 1456447"/>
                  <a:gd name="connsiteX5" fmla="*/ 3175000 w 3175000"/>
                  <a:gd name="connsiteY5" fmla="*/ 1371780 h 1456447"/>
                  <a:gd name="connsiteX0" fmla="*/ 0 w 3175000"/>
                  <a:gd name="connsiteY0" fmla="*/ 1456449 h 1456449"/>
                  <a:gd name="connsiteX1" fmla="*/ 482600 w 3175000"/>
                  <a:gd name="connsiteY1" fmla="*/ 1024649 h 1456449"/>
                  <a:gd name="connsiteX2" fmla="*/ 567267 w 3175000"/>
                  <a:gd name="connsiteY2" fmla="*/ 183 h 1456449"/>
                  <a:gd name="connsiteX3" fmla="*/ 745067 w 3175000"/>
                  <a:gd name="connsiteY3" fmla="*/ 939982 h 1456449"/>
                  <a:gd name="connsiteX4" fmla="*/ 1481666 w 3175000"/>
                  <a:gd name="connsiteY4" fmla="*/ 889182 h 1456449"/>
                  <a:gd name="connsiteX5" fmla="*/ 3175000 w 3175000"/>
                  <a:gd name="connsiteY5" fmla="*/ 1371782 h 1456449"/>
                  <a:gd name="connsiteX0" fmla="*/ 0 w 3175000"/>
                  <a:gd name="connsiteY0" fmla="*/ 1456284 h 1456284"/>
                  <a:gd name="connsiteX1" fmla="*/ 482600 w 3175000"/>
                  <a:gd name="connsiteY1" fmla="*/ 1024484 h 1456284"/>
                  <a:gd name="connsiteX2" fmla="*/ 567267 w 3175000"/>
                  <a:gd name="connsiteY2" fmla="*/ 18 h 1456284"/>
                  <a:gd name="connsiteX3" fmla="*/ 787400 w 3175000"/>
                  <a:gd name="connsiteY3" fmla="*/ 1049883 h 1456284"/>
                  <a:gd name="connsiteX4" fmla="*/ 1481666 w 3175000"/>
                  <a:gd name="connsiteY4" fmla="*/ 889017 h 1456284"/>
                  <a:gd name="connsiteX5" fmla="*/ 3175000 w 3175000"/>
                  <a:gd name="connsiteY5" fmla="*/ 1371617 h 1456284"/>
                  <a:gd name="connsiteX0" fmla="*/ 0 w 3175000"/>
                  <a:gd name="connsiteY0" fmla="*/ 1456340 h 1456340"/>
                  <a:gd name="connsiteX1" fmla="*/ 482600 w 3175000"/>
                  <a:gd name="connsiteY1" fmla="*/ 1024540 h 1456340"/>
                  <a:gd name="connsiteX2" fmla="*/ 567267 w 3175000"/>
                  <a:gd name="connsiteY2" fmla="*/ 74 h 1456340"/>
                  <a:gd name="connsiteX3" fmla="*/ 997438 w 3175000"/>
                  <a:gd name="connsiteY3" fmla="*/ 969915 h 1456340"/>
                  <a:gd name="connsiteX4" fmla="*/ 1481666 w 3175000"/>
                  <a:gd name="connsiteY4" fmla="*/ 889073 h 1456340"/>
                  <a:gd name="connsiteX5" fmla="*/ 3175000 w 3175000"/>
                  <a:gd name="connsiteY5" fmla="*/ 1371673 h 1456340"/>
                  <a:gd name="connsiteX0" fmla="*/ 0 w 3175000"/>
                  <a:gd name="connsiteY0" fmla="*/ 1456344 h 1456344"/>
                  <a:gd name="connsiteX1" fmla="*/ 482600 w 3175000"/>
                  <a:gd name="connsiteY1" fmla="*/ 1024544 h 1456344"/>
                  <a:gd name="connsiteX2" fmla="*/ 567267 w 3175000"/>
                  <a:gd name="connsiteY2" fmla="*/ 78 h 1456344"/>
                  <a:gd name="connsiteX3" fmla="*/ 997438 w 3175000"/>
                  <a:gd name="connsiteY3" fmla="*/ 969919 h 1456344"/>
                  <a:gd name="connsiteX4" fmla="*/ 1601687 w 3175000"/>
                  <a:gd name="connsiteY4" fmla="*/ 1149158 h 1456344"/>
                  <a:gd name="connsiteX5" fmla="*/ 3175000 w 3175000"/>
                  <a:gd name="connsiteY5" fmla="*/ 1371677 h 1456344"/>
                  <a:gd name="connsiteX0" fmla="*/ 0 w 3175000"/>
                  <a:gd name="connsiteY0" fmla="*/ 1416336 h 1416336"/>
                  <a:gd name="connsiteX1" fmla="*/ 482600 w 3175000"/>
                  <a:gd name="connsiteY1" fmla="*/ 984536 h 1416336"/>
                  <a:gd name="connsiteX2" fmla="*/ 647281 w 3175000"/>
                  <a:gd name="connsiteY2" fmla="*/ 82 h 1416336"/>
                  <a:gd name="connsiteX3" fmla="*/ 997438 w 3175000"/>
                  <a:gd name="connsiteY3" fmla="*/ 929911 h 1416336"/>
                  <a:gd name="connsiteX4" fmla="*/ 1601687 w 3175000"/>
                  <a:gd name="connsiteY4" fmla="*/ 1109150 h 1416336"/>
                  <a:gd name="connsiteX5" fmla="*/ 3175000 w 3175000"/>
                  <a:gd name="connsiteY5" fmla="*/ 1331669 h 1416336"/>
                  <a:gd name="connsiteX0" fmla="*/ 0 w 3175000"/>
                  <a:gd name="connsiteY0" fmla="*/ 1417667 h 1417667"/>
                  <a:gd name="connsiteX1" fmla="*/ 472598 w 3175000"/>
                  <a:gd name="connsiteY1" fmla="*/ 1165922 h 1417667"/>
                  <a:gd name="connsiteX2" fmla="*/ 647281 w 3175000"/>
                  <a:gd name="connsiteY2" fmla="*/ 1413 h 1417667"/>
                  <a:gd name="connsiteX3" fmla="*/ 997438 w 3175000"/>
                  <a:gd name="connsiteY3" fmla="*/ 931242 h 1417667"/>
                  <a:gd name="connsiteX4" fmla="*/ 1601687 w 3175000"/>
                  <a:gd name="connsiteY4" fmla="*/ 1110481 h 1417667"/>
                  <a:gd name="connsiteX5" fmla="*/ 3175000 w 3175000"/>
                  <a:gd name="connsiteY5" fmla="*/ 1333000 h 141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5000" h="1417667">
                    <a:moveTo>
                      <a:pt x="0" y="1417667"/>
                    </a:moveTo>
                    <a:cubicBezTo>
                      <a:pt x="193322" y="1366161"/>
                      <a:pt x="364718" y="1401964"/>
                      <a:pt x="472598" y="1165922"/>
                    </a:cubicBezTo>
                    <a:cubicBezTo>
                      <a:pt x="580478" y="929880"/>
                      <a:pt x="559808" y="40526"/>
                      <a:pt x="647281" y="1413"/>
                    </a:cubicBezTo>
                    <a:cubicBezTo>
                      <a:pt x="734754" y="-37700"/>
                      <a:pt x="838370" y="746397"/>
                      <a:pt x="997438" y="931242"/>
                    </a:cubicBezTo>
                    <a:cubicBezTo>
                      <a:pt x="1156506" y="1116087"/>
                      <a:pt x="1203754" y="1056859"/>
                      <a:pt x="1601687" y="1110481"/>
                    </a:cubicBezTo>
                    <a:cubicBezTo>
                      <a:pt x="1999620" y="1164103"/>
                      <a:pt x="1701800" y="1256800"/>
                      <a:pt x="3175000" y="1333000"/>
                    </a:cubicBezTo>
                  </a:path>
                </a:pathLst>
              </a:custGeom>
              <a:ln w="38100" cmpd="sng">
                <a:solidFill>
                  <a:srgbClr val="3366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" name="CuadroTexto 172"/>
              <p:cNvSpPr txBox="1"/>
              <p:nvPr/>
            </p:nvSpPr>
            <p:spPr>
              <a:xfrm>
                <a:off x="5479576" y="6146800"/>
                <a:ext cx="536906" cy="317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time</a:t>
                </a:r>
              </a:p>
            </p:txBody>
          </p:sp>
          <p:sp>
            <p:nvSpPr>
              <p:cNvPr id="174" name="CuadroTexto 173"/>
              <p:cNvSpPr txBox="1"/>
              <p:nvPr/>
            </p:nvSpPr>
            <p:spPr>
              <a:xfrm rot="16200000">
                <a:off x="3266628" y="5073481"/>
                <a:ext cx="914670" cy="317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Radiance</a:t>
                </a:r>
              </a:p>
            </p:txBody>
          </p:sp>
        </p:grpSp>
        <p:sp>
          <p:nvSpPr>
            <p:cNvPr id="159" name="Elipse 158"/>
            <p:cNvSpPr/>
            <p:nvPr/>
          </p:nvSpPr>
          <p:spPr>
            <a:xfrm flipV="1">
              <a:off x="3999308" y="5837016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Elipse 159"/>
            <p:cNvSpPr/>
            <p:nvPr/>
          </p:nvSpPr>
          <p:spPr>
            <a:xfrm flipV="1">
              <a:off x="4151708" y="5430616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Elipse 160"/>
            <p:cNvSpPr/>
            <p:nvPr/>
          </p:nvSpPr>
          <p:spPr>
            <a:xfrm flipV="1">
              <a:off x="4238029" y="4455256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Elipse 161"/>
            <p:cNvSpPr/>
            <p:nvPr/>
          </p:nvSpPr>
          <p:spPr>
            <a:xfrm flipV="1">
              <a:off x="4249498" y="4282616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Elipse 162"/>
            <p:cNvSpPr/>
            <p:nvPr/>
          </p:nvSpPr>
          <p:spPr>
            <a:xfrm flipV="1">
              <a:off x="4422140" y="4218658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Elipse 163"/>
            <p:cNvSpPr/>
            <p:nvPr/>
          </p:nvSpPr>
          <p:spPr>
            <a:xfrm flipV="1">
              <a:off x="4508461" y="4391298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Elipse 164"/>
            <p:cNvSpPr/>
            <p:nvPr/>
          </p:nvSpPr>
          <p:spPr>
            <a:xfrm flipV="1">
              <a:off x="4626614" y="4963416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Elipse 165"/>
            <p:cNvSpPr/>
            <p:nvPr/>
          </p:nvSpPr>
          <p:spPr>
            <a:xfrm flipV="1">
              <a:off x="5238828" y="5570877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Elipse 166"/>
            <p:cNvSpPr/>
            <p:nvPr/>
          </p:nvSpPr>
          <p:spPr>
            <a:xfrm flipV="1">
              <a:off x="6752668" y="5837016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Elipse 167"/>
            <p:cNvSpPr/>
            <p:nvPr/>
          </p:nvSpPr>
          <p:spPr>
            <a:xfrm flipV="1">
              <a:off x="4228697" y="4727276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Elipse 168"/>
            <p:cNvSpPr/>
            <p:nvPr/>
          </p:nvSpPr>
          <p:spPr>
            <a:xfrm flipV="1">
              <a:off x="4582121" y="4759854"/>
              <a:ext cx="172642" cy="17264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6" name="Rounded Rectangle 136"/>
          <p:cNvSpPr/>
          <p:nvPr/>
        </p:nvSpPr>
        <p:spPr>
          <a:xfrm>
            <a:off x="7566028" y="3053031"/>
            <a:ext cx="3738274" cy="2158912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 cmpd="sng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smtClean="0"/>
              <a:t>NEED DENSER TEMPORAL SAMPLING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27809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9922" y="1732451"/>
            <a:ext cx="10188564" cy="4058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[Jarosz et al. </a:t>
            </a:r>
            <a:r>
              <a:rPr lang="en-GB" dirty="0" smtClean="0"/>
              <a:t>2011a, 2011b]</a:t>
            </a:r>
            <a:r>
              <a:rPr lang="en-US" dirty="0"/>
              <a:t>: </a:t>
            </a:r>
            <a:r>
              <a:rPr lang="en-US" b="1" dirty="0" smtClean="0">
                <a:solidFill>
                  <a:schemeClr val="accent1"/>
                </a:solidFill>
              </a:rPr>
              <a:t>Steady-state media rendering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25</a:t>
            </a:fld>
            <a:endParaRPr lang="en-GB"/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 smtClean="0">
                <a:solidFill>
                  <a:schemeClr val="accent1"/>
                </a:solidFill>
              </a:rPr>
              <a:t>Steady-state -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2639932"/>
            <a:ext cx="12192000" cy="3418808"/>
            <a:chOff x="0" y="2542655"/>
            <a:chExt cx="13151975" cy="3687999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542655"/>
              <a:ext cx="6556442" cy="3687999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6442" y="2542655"/>
              <a:ext cx="6595533" cy="3674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59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533525"/>
            <a:ext cx="10515600" cy="46434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1. Stores </a:t>
            </a:r>
            <a:r>
              <a:rPr lang="en-US" sz="2400" b="1" dirty="0"/>
              <a:t>photon trajectories </a:t>
            </a:r>
            <a:r>
              <a:rPr lang="en-US" sz="2400" dirty="0"/>
              <a:t>on a </a:t>
            </a:r>
            <a:r>
              <a:rPr lang="en-US" sz="2400" b="1" dirty="0"/>
              <a:t>BEAMS MAP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26</a:t>
            </a:fld>
            <a:endParaRPr lang="en-GB"/>
          </a:p>
        </p:txBody>
      </p:sp>
      <p:sp>
        <p:nvSpPr>
          <p:cNvPr id="7" name="Nube 6"/>
          <p:cNvSpPr/>
          <p:nvPr/>
        </p:nvSpPr>
        <p:spPr>
          <a:xfrm>
            <a:off x="4162730" y="3396246"/>
            <a:ext cx="4051300" cy="2324098"/>
          </a:xfrm>
          <a:prstGeom prst="cloud">
            <a:avLst/>
          </a:prstGeom>
          <a:solidFill>
            <a:schemeClr val="tx1">
              <a:lumMod val="85000"/>
              <a:alpha val="69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3270844" y="4027226"/>
            <a:ext cx="3489037" cy="1548074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V="1">
            <a:off x="4873930" y="3492500"/>
            <a:ext cx="1155700" cy="1262646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5407330" y="4168936"/>
            <a:ext cx="2559050" cy="687810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V="1">
            <a:off x="3270844" y="3688346"/>
            <a:ext cx="4505037" cy="33888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H="1">
            <a:off x="5527980" y="3828046"/>
            <a:ext cx="501650" cy="1747254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5724830" y="4856745"/>
            <a:ext cx="736600" cy="495300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V="1">
            <a:off x="6397930" y="4168937"/>
            <a:ext cx="1720850" cy="1183109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 flipV="1">
            <a:off x="6607480" y="3396246"/>
            <a:ext cx="679450" cy="1369590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3270844" y="4027226"/>
            <a:ext cx="1603087" cy="1433774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V="1">
            <a:off x="4477344" y="4027227"/>
            <a:ext cx="3641437" cy="1102571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5407330" y="4856746"/>
            <a:ext cx="622300" cy="863599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V="1">
            <a:off x="6416980" y="3396246"/>
            <a:ext cx="342900" cy="1065796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Sol 20"/>
          <p:cNvSpPr/>
          <p:nvPr/>
        </p:nvSpPr>
        <p:spPr>
          <a:xfrm>
            <a:off x="2793003" y="3618384"/>
            <a:ext cx="742270" cy="742270"/>
          </a:xfrm>
          <a:prstGeom prst="su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 smtClean="0">
                <a:solidFill>
                  <a:schemeClr val="accent1"/>
                </a:solidFill>
              </a:rPr>
              <a:t>Steady-state -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</p:spTree>
    <p:extLst>
      <p:ext uri="{BB962C8B-B14F-4D97-AF65-F5344CB8AC3E}">
        <p14:creationId xmlns:p14="http://schemas.microsoft.com/office/powerpoint/2010/main" val="9020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533525"/>
            <a:ext cx="10515600" cy="46434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1. Stores </a:t>
            </a:r>
            <a:r>
              <a:rPr lang="en-US" sz="2400" b="1" dirty="0"/>
              <a:t>photon trajectories </a:t>
            </a:r>
            <a:r>
              <a:rPr lang="en-US" sz="2400" dirty="0"/>
              <a:t>on a </a:t>
            </a:r>
            <a:r>
              <a:rPr lang="en-US" sz="2400" b="1" dirty="0"/>
              <a:t>BEAMS </a:t>
            </a:r>
            <a:r>
              <a:rPr lang="en-US" sz="2400" b="1" dirty="0" smtClean="0"/>
              <a:t>MAP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2. Performs </a:t>
            </a:r>
            <a:r>
              <a:rPr lang="en-US" sz="2400" dirty="0"/>
              <a:t>ray-beam </a:t>
            </a:r>
            <a:r>
              <a:rPr lang="en-US" sz="2400" b="1" dirty="0"/>
              <a:t>density estimations </a:t>
            </a:r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27</a:t>
            </a:fld>
            <a:endParaRPr lang="en-GB"/>
          </a:p>
        </p:txBody>
      </p:sp>
      <p:sp>
        <p:nvSpPr>
          <p:cNvPr id="22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 smtClean="0">
                <a:solidFill>
                  <a:schemeClr val="accent1"/>
                </a:solidFill>
              </a:rPr>
              <a:t>Steady-state -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dirty="0" smtClean="0">
              <a:sym typeface="Wingdings" panose="05000000000000000000" pitchFamily="2" charset="2"/>
            </a:endParaRPr>
          </a:p>
        </p:txBody>
      </p:sp>
      <p:sp>
        <p:nvSpPr>
          <p:cNvPr id="23" name="Nube 22"/>
          <p:cNvSpPr/>
          <p:nvPr/>
        </p:nvSpPr>
        <p:spPr>
          <a:xfrm>
            <a:off x="4162730" y="3396246"/>
            <a:ext cx="4051300" cy="2324098"/>
          </a:xfrm>
          <a:prstGeom prst="cloud">
            <a:avLst/>
          </a:prstGeom>
          <a:solidFill>
            <a:schemeClr val="tx1">
              <a:lumMod val="85000"/>
              <a:alpha val="69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Conector recto de flecha 23"/>
          <p:cNvCxnSpPr/>
          <p:nvPr/>
        </p:nvCxnSpPr>
        <p:spPr>
          <a:xfrm>
            <a:off x="3270844" y="4027226"/>
            <a:ext cx="3489037" cy="1548074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V="1">
            <a:off x="4873930" y="3492500"/>
            <a:ext cx="1155700" cy="1262646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5407330" y="4168936"/>
            <a:ext cx="2559050" cy="687810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V="1">
            <a:off x="3270844" y="3688346"/>
            <a:ext cx="4505037" cy="33888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>
            <a:off x="5527980" y="3828046"/>
            <a:ext cx="501650" cy="1747254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5724830" y="4856745"/>
            <a:ext cx="736600" cy="495300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V="1">
            <a:off x="6397930" y="4168937"/>
            <a:ext cx="1720850" cy="1183109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H="1" flipV="1">
            <a:off x="6607480" y="3396246"/>
            <a:ext cx="679450" cy="1369590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3270844" y="4027226"/>
            <a:ext cx="1603087" cy="1433774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 flipV="1">
            <a:off x="4477344" y="4027227"/>
            <a:ext cx="3641437" cy="1102571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>
            <a:off x="5407330" y="4856746"/>
            <a:ext cx="622300" cy="863599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 flipV="1">
            <a:off x="6416980" y="3396246"/>
            <a:ext cx="342900" cy="1065796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oval"/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/>
          <p:nvPr/>
        </p:nvCxnSpPr>
        <p:spPr>
          <a:xfrm flipH="1">
            <a:off x="3984626" y="3688346"/>
            <a:ext cx="5251755" cy="879528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>
            <a:off x="4137025" y="3794179"/>
            <a:ext cx="5116288" cy="863547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 flipH="1">
            <a:off x="4010026" y="3581510"/>
            <a:ext cx="5200955" cy="880532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 flipV="1">
            <a:off x="5130047" y="4241801"/>
            <a:ext cx="211666" cy="228709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 flipV="1">
            <a:off x="5866648" y="4127446"/>
            <a:ext cx="69849" cy="228708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 flipV="1">
            <a:off x="6478365" y="4033365"/>
            <a:ext cx="69849" cy="228708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 flipH="1" flipV="1">
            <a:off x="6910163" y="3991137"/>
            <a:ext cx="99484" cy="228708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35 Grupo"/>
          <p:cNvGrpSpPr/>
          <p:nvPr/>
        </p:nvGrpSpPr>
        <p:grpSpPr>
          <a:xfrm rot="20606395" flipH="1">
            <a:off x="8742904" y="2789165"/>
            <a:ext cx="1379616" cy="1071570"/>
            <a:chOff x="1000100" y="1643056"/>
            <a:chExt cx="1747514" cy="1357322"/>
          </a:xfrm>
        </p:grpSpPr>
        <p:sp>
          <p:nvSpPr>
            <p:cNvPr id="44" name="33 Triángulo isósceles"/>
            <p:cNvSpPr/>
            <p:nvPr/>
          </p:nvSpPr>
          <p:spPr>
            <a:xfrm rot="1800000">
              <a:off x="2040636" y="2209999"/>
              <a:ext cx="706978" cy="628930"/>
            </a:xfrm>
            <a:prstGeom prst="triangl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" name="32 Rectángulo"/>
            <p:cNvSpPr/>
            <p:nvPr/>
          </p:nvSpPr>
          <p:spPr>
            <a:xfrm>
              <a:off x="1285852" y="2214560"/>
              <a:ext cx="1071570" cy="78581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31 Elipse"/>
            <p:cNvSpPr/>
            <p:nvPr/>
          </p:nvSpPr>
          <p:spPr>
            <a:xfrm>
              <a:off x="1571604" y="1643056"/>
              <a:ext cx="785818" cy="785818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30 Elipse"/>
            <p:cNvSpPr/>
            <p:nvPr/>
          </p:nvSpPr>
          <p:spPr>
            <a:xfrm>
              <a:off x="1000100" y="1785932"/>
              <a:ext cx="714380" cy="71438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8" name="34 Grupo"/>
            <p:cNvGrpSpPr/>
            <p:nvPr/>
          </p:nvGrpSpPr>
          <p:grpSpPr>
            <a:xfrm>
              <a:off x="1071538" y="1714494"/>
              <a:ext cx="1571190" cy="1214446"/>
              <a:chOff x="1071538" y="1714494"/>
              <a:chExt cx="1571190" cy="1214446"/>
            </a:xfrm>
          </p:grpSpPr>
          <p:sp>
            <p:nvSpPr>
              <p:cNvPr id="49" name="27 Triángulo isósceles"/>
              <p:cNvSpPr/>
              <p:nvPr/>
            </p:nvSpPr>
            <p:spPr>
              <a:xfrm rot="1800000">
                <a:off x="2145520" y="2333284"/>
                <a:ext cx="497208" cy="428628"/>
              </a:xfrm>
              <a:prstGeom prst="triangl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" name="28 Elipse"/>
              <p:cNvSpPr/>
              <p:nvPr/>
            </p:nvSpPr>
            <p:spPr>
              <a:xfrm>
                <a:off x="1643042" y="1714494"/>
                <a:ext cx="642942" cy="642942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" name="29 Elipse"/>
              <p:cNvSpPr/>
              <p:nvPr/>
            </p:nvSpPr>
            <p:spPr>
              <a:xfrm>
                <a:off x="1071538" y="1857370"/>
                <a:ext cx="571504" cy="571504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" name="26 Rectángulo"/>
              <p:cNvSpPr/>
              <p:nvPr/>
            </p:nvSpPr>
            <p:spPr>
              <a:xfrm>
                <a:off x="1357290" y="2285998"/>
                <a:ext cx="928694" cy="642942"/>
              </a:xfrm>
              <a:prstGeom prst="rect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53" name="Sol 52"/>
          <p:cNvSpPr/>
          <p:nvPr/>
        </p:nvSpPr>
        <p:spPr>
          <a:xfrm>
            <a:off x="2793003" y="3618384"/>
            <a:ext cx="742270" cy="742270"/>
          </a:xfrm>
          <a:prstGeom prst="su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4" name="Conector recto 53"/>
          <p:cNvCxnSpPr/>
          <p:nvPr/>
        </p:nvCxnSpPr>
        <p:spPr>
          <a:xfrm flipH="1" flipV="1">
            <a:off x="4162731" y="4435476"/>
            <a:ext cx="380694" cy="155575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lecha abajo 1"/>
          <p:cNvSpPr/>
          <p:nvPr/>
        </p:nvSpPr>
        <p:spPr>
          <a:xfrm>
            <a:off x="5878595" y="1973263"/>
            <a:ext cx="446006" cy="561975"/>
          </a:xfrm>
          <a:prstGeom prst="downArrow">
            <a:avLst>
              <a:gd name="adj1" fmla="val 55056"/>
              <a:gd name="adj2" fmla="val 709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7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95289" y="990601"/>
            <a:ext cx="8290892" cy="40873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dirty="0">
                <a:solidFill>
                  <a:schemeClr val="accent1"/>
                </a:solidFill>
                <a:sym typeface="Wingdings" panose="05000000000000000000" pitchFamily="2" charset="2"/>
              </a:rPr>
              <a:t>Why</a:t>
            </a:r>
            <a:r>
              <a:rPr lang="en-US" sz="3200" dirty="0">
                <a:sym typeface="Wingdings" panose="05000000000000000000" pitchFamily="2" charset="2"/>
              </a:rPr>
              <a:t> photon beams for transient rendering?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28</a:t>
            </a:fld>
            <a:endParaRPr lang="en-GB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Transient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028083" y="2070747"/>
            <a:ext cx="404812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ym typeface="Wingdings" panose="05000000000000000000" pitchFamily="2" charset="2"/>
              </a:rPr>
              <a:t>Full photon trajectories </a:t>
            </a:r>
            <a:r>
              <a:rPr lang="en-US" sz="2800" dirty="0">
                <a:sym typeface="Wingdings" panose="05000000000000000000" pitchFamily="2" charset="2"/>
              </a:rPr>
              <a:t/>
            </a:r>
            <a:br>
              <a:rPr lang="en-US" sz="2800" dirty="0">
                <a:sym typeface="Wingdings" panose="05000000000000000000" pitchFamily="2" charset="2"/>
              </a:rPr>
            </a:br>
            <a:endParaRPr lang="en-US" sz="2800" dirty="0" smtClean="0">
              <a:sym typeface="Wingdings" panose="05000000000000000000" pitchFamily="2" charset="2"/>
            </a:endParaRPr>
          </a:p>
          <a:p>
            <a:pPr algn="ctr"/>
            <a:r>
              <a:rPr lang="en-US" sz="2400" dirty="0" smtClean="0">
                <a:sym typeface="Wingdings"/>
              </a:rPr>
              <a:t>Denser </a:t>
            </a:r>
            <a:r>
              <a:rPr lang="en-US" sz="2400" dirty="0">
                <a:sym typeface="Wingdings"/>
              </a:rPr>
              <a:t>sampling </a:t>
            </a:r>
            <a:r>
              <a:rPr lang="en-US" sz="2400" dirty="0" smtClean="0">
                <a:sym typeface="Wingdings"/>
              </a:rPr>
              <a:t> </a:t>
            </a:r>
          </a:p>
          <a:p>
            <a:pPr algn="ctr"/>
            <a:r>
              <a:rPr lang="en-US" sz="2400" dirty="0" smtClean="0">
                <a:sym typeface="Wingdings"/>
              </a:rPr>
              <a:t>the </a:t>
            </a:r>
            <a:r>
              <a:rPr lang="en-US" sz="2400" dirty="0">
                <a:sym typeface="Wingdings"/>
              </a:rPr>
              <a:t>temporal </a:t>
            </a:r>
            <a:r>
              <a:rPr lang="en-US" sz="2400" dirty="0" smtClean="0">
                <a:sym typeface="Wingdings"/>
              </a:rPr>
              <a:t>domain </a:t>
            </a:r>
            <a:endParaRPr lang="en-US" sz="2400" dirty="0">
              <a:sym typeface="Wingdings"/>
            </a:endParaRPr>
          </a:p>
        </p:txBody>
      </p:sp>
      <p:grpSp>
        <p:nvGrpSpPr>
          <p:cNvPr id="8" name="Agrupar 4"/>
          <p:cNvGrpSpPr/>
          <p:nvPr/>
        </p:nvGrpSpPr>
        <p:grpSpPr>
          <a:xfrm>
            <a:off x="1149851" y="4050605"/>
            <a:ext cx="4406587" cy="2569612"/>
            <a:chOff x="3632499" y="4147848"/>
            <a:chExt cx="4598987" cy="2681806"/>
          </a:xfrm>
        </p:grpSpPr>
        <p:grpSp>
          <p:nvGrpSpPr>
            <p:cNvPr id="9" name="Agrupar 5"/>
            <p:cNvGrpSpPr/>
            <p:nvPr/>
          </p:nvGrpSpPr>
          <p:grpSpPr>
            <a:xfrm>
              <a:off x="3632499" y="4147848"/>
              <a:ext cx="4598987" cy="2681806"/>
              <a:chOff x="3586010" y="4114800"/>
              <a:chExt cx="3957790" cy="2307905"/>
            </a:xfrm>
          </p:grpSpPr>
          <p:cxnSp>
            <p:nvCxnSpPr>
              <p:cNvPr id="20" name="Conector recto de flecha 19"/>
              <p:cNvCxnSpPr/>
              <p:nvPr/>
            </p:nvCxnSpPr>
            <p:spPr>
              <a:xfrm flipV="1">
                <a:off x="4000500" y="4114800"/>
                <a:ext cx="0" cy="1955801"/>
              </a:xfrm>
              <a:prstGeom prst="straightConnector1">
                <a:avLst/>
              </a:prstGeom>
              <a:ln w="57150" cmpd="sng">
                <a:solidFill>
                  <a:schemeClr val="bg2">
                    <a:lumMod val="25000"/>
                    <a:lumOff val="75000"/>
                  </a:schemeClr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cto de flecha 20"/>
              <p:cNvCxnSpPr/>
              <p:nvPr/>
            </p:nvCxnSpPr>
            <p:spPr>
              <a:xfrm>
                <a:off x="4000500" y="6070601"/>
                <a:ext cx="3543300" cy="0"/>
              </a:xfrm>
              <a:prstGeom prst="straightConnector1">
                <a:avLst/>
              </a:prstGeom>
              <a:ln w="57150" cmpd="sng">
                <a:solidFill>
                  <a:schemeClr val="bg2">
                    <a:lumMod val="25000"/>
                    <a:lumOff val="75000"/>
                  </a:schemeClr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Forma libre 21"/>
              <p:cNvSpPr/>
              <p:nvPr/>
            </p:nvSpPr>
            <p:spPr>
              <a:xfrm>
                <a:off x="4013201" y="4644469"/>
                <a:ext cx="3175000" cy="1417668"/>
              </a:xfrm>
              <a:custGeom>
                <a:avLst/>
                <a:gdLst>
                  <a:gd name="connsiteX0" fmla="*/ 0 w 2472267"/>
                  <a:gd name="connsiteY0" fmla="*/ 1973917 h 1973917"/>
                  <a:gd name="connsiteX1" fmla="*/ 482600 w 2472267"/>
                  <a:gd name="connsiteY1" fmla="*/ 1542117 h 1973917"/>
                  <a:gd name="connsiteX2" fmla="*/ 575733 w 2472267"/>
                  <a:gd name="connsiteY2" fmla="*/ 1184 h 1973917"/>
                  <a:gd name="connsiteX3" fmla="*/ 745067 w 2472267"/>
                  <a:gd name="connsiteY3" fmla="*/ 1288117 h 1973917"/>
                  <a:gd name="connsiteX4" fmla="*/ 1490133 w 2472267"/>
                  <a:gd name="connsiteY4" fmla="*/ 1347384 h 1973917"/>
                  <a:gd name="connsiteX5" fmla="*/ 2472267 w 2472267"/>
                  <a:gd name="connsiteY5" fmla="*/ 1745317 h 1973917"/>
                  <a:gd name="connsiteX0" fmla="*/ 0 w 3175000"/>
                  <a:gd name="connsiteY0" fmla="*/ 1973917 h 1973917"/>
                  <a:gd name="connsiteX1" fmla="*/ 482600 w 3175000"/>
                  <a:gd name="connsiteY1" fmla="*/ 1542117 h 1973917"/>
                  <a:gd name="connsiteX2" fmla="*/ 575733 w 3175000"/>
                  <a:gd name="connsiteY2" fmla="*/ 1184 h 1973917"/>
                  <a:gd name="connsiteX3" fmla="*/ 745067 w 3175000"/>
                  <a:gd name="connsiteY3" fmla="*/ 1288117 h 1973917"/>
                  <a:gd name="connsiteX4" fmla="*/ 1490133 w 3175000"/>
                  <a:gd name="connsiteY4" fmla="*/ 1347384 h 1973917"/>
                  <a:gd name="connsiteX5" fmla="*/ 3175000 w 3175000"/>
                  <a:gd name="connsiteY5" fmla="*/ 1889250 h 1973917"/>
                  <a:gd name="connsiteX0" fmla="*/ 0 w 3175000"/>
                  <a:gd name="connsiteY0" fmla="*/ 1973917 h 1973917"/>
                  <a:gd name="connsiteX1" fmla="*/ 482600 w 3175000"/>
                  <a:gd name="connsiteY1" fmla="*/ 1542117 h 1973917"/>
                  <a:gd name="connsiteX2" fmla="*/ 575733 w 3175000"/>
                  <a:gd name="connsiteY2" fmla="*/ 1184 h 1973917"/>
                  <a:gd name="connsiteX3" fmla="*/ 745067 w 3175000"/>
                  <a:gd name="connsiteY3" fmla="*/ 1288117 h 1973917"/>
                  <a:gd name="connsiteX4" fmla="*/ 1490133 w 3175000"/>
                  <a:gd name="connsiteY4" fmla="*/ 1347384 h 1973917"/>
                  <a:gd name="connsiteX5" fmla="*/ 3175000 w 3175000"/>
                  <a:gd name="connsiteY5" fmla="*/ 1889250 h 1973917"/>
                  <a:gd name="connsiteX0" fmla="*/ 0 w 3175000"/>
                  <a:gd name="connsiteY0" fmla="*/ 1087146 h 1087146"/>
                  <a:gd name="connsiteX1" fmla="*/ 482600 w 3175000"/>
                  <a:gd name="connsiteY1" fmla="*/ 655346 h 1087146"/>
                  <a:gd name="connsiteX2" fmla="*/ 584200 w 3175000"/>
                  <a:gd name="connsiteY2" fmla="*/ 3413 h 1087146"/>
                  <a:gd name="connsiteX3" fmla="*/ 745067 w 3175000"/>
                  <a:gd name="connsiteY3" fmla="*/ 401346 h 1087146"/>
                  <a:gd name="connsiteX4" fmla="*/ 1490133 w 3175000"/>
                  <a:gd name="connsiteY4" fmla="*/ 460613 h 1087146"/>
                  <a:gd name="connsiteX5" fmla="*/ 3175000 w 3175000"/>
                  <a:gd name="connsiteY5" fmla="*/ 1002479 h 1087146"/>
                  <a:gd name="connsiteX0" fmla="*/ 0 w 3175000"/>
                  <a:gd name="connsiteY0" fmla="*/ 1458174 h 1458174"/>
                  <a:gd name="connsiteX1" fmla="*/ 482600 w 3175000"/>
                  <a:gd name="connsiteY1" fmla="*/ 1026374 h 1458174"/>
                  <a:gd name="connsiteX2" fmla="*/ 567267 w 3175000"/>
                  <a:gd name="connsiteY2" fmla="*/ 1908 h 1458174"/>
                  <a:gd name="connsiteX3" fmla="*/ 745067 w 3175000"/>
                  <a:gd name="connsiteY3" fmla="*/ 772374 h 1458174"/>
                  <a:gd name="connsiteX4" fmla="*/ 1490133 w 3175000"/>
                  <a:gd name="connsiteY4" fmla="*/ 831641 h 1458174"/>
                  <a:gd name="connsiteX5" fmla="*/ 3175000 w 3175000"/>
                  <a:gd name="connsiteY5" fmla="*/ 1373507 h 1458174"/>
                  <a:gd name="connsiteX0" fmla="*/ 0 w 3175000"/>
                  <a:gd name="connsiteY0" fmla="*/ 1456447 h 1456447"/>
                  <a:gd name="connsiteX1" fmla="*/ 482600 w 3175000"/>
                  <a:gd name="connsiteY1" fmla="*/ 1024647 h 1456447"/>
                  <a:gd name="connsiteX2" fmla="*/ 567267 w 3175000"/>
                  <a:gd name="connsiteY2" fmla="*/ 181 h 1456447"/>
                  <a:gd name="connsiteX3" fmla="*/ 745067 w 3175000"/>
                  <a:gd name="connsiteY3" fmla="*/ 939980 h 1456447"/>
                  <a:gd name="connsiteX4" fmla="*/ 1490133 w 3175000"/>
                  <a:gd name="connsiteY4" fmla="*/ 829914 h 1456447"/>
                  <a:gd name="connsiteX5" fmla="*/ 3175000 w 3175000"/>
                  <a:gd name="connsiteY5" fmla="*/ 1371780 h 1456447"/>
                  <a:gd name="connsiteX0" fmla="*/ 0 w 3175000"/>
                  <a:gd name="connsiteY0" fmla="*/ 1456449 h 1456449"/>
                  <a:gd name="connsiteX1" fmla="*/ 482600 w 3175000"/>
                  <a:gd name="connsiteY1" fmla="*/ 1024649 h 1456449"/>
                  <a:gd name="connsiteX2" fmla="*/ 567267 w 3175000"/>
                  <a:gd name="connsiteY2" fmla="*/ 183 h 1456449"/>
                  <a:gd name="connsiteX3" fmla="*/ 745067 w 3175000"/>
                  <a:gd name="connsiteY3" fmla="*/ 939982 h 1456449"/>
                  <a:gd name="connsiteX4" fmla="*/ 1481666 w 3175000"/>
                  <a:gd name="connsiteY4" fmla="*/ 889182 h 1456449"/>
                  <a:gd name="connsiteX5" fmla="*/ 3175000 w 3175000"/>
                  <a:gd name="connsiteY5" fmla="*/ 1371782 h 1456449"/>
                  <a:gd name="connsiteX0" fmla="*/ 0 w 3175000"/>
                  <a:gd name="connsiteY0" fmla="*/ 1456284 h 1456284"/>
                  <a:gd name="connsiteX1" fmla="*/ 482600 w 3175000"/>
                  <a:gd name="connsiteY1" fmla="*/ 1024484 h 1456284"/>
                  <a:gd name="connsiteX2" fmla="*/ 567267 w 3175000"/>
                  <a:gd name="connsiteY2" fmla="*/ 18 h 1456284"/>
                  <a:gd name="connsiteX3" fmla="*/ 787400 w 3175000"/>
                  <a:gd name="connsiteY3" fmla="*/ 1049883 h 1456284"/>
                  <a:gd name="connsiteX4" fmla="*/ 1481666 w 3175000"/>
                  <a:gd name="connsiteY4" fmla="*/ 889017 h 1456284"/>
                  <a:gd name="connsiteX5" fmla="*/ 3175000 w 3175000"/>
                  <a:gd name="connsiteY5" fmla="*/ 1371617 h 1456284"/>
                  <a:gd name="connsiteX0" fmla="*/ 0 w 3175000"/>
                  <a:gd name="connsiteY0" fmla="*/ 1456340 h 1456340"/>
                  <a:gd name="connsiteX1" fmla="*/ 482600 w 3175000"/>
                  <a:gd name="connsiteY1" fmla="*/ 1024540 h 1456340"/>
                  <a:gd name="connsiteX2" fmla="*/ 567267 w 3175000"/>
                  <a:gd name="connsiteY2" fmla="*/ 74 h 1456340"/>
                  <a:gd name="connsiteX3" fmla="*/ 997438 w 3175000"/>
                  <a:gd name="connsiteY3" fmla="*/ 969915 h 1456340"/>
                  <a:gd name="connsiteX4" fmla="*/ 1481666 w 3175000"/>
                  <a:gd name="connsiteY4" fmla="*/ 889073 h 1456340"/>
                  <a:gd name="connsiteX5" fmla="*/ 3175000 w 3175000"/>
                  <a:gd name="connsiteY5" fmla="*/ 1371673 h 1456340"/>
                  <a:gd name="connsiteX0" fmla="*/ 0 w 3175000"/>
                  <a:gd name="connsiteY0" fmla="*/ 1456344 h 1456344"/>
                  <a:gd name="connsiteX1" fmla="*/ 482600 w 3175000"/>
                  <a:gd name="connsiteY1" fmla="*/ 1024544 h 1456344"/>
                  <a:gd name="connsiteX2" fmla="*/ 567267 w 3175000"/>
                  <a:gd name="connsiteY2" fmla="*/ 78 h 1456344"/>
                  <a:gd name="connsiteX3" fmla="*/ 997438 w 3175000"/>
                  <a:gd name="connsiteY3" fmla="*/ 969919 h 1456344"/>
                  <a:gd name="connsiteX4" fmla="*/ 1601687 w 3175000"/>
                  <a:gd name="connsiteY4" fmla="*/ 1149158 h 1456344"/>
                  <a:gd name="connsiteX5" fmla="*/ 3175000 w 3175000"/>
                  <a:gd name="connsiteY5" fmla="*/ 1371677 h 1456344"/>
                  <a:gd name="connsiteX0" fmla="*/ 0 w 3175000"/>
                  <a:gd name="connsiteY0" fmla="*/ 1416336 h 1416336"/>
                  <a:gd name="connsiteX1" fmla="*/ 482600 w 3175000"/>
                  <a:gd name="connsiteY1" fmla="*/ 984536 h 1416336"/>
                  <a:gd name="connsiteX2" fmla="*/ 647281 w 3175000"/>
                  <a:gd name="connsiteY2" fmla="*/ 82 h 1416336"/>
                  <a:gd name="connsiteX3" fmla="*/ 997438 w 3175000"/>
                  <a:gd name="connsiteY3" fmla="*/ 929911 h 1416336"/>
                  <a:gd name="connsiteX4" fmla="*/ 1601687 w 3175000"/>
                  <a:gd name="connsiteY4" fmla="*/ 1109150 h 1416336"/>
                  <a:gd name="connsiteX5" fmla="*/ 3175000 w 3175000"/>
                  <a:gd name="connsiteY5" fmla="*/ 1331669 h 1416336"/>
                  <a:gd name="connsiteX0" fmla="*/ 0 w 3175000"/>
                  <a:gd name="connsiteY0" fmla="*/ 1417667 h 1417667"/>
                  <a:gd name="connsiteX1" fmla="*/ 472598 w 3175000"/>
                  <a:gd name="connsiteY1" fmla="*/ 1165922 h 1417667"/>
                  <a:gd name="connsiteX2" fmla="*/ 647281 w 3175000"/>
                  <a:gd name="connsiteY2" fmla="*/ 1413 h 1417667"/>
                  <a:gd name="connsiteX3" fmla="*/ 997438 w 3175000"/>
                  <a:gd name="connsiteY3" fmla="*/ 931242 h 1417667"/>
                  <a:gd name="connsiteX4" fmla="*/ 1601687 w 3175000"/>
                  <a:gd name="connsiteY4" fmla="*/ 1110481 h 1417667"/>
                  <a:gd name="connsiteX5" fmla="*/ 3175000 w 3175000"/>
                  <a:gd name="connsiteY5" fmla="*/ 1333000 h 141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5000" h="1417667">
                    <a:moveTo>
                      <a:pt x="0" y="1417667"/>
                    </a:moveTo>
                    <a:cubicBezTo>
                      <a:pt x="193322" y="1366161"/>
                      <a:pt x="364718" y="1401964"/>
                      <a:pt x="472598" y="1165922"/>
                    </a:cubicBezTo>
                    <a:cubicBezTo>
                      <a:pt x="580478" y="929880"/>
                      <a:pt x="559808" y="40526"/>
                      <a:pt x="647281" y="1413"/>
                    </a:cubicBezTo>
                    <a:cubicBezTo>
                      <a:pt x="734754" y="-37700"/>
                      <a:pt x="838370" y="746397"/>
                      <a:pt x="997438" y="931242"/>
                    </a:cubicBezTo>
                    <a:cubicBezTo>
                      <a:pt x="1156506" y="1116087"/>
                      <a:pt x="1203754" y="1056859"/>
                      <a:pt x="1601687" y="1110481"/>
                    </a:cubicBezTo>
                    <a:cubicBezTo>
                      <a:pt x="1999620" y="1164103"/>
                      <a:pt x="1701800" y="1256800"/>
                      <a:pt x="3175000" y="1333000"/>
                    </a:cubicBezTo>
                  </a:path>
                </a:pathLst>
              </a:custGeom>
              <a:ln w="38100" cmpd="sng">
                <a:solidFill>
                  <a:srgbClr val="3366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CuadroTexto 22"/>
              <p:cNvSpPr txBox="1"/>
              <p:nvPr/>
            </p:nvSpPr>
            <p:spPr>
              <a:xfrm>
                <a:off x="5479576" y="6146800"/>
                <a:ext cx="466068" cy="275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time</a:t>
                </a:r>
              </a:p>
            </p:txBody>
          </p:sp>
          <p:sp>
            <p:nvSpPr>
              <p:cNvPr id="24" name="CuadroTexto 23"/>
              <p:cNvSpPr txBox="1"/>
              <p:nvPr/>
            </p:nvSpPr>
            <p:spPr>
              <a:xfrm rot="16200000">
                <a:off x="3326967" y="5094449"/>
                <a:ext cx="793992" cy="275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Radiance</a:t>
                </a:r>
              </a:p>
            </p:txBody>
          </p:sp>
        </p:grpSp>
        <p:cxnSp>
          <p:nvCxnSpPr>
            <p:cNvPr id="10" name="Conector recto 9"/>
            <p:cNvCxnSpPr/>
            <p:nvPr/>
          </p:nvCxnSpPr>
          <p:spPr>
            <a:xfrm flipV="1">
              <a:off x="4514850" y="6099004"/>
              <a:ext cx="180247" cy="221650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/>
            <p:cNvCxnSpPr/>
            <p:nvPr/>
          </p:nvCxnSpPr>
          <p:spPr>
            <a:xfrm flipV="1">
              <a:off x="4699227" y="5731934"/>
              <a:ext cx="54540" cy="381974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/>
            <p:cNvCxnSpPr/>
            <p:nvPr/>
          </p:nvCxnSpPr>
          <p:spPr>
            <a:xfrm flipV="1">
              <a:off x="4763828" y="5169875"/>
              <a:ext cx="40385" cy="381974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/>
          </p:nvCxnSpPr>
          <p:spPr>
            <a:xfrm flipV="1">
              <a:off x="4804213" y="4787901"/>
              <a:ext cx="54540" cy="381974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/>
            <p:cNvCxnSpPr/>
            <p:nvPr/>
          </p:nvCxnSpPr>
          <p:spPr>
            <a:xfrm flipH="1" flipV="1">
              <a:off x="4962525" y="4854575"/>
              <a:ext cx="36401" cy="156012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/>
            <p:cNvCxnSpPr/>
            <p:nvPr/>
          </p:nvCxnSpPr>
          <p:spPr>
            <a:xfrm flipH="1" flipV="1">
              <a:off x="4998926" y="5010587"/>
              <a:ext cx="53104" cy="212042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 flipH="1" flipV="1">
              <a:off x="5061100" y="5252642"/>
              <a:ext cx="53104" cy="212042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/>
          </p:nvCxnSpPr>
          <p:spPr>
            <a:xfrm flipH="1" flipV="1">
              <a:off x="5107854" y="5423555"/>
              <a:ext cx="89621" cy="262870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 flipH="1" flipV="1">
              <a:off x="5454650" y="5982189"/>
              <a:ext cx="336551" cy="50311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/>
          </p:nvCxnSpPr>
          <p:spPr>
            <a:xfrm flipH="1" flipV="1">
              <a:off x="6727826" y="6223246"/>
              <a:ext cx="336550" cy="50310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058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95289" y="990601"/>
            <a:ext cx="8290892" cy="40873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dirty="0">
                <a:solidFill>
                  <a:schemeClr val="accent1"/>
                </a:solidFill>
                <a:sym typeface="Wingdings" panose="05000000000000000000" pitchFamily="2" charset="2"/>
              </a:rPr>
              <a:t>Why</a:t>
            </a:r>
            <a:r>
              <a:rPr lang="en-US" sz="3200" dirty="0">
                <a:sym typeface="Wingdings" panose="05000000000000000000" pitchFamily="2" charset="2"/>
              </a:rPr>
              <a:t> photon beams for transient rendering?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29</a:t>
            </a:fld>
            <a:endParaRPr lang="en-GB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Transient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028083" y="2070747"/>
            <a:ext cx="404812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ym typeface="Wingdings" panose="05000000000000000000" pitchFamily="2" charset="2"/>
              </a:rPr>
              <a:t>Full photon trajectories </a:t>
            </a:r>
            <a:r>
              <a:rPr lang="en-US" sz="2800" dirty="0">
                <a:sym typeface="Wingdings" panose="05000000000000000000" pitchFamily="2" charset="2"/>
              </a:rPr>
              <a:t/>
            </a:r>
            <a:br>
              <a:rPr lang="en-US" sz="2800" dirty="0">
                <a:sym typeface="Wingdings" panose="05000000000000000000" pitchFamily="2" charset="2"/>
              </a:rPr>
            </a:br>
            <a:endParaRPr lang="en-US" sz="2800" dirty="0" smtClean="0">
              <a:sym typeface="Wingdings" panose="05000000000000000000" pitchFamily="2" charset="2"/>
            </a:endParaRPr>
          </a:p>
          <a:p>
            <a:pPr algn="ctr"/>
            <a:r>
              <a:rPr lang="en-US" sz="2400" dirty="0" smtClean="0">
                <a:sym typeface="Wingdings"/>
              </a:rPr>
              <a:t>Denser </a:t>
            </a:r>
            <a:r>
              <a:rPr lang="en-US" sz="2400" dirty="0">
                <a:sym typeface="Wingdings"/>
              </a:rPr>
              <a:t>sampling </a:t>
            </a:r>
            <a:r>
              <a:rPr lang="en-US" sz="2400" dirty="0" smtClean="0">
                <a:sym typeface="Wingdings"/>
              </a:rPr>
              <a:t> </a:t>
            </a:r>
          </a:p>
          <a:p>
            <a:pPr algn="ctr"/>
            <a:r>
              <a:rPr lang="en-US" sz="2400" dirty="0" smtClean="0">
                <a:sym typeface="Wingdings"/>
              </a:rPr>
              <a:t>the </a:t>
            </a:r>
            <a:r>
              <a:rPr lang="en-US" sz="2400" dirty="0">
                <a:sym typeface="Wingdings"/>
              </a:rPr>
              <a:t>temporal </a:t>
            </a:r>
            <a:r>
              <a:rPr lang="en-US" sz="2400" dirty="0" smtClean="0">
                <a:sym typeface="Wingdings"/>
              </a:rPr>
              <a:t>domain </a:t>
            </a:r>
            <a:endParaRPr lang="en-US" sz="2400" dirty="0">
              <a:sym typeface="Wingdings"/>
            </a:endParaRPr>
          </a:p>
        </p:txBody>
      </p:sp>
      <p:grpSp>
        <p:nvGrpSpPr>
          <p:cNvPr id="8" name="Agrupar 4"/>
          <p:cNvGrpSpPr/>
          <p:nvPr/>
        </p:nvGrpSpPr>
        <p:grpSpPr>
          <a:xfrm>
            <a:off x="1149851" y="4050605"/>
            <a:ext cx="4406587" cy="2569612"/>
            <a:chOff x="3632499" y="4147848"/>
            <a:chExt cx="4598987" cy="2681806"/>
          </a:xfrm>
        </p:grpSpPr>
        <p:grpSp>
          <p:nvGrpSpPr>
            <p:cNvPr id="9" name="Agrupar 5"/>
            <p:cNvGrpSpPr/>
            <p:nvPr/>
          </p:nvGrpSpPr>
          <p:grpSpPr>
            <a:xfrm>
              <a:off x="3632499" y="4147848"/>
              <a:ext cx="4598987" cy="2681806"/>
              <a:chOff x="3586010" y="4114800"/>
              <a:chExt cx="3957790" cy="2307905"/>
            </a:xfrm>
          </p:grpSpPr>
          <p:cxnSp>
            <p:nvCxnSpPr>
              <p:cNvPr id="20" name="Conector recto de flecha 19"/>
              <p:cNvCxnSpPr/>
              <p:nvPr/>
            </p:nvCxnSpPr>
            <p:spPr>
              <a:xfrm flipV="1">
                <a:off x="4000500" y="4114800"/>
                <a:ext cx="0" cy="1955801"/>
              </a:xfrm>
              <a:prstGeom prst="straightConnector1">
                <a:avLst/>
              </a:prstGeom>
              <a:ln w="57150" cmpd="sng">
                <a:solidFill>
                  <a:schemeClr val="bg2">
                    <a:lumMod val="25000"/>
                    <a:lumOff val="75000"/>
                  </a:schemeClr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cto de flecha 20"/>
              <p:cNvCxnSpPr/>
              <p:nvPr/>
            </p:nvCxnSpPr>
            <p:spPr>
              <a:xfrm>
                <a:off x="4000500" y="6070601"/>
                <a:ext cx="3543300" cy="0"/>
              </a:xfrm>
              <a:prstGeom prst="straightConnector1">
                <a:avLst/>
              </a:prstGeom>
              <a:ln w="57150" cmpd="sng">
                <a:solidFill>
                  <a:schemeClr val="bg2">
                    <a:lumMod val="25000"/>
                    <a:lumOff val="75000"/>
                  </a:schemeClr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Forma libre 21"/>
              <p:cNvSpPr/>
              <p:nvPr/>
            </p:nvSpPr>
            <p:spPr>
              <a:xfrm>
                <a:off x="4013201" y="4644469"/>
                <a:ext cx="3175000" cy="1417668"/>
              </a:xfrm>
              <a:custGeom>
                <a:avLst/>
                <a:gdLst>
                  <a:gd name="connsiteX0" fmla="*/ 0 w 2472267"/>
                  <a:gd name="connsiteY0" fmla="*/ 1973917 h 1973917"/>
                  <a:gd name="connsiteX1" fmla="*/ 482600 w 2472267"/>
                  <a:gd name="connsiteY1" fmla="*/ 1542117 h 1973917"/>
                  <a:gd name="connsiteX2" fmla="*/ 575733 w 2472267"/>
                  <a:gd name="connsiteY2" fmla="*/ 1184 h 1973917"/>
                  <a:gd name="connsiteX3" fmla="*/ 745067 w 2472267"/>
                  <a:gd name="connsiteY3" fmla="*/ 1288117 h 1973917"/>
                  <a:gd name="connsiteX4" fmla="*/ 1490133 w 2472267"/>
                  <a:gd name="connsiteY4" fmla="*/ 1347384 h 1973917"/>
                  <a:gd name="connsiteX5" fmla="*/ 2472267 w 2472267"/>
                  <a:gd name="connsiteY5" fmla="*/ 1745317 h 1973917"/>
                  <a:gd name="connsiteX0" fmla="*/ 0 w 3175000"/>
                  <a:gd name="connsiteY0" fmla="*/ 1973917 h 1973917"/>
                  <a:gd name="connsiteX1" fmla="*/ 482600 w 3175000"/>
                  <a:gd name="connsiteY1" fmla="*/ 1542117 h 1973917"/>
                  <a:gd name="connsiteX2" fmla="*/ 575733 w 3175000"/>
                  <a:gd name="connsiteY2" fmla="*/ 1184 h 1973917"/>
                  <a:gd name="connsiteX3" fmla="*/ 745067 w 3175000"/>
                  <a:gd name="connsiteY3" fmla="*/ 1288117 h 1973917"/>
                  <a:gd name="connsiteX4" fmla="*/ 1490133 w 3175000"/>
                  <a:gd name="connsiteY4" fmla="*/ 1347384 h 1973917"/>
                  <a:gd name="connsiteX5" fmla="*/ 3175000 w 3175000"/>
                  <a:gd name="connsiteY5" fmla="*/ 1889250 h 1973917"/>
                  <a:gd name="connsiteX0" fmla="*/ 0 w 3175000"/>
                  <a:gd name="connsiteY0" fmla="*/ 1973917 h 1973917"/>
                  <a:gd name="connsiteX1" fmla="*/ 482600 w 3175000"/>
                  <a:gd name="connsiteY1" fmla="*/ 1542117 h 1973917"/>
                  <a:gd name="connsiteX2" fmla="*/ 575733 w 3175000"/>
                  <a:gd name="connsiteY2" fmla="*/ 1184 h 1973917"/>
                  <a:gd name="connsiteX3" fmla="*/ 745067 w 3175000"/>
                  <a:gd name="connsiteY3" fmla="*/ 1288117 h 1973917"/>
                  <a:gd name="connsiteX4" fmla="*/ 1490133 w 3175000"/>
                  <a:gd name="connsiteY4" fmla="*/ 1347384 h 1973917"/>
                  <a:gd name="connsiteX5" fmla="*/ 3175000 w 3175000"/>
                  <a:gd name="connsiteY5" fmla="*/ 1889250 h 1973917"/>
                  <a:gd name="connsiteX0" fmla="*/ 0 w 3175000"/>
                  <a:gd name="connsiteY0" fmla="*/ 1087146 h 1087146"/>
                  <a:gd name="connsiteX1" fmla="*/ 482600 w 3175000"/>
                  <a:gd name="connsiteY1" fmla="*/ 655346 h 1087146"/>
                  <a:gd name="connsiteX2" fmla="*/ 584200 w 3175000"/>
                  <a:gd name="connsiteY2" fmla="*/ 3413 h 1087146"/>
                  <a:gd name="connsiteX3" fmla="*/ 745067 w 3175000"/>
                  <a:gd name="connsiteY3" fmla="*/ 401346 h 1087146"/>
                  <a:gd name="connsiteX4" fmla="*/ 1490133 w 3175000"/>
                  <a:gd name="connsiteY4" fmla="*/ 460613 h 1087146"/>
                  <a:gd name="connsiteX5" fmla="*/ 3175000 w 3175000"/>
                  <a:gd name="connsiteY5" fmla="*/ 1002479 h 1087146"/>
                  <a:gd name="connsiteX0" fmla="*/ 0 w 3175000"/>
                  <a:gd name="connsiteY0" fmla="*/ 1458174 h 1458174"/>
                  <a:gd name="connsiteX1" fmla="*/ 482600 w 3175000"/>
                  <a:gd name="connsiteY1" fmla="*/ 1026374 h 1458174"/>
                  <a:gd name="connsiteX2" fmla="*/ 567267 w 3175000"/>
                  <a:gd name="connsiteY2" fmla="*/ 1908 h 1458174"/>
                  <a:gd name="connsiteX3" fmla="*/ 745067 w 3175000"/>
                  <a:gd name="connsiteY3" fmla="*/ 772374 h 1458174"/>
                  <a:gd name="connsiteX4" fmla="*/ 1490133 w 3175000"/>
                  <a:gd name="connsiteY4" fmla="*/ 831641 h 1458174"/>
                  <a:gd name="connsiteX5" fmla="*/ 3175000 w 3175000"/>
                  <a:gd name="connsiteY5" fmla="*/ 1373507 h 1458174"/>
                  <a:gd name="connsiteX0" fmla="*/ 0 w 3175000"/>
                  <a:gd name="connsiteY0" fmla="*/ 1456447 h 1456447"/>
                  <a:gd name="connsiteX1" fmla="*/ 482600 w 3175000"/>
                  <a:gd name="connsiteY1" fmla="*/ 1024647 h 1456447"/>
                  <a:gd name="connsiteX2" fmla="*/ 567267 w 3175000"/>
                  <a:gd name="connsiteY2" fmla="*/ 181 h 1456447"/>
                  <a:gd name="connsiteX3" fmla="*/ 745067 w 3175000"/>
                  <a:gd name="connsiteY3" fmla="*/ 939980 h 1456447"/>
                  <a:gd name="connsiteX4" fmla="*/ 1490133 w 3175000"/>
                  <a:gd name="connsiteY4" fmla="*/ 829914 h 1456447"/>
                  <a:gd name="connsiteX5" fmla="*/ 3175000 w 3175000"/>
                  <a:gd name="connsiteY5" fmla="*/ 1371780 h 1456447"/>
                  <a:gd name="connsiteX0" fmla="*/ 0 w 3175000"/>
                  <a:gd name="connsiteY0" fmla="*/ 1456449 h 1456449"/>
                  <a:gd name="connsiteX1" fmla="*/ 482600 w 3175000"/>
                  <a:gd name="connsiteY1" fmla="*/ 1024649 h 1456449"/>
                  <a:gd name="connsiteX2" fmla="*/ 567267 w 3175000"/>
                  <a:gd name="connsiteY2" fmla="*/ 183 h 1456449"/>
                  <a:gd name="connsiteX3" fmla="*/ 745067 w 3175000"/>
                  <a:gd name="connsiteY3" fmla="*/ 939982 h 1456449"/>
                  <a:gd name="connsiteX4" fmla="*/ 1481666 w 3175000"/>
                  <a:gd name="connsiteY4" fmla="*/ 889182 h 1456449"/>
                  <a:gd name="connsiteX5" fmla="*/ 3175000 w 3175000"/>
                  <a:gd name="connsiteY5" fmla="*/ 1371782 h 1456449"/>
                  <a:gd name="connsiteX0" fmla="*/ 0 w 3175000"/>
                  <a:gd name="connsiteY0" fmla="*/ 1456284 h 1456284"/>
                  <a:gd name="connsiteX1" fmla="*/ 482600 w 3175000"/>
                  <a:gd name="connsiteY1" fmla="*/ 1024484 h 1456284"/>
                  <a:gd name="connsiteX2" fmla="*/ 567267 w 3175000"/>
                  <a:gd name="connsiteY2" fmla="*/ 18 h 1456284"/>
                  <a:gd name="connsiteX3" fmla="*/ 787400 w 3175000"/>
                  <a:gd name="connsiteY3" fmla="*/ 1049883 h 1456284"/>
                  <a:gd name="connsiteX4" fmla="*/ 1481666 w 3175000"/>
                  <a:gd name="connsiteY4" fmla="*/ 889017 h 1456284"/>
                  <a:gd name="connsiteX5" fmla="*/ 3175000 w 3175000"/>
                  <a:gd name="connsiteY5" fmla="*/ 1371617 h 1456284"/>
                  <a:gd name="connsiteX0" fmla="*/ 0 w 3175000"/>
                  <a:gd name="connsiteY0" fmla="*/ 1456340 h 1456340"/>
                  <a:gd name="connsiteX1" fmla="*/ 482600 w 3175000"/>
                  <a:gd name="connsiteY1" fmla="*/ 1024540 h 1456340"/>
                  <a:gd name="connsiteX2" fmla="*/ 567267 w 3175000"/>
                  <a:gd name="connsiteY2" fmla="*/ 74 h 1456340"/>
                  <a:gd name="connsiteX3" fmla="*/ 997438 w 3175000"/>
                  <a:gd name="connsiteY3" fmla="*/ 969915 h 1456340"/>
                  <a:gd name="connsiteX4" fmla="*/ 1481666 w 3175000"/>
                  <a:gd name="connsiteY4" fmla="*/ 889073 h 1456340"/>
                  <a:gd name="connsiteX5" fmla="*/ 3175000 w 3175000"/>
                  <a:gd name="connsiteY5" fmla="*/ 1371673 h 1456340"/>
                  <a:gd name="connsiteX0" fmla="*/ 0 w 3175000"/>
                  <a:gd name="connsiteY0" fmla="*/ 1456344 h 1456344"/>
                  <a:gd name="connsiteX1" fmla="*/ 482600 w 3175000"/>
                  <a:gd name="connsiteY1" fmla="*/ 1024544 h 1456344"/>
                  <a:gd name="connsiteX2" fmla="*/ 567267 w 3175000"/>
                  <a:gd name="connsiteY2" fmla="*/ 78 h 1456344"/>
                  <a:gd name="connsiteX3" fmla="*/ 997438 w 3175000"/>
                  <a:gd name="connsiteY3" fmla="*/ 969919 h 1456344"/>
                  <a:gd name="connsiteX4" fmla="*/ 1601687 w 3175000"/>
                  <a:gd name="connsiteY4" fmla="*/ 1149158 h 1456344"/>
                  <a:gd name="connsiteX5" fmla="*/ 3175000 w 3175000"/>
                  <a:gd name="connsiteY5" fmla="*/ 1371677 h 1456344"/>
                  <a:gd name="connsiteX0" fmla="*/ 0 w 3175000"/>
                  <a:gd name="connsiteY0" fmla="*/ 1416336 h 1416336"/>
                  <a:gd name="connsiteX1" fmla="*/ 482600 w 3175000"/>
                  <a:gd name="connsiteY1" fmla="*/ 984536 h 1416336"/>
                  <a:gd name="connsiteX2" fmla="*/ 647281 w 3175000"/>
                  <a:gd name="connsiteY2" fmla="*/ 82 h 1416336"/>
                  <a:gd name="connsiteX3" fmla="*/ 997438 w 3175000"/>
                  <a:gd name="connsiteY3" fmla="*/ 929911 h 1416336"/>
                  <a:gd name="connsiteX4" fmla="*/ 1601687 w 3175000"/>
                  <a:gd name="connsiteY4" fmla="*/ 1109150 h 1416336"/>
                  <a:gd name="connsiteX5" fmla="*/ 3175000 w 3175000"/>
                  <a:gd name="connsiteY5" fmla="*/ 1331669 h 1416336"/>
                  <a:gd name="connsiteX0" fmla="*/ 0 w 3175000"/>
                  <a:gd name="connsiteY0" fmla="*/ 1417667 h 1417667"/>
                  <a:gd name="connsiteX1" fmla="*/ 472598 w 3175000"/>
                  <a:gd name="connsiteY1" fmla="*/ 1165922 h 1417667"/>
                  <a:gd name="connsiteX2" fmla="*/ 647281 w 3175000"/>
                  <a:gd name="connsiteY2" fmla="*/ 1413 h 1417667"/>
                  <a:gd name="connsiteX3" fmla="*/ 997438 w 3175000"/>
                  <a:gd name="connsiteY3" fmla="*/ 931242 h 1417667"/>
                  <a:gd name="connsiteX4" fmla="*/ 1601687 w 3175000"/>
                  <a:gd name="connsiteY4" fmla="*/ 1110481 h 1417667"/>
                  <a:gd name="connsiteX5" fmla="*/ 3175000 w 3175000"/>
                  <a:gd name="connsiteY5" fmla="*/ 1333000 h 141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5000" h="1417667">
                    <a:moveTo>
                      <a:pt x="0" y="1417667"/>
                    </a:moveTo>
                    <a:cubicBezTo>
                      <a:pt x="193322" y="1366161"/>
                      <a:pt x="364718" y="1401964"/>
                      <a:pt x="472598" y="1165922"/>
                    </a:cubicBezTo>
                    <a:cubicBezTo>
                      <a:pt x="580478" y="929880"/>
                      <a:pt x="559808" y="40526"/>
                      <a:pt x="647281" y="1413"/>
                    </a:cubicBezTo>
                    <a:cubicBezTo>
                      <a:pt x="734754" y="-37700"/>
                      <a:pt x="838370" y="746397"/>
                      <a:pt x="997438" y="931242"/>
                    </a:cubicBezTo>
                    <a:cubicBezTo>
                      <a:pt x="1156506" y="1116087"/>
                      <a:pt x="1203754" y="1056859"/>
                      <a:pt x="1601687" y="1110481"/>
                    </a:cubicBezTo>
                    <a:cubicBezTo>
                      <a:pt x="1999620" y="1164103"/>
                      <a:pt x="1701800" y="1256800"/>
                      <a:pt x="3175000" y="1333000"/>
                    </a:cubicBezTo>
                  </a:path>
                </a:pathLst>
              </a:custGeom>
              <a:ln w="38100" cmpd="sng">
                <a:solidFill>
                  <a:srgbClr val="3366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CuadroTexto 22"/>
              <p:cNvSpPr txBox="1"/>
              <p:nvPr/>
            </p:nvSpPr>
            <p:spPr>
              <a:xfrm>
                <a:off x="5479576" y="6146800"/>
                <a:ext cx="466068" cy="275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time</a:t>
                </a:r>
              </a:p>
            </p:txBody>
          </p:sp>
          <p:sp>
            <p:nvSpPr>
              <p:cNvPr id="24" name="CuadroTexto 23"/>
              <p:cNvSpPr txBox="1"/>
              <p:nvPr/>
            </p:nvSpPr>
            <p:spPr>
              <a:xfrm rot="16200000">
                <a:off x="3326967" y="5094449"/>
                <a:ext cx="793992" cy="275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Radiance</a:t>
                </a:r>
              </a:p>
            </p:txBody>
          </p:sp>
        </p:grpSp>
        <p:cxnSp>
          <p:nvCxnSpPr>
            <p:cNvPr id="10" name="Conector recto 9"/>
            <p:cNvCxnSpPr/>
            <p:nvPr/>
          </p:nvCxnSpPr>
          <p:spPr>
            <a:xfrm flipV="1">
              <a:off x="4514850" y="6099004"/>
              <a:ext cx="180247" cy="221650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/>
            <p:cNvCxnSpPr/>
            <p:nvPr/>
          </p:nvCxnSpPr>
          <p:spPr>
            <a:xfrm flipV="1">
              <a:off x="4699227" y="5731934"/>
              <a:ext cx="54540" cy="381974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/>
            <p:cNvCxnSpPr/>
            <p:nvPr/>
          </p:nvCxnSpPr>
          <p:spPr>
            <a:xfrm flipV="1">
              <a:off x="4763828" y="5169875"/>
              <a:ext cx="40385" cy="381974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/>
          </p:nvCxnSpPr>
          <p:spPr>
            <a:xfrm flipV="1">
              <a:off x="4804213" y="4787901"/>
              <a:ext cx="54540" cy="381974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/>
            <p:cNvCxnSpPr/>
            <p:nvPr/>
          </p:nvCxnSpPr>
          <p:spPr>
            <a:xfrm flipH="1" flipV="1">
              <a:off x="4962525" y="4854575"/>
              <a:ext cx="36401" cy="156012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/>
            <p:cNvCxnSpPr/>
            <p:nvPr/>
          </p:nvCxnSpPr>
          <p:spPr>
            <a:xfrm flipH="1" flipV="1">
              <a:off x="4998926" y="5010587"/>
              <a:ext cx="53104" cy="212042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 flipH="1" flipV="1">
              <a:off x="5061100" y="5252642"/>
              <a:ext cx="53104" cy="212042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/>
          </p:nvCxnSpPr>
          <p:spPr>
            <a:xfrm flipH="1" flipV="1">
              <a:off x="5107854" y="5423555"/>
              <a:ext cx="89621" cy="262870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 flipH="1" flipV="1">
              <a:off x="5454650" y="5982189"/>
              <a:ext cx="336551" cy="50311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/>
          </p:nvCxnSpPr>
          <p:spPr>
            <a:xfrm flipH="1" flipV="1">
              <a:off x="6727826" y="6223246"/>
              <a:ext cx="336550" cy="50310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ángulo 26"/>
          <p:cNvSpPr/>
          <p:nvPr/>
        </p:nvSpPr>
        <p:spPr>
          <a:xfrm>
            <a:off x="6199430" y="2070747"/>
            <a:ext cx="54637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ym typeface="Wingdings" panose="05000000000000000000" pitchFamily="2" charset="2"/>
              </a:rPr>
              <a:t>Closed form density estimations</a:t>
            </a:r>
            <a:endParaRPr lang="en-US" sz="2800" dirty="0" smtClean="0">
              <a:sym typeface="Wingdings" panose="05000000000000000000" pitchFamily="2" charset="2"/>
            </a:endParaRPr>
          </a:p>
          <a:p>
            <a:pPr algn="ctr"/>
            <a:endParaRPr lang="en-US" sz="2400" dirty="0" smtClean="0">
              <a:sym typeface="Wingdings"/>
            </a:endParaRPr>
          </a:p>
          <a:p>
            <a:pPr algn="ctr"/>
            <a:r>
              <a:rPr lang="en-US" sz="2400" dirty="0" smtClean="0">
                <a:sym typeface="Wingdings"/>
              </a:rPr>
              <a:t>Arbitrary temporal </a:t>
            </a:r>
          </a:p>
          <a:p>
            <a:pPr algn="ctr"/>
            <a:r>
              <a:rPr lang="en-US" sz="2400" dirty="0" smtClean="0">
                <a:sym typeface="Wingdings"/>
              </a:rPr>
              <a:t>resolution</a:t>
            </a:r>
            <a:endParaRPr lang="en-US" sz="2400" dirty="0">
              <a:sym typeface="Wingdings"/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2399532" y="4216132"/>
            <a:ext cx="7516082" cy="1889180"/>
            <a:chOff x="1599971" y="3835723"/>
            <a:chExt cx="7516082" cy="1889180"/>
          </a:xfrm>
        </p:grpSpPr>
        <p:sp>
          <p:nvSpPr>
            <p:cNvPr id="29" name="Rectángulo 28"/>
            <p:cNvSpPr/>
            <p:nvPr/>
          </p:nvSpPr>
          <p:spPr>
            <a:xfrm>
              <a:off x="1599971" y="4617783"/>
              <a:ext cx="575288" cy="575288"/>
            </a:xfrm>
            <a:prstGeom prst="rect">
              <a:avLst/>
            </a:prstGeom>
            <a:noFill/>
            <a:ln w="38100" cmpd="sng">
              <a:solidFill>
                <a:srgbClr val="07C8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7226873" y="3835723"/>
              <a:ext cx="1889180" cy="1889180"/>
            </a:xfrm>
            <a:prstGeom prst="rect">
              <a:avLst/>
            </a:prstGeom>
            <a:noFill/>
            <a:ln w="38100" cmpd="sng">
              <a:solidFill>
                <a:srgbClr val="07C8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orma libre 30"/>
            <p:cNvSpPr/>
            <p:nvPr/>
          </p:nvSpPr>
          <p:spPr>
            <a:xfrm>
              <a:off x="7460644" y="3852608"/>
              <a:ext cx="1312911" cy="1869228"/>
            </a:xfrm>
            <a:custGeom>
              <a:avLst/>
              <a:gdLst>
                <a:gd name="connsiteX0" fmla="*/ 0 w 1541243"/>
                <a:gd name="connsiteY0" fmla="*/ 0 h 1669464"/>
                <a:gd name="connsiteX1" fmla="*/ 599372 w 1541243"/>
                <a:gd name="connsiteY1" fmla="*/ 927480 h 1669464"/>
                <a:gd name="connsiteX2" fmla="*/ 1541243 w 1541243"/>
                <a:gd name="connsiteY2" fmla="*/ 1669464 h 1669464"/>
                <a:gd name="connsiteX0" fmla="*/ 0 w 1284369"/>
                <a:gd name="connsiteY0" fmla="*/ 0 h 1812153"/>
                <a:gd name="connsiteX1" fmla="*/ 342498 w 1284369"/>
                <a:gd name="connsiteY1" fmla="*/ 1070169 h 1812153"/>
                <a:gd name="connsiteX2" fmla="*/ 1284369 w 1284369"/>
                <a:gd name="connsiteY2" fmla="*/ 1812153 h 1812153"/>
                <a:gd name="connsiteX0" fmla="*/ 0 w 1284369"/>
                <a:gd name="connsiteY0" fmla="*/ 0 h 1812153"/>
                <a:gd name="connsiteX1" fmla="*/ 570831 w 1284369"/>
                <a:gd name="connsiteY1" fmla="*/ 1184320 h 1812153"/>
                <a:gd name="connsiteX2" fmla="*/ 1284369 w 1284369"/>
                <a:gd name="connsiteY2" fmla="*/ 1812153 h 1812153"/>
                <a:gd name="connsiteX0" fmla="*/ 0 w 1312911"/>
                <a:gd name="connsiteY0" fmla="*/ 0 h 1869228"/>
                <a:gd name="connsiteX1" fmla="*/ 599373 w 1312911"/>
                <a:gd name="connsiteY1" fmla="*/ 1241395 h 1869228"/>
                <a:gd name="connsiteX2" fmla="*/ 1312911 w 1312911"/>
                <a:gd name="connsiteY2" fmla="*/ 1869228 h 186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2911" h="1869228">
                  <a:moveTo>
                    <a:pt x="0" y="0"/>
                  </a:moveTo>
                  <a:cubicBezTo>
                    <a:pt x="171249" y="324618"/>
                    <a:pt x="380555" y="929857"/>
                    <a:pt x="599373" y="1241395"/>
                  </a:cubicBezTo>
                  <a:cubicBezTo>
                    <a:pt x="818191" y="1552933"/>
                    <a:pt x="1312911" y="1869228"/>
                    <a:pt x="1312911" y="1869228"/>
                  </a:cubicBezTo>
                </a:path>
              </a:pathLst>
            </a:cu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" name="Conector recto 31"/>
            <p:cNvCxnSpPr/>
            <p:nvPr/>
          </p:nvCxnSpPr>
          <p:spPr>
            <a:xfrm flipV="1">
              <a:off x="2175259" y="3852610"/>
              <a:ext cx="5051614" cy="762107"/>
            </a:xfrm>
            <a:prstGeom prst="line">
              <a:avLst/>
            </a:prstGeom>
            <a:ln w="38100" cmpd="sng">
              <a:solidFill>
                <a:srgbClr val="07C8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/>
            <p:cNvCxnSpPr/>
            <p:nvPr/>
          </p:nvCxnSpPr>
          <p:spPr>
            <a:xfrm>
              <a:off x="2142482" y="5167013"/>
              <a:ext cx="5084391" cy="554824"/>
            </a:xfrm>
            <a:prstGeom prst="line">
              <a:avLst/>
            </a:prstGeom>
            <a:ln w="38100" cmpd="sng">
              <a:solidFill>
                <a:srgbClr val="07C8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988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b="1" dirty="0" smtClean="0">
                <a:solidFill>
                  <a:schemeClr val="accent1"/>
                </a:solidFill>
                <a:latin typeface="Myriad Pro" charset="0"/>
                <a:ea typeface="Myriad Pro" charset="0"/>
                <a:cs typeface="Myriad Pro" charset="0"/>
              </a:rPr>
              <a:t>TRANSIENT</a:t>
            </a:r>
            <a:r>
              <a:rPr lang="es-ES" sz="5400" dirty="0" smtClean="0">
                <a:latin typeface="Myriad Pro" charset="0"/>
                <a:ea typeface="Myriad Pro" charset="0"/>
                <a:cs typeface="Myriad Pro" charset="0"/>
              </a:rPr>
              <a:t>	</a:t>
            </a:r>
            <a:r>
              <a:rPr lang="es-ES" sz="540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s-ES" sz="5400" dirty="0" smtClean="0">
                <a:latin typeface="Myriad Pro" charset="0"/>
                <a:ea typeface="Myriad Pro" charset="0"/>
                <a:cs typeface="Myriad Pro" charset="0"/>
              </a:rPr>
              <a:t> LIGHT TRANSPORT</a:t>
            </a:r>
            <a:endParaRPr lang="en-US" sz="54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61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30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815448" y="3643085"/>
            <a:ext cx="4542912" cy="1944915"/>
            <a:chOff x="838200" y="3213103"/>
            <a:chExt cx="5328929" cy="2324098"/>
          </a:xfrm>
        </p:grpSpPr>
        <p:sp>
          <p:nvSpPr>
            <p:cNvPr id="5" name="Nube 4"/>
            <p:cNvSpPr/>
            <p:nvPr/>
          </p:nvSpPr>
          <p:spPr>
            <a:xfrm>
              <a:off x="2115829" y="3213103"/>
              <a:ext cx="4051300" cy="2324098"/>
            </a:xfrm>
            <a:prstGeom prst="cloud">
              <a:avLst/>
            </a:prstGeom>
            <a:solidFill>
              <a:schemeClr val="tx1">
                <a:lumMod val="85000"/>
                <a:alpha val="69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7" name="Conector recto de flecha 6"/>
            <p:cNvCxnSpPr/>
            <p:nvPr/>
          </p:nvCxnSpPr>
          <p:spPr>
            <a:xfrm>
              <a:off x="1223943" y="3844083"/>
              <a:ext cx="3489037" cy="1548074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headEnd type="oval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Conector recto de flecha 7"/>
            <p:cNvCxnSpPr/>
            <p:nvPr/>
          </p:nvCxnSpPr>
          <p:spPr>
            <a:xfrm flipV="1">
              <a:off x="2827029" y="3309357"/>
              <a:ext cx="1155700" cy="1262646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headEnd type="oval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ector recto de flecha 8"/>
            <p:cNvCxnSpPr/>
            <p:nvPr/>
          </p:nvCxnSpPr>
          <p:spPr>
            <a:xfrm>
              <a:off x="3360429" y="3985793"/>
              <a:ext cx="2559050" cy="68781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headEnd type="oval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ector recto de flecha 17"/>
            <p:cNvCxnSpPr/>
            <p:nvPr/>
          </p:nvCxnSpPr>
          <p:spPr>
            <a:xfrm flipV="1">
              <a:off x="4370079" y="3213103"/>
              <a:ext cx="342900" cy="1065796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headEnd type="oval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Sol 24"/>
            <p:cNvSpPr/>
            <p:nvPr/>
          </p:nvSpPr>
          <p:spPr>
            <a:xfrm>
              <a:off x="838200" y="3409306"/>
              <a:ext cx="742270" cy="742270"/>
            </a:xfrm>
            <a:prstGeom prst="su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177" y="4890416"/>
            <a:ext cx="219624" cy="25370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374" y="4011420"/>
            <a:ext cx="250154" cy="28897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9564" y="4539674"/>
            <a:ext cx="244436" cy="282366"/>
          </a:xfrm>
          <a:prstGeom prst="rect">
            <a:avLst/>
          </a:prstGeom>
        </p:spPr>
      </p:pic>
      <p:sp>
        <p:nvSpPr>
          <p:cNvPr id="16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Transient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sp>
        <p:nvSpPr>
          <p:cNvPr id="15" name="Rectángulo 8"/>
          <p:cNvSpPr/>
          <p:nvPr/>
        </p:nvSpPr>
        <p:spPr>
          <a:xfrm>
            <a:off x="1372006" y="5792868"/>
            <a:ext cx="1236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Optical </a:t>
            </a:r>
          </a:p>
          <a:p>
            <a:pPr algn="ctr"/>
            <a:r>
              <a:rPr lang="en-US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path</a:t>
            </a:r>
            <a:endParaRPr lang="en-US" sz="24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Rectángulo 42"/>
          <p:cNvSpPr/>
          <p:nvPr/>
        </p:nvSpPr>
        <p:spPr>
          <a:xfrm>
            <a:off x="2662055" y="5934347"/>
            <a:ext cx="676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IOR</a:t>
            </a:r>
            <a:endParaRPr lang="en-US" sz="24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" name="Rectángulo 45"/>
          <p:cNvSpPr/>
          <p:nvPr/>
        </p:nvSpPr>
        <p:spPr>
          <a:xfrm>
            <a:off x="3496159" y="5776430"/>
            <a:ext cx="16017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Scattering</a:t>
            </a:r>
          </a:p>
          <a:p>
            <a:pPr algn="ctr"/>
            <a:r>
              <a:rPr lang="es-ES" sz="2400" b="1" dirty="0" err="1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events</a:t>
            </a:r>
            <a:endParaRPr lang="en-US" sz="24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Marcador de contenido 2"/>
          <p:cNvSpPr>
            <a:spLocks noGrp="1"/>
          </p:cNvSpPr>
          <p:nvPr>
            <p:ph idx="1"/>
          </p:nvPr>
        </p:nvSpPr>
        <p:spPr>
          <a:xfrm>
            <a:off x="815448" y="1732451"/>
            <a:ext cx="5351682" cy="4515951"/>
          </a:xfrm>
        </p:spPr>
        <p:txBody>
          <a:bodyPr>
            <a:normAutofit/>
          </a:bodyPr>
          <a:lstStyle/>
          <a:p>
            <a:pPr marL="36900" indent="0">
              <a:lnSpc>
                <a:spcPct val="150000"/>
              </a:lnSpc>
              <a:buSzPct val="100000"/>
              <a:buNone/>
            </a:pPr>
            <a:r>
              <a:rPr lang="en-US" b="1" dirty="0">
                <a:sym typeface="Wingdings" panose="05000000000000000000" pitchFamily="2" charset="2"/>
              </a:rPr>
              <a:t>1. Tracing: </a:t>
            </a:r>
            <a:r>
              <a:rPr lang="en-US" dirty="0" smtClean="0">
                <a:sym typeface="Wingdings" panose="05000000000000000000" pitchFamily="2" charset="2"/>
              </a:rPr>
              <a:t>Sample Transient RTE </a:t>
            </a:r>
            <a:r>
              <a:rPr lang="en-US" b="1" dirty="0" smtClean="0">
                <a:sym typeface="Wingdings"/>
              </a:rPr>
              <a:t></a:t>
            </a:r>
            <a:r>
              <a:rPr lang="en-US" dirty="0" smtClean="0">
                <a:sym typeface="Wingdings" panose="05000000000000000000" pitchFamily="2" charset="2"/>
              </a:rPr>
              <a:t>Store </a:t>
            </a:r>
            <a:r>
              <a:rPr lang="en-US" b="1" dirty="0" smtClean="0">
                <a:solidFill>
                  <a:schemeClr val="accent1"/>
                </a:solidFill>
                <a:sym typeface="Wingdings"/>
              </a:rPr>
              <a:t>beam starting time</a:t>
            </a:r>
            <a:endParaRPr lang="en-US" sz="2600" b="1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034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31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815448" y="3643085"/>
            <a:ext cx="4542912" cy="1944915"/>
            <a:chOff x="838200" y="3213103"/>
            <a:chExt cx="5328929" cy="2324098"/>
          </a:xfrm>
        </p:grpSpPr>
        <p:sp>
          <p:nvSpPr>
            <p:cNvPr id="5" name="Nube 4"/>
            <p:cNvSpPr/>
            <p:nvPr/>
          </p:nvSpPr>
          <p:spPr>
            <a:xfrm>
              <a:off x="2115829" y="3213103"/>
              <a:ext cx="4051300" cy="2324098"/>
            </a:xfrm>
            <a:prstGeom prst="cloud">
              <a:avLst/>
            </a:prstGeom>
            <a:solidFill>
              <a:schemeClr val="tx1">
                <a:lumMod val="85000"/>
                <a:alpha val="69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7" name="Conector recto de flecha 6"/>
            <p:cNvCxnSpPr/>
            <p:nvPr/>
          </p:nvCxnSpPr>
          <p:spPr>
            <a:xfrm>
              <a:off x="1223943" y="3844083"/>
              <a:ext cx="3489037" cy="1548074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headEnd type="oval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Conector recto de flecha 7"/>
            <p:cNvCxnSpPr/>
            <p:nvPr/>
          </p:nvCxnSpPr>
          <p:spPr>
            <a:xfrm flipV="1">
              <a:off x="2827029" y="3309357"/>
              <a:ext cx="1155700" cy="1262646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headEnd type="oval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ector recto de flecha 8"/>
            <p:cNvCxnSpPr/>
            <p:nvPr/>
          </p:nvCxnSpPr>
          <p:spPr>
            <a:xfrm>
              <a:off x="3360429" y="3985793"/>
              <a:ext cx="2559050" cy="68781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headEnd type="oval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ector recto de flecha 17"/>
            <p:cNvCxnSpPr/>
            <p:nvPr/>
          </p:nvCxnSpPr>
          <p:spPr>
            <a:xfrm flipV="1">
              <a:off x="4370079" y="3213103"/>
              <a:ext cx="342900" cy="1065796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headEnd type="oval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Sol 24"/>
            <p:cNvSpPr/>
            <p:nvPr/>
          </p:nvSpPr>
          <p:spPr>
            <a:xfrm>
              <a:off x="838200" y="3409306"/>
              <a:ext cx="742270" cy="742270"/>
            </a:xfrm>
            <a:prstGeom prst="su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Marcador de contenido 2"/>
          <p:cNvSpPr txBox="1">
            <a:spLocks/>
          </p:cNvSpPr>
          <p:nvPr/>
        </p:nvSpPr>
        <p:spPr>
          <a:xfrm>
            <a:off x="6713675" y="1732451"/>
            <a:ext cx="5656425" cy="4234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lnSpc>
                <a:spcPct val="150000"/>
              </a:lnSpc>
              <a:buSzPct val="100000"/>
              <a:buFont typeface="Arial" panose="020B0604020202020204" pitchFamily="34" charset="0"/>
              <a:buNone/>
            </a:pPr>
            <a:r>
              <a:rPr lang="en-US" b="1" dirty="0" smtClean="0">
                <a:sym typeface="Wingdings" panose="05000000000000000000" pitchFamily="2" charset="2"/>
              </a:rPr>
              <a:t>2. Rendering: </a:t>
            </a:r>
            <a:r>
              <a:rPr lang="en-US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Spatio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-temporal density estimations</a:t>
            </a:r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endParaRPr lang="en-US" sz="2600" b="1" dirty="0">
              <a:solidFill>
                <a:srgbClr val="FFC000"/>
              </a:solidFill>
              <a:sym typeface="Wingdings" panose="05000000000000000000" pitchFamily="2" charset="2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177" y="4890416"/>
            <a:ext cx="219624" cy="25370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374" y="4011420"/>
            <a:ext cx="250154" cy="28897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9564" y="4539674"/>
            <a:ext cx="244436" cy="28236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927463" y="3465988"/>
            <a:ext cx="4087353" cy="2591186"/>
            <a:chOff x="6087778" y="3431894"/>
            <a:chExt cx="4065075" cy="2577063"/>
          </a:xfrm>
        </p:grpSpPr>
        <p:grpSp>
          <p:nvGrpSpPr>
            <p:cNvPr id="60" name="Agrupar 30"/>
            <p:cNvGrpSpPr/>
            <p:nvPr/>
          </p:nvGrpSpPr>
          <p:grpSpPr>
            <a:xfrm>
              <a:off x="6466788" y="3431894"/>
              <a:ext cx="3686065" cy="2545106"/>
              <a:chOff x="948939" y="3505651"/>
              <a:chExt cx="3686065" cy="2545106"/>
            </a:xfrm>
          </p:grpSpPr>
          <p:sp>
            <p:nvSpPr>
              <p:cNvPr id="61" name="Elipse 5"/>
              <p:cNvSpPr/>
              <p:nvPr/>
            </p:nvSpPr>
            <p:spPr>
              <a:xfrm>
                <a:off x="1339678" y="4633642"/>
                <a:ext cx="669839" cy="1417115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00"/>
                  </a:solidFill>
                </a:endParaRPr>
              </a:p>
            </p:txBody>
          </p:sp>
          <p:sp>
            <p:nvSpPr>
              <p:cNvPr id="62" name="Elipse 7"/>
              <p:cNvSpPr/>
              <p:nvPr/>
            </p:nvSpPr>
            <p:spPr>
              <a:xfrm>
                <a:off x="3965165" y="3505651"/>
                <a:ext cx="669839" cy="1417115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63" name="Conector recto 9"/>
              <p:cNvCxnSpPr>
                <a:stCxn id="61" idx="0"/>
                <a:endCxn id="62" idx="0"/>
              </p:cNvCxnSpPr>
              <p:nvPr/>
            </p:nvCxnSpPr>
            <p:spPr>
              <a:xfrm flipV="1">
                <a:off x="1674598" y="3505651"/>
                <a:ext cx="2625487" cy="1127991"/>
              </a:xfrm>
              <a:prstGeom prst="line">
                <a:avLst/>
              </a:prstGeom>
              <a:ln w="38100" cmpd="sng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ector recto 10"/>
              <p:cNvCxnSpPr>
                <a:stCxn id="61" idx="4"/>
                <a:endCxn id="62" idx="4"/>
              </p:cNvCxnSpPr>
              <p:nvPr/>
            </p:nvCxnSpPr>
            <p:spPr>
              <a:xfrm flipV="1">
                <a:off x="1674598" y="4922766"/>
                <a:ext cx="2625487" cy="1127991"/>
              </a:xfrm>
              <a:prstGeom prst="line">
                <a:avLst/>
              </a:prstGeom>
              <a:ln w="38100" cmpd="sng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cto 14"/>
              <p:cNvCxnSpPr/>
              <p:nvPr/>
            </p:nvCxnSpPr>
            <p:spPr>
              <a:xfrm flipV="1">
                <a:off x="948939" y="4268845"/>
                <a:ext cx="3346182" cy="136968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ysDash"/>
                <a:headEnd type="stealth" w="med" len="lg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Conector recto 26"/>
            <p:cNvCxnSpPr>
              <a:endCxn id="73" idx="5"/>
            </p:cNvCxnSpPr>
            <p:nvPr/>
          </p:nvCxnSpPr>
          <p:spPr>
            <a:xfrm rot="21027613" flipH="1" flipV="1">
              <a:off x="7008343" y="4167983"/>
              <a:ext cx="2868614" cy="1840974"/>
            </a:xfrm>
            <a:prstGeom prst="line">
              <a:avLst/>
            </a:prstGeom>
            <a:ln w="50800" cmpd="sng">
              <a:solidFill>
                <a:schemeClr val="accent1"/>
              </a:solidFill>
              <a:prstDash val="sysDash"/>
              <a:headEnd type="stealth" w="med" len="lg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35"/>
            <p:cNvCxnSpPr/>
            <p:nvPr/>
          </p:nvCxnSpPr>
          <p:spPr>
            <a:xfrm flipH="1">
              <a:off x="8434227" y="4695797"/>
              <a:ext cx="105189" cy="436733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8440716" y="4611856"/>
              <a:ext cx="169278" cy="16927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440716" y="428970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86378" y="4195087"/>
              <a:ext cx="313194" cy="361793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20398" y="5084648"/>
              <a:ext cx="300605" cy="347251"/>
            </a:xfrm>
            <a:prstGeom prst="rect">
              <a:avLst/>
            </a:prstGeom>
          </p:spPr>
        </p:pic>
        <p:sp>
          <p:nvSpPr>
            <p:cNvPr id="91" name="Oval 90"/>
            <p:cNvSpPr/>
            <p:nvPr/>
          </p:nvSpPr>
          <p:spPr>
            <a:xfrm>
              <a:off x="8357022" y="5000009"/>
              <a:ext cx="169278" cy="16927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35 Grupo"/>
            <p:cNvGrpSpPr/>
            <p:nvPr/>
          </p:nvGrpSpPr>
          <p:grpSpPr>
            <a:xfrm rot="1583258">
              <a:off x="6087778" y="3694214"/>
              <a:ext cx="1021685" cy="793559"/>
              <a:chOff x="1000100" y="1643056"/>
              <a:chExt cx="1747514" cy="1357322"/>
            </a:xfrm>
          </p:grpSpPr>
          <p:sp>
            <p:nvSpPr>
              <p:cNvPr id="73" name="33 Triángulo isósceles"/>
              <p:cNvSpPr/>
              <p:nvPr/>
            </p:nvSpPr>
            <p:spPr>
              <a:xfrm rot="1800000">
                <a:off x="2040636" y="2209999"/>
                <a:ext cx="706978" cy="628930"/>
              </a:xfrm>
              <a:prstGeom prst="triangle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" name="32 Rectángulo"/>
              <p:cNvSpPr/>
              <p:nvPr/>
            </p:nvSpPr>
            <p:spPr>
              <a:xfrm>
                <a:off x="1285852" y="2214560"/>
                <a:ext cx="1071570" cy="785818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" name="31 Elipse"/>
              <p:cNvSpPr/>
              <p:nvPr/>
            </p:nvSpPr>
            <p:spPr>
              <a:xfrm>
                <a:off x="1571604" y="1643056"/>
                <a:ext cx="785818" cy="785818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" name="30 Elipse"/>
              <p:cNvSpPr/>
              <p:nvPr/>
            </p:nvSpPr>
            <p:spPr>
              <a:xfrm>
                <a:off x="1000100" y="1785932"/>
                <a:ext cx="714380" cy="71438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77" name="34 Grupo"/>
              <p:cNvGrpSpPr/>
              <p:nvPr/>
            </p:nvGrpSpPr>
            <p:grpSpPr>
              <a:xfrm>
                <a:off x="1071538" y="1714494"/>
                <a:ext cx="1571190" cy="1214446"/>
                <a:chOff x="1071538" y="1714494"/>
                <a:chExt cx="1571190" cy="1214446"/>
              </a:xfrm>
            </p:grpSpPr>
            <p:sp>
              <p:nvSpPr>
                <p:cNvPr id="78" name="27 Triángulo isósceles"/>
                <p:cNvSpPr/>
                <p:nvPr/>
              </p:nvSpPr>
              <p:spPr>
                <a:xfrm rot="1800000">
                  <a:off x="2145520" y="2333284"/>
                  <a:ext cx="497208" cy="428628"/>
                </a:xfrm>
                <a:prstGeom prst="triangle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9" name="28 Elipse"/>
                <p:cNvSpPr/>
                <p:nvPr/>
              </p:nvSpPr>
              <p:spPr>
                <a:xfrm>
                  <a:off x="1643042" y="1714494"/>
                  <a:ext cx="642942" cy="642942"/>
                </a:xfrm>
                <a:prstGeom prst="ellipse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0" name="29 Elipse"/>
                <p:cNvSpPr/>
                <p:nvPr/>
              </p:nvSpPr>
              <p:spPr>
                <a:xfrm>
                  <a:off x="1071538" y="1857370"/>
                  <a:ext cx="571504" cy="571504"/>
                </a:xfrm>
                <a:prstGeom prst="ellipse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1" name="26 Rectángulo"/>
                <p:cNvSpPr/>
                <p:nvPr/>
              </p:nvSpPr>
              <p:spPr>
                <a:xfrm>
                  <a:off x="1357290" y="2285998"/>
                  <a:ext cx="928694" cy="642942"/>
                </a:xfrm>
                <a:prstGeom prst="rect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</p:grpSp>
      <p:sp>
        <p:nvSpPr>
          <p:cNvPr id="40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Transient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sp>
        <p:nvSpPr>
          <p:cNvPr id="39" name="Rectángulo 8"/>
          <p:cNvSpPr/>
          <p:nvPr/>
        </p:nvSpPr>
        <p:spPr>
          <a:xfrm>
            <a:off x="1372006" y="5792868"/>
            <a:ext cx="1236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Optical </a:t>
            </a:r>
          </a:p>
          <a:p>
            <a:pPr algn="ctr"/>
            <a:r>
              <a:rPr lang="en-US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path</a:t>
            </a:r>
            <a:endParaRPr lang="en-US" sz="24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1" name="Rectángulo 42"/>
          <p:cNvSpPr/>
          <p:nvPr/>
        </p:nvSpPr>
        <p:spPr>
          <a:xfrm>
            <a:off x="2662055" y="5934347"/>
            <a:ext cx="676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IOR</a:t>
            </a:r>
            <a:endParaRPr lang="en-US" sz="24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2" name="Rectángulo 45"/>
          <p:cNvSpPr/>
          <p:nvPr/>
        </p:nvSpPr>
        <p:spPr>
          <a:xfrm>
            <a:off x="3496159" y="5776430"/>
            <a:ext cx="16017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Scattering</a:t>
            </a:r>
          </a:p>
          <a:p>
            <a:pPr algn="ctr"/>
            <a:r>
              <a:rPr lang="es-ES" sz="2400" b="1" dirty="0" err="1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events</a:t>
            </a:r>
            <a:endParaRPr lang="en-US" sz="24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4" name="Marcador de contenido 2"/>
          <p:cNvSpPr txBox="1">
            <a:spLocks/>
          </p:cNvSpPr>
          <p:nvPr/>
        </p:nvSpPr>
        <p:spPr>
          <a:xfrm>
            <a:off x="815448" y="1732451"/>
            <a:ext cx="5351682" cy="4515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lnSpc>
                <a:spcPct val="150000"/>
              </a:lnSpc>
              <a:buSzPct val="100000"/>
              <a:buFont typeface="Arial" panose="020B0604020202020204" pitchFamily="34" charset="0"/>
              <a:buNone/>
            </a:pPr>
            <a:r>
              <a:rPr lang="en-US" b="1" smtClean="0">
                <a:sym typeface="Wingdings" panose="05000000000000000000" pitchFamily="2" charset="2"/>
              </a:rPr>
              <a:t>1. Tracing: </a:t>
            </a:r>
            <a:r>
              <a:rPr lang="en-US" smtClean="0">
                <a:sym typeface="Wingdings" panose="05000000000000000000" pitchFamily="2" charset="2"/>
              </a:rPr>
              <a:t>Sample Transient RTE </a:t>
            </a:r>
            <a:r>
              <a:rPr lang="en-US" b="1" smtClean="0">
                <a:sym typeface="Wingdings"/>
              </a:rPr>
              <a:t></a:t>
            </a:r>
            <a:r>
              <a:rPr lang="en-US" smtClean="0">
                <a:sym typeface="Wingdings" panose="05000000000000000000" pitchFamily="2" charset="2"/>
              </a:rPr>
              <a:t>Store </a:t>
            </a:r>
            <a:r>
              <a:rPr lang="en-US" b="1" smtClean="0">
                <a:solidFill>
                  <a:schemeClr val="accent1"/>
                </a:solidFill>
                <a:sym typeface="Wingdings"/>
              </a:rPr>
              <a:t>beam starting time</a:t>
            </a:r>
            <a:endParaRPr lang="en-US" sz="2600" b="1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484317" y="5894459"/>
            <a:ext cx="18036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Spatial KDE </a:t>
            </a:r>
          </a:p>
          <a:p>
            <a:pPr algn="ctr"/>
            <a:r>
              <a:rPr lang="en-US" sz="2000" dirty="0" smtClean="0"/>
              <a:t>(time-resolved)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01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32</a:t>
            </a:fld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815448" y="3643085"/>
            <a:ext cx="4542912" cy="1944915"/>
            <a:chOff x="838200" y="3213103"/>
            <a:chExt cx="5328929" cy="2324098"/>
          </a:xfrm>
        </p:grpSpPr>
        <p:sp>
          <p:nvSpPr>
            <p:cNvPr id="5" name="Nube 4"/>
            <p:cNvSpPr/>
            <p:nvPr/>
          </p:nvSpPr>
          <p:spPr>
            <a:xfrm>
              <a:off x="2115829" y="3213103"/>
              <a:ext cx="4051300" cy="2324098"/>
            </a:xfrm>
            <a:prstGeom prst="cloud">
              <a:avLst/>
            </a:prstGeom>
            <a:solidFill>
              <a:schemeClr val="tx1">
                <a:lumMod val="85000"/>
                <a:alpha val="69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7" name="Conector recto de flecha 6"/>
            <p:cNvCxnSpPr/>
            <p:nvPr/>
          </p:nvCxnSpPr>
          <p:spPr>
            <a:xfrm>
              <a:off x="1223943" y="3844083"/>
              <a:ext cx="3489037" cy="1548074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headEnd type="oval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Conector recto de flecha 7"/>
            <p:cNvCxnSpPr/>
            <p:nvPr/>
          </p:nvCxnSpPr>
          <p:spPr>
            <a:xfrm flipV="1">
              <a:off x="2827029" y="3309357"/>
              <a:ext cx="1155700" cy="1262646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headEnd type="oval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ector recto de flecha 8"/>
            <p:cNvCxnSpPr/>
            <p:nvPr/>
          </p:nvCxnSpPr>
          <p:spPr>
            <a:xfrm>
              <a:off x="3360429" y="3985793"/>
              <a:ext cx="2559050" cy="68781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headEnd type="oval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ector recto de flecha 17"/>
            <p:cNvCxnSpPr/>
            <p:nvPr/>
          </p:nvCxnSpPr>
          <p:spPr>
            <a:xfrm flipV="1">
              <a:off x="4370079" y="3213103"/>
              <a:ext cx="342900" cy="1065796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headEnd type="oval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Sol 24"/>
            <p:cNvSpPr/>
            <p:nvPr/>
          </p:nvSpPr>
          <p:spPr>
            <a:xfrm>
              <a:off x="838200" y="3409306"/>
              <a:ext cx="742270" cy="742270"/>
            </a:xfrm>
            <a:prstGeom prst="su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Marcador de contenido 2"/>
          <p:cNvSpPr txBox="1">
            <a:spLocks/>
          </p:cNvSpPr>
          <p:nvPr/>
        </p:nvSpPr>
        <p:spPr>
          <a:xfrm>
            <a:off x="6713675" y="1732451"/>
            <a:ext cx="5656425" cy="4234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lnSpc>
                <a:spcPct val="150000"/>
              </a:lnSpc>
              <a:buSzPct val="100000"/>
              <a:buFont typeface="Arial" panose="020B0604020202020204" pitchFamily="34" charset="0"/>
              <a:buNone/>
            </a:pPr>
            <a:r>
              <a:rPr lang="en-US" b="1" dirty="0" smtClean="0">
                <a:sym typeface="Wingdings" panose="05000000000000000000" pitchFamily="2" charset="2"/>
              </a:rPr>
              <a:t>2. Rendering: </a:t>
            </a:r>
            <a:r>
              <a:rPr lang="en-US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Spatio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-temporal density estimations</a:t>
            </a:r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endParaRPr lang="en-US" sz="2600" b="1" dirty="0">
              <a:solidFill>
                <a:srgbClr val="FFC000"/>
              </a:solidFill>
              <a:sym typeface="Wingdings" panose="05000000000000000000" pitchFamily="2" charset="2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177" y="4890416"/>
            <a:ext cx="219624" cy="25370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374" y="4011420"/>
            <a:ext cx="250154" cy="28897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9564" y="4539674"/>
            <a:ext cx="244436" cy="28236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87779" y="3431894"/>
            <a:ext cx="2540080" cy="1610289"/>
            <a:chOff x="6087778" y="3431894"/>
            <a:chExt cx="4065075" cy="2577063"/>
          </a:xfrm>
        </p:grpSpPr>
        <p:grpSp>
          <p:nvGrpSpPr>
            <p:cNvPr id="60" name="Agrupar 30"/>
            <p:cNvGrpSpPr/>
            <p:nvPr/>
          </p:nvGrpSpPr>
          <p:grpSpPr>
            <a:xfrm>
              <a:off x="6466788" y="3431894"/>
              <a:ext cx="3686065" cy="2545106"/>
              <a:chOff x="948939" y="3505651"/>
              <a:chExt cx="3686065" cy="2545106"/>
            </a:xfrm>
          </p:grpSpPr>
          <p:sp>
            <p:nvSpPr>
              <p:cNvPr id="61" name="Elipse 5"/>
              <p:cNvSpPr/>
              <p:nvPr/>
            </p:nvSpPr>
            <p:spPr>
              <a:xfrm>
                <a:off x="1339678" y="4633642"/>
                <a:ext cx="669839" cy="1417115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00"/>
                  </a:solidFill>
                </a:endParaRPr>
              </a:p>
            </p:txBody>
          </p:sp>
          <p:sp>
            <p:nvSpPr>
              <p:cNvPr id="62" name="Elipse 7"/>
              <p:cNvSpPr/>
              <p:nvPr/>
            </p:nvSpPr>
            <p:spPr>
              <a:xfrm>
                <a:off x="3965165" y="3505651"/>
                <a:ext cx="669839" cy="1417115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63" name="Conector recto 9"/>
              <p:cNvCxnSpPr>
                <a:stCxn id="61" idx="0"/>
                <a:endCxn id="62" idx="0"/>
              </p:cNvCxnSpPr>
              <p:nvPr/>
            </p:nvCxnSpPr>
            <p:spPr>
              <a:xfrm flipV="1">
                <a:off x="1674598" y="3505651"/>
                <a:ext cx="2625487" cy="1127991"/>
              </a:xfrm>
              <a:prstGeom prst="line">
                <a:avLst/>
              </a:prstGeom>
              <a:ln w="38100" cmpd="sng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ector recto 10"/>
              <p:cNvCxnSpPr>
                <a:stCxn id="61" idx="4"/>
                <a:endCxn id="62" idx="4"/>
              </p:cNvCxnSpPr>
              <p:nvPr/>
            </p:nvCxnSpPr>
            <p:spPr>
              <a:xfrm flipV="1">
                <a:off x="1674598" y="4922766"/>
                <a:ext cx="2625487" cy="1127991"/>
              </a:xfrm>
              <a:prstGeom prst="line">
                <a:avLst/>
              </a:prstGeom>
              <a:ln w="38100" cmpd="sng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cto 14"/>
              <p:cNvCxnSpPr/>
              <p:nvPr/>
            </p:nvCxnSpPr>
            <p:spPr>
              <a:xfrm flipV="1">
                <a:off x="948939" y="4268845"/>
                <a:ext cx="3346182" cy="136968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ysDash"/>
                <a:headEnd type="stealth" w="med" len="lg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Conector recto 26"/>
            <p:cNvCxnSpPr>
              <a:endCxn id="73" idx="5"/>
            </p:cNvCxnSpPr>
            <p:nvPr/>
          </p:nvCxnSpPr>
          <p:spPr>
            <a:xfrm rot="21027613" flipH="1" flipV="1">
              <a:off x="7008343" y="4167983"/>
              <a:ext cx="2868614" cy="1840974"/>
            </a:xfrm>
            <a:prstGeom prst="line">
              <a:avLst/>
            </a:prstGeom>
            <a:ln w="50800" cmpd="sng">
              <a:solidFill>
                <a:schemeClr val="accent1"/>
              </a:solidFill>
              <a:prstDash val="sysDash"/>
              <a:headEnd type="stealth" w="med" len="lg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35"/>
            <p:cNvCxnSpPr/>
            <p:nvPr/>
          </p:nvCxnSpPr>
          <p:spPr>
            <a:xfrm flipH="1">
              <a:off x="8434227" y="4695797"/>
              <a:ext cx="105189" cy="436733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8440716" y="4611856"/>
              <a:ext cx="169278" cy="16927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440716" y="428970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86378" y="4195087"/>
              <a:ext cx="313194" cy="361793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20398" y="5084648"/>
              <a:ext cx="300605" cy="347251"/>
            </a:xfrm>
            <a:prstGeom prst="rect">
              <a:avLst/>
            </a:prstGeom>
          </p:spPr>
        </p:pic>
        <p:sp>
          <p:nvSpPr>
            <p:cNvPr id="91" name="Oval 90"/>
            <p:cNvSpPr/>
            <p:nvPr/>
          </p:nvSpPr>
          <p:spPr>
            <a:xfrm>
              <a:off x="8357022" y="5000009"/>
              <a:ext cx="169278" cy="16927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35 Grupo"/>
            <p:cNvGrpSpPr/>
            <p:nvPr/>
          </p:nvGrpSpPr>
          <p:grpSpPr>
            <a:xfrm rot="1583258">
              <a:off x="6087778" y="3694214"/>
              <a:ext cx="1021685" cy="793559"/>
              <a:chOff x="1000100" y="1643056"/>
              <a:chExt cx="1747514" cy="1357322"/>
            </a:xfrm>
          </p:grpSpPr>
          <p:sp>
            <p:nvSpPr>
              <p:cNvPr id="73" name="33 Triángulo isósceles"/>
              <p:cNvSpPr/>
              <p:nvPr/>
            </p:nvSpPr>
            <p:spPr>
              <a:xfrm rot="1800000">
                <a:off x="2040636" y="2209999"/>
                <a:ext cx="706978" cy="628930"/>
              </a:xfrm>
              <a:prstGeom prst="triangle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" name="32 Rectángulo"/>
              <p:cNvSpPr/>
              <p:nvPr/>
            </p:nvSpPr>
            <p:spPr>
              <a:xfrm>
                <a:off x="1285852" y="2214560"/>
                <a:ext cx="1071570" cy="785818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" name="31 Elipse"/>
              <p:cNvSpPr/>
              <p:nvPr/>
            </p:nvSpPr>
            <p:spPr>
              <a:xfrm>
                <a:off x="1571604" y="1643056"/>
                <a:ext cx="785818" cy="785818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" name="30 Elipse"/>
              <p:cNvSpPr/>
              <p:nvPr/>
            </p:nvSpPr>
            <p:spPr>
              <a:xfrm>
                <a:off x="1000100" y="1785932"/>
                <a:ext cx="714380" cy="71438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77" name="34 Grupo"/>
              <p:cNvGrpSpPr/>
              <p:nvPr/>
            </p:nvGrpSpPr>
            <p:grpSpPr>
              <a:xfrm>
                <a:off x="1071538" y="1714494"/>
                <a:ext cx="1571190" cy="1214446"/>
                <a:chOff x="1071538" y="1714494"/>
                <a:chExt cx="1571190" cy="1214446"/>
              </a:xfrm>
            </p:grpSpPr>
            <p:sp>
              <p:nvSpPr>
                <p:cNvPr id="78" name="27 Triángulo isósceles"/>
                <p:cNvSpPr/>
                <p:nvPr/>
              </p:nvSpPr>
              <p:spPr>
                <a:xfrm rot="1800000">
                  <a:off x="2145520" y="2333284"/>
                  <a:ext cx="497208" cy="428628"/>
                </a:xfrm>
                <a:prstGeom prst="triangle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9" name="28 Elipse"/>
                <p:cNvSpPr/>
                <p:nvPr/>
              </p:nvSpPr>
              <p:spPr>
                <a:xfrm>
                  <a:off x="1643042" y="1714494"/>
                  <a:ext cx="642942" cy="642942"/>
                </a:xfrm>
                <a:prstGeom prst="ellipse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0" name="29 Elipse"/>
                <p:cNvSpPr/>
                <p:nvPr/>
              </p:nvSpPr>
              <p:spPr>
                <a:xfrm>
                  <a:off x="1071538" y="1857370"/>
                  <a:ext cx="571504" cy="571504"/>
                </a:xfrm>
                <a:prstGeom prst="ellipse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1" name="26 Rectángulo"/>
                <p:cNvSpPr/>
                <p:nvPr/>
              </p:nvSpPr>
              <p:spPr>
                <a:xfrm>
                  <a:off x="1357290" y="2285998"/>
                  <a:ext cx="928694" cy="642942"/>
                </a:xfrm>
                <a:prstGeom prst="rect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</p:grpSp>
      <p:sp>
        <p:nvSpPr>
          <p:cNvPr id="40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Transient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sp>
        <p:nvSpPr>
          <p:cNvPr id="39" name="Rectángulo 8"/>
          <p:cNvSpPr/>
          <p:nvPr/>
        </p:nvSpPr>
        <p:spPr>
          <a:xfrm>
            <a:off x="1372006" y="5792868"/>
            <a:ext cx="1236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Optical </a:t>
            </a:r>
          </a:p>
          <a:p>
            <a:pPr algn="ctr"/>
            <a:r>
              <a:rPr lang="en-US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path</a:t>
            </a:r>
            <a:endParaRPr lang="en-US" sz="24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1" name="Rectángulo 42"/>
          <p:cNvSpPr/>
          <p:nvPr/>
        </p:nvSpPr>
        <p:spPr>
          <a:xfrm>
            <a:off x="2662055" y="5934347"/>
            <a:ext cx="676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IOR</a:t>
            </a:r>
            <a:endParaRPr lang="en-US" sz="24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2" name="Rectángulo 45"/>
          <p:cNvSpPr/>
          <p:nvPr/>
        </p:nvSpPr>
        <p:spPr>
          <a:xfrm>
            <a:off x="3496159" y="5776430"/>
            <a:ext cx="16017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Scattering</a:t>
            </a:r>
          </a:p>
          <a:p>
            <a:pPr algn="ctr"/>
            <a:r>
              <a:rPr lang="es-ES" sz="2400" b="1" dirty="0" err="1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events</a:t>
            </a:r>
            <a:endParaRPr lang="en-US" sz="24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747934" y="4157942"/>
            <a:ext cx="3114166" cy="2502874"/>
            <a:chOff x="6469592" y="2674830"/>
            <a:chExt cx="4621273" cy="3714145"/>
          </a:xfrm>
        </p:grpSpPr>
        <p:grpSp>
          <p:nvGrpSpPr>
            <p:cNvPr id="43" name="Group 42"/>
            <p:cNvGrpSpPr/>
            <p:nvPr/>
          </p:nvGrpSpPr>
          <p:grpSpPr>
            <a:xfrm>
              <a:off x="6811822" y="2674830"/>
              <a:ext cx="4279043" cy="3123775"/>
              <a:chOff x="3336825" y="1426861"/>
              <a:chExt cx="5543485" cy="4046839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3336825" y="1426861"/>
                <a:ext cx="5543485" cy="4046839"/>
                <a:chOff x="3336825" y="1426861"/>
                <a:chExt cx="5543485" cy="4046839"/>
              </a:xfrm>
            </p:grpSpPr>
            <p:pic>
              <p:nvPicPr>
                <p:cNvPr id="109" name="Picture 3" descr="C:\Users\Adrian\Pictures\vlcsnap-2014-11-17-10h45m56s67.png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337" t="19386" r="27524" b="22539"/>
                <a:stretch/>
              </p:blipFill>
              <p:spPr bwMode="auto">
                <a:xfrm>
                  <a:off x="3771900" y="1574800"/>
                  <a:ext cx="5029200" cy="38989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10" name="Straight Arrow Connector 109"/>
                <p:cNvCxnSpPr/>
                <p:nvPr/>
              </p:nvCxnSpPr>
              <p:spPr>
                <a:xfrm>
                  <a:off x="3771900" y="5473700"/>
                  <a:ext cx="5108410" cy="0"/>
                </a:xfrm>
                <a:prstGeom prst="straightConnector1">
                  <a:avLst/>
                </a:prstGeom>
                <a:ln w="63500" cap="sq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Arrow Connector 110"/>
                <p:cNvCxnSpPr/>
                <p:nvPr/>
              </p:nvCxnSpPr>
              <p:spPr>
                <a:xfrm flipV="1">
                  <a:off x="3771900" y="1574800"/>
                  <a:ext cx="0" cy="3898900"/>
                </a:xfrm>
                <a:prstGeom prst="straightConnector1">
                  <a:avLst/>
                </a:prstGeom>
                <a:ln w="63500" cap="sq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2" name="Picture 111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36825" y="1426861"/>
                  <a:ext cx="280970" cy="295877"/>
                </a:xfrm>
                <a:prstGeom prst="rect">
                  <a:avLst/>
                </a:prstGeom>
              </p:spPr>
            </p:pic>
            <p:pic>
              <p:nvPicPr>
                <p:cNvPr id="113" name="Picture 112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406602" y="5080000"/>
                  <a:ext cx="192164" cy="265370"/>
                </a:xfrm>
                <a:prstGeom prst="rect">
                  <a:avLst/>
                </a:prstGeom>
              </p:spPr>
            </p:pic>
          </p:grpSp>
          <p:sp>
            <p:nvSpPr>
              <p:cNvPr id="45" name="Oval 44"/>
              <p:cNvSpPr/>
              <p:nvPr/>
            </p:nvSpPr>
            <p:spPr>
              <a:xfrm>
                <a:off x="6900583" y="3459956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7017069" y="3557152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093269" y="3604165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7227417" y="3719369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701440" y="3374129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602138" y="3358397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520982" y="3403743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820895" y="4332431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306545" y="2870344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264802" y="2765387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107640" y="2474874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5026678" y="2408199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917141" y="2379624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4845704" y="2417724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788554" y="2479636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4664729" y="2665374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636154" y="2736811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550429" y="2889211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145616" y="3436899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4002741" y="3560724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7379817" y="3871769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7532217" y="4024169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7607577" y="4080382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7926102" y="4326296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8098115" y="4455300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8302903" y="4591158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6369329" y="3674594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434357" y="3059847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438499" y="3245971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494936" y="3403132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5551373" y="3560293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5607725" y="3889702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5709754" y="4167375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6223387" y="4266774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313116" y="4002128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286422" y="3311188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4350382" y="3217802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933321" y="4438416"/>
                <a:ext cx="112426" cy="1124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7638194" y="3307210"/>
              <a:ext cx="526736" cy="52673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9248842" y="3963020"/>
              <a:ext cx="526736" cy="52673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8353731" y="4266429"/>
              <a:ext cx="526736" cy="52673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CuadroTexto 59"/>
            <p:cNvSpPr txBox="1"/>
            <p:nvPr/>
          </p:nvSpPr>
          <p:spPr>
            <a:xfrm>
              <a:off x="8479586" y="5865755"/>
              <a:ext cx="8659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time</a:t>
              </a:r>
            </a:p>
          </p:txBody>
        </p:sp>
        <p:sp>
          <p:nvSpPr>
            <p:cNvPr id="118" name="CuadroTexto 59"/>
            <p:cNvSpPr txBox="1"/>
            <p:nvPr/>
          </p:nvSpPr>
          <p:spPr>
            <a:xfrm rot="16200000">
              <a:off x="5956791" y="4070796"/>
              <a:ext cx="15488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 smtClean="0"/>
                <a:t>Radiance</a:t>
              </a:r>
              <a:endParaRPr lang="en-GB" sz="2800" dirty="0"/>
            </a:p>
          </p:txBody>
        </p:sp>
      </p:grpSp>
      <p:sp>
        <p:nvSpPr>
          <p:cNvPr id="119" name="Marcador de contenido 2"/>
          <p:cNvSpPr txBox="1">
            <a:spLocks/>
          </p:cNvSpPr>
          <p:nvPr/>
        </p:nvSpPr>
        <p:spPr>
          <a:xfrm>
            <a:off x="815448" y="1732451"/>
            <a:ext cx="5351682" cy="4515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lnSpc>
                <a:spcPct val="150000"/>
              </a:lnSpc>
              <a:buSzPct val="100000"/>
              <a:buFont typeface="Arial" panose="020B0604020202020204" pitchFamily="34" charset="0"/>
              <a:buNone/>
            </a:pPr>
            <a:r>
              <a:rPr lang="en-US" b="1" smtClean="0">
                <a:sym typeface="Wingdings" panose="05000000000000000000" pitchFamily="2" charset="2"/>
              </a:rPr>
              <a:t>1. Tracing: </a:t>
            </a:r>
            <a:r>
              <a:rPr lang="en-US" smtClean="0">
                <a:sym typeface="Wingdings" panose="05000000000000000000" pitchFamily="2" charset="2"/>
              </a:rPr>
              <a:t>Sample Transient RTE </a:t>
            </a:r>
            <a:r>
              <a:rPr lang="en-US" b="1" smtClean="0">
                <a:sym typeface="Wingdings"/>
              </a:rPr>
              <a:t></a:t>
            </a:r>
            <a:r>
              <a:rPr lang="en-US" smtClean="0">
                <a:sym typeface="Wingdings" panose="05000000000000000000" pitchFamily="2" charset="2"/>
              </a:rPr>
              <a:t>Store </a:t>
            </a:r>
            <a:r>
              <a:rPr lang="en-US" b="1" smtClean="0">
                <a:solidFill>
                  <a:schemeClr val="accent1"/>
                </a:solidFill>
                <a:sym typeface="Wingdings"/>
              </a:rPr>
              <a:t>beam starting time</a:t>
            </a:r>
            <a:endParaRPr lang="en-US" sz="2600" b="1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7984" y="5123766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Spatial KDE</a:t>
            </a:r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9705642" y="3728998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Temporal KDE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2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Transient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3" y="2438401"/>
            <a:ext cx="4929011" cy="2772568"/>
          </a:xfrm>
          <a:prstGeom prst="rect">
            <a:avLst/>
          </a:prstGeom>
        </p:spPr>
      </p:pic>
      <p:cxnSp>
        <p:nvCxnSpPr>
          <p:cNvPr id="52" name="Conector recto 51"/>
          <p:cNvCxnSpPr/>
          <p:nvPr/>
        </p:nvCxnSpPr>
        <p:spPr>
          <a:xfrm>
            <a:off x="399742" y="3332458"/>
            <a:ext cx="492901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85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Transient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3" y="2438401"/>
            <a:ext cx="4929011" cy="2772568"/>
          </a:xfrm>
          <a:prstGeom prst="rect">
            <a:avLst/>
          </a:prstGeom>
        </p:spPr>
      </p:pic>
      <p:cxnSp>
        <p:nvCxnSpPr>
          <p:cNvPr id="52" name="Conector recto 51"/>
          <p:cNvCxnSpPr/>
          <p:nvPr/>
        </p:nvCxnSpPr>
        <p:spPr>
          <a:xfrm>
            <a:off x="399742" y="3332458"/>
            <a:ext cx="492901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1" name="Grupo 10"/>
          <p:cNvGrpSpPr/>
          <p:nvPr/>
        </p:nvGrpSpPr>
        <p:grpSpPr>
          <a:xfrm>
            <a:off x="6096000" y="2343149"/>
            <a:ext cx="5633116" cy="3443762"/>
            <a:chOff x="5457429" y="2255519"/>
            <a:chExt cx="6405037" cy="374637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/>
            <a:srcRect l="25554"/>
            <a:stretch/>
          </p:blipFill>
          <p:spPr>
            <a:xfrm>
              <a:off x="5457429" y="2255520"/>
              <a:ext cx="6405037" cy="3177177"/>
            </a:xfrm>
            <a:prstGeom prst="rect">
              <a:avLst/>
            </a:prstGeom>
          </p:spPr>
        </p:pic>
        <p:cxnSp>
          <p:nvCxnSpPr>
            <p:cNvPr id="58" name="Conector recto 57"/>
            <p:cNvCxnSpPr/>
            <p:nvPr/>
          </p:nvCxnSpPr>
          <p:spPr>
            <a:xfrm flipH="1">
              <a:off x="5457429" y="5432697"/>
              <a:ext cx="6405037" cy="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>
              <a:off x="5457429" y="2255519"/>
              <a:ext cx="0" cy="317717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0" name="CuadroTexto 59"/>
            <p:cNvSpPr txBox="1"/>
            <p:nvPr/>
          </p:nvSpPr>
          <p:spPr>
            <a:xfrm>
              <a:off x="8167644" y="5432697"/>
              <a:ext cx="984605" cy="56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time</a:t>
              </a:r>
            </a:p>
          </p:txBody>
        </p:sp>
      </p:grpSp>
      <p:sp>
        <p:nvSpPr>
          <p:cNvPr id="10" name="CuadroTexto 59"/>
          <p:cNvSpPr txBox="1"/>
          <p:nvPr/>
        </p:nvSpPr>
        <p:spPr>
          <a:xfrm>
            <a:off x="7238865" y="1616679"/>
            <a:ext cx="334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err="1" smtClean="0"/>
              <a:t>Spatio</a:t>
            </a:r>
            <a:r>
              <a:rPr lang="en-GB" sz="2800" dirty="0" smtClean="0"/>
              <a:t>-temporal slice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36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Transient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3" y="2438401"/>
            <a:ext cx="4929011" cy="2772568"/>
          </a:xfrm>
          <a:prstGeom prst="rect">
            <a:avLst/>
          </a:prstGeom>
        </p:spPr>
      </p:pic>
      <p:cxnSp>
        <p:nvCxnSpPr>
          <p:cNvPr id="52" name="Conector recto 51"/>
          <p:cNvCxnSpPr/>
          <p:nvPr/>
        </p:nvCxnSpPr>
        <p:spPr>
          <a:xfrm>
            <a:off x="399742" y="3332458"/>
            <a:ext cx="492901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1" name="Grupo 10"/>
          <p:cNvGrpSpPr/>
          <p:nvPr/>
        </p:nvGrpSpPr>
        <p:grpSpPr>
          <a:xfrm>
            <a:off x="6096000" y="2343149"/>
            <a:ext cx="5633116" cy="3443762"/>
            <a:chOff x="5457429" y="2255519"/>
            <a:chExt cx="6405037" cy="374637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/>
            <a:srcRect l="25554"/>
            <a:stretch/>
          </p:blipFill>
          <p:spPr>
            <a:xfrm>
              <a:off x="5457429" y="2255520"/>
              <a:ext cx="6405037" cy="3177177"/>
            </a:xfrm>
            <a:prstGeom prst="rect">
              <a:avLst/>
            </a:prstGeom>
          </p:spPr>
        </p:pic>
        <p:cxnSp>
          <p:nvCxnSpPr>
            <p:cNvPr id="58" name="Conector recto 57"/>
            <p:cNvCxnSpPr/>
            <p:nvPr/>
          </p:nvCxnSpPr>
          <p:spPr>
            <a:xfrm flipH="1">
              <a:off x="5457429" y="5432697"/>
              <a:ext cx="6405037" cy="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>
              <a:off x="5457429" y="2255519"/>
              <a:ext cx="0" cy="317717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0" name="CuadroTexto 59"/>
            <p:cNvSpPr txBox="1"/>
            <p:nvPr/>
          </p:nvSpPr>
          <p:spPr>
            <a:xfrm>
              <a:off x="8167644" y="5432697"/>
              <a:ext cx="984605" cy="56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time</a:t>
              </a:r>
            </a:p>
          </p:txBody>
        </p:sp>
      </p:grpSp>
      <p:sp>
        <p:nvSpPr>
          <p:cNvPr id="10" name="CuadroTexto 59"/>
          <p:cNvSpPr txBox="1"/>
          <p:nvPr/>
        </p:nvSpPr>
        <p:spPr>
          <a:xfrm>
            <a:off x="7238865" y="1616679"/>
            <a:ext cx="334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err="1" smtClean="0"/>
              <a:t>Spatio</a:t>
            </a:r>
            <a:r>
              <a:rPr lang="en-GB" sz="2800" dirty="0" smtClean="0"/>
              <a:t>-temporal slice</a:t>
            </a:r>
            <a:endParaRPr lang="en-GB" sz="2800" dirty="0"/>
          </a:p>
        </p:txBody>
      </p:sp>
      <p:sp>
        <p:nvSpPr>
          <p:cNvPr id="2" name="Rectángulo 1"/>
          <p:cNvSpPr/>
          <p:nvPr/>
        </p:nvSpPr>
        <p:spPr>
          <a:xfrm>
            <a:off x="6715341" y="3079004"/>
            <a:ext cx="981325" cy="98132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97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Transient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3" y="2438401"/>
            <a:ext cx="4929011" cy="2772568"/>
          </a:xfrm>
          <a:prstGeom prst="rect">
            <a:avLst/>
          </a:prstGeom>
        </p:spPr>
      </p:pic>
      <p:cxnSp>
        <p:nvCxnSpPr>
          <p:cNvPr id="52" name="Conector recto 51"/>
          <p:cNvCxnSpPr/>
          <p:nvPr/>
        </p:nvCxnSpPr>
        <p:spPr>
          <a:xfrm>
            <a:off x="399742" y="3332458"/>
            <a:ext cx="492901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1" name="Grupo 10"/>
          <p:cNvGrpSpPr/>
          <p:nvPr/>
        </p:nvGrpSpPr>
        <p:grpSpPr>
          <a:xfrm>
            <a:off x="6096000" y="2343149"/>
            <a:ext cx="5633116" cy="3443762"/>
            <a:chOff x="5457429" y="2255519"/>
            <a:chExt cx="6405037" cy="374637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/>
            <a:srcRect l="25554"/>
            <a:stretch/>
          </p:blipFill>
          <p:spPr>
            <a:xfrm>
              <a:off x="5457429" y="2255520"/>
              <a:ext cx="6405037" cy="3177177"/>
            </a:xfrm>
            <a:prstGeom prst="rect">
              <a:avLst/>
            </a:prstGeom>
          </p:spPr>
        </p:pic>
        <p:cxnSp>
          <p:nvCxnSpPr>
            <p:cNvPr id="58" name="Conector recto 57"/>
            <p:cNvCxnSpPr/>
            <p:nvPr/>
          </p:nvCxnSpPr>
          <p:spPr>
            <a:xfrm flipH="1">
              <a:off x="5457429" y="5432697"/>
              <a:ext cx="6405037" cy="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>
              <a:off x="5457429" y="2255519"/>
              <a:ext cx="0" cy="317717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0" name="CuadroTexto 59"/>
            <p:cNvSpPr txBox="1"/>
            <p:nvPr/>
          </p:nvSpPr>
          <p:spPr>
            <a:xfrm>
              <a:off x="8167644" y="5432697"/>
              <a:ext cx="984605" cy="56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time</a:t>
              </a:r>
            </a:p>
          </p:txBody>
        </p:sp>
      </p:grpSp>
      <p:sp>
        <p:nvSpPr>
          <p:cNvPr id="10" name="CuadroTexto 59"/>
          <p:cNvSpPr txBox="1"/>
          <p:nvPr/>
        </p:nvSpPr>
        <p:spPr>
          <a:xfrm>
            <a:off x="7238865" y="1616679"/>
            <a:ext cx="334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err="1" smtClean="0"/>
              <a:t>Spatio</a:t>
            </a:r>
            <a:r>
              <a:rPr lang="en-GB" sz="2800" dirty="0" smtClean="0"/>
              <a:t>-temporal slice</a:t>
            </a:r>
            <a:endParaRPr lang="en-GB" sz="2800" dirty="0"/>
          </a:p>
        </p:txBody>
      </p:sp>
      <p:grpSp>
        <p:nvGrpSpPr>
          <p:cNvPr id="2" name="Agrupar 1"/>
          <p:cNvGrpSpPr/>
          <p:nvPr/>
        </p:nvGrpSpPr>
        <p:grpSpPr>
          <a:xfrm>
            <a:off x="3535774" y="1501215"/>
            <a:ext cx="4615748" cy="4627174"/>
            <a:chOff x="3974956" y="1778665"/>
            <a:chExt cx="3737383" cy="3746636"/>
          </a:xfrm>
        </p:grpSpPr>
        <p:pic>
          <p:nvPicPr>
            <p:cNvPr id="12" name="Imagen 3"/>
            <p:cNvPicPr>
              <a:picLocks noChangeAspect="1"/>
            </p:cNvPicPr>
            <p:nvPr/>
          </p:nvPicPr>
          <p:blipFill rotWithShape="1">
            <a:blip r:embed="rId4"/>
            <a:srcRect l="27877" t="25980" r="55821" b="31679"/>
            <a:stretch/>
          </p:blipFill>
          <p:spPr>
            <a:xfrm>
              <a:off x="3974956" y="1778772"/>
              <a:ext cx="3737383" cy="3746529"/>
            </a:xfrm>
            <a:prstGeom prst="rect">
              <a:avLst/>
            </a:prstGeom>
          </p:spPr>
        </p:pic>
        <p:sp>
          <p:nvSpPr>
            <p:cNvPr id="13" name="Rectángulo 12"/>
            <p:cNvSpPr/>
            <p:nvPr/>
          </p:nvSpPr>
          <p:spPr>
            <a:xfrm>
              <a:off x="3974956" y="1778665"/>
              <a:ext cx="3737383" cy="3737383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24264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Transient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3" y="2438401"/>
            <a:ext cx="4929011" cy="2772568"/>
          </a:xfrm>
          <a:prstGeom prst="rect">
            <a:avLst/>
          </a:prstGeom>
        </p:spPr>
      </p:pic>
      <p:cxnSp>
        <p:nvCxnSpPr>
          <p:cNvPr id="52" name="Conector recto 51"/>
          <p:cNvCxnSpPr/>
          <p:nvPr/>
        </p:nvCxnSpPr>
        <p:spPr>
          <a:xfrm>
            <a:off x="399742" y="3332458"/>
            <a:ext cx="492901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1" name="Grupo 10"/>
          <p:cNvGrpSpPr/>
          <p:nvPr/>
        </p:nvGrpSpPr>
        <p:grpSpPr>
          <a:xfrm>
            <a:off x="6096000" y="2343149"/>
            <a:ext cx="5633116" cy="3443762"/>
            <a:chOff x="5457429" y="2255519"/>
            <a:chExt cx="6405037" cy="374637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/>
            <a:srcRect l="25554"/>
            <a:stretch/>
          </p:blipFill>
          <p:spPr>
            <a:xfrm>
              <a:off x="5457429" y="2255520"/>
              <a:ext cx="6405037" cy="3177177"/>
            </a:xfrm>
            <a:prstGeom prst="rect">
              <a:avLst/>
            </a:prstGeom>
          </p:spPr>
        </p:pic>
        <p:cxnSp>
          <p:nvCxnSpPr>
            <p:cNvPr id="58" name="Conector recto 57"/>
            <p:cNvCxnSpPr/>
            <p:nvPr/>
          </p:nvCxnSpPr>
          <p:spPr>
            <a:xfrm flipH="1">
              <a:off x="5457429" y="5432697"/>
              <a:ext cx="6405037" cy="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>
              <a:off x="5457429" y="2255519"/>
              <a:ext cx="0" cy="317717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0" name="CuadroTexto 59"/>
            <p:cNvSpPr txBox="1"/>
            <p:nvPr/>
          </p:nvSpPr>
          <p:spPr>
            <a:xfrm>
              <a:off x="8167644" y="5432697"/>
              <a:ext cx="984605" cy="56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time</a:t>
              </a:r>
            </a:p>
          </p:txBody>
        </p:sp>
      </p:grpSp>
      <p:sp>
        <p:nvSpPr>
          <p:cNvPr id="10" name="CuadroTexto 59"/>
          <p:cNvSpPr txBox="1"/>
          <p:nvPr/>
        </p:nvSpPr>
        <p:spPr>
          <a:xfrm>
            <a:off x="7238865" y="1616679"/>
            <a:ext cx="334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err="1" smtClean="0"/>
              <a:t>Spatio</a:t>
            </a:r>
            <a:r>
              <a:rPr lang="en-GB" sz="2800" dirty="0" smtClean="0"/>
              <a:t>-temporal slice</a:t>
            </a:r>
            <a:endParaRPr lang="en-GB" sz="2800" dirty="0"/>
          </a:p>
        </p:txBody>
      </p:sp>
      <p:grpSp>
        <p:nvGrpSpPr>
          <p:cNvPr id="2" name="Agrupar 1"/>
          <p:cNvGrpSpPr/>
          <p:nvPr/>
        </p:nvGrpSpPr>
        <p:grpSpPr>
          <a:xfrm>
            <a:off x="3535774" y="1501215"/>
            <a:ext cx="4615748" cy="4627174"/>
            <a:chOff x="3974956" y="1778665"/>
            <a:chExt cx="3737383" cy="3746636"/>
          </a:xfrm>
        </p:grpSpPr>
        <p:pic>
          <p:nvPicPr>
            <p:cNvPr id="12" name="Imagen 3"/>
            <p:cNvPicPr>
              <a:picLocks noChangeAspect="1"/>
            </p:cNvPicPr>
            <p:nvPr/>
          </p:nvPicPr>
          <p:blipFill rotWithShape="1">
            <a:blip r:embed="rId4"/>
            <a:srcRect l="27877" t="25980" r="55821" b="31679"/>
            <a:stretch/>
          </p:blipFill>
          <p:spPr>
            <a:xfrm>
              <a:off x="3974956" y="1778772"/>
              <a:ext cx="3737383" cy="3746529"/>
            </a:xfrm>
            <a:prstGeom prst="rect">
              <a:avLst/>
            </a:prstGeom>
          </p:spPr>
        </p:pic>
        <p:sp>
          <p:nvSpPr>
            <p:cNvPr id="13" name="Rectángulo 12"/>
            <p:cNvSpPr/>
            <p:nvPr/>
          </p:nvSpPr>
          <p:spPr>
            <a:xfrm>
              <a:off x="3974956" y="1778665"/>
              <a:ext cx="3737383" cy="3737383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4159044" y="2885126"/>
            <a:ext cx="3369208" cy="1834985"/>
          </a:xfrm>
          <a:prstGeom prst="roundRect">
            <a:avLst/>
          </a:prstGeom>
          <a:solidFill>
            <a:srgbClr val="C3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/>
              <a:t>BIAS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44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accent1"/>
                </a:solidFill>
                <a:latin typeface="Myriad Pro"/>
                <a:cs typeface="Myriad Pro"/>
              </a:rPr>
              <a:t>PROGRESSIVE</a:t>
            </a:r>
            <a:r>
              <a:rPr lang="es-ES" dirty="0" smtClean="0">
                <a:solidFill>
                  <a:schemeClr val="accent4"/>
                </a:solidFill>
                <a:latin typeface="Myriad Pro"/>
                <a:cs typeface="Myriad Pro"/>
              </a:rPr>
              <a:t> </a:t>
            </a:r>
            <a:r>
              <a:rPr lang="es-ES" dirty="0" smtClean="0">
                <a:latin typeface="Myriad Pro"/>
                <a:cs typeface="Myriad Pro"/>
              </a:rPr>
              <a:t>APPROACH</a:t>
            </a:r>
            <a:endParaRPr lang="en-US" dirty="0">
              <a:latin typeface="Myriad Pro"/>
              <a:cs typeface="Myriad Pro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5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39</a:t>
            </a:fld>
            <a:endParaRPr lang="en-GB"/>
          </a:p>
        </p:txBody>
      </p:sp>
      <p:grpSp>
        <p:nvGrpSpPr>
          <p:cNvPr id="66" name="Agrupar 30"/>
          <p:cNvGrpSpPr/>
          <p:nvPr/>
        </p:nvGrpSpPr>
        <p:grpSpPr>
          <a:xfrm>
            <a:off x="1340330" y="3010980"/>
            <a:ext cx="3686065" cy="2545106"/>
            <a:chOff x="948939" y="3505651"/>
            <a:chExt cx="3686065" cy="2545106"/>
          </a:xfrm>
        </p:grpSpPr>
        <p:sp>
          <p:nvSpPr>
            <p:cNvPr id="67" name="Elipse 5"/>
            <p:cNvSpPr/>
            <p:nvPr/>
          </p:nvSpPr>
          <p:spPr>
            <a:xfrm>
              <a:off x="1339678" y="4633642"/>
              <a:ext cx="669839" cy="1417115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68" name="Elipse 7"/>
            <p:cNvSpPr/>
            <p:nvPr/>
          </p:nvSpPr>
          <p:spPr>
            <a:xfrm>
              <a:off x="3965165" y="3505651"/>
              <a:ext cx="669839" cy="1417115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cxnSp>
          <p:nvCxnSpPr>
            <p:cNvPr id="69" name="Conector recto 9"/>
            <p:cNvCxnSpPr>
              <a:stCxn id="67" idx="0"/>
              <a:endCxn id="68" idx="0"/>
            </p:cNvCxnSpPr>
            <p:nvPr/>
          </p:nvCxnSpPr>
          <p:spPr>
            <a:xfrm flipV="1">
              <a:off x="1674598" y="3505651"/>
              <a:ext cx="2625487" cy="1127991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10"/>
            <p:cNvCxnSpPr>
              <a:stCxn id="67" idx="4"/>
              <a:endCxn id="68" idx="4"/>
            </p:cNvCxnSpPr>
            <p:nvPr/>
          </p:nvCxnSpPr>
          <p:spPr>
            <a:xfrm flipV="1">
              <a:off x="1674598" y="4922766"/>
              <a:ext cx="2625487" cy="1127991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14"/>
            <p:cNvCxnSpPr/>
            <p:nvPr/>
          </p:nvCxnSpPr>
          <p:spPr>
            <a:xfrm flipV="1">
              <a:off x="948939" y="4268845"/>
              <a:ext cx="3346182" cy="1369685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  <a:headEnd type="stealth" w="med" len="lg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Conector recto 26"/>
          <p:cNvCxnSpPr>
            <a:endCxn id="80" idx="5"/>
          </p:cNvCxnSpPr>
          <p:nvPr/>
        </p:nvCxnSpPr>
        <p:spPr>
          <a:xfrm rot="21027613" flipH="1" flipV="1">
            <a:off x="1881885" y="3747069"/>
            <a:ext cx="2868614" cy="1840974"/>
          </a:xfrm>
          <a:prstGeom prst="line">
            <a:avLst/>
          </a:prstGeom>
          <a:ln w="50800" cmpd="sng">
            <a:solidFill>
              <a:schemeClr val="accent1"/>
            </a:solidFill>
            <a:prstDash val="sysDash"/>
            <a:headEnd type="stealth" w="med" len="lg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35"/>
          <p:cNvCxnSpPr/>
          <p:nvPr/>
        </p:nvCxnSpPr>
        <p:spPr>
          <a:xfrm flipH="1">
            <a:off x="3307769" y="4274883"/>
            <a:ext cx="105189" cy="436733"/>
          </a:xfrm>
          <a:prstGeom prst="line">
            <a:avLst/>
          </a:prstGeom>
          <a:ln w="38100" cmpd="sng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3314258" y="4190942"/>
            <a:ext cx="169278" cy="169278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3314258" y="38687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920" y="3774173"/>
            <a:ext cx="313194" cy="36179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940" y="4663734"/>
            <a:ext cx="300605" cy="347251"/>
          </a:xfrm>
          <a:prstGeom prst="rect">
            <a:avLst/>
          </a:prstGeom>
        </p:spPr>
      </p:pic>
      <p:sp>
        <p:nvSpPr>
          <p:cNvPr id="78" name="Oval 77"/>
          <p:cNvSpPr/>
          <p:nvPr/>
        </p:nvSpPr>
        <p:spPr>
          <a:xfrm>
            <a:off x="3230564" y="4579095"/>
            <a:ext cx="169278" cy="169278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35 Grupo"/>
          <p:cNvGrpSpPr/>
          <p:nvPr/>
        </p:nvGrpSpPr>
        <p:grpSpPr>
          <a:xfrm rot="1583258">
            <a:off x="961320" y="3273300"/>
            <a:ext cx="1021685" cy="793559"/>
            <a:chOff x="1000100" y="1643056"/>
            <a:chExt cx="1747514" cy="1357322"/>
          </a:xfrm>
        </p:grpSpPr>
        <p:sp>
          <p:nvSpPr>
            <p:cNvPr id="80" name="33 Triángulo isósceles"/>
            <p:cNvSpPr/>
            <p:nvPr/>
          </p:nvSpPr>
          <p:spPr>
            <a:xfrm rot="1800000">
              <a:off x="2040636" y="2209999"/>
              <a:ext cx="706978" cy="628930"/>
            </a:xfrm>
            <a:prstGeom prst="triangl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1" name="32 Rectángulo"/>
            <p:cNvSpPr/>
            <p:nvPr/>
          </p:nvSpPr>
          <p:spPr>
            <a:xfrm>
              <a:off x="1285852" y="2214560"/>
              <a:ext cx="1071570" cy="78581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" name="31 Elipse"/>
            <p:cNvSpPr/>
            <p:nvPr/>
          </p:nvSpPr>
          <p:spPr>
            <a:xfrm>
              <a:off x="1571604" y="1643056"/>
              <a:ext cx="785818" cy="785818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" name="30 Elipse"/>
            <p:cNvSpPr/>
            <p:nvPr/>
          </p:nvSpPr>
          <p:spPr>
            <a:xfrm>
              <a:off x="1000100" y="1785932"/>
              <a:ext cx="714380" cy="71438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84" name="34 Grupo"/>
            <p:cNvGrpSpPr/>
            <p:nvPr/>
          </p:nvGrpSpPr>
          <p:grpSpPr>
            <a:xfrm>
              <a:off x="1071538" y="1714494"/>
              <a:ext cx="1571190" cy="1214446"/>
              <a:chOff x="1071538" y="1714494"/>
              <a:chExt cx="1571190" cy="1214446"/>
            </a:xfrm>
          </p:grpSpPr>
          <p:sp>
            <p:nvSpPr>
              <p:cNvPr id="85" name="27 Triángulo isósceles"/>
              <p:cNvSpPr/>
              <p:nvPr/>
            </p:nvSpPr>
            <p:spPr>
              <a:xfrm rot="1800000">
                <a:off x="2145520" y="2333284"/>
                <a:ext cx="497208" cy="428628"/>
              </a:xfrm>
              <a:prstGeom prst="triangl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6" name="28 Elipse"/>
              <p:cNvSpPr/>
              <p:nvPr/>
            </p:nvSpPr>
            <p:spPr>
              <a:xfrm>
                <a:off x="1643042" y="1714494"/>
                <a:ext cx="642942" cy="642942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7" name="29 Elipse"/>
              <p:cNvSpPr/>
              <p:nvPr/>
            </p:nvSpPr>
            <p:spPr>
              <a:xfrm>
                <a:off x="1071538" y="1857370"/>
                <a:ext cx="571504" cy="571504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8" name="26 Rectángulo"/>
              <p:cNvSpPr/>
              <p:nvPr/>
            </p:nvSpPr>
            <p:spPr>
              <a:xfrm>
                <a:off x="1357290" y="2285998"/>
                <a:ext cx="928694" cy="642942"/>
              </a:xfrm>
              <a:prstGeom prst="rect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1223589" y="1785243"/>
            <a:ext cx="4181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/>
              <a:t>Spatial</a:t>
            </a:r>
            <a:r>
              <a:rPr lang="es-ES" sz="2800" dirty="0" smtClean="0"/>
              <a:t> </a:t>
            </a:r>
            <a:r>
              <a:rPr lang="es-ES" sz="2800" dirty="0" err="1" smtClean="0"/>
              <a:t>density</a:t>
            </a:r>
            <a:r>
              <a:rPr lang="es-ES" sz="2800" dirty="0" smtClean="0"/>
              <a:t> </a:t>
            </a:r>
            <a:r>
              <a:rPr lang="es-ES" sz="2800" dirty="0" err="1" smtClean="0"/>
              <a:t>estimations</a:t>
            </a:r>
            <a:endParaRPr lang="en-US" sz="2800" dirty="0"/>
          </a:p>
        </p:txBody>
      </p:sp>
      <p:sp>
        <p:nvSpPr>
          <p:cNvPr id="89" name="TextBox 88"/>
          <p:cNvSpPr txBox="1"/>
          <p:nvPr/>
        </p:nvSpPr>
        <p:spPr>
          <a:xfrm>
            <a:off x="6703040" y="1785243"/>
            <a:ext cx="4650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/>
              <a:t>Temporal </a:t>
            </a:r>
            <a:r>
              <a:rPr lang="es-ES" sz="2800" dirty="0" err="1" smtClean="0"/>
              <a:t>density</a:t>
            </a:r>
            <a:r>
              <a:rPr lang="es-ES" sz="2800" dirty="0" smtClean="0"/>
              <a:t> </a:t>
            </a:r>
            <a:r>
              <a:rPr lang="es-ES" sz="2800" dirty="0" err="1" smtClean="0"/>
              <a:t>estimations</a:t>
            </a:r>
            <a:endParaRPr lang="en-US" sz="2800" dirty="0"/>
          </a:p>
        </p:txBody>
      </p:sp>
      <p:grpSp>
        <p:nvGrpSpPr>
          <p:cNvPr id="90" name="Group 89"/>
          <p:cNvGrpSpPr/>
          <p:nvPr/>
        </p:nvGrpSpPr>
        <p:grpSpPr>
          <a:xfrm>
            <a:off x="6811822" y="2674830"/>
            <a:ext cx="4279043" cy="3123775"/>
            <a:chOff x="3336825" y="1426861"/>
            <a:chExt cx="5543485" cy="4046839"/>
          </a:xfrm>
        </p:grpSpPr>
        <p:grpSp>
          <p:nvGrpSpPr>
            <p:cNvPr id="91" name="Group 90"/>
            <p:cNvGrpSpPr/>
            <p:nvPr/>
          </p:nvGrpSpPr>
          <p:grpSpPr>
            <a:xfrm>
              <a:off x="3336825" y="1426861"/>
              <a:ext cx="5543485" cy="4046839"/>
              <a:chOff x="3336825" y="1426861"/>
              <a:chExt cx="5543485" cy="4046839"/>
            </a:xfrm>
          </p:grpSpPr>
          <p:pic>
            <p:nvPicPr>
              <p:cNvPr id="130" name="Picture 3" descr="C:\Users\Adrian\Pictures\vlcsnap-2014-11-17-10h45m56s67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37" t="19386" r="27524" b="22539"/>
              <a:stretch/>
            </p:blipFill>
            <p:spPr bwMode="auto">
              <a:xfrm>
                <a:off x="3771900" y="1574800"/>
                <a:ext cx="5029200" cy="3898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1" name="Straight Arrow Connector 130"/>
              <p:cNvCxnSpPr/>
              <p:nvPr/>
            </p:nvCxnSpPr>
            <p:spPr>
              <a:xfrm>
                <a:off x="3771900" y="5473700"/>
                <a:ext cx="5108410" cy="0"/>
              </a:xfrm>
              <a:prstGeom prst="straightConnector1">
                <a:avLst/>
              </a:prstGeom>
              <a:ln w="63500" cap="sq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 flipV="1">
                <a:off x="3771900" y="1574800"/>
                <a:ext cx="0" cy="3898900"/>
              </a:xfrm>
              <a:prstGeom prst="straightConnector1">
                <a:avLst/>
              </a:prstGeom>
              <a:ln w="63500" cap="sq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3" name="Picture 13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6825" y="1426861"/>
                <a:ext cx="280970" cy="295877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06602" y="5080000"/>
                <a:ext cx="192164" cy="265370"/>
              </a:xfrm>
              <a:prstGeom prst="rect">
                <a:avLst/>
              </a:prstGeom>
            </p:spPr>
          </p:pic>
        </p:grpSp>
        <p:sp>
          <p:nvSpPr>
            <p:cNvPr id="92" name="Oval 91"/>
            <p:cNvSpPr/>
            <p:nvPr/>
          </p:nvSpPr>
          <p:spPr>
            <a:xfrm>
              <a:off x="6900583" y="345995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7017069" y="355715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7093269" y="3604165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227417" y="371936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6701440" y="337412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602138" y="3358397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6520982" y="3403743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820895" y="433243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306545" y="287034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264802" y="2765387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107640" y="247487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026678" y="240819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917141" y="237962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845704" y="241772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788554" y="247963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664729" y="266537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636154" y="273681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550429" y="288921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145616" y="343689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002741" y="356072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7379817" y="387176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7532217" y="402416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7607577" y="408038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7926102" y="432629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8098115" y="4455300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8302903" y="4591158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6369329" y="367459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434357" y="3059847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5438499" y="324597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5494936" y="340313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5551373" y="3560293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5607725" y="388970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709754" y="4167375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6223387" y="426677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313116" y="4002128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286422" y="3311188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350382" y="321780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33321" y="443841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7536800" y="3205816"/>
            <a:ext cx="729524" cy="72952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9147448" y="3861626"/>
            <a:ext cx="729524" cy="72952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8252337" y="4165035"/>
            <a:ext cx="729524" cy="72952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Progressive </a:t>
            </a:r>
            <a:r>
              <a:rPr lang="en-US" sz="4000" dirty="0" smtClean="0">
                <a:sym typeface="Wingdings" panose="05000000000000000000" pitchFamily="2" charset="2"/>
              </a:rPr>
              <a:t>Transient</a:t>
            </a: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sp>
        <p:nvSpPr>
          <p:cNvPr id="138" name="CuadroTexto 59"/>
          <p:cNvSpPr txBox="1"/>
          <p:nvPr/>
        </p:nvSpPr>
        <p:spPr>
          <a:xfrm>
            <a:off x="8479586" y="5865755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time</a:t>
            </a:r>
          </a:p>
        </p:txBody>
      </p:sp>
      <p:sp>
        <p:nvSpPr>
          <p:cNvPr id="139" name="CuadroTexto 59"/>
          <p:cNvSpPr txBox="1"/>
          <p:nvPr/>
        </p:nvSpPr>
        <p:spPr>
          <a:xfrm rot="16200000">
            <a:off x="5956791" y="4070796"/>
            <a:ext cx="1548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smtClean="0"/>
              <a:t>Radiance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1590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Presentation_Transient\vlcsnap-2014-11-23-10h56m54s8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4</a:t>
            </a:fld>
            <a:endParaRPr lang="en-GB"/>
          </a:p>
        </p:txBody>
      </p:sp>
      <p:sp>
        <p:nvSpPr>
          <p:cNvPr id="6" name="Rectángulo 5"/>
          <p:cNvSpPr/>
          <p:nvPr/>
        </p:nvSpPr>
        <p:spPr>
          <a:xfrm>
            <a:off x="320866" y="288666"/>
            <a:ext cx="6134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Femto-photography [</a:t>
            </a:r>
            <a:r>
              <a:rPr lang="en-US" sz="2800" dirty="0" err="1"/>
              <a:t>Velten</a:t>
            </a:r>
            <a:r>
              <a:rPr lang="en-US" sz="2800" dirty="0"/>
              <a:t> et al. 2013] </a:t>
            </a:r>
          </a:p>
        </p:txBody>
      </p:sp>
    </p:spTree>
    <p:extLst>
      <p:ext uri="{BB962C8B-B14F-4D97-AF65-F5344CB8AC3E}">
        <p14:creationId xmlns:p14="http://schemas.microsoft.com/office/powerpoint/2010/main" val="297061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40</a:t>
            </a:fld>
            <a:endParaRPr lang="en-GB"/>
          </a:p>
        </p:txBody>
      </p:sp>
      <p:grpSp>
        <p:nvGrpSpPr>
          <p:cNvPr id="66" name="Agrupar 30"/>
          <p:cNvGrpSpPr/>
          <p:nvPr/>
        </p:nvGrpSpPr>
        <p:grpSpPr>
          <a:xfrm>
            <a:off x="1340330" y="3214471"/>
            <a:ext cx="3589880" cy="2138125"/>
            <a:chOff x="948939" y="3709142"/>
            <a:chExt cx="3589880" cy="2138125"/>
          </a:xfrm>
        </p:grpSpPr>
        <p:sp>
          <p:nvSpPr>
            <p:cNvPr id="67" name="Elipse 5"/>
            <p:cNvSpPr/>
            <p:nvPr/>
          </p:nvSpPr>
          <p:spPr>
            <a:xfrm>
              <a:off x="1435864" y="4837133"/>
              <a:ext cx="477468" cy="1010134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68" name="Elipse 7"/>
            <p:cNvSpPr/>
            <p:nvPr/>
          </p:nvSpPr>
          <p:spPr>
            <a:xfrm>
              <a:off x="4061351" y="3709142"/>
              <a:ext cx="477468" cy="1010134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cxnSp>
          <p:nvCxnSpPr>
            <p:cNvPr id="69" name="Conector recto 9"/>
            <p:cNvCxnSpPr/>
            <p:nvPr/>
          </p:nvCxnSpPr>
          <p:spPr>
            <a:xfrm flipV="1">
              <a:off x="1616999" y="3716215"/>
              <a:ext cx="2625487" cy="1127991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10"/>
            <p:cNvCxnSpPr/>
            <p:nvPr/>
          </p:nvCxnSpPr>
          <p:spPr>
            <a:xfrm flipV="1">
              <a:off x="1722697" y="4714202"/>
              <a:ext cx="2625487" cy="1127991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14"/>
            <p:cNvCxnSpPr/>
            <p:nvPr/>
          </p:nvCxnSpPr>
          <p:spPr>
            <a:xfrm flipV="1">
              <a:off x="948939" y="4268845"/>
              <a:ext cx="3346182" cy="1369685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  <a:headEnd type="stealth" w="med" len="lg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Conector recto 26"/>
          <p:cNvCxnSpPr>
            <a:endCxn id="80" idx="5"/>
          </p:cNvCxnSpPr>
          <p:nvPr/>
        </p:nvCxnSpPr>
        <p:spPr>
          <a:xfrm rot="21027613" flipH="1" flipV="1">
            <a:off x="1881885" y="3747069"/>
            <a:ext cx="2868614" cy="1840974"/>
          </a:xfrm>
          <a:prstGeom prst="line">
            <a:avLst/>
          </a:prstGeom>
          <a:ln w="50800" cmpd="sng">
            <a:solidFill>
              <a:schemeClr val="accent1"/>
            </a:solidFill>
            <a:prstDash val="sysDash"/>
            <a:headEnd type="stealth" w="med" len="lg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35"/>
          <p:cNvCxnSpPr/>
          <p:nvPr/>
        </p:nvCxnSpPr>
        <p:spPr>
          <a:xfrm flipH="1">
            <a:off x="3183944" y="4217733"/>
            <a:ext cx="105189" cy="436733"/>
          </a:xfrm>
          <a:prstGeom prst="line">
            <a:avLst/>
          </a:prstGeom>
          <a:ln w="38100" cmpd="sng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3170142" y="4238350"/>
            <a:ext cx="169278" cy="169278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3314258" y="38687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920" y="3774173"/>
            <a:ext cx="313194" cy="36179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940" y="4663734"/>
            <a:ext cx="300605" cy="347251"/>
          </a:xfrm>
          <a:prstGeom prst="rect">
            <a:avLst/>
          </a:prstGeom>
        </p:spPr>
      </p:pic>
      <p:sp>
        <p:nvSpPr>
          <p:cNvPr id="78" name="Oval 77"/>
          <p:cNvSpPr/>
          <p:nvPr/>
        </p:nvSpPr>
        <p:spPr>
          <a:xfrm>
            <a:off x="3108746" y="4529797"/>
            <a:ext cx="169278" cy="169278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35 Grupo"/>
          <p:cNvGrpSpPr/>
          <p:nvPr/>
        </p:nvGrpSpPr>
        <p:grpSpPr>
          <a:xfrm rot="1583258">
            <a:off x="961320" y="3273300"/>
            <a:ext cx="1021685" cy="793559"/>
            <a:chOff x="1000100" y="1643056"/>
            <a:chExt cx="1747514" cy="1357322"/>
          </a:xfrm>
        </p:grpSpPr>
        <p:sp>
          <p:nvSpPr>
            <p:cNvPr id="80" name="33 Triángulo isósceles"/>
            <p:cNvSpPr/>
            <p:nvPr/>
          </p:nvSpPr>
          <p:spPr>
            <a:xfrm rot="1800000">
              <a:off x="2040636" y="2209999"/>
              <a:ext cx="706978" cy="628930"/>
            </a:xfrm>
            <a:prstGeom prst="triangl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1" name="32 Rectángulo"/>
            <p:cNvSpPr/>
            <p:nvPr/>
          </p:nvSpPr>
          <p:spPr>
            <a:xfrm>
              <a:off x="1285852" y="2214560"/>
              <a:ext cx="1071570" cy="78581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" name="31 Elipse"/>
            <p:cNvSpPr/>
            <p:nvPr/>
          </p:nvSpPr>
          <p:spPr>
            <a:xfrm>
              <a:off x="1571604" y="1643056"/>
              <a:ext cx="785818" cy="785818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" name="30 Elipse"/>
            <p:cNvSpPr/>
            <p:nvPr/>
          </p:nvSpPr>
          <p:spPr>
            <a:xfrm>
              <a:off x="1000100" y="1785932"/>
              <a:ext cx="714380" cy="71438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84" name="34 Grupo"/>
            <p:cNvGrpSpPr/>
            <p:nvPr/>
          </p:nvGrpSpPr>
          <p:grpSpPr>
            <a:xfrm>
              <a:off x="1071538" y="1714494"/>
              <a:ext cx="1571190" cy="1214446"/>
              <a:chOff x="1071538" y="1714494"/>
              <a:chExt cx="1571190" cy="1214446"/>
            </a:xfrm>
          </p:grpSpPr>
          <p:sp>
            <p:nvSpPr>
              <p:cNvPr id="85" name="27 Triángulo isósceles"/>
              <p:cNvSpPr/>
              <p:nvPr/>
            </p:nvSpPr>
            <p:spPr>
              <a:xfrm rot="1800000">
                <a:off x="2145520" y="2333284"/>
                <a:ext cx="497208" cy="428628"/>
              </a:xfrm>
              <a:prstGeom prst="triangl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6" name="28 Elipse"/>
              <p:cNvSpPr/>
              <p:nvPr/>
            </p:nvSpPr>
            <p:spPr>
              <a:xfrm>
                <a:off x="1643042" y="1714494"/>
                <a:ext cx="642942" cy="642942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7" name="29 Elipse"/>
              <p:cNvSpPr/>
              <p:nvPr/>
            </p:nvSpPr>
            <p:spPr>
              <a:xfrm>
                <a:off x="1071538" y="1857370"/>
                <a:ext cx="571504" cy="571504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8" name="26 Rectángulo"/>
              <p:cNvSpPr/>
              <p:nvPr/>
            </p:nvSpPr>
            <p:spPr>
              <a:xfrm>
                <a:off x="1357290" y="2285998"/>
                <a:ext cx="928694" cy="642942"/>
              </a:xfrm>
              <a:prstGeom prst="rect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1223589" y="1785243"/>
            <a:ext cx="4181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/>
              <a:t>Spatial</a:t>
            </a:r>
            <a:r>
              <a:rPr lang="es-ES" sz="2800" dirty="0" smtClean="0"/>
              <a:t> </a:t>
            </a:r>
            <a:r>
              <a:rPr lang="es-ES" sz="2800" dirty="0" err="1" smtClean="0"/>
              <a:t>density</a:t>
            </a:r>
            <a:r>
              <a:rPr lang="es-ES" sz="2800" dirty="0" smtClean="0"/>
              <a:t> </a:t>
            </a:r>
            <a:r>
              <a:rPr lang="es-ES" sz="2800" dirty="0" err="1" smtClean="0"/>
              <a:t>estimations</a:t>
            </a:r>
            <a:endParaRPr lang="en-US" sz="2800" dirty="0"/>
          </a:p>
        </p:txBody>
      </p:sp>
      <p:sp>
        <p:nvSpPr>
          <p:cNvPr id="89" name="TextBox 88"/>
          <p:cNvSpPr txBox="1"/>
          <p:nvPr/>
        </p:nvSpPr>
        <p:spPr>
          <a:xfrm>
            <a:off x="6703040" y="1785243"/>
            <a:ext cx="4650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/>
              <a:t>Temporal </a:t>
            </a:r>
            <a:r>
              <a:rPr lang="es-ES" sz="2800" dirty="0" err="1" smtClean="0"/>
              <a:t>density</a:t>
            </a:r>
            <a:r>
              <a:rPr lang="es-ES" sz="2800" dirty="0" smtClean="0"/>
              <a:t> </a:t>
            </a:r>
            <a:r>
              <a:rPr lang="es-ES" sz="2800" dirty="0" err="1" smtClean="0"/>
              <a:t>estimations</a:t>
            </a:r>
            <a:endParaRPr lang="en-US" sz="2800" dirty="0"/>
          </a:p>
        </p:txBody>
      </p:sp>
      <p:grpSp>
        <p:nvGrpSpPr>
          <p:cNvPr id="90" name="Group 89"/>
          <p:cNvGrpSpPr/>
          <p:nvPr/>
        </p:nvGrpSpPr>
        <p:grpSpPr>
          <a:xfrm>
            <a:off x="6811822" y="2674830"/>
            <a:ext cx="4279043" cy="3123775"/>
            <a:chOff x="3336825" y="1426861"/>
            <a:chExt cx="5543485" cy="4046839"/>
          </a:xfrm>
        </p:grpSpPr>
        <p:grpSp>
          <p:nvGrpSpPr>
            <p:cNvPr id="91" name="Group 90"/>
            <p:cNvGrpSpPr/>
            <p:nvPr/>
          </p:nvGrpSpPr>
          <p:grpSpPr>
            <a:xfrm>
              <a:off x="3336825" y="1426861"/>
              <a:ext cx="5543485" cy="4046839"/>
              <a:chOff x="3336825" y="1426861"/>
              <a:chExt cx="5543485" cy="4046839"/>
            </a:xfrm>
          </p:grpSpPr>
          <p:pic>
            <p:nvPicPr>
              <p:cNvPr id="130" name="Picture 3" descr="C:\Users\Adrian\Pictures\vlcsnap-2014-11-17-10h45m56s67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37" t="19386" r="27524" b="22539"/>
              <a:stretch/>
            </p:blipFill>
            <p:spPr bwMode="auto">
              <a:xfrm>
                <a:off x="3771900" y="1574800"/>
                <a:ext cx="5029200" cy="3898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1" name="Straight Arrow Connector 130"/>
              <p:cNvCxnSpPr/>
              <p:nvPr/>
            </p:nvCxnSpPr>
            <p:spPr>
              <a:xfrm>
                <a:off x="3771900" y="5473700"/>
                <a:ext cx="5108410" cy="0"/>
              </a:xfrm>
              <a:prstGeom prst="straightConnector1">
                <a:avLst/>
              </a:prstGeom>
              <a:ln w="63500" cap="sq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 flipV="1">
                <a:off x="3771900" y="1574800"/>
                <a:ext cx="0" cy="3898900"/>
              </a:xfrm>
              <a:prstGeom prst="straightConnector1">
                <a:avLst/>
              </a:prstGeom>
              <a:ln w="63500" cap="sq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3" name="Picture 13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6825" y="1426861"/>
                <a:ext cx="280970" cy="295877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06602" y="5080000"/>
                <a:ext cx="192164" cy="265370"/>
              </a:xfrm>
              <a:prstGeom prst="rect">
                <a:avLst/>
              </a:prstGeom>
            </p:spPr>
          </p:pic>
        </p:grpSp>
        <p:sp>
          <p:nvSpPr>
            <p:cNvPr id="92" name="Oval 91"/>
            <p:cNvSpPr/>
            <p:nvPr/>
          </p:nvSpPr>
          <p:spPr>
            <a:xfrm>
              <a:off x="6900583" y="345995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7017069" y="355715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7093269" y="3604165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227417" y="371936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6701440" y="337412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602138" y="3358397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6520982" y="3403743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820895" y="433243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306545" y="287034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264802" y="2765387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107640" y="247487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026678" y="240819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917141" y="237962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845704" y="241772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788554" y="247963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664729" y="266537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636154" y="273681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550429" y="288921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145616" y="343689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002741" y="356072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7379817" y="387176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7532217" y="402416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7607577" y="408038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7926102" y="432629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8098115" y="4455300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8302903" y="4591158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6369329" y="367459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434357" y="3059847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5438499" y="324597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5494936" y="340313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5551373" y="3560293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5607725" y="388970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709754" y="4167375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6223387" y="426677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313116" y="4002128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286422" y="3311188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350382" y="321780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33321" y="443841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7638194" y="3307210"/>
            <a:ext cx="526736" cy="52673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9248842" y="3963020"/>
            <a:ext cx="526736" cy="52673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8353731" y="4266429"/>
            <a:ext cx="526736" cy="52673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Progressive </a:t>
            </a:r>
            <a:r>
              <a:rPr lang="en-US" sz="4000" dirty="0" smtClean="0">
                <a:sym typeface="Wingdings" panose="05000000000000000000" pitchFamily="2" charset="2"/>
              </a:rPr>
              <a:t>Transient</a:t>
            </a: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sp>
        <p:nvSpPr>
          <p:cNvPr id="137" name="CuadroTexto 59"/>
          <p:cNvSpPr txBox="1"/>
          <p:nvPr/>
        </p:nvSpPr>
        <p:spPr>
          <a:xfrm>
            <a:off x="8479586" y="5865755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time</a:t>
            </a:r>
          </a:p>
        </p:txBody>
      </p:sp>
      <p:sp>
        <p:nvSpPr>
          <p:cNvPr id="139" name="CuadroTexto 59"/>
          <p:cNvSpPr txBox="1"/>
          <p:nvPr/>
        </p:nvSpPr>
        <p:spPr>
          <a:xfrm rot="16200000">
            <a:off x="5956791" y="4070796"/>
            <a:ext cx="1548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smtClean="0"/>
              <a:t>Radiance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127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41</a:t>
            </a:fld>
            <a:endParaRPr lang="en-GB"/>
          </a:p>
        </p:txBody>
      </p:sp>
      <p:grpSp>
        <p:nvGrpSpPr>
          <p:cNvPr id="66" name="Agrupar 30"/>
          <p:cNvGrpSpPr/>
          <p:nvPr/>
        </p:nvGrpSpPr>
        <p:grpSpPr>
          <a:xfrm>
            <a:off x="1340330" y="3399807"/>
            <a:ext cx="3502276" cy="1769646"/>
            <a:chOff x="948939" y="3894478"/>
            <a:chExt cx="3502276" cy="1769646"/>
          </a:xfrm>
        </p:grpSpPr>
        <p:sp>
          <p:nvSpPr>
            <p:cNvPr id="67" name="Elipse 5"/>
            <p:cNvSpPr/>
            <p:nvPr/>
          </p:nvSpPr>
          <p:spPr>
            <a:xfrm>
              <a:off x="1523468" y="5022469"/>
              <a:ext cx="302260" cy="639462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68" name="Elipse 7"/>
            <p:cNvSpPr/>
            <p:nvPr/>
          </p:nvSpPr>
          <p:spPr>
            <a:xfrm>
              <a:off x="4148955" y="3894478"/>
              <a:ext cx="302260" cy="639462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cxnSp>
          <p:nvCxnSpPr>
            <p:cNvPr id="69" name="Conector recto 9"/>
            <p:cNvCxnSpPr/>
            <p:nvPr/>
          </p:nvCxnSpPr>
          <p:spPr>
            <a:xfrm flipV="1">
              <a:off x="1621002" y="3904943"/>
              <a:ext cx="2625487" cy="1127991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10"/>
            <p:cNvCxnSpPr/>
            <p:nvPr/>
          </p:nvCxnSpPr>
          <p:spPr>
            <a:xfrm flipV="1">
              <a:off x="1708136" y="4536133"/>
              <a:ext cx="2625487" cy="1127991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14"/>
            <p:cNvCxnSpPr/>
            <p:nvPr/>
          </p:nvCxnSpPr>
          <p:spPr>
            <a:xfrm flipV="1">
              <a:off x="948939" y="4268845"/>
              <a:ext cx="3346182" cy="1369685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  <a:headEnd type="stealth" w="med" len="lg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Conector recto 26"/>
          <p:cNvCxnSpPr>
            <a:endCxn id="80" idx="5"/>
          </p:cNvCxnSpPr>
          <p:nvPr/>
        </p:nvCxnSpPr>
        <p:spPr>
          <a:xfrm rot="21027613" flipH="1" flipV="1">
            <a:off x="1881885" y="3747069"/>
            <a:ext cx="2868614" cy="1840974"/>
          </a:xfrm>
          <a:prstGeom prst="line">
            <a:avLst/>
          </a:prstGeom>
          <a:ln w="50800" cmpd="sng">
            <a:solidFill>
              <a:schemeClr val="accent1"/>
            </a:solidFill>
            <a:prstDash val="sysDash"/>
            <a:headEnd type="stealth" w="med" len="lg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35"/>
          <p:cNvCxnSpPr>
            <a:stCxn id="74" idx="3"/>
          </p:cNvCxnSpPr>
          <p:nvPr/>
        </p:nvCxnSpPr>
        <p:spPr>
          <a:xfrm flipH="1">
            <a:off x="3083992" y="4416127"/>
            <a:ext cx="27825" cy="219149"/>
          </a:xfrm>
          <a:prstGeom prst="line">
            <a:avLst/>
          </a:prstGeom>
          <a:ln w="38100" cmpd="sng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3087027" y="4271639"/>
            <a:ext cx="169278" cy="169278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3314258" y="38687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920" y="3774173"/>
            <a:ext cx="313194" cy="36179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940" y="4663734"/>
            <a:ext cx="300605" cy="347251"/>
          </a:xfrm>
          <a:prstGeom prst="rect">
            <a:avLst/>
          </a:prstGeom>
        </p:spPr>
      </p:pic>
      <p:sp>
        <p:nvSpPr>
          <p:cNvPr id="78" name="Oval 77"/>
          <p:cNvSpPr/>
          <p:nvPr/>
        </p:nvSpPr>
        <p:spPr>
          <a:xfrm>
            <a:off x="3018335" y="4510012"/>
            <a:ext cx="169278" cy="169278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35 Grupo"/>
          <p:cNvGrpSpPr/>
          <p:nvPr/>
        </p:nvGrpSpPr>
        <p:grpSpPr>
          <a:xfrm rot="1583258">
            <a:off x="961320" y="3273300"/>
            <a:ext cx="1021685" cy="793559"/>
            <a:chOff x="1000100" y="1643056"/>
            <a:chExt cx="1747514" cy="1357322"/>
          </a:xfrm>
        </p:grpSpPr>
        <p:sp>
          <p:nvSpPr>
            <p:cNvPr id="80" name="33 Triángulo isósceles"/>
            <p:cNvSpPr/>
            <p:nvPr/>
          </p:nvSpPr>
          <p:spPr>
            <a:xfrm rot="1800000">
              <a:off x="2040636" y="2209999"/>
              <a:ext cx="706978" cy="628930"/>
            </a:xfrm>
            <a:prstGeom prst="triangl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1" name="32 Rectángulo"/>
            <p:cNvSpPr/>
            <p:nvPr/>
          </p:nvSpPr>
          <p:spPr>
            <a:xfrm>
              <a:off x="1285852" y="2214560"/>
              <a:ext cx="1071570" cy="78581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" name="31 Elipse"/>
            <p:cNvSpPr/>
            <p:nvPr/>
          </p:nvSpPr>
          <p:spPr>
            <a:xfrm>
              <a:off x="1571604" y="1643056"/>
              <a:ext cx="785818" cy="785818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" name="30 Elipse"/>
            <p:cNvSpPr/>
            <p:nvPr/>
          </p:nvSpPr>
          <p:spPr>
            <a:xfrm>
              <a:off x="1000100" y="1785932"/>
              <a:ext cx="714380" cy="71438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84" name="34 Grupo"/>
            <p:cNvGrpSpPr/>
            <p:nvPr/>
          </p:nvGrpSpPr>
          <p:grpSpPr>
            <a:xfrm>
              <a:off x="1071538" y="1714494"/>
              <a:ext cx="1571190" cy="1214446"/>
              <a:chOff x="1071538" y="1714494"/>
              <a:chExt cx="1571190" cy="1214446"/>
            </a:xfrm>
          </p:grpSpPr>
          <p:sp>
            <p:nvSpPr>
              <p:cNvPr id="85" name="27 Triángulo isósceles"/>
              <p:cNvSpPr/>
              <p:nvPr/>
            </p:nvSpPr>
            <p:spPr>
              <a:xfrm rot="1800000">
                <a:off x="2145520" y="2333284"/>
                <a:ext cx="497208" cy="428628"/>
              </a:xfrm>
              <a:prstGeom prst="triangl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6" name="28 Elipse"/>
              <p:cNvSpPr/>
              <p:nvPr/>
            </p:nvSpPr>
            <p:spPr>
              <a:xfrm>
                <a:off x="1643042" y="1714494"/>
                <a:ext cx="642942" cy="642942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7" name="29 Elipse"/>
              <p:cNvSpPr/>
              <p:nvPr/>
            </p:nvSpPr>
            <p:spPr>
              <a:xfrm>
                <a:off x="1071538" y="1857370"/>
                <a:ext cx="571504" cy="571504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8" name="26 Rectángulo"/>
              <p:cNvSpPr/>
              <p:nvPr/>
            </p:nvSpPr>
            <p:spPr>
              <a:xfrm>
                <a:off x="1357290" y="2285998"/>
                <a:ext cx="928694" cy="642942"/>
              </a:xfrm>
              <a:prstGeom prst="rect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1223589" y="1785243"/>
            <a:ext cx="4181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/>
              <a:t>Spatial</a:t>
            </a:r>
            <a:r>
              <a:rPr lang="es-ES" sz="2800" dirty="0" smtClean="0"/>
              <a:t> </a:t>
            </a:r>
            <a:r>
              <a:rPr lang="es-ES" sz="2800" dirty="0" err="1" smtClean="0"/>
              <a:t>density</a:t>
            </a:r>
            <a:r>
              <a:rPr lang="es-ES" sz="2800" dirty="0" smtClean="0"/>
              <a:t> </a:t>
            </a:r>
            <a:r>
              <a:rPr lang="es-ES" sz="2800" dirty="0" err="1" smtClean="0"/>
              <a:t>estimations</a:t>
            </a:r>
            <a:endParaRPr lang="en-US" sz="2800" dirty="0"/>
          </a:p>
        </p:txBody>
      </p:sp>
      <p:sp>
        <p:nvSpPr>
          <p:cNvPr id="89" name="TextBox 88"/>
          <p:cNvSpPr txBox="1"/>
          <p:nvPr/>
        </p:nvSpPr>
        <p:spPr>
          <a:xfrm>
            <a:off x="6703040" y="1785243"/>
            <a:ext cx="4650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/>
              <a:t>Temporal </a:t>
            </a:r>
            <a:r>
              <a:rPr lang="es-ES" sz="2800" dirty="0" err="1" smtClean="0"/>
              <a:t>density</a:t>
            </a:r>
            <a:r>
              <a:rPr lang="es-ES" sz="2800" dirty="0" smtClean="0"/>
              <a:t> </a:t>
            </a:r>
            <a:r>
              <a:rPr lang="es-ES" sz="2800" dirty="0" err="1" smtClean="0"/>
              <a:t>estimations</a:t>
            </a:r>
            <a:endParaRPr lang="en-US" sz="2800" dirty="0"/>
          </a:p>
        </p:txBody>
      </p:sp>
      <p:grpSp>
        <p:nvGrpSpPr>
          <p:cNvPr id="90" name="Group 89"/>
          <p:cNvGrpSpPr/>
          <p:nvPr/>
        </p:nvGrpSpPr>
        <p:grpSpPr>
          <a:xfrm>
            <a:off x="6811822" y="2674830"/>
            <a:ext cx="4279043" cy="3123775"/>
            <a:chOff x="3336825" y="1426861"/>
            <a:chExt cx="5543485" cy="4046839"/>
          </a:xfrm>
        </p:grpSpPr>
        <p:grpSp>
          <p:nvGrpSpPr>
            <p:cNvPr id="91" name="Group 90"/>
            <p:cNvGrpSpPr/>
            <p:nvPr/>
          </p:nvGrpSpPr>
          <p:grpSpPr>
            <a:xfrm>
              <a:off x="3336825" y="1426861"/>
              <a:ext cx="5543485" cy="4046839"/>
              <a:chOff x="3336825" y="1426861"/>
              <a:chExt cx="5543485" cy="4046839"/>
            </a:xfrm>
          </p:grpSpPr>
          <p:pic>
            <p:nvPicPr>
              <p:cNvPr id="130" name="Picture 3" descr="C:\Users\Adrian\Pictures\vlcsnap-2014-11-17-10h45m56s67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37" t="19386" r="27524" b="22539"/>
              <a:stretch/>
            </p:blipFill>
            <p:spPr bwMode="auto">
              <a:xfrm>
                <a:off x="3771900" y="1574800"/>
                <a:ext cx="5029200" cy="3898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1" name="Straight Arrow Connector 130"/>
              <p:cNvCxnSpPr/>
              <p:nvPr/>
            </p:nvCxnSpPr>
            <p:spPr>
              <a:xfrm>
                <a:off x="3771900" y="5473700"/>
                <a:ext cx="5108410" cy="0"/>
              </a:xfrm>
              <a:prstGeom prst="straightConnector1">
                <a:avLst/>
              </a:prstGeom>
              <a:ln w="63500" cap="sq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 flipV="1">
                <a:off x="3771900" y="1574800"/>
                <a:ext cx="0" cy="3898900"/>
              </a:xfrm>
              <a:prstGeom prst="straightConnector1">
                <a:avLst/>
              </a:prstGeom>
              <a:ln w="63500" cap="sq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3" name="Picture 13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6825" y="1426861"/>
                <a:ext cx="280970" cy="295877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06602" y="5080000"/>
                <a:ext cx="192164" cy="265370"/>
              </a:xfrm>
              <a:prstGeom prst="rect">
                <a:avLst/>
              </a:prstGeom>
            </p:spPr>
          </p:pic>
        </p:grpSp>
        <p:sp>
          <p:nvSpPr>
            <p:cNvPr id="92" name="Oval 91"/>
            <p:cNvSpPr/>
            <p:nvPr/>
          </p:nvSpPr>
          <p:spPr>
            <a:xfrm>
              <a:off x="6900583" y="345995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7017069" y="355715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7093269" y="3604165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227417" y="371936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6701440" y="337412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602138" y="3358397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6520982" y="3403743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820895" y="433243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306545" y="287034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264802" y="2765387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107640" y="247487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026678" y="240819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917141" y="237962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845704" y="241772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788554" y="247963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664729" y="266537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636154" y="273681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550429" y="288921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145616" y="343689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002741" y="356072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7379817" y="387176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7532217" y="402416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7607577" y="408038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7926102" y="432629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8098115" y="4455300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8302903" y="4591158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6369329" y="367459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434357" y="3059847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5438499" y="324597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5494936" y="340313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5551373" y="3560293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5607725" y="388970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709754" y="4167375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6223387" y="426677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313116" y="4002128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286422" y="3311188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350382" y="321780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33321" y="443841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7738978" y="3407994"/>
            <a:ext cx="325168" cy="32516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9349626" y="4063804"/>
            <a:ext cx="325168" cy="32516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8454515" y="4367213"/>
            <a:ext cx="325168" cy="32516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Progressive </a:t>
            </a:r>
            <a:r>
              <a:rPr lang="en-US" sz="4000" dirty="0" smtClean="0">
                <a:sym typeface="Wingdings" panose="05000000000000000000" pitchFamily="2" charset="2"/>
              </a:rPr>
              <a:t>Transient</a:t>
            </a: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sp>
        <p:nvSpPr>
          <p:cNvPr id="138" name="CuadroTexto 59"/>
          <p:cNvSpPr txBox="1"/>
          <p:nvPr/>
        </p:nvSpPr>
        <p:spPr>
          <a:xfrm>
            <a:off x="8479586" y="5865755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time</a:t>
            </a:r>
          </a:p>
        </p:txBody>
      </p:sp>
      <p:sp>
        <p:nvSpPr>
          <p:cNvPr id="139" name="CuadroTexto 59"/>
          <p:cNvSpPr txBox="1"/>
          <p:nvPr/>
        </p:nvSpPr>
        <p:spPr>
          <a:xfrm rot="16200000">
            <a:off x="5956791" y="4070796"/>
            <a:ext cx="1548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smtClean="0"/>
              <a:t>Radiance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944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42</a:t>
            </a:fld>
            <a:endParaRPr lang="en-GB"/>
          </a:p>
        </p:txBody>
      </p:sp>
      <p:grpSp>
        <p:nvGrpSpPr>
          <p:cNvPr id="66" name="Agrupar 30"/>
          <p:cNvGrpSpPr/>
          <p:nvPr/>
        </p:nvGrpSpPr>
        <p:grpSpPr>
          <a:xfrm>
            <a:off x="1340330" y="3399807"/>
            <a:ext cx="3502276" cy="1769646"/>
            <a:chOff x="948939" y="3894478"/>
            <a:chExt cx="3502276" cy="1769646"/>
          </a:xfrm>
        </p:grpSpPr>
        <p:sp>
          <p:nvSpPr>
            <p:cNvPr id="67" name="Elipse 5"/>
            <p:cNvSpPr/>
            <p:nvPr/>
          </p:nvSpPr>
          <p:spPr>
            <a:xfrm>
              <a:off x="1523468" y="5022469"/>
              <a:ext cx="302260" cy="639462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68" name="Elipse 7"/>
            <p:cNvSpPr/>
            <p:nvPr/>
          </p:nvSpPr>
          <p:spPr>
            <a:xfrm>
              <a:off x="4148955" y="3894478"/>
              <a:ext cx="302260" cy="639462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cxnSp>
          <p:nvCxnSpPr>
            <p:cNvPr id="69" name="Conector recto 9"/>
            <p:cNvCxnSpPr/>
            <p:nvPr/>
          </p:nvCxnSpPr>
          <p:spPr>
            <a:xfrm flipV="1">
              <a:off x="1621002" y="3904943"/>
              <a:ext cx="2625487" cy="1127991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10"/>
            <p:cNvCxnSpPr/>
            <p:nvPr/>
          </p:nvCxnSpPr>
          <p:spPr>
            <a:xfrm flipV="1">
              <a:off x="1708136" y="4536133"/>
              <a:ext cx="2625487" cy="1127991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14"/>
            <p:cNvCxnSpPr/>
            <p:nvPr/>
          </p:nvCxnSpPr>
          <p:spPr>
            <a:xfrm flipV="1">
              <a:off x="948939" y="4268845"/>
              <a:ext cx="3346182" cy="1369685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  <a:headEnd type="stealth" w="med" len="lg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Conector recto 26"/>
          <p:cNvCxnSpPr>
            <a:endCxn id="80" idx="5"/>
          </p:cNvCxnSpPr>
          <p:nvPr/>
        </p:nvCxnSpPr>
        <p:spPr>
          <a:xfrm rot="21027613" flipH="1" flipV="1">
            <a:off x="1881885" y="3747069"/>
            <a:ext cx="2868614" cy="1840974"/>
          </a:xfrm>
          <a:prstGeom prst="line">
            <a:avLst/>
          </a:prstGeom>
          <a:ln w="50800" cmpd="sng">
            <a:solidFill>
              <a:schemeClr val="accent1"/>
            </a:solidFill>
            <a:prstDash val="sysDash"/>
            <a:headEnd type="stealth" w="med" len="lg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35"/>
          <p:cNvCxnSpPr>
            <a:stCxn id="74" idx="3"/>
          </p:cNvCxnSpPr>
          <p:nvPr/>
        </p:nvCxnSpPr>
        <p:spPr>
          <a:xfrm flipH="1">
            <a:off x="3083992" y="4416127"/>
            <a:ext cx="27825" cy="219149"/>
          </a:xfrm>
          <a:prstGeom prst="line">
            <a:avLst/>
          </a:prstGeom>
          <a:ln w="38100" cmpd="sng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3087027" y="4271639"/>
            <a:ext cx="169278" cy="169278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3314258" y="38687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920" y="3774173"/>
            <a:ext cx="313194" cy="36179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940" y="4663734"/>
            <a:ext cx="300605" cy="347251"/>
          </a:xfrm>
          <a:prstGeom prst="rect">
            <a:avLst/>
          </a:prstGeom>
        </p:spPr>
      </p:pic>
      <p:sp>
        <p:nvSpPr>
          <p:cNvPr id="78" name="Oval 77"/>
          <p:cNvSpPr/>
          <p:nvPr/>
        </p:nvSpPr>
        <p:spPr>
          <a:xfrm>
            <a:off x="3018335" y="4510012"/>
            <a:ext cx="169278" cy="169278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35 Grupo"/>
          <p:cNvGrpSpPr/>
          <p:nvPr/>
        </p:nvGrpSpPr>
        <p:grpSpPr>
          <a:xfrm rot="1583258">
            <a:off x="961320" y="3273300"/>
            <a:ext cx="1021685" cy="793559"/>
            <a:chOff x="1000100" y="1643056"/>
            <a:chExt cx="1747514" cy="1357322"/>
          </a:xfrm>
        </p:grpSpPr>
        <p:sp>
          <p:nvSpPr>
            <p:cNvPr id="80" name="33 Triángulo isósceles"/>
            <p:cNvSpPr/>
            <p:nvPr/>
          </p:nvSpPr>
          <p:spPr>
            <a:xfrm rot="1800000">
              <a:off x="2040636" y="2209999"/>
              <a:ext cx="706978" cy="628930"/>
            </a:xfrm>
            <a:prstGeom prst="triangl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1" name="32 Rectángulo"/>
            <p:cNvSpPr/>
            <p:nvPr/>
          </p:nvSpPr>
          <p:spPr>
            <a:xfrm>
              <a:off x="1285852" y="2214560"/>
              <a:ext cx="1071570" cy="78581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" name="31 Elipse"/>
            <p:cNvSpPr/>
            <p:nvPr/>
          </p:nvSpPr>
          <p:spPr>
            <a:xfrm>
              <a:off x="1571604" y="1643056"/>
              <a:ext cx="785818" cy="785818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" name="30 Elipse"/>
            <p:cNvSpPr/>
            <p:nvPr/>
          </p:nvSpPr>
          <p:spPr>
            <a:xfrm>
              <a:off x="1000100" y="1785932"/>
              <a:ext cx="714380" cy="71438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84" name="34 Grupo"/>
            <p:cNvGrpSpPr/>
            <p:nvPr/>
          </p:nvGrpSpPr>
          <p:grpSpPr>
            <a:xfrm>
              <a:off x="1071538" y="1714494"/>
              <a:ext cx="1571190" cy="1214446"/>
              <a:chOff x="1071538" y="1714494"/>
              <a:chExt cx="1571190" cy="1214446"/>
            </a:xfrm>
          </p:grpSpPr>
          <p:sp>
            <p:nvSpPr>
              <p:cNvPr id="85" name="27 Triángulo isósceles"/>
              <p:cNvSpPr/>
              <p:nvPr/>
            </p:nvSpPr>
            <p:spPr>
              <a:xfrm rot="1800000">
                <a:off x="2145520" y="2333284"/>
                <a:ext cx="497208" cy="428628"/>
              </a:xfrm>
              <a:prstGeom prst="triangl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6" name="28 Elipse"/>
              <p:cNvSpPr/>
              <p:nvPr/>
            </p:nvSpPr>
            <p:spPr>
              <a:xfrm>
                <a:off x="1643042" y="1714494"/>
                <a:ext cx="642942" cy="642942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7" name="29 Elipse"/>
              <p:cNvSpPr/>
              <p:nvPr/>
            </p:nvSpPr>
            <p:spPr>
              <a:xfrm>
                <a:off x="1071538" y="1857370"/>
                <a:ext cx="571504" cy="571504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8" name="26 Rectángulo"/>
              <p:cNvSpPr/>
              <p:nvPr/>
            </p:nvSpPr>
            <p:spPr>
              <a:xfrm>
                <a:off x="1357290" y="2285998"/>
                <a:ext cx="928694" cy="642942"/>
              </a:xfrm>
              <a:prstGeom prst="rect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1223589" y="1785243"/>
            <a:ext cx="4181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/>
              <a:t>Spatial</a:t>
            </a:r>
            <a:r>
              <a:rPr lang="es-ES" sz="2800" dirty="0" smtClean="0"/>
              <a:t> </a:t>
            </a:r>
            <a:r>
              <a:rPr lang="es-ES" sz="2800" dirty="0" err="1" smtClean="0"/>
              <a:t>density</a:t>
            </a:r>
            <a:r>
              <a:rPr lang="es-ES" sz="2800" dirty="0" smtClean="0"/>
              <a:t> </a:t>
            </a:r>
            <a:r>
              <a:rPr lang="es-ES" sz="2800" dirty="0" err="1" smtClean="0"/>
              <a:t>estimations</a:t>
            </a:r>
            <a:endParaRPr lang="en-US" sz="2800" dirty="0"/>
          </a:p>
        </p:txBody>
      </p:sp>
      <p:sp>
        <p:nvSpPr>
          <p:cNvPr id="89" name="TextBox 88"/>
          <p:cNvSpPr txBox="1"/>
          <p:nvPr/>
        </p:nvSpPr>
        <p:spPr>
          <a:xfrm>
            <a:off x="6703040" y="1785243"/>
            <a:ext cx="4650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/>
              <a:t>Temporal </a:t>
            </a:r>
            <a:r>
              <a:rPr lang="es-ES" sz="2800" dirty="0" err="1" smtClean="0"/>
              <a:t>density</a:t>
            </a:r>
            <a:r>
              <a:rPr lang="es-ES" sz="2800" dirty="0" smtClean="0"/>
              <a:t> </a:t>
            </a:r>
            <a:r>
              <a:rPr lang="es-ES" sz="2800" dirty="0" err="1" smtClean="0"/>
              <a:t>estimations</a:t>
            </a:r>
            <a:endParaRPr lang="en-US" sz="2800" dirty="0"/>
          </a:p>
        </p:txBody>
      </p:sp>
      <p:grpSp>
        <p:nvGrpSpPr>
          <p:cNvPr id="90" name="Group 89"/>
          <p:cNvGrpSpPr/>
          <p:nvPr/>
        </p:nvGrpSpPr>
        <p:grpSpPr>
          <a:xfrm>
            <a:off x="6811822" y="2674830"/>
            <a:ext cx="4279043" cy="3123775"/>
            <a:chOff x="3336825" y="1426861"/>
            <a:chExt cx="5543485" cy="4046839"/>
          </a:xfrm>
        </p:grpSpPr>
        <p:grpSp>
          <p:nvGrpSpPr>
            <p:cNvPr id="91" name="Group 90"/>
            <p:cNvGrpSpPr/>
            <p:nvPr/>
          </p:nvGrpSpPr>
          <p:grpSpPr>
            <a:xfrm>
              <a:off x="3336825" y="1426861"/>
              <a:ext cx="5543485" cy="4046839"/>
              <a:chOff x="3336825" y="1426861"/>
              <a:chExt cx="5543485" cy="4046839"/>
            </a:xfrm>
          </p:grpSpPr>
          <p:pic>
            <p:nvPicPr>
              <p:cNvPr id="130" name="Picture 3" descr="C:\Users\Adrian\Pictures\vlcsnap-2014-11-17-10h45m56s67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37" t="19386" r="27524" b="22539"/>
              <a:stretch/>
            </p:blipFill>
            <p:spPr bwMode="auto">
              <a:xfrm>
                <a:off x="3771900" y="1574800"/>
                <a:ext cx="5029200" cy="3898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1" name="Straight Arrow Connector 130"/>
              <p:cNvCxnSpPr/>
              <p:nvPr/>
            </p:nvCxnSpPr>
            <p:spPr>
              <a:xfrm>
                <a:off x="3771900" y="5473700"/>
                <a:ext cx="5108410" cy="0"/>
              </a:xfrm>
              <a:prstGeom prst="straightConnector1">
                <a:avLst/>
              </a:prstGeom>
              <a:ln w="63500" cap="sq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 flipV="1">
                <a:off x="3771900" y="1574800"/>
                <a:ext cx="0" cy="3898900"/>
              </a:xfrm>
              <a:prstGeom prst="straightConnector1">
                <a:avLst/>
              </a:prstGeom>
              <a:ln w="63500" cap="sq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3" name="Picture 1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36825" y="1426861"/>
                <a:ext cx="280970" cy="295877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06602" y="5080000"/>
                <a:ext cx="192164" cy="265370"/>
              </a:xfrm>
              <a:prstGeom prst="rect">
                <a:avLst/>
              </a:prstGeom>
            </p:spPr>
          </p:pic>
        </p:grpSp>
        <p:sp>
          <p:nvSpPr>
            <p:cNvPr id="92" name="Oval 91"/>
            <p:cNvSpPr/>
            <p:nvPr/>
          </p:nvSpPr>
          <p:spPr>
            <a:xfrm>
              <a:off x="6900583" y="345995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7017069" y="355715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7093269" y="3604165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227417" y="371936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6701440" y="337412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602138" y="3358397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6520982" y="3403743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820895" y="433243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306545" y="287034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264802" y="2765387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107640" y="247487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026678" y="240819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917141" y="237962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845704" y="241772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788554" y="247963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664729" y="266537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636154" y="273681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550429" y="288921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145616" y="343689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002741" y="356072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7379817" y="387176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7532217" y="402416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7607577" y="408038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7926102" y="432629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8098115" y="4455300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8302903" y="4591158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6369329" y="367459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434357" y="3059847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5438499" y="324597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5494936" y="340313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5551373" y="3560293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5607725" y="388970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709754" y="4167375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6223387" y="426677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313116" y="4002128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286422" y="3311188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350382" y="321780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33321" y="443841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7738978" y="3407994"/>
            <a:ext cx="325168" cy="32516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9349626" y="4063804"/>
            <a:ext cx="325168" cy="32516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8454515" y="4367213"/>
            <a:ext cx="325168" cy="32516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ounded Rectangle 136"/>
          <p:cNvSpPr/>
          <p:nvPr/>
        </p:nvSpPr>
        <p:spPr>
          <a:xfrm>
            <a:off x="2019991" y="3526464"/>
            <a:ext cx="2492055" cy="122023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 cmpd="sng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/>
              <a:t>1D </a:t>
            </a:r>
            <a:r>
              <a:rPr lang="es-ES" sz="3200" dirty="0" err="1" smtClean="0"/>
              <a:t>spatial</a:t>
            </a:r>
            <a:r>
              <a:rPr lang="es-ES" sz="3200" dirty="0" smtClean="0"/>
              <a:t> </a:t>
            </a:r>
            <a:r>
              <a:rPr lang="es-ES" sz="3200" dirty="0" err="1" smtClean="0"/>
              <a:t>kernel</a:t>
            </a:r>
            <a:endParaRPr lang="en-US" sz="1000" dirty="0"/>
          </a:p>
        </p:txBody>
      </p:sp>
      <p:sp>
        <p:nvSpPr>
          <p:cNvPr id="139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Progressive </a:t>
            </a:r>
            <a:r>
              <a:rPr lang="en-US" sz="4000" dirty="0" smtClean="0">
                <a:sym typeface="Wingdings" panose="05000000000000000000" pitchFamily="2" charset="2"/>
              </a:rPr>
              <a:t>Transient</a:t>
            </a: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sp>
        <p:nvSpPr>
          <p:cNvPr id="140" name="CuadroTexto 59"/>
          <p:cNvSpPr txBox="1"/>
          <p:nvPr/>
        </p:nvSpPr>
        <p:spPr>
          <a:xfrm>
            <a:off x="8479586" y="5865755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time</a:t>
            </a:r>
          </a:p>
        </p:txBody>
      </p:sp>
      <p:sp>
        <p:nvSpPr>
          <p:cNvPr id="141" name="CuadroTexto 59"/>
          <p:cNvSpPr txBox="1"/>
          <p:nvPr/>
        </p:nvSpPr>
        <p:spPr>
          <a:xfrm rot="16200000">
            <a:off x="5956791" y="4070796"/>
            <a:ext cx="1548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smtClean="0"/>
              <a:t>Radiance</a:t>
            </a:r>
            <a:endParaRPr lang="en-GB" sz="2800" dirty="0"/>
          </a:p>
        </p:txBody>
      </p:sp>
      <p:sp>
        <p:nvSpPr>
          <p:cNvPr id="142" name="Rounded Rectangle 136"/>
          <p:cNvSpPr/>
          <p:nvPr/>
        </p:nvSpPr>
        <p:spPr>
          <a:xfrm>
            <a:off x="7680974" y="3566099"/>
            <a:ext cx="2492055" cy="122023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 cmpd="sng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/>
              <a:t>1D temporal </a:t>
            </a:r>
            <a:r>
              <a:rPr lang="es-ES" sz="3200" dirty="0" err="1" smtClean="0"/>
              <a:t>kernel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41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4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43</a:t>
            </a:fld>
            <a:endParaRPr lang="en-GB"/>
          </a:p>
        </p:txBody>
      </p:sp>
      <p:grpSp>
        <p:nvGrpSpPr>
          <p:cNvPr id="66" name="Agrupar 30"/>
          <p:cNvGrpSpPr/>
          <p:nvPr/>
        </p:nvGrpSpPr>
        <p:grpSpPr>
          <a:xfrm>
            <a:off x="1340330" y="3399807"/>
            <a:ext cx="3502276" cy="1769646"/>
            <a:chOff x="948939" y="3894478"/>
            <a:chExt cx="3502276" cy="1769646"/>
          </a:xfrm>
        </p:grpSpPr>
        <p:sp>
          <p:nvSpPr>
            <p:cNvPr id="67" name="Elipse 5"/>
            <p:cNvSpPr/>
            <p:nvPr/>
          </p:nvSpPr>
          <p:spPr>
            <a:xfrm>
              <a:off x="1523468" y="5022469"/>
              <a:ext cx="302260" cy="639462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68" name="Elipse 7"/>
            <p:cNvSpPr/>
            <p:nvPr/>
          </p:nvSpPr>
          <p:spPr>
            <a:xfrm>
              <a:off x="4148955" y="3894478"/>
              <a:ext cx="302260" cy="639462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cxnSp>
          <p:nvCxnSpPr>
            <p:cNvPr id="69" name="Conector recto 9"/>
            <p:cNvCxnSpPr/>
            <p:nvPr/>
          </p:nvCxnSpPr>
          <p:spPr>
            <a:xfrm flipV="1">
              <a:off x="1621002" y="3904943"/>
              <a:ext cx="2625487" cy="1127991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10"/>
            <p:cNvCxnSpPr/>
            <p:nvPr/>
          </p:nvCxnSpPr>
          <p:spPr>
            <a:xfrm flipV="1">
              <a:off x="1708136" y="4536133"/>
              <a:ext cx="2625487" cy="1127991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14"/>
            <p:cNvCxnSpPr/>
            <p:nvPr/>
          </p:nvCxnSpPr>
          <p:spPr>
            <a:xfrm flipV="1">
              <a:off x="948939" y="4268845"/>
              <a:ext cx="3346182" cy="1369685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  <a:headEnd type="stealth" w="med" len="lg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Conector recto 26"/>
          <p:cNvCxnSpPr>
            <a:endCxn id="80" idx="5"/>
          </p:cNvCxnSpPr>
          <p:nvPr/>
        </p:nvCxnSpPr>
        <p:spPr>
          <a:xfrm rot="21027613" flipH="1" flipV="1">
            <a:off x="1881885" y="3747069"/>
            <a:ext cx="2868614" cy="1840974"/>
          </a:xfrm>
          <a:prstGeom prst="line">
            <a:avLst/>
          </a:prstGeom>
          <a:ln w="50800" cmpd="sng">
            <a:solidFill>
              <a:schemeClr val="accent1"/>
            </a:solidFill>
            <a:prstDash val="sysDash"/>
            <a:headEnd type="stealth" w="med" len="lg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35"/>
          <p:cNvCxnSpPr>
            <a:stCxn id="74" idx="3"/>
          </p:cNvCxnSpPr>
          <p:nvPr/>
        </p:nvCxnSpPr>
        <p:spPr>
          <a:xfrm flipH="1">
            <a:off x="3083992" y="4416127"/>
            <a:ext cx="27825" cy="219149"/>
          </a:xfrm>
          <a:prstGeom prst="line">
            <a:avLst/>
          </a:prstGeom>
          <a:ln w="38100" cmpd="sng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3087027" y="4271639"/>
            <a:ext cx="169278" cy="169278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3314258" y="38687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920" y="3774173"/>
            <a:ext cx="313194" cy="36179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940" y="4663734"/>
            <a:ext cx="300605" cy="347251"/>
          </a:xfrm>
          <a:prstGeom prst="rect">
            <a:avLst/>
          </a:prstGeom>
        </p:spPr>
      </p:pic>
      <p:sp>
        <p:nvSpPr>
          <p:cNvPr id="78" name="Oval 77"/>
          <p:cNvSpPr/>
          <p:nvPr/>
        </p:nvSpPr>
        <p:spPr>
          <a:xfrm>
            <a:off x="3018335" y="4510012"/>
            <a:ext cx="169278" cy="169278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35 Grupo"/>
          <p:cNvGrpSpPr/>
          <p:nvPr/>
        </p:nvGrpSpPr>
        <p:grpSpPr>
          <a:xfrm rot="1583258">
            <a:off x="961320" y="3273300"/>
            <a:ext cx="1021685" cy="793559"/>
            <a:chOff x="1000100" y="1643056"/>
            <a:chExt cx="1747514" cy="1357322"/>
          </a:xfrm>
        </p:grpSpPr>
        <p:sp>
          <p:nvSpPr>
            <p:cNvPr id="80" name="33 Triángulo isósceles"/>
            <p:cNvSpPr/>
            <p:nvPr/>
          </p:nvSpPr>
          <p:spPr>
            <a:xfrm rot="1800000">
              <a:off x="2040636" y="2209999"/>
              <a:ext cx="706978" cy="628930"/>
            </a:xfrm>
            <a:prstGeom prst="triangl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1" name="32 Rectángulo"/>
            <p:cNvSpPr/>
            <p:nvPr/>
          </p:nvSpPr>
          <p:spPr>
            <a:xfrm>
              <a:off x="1285852" y="2214560"/>
              <a:ext cx="1071570" cy="78581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" name="31 Elipse"/>
            <p:cNvSpPr/>
            <p:nvPr/>
          </p:nvSpPr>
          <p:spPr>
            <a:xfrm>
              <a:off x="1571604" y="1643056"/>
              <a:ext cx="785818" cy="785818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" name="30 Elipse"/>
            <p:cNvSpPr/>
            <p:nvPr/>
          </p:nvSpPr>
          <p:spPr>
            <a:xfrm>
              <a:off x="1000100" y="1785932"/>
              <a:ext cx="714380" cy="71438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84" name="34 Grupo"/>
            <p:cNvGrpSpPr/>
            <p:nvPr/>
          </p:nvGrpSpPr>
          <p:grpSpPr>
            <a:xfrm>
              <a:off x="1071538" y="1714494"/>
              <a:ext cx="1571190" cy="1214446"/>
              <a:chOff x="1071538" y="1714494"/>
              <a:chExt cx="1571190" cy="1214446"/>
            </a:xfrm>
          </p:grpSpPr>
          <p:sp>
            <p:nvSpPr>
              <p:cNvPr id="85" name="27 Triángulo isósceles"/>
              <p:cNvSpPr/>
              <p:nvPr/>
            </p:nvSpPr>
            <p:spPr>
              <a:xfrm rot="1800000">
                <a:off x="2145520" y="2333284"/>
                <a:ext cx="497208" cy="428628"/>
              </a:xfrm>
              <a:prstGeom prst="triangl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6" name="28 Elipse"/>
              <p:cNvSpPr/>
              <p:nvPr/>
            </p:nvSpPr>
            <p:spPr>
              <a:xfrm>
                <a:off x="1643042" y="1714494"/>
                <a:ext cx="642942" cy="642942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7" name="29 Elipse"/>
              <p:cNvSpPr/>
              <p:nvPr/>
            </p:nvSpPr>
            <p:spPr>
              <a:xfrm>
                <a:off x="1071538" y="1857370"/>
                <a:ext cx="571504" cy="571504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8" name="26 Rectángulo"/>
              <p:cNvSpPr/>
              <p:nvPr/>
            </p:nvSpPr>
            <p:spPr>
              <a:xfrm>
                <a:off x="1357290" y="2285998"/>
                <a:ext cx="928694" cy="642942"/>
              </a:xfrm>
              <a:prstGeom prst="rect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1223589" y="1785243"/>
            <a:ext cx="4181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/>
              <a:t>Spatial</a:t>
            </a:r>
            <a:r>
              <a:rPr lang="es-ES" sz="2800" dirty="0" smtClean="0"/>
              <a:t> </a:t>
            </a:r>
            <a:r>
              <a:rPr lang="es-ES" sz="2800" dirty="0" err="1" smtClean="0"/>
              <a:t>density</a:t>
            </a:r>
            <a:r>
              <a:rPr lang="es-ES" sz="2800" dirty="0" smtClean="0"/>
              <a:t> </a:t>
            </a:r>
            <a:r>
              <a:rPr lang="es-ES" sz="2800" dirty="0" err="1" smtClean="0"/>
              <a:t>estimations</a:t>
            </a:r>
            <a:endParaRPr lang="en-US" sz="2800" dirty="0"/>
          </a:p>
        </p:txBody>
      </p:sp>
      <p:sp>
        <p:nvSpPr>
          <p:cNvPr id="89" name="TextBox 88"/>
          <p:cNvSpPr txBox="1"/>
          <p:nvPr/>
        </p:nvSpPr>
        <p:spPr>
          <a:xfrm>
            <a:off x="6703040" y="1785243"/>
            <a:ext cx="4650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/>
              <a:t>Temporal </a:t>
            </a:r>
            <a:r>
              <a:rPr lang="es-ES" sz="2800" dirty="0" err="1" smtClean="0"/>
              <a:t>density</a:t>
            </a:r>
            <a:r>
              <a:rPr lang="es-ES" sz="2800" dirty="0" smtClean="0"/>
              <a:t> </a:t>
            </a:r>
            <a:r>
              <a:rPr lang="es-ES" sz="2800" dirty="0" err="1" smtClean="0"/>
              <a:t>estimations</a:t>
            </a:r>
            <a:endParaRPr lang="en-US" sz="2800" dirty="0"/>
          </a:p>
        </p:txBody>
      </p:sp>
      <p:grpSp>
        <p:nvGrpSpPr>
          <p:cNvPr id="90" name="Group 89"/>
          <p:cNvGrpSpPr/>
          <p:nvPr/>
        </p:nvGrpSpPr>
        <p:grpSpPr>
          <a:xfrm>
            <a:off x="6811822" y="2674830"/>
            <a:ext cx="4279043" cy="3123775"/>
            <a:chOff x="3336825" y="1426861"/>
            <a:chExt cx="5543485" cy="4046839"/>
          </a:xfrm>
        </p:grpSpPr>
        <p:grpSp>
          <p:nvGrpSpPr>
            <p:cNvPr id="91" name="Group 90"/>
            <p:cNvGrpSpPr/>
            <p:nvPr/>
          </p:nvGrpSpPr>
          <p:grpSpPr>
            <a:xfrm>
              <a:off x="3336825" y="1426861"/>
              <a:ext cx="5543485" cy="4046839"/>
              <a:chOff x="3336825" y="1426861"/>
              <a:chExt cx="5543485" cy="4046839"/>
            </a:xfrm>
          </p:grpSpPr>
          <p:pic>
            <p:nvPicPr>
              <p:cNvPr id="130" name="Picture 3" descr="C:\Users\Adrian\Pictures\vlcsnap-2014-11-17-10h45m56s67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37" t="19386" r="27524" b="22539"/>
              <a:stretch/>
            </p:blipFill>
            <p:spPr bwMode="auto">
              <a:xfrm>
                <a:off x="3771900" y="1574800"/>
                <a:ext cx="5029200" cy="3898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1" name="Straight Arrow Connector 130"/>
              <p:cNvCxnSpPr/>
              <p:nvPr/>
            </p:nvCxnSpPr>
            <p:spPr>
              <a:xfrm>
                <a:off x="3771900" y="5473700"/>
                <a:ext cx="5108410" cy="0"/>
              </a:xfrm>
              <a:prstGeom prst="straightConnector1">
                <a:avLst/>
              </a:prstGeom>
              <a:ln w="63500" cap="sq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 flipV="1">
                <a:off x="3771900" y="1574800"/>
                <a:ext cx="0" cy="3898900"/>
              </a:xfrm>
              <a:prstGeom prst="straightConnector1">
                <a:avLst/>
              </a:prstGeom>
              <a:ln w="63500" cap="sq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3" name="Picture 1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36825" y="1426861"/>
                <a:ext cx="280970" cy="295877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06602" y="5080000"/>
                <a:ext cx="192164" cy="265370"/>
              </a:xfrm>
              <a:prstGeom prst="rect">
                <a:avLst/>
              </a:prstGeom>
            </p:spPr>
          </p:pic>
        </p:grpSp>
        <p:sp>
          <p:nvSpPr>
            <p:cNvPr id="92" name="Oval 91"/>
            <p:cNvSpPr/>
            <p:nvPr/>
          </p:nvSpPr>
          <p:spPr>
            <a:xfrm>
              <a:off x="6900583" y="345995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7017069" y="355715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7093269" y="3604165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227417" y="371936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6701440" y="337412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602138" y="3358397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6520982" y="3403743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820895" y="433243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306545" y="287034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264802" y="2765387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107640" y="247487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026678" y="240819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917141" y="237962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845704" y="241772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788554" y="247963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664729" y="266537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636154" y="273681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550429" y="288921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145616" y="343689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002741" y="356072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7379817" y="387176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7532217" y="4024169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7607577" y="408038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7926102" y="432629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8098115" y="4455300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8302903" y="4591158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6369329" y="367459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434357" y="3059847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5438499" y="3245971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5494936" y="340313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5551373" y="3560293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5607725" y="388970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709754" y="4167375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6223387" y="4266774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313116" y="4002128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286422" y="3311188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350382" y="3217802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33321" y="4438416"/>
              <a:ext cx="112426" cy="11242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7738978" y="3407994"/>
            <a:ext cx="325168" cy="32516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9349626" y="4063804"/>
            <a:ext cx="325168" cy="32516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8454515" y="4367213"/>
            <a:ext cx="325168" cy="32516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ounded Rectangle 136"/>
          <p:cNvSpPr/>
          <p:nvPr/>
        </p:nvSpPr>
        <p:spPr>
          <a:xfrm>
            <a:off x="2019991" y="3526464"/>
            <a:ext cx="2492055" cy="122023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 cmpd="sng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/>
              <a:t>1D </a:t>
            </a:r>
            <a:r>
              <a:rPr lang="es-ES" sz="3200" dirty="0" err="1" smtClean="0"/>
              <a:t>spatial</a:t>
            </a:r>
            <a:r>
              <a:rPr lang="es-ES" sz="3200" dirty="0" smtClean="0"/>
              <a:t> </a:t>
            </a:r>
            <a:r>
              <a:rPr lang="es-ES" sz="3200" dirty="0" err="1" smtClean="0"/>
              <a:t>kernel</a:t>
            </a:r>
            <a:endParaRPr lang="en-US" sz="1000" dirty="0"/>
          </a:p>
        </p:txBody>
      </p:sp>
      <p:sp>
        <p:nvSpPr>
          <p:cNvPr id="139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Progressive </a:t>
            </a:r>
            <a:r>
              <a:rPr lang="en-US" sz="4000" dirty="0" smtClean="0">
                <a:sym typeface="Wingdings" panose="05000000000000000000" pitchFamily="2" charset="2"/>
              </a:rPr>
              <a:t>Transient</a:t>
            </a: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sp>
        <p:nvSpPr>
          <p:cNvPr id="140" name="CuadroTexto 59"/>
          <p:cNvSpPr txBox="1"/>
          <p:nvPr/>
        </p:nvSpPr>
        <p:spPr>
          <a:xfrm>
            <a:off x="8479586" y="5865755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time</a:t>
            </a:r>
          </a:p>
        </p:txBody>
      </p:sp>
      <p:sp>
        <p:nvSpPr>
          <p:cNvPr id="141" name="CuadroTexto 59"/>
          <p:cNvSpPr txBox="1"/>
          <p:nvPr/>
        </p:nvSpPr>
        <p:spPr>
          <a:xfrm rot="16200000">
            <a:off x="5956791" y="4070796"/>
            <a:ext cx="1548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smtClean="0"/>
              <a:t>Radiance</a:t>
            </a:r>
            <a:endParaRPr lang="en-GB" sz="2800" dirty="0"/>
          </a:p>
        </p:txBody>
      </p:sp>
      <p:sp>
        <p:nvSpPr>
          <p:cNvPr id="142" name="Rounded Rectangle 136"/>
          <p:cNvSpPr/>
          <p:nvPr/>
        </p:nvSpPr>
        <p:spPr>
          <a:xfrm>
            <a:off x="7680974" y="3566099"/>
            <a:ext cx="2492055" cy="122023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 cmpd="sng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/>
              <a:t>1D temporal </a:t>
            </a:r>
            <a:r>
              <a:rPr lang="es-ES" sz="3200" dirty="0" err="1" smtClean="0"/>
              <a:t>kernel</a:t>
            </a:r>
            <a:endParaRPr lang="en-US" sz="1000" dirty="0"/>
          </a:p>
        </p:txBody>
      </p:sp>
      <p:grpSp>
        <p:nvGrpSpPr>
          <p:cNvPr id="5" name="Group 4"/>
          <p:cNvGrpSpPr/>
          <p:nvPr/>
        </p:nvGrpSpPr>
        <p:grpSpPr>
          <a:xfrm>
            <a:off x="3788815" y="2972741"/>
            <a:ext cx="4327413" cy="2356856"/>
            <a:chOff x="3590407" y="2834937"/>
            <a:chExt cx="4327413" cy="2356856"/>
          </a:xfrm>
        </p:grpSpPr>
        <p:sp>
          <p:nvSpPr>
            <p:cNvPr id="3" name="Rounded Rectangle 2"/>
            <p:cNvSpPr/>
            <p:nvPr/>
          </p:nvSpPr>
          <p:spPr>
            <a:xfrm>
              <a:off x="3590407" y="2834937"/>
              <a:ext cx="4327413" cy="235685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63330" y="3144680"/>
              <a:ext cx="3667511" cy="16455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4373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Progressive Transient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3" y="2438401"/>
            <a:ext cx="4929011" cy="2772568"/>
          </a:xfrm>
          <a:prstGeom prst="rect">
            <a:avLst/>
          </a:prstGeom>
        </p:spPr>
      </p:pic>
      <p:cxnSp>
        <p:nvCxnSpPr>
          <p:cNvPr id="52" name="Conector recto 51"/>
          <p:cNvCxnSpPr/>
          <p:nvPr/>
        </p:nvCxnSpPr>
        <p:spPr>
          <a:xfrm>
            <a:off x="399742" y="3332458"/>
            <a:ext cx="492901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1" name="Grupo 10"/>
          <p:cNvGrpSpPr/>
          <p:nvPr/>
        </p:nvGrpSpPr>
        <p:grpSpPr>
          <a:xfrm>
            <a:off x="6096000" y="2343149"/>
            <a:ext cx="5633116" cy="3443762"/>
            <a:chOff x="5457429" y="2255519"/>
            <a:chExt cx="6405037" cy="374637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/>
            <a:srcRect l="25554"/>
            <a:stretch/>
          </p:blipFill>
          <p:spPr>
            <a:xfrm>
              <a:off x="5457429" y="2255520"/>
              <a:ext cx="6405037" cy="3177177"/>
            </a:xfrm>
            <a:prstGeom prst="rect">
              <a:avLst/>
            </a:prstGeom>
          </p:spPr>
        </p:pic>
        <p:cxnSp>
          <p:nvCxnSpPr>
            <p:cNvPr id="58" name="Conector recto 57"/>
            <p:cNvCxnSpPr/>
            <p:nvPr/>
          </p:nvCxnSpPr>
          <p:spPr>
            <a:xfrm flipH="1">
              <a:off x="5457429" y="5432697"/>
              <a:ext cx="6405037" cy="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>
              <a:off x="5457429" y="2255519"/>
              <a:ext cx="0" cy="317717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0" name="CuadroTexto 59"/>
            <p:cNvSpPr txBox="1"/>
            <p:nvPr/>
          </p:nvSpPr>
          <p:spPr>
            <a:xfrm>
              <a:off x="8167644" y="5432697"/>
              <a:ext cx="984605" cy="56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time</a:t>
              </a:r>
            </a:p>
          </p:txBody>
        </p:sp>
      </p:grpSp>
      <p:sp>
        <p:nvSpPr>
          <p:cNvPr id="10" name="CuadroTexto 59"/>
          <p:cNvSpPr txBox="1"/>
          <p:nvPr/>
        </p:nvSpPr>
        <p:spPr>
          <a:xfrm>
            <a:off x="7238865" y="1616679"/>
            <a:ext cx="334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err="1" smtClean="0"/>
              <a:t>Spatio</a:t>
            </a:r>
            <a:r>
              <a:rPr lang="en-GB" sz="2800" dirty="0" smtClean="0"/>
              <a:t>-temporal slice</a:t>
            </a:r>
            <a:endParaRPr lang="en-GB" sz="2800" dirty="0"/>
          </a:p>
        </p:txBody>
      </p:sp>
      <p:sp>
        <p:nvSpPr>
          <p:cNvPr id="12" name="CuadroTexto 59"/>
          <p:cNvSpPr txBox="1"/>
          <p:nvPr/>
        </p:nvSpPr>
        <p:spPr>
          <a:xfrm>
            <a:off x="7878742" y="5853065"/>
            <a:ext cx="2035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/>
              <a:t>24 iterations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182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Progressive Transient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3" y="2438401"/>
            <a:ext cx="4929011" cy="2772568"/>
          </a:xfrm>
          <a:prstGeom prst="rect">
            <a:avLst/>
          </a:prstGeom>
        </p:spPr>
      </p:pic>
      <p:cxnSp>
        <p:nvCxnSpPr>
          <p:cNvPr id="52" name="Conector recto 51"/>
          <p:cNvCxnSpPr/>
          <p:nvPr/>
        </p:nvCxnSpPr>
        <p:spPr>
          <a:xfrm>
            <a:off x="399742" y="3332458"/>
            <a:ext cx="492901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1" name="Grupo 10"/>
          <p:cNvGrpSpPr/>
          <p:nvPr/>
        </p:nvGrpSpPr>
        <p:grpSpPr>
          <a:xfrm>
            <a:off x="6096000" y="2343149"/>
            <a:ext cx="5633116" cy="3443762"/>
            <a:chOff x="5457429" y="2255519"/>
            <a:chExt cx="6405037" cy="374637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/>
            <a:srcRect l="25554"/>
            <a:stretch/>
          </p:blipFill>
          <p:spPr>
            <a:xfrm>
              <a:off x="5457429" y="2255520"/>
              <a:ext cx="6405037" cy="3177177"/>
            </a:xfrm>
            <a:prstGeom prst="rect">
              <a:avLst/>
            </a:prstGeom>
          </p:spPr>
        </p:pic>
        <p:cxnSp>
          <p:nvCxnSpPr>
            <p:cNvPr id="58" name="Conector recto 57"/>
            <p:cNvCxnSpPr/>
            <p:nvPr/>
          </p:nvCxnSpPr>
          <p:spPr>
            <a:xfrm flipH="1">
              <a:off x="5457429" y="5432697"/>
              <a:ext cx="6405037" cy="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>
              <a:off x="5457429" y="2255519"/>
              <a:ext cx="0" cy="317717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0" name="CuadroTexto 59"/>
            <p:cNvSpPr txBox="1"/>
            <p:nvPr/>
          </p:nvSpPr>
          <p:spPr>
            <a:xfrm>
              <a:off x="8167644" y="5432697"/>
              <a:ext cx="984605" cy="56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time</a:t>
              </a:r>
            </a:p>
          </p:txBody>
        </p:sp>
      </p:grpSp>
      <p:sp>
        <p:nvSpPr>
          <p:cNvPr id="10" name="CuadroTexto 59"/>
          <p:cNvSpPr txBox="1"/>
          <p:nvPr/>
        </p:nvSpPr>
        <p:spPr>
          <a:xfrm>
            <a:off x="7238865" y="1616679"/>
            <a:ext cx="334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err="1" smtClean="0"/>
              <a:t>Spatio</a:t>
            </a:r>
            <a:r>
              <a:rPr lang="en-GB" sz="2800" dirty="0" smtClean="0"/>
              <a:t>-temporal slice</a:t>
            </a:r>
            <a:endParaRPr lang="en-GB" sz="2800" dirty="0"/>
          </a:p>
        </p:txBody>
      </p:sp>
      <p:sp>
        <p:nvSpPr>
          <p:cNvPr id="12" name="CuadroTexto 59"/>
          <p:cNvSpPr txBox="1"/>
          <p:nvPr/>
        </p:nvSpPr>
        <p:spPr>
          <a:xfrm>
            <a:off x="7878742" y="5853065"/>
            <a:ext cx="2035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/>
              <a:t>24 iterations</a:t>
            </a:r>
            <a:endParaRPr lang="en-GB" sz="2800" dirty="0"/>
          </a:p>
        </p:txBody>
      </p:sp>
      <p:grpSp>
        <p:nvGrpSpPr>
          <p:cNvPr id="13" name="Agrupar 1"/>
          <p:cNvGrpSpPr/>
          <p:nvPr/>
        </p:nvGrpSpPr>
        <p:grpSpPr>
          <a:xfrm>
            <a:off x="2864248" y="3072386"/>
            <a:ext cx="3034777" cy="3042289"/>
            <a:chOff x="3974956" y="1778665"/>
            <a:chExt cx="3737383" cy="3746636"/>
          </a:xfrm>
        </p:grpSpPr>
        <p:pic>
          <p:nvPicPr>
            <p:cNvPr id="14" name="Imagen 3"/>
            <p:cNvPicPr>
              <a:picLocks noChangeAspect="1"/>
            </p:cNvPicPr>
            <p:nvPr/>
          </p:nvPicPr>
          <p:blipFill rotWithShape="1">
            <a:blip r:embed="rId4"/>
            <a:srcRect l="27877" t="25980" r="55821" b="31679"/>
            <a:stretch/>
          </p:blipFill>
          <p:spPr>
            <a:xfrm>
              <a:off x="3974956" y="1778772"/>
              <a:ext cx="3737383" cy="3746529"/>
            </a:xfrm>
            <a:prstGeom prst="rect">
              <a:avLst/>
            </a:prstGeom>
          </p:spPr>
        </p:pic>
        <p:sp>
          <p:nvSpPr>
            <p:cNvPr id="15" name="Rectángulo 12"/>
            <p:cNvSpPr/>
            <p:nvPr/>
          </p:nvSpPr>
          <p:spPr>
            <a:xfrm>
              <a:off x="3974956" y="1778665"/>
              <a:ext cx="3737383" cy="3737383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" name="Rectángulo 1"/>
          <p:cNvSpPr/>
          <p:nvPr/>
        </p:nvSpPr>
        <p:spPr>
          <a:xfrm>
            <a:off x="6715341" y="3079004"/>
            <a:ext cx="981325" cy="98132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883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5833"/>
          <a:stretch/>
        </p:blipFill>
        <p:spPr>
          <a:xfrm>
            <a:off x="6096000" y="2343148"/>
            <a:ext cx="5665200" cy="2920542"/>
          </a:xfrm>
          <a:prstGeom prst="rect">
            <a:avLst/>
          </a:prstGeom>
        </p:spPr>
      </p:pic>
      <p:sp>
        <p:nvSpPr>
          <p:cNvPr id="50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Progressive Transient </a:t>
            </a:r>
            <a:r>
              <a:rPr lang="en-US" sz="4000" dirty="0" smtClean="0">
                <a:sym typeface="Wingdings" panose="05000000000000000000" pitchFamily="2" charset="2"/>
              </a:rPr>
              <a:t>Photon Beams</a:t>
            </a: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3" y="2438401"/>
            <a:ext cx="4929011" cy="2772568"/>
          </a:xfrm>
          <a:prstGeom prst="rect">
            <a:avLst/>
          </a:prstGeom>
        </p:spPr>
      </p:pic>
      <p:cxnSp>
        <p:nvCxnSpPr>
          <p:cNvPr id="52" name="Conector recto 51"/>
          <p:cNvCxnSpPr/>
          <p:nvPr/>
        </p:nvCxnSpPr>
        <p:spPr>
          <a:xfrm>
            <a:off x="399742" y="3332458"/>
            <a:ext cx="492901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1" name="Grupo 10"/>
          <p:cNvGrpSpPr/>
          <p:nvPr/>
        </p:nvGrpSpPr>
        <p:grpSpPr>
          <a:xfrm>
            <a:off x="6096000" y="2343149"/>
            <a:ext cx="5633116" cy="3443762"/>
            <a:chOff x="5457429" y="2255519"/>
            <a:chExt cx="6405037" cy="3746375"/>
          </a:xfrm>
        </p:grpSpPr>
        <p:cxnSp>
          <p:nvCxnSpPr>
            <p:cNvPr id="58" name="Conector recto 57"/>
            <p:cNvCxnSpPr/>
            <p:nvPr/>
          </p:nvCxnSpPr>
          <p:spPr>
            <a:xfrm flipH="1">
              <a:off x="5457429" y="5432697"/>
              <a:ext cx="6405037" cy="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>
              <a:off x="5457429" y="2255519"/>
              <a:ext cx="0" cy="317717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0" name="CuadroTexto 59"/>
            <p:cNvSpPr txBox="1"/>
            <p:nvPr/>
          </p:nvSpPr>
          <p:spPr>
            <a:xfrm>
              <a:off x="8167644" y="5432697"/>
              <a:ext cx="984605" cy="56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time</a:t>
              </a:r>
            </a:p>
          </p:txBody>
        </p:sp>
      </p:grpSp>
      <p:pic>
        <p:nvPicPr>
          <p:cNvPr id="17" name="Imagen 1"/>
          <p:cNvPicPr>
            <a:picLocks noChangeAspect="1"/>
          </p:cNvPicPr>
          <p:nvPr/>
        </p:nvPicPr>
        <p:blipFill rotWithShape="1">
          <a:blip r:embed="rId3"/>
          <a:srcRect l="27854" t="26477" r="56043" b="31032"/>
          <a:stretch/>
        </p:blipFill>
        <p:spPr>
          <a:xfrm>
            <a:off x="2864247" y="3064873"/>
            <a:ext cx="3034778" cy="3061633"/>
          </a:xfrm>
          <a:prstGeom prst="rect">
            <a:avLst/>
          </a:prstGeom>
        </p:spPr>
      </p:pic>
      <p:sp>
        <p:nvSpPr>
          <p:cNvPr id="10" name="CuadroTexto 59"/>
          <p:cNvSpPr txBox="1"/>
          <p:nvPr/>
        </p:nvSpPr>
        <p:spPr>
          <a:xfrm>
            <a:off x="7238865" y="1616679"/>
            <a:ext cx="334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err="1" smtClean="0"/>
              <a:t>Spatio</a:t>
            </a:r>
            <a:r>
              <a:rPr lang="en-GB" sz="2800" dirty="0" smtClean="0"/>
              <a:t>-temporal slice</a:t>
            </a:r>
            <a:endParaRPr lang="en-GB" sz="2800" dirty="0"/>
          </a:p>
        </p:txBody>
      </p:sp>
      <p:sp>
        <p:nvSpPr>
          <p:cNvPr id="12" name="CuadroTexto 59"/>
          <p:cNvSpPr txBox="1"/>
          <p:nvPr/>
        </p:nvSpPr>
        <p:spPr>
          <a:xfrm>
            <a:off x="7694397" y="5853065"/>
            <a:ext cx="2404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/>
              <a:t>2000 iterations</a:t>
            </a:r>
            <a:endParaRPr lang="en-GB" sz="2800" dirty="0"/>
          </a:p>
        </p:txBody>
      </p:sp>
      <p:sp>
        <p:nvSpPr>
          <p:cNvPr id="18" name="Rectángulo 12"/>
          <p:cNvSpPr/>
          <p:nvPr/>
        </p:nvSpPr>
        <p:spPr>
          <a:xfrm>
            <a:off x="2864248" y="3072386"/>
            <a:ext cx="3034777" cy="303477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"/>
          <p:cNvSpPr/>
          <p:nvPr/>
        </p:nvSpPr>
        <p:spPr>
          <a:xfrm>
            <a:off x="6715341" y="3079004"/>
            <a:ext cx="981325" cy="98132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698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accent1"/>
                </a:solidFill>
                <a:latin typeface="+mn-lt"/>
              </a:rPr>
              <a:t>RESULTS</a:t>
            </a:r>
            <a:endParaRPr lang="en-US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9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7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dirty="0" smtClean="0">
                <a:solidFill>
                  <a:schemeClr val="accent1"/>
                </a:solidFill>
                <a:latin typeface="+mn-lt"/>
              </a:rPr>
              <a:t>Soccer</a:t>
            </a:r>
            <a:endParaRPr lang="en-US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>
          <a:xfrm>
            <a:off x="831850" y="3955775"/>
            <a:ext cx="10515600" cy="2133876"/>
          </a:xfrm>
        </p:spPr>
        <p:txBody>
          <a:bodyPr>
            <a:normAutofit/>
          </a:bodyPr>
          <a:lstStyle/>
          <a:p>
            <a:pPr algn="ctr"/>
            <a:r>
              <a:rPr lang="es-ES" sz="3600" dirty="0">
                <a:solidFill>
                  <a:schemeClr val="tx1"/>
                </a:solidFill>
              </a:rPr>
              <a:t>40M </a:t>
            </a:r>
            <a:r>
              <a:rPr lang="es-ES" sz="3600" dirty="0" err="1">
                <a:solidFill>
                  <a:schemeClr val="tx1"/>
                </a:solidFill>
              </a:rPr>
              <a:t>beams</a:t>
            </a:r>
            <a:r>
              <a:rPr lang="es-ES" sz="3600" dirty="0">
                <a:solidFill>
                  <a:schemeClr val="tx1"/>
                </a:solidFill>
              </a:rPr>
              <a:t> </a:t>
            </a:r>
            <a:br>
              <a:rPr lang="es-ES" sz="3600" dirty="0">
                <a:solidFill>
                  <a:schemeClr val="tx1"/>
                </a:solidFill>
              </a:rPr>
            </a:br>
            <a:r>
              <a:rPr lang="es-ES" sz="3600" dirty="0">
                <a:solidFill>
                  <a:schemeClr val="tx1"/>
                </a:solidFill>
              </a:rPr>
              <a:t>(2000 </a:t>
            </a:r>
            <a:r>
              <a:rPr lang="es-ES" sz="3600" dirty="0" err="1" smtClean="0">
                <a:solidFill>
                  <a:schemeClr val="tx1"/>
                </a:solidFill>
              </a:rPr>
              <a:t>iterations</a:t>
            </a:r>
            <a:r>
              <a:rPr lang="es-ES" sz="3600" dirty="0" smtClean="0">
                <a:solidFill>
                  <a:schemeClr val="tx1"/>
                </a:solidFill>
              </a:rPr>
              <a:t> x </a:t>
            </a:r>
            <a:r>
              <a:rPr lang="es-ES" sz="3600" dirty="0">
                <a:solidFill>
                  <a:schemeClr val="tx1"/>
                </a:solidFill>
              </a:rPr>
              <a:t>20k </a:t>
            </a:r>
            <a:r>
              <a:rPr lang="es-ES" sz="3600" dirty="0" err="1" smtClean="0">
                <a:solidFill>
                  <a:schemeClr val="tx1"/>
                </a:solidFill>
              </a:rPr>
              <a:t>beams</a:t>
            </a:r>
            <a:r>
              <a:rPr lang="es-ES" sz="3600" dirty="0" smtClean="0">
                <a:solidFill>
                  <a:schemeClr val="tx1"/>
                </a:solidFill>
              </a:rPr>
              <a:t>/</a:t>
            </a:r>
            <a:r>
              <a:rPr lang="es-ES" sz="3600" dirty="0" err="1" smtClean="0">
                <a:solidFill>
                  <a:schemeClr val="tx1"/>
                </a:solidFill>
              </a:rPr>
              <a:t>iteration</a:t>
            </a:r>
            <a:r>
              <a:rPr lang="es-ES" sz="3600" dirty="0" smtClean="0">
                <a:solidFill>
                  <a:schemeClr val="tx1"/>
                </a:solidFill>
              </a:rPr>
              <a:t>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28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GF_PTPB_2018_April_socc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/>
          </a:blip>
          <a:srcRect l="22106" t="17507" r="22106" b="21786"/>
          <a:stretch/>
        </p:blipFill>
        <p:spPr>
          <a:xfrm>
            <a:off x="-337928" y="-735489"/>
            <a:ext cx="12828100" cy="785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7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ttlefas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70291"/>
            <a:ext cx="12192000" cy="6096000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5</a:t>
            </a:fld>
            <a:endParaRPr lang="en-GB"/>
          </a:p>
        </p:txBody>
      </p:sp>
      <p:sp>
        <p:nvSpPr>
          <p:cNvPr id="5" name="Rectángulo 5"/>
          <p:cNvSpPr/>
          <p:nvPr/>
        </p:nvSpPr>
        <p:spPr>
          <a:xfrm>
            <a:off x="320866" y="288666"/>
            <a:ext cx="6134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Femto-photography [</a:t>
            </a:r>
            <a:r>
              <a:rPr lang="en-US" sz="2800" dirty="0" err="1"/>
              <a:t>Velten</a:t>
            </a:r>
            <a:r>
              <a:rPr lang="en-US" sz="2800" dirty="0"/>
              <a:t> et al. 2013] </a:t>
            </a:r>
          </a:p>
        </p:txBody>
      </p:sp>
    </p:spTree>
    <p:extLst>
      <p:ext uri="{BB962C8B-B14F-4D97-AF65-F5344CB8AC3E}">
        <p14:creationId xmlns:p14="http://schemas.microsoft.com/office/powerpoint/2010/main" val="138408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7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dirty="0" err="1" smtClean="0">
                <a:solidFill>
                  <a:schemeClr val="accent1"/>
                </a:solidFill>
                <a:latin typeface="+mn-lt"/>
              </a:rPr>
              <a:t>Pumpkin</a:t>
            </a:r>
            <a:endParaRPr lang="en-US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>
          <a:xfrm>
            <a:off x="831850" y="3955774"/>
            <a:ext cx="10515600" cy="260405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600" dirty="0" err="1" smtClean="0">
                <a:solidFill>
                  <a:schemeClr val="tx1"/>
                </a:solidFill>
              </a:rPr>
              <a:t>Progressive</a:t>
            </a:r>
            <a:r>
              <a:rPr lang="es-ES" sz="3600" dirty="0" smtClean="0">
                <a:solidFill>
                  <a:schemeClr val="tx1"/>
                </a:solidFill>
              </a:rPr>
              <a:t> </a:t>
            </a:r>
            <a:r>
              <a:rPr lang="es-ES" sz="3600" dirty="0" err="1" smtClean="0">
                <a:solidFill>
                  <a:schemeClr val="tx1"/>
                </a:solidFill>
              </a:rPr>
              <a:t>transient</a:t>
            </a:r>
            <a:r>
              <a:rPr lang="es-ES" sz="3600" dirty="0" smtClean="0">
                <a:solidFill>
                  <a:schemeClr val="tx1"/>
                </a:solidFill>
              </a:rPr>
              <a:t> PT [</a:t>
            </a:r>
            <a:r>
              <a:rPr lang="es-ES" sz="3600" dirty="0" err="1" smtClean="0">
                <a:solidFill>
                  <a:schemeClr val="tx1"/>
                </a:solidFill>
              </a:rPr>
              <a:t>Jarabo</a:t>
            </a:r>
            <a:r>
              <a:rPr lang="es-ES" sz="3600" dirty="0" smtClean="0">
                <a:solidFill>
                  <a:schemeClr val="tx1"/>
                </a:solidFill>
              </a:rPr>
              <a:t> 2014]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600" dirty="0">
                <a:solidFill>
                  <a:schemeClr val="tx1"/>
                </a:solidFill>
              </a:rPr>
              <a:t>v</a:t>
            </a:r>
            <a:r>
              <a:rPr lang="es-ES" sz="3600" dirty="0" smtClean="0">
                <a:solidFill>
                  <a:schemeClr val="tx1"/>
                </a:solidFill>
              </a:rPr>
              <a:t>s.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600" dirty="0" err="1" smtClean="0">
                <a:solidFill>
                  <a:schemeClr val="tx1"/>
                </a:solidFill>
              </a:rPr>
              <a:t>Our</a:t>
            </a:r>
            <a:r>
              <a:rPr lang="es-ES" sz="3600" dirty="0" smtClean="0">
                <a:solidFill>
                  <a:schemeClr val="tx1"/>
                </a:solidFill>
              </a:rPr>
              <a:t> </a:t>
            </a:r>
            <a:r>
              <a:rPr lang="es-ES" sz="3600" dirty="0" err="1" smtClean="0">
                <a:solidFill>
                  <a:schemeClr val="tx1"/>
                </a:solidFill>
              </a:rPr>
              <a:t>method</a:t>
            </a:r>
            <a:endParaRPr lang="es-ES" sz="3600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600" dirty="0" smtClean="0">
                <a:solidFill>
                  <a:schemeClr val="tx1"/>
                </a:solidFill>
              </a:rPr>
              <a:t>(</a:t>
            </a:r>
            <a:r>
              <a:rPr lang="es-ES" sz="3600" dirty="0" err="1" smtClean="0">
                <a:solidFill>
                  <a:schemeClr val="tx1"/>
                </a:solidFill>
              </a:rPr>
              <a:t>equal</a:t>
            </a:r>
            <a:r>
              <a:rPr lang="mr-IN" sz="3600" dirty="0" smtClean="0">
                <a:solidFill>
                  <a:schemeClr val="tx1"/>
                </a:solidFill>
              </a:rPr>
              <a:t>–</a:t>
            </a:r>
            <a:r>
              <a:rPr lang="es-ES" sz="3600" dirty="0" smtClean="0">
                <a:solidFill>
                  <a:schemeClr val="tx1"/>
                </a:solidFill>
              </a:rPr>
              <a:t>time </a:t>
            </a:r>
            <a:r>
              <a:rPr lang="es-ES" sz="3600" dirty="0" err="1" smtClean="0">
                <a:solidFill>
                  <a:schemeClr val="tx1"/>
                </a:solidFill>
              </a:rPr>
              <a:t>comparsion</a:t>
            </a:r>
            <a:r>
              <a:rPr lang="es-ES" sz="3600" dirty="0" smtClean="0">
                <a:solidFill>
                  <a:schemeClr val="tx1"/>
                </a:solidFill>
              </a:rPr>
              <a:t>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52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70" y="1621918"/>
            <a:ext cx="5857460" cy="3760490"/>
          </a:xfrm>
          <a:prstGeom prst="rect">
            <a:avLst/>
          </a:prstGeom>
        </p:spPr>
      </p:pic>
      <p:sp>
        <p:nvSpPr>
          <p:cNvPr id="5" name="CuadroTexto 10"/>
          <p:cNvSpPr txBox="1"/>
          <p:nvPr/>
        </p:nvSpPr>
        <p:spPr>
          <a:xfrm>
            <a:off x="4959310" y="5540513"/>
            <a:ext cx="2273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 err="1" smtClean="0"/>
              <a:t>Steady</a:t>
            </a:r>
            <a:r>
              <a:rPr lang="es-ES" sz="3200" dirty="0" smtClean="0"/>
              <a:t> </a:t>
            </a:r>
            <a:r>
              <a:rPr lang="es-ES" sz="3200" dirty="0" err="1" smtClean="0"/>
              <a:t>state</a:t>
            </a:r>
            <a:endParaRPr lang="en-US" sz="3200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ym typeface="Wingdings" panose="05000000000000000000" pitchFamily="2" charset="2"/>
              </a:rPr>
              <a:t>Pumpkin </a:t>
            </a:r>
            <a:r>
              <a:rPr lang="mr-IN" sz="4000" b="1" dirty="0" smtClean="0">
                <a:sym typeface="Wingdings" panose="05000000000000000000" pitchFamily="2" charset="2"/>
              </a:rPr>
              <a:t>–</a:t>
            </a:r>
            <a:r>
              <a:rPr lang="en-US" sz="4000" b="1" dirty="0" smtClean="0">
                <a:sym typeface="Wingdings" panose="05000000000000000000" pitchFamily="2" charset="2"/>
              </a:rPr>
              <a:t> </a:t>
            </a: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Equal-time comparison</a:t>
            </a:r>
            <a:endParaRPr lang="en-US" sz="4000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2293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0"/>
          <p:cNvSpPr txBox="1"/>
          <p:nvPr/>
        </p:nvSpPr>
        <p:spPr>
          <a:xfrm>
            <a:off x="1555979" y="5199793"/>
            <a:ext cx="3379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 smtClean="0"/>
              <a:t>[</a:t>
            </a:r>
            <a:r>
              <a:rPr lang="es-ES" sz="3200" dirty="0" err="1" smtClean="0"/>
              <a:t>Jarabo</a:t>
            </a:r>
            <a:r>
              <a:rPr lang="es-ES" sz="3200" dirty="0" smtClean="0"/>
              <a:t> et al. 2014]</a:t>
            </a:r>
            <a:endParaRPr lang="en-US" sz="3200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ym typeface="Wingdings" panose="05000000000000000000" pitchFamily="2" charset="2"/>
              </a:rPr>
              <a:t>Pumpkin </a:t>
            </a:r>
            <a:r>
              <a:rPr lang="mr-IN" sz="4000" b="1" dirty="0" smtClean="0">
                <a:sym typeface="Wingdings" panose="05000000000000000000" pitchFamily="2" charset="2"/>
              </a:rPr>
              <a:t>–</a:t>
            </a:r>
            <a:r>
              <a:rPr lang="en-US" sz="4000" b="1" dirty="0" smtClean="0">
                <a:sym typeface="Wingdings" panose="05000000000000000000" pitchFamily="2" charset="2"/>
              </a:rPr>
              <a:t> </a:t>
            </a: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Equal-time comparison</a:t>
            </a:r>
            <a:endParaRPr lang="en-US" sz="4000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pic>
        <p:nvPicPr>
          <p:cNvPr id="7" name="video_bdpt_pumpki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0943" b="20943"/>
          <a:stretch/>
        </p:blipFill>
        <p:spPr>
          <a:xfrm>
            <a:off x="544601" y="1854081"/>
            <a:ext cx="5470459" cy="3179050"/>
          </a:xfrm>
          <a:prstGeom prst="rect">
            <a:avLst/>
          </a:prstGeom>
        </p:spPr>
      </p:pic>
      <p:pic>
        <p:nvPicPr>
          <p:cNvPr id="8" name="video_tptb_pumpkin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20630" b="20630"/>
          <a:stretch/>
        </p:blipFill>
        <p:spPr>
          <a:xfrm>
            <a:off x="6286210" y="1859921"/>
            <a:ext cx="5402208" cy="3173210"/>
          </a:xfrm>
          <a:prstGeom prst="rect">
            <a:avLst/>
          </a:prstGeom>
        </p:spPr>
      </p:pic>
      <p:sp>
        <p:nvSpPr>
          <p:cNvPr id="9" name="CuadroTexto 10"/>
          <p:cNvSpPr txBox="1"/>
          <p:nvPr/>
        </p:nvSpPr>
        <p:spPr>
          <a:xfrm>
            <a:off x="7845815" y="5199793"/>
            <a:ext cx="2282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 err="1" smtClean="0"/>
              <a:t>Our</a:t>
            </a:r>
            <a:r>
              <a:rPr lang="es-ES" sz="3200" dirty="0" smtClean="0"/>
              <a:t> </a:t>
            </a:r>
            <a:r>
              <a:rPr lang="es-ES" sz="3200" dirty="0" err="1" smtClean="0"/>
              <a:t>method</a:t>
            </a:r>
            <a:endParaRPr lang="es-ES" sz="3200" dirty="0" smtClean="0"/>
          </a:p>
        </p:txBody>
      </p:sp>
    </p:spTree>
    <p:extLst>
      <p:ext uri="{BB962C8B-B14F-4D97-AF65-F5344CB8AC3E}">
        <p14:creationId xmlns:p14="http://schemas.microsoft.com/office/powerpoint/2010/main" val="16580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1996380" y="1533028"/>
            <a:ext cx="3251304" cy="2087338"/>
            <a:chOff x="872068" y="1376751"/>
            <a:chExt cx="3004608" cy="1928959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068" y="1376751"/>
              <a:ext cx="3004608" cy="1928959"/>
            </a:xfrm>
            <a:prstGeom prst="rect">
              <a:avLst/>
            </a:prstGeom>
          </p:spPr>
        </p:pic>
        <p:sp>
          <p:nvSpPr>
            <p:cNvPr id="13" name="Rectángulo redondeado 12"/>
            <p:cNvSpPr/>
            <p:nvPr/>
          </p:nvSpPr>
          <p:spPr>
            <a:xfrm>
              <a:off x="2764632" y="2338641"/>
              <a:ext cx="80962" cy="88062"/>
            </a:xfrm>
            <a:prstGeom prst="roundRect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r="1" b="6668"/>
          <a:stretch/>
        </p:blipFill>
        <p:spPr>
          <a:xfrm>
            <a:off x="594492" y="3874269"/>
            <a:ext cx="6177074" cy="2368319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ym typeface="Wingdings" panose="05000000000000000000" pitchFamily="2" charset="2"/>
              </a:rPr>
              <a:t>Pumpkin </a:t>
            </a:r>
            <a:r>
              <a:rPr lang="mr-IN" sz="4000" b="1" dirty="0" smtClean="0">
                <a:sym typeface="Wingdings" panose="05000000000000000000" pitchFamily="2" charset="2"/>
              </a:rPr>
              <a:t>–</a:t>
            </a:r>
            <a:r>
              <a:rPr lang="en-US" sz="4000" b="1" dirty="0" smtClean="0">
                <a:sym typeface="Wingdings" panose="05000000000000000000" pitchFamily="2" charset="2"/>
              </a:rPr>
              <a:t> </a:t>
            </a: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Equal-time comparison</a:t>
            </a:r>
            <a:endParaRPr lang="en-US" sz="4000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004606" y="1121283"/>
            <a:ext cx="135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Steady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endParaRPr lang="en-US" dirty="0"/>
          </a:p>
        </p:txBody>
      </p:sp>
      <p:sp>
        <p:nvSpPr>
          <p:cNvPr id="14" name="Elipse 13"/>
          <p:cNvSpPr/>
          <p:nvPr/>
        </p:nvSpPr>
        <p:spPr>
          <a:xfrm>
            <a:off x="1115769" y="5902644"/>
            <a:ext cx="125632" cy="12563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ipse 14"/>
          <p:cNvSpPr/>
          <p:nvPr/>
        </p:nvSpPr>
        <p:spPr>
          <a:xfrm>
            <a:off x="1241401" y="5902644"/>
            <a:ext cx="125632" cy="125632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ipse 15"/>
          <p:cNvSpPr/>
          <p:nvPr/>
        </p:nvSpPr>
        <p:spPr>
          <a:xfrm>
            <a:off x="1772771" y="5911266"/>
            <a:ext cx="125632" cy="12563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ipse 16"/>
          <p:cNvSpPr/>
          <p:nvPr/>
        </p:nvSpPr>
        <p:spPr>
          <a:xfrm>
            <a:off x="3302626" y="5911266"/>
            <a:ext cx="125632" cy="12563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ipse 17"/>
          <p:cNvSpPr/>
          <p:nvPr/>
        </p:nvSpPr>
        <p:spPr>
          <a:xfrm>
            <a:off x="4769665" y="5902644"/>
            <a:ext cx="125632" cy="1256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adroTexto 19"/>
          <p:cNvSpPr txBox="1"/>
          <p:nvPr/>
        </p:nvSpPr>
        <p:spPr>
          <a:xfrm>
            <a:off x="2907143" y="3902902"/>
            <a:ext cx="158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Transient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endParaRPr lang="en-US" dirty="0"/>
          </a:p>
        </p:txBody>
      </p:sp>
      <p:sp>
        <p:nvSpPr>
          <p:cNvPr id="22" name="CuadroTexto 59"/>
          <p:cNvSpPr txBox="1"/>
          <p:nvPr/>
        </p:nvSpPr>
        <p:spPr>
          <a:xfrm rot="16200000">
            <a:off x="-144613" y="4749326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mtClean="0"/>
              <a:t>Radiance</a:t>
            </a:r>
            <a:endParaRPr lang="en-GB" dirty="0"/>
          </a:p>
        </p:txBody>
      </p:sp>
      <p:sp>
        <p:nvSpPr>
          <p:cNvPr id="23" name="CuadroTexto 59"/>
          <p:cNvSpPr txBox="1"/>
          <p:nvPr/>
        </p:nvSpPr>
        <p:spPr>
          <a:xfrm>
            <a:off x="3188311" y="6062797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</a:t>
            </a:r>
            <a:r>
              <a:rPr lang="en-GB" dirty="0" smtClean="0"/>
              <a:t>ime (ns)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76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1996380" y="1533028"/>
            <a:ext cx="3251304" cy="2087338"/>
            <a:chOff x="872068" y="1376751"/>
            <a:chExt cx="3004608" cy="1928959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068" y="1376751"/>
              <a:ext cx="3004608" cy="1928959"/>
            </a:xfrm>
            <a:prstGeom prst="rect">
              <a:avLst/>
            </a:prstGeom>
          </p:spPr>
        </p:pic>
        <p:sp>
          <p:nvSpPr>
            <p:cNvPr id="13" name="Rectángulo redondeado 12"/>
            <p:cNvSpPr/>
            <p:nvPr/>
          </p:nvSpPr>
          <p:spPr>
            <a:xfrm>
              <a:off x="2764632" y="2338641"/>
              <a:ext cx="80962" cy="88062"/>
            </a:xfrm>
            <a:prstGeom prst="roundRect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r="1" b="6668"/>
          <a:stretch/>
        </p:blipFill>
        <p:spPr>
          <a:xfrm>
            <a:off x="594492" y="3874269"/>
            <a:ext cx="6177074" cy="2368319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ym typeface="Wingdings" panose="05000000000000000000" pitchFamily="2" charset="2"/>
              </a:rPr>
              <a:t>Pumpkin </a:t>
            </a:r>
            <a:r>
              <a:rPr lang="mr-IN" sz="4000" b="1" dirty="0" smtClean="0">
                <a:sym typeface="Wingdings" panose="05000000000000000000" pitchFamily="2" charset="2"/>
              </a:rPr>
              <a:t>–</a:t>
            </a:r>
            <a:r>
              <a:rPr lang="en-US" sz="4000" b="1" dirty="0" smtClean="0">
                <a:sym typeface="Wingdings" panose="05000000000000000000" pitchFamily="2" charset="2"/>
              </a:rPr>
              <a:t> </a:t>
            </a: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Equal-time comparison</a:t>
            </a:r>
            <a:endParaRPr lang="en-US" sz="4000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1115769" y="5902644"/>
            <a:ext cx="125632" cy="12563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ipse 15"/>
          <p:cNvSpPr/>
          <p:nvPr/>
        </p:nvSpPr>
        <p:spPr>
          <a:xfrm>
            <a:off x="1772771" y="5911266"/>
            <a:ext cx="125632" cy="12563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ipse 17"/>
          <p:cNvSpPr/>
          <p:nvPr/>
        </p:nvSpPr>
        <p:spPr>
          <a:xfrm>
            <a:off x="4769665" y="5902644"/>
            <a:ext cx="125632" cy="1256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adroTexto 19"/>
          <p:cNvSpPr txBox="1"/>
          <p:nvPr/>
        </p:nvSpPr>
        <p:spPr>
          <a:xfrm>
            <a:off x="2907143" y="3902902"/>
            <a:ext cx="158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Transient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endParaRPr lang="en-US" dirty="0"/>
          </a:p>
        </p:txBody>
      </p:sp>
      <p:sp>
        <p:nvSpPr>
          <p:cNvPr id="22" name="CuadroTexto 59"/>
          <p:cNvSpPr txBox="1"/>
          <p:nvPr/>
        </p:nvSpPr>
        <p:spPr>
          <a:xfrm rot="16200000">
            <a:off x="-144613" y="4749326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mtClean="0"/>
              <a:t>Radiance</a:t>
            </a:r>
            <a:endParaRPr lang="en-GB" dirty="0"/>
          </a:p>
        </p:txBody>
      </p:sp>
      <p:sp>
        <p:nvSpPr>
          <p:cNvPr id="23" name="CuadroTexto 59"/>
          <p:cNvSpPr txBox="1"/>
          <p:nvPr/>
        </p:nvSpPr>
        <p:spPr>
          <a:xfrm>
            <a:off x="3188311" y="6062797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</a:t>
            </a:r>
            <a:r>
              <a:rPr lang="en-GB" dirty="0" smtClean="0"/>
              <a:t>ime (ns)</a:t>
            </a:r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178585" y="3902902"/>
            <a:ext cx="18398" cy="21164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4" b="19824"/>
          <a:stretch/>
        </p:blipFill>
        <p:spPr>
          <a:xfrm>
            <a:off x="7774584" y="1230611"/>
            <a:ext cx="3824315" cy="2308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1" b="20041"/>
          <a:stretch/>
        </p:blipFill>
        <p:spPr>
          <a:xfrm>
            <a:off x="7774584" y="3854961"/>
            <a:ext cx="3824315" cy="22914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74584" y="313892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[</a:t>
            </a:r>
            <a:r>
              <a:rPr lang="en-US" dirty="0" err="1" smtClean="0"/>
              <a:t>Jarabo</a:t>
            </a:r>
            <a:r>
              <a:rPr lang="en-US" dirty="0" smtClean="0"/>
              <a:t> 2014]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817961" y="575892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Ours</a:t>
            </a:r>
            <a:endParaRPr lang="en-US" dirty="0"/>
          </a:p>
        </p:txBody>
      </p:sp>
      <p:sp>
        <p:nvSpPr>
          <p:cNvPr id="25" name="CuadroTexto 10"/>
          <p:cNvSpPr txBox="1"/>
          <p:nvPr/>
        </p:nvSpPr>
        <p:spPr>
          <a:xfrm>
            <a:off x="3004606" y="1121283"/>
            <a:ext cx="135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Steady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3" b="20503"/>
          <a:stretch/>
        </p:blipFill>
        <p:spPr>
          <a:xfrm>
            <a:off x="7774584" y="1264092"/>
            <a:ext cx="3798847" cy="2241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19840"/>
          <a:stretch/>
        </p:blipFill>
        <p:spPr>
          <a:xfrm>
            <a:off x="7774584" y="3843760"/>
            <a:ext cx="3824315" cy="2306830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1996380" y="1533028"/>
            <a:ext cx="3251304" cy="2087338"/>
            <a:chOff x="872068" y="1376751"/>
            <a:chExt cx="3004608" cy="1928959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068" y="1376751"/>
              <a:ext cx="3004608" cy="1928959"/>
            </a:xfrm>
            <a:prstGeom prst="rect">
              <a:avLst/>
            </a:prstGeom>
          </p:spPr>
        </p:pic>
        <p:sp>
          <p:nvSpPr>
            <p:cNvPr id="13" name="Rectángulo redondeado 12"/>
            <p:cNvSpPr/>
            <p:nvPr/>
          </p:nvSpPr>
          <p:spPr>
            <a:xfrm>
              <a:off x="2764632" y="2338641"/>
              <a:ext cx="80962" cy="88062"/>
            </a:xfrm>
            <a:prstGeom prst="roundRect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r="1" b="6668"/>
          <a:stretch/>
        </p:blipFill>
        <p:spPr>
          <a:xfrm>
            <a:off x="594492" y="3874269"/>
            <a:ext cx="6177074" cy="2368319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ym typeface="Wingdings" panose="05000000000000000000" pitchFamily="2" charset="2"/>
              </a:rPr>
              <a:t>Pumpkin </a:t>
            </a:r>
            <a:r>
              <a:rPr lang="mr-IN" sz="4000" b="1" dirty="0" smtClean="0">
                <a:sym typeface="Wingdings" panose="05000000000000000000" pitchFamily="2" charset="2"/>
              </a:rPr>
              <a:t>–</a:t>
            </a:r>
            <a:r>
              <a:rPr lang="en-US" sz="4000" b="1" dirty="0" smtClean="0">
                <a:sym typeface="Wingdings" panose="05000000000000000000" pitchFamily="2" charset="2"/>
              </a:rPr>
              <a:t> </a:t>
            </a: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Equal-time comparison</a:t>
            </a:r>
            <a:endParaRPr lang="en-US" sz="4000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1115769" y="5902644"/>
            <a:ext cx="125632" cy="12563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ipse 15"/>
          <p:cNvSpPr/>
          <p:nvPr/>
        </p:nvSpPr>
        <p:spPr>
          <a:xfrm>
            <a:off x="1772771" y="5911266"/>
            <a:ext cx="125632" cy="12563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ipse 17"/>
          <p:cNvSpPr/>
          <p:nvPr/>
        </p:nvSpPr>
        <p:spPr>
          <a:xfrm>
            <a:off x="4769665" y="5902644"/>
            <a:ext cx="125632" cy="1256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adroTexto 19"/>
          <p:cNvSpPr txBox="1"/>
          <p:nvPr/>
        </p:nvSpPr>
        <p:spPr>
          <a:xfrm>
            <a:off x="2907143" y="3902902"/>
            <a:ext cx="158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Transient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endParaRPr lang="en-US" dirty="0"/>
          </a:p>
        </p:txBody>
      </p:sp>
      <p:sp>
        <p:nvSpPr>
          <p:cNvPr id="22" name="CuadroTexto 59"/>
          <p:cNvSpPr txBox="1"/>
          <p:nvPr/>
        </p:nvSpPr>
        <p:spPr>
          <a:xfrm rot="16200000">
            <a:off x="-144613" y="4749326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mtClean="0"/>
              <a:t>Radiance</a:t>
            </a:r>
            <a:endParaRPr lang="en-GB" dirty="0"/>
          </a:p>
        </p:txBody>
      </p:sp>
      <p:sp>
        <p:nvSpPr>
          <p:cNvPr id="23" name="CuadroTexto 59"/>
          <p:cNvSpPr txBox="1"/>
          <p:nvPr/>
        </p:nvSpPr>
        <p:spPr>
          <a:xfrm>
            <a:off x="3188311" y="6062797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</a:t>
            </a:r>
            <a:r>
              <a:rPr lang="en-GB" dirty="0" smtClean="0"/>
              <a:t>ime (ns)</a:t>
            </a:r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39398" y="3902902"/>
            <a:ext cx="18398" cy="21164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774584" y="313892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[</a:t>
            </a:r>
            <a:r>
              <a:rPr lang="en-US" dirty="0" err="1" smtClean="0"/>
              <a:t>Jarabo</a:t>
            </a:r>
            <a:r>
              <a:rPr lang="en-US" dirty="0" smtClean="0"/>
              <a:t> 2014]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817961" y="575892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Ours</a:t>
            </a:r>
            <a:endParaRPr lang="en-US" dirty="0"/>
          </a:p>
        </p:txBody>
      </p:sp>
      <p:sp>
        <p:nvSpPr>
          <p:cNvPr id="25" name="CuadroTexto 10"/>
          <p:cNvSpPr txBox="1"/>
          <p:nvPr/>
        </p:nvSpPr>
        <p:spPr>
          <a:xfrm>
            <a:off x="3004606" y="1121283"/>
            <a:ext cx="135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Steady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3" b="21173"/>
          <a:stretch/>
        </p:blipFill>
        <p:spPr>
          <a:xfrm>
            <a:off x="7761807" y="1319514"/>
            <a:ext cx="3824295" cy="2204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9" b="20059"/>
          <a:stretch/>
        </p:blipFill>
        <p:spPr>
          <a:xfrm>
            <a:off x="7800032" y="3839083"/>
            <a:ext cx="3798847" cy="2274846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1996380" y="1533028"/>
            <a:ext cx="3251304" cy="2087338"/>
            <a:chOff x="872068" y="1376751"/>
            <a:chExt cx="3004608" cy="1928959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068" y="1376751"/>
              <a:ext cx="3004608" cy="1928959"/>
            </a:xfrm>
            <a:prstGeom prst="rect">
              <a:avLst/>
            </a:prstGeom>
          </p:spPr>
        </p:pic>
        <p:sp>
          <p:nvSpPr>
            <p:cNvPr id="13" name="Rectángulo redondeado 12"/>
            <p:cNvSpPr/>
            <p:nvPr/>
          </p:nvSpPr>
          <p:spPr>
            <a:xfrm>
              <a:off x="2764632" y="2338641"/>
              <a:ext cx="80962" cy="88062"/>
            </a:xfrm>
            <a:prstGeom prst="roundRect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r="1" b="6668"/>
          <a:stretch/>
        </p:blipFill>
        <p:spPr>
          <a:xfrm>
            <a:off x="594492" y="3874269"/>
            <a:ext cx="6177074" cy="2368319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ym typeface="Wingdings" panose="05000000000000000000" pitchFamily="2" charset="2"/>
              </a:rPr>
              <a:t>Pumpkin </a:t>
            </a:r>
            <a:r>
              <a:rPr lang="mr-IN" sz="4000" b="1" dirty="0" smtClean="0">
                <a:sym typeface="Wingdings" panose="05000000000000000000" pitchFamily="2" charset="2"/>
              </a:rPr>
              <a:t>–</a:t>
            </a:r>
            <a:r>
              <a:rPr lang="en-US" sz="4000" b="1" dirty="0" smtClean="0">
                <a:sym typeface="Wingdings" panose="05000000000000000000" pitchFamily="2" charset="2"/>
              </a:rPr>
              <a:t> </a:t>
            </a: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Equal-time comparison</a:t>
            </a:r>
            <a:endParaRPr lang="en-US" sz="4000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1115769" y="5902644"/>
            <a:ext cx="125632" cy="12563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ipse 15"/>
          <p:cNvSpPr/>
          <p:nvPr/>
        </p:nvSpPr>
        <p:spPr>
          <a:xfrm>
            <a:off x="1772771" y="5911266"/>
            <a:ext cx="125632" cy="12563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ipse 17"/>
          <p:cNvSpPr/>
          <p:nvPr/>
        </p:nvSpPr>
        <p:spPr>
          <a:xfrm>
            <a:off x="4769665" y="5902644"/>
            <a:ext cx="125632" cy="1256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adroTexto 19"/>
          <p:cNvSpPr txBox="1"/>
          <p:nvPr/>
        </p:nvSpPr>
        <p:spPr>
          <a:xfrm>
            <a:off x="2907143" y="3902902"/>
            <a:ext cx="158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Transient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endParaRPr lang="en-US" dirty="0"/>
          </a:p>
        </p:txBody>
      </p:sp>
      <p:sp>
        <p:nvSpPr>
          <p:cNvPr id="22" name="CuadroTexto 59"/>
          <p:cNvSpPr txBox="1"/>
          <p:nvPr/>
        </p:nvSpPr>
        <p:spPr>
          <a:xfrm rot="16200000">
            <a:off x="-144613" y="4749326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mtClean="0"/>
              <a:t>Radiance</a:t>
            </a:r>
            <a:endParaRPr lang="en-GB" dirty="0"/>
          </a:p>
        </p:txBody>
      </p:sp>
      <p:sp>
        <p:nvSpPr>
          <p:cNvPr id="23" name="CuadroTexto 59"/>
          <p:cNvSpPr txBox="1"/>
          <p:nvPr/>
        </p:nvSpPr>
        <p:spPr>
          <a:xfrm>
            <a:off x="3188311" y="6062797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</a:t>
            </a:r>
            <a:r>
              <a:rPr lang="en-GB" dirty="0" smtClean="0"/>
              <a:t>ime (ns)</a:t>
            </a:r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832481" y="3902902"/>
            <a:ext cx="18398" cy="21164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774584" y="313892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[</a:t>
            </a:r>
            <a:r>
              <a:rPr lang="en-US" dirty="0" err="1" smtClean="0"/>
              <a:t>Jarabo</a:t>
            </a:r>
            <a:r>
              <a:rPr lang="en-US" dirty="0" smtClean="0"/>
              <a:t> 2014]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817961" y="575892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Ours</a:t>
            </a:r>
            <a:endParaRPr lang="en-US" dirty="0"/>
          </a:p>
        </p:txBody>
      </p:sp>
      <p:sp>
        <p:nvSpPr>
          <p:cNvPr id="25" name="CuadroTexto 10"/>
          <p:cNvSpPr txBox="1"/>
          <p:nvPr/>
        </p:nvSpPr>
        <p:spPr>
          <a:xfrm>
            <a:off x="3004606" y="1121283"/>
            <a:ext cx="135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Steady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749029" y="1347048"/>
            <a:ext cx="3251304" cy="2087338"/>
            <a:chOff x="872068" y="1376751"/>
            <a:chExt cx="3004608" cy="1928959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068" y="1376751"/>
              <a:ext cx="3004608" cy="1928959"/>
            </a:xfrm>
            <a:prstGeom prst="rect">
              <a:avLst/>
            </a:prstGeom>
          </p:spPr>
        </p:pic>
        <p:sp>
          <p:nvSpPr>
            <p:cNvPr id="13" name="Rectángulo redondeado 12"/>
            <p:cNvSpPr/>
            <p:nvPr/>
          </p:nvSpPr>
          <p:spPr>
            <a:xfrm>
              <a:off x="2764632" y="2338641"/>
              <a:ext cx="80962" cy="88062"/>
            </a:xfrm>
            <a:prstGeom prst="roundRect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r="1" b="6668"/>
          <a:stretch/>
        </p:blipFill>
        <p:spPr>
          <a:xfrm>
            <a:off x="4766553" y="1289281"/>
            <a:ext cx="6177074" cy="2368319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872067" y="85725"/>
            <a:ext cx="10447866" cy="120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smtClean="0">
                <a:sym typeface="Wingdings" panose="05000000000000000000" pitchFamily="2" charset="2"/>
              </a:rPr>
              <a:t>Pumpkin </a:t>
            </a:r>
            <a:r>
              <a:rPr lang="mr-IN" sz="4000" b="1" dirty="0" smtClean="0">
                <a:sym typeface="Wingdings" panose="05000000000000000000" pitchFamily="2" charset="2"/>
              </a:rPr>
              <a:t>–</a:t>
            </a:r>
            <a:r>
              <a:rPr lang="en-US" sz="4000" b="1" dirty="0" smtClean="0">
                <a:sym typeface="Wingdings" panose="05000000000000000000" pitchFamily="2" charset="2"/>
              </a:rPr>
              <a:t> </a:t>
            </a:r>
            <a:r>
              <a:rPr lang="en-US" sz="4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Equal-time comparison</a:t>
            </a:r>
            <a:endParaRPr lang="en-US" sz="4000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182" t="-297" r="271" b="357"/>
          <a:stretch/>
        </p:blipFill>
        <p:spPr>
          <a:xfrm>
            <a:off x="749029" y="4007795"/>
            <a:ext cx="10680971" cy="261674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64902" y="895920"/>
            <a:ext cx="135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Steady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endParaRPr lang="en-US" dirty="0"/>
          </a:p>
        </p:txBody>
      </p:sp>
      <p:sp>
        <p:nvSpPr>
          <p:cNvPr id="14" name="Elipse 13"/>
          <p:cNvSpPr/>
          <p:nvPr/>
        </p:nvSpPr>
        <p:spPr>
          <a:xfrm>
            <a:off x="5287830" y="3317656"/>
            <a:ext cx="125632" cy="12563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ipse 14"/>
          <p:cNvSpPr/>
          <p:nvPr/>
        </p:nvSpPr>
        <p:spPr>
          <a:xfrm>
            <a:off x="5413462" y="3317656"/>
            <a:ext cx="125632" cy="125632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ipse 15"/>
          <p:cNvSpPr/>
          <p:nvPr/>
        </p:nvSpPr>
        <p:spPr>
          <a:xfrm>
            <a:off x="5944832" y="3326278"/>
            <a:ext cx="125632" cy="12563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ipse 16"/>
          <p:cNvSpPr/>
          <p:nvPr/>
        </p:nvSpPr>
        <p:spPr>
          <a:xfrm>
            <a:off x="7474687" y="3326278"/>
            <a:ext cx="125632" cy="12563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ipse 17"/>
          <p:cNvSpPr/>
          <p:nvPr/>
        </p:nvSpPr>
        <p:spPr>
          <a:xfrm>
            <a:off x="8941726" y="3317656"/>
            <a:ext cx="125632" cy="1256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adroTexto 19"/>
          <p:cNvSpPr txBox="1"/>
          <p:nvPr/>
        </p:nvSpPr>
        <p:spPr>
          <a:xfrm>
            <a:off x="5083867" y="939086"/>
            <a:ext cx="158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Transient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endParaRPr lang="en-US" dirty="0"/>
          </a:p>
        </p:txBody>
      </p:sp>
      <p:sp>
        <p:nvSpPr>
          <p:cNvPr id="22" name="CuadroTexto 59"/>
          <p:cNvSpPr txBox="1"/>
          <p:nvPr/>
        </p:nvSpPr>
        <p:spPr>
          <a:xfrm rot="16200000">
            <a:off x="4027448" y="2164338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mtClean="0"/>
              <a:t>Radiance</a:t>
            </a:r>
            <a:endParaRPr lang="en-GB" dirty="0"/>
          </a:p>
        </p:txBody>
      </p:sp>
      <p:sp>
        <p:nvSpPr>
          <p:cNvPr id="23" name="CuadroTexto 59"/>
          <p:cNvSpPr txBox="1"/>
          <p:nvPr/>
        </p:nvSpPr>
        <p:spPr>
          <a:xfrm>
            <a:off x="7360372" y="3477809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</a:t>
            </a:r>
            <a:r>
              <a:rPr lang="en-GB" dirty="0" smtClean="0"/>
              <a:t>ime (ns)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123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7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dirty="0" smtClean="0">
                <a:solidFill>
                  <a:schemeClr val="accent1"/>
                </a:solidFill>
                <a:latin typeface="+mn-lt"/>
              </a:rPr>
              <a:t>Juice</a:t>
            </a:r>
            <a:endParaRPr lang="en-US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>
          <a:xfrm>
            <a:off x="831850" y="3955775"/>
            <a:ext cx="10515600" cy="2133876"/>
          </a:xfrm>
        </p:spPr>
        <p:txBody>
          <a:bodyPr>
            <a:normAutofit/>
          </a:bodyPr>
          <a:lstStyle/>
          <a:p>
            <a:pPr algn="ctr"/>
            <a:r>
              <a:rPr lang="es-ES" sz="3600" dirty="0" smtClean="0">
                <a:solidFill>
                  <a:schemeClr val="tx1"/>
                </a:solidFill>
              </a:rPr>
              <a:t>24M </a:t>
            </a:r>
            <a:r>
              <a:rPr lang="es-ES" sz="3600" dirty="0" err="1">
                <a:solidFill>
                  <a:schemeClr val="tx1"/>
                </a:solidFill>
              </a:rPr>
              <a:t>beams</a:t>
            </a:r>
            <a:r>
              <a:rPr lang="es-ES" sz="3600" dirty="0">
                <a:solidFill>
                  <a:schemeClr val="tx1"/>
                </a:solidFill>
              </a:rPr>
              <a:t> </a:t>
            </a:r>
            <a:br>
              <a:rPr lang="es-ES" sz="3600" dirty="0">
                <a:solidFill>
                  <a:schemeClr val="tx1"/>
                </a:solidFill>
              </a:rPr>
            </a:br>
            <a:r>
              <a:rPr lang="es-ES" sz="3600" dirty="0" smtClean="0">
                <a:solidFill>
                  <a:schemeClr val="tx1"/>
                </a:solidFill>
              </a:rPr>
              <a:t>(1200 </a:t>
            </a:r>
            <a:r>
              <a:rPr lang="es-ES" sz="3600" dirty="0" err="1" smtClean="0">
                <a:solidFill>
                  <a:schemeClr val="tx1"/>
                </a:solidFill>
              </a:rPr>
              <a:t>iterations</a:t>
            </a:r>
            <a:r>
              <a:rPr lang="es-ES" sz="3600" dirty="0" smtClean="0">
                <a:solidFill>
                  <a:schemeClr val="tx1"/>
                </a:solidFill>
              </a:rPr>
              <a:t> x </a:t>
            </a:r>
            <a:r>
              <a:rPr lang="es-ES" sz="3600" dirty="0">
                <a:solidFill>
                  <a:schemeClr val="tx1"/>
                </a:solidFill>
              </a:rPr>
              <a:t>20k </a:t>
            </a:r>
            <a:r>
              <a:rPr lang="es-ES" sz="3600" dirty="0" err="1" smtClean="0">
                <a:solidFill>
                  <a:schemeClr val="tx1"/>
                </a:solidFill>
              </a:rPr>
              <a:t>beams</a:t>
            </a:r>
            <a:r>
              <a:rPr lang="es-ES" sz="3600" dirty="0" smtClean="0">
                <a:solidFill>
                  <a:schemeClr val="tx1"/>
                </a:solidFill>
              </a:rPr>
              <a:t>/</a:t>
            </a:r>
            <a:r>
              <a:rPr lang="es-ES" sz="3600" dirty="0" err="1" smtClean="0">
                <a:solidFill>
                  <a:schemeClr val="tx1"/>
                </a:solidFill>
              </a:rPr>
              <a:t>iteration</a:t>
            </a:r>
            <a:r>
              <a:rPr lang="es-ES" sz="3600" dirty="0" smtClean="0">
                <a:solidFill>
                  <a:schemeClr val="tx1"/>
                </a:solidFill>
              </a:rPr>
              <a:t>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75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GF_PTPB_2018_April_jui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3290" t="23290" r="23290" b="232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277" objId="5"/>
        <p14:triggerEvt type="onClick" time="15277" objId="5"/>
        <p14:stopEvt time="34993" objId="5"/>
        <p14:playEvt time="40964" objId="5"/>
        <p14:triggerEvt type="onClick" time="40964" objId="5"/>
        <p14:stopEvt time="60815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Myriad Pro" panose="020B0503030403020204" pitchFamily="34" charset="0"/>
              </a:rPr>
              <a:t>Transient Light Transport- </a:t>
            </a:r>
            <a:r>
              <a:rPr lang="en-US" dirty="0" smtClean="0">
                <a:solidFill>
                  <a:schemeClr val="accent1"/>
                </a:solidFill>
                <a:latin typeface="Myriad Pro" panose="020B0503030403020204" pitchFamily="34" charset="0"/>
              </a:rPr>
              <a:t>What for?</a:t>
            </a:r>
            <a:endParaRPr lang="en-US" dirty="0">
              <a:solidFill>
                <a:schemeClr val="accent1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6</a:t>
            </a:fld>
            <a:endParaRPr lang="en-GB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838199" y="1690689"/>
            <a:ext cx="10173511" cy="44862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Light in </a:t>
            </a:r>
            <a:r>
              <a:rPr lang="es-ES" dirty="0" err="1" smtClean="0"/>
              <a:t>motion</a:t>
            </a:r>
            <a:r>
              <a:rPr lang="es-ES" dirty="0" smtClean="0"/>
              <a:t> </a:t>
            </a:r>
            <a:r>
              <a:rPr lang="es-ES" sz="2400" i="1" dirty="0" smtClean="0"/>
              <a:t>[Velten13, Heide13, Peters15…]</a:t>
            </a:r>
          </a:p>
          <a:p>
            <a:r>
              <a:rPr lang="es-ES" dirty="0" smtClean="0"/>
              <a:t>Visible </a:t>
            </a:r>
            <a:r>
              <a:rPr lang="es-ES" dirty="0" err="1" smtClean="0"/>
              <a:t>geometry</a:t>
            </a:r>
            <a:r>
              <a:rPr lang="es-ES" dirty="0" smtClean="0"/>
              <a:t> </a:t>
            </a:r>
            <a:r>
              <a:rPr lang="es-ES" sz="2400" i="1" dirty="0" smtClean="0"/>
              <a:t>[Wu14, OToole14, Marco17…]</a:t>
            </a:r>
          </a:p>
          <a:p>
            <a:r>
              <a:rPr lang="es-ES" dirty="0" err="1" smtClean="0"/>
              <a:t>Transparent</a:t>
            </a:r>
            <a:r>
              <a:rPr lang="es-ES" dirty="0" smtClean="0"/>
              <a:t> </a:t>
            </a:r>
            <a:r>
              <a:rPr lang="es-ES" dirty="0" err="1" smtClean="0"/>
              <a:t>Objects</a:t>
            </a:r>
            <a:r>
              <a:rPr lang="es-ES" dirty="0" smtClean="0"/>
              <a:t> </a:t>
            </a:r>
            <a:r>
              <a:rPr lang="es-ES" sz="2400" i="1" dirty="0" smtClean="0"/>
              <a:t>[Kadambi13]</a:t>
            </a:r>
          </a:p>
          <a:p>
            <a:r>
              <a:rPr lang="es-ES" dirty="0" err="1" smtClean="0"/>
              <a:t>Hidden</a:t>
            </a:r>
            <a:r>
              <a:rPr lang="es-ES" dirty="0" smtClean="0"/>
              <a:t> </a:t>
            </a:r>
            <a:r>
              <a:rPr lang="es-ES" dirty="0" err="1" smtClean="0"/>
              <a:t>geometry</a:t>
            </a:r>
            <a:r>
              <a:rPr lang="es-ES" dirty="0" smtClean="0"/>
              <a:t> </a:t>
            </a:r>
            <a:r>
              <a:rPr lang="es-ES" sz="2400" i="1" dirty="0" smtClean="0"/>
              <a:t>[Velten12, Buttafava15, OToole18, Liu19,…]</a:t>
            </a:r>
          </a:p>
          <a:p>
            <a:r>
              <a:rPr lang="es-ES" dirty="0" err="1" smtClean="0"/>
              <a:t>Reflectance</a:t>
            </a:r>
            <a:r>
              <a:rPr lang="es-ES" dirty="0" smtClean="0"/>
              <a:t> </a:t>
            </a:r>
            <a:r>
              <a:rPr lang="es-ES" dirty="0" err="1" smtClean="0"/>
              <a:t>estimation</a:t>
            </a:r>
            <a:r>
              <a:rPr lang="es-ES" dirty="0" smtClean="0"/>
              <a:t> </a:t>
            </a:r>
            <a:r>
              <a:rPr lang="es-ES" sz="2400" i="1" dirty="0" smtClean="0"/>
              <a:t>[Naik11, Naik13]</a:t>
            </a:r>
          </a:p>
          <a:p>
            <a:r>
              <a:rPr lang="es-ES" dirty="0" smtClean="0"/>
              <a:t>GI </a:t>
            </a:r>
            <a:r>
              <a:rPr lang="es-ES" dirty="0" err="1" smtClean="0"/>
              <a:t>Components</a:t>
            </a:r>
            <a:r>
              <a:rPr lang="es-ES" dirty="0" smtClean="0"/>
              <a:t> </a:t>
            </a:r>
            <a:r>
              <a:rPr lang="es-ES" dirty="0" err="1" smtClean="0"/>
              <a:t>Separation</a:t>
            </a:r>
            <a:r>
              <a:rPr lang="es-ES" dirty="0" smtClean="0"/>
              <a:t> </a:t>
            </a:r>
            <a:r>
              <a:rPr lang="es-ES" sz="2400" i="1" dirty="0" smtClean="0"/>
              <a:t>[Wu14, OToole14]</a:t>
            </a:r>
          </a:p>
          <a:p>
            <a:r>
              <a:rPr lang="es-ES" dirty="0" err="1" smtClean="0"/>
              <a:t>Vision</a:t>
            </a:r>
            <a:r>
              <a:rPr lang="es-ES" dirty="0" smtClean="0"/>
              <a:t> </a:t>
            </a:r>
            <a:r>
              <a:rPr lang="es-ES" dirty="0" err="1" smtClean="0"/>
              <a:t>through</a:t>
            </a:r>
            <a:r>
              <a:rPr lang="es-ES" dirty="0" smtClean="0"/>
              <a:t> media  </a:t>
            </a:r>
            <a:r>
              <a:rPr lang="es-ES" sz="2400" i="1" dirty="0" smtClean="0"/>
              <a:t>[Heide14, Wu18…]</a:t>
            </a:r>
            <a:endParaRPr lang="es-ES" sz="2400" dirty="0" smtClean="0"/>
          </a:p>
          <a:p>
            <a:r>
              <a:rPr lang="es-ES" dirty="0" smtClean="0"/>
              <a:t>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301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Myriad Pro" panose="020B0503030403020204" pitchFamily="34" charset="0"/>
              </a:rPr>
              <a:t>Conclusion</a:t>
            </a:r>
            <a:endParaRPr lang="en-US" b="1" dirty="0">
              <a:latin typeface="Myriad Pro" panose="020B0503030403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2023" y="1732450"/>
            <a:ext cx="10488705" cy="47699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ym typeface="Wingdings" panose="05000000000000000000" pitchFamily="2" charset="2"/>
              </a:rPr>
              <a:t>Robust </a:t>
            </a:r>
            <a:r>
              <a:rPr lang="en-US" sz="2800" dirty="0">
                <a:sym typeface="Wingdings" panose="05000000000000000000" pitchFamily="2" charset="2"/>
              </a:rPr>
              <a:t>method for low-variance </a:t>
            </a:r>
            <a:r>
              <a:rPr lang="en-US" sz="2800" dirty="0" smtClean="0">
                <a:sym typeface="Wingdings" panose="05000000000000000000" pitchFamily="2" charset="2"/>
              </a:rPr>
              <a:t>time-resolved participating </a:t>
            </a:r>
            <a:r>
              <a:rPr lang="en-US" sz="2800" dirty="0">
                <a:sym typeface="Wingdings" panose="05000000000000000000" pitchFamily="2" charset="2"/>
              </a:rPr>
              <a:t>media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ym typeface="Wingdings" panose="05000000000000000000" pitchFamily="2" charset="2"/>
              </a:rPr>
              <a:t>Render </a:t>
            </a:r>
            <a:r>
              <a:rPr lang="en-US" sz="2800" dirty="0" smtClean="0">
                <a:sym typeface="Wingdings" panose="05000000000000000000" pitchFamily="2" charset="2"/>
              </a:rPr>
              <a:t>complex time-resolved effects</a:t>
            </a:r>
          </a:p>
          <a:p>
            <a:pPr>
              <a:lnSpc>
                <a:spcPct val="150000"/>
              </a:lnSpc>
            </a:pPr>
            <a:r>
              <a:rPr lang="es-ES" dirty="0" err="1" smtClean="0">
                <a:sym typeface="Wingdings" panose="05000000000000000000" pitchFamily="2" charset="2"/>
              </a:rPr>
              <a:t>Consistent</a:t>
            </a:r>
            <a:r>
              <a:rPr lang="es-ES" dirty="0" smtClean="0">
                <a:sym typeface="Wingdings" panose="05000000000000000000" pitchFamily="2" charset="2"/>
              </a:rPr>
              <a:t> </a:t>
            </a:r>
            <a:r>
              <a:rPr lang="es-ES" dirty="0" err="1" smtClean="0">
                <a:sym typeface="Wingdings" panose="05000000000000000000" pitchFamily="2" charset="2"/>
              </a:rPr>
              <a:t>approach</a:t>
            </a:r>
            <a:endParaRPr lang="es-ES" dirty="0" smtClean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s-ES" dirty="0" err="1">
                <a:sym typeface="Wingdings" panose="05000000000000000000" pitchFamily="2" charset="2"/>
              </a:rPr>
              <a:t>O</a:t>
            </a:r>
            <a:r>
              <a:rPr lang="es-ES" dirty="0" err="1" smtClean="0">
                <a:sym typeface="Wingdings" panose="05000000000000000000" pitchFamily="2" charset="2"/>
              </a:rPr>
              <a:t>ptimal</a:t>
            </a:r>
            <a:r>
              <a:rPr lang="es-ES" dirty="0" smtClean="0">
                <a:sym typeface="Wingdings" panose="05000000000000000000" pitchFamily="2" charset="2"/>
              </a:rPr>
              <a:t> 1D x 1D </a:t>
            </a:r>
            <a:r>
              <a:rPr lang="es-ES" dirty="0" err="1" smtClean="0">
                <a:sym typeface="Wingdings" panose="05000000000000000000" pitchFamily="2" charset="2"/>
              </a:rPr>
              <a:t>spatio</a:t>
            </a:r>
            <a:r>
              <a:rPr lang="es-ES" dirty="0" smtClean="0">
                <a:sym typeface="Wingdings" panose="05000000000000000000" pitchFamily="2" charset="2"/>
              </a:rPr>
              <a:t>-temporal </a:t>
            </a:r>
            <a:r>
              <a:rPr lang="es-ES" dirty="0" err="1" smtClean="0">
                <a:sym typeface="Wingdings" panose="05000000000000000000" pitchFamily="2" charset="2"/>
              </a:rPr>
              <a:t>kernel</a:t>
            </a:r>
            <a:r>
              <a:rPr lang="es-ES" dirty="0" smtClean="0">
                <a:sym typeface="Wingdings" panose="05000000000000000000" pitchFamily="2" charset="2"/>
              </a:rPr>
              <a:t> </a:t>
            </a:r>
            <a:r>
              <a:rPr lang="es-ES" dirty="0" err="1" smtClean="0">
                <a:sym typeface="Wingdings" panose="05000000000000000000" pitchFamily="2" charset="2"/>
              </a:rPr>
              <a:t>reduction</a:t>
            </a:r>
            <a:r>
              <a:rPr lang="es-ES" dirty="0" smtClean="0">
                <a:sym typeface="Wingdings" panose="05000000000000000000" pitchFamily="2" charset="2"/>
              </a:rPr>
              <a:t> ratios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8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err="1" smtClean="0">
                <a:latin typeface="Myriad Pro" panose="020B0503030403020204" pitchFamily="34" charset="0"/>
              </a:rPr>
              <a:t>What</a:t>
            </a:r>
            <a:r>
              <a:rPr lang="es-ES" b="1" dirty="0" smtClean="0">
                <a:latin typeface="Myriad Pro" panose="020B0503030403020204" pitchFamily="34" charset="0"/>
              </a:rPr>
              <a:t> </a:t>
            </a:r>
            <a:r>
              <a:rPr lang="es-ES" b="1" dirty="0" err="1" smtClean="0">
                <a:latin typeface="Myriad Pro" panose="020B0503030403020204" pitchFamily="34" charset="0"/>
              </a:rPr>
              <a:t>next</a:t>
            </a:r>
            <a:r>
              <a:rPr lang="es-ES" b="1" dirty="0" smtClean="0">
                <a:latin typeface="Myriad Pro" panose="020B0503030403020204" pitchFamily="34" charset="0"/>
              </a:rPr>
              <a:t>?</a:t>
            </a:r>
            <a:endParaRPr lang="en-US" b="1" dirty="0">
              <a:latin typeface="Myriad Pro" panose="020B0503030403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199" y="2008093"/>
            <a:ext cx="10167257" cy="37831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ym typeface="Wingdings" panose="05000000000000000000" pitchFamily="2" charset="2"/>
              </a:rPr>
              <a:t>Introduce </a:t>
            </a:r>
            <a:r>
              <a:rPr lang="en-US" sz="2800" dirty="0">
                <a:sym typeface="Wingdings" panose="05000000000000000000" pitchFamily="2" charset="2"/>
              </a:rPr>
              <a:t>time-based importance </a:t>
            </a:r>
            <a:r>
              <a:rPr lang="en-US" sz="2800" dirty="0" smtClean="0">
                <a:sym typeface="Wingdings" panose="05000000000000000000" pitchFamily="2" charset="2"/>
              </a:rPr>
              <a:t>sampling [</a:t>
            </a:r>
            <a:r>
              <a:rPr lang="en-US" sz="2800" dirty="0" err="1" smtClean="0">
                <a:sym typeface="Wingdings" panose="05000000000000000000" pitchFamily="2" charset="2"/>
              </a:rPr>
              <a:t>Jarabo</a:t>
            </a:r>
            <a:r>
              <a:rPr lang="en-US" sz="2800" dirty="0" smtClean="0">
                <a:sym typeface="Wingdings" panose="05000000000000000000" pitchFamily="2" charset="2"/>
              </a:rPr>
              <a:t> et al. 2014]</a:t>
            </a:r>
          </a:p>
          <a:p>
            <a:pPr>
              <a:lnSpc>
                <a:spcPct val="150000"/>
              </a:lnSpc>
            </a:pPr>
            <a:r>
              <a:rPr lang="en-US" dirty="0">
                <a:sym typeface="Wingdings" panose="05000000000000000000" pitchFamily="2" charset="2"/>
              </a:rPr>
              <a:t>Extend to hybrid </a:t>
            </a:r>
            <a:r>
              <a:rPr lang="en-US" dirty="0" smtClean="0">
                <a:sym typeface="Wingdings" panose="05000000000000000000" pitchFamily="2" charset="2"/>
              </a:rPr>
              <a:t>methods, all volumetric estimators</a:t>
            </a:r>
            <a:endParaRPr lang="en-US" sz="2800" dirty="0" smtClean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s-ES" dirty="0" err="1" smtClean="0">
                <a:sym typeface="Wingdings" panose="05000000000000000000" pitchFamily="2" charset="2"/>
              </a:rPr>
              <a:t>Improve</a:t>
            </a:r>
            <a:r>
              <a:rPr lang="es-ES" dirty="0" smtClean="0">
                <a:sym typeface="Wingdings" panose="05000000000000000000" pitchFamily="2" charset="2"/>
              </a:rPr>
              <a:t> temporal </a:t>
            </a:r>
            <a:r>
              <a:rPr lang="es-ES" dirty="0" err="1" smtClean="0">
                <a:sym typeface="Wingdings" panose="05000000000000000000" pitchFamily="2" charset="2"/>
              </a:rPr>
              <a:t>reconstruction</a:t>
            </a:r>
            <a:endParaRPr lang="es-ES" dirty="0" smtClean="0">
              <a:sym typeface="Wingdings" panose="05000000000000000000" pitchFamily="2" charset="2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96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chemeClr val="accent1"/>
                </a:solidFill>
                <a:latin typeface="+mn-lt"/>
              </a:rPr>
              <a:t>Thanks</a:t>
            </a:r>
            <a:r>
              <a:rPr lang="es-ES" dirty="0" smtClean="0">
                <a:solidFill>
                  <a:schemeClr val="accent1"/>
                </a:solidFill>
                <a:latin typeface="+mn-lt"/>
              </a:rPr>
              <a:t>!</a:t>
            </a:r>
            <a:endParaRPr lang="en-US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2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2067" y="1926077"/>
            <a:ext cx="10447866" cy="1167319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400" dirty="0" smtClean="0">
                <a:sym typeface="Wingdings" panose="05000000000000000000" pitchFamily="2" charset="2"/>
              </a:rPr>
              <a:t>SIMULATION</a:t>
            </a:r>
            <a:endParaRPr lang="en-US" sz="5400" dirty="0">
              <a:sym typeface="Wingdings" panose="05000000000000000000" pitchFamily="2" charset="2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s-ES" sz="4000" dirty="0" smtClean="0">
              <a:sym typeface="Wingdings" panose="05000000000000000000" pitchFamily="2" charset="2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7</a:t>
            </a:fld>
            <a:endParaRPr lang="en-GB"/>
          </a:p>
        </p:txBody>
      </p:sp>
      <p:sp>
        <p:nvSpPr>
          <p:cNvPr id="5" name="Google Shape;55;p13"/>
          <p:cNvSpPr/>
          <p:nvPr/>
        </p:nvSpPr>
        <p:spPr>
          <a:xfrm>
            <a:off x="905841" y="4364454"/>
            <a:ext cx="2477648" cy="142674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Forward model for inverse problems</a:t>
            </a:r>
            <a:endParaRPr sz="2400" b="1" dirty="0"/>
          </a:p>
        </p:txBody>
      </p:sp>
      <p:sp>
        <p:nvSpPr>
          <p:cNvPr id="6" name="Google Shape;56;p13"/>
          <p:cNvSpPr/>
          <p:nvPr/>
        </p:nvSpPr>
        <p:spPr>
          <a:xfrm>
            <a:off x="3526738" y="4364454"/>
            <a:ext cx="2477648" cy="142674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Benchmarking algorithms</a:t>
            </a:r>
            <a:endParaRPr sz="2400" b="1" dirty="0"/>
          </a:p>
        </p:txBody>
      </p:sp>
      <p:sp>
        <p:nvSpPr>
          <p:cNvPr id="7" name="Google Shape;57;p13"/>
          <p:cNvSpPr/>
          <p:nvPr/>
        </p:nvSpPr>
        <p:spPr>
          <a:xfrm>
            <a:off x="6147635" y="4364454"/>
            <a:ext cx="2477648" cy="142674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Prototyping</a:t>
            </a:r>
            <a:endParaRPr sz="2400" b="1" dirty="0"/>
          </a:p>
        </p:txBody>
      </p:sp>
      <p:sp>
        <p:nvSpPr>
          <p:cNvPr id="8" name="Google Shape;58;p13"/>
          <p:cNvSpPr/>
          <p:nvPr/>
        </p:nvSpPr>
        <p:spPr>
          <a:xfrm>
            <a:off x="8808418" y="4364454"/>
            <a:ext cx="2477648" cy="142674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/>
              <a:t>Machine learning</a:t>
            </a:r>
            <a:endParaRPr sz="2400" b="1"/>
          </a:p>
        </p:txBody>
      </p:sp>
    </p:spTree>
    <p:extLst>
      <p:ext uri="{BB962C8B-B14F-4D97-AF65-F5344CB8AC3E}">
        <p14:creationId xmlns:p14="http://schemas.microsoft.com/office/powerpoint/2010/main" val="22086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8</a:t>
            </a:fld>
            <a:endParaRPr lang="en-GB"/>
          </a:p>
        </p:txBody>
      </p:sp>
      <p:sp>
        <p:nvSpPr>
          <p:cNvPr id="5" name="Google Shape;55;p13"/>
          <p:cNvSpPr/>
          <p:nvPr/>
        </p:nvSpPr>
        <p:spPr>
          <a:xfrm>
            <a:off x="905841" y="4364454"/>
            <a:ext cx="2477648" cy="142674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Forward model for inverse problems</a:t>
            </a:r>
            <a:endParaRPr sz="2400" b="1" dirty="0"/>
          </a:p>
        </p:txBody>
      </p:sp>
      <p:sp>
        <p:nvSpPr>
          <p:cNvPr id="6" name="Google Shape;56;p13"/>
          <p:cNvSpPr/>
          <p:nvPr/>
        </p:nvSpPr>
        <p:spPr>
          <a:xfrm>
            <a:off x="3526738" y="4364454"/>
            <a:ext cx="2477648" cy="142674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Benchmarking algorithms</a:t>
            </a:r>
            <a:endParaRPr sz="2400" b="1" dirty="0"/>
          </a:p>
        </p:txBody>
      </p:sp>
      <p:sp>
        <p:nvSpPr>
          <p:cNvPr id="7" name="Google Shape;57;p13"/>
          <p:cNvSpPr/>
          <p:nvPr/>
        </p:nvSpPr>
        <p:spPr>
          <a:xfrm>
            <a:off x="6147635" y="4364454"/>
            <a:ext cx="2477648" cy="142674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Prototyping</a:t>
            </a:r>
            <a:endParaRPr sz="2400" b="1" dirty="0"/>
          </a:p>
        </p:txBody>
      </p:sp>
      <p:sp>
        <p:nvSpPr>
          <p:cNvPr id="8" name="Google Shape;58;p13"/>
          <p:cNvSpPr/>
          <p:nvPr/>
        </p:nvSpPr>
        <p:spPr>
          <a:xfrm>
            <a:off x="8808418" y="4364454"/>
            <a:ext cx="2477648" cy="142674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/>
              <a:t>Machine learning</a:t>
            </a:r>
            <a:endParaRPr sz="2400" b="1"/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872067" y="1926077"/>
            <a:ext cx="10447866" cy="1167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400" dirty="0" smtClean="0">
                <a:sym typeface="Wingdings" panose="05000000000000000000" pitchFamily="2" charset="2"/>
              </a:rPr>
              <a:t>Transient rendering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s-ES" sz="400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37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3AB6-9DE5-8A4F-B289-4066C5FE7305}" type="slidenum">
              <a:rPr lang="en-GB" smtClean="0"/>
              <a:t>9</a:t>
            </a:fld>
            <a:endParaRPr lang="en-GB"/>
          </a:p>
        </p:txBody>
      </p:sp>
      <p:sp>
        <p:nvSpPr>
          <p:cNvPr id="5" name="Google Shape;55;p13"/>
          <p:cNvSpPr/>
          <p:nvPr/>
        </p:nvSpPr>
        <p:spPr>
          <a:xfrm>
            <a:off x="905841" y="4364454"/>
            <a:ext cx="2477648" cy="142674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Forward model for inverse problems</a:t>
            </a:r>
            <a:endParaRPr sz="2400" b="1" dirty="0"/>
          </a:p>
        </p:txBody>
      </p:sp>
      <p:sp>
        <p:nvSpPr>
          <p:cNvPr id="6" name="Google Shape;56;p13"/>
          <p:cNvSpPr/>
          <p:nvPr/>
        </p:nvSpPr>
        <p:spPr>
          <a:xfrm>
            <a:off x="3526738" y="4364454"/>
            <a:ext cx="2477648" cy="142674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Benchmarking algorithms</a:t>
            </a:r>
            <a:endParaRPr sz="2400" b="1" dirty="0"/>
          </a:p>
        </p:txBody>
      </p:sp>
      <p:sp>
        <p:nvSpPr>
          <p:cNvPr id="7" name="Google Shape;57;p13"/>
          <p:cNvSpPr/>
          <p:nvPr/>
        </p:nvSpPr>
        <p:spPr>
          <a:xfrm>
            <a:off x="6147635" y="4364454"/>
            <a:ext cx="2477648" cy="142674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Prototyping</a:t>
            </a:r>
            <a:endParaRPr sz="2400" b="1" dirty="0"/>
          </a:p>
        </p:txBody>
      </p:sp>
      <p:sp>
        <p:nvSpPr>
          <p:cNvPr id="8" name="Google Shape;58;p13"/>
          <p:cNvSpPr/>
          <p:nvPr/>
        </p:nvSpPr>
        <p:spPr>
          <a:xfrm>
            <a:off x="8808418" y="4364454"/>
            <a:ext cx="2477648" cy="142674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/>
              <a:t>Machine learning</a:t>
            </a:r>
            <a:endParaRPr sz="2400" b="1"/>
          </a:p>
        </p:txBody>
      </p:sp>
      <p:sp>
        <p:nvSpPr>
          <p:cNvPr id="10" name="Rectángulo 9"/>
          <p:cNvSpPr/>
          <p:nvPr/>
        </p:nvSpPr>
        <p:spPr>
          <a:xfrm>
            <a:off x="3058710" y="942559"/>
            <a:ext cx="58913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u="sng" dirty="0" smtClean="0">
                <a:sym typeface="Wingdings" panose="05000000000000000000" pitchFamily="2" charset="2"/>
              </a:rPr>
              <a:t>OUR GOAL</a:t>
            </a:r>
          </a:p>
          <a:p>
            <a:pPr algn="ctr">
              <a:lnSpc>
                <a:spcPct val="150000"/>
              </a:lnSpc>
            </a:pPr>
            <a:r>
              <a:rPr lang="es-ES" sz="4400" b="1" dirty="0" err="1" smtClean="0">
                <a:sym typeface="Wingdings" panose="05000000000000000000" pitchFamily="2" charset="2"/>
              </a:rPr>
              <a:t>Robust</a:t>
            </a:r>
            <a:r>
              <a:rPr lang="es-ES" sz="4400" b="1" dirty="0" smtClean="0">
                <a:sym typeface="Wingdings" panose="05000000000000000000" pitchFamily="2" charset="2"/>
              </a:rPr>
              <a:t> </a:t>
            </a:r>
            <a:r>
              <a:rPr lang="es-ES" sz="44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time-resolved </a:t>
            </a:r>
            <a:r>
              <a:rPr lang="es-ES" sz="4400" b="1" dirty="0" err="1" smtClean="0">
                <a:sym typeface="Wingdings" panose="05000000000000000000" pitchFamily="2" charset="2"/>
              </a:rPr>
              <a:t>participating</a:t>
            </a:r>
            <a:r>
              <a:rPr lang="es-ES" sz="4400" b="1" dirty="0" smtClean="0">
                <a:sym typeface="Wingdings" panose="05000000000000000000" pitchFamily="2" charset="2"/>
              </a:rPr>
              <a:t> </a:t>
            </a:r>
            <a:r>
              <a:rPr lang="es-ES" sz="4400" b="1" dirty="0">
                <a:sym typeface="Wingdings" panose="05000000000000000000" pitchFamily="2" charset="2"/>
              </a:rPr>
              <a:t>media</a:t>
            </a:r>
            <a:endParaRPr lang="en-US" sz="4400" b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0366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heme/theme1.xml><?xml version="1.0" encoding="utf-8"?>
<a:theme xmlns:a="http://schemas.openxmlformats.org/drawingml/2006/main" name="2017_DeepToF_SIGASIA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954F72"/>
      </a:folHlink>
    </a:clrScheme>
    <a:fontScheme name="Personalizado 2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2017_DeepToF_SIGASIA</Template>
  <TotalTime>24410</TotalTime>
  <Words>937</Words>
  <Application>Microsoft Macintosh PowerPoint</Application>
  <PresentationFormat>Widescreen</PresentationFormat>
  <Paragraphs>386</Paragraphs>
  <Slides>62</Slides>
  <Notes>62</Notes>
  <HiddenSlides>1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Calibri</vt:lpstr>
      <vt:lpstr>Myriad Pro</vt:lpstr>
      <vt:lpstr>Myriad Pro Light</vt:lpstr>
      <vt:lpstr>Wingdings</vt:lpstr>
      <vt:lpstr>Arial</vt:lpstr>
      <vt:lpstr>2017_DeepToF_SIGASIA</vt:lpstr>
      <vt:lpstr>Progressive Transient Photon Beams</vt:lpstr>
      <vt:lpstr>300,000 km/s LIGHT TRANSPORT</vt:lpstr>
      <vt:lpstr>TRANSIENT   LIGHT TRANSPORT</vt:lpstr>
      <vt:lpstr>PowerPoint Presentation</vt:lpstr>
      <vt:lpstr>PowerPoint Presentation</vt:lpstr>
      <vt:lpstr>Transient Light Transport- What for?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PROGRESSIVE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Soccer</vt:lpstr>
      <vt:lpstr>PowerPoint Presentation</vt:lpstr>
      <vt:lpstr>Pumpkin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Juice</vt:lpstr>
      <vt:lpstr>PowerPoint Presentation</vt:lpstr>
      <vt:lpstr>Conclusion</vt:lpstr>
      <vt:lpstr>What next?</vt:lpstr>
      <vt:lpstr>Thanks!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Transporte de Luz Transitorio en Medios Participativos</dc:title>
  <dc:creator>Julio Marco Murria</dc:creator>
  <cp:lastModifiedBy>Microsoft Office User</cp:lastModifiedBy>
  <cp:revision>1117</cp:revision>
  <dcterms:created xsi:type="dcterms:W3CDTF">2013-11-25T15:47:48Z</dcterms:created>
  <dcterms:modified xsi:type="dcterms:W3CDTF">2019-07-22T12:35:03Z</dcterms:modified>
</cp:coreProperties>
</file>