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notesMasterIdLst>
    <p:notesMasterId r:id="rId35"/>
  </p:notesMasterIdLst>
  <p:sldIdLst>
    <p:sldId id="257" r:id="rId2"/>
    <p:sldId id="256" r:id="rId3"/>
    <p:sldId id="258" r:id="rId4"/>
    <p:sldId id="289" r:id="rId5"/>
    <p:sldId id="293" r:id="rId6"/>
    <p:sldId id="283" r:id="rId7"/>
    <p:sldId id="282" r:id="rId8"/>
    <p:sldId id="277" r:id="rId9"/>
    <p:sldId id="297" r:id="rId10"/>
    <p:sldId id="260" r:id="rId11"/>
    <p:sldId id="264" r:id="rId12"/>
    <p:sldId id="285" r:id="rId13"/>
    <p:sldId id="265" r:id="rId14"/>
    <p:sldId id="291" r:id="rId15"/>
    <p:sldId id="298" r:id="rId16"/>
    <p:sldId id="267" r:id="rId17"/>
    <p:sldId id="295" r:id="rId18"/>
    <p:sldId id="269" r:id="rId19"/>
    <p:sldId id="290" r:id="rId20"/>
    <p:sldId id="270" r:id="rId21"/>
    <p:sldId id="274" r:id="rId22"/>
    <p:sldId id="275" r:id="rId23"/>
    <p:sldId id="276" r:id="rId24"/>
    <p:sldId id="300" r:id="rId25"/>
    <p:sldId id="262" r:id="rId26"/>
    <p:sldId id="278" r:id="rId27"/>
    <p:sldId id="279" r:id="rId28"/>
    <p:sldId id="280" r:id="rId29"/>
    <p:sldId id="281" r:id="rId30"/>
    <p:sldId id="292" r:id="rId31"/>
    <p:sldId id="299" r:id="rId32"/>
    <p:sldId id="263" r:id="rId33"/>
    <p:sldId id="296" r:id="rId34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DDDDDD"/>
    <a:srgbClr val="4C75A5"/>
    <a:srgbClr val="C17D11"/>
    <a:srgbClr val="00002C"/>
    <a:srgbClr val="5C3566"/>
    <a:srgbClr val="414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9" autoAdjust="0"/>
    <p:restoredTop sz="69754" autoAdjust="0"/>
  </p:normalViewPr>
  <p:slideViewPr>
    <p:cSldViewPr snapToGrid="0" snapToObjects="1">
      <p:cViewPr varScale="1">
        <p:scale>
          <a:sx n="95" d="100"/>
          <a:sy n="95" d="100"/>
        </p:scale>
        <p:origin x="1424" y="16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081442-DC84-4BC4-BE89-9D484B06EF4B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0E62038-0027-48A0-B7AF-62D37C56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4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45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>
              <a:ea typeface="ＭＳ Ｐゴシック" panose="020B0600070205080204" pitchFamily="34" charset="-128"/>
            </a:endParaRPr>
          </a:p>
          <a:p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1AAB4D-8985-46B5-B8EB-B0C1B07B6D54}" type="slidenum">
              <a:rPr lang="en-US" smtClean="0">
                <a:latin typeface="Calibri" panose="020F0502020204030204" pitchFamily="34" charset="0"/>
              </a:rPr>
              <a:pPr/>
              <a:t>10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66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4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1AAB4D-8985-46B5-B8EB-B0C1B07B6D54}" type="slidenum">
              <a:rPr lang="en-US" smtClean="0">
                <a:latin typeface="Calibri" panose="020F0502020204030204" pitchFamily="34" charset="0"/>
              </a:rPr>
              <a:pPr/>
              <a:t>12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3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8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97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39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9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91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8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8C8CFE-9EAC-484A-B048-78106605AFF2}" type="slidenum">
              <a:rPr lang="en-US" smtClean="0"/>
              <a:pPr>
                <a:spcBef>
                  <a:spcPct val="0"/>
                </a:spcBef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1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91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6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9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anose="020B0600070205080204" pitchFamily="34" charset="-128"/>
              </a:rPr>
              <a:t>Example: Standard Path Tracing is noisy, but importantly doesn’t find the highlights until after a VERY long time.</a:t>
            </a:r>
            <a:endParaRPr lang="de-DE"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3B2B95-ACFA-4AD5-A135-EBA1577454B3}" type="slidenum">
              <a:rPr lang="en-US" smtClean="0">
                <a:latin typeface="Calibri" panose="020F0502020204030204" pitchFamily="34" charset="0"/>
              </a:rPr>
              <a:pPr/>
              <a:t>28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34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Modelling hard: many grains to be placed,</a:t>
            </a:r>
            <a:r>
              <a:rPr lang="en-US" baseline="0" dirty="0"/>
              <a:t> usually requires expensive simulation</a:t>
            </a:r>
          </a:p>
          <a:p>
            <a:endParaRPr lang="en-US" baseline="0" dirty="0"/>
          </a:p>
          <a:p>
            <a:r>
              <a:rPr lang="en-US" baseline="0" dirty="0"/>
              <a:t>For research purposes: need a way to quickly model scenes with arbitrary macro shapes and</a:t>
            </a:r>
          </a:p>
          <a:p>
            <a:r>
              <a:rPr lang="en-US" baseline="0" dirty="0"/>
              <a:t>Billions of grains.</a:t>
            </a:r>
          </a:p>
          <a:p>
            <a:endParaRPr lang="en-US" baseline="0" dirty="0"/>
          </a:p>
          <a:p>
            <a:r>
              <a:rPr lang="en-US" baseline="0" dirty="0"/>
              <a:t>-&gt; procedural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85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Bias because need to be able to connect to light source – hard in concave places.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5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With</a:t>
            </a:r>
            <a:r>
              <a:rPr lang="en-US" baseline="0" dirty="0">
                <a:ea typeface="ＭＳ Ｐゴシック" panose="020B0600070205080204" pitchFamily="34" charset="-128"/>
              </a:rPr>
              <a:t> these components, we can implement what we call Teleportation Path Tracing, a two-step model.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11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Multiscale</a:t>
            </a:r>
            <a:r>
              <a:rPr lang="en-US" dirty="0"/>
              <a:t>:</a:t>
            </a:r>
            <a:r>
              <a:rPr lang="en-US" baseline="0" dirty="0"/>
              <a:t> In close-up shots, details must be visible (left), but zooming out, we should switch to approximate methods earlier. We want an automatic criterion for this!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3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E9EC05-F0D4-426A-BDC2-F97BFDA96855}" type="slidenum">
              <a:rPr lang="en-US" smtClean="0">
                <a:latin typeface="Calibri" panose="020F0502020204030204" pitchFamily="34" charset="0"/>
              </a:rPr>
              <a:pPr/>
              <a:t>3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9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44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4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31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8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93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62038-0027-48A0-B7AF-62D37C56482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5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8C844-A2B0-43E6-99BB-579F1F33661E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A4DE0-23D3-4BC1-B90B-8BA8DA8F9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0903-5E9C-4369-B7B0-A3CB684A1AC8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DCE8-1368-47A8-8960-30B340BFE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5837C-487E-49FF-9939-97B69D1818C1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7726-4A8F-45AD-864B-B9DD74DC8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5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4A22D-17A8-4963-9E7D-921040EC9F83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7704F-8F99-46F7-ADA5-A5320E5BD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475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92CB3-DB03-4266-ACED-EC689CB11D8F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CCFED-0436-4E84-81CD-B1C38A186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D670-A488-454C-AD5E-37BA30C732D5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5C791-DCCA-494A-8C5C-D0C6C9BF3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3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3B2D-B7B5-4825-B724-94E4F63AE23D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FA477-D4CF-4A0B-A5AD-9ED01F59D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1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F1EC-7327-4DC4-9520-D4640204DA11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53AB0-EF3A-473A-93A7-5F7808D49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40E72-9597-4AAD-AC66-2B75B7F5CB1C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DC21-0B83-450D-98A3-CBD480D17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BF4AF-5E64-4892-B30A-FD63EB428BC3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DDB1E-31A2-4DE4-BB3A-5B58D9D58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0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EE5DF-3F3B-45C4-9D02-187D50F7EF03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1FC7F-0E07-4626-9F7A-C3402B95B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5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517377-C7EF-4E82-8A6C-171AE50A4FFE}" type="datetime1">
              <a:rPr lang="en-US"/>
              <a:pPr>
                <a:defRPr/>
              </a:pPr>
              <a:t>3/24/21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EC85CF-8C87-41AD-9054-7CC767ECC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490.png"/><Relationship Id="rId4" Type="http://schemas.openxmlformats.org/officeDocument/2006/relationships/image" Target="../media/image58.png"/><Relationship Id="rId9" Type="http://schemas.openxmlformats.org/officeDocument/2006/relationships/image" Target="../media/image4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3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4.png"/><Relationship Id="rId17" Type="http://schemas.openxmlformats.org/officeDocument/2006/relationships/image" Target="../media/image8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21.png"/><Relationship Id="rId1" Type="http://schemas.openxmlformats.org/officeDocument/2006/relationships/tags" Target="../tags/tag1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5" Type="http://schemas.openxmlformats.org/officeDocument/2006/relationships/image" Target="../media/image810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7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12" Type="http://schemas.openxmlformats.org/officeDocument/2006/relationships/image" Target="../media/image10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11" Type="http://schemas.openxmlformats.org/officeDocument/2006/relationships/image" Target="../media/image99.jpg"/><Relationship Id="rId5" Type="http://schemas.openxmlformats.org/officeDocument/2006/relationships/image" Target="../media/image93.jpg"/><Relationship Id="rId10" Type="http://schemas.openxmlformats.org/officeDocument/2006/relationships/image" Target="../media/image98.jpg"/><Relationship Id="rId4" Type="http://schemas.openxmlformats.org/officeDocument/2006/relationships/image" Target="../media/image92.jpg"/><Relationship Id="rId9" Type="http://schemas.openxmlformats.org/officeDocument/2006/relationships/image" Target="../media/image9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63.png"/><Relationship Id="rId4" Type="http://schemas.openxmlformats.org/officeDocument/2006/relationships/image" Target="../media/image127.pn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5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S15_ma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"/>
    </mc:Choice>
    <mc:Fallback xmlns="">
      <p:transition spd="slow" advTm="176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Conceptual Model:</a:t>
            </a:r>
            <a:br>
              <a:rPr lang="en-US" dirty="0">
                <a:ea typeface="ＭＳ Ｐゴシック" panose="020B0600070205080204" pitchFamily="34" charset="-128"/>
              </a:rPr>
            </a:br>
            <a:r>
              <a:rPr lang="en-US" dirty="0">
                <a:ea typeface="ＭＳ Ｐゴシック" panose="020B0600070205080204" pitchFamily="34" charset="-128"/>
              </a:rPr>
              <a:t>Light Transport in Grains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3C9BD-EDB5-4DD2-895B-7FA1976AECC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58"/>
            <a:ext cx="5807340" cy="1672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58"/>
            <a:ext cx="5807340" cy="1672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58"/>
            <a:ext cx="5807340" cy="1672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58"/>
            <a:ext cx="5807340" cy="1672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58"/>
            <a:ext cx="5807340" cy="1672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58"/>
            <a:ext cx="5807340" cy="1672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58"/>
            <a:ext cx="5807340" cy="16727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1550" y="3566160"/>
            <a:ext cx="72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Non-intersecting bounding spheres!</a:t>
            </a:r>
            <a:endParaRPr lang="de-DE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9"/>
    </mc:Choice>
    <mc:Fallback xmlns="">
      <p:transition spd="slow" advTm="3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Free Paths in Sphere </a:t>
            </a:r>
            <a:r>
              <a:rPr lang="en-US" dirty="0" err="1">
                <a:ea typeface="ＭＳ Ｐゴシック" panose="020B0600070205080204" pitchFamily="34" charset="-128"/>
              </a:rPr>
              <a:t>Packings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3923E0-2036-4CD7-B972-01AB40819025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85" y="1116519"/>
            <a:ext cx="5822630" cy="237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85" y="1116519"/>
            <a:ext cx="5822630" cy="2370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85" y="1116519"/>
            <a:ext cx="5822630" cy="2370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85110" y="2101479"/>
                <a:ext cx="19155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110" y="2101479"/>
                <a:ext cx="1915590" cy="400110"/>
              </a:xfrm>
              <a:prstGeom prst="rect">
                <a:avLst/>
              </a:prstGeom>
              <a:blipFill rotWithShape="0">
                <a:blip r:embed="rId9"/>
                <a:stretch>
                  <a:fillRect l="-955" b="-10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71203" y="2548318"/>
                <a:ext cx="1933857" cy="731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203" y="2548318"/>
                <a:ext cx="1933857" cy="73141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757442" y="3916943"/>
            <a:ext cx="5629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[</a:t>
            </a:r>
            <a:r>
              <a:rPr lang="en-US" sz="1050" dirty="0" err="1"/>
              <a:t>Dixmier</a:t>
            </a:r>
            <a:r>
              <a:rPr lang="en-US" sz="1050" dirty="0"/>
              <a:t> 1978: </a:t>
            </a:r>
            <a:r>
              <a:rPr lang="fr-FR" sz="1050" dirty="0"/>
              <a:t>Une nouvelle description des empilements aléatoires et des fluides denses.]</a:t>
            </a:r>
            <a:endParaRPr lang="de-DE" sz="10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91" y="553249"/>
            <a:ext cx="1516004" cy="4365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5"/>
    </mc:Choice>
    <mc:Fallback xmlns="">
      <p:transition spd="slow" advTm="41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Conceptual Model:</a:t>
            </a:r>
            <a:br>
              <a:rPr lang="en-US" dirty="0">
                <a:ea typeface="ＭＳ Ｐゴシック" panose="020B0600070205080204" pitchFamily="34" charset="-128"/>
              </a:rPr>
            </a:br>
            <a:r>
              <a:rPr lang="en-US" dirty="0">
                <a:ea typeface="ＭＳ Ｐゴシック" panose="020B0600070205080204" pitchFamily="34" charset="-128"/>
              </a:rPr>
              <a:t>Light Transport in Grains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3C9BD-EDB5-4DD2-895B-7FA1976AECC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30" y="1735369"/>
            <a:ext cx="5807340" cy="1672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66" y="1735358"/>
            <a:ext cx="5804467" cy="16727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0224" y="3644219"/>
            <a:ext cx="778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Non-point scattering: Teleportation Scattering Distribution Function (TSDF)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9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1"/>
    </mc:Choice>
    <mc:Fallback xmlns="">
      <p:transition spd="slow" advTm="2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74689" y="274638"/>
            <a:ext cx="7886700" cy="993775"/>
          </a:xfrm>
        </p:spPr>
        <p:txBody>
          <a:bodyPr/>
          <a:lstStyle/>
          <a:p>
            <a:r>
              <a:rPr lang="en-US" sz="2300" dirty="0">
                <a:ea typeface="ＭＳ Ｐゴシック" panose="020B0600070205080204" pitchFamily="34" charset="-128"/>
              </a:rPr>
              <a:t>TSDF: Teleportation Scattering Distribution Function</a:t>
            </a:r>
            <a:endParaRPr lang="de-DE" sz="2300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8E427-DD14-475F-9866-FCA510E54636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27" y="1460794"/>
            <a:ext cx="3742406" cy="2948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27" y="1460794"/>
            <a:ext cx="3742406" cy="2948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14" y="1482528"/>
            <a:ext cx="3687231" cy="2904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27" y="1460794"/>
            <a:ext cx="3742406" cy="2948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27" y="1460794"/>
            <a:ext cx="3742406" cy="2948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62" y="1824078"/>
            <a:ext cx="2391776" cy="22653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50933" y="1642533"/>
            <a:ext cx="339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Monte Carlo-simulation of photons scattering on a single grain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5357283" y="2782061"/>
            <a:ext cx="3388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Tabulate deflection angle and conditional teleportation vector</a:t>
            </a:r>
            <a:endParaRPr lang="de-D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91" y="552906"/>
            <a:ext cx="1516004" cy="436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62062" y="4244043"/>
                <a:ext cx="24976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062" y="4244043"/>
                <a:ext cx="2497637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16"/>
    </mc:Choice>
    <mc:Fallback xmlns="">
      <p:transition spd="slow" advTm="50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Path Tracing (VPT)</a:t>
            </a:r>
            <a:br>
              <a:rPr lang="en-US" dirty="0"/>
            </a:br>
            <a:r>
              <a:rPr lang="en-US" sz="500" dirty="0"/>
              <a:t> </a:t>
            </a:r>
            <a:br>
              <a:rPr lang="en-US" dirty="0"/>
            </a:br>
            <a:r>
              <a:rPr lang="en-US" sz="1800" dirty="0"/>
              <a:t>Deriving Parameters from Teleportation Path Tracing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Bas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445015"/>
            <a:ext cx="5582654" cy="2253470"/>
          </a:xfrm>
          <a:prstGeom prst="rect">
            <a:avLst/>
          </a:prstGeom>
        </p:spPr>
      </p:pic>
      <p:pic>
        <p:nvPicPr>
          <p:cNvPr id="11" name="Gra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445015"/>
            <a:ext cx="5582653" cy="2253470"/>
          </a:xfrm>
          <a:prstGeom prst="rect">
            <a:avLst/>
          </a:prstGeom>
        </p:spPr>
      </p:pic>
      <p:pic>
        <p:nvPicPr>
          <p:cNvPr id="12" name="Grai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445015"/>
            <a:ext cx="5582653" cy="2253470"/>
          </a:xfrm>
          <a:prstGeom prst="rect">
            <a:avLst/>
          </a:prstGeom>
        </p:spPr>
      </p:pic>
      <p:pic>
        <p:nvPicPr>
          <p:cNvPr id="19" name="Grain1 Exp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443654"/>
            <a:ext cx="5583056" cy="2253633"/>
          </a:xfrm>
          <a:prstGeom prst="rect">
            <a:avLst/>
          </a:prstGeom>
        </p:spPr>
      </p:pic>
      <p:pic>
        <p:nvPicPr>
          <p:cNvPr id="13" name="Grai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445015"/>
            <a:ext cx="5582653" cy="2253469"/>
          </a:xfrm>
          <a:prstGeom prst="rect">
            <a:avLst/>
          </a:prstGeom>
        </p:spPr>
      </p:pic>
      <p:pic>
        <p:nvPicPr>
          <p:cNvPr id="24" name="Grain 2 Exp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445015"/>
            <a:ext cx="5586021" cy="2254830"/>
          </a:xfrm>
          <a:prstGeom prst="rect">
            <a:avLst/>
          </a:prstGeom>
        </p:spPr>
      </p:pic>
      <p:pic>
        <p:nvPicPr>
          <p:cNvPr id="14" name="Grai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445015"/>
            <a:ext cx="5582653" cy="2253469"/>
          </a:xfrm>
          <a:prstGeom prst="rect">
            <a:avLst/>
          </a:prstGeom>
        </p:spPr>
      </p:pic>
      <p:sp>
        <p:nvSpPr>
          <p:cNvPr id="21" name="MFP"/>
          <p:cNvSpPr txBox="1"/>
          <p:nvPr/>
        </p:nvSpPr>
        <p:spPr>
          <a:xfrm>
            <a:off x="3446258" y="3699845"/>
            <a:ext cx="312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Mean free path</a:t>
            </a:r>
            <a:endParaRPr lang="en-US" b="0" i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 0"/>
              <p:cNvSpPr txBox="1"/>
              <p:nvPr/>
            </p:nvSpPr>
            <p:spPr>
              <a:xfrm>
                <a:off x="3446256" y="3699845"/>
                <a:ext cx="29678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E 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256" y="3699845"/>
                <a:ext cx="2967851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 1"/>
              <p:cNvSpPr txBox="1"/>
              <p:nvPr/>
            </p:nvSpPr>
            <p:spPr>
              <a:xfrm>
                <a:off x="3446257" y="3699114"/>
                <a:ext cx="29678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257" y="3699114"/>
                <a:ext cx="2967851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 2"/>
              <p:cNvSpPr txBox="1"/>
              <p:nvPr/>
            </p:nvSpPr>
            <p:spPr>
              <a:xfrm>
                <a:off x="3446258" y="3699845"/>
                <a:ext cx="29678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4C75A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4C75A5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4C75A5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258" y="3699845"/>
                <a:ext cx="2967851" cy="646331"/>
              </a:xfrm>
              <a:prstGeom prst="rect">
                <a:avLst/>
              </a:prstGeom>
              <a:blipFill rotWithShape="0">
                <a:blip r:embed="rId15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 3"/>
              <p:cNvSpPr txBox="1"/>
              <p:nvPr/>
            </p:nvSpPr>
            <p:spPr>
              <a:xfrm>
                <a:off x="3446259" y="3699845"/>
                <a:ext cx="29678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4C75A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4C75A5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4C75A5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4C75A5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4C75A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4C75A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4C75A5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rgbClr val="4C75A5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4C75A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4C75A5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rgbClr val="4C75A5"/>
                        </a:solidFill>
                        <a:latin typeface="Cambria Math" panose="02040503050406030204" pitchFamily="18" charset="0"/>
                      </a:rPr>
                      <m:t> (3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…</a:t>
                </a:r>
              </a:p>
            </p:txBody>
          </p:sp>
        </mc:Choice>
        <mc:Fallback xmlns="">
          <p:sp>
            <p:nvSpPr>
              <p:cNvPr id="15" name="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259" y="3699845"/>
                <a:ext cx="2967851" cy="923330"/>
              </a:xfrm>
              <a:prstGeom prst="rect">
                <a:avLst/>
              </a:prstGeom>
              <a:blipFill rotWithShape="0">
                <a:blip r:embed="rId16"/>
                <a:stretch>
                  <a:fillRect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 s"/>
              <p:cNvSpPr txBox="1"/>
              <p:nvPr/>
            </p:nvSpPr>
            <p:spPr>
              <a:xfrm>
                <a:off x="6414110" y="3690421"/>
                <a:ext cx="713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5C35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5C3566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C356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E 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110" y="3690421"/>
                <a:ext cx="713656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hase"/>
          <p:cNvSpPr txBox="1"/>
          <p:nvPr/>
        </p:nvSpPr>
        <p:spPr>
          <a:xfrm>
            <a:off x="1220960" y="369728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function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3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14"/>
    </mc:Choice>
    <mc:Fallback xmlns="">
      <p:transition spd="slow" advTm="13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0"/>
      <p:bldP spid="22" grpId="1"/>
      <p:bldP spid="18" grpId="0"/>
      <p:bldP spid="18" grpId="1"/>
      <p:bldP spid="17" grpId="0"/>
      <p:bldP spid="17" grpId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Path Tracing (VPT)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1" y="1396862"/>
            <a:ext cx="4458668" cy="2971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1" y="1396861"/>
            <a:ext cx="4458668" cy="2971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1396863"/>
            <a:ext cx="4458670" cy="2971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700" y="4367956"/>
            <a:ext cx="342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order: Explicit Path Tracing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304" y="4367954"/>
            <a:ext cx="382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order: Volumetric Path Tracing</a:t>
            </a:r>
          </a:p>
        </p:txBody>
      </p:sp>
    </p:spTree>
    <p:extLst>
      <p:ext uri="{BB962C8B-B14F-4D97-AF65-F5344CB8AC3E}">
        <p14:creationId xmlns:p14="http://schemas.microsoft.com/office/powerpoint/2010/main" val="37650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Diffusion Approximation (DA)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7D432-16AA-4881-B212-B0CEC444FB7A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4" y="966651"/>
            <a:ext cx="7579372" cy="3680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4" y="966651"/>
            <a:ext cx="7579372" cy="3680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4" y="966651"/>
            <a:ext cx="7579372" cy="36804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67"/>
    </mc:Choice>
    <mc:Fallback xmlns="">
      <p:transition spd="slow" advTm="3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want?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0081"/>
            <a:ext cx="7886700" cy="326231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Like Moon et al., </a:t>
            </a:r>
          </a:p>
          <a:p>
            <a:r>
              <a:rPr lang="en-US" sz="2000" dirty="0">
                <a:solidFill>
                  <a:srgbClr val="00B050"/>
                </a:solidFill>
              </a:rPr>
              <a:t>Avoid tracing grain geometry when possible</a:t>
            </a:r>
          </a:p>
          <a:p>
            <a:r>
              <a:rPr lang="en-US" sz="2000" dirty="0">
                <a:solidFill>
                  <a:srgbClr val="00B050"/>
                </a:solidFill>
              </a:rPr>
              <a:t>Exit the medium quickly</a:t>
            </a:r>
          </a:p>
          <a:p>
            <a:pPr marL="0" indent="0">
              <a:buNone/>
            </a:pPr>
            <a:br>
              <a:rPr lang="en-US" sz="700" dirty="0"/>
            </a:br>
            <a:br>
              <a:rPr lang="en-US" sz="700" dirty="0"/>
            </a:br>
            <a:endParaRPr lang="en-US" sz="700" dirty="0"/>
          </a:p>
          <a:p>
            <a:pPr marL="0" indent="0">
              <a:buNone/>
            </a:pPr>
            <a:r>
              <a:rPr lang="en-US" sz="2400" dirty="0"/>
              <a:t>However,</a:t>
            </a:r>
          </a:p>
          <a:p>
            <a:r>
              <a:rPr lang="en-US" sz="2000" dirty="0">
                <a:solidFill>
                  <a:srgbClr val="00B050"/>
                </a:solidFill>
              </a:rPr>
              <a:t>Avoid global </a:t>
            </a:r>
            <a:r>
              <a:rPr lang="en-US" sz="2000" dirty="0" err="1">
                <a:solidFill>
                  <a:srgbClr val="00B050"/>
                </a:solidFill>
              </a:rPr>
              <a:t>precomputation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Multi-scale: Switch as early as possible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253512" y="2391935"/>
            <a:ext cx="3470900" cy="1780814"/>
            <a:chOff x="3092371" y="3192449"/>
            <a:chExt cx="2806394" cy="1439876"/>
          </a:xfrm>
        </p:grpSpPr>
        <p:pic>
          <p:nvPicPr>
            <p:cNvPr id="23" name="vpt_bas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4" name="grain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5" name="ep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6" name="vp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2" y="3192449"/>
              <a:ext cx="2806392" cy="1439876"/>
            </a:xfrm>
            <a:prstGeom prst="rect">
              <a:avLst/>
            </a:prstGeom>
          </p:spPr>
        </p:pic>
        <p:pic>
          <p:nvPicPr>
            <p:cNvPr id="27" name="exi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8" name="diffusio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2" y="3192449"/>
              <a:ext cx="2806392" cy="1439876"/>
            </a:xfrm>
            <a:prstGeom prst="rect">
              <a:avLst/>
            </a:prstGeom>
          </p:spPr>
        </p:pic>
      </p:grpSp>
      <p:sp>
        <p:nvSpPr>
          <p:cNvPr id="20" name="Oval 19"/>
          <p:cNvSpPr/>
          <p:nvPr/>
        </p:nvSpPr>
        <p:spPr>
          <a:xfrm>
            <a:off x="6854050" y="3021982"/>
            <a:ext cx="453818" cy="4538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587">
            <a:off x="5072627" y="3108754"/>
            <a:ext cx="232564" cy="161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5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4"/>
    </mc:Choice>
    <mc:Fallback xmlns="">
      <p:transition spd="slow" advTm="1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Switching to VPT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26241-3F9E-49AC-ADE0-917693133BD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4" y="1268413"/>
            <a:ext cx="6370031" cy="3220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4" y="1268413"/>
            <a:ext cx="6370031" cy="3220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4" y="1268413"/>
            <a:ext cx="6370031" cy="3220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4" y="1268413"/>
            <a:ext cx="6370031" cy="3220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4" y="1268413"/>
            <a:ext cx="6370031" cy="3220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4" y="1268413"/>
            <a:ext cx="6370031" cy="32201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4" y="1268413"/>
            <a:ext cx="6370031" cy="32201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8"/>
    </mc:Choice>
    <mc:Fallback xmlns="">
      <p:transition spd="slow" advTm="3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01" y="1268413"/>
            <a:ext cx="2584298" cy="3095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2160" y="1350070"/>
            <a:ext cx="294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Explicit Path Tracing (EPT)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979237" y="2419820"/>
            <a:ext cx="362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Volumetric Path Tracing (+VPT)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982266" y="3489571"/>
            <a:ext cx="347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Diffusion Approximation (+DA)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96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9"/>
    </mc:Choice>
    <mc:Fallback xmlns="">
      <p:transition spd="slow" advTm="404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75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41"/>
          <p:cNvSpPr txBox="1">
            <a:spLocks/>
          </p:cNvSpPr>
          <p:nvPr/>
        </p:nvSpPr>
        <p:spPr bwMode="auto">
          <a:xfrm>
            <a:off x="0" y="4514850"/>
            <a:ext cx="9144000" cy="628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800" dirty="0">
              <a:solidFill>
                <a:schemeClr val="bg1">
                  <a:lumMod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4099" name="Title 40"/>
          <p:cNvSpPr>
            <a:spLocks noGrp="1"/>
          </p:cNvSpPr>
          <p:nvPr>
            <p:ph type="ctrTitle"/>
          </p:nvPr>
        </p:nvSpPr>
        <p:spPr>
          <a:xfrm>
            <a:off x="2990850" y="1714500"/>
            <a:ext cx="6153150" cy="1681163"/>
          </a:xfrm>
          <a:solidFill>
            <a:srgbClr val="41464C"/>
          </a:solidFill>
        </p:spPr>
        <p:txBody>
          <a:bodyPr anchor="ctr"/>
          <a:lstStyle/>
          <a:p>
            <a:pPr algn="l"/>
            <a:r>
              <a:rPr lang="en-US" sz="2200">
                <a:solidFill>
                  <a:schemeClr val="bg1"/>
                </a:solidFill>
                <a:ea typeface="ＭＳ Ｐゴシック" panose="020B0600070205080204" pitchFamily="34" charset="-128"/>
              </a:rPr>
              <a:t>Multi-Scale Modeling and Rendering of Granular Materials</a:t>
            </a:r>
            <a:endParaRPr lang="en-US" sz="1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100" name="Picture 42" descr="S15_su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Content Placeholder 2"/>
          <p:cNvSpPr txBox="1">
            <a:spLocks/>
          </p:cNvSpPr>
          <p:nvPr/>
        </p:nvSpPr>
        <p:spPr bwMode="auto">
          <a:xfrm>
            <a:off x="263525" y="3452813"/>
            <a:ext cx="8616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rgbClr val="FFFF00"/>
                </a:solidFill>
              </a:rPr>
              <a:t>Johannes Meng</a:t>
            </a:r>
            <a:r>
              <a:rPr lang="en-US" sz="1800" baseline="30000">
                <a:solidFill>
                  <a:schemeClr val="bg1"/>
                </a:solidFill>
              </a:rPr>
              <a:t>2,1</a:t>
            </a:r>
            <a:r>
              <a:rPr lang="en-US" sz="1800">
                <a:solidFill>
                  <a:schemeClr val="bg1"/>
                </a:solidFill>
              </a:rPr>
              <a:t>    Marios Papas</a:t>
            </a:r>
            <a:r>
              <a:rPr lang="en-US" sz="1800" baseline="30000">
                <a:solidFill>
                  <a:schemeClr val="bg1"/>
                </a:solidFill>
              </a:rPr>
              <a:t>1,3</a:t>
            </a:r>
            <a:r>
              <a:rPr lang="en-US" sz="1800">
                <a:solidFill>
                  <a:schemeClr val="bg1"/>
                </a:solidFill>
              </a:rPr>
              <a:t>    Ralf Habel</a:t>
            </a:r>
            <a:r>
              <a:rPr lang="en-US" sz="1800" baseline="30000">
                <a:solidFill>
                  <a:schemeClr val="bg1"/>
                </a:solidFill>
              </a:rPr>
              <a:t>1</a:t>
            </a:r>
            <a:r>
              <a:rPr lang="en-US" sz="1800">
                <a:solidFill>
                  <a:schemeClr val="bg1"/>
                </a:solidFill>
              </a:rPr>
              <a:t>    </a:t>
            </a:r>
          </a:p>
          <a:p>
            <a:pPr algn="ctr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Carsten Dachsbacher</a:t>
            </a:r>
            <a:r>
              <a:rPr lang="en-US" sz="1800" baseline="30000">
                <a:solidFill>
                  <a:schemeClr val="bg1"/>
                </a:solidFill>
              </a:rPr>
              <a:t>2</a:t>
            </a:r>
            <a:r>
              <a:rPr lang="en-US" sz="1800">
                <a:solidFill>
                  <a:schemeClr val="bg1"/>
                </a:solidFill>
              </a:rPr>
              <a:t>    Steve Marschner</a:t>
            </a:r>
            <a:r>
              <a:rPr lang="en-US" sz="1800" baseline="30000">
                <a:solidFill>
                  <a:schemeClr val="bg1"/>
                </a:solidFill>
              </a:rPr>
              <a:t>4</a:t>
            </a:r>
            <a:r>
              <a:rPr lang="en-US" sz="1800">
                <a:solidFill>
                  <a:schemeClr val="bg1"/>
                </a:solidFill>
              </a:rPr>
              <a:t>    Markus Gross</a:t>
            </a:r>
            <a:r>
              <a:rPr lang="en-US" sz="1800" baseline="30000">
                <a:solidFill>
                  <a:schemeClr val="bg1"/>
                </a:solidFill>
              </a:rPr>
              <a:t>1,3</a:t>
            </a:r>
            <a:r>
              <a:rPr lang="en-US" sz="1800">
                <a:solidFill>
                  <a:schemeClr val="bg1"/>
                </a:solidFill>
              </a:rPr>
              <a:t>    Wojciech Jarosz</a:t>
            </a:r>
            <a:r>
              <a:rPr lang="en-US" sz="1800" baseline="30000">
                <a:solidFill>
                  <a:schemeClr val="bg1"/>
                </a:solidFill>
              </a:rPr>
              <a:t>1,5</a:t>
            </a:r>
            <a:endParaRPr lang="de-DE" sz="1800" baseline="3000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4173538"/>
            <a:ext cx="91440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300" baseline="30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US" sz="1300" dirty="0">
                <a:solidFill>
                  <a:schemeClr val="bg1">
                    <a:lumMod val="85000"/>
                  </a:schemeClr>
                </a:solidFill>
              </a:rPr>
              <a:t>Disney Research Z</a:t>
            </a:r>
            <a:r>
              <a:rPr lang="de-DE" sz="1300" dirty="0">
                <a:solidFill>
                  <a:schemeClr val="bg1">
                    <a:lumMod val="85000"/>
                  </a:schemeClr>
                </a:solidFill>
              </a:rPr>
              <a:t>ürich    </a:t>
            </a:r>
            <a:r>
              <a:rPr lang="en-US" sz="1300" baseline="30000" dirty="0">
                <a:solidFill>
                  <a:schemeClr val="bg1">
                    <a:lumMod val="85000"/>
                  </a:schemeClr>
                </a:solidFill>
              </a:rPr>
              <a:t> 2</a:t>
            </a:r>
            <a:r>
              <a:rPr lang="en-US" sz="1300" dirty="0">
                <a:solidFill>
                  <a:schemeClr val="bg1">
                    <a:lumMod val="85000"/>
                  </a:schemeClr>
                </a:solidFill>
              </a:rPr>
              <a:t>Karlsruhe Institute of Technology    </a:t>
            </a:r>
            <a:r>
              <a:rPr lang="en-US" sz="1300" baseline="30000" dirty="0">
                <a:solidFill>
                  <a:schemeClr val="bg1">
                    <a:lumMod val="85000"/>
                  </a:schemeClr>
                </a:solidFill>
              </a:rPr>
              <a:t> 3</a:t>
            </a:r>
            <a:r>
              <a:rPr lang="en-US" sz="1300" dirty="0">
                <a:solidFill>
                  <a:schemeClr val="bg1">
                    <a:lumMod val="85000"/>
                  </a:schemeClr>
                </a:solidFill>
              </a:rPr>
              <a:t>ETH Zürich    </a:t>
            </a:r>
            <a:r>
              <a:rPr lang="en-US" sz="1300" baseline="30000" dirty="0">
                <a:solidFill>
                  <a:schemeClr val="bg1">
                    <a:lumMod val="85000"/>
                  </a:schemeClr>
                </a:solidFill>
              </a:rPr>
              <a:t> 4</a:t>
            </a:r>
            <a:r>
              <a:rPr lang="en-US" sz="1300" dirty="0">
                <a:solidFill>
                  <a:schemeClr val="bg1">
                    <a:lumMod val="85000"/>
                  </a:schemeClr>
                </a:solidFill>
              </a:rPr>
              <a:t>Cornell University    </a:t>
            </a:r>
            <a:r>
              <a:rPr lang="en-US" sz="1300" baseline="30000" dirty="0">
                <a:solidFill>
                  <a:schemeClr val="bg1">
                    <a:lumMod val="85000"/>
                  </a:schemeClr>
                </a:solidFill>
              </a:rPr>
              <a:t> 5</a:t>
            </a:r>
            <a:r>
              <a:rPr lang="en-US" sz="1300" dirty="0">
                <a:solidFill>
                  <a:schemeClr val="bg1">
                    <a:lumMod val="85000"/>
                  </a:schemeClr>
                </a:solidFill>
              </a:rPr>
              <a:t>Dartmouth College</a:t>
            </a:r>
            <a:endParaRPr lang="de-DE" sz="1300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103" name="Group 12"/>
          <p:cNvGrpSpPr>
            <a:grpSpLocks/>
          </p:cNvGrpSpPr>
          <p:nvPr/>
        </p:nvGrpSpPr>
        <p:grpSpPr bwMode="auto">
          <a:xfrm>
            <a:off x="1047750" y="4625975"/>
            <a:ext cx="7048500" cy="449263"/>
            <a:chOff x="274885" y="4455799"/>
            <a:chExt cx="8540564" cy="543494"/>
          </a:xfrm>
        </p:grpSpPr>
        <p:pic>
          <p:nvPicPr>
            <p:cNvPr id="410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5" y="4486638"/>
              <a:ext cx="1556212" cy="494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46" y="4455799"/>
              <a:ext cx="1198024" cy="54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9850" y="4582334"/>
              <a:ext cx="892213" cy="293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997" y="4486638"/>
              <a:ext cx="1678107" cy="44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038" y="4544791"/>
              <a:ext cx="1617411" cy="287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29908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4"/>
    </mc:Choice>
    <mc:Fallback xmlns="">
      <p:transition spd="slow" advTm="825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u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148" cy="5143500"/>
          </a:xfrm>
          <a:prstGeom prst="rect">
            <a:avLst/>
          </a:prstGeom>
        </p:spPr>
      </p:pic>
      <p:pic>
        <p:nvPicPr>
          <p:cNvPr id="19" name="ep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-35" r="20" b="50566"/>
          <a:stretch/>
        </p:blipFill>
        <p:spPr>
          <a:xfrm>
            <a:off x="-1" y="-1"/>
            <a:ext cx="9150793" cy="254317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2544367"/>
            <a:ext cx="9148763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66" y="3921549"/>
            <a:ext cx="1011767" cy="1011767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3" y="3921550"/>
            <a:ext cx="1011767" cy="1011767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0" y="3921551"/>
            <a:ext cx="1011767" cy="1011767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Sand Castle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7924" y="195942"/>
            <a:ext cx="185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EPT: 1736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57267" y="4480997"/>
            <a:ext cx="263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EPT+VPT+DA: 789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95A2F-B836-4268-834C-BC5BC9BD3064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9"/>
    </mc:Choice>
    <mc:Fallback xmlns="">
      <p:transition spd="slow" advTm="4065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_embed0001-04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95A2F-B836-4268-834C-BC5BC9BD3064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3"/>
    </mc:Choice>
    <mc:Fallback xmlns="">
      <p:transition spd="slow" advTm="19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" objId="7"/>
        <p14:stopEvt time="16147" objId="7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8650" y="-179322"/>
            <a:ext cx="7886700" cy="99377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a typeface="ＭＳ Ｐゴシック" panose="020B0600070205080204" pitchFamily="34" charset="-128"/>
              </a:rPr>
              <a:t>Spices</a:t>
            </a:r>
            <a:endParaRPr lang="de-DE" dirty="0">
              <a:solidFill>
                <a:schemeClr val="bg1">
                  <a:lumMod val="9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95A2F-B836-4268-834C-BC5BC9BD3064}" type="slidenum">
              <a:rPr lang="en-US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447" y="659239"/>
            <a:ext cx="9126205" cy="3035300"/>
            <a:chOff x="0" y="1336890"/>
            <a:chExt cx="9144000" cy="3041219"/>
          </a:xfrm>
        </p:grpSpPr>
        <p:pic>
          <p:nvPicPr>
            <p:cNvPr id="7" name="ept 100 56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36890"/>
              <a:ext cx="9144000" cy="3041219"/>
            </a:xfrm>
            <a:prstGeom prst="rect">
              <a:avLst/>
            </a:prstGeom>
          </p:spPr>
        </p:pic>
        <p:pic>
          <p:nvPicPr>
            <p:cNvPr id="8" name="+vpt 50 87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88"/>
            <a:stretch/>
          </p:blipFill>
          <p:spPr>
            <a:xfrm>
              <a:off x="0" y="2416152"/>
              <a:ext cx="9144000" cy="1961956"/>
            </a:xfrm>
            <a:prstGeom prst="rect">
              <a:avLst/>
            </a:prstGeom>
          </p:spPr>
        </p:pic>
        <p:pic>
          <p:nvPicPr>
            <p:cNvPr id="9" name="+da 45 70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65"/>
            <a:stretch/>
          </p:blipFill>
          <p:spPr>
            <a:xfrm>
              <a:off x="0" y="3197063"/>
              <a:ext cx="9144000" cy="1181046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>
            <a:off x="0" y="1547834"/>
            <a:ext cx="9134652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2332102"/>
            <a:ext cx="9134652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25195" y="675563"/>
            <a:ext cx="1305863" cy="307777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EPT: 5646 </a:t>
            </a:r>
            <a:r>
              <a:rPr lang="en-US" sz="1400" dirty="0" err="1"/>
              <a:t>hrs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7825195" y="1560649"/>
            <a:ext cx="1305863" cy="307777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+VPT: 876 </a:t>
            </a:r>
            <a:r>
              <a:rPr lang="en-US" sz="1400" dirty="0" err="1"/>
              <a:t>hrs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825195" y="2335137"/>
            <a:ext cx="1318805" cy="307777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+DA: 709 </a:t>
            </a:r>
            <a:r>
              <a:rPr lang="en-US" sz="1400" dirty="0" err="1"/>
              <a:t>hrs</a:t>
            </a:r>
            <a:endParaRPr lang="en-US" sz="1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822413" y="3796787"/>
            <a:ext cx="7236893" cy="949972"/>
            <a:chOff x="454770" y="3689449"/>
            <a:chExt cx="8045440" cy="10561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70" y="3689449"/>
              <a:ext cx="1032640" cy="10326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634" y="3692071"/>
              <a:ext cx="1030017" cy="103001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740" y="3692072"/>
              <a:ext cx="1027396" cy="102739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528" y="3692072"/>
              <a:ext cx="1030017" cy="103001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724" y="3692072"/>
              <a:ext cx="1053486" cy="10534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332" y="3694081"/>
              <a:ext cx="1026000" cy="1026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545" y="3692071"/>
              <a:ext cx="1026000" cy="1026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705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1"/>
    </mc:Choice>
    <mc:Fallback xmlns="">
      <p:transition spd="slow" advTm="245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a typeface="ＭＳ Ｐゴシック" panose="020B0600070205080204" pitchFamily="34" charset="-128"/>
              </a:rPr>
              <a:t>Snowman</a:t>
            </a:r>
            <a:endParaRPr lang="de-DE" dirty="0">
              <a:solidFill>
                <a:schemeClr val="bg1">
                  <a:lumMod val="9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95A2F-B836-4268-834C-BC5BC9BD3064}" type="slidenum">
              <a:rPr lang="en-US"/>
              <a:pPr>
                <a:defRPr/>
              </a:pPr>
              <a:t>23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025423" y="-1588"/>
            <a:ext cx="5156200" cy="5156200"/>
            <a:chOff x="2914650" y="1109662"/>
            <a:chExt cx="3644900" cy="3644900"/>
          </a:xfrm>
        </p:grpSpPr>
        <p:pic>
          <p:nvPicPr>
            <p:cNvPr id="6" name="ept 756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650" y="1109662"/>
              <a:ext cx="3644900" cy="3644900"/>
            </a:xfrm>
            <a:prstGeom prst="rect">
              <a:avLst/>
            </a:prstGeom>
          </p:spPr>
        </p:pic>
        <p:pic>
          <p:nvPicPr>
            <p:cNvPr id="5" name="vpt 75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90"/>
            <a:stretch/>
          </p:blipFill>
          <p:spPr>
            <a:xfrm>
              <a:off x="2914650" y="2355850"/>
              <a:ext cx="3644900" cy="2398712"/>
            </a:xfrm>
            <a:prstGeom prst="rect">
              <a:avLst/>
            </a:prstGeom>
          </p:spPr>
        </p:pic>
        <p:pic>
          <p:nvPicPr>
            <p:cNvPr id="8" name="ours 29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14"/>
            <a:stretch/>
          </p:blipFill>
          <p:spPr>
            <a:xfrm>
              <a:off x="2914650" y="3581400"/>
              <a:ext cx="3644900" cy="1173162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2914650" y="2357060"/>
              <a:ext cx="3644900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14650" y="3581400"/>
              <a:ext cx="3644900" cy="0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770218" y="41442"/>
            <a:ext cx="141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EPT: 75600 </a:t>
            </a:r>
            <a:r>
              <a:rPr lang="en-US" sz="1400" dirty="0" err="1"/>
              <a:t>hrs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873521" y="3145489"/>
            <a:ext cx="1308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+VPT: 756 </a:t>
            </a:r>
            <a:r>
              <a:rPr lang="en-US" sz="1400" dirty="0" err="1"/>
              <a:t>hrs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950074" y="3495017"/>
            <a:ext cx="1231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+DA: 291 </a:t>
            </a:r>
            <a:r>
              <a:rPr lang="en-US" sz="1400" dirty="0" err="1"/>
              <a:t>hrs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2" y="1764323"/>
            <a:ext cx="1624378" cy="1624378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Picture 3" hidden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2" y="2964495"/>
            <a:ext cx="1624378" cy="1624378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739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4"/>
    </mc:Choice>
    <mc:Fallback xmlns="">
      <p:transition spd="slow" advTm="7273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73249"/>
            <a:ext cx="7886700" cy="1562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Granular materials are impractical to render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1873248"/>
            <a:ext cx="7886700" cy="1562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sz="4800" dirty="0"/>
              <a:t>Granular materials are practical to render</a:t>
            </a:r>
          </a:p>
        </p:txBody>
      </p:sp>
    </p:spTree>
    <p:extLst>
      <p:ext uri="{BB962C8B-B14F-4D97-AF65-F5344CB8AC3E}">
        <p14:creationId xmlns:p14="http://schemas.microsoft.com/office/powerpoint/2010/main" val="38077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anose="020B0600070205080204" pitchFamily="34" charset="-128"/>
              </a:rPr>
              <a:t>Future Work</a:t>
            </a:r>
            <a:endParaRPr lang="de-DE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C456C-AF75-472E-AB8B-64C18EEEB747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ackrate spher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80" y="1453413"/>
            <a:ext cx="2275637" cy="2207094"/>
          </a:xfrm>
          <a:prstGeom prst="rect">
            <a:avLst/>
          </a:prstGeom>
        </p:spPr>
      </p:pic>
      <p:pic>
        <p:nvPicPr>
          <p:cNvPr id="4" name="packrate grai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80" y="1453413"/>
            <a:ext cx="2275639" cy="2207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label packrate"/>
              <p:cNvSpPr txBox="1"/>
              <p:nvPr/>
            </p:nvSpPr>
            <p:spPr>
              <a:xfrm>
                <a:off x="2097405" y="3988275"/>
                <a:ext cx="49491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Packing densities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64%</m:t>
                    </m:r>
                  </m:oMath>
                </a14:m>
                <a:endParaRPr lang="en-US" b="0" dirty="0"/>
              </a:p>
              <a:p>
                <a:pPr algn="ctr"/>
                <a:r>
                  <a:rPr lang="en-US" sz="1400" dirty="0"/>
                  <a:t>(Anisotropic grains, e.g. rice!)</a:t>
                </a:r>
                <a:endParaRPr lang="de-DE" sz="1400" dirty="0"/>
              </a:p>
            </p:txBody>
          </p:sp>
        </mc:Choice>
        <mc:Fallback xmlns="">
          <p:sp>
            <p:nvSpPr>
              <p:cNvPr id="7" name="label packrat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405" y="3988275"/>
                <a:ext cx="4949190" cy="584775"/>
              </a:xfrm>
              <a:prstGeom prst="rect">
                <a:avLst/>
              </a:prstGeom>
              <a:blipFill rotWithShape="0">
                <a:blip r:embed="rId8"/>
                <a:stretch>
                  <a:fillRect t="-5208" b="-104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etvo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95" y="1081248"/>
            <a:ext cx="6252210" cy="2866704"/>
          </a:xfrm>
          <a:prstGeom prst="rect">
            <a:avLst/>
          </a:prstGeom>
        </p:spPr>
      </p:pic>
      <p:sp>
        <p:nvSpPr>
          <p:cNvPr id="9" name="label hetvol"/>
          <p:cNvSpPr txBox="1"/>
          <p:nvPr/>
        </p:nvSpPr>
        <p:spPr>
          <a:xfrm>
            <a:off x="2097405" y="3988275"/>
            <a:ext cx="49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Spatially varying medium properties.</a:t>
            </a:r>
            <a:endParaRPr lang="de-DE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9"/>
    </mc:Choice>
    <mc:Fallback xmlns="">
      <p:transition spd="slow" advTm="6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C456C-AF75-472E-AB8B-64C18EEEB747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7" y="-25500"/>
            <a:ext cx="9244974" cy="51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5"/>
    </mc:Choice>
    <mc:Fallback xmlns="">
      <p:transition spd="slow" advTm="1130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135" y="2123574"/>
            <a:ext cx="3017731" cy="8963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Backup</a:t>
            </a:r>
            <a:endParaRPr lang="de-DE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14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2" y="777433"/>
            <a:ext cx="427037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4C25FA-B4C7-48F2-AB52-093B741D33CE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r="42202"/>
          <a:stretch/>
        </p:blipFill>
        <p:spPr>
          <a:xfrm>
            <a:off x="628650" y="777434"/>
            <a:ext cx="3489487" cy="35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26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anose="020B0600070205080204" pitchFamily="34" charset="-128"/>
              </a:rPr>
              <a:t>Modeling </a:t>
            </a:r>
            <a:r>
              <a:rPr lang="en-US" dirty="0">
                <a:ea typeface="ＭＳ Ｐゴシック" panose="020B0600070205080204" pitchFamily="34" charset="-128"/>
              </a:rPr>
              <a:t>Granular Media Procedurally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3DC6-F147-4A9C-8C3D-A8039668C0E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54417" y="4483814"/>
            <a:ext cx="70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Box packed with spheres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54417" y="4488854"/>
            <a:ext cx="70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Infinite space of spheres.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4417" y="4483814"/>
            <a:ext cx="70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Cut out macro shape.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4416" y="4483814"/>
            <a:ext cx="70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Raytracing</a:t>
            </a:r>
            <a:r>
              <a:rPr lang="en-US" dirty="0"/>
              <a:t>: find entry point.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54417" y="4488854"/>
            <a:ext cx="70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Find intersection with sphere in current cell.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54417" y="4483814"/>
            <a:ext cx="70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Randomized instantiation. Intersect grain mesh.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4416" y="4483814"/>
            <a:ext cx="703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Find next grid cell and repeat.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4" y="1188720"/>
            <a:ext cx="5840849" cy="3177810"/>
          </a:xfrm>
          <a:prstGeom prst="rect">
            <a:avLst/>
          </a:prstGeom>
        </p:spPr>
      </p:pic>
      <p:pic>
        <p:nvPicPr>
          <p:cNvPr id="12" name="Bunn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79" y="1104900"/>
            <a:ext cx="3667438" cy="36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anose="020B0600070205080204" pitchFamily="34" charset="-128"/>
              </a:rPr>
              <a:t>Motivation</a:t>
            </a:r>
            <a:endParaRPr lang="de-DE">
              <a:ea typeface="ＭＳ Ｐゴシック" panose="020B0600070205080204" pitchFamily="34" charset="-128"/>
            </a:endParaRPr>
          </a:p>
        </p:txBody>
      </p:sp>
      <p:pic>
        <p:nvPicPr>
          <p:cNvPr id="2" name="Real Grai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775"/>
            <a:ext cx="9144000" cy="3075613"/>
          </a:xfrm>
          <a:prstGeom prst="rect">
            <a:avLst/>
          </a:prstGeom>
        </p:spPr>
      </p:pic>
      <p:pic>
        <p:nvPicPr>
          <p:cNvPr id="614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21" y="1281113"/>
            <a:ext cx="472315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21" y="1281113"/>
            <a:ext cx="4723157" cy="308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21" y="1281113"/>
            <a:ext cx="4723157" cy="308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21" y="1281113"/>
            <a:ext cx="472315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821" y="1281113"/>
            <a:ext cx="4723157" cy="308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0113" y="1668463"/>
            <a:ext cx="2095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dirty="0"/>
              <a:t>Specular reflection</a:t>
            </a:r>
            <a:endParaRPr lang="de-DE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7025" y="3471863"/>
            <a:ext cx="2454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dirty="0"/>
              <a:t>Specular transmission</a:t>
            </a:r>
            <a:endParaRPr lang="de-DE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14800" y="2370138"/>
            <a:ext cx="2122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dirty="0"/>
              <a:t>Scattering interiors</a:t>
            </a:r>
            <a:endParaRPr lang="de-DE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21375" y="2760662"/>
            <a:ext cx="3172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dirty="0"/>
              <a:t>Shadow connections blocked</a:t>
            </a:r>
            <a:endParaRPr lang="de-D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2D263-088C-4A6F-8326-4AD01DCA6A63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37288" y="2179419"/>
            <a:ext cx="2326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dirty="0"/>
              <a:t>High grain albedo:</a:t>
            </a:r>
          </a:p>
          <a:p>
            <a:pPr algn="ctr"/>
            <a:r>
              <a:rPr lang="en-US" dirty="0"/>
              <a:t>long paths contribute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2170113" y="220086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Salt</a:t>
            </a:r>
            <a:endParaRPr lang="de-DE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3117101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Sugar</a:t>
            </a:r>
            <a:endParaRPr lang="de-DE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690732" y="3116708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Sand</a:t>
            </a:r>
            <a:endParaRPr lang="de-DE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64" y="486485"/>
            <a:ext cx="2690658" cy="15765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58"/>
    </mc:Choice>
    <mc:Fallback xmlns="">
      <p:transition spd="slow" advTm="6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9" grpId="0"/>
      <p:bldP spid="14" grpId="0"/>
      <p:bldP spid="14" grpId="1"/>
      <p:bldP spid="7" grpId="0"/>
      <p:bldP spid="7" grpId="1"/>
      <p:bldP spid="17" grpId="0"/>
      <p:bldP spid="17" grpId="1"/>
      <p:bldP spid="18" grpId="0"/>
      <p:bldP spid="1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Diffusion Approximation – Corner Bias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7D432-16AA-4881-B212-B0CEC444FB7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6" y="1376653"/>
            <a:ext cx="7579368" cy="23901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31900" y="4052332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Path Tracing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3816350" y="4052332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+ VPT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6400800" y="4052332"/>
            <a:ext cx="15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+ 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7459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- Spices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0" y="1432855"/>
            <a:ext cx="3865240" cy="1285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65" y="1432854"/>
            <a:ext cx="3865239" cy="1285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0" y="3393334"/>
            <a:ext cx="3865240" cy="128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60" y="3393333"/>
            <a:ext cx="3865240" cy="1285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6760" y="105119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7260" y="105119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6760" y="293561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7260" y="293561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Switch Depth</a:t>
            </a:r>
          </a:p>
        </p:txBody>
      </p:sp>
    </p:spTree>
    <p:extLst>
      <p:ext uri="{BB962C8B-B14F-4D97-AF65-F5344CB8AC3E}">
        <p14:creationId xmlns:p14="http://schemas.microsoft.com/office/powerpoint/2010/main" val="1708687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Teleportation Path Tracing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61025-18E0-429D-85A6-B4810667153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13" y="1937436"/>
            <a:ext cx="5815044" cy="1761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13" y="1937436"/>
            <a:ext cx="5815044" cy="1761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13" y="1937436"/>
            <a:ext cx="5815044" cy="1761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13" y="1937436"/>
            <a:ext cx="5815044" cy="1761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39" y="1937436"/>
            <a:ext cx="5815044" cy="17613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8262" y="448980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free path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3129271" y="448980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TSDF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4516393" y="448980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free path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5711770" y="448980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TSDF</a:t>
            </a:r>
            <a:endParaRPr lang="de-DE" dirty="0"/>
          </a:p>
        </p:txBody>
      </p:sp>
      <p:pic>
        <p:nvPicPr>
          <p:cNvPr id="19" name="int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91" y="553249"/>
            <a:ext cx="1516004" cy="436552"/>
          </a:xfrm>
          <a:prstGeom prst="rect">
            <a:avLst/>
          </a:prstGeom>
        </p:spPr>
      </p:pic>
      <p:pic>
        <p:nvPicPr>
          <p:cNvPr id="20" name="intr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91" y="553249"/>
            <a:ext cx="1516004" cy="4368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4"/>
    </mc:Choice>
    <mc:Fallback xmlns="">
      <p:transition spd="slow" advTm="3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15" grpId="0"/>
      <p:bldP spid="15" grpId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want?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0081"/>
            <a:ext cx="7886700" cy="3262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Like Moon et al., </a:t>
            </a:r>
          </a:p>
          <a:p>
            <a:r>
              <a:rPr lang="en-US" sz="1800" dirty="0">
                <a:solidFill>
                  <a:srgbClr val="00B050"/>
                </a:solidFill>
              </a:rPr>
              <a:t>Avoid tracing grain geometry when possible</a:t>
            </a:r>
          </a:p>
          <a:p>
            <a:r>
              <a:rPr lang="en-US" sz="1800" dirty="0">
                <a:solidFill>
                  <a:srgbClr val="00B050"/>
                </a:solidFill>
              </a:rPr>
              <a:t>Exit the medium quickly</a:t>
            </a:r>
          </a:p>
          <a:p>
            <a:pPr marL="0" indent="0">
              <a:buNone/>
            </a:pPr>
            <a:br>
              <a:rPr lang="en-US" sz="600" dirty="0"/>
            </a:br>
            <a:br>
              <a:rPr lang="en-US" sz="600" dirty="0"/>
            </a:br>
            <a:endParaRPr lang="en-US" sz="600" dirty="0"/>
          </a:p>
          <a:p>
            <a:pPr marL="0" indent="0">
              <a:buNone/>
            </a:pPr>
            <a:r>
              <a:rPr lang="en-US" dirty="0"/>
              <a:t>However,</a:t>
            </a:r>
          </a:p>
          <a:p>
            <a:r>
              <a:rPr lang="en-US" sz="1800" dirty="0">
                <a:solidFill>
                  <a:srgbClr val="00B050"/>
                </a:solidFill>
              </a:rPr>
              <a:t>Avoid global </a:t>
            </a:r>
            <a:r>
              <a:rPr lang="en-US" sz="1800" dirty="0" err="1">
                <a:solidFill>
                  <a:srgbClr val="00B050"/>
                </a:solidFill>
              </a:rPr>
              <a:t>precomputation</a:t>
            </a:r>
            <a:endParaRPr lang="en-US" sz="1800" dirty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00B050"/>
                </a:solidFill>
              </a:rPr>
              <a:t>Multi-scale: Switch as early as possible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183195" y="2391935"/>
            <a:ext cx="3470900" cy="1780814"/>
            <a:chOff x="3092371" y="3192449"/>
            <a:chExt cx="2806394" cy="1439876"/>
          </a:xfrm>
        </p:grpSpPr>
        <p:pic>
          <p:nvPicPr>
            <p:cNvPr id="22" name="vpt_bas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3" name="grain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4" name="ep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5" name="vp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2" y="3192449"/>
              <a:ext cx="2806392" cy="1439876"/>
            </a:xfrm>
            <a:prstGeom prst="rect">
              <a:avLst/>
            </a:prstGeom>
          </p:spPr>
        </p:pic>
        <p:pic>
          <p:nvPicPr>
            <p:cNvPr id="26" name="exi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1" y="3192449"/>
              <a:ext cx="2806394" cy="1439876"/>
            </a:xfrm>
            <a:prstGeom prst="rect">
              <a:avLst/>
            </a:prstGeom>
          </p:spPr>
        </p:pic>
        <p:pic>
          <p:nvPicPr>
            <p:cNvPr id="27" name="diffusio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372" y="3192449"/>
              <a:ext cx="2806392" cy="1439876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587">
            <a:off x="5002310" y="3108754"/>
            <a:ext cx="232564" cy="1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6"/>
    </mc:Choice>
    <mc:Fallback xmlns="">
      <p:transition spd="slow" advTm="286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Granular Materials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0" name="Meshclou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75766"/>
            <a:ext cx="7585933" cy="2543832"/>
          </a:xfrm>
        </p:spPr>
      </p:pic>
      <p:sp>
        <p:nvSpPr>
          <p:cNvPr id="22" name="label cloudmesh"/>
          <p:cNvSpPr/>
          <p:nvPr/>
        </p:nvSpPr>
        <p:spPr>
          <a:xfrm>
            <a:off x="761998" y="3076781"/>
            <a:ext cx="4172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Macro mesh / Grain bounding spheres.</a:t>
            </a:r>
            <a:endParaRPr lang="de-DE" dirty="0"/>
          </a:p>
        </p:txBody>
      </p:sp>
      <p:pic>
        <p:nvPicPr>
          <p:cNvPr id="16" name="Grai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272090"/>
            <a:ext cx="7585935" cy="2543832"/>
          </a:xfrm>
          <a:prstGeom prst="rect">
            <a:avLst/>
          </a:prstGeom>
        </p:spPr>
      </p:pic>
      <p:sp>
        <p:nvSpPr>
          <p:cNvPr id="23" name="label grains"/>
          <p:cNvSpPr/>
          <p:nvPr/>
        </p:nvSpPr>
        <p:spPr>
          <a:xfrm>
            <a:off x="761998" y="4101412"/>
            <a:ext cx="2941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few grains for instancing.</a:t>
            </a:r>
            <a:endParaRPr lang="de-DE" dirty="0"/>
          </a:p>
        </p:txBody>
      </p:sp>
      <p:pic>
        <p:nvPicPr>
          <p:cNvPr id="21" name="Closeu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8" y="1268414"/>
            <a:ext cx="7585935" cy="2543832"/>
          </a:xfrm>
          <a:prstGeom prst="rect">
            <a:avLst/>
          </a:prstGeom>
        </p:spPr>
      </p:pic>
      <p:sp>
        <p:nvSpPr>
          <p:cNvPr id="25" name="label closeup"/>
          <p:cNvSpPr/>
          <p:nvPr/>
        </p:nvSpPr>
        <p:spPr>
          <a:xfrm>
            <a:off x="3838686" y="4108764"/>
            <a:ext cx="485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Grains can be randomly mixed and oriented.</a:t>
            </a:r>
            <a:endParaRPr lang="de-DE" dirty="0"/>
          </a:p>
        </p:txBody>
      </p:sp>
      <p:pic>
        <p:nvPicPr>
          <p:cNvPr id="17" name="Castl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272090"/>
            <a:ext cx="7585935" cy="2543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26" y="382988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85%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3589" y="3829882"/>
            <a:ext cx="455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10%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7052" y="3829882"/>
            <a:ext cx="380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8"/>
    </mc:Choice>
    <mc:Fallback xmlns="">
      <p:transition spd="slow" advTm="45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1"/>
      <p:bldP spid="23" grpId="2"/>
      <p:bldP spid="25" grpId="0"/>
      <p:bldP spid="25" grpId="1"/>
      <p:bldP spid="5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5300" y="1439864"/>
            <a:ext cx="2609850" cy="1058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Li et al. 2005 </a:t>
            </a:r>
          </a:p>
          <a:p>
            <a:pPr marL="0" indent="0">
              <a:buNone/>
            </a:pPr>
            <a:r>
              <a:rPr lang="en-US" sz="1400" i="1" dirty="0"/>
              <a:t>A hybrid Monte Carlo method for accurate and efficient subsurface scattering.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1" r="36665"/>
          <a:stretch/>
        </p:blipFill>
        <p:spPr>
          <a:xfrm>
            <a:off x="4767274" y="3098754"/>
            <a:ext cx="1047749" cy="1058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73"/>
          <a:stretch/>
        </p:blipFill>
        <p:spPr>
          <a:xfrm>
            <a:off x="628650" y="1439863"/>
            <a:ext cx="1050948" cy="10683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65300" y="3098754"/>
            <a:ext cx="2609850" cy="806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1400" dirty="0" err="1"/>
              <a:t>Zinke</a:t>
            </a:r>
            <a:r>
              <a:rPr lang="en-US" sz="1400" dirty="0"/>
              <a:t> and Weber 2007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1400" i="1" dirty="0"/>
              <a:t>Light scattering from filaments.</a:t>
            </a:r>
            <a:endParaRPr lang="de-DE" sz="1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65185" r="54425" b="13951"/>
          <a:stretch/>
        </p:blipFill>
        <p:spPr>
          <a:xfrm>
            <a:off x="4762500" y="1439863"/>
            <a:ext cx="1057298" cy="105881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905500" y="3098754"/>
            <a:ext cx="2609850" cy="830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1400" dirty="0" err="1"/>
              <a:t>Heitz</a:t>
            </a:r>
            <a:r>
              <a:rPr lang="en-US" sz="1400" dirty="0"/>
              <a:t> et al. 2015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1400" i="1" dirty="0"/>
              <a:t>The SGGX </a:t>
            </a:r>
            <a:r>
              <a:rPr lang="en-US" sz="1400" i="1" dirty="0" err="1"/>
              <a:t>Microflake</a:t>
            </a:r>
            <a:r>
              <a:rPr lang="en-US" sz="1400" i="1" dirty="0"/>
              <a:t> Distribution.</a:t>
            </a:r>
            <a:endParaRPr lang="de-DE" sz="1400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905500" y="1439863"/>
            <a:ext cx="2609850" cy="100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1400" dirty="0" err="1"/>
              <a:t>Torquato</a:t>
            </a:r>
            <a:r>
              <a:rPr lang="en-US" sz="1400" dirty="0"/>
              <a:t> and Lu 1993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sz="1400" i="1" dirty="0"/>
              <a:t>Chord-length distribution function for two-phase random media.</a:t>
            </a:r>
            <a:endParaRPr lang="de-DE" sz="14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4" t="50494" r="7445" b="1358"/>
          <a:stretch/>
        </p:blipFill>
        <p:spPr>
          <a:xfrm>
            <a:off x="628650" y="3098754"/>
            <a:ext cx="1041400" cy="10683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69100" y="4424415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… and many more.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676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9"/>
    </mc:Choice>
    <mc:Fallback xmlns="">
      <p:transition spd="slow" advTm="61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Transfer Functions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4" y="1392237"/>
            <a:ext cx="4463190" cy="2743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4" y="1392237"/>
            <a:ext cx="4463190" cy="2743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4" y="1392237"/>
            <a:ext cx="4463190" cy="274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4" y="1392237"/>
            <a:ext cx="4463190" cy="2743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4" y="1392237"/>
            <a:ext cx="4463190" cy="27433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63534" y="4513347"/>
            <a:ext cx="66169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[Moon et al. 2007: Rendering Discrete Random Media Using Precomputed Scattering Solutions.</a:t>
            </a:r>
            <a:r>
              <a:rPr lang="fr-FR" sz="1050" dirty="0"/>
              <a:t>]</a:t>
            </a:r>
            <a:endParaRPr lang="de-DE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63" y="1261110"/>
            <a:ext cx="2896552" cy="2896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510">
            <a:off x="469480" y="3196464"/>
            <a:ext cx="400612" cy="278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1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25"/>
    </mc:Choice>
    <mc:Fallback xmlns="">
      <p:transition spd="slow" advTm="7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want?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0081"/>
            <a:ext cx="7886700" cy="3262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Like Moon et al., </a:t>
            </a:r>
          </a:p>
          <a:p>
            <a:r>
              <a:rPr lang="en-US" sz="2000" dirty="0"/>
              <a:t>Avoid tracing grain geometry when possible</a:t>
            </a:r>
          </a:p>
          <a:p>
            <a:r>
              <a:rPr lang="en-US" sz="2000" dirty="0"/>
              <a:t>Exit the medium quickly</a:t>
            </a:r>
          </a:p>
          <a:p>
            <a:pPr marL="0" indent="0">
              <a:buNone/>
            </a:pPr>
            <a:br>
              <a:rPr lang="en-US" sz="700" dirty="0"/>
            </a:br>
            <a:br>
              <a:rPr lang="en-US" sz="700" dirty="0"/>
            </a:br>
            <a:endParaRPr lang="en-US" sz="700" dirty="0"/>
          </a:p>
          <a:p>
            <a:pPr marL="0" indent="0">
              <a:buNone/>
            </a:pPr>
            <a:r>
              <a:rPr lang="en-US" sz="2400" dirty="0"/>
              <a:t>However,</a:t>
            </a:r>
          </a:p>
          <a:p>
            <a:r>
              <a:rPr lang="en-US" sz="2000" dirty="0"/>
              <a:t>Avoid global </a:t>
            </a:r>
            <a:r>
              <a:rPr lang="en-US" sz="2000" dirty="0" err="1"/>
              <a:t>precomputation</a:t>
            </a:r>
            <a:endParaRPr lang="en-US" sz="2000" dirty="0"/>
          </a:p>
          <a:p>
            <a:r>
              <a:rPr lang="en-US" sz="2000" dirty="0"/>
              <a:t>Multi-scale: Switch as early as </a:t>
            </a:r>
            <a:br>
              <a:rPr lang="en-US" sz="2000" dirty="0"/>
            </a:br>
            <a:r>
              <a:rPr lang="en-US" sz="2000" dirty="0"/>
              <a:t>possible.</a:t>
            </a:r>
          </a:p>
          <a:p>
            <a:endParaRPr lang="de-D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58" y="2567891"/>
            <a:ext cx="3953584" cy="1539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68" y="1840875"/>
            <a:ext cx="3038532" cy="3038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68" y="1840875"/>
            <a:ext cx="3038532" cy="3038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68" y="1840875"/>
            <a:ext cx="3038532" cy="3038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68" y="1835644"/>
            <a:ext cx="3038532" cy="3038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9168" y="1828270"/>
            <a:ext cx="1338828" cy="307777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Original grains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3939" y="4613374"/>
            <a:ext cx="2263761" cy="307777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Continuous approximation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2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78"/>
    </mc:Choice>
    <mc:Fallback xmlns="">
      <p:transition spd="slow" advTm="6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anose="020B0600070205080204" pitchFamily="34" charset="-128"/>
              </a:rPr>
              <a:t>Our Technique</a:t>
            </a:r>
            <a:endParaRPr lang="de-DE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0AE34-DC92-4378-847A-570688BD80BF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vpt_bas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07" y="1150427"/>
            <a:ext cx="5889058" cy="3021498"/>
          </a:xfrm>
          <a:prstGeom prst="rect">
            <a:avLst/>
          </a:prstGeom>
        </p:spPr>
      </p:pic>
      <p:pic>
        <p:nvPicPr>
          <p:cNvPr id="9" name="grai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07" y="1150427"/>
            <a:ext cx="5889058" cy="3021498"/>
          </a:xfrm>
          <a:prstGeom prst="rect">
            <a:avLst/>
          </a:prstGeom>
        </p:spPr>
      </p:pic>
      <p:pic>
        <p:nvPicPr>
          <p:cNvPr id="10" name="ep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07" y="1150427"/>
            <a:ext cx="5889058" cy="3021498"/>
          </a:xfrm>
          <a:prstGeom prst="rect">
            <a:avLst/>
          </a:prstGeom>
        </p:spPr>
      </p:pic>
      <p:pic>
        <p:nvPicPr>
          <p:cNvPr id="11" name="vp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08" y="1150427"/>
            <a:ext cx="5889056" cy="3021497"/>
          </a:xfrm>
          <a:prstGeom prst="rect">
            <a:avLst/>
          </a:prstGeom>
        </p:spPr>
      </p:pic>
      <p:pic>
        <p:nvPicPr>
          <p:cNvPr id="14" name="exi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07" y="1150427"/>
            <a:ext cx="5889058" cy="3021498"/>
          </a:xfrm>
          <a:prstGeom prst="rect">
            <a:avLst/>
          </a:prstGeom>
        </p:spPr>
      </p:pic>
      <p:pic>
        <p:nvPicPr>
          <p:cNvPr id="13" name="diffusi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08" y="1150427"/>
            <a:ext cx="5889056" cy="3021498"/>
          </a:xfrm>
          <a:prstGeom prst="rect">
            <a:avLst/>
          </a:prstGeom>
        </p:spPr>
      </p:pic>
      <p:sp>
        <p:nvSpPr>
          <p:cNvPr id="15" name="label ept"/>
          <p:cNvSpPr txBox="1"/>
          <p:nvPr/>
        </p:nvSpPr>
        <p:spPr>
          <a:xfrm>
            <a:off x="2097405" y="4313293"/>
            <a:ext cx="49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Explicit Path Tracing (EPT)</a:t>
            </a:r>
            <a:endParaRPr lang="de-DE" dirty="0"/>
          </a:p>
        </p:txBody>
      </p:sp>
      <p:sp>
        <p:nvSpPr>
          <p:cNvPr id="17" name="label vpt"/>
          <p:cNvSpPr txBox="1"/>
          <p:nvPr/>
        </p:nvSpPr>
        <p:spPr>
          <a:xfrm>
            <a:off x="2097405" y="4313293"/>
            <a:ext cx="49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Volumetric Path Tracing (VPT)</a:t>
            </a:r>
            <a:endParaRPr lang="de-DE" dirty="0"/>
          </a:p>
        </p:txBody>
      </p:sp>
      <p:sp>
        <p:nvSpPr>
          <p:cNvPr id="18" name="label diffusion"/>
          <p:cNvSpPr txBox="1"/>
          <p:nvPr/>
        </p:nvSpPr>
        <p:spPr>
          <a:xfrm>
            <a:off x="2097405" y="4313293"/>
            <a:ext cx="49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Diffusion Approximation (DA)</a:t>
            </a:r>
            <a:endParaRPr lang="de-DE" dirty="0"/>
          </a:p>
        </p:txBody>
      </p:sp>
      <p:sp>
        <p:nvSpPr>
          <p:cNvPr id="16" name="label all"/>
          <p:cNvSpPr txBox="1"/>
          <p:nvPr/>
        </p:nvSpPr>
        <p:spPr>
          <a:xfrm>
            <a:off x="2097405" y="4313293"/>
            <a:ext cx="494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EPT + VPT + DA</a:t>
            </a:r>
            <a:endParaRPr lang="de-D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480">
            <a:off x="1515109" y="2326859"/>
            <a:ext cx="400612" cy="278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5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9"/>
    </mc:Choice>
    <mc:Fallback xmlns="">
      <p:transition spd="slow" advTm="2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  <p:bldP spid="18" grpId="0"/>
      <p:bldP spid="18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58198"/>
            <a:ext cx="7886700" cy="4062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Deriving parameters for VPT / 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7704F-8F99-46F7-ADA5-A5320E5BDF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80" y="1268413"/>
            <a:ext cx="2088001" cy="601441"/>
          </a:xfrm>
          <a:prstGeom prst="rect">
            <a:avLst/>
          </a:prstGeom>
        </p:spPr>
      </p:pic>
      <p:pic>
        <p:nvPicPr>
          <p:cNvPr id="7" name="Grai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19" y="2262188"/>
            <a:ext cx="2193662" cy="8854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45768" y="3540006"/>
            <a:ext cx="1944513" cy="982992"/>
            <a:chOff x="1386984" y="1268413"/>
            <a:chExt cx="6370031" cy="32201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84" y="1268413"/>
              <a:ext cx="6370031" cy="32201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84" y="1268413"/>
              <a:ext cx="6370031" cy="32201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84" y="1268413"/>
              <a:ext cx="6370031" cy="322018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84" y="1268413"/>
              <a:ext cx="6370031" cy="32201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84" y="1268413"/>
              <a:ext cx="6370031" cy="322018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84" y="1268413"/>
              <a:ext cx="6370031" cy="322018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84" y="1268413"/>
              <a:ext cx="6370031" cy="3220184"/>
            </a:xfrm>
            <a:prstGeom prst="rect">
              <a:avLst/>
            </a:prstGeom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628650" y="1368425"/>
            <a:ext cx="7886700" cy="501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dirty="0"/>
              <a:t>0. Conceptual model for light transport in grains</a:t>
            </a:r>
            <a:endParaRPr lang="de-DE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28650" y="3828353"/>
            <a:ext cx="7886700" cy="406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dirty="0"/>
              <a:t>2. Automatic switching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3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8"/>
    </mc:Choice>
    <mc:Fallback xmlns="">
      <p:transition spd="slow" advTm="1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1.5|1.7|8|4.4|3.1|1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|1.2|2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6|16.4|18.6|4.4|7.4|2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1|2.4|3.5|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2.5|7.7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9.5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2.8|3.5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26.2|0.7|0.6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|7.9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5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1|2.6|1.6|0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0B3D8"/>
      </a:accent1>
      <a:accent2>
        <a:srgbClr val="CDDB1C"/>
      </a:accent2>
      <a:accent3>
        <a:srgbClr val="950026"/>
      </a:accent3>
      <a:accent4>
        <a:srgbClr val="F6A168"/>
      </a:accent4>
      <a:accent5>
        <a:srgbClr val="E30078"/>
      </a:accent5>
      <a:accent6>
        <a:srgbClr val="380E2C"/>
      </a:accent6>
      <a:hlink>
        <a:srgbClr val="380E2C"/>
      </a:hlink>
      <a:folHlink>
        <a:srgbClr val="A0B3C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</TotalTime>
  <Words>834</Words>
  <Application>Microsoft Macintosh PowerPoint</Application>
  <PresentationFormat>On-screen Show (16:9)</PresentationFormat>
  <Paragraphs>208</Paragraphs>
  <Slides>33</Slides>
  <Notes>27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Cambria Math</vt:lpstr>
      <vt:lpstr>Office Theme</vt:lpstr>
      <vt:lpstr>PowerPoint Presentation</vt:lpstr>
      <vt:lpstr>Multi-Scale Modeling and Rendering of Granular Materials</vt:lpstr>
      <vt:lpstr>Motivation</vt:lpstr>
      <vt:lpstr>Modeling Granular Materials</vt:lpstr>
      <vt:lpstr>Related Work</vt:lpstr>
      <vt:lpstr>Shell Transfer Functions</vt:lpstr>
      <vt:lpstr>What do we want?</vt:lpstr>
      <vt:lpstr>Our Technique</vt:lpstr>
      <vt:lpstr>Overview</vt:lpstr>
      <vt:lpstr>Conceptual Model: Light Transport in Grains</vt:lpstr>
      <vt:lpstr>Free Paths in Sphere Packings</vt:lpstr>
      <vt:lpstr>Conceptual Model: Light Transport in Grains</vt:lpstr>
      <vt:lpstr>TSDF: Teleportation Scattering Distribution Function</vt:lpstr>
      <vt:lpstr>Volumetric Path Tracing (VPT)   Deriving Parameters from Teleportation Path Tracing</vt:lpstr>
      <vt:lpstr>Volumetric Path Tracing (VPT)</vt:lpstr>
      <vt:lpstr>Diffusion Approximation (DA)</vt:lpstr>
      <vt:lpstr>What do we want?</vt:lpstr>
      <vt:lpstr>Switching to VPT</vt:lpstr>
      <vt:lpstr>Techniques</vt:lpstr>
      <vt:lpstr>Sand Castle</vt:lpstr>
      <vt:lpstr>PowerPoint Presentation</vt:lpstr>
      <vt:lpstr>Spices</vt:lpstr>
      <vt:lpstr>Snowman</vt:lpstr>
      <vt:lpstr>PowerPoint Presentation</vt:lpstr>
      <vt:lpstr>Future Work</vt:lpstr>
      <vt:lpstr>PowerPoint Presentation</vt:lpstr>
      <vt:lpstr>PowerPoint Presentation</vt:lpstr>
      <vt:lpstr>PowerPoint Presentation</vt:lpstr>
      <vt:lpstr>Modeling Granular Media Procedurally</vt:lpstr>
      <vt:lpstr>Diffusion Approximation – Corner Bias</vt:lpstr>
      <vt:lpstr>Switching - Spices</vt:lpstr>
      <vt:lpstr>Teleportation Path Tracing</vt:lpstr>
      <vt:lpstr>What do we want?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Szymanski</dc:creator>
  <cp:lastModifiedBy>Wojciech K. Jarosz</cp:lastModifiedBy>
  <cp:revision>573</cp:revision>
  <dcterms:created xsi:type="dcterms:W3CDTF">2015-04-06T16:08:20Z</dcterms:created>
  <dcterms:modified xsi:type="dcterms:W3CDTF">2021-03-25T00:11:19Z</dcterms:modified>
</cp:coreProperties>
</file>