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2"/>
  </p:notesMasterIdLst>
  <p:sldIdLst>
    <p:sldId id="258" r:id="rId2"/>
    <p:sldId id="273" r:id="rId3"/>
    <p:sldId id="259" r:id="rId4"/>
    <p:sldId id="288" r:id="rId5"/>
    <p:sldId id="275" r:id="rId6"/>
    <p:sldId id="274" r:id="rId7"/>
    <p:sldId id="276" r:id="rId8"/>
    <p:sldId id="283" r:id="rId9"/>
    <p:sldId id="262" r:id="rId10"/>
    <p:sldId id="293" r:id="rId11"/>
    <p:sldId id="292" r:id="rId12"/>
    <p:sldId id="286" r:id="rId13"/>
    <p:sldId id="295" r:id="rId14"/>
    <p:sldId id="263" r:id="rId15"/>
    <p:sldId id="279" r:id="rId16"/>
    <p:sldId id="266" r:id="rId17"/>
    <p:sldId id="296" r:id="rId18"/>
    <p:sldId id="278" r:id="rId19"/>
    <p:sldId id="267" r:id="rId20"/>
    <p:sldId id="264" r:id="rId21"/>
    <p:sldId id="285" r:id="rId22"/>
    <p:sldId id="270" r:id="rId23"/>
    <p:sldId id="297" r:id="rId24"/>
    <p:sldId id="271" r:id="rId25"/>
    <p:sldId id="272" r:id="rId26"/>
    <p:sldId id="287" r:id="rId27"/>
    <p:sldId id="261" r:id="rId28"/>
    <p:sldId id="257" r:id="rId29"/>
    <p:sldId id="268" r:id="rId30"/>
    <p:sldId id="277" r:id="rId31"/>
  </p:sldIdLst>
  <p:sldSz cx="9144000" cy="5143500" type="screen16x9"/>
  <p:notesSz cx="6858000" cy="9144000"/>
  <p:defaultText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owrouzezahrai  Derek" initials="ND" lastIdx="23" clrIdx="0"/>
  <p:cmAuthor id="1" name="derekn" initials="d"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5FFFF"/>
    <a:srgbClr val="C5FFFF"/>
    <a:srgbClr val="F1D5B9"/>
    <a:srgbClr val="DA9896"/>
    <a:srgbClr val="FFFFCC"/>
    <a:srgbClr val="FFECAF"/>
    <a:srgbClr val="A6A200"/>
    <a:srgbClr val="F1D8D7"/>
    <a:srgbClr val="D89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69287" autoAdjust="0"/>
  </p:normalViewPr>
  <p:slideViewPr>
    <p:cSldViewPr snapToObjects="1">
      <p:cViewPr>
        <p:scale>
          <a:sx n="60" d="100"/>
          <a:sy n="60" d="100"/>
        </p:scale>
        <p:origin x="-1272" y="-389"/>
      </p:cViewPr>
      <p:guideLst>
        <p:guide orient="horz" pos="660"/>
        <p:guide orient="horz" pos="3060"/>
        <p:guide orient="horz" pos="84"/>
        <p:guide orient="horz" pos="420"/>
        <p:guide pos="288"/>
        <p:guide pos="5280"/>
        <p:guide pos="7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05" d="100"/>
          <a:sy n="105" d="100"/>
        </p:scale>
        <p:origin x="-34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7-25T18:27:04.726" idx="22">
    <p:pos x="10" y="10"/>
    <p:text>CHANGE THIS SLIDE: we've satisfied all the requirements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BEF17D-5D7F-43D1-BBE8-95364325B128}" type="datetimeFigureOut">
              <a:rPr lang="en-US" smtClean="0"/>
              <a:pPr/>
              <a:t>8/1/2011</a:t>
            </a:fld>
            <a:endParaRPr lang="en-US"/>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29541-A9D1-41E9-A18B-3315CDD1876A}" type="slidenum">
              <a:rPr lang="en-US" smtClean="0"/>
              <a:pPr/>
              <a:t>‹#›</a:t>
            </a:fld>
            <a:endParaRPr lang="en-US"/>
          </a:p>
        </p:txBody>
      </p:sp>
    </p:spTree>
    <p:extLst>
      <p:ext uri="{BB962C8B-B14F-4D97-AF65-F5344CB8AC3E}">
        <p14:creationId xmlns:p14="http://schemas.microsoft.com/office/powerpoint/2010/main" val="2562087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introduction,</a:t>
            </a:r>
            <a:r>
              <a:rPr lang="en-US" baseline="0" dirty="0" smtClean="0"/>
              <a:t> </a:t>
            </a:r>
            <a:r>
              <a:rPr lang="en-US" baseline="0" dirty="0" smtClean="0"/>
              <a:t>Adam.</a:t>
            </a:r>
          </a:p>
          <a:p>
            <a:endParaRPr lang="en-US" baseline="0" dirty="0" smtClean="0"/>
          </a:p>
          <a:p>
            <a:r>
              <a:rPr lang="en-US" dirty="0" smtClean="0"/>
              <a:t>Hello </a:t>
            </a:r>
            <a:r>
              <a:rPr lang="en-US" dirty="0" smtClean="0"/>
              <a:t>and </a:t>
            </a:r>
            <a:r>
              <a:rPr lang="en-US" b="1" dirty="0" smtClean="0"/>
              <a:t>thank you for attending</a:t>
            </a:r>
            <a:r>
              <a:rPr lang="en-US" dirty="0" smtClean="0"/>
              <a:t> my talk. </a:t>
            </a:r>
            <a:endParaRPr lang="en-US" dirty="0" smtClean="0"/>
          </a:p>
          <a:p>
            <a:endParaRPr lang="en-US" dirty="0" smtClean="0"/>
          </a:p>
          <a:p>
            <a:r>
              <a:rPr lang="en-US" dirty="0" smtClean="0"/>
              <a:t>This work was </a:t>
            </a:r>
            <a:r>
              <a:rPr lang="en-US" b="1" dirty="0" smtClean="0"/>
              <a:t>completed in </a:t>
            </a:r>
            <a:r>
              <a:rPr lang="en-US" b="1" dirty="0" smtClean="0"/>
              <a:t>collaboration with</a:t>
            </a:r>
            <a:r>
              <a:rPr lang="en-US" dirty="0" smtClean="0"/>
              <a:t> </a:t>
            </a:r>
            <a:r>
              <a:rPr lang="en-US" baseline="0" dirty="0" smtClean="0"/>
              <a:t>Jared </a:t>
            </a:r>
            <a:r>
              <a:rPr lang="en-US" baseline="0" dirty="0" smtClean="0"/>
              <a:t>Johnson, Andrew </a:t>
            </a:r>
            <a:r>
              <a:rPr lang="en-US" baseline="0" dirty="0" err="1" smtClean="0"/>
              <a:t>Selle</a:t>
            </a:r>
            <a:r>
              <a:rPr lang="en-US" baseline="0" dirty="0" smtClean="0"/>
              <a:t>, Dylan </a:t>
            </a:r>
            <a:r>
              <a:rPr lang="en-US" baseline="0" dirty="0" err="1" smtClean="0"/>
              <a:t>Lacewell</a:t>
            </a:r>
            <a:r>
              <a:rPr lang="en-US" baseline="0" dirty="0" smtClean="0"/>
              <a:t> and Michael </a:t>
            </a:r>
            <a:r>
              <a:rPr lang="en-US" baseline="0" dirty="0" err="1" smtClean="0"/>
              <a:t>Kaschalk</a:t>
            </a:r>
            <a:r>
              <a:rPr lang="en-US" baseline="0" dirty="0" smtClean="0"/>
              <a:t> from the Walt Disney Animation </a:t>
            </a:r>
            <a:r>
              <a:rPr lang="en-US" baseline="0" dirty="0" smtClean="0"/>
              <a:t>Studios, and </a:t>
            </a:r>
            <a:r>
              <a:rPr lang="en-US" dirty="0" err="1" smtClean="0"/>
              <a:t>Wojciech</a:t>
            </a:r>
            <a:r>
              <a:rPr lang="en-US" dirty="0" smtClean="0"/>
              <a:t> </a:t>
            </a:r>
            <a:r>
              <a:rPr lang="en-US" dirty="0" err="1" smtClean="0"/>
              <a:t>Jarosz</a:t>
            </a:r>
            <a:r>
              <a:rPr lang="en-US" dirty="0" smtClean="0"/>
              <a:t> from Disney</a:t>
            </a:r>
            <a:r>
              <a:rPr lang="en-US" baseline="0" dirty="0" smtClean="0"/>
              <a:t> Research Zurich.</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a:t>
            </a:fld>
            <a:endParaRPr lang="en-US"/>
          </a:p>
        </p:txBody>
      </p:sp>
    </p:spTree>
    <p:extLst>
      <p:ext uri="{BB962C8B-B14F-4D97-AF65-F5344CB8AC3E}">
        <p14:creationId xmlns:p14="http://schemas.microsoft.com/office/powerpoint/2010/main" val="50615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this traditional sketching workflow, our system needs to develop </a:t>
            </a:r>
            <a:r>
              <a:rPr lang="en-US" b="1" dirty="0" smtClean="0"/>
              <a:t>3D analogues</a:t>
            </a:r>
            <a:r>
              <a:rPr lang="en-US" baseline="0" dirty="0" smtClean="0"/>
              <a:t> for the </a:t>
            </a:r>
            <a:r>
              <a:rPr lang="en-US" b="0" baseline="0" dirty="0" smtClean="0"/>
              <a:t>sketching, animating, and shading stages of this process.</a:t>
            </a:r>
          </a:p>
          <a:p>
            <a:endParaRPr lang="en-US" b="0" baseline="0" dirty="0" smtClean="0"/>
          </a:p>
          <a:p>
            <a:r>
              <a:rPr lang="en-US" b="0" baseline="0" dirty="0" smtClean="0"/>
              <a:t>To do so, we build off existing work on physically-accurate rendering of participating media.</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10</a:t>
            </a:fld>
            <a:endParaRPr lang="en-US"/>
          </a:p>
        </p:txBody>
      </p:sp>
    </p:spTree>
    <p:extLst>
      <p:ext uri="{BB962C8B-B14F-4D97-AF65-F5344CB8AC3E}">
        <p14:creationId xmlns:p14="http://schemas.microsoft.com/office/powerpoint/2010/main" val="297143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techniques are capable of rendering physically-accurate shading</a:t>
            </a:r>
            <a:r>
              <a:rPr lang="en-US" baseline="0" dirty="0" smtClean="0"/>
              <a:t> due to participating media, like the intricate scattering light through the ocean in this underwater scene.</a:t>
            </a:r>
          </a:p>
          <a:p>
            <a:endParaRPr lang="en-US" dirty="0" smtClean="0"/>
          </a:p>
          <a:p>
            <a:r>
              <a:rPr lang="en-US" dirty="0" smtClean="0"/>
              <a:t>One such popular algorithm is volumetric photon mapping</a:t>
            </a:r>
            <a:r>
              <a:rPr lang="en-US" baseline="0" dirty="0" smtClean="0"/>
              <a:t>, </a:t>
            </a:r>
          </a:p>
          <a:p>
            <a:endParaRPr lang="en-US" baseline="0" dirty="0" smtClean="0"/>
          </a:p>
          <a:p>
            <a:r>
              <a:rPr lang="en-US" baseline="0" dirty="0" smtClean="0"/>
              <a:t>where, in a first pass, photons (visualized in green here) are shot from the light source, scattered in the media, and are deposited in 3D.</a:t>
            </a:r>
          </a:p>
          <a:p>
            <a:endParaRPr lang="en-US" baseline="0" dirty="0" smtClean="0"/>
          </a:p>
          <a:p>
            <a:r>
              <a:rPr lang="en-US" baseline="0" dirty="0" smtClean="0"/>
              <a:t>In a second pass at render time, the intensity of the pixel in red is estimated using the local photon density.</a:t>
            </a:r>
          </a:p>
          <a:p>
            <a:endParaRPr lang="en-US" baseline="0" dirty="0" smtClean="0"/>
          </a:p>
          <a:p>
            <a:r>
              <a:rPr lang="en-US" baseline="0" dirty="0" smtClean="0"/>
              <a:t>We build on a new extension to this approach, called Photon Beams, that stores the paths the photons take instead of their locations. </a:t>
            </a:r>
          </a:p>
          <a:p>
            <a:endParaRPr lang="en-US" baseline="0" dirty="0" smtClean="0"/>
          </a:p>
          <a:p>
            <a:r>
              <a:rPr lang="en-US" baseline="0" dirty="0" smtClean="0"/>
              <a:t>With photon beams in the media, we can get much more accurate estimates of pixel intensity. For example, in this tricky situation, volumetric photon mapping on the left does not find any photons near the red pixel. Photon beams, on the right, gives a more accurate result by implicitly increasing the photon density, where appropriate, in the scene. For more details on this work, please attend our talk tomorrow in the Volumes &amp; Photons session at XX o’clock. We’ve chosen to use Photon Beams as our 3D lighting primitive: let’s discuss this in more detail.</a:t>
            </a:r>
          </a:p>
          <a:p>
            <a:endParaRPr lang="en-US" baseline="0" dirty="0" smtClean="0"/>
          </a:p>
          <a:p>
            <a:r>
              <a:rPr lang="en-US" dirty="0" smtClean="0"/>
              <a:t>=====================================================</a:t>
            </a:r>
          </a:p>
          <a:p>
            <a:r>
              <a:rPr lang="en-US" dirty="0" smtClean="0"/>
              <a:t>1</a:t>
            </a:r>
            <a:r>
              <a:rPr lang="en-US" dirty="0" smtClean="0"/>
              <a:t>. Ocean rendering (with citation): “there exist</a:t>
            </a:r>
            <a:r>
              <a:rPr lang="en-US" baseline="0" dirty="0" smtClean="0"/>
              <a:t> many approaches for rendering physically-accurate participating media, such as this sequence with light scattering underwater.”</a:t>
            </a:r>
          </a:p>
          <a:p>
            <a:endParaRPr lang="en-US" baseline="0" dirty="0" smtClean="0"/>
          </a:p>
          <a:p>
            <a:r>
              <a:rPr lang="en-US" baseline="0" dirty="0" smtClean="0"/>
              <a:t>2. One popular algorithm, capable of generating these types of results, is Volumetric photon mapping</a:t>
            </a:r>
          </a:p>
          <a:p>
            <a:endParaRPr lang="en-US" baseline="0" dirty="0" smtClean="0"/>
          </a:p>
          <a:p>
            <a:r>
              <a:rPr lang="en-US" baseline="0" dirty="0" smtClean="0"/>
              <a:t>3. &lt;explain volumetric photon mapping and beams 101&gt;</a:t>
            </a:r>
          </a:p>
          <a:p>
            <a:endParaRPr lang="en-US" baseline="0" dirty="0" smtClean="0"/>
          </a:p>
          <a:p>
            <a:r>
              <a:rPr lang="en-US" baseline="0" dirty="0" smtClean="0"/>
              <a:t>4. We use photon beams as our rendering primitive and extend them to meet the needs of artists</a:t>
            </a:r>
            <a:endParaRPr lang="en-CA" dirty="0" smtClean="0"/>
          </a:p>
          <a:p>
            <a:endParaRPr lang="en-US" dirty="0" smtClean="0"/>
          </a:p>
          <a:p>
            <a:pPr marL="171450" indent="-171450">
              <a:buFontTx/>
              <a:buChar char="-"/>
            </a:pPr>
            <a:r>
              <a:rPr lang="en-CA" dirty="0" smtClean="0"/>
              <a:t>still need to talk about two passes, but don't need to sell photon beams... "it's a new technique that builds upon VPM“</a:t>
            </a:r>
          </a:p>
          <a:p>
            <a:pPr marL="171450" indent="-171450">
              <a:buFontTx/>
              <a:buChar char="-"/>
            </a:pPr>
            <a:r>
              <a:rPr lang="en-CA" dirty="0" smtClean="0"/>
              <a:t>- forget about "density"</a:t>
            </a:r>
          </a:p>
          <a:p>
            <a:pPr marL="171450" indent="-171450">
              <a:buFontTx/>
              <a:buChar char="-"/>
            </a:pPr>
            <a:r>
              <a:rPr lang="en-CA" dirty="0" smtClean="0"/>
              <a:t>- kill most of the animation of VPM-&gt;PB... keep (and animate) last comparison image</a:t>
            </a:r>
            <a:endParaRPr lang="en-US" dirty="0" smtClean="0"/>
          </a:p>
          <a:p>
            <a:r>
              <a:rPr lang="en-US" dirty="0" smtClean="0"/>
              <a:t>==============</a:t>
            </a:r>
            <a:endParaRPr lang="en-CA" dirty="0" smtClean="0"/>
          </a:p>
          <a:p>
            <a:endParaRPr lang="en-CA" dirty="0" smtClean="0"/>
          </a:p>
          <a:p>
            <a:r>
              <a:rPr lang="en-CA" dirty="0" smtClean="0"/>
              <a:t>can just say: "there are a lot of good algorithms, there just happens to be one that best suits our approach... see details tomorrow"</a:t>
            </a:r>
            <a:endParaRPr lang="en-US" dirty="0" smtClean="0"/>
          </a:p>
          <a:p>
            <a:endParaRPr lang="en-US" dirty="0" smtClean="0"/>
          </a:p>
          <a:p>
            <a:r>
              <a:rPr lang="en-US" dirty="0" smtClean="0"/>
              <a:t>===================== OLD</a:t>
            </a:r>
            <a:r>
              <a:rPr lang="en-US" baseline="0" dirty="0" smtClean="0"/>
              <a:t> SIGGRAPH Nano Text =======================</a:t>
            </a:r>
            <a:endParaRPr lang="en-US" dirty="0" smtClean="0"/>
          </a:p>
          <a:p>
            <a:r>
              <a:rPr lang="en-US" dirty="0" smtClean="0"/>
              <a:t>We base our approach on a new extension to Volumetric</a:t>
            </a:r>
            <a:r>
              <a:rPr lang="en-US" baseline="0" dirty="0" smtClean="0"/>
              <a:t> Photon Mapping, called Photon Beams. Later on I will describe how Beams can be tailored into an intuitive lighting primitive for art-</a:t>
            </a:r>
            <a:r>
              <a:rPr lang="en-US" baseline="0" dirty="0" err="1" smtClean="0"/>
              <a:t>directable</a:t>
            </a:r>
            <a:r>
              <a:rPr lang="en-US" baseline="0" dirty="0" smtClean="0"/>
              <a:t> volumetric lighting effects.</a:t>
            </a:r>
          </a:p>
          <a:p>
            <a:endParaRPr lang="en-US" baseline="0" dirty="0" smtClean="0"/>
          </a:p>
          <a:p>
            <a:r>
              <a:rPr lang="en-US" baseline="0" dirty="0" smtClean="0"/>
              <a:t>While the mathematical details of Photon Beams are not the focus of our talk, rendering buffs can attend our talk tomorrow in session XYZ that will overview the mathematical formulation of photon beams and further discuss their benefits.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begin with a high-level overview of VPM, and introduce the idea of Photon Beams and why they’re important.</a:t>
            </a:r>
          </a:p>
          <a:p>
            <a:endParaRPr lang="en-US" dirty="0" smtClean="0"/>
          </a:p>
          <a:p>
            <a:r>
              <a:rPr lang="en-US" dirty="0" smtClean="0"/>
              <a:t>……</a:t>
            </a:r>
          </a:p>
        </p:txBody>
      </p:sp>
      <p:sp>
        <p:nvSpPr>
          <p:cNvPr id="4" name="Slide Number Placeholder 3"/>
          <p:cNvSpPr>
            <a:spLocks noGrp="1"/>
          </p:cNvSpPr>
          <p:nvPr>
            <p:ph type="sldNum" sz="quarter" idx="10"/>
          </p:nvPr>
        </p:nvSpPr>
        <p:spPr/>
        <p:txBody>
          <a:bodyPr/>
          <a:lstStyle/>
          <a:p>
            <a:fld id="{EA329541-A9D1-41E9-A18B-3315CDD1876A}" type="slidenum">
              <a:rPr lang="en-US" smtClean="0"/>
              <a:pPr/>
              <a:t>11</a:t>
            </a:fld>
            <a:endParaRPr lang="en-US"/>
          </a:p>
        </p:txBody>
      </p:sp>
    </p:spTree>
    <p:extLst>
      <p:ext uri="{BB962C8B-B14F-4D97-AF65-F5344CB8AC3E}">
        <p14:creationId xmlns:p14="http://schemas.microsoft.com/office/powerpoint/2010/main" val="156476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traditional volumetric</a:t>
            </a:r>
            <a:r>
              <a:rPr lang="en-US" baseline="0" dirty="0" smtClean="0"/>
              <a:t> design workflow, artists sketch streaks of light in 2D.</a:t>
            </a:r>
          </a:p>
          <a:p>
            <a:endParaRPr lang="en-US" baseline="0" dirty="0" smtClean="0"/>
          </a:p>
          <a:p>
            <a:r>
              <a:rPr lang="en-US" baseline="0" dirty="0" smtClean="0"/>
              <a:t>Beams form a powerful 3D analogue to this streak primitive, allowing artists to directly translate their 2D streak sketching skills to 3D modeling of beams.</a:t>
            </a:r>
          </a:p>
          <a:p>
            <a:endParaRPr lang="en-US" baseline="0" dirty="0" smtClean="0"/>
          </a:p>
          <a:p>
            <a:r>
              <a:rPr lang="en-US" baseline="0" dirty="0" smtClean="0"/>
              <a:t>Here, we visualize beams of light, created using standard 3D modeling tools, coming out of a keyhole and around the cracks of a door.</a:t>
            </a:r>
          </a:p>
          <a:p>
            <a:endParaRPr lang="en-US" baseline="0" dirty="0" smtClean="0"/>
          </a:p>
          <a:p>
            <a:r>
              <a:rPr lang="en-US" baseline="0" dirty="0" smtClean="0"/>
              <a:t>Once shaded, these beams simultaneously capture the form and lighting within a volume of participating media.</a:t>
            </a:r>
          </a:p>
          <a:p>
            <a:endParaRPr lang="en-US" baseline="0" dirty="0" smtClean="0"/>
          </a:p>
          <a:p>
            <a:r>
              <a:rPr lang="en-US" baseline="0" dirty="0" smtClean="0"/>
              <a:t>=======================================================</a:t>
            </a:r>
            <a:endParaRPr lang="en-US" dirty="0" smtClean="0"/>
          </a:p>
          <a:p>
            <a:r>
              <a:rPr lang="en-US" dirty="0" smtClean="0"/>
              <a:t>THIS </a:t>
            </a:r>
            <a:r>
              <a:rPr lang="en-US" dirty="0" smtClean="0"/>
              <a:t>SLIDE: ok, I just introduced beams. Now, why are beams a good representation. Artists draw</a:t>
            </a:r>
            <a:r>
              <a:rPr lang="en-US" baseline="0" dirty="0" smtClean="0"/>
              <a:t> streaks of light.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MAIN POINT TO SELL: we have beams of light, instead of blotches of points</a:t>
            </a:r>
            <a:r>
              <a:rPr lang="en-CA" baseline="0" dirty="0" smtClean="0"/>
              <a:t> </a:t>
            </a:r>
            <a:r>
              <a:rPr lang="en-CA" baseline="0" dirty="0" smtClean="0">
                <a:sym typeface="Wingdings" pitchFamily="2" charset="2"/>
              </a:rPr>
              <a:t> tie to sketching</a:t>
            </a:r>
            <a:endParaRPr lang="en-US" dirty="0" smtClean="0"/>
          </a:p>
          <a:p>
            <a:endParaRPr lang="en-US" dirty="0" smtClean="0"/>
          </a:p>
          <a:p>
            <a:r>
              <a:rPr lang="en-CA" dirty="0" smtClean="0"/>
              <a:t>artists think about drawing these streak of lights (show screenshot of ocean)</a:t>
            </a:r>
          </a:p>
          <a:p>
            <a:endParaRPr lang="en-US" dirty="0" smtClean="0"/>
          </a:p>
          <a:p>
            <a:r>
              <a:rPr lang="en-US" dirty="0" smtClean="0"/>
              <a:t>Reference</a:t>
            </a:r>
            <a:r>
              <a:rPr lang="en-US" baseline="0" dirty="0" smtClean="0"/>
              <a:t> ocean example</a:t>
            </a:r>
          </a:p>
          <a:p>
            <a:endParaRPr lang="en-US" baseline="0" dirty="0" smtClean="0"/>
          </a:p>
          <a:p>
            <a:r>
              <a:rPr lang="en-CA" baseline="0" dirty="0" smtClean="0"/>
              <a:t>- make it clear that the (first) left image is the Maya/modeling view</a:t>
            </a:r>
          </a:p>
          <a:p>
            <a:endParaRPr lang="en-US" baseline="0" dirty="0" smtClean="0"/>
          </a:p>
          <a:p>
            <a:endParaRPr lang="en-US" baseline="0" dirty="0" smtClean="0"/>
          </a:p>
          <a:p>
            <a:r>
              <a:rPr lang="en-CA" dirty="0" smtClean="0"/>
              <a:t>not "limitations", but “challenges”</a:t>
            </a:r>
          </a:p>
          <a:p>
            <a:r>
              <a:rPr lang="en-CA" dirty="0" smtClean="0"/>
              <a:t>Not</a:t>
            </a:r>
            <a:r>
              <a:rPr lang="en-CA" baseline="0" dirty="0" smtClean="0"/>
              <a:t> in Tangled Teaser</a:t>
            </a:r>
            <a:endParaRPr lang="en-CA" dirty="0" smtClean="0"/>
          </a:p>
          <a:p>
            <a:endParaRPr lang="en-CA" dirty="0" smtClean="0"/>
          </a:p>
        </p:txBody>
      </p:sp>
      <p:sp>
        <p:nvSpPr>
          <p:cNvPr id="4" name="Slide Number Placeholder 3"/>
          <p:cNvSpPr>
            <a:spLocks noGrp="1"/>
          </p:cNvSpPr>
          <p:nvPr>
            <p:ph type="sldNum" sz="quarter" idx="10"/>
          </p:nvPr>
        </p:nvSpPr>
        <p:spPr/>
        <p:txBody>
          <a:bodyPr/>
          <a:lstStyle/>
          <a:p>
            <a:fld id="{EA329541-A9D1-41E9-A18B-3315CDD1876A}" type="slidenum">
              <a:rPr lang="en-US" smtClean="0"/>
              <a:pPr/>
              <a:t>12</a:t>
            </a:fld>
            <a:endParaRPr lang="en-US"/>
          </a:p>
        </p:txBody>
      </p:sp>
    </p:spTree>
    <p:extLst>
      <p:ext uri="{BB962C8B-B14F-4D97-AF65-F5344CB8AC3E}">
        <p14:creationId xmlns:p14="http://schemas.microsoft.com/office/powerpoint/2010/main" val="195905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requirement for our system</a:t>
            </a:r>
            <a:r>
              <a:rPr lang="en-US" baseline="0" dirty="0" smtClean="0"/>
              <a:t> is that we support both physical and non-physical effects. We will satisfy these two remaining requirement by modifying the original photon beams algorithm.</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13</a:t>
            </a:fld>
            <a:endParaRPr lang="en-US"/>
          </a:p>
        </p:txBody>
      </p:sp>
    </p:spTree>
    <p:extLst>
      <p:ext uri="{BB962C8B-B14F-4D97-AF65-F5344CB8AC3E}">
        <p14:creationId xmlns:p14="http://schemas.microsoft.com/office/powerpoint/2010/main" val="297143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seen how</a:t>
            </a:r>
            <a:r>
              <a:rPr lang="en-US" baseline="0" dirty="0" smtClean="0"/>
              <a:t> beams can be thought of as 3D analogues to the 2D sketching primitives artists, but what practical changes do we have to make to the photon beams approach before it become a powerful tool for art-</a:t>
            </a:r>
            <a:r>
              <a:rPr lang="en-US" baseline="0" dirty="0" err="1" smtClean="0"/>
              <a:t>directable</a:t>
            </a:r>
            <a:r>
              <a:rPr lang="en-US" baseline="0" dirty="0" smtClean="0"/>
              <a:t> volumetric shading?</a:t>
            </a:r>
          </a:p>
          <a:p>
            <a:endParaRPr lang="en-US" baseline="0" dirty="0" smtClean="0"/>
          </a:p>
          <a:p>
            <a:r>
              <a:rPr lang="en-US" baseline="0" dirty="0" smtClean="0"/>
              <a:t>Taking a step back, we can segment the traditional volume sketching workflow into two stages: a modeling step, where artists define the lighting, form and evolution of the media,</a:t>
            </a:r>
          </a:p>
          <a:p>
            <a:endParaRPr lang="en-US" baseline="0" dirty="0" smtClean="0"/>
          </a:p>
          <a:p>
            <a:r>
              <a:rPr lang="en-US" baseline="0" dirty="0" smtClean="0"/>
              <a:t>and</a:t>
            </a:r>
          </a:p>
          <a:p>
            <a:endParaRPr lang="en-US" dirty="0" smtClean="0"/>
          </a:p>
          <a:p>
            <a:r>
              <a:rPr lang="en-US" dirty="0" smtClean="0"/>
              <a:t>a shading step, where some</a:t>
            </a:r>
            <a:r>
              <a:rPr lang="en-US" baseline="0" dirty="0" smtClean="0"/>
              <a:t> shading model is applied to this modeled data in order to render a final image.</a:t>
            </a:r>
            <a:endParaRPr lang="en-US" dirty="0" smtClean="0"/>
          </a:p>
          <a:p>
            <a:endParaRPr lang="en-US" dirty="0" smtClean="0"/>
          </a:p>
          <a:p>
            <a:r>
              <a:rPr lang="en-US" dirty="0" smtClean="0"/>
              <a:t>These two stages</a:t>
            </a:r>
            <a:r>
              <a:rPr lang="en-US" baseline="0" dirty="0" smtClean="0"/>
              <a:t> map directly to the beam shooting and beam shading passes of the original photon beams approach.</a:t>
            </a:r>
          </a:p>
          <a:p>
            <a:endParaRPr lang="en-US" baseline="0" dirty="0" smtClean="0"/>
          </a:p>
          <a:p>
            <a:r>
              <a:rPr lang="en-US" baseline="0" dirty="0" smtClean="0"/>
              <a:t>We need to modify these two stages to allow artists to bend, or sometimes outright break, the physical laws of light transport.</a:t>
            </a:r>
            <a:endParaRPr lang="en-US" dirty="0" smtClean="0"/>
          </a:p>
          <a:p>
            <a:r>
              <a:rPr lang="en-US" dirty="0" smtClean="0"/>
              <a:t>=======================================================</a:t>
            </a:r>
          </a:p>
          <a:p>
            <a:r>
              <a:rPr lang="en-US" dirty="0" smtClean="0"/>
              <a:t>THIS </a:t>
            </a:r>
            <a:r>
              <a:rPr lang="en-US" dirty="0" smtClean="0"/>
              <a:t>SLIDE HAS TO CHANGE:</a:t>
            </a:r>
          </a:p>
          <a:p>
            <a:endParaRPr lang="en-US" dirty="0" smtClean="0"/>
          </a:p>
          <a:p>
            <a:r>
              <a:rPr lang="en-US" dirty="0" smtClean="0"/>
              <a:t>Theme = in what ways does photon beams have to change</a:t>
            </a:r>
          </a:p>
          <a:p>
            <a:endParaRPr lang="en-US" dirty="0" smtClean="0"/>
          </a:p>
          <a:p>
            <a:pPr marL="171450" indent="-171450">
              <a:buFontTx/>
              <a:buChar char="-"/>
            </a:pPr>
            <a:r>
              <a:rPr lang="en-US" dirty="0" smtClean="0"/>
              <a:t>we add knobs for artists to break/tweak the original photon beams algorithm</a:t>
            </a:r>
          </a:p>
          <a:p>
            <a:pPr marL="171450" indent="-171450">
              <a:buFontTx/>
              <a:buChar char="-"/>
            </a:pPr>
            <a:endParaRPr lang="en-US" dirty="0" smtClean="0"/>
          </a:p>
          <a:p>
            <a:pPr marL="171450" indent="-171450">
              <a:buFontTx/>
              <a:buChar char="-"/>
            </a:pPr>
            <a:r>
              <a:rPr lang="en-US" dirty="0" smtClean="0"/>
              <a:t>MAKE THIS CLEAR: after this slide, there are TWO main threads:</a:t>
            </a:r>
          </a:p>
          <a:p>
            <a:pPr marL="171450" indent="-171450">
              <a:buFontTx/>
              <a:buChar char="-"/>
            </a:pPr>
            <a:endParaRPr lang="en-US" dirty="0" smtClean="0"/>
          </a:p>
          <a:p>
            <a:pPr marL="171450" indent="-171450">
              <a:buFontTx/>
              <a:buChar char="-"/>
            </a:pPr>
            <a:r>
              <a:rPr lang="en-US" dirty="0" smtClean="0"/>
              <a:t>1. making modeling more general,</a:t>
            </a:r>
          </a:p>
          <a:p>
            <a:pPr marL="171450" indent="-171450">
              <a:buFontTx/>
              <a:buChar char="-"/>
            </a:pPr>
            <a:r>
              <a:rPr lang="en-US" dirty="0" smtClean="0"/>
              <a:t>2. making shading more general.</a:t>
            </a:r>
          </a:p>
          <a:p>
            <a:pPr marL="171450" indent="-171450">
              <a:buFontTx/>
              <a:buChar char="-"/>
            </a:pPr>
            <a:endParaRPr lang="en-US" dirty="0" smtClean="0"/>
          </a:p>
          <a:p>
            <a:pPr marL="171450" indent="-171450">
              <a:buFontTx/>
              <a:buChar char="-"/>
            </a:pPr>
            <a:r>
              <a:rPr lang="en-US" dirty="0" smtClean="0"/>
              <a:t>Start with SHADING....</a:t>
            </a:r>
          </a:p>
          <a:p>
            <a:endParaRPr lang="en-US" dirty="0" smtClean="0"/>
          </a:p>
          <a:p>
            <a:r>
              <a:rPr lang="en-US" dirty="0" smtClean="0"/>
              <a:t>Modeling + Shading Phases</a:t>
            </a:r>
          </a:p>
          <a:p>
            <a:endParaRPr lang="en-US" dirty="0" smtClean="0"/>
          </a:p>
          <a:p>
            <a:r>
              <a:rPr lang="en-US" dirty="0" smtClean="0"/>
              <a:t>Beams as a </a:t>
            </a:r>
            <a:r>
              <a:rPr lang="en-US" b="1" dirty="0" smtClean="0"/>
              <a:t>volumetric lighting primitive</a:t>
            </a:r>
          </a:p>
          <a:p>
            <a:r>
              <a:rPr lang="en-US" b="0" dirty="0" smtClean="0"/>
              <a:t>Some</a:t>
            </a:r>
            <a:r>
              <a:rPr lang="en-US" b="0" baseline="0" dirty="0" smtClean="0"/>
              <a:t> shading model</a:t>
            </a:r>
            <a:endParaRPr lang="en-US" b="0"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14</a:t>
            </a:fld>
            <a:endParaRPr lang="en-US"/>
          </a:p>
        </p:txBody>
      </p:sp>
    </p:spTree>
    <p:extLst>
      <p:ext uri="{BB962C8B-B14F-4D97-AF65-F5344CB8AC3E}">
        <p14:creationId xmlns:p14="http://schemas.microsoft.com/office/powerpoint/2010/main" val="260482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start by discussing</a:t>
            </a:r>
            <a:r>
              <a:rPr lang="en-US" baseline="0" dirty="0" smtClean="0"/>
              <a:t> how the beam shooting phase is modified.</a:t>
            </a:r>
            <a:endParaRPr lang="en-CA"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15</a:t>
            </a:fld>
            <a:endParaRPr lang="en-US"/>
          </a:p>
        </p:txBody>
      </p:sp>
    </p:spTree>
    <p:extLst>
      <p:ext uri="{BB962C8B-B14F-4D97-AF65-F5344CB8AC3E}">
        <p14:creationId xmlns:p14="http://schemas.microsoft.com/office/powerpoint/2010/main" val="57101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physically-accurate approach, beams are shot from light sources and allowed to scatter in the media, spawning new beams.</a:t>
            </a:r>
          </a:p>
          <a:p>
            <a:endParaRPr lang="en-US" baseline="0" dirty="0" smtClean="0"/>
          </a:p>
          <a:p>
            <a:r>
              <a:rPr lang="en-US" baseline="0" dirty="0" smtClean="0"/>
              <a:t>However, for art-</a:t>
            </a:r>
            <a:r>
              <a:rPr lang="en-US" baseline="0" dirty="0" err="1" smtClean="0"/>
              <a:t>directable</a:t>
            </a:r>
            <a:r>
              <a:rPr lang="en-US" baseline="0" dirty="0" smtClean="0"/>
              <a:t> beam modeling, we rely on existing 3D tools and allow artists to seed and programmatically evolve beam geometry in the scene.</a:t>
            </a:r>
          </a:p>
          <a:p>
            <a:endParaRPr lang="en-US" baseline="0" dirty="0" smtClean="0"/>
          </a:p>
          <a:p>
            <a:r>
              <a:rPr lang="en-US" baseline="0" dirty="0" smtClean="0"/>
              <a:t>We noticed that, by giving direct control of the beam generation to artists, we can create effects that would otherwise require a lot of computation.</a:t>
            </a:r>
          </a:p>
          <a:p>
            <a:endParaRPr lang="en-US" baseline="0" dirty="0" smtClean="0"/>
          </a:p>
          <a:p>
            <a:r>
              <a:rPr lang="en-US" baseline="0" dirty="0" smtClean="0"/>
              <a:t>For example, in the case of the teapot or keyhole scenes here, generating similar beam distributions using a physically-accurate simulation would require tedious manual tweaking of light sources in order to get the beams to scatter out of the tiny cracks, let alone in the manner required by art direction.</a:t>
            </a:r>
          </a:p>
          <a:p>
            <a:endParaRPr lang="en-US" baseline="0" dirty="0" smtClean="0"/>
          </a:p>
          <a:p>
            <a:r>
              <a:rPr lang="en-US" baseline="0" dirty="0" smtClean="0"/>
              <a:t>In this example, you can imagine sprinkling particles on the surface of the water, evolving these particles as the surface animates, and using them to generate beams that point through the ocean towards the viewer.</a:t>
            </a:r>
          </a:p>
          <a:p>
            <a:endParaRPr lang="en-US" baseline="0" dirty="0" smtClean="0"/>
          </a:p>
          <a:p>
            <a:r>
              <a:rPr lang="en-US" baseline="0" dirty="0" smtClean="0"/>
              <a:t>Lastly, giving artists direct control over the beam geometry allows for the creation of non-physical beam geometry, such as the curvy beams used in this shot from Tangled.</a:t>
            </a:r>
          </a:p>
          <a:p>
            <a:endParaRPr lang="en-US" baseline="0" dirty="0" smtClean="0"/>
          </a:p>
          <a:p>
            <a:r>
              <a:rPr lang="en-US" dirty="0" smtClean="0"/>
              <a:t>==================================================</a:t>
            </a:r>
          </a:p>
          <a:p>
            <a:r>
              <a:rPr lang="en-US" dirty="0" smtClean="0"/>
              <a:t>Start </a:t>
            </a:r>
            <a:r>
              <a:rPr lang="en-US" dirty="0" smtClean="0"/>
              <a:t>with: WITH PHOTON-BEAMS, photon shooting is the modeling</a:t>
            </a:r>
          </a:p>
          <a:p>
            <a:endParaRPr lang="en-US" dirty="0" smtClean="0"/>
          </a:p>
          <a:p>
            <a:r>
              <a:rPr lang="en-CA" dirty="0" smtClean="0"/>
              <a:t>-- beam generation can be physically-based, *or*, they can use BLAH ...</a:t>
            </a:r>
          </a:p>
          <a:p>
            <a:endParaRPr lang="en-US" dirty="0" smtClean="0"/>
          </a:p>
          <a:p>
            <a:r>
              <a:rPr lang="en-US" dirty="0" smtClean="0"/>
              <a:t>- talk about streaks</a:t>
            </a:r>
          </a:p>
          <a:p>
            <a:endParaRPr lang="en-US" dirty="0" smtClean="0"/>
          </a:p>
          <a:p>
            <a:r>
              <a:rPr lang="en-US" dirty="0" smtClean="0"/>
              <a:t>for teapot: in the traditionally method, you place a light source in here.... we give artist direct control over the lighting (tie that into "manually solving difficult sampling problems.")</a:t>
            </a:r>
          </a:p>
          <a:p>
            <a:endParaRPr lang="en-US" dirty="0" smtClean="0"/>
          </a:p>
          <a:p>
            <a:r>
              <a:rPr lang="en-CA" dirty="0" smtClean="0"/>
              <a:t>- add: can easily manipulate beams, instead of manipulating photon points, more expressive primitive</a:t>
            </a:r>
          </a:p>
          <a:p>
            <a:endParaRPr lang="en-US" dirty="0" smtClean="0"/>
          </a:p>
          <a:p>
            <a:r>
              <a:rPr lang="en-US" dirty="0" smtClean="0"/>
              <a:t>Teapot and doorknob</a:t>
            </a:r>
            <a:r>
              <a:rPr lang="en-US" baseline="0" dirty="0" smtClean="0"/>
              <a:t> scene: solve difficult sampling problem!</a:t>
            </a:r>
          </a:p>
          <a:p>
            <a:endParaRPr lang="en-US" baseline="0" dirty="0" smtClean="0"/>
          </a:p>
          <a:p>
            <a:pPr marL="171450" indent="-171450">
              <a:buFontTx/>
              <a:buChar char="-"/>
            </a:pPr>
            <a:r>
              <a:rPr lang="en-US" baseline="0" dirty="0" smtClean="0"/>
              <a:t>Sprinkle particles</a:t>
            </a:r>
          </a:p>
          <a:p>
            <a:pPr marL="171450" indent="-171450">
              <a:buFontTx/>
              <a:buChar char="-"/>
            </a:pPr>
            <a:r>
              <a:rPr lang="en-US" baseline="0" dirty="0" smtClean="0"/>
              <a:t>Evolution computed with tools they’re familiar with (requirement!)</a:t>
            </a:r>
          </a:p>
          <a:p>
            <a:pPr marL="171450" indent="-171450">
              <a:buFontTx/>
              <a:buChar char="-"/>
            </a:pPr>
            <a:endParaRPr lang="en-US" baseline="0" dirty="0" smtClean="0"/>
          </a:p>
          <a:p>
            <a:pPr marL="171450" indent="-171450">
              <a:buFontTx/>
              <a:buChar char="-"/>
            </a:pPr>
            <a:r>
              <a:rPr lang="en-US" baseline="0" dirty="0" smtClean="0"/>
              <a:t>DON’T SAY “many </a:t>
            </a:r>
            <a:r>
              <a:rPr lang="en-US" baseline="0" dirty="0" err="1" smtClean="0"/>
              <a:t>many</a:t>
            </a:r>
            <a:r>
              <a:rPr lang="en-US" baseline="0" dirty="0" smtClean="0"/>
              <a:t>”</a:t>
            </a:r>
          </a:p>
          <a:p>
            <a:pPr marL="171450" indent="-171450">
              <a:buFontTx/>
              <a:buChar char="-"/>
            </a:pPr>
            <a:r>
              <a:rPr lang="en-US" baseline="0" dirty="0" smtClean="0"/>
              <a:t>Don’t say “manually”</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16</a:t>
            </a:fld>
            <a:endParaRPr lang="en-US"/>
          </a:p>
        </p:txBody>
      </p:sp>
    </p:spTree>
    <p:extLst>
      <p:ext uri="{BB962C8B-B14F-4D97-AF65-F5344CB8AC3E}">
        <p14:creationId xmlns:p14="http://schemas.microsoft.com/office/powerpoint/2010/main" val="97531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17</a:t>
            </a:fld>
            <a:endParaRPr lang="en-US"/>
          </a:p>
        </p:txBody>
      </p:sp>
    </p:spTree>
    <p:extLst>
      <p:ext uri="{BB962C8B-B14F-4D97-AF65-F5344CB8AC3E}">
        <p14:creationId xmlns:p14="http://schemas.microsoft.com/office/powerpoint/2010/main" val="297143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we’ll discuss how we modified beam shading in our system.</a:t>
            </a:r>
            <a:endParaRPr lang="en-CA" dirty="0" smtClean="0"/>
          </a:p>
          <a:p>
            <a:endParaRPr lang="en-CA"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18</a:t>
            </a:fld>
            <a:endParaRPr lang="en-US"/>
          </a:p>
        </p:txBody>
      </p:sp>
    </p:spTree>
    <p:extLst>
      <p:ext uri="{BB962C8B-B14F-4D97-AF65-F5344CB8AC3E}">
        <p14:creationId xmlns:p14="http://schemas.microsoft.com/office/powerpoint/2010/main" val="2883621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physically-based beam shading, as will be discussed in our talk tomorrow, beams are shaded using the following radiance estimate.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Instead of forcing authors to familiarize</a:t>
            </a:r>
            <a:r>
              <a:rPr lang="en-US" baseline="0" dirty="0" smtClean="0"/>
              <a:t> themselves with the intricate details of this mathematical formulation, we took a step back and tried to distill the process of beam shading into its core behavior.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the simple scene on the right, with two beams and a view ray, we noticed that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shade at a point x due to a single beams is the product of four terms: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One that dictates how color changes along the length of the beam, v</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with distance towards they eye, z</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How color changes with the viewing angle, \</a:t>
            </a:r>
            <a:r>
              <a:rPr lang="en-US" baseline="0" dirty="0" err="1" smtClean="0"/>
              <a:t>theta_z</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and how color changes with the beam thickness, 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compute the final shade, we sum over all beams in the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general shading model is easy to understand and modify. It’s a meaningful abstraction </a:t>
            </a:r>
            <a:r>
              <a:rPr lang="en-US" dirty="0" err="1" smtClean="0"/>
              <a:t>abstration</a:t>
            </a:r>
            <a:r>
              <a:rPr lang="en-US" dirty="0" smtClean="0"/>
              <a:t> that focuses on the high-level behavior</a:t>
            </a:r>
            <a:r>
              <a:rPr lang="en-US" baseline="0" dirty="0" smtClean="0"/>
              <a:t> of volumetric shading, </a:t>
            </a:r>
            <a:r>
              <a:rPr lang="en-US" dirty="0" smtClean="0"/>
              <a:t>while also encapsulating</a:t>
            </a:r>
            <a:r>
              <a:rPr lang="en-US" baseline="0" dirty="0" smtClean="0"/>
              <a:t> the</a:t>
            </a:r>
            <a:r>
              <a:rPr lang="en-US" dirty="0" smtClean="0"/>
              <a:t> physically-accurate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Start </a:t>
            </a:r>
            <a:r>
              <a:rPr lang="en-US" dirty="0" smtClean="0"/>
              <a:t>off with: "in physically-based shading, we have this crazy expression (show BxB1d math), but don't worry about the details... we take a step back, distill these behaviors, and use this general model that we develop.“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itchFamily="2" charset="2"/>
              </a:rPr>
              <a:t> don’t go into detail</a:t>
            </a:r>
            <a:r>
              <a:rPr lang="en-US" baseline="0" dirty="0" smtClean="0">
                <a:sym typeface="Wingdings" pitchFamily="2" charset="2"/>
              </a:rPr>
              <a:t> about the BxB1D equation… just show it briefly and say that it isn’t easy to understand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“easy</a:t>
            </a:r>
            <a:r>
              <a:rPr lang="en-US" baseline="0" dirty="0" smtClean="0"/>
              <a:t> to understand”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that this encapsulates physically based model, its just an abstraction that focuses on the high-level behaviors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&lt;missing&gt; - need to emphasize that we can still render all the physically-accurate things... it's just a high-level factorization</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 levers/dials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 we expose "high-level </a:t>
            </a:r>
            <a:r>
              <a:rPr lang="en-CA" dirty="0" err="1" smtClean="0"/>
              <a:t>behaviors</a:t>
            </a:r>
            <a:r>
              <a:rPr lang="en-CA" dirty="0" smtClean="0"/>
              <a:t>" instead of parameters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A329541-A9D1-41E9-A18B-3315CDD1876A}" type="slidenum">
              <a:rPr lang="en-US" smtClean="0"/>
              <a:pPr/>
              <a:t>19</a:t>
            </a:fld>
            <a:endParaRPr lang="en-US"/>
          </a:p>
        </p:txBody>
      </p:sp>
    </p:spTree>
    <p:extLst>
      <p:ext uri="{BB962C8B-B14F-4D97-AF65-F5344CB8AC3E}">
        <p14:creationId xmlns:p14="http://schemas.microsoft.com/office/powerpoint/2010/main" val="368263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Volumetric </a:t>
            </a:r>
            <a:r>
              <a:rPr lang="en-US" dirty="0" smtClean="0"/>
              <a:t>lighting effects </a:t>
            </a:r>
            <a:r>
              <a:rPr lang="en-US" dirty="0" smtClean="0"/>
              <a:t>can produce </a:t>
            </a:r>
            <a:r>
              <a:rPr lang="en-US" b="1" dirty="0" smtClean="0"/>
              <a:t>stunning visuals</a:t>
            </a:r>
            <a:r>
              <a:rPr lang="en-US" baseline="0" dirty="0" smtClean="0"/>
              <a:t>, and are </a:t>
            </a:r>
            <a:r>
              <a:rPr lang="en-US" b="1" dirty="0" smtClean="0"/>
              <a:t>becoming </a:t>
            </a:r>
            <a:r>
              <a:rPr lang="en-US" b="1" dirty="0" smtClean="0"/>
              <a:t>common-place</a:t>
            </a:r>
            <a:r>
              <a:rPr lang="en-US" dirty="0" smtClean="0"/>
              <a:t> in feature-film </a:t>
            </a:r>
            <a:r>
              <a:rPr lang="en-US" dirty="0" smtClean="0"/>
              <a:t>production</a:t>
            </a:r>
          </a:p>
          <a:p>
            <a:pPr marL="171450" indent="-171450">
              <a:buFontTx/>
              <a:buChar char="-"/>
            </a:pPr>
            <a:endParaRPr lang="en-US" dirty="0" smtClean="0"/>
          </a:p>
          <a:p>
            <a:pPr marL="0" indent="0">
              <a:buFontTx/>
              <a:buNone/>
            </a:pPr>
            <a:r>
              <a:rPr lang="en-US" baseline="0" dirty="0" smtClean="0"/>
              <a:t>For example, in </a:t>
            </a:r>
            <a:r>
              <a:rPr lang="en-US" b="1" baseline="0" dirty="0" smtClean="0"/>
              <a:t>Disney’s Tangled</a:t>
            </a:r>
            <a:r>
              <a:rPr lang="en-US" baseline="0" dirty="0" smtClean="0"/>
              <a:t>, where </a:t>
            </a:r>
            <a:r>
              <a:rPr lang="en-US" b="1" dirty="0" smtClean="0"/>
              <a:t>magic</a:t>
            </a:r>
            <a:r>
              <a:rPr lang="en-US" dirty="0" smtClean="0"/>
              <a:t> plays an </a:t>
            </a:r>
            <a:r>
              <a:rPr lang="en-US" b="1" dirty="0" smtClean="0"/>
              <a:t>important</a:t>
            </a:r>
            <a:r>
              <a:rPr lang="en-US" b="1" baseline="0" dirty="0" smtClean="0"/>
              <a:t> role</a:t>
            </a:r>
            <a:r>
              <a:rPr lang="en-US" baseline="0" dirty="0" smtClean="0"/>
              <a:t> in the plot, </a:t>
            </a:r>
          </a:p>
          <a:p>
            <a:pPr marL="0" indent="0">
              <a:buFontTx/>
              <a:buNone/>
            </a:pPr>
            <a:endParaRPr lang="en-US" baseline="0" dirty="0" smtClean="0"/>
          </a:p>
          <a:p>
            <a:pPr marL="0" indent="0">
              <a:buFontTx/>
              <a:buNone/>
            </a:pPr>
            <a:r>
              <a:rPr lang="en-US" baseline="0" dirty="0" smtClean="0"/>
              <a:t>Volumetric effects are </a:t>
            </a:r>
            <a:r>
              <a:rPr lang="en-US" b="1" baseline="0" dirty="0" smtClean="0"/>
              <a:t>used</a:t>
            </a:r>
            <a:r>
              <a:rPr lang="en-US" baseline="0" dirty="0" smtClean="0"/>
              <a:t> to </a:t>
            </a:r>
            <a:r>
              <a:rPr lang="en-US" b="1" baseline="0" dirty="0" smtClean="0"/>
              <a:t>draw the audience’s attention</a:t>
            </a:r>
            <a:r>
              <a:rPr lang="en-US" baseline="0" dirty="0" smtClean="0"/>
              <a:t> and </a:t>
            </a:r>
            <a:r>
              <a:rPr lang="en-US" b="1" baseline="0" dirty="0" smtClean="0"/>
              <a:t>instill</a:t>
            </a:r>
            <a:r>
              <a:rPr lang="en-US" baseline="0" dirty="0" smtClean="0"/>
              <a:t> this </a:t>
            </a:r>
            <a:r>
              <a:rPr lang="en-US" b="1" baseline="0" dirty="0" smtClean="0"/>
              <a:t>magical </a:t>
            </a:r>
            <a:r>
              <a:rPr lang="en-US" b="0" baseline="0" dirty="0" smtClean="0"/>
              <a:t>sense of fascination</a:t>
            </a:r>
            <a:r>
              <a:rPr lang="en-US" baseline="0" dirty="0" smtClean="0"/>
              <a:t>.</a:t>
            </a:r>
          </a:p>
        </p:txBody>
      </p:sp>
      <p:sp>
        <p:nvSpPr>
          <p:cNvPr id="4" name="Slide Number Placeholder 3"/>
          <p:cNvSpPr>
            <a:spLocks noGrp="1"/>
          </p:cNvSpPr>
          <p:nvPr>
            <p:ph type="sldNum" sz="quarter" idx="10"/>
          </p:nvPr>
        </p:nvSpPr>
        <p:spPr/>
        <p:txBody>
          <a:bodyPr/>
          <a:lstStyle/>
          <a:p>
            <a:fld id="{EA329541-A9D1-41E9-A18B-3315CDD1876A}" type="slidenum">
              <a:rPr lang="en-US" smtClean="0"/>
              <a:pPr/>
              <a:t>2</a:t>
            </a:fld>
            <a:endParaRPr lang="en-US"/>
          </a:p>
        </p:txBody>
      </p:sp>
    </p:spTree>
    <p:extLst>
      <p:ext uri="{BB962C8B-B14F-4D97-AF65-F5344CB8AC3E}">
        <p14:creationId xmlns:p14="http://schemas.microsoft.com/office/powerpoint/2010/main" val="110534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smtClean="0"/>
          </a:p>
          <a:p>
            <a:r>
              <a:rPr lang="en-US" dirty="0" smtClean="0"/>
              <a:t>&lt;</a:t>
            </a:r>
            <a:r>
              <a:rPr lang="en-US" dirty="0" smtClean="0"/>
              <a:t>at</a:t>
            </a:r>
            <a:r>
              <a:rPr lang="en-US" baseline="0" dirty="0" smtClean="0"/>
              <a:t> the end: give the motivating example with albedo and the effects of specifying the scattering coefficient directly&gt;</a:t>
            </a:r>
          </a:p>
          <a:p>
            <a:endParaRPr lang="en-US" baseline="0" dirty="0" smtClean="0"/>
          </a:p>
          <a:p>
            <a:endParaRPr lang="en-US" baseline="0" dirty="0" smtClean="0"/>
          </a:p>
          <a:p>
            <a:r>
              <a:rPr lang="en-US" baseline="0" dirty="0" smtClean="0"/>
              <a:t>===========================================</a:t>
            </a:r>
            <a:endParaRPr lang="en-US" baseline="0" dirty="0" smtClean="0"/>
          </a:p>
          <a:p>
            <a:r>
              <a:rPr lang="en-US" dirty="0" smtClean="0"/>
              <a:t>HERE: should show an image of a beam of light that changes color (for the analogy: render a single beam)</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20</a:t>
            </a:fld>
            <a:endParaRPr lang="en-US"/>
          </a:p>
        </p:txBody>
      </p:sp>
    </p:spTree>
    <p:extLst>
      <p:ext uri="{BB962C8B-B14F-4D97-AF65-F5344CB8AC3E}">
        <p14:creationId xmlns:p14="http://schemas.microsoft.com/office/powerpoint/2010/main" val="141264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CA"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21</a:t>
            </a:fld>
            <a:endParaRPr lang="en-US"/>
          </a:p>
        </p:txBody>
      </p:sp>
    </p:spTree>
    <p:extLst>
      <p:ext uri="{BB962C8B-B14F-4D97-AF65-F5344CB8AC3E}">
        <p14:creationId xmlns:p14="http://schemas.microsoft.com/office/powerpoint/2010/main" val="3889643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general</a:t>
            </a:r>
            <a:r>
              <a:rPr lang="en-US" baseline="0" dirty="0" smtClean="0"/>
              <a:t> shading model allows for much more expressivity. For one, it allows artists to bend physics however they please.</a:t>
            </a:r>
          </a:p>
          <a:p>
            <a:endParaRPr lang="en-US" baseline="0" dirty="0" smtClean="0"/>
          </a:p>
          <a:p>
            <a:r>
              <a:rPr lang="en-US" baseline="0" dirty="0" smtClean="0"/>
              <a:t>In some cases, these tweaks can be minor: &lt;walk through the teapot eye function example&gt;</a:t>
            </a:r>
          </a:p>
          <a:p>
            <a:endParaRPr lang="en-US" baseline="0" dirty="0" smtClean="0"/>
          </a:p>
          <a:p>
            <a:r>
              <a:rPr lang="en-US" baseline="0" dirty="0" smtClean="0"/>
              <a:t>In other cases, artists can experiment with artistic settings of the terms in the shading model. For example here, changing the attenuation along the beam and towards the eye using these spline settings.</a:t>
            </a:r>
          </a:p>
          <a:p>
            <a:endParaRPr lang="en-US" baseline="0" dirty="0" smtClean="0"/>
          </a:p>
          <a:p>
            <a:r>
              <a:rPr lang="en-US" dirty="0" smtClean="0"/>
              <a:t>In the</a:t>
            </a:r>
            <a:r>
              <a:rPr lang="en-US" baseline="0" dirty="0" smtClean="0"/>
              <a:t> physically-accurate example, a bumpy sphere is filled with a scattering material (such as amber), and when light out side the sphere refracts at the surface and scatters inside the object, it generates the intricate lighting patterns we see.</a:t>
            </a:r>
          </a:p>
          <a:p>
            <a:endParaRPr lang="en-US" baseline="0" dirty="0" smtClean="0"/>
          </a:p>
          <a:p>
            <a:r>
              <a:rPr lang="en-US" baseline="0" dirty="0" smtClean="0"/>
              <a:t>By making simple changes to the terms in our shading model, in this case programmatically using </a:t>
            </a:r>
            <a:r>
              <a:rPr lang="en-US" baseline="0" dirty="0" err="1" smtClean="0"/>
              <a:t>Renderman</a:t>
            </a:r>
            <a:r>
              <a:rPr lang="en-US" baseline="0" dirty="0" smtClean="0"/>
              <a:t>, artists can explore a wide range of non-physical shading effects for this scene.</a:t>
            </a:r>
            <a:endParaRPr lang="en-US" dirty="0" smtClean="0"/>
          </a:p>
          <a:p>
            <a:endParaRPr lang="en-US" dirty="0" smtClean="0"/>
          </a:p>
          <a:p>
            <a:r>
              <a:rPr lang="en-US" dirty="0" smtClean="0"/>
              <a:t>==========================================</a:t>
            </a:r>
          </a:p>
          <a:p>
            <a:r>
              <a:rPr lang="en-US" dirty="0" smtClean="0"/>
              <a:t>“</a:t>
            </a:r>
            <a:r>
              <a:rPr lang="en-US" dirty="0" smtClean="0"/>
              <a:t>BUT OUR MODEL IS A LOT MORE Expressive... here are some more tweaks”</a:t>
            </a:r>
          </a:p>
          <a:p>
            <a:endParaRPr lang="en-US" dirty="0" smtClean="0"/>
          </a:p>
          <a:p>
            <a:r>
              <a:rPr lang="en-US" dirty="0" smtClean="0"/>
              <a:t>The</a:t>
            </a:r>
            <a:r>
              <a:rPr lang="en-US" baseline="0" dirty="0" smtClean="0"/>
              <a:t> beams in this initial rendering use physically-accurate settings of the attenuation functions along the length of the beam, as well as towards the eye. In an artistic workflow, this can cause problems since the shading will change whenever the artist moves a beam relative to the viewpoint.</a:t>
            </a:r>
          </a:p>
          <a:p>
            <a:endParaRPr lang="en-US" baseline="0" dirty="0" smtClean="0"/>
          </a:p>
          <a:p>
            <a:r>
              <a:rPr lang="en-US" baseline="0" dirty="0" smtClean="0"/>
              <a:t>Our shading model can easily allow artists to alleviate such workflow problems, in this case by removing the exponential attenuation towards the eye.</a:t>
            </a:r>
          </a:p>
          <a:p>
            <a:endParaRPr lang="en-US" baseline="0" dirty="0" smtClean="0"/>
          </a:p>
          <a:p>
            <a:r>
              <a:rPr lang="en-CA" baseline="0" dirty="0" smtClean="0"/>
              <a:t>--&gt; explain bumpy sphere more... caustics from a point light source, </a:t>
            </a:r>
            <a:r>
              <a:rPr lang="en-CA" baseline="0" dirty="0" err="1" smtClean="0"/>
              <a:t>scaterring</a:t>
            </a:r>
            <a:r>
              <a:rPr lang="en-CA" baseline="0" dirty="0" smtClean="0"/>
              <a:t> internally, bumpiness...</a:t>
            </a:r>
          </a:p>
        </p:txBody>
      </p:sp>
      <p:sp>
        <p:nvSpPr>
          <p:cNvPr id="4" name="Slide Number Placeholder 3"/>
          <p:cNvSpPr>
            <a:spLocks noGrp="1"/>
          </p:cNvSpPr>
          <p:nvPr>
            <p:ph type="sldNum" sz="quarter" idx="10"/>
          </p:nvPr>
        </p:nvSpPr>
        <p:spPr/>
        <p:txBody>
          <a:bodyPr/>
          <a:lstStyle/>
          <a:p>
            <a:fld id="{EA329541-A9D1-41E9-A18B-3315CDD1876A}" type="slidenum">
              <a:rPr lang="en-US" smtClean="0"/>
              <a:pPr/>
              <a:t>22</a:t>
            </a:fld>
            <a:endParaRPr lang="en-US"/>
          </a:p>
        </p:txBody>
      </p:sp>
    </p:spTree>
    <p:extLst>
      <p:ext uri="{BB962C8B-B14F-4D97-AF65-F5344CB8AC3E}">
        <p14:creationId xmlns:p14="http://schemas.microsoft.com/office/powerpoint/2010/main" val="986186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the requirements</a:t>
            </a:r>
            <a:r>
              <a:rPr lang="en-US" baseline="0" dirty="0" smtClean="0"/>
              <a:t> of our system. </a:t>
            </a:r>
          </a:p>
          <a:p>
            <a:endParaRPr lang="en-US" baseline="0" dirty="0" smtClean="0"/>
          </a:p>
          <a:p>
            <a:r>
              <a:rPr lang="en-US" baseline="0" dirty="0" smtClean="0"/>
              <a:t>For the third item, we have shown how beams can be used as 3D analogues of the sketching, animation and shading stages of the traditional design workflow.</a:t>
            </a:r>
          </a:p>
          <a:p>
            <a:endParaRPr lang="en-US" baseline="0" dirty="0" smtClean="0"/>
          </a:p>
          <a:p>
            <a:r>
              <a:rPr lang="en-US" baseline="0" dirty="0" smtClean="0"/>
              <a:t>We also showed how controllable beam modeling, and our general, programmable shading model generalizes the photon beams approach to handle both physical and non-physical volume effects. Now we’ll show some results generated using our system.</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23</a:t>
            </a:fld>
            <a:endParaRPr lang="en-US"/>
          </a:p>
        </p:txBody>
      </p:sp>
    </p:spTree>
    <p:extLst>
      <p:ext uri="{BB962C8B-B14F-4D97-AF65-F5344CB8AC3E}">
        <p14:creationId xmlns:p14="http://schemas.microsoft.com/office/powerpoint/2010/main" val="2971438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&lt;Talk </a:t>
            </a:r>
            <a:r>
              <a:rPr lang="en-US" dirty="0" smtClean="0"/>
              <a:t>over video</a:t>
            </a:r>
            <a:r>
              <a:rPr lang="en-US" dirty="0" smtClean="0"/>
              <a:t>:&gt;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Light</a:t>
            </a:r>
            <a:r>
              <a:rPr lang="en-US" baseline="0" dirty="0" smtClean="0"/>
              <a:t> from beams also affects the surfaces</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 artists don't want the media to affect the surfaces... they want media to be additive</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 Mention: difference between non-physical and accurate: you can affect the surface shading (attenuation), or you can make it additive</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	-- incorporate: artists don't want media to affect the scene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Here we see the animated, curvy beams generated by seeding and evolving particles using a fluid simulation, and then chaining particles together to form the beams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In the final, shaded version of this sequence, we have another example of how beams act effectively as secondary light sources: note the reflection of the beams in Rapunzel’s eyes, as well as the light they cast onto the scene geometry</a:t>
            </a:r>
            <a:endParaRPr lang="en-US" dirty="0" smtClean="0"/>
          </a:p>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24</a:t>
            </a:fld>
            <a:endParaRPr lang="en-US"/>
          </a:p>
        </p:txBody>
      </p:sp>
    </p:spTree>
    <p:extLst>
      <p:ext uri="{BB962C8B-B14F-4D97-AF65-F5344CB8AC3E}">
        <p14:creationId xmlns:p14="http://schemas.microsoft.com/office/powerpoint/2010/main" val="2844697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 that beams are an expressive volumetric</a:t>
            </a:r>
            <a:r>
              <a:rPr lang="en-US" baseline="0" dirty="0" smtClean="0"/>
              <a:t> lighting primitive</a:t>
            </a:r>
          </a:p>
          <a:p>
            <a:endParaRPr lang="en-US" baseline="0" dirty="0" smtClean="0"/>
          </a:p>
          <a:p>
            <a:endParaRPr lang="en-US" baseline="0" dirty="0" smtClean="0"/>
          </a:p>
          <a:p>
            <a:endParaRPr lang="en-US" baseline="0" dirty="0" smtClean="0"/>
          </a:p>
          <a:p>
            <a:r>
              <a:rPr lang="en-CA" dirty="0" smtClean="0"/>
              <a:t>- &lt;question: why isn't there an example of "non-streaky volume effects"&gt; FUTURE WORK: non-streaky. we develop very specific interaction metaphors for these types of streaky/caustic effects... model is abstract enough, but you need new metaphors... existing diffusion--based editing approaches may be suitable for these types of non-streaky effects. Blobs + use our shading model.</a:t>
            </a:r>
          </a:p>
          <a:p>
            <a:endParaRPr lang="en-US" dirty="0" smtClean="0"/>
          </a:p>
          <a:p>
            <a:endParaRPr lang="en-US" dirty="0" smtClean="0"/>
          </a:p>
          <a:p>
            <a:r>
              <a:rPr lang="en-CA" smtClean="0"/>
              <a:t>- consider adding a slide: with and without physically-based media/surface coupling</a:t>
            </a:r>
          </a:p>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25</a:t>
            </a:fld>
            <a:endParaRPr lang="en-US"/>
          </a:p>
        </p:txBody>
      </p:sp>
    </p:spTree>
    <p:extLst>
      <p:ext uri="{BB962C8B-B14F-4D97-AF65-F5344CB8AC3E}">
        <p14:creationId xmlns:p14="http://schemas.microsoft.com/office/powerpoint/2010/main" val="778219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Ocean rendering (with citation): “there exist</a:t>
            </a:r>
            <a:r>
              <a:rPr lang="en-US" baseline="0" dirty="0" smtClean="0"/>
              <a:t> many approaches for rendering physically-accurate participating media, such as this sequence with light scattering underwater.”</a:t>
            </a:r>
          </a:p>
          <a:p>
            <a:endParaRPr lang="en-US" baseline="0" dirty="0" smtClean="0"/>
          </a:p>
          <a:p>
            <a:r>
              <a:rPr lang="en-US" baseline="0" dirty="0" smtClean="0"/>
              <a:t>2. One popular algorithm, capable of generating these types of results, is Volumetric photon mapping</a:t>
            </a:r>
          </a:p>
          <a:p>
            <a:endParaRPr lang="en-US" baseline="0" dirty="0" smtClean="0"/>
          </a:p>
          <a:p>
            <a:r>
              <a:rPr lang="en-US" baseline="0" dirty="0" smtClean="0"/>
              <a:t>3. &lt;explain volumetric photon mapping and beams 101&gt;</a:t>
            </a:r>
          </a:p>
          <a:p>
            <a:endParaRPr lang="en-US" baseline="0" dirty="0" smtClean="0"/>
          </a:p>
          <a:p>
            <a:r>
              <a:rPr lang="en-US" baseline="0" dirty="0" smtClean="0"/>
              <a:t>4. We use photon beams as our rendering primitive and extend them to meet the needs of artists</a:t>
            </a:r>
            <a:endParaRPr lang="en-CA" dirty="0" smtClean="0"/>
          </a:p>
          <a:p>
            <a:r>
              <a:rPr lang="en-US" dirty="0" smtClean="0"/>
              <a:t>==============</a:t>
            </a:r>
            <a:endParaRPr lang="en-CA" dirty="0" smtClean="0"/>
          </a:p>
          <a:p>
            <a:endParaRPr lang="en-CA" dirty="0" smtClean="0"/>
          </a:p>
          <a:p>
            <a:r>
              <a:rPr lang="en-CA" dirty="0" smtClean="0"/>
              <a:t>can just say: "there are a lot of good algorithms, there just happens to be one that best suits our approach... see details tomorrow"</a:t>
            </a:r>
            <a:endParaRPr lang="en-US" dirty="0" smtClean="0"/>
          </a:p>
          <a:p>
            <a:endParaRPr lang="en-US" dirty="0" smtClean="0"/>
          </a:p>
          <a:p>
            <a:r>
              <a:rPr lang="en-US" dirty="0" smtClean="0"/>
              <a:t>===================== OLD</a:t>
            </a:r>
            <a:r>
              <a:rPr lang="en-US" baseline="0" dirty="0" smtClean="0"/>
              <a:t> SIGGRAPH Nano Text =======================</a:t>
            </a:r>
            <a:endParaRPr lang="en-US" dirty="0" smtClean="0"/>
          </a:p>
          <a:p>
            <a:r>
              <a:rPr lang="en-US" dirty="0" smtClean="0"/>
              <a:t>We base our approach on a new extension to Volumetric</a:t>
            </a:r>
            <a:r>
              <a:rPr lang="en-US" baseline="0" dirty="0" smtClean="0"/>
              <a:t> Photon Mapping, called Photon Beams. Later on I will describe how Beams can be tailored into an intuitive lighting primitive for art-</a:t>
            </a:r>
            <a:r>
              <a:rPr lang="en-US" baseline="0" dirty="0" err="1" smtClean="0"/>
              <a:t>directable</a:t>
            </a:r>
            <a:r>
              <a:rPr lang="en-US" baseline="0" dirty="0" smtClean="0"/>
              <a:t> volumetric lighting effects.</a:t>
            </a:r>
          </a:p>
          <a:p>
            <a:endParaRPr lang="en-US" baseline="0" dirty="0" smtClean="0"/>
          </a:p>
          <a:p>
            <a:r>
              <a:rPr lang="en-US" baseline="0" dirty="0" smtClean="0"/>
              <a:t>While the mathematical details of Photon Beams are not the focus of our talk, rendering buffs can attend our talk tomorrow in session XYZ that will overview the mathematical formulation of photon beams and further discuss their benefits.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begin with a high-level overview of VPM, and introduce the idea of Photon Beams and why they’re important.</a:t>
            </a:r>
          </a:p>
          <a:p>
            <a:endParaRPr lang="en-US" dirty="0" smtClean="0"/>
          </a:p>
          <a:p>
            <a:r>
              <a:rPr lang="en-US" dirty="0" smtClean="0"/>
              <a:t>……</a:t>
            </a:r>
          </a:p>
        </p:txBody>
      </p:sp>
      <p:sp>
        <p:nvSpPr>
          <p:cNvPr id="4" name="Slide Number Placeholder 3"/>
          <p:cNvSpPr>
            <a:spLocks noGrp="1"/>
          </p:cNvSpPr>
          <p:nvPr>
            <p:ph type="sldNum" sz="quarter" idx="10"/>
          </p:nvPr>
        </p:nvSpPr>
        <p:spPr/>
        <p:txBody>
          <a:bodyPr/>
          <a:lstStyle/>
          <a:p>
            <a:fld id="{EA329541-A9D1-41E9-A18B-3315CDD1876A}" type="slidenum">
              <a:rPr lang="en-US" smtClean="0"/>
              <a:pPr/>
              <a:t>27</a:t>
            </a:fld>
            <a:endParaRPr lang="en-US"/>
          </a:p>
        </p:txBody>
      </p:sp>
    </p:spTree>
    <p:extLst>
      <p:ext uri="{BB962C8B-B14F-4D97-AF65-F5344CB8AC3E}">
        <p14:creationId xmlns:p14="http://schemas.microsoft.com/office/powerpoint/2010/main" val="1564767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back story for the project:</a:t>
            </a:r>
          </a:p>
          <a:p>
            <a:pPr lvl="1"/>
            <a:r>
              <a:rPr lang="en-US" dirty="0" smtClean="0"/>
              <a:t>Introduced late in the summer 2010</a:t>
            </a:r>
          </a:p>
          <a:p>
            <a:pPr lvl="1"/>
            <a:r>
              <a:rPr lang="en-US" dirty="0" smtClean="0"/>
              <a:t>Movie released in Fall 2010</a:t>
            </a:r>
          </a:p>
          <a:p>
            <a:pPr lvl="1"/>
            <a:r>
              <a:rPr lang="en-US" dirty="0" smtClean="0"/>
              <a:t>We were still able to integrate it into their pipeline and get it used in two pivotal scenes</a:t>
            </a:r>
          </a:p>
          <a:p>
            <a:pPr lvl="1"/>
            <a:endParaRPr lang="en-US" dirty="0" smtClean="0"/>
          </a:p>
          <a:p>
            <a:r>
              <a:rPr lang="en-US" dirty="0" smtClean="0"/>
              <a:t>Give back story of the keyhole trailer scene</a:t>
            </a:r>
          </a:p>
          <a:p>
            <a:pPr lvl="1"/>
            <a:r>
              <a:rPr lang="en-US" dirty="0" smtClean="0"/>
              <a:t>Show old result, then show new result</a:t>
            </a:r>
          </a:p>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28</a:t>
            </a:fld>
            <a:endParaRPr lang="en-US"/>
          </a:p>
        </p:txBody>
      </p:sp>
    </p:spTree>
    <p:extLst>
      <p:ext uri="{BB962C8B-B14F-4D97-AF65-F5344CB8AC3E}">
        <p14:creationId xmlns:p14="http://schemas.microsoft.com/office/powerpoint/2010/main" val="2907711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a motivating example/analogy: surface shading</a:t>
            </a:r>
          </a:p>
          <a:p>
            <a:pPr lvl="1"/>
            <a:r>
              <a:rPr lang="en-US" dirty="0" smtClean="0"/>
              <a:t>Need Normal, outgoing view direction</a:t>
            </a:r>
          </a:p>
          <a:p>
            <a:pPr lvl="1"/>
            <a:r>
              <a:rPr lang="en-US" dirty="0" smtClean="0"/>
              <a:t>Albedo</a:t>
            </a:r>
          </a:p>
          <a:p>
            <a:pPr lvl="1"/>
            <a:r>
              <a:rPr lang="en-US" dirty="0" smtClean="0"/>
              <a:t>Reflectance model</a:t>
            </a:r>
          </a:p>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29</a:t>
            </a:fld>
            <a:endParaRPr lang="en-US"/>
          </a:p>
        </p:txBody>
      </p:sp>
    </p:spTree>
    <p:extLst>
      <p:ext uri="{BB962C8B-B14F-4D97-AF65-F5344CB8AC3E}">
        <p14:creationId xmlns:p14="http://schemas.microsoft.com/office/powerpoint/2010/main" val="318870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a:t>
            </a:r>
            <a:r>
              <a:rPr lang="en-US" baseline="0" dirty="0" smtClean="0"/>
              <a:t> out with: what do we need to do to physical beams to make them more artist-friendly?</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30</a:t>
            </a:fld>
            <a:endParaRPr lang="en-US"/>
          </a:p>
        </p:txBody>
      </p:sp>
    </p:spTree>
    <p:extLst>
      <p:ext uri="{BB962C8B-B14F-4D97-AF65-F5344CB8AC3E}">
        <p14:creationId xmlns:p14="http://schemas.microsoft.com/office/powerpoint/2010/main" val="195905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The</a:t>
            </a:r>
            <a:r>
              <a:rPr lang="en-US" baseline="0" dirty="0" smtClean="0"/>
              <a:t> </a:t>
            </a:r>
            <a:r>
              <a:rPr lang="en-US" b="1" baseline="0" dirty="0" smtClean="0"/>
              <a:t>MAIN CHALLENGE</a:t>
            </a:r>
            <a:r>
              <a:rPr lang="en-US" baseline="0" dirty="0" smtClean="0"/>
              <a:t> when it comes to </a:t>
            </a:r>
            <a:r>
              <a:rPr lang="en-US" b="1" baseline="0" dirty="0" smtClean="0"/>
              <a:t>volumetric effects in feature-film</a:t>
            </a:r>
            <a:r>
              <a:rPr lang="en-US" baseline="0" dirty="0" smtClean="0"/>
              <a:t> production is that they are </a:t>
            </a:r>
            <a:r>
              <a:rPr lang="en-US" b="1" baseline="0" dirty="0" smtClean="0"/>
              <a:t>difficult to author</a:t>
            </a:r>
            <a:r>
              <a:rPr lang="en-US" baseline="0" dirty="0" smtClean="0"/>
              <a:t>. </a:t>
            </a:r>
            <a:r>
              <a:rPr lang="en-US" b="1" baseline="0" dirty="0" smtClean="0"/>
              <a:t>Some key reasons</a:t>
            </a:r>
            <a:r>
              <a:rPr lang="en-US" baseline="0" dirty="0" smtClean="0"/>
              <a:t> for this are:</a:t>
            </a:r>
            <a:endParaRPr lang="en-US" dirty="0" smtClean="0"/>
          </a:p>
          <a:p>
            <a:pPr marL="0" indent="0">
              <a:buFontTx/>
              <a:buNone/>
            </a:pPr>
            <a:endParaRPr lang="en-US" dirty="0" smtClean="0"/>
          </a:p>
          <a:p>
            <a:pPr marL="0" indent="0">
              <a:buFontTx/>
              <a:buNone/>
            </a:pPr>
            <a:r>
              <a:rPr lang="en-US" b="0" dirty="0" smtClean="0"/>
              <a:t>- </a:t>
            </a:r>
            <a:r>
              <a:rPr lang="en-US" b="1" dirty="0" smtClean="0"/>
              <a:t>Physically</a:t>
            </a:r>
            <a:r>
              <a:rPr lang="en-US" b="1" baseline="0" dirty="0" smtClean="0"/>
              <a:t> accurate</a:t>
            </a:r>
            <a:r>
              <a:rPr lang="en-US" baseline="0" dirty="0" smtClean="0"/>
              <a:t> volume lighting may only get you </a:t>
            </a:r>
            <a:r>
              <a:rPr lang="en-US" b="1" baseline="0" dirty="0" smtClean="0"/>
              <a:t>90%</a:t>
            </a:r>
            <a:r>
              <a:rPr lang="en-US" baseline="0" dirty="0" smtClean="0"/>
              <a:t> the way to </a:t>
            </a:r>
            <a:r>
              <a:rPr lang="en-US" b="1" baseline="0" dirty="0" smtClean="0"/>
              <a:t>a target result</a:t>
            </a:r>
            <a:r>
              <a:rPr lang="en-US" baseline="0" dirty="0" smtClean="0"/>
              <a:t>,</a:t>
            </a:r>
            <a:endParaRPr lang="en-US" dirty="0" smtClean="0"/>
          </a:p>
          <a:p>
            <a:pPr marL="0" indent="0">
              <a:buFontTx/>
              <a:buNone/>
            </a:pPr>
            <a:r>
              <a:rPr lang="en-US" b="0" dirty="0" smtClean="0"/>
              <a:t>- Sometimes</a:t>
            </a:r>
            <a:r>
              <a:rPr lang="en-US" dirty="0" smtClean="0"/>
              <a:t>, </a:t>
            </a:r>
            <a:r>
              <a:rPr lang="en-US" b="1" dirty="0" smtClean="0"/>
              <a:t>non-physical effects</a:t>
            </a:r>
            <a:r>
              <a:rPr lang="en-US" dirty="0" smtClean="0"/>
              <a:t> may be required,</a:t>
            </a:r>
          </a:p>
          <a:p>
            <a:pPr marL="0" indent="0">
              <a:buFontTx/>
              <a:buNone/>
            </a:pPr>
            <a:r>
              <a:rPr lang="en-US" dirty="0" smtClean="0"/>
              <a:t>- And</a:t>
            </a:r>
            <a:r>
              <a:rPr lang="en-US" baseline="0" dirty="0" smtClean="0"/>
              <a:t> </a:t>
            </a:r>
            <a:r>
              <a:rPr lang="en-US" b="1" dirty="0" smtClean="0"/>
              <a:t>editing</a:t>
            </a:r>
            <a:r>
              <a:rPr lang="en-US" b="1" baseline="0" dirty="0" smtClean="0"/>
              <a:t> </a:t>
            </a:r>
            <a:r>
              <a:rPr lang="en-US" b="1" dirty="0" smtClean="0"/>
              <a:t>volumetric shading parameters</a:t>
            </a:r>
            <a:r>
              <a:rPr lang="en-US" baseline="0" dirty="0" smtClean="0"/>
              <a:t> often leads to </a:t>
            </a:r>
            <a:r>
              <a:rPr lang="en-US" b="1" baseline="0" dirty="0" smtClean="0"/>
              <a:t>unintuitive</a:t>
            </a:r>
            <a:r>
              <a:rPr lang="en-US" baseline="0" dirty="0" smtClean="0"/>
              <a:t> results.</a:t>
            </a:r>
            <a:endParaRPr lang="en-US" dirty="0" smtClean="0"/>
          </a:p>
          <a:p>
            <a:pPr marL="0" indent="0">
              <a:buFontTx/>
              <a:buNone/>
            </a:pPr>
            <a:endParaRPr lang="en-US" dirty="0" smtClean="0"/>
          </a:p>
          <a:p>
            <a:pPr marL="0" indent="0">
              <a:buFontTx/>
              <a:buNone/>
            </a:pPr>
            <a:r>
              <a:rPr lang="en-US" dirty="0" smtClean="0"/>
              <a:t>Our </a:t>
            </a:r>
            <a:r>
              <a:rPr lang="en-US" b="1" dirty="0" smtClean="0"/>
              <a:t>main observation </a:t>
            </a:r>
            <a:r>
              <a:rPr lang="en-US" dirty="0" smtClean="0"/>
              <a:t>is that </a:t>
            </a:r>
            <a:r>
              <a:rPr lang="en-US" b="1" dirty="0" smtClean="0"/>
              <a:t>no existing 3D tools</a:t>
            </a:r>
            <a:r>
              <a:rPr lang="en-US" dirty="0" smtClean="0"/>
              <a:t> enable </a:t>
            </a:r>
            <a:r>
              <a:rPr lang="en-US" b="1" dirty="0" smtClean="0"/>
              <a:t>artists </a:t>
            </a:r>
            <a:r>
              <a:rPr lang="en-US" b="0" dirty="0" smtClean="0"/>
              <a:t>to </a:t>
            </a:r>
            <a:r>
              <a:rPr lang="en-US" b="1" dirty="0" smtClean="0"/>
              <a:t>*draw*</a:t>
            </a:r>
            <a:r>
              <a:rPr lang="en-US" b="0" dirty="0" smtClean="0"/>
              <a:t> </a:t>
            </a:r>
            <a:r>
              <a:rPr lang="en-US" baseline="0" dirty="0" smtClean="0"/>
              <a:t>volumetric effects the way they </a:t>
            </a:r>
            <a:r>
              <a:rPr lang="en-US" b="1" baseline="0" dirty="0" smtClean="0"/>
              <a:t>*think*</a:t>
            </a:r>
            <a:r>
              <a:rPr lang="en-US" b="0" baseline="0" dirty="0" smtClean="0"/>
              <a:t> about them.</a:t>
            </a:r>
            <a:endParaRPr lang="en-US" dirty="0" smtClean="0"/>
          </a:p>
        </p:txBody>
      </p:sp>
      <p:sp>
        <p:nvSpPr>
          <p:cNvPr id="4" name="Slide Number Placeholder 3"/>
          <p:cNvSpPr>
            <a:spLocks noGrp="1"/>
          </p:cNvSpPr>
          <p:nvPr>
            <p:ph type="sldNum" sz="quarter" idx="10"/>
          </p:nvPr>
        </p:nvSpPr>
        <p:spPr/>
        <p:txBody>
          <a:bodyPr/>
          <a:lstStyle/>
          <a:p>
            <a:fld id="{EA329541-A9D1-41E9-A18B-3315CDD1876A}" type="slidenum">
              <a:rPr lang="en-US" smtClean="0"/>
              <a:pPr/>
              <a:t>3</a:t>
            </a:fld>
            <a:endParaRPr lang="en-US"/>
          </a:p>
        </p:txBody>
      </p:sp>
    </p:spTree>
    <p:extLst>
      <p:ext uri="{BB962C8B-B14F-4D97-AF65-F5344CB8AC3E}">
        <p14:creationId xmlns:p14="http://schemas.microsoft.com/office/powerpoint/2010/main" val="11053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solidFill>
                  <a:srgbClr val="603913"/>
                </a:solidFill>
              </a:rPr>
              <a:t>Our </a:t>
            </a:r>
            <a:r>
              <a:rPr lang="en-US" sz="1200" b="1" dirty="0" smtClean="0">
                <a:solidFill>
                  <a:srgbClr val="603913"/>
                </a:solidFill>
              </a:rPr>
              <a:t>goal</a:t>
            </a:r>
            <a:r>
              <a:rPr lang="en-US" sz="1200" dirty="0" smtClean="0">
                <a:solidFill>
                  <a:srgbClr val="603913"/>
                </a:solidFill>
              </a:rPr>
              <a:t> is to </a:t>
            </a:r>
            <a:r>
              <a:rPr lang="en-US" sz="1200" b="1" dirty="0" smtClean="0">
                <a:solidFill>
                  <a:srgbClr val="603913"/>
                </a:solidFill>
              </a:rPr>
              <a:t>enable artists</a:t>
            </a:r>
            <a:r>
              <a:rPr lang="en-US" sz="1200" dirty="0" smtClean="0">
                <a:solidFill>
                  <a:srgbClr val="603913"/>
                </a:solidFill>
              </a:rPr>
              <a:t> to author volume lighting effects </a:t>
            </a:r>
            <a:r>
              <a:rPr lang="en-US" sz="1200" b="1" dirty="0" smtClean="0">
                <a:solidFill>
                  <a:srgbClr val="603913"/>
                </a:solidFill>
              </a:rPr>
              <a:t>in</a:t>
            </a:r>
            <a:r>
              <a:rPr lang="en-US" sz="1200" b="1" baseline="0" dirty="0" smtClean="0">
                <a:solidFill>
                  <a:srgbClr val="603913"/>
                </a:solidFill>
              </a:rPr>
              <a:t> a manner</a:t>
            </a:r>
            <a:r>
              <a:rPr lang="en-US" sz="1200" baseline="0" dirty="0" smtClean="0">
                <a:solidFill>
                  <a:srgbClr val="603913"/>
                </a:solidFill>
              </a:rPr>
              <a:t> that’s both </a:t>
            </a:r>
            <a:r>
              <a:rPr lang="en-US" sz="1200" b="1" baseline="0" dirty="0" smtClean="0">
                <a:solidFill>
                  <a:srgbClr val="603913"/>
                </a:solidFill>
              </a:rPr>
              <a:t>intuitive</a:t>
            </a:r>
            <a:r>
              <a:rPr lang="en-US" sz="1200" baseline="0" dirty="0" smtClean="0">
                <a:solidFill>
                  <a:srgbClr val="603913"/>
                </a:solidFill>
              </a:rPr>
              <a:t> and </a:t>
            </a:r>
            <a:r>
              <a:rPr lang="en-US" sz="1200" b="1" baseline="0" dirty="0" smtClean="0">
                <a:solidFill>
                  <a:srgbClr val="603913"/>
                </a:solidFill>
              </a:rPr>
              <a:t>natural</a:t>
            </a:r>
            <a:r>
              <a:rPr lang="en-US" sz="1200" baseline="0" dirty="0" smtClean="0">
                <a:solidFill>
                  <a:srgbClr val="603913"/>
                </a:solidFill>
              </a:rPr>
              <a:t>.</a:t>
            </a:r>
            <a:endParaRPr lang="en-US" sz="1200" dirty="0" smtClean="0">
              <a:solidFill>
                <a:srgbClr val="603913"/>
              </a:solidFill>
            </a:endParaRPr>
          </a:p>
          <a:p>
            <a:pPr marL="0" indent="0">
              <a:buFontTx/>
              <a:buNone/>
            </a:pPr>
            <a:endParaRPr lang="en-US" sz="1200" dirty="0" smtClean="0">
              <a:solidFill>
                <a:srgbClr val="603913"/>
              </a:solidFill>
            </a:endParaRPr>
          </a:p>
          <a:p>
            <a:pPr marL="0" indent="0">
              <a:buFontTx/>
              <a:buNone/>
            </a:pPr>
            <a:r>
              <a:rPr lang="en-US" sz="1200" dirty="0" smtClean="0">
                <a:solidFill>
                  <a:srgbClr val="603913"/>
                </a:solidFill>
              </a:rPr>
              <a:t>Our </a:t>
            </a:r>
            <a:r>
              <a:rPr lang="en-US" sz="1200" b="1" dirty="0" smtClean="0">
                <a:solidFill>
                  <a:srgbClr val="603913"/>
                </a:solidFill>
              </a:rPr>
              <a:t>contributions</a:t>
            </a:r>
            <a:r>
              <a:rPr lang="en-US" sz="1200" b="0" dirty="0" smtClean="0">
                <a:solidFill>
                  <a:srgbClr val="603913"/>
                </a:solidFill>
              </a:rPr>
              <a:t> are driven by the </a:t>
            </a:r>
            <a:r>
              <a:rPr lang="en-US" sz="1200" b="0" i="1" dirty="0" smtClean="0">
                <a:solidFill>
                  <a:srgbClr val="603913"/>
                </a:solidFill>
              </a:rPr>
              <a:t>needs</a:t>
            </a:r>
            <a:r>
              <a:rPr lang="en-US" sz="1200" b="0" dirty="0" smtClean="0">
                <a:solidFill>
                  <a:srgbClr val="603913"/>
                </a:solidFill>
              </a:rPr>
              <a:t> and </a:t>
            </a:r>
            <a:r>
              <a:rPr lang="en-US" sz="1200" b="0" i="1" dirty="0" smtClean="0">
                <a:solidFill>
                  <a:srgbClr val="603913"/>
                </a:solidFill>
              </a:rPr>
              <a:t>skills</a:t>
            </a:r>
            <a:r>
              <a:rPr lang="en-US" sz="1200" b="0" dirty="0" smtClean="0">
                <a:solidFill>
                  <a:srgbClr val="603913"/>
                </a:solidFill>
              </a:rPr>
              <a:t> of our artists</a:t>
            </a:r>
            <a:endParaRPr lang="en-US" sz="1200" b="1" dirty="0" smtClean="0">
              <a:solidFill>
                <a:srgbClr val="603913"/>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solidFill>
                  <a:srgbClr val="603913"/>
                </a:solidFill>
                <a:sym typeface="Wingdings" pitchFamily="2" charset="2"/>
              </a:rPr>
              <a:t> </a:t>
            </a:r>
            <a:r>
              <a:rPr lang="en-CA" sz="1200" dirty="0" smtClean="0">
                <a:solidFill>
                  <a:srgbClr val="603913"/>
                </a:solidFill>
              </a:rPr>
              <a:t>“</a:t>
            </a:r>
            <a:r>
              <a:rPr lang="en-CA" sz="1200" dirty="0" smtClean="0">
                <a:solidFill>
                  <a:srgbClr val="603913"/>
                </a:solidFill>
              </a:rPr>
              <a:t>needs”: we talk to artists to see what they need in such a system</a:t>
            </a:r>
          </a:p>
          <a:p>
            <a:pPr marL="0" indent="0">
              <a:buFontTx/>
              <a:buNone/>
            </a:pPr>
            <a:r>
              <a:rPr lang="en-US" sz="1200" dirty="0" smtClean="0">
                <a:solidFill>
                  <a:srgbClr val="603913"/>
                </a:solidFill>
                <a:sym typeface="Wingdings" pitchFamily="2" charset="2"/>
              </a:rPr>
              <a:t> </a:t>
            </a:r>
            <a:r>
              <a:rPr lang="en-US" sz="1200" dirty="0" smtClean="0">
                <a:solidFill>
                  <a:srgbClr val="603913"/>
                </a:solidFill>
              </a:rPr>
              <a:t>“</a:t>
            </a:r>
            <a:r>
              <a:rPr lang="en-US" sz="1200" dirty="0" smtClean="0">
                <a:solidFill>
                  <a:srgbClr val="603913"/>
                </a:solidFill>
              </a:rPr>
              <a:t>skills”:</a:t>
            </a:r>
            <a:r>
              <a:rPr lang="en-US" sz="1200" baseline="0" dirty="0" smtClean="0">
                <a:solidFill>
                  <a:srgbClr val="603913"/>
                </a:solidFill>
              </a:rPr>
              <a:t> based on the way artists think about, and sketch, volumetric effects.</a:t>
            </a:r>
            <a:endParaRPr lang="en-US" sz="1200" dirty="0" smtClean="0">
              <a:solidFill>
                <a:srgbClr val="603913"/>
              </a:solidFill>
            </a:endParaRPr>
          </a:p>
          <a:p>
            <a:pPr marL="0" indent="0">
              <a:buFontTx/>
              <a:buNone/>
            </a:pPr>
            <a:endParaRPr lang="en-US" sz="1200" dirty="0" smtClean="0">
              <a:solidFill>
                <a:srgbClr val="603913"/>
              </a:solidFill>
            </a:endParaRPr>
          </a:p>
          <a:p>
            <a:pPr marL="0" indent="0">
              <a:buFontTx/>
              <a:buNone/>
            </a:pPr>
            <a:r>
              <a:rPr lang="en-US" sz="1200" dirty="0" smtClean="0">
                <a:solidFill>
                  <a:srgbClr val="603913"/>
                </a:solidFill>
              </a:rPr>
              <a:t>First and foremost, we </a:t>
            </a:r>
            <a:r>
              <a:rPr lang="en-US" sz="1200" b="1" dirty="0" smtClean="0">
                <a:solidFill>
                  <a:srgbClr val="603913"/>
                </a:solidFill>
              </a:rPr>
              <a:t>integrate </a:t>
            </a:r>
            <a:r>
              <a:rPr lang="en-US" sz="1200" b="0" dirty="0" smtClean="0">
                <a:solidFill>
                  <a:srgbClr val="603913"/>
                </a:solidFill>
              </a:rPr>
              <a:t>our system </a:t>
            </a:r>
            <a:r>
              <a:rPr lang="en-US" sz="1200" dirty="0" smtClean="0">
                <a:solidFill>
                  <a:srgbClr val="603913"/>
                </a:solidFill>
              </a:rPr>
              <a:t>into existing production</a:t>
            </a:r>
            <a:r>
              <a:rPr lang="en-US" sz="1200" baseline="0" dirty="0" smtClean="0">
                <a:solidFill>
                  <a:srgbClr val="603913"/>
                </a:solidFill>
              </a:rPr>
              <a:t> </a:t>
            </a:r>
            <a:r>
              <a:rPr lang="en-US" sz="1200" b="1" baseline="0" dirty="0" smtClean="0">
                <a:solidFill>
                  <a:srgbClr val="603913"/>
                </a:solidFill>
              </a:rPr>
              <a:t>pipelines</a:t>
            </a:r>
            <a:r>
              <a:rPr lang="en-US" sz="1200" baseline="0" dirty="0" smtClean="0">
                <a:solidFill>
                  <a:srgbClr val="603913"/>
                </a:solidFill>
              </a:rPr>
              <a:t> to enable </a:t>
            </a:r>
            <a:r>
              <a:rPr lang="en-US" sz="1200" b="0" baseline="0" dirty="0" smtClean="0">
                <a:solidFill>
                  <a:srgbClr val="603913"/>
                </a:solidFill>
              </a:rPr>
              <a:t>rapid </a:t>
            </a:r>
            <a:r>
              <a:rPr lang="en-US" sz="1200" b="1" baseline="0" dirty="0" smtClean="0">
                <a:solidFill>
                  <a:srgbClr val="603913"/>
                </a:solidFill>
              </a:rPr>
              <a:t>adoption</a:t>
            </a:r>
            <a:r>
              <a:rPr lang="en-US" sz="1200" baseline="0" dirty="0" smtClean="0">
                <a:solidFill>
                  <a:srgbClr val="603913"/>
                </a:solidFill>
              </a:rPr>
              <a:t> with a </a:t>
            </a:r>
            <a:r>
              <a:rPr lang="en-US" sz="1200" b="1" baseline="0" dirty="0" smtClean="0">
                <a:solidFill>
                  <a:srgbClr val="603913"/>
                </a:solidFill>
              </a:rPr>
              <a:t>minimal </a:t>
            </a:r>
            <a:r>
              <a:rPr lang="en-US" sz="1200" b="0" baseline="0" dirty="0" smtClean="0">
                <a:solidFill>
                  <a:srgbClr val="603913"/>
                </a:solidFill>
              </a:rPr>
              <a:t>learning curve</a:t>
            </a:r>
            <a:r>
              <a:rPr lang="en-US" sz="1200" baseline="0" dirty="0" smtClean="0">
                <a:solidFill>
                  <a:srgbClr val="603913"/>
                </a:solidFill>
              </a:rPr>
              <a:t>,</a:t>
            </a:r>
          </a:p>
          <a:p>
            <a:pPr marL="0" indent="0">
              <a:buFontTx/>
              <a:buNone/>
            </a:pPr>
            <a:endParaRPr lang="en-US" sz="1200" dirty="0" smtClean="0">
              <a:solidFill>
                <a:srgbClr val="603913"/>
              </a:solidFill>
            </a:endParaRPr>
          </a:p>
          <a:p>
            <a:pPr marL="0" indent="0">
              <a:buFontTx/>
              <a:buNone/>
            </a:pPr>
            <a:r>
              <a:rPr lang="en-US" sz="1200" b="1" baseline="0" dirty="0" smtClean="0">
                <a:solidFill>
                  <a:srgbClr val="603913"/>
                </a:solidFill>
              </a:rPr>
              <a:t>In many</a:t>
            </a:r>
            <a:r>
              <a:rPr lang="en-US" sz="1200" baseline="0" dirty="0" smtClean="0">
                <a:solidFill>
                  <a:srgbClr val="603913"/>
                </a:solidFill>
              </a:rPr>
              <a:t> cases, physically-based shading is a powerful </a:t>
            </a:r>
            <a:r>
              <a:rPr lang="en-US" sz="1200" b="1" baseline="0" dirty="0" smtClean="0">
                <a:solidFill>
                  <a:srgbClr val="603913"/>
                </a:solidFill>
              </a:rPr>
              <a:t>stepping stone</a:t>
            </a:r>
            <a:r>
              <a:rPr lang="en-US" sz="1200" b="0" baseline="0" dirty="0" smtClean="0">
                <a:solidFill>
                  <a:srgbClr val="603913"/>
                </a:solidFill>
              </a:rPr>
              <a:t> for art-</a:t>
            </a:r>
            <a:r>
              <a:rPr lang="en-US" sz="1200" b="0" baseline="0" dirty="0" err="1" smtClean="0">
                <a:solidFill>
                  <a:srgbClr val="603913"/>
                </a:solidFill>
              </a:rPr>
              <a:t>directable</a:t>
            </a:r>
            <a:r>
              <a:rPr lang="en-US" sz="1200" b="0" baseline="0" dirty="0" smtClean="0">
                <a:solidFill>
                  <a:srgbClr val="603913"/>
                </a:solidFill>
              </a:rPr>
              <a:t> volumetric effects</a:t>
            </a:r>
            <a:r>
              <a:rPr lang="en-US" sz="1200" baseline="0" dirty="0" smtClean="0">
                <a:solidFill>
                  <a:srgbClr val="603913"/>
                </a:solidFill>
              </a:rPr>
              <a:t>, </a:t>
            </a:r>
            <a:r>
              <a:rPr lang="en-US" sz="1200" b="1" baseline="0" dirty="0" smtClean="0">
                <a:solidFill>
                  <a:srgbClr val="603913"/>
                </a:solidFill>
              </a:rPr>
              <a:t>and so </a:t>
            </a:r>
            <a:r>
              <a:rPr lang="en-US" sz="1200" b="1" dirty="0" smtClean="0">
                <a:solidFill>
                  <a:srgbClr val="603913"/>
                </a:solidFill>
              </a:rPr>
              <a:t>we base</a:t>
            </a:r>
            <a:r>
              <a:rPr lang="en-US" sz="1200" dirty="0" smtClean="0">
                <a:solidFill>
                  <a:srgbClr val="603913"/>
                </a:solidFill>
              </a:rPr>
              <a:t> our model on existing</a:t>
            </a:r>
            <a:r>
              <a:rPr lang="en-US" sz="1200" baseline="0" dirty="0" smtClean="0">
                <a:solidFill>
                  <a:srgbClr val="603913"/>
                </a:solidFill>
              </a:rPr>
              <a:t> physically-based volume lighting techniques, </a:t>
            </a:r>
            <a:r>
              <a:rPr lang="en-US" sz="1200" b="1" baseline="0" dirty="0" smtClean="0">
                <a:solidFill>
                  <a:srgbClr val="603913"/>
                </a:solidFill>
              </a:rPr>
              <a:t>but extend them in several novel ways</a:t>
            </a:r>
            <a:r>
              <a:rPr lang="en-US" sz="1200" baseline="0" dirty="0" smtClean="0">
                <a:solidFill>
                  <a:srgbClr val="603913"/>
                </a:solidFill>
              </a:rPr>
              <a:t>.</a:t>
            </a:r>
          </a:p>
          <a:p>
            <a:pPr marL="0" indent="0">
              <a:buFontTx/>
              <a:buNone/>
            </a:pPr>
            <a:endParaRPr lang="en-US" sz="1200" dirty="0" smtClean="0">
              <a:solidFill>
                <a:srgbClr val="603913"/>
              </a:solidFill>
            </a:endParaRPr>
          </a:p>
          <a:p>
            <a:pPr marL="0" indent="0">
              <a:buFontTx/>
              <a:buNone/>
            </a:pPr>
            <a:r>
              <a:rPr lang="en-US" sz="1200" dirty="0" smtClean="0">
                <a:solidFill>
                  <a:srgbClr val="603913"/>
                </a:solidFill>
              </a:rPr>
              <a:t>We</a:t>
            </a:r>
            <a:r>
              <a:rPr lang="en-US" sz="1200" baseline="0" dirty="0" smtClean="0">
                <a:solidFill>
                  <a:srgbClr val="603913"/>
                </a:solidFill>
              </a:rPr>
              <a:t> itemize</a:t>
            </a:r>
            <a:r>
              <a:rPr lang="en-US" sz="1200" dirty="0" smtClean="0">
                <a:solidFill>
                  <a:srgbClr val="603913"/>
                </a:solidFill>
              </a:rPr>
              <a:t> the way artists often need to bend or break the</a:t>
            </a:r>
            <a:r>
              <a:rPr lang="en-US" sz="1200" baseline="0" dirty="0" smtClean="0">
                <a:solidFill>
                  <a:srgbClr val="603913"/>
                </a:solidFill>
              </a:rPr>
              <a:t> physical constraints of these approaches, and develop a general art-</a:t>
            </a:r>
            <a:r>
              <a:rPr lang="en-US" sz="1200" baseline="0" dirty="0" err="1" smtClean="0">
                <a:solidFill>
                  <a:srgbClr val="603913"/>
                </a:solidFill>
              </a:rPr>
              <a:t>directable</a:t>
            </a:r>
            <a:r>
              <a:rPr lang="en-US" sz="1200" baseline="0" dirty="0" smtClean="0">
                <a:solidFill>
                  <a:srgbClr val="603913"/>
                </a:solidFill>
              </a:rPr>
              <a:t> volumetric shading model based on these requirements.</a:t>
            </a:r>
            <a:endParaRPr lang="en-US" sz="1200" dirty="0" smtClean="0">
              <a:solidFill>
                <a:srgbClr val="603913"/>
              </a:solidFill>
            </a:endParaRPr>
          </a:p>
          <a:p>
            <a:pPr marL="0" indent="0">
              <a:buFontTx/>
              <a:buNone/>
            </a:pPr>
            <a:endParaRPr lang="en-CA" sz="1200" dirty="0" smtClean="0">
              <a:solidFill>
                <a:srgbClr val="603913"/>
              </a:solidFill>
            </a:endParaRPr>
          </a:p>
        </p:txBody>
      </p:sp>
      <p:sp>
        <p:nvSpPr>
          <p:cNvPr id="4" name="Slide Number Placeholder 3"/>
          <p:cNvSpPr>
            <a:spLocks noGrp="1"/>
          </p:cNvSpPr>
          <p:nvPr>
            <p:ph type="sldNum" sz="quarter" idx="10"/>
          </p:nvPr>
        </p:nvSpPr>
        <p:spPr/>
        <p:txBody>
          <a:bodyPr/>
          <a:lstStyle/>
          <a:p>
            <a:fld id="{EA329541-A9D1-41E9-A18B-3315CDD1876A}" type="slidenum">
              <a:rPr lang="en-US" smtClean="0"/>
              <a:pPr/>
              <a:t>4</a:t>
            </a:fld>
            <a:endParaRPr lang="en-US"/>
          </a:p>
        </p:txBody>
      </p:sp>
    </p:spTree>
    <p:extLst>
      <p:ext uri="{BB962C8B-B14F-4D97-AF65-F5344CB8AC3E}">
        <p14:creationId xmlns:p14="http://schemas.microsoft.com/office/powerpoint/2010/main" val="11053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a:t>
            </a:r>
            <a:r>
              <a:rPr lang="en-US" baseline="0" dirty="0" smtClean="0"/>
              <a:t> recent works have considered putting artists in the loop, most of which deal with surface shading effects.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different approaches allow artists to edit the contrast of a scene, the placement and shape of shadows, and the manner in which light sources affect different parts of an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also approaches that allow the user to edit and exaggerate indirect illumination effects,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modify specialized reflectance models,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author intricate sub-surface scattering patterns, 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devise programmable motion effects.</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u="sng" dirty="0" smtClean="0"/>
              <a:t>&lt;*** </a:t>
            </a:r>
            <a:r>
              <a:rPr lang="en-CA" u="sng" dirty="0" smtClean="0"/>
              <a:t>DON’T SAY “ARTIST-FRIENDLY” </a:t>
            </a:r>
            <a:r>
              <a:rPr lang="en-CA" u="sng" dirty="0" smtClean="0"/>
              <a:t>***&gt;</a:t>
            </a:r>
            <a:endParaRPr lang="en-CA" u="sng" dirty="0" smtClean="0"/>
          </a:p>
        </p:txBody>
      </p:sp>
      <p:sp>
        <p:nvSpPr>
          <p:cNvPr id="4" name="Slide Number Placeholder 3"/>
          <p:cNvSpPr>
            <a:spLocks noGrp="1"/>
          </p:cNvSpPr>
          <p:nvPr>
            <p:ph type="sldNum" sz="quarter" idx="10"/>
          </p:nvPr>
        </p:nvSpPr>
        <p:spPr/>
        <p:txBody>
          <a:bodyPr/>
          <a:lstStyle/>
          <a:p>
            <a:fld id="{EA329541-A9D1-41E9-A18B-3315CDD1876A}" type="slidenum">
              <a:rPr lang="en-US" smtClean="0"/>
              <a:pPr/>
              <a:t>5</a:t>
            </a:fld>
            <a:endParaRPr lang="en-US"/>
          </a:p>
        </p:txBody>
      </p:sp>
    </p:spTree>
    <p:extLst>
      <p:ext uri="{BB962C8B-B14F-4D97-AF65-F5344CB8AC3E}">
        <p14:creationId xmlns:p14="http://schemas.microsoft.com/office/powerpoint/2010/main" val="393011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smtClean="0">
                <a:solidFill>
                  <a:schemeClr val="tx1"/>
                </a:solidFill>
                <a:latin typeface="+mn-lt"/>
                <a:ea typeface="+mn-ea"/>
                <a:cs typeface="+mn-cs"/>
              </a:rPr>
              <a:t>We are also motivated by work in controllable fluid animation.</a:t>
            </a:r>
          </a:p>
          <a:p>
            <a:pPr marL="0" indent="0">
              <a:buFontTx/>
              <a:buNone/>
            </a:pPr>
            <a:endParaRPr lang="en-US" sz="1200" b="0" i="0" u="none" strike="noStrike" kern="1200" baseline="0" dirty="0" smtClean="0">
              <a:solidFill>
                <a:schemeClr val="tx1"/>
              </a:solidFill>
              <a:latin typeface="+mn-lt"/>
              <a:ea typeface="+mn-ea"/>
              <a:cs typeface="+mn-cs"/>
            </a:endParaRPr>
          </a:p>
          <a:p>
            <a:pPr marL="0" indent="0">
              <a:buFontTx/>
              <a:buNone/>
            </a:pPr>
            <a:r>
              <a:rPr lang="en-US" sz="1200" b="0" i="0" u="none" strike="noStrike" kern="1200" baseline="0" dirty="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seminal works in this area allowed artists to specify target </a:t>
            </a:r>
            <a:r>
              <a:rPr lang="en-US" sz="1200" b="0" i="0" u="none" strike="noStrike" kern="1200" baseline="0" dirty="0" smtClean="0">
                <a:solidFill>
                  <a:schemeClr val="tx1"/>
                </a:solidFill>
                <a:latin typeface="+mn-lt"/>
                <a:ea typeface="+mn-ea"/>
                <a:cs typeface="+mn-cs"/>
              </a:rPr>
              <a:t>density shapes that would be matched by the fluid simulation system.</a:t>
            </a:r>
            <a:endParaRPr lang="en-US" sz="1200" b="0" i="0" u="none" strike="noStrike" kern="1200" baseline="0" dirty="0" smtClean="0">
              <a:solidFill>
                <a:schemeClr val="tx1"/>
              </a:solidFill>
              <a:latin typeface="+mn-lt"/>
              <a:ea typeface="+mn-ea"/>
              <a:cs typeface="+mn-cs"/>
            </a:endParaRPr>
          </a:p>
          <a:p>
            <a:pPr marL="0" indent="0">
              <a:buFontTx/>
              <a:buNone/>
            </a:pPr>
            <a:endParaRPr lang="en-US" sz="1200" b="0" i="0" u="none" strike="noStrike" kern="1200" baseline="0" dirty="0" smtClean="0">
              <a:solidFill>
                <a:schemeClr val="tx1"/>
              </a:solidFill>
              <a:latin typeface="+mn-lt"/>
              <a:ea typeface="+mn-ea"/>
              <a:cs typeface="+mn-cs"/>
            </a:endParaRPr>
          </a:p>
          <a:p>
            <a:pPr marL="0" indent="0">
              <a:buFontTx/>
              <a:buNone/>
            </a:pPr>
            <a:r>
              <a:rPr lang="en-US" sz="1200" b="0" i="0" u="none" strike="noStrike" kern="1200" baseline="0" dirty="0" smtClean="0">
                <a:solidFill>
                  <a:schemeClr val="tx1"/>
                </a:solidFill>
                <a:latin typeface="+mn-lt"/>
                <a:ea typeface="+mn-ea"/>
                <a:cs typeface="+mn-cs"/>
              </a:rPr>
              <a:t>Other approaches give artists direct control of the path of the fluid, for example by defining and dragging 3D curves over time.</a:t>
            </a:r>
          </a:p>
          <a:p>
            <a:pPr marL="0" indent="0">
              <a:buFontTx/>
              <a:buNone/>
            </a:pPr>
            <a:endParaRPr lang="en-US" sz="1200" b="0" i="0" u="none" strike="noStrike" kern="1200" baseline="0" dirty="0" smtClean="0">
              <a:solidFill>
                <a:schemeClr val="tx1"/>
              </a:solidFill>
              <a:latin typeface="+mn-lt"/>
              <a:ea typeface="+mn-ea"/>
              <a:cs typeface="+mn-cs"/>
            </a:endParaRPr>
          </a:p>
          <a:p>
            <a:pPr marL="0" indent="0">
              <a:buFontTx/>
              <a:buNone/>
            </a:pPr>
            <a:r>
              <a:rPr lang="en-US" sz="1200" b="0" i="0" u="none" strike="noStrike" kern="1200" baseline="0" dirty="0" smtClean="0">
                <a:solidFill>
                  <a:schemeClr val="tx1"/>
                </a:solidFill>
                <a:latin typeface="+mn-lt"/>
                <a:ea typeface="+mn-ea"/>
                <a:cs typeface="+mn-cs"/>
              </a:rPr>
              <a:t>We instead treat lighting as a first class citizen, and focus on directing </a:t>
            </a:r>
            <a:r>
              <a:rPr lang="en-US" sz="1200" b="0" i="0" u="none" strike="noStrike" kern="1200" baseline="0" dirty="0" smtClean="0">
                <a:solidFill>
                  <a:schemeClr val="tx1"/>
                </a:solidFill>
                <a:latin typeface="+mn-lt"/>
                <a:ea typeface="+mn-ea"/>
                <a:cs typeface="+mn-cs"/>
              </a:rPr>
              <a:t>the appearance of volumetric </a:t>
            </a:r>
            <a:r>
              <a:rPr lang="en-US" sz="1200" b="0" i="0" u="none" strike="noStrike" kern="1200" baseline="0" dirty="0" smtClean="0">
                <a:solidFill>
                  <a:schemeClr val="tx1"/>
                </a:solidFill>
                <a:latin typeface="+mn-lt"/>
                <a:ea typeface="+mn-ea"/>
                <a:cs typeface="+mn-cs"/>
              </a:rPr>
              <a:t>media.</a:t>
            </a:r>
            <a:endParaRPr lang="en-US" dirty="0" smtClean="0"/>
          </a:p>
          <a:p>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6</a:t>
            </a:fld>
            <a:endParaRPr lang="en-US"/>
          </a:p>
        </p:txBody>
      </p:sp>
    </p:spTree>
    <p:extLst>
      <p:ext uri="{BB962C8B-B14F-4D97-AF65-F5344CB8AC3E}">
        <p14:creationId xmlns:p14="http://schemas.microsoft.com/office/powerpoint/2010/main" val="211502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significant amount of research has</a:t>
            </a:r>
            <a:r>
              <a:rPr lang="en-US" baseline="0" dirty="0" smtClean="0"/>
              <a:t> gone behind the development of industrial </a:t>
            </a:r>
            <a:r>
              <a:rPr lang="en-US" baseline="0" dirty="0" err="1" smtClean="0"/>
              <a:t>calibre</a:t>
            </a:r>
            <a:r>
              <a:rPr lang="en-US" baseline="0" dirty="0" smtClean="0"/>
              <a:t> 3D content generation tools.</a:t>
            </a:r>
          </a:p>
          <a:p>
            <a:endParaRPr lang="en-US" baseline="0" dirty="0" smtClean="0"/>
          </a:p>
          <a:p>
            <a:r>
              <a:rPr lang="en-US" baseline="0" dirty="0" smtClean="0"/>
              <a:t>Technical artists are trained, comfortable and capable of generating unimaginably creative results using the interaction controls that have become ubiquitous in the areas of 3D design. The video on the left illustrates how an artist can seamlessly take an idea from conception of prototype using these tools.</a:t>
            </a:r>
          </a:p>
          <a:p>
            <a:endParaRPr lang="en-US" baseline="0" dirty="0" smtClean="0"/>
          </a:p>
          <a:p>
            <a:r>
              <a:rPr lang="en-US" baseline="0" dirty="0" smtClean="0"/>
              <a:t>Tools exposed through domain specific languages are also commonly used, such as Pixar’s </a:t>
            </a:r>
            <a:r>
              <a:rPr lang="en-US" baseline="0" dirty="0" err="1" smtClean="0"/>
              <a:t>RenderMan</a:t>
            </a:r>
            <a:r>
              <a:rPr lang="en-US" baseline="0" dirty="0" smtClean="0"/>
              <a:t>, where an artist can programmatically specify complex geometric and reflectance behavior in their virtual scenes.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A329541-A9D1-41E9-A18B-3315CDD1876A}" type="slidenum">
              <a:rPr lang="en-US" smtClean="0"/>
              <a:pPr/>
              <a:t>7</a:t>
            </a:fld>
            <a:endParaRPr lang="en-US"/>
          </a:p>
        </p:txBody>
      </p:sp>
    </p:spTree>
    <p:extLst>
      <p:ext uri="{BB962C8B-B14F-4D97-AF65-F5344CB8AC3E}">
        <p14:creationId xmlns:p14="http://schemas.microsoft.com/office/powerpoint/2010/main" val="191795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with technical</a:t>
            </a:r>
            <a:r>
              <a:rPr lang="en-US" baseline="0" dirty="0" smtClean="0"/>
              <a:t> artists at the Walt Disney Animation Studios, w</a:t>
            </a:r>
            <a:r>
              <a:rPr lang="en-US" dirty="0" smtClean="0"/>
              <a:t>e devised a minimal list of requirements for a volume lighting system</a:t>
            </a:r>
            <a:r>
              <a:rPr lang="en-US" dirty="0" smtClean="0"/>
              <a:t>. The</a:t>
            </a:r>
            <a:r>
              <a:rPr lang="en-US" baseline="0" dirty="0" smtClean="0"/>
              <a:t> rest of the talk will discuss these four requirements, and how we satisfied them.</a:t>
            </a:r>
            <a:endParaRPr lang="en-US" dirty="0" smtClean="0"/>
          </a:p>
          <a:p>
            <a:endParaRPr lang="en-US" dirty="0" smtClean="0"/>
          </a:p>
          <a:p>
            <a:r>
              <a:rPr lang="en-US" dirty="0" smtClean="0"/>
              <a:t>Firstly, any system should integrate seamlessly into their existing production pipeline</a:t>
            </a:r>
            <a:r>
              <a:rPr lang="en-US" dirty="0" smtClean="0"/>
              <a:t>.</a:t>
            </a:r>
          </a:p>
          <a:p>
            <a:endParaRPr lang="en-US" dirty="0" smtClean="0"/>
          </a:p>
          <a:p>
            <a:r>
              <a:rPr lang="en-US" dirty="0" smtClean="0"/>
              <a:t>To</a:t>
            </a:r>
            <a:r>
              <a:rPr lang="en-US" baseline="0" dirty="0" smtClean="0"/>
              <a:t> do so, we built our system on top of existing 3D tools, such as Houdini and </a:t>
            </a:r>
            <a:r>
              <a:rPr lang="en-US" baseline="0" dirty="0" err="1" smtClean="0"/>
              <a:t>Renderman</a:t>
            </a:r>
            <a:r>
              <a:rPr lang="en-US" baseline="0" dirty="0" smtClean="0"/>
              <a:t>.</a:t>
            </a:r>
            <a:endParaRPr lang="en-US" dirty="0" smtClean="0"/>
          </a:p>
          <a:p>
            <a:endParaRPr lang="en-US" dirty="0" smtClean="0"/>
          </a:p>
          <a:p>
            <a:r>
              <a:rPr lang="en-US" dirty="0" smtClean="0"/>
              <a:t>Secondly, our</a:t>
            </a:r>
            <a:r>
              <a:rPr lang="en-US" baseline="0" dirty="0" smtClean="0"/>
              <a:t> system must allow artists to specify animation and shading behavior programmatically.</a:t>
            </a:r>
          </a:p>
          <a:p>
            <a:endParaRPr lang="en-US" baseline="0" dirty="0" smtClean="0"/>
          </a:p>
          <a:p>
            <a:r>
              <a:rPr lang="en-US" baseline="0" dirty="0" smtClean="0"/>
              <a:t>In this case, we ensured that our model adhered to the domain specific languages of choice for technical artists at Disney.</a:t>
            </a:r>
          </a:p>
          <a:p>
            <a:endParaRPr lang="en-US" baseline="0" dirty="0" smtClean="0"/>
          </a:p>
          <a:p>
            <a:r>
              <a:rPr lang="en-US" dirty="0" smtClean="0"/>
              <a:t>Thirdly,</a:t>
            </a:r>
            <a:r>
              <a:rPr lang="en-US" baseline="0" dirty="0" smtClean="0"/>
              <a:t> and arguably most importantly, our system should exploit the way artists </a:t>
            </a:r>
            <a:r>
              <a:rPr lang="en-US" b="1" baseline="0" dirty="0" smtClean="0"/>
              <a:t>think</a:t>
            </a:r>
            <a:r>
              <a:rPr lang="en-US" b="0" baseline="0" dirty="0" smtClean="0"/>
              <a:t> about drawing volumetric effects. For this requirement, we need to discuss exactly how artists sketch these types of effects.</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8</a:t>
            </a:fld>
            <a:endParaRPr lang="en-US"/>
          </a:p>
        </p:txBody>
      </p:sp>
    </p:spTree>
    <p:extLst>
      <p:ext uri="{BB962C8B-B14F-4D97-AF65-F5344CB8AC3E}">
        <p14:creationId xmlns:p14="http://schemas.microsoft.com/office/powerpoint/2010/main" val="297143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EA329541-A9D1-41E9-A18B-3315CDD1876A}" type="slidenum">
              <a:rPr lang="en-US" smtClean="0"/>
              <a:pPr/>
              <a:t>9</a:t>
            </a:fld>
            <a:endParaRPr lang="en-US"/>
          </a:p>
        </p:txBody>
      </p:sp>
    </p:spTree>
    <p:extLst>
      <p:ext uri="{BB962C8B-B14F-4D97-AF65-F5344CB8AC3E}">
        <p14:creationId xmlns:p14="http://schemas.microsoft.com/office/powerpoint/2010/main" val="1499362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mpty (for everything else)">
    <p:spTree>
      <p:nvGrpSpPr>
        <p:cNvPr id="1" name=""/>
        <p:cNvGrpSpPr/>
        <p:nvPr/>
      </p:nvGrpSpPr>
      <p:grpSpPr>
        <a:xfrm>
          <a:off x="0" y="0"/>
          <a:ext cx="0" cy="0"/>
          <a:chOff x="0" y="0"/>
          <a:chExt cx="0" cy="0"/>
        </a:xfrm>
      </p:grpSpPr>
      <p:pic>
        <p:nvPicPr>
          <p:cNvPr id="12" name="Content Placeholder 1" descr="S11_PosterElements-Mountains.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7344" r="7533" b="13831"/>
          <a:stretch>
            <a:fillRect/>
          </a:stretch>
        </p:blipFill>
        <p:spPr>
          <a:xfrm>
            <a:off x="-25400" y="-56260"/>
            <a:ext cx="9169400" cy="5206346"/>
          </a:xfrm>
          <a:prstGeom prst="rect">
            <a:avLst/>
          </a:prstGeom>
        </p:spPr>
      </p:pic>
      <p:sp>
        <p:nvSpPr>
          <p:cNvPr id="10" name="Titel 1"/>
          <p:cNvSpPr>
            <a:spLocks noGrp="1"/>
          </p:cNvSpPr>
          <p:nvPr>
            <p:ph type="title" hasCustomPrompt="1"/>
          </p:nvPr>
        </p:nvSpPr>
        <p:spPr>
          <a:xfrm>
            <a:off x="533400" y="2459568"/>
            <a:ext cx="8229600" cy="1016888"/>
          </a:xfrm>
        </p:spPr>
        <p:txBody>
          <a:bodyPr lIns="0" tIns="0" rIns="0" bIns="0">
            <a:normAutofit/>
          </a:bodyPr>
          <a:lstStyle>
            <a:lvl1pPr algn="l">
              <a:defRPr lang="de-DE" sz="4000" b="1" kern="1200" dirty="0" smtClean="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de-DE" dirty="0" smtClean="0"/>
              <a:t>Add Project Group Title</a:t>
            </a:r>
            <a:endParaRPr lang="en-US" dirty="0"/>
          </a:p>
        </p:txBody>
      </p:sp>
      <p:sp>
        <p:nvSpPr>
          <p:cNvPr id="11" name="Textplatzhalter 9"/>
          <p:cNvSpPr>
            <a:spLocks noGrp="1"/>
          </p:cNvSpPr>
          <p:nvPr>
            <p:ph type="body" sz="quarter" idx="14" hasCustomPrompt="1"/>
          </p:nvPr>
        </p:nvSpPr>
        <p:spPr>
          <a:xfrm>
            <a:off x="533400" y="3680310"/>
            <a:ext cx="8229600" cy="914400"/>
          </a:xfrm>
        </p:spPr>
        <p:txBody>
          <a:bodyPr lIns="0" tIns="0" rIns="0" bIns="0">
            <a:noAutofit/>
          </a:bodyPr>
          <a:lstStyle>
            <a:lvl1pPr marL="0" indent="0" algn="l">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people</a:t>
            </a:r>
            <a:endParaRPr lang="en-US" dirty="0"/>
          </a:p>
        </p:txBody>
      </p:sp>
      <p:sp>
        <p:nvSpPr>
          <p:cNvPr id="8" name="Picture Placeholder 7"/>
          <p:cNvSpPr>
            <a:spLocks noGrp="1"/>
          </p:cNvSpPr>
          <p:nvPr>
            <p:ph type="pic" sz="quarter" idx="15"/>
          </p:nvPr>
        </p:nvSpPr>
        <p:spPr>
          <a:xfrm>
            <a:off x="533400" y="133350"/>
            <a:ext cx="8229600" cy="2057400"/>
          </a:xfrm>
        </p:spPr>
        <p:txBody>
          <a:bodyPr/>
          <a:lstStyle/>
          <a:p>
            <a:r>
              <a:rPr lang="en-US" smtClean="0"/>
              <a:t>Click icon to add picture</a:t>
            </a:r>
            <a:endParaRPr lang="en-US"/>
          </a:p>
        </p:txBody>
      </p:sp>
      <p:sp>
        <p:nvSpPr>
          <p:cNvPr id="9"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6133572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for everything else)">
    <p:spTree>
      <p:nvGrpSpPr>
        <p:cNvPr id="1" name=""/>
        <p:cNvGrpSpPr/>
        <p:nvPr/>
      </p:nvGrpSpPr>
      <p:grpSpPr>
        <a:xfrm>
          <a:off x="0" y="0"/>
          <a:ext cx="0" cy="0"/>
          <a:chOff x="0" y="0"/>
          <a:chExt cx="0" cy="0"/>
        </a:xfrm>
      </p:grpSpPr>
      <p:sp>
        <p:nvSpPr>
          <p:cNvPr id="14" name="Titel 11"/>
          <p:cNvSpPr>
            <a:spLocks noGrp="1"/>
          </p:cNvSpPr>
          <p:nvPr>
            <p:ph type="title" hasCustomPrompt="1"/>
          </p:nvPr>
        </p:nvSpPr>
        <p:spPr>
          <a:xfrm>
            <a:off x="1066800" y="123138"/>
            <a:ext cx="7848600" cy="514350"/>
          </a:xfrm>
        </p:spPr>
        <p:txBody>
          <a:bodyPr vert="horz" lIns="0" tIns="0" rIns="0" bIns="0" rtlCol="0" anchor="ctr">
            <a:normAutofit/>
          </a:bodyPr>
          <a:lstStyle>
            <a:lvl1pPr>
              <a:defRPr lang="en-US" sz="3600" b="1" dirty="0">
                <a:solidFill>
                  <a:schemeClr val="tx2"/>
                </a:solidFill>
                <a:effectLst/>
              </a:defRPr>
            </a:lvl1pPr>
          </a:lstStyle>
          <a:p>
            <a:pPr lvl="0"/>
            <a:r>
              <a:rPr lang="de-DE" dirty="0" err="1" smtClean="0"/>
              <a:t>One</a:t>
            </a:r>
            <a:r>
              <a:rPr lang="de-DE" dirty="0" smtClean="0"/>
              <a:t> Line Title</a:t>
            </a:r>
            <a:endParaRPr lang="en-US" dirty="0"/>
          </a:p>
        </p:txBody>
      </p:sp>
      <p:sp>
        <p:nvSpPr>
          <p:cNvPr id="15" name="Inhaltsplatzhalter 6"/>
          <p:cNvSpPr>
            <a:spLocks noGrp="1"/>
          </p:cNvSpPr>
          <p:nvPr>
            <p:ph sz="quarter" idx="13"/>
          </p:nvPr>
        </p:nvSpPr>
        <p:spPr>
          <a:xfrm>
            <a:off x="457200" y="971550"/>
            <a:ext cx="8305800" cy="3962400"/>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23200635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p:nvPr userDrawn="1"/>
        </p:nvSpPr>
        <p:spPr>
          <a:xfrm>
            <a:off x="-914400" y="-552450"/>
            <a:ext cx="10210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406096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tart a group of projects)">
    <p:spTree>
      <p:nvGrpSpPr>
        <p:cNvPr id="1" name=""/>
        <p:cNvGrpSpPr/>
        <p:nvPr/>
      </p:nvGrpSpPr>
      <p:grpSpPr>
        <a:xfrm>
          <a:off x="0" y="0"/>
          <a:ext cx="0" cy="0"/>
          <a:chOff x="0" y="0"/>
          <a:chExt cx="0" cy="0"/>
        </a:xfrm>
      </p:grpSpPr>
      <p:sp>
        <p:nvSpPr>
          <p:cNvPr id="29" name="Titel 1"/>
          <p:cNvSpPr>
            <a:spLocks noGrp="1"/>
          </p:cNvSpPr>
          <p:nvPr>
            <p:ph type="title" hasCustomPrompt="1"/>
          </p:nvPr>
        </p:nvSpPr>
        <p:spPr>
          <a:xfrm>
            <a:off x="457200" y="4171950"/>
            <a:ext cx="7924800" cy="656082"/>
          </a:xfrm>
        </p:spPr>
        <p:txBody>
          <a:bodyPr lIns="0" tIns="0" rIns="0" bIns="0">
            <a:normAutofit/>
          </a:bodyPr>
          <a:lstStyle>
            <a:lvl1pPr algn="r">
              <a:defRPr lang="de-DE" sz="4000" b="1" kern="1200" dirty="0" smtClean="0">
                <a:solidFill>
                  <a:schemeClr val="tx2"/>
                </a:solidFill>
                <a:effectLst/>
                <a:latin typeface="+mj-lt"/>
                <a:ea typeface="+mj-ea"/>
                <a:cs typeface="+mj-cs"/>
              </a:defRPr>
            </a:lvl1pPr>
          </a:lstStyle>
          <a:p>
            <a:r>
              <a:rPr lang="de-DE" dirty="0" smtClean="0"/>
              <a:t>Add Project Group Title</a:t>
            </a:r>
            <a:endParaRPr lang="en-US" dirty="0"/>
          </a:p>
        </p:txBody>
      </p:sp>
      <p:sp>
        <p:nvSpPr>
          <p:cNvPr id="30" name="Picture Placeholder 17"/>
          <p:cNvSpPr>
            <a:spLocks noGrp="1"/>
          </p:cNvSpPr>
          <p:nvPr>
            <p:ph type="pic" sz="quarter" idx="13" hasCustomPrompt="1"/>
          </p:nvPr>
        </p:nvSpPr>
        <p:spPr>
          <a:xfrm>
            <a:off x="5275204" y="65988"/>
            <a:ext cx="473934" cy="610930"/>
          </a:xfrm>
        </p:spPr>
        <p:txBody>
          <a:bodyPr vert="horz" lIns="91440" tIns="45720" rIns="91440" bIns="45720" rtlCol="0">
            <a:normAutofit/>
          </a:bodyPr>
          <a:lstStyle>
            <a:lvl1pPr marL="0" indent="0">
              <a:buNone/>
              <a:defRPr lang="en-US" sz="800" dirty="0"/>
            </a:lvl1pPr>
          </a:lstStyle>
          <a:p>
            <a:pPr lvl="0"/>
            <a:r>
              <a:rPr lang="en-US" dirty="0" smtClean="0"/>
              <a:t> </a:t>
            </a:r>
            <a:endParaRPr lang="en-US" dirty="0"/>
          </a:p>
        </p:txBody>
      </p:sp>
      <p:sp>
        <p:nvSpPr>
          <p:cNvPr id="31" name="Picture Placeholder 17"/>
          <p:cNvSpPr>
            <a:spLocks noGrp="1"/>
          </p:cNvSpPr>
          <p:nvPr>
            <p:ph type="pic" sz="quarter" idx="14" hasCustomPrompt="1"/>
          </p:nvPr>
        </p:nvSpPr>
        <p:spPr>
          <a:xfrm>
            <a:off x="5930524" y="65988"/>
            <a:ext cx="473934" cy="610930"/>
          </a:xfrm>
        </p:spPr>
        <p:txBody>
          <a:bodyPr vert="horz" lIns="91440" tIns="45720" rIns="91440" bIns="45720" rtlCol="0">
            <a:normAutofit/>
          </a:bodyPr>
          <a:lstStyle>
            <a:lvl1pPr marL="0" indent="0">
              <a:buNone/>
              <a:defRPr lang="en-US" sz="800"/>
            </a:lvl1pPr>
          </a:lstStyle>
          <a:p>
            <a:pPr lvl="0"/>
            <a:r>
              <a:rPr lang="en-US" dirty="0" smtClean="0"/>
              <a:t> </a:t>
            </a:r>
            <a:endParaRPr lang="en-US" dirty="0"/>
          </a:p>
        </p:txBody>
      </p:sp>
      <p:sp>
        <p:nvSpPr>
          <p:cNvPr id="32" name="Picture Placeholder 17"/>
          <p:cNvSpPr>
            <a:spLocks noGrp="1"/>
          </p:cNvSpPr>
          <p:nvPr>
            <p:ph type="pic" sz="quarter" idx="15" hasCustomPrompt="1"/>
          </p:nvPr>
        </p:nvSpPr>
        <p:spPr>
          <a:xfrm>
            <a:off x="6585844" y="65988"/>
            <a:ext cx="473934" cy="610930"/>
          </a:xfrm>
        </p:spPr>
        <p:txBody>
          <a:bodyPr vert="horz" lIns="91440" tIns="45720" rIns="91440" bIns="45720" rtlCol="0">
            <a:normAutofit/>
          </a:bodyPr>
          <a:lstStyle>
            <a:lvl1pPr marL="0" indent="0">
              <a:buNone/>
              <a:defRPr lang="en-US" sz="800"/>
            </a:lvl1pPr>
          </a:lstStyle>
          <a:p>
            <a:pPr lvl="0"/>
            <a:r>
              <a:rPr lang="en-US" dirty="0" smtClean="0"/>
              <a:t> </a:t>
            </a:r>
            <a:endParaRPr lang="en-US" dirty="0"/>
          </a:p>
        </p:txBody>
      </p:sp>
      <p:sp>
        <p:nvSpPr>
          <p:cNvPr id="33" name="Picture Placeholder 17"/>
          <p:cNvSpPr>
            <a:spLocks noGrp="1"/>
          </p:cNvSpPr>
          <p:nvPr>
            <p:ph type="pic" sz="quarter" idx="16" hasCustomPrompt="1"/>
          </p:nvPr>
        </p:nvSpPr>
        <p:spPr>
          <a:xfrm>
            <a:off x="7241164" y="65988"/>
            <a:ext cx="473934" cy="610930"/>
          </a:xfrm>
        </p:spPr>
        <p:txBody>
          <a:bodyPr vert="horz" lIns="91440" tIns="45720" rIns="91440" bIns="45720" rtlCol="0">
            <a:normAutofit/>
          </a:bodyPr>
          <a:lstStyle>
            <a:lvl1pPr marL="0" indent="0">
              <a:buNone/>
              <a:defRPr lang="en-US" sz="800"/>
            </a:lvl1pPr>
          </a:lstStyle>
          <a:p>
            <a:pPr lvl="0"/>
            <a:r>
              <a:rPr lang="en-US" dirty="0" smtClean="0"/>
              <a:t> </a:t>
            </a:r>
            <a:endParaRPr lang="en-US" dirty="0"/>
          </a:p>
        </p:txBody>
      </p:sp>
      <p:sp>
        <p:nvSpPr>
          <p:cNvPr id="34" name="Picture Placeholder 17"/>
          <p:cNvSpPr>
            <a:spLocks noGrp="1"/>
          </p:cNvSpPr>
          <p:nvPr>
            <p:ph type="pic" sz="quarter" idx="17" hasCustomPrompt="1"/>
          </p:nvPr>
        </p:nvSpPr>
        <p:spPr>
          <a:xfrm>
            <a:off x="7896484" y="65988"/>
            <a:ext cx="473934" cy="610930"/>
          </a:xfrm>
        </p:spPr>
        <p:txBody>
          <a:bodyPr vert="horz" lIns="91440" tIns="45720" rIns="91440" bIns="45720" rtlCol="0">
            <a:normAutofit/>
          </a:bodyPr>
          <a:lstStyle>
            <a:lvl1pPr marL="0" indent="0">
              <a:buNone/>
              <a:defRPr lang="en-US" sz="800"/>
            </a:lvl1pPr>
          </a:lstStyle>
          <a:p>
            <a:pPr lvl="0"/>
            <a:r>
              <a:rPr lang="en-US" dirty="0" smtClean="0"/>
              <a:t> </a:t>
            </a:r>
            <a:endParaRPr lang="en-US" dirty="0"/>
          </a:p>
        </p:txBody>
      </p:sp>
      <p:sp>
        <p:nvSpPr>
          <p:cNvPr id="35" name="Picture Placeholder 17"/>
          <p:cNvSpPr>
            <a:spLocks noGrp="1"/>
          </p:cNvSpPr>
          <p:nvPr>
            <p:ph type="pic" sz="quarter" idx="18" hasCustomPrompt="1"/>
          </p:nvPr>
        </p:nvSpPr>
        <p:spPr>
          <a:xfrm>
            <a:off x="8551804" y="65988"/>
            <a:ext cx="473934" cy="610930"/>
          </a:xfrm>
        </p:spPr>
        <p:txBody>
          <a:bodyPr vert="horz" lIns="91440" tIns="45720" rIns="91440" bIns="45720" rtlCol="0">
            <a:normAutofit/>
          </a:bodyPr>
          <a:lstStyle>
            <a:lvl1pPr marL="0" indent="0">
              <a:buNone/>
              <a:defRPr lang="en-US" sz="800" dirty="0"/>
            </a:lvl1pPr>
          </a:lstStyle>
          <a:p>
            <a:pPr lvl="0"/>
            <a:r>
              <a:rPr lang="en-US" dirty="0" smtClean="0"/>
              <a:t> </a:t>
            </a:r>
            <a:endParaRPr lang="en-US" dirty="0"/>
          </a:p>
        </p:txBody>
      </p:sp>
      <p:sp>
        <p:nvSpPr>
          <p:cNvPr id="10" name="TextBox 9"/>
          <p:cNvSpPr txBox="1"/>
          <p:nvPr userDrawn="1"/>
        </p:nvSpPr>
        <p:spPr>
          <a:xfrm>
            <a:off x="1219200" y="133350"/>
            <a:ext cx="3300295" cy="533400"/>
          </a:xfrm>
          <a:prstGeom prst="rect">
            <a:avLst/>
          </a:prstGeom>
          <a:noFill/>
        </p:spPr>
        <p:txBody>
          <a:bodyPr wrap="none" lIns="0" tIns="0" rIns="0" bIns="0" rtlCol="0" anchor="ctr">
            <a:normAutofit fontScale="92500" lnSpcReduction="10000"/>
          </a:bodyPr>
          <a:lstStyle/>
          <a:p>
            <a:r>
              <a:rPr lang="en-US" sz="4000" b="1" kern="1200" baseline="0" dirty="0" smtClean="0">
                <a:solidFill>
                  <a:schemeClr val="tx2"/>
                </a:solidFill>
                <a:effectLst/>
                <a:latin typeface="+mj-lt"/>
                <a:ea typeface="+mj-ea"/>
                <a:cs typeface="+mj-cs"/>
              </a:rPr>
              <a:t>Faces</a:t>
            </a:r>
          </a:p>
        </p:txBody>
      </p:sp>
      <p:sp>
        <p:nvSpPr>
          <p:cNvPr id="11"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2795185373"/>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roup start (Overall group presentation)">
    <p:spTree>
      <p:nvGrpSpPr>
        <p:cNvPr id="1" name=""/>
        <p:cNvGrpSpPr/>
        <p:nvPr/>
      </p:nvGrpSpPr>
      <p:grpSpPr>
        <a:xfrm>
          <a:off x="0" y="0"/>
          <a:ext cx="0" cy="0"/>
          <a:chOff x="0" y="0"/>
          <a:chExt cx="0" cy="0"/>
        </a:xfrm>
      </p:grpSpPr>
      <p:sp>
        <p:nvSpPr>
          <p:cNvPr id="32" name="Picture Placeholder 17"/>
          <p:cNvSpPr>
            <a:spLocks noGrp="1"/>
          </p:cNvSpPr>
          <p:nvPr>
            <p:ph type="pic" sz="quarter" idx="13"/>
          </p:nvPr>
        </p:nvSpPr>
        <p:spPr>
          <a:xfrm>
            <a:off x="2102161" y="3671238"/>
            <a:ext cx="922842" cy="1186512"/>
          </a:xfrm>
        </p:spPr>
        <p:txBody>
          <a:bodyPr vert="horz" lIns="91440" tIns="45720" rIns="91440" bIns="45720" rtlCol="0" anchor="b">
            <a:normAutofit/>
          </a:bodyPr>
          <a:lstStyle>
            <a:lvl1pPr>
              <a:defRPr lang="en-US" sz="800" dirty="0"/>
            </a:lvl1pPr>
          </a:lstStyle>
          <a:p>
            <a:pPr lvl="0"/>
            <a:r>
              <a:rPr lang="en-US" smtClean="0"/>
              <a:t>Click icon to add picture</a:t>
            </a:r>
            <a:endParaRPr lang="en-US" dirty="0"/>
          </a:p>
        </p:txBody>
      </p:sp>
      <p:sp>
        <p:nvSpPr>
          <p:cNvPr id="33" name="Picture Placeholder 17"/>
          <p:cNvSpPr>
            <a:spLocks noGrp="1"/>
          </p:cNvSpPr>
          <p:nvPr>
            <p:ph type="pic" sz="quarter" idx="14"/>
          </p:nvPr>
        </p:nvSpPr>
        <p:spPr>
          <a:xfrm>
            <a:off x="4330577" y="3671238"/>
            <a:ext cx="922842" cy="1186512"/>
          </a:xfrm>
        </p:spPr>
        <p:txBody>
          <a:bodyPr vert="horz" lIns="91440" tIns="45720" rIns="91440" bIns="45720" rtlCol="0" anchor="b">
            <a:normAutofit/>
          </a:bodyPr>
          <a:lstStyle>
            <a:lvl1pPr>
              <a:defRPr lang="en-US" sz="800" dirty="0"/>
            </a:lvl1pPr>
          </a:lstStyle>
          <a:p>
            <a:pPr lvl="0"/>
            <a:r>
              <a:rPr lang="en-US" smtClean="0"/>
              <a:t>Click icon to add picture</a:t>
            </a:r>
            <a:endParaRPr lang="en-US" dirty="0"/>
          </a:p>
        </p:txBody>
      </p:sp>
      <p:sp>
        <p:nvSpPr>
          <p:cNvPr id="34" name="Picture Placeholder 17"/>
          <p:cNvSpPr>
            <a:spLocks noGrp="1"/>
          </p:cNvSpPr>
          <p:nvPr>
            <p:ph type="pic" sz="quarter" idx="15"/>
          </p:nvPr>
        </p:nvSpPr>
        <p:spPr>
          <a:xfrm>
            <a:off x="5444785" y="3671238"/>
            <a:ext cx="922842" cy="1186512"/>
          </a:xfrm>
        </p:spPr>
        <p:txBody>
          <a:bodyPr vert="horz" lIns="91440" tIns="45720" rIns="91440" bIns="45720" rtlCol="0" anchor="b">
            <a:normAutofit/>
          </a:bodyPr>
          <a:lstStyle>
            <a:lvl1pPr>
              <a:defRPr lang="en-US" sz="800"/>
            </a:lvl1pPr>
          </a:lstStyle>
          <a:p>
            <a:pPr lvl="0"/>
            <a:r>
              <a:rPr lang="en-US" smtClean="0"/>
              <a:t>Click icon to add picture</a:t>
            </a:r>
            <a:endParaRPr lang="en-US"/>
          </a:p>
        </p:txBody>
      </p:sp>
      <p:sp>
        <p:nvSpPr>
          <p:cNvPr id="40" name="Picture Placeholder 17"/>
          <p:cNvSpPr>
            <a:spLocks noGrp="1"/>
          </p:cNvSpPr>
          <p:nvPr>
            <p:ph type="pic" sz="quarter" idx="16"/>
          </p:nvPr>
        </p:nvSpPr>
        <p:spPr>
          <a:xfrm>
            <a:off x="6558993" y="3671238"/>
            <a:ext cx="922842" cy="1186512"/>
          </a:xfrm>
        </p:spPr>
        <p:txBody>
          <a:bodyPr vert="horz" lIns="91440" tIns="45720" rIns="91440" bIns="45720" rtlCol="0" anchor="b">
            <a:normAutofit/>
          </a:bodyPr>
          <a:lstStyle>
            <a:lvl1pPr>
              <a:defRPr lang="en-US" sz="800"/>
            </a:lvl1pPr>
          </a:lstStyle>
          <a:p>
            <a:pPr lvl="0"/>
            <a:r>
              <a:rPr lang="en-US" smtClean="0"/>
              <a:t>Click icon to add picture</a:t>
            </a:r>
            <a:endParaRPr lang="en-US"/>
          </a:p>
        </p:txBody>
      </p:sp>
      <p:sp>
        <p:nvSpPr>
          <p:cNvPr id="41" name="Picture Placeholder 17"/>
          <p:cNvSpPr>
            <a:spLocks noGrp="1"/>
          </p:cNvSpPr>
          <p:nvPr>
            <p:ph type="pic" sz="quarter" idx="17"/>
          </p:nvPr>
        </p:nvSpPr>
        <p:spPr>
          <a:xfrm>
            <a:off x="7673203" y="3671238"/>
            <a:ext cx="922842" cy="1186512"/>
          </a:xfrm>
        </p:spPr>
        <p:txBody>
          <a:bodyPr vert="horz" lIns="91440" tIns="45720" rIns="91440" bIns="45720" rtlCol="0" anchor="b">
            <a:normAutofit/>
          </a:bodyPr>
          <a:lstStyle>
            <a:lvl1pPr>
              <a:defRPr lang="en-US" sz="800"/>
            </a:lvl1pPr>
          </a:lstStyle>
          <a:p>
            <a:pPr lvl="0"/>
            <a:r>
              <a:rPr lang="en-US" smtClean="0"/>
              <a:t>Click icon to add picture</a:t>
            </a:r>
            <a:endParaRPr lang="en-US"/>
          </a:p>
        </p:txBody>
      </p:sp>
      <p:sp>
        <p:nvSpPr>
          <p:cNvPr id="42" name="Picture Placeholder 17"/>
          <p:cNvSpPr>
            <a:spLocks noGrp="1"/>
          </p:cNvSpPr>
          <p:nvPr>
            <p:ph type="pic" sz="quarter" idx="18"/>
          </p:nvPr>
        </p:nvSpPr>
        <p:spPr>
          <a:xfrm>
            <a:off x="3216369" y="3671238"/>
            <a:ext cx="922842" cy="1186512"/>
          </a:xfrm>
        </p:spPr>
        <p:txBody>
          <a:bodyPr vert="horz" lIns="91440" tIns="45720" rIns="91440" bIns="45720" rtlCol="0" anchor="b">
            <a:normAutofit/>
          </a:bodyPr>
          <a:lstStyle>
            <a:lvl1pPr>
              <a:defRPr lang="en-US" sz="800" dirty="0"/>
            </a:lvl1pPr>
          </a:lstStyle>
          <a:p>
            <a:pPr lvl="0"/>
            <a:r>
              <a:rPr lang="en-US" smtClean="0"/>
              <a:t>Click icon to add picture</a:t>
            </a:r>
            <a:endParaRPr lang="en-US" dirty="0"/>
          </a:p>
        </p:txBody>
      </p:sp>
      <p:sp>
        <p:nvSpPr>
          <p:cNvPr id="43" name="Picture Placeholder 4"/>
          <p:cNvSpPr>
            <a:spLocks noGrp="1"/>
          </p:cNvSpPr>
          <p:nvPr>
            <p:ph type="pic" sz="quarter" idx="19"/>
          </p:nvPr>
        </p:nvSpPr>
        <p:spPr>
          <a:xfrm>
            <a:off x="457200" y="1047750"/>
            <a:ext cx="3810000" cy="2133600"/>
          </a:xfrm>
        </p:spPr>
        <p:txBody>
          <a:bodyPr/>
          <a:lstStyle/>
          <a:p>
            <a:r>
              <a:rPr lang="en-US" smtClean="0"/>
              <a:t>Click icon to add picture</a:t>
            </a:r>
            <a:endParaRPr lang="en-US" dirty="0"/>
          </a:p>
        </p:txBody>
      </p:sp>
      <p:sp>
        <p:nvSpPr>
          <p:cNvPr id="44" name="Text Placeholder 8"/>
          <p:cNvSpPr>
            <a:spLocks noGrp="1"/>
          </p:cNvSpPr>
          <p:nvPr>
            <p:ph type="body" sz="quarter" idx="20"/>
          </p:nvPr>
        </p:nvSpPr>
        <p:spPr>
          <a:xfrm>
            <a:off x="2102666"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45" name="Text Placeholder 8"/>
          <p:cNvSpPr>
            <a:spLocks noGrp="1"/>
          </p:cNvSpPr>
          <p:nvPr>
            <p:ph type="body" sz="quarter" idx="21"/>
          </p:nvPr>
        </p:nvSpPr>
        <p:spPr>
          <a:xfrm>
            <a:off x="3214577"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46" name="Text Placeholder 8"/>
          <p:cNvSpPr>
            <a:spLocks noGrp="1"/>
          </p:cNvSpPr>
          <p:nvPr>
            <p:ph type="body" sz="quarter" idx="22"/>
          </p:nvPr>
        </p:nvSpPr>
        <p:spPr>
          <a:xfrm>
            <a:off x="4326487"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47" name="Text Placeholder 8"/>
          <p:cNvSpPr>
            <a:spLocks noGrp="1"/>
          </p:cNvSpPr>
          <p:nvPr>
            <p:ph type="body" sz="quarter" idx="23"/>
          </p:nvPr>
        </p:nvSpPr>
        <p:spPr>
          <a:xfrm>
            <a:off x="5438398"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48" name="Text Placeholder 8"/>
          <p:cNvSpPr>
            <a:spLocks noGrp="1"/>
          </p:cNvSpPr>
          <p:nvPr>
            <p:ph type="body" sz="quarter" idx="24"/>
          </p:nvPr>
        </p:nvSpPr>
        <p:spPr>
          <a:xfrm>
            <a:off x="6557623"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49" name="Text Placeholder 8"/>
          <p:cNvSpPr>
            <a:spLocks noGrp="1"/>
          </p:cNvSpPr>
          <p:nvPr>
            <p:ph type="body" sz="quarter" idx="25"/>
          </p:nvPr>
        </p:nvSpPr>
        <p:spPr>
          <a:xfrm>
            <a:off x="7669534" y="3257550"/>
            <a:ext cx="922337" cy="412925"/>
          </a:xfrm>
        </p:spPr>
        <p:txBody>
          <a:bodyPr lIns="0" tIns="0" rIns="0" bIns="0" anchor="b">
            <a:normAutofit/>
          </a:bodyPr>
          <a:lstStyle>
            <a:lvl1pPr marL="0" indent="0" algn="ctr">
              <a:buNone/>
              <a:defRPr sz="1000" b="1" baseline="0"/>
            </a:lvl1pPr>
            <a:lvl2pPr>
              <a:defRPr sz="800"/>
            </a:lvl2pPr>
            <a:lvl3pPr>
              <a:defRPr sz="800"/>
            </a:lvl3pPr>
            <a:lvl4pPr>
              <a:defRPr sz="800"/>
            </a:lvl4pPr>
            <a:lvl5pPr>
              <a:defRPr sz="800"/>
            </a:lvl5pPr>
          </a:lstStyle>
          <a:p>
            <a:pPr lvl="0"/>
            <a:r>
              <a:rPr lang="en-US" smtClean="0"/>
              <a:t>Click to edit Master text styles</a:t>
            </a:r>
          </a:p>
        </p:txBody>
      </p:sp>
      <p:sp>
        <p:nvSpPr>
          <p:cNvPr id="51" name="Titel 1"/>
          <p:cNvSpPr>
            <a:spLocks noGrp="1"/>
          </p:cNvSpPr>
          <p:nvPr>
            <p:ph type="title" hasCustomPrompt="1"/>
          </p:nvPr>
        </p:nvSpPr>
        <p:spPr>
          <a:xfrm>
            <a:off x="4519495" y="1047750"/>
            <a:ext cx="4110433" cy="2133600"/>
          </a:xfrm>
        </p:spPr>
        <p:txBody>
          <a:bodyPr>
            <a:noAutofit/>
          </a:bodyPr>
          <a:lstStyle>
            <a:lvl1pPr algn="r">
              <a:defRPr lang="de-DE" sz="4000" b="1" kern="1200" baseline="0" dirty="0" smtClean="0">
                <a:solidFill>
                  <a:schemeClr val="tx2"/>
                </a:solidFill>
                <a:effectLst/>
                <a:latin typeface="+mj-lt"/>
                <a:ea typeface="+mj-ea"/>
                <a:cs typeface="+mj-cs"/>
              </a:defRPr>
            </a:lvl1pPr>
          </a:lstStyle>
          <a:p>
            <a:r>
              <a:rPr lang="de-DE" dirty="0" smtClean="0"/>
              <a:t>Do not use a title</a:t>
            </a:r>
            <a:endParaRPr lang="en-US" dirty="0"/>
          </a:p>
        </p:txBody>
      </p:sp>
      <p:sp>
        <p:nvSpPr>
          <p:cNvPr id="17" name="TextBox 16"/>
          <p:cNvSpPr txBox="1"/>
          <p:nvPr userDrawn="1"/>
        </p:nvSpPr>
        <p:spPr>
          <a:xfrm>
            <a:off x="1219200" y="133350"/>
            <a:ext cx="3300295" cy="533400"/>
          </a:xfrm>
          <a:prstGeom prst="rect">
            <a:avLst/>
          </a:prstGeom>
          <a:noFill/>
        </p:spPr>
        <p:txBody>
          <a:bodyPr wrap="none" lIns="0" tIns="0" rIns="0" bIns="0" rtlCol="0" anchor="ctr">
            <a:normAutofit fontScale="92500" lnSpcReduction="10000"/>
          </a:bodyPr>
          <a:lstStyle/>
          <a:p>
            <a:r>
              <a:rPr lang="en-US" sz="4000" b="1" kern="1200" baseline="0" dirty="0" smtClean="0">
                <a:solidFill>
                  <a:schemeClr val="tx2"/>
                </a:solidFill>
                <a:effectLst/>
                <a:latin typeface="+mj-lt"/>
                <a:ea typeface="+mj-ea"/>
                <a:cs typeface="+mj-cs"/>
              </a:rPr>
              <a:t>Faces</a:t>
            </a:r>
          </a:p>
        </p:txBody>
      </p:sp>
      <p:sp>
        <p:nvSpPr>
          <p:cNvPr id="18"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2099715386"/>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Title(start of a project)">
    <p:spTree>
      <p:nvGrpSpPr>
        <p:cNvPr id="1" name=""/>
        <p:cNvGrpSpPr/>
        <p:nvPr/>
      </p:nvGrpSpPr>
      <p:grpSpPr>
        <a:xfrm>
          <a:off x="0" y="0"/>
          <a:ext cx="0" cy="0"/>
          <a:chOff x="0" y="0"/>
          <a:chExt cx="0" cy="0"/>
        </a:xfrm>
      </p:grpSpPr>
      <p:sp>
        <p:nvSpPr>
          <p:cNvPr id="11" name="Textplatzhalter 9"/>
          <p:cNvSpPr>
            <a:spLocks noGrp="1"/>
          </p:cNvSpPr>
          <p:nvPr>
            <p:ph type="body" sz="quarter" idx="14" hasCustomPrompt="1"/>
          </p:nvPr>
        </p:nvSpPr>
        <p:spPr>
          <a:xfrm>
            <a:off x="1066800" y="742950"/>
            <a:ext cx="7696200" cy="285750"/>
          </a:xfrm>
        </p:spPr>
        <p:txBody>
          <a:bodyPr>
            <a:normAutofit/>
          </a:bodyPr>
          <a:lstStyle>
            <a:lvl1pPr marL="0" indent="0" algn="ctr">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smtClean="0"/>
              <a:t>Click </a:t>
            </a:r>
            <a:r>
              <a:rPr lang="de-DE" dirty="0" err="1" smtClean="0"/>
              <a:t>to</a:t>
            </a:r>
            <a:r>
              <a:rPr lang="de-DE" dirty="0" smtClean="0"/>
              <a:t> </a:t>
            </a:r>
            <a:r>
              <a:rPr lang="de-DE" dirty="0" err="1" smtClean="0"/>
              <a:t>add</a:t>
            </a:r>
            <a:r>
              <a:rPr lang="de-DE" dirty="0" smtClean="0"/>
              <a:t> </a:t>
            </a:r>
            <a:r>
              <a:rPr lang="de-DE" dirty="0" err="1" smtClean="0"/>
              <a:t>people</a:t>
            </a:r>
            <a:endParaRPr lang="en-US" dirty="0"/>
          </a:p>
        </p:txBody>
      </p:sp>
      <p:sp>
        <p:nvSpPr>
          <p:cNvPr id="12" name="Titel 11"/>
          <p:cNvSpPr>
            <a:spLocks noGrp="1"/>
          </p:cNvSpPr>
          <p:nvPr>
            <p:ph type="title" hasCustomPrompt="1"/>
          </p:nvPr>
        </p:nvSpPr>
        <p:spPr>
          <a:xfrm>
            <a:off x="1066800" y="123138"/>
            <a:ext cx="7696200" cy="514350"/>
          </a:xfrm>
        </p:spPr>
        <p:txBody>
          <a:bodyPr vert="horz" lIns="0" tIns="0" rIns="0" bIns="0" rtlCol="0" anchor="ctr">
            <a:normAutofit/>
          </a:bodyPr>
          <a:lstStyle>
            <a:lvl1pPr>
              <a:defRPr lang="en-US" sz="3600" b="1" dirty="0">
                <a:solidFill>
                  <a:schemeClr val="tx2"/>
                </a:solidFill>
                <a:effectLst/>
              </a:defRPr>
            </a:lvl1pPr>
          </a:lstStyle>
          <a:p>
            <a:pPr lvl="0"/>
            <a:r>
              <a:rPr lang="de-DE" dirty="0" err="1" smtClean="0"/>
              <a:t>One</a:t>
            </a:r>
            <a:r>
              <a:rPr lang="de-DE" dirty="0" smtClean="0"/>
              <a:t> Line Title</a:t>
            </a:r>
            <a:endParaRPr lang="en-US" dirty="0"/>
          </a:p>
        </p:txBody>
      </p:sp>
      <p:sp>
        <p:nvSpPr>
          <p:cNvPr id="13" name="Inhaltsplatzhalter 6"/>
          <p:cNvSpPr>
            <a:spLocks noGrp="1"/>
          </p:cNvSpPr>
          <p:nvPr>
            <p:ph sz="quarter" idx="13"/>
          </p:nvPr>
        </p:nvSpPr>
        <p:spPr>
          <a:xfrm>
            <a:off x="457200" y="1352550"/>
            <a:ext cx="8305800" cy="3581400"/>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7955137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 Placeholder 2"/>
          <p:cNvSpPr>
            <a:spLocks noGrp="1"/>
          </p:cNvSpPr>
          <p:nvPr>
            <p:ph type="body" idx="1"/>
          </p:nvPr>
        </p:nvSpPr>
        <p:spPr>
          <a:xfrm>
            <a:off x="457200" y="1463278"/>
            <a:ext cx="8229600" cy="3394472"/>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lide Number Placeholder 3"/>
          <p:cNvSpPr>
            <a:spLocks noGrp="1"/>
          </p:cNvSpPr>
          <p:nvPr>
            <p:ph type="sldNum" sz="quarter" idx="4"/>
          </p:nvPr>
        </p:nvSpPr>
        <p:spPr>
          <a:xfrm>
            <a:off x="-25400" y="4959350"/>
            <a:ext cx="685800" cy="184150"/>
          </a:xfrm>
          <a:prstGeom prst="rect">
            <a:avLst/>
          </a:prstGeom>
        </p:spPr>
        <p:txBody>
          <a:bodyPr vert="horz" lIns="91440" tIns="45720" rIns="91440" bIns="45720" rtlCol="0" anchor="ctr"/>
          <a:lstStyle>
            <a:lvl1pPr algn="l">
              <a:defRPr sz="1200">
                <a:solidFill>
                  <a:schemeClr val="bg1">
                    <a:lumMod val="75000"/>
                  </a:schemeClr>
                </a:solidFill>
              </a:defRPr>
            </a:lvl1pPr>
          </a:lstStyle>
          <a:p>
            <a:fld id="{5CA6AC1C-AE2C-4249-A8EC-7FDC8D2806BA}" type="slidenum">
              <a:rPr lang="en-US" smtClean="0"/>
              <a:pPr/>
              <a:t>‹#›</a:t>
            </a:fld>
            <a:endParaRPr lang="en-US"/>
          </a:p>
        </p:txBody>
      </p:sp>
    </p:spTree>
    <p:extLst>
      <p:ext uri="{BB962C8B-B14F-4D97-AF65-F5344CB8AC3E}">
        <p14:creationId xmlns:p14="http://schemas.microsoft.com/office/powerpoint/2010/main" val="4112464766"/>
      </p:ext>
    </p:extLst>
  </p:cSld>
  <p:clrMap bg1="lt1" tx1="dk1" bg2="lt2" tx2="dk2" accent1="accent1" accent2="accent2" accent3="accent3" accent4="accent4" accent5="accent5" accent6="accent6" hlink="hlink" folHlink="folHlink"/>
  <p:sldLayoutIdLst>
    <p:sldLayoutId id="2147483686" r:id="rId1"/>
    <p:sldLayoutId id="2147483685" r:id="rId2"/>
    <p:sldLayoutId id="2147483690" r:id="rId3"/>
    <p:sldLayoutId id="2147483687" r:id="rId4"/>
    <p:sldLayoutId id="2147483688" r:id="rId5"/>
    <p:sldLayoutId id="2147483689" r:id="rId6"/>
  </p:sldLayoutIdLst>
  <p:timing>
    <p:tnLst>
      <p:par>
        <p:cTn id="1" dur="indefinite" restart="never" nodeType="tmRoot"/>
      </p:par>
    </p:tnLst>
  </p:timing>
  <p:hf hdr="0" ftr="0" dt="0"/>
  <p:txStyles>
    <p:titleStyle>
      <a:lvl1pPr algn="ctr" defTabSz="914400" rtl="0" eaLnBrk="1" latinLnBrk="0" hangingPunct="1">
        <a:spcBef>
          <a:spcPct val="0"/>
        </a:spcBef>
        <a:buNone/>
        <a:defRPr lang="de-DE"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p:bodyStyle>
    <p:other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1.wmv"/><Relationship Id="rId7" Type="http://schemas.openxmlformats.org/officeDocument/2006/relationships/image" Target="../media/image42.png"/><Relationship Id="rId2" Type="http://schemas.microsoft.com/office/2007/relationships/media" Target="../media/media2.avi"/><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44.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avi"/><Relationship Id="rId1" Type="http://schemas.openxmlformats.org/officeDocument/2006/relationships/video" Target="NULL" TargetMode="External"/><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56.pn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33.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55.png"/><Relationship Id="rId4" Type="http://schemas.openxmlformats.org/officeDocument/2006/relationships/notesSlide" Target="../notesSlides/notesSlide26.xml"/><Relationship Id="rId9" Type="http://schemas.openxmlformats.org/officeDocument/2006/relationships/image" Target="../media/image54.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750.png"/><Relationship Id="rId7" Type="http://schemas.openxmlformats.org/officeDocument/2006/relationships/image" Target="../media/image7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0.png"/><Relationship Id="rId11" Type="http://schemas.openxmlformats.org/officeDocument/2006/relationships/comments" Target="../comments/comment1.xml"/><Relationship Id="rId5" Type="http://schemas.openxmlformats.org/officeDocument/2006/relationships/image" Target="../media/image720.png"/><Relationship Id="rId10" Type="http://schemas.openxmlformats.org/officeDocument/2006/relationships/image" Target="../media/image59.png"/><Relationship Id="rId9" Type="http://schemas.openxmlformats.org/officeDocument/2006/relationships/image" Target="../media/image7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0.jpe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jpeg"/><Relationship Id="rId5" Type="http://schemas.microsoft.com/office/2007/relationships/hdphoto" Target="../media/hdphoto5.wdp"/><Relationship Id="rId4" Type="http://schemas.openxmlformats.org/officeDocument/2006/relationships/image" Target="../media/image71.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702"/>
            <a:ext cx="9144000" cy="1016888"/>
          </a:xfrm>
        </p:spPr>
        <p:txBody>
          <a:bodyPr>
            <a:noAutofit/>
          </a:bodyPr>
          <a:lstStyle/>
          <a:p>
            <a:pPr algn="ctr"/>
            <a:r>
              <a:rPr lang="en-CA" dirty="0" smtClean="0"/>
              <a:t>A Programmable </a:t>
            </a:r>
            <a:r>
              <a:rPr lang="en-CA" dirty="0"/>
              <a:t>System for Artistic Volumetric Lighting</a:t>
            </a:r>
            <a:endParaRPr lang="en-CA" b="0" dirty="0"/>
          </a:p>
        </p:txBody>
      </p:sp>
      <p:pic>
        <p:nvPicPr>
          <p:cNvPr id="5" name="Picture 5" descr="\\fs.drz.inf.ethz.ch\group\Repository\presentations\- LOGOS\Disney Research Zurich Logo.- Outlin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84" y="4371950"/>
            <a:ext cx="2614116" cy="6560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s.drz.inf.ethz.ch\group\Repository\presentations\- templates\siggraph2011\S11_LogoHo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674" r="54520"/>
          <a:stretch/>
        </p:blipFill>
        <p:spPr bwMode="auto">
          <a:xfrm>
            <a:off x="3809999" y="4552950"/>
            <a:ext cx="1933575" cy="5454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graphics.ucsd.edu/~iman/images/Walt%20Disney%20Animation%20Studio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038599"/>
            <a:ext cx="1428750" cy="10287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391885" y="1262407"/>
            <a:ext cx="4628387" cy="2332695"/>
            <a:chOff x="2391885" y="123478"/>
            <a:chExt cx="4628387" cy="2332695"/>
          </a:xfrm>
        </p:grpSpPr>
        <p:pic>
          <p:nvPicPr>
            <p:cNvPr id="1029" name="Picture 5" descr="C:\Users\derekn\Documents\Derek\DRZProjects\MY_DRZ_REPO\ArtsyBeams\Paper\figures\revivalB015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1885" y="123478"/>
              <a:ext cx="4412363" cy="23326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txBox="1">
              <a:spLocks/>
            </p:cNvSpPr>
            <p:nvPr/>
          </p:nvSpPr>
          <p:spPr>
            <a:xfrm>
              <a:off x="4915106" y="2266784"/>
              <a:ext cx="2105166" cy="189389"/>
            </a:xfrm>
            <a:prstGeom prst="rect">
              <a:avLst/>
            </a:prstGeom>
          </p:spPr>
          <p:txBody>
            <a:bodyPr vert="horz" lIns="0" tIns="0" rIns="0" bIns="0" rtlCol="0">
              <a:normAutofit/>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rgbClr val="FFFFCC"/>
                  </a:solidFill>
                </a:rPr>
                <a:t>© </a:t>
              </a:r>
              <a:r>
                <a:rPr lang="en-US" sz="1200" dirty="0" smtClean="0">
                  <a:solidFill>
                    <a:srgbClr val="FFFFCC"/>
                  </a:solidFill>
                </a:rPr>
                <a:t>Disney Enterprises, Inc.</a:t>
              </a:r>
              <a:endParaRPr lang="en-US" sz="1200" dirty="0">
                <a:solidFill>
                  <a:srgbClr val="FFFFCC"/>
                </a:solidFill>
              </a:endParaRPr>
            </a:p>
          </p:txBody>
        </p:sp>
      </p:grpSp>
      <p:graphicFrame>
        <p:nvGraphicFramePr>
          <p:cNvPr id="6" name="Table 5"/>
          <p:cNvGraphicFramePr>
            <a:graphicFrameLocks noGrp="1"/>
          </p:cNvGraphicFramePr>
          <p:nvPr>
            <p:extLst>
              <p:ext uri="{D42A27DB-BD31-4B8C-83A1-F6EECF244321}">
                <p14:modId xmlns:p14="http://schemas.microsoft.com/office/powerpoint/2010/main" val="1534496017"/>
              </p:ext>
            </p:extLst>
          </p:nvPr>
        </p:nvGraphicFramePr>
        <p:xfrm>
          <a:off x="1403648" y="3673574"/>
          <a:ext cx="6480721" cy="640080"/>
        </p:xfrm>
        <a:graphic>
          <a:graphicData uri="http://schemas.openxmlformats.org/drawingml/2006/table">
            <a:tbl>
              <a:tblPr>
                <a:tableStyleId>{5C22544A-7EE6-4342-B048-85BDC9FD1C3A}</a:tableStyleId>
              </a:tblPr>
              <a:tblGrid>
                <a:gridCol w="2448272"/>
                <a:gridCol w="2039588"/>
                <a:gridCol w="1992861"/>
              </a:tblGrid>
              <a:tr h="370840">
                <a:tc>
                  <a:txBody>
                    <a:bodyPr/>
                    <a:lstStyle/>
                    <a:p>
                      <a:pPr algn="ct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Derek Nowrouzezahrai</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Dylan </a:t>
                      </a:r>
                      <a:r>
                        <a:rPr lang="en-US" sz="1800" b="1" kern="1200" dirty="0" err="1" smtClean="0">
                          <a:solidFill>
                            <a:schemeClr val="tx2"/>
                          </a:solidFill>
                          <a:effectLst>
                            <a:outerShdw blurRad="50800" dist="38100" dir="2700000" algn="tl" rotWithShape="0">
                              <a:prstClr val="black">
                                <a:alpha val="40000"/>
                              </a:prstClr>
                            </a:outerShdw>
                          </a:effectLst>
                          <a:latin typeface="+mj-lt"/>
                          <a:ea typeface="+mj-ea"/>
                          <a:cs typeface="+mj-cs"/>
                        </a:rPr>
                        <a:t>Lacewell</a:t>
                      </a:r>
                      <a:endPar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Jared Johnson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Michael </a:t>
                      </a:r>
                      <a:r>
                        <a:rPr lang="en-US" sz="1800" b="1" kern="1200" dirty="0" err="1" smtClean="0">
                          <a:solidFill>
                            <a:schemeClr val="tx2"/>
                          </a:solidFill>
                          <a:effectLst>
                            <a:outerShdw blurRad="50800" dist="38100" dir="2700000" algn="tl" rotWithShape="0">
                              <a:prstClr val="black">
                                <a:alpha val="40000"/>
                              </a:prstClr>
                            </a:outerShdw>
                          </a:effectLst>
                          <a:latin typeface="+mj-lt"/>
                          <a:ea typeface="+mj-ea"/>
                          <a:cs typeface="+mj-cs"/>
                        </a:rPr>
                        <a:t>Kaschalk</a:t>
                      </a:r>
                      <a:endPar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Andrew </a:t>
                      </a:r>
                      <a:r>
                        <a:rPr lang="en-US" sz="1800" b="1" kern="1200" dirty="0" err="1" smtClean="0">
                          <a:solidFill>
                            <a:schemeClr val="tx2"/>
                          </a:solidFill>
                          <a:effectLst>
                            <a:outerShdw blurRad="50800" dist="38100" dir="2700000" algn="tl" rotWithShape="0">
                              <a:prstClr val="black">
                                <a:alpha val="40000"/>
                              </a:prstClr>
                            </a:outerShdw>
                          </a:effectLst>
                          <a:latin typeface="+mj-lt"/>
                          <a:ea typeface="+mj-ea"/>
                          <a:cs typeface="+mj-cs"/>
                        </a:rPr>
                        <a:t>Selle</a:t>
                      </a:r>
                      <a:endPar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err="1" smtClean="0">
                          <a:solidFill>
                            <a:schemeClr val="tx2"/>
                          </a:solidFill>
                          <a:effectLst>
                            <a:outerShdw blurRad="50800" dist="38100" dir="2700000" algn="tl" rotWithShape="0">
                              <a:prstClr val="black">
                                <a:alpha val="40000"/>
                              </a:prstClr>
                            </a:outerShdw>
                          </a:effectLst>
                          <a:latin typeface="+mj-lt"/>
                          <a:ea typeface="+mj-ea"/>
                          <a:cs typeface="+mj-cs"/>
                        </a:rPr>
                        <a:t>Wojciech</a:t>
                      </a:r>
                      <a:r>
                        <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rPr>
                        <a:t> </a:t>
                      </a:r>
                      <a:r>
                        <a:rPr lang="en-US" sz="1800" b="1" kern="1200" dirty="0" err="1" smtClean="0">
                          <a:solidFill>
                            <a:schemeClr val="tx2"/>
                          </a:solidFill>
                          <a:effectLst>
                            <a:outerShdw blurRad="50800" dist="38100" dir="2700000" algn="tl" rotWithShape="0">
                              <a:prstClr val="black">
                                <a:alpha val="40000"/>
                              </a:prstClr>
                            </a:outerShdw>
                          </a:effectLst>
                          <a:latin typeface="+mj-lt"/>
                          <a:ea typeface="+mj-ea"/>
                          <a:cs typeface="+mj-cs"/>
                        </a:rPr>
                        <a:t>Jarosz</a:t>
                      </a:r>
                      <a:endParaRPr lang="en-US" sz="1800" b="1" kern="1200" dirty="0" smtClean="0">
                        <a:solidFill>
                          <a:schemeClr val="tx2"/>
                        </a:solidFill>
                        <a:effectLst>
                          <a:outerShdw blurRad="50800" dist="38100" dir="2700000" algn="tl" rotWithShape="0">
                            <a:prstClr val="black">
                              <a:alpha val="40000"/>
                            </a:prstClr>
                          </a:outerShdw>
                        </a:effectLst>
                        <a:latin typeface="+mj-lt"/>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337337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Solutions</a:t>
            </a:r>
            <a:endParaRPr lang="en-CA" dirty="0"/>
          </a:p>
        </p:txBody>
      </p:sp>
      <p:sp>
        <p:nvSpPr>
          <p:cNvPr id="3" name="Content Placeholder 2"/>
          <p:cNvSpPr>
            <a:spLocks noGrp="1"/>
          </p:cNvSpPr>
          <p:nvPr>
            <p:ph sz="quarter" idx="13"/>
          </p:nvPr>
        </p:nvSpPr>
        <p:spPr>
          <a:xfrm>
            <a:off x="457200" y="971550"/>
            <a:ext cx="8305800" cy="592088"/>
          </a:xfrm>
        </p:spPr>
        <p:txBody>
          <a:bodyPr>
            <a:normAutofit/>
          </a:bodyPr>
          <a:lstStyle/>
          <a:p>
            <a:r>
              <a:rPr lang="en-US" dirty="0" smtClean="0"/>
              <a:t>Artist wish </a:t>
            </a:r>
            <a:r>
              <a:rPr lang="en-US" dirty="0"/>
              <a:t>list for a </a:t>
            </a:r>
            <a:r>
              <a:rPr lang="en-US" dirty="0" smtClean="0"/>
              <a:t>volume</a:t>
            </a:r>
            <a:r>
              <a:rPr lang="en-CA" dirty="0" smtClean="0"/>
              <a:t> lighting system:</a:t>
            </a:r>
            <a:endParaRPr lang="en-CA" dirty="0"/>
          </a:p>
        </p:txBody>
      </p:sp>
      <p:sp>
        <p:nvSpPr>
          <p:cNvPr id="5" name="Content Placeholder 2"/>
          <p:cNvSpPr txBox="1">
            <a:spLocks/>
          </p:cNvSpPr>
          <p:nvPr/>
        </p:nvSpPr>
        <p:spPr>
          <a:xfrm>
            <a:off x="797371" y="1547614"/>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 Integrate </a:t>
            </a:r>
            <a:r>
              <a:rPr lang="en-US" dirty="0" smtClean="0"/>
              <a:t>into </a:t>
            </a:r>
            <a:r>
              <a:rPr lang="en-US" dirty="0"/>
              <a:t>production pipeline</a:t>
            </a:r>
            <a:endParaRPr lang="en-CA" dirty="0"/>
          </a:p>
        </p:txBody>
      </p:sp>
      <p:sp>
        <p:nvSpPr>
          <p:cNvPr id="6" name="Content Placeholder 2"/>
          <p:cNvSpPr txBox="1">
            <a:spLocks/>
          </p:cNvSpPr>
          <p:nvPr/>
        </p:nvSpPr>
        <p:spPr>
          <a:xfrm>
            <a:off x="797371" y="2374776"/>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2. Expose flexibility </a:t>
            </a:r>
            <a:r>
              <a:rPr lang="en-US" dirty="0" smtClean="0"/>
              <a:t>with programmability</a:t>
            </a:r>
            <a:endParaRPr lang="en-CA" dirty="0"/>
          </a:p>
        </p:txBody>
      </p:sp>
      <p:sp>
        <p:nvSpPr>
          <p:cNvPr id="7" name="Content Placeholder 2"/>
          <p:cNvSpPr txBox="1">
            <a:spLocks/>
          </p:cNvSpPr>
          <p:nvPr/>
        </p:nvSpPr>
        <p:spPr>
          <a:xfrm>
            <a:off x="797371" y="3201938"/>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3. Mimic traditional volumetric design abstractions</a:t>
            </a:r>
            <a:endParaRPr lang="en-CA" dirty="0"/>
          </a:p>
        </p:txBody>
      </p:sp>
      <p:sp>
        <p:nvSpPr>
          <p:cNvPr id="12" name="Content Placeholder 2"/>
          <p:cNvSpPr txBox="1">
            <a:spLocks/>
          </p:cNvSpPr>
          <p:nvPr/>
        </p:nvSpPr>
        <p:spPr>
          <a:xfrm>
            <a:off x="1187624" y="1946091"/>
            <a:ext cx="6912768" cy="400110"/>
          </a:xfrm>
          <a:prstGeom prst="rect">
            <a:avLst/>
          </a:prstGeom>
        </p:spPr>
        <p:txBody>
          <a:bodyPr wrap="square">
            <a:spAutoFit/>
          </a:bodyPr>
          <a:lstStyle>
            <a:defPPr>
              <a:defRPr lang="de-DE"/>
            </a:defPPr>
            <a:lvl1pPr algn="ctr">
              <a:defRPr sz="2000">
                <a:solidFill>
                  <a:schemeClr val="accent1"/>
                </a:solidFill>
              </a:defRPr>
            </a:lvl1pPr>
          </a:lstStyle>
          <a:p>
            <a:r>
              <a:rPr lang="en-US" dirty="0"/>
              <a:t>Use existing </a:t>
            </a:r>
            <a:r>
              <a:rPr lang="en-US" dirty="0" smtClean="0"/>
              <a:t>tools; </a:t>
            </a:r>
            <a:r>
              <a:rPr lang="en-US" dirty="0"/>
              <a:t>don’t re-invent the wheel</a:t>
            </a:r>
            <a:endParaRPr lang="en-CA" dirty="0"/>
          </a:p>
        </p:txBody>
      </p:sp>
      <p:sp>
        <p:nvSpPr>
          <p:cNvPr id="13" name="Content Placeholder 2"/>
          <p:cNvSpPr txBox="1">
            <a:spLocks/>
          </p:cNvSpPr>
          <p:nvPr/>
        </p:nvSpPr>
        <p:spPr>
          <a:xfrm>
            <a:off x="400869" y="2785804"/>
            <a:ext cx="8491611" cy="400110"/>
          </a:xfrm>
          <a:prstGeom prst="rect">
            <a:avLst/>
          </a:prstGeom>
        </p:spPr>
        <p:txBody>
          <a:bodyPr wrap="square">
            <a:spAutoFit/>
          </a:bodyPr>
          <a:lstStyle>
            <a:defPPr>
              <a:defRPr lang="de-DE"/>
            </a:defPPr>
            <a:lvl1pPr algn="ctr">
              <a:defRPr sz="2000">
                <a:solidFill>
                  <a:schemeClr val="accent1"/>
                </a:solidFill>
              </a:defRPr>
            </a:lvl1pPr>
          </a:lstStyle>
          <a:p>
            <a:r>
              <a:rPr lang="en-US" dirty="0" smtClean="0"/>
              <a:t>Model will leverage DSLs</a:t>
            </a:r>
            <a:endParaRPr lang="en-CA" dirty="0"/>
          </a:p>
        </p:txBody>
      </p:sp>
      <p:sp>
        <p:nvSpPr>
          <p:cNvPr id="4" name="Slide Number Placeholder 3"/>
          <p:cNvSpPr>
            <a:spLocks noGrp="1"/>
          </p:cNvSpPr>
          <p:nvPr>
            <p:ph type="sldNum" sz="quarter" idx="4"/>
          </p:nvPr>
        </p:nvSpPr>
        <p:spPr/>
        <p:txBody>
          <a:bodyPr/>
          <a:lstStyle/>
          <a:p>
            <a:fld id="{5CA6AC1C-AE2C-4249-A8EC-7FDC8D2806BA}" type="slidenum">
              <a:rPr lang="en-US" smtClean="0"/>
              <a:pPr/>
              <a:t>10</a:t>
            </a:fld>
            <a:endParaRPr lang="en-US"/>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635646"/>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491335"/>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1672630" y="3611800"/>
            <a:ext cx="6859810" cy="400110"/>
          </a:xfrm>
          <a:prstGeom prst="rect">
            <a:avLst/>
          </a:prstGeom>
        </p:spPr>
        <p:txBody>
          <a:bodyPr wrap="square">
            <a:spAutoFit/>
          </a:bodyPr>
          <a:lstStyle>
            <a:defPPr>
              <a:defRPr lang="de-DE"/>
            </a:defPPr>
            <a:lvl1pPr>
              <a:defRPr>
                <a:solidFill>
                  <a:schemeClr val="accent1"/>
                </a:solidFill>
              </a:defRPr>
            </a:lvl1pPr>
          </a:lstStyle>
          <a:p>
            <a:r>
              <a:rPr lang="en-US" sz="2000" dirty="0"/>
              <a:t>Need</a:t>
            </a:r>
            <a:r>
              <a:rPr lang="en-US" sz="2000" dirty="0">
                <a:solidFill>
                  <a:srgbClr val="85FFFF"/>
                </a:solidFill>
              </a:rPr>
              <a:t> </a:t>
            </a:r>
            <a:r>
              <a:rPr lang="en-US" sz="2000" dirty="0"/>
              <a:t>analogues for </a:t>
            </a:r>
            <a:r>
              <a:rPr lang="en-US" sz="2000" b="1" dirty="0"/>
              <a:t>sketching</a:t>
            </a:r>
            <a:r>
              <a:rPr lang="en-US" sz="2000" dirty="0"/>
              <a:t>, </a:t>
            </a:r>
            <a:r>
              <a:rPr lang="en-US" sz="2000" b="1" dirty="0" smtClean="0"/>
              <a:t>animation</a:t>
            </a:r>
            <a:r>
              <a:rPr lang="en-US" sz="2000" dirty="0" smtClean="0"/>
              <a:t>, </a:t>
            </a:r>
            <a:r>
              <a:rPr lang="en-US" sz="2000" dirty="0"/>
              <a:t>and </a:t>
            </a:r>
            <a:r>
              <a:rPr lang="en-US" sz="2000" b="1" dirty="0"/>
              <a:t>shading</a:t>
            </a:r>
            <a:endParaRPr lang="en-CA" sz="2000" b="1" dirty="0"/>
          </a:p>
        </p:txBody>
      </p:sp>
    </p:spTree>
    <p:extLst>
      <p:ext uri="{BB962C8B-B14F-4D97-AF65-F5344CB8AC3E}">
        <p14:creationId xmlns:p14="http://schemas.microsoft.com/office/powerpoint/2010/main" val="29588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584" y="123138"/>
            <a:ext cx="8077200" cy="514350"/>
          </a:xfrm>
        </p:spPr>
        <p:txBody>
          <a:bodyPr>
            <a:normAutofit fontScale="90000"/>
          </a:bodyPr>
          <a:lstStyle/>
          <a:p>
            <a:r>
              <a:rPr lang="en-US" dirty="0" smtClean="0"/>
              <a:t>Sketching Abstraction – Photon Beams</a:t>
            </a:r>
            <a:endParaRPr lang="en-US" dirty="0"/>
          </a:p>
        </p:txBody>
      </p:sp>
      <p:sp>
        <p:nvSpPr>
          <p:cNvPr id="5" name="Content Placeholder 4"/>
          <p:cNvSpPr>
            <a:spLocks noGrp="1"/>
          </p:cNvSpPr>
          <p:nvPr>
            <p:ph sz="quarter" idx="13"/>
          </p:nvPr>
        </p:nvSpPr>
        <p:spPr>
          <a:xfrm>
            <a:off x="457200" y="971550"/>
            <a:ext cx="8305800" cy="520080"/>
          </a:xfrm>
        </p:spPr>
        <p:txBody>
          <a:bodyPr/>
          <a:lstStyle/>
          <a:p>
            <a:r>
              <a:rPr lang="en-US" dirty="0" smtClean="0"/>
              <a:t>Photon mapping based extension</a:t>
            </a:r>
            <a:endParaRPr lang="en-US" dirty="0" smtClean="0"/>
          </a:p>
        </p:txBody>
      </p:sp>
      <p:pic>
        <p:nvPicPr>
          <p:cNvPr id="4103"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8716" y="1560807"/>
            <a:ext cx="3500827" cy="3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851892" y="1576427"/>
            <a:ext cx="7295186" cy="3160009"/>
            <a:chOff x="17563214" y="2233451"/>
            <a:chExt cx="13461754" cy="5829162"/>
          </a:xfrm>
        </p:grpSpPr>
        <p:pic>
          <p:nvPicPr>
            <p:cNvPr id="12"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63214" y="2233451"/>
              <a:ext cx="6306930" cy="582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22686" y="2256876"/>
              <a:ext cx="6302282" cy="580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1548107"/>
            <a:ext cx="3527939" cy="3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6466" y="2607121"/>
            <a:ext cx="1231884" cy="11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716016" y="51470"/>
            <a:ext cx="4744144" cy="5122862"/>
            <a:chOff x="4788024" y="51470"/>
            <a:chExt cx="4744144" cy="5122862"/>
          </a:xfrm>
        </p:grpSpPr>
        <p:sp>
          <p:nvSpPr>
            <p:cNvPr id="20" name="Title 3"/>
            <p:cNvSpPr txBox="1">
              <a:spLocks/>
            </p:cNvSpPr>
            <p:nvPr/>
          </p:nvSpPr>
          <p:spPr>
            <a:xfrm>
              <a:off x="7668344" y="51470"/>
              <a:ext cx="1224136" cy="514350"/>
            </a:xfrm>
            <a:prstGeom prst="rect">
              <a:avLst/>
            </a:prstGeom>
          </p:spPr>
          <p:txBody>
            <a:bodyPr vert="horz" lIns="0" tIns="0" rIns="0" bIns="0" rtlCol="0" anchor="ctr">
              <a:noAutofit/>
            </a:bodyPr>
            <a:lstStyle>
              <a:lvl1pPr algn="ctr" defTabSz="914400" rtl="0" eaLnBrk="1" latinLnBrk="0" hangingPunct="1">
                <a:spcBef>
                  <a:spcPct val="0"/>
                </a:spcBef>
                <a:buNone/>
                <a:defRPr lang="en-US" sz="3600" b="1" kern="1200" dirty="0">
                  <a:solidFill>
                    <a:schemeClr val="tx2"/>
                  </a:solidFill>
                  <a:effectLst/>
                  <a:latin typeface="+mj-lt"/>
                  <a:ea typeface="+mj-ea"/>
                  <a:cs typeface="+mj-cs"/>
                </a:defRPr>
              </a:lvl1pPr>
            </a:lstStyle>
            <a:p>
              <a:r>
                <a:rPr lang="en-US" sz="4000" dirty="0" smtClean="0"/>
                <a:t>*</a:t>
              </a:r>
              <a:endParaRPr lang="en-US" sz="4000" dirty="0"/>
            </a:p>
          </p:txBody>
        </p:sp>
        <p:sp>
          <p:nvSpPr>
            <p:cNvPr id="21" name="Title 3"/>
            <p:cNvSpPr txBox="1">
              <a:spLocks/>
            </p:cNvSpPr>
            <p:nvPr/>
          </p:nvSpPr>
          <p:spPr>
            <a:xfrm>
              <a:off x="4788024" y="4659982"/>
              <a:ext cx="4744144" cy="514350"/>
            </a:xfrm>
            <a:prstGeom prst="rect">
              <a:avLst/>
            </a:prstGeom>
          </p:spPr>
          <p:txBody>
            <a:bodyPr vert="horz" lIns="0" tIns="0" rIns="0" bIns="0" rtlCol="0" anchor="ctr">
              <a:noAutofit/>
            </a:bodyPr>
            <a:lstStyle>
              <a:lvl1pPr algn="ctr" defTabSz="914400" rtl="0" eaLnBrk="1" latinLnBrk="0" hangingPunct="1">
                <a:spcBef>
                  <a:spcPct val="0"/>
                </a:spcBef>
                <a:buNone/>
                <a:defRPr lang="en-US" sz="3600" b="1" kern="1200" dirty="0">
                  <a:solidFill>
                    <a:schemeClr val="tx2"/>
                  </a:solidFill>
                  <a:effectLst/>
                  <a:latin typeface="+mj-lt"/>
                  <a:ea typeface="+mj-ea"/>
                  <a:cs typeface="+mj-cs"/>
                </a:defRPr>
              </a:lvl1pPr>
            </a:lstStyle>
            <a:p>
              <a:pPr algn="l"/>
              <a:r>
                <a:rPr lang="en-US" sz="2000" dirty="0" smtClean="0"/>
                <a:t>* </a:t>
              </a:r>
              <a:r>
                <a:rPr lang="en-US" sz="1600" b="0" dirty="0" smtClean="0"/>
                <a:t>see our talk tomorrow in </a:t>
              </a:r>
              <a:r>
                <a:rPr lang="en-CA" sz="1600" dirty="0"/>
                <a:t>Volumes &amp; </a:t>
              </a:r>
              <a:r>
                <a:rPr lang="en-CA" sz="1600" dirty="0" smtClean="0"/>
                <a:t>Photons</a:t>
              </a:r>
              <a:r>
                <a:rPr lang="en-US" sz="1600" b="0" dirty="0" smtClean="0"/>
                <a:t> </a:t>
              </a:r>
              <a:endParaRPr lang="en-US" sz="1600" b="0" dirty="0"/>
            </a:p>
          </p:txBody>
        </p:sp>
      </p:grpSp>
      <p:sp>
        <p:nvSpPr>
          <p:cNvPr id="6" name="Slide Number Placeholder 5"/>
          <p:cNvSpPr>
            <a:spLocks noGrp="1"/>
          </p:cNvSpPr>
          <p:nvPr>
            <p:ph type="sldNum" sz="quarter" idx="4"/>
          </p:nvPr>
        </p:nvSpPr>
        <p:spPr/>
        <p:txBody>
          <a:bodyPr/>
          <a:lstStyle/>
          <a:p>
            <a:fld id="{5CA6AC1C-AE2C-4249-A8EC-7FDC8D2806BA}" type="slidenum">
              <a:rPr lang="en-US" smtClean="0"/>
              <a:pPr/>
              <a:t>11</a:t>
            </a:fld>
            <a:endParaRPr lang="en-US"/>
          </a:p>
        </p:txBody>
      </p:sp>
      <p:pic>
        <p:nvPicPr>
          <p:cNvPr id="7" name="jarosz11comprehensive_h264.mov">
            <a:hlinkClick r:id="" action="ppaction://media"/>
          </p:cNvPr>
          <p:cNvPicPr>
            <a:picLocks noChangeAspect="1"/>
          </p:cNvPicPr>
          <p:nvPr>
            <a:videoFile r:link="rId1"/>
            <p:extLst>
              <p:ext uri="{DAA4B4D4-6D71-4841-9C94-3DE7FCFB9230}">
                <p14:media xmlns:p14="http://schemas.microsoft.com/office/powerpoint/2010/main" r:embed="rId2">
                  <p14:trim end="3363.752"/>
                </p14:media>
              </p:ext>
            </p:extLst>
          </p:nvPr>
        </p:nvPicPr>
        <p:blipFill rotWithShape="1">
          <a:blip r:embed="rId10"/>
          <a:srcRect l="50930" t="27763" r="3196" b="27508"/>
          <a:stretch>
            <a:fillRect/>
          </a:stretch>
        </p:blipFill>
        <p:spPr>
          <a:xfrm>
            <a:off x="8695361" y="2427734"/>
            <a:ext cx="6213301" cy="3407621"/>
          </a:xfrm>
          <a:prstGeom prst="rect">
            <a:avLst/>
          </a:prstGeom>
          <a:noFill/>
          <a:ln>
            <a:noFill/>
          </a:ln>
        </p:spPr>
      </p:pic>
    </p:spTree>
    <p:extLst>
      <p:ext uri="{BB962C8B-B14F-4D97-AF65-F5344CB8AC3E}">
        <p14:creationId xmlns:p14="http://schemas.microsoft.com/office/powerpoint/2010/main" val="204375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md type="call" cmd="stop">
                                      <p:cBhvr>
                                        <p:cTn id="11" dur="1">
                                          <p:stCondLst>
                                            <p:cond delay="0"/>
                                          </p:stCondLst>
                                        </p:cTn>
                                        <p:tgtEl>
                                          <p:spTgt spid="7"/>
                                        </p:tgtEl>
                                      </p:cBhvr>
                                    </p:cmd>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103"/>
                                        </p:tgtEl>
                                        <p:attrNameLst>
                                          <p:attrName>style.visibility</p:attrName>
                                        </p:attrNameLst>
                                      </p:cBhvr>
                                      <p:to>
                                        <p:strVal val="visible"/>
                                      </p:to>
                                    </p:set>
                                    <p:animEffect transition="in" filter="fade">
                                      <p:cBhvr>
                                        <p:cTn id="35" dur="500"/>
                                        <p:tgtEl>
                                          <p:spTgt spid="410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103"/>
                                        </p:tgtEl>
                                        <p:attrNameLst>
                                          <p:attrName>style.visibility</p:attrName>
                                        </p:attrNameLst>
                                      </p:cBhvr>
                                      <p:to>
                                        <p:strVal val="hidden"/>
                                      </p:to>
                                    </p:set>
                                  </p:childTnLst>
                                </p:cTn>
                              </p:par>
                            </p:childTnLst>
                          </p:cTn>
                        </p:par>
                        <p:par>
                          <p:cTn id="44" fill="hold">
                            <p:stCondLst>
                              <p:cond delay="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8" repeatCount="indefinite" fill="hold" display="0">
                  <p:stCondLst>
                    <p:cond delay="indefinite"/>
                  </p:stCondLst>
                </p:cTn>
                <p:tgtEl>
                  <p:spTgt spid="7"/>
                </p:tgtEl>
              </p:cMediaNode>
            </p:video>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Beams as an </a:t>
            </a:r>
            <a:r>
              <a:rPr lang="en-US" dirty="0" smtClean="0"/>
              <a:t>3D Artistic </a:t>
            </a:r>
            <a:r>
              <a:rPr lang="en-US" dirty="0"/>
              <a:t>Abstraction</a:t>
            </a:r>
          </a:p>
        </p:txBody>
      </p:sp>
      <p:sp>
        <p:nvSpPr>
          <p:cNvPr id="3" name="Content Placeholder 2"/>
          <p:cNvSpPr>
            <a:spLocks noGrp="1"/>
          </p:cNvSpPr>
          <p:nvPr>
            <p:ph sz="quarter" idx="13"/>
          </p:nvPr>
        </p:nvSpPr>
        <p:spPr>
          <a:xfrm>
            <a:off x="-11113" y="4371950"/>
            <a:ext cx="9144000" cy="792088"/>
          </a:xfrm>
        </p:spPr>
        <p:txBody>
          <a:bodyPr>
            <a:normAutofit/>
          </a:bodyPr>
          <a:lstStyle/>
          <a:p>
            <a:pPr marL="0" indent="0" algn="ctr">
              <a:buNone/>
            </a:pPr>
            <a:r>
              <a:rPr lang="en-US" sz="2800" b="1" dirty="0" smtClean="0"/>
              <a:t>Beams</a:t>
            </a:r>
            <a:r>
              <a:rPr lang="en-US" sz="2800" dirty="0" smtClean="0"/>
              <a:t> simultaneously represent </a:t>
            </a:r>
            <a:r>
              <a:rPr lang="en-US" sz="2800" u="sng" dirty="0" smtClean="0"/>
              <a:t>form</a:t>
            </a:r>
            <a:r>
              <a:rPr lang="en-US" sz="2800" dirty="0" smtClean="0"/>
              <a:t> and </a:t>
            </a:r>
            <a:r>
              <a:rPr lang="en-US" sz="2800" u="sng" dirty="0" smtClean="0"/>
              <a:t>light</a:t>
            </a:r>
            <a:r>
              <a:rPr lang="en-US" sz="2800" dirty="0" smtClean="0"/>
              <a:t> in a volume</a:t>
            </a:r>
            <a:endParaRPr lang="en-US" sz="2800" dirty="0"/>
          </a:p>
          <a:p>
            <a:pPr marL="0" lvl="1" indent="0" algn="ctr">
              <a:buNone/>
            </a:pPr>
            <a:endParaRPr lang="en-US" sz="2000" dirty="0" smtClean="0"/>
          </a:p>
        </p:txBody>
      </p:sp>
      <p:sp>
        <p:nvSpPr>
          <p:cNvPr id="5" name="Rectangle 4"/>
          <p:cNvSpPr/>
          <p:nvPr/>
        </p:nvSpPr>
        <p:spPr>
          <a:xfrm>
            <a:off x="351780" y="821838"/>
            <a:ext cx="8792219" cy="1101840"/>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srgbClr val="603913"/>
                </a:solidFill>
              </a:rPr>
              <a:t>Artists sketch </a:t>
            </a:r>
            <a:r>
              <a:rPr lang="en-US" sz="3200" i="1" dirty="0" smtClean="0">
                <a:solidFill>
                  <a:srgbClr val="603913"/>
                </a:solidFill>
              </a:rPr>
              <a:t>streaks</a:t>
            </a:r>
            <a:r>
              <a:rPr lang="en-US" sz="3200" dirty="0" smtClean="0">
                <a:solidFill>
                  <a:srgbClr val="603913"/>
                </a:solidFill>
              </a:rPr>
              <a:t> of light in volumes</a:t>
            </a:r>
          </a:p>
          <a:p>
            <a:pPr marL="800100" lvl="1" indent="-342900">
              <a:spcBef>
                <a:spcPct val="20000"/>
              </a:spcBef>
              <a:buFont typeface="Arial" pitchFamily="34" charset="0"/>
              <a:buChar char="•"/>
            </a:pPr>
            <a:r>
              <a:rPr lang="en-US" sz="2800" dirty="0" smtClean="0">
                <a:solidFill>
                  <a:srgbClr val="603913"/>
                </a:solidFill>
              </a:rPr>
              <a:t>Beams are a 3D analogue to this </a:t>
            </a:r>
            <a:r>
              <a:rPr lang="en-US" sz="2800" i="1" dirty="0" smtClean="0">
                <a:solidFill>
                  <a:srgbClr val="603913"/>
                </a:solidFill>
              </a:rPr>
              <a:t>streak</a:t>
            </a:r>
            <a:r>
              <a:rPr lang="en-US" sz="2800" dirty="0" smtClean="0">
                <a:solidFill>
                  <a:srgbClr val="603913"/>
                </a:solidFill>
              </a:rPr>
              <a:t> primitive</a:t>
            </a:r>
            <a:endParaRPr lang="en-US" sz="2800" dirty="0">
              <a:solidFill>
                <a:srgbClr val="603913"/>
              </a:solidFill>
            </a:endParaRPr>
          </a:p>
        </p:txBody>
      </p:sp>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6929"/>
          <a:stretch/>
        </p:blipFill>
        <p:spPr bwMode="auto">
          <a:xfrm>
            <a:off x="1600200" y="1925686"/>
            <a:ext cx="2008078" cy="236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763144" y="1925686"/>
            <a:ext cx="4121224" cy="2374256"/>
            <a:chOff x="4598167" y="1853080"/>
            <a:chExt cx="4121224" cy="2374256"/>
          </a:xfrm>
        </p:grpSpPr>
        <p:pic>
          <p:nvPicPr>
            <p:cNvPr id="1034"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69"/>
            <a:stretch/>
          </p:blipFill>
          <p:spPr bwMode="auto">
            <a:xfrm>
              <a:off x="4598167" y="1853080"/>
              <a:ext cx="3924994" cy="236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2"/>
            <p:cNvSpPr txBox="1">
              <a:spLocks/>
            </p:cNvSpPr>
            <p:nvPr/>
          </p:nvSpPr>
          <p:spPr>
            <a:xfrm>
              <a:off x="6614225" y="4037947"/>
              <a:ext cx="2105166" cy="189389"/>
            </a:xfrm>
            <a:prstGeom prst="rect">
              <a:avLst/>
            </a:prstGeom>
          </p:spPr>
          <p:txBody>
            <a:bodyPr vert="horz" lIns="0" tIns="0" rIns="0" bIns="0" rtlCol="0">
              <a:normAutofit/>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rgbClr val="FFFFCC"/>
                  </a:solidFill>
                </a:rPr>
                <a:t>© </a:t>
              </a:r>
              <a:r>
                <a:rPr lang="en-US" sz="1200" dirty="0" smtClean="0">
                  <a:solidFill>
                    <a:srgbClr val="FFFFCC"/>
                  </a:solidFill>
                </a:rPr>
                <a:t>Disney Enterprises, Inc.</a:t>
              </a:r>
              <a:endParaRPr lang="en-US" sz="1200" dirty="0">
                <a:solidFill>
                  <a:srgbClr val="FFFFCC"/>
                </a:solidFill>
              </a:endParaRPr>
            </a:p>
          </p:txBody>
        </p:sp>
      </p:grpSp>
      <p:sp>
        <p:nvSpPr>
          <p:cNvPr id="4" name="Slide Number Placeholder 3"/>
          <p:cNvSpPr>
            <a:spLocks noGrp="1"/>
          </p:cNvSpPr>
          <p:nvPr>
            <p:ph type="sldNum" sz="quarter" idx="4"/>
          </p:nvPr>
        </p:nvSpPr>
        <p:spPr/>
        <p:txBody>
          <a:bodyPr/>
          <a:lstStyle/>
          <a:p>
            <a:fld id="{5CA6AC1C-AE2C-4249-A8EC-7FDC8D2806BA}" type="slidenum">
              <a:rPr lang="en-US" smtClean="0"/>
              <a:pPr/>
              <a:t>12</a:t>
            </a:fld>
            <a:endParaRPr lang="en-US"/>
          </a:p>
        </p:txBody>
      </p:sp>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62" t="10549" r="54713" b="9626"/>
          <a:stretch/>
        </p:blipFill>
        <p:spPr bwMode="auto">
          <a:xfrm>
            <a:off x="1600200" y="1923678"/>
            <a:ext cx="2008078" cy="237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39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33"/>
                                        </p:tgtEl>
                                        <p:attrNameLst>
                                          <p:attrName>style.visibility</p:attrName>
                                        </p:attrNameLst>
                                      </p:cBhvr>
                                      <p:to>
                                        <p:strVal val="visible"/>
                                      </p:to>
                                    </p:set>
                                    <p:anim calcmode="lin" valueType="num">
                                      <p:cBhvr additive="base">
                                        <p:cTn id="15" dur="500" fill="hold"/>
                                        <p:tgtEl>
                                          <p:spTgt spid="1033"/>
                                        </p:tgtEl>
                                        <p:attrNameLst>
                                          <p:attrName>ppt_x</p:attrName>
                                        </p:attrNameLst>
                                      </p:cBhvr>
                                      <p:tavLst>
                                        <p:tav tm="0">
                                          <p:val>
                                            <p:strVal val="#ppt_x"/>
                                          </p:val>
                                        </p:tav>
                                        <p:tav tm="100000">
                                          <p:val>
                                            <p:strVal val="#ppt_x"/>
                                          </p:val>
                                        </p:tav>
                                      </p:tavLst>
                                    </p:anim>
                                    <p:anim calcmode="lin" valueType="num">
                                      <p:cBhvr additive="base">
                                        <p:cTn id="16"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33"/>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Solutions</a:t>
            </a:r>
            <a:endParaRPr lang="en-CA" dirty="0"/>
          </a:p>
        </p:txBody>
      </p:sp>
      <p:sp>
        <p:nvSpPr>
          <p:cNvPr id="3" name="Content Placeholder 2"/>
          <p:cNvSpPr>
            <a:spLocks noGrp="1"/>
          </p:cNvSpPr>
          <p:nvPr>
            <p:ph sz="quarter" idx="13"/>
          </p:nvPr>
        </p:nvSpPr>
        <p:spPr>
          <a:xfrm>
            <a:off x="457200" y="971550"/>
            <a:ext cx="8305800" cy="592088"/>
          </a:xfrm>
        </p:spPr>
        <p:txBody>
          <a:bodyPr>
            <a:normAutofit/>
          </a:bodyPr>
          <a:lstStyle/>
          <a:p>
            <a:r>
              <a:rPr lang="en-US" dirty="0" smtClean="0"/>
              <a:t>Artist wish </a:t>
            </a:r>
            <a:r>
              <a:rPr lang="en-US" dirty="0"/>
              <a:t>list for a </a:t>
            </a:r>
            <a:r>
              <a:rPr lang="en-US" dirty="0" smtClean="0"/>
              <a:t>volume</a:t>
            </a:r>
            <a:r>
              <a:rPr lang="en-CA" dirty="0" smtClean="0"/>
              <a:t> lighting system:</a:t>
            </a:r>
            <a:endParaRPr lang="en-CA" dirty="0"/>
          </a:p>
        </p:txBody>
      </p:sp>
      <p:sp>
        <p:nvSpPr>
          <p:cNvPr id="5" name="Content Placeholder 2"/>
          <p:cNvSpPr txBox="1">
            <a:spLocks/>
          </p:cNvSpPr>
          <p:nvPr/>
        </p:nvSpPr>
        <p:spPr>
          <a:xfrm>
            <a:off x="797371" y="1547614"/>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 Integrate </a:t>
            </a:r>
            <a:r>
              <a:rPr lang="en-US" dirty="0" smtClean="0"/>
              <a:t>into </a:t>
            </a:r>
            <a:r>
              <a:rPr lang="en-US" dirty="0"/>
              <a:t>production pipeline</a:t>
            </a:r>
            <a:endParaRPr lang="en-CA" dirty="0"/>
          </a:p>
        </p:txBody>
      </p:sp>
      <p:sp>
        <p:nvSpPr>
          <p:cNvPr id="6" name="Content Placeholder 2"/>
          <p:cNvSpPr txBox="1">
            <a:spLocks/>
          </p:cNvSpPr>
          <p:nvPr/>
        </p:nvSpPr>
        <p:spPr>
          <a:xfrm>
            <a:off x="797371" y="2374776"/>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2. Expose flexibility </a:t>
            </a:r>
            <a:r>
              <a:rPr lang="en-US" dirty="0" smtClean="0"/>
              <a:t>with programmability</a:t>
            </a:r>
            <a:endParaRPr lang="en-CA" dirty="0"/>
          </a:p>
        </p:txBody>
      </p:sp>
      <p:sp>
        <p:nvSpPr>
          <p:cNvPr id="7" name="Content Placeholder 2"/>
          <p:cNvSpPr txBox="1">
            <a:spLocks/>
          </p:cNvSpPr>
          <p:nvPr/>
        </p:nvSpPr>
        <p:spPr>
          <a:xfrm>
            <a:off x="797371" y="3201938"/>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3. Mimic traditional volumetric design abstractions</a:t>
            </a:r>
            <a:endParaRPr lang="en-CA" dirty="0"/>
          </a:p>
        </p:txBody>
      </p:sp>
      <p:sp>
        <p:nvSpPr>
          <p:cNvPr id="8" name="Content Placeholder 2"/>
          <p:cNvSpPr txBox="1">
            <a:spLocks/>
          </p:cNvSpPr>
          <p:nvPr/>
        </p:nvSpPr>
        <p:spPr>
          <a:xfrm>
            <a:off x="802704" y="4030960"/>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4. Support physical and non-physical volume effects </a:t>
            </a:r>
            <a:endParaRPr lang="en-CA" dirty="0"/>
          </a:p>
        </p:txBody>
      </p:sp>
      <p:sp>
        <p:nvSpPr>
          <p:cNvPr id="12" name="Content Placeholder 2"/>
          <p:cNvSpPr txBox="1">
            <a:spLocks/>
          </p:cNvSpPr>
          <p:nvPr/>
        </p:nvSpPr>
        <p:spPr>
          <a:xfrm>
            <a:off x="1187624" y="1946091"/>
            <a:ext cx="6912768" cy="400110"/>
          </a:xfrm>
          <a:prstGeom prst="rect">
            <a:avLst/>
          </a:prstGeom>
        </p:spPr>
        <p:txBody>
          <a:bodyPr wrap="square">
            <a:spAutoFit/>
          </a:bodyPr>
          <a:lstStyle>
            <a:defPPr>
              <a:defRPr lang="de-DE"/>
            </a:defPPr>
            <a:lvl1pPr algn="ctr">
              <a:defRPr sz="2000">
                <a:solidFill>
                  <a:schemeClr val="accent1"/>
                </a:solidFill>
              </a:defRPr>
            </a:lvl1pPr>
          </a:lstStyle>
          <a:p>
            <a:r>
              <a:rPr lang="en-US" dirty="0"/>
              <a:t>Use existing </a:t>
            </a:r>
            <a:r>
              <a:rPr lang="en-US" dirty="0" smtClean="0"/>
              <a:t>tools; </a:t>
            </a:r>
            <a:r>
              <a:rPr lang="en-US" dirty="0"/>
              <a:t>don’t re-invent the wheel</a:t>
            </a:r>
            <a:endParaRPr lang="en-CA" dirty="0"/>
          </a:p>
        </p:txBody>
      </p:sp>
      <p:sp>
        <p:nvSpPr>
          <p:cNvPr id="13" name="Content Placeholder 2"/>
          <p:cNvSpPr txBox="1">
            <a:spLocks/>
          </p:cNvSpPr>
          <p:nvPr/>
        </p:nvSpPr>
        <p:spPr>
          <a:xfrm>
            <a:off x="400869" y="2785804"/>
            <a:ext cx="8491611" cy="400110"/>
          </a:xfrm>
          <a:prstGeom prst="rect">
            <a:avLst/>
          </a:prstGeom>
        </p:spPr>
        <p:txBody>
          <a:bodyPr wrap="square">
            <a:spAutoFit/>
          </a:bodyPr>
          <a:lstStyle>
            <a:defPPr>
              <a:defRPr lang="de-DE"/>
            </a:defPPr>
            <a:lvl1pPr algn="ctr">
              <a:defRPr sz="2000">
                <a:solidFill>
                  <a:schemeClr val="accent1"/>
                </a:solidFill>
              </a:defRPr>
            </a:lvl1pPr>
          </a:lstStyle>
          <a:p>
            <a:r>
              <a:rPr lang="en-US" dirty="0" smtClean="0"/>
              <a:t>Model will leverage DSLs</a:t>
            </a:r>
            <a:endParaRPr lang="en-CA" dirty="0"/>
          </a:p>
        </p:txBody>
      </p:sp>
      <p:sp>
        <p:nvSpPr>
          <p:cNvPr id="4" name="Slide Number Placeholder 3"/>
          <p:cNvSpPr>
            <a:spLocks noGrp="1"/>
          </p:cNvSpPr>
          <p:nvPr>
            <p:ph type="sldNum" sz="quarter" idx="4"/>
          </p:nvPr>
        </p:nvSpPr>
        <p:spPr/>
        <p:txBody>
          <a:bodyPr/>
          <a:lstStyle/>
          <a:p>
            <a:fld id="{5CA6AC1C-AE2C-4249-A8EC-7FDC8D2806BA}" type="slidenum">
              <a:rPr lang="en-US" smtClean="0"/>
              <a:pPr/>
              <a:t>13</a:t>
            </a:fld>
            <a:endParaRPr lang="en-US"/>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635646"/>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491335"/>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1672630" y="3611800"/>
            <a:ext cx="6859810" cy="400110"/>
          </a:xfrm>
          <a:prstGeom prst="rect">
            <a:avLst/>
          </a:prstGeom>
        </p:spPr>
        <p:txBody>
          <a:bodyPr wrap="square">
            <a:spAutoFit/>
          </a:bodyPr>
          <a:lstStyle>
            <a:defPPr>
              <a:defRPr lang="de-DE"/>
            </a:defPPr>
            <a:lvl1pPr>
              <a:defRPr>
                <a:solidFill>
                  <a:schemeClr val="accent1"/>
                </a:solidFill>
              </a:defRPr>
            </a:lvl1pPr>
          </a:lstStyle>
          <a:p>
            <a:r>
              <a:rPr lang="en-US" sz="2000" dirty="0"/>
              <a:t>Need</a:t>
            </a:r>
            <a:r>
              <a:rPr lang="en-US" sz="2000" dirty="0">
                <a:solidFill>
                  <a:srgbClr val="85FFFF"/>
                </a:solidFill>
              </a:rPr>
              <a:t> </a:t>
            </a:r>
            <a:r>
              <a:rPr lang="en-US" sz="2000" dirty="0"/>
              <a:t>analogues for </a:t>
            </a:r>
            <a:r>
              <a:rPr lang="en-US" sz="2000" b="1" dirty="0"/>
              <a:t>sketching</a:t>
            </a:r>
            <a:r>
              <a:rPr lang="en-US" sz="2000" dirty="0"/>
              <a:t>, </a:t>
            </a:r>
            <a:r>
              <a:rPr lang="en-US" sz="2000" b="1" dirty="0" smtClean="0"/>
              <a:t>animation</a:t>
            </a:r>
            <a:r>
              <a:rPr lang="en-US" sz="2000" dirty="0" smtClean="0"/>
              <a:t>, </a:t>
            </a:r>
            <a:r>
              <a:rPr lang="en-US" sz="2000" dirty="0"/>
              <a:t>and </a:t>
            </a:r>
            <a:r>
              <a:rPr lang="en-US" sz="2000" b="1" dirty="0"/>
              <a:t>shading</a:t>
            </a:r>
            <a:endParaRPr lang="en-CA" sz="2000" b="1" dirty="0"/>
          </a:p>
        </p:txBody>
      </p:sp>
    </p:spTree>
    <p:extLst>
      <p:ext uri="{BB962C8B-B14F-4D97-AF65-F5344CB8AC3E}">
        <p14:creationId xmlns:p14="http://schemas.microsoft.com/office/powerpoint/2010/main" val="12603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Bending and Breaking the Laws of Physics</a:t>
            </a:r>
            <a:endParaRPr lang="en-CA" dirty="0"/>
          </a:p>
        </p:txBody>
      </p:sp>
      <p:sp>
        <p:nvSpPr>
          <p:cNvPr id="3" name="Content Placeholder 2"/>
          <p:cNvSpPr>
            <a:spLocks noGrp="1"/>
          </p:cNvSpPr>
          <p:nvPr>
            <p:ph sz="quarter" idx="13"/>
          </p:nvPr>
        </p:nvSpPr>
        <p:spPr>
          <a:xfrm>
            <a:off x="251520" y="987574"/>
            <a:ext cx="8676456" cy="520080"/>
          </a:xfrm>
        </p:spPr>
        <p:txBody>
          <a:bodyPr>
            <a:normAutofit fontScale="92500"/>
          </a:bodyPr>
          <a:lstStyle/>
          <a:p>
            <a:pPr marL="0" indent="0" algn="ctr">
              <a:buNone/>
            </a:pPr>
            <a:r>
              <a:rPr lang="en-US" dirty="0" smtClean="0"/>
              <a:t>What needs </a:t>
            </a:r>
            <a:r>
              <a:rPr lang="en-US" dirty="0" smtClean="0"/>
              <a:t>to </a:t>
            </a:r>
            <a:r>
              <a:rPr lang="en-US" dirty="0" smtClean="0"/>
              <a:t>change in the photon beams approach?</a:t>
            </a:r>
            <a:endParaRPr lang="en-US" dirty="0"/>
          </a:p>
        </p:txBody>
      </p:sp>
      <p:grpSp>
        <p:nvGrpSpPr>
          <p:cNvPr id="7" name="Group 6"/>
          <p:cNvGrpSpPr/>
          <p:nvPr/>
        </p:nvGrpSpPr>
        <p:grpSpPr>
          <a:xfrm>
            <a:off x="179512" y="1760715"/>
            <a:ext cx="5314207" cy="1387099"/>
            <a:chOff x="1920068" y="2592873"/>
            <a:chExt cx="5314207" cy="1387099"/>
          </a:xfrm>
        </p:grpSpPr>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068" y="2592873"/>
              <a:ext cx="5314207" cy="104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2596952" y="3579862"/>
              <a:ext cx="3960440" cy="400110"/>
            </a:xfrm>
            <a:prstGeom prst="rect">
              <a:avLst/>
            </a:prstGeom>
          </p:spPr>
          <p:txBody>
            <a:bodyPr wrap="square">
              <a:spAutoFit/>
            </a:bodyPr>
            <a:lstStyle>
              <a:defPPr>
                <a:defRPr lang="de-DE"/>
              </a:defPPr>
              <a:lvl1pPr>
                <a:defRPr>
                  <a:solidFill>
                    <a:schemeClr val="accent1"/>
                  </a:solidFill>
                </a:defRPr>
              </a:lvl1pPr>
            </a:lstStyle>
            <a:p>
              <a:pPr algn="ctr"/>
              <a:r>
                <a:rPr lang="en-US" sz="2000" b="1" dirty="0" smtClean="0"/>
                <a:t>Modeling</a:t>
              </a:r>
            </a:p>
          </p:txBody>
        </p:sp>
      </p:grpSp>
      <p:grpSp>
        <p:nvGrpSpPr>
          <p:cNvPr id="8" name="Group 7"/>
          <p:cNvGrpSpPr/>
          <p:nvPr/>
        </p:nvGrpSpPr>
        <p:grpSpPr>
          <a:xfrm>
            <a:off x="5436096" y="1629877"/>
            <a:ext cx="3960440" cy="1517937"/>
            <a:chOff x="5438753" y="2205941"/>
            <a:chExt cx="3960440" cy="1517937"/>
          </a:xfrm>
        </p:grpSpPr>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491" y="2205941"/>
              <a:ext cx="2514965" cy="117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2"/>
            <p:cNvSpPr txBox="1">
              <a:spLocks/>
            </p:cNvSpPr>
            <p:nvPr/>
          </p:nvSpPr>
          <p:spPr>
            <a:xfrm>
              <a:off x="5438753" y="3323768"/>
              <a:ext cx="3960440" cy="400110"/>
            </a:xfrm>
            <a:prstGeom prst="rect">
              <a:avLst/>
            </a:prstGeom>
          </p:spPr>
          <p:txBody>
            <a:bodyPr wrap="square">
              <a:spAutoFit/>
            </a:bodyPr>
            <a:lstStyle>
              <a:defPPr>
                <a:defRPr lang="de-DE"/>
              </a:defPPr>
              <a:lvl1pPr>
                <a:defRPr>
                  <a:solidFill>
                    <a:schemeClr val="accent1"/>
                  </a:solidFill>
                </a:defRPr>
              </a:lvl1pPr>
            </a:lstStyle>
            <a:p>
              <a:pPr algn="ctr"/>
              <a:r>
                <a:rPr lang="en-US" sz="2000" b="1" dirty="0" smtClean="0"/>
                <a:t>Shading</a:t>
              </a:r>
            </a:p>
          </p:txBody>
        </p:sp>
      </p:grpSp>
      <p:sp>
        <p:nvSpPr>
          <p:cNvPr id="9" name="Rectangle 8"/>
          <p:cNvSpPr/>
          <p:nvPr/>
        </p:nvSpPr>
        <p:spPr>
          <a:xfrm>
            <a:off x="5580112" y="1635646"/>
            <a:ext cx="606256" cy="1107996"/>
          </a:xfrm>
          <a:prstGeom prst="rect">
            <a:avLst/>
          </a:prstGeom>
        </p:spPr>
        <p:txBody>
          <a:bodyPr wrap="none">
            <a:spAutoFit/>
          </a:bodyPr>
          <a:lstStyle/>
          <a:p>
            <a:r>
              <a:rPr lang="en-US" sz="6600" b="1" dirty="0" smtClean="0">
                <a:solidFill>
                  <a:srgbClr val="FF0000"/>
                </a:solidFill>
              </a:rPr>
              <a:t>+</a:t>
            </a:r>
            <a:endParaRPr lang="en-US" b="1" dirty="0">
              <a:solidFill>
                <a:srgbClr val="FF0000"/>
              </a:solidFill>
            </a:endParaRPr>
          </a:p>
        </p:txBody>
      </p:sp>
      <p:sp>
        <p:nvSpPr>
          <p:cNvPr id="21" name="Content Placeholder 2"/>
          <p:cNvSpPr txBox="1">
            <a:spLocks/>
          </p:cNvSpPr>
          <p:nvPr/>
        </p:nvSpPr>
        <p:spPr>
          <a:xfrm>
            <a:off x="251520" y="3283818"/>
            <a:ext cx="8651304" cy="584076"/>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a:t>These steps map to </a:t>
            </a:r>
            <a:r>
              <a:rPr lang="en-US" dirty="0" smtClean="0"/>
              <a:t>the </a:t>
            </a:r>
            <a:r>
              <a:rPr lang="en-US" dirty="0"/>
              <a:t>photon </a:t>
            </a:r>
            <a:r>
              <a:rPr lang="en-US" dirty="0" smtClean="0"/>
              <a:t>beam passes</a:t>
            </a:r>
            <a:endParaRPr lang="en-US" dirty="0"/>
          </a:p>
        </p:txBody>
      </p:sp>
      <p:sp>
        <p:nvSpPr>
          <p:cNvPr id="5" name="Slide Number Placeholder 4"/>
          <p:cNvSpPr>
            <a:spLocks noGrp="1"/>
          </p:cNvSpPr>
          <p:nvPr>
            <p:ph type="sldNum" sz="quarter" idx="4"/>
          </p:nvPr>
        </p:nvSpPr>
        <p:spPr/>
        <p:txBody>
          <a:bodyPr/>
          <a:lstStyle/>
          <a:p>
            <a:fld id="{5CA6AC1C-AE2C-4249-A8EC-7FDC8D2806BA}" type="slidenum">
              <a:rPr lang="en-US" smtClean="0"/>
              <a:pPr/>
              <a:t>14</a:t>
            </a:fld>
            <a:endParaRPr lang="en-US"/>
          </a:p>
        </p:txBody>
      </p:sp>
      <p:sp>
        <p:nvSpPr>
          <p:cNvPr id="17" name="Content Placeholder 2"/>
          <p:cNvSpPr txBox="1">
            <a:spLocks/>
          </p:cNvSpPr>
          <p:nvPr/>
        </p:nvSpPr>
        <p:spPr>
          <a:xfrm>
            <a:off x="253051" y="4003898"/>
            <a:ext cx="8651304" cy="584076"/>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Need to enable artists to </a:t>
            </a:r>
            <a:r>
              <a:rPr lang="en-US" i="1" dirty="0" smtClean="0"/>
              <a:t>bend</a:t>
            </a:r>
            <a:r>
              <a:rPr lang="en-US" dirty="0" smtClean="0"/>
              <a:t> or </a:t>
            </a:r>
            <a:r>
              <a:rPr lang="en-US" b="1" dirty="0" smtClean="0"/>
              <a:t>break</a:t>
            </a:r>
            <a:r>
              <a:rPr lang="en-US" dirty="0" smtClean="0"/>
              <a:t> physics</a:t>
            </a:r>
          </a:p>
        </p:txBody>
      </p:sp>
    </p:spTree>
    <p:extLst>
      <p:ext uri="{BB962C8B-B14F-4D97-AF65-F5344CB8AC3E}">
        <p14:creationId xmlns:p14="http://schemas.microsoft.com/office/powerpoint/2010/main" val="6227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7734"/>
            <a:ext cx="9144000" cy="514350"/>
          </a:xfrm>
        </p:spPr>
        <p:txBody>
          <a:bodyPr>
            <a:noAutofit/>
          </a:bodyPr>
          <a:lstStyle/>
          <a:p>
            <a:r>
              <a:rPr lang="en-US" sz="4200" dirty="0" smtClean="0"/>
              <a:t>Controllable Volume Modeling</a:t>
            </a:r>
            <a:endParaRPr lang="en-US" sz="4200" dirty="0"/>
          </a:p>
        </p:txBody>
      </p:sp>
      <p:sp>
        <p:nvSpPr>
          <p:cNvPr id="3" name="Slide Number Placeholder 2"/>
          <p:cNvSpPr>
            <a:spLocks noGrp="1"/>
          </p:cNvSpPr>
          <p:nvPr>
            <p:ph type="sldNum" sz="quarter" idx="4"/>
          </p:nvPr>
        </p:nvSpPr>
        <p:spPr/>
        <p:txBody>
          <a:bodyPr/>
          <a:lstStyle/>
          <a:p>
            <a:fld id="{5CA6AC1C-AE2C-4249-A8EC-7FDC8D2806BA}" type="slidenum">
              <a:rPr lang="en-US" smtClean="0"/>
              <a:pPr/>
              <a:t>15</a:t>
            </a:fld>
            <a:endParaRPr lang="en-US"/>
          </a:p>
        </p:txBody>
      </p:sp>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000" y="3108898"/>
            <a:ext cx="8651616" cy="169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66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Controllable Volume Modeling</a:t>
            </a:r>
            <a:endParaRPr lang="en-CA" dirty="0"/>
          </a:p>
        </p:txBody>
      </p:sp>
      <p:sp>
        <p:nvSpPr>
          <p:cNvPr id="3" name="Content Placeholder 2"/>
          <p:cNvSpPr>
            <a:spLocks noGrp="1"/>
          </p:cNvSpPr>
          <p:nvPr>
            <p:ph sz="quarter" idx="13"/>
          </p:nvPr>
        </p:nvSpPr>
        <p:spPr>
          <a:xfrm>
            <a:off x="457200" y="915566"/>
            <a:ext cx="8305800" cy="1154088"/>
          </a:xfrm>
        </p:spPr>
        <p:txBody>
          <a:bodyPr/>
          <a:lstStyle/>
          <a:p>
            <a:r>
              <a:rPr lang="en-US" dirty="0" smtClean="0"/>
              <a:t>Art-</a:t>
            </a:r>
            <a:r>
              <a:rPr lang="en-US" dirty="0" err="1" smtClean="0"/>
              <a:t>directable</a:t>
            </a:r>
            <a:r>
              <a:rPr lang="en-US" dirty="0" smtClean="0"/>
              <a:t> modeling: build on existing tools</a:t>
            </a:r>
          </a:p>
          <a:p>
            <a:pPr lvl="1"/>
            <a:r>
              <a:rPr lang="en-US" dirty="0" smtClean="0"/>
              <a:t>Artists </a:t>
            </a:r>
            <a:r>
              <a:rPr lang="en-US" dirty="0"/>
              <a:t>seed and programmatically evolve </a:t>
            </a:r>
            <a:r>
              <a:rPr lang="en-US" dirty="0" smtClean="0"/>
              <a:t>beams</a:t>
            </a:r>
          </a:p>
        </p:txBody>
      </p:sp>
      <p:sp>
        <p:nvSpPr>
          <p:cNvPr id="4" name="Slide Number Placeholder 3"/>
          <p:cNvSpPr>
            <a:spLocks noGrp="1"/>
          </p:cNvSpPr>
          <p:nvPr>
            <p:ph type="sldNum" sz="quarter" idx="4"/>
          </p:nvPr>
        </p:nvSpPr>
        <p:spPr/>
        <p:txBody>
          <a:bodyPr/>
          <a:lstStyle/>
          <a:p>
            <a:fld id="{5CA6AC1C-AE2C-4249-A8EC-7FDC8D2806BA}" type="slidenum">
              <a:rPr lang="en-US" smtClean="0"/>
              <a:pPr/>
              <a:t>16</a:t>
            </a:fld>
            <a:endParaRPr lang="en-US"/>
          </a:p>
        </p:txBody>
      </p:sp>
      <p:sp>
        <p:nvSpPr>
          <p:cNvPr id="13" name="Rectangle 12"/>
          <p:cNvSpPr/>
          <p:nvPr/>
        </p:nvSpPr>
        <p:spPr>
          <a:xfrm>
            <a:off x="360834" y="2499742"/>
            <a:ext cx="8262664" cy="523220"/>
          </a:xfrm>
          <a:prstGeom prst="rect">
            <a:avLst/>
          </a:prstGeom>
        </p:spPr>
        <p:txBody>
          <a:bodyPr wrap="square">
            <a:spAutoFit/>
          </a:bodyPr>
          <a:lstStyle/>
          <a:p>
            <a:pPr marL="1200150" lvl="2" indent="-285750">
              <a:spcBef>
                <a:spcPct val="20000"/>
              </a:spcBef>
              <a:buFont typeface="Arial" pitchFamily="34" charset="0"/>
              <a:buChar char="–"/>
            </a:pPr>
            <a:r>
              <a:rPr lang="en-US" sz="2800" dirty="0" smtClean="0">
                <a:solidFill>
                  <a:srgbClr val="603913"/>
                </a:solidFill>
              </a:rPr>
              <a:t>Curved beams</a:t>
            </a:r>
            <a:endParaRPr lang="en-CA" sz="2800" dirty="0">
              <a:solidFill>
                <a:srgbClr val="603913"/>
              </a:solidFill>
            </a:endParaRPr>
          </a:p>
        </p:txBody>
      </p:sp>
      <p:grpSp>
        <p:nvGrpSpPr>
          <p:cNvPr id="15" name="Group 14"/>
          <p:cNvGrpSpPr/>
          <p:nvPr/>
        </p:nvGrpSpPr>
        <p:grpSpPr>
          <a:xfrm>
            <a:off x="4498293" y="2715766"/>
            <a:ext cx="4394187" cy="2094888"/>
            <a:chOff x="4147063" y="2503651"/>
            <a:chExt cx="4673409" cy="2310912"/>
          </a:xfrm>
        </p:grpSpPr>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7063" y="2503651"/>
              <a:ext cx="4481768" cy="231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2"/>
            <p:cNvSpPr txBox="1">
              <a:spLocks/>
            </p:cNvSpPr>
            <p:nvPr/>
          </p:nvSpPr>
          <p:spPr>
            <a:xfrm>
              <a:off x="6715306" y="4614609"/>
              <a:ext cx="2105166" cy="189389"/>
            </a:xfrm>
            <a:prstGeom prst="rect">
              <a:avLst/>
            </a:prstGeom>
          </p:spPr>
          <p:txBody>
            <a:bodyPr vert="horz" lIns="0" tIns="0" rIns="0" bIns="0" rtlCol="0">
              <a:normAutofit lnSpcReduction="10000"/>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chemeClr val="accent1"/>
                  </a:solidFill>
                </a:rPr>
                <a:t>© </a:t>
              </a:r>
              <a:r>
                <a:rPr lang="en-US" sz="1200" dirty="0" smtClean="0">
                  <a:solidFill>
                    <a:schemeClr val="accent1"/>
                  </a:solidFill>
                </a:rPr>
                <a:t>Disney Enterprises, Inc.</a:t>
              </a:r>
              <a:endParaRPr lang="en-US" sz="1200" dirty="0">
                <a:solidFill>
                  <a:schemeClr val="accent1"/>
                </a:solidFill>
              </a:endParaRPr>
            </a:p>
          </p:txBody>
        </p:sp>
      </p:grpSp>
      <p:sp>
        <p:nvSpPr>
          <p:cNvPr id="18" name="Rectangle 17"/>
          <p:cNvSpPr/>
          <p:nvPr/>
        </p:nvSpPr>
        <p:spPr>
          <a:xfrm>
            <a:off x="366961" y="1923678"/>
            <a:ext cx="8262664" cy="523220"/>
          </a:xfrm>
          <a:prstGeom prst="rect">
            <a:avLst/>
          </a:prstGeom>
        </p:spPr>
        <p:txBody>
          <a:bodyPr wrap="square">
            <a:spAutoFit/>
          </a:bodyPr>
          <a:lstStyle/>
          <a:p>
            <a:pPr marL="742950" lvl="1" indent="-285750">
              <a:spcBef>
                <a:spcPct val="20000"/>
              </a:spcBef>
              <a:buFont typeface="Arial" pitchFamily="34" charset="0"/>
              <a:buChar char="–"/>
            </a:pPr>
            <a:r>
              <a:rPr lang="en-US" sz="2800" dirty="0" smtClean="0">
                <a:solidFill>
                  <a:srgbClr val="603913"/>
                </a:solidFill>
              </a:rPr>
              <a:t>Side-step difficult sampling problems</a:t>
            </a:r>
            <a:endParaRPr lang="en-US" sz="2800" dirty="0">
              <a:solidFill>
                <a:srgbClr val="603913"/>
              </a:solidFill>
            </a:endParaRPr>
          </a:p>
        </p:txBody>
      </p:sp>
      <p:pic>
        <p:nvPicPr>
          <p:cNvPr id="14" name="beams-final-x264.avi">
            <a:hlinkClick r:id="" action="ppaction://media"/>
          </p:cNvPr>
          <p:cNvPicPr>
            <a:picLocks noChangeAspect="1"/>
          </p:cNvPicPr>
          <p:nvPr>
            <a:videoFile r:link="rId1"/>
            <p:extLst>
              <p:ext uri="{DAA4B4D4-6D71-4841-9C94-3DE7FCFB9230}">
                <p14:media xmlns:p14="http://schemas.microsoft.com/office/powerpoint/2010/main" r:embed="rId2">
                  <p14:trim st="2173" end="36932.8869"/>
                </p14:media>
              </p:ext>
            </p:extLst>
          </p:nvPr>
        </p:nvPicPr>
        <p:blipFill rotWithShape="1">
          <a:blip r:embed="rId7"/>
          <a:srcRect l="21562" r="21667"/>
          <a:stretch/>
        </p:blipFill>
        <p:spPr>
          <a:xfrm>
            <a:off x="1135027" y="2487023"/>
            <a:ext cx="2585293" cy="2561574"/>
          </a:xfrm>
          <a:prstGeom prst="rect">
            <a:avLst/>
          </a:prstGeom>
        </p:spPr>
      </p:pic>
      <p:pic>
        <p:nvPicPr>
          <p:cNvPr id="19" name="beams-final-x264.avi">
            <a:hlinkClick r:id="" action="ppaction://media"/>
          </p:cNvPr>
          <p:cNvPicPr>
            <a:picLocks noChangeAspect="1"/>
          </p:cNvPicPr>
          <p:nvPr>
            <a:videoFile r:link="rId1"/>
            <p:extLst>
              <p:ext uri="{DAA4B4D4-6D71-4841-9C94-3DE7FCFB9230}">
                <p14:media xmlns:p14="http://schemas.microsoft.com/office/powerpoint/2010/main" r:embed="rId2">
                  <p14:trim st="11521" end="31364.1839"/>
                </p14:media>
              </p:ext>
            </p:extLst>
          </p:nvPr>
        </p:nvPicPr>
        <p:blipFill rotWithShape="1">
          <a:blip r:embed="rId8"/>
          <a:srcRect l="-310" r="-865"/>
          <a:stretch>
            <a:fillRect/>
          </a:stretch>
        </p:blipFill>
        <p:spPr>
          <a:xfrm>
            <a:off x="3925094" y="2487023"/>
            <a:ext cx="4607346" cy="2561574"/>
          </a:xfrm>
          <a:prstGeom prst="rect">
            <a:avLst/>
          </a:prstGeom>
        </p:spPr>
      </p:pic>
      <p:pic>
        <p:nvPicPr>
          <p:cNvPr id="20" name="jarosz11comprehensive_h264.mov">
            <a:hlinkClick r:id="" action="ppaction://media"/>
          </p:cNvPr>
          <p:cNvPicPr>
            <a:picLocks noChangeAspect="1"/>
          </p:cNvPicPr>
          <p:nvPr>
            <a:videoFile r:link="rId1"/>
            <p:extLst>
              <p:ext uri="{DAA4B4D4-6D71-4841-9C94-3DE7FCFB9230}">
                <p14:media xmlns:p14="http://schemas.microsoft.com/office/powerpoint/2010/main" r:embed="rId3">
                  <p14:trim end="3363.752"/>
                </p14:media>
              </p:ext>
            </p:extLst>
          </p:nvPr>
        </p:nvPicPr>
        <p:blipFill rotWithShape="1">
          <a:blip r:embed="rId9"/>
          <a:srcRect l="50930" t="27763" r="3196" b="27508"/>
          <a:stretch>
            <a:fillRect/>
          </a:stretch>
        </p:blipFill>
        <p:spPr>
          <a:xfrm>
            <a:off x="2286794" y="2456309"/>
            <a:ext cx="4780174" cy="2621637"/>
          </a:xfrm>
          <a:prstGeom prst="rect">
            <a:avLst/>
          </a:prstGeom>
          <a:noFill/>
          <a:ln>
            <a:noFill/>
          </a:ln>
        </p:spPr>
      </p:pic>
    </p:spTree>
    <p:extLst>
      <p:ext uri="{BB962C8B-B14F-4D97-AF65-F5344CB8AC3E}">
        <p14:creationId xmlns:p14="http://schemas.microsoft.com/office/powerpoint/2010/main" val="422283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1" presetClass="mediacall" presetSubtype="0" fill="hold" nodeType="withEffect">
                                  <p:stCondLst>
                                    <p:cond delay="0"/>
                                  </p:stCondLst>
                                  <p:childTnLst>
                                    <p:cmd type="call" cmd="playFrom(0.0)">
                                      <p:cBhvr>
                                        <p:cTn id="24" dur="8310" fill="hold"/>
                                        <p:tgtEl>
                                          <p:spTgt spid="14"/>
                                        </p:tgtEl>
                                      </p:cBhvr>
                                    </p:cmd>
                                  </p:childTnLst>
                                </p:cTn>
                              </p:par>
                              <p:par>
                                <p:cTn id="25" presetID="1" presetClass="mediacall" presetSubtype="0" fill="hold" nodeType="withEffect">
                                  <p:stCondLst>
                                    <p:cond delay="0"/>
                                  </p:stCondLst>
                                  <p:childTnLst>
                                    <p:cmd type="call" cmd="playFrom(0.0)">
                                      <p:cBhvr>
                                        <p:cTn id="26" dur="4531" fill="hold"/>
                                        <p:tgtEl>
                                          <p:spTgt spid="19"/>
                                        </p:tgtEl>
                                      </p:cBhvr>
                                    </p:cmd>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md type="call" cmd="stop">
                                      <p:cBhvr>
                                        <p:cTn id="31" dur="1">
                                          <p:stCondLst>
                                            <p:cond delay="0"/>
                                          </p:stCondLst>
                                        </p:cTn>
                                        <p:tgtEl>
                                          <p:spTgt spid="14"/>
                                        </p:tgtEl>
                                      </p:cBhvr>
                                    </p:cmd>
                                  </p:childTnLst>
                                </p:cTn>
                              </p:par>
                              <p:par>
                                <p:cTn id="32" presetID="1" presetClass="exit" presetSubtype="0" fill="hold" nodeType="withEffect">
                                  <p:stCondLst>
                                    <p:cond delay="0"/>
                                  </p:stCondLst>
                                  <p:childTnLst>
                                    <p:set>
                                      <p:cBhvr>
                                        <p:cTn id="33" dur="1" fill="hold">
                                          <p:stCondLst>
                                            <p:cond delay="0"/>
                                          </p:stCondLst>
                                        </p:cTn>
                                        <p:tgtEl>
                                          <p:spTgt spid="19"/>
                                        </p:tgtEl>
                                        <p:attrNameLst>
                                          <p:attrName>style.visibility</p:attrName>
                                        </p:attrNameLst>
                                      </p:cBhvr>
                                      <p:to>
                                        <p:strVal val="hidden"/>
                                      </p:to>
                                    </p:set>
                                    <p:cmd type="call" cmd="stop">
                                      <p:cBhvr>
                                        <p:cTn id="34" dur="1">
                                          <p:stCondLst>
                                            <p:cond delay="0"/>
                                          </p:stCondLst>
                                        </p:cTn>
                                        <p:tgtEl>
                                          <p:spTgt spid="19"/>
                                        </p:tgtEl>
                                      </p:cBhvr>
                                    </p:cmd>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 presetClass="mediacall" presetSubtype="0" fill="hold" nodeType="withEffect">
                                  <p:stCondLst>
                                    <p:cond delay="0"/>
                                  </p:stCondLst>
                                  <p:childTnLst>
                                    <p:cmd type="call" cmd="playFrom(0.0)">
                                      <p:cBhvr>
                                        <p:cTn id="39" dur="7154" fill="hold"/>
                                        <p:tgtEl>
                                          <p:spTgt spid="20"/>
                                        </p:tgtEl>
                                      </p:cBhvr>
                                    </p:cmd>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
                                        </p:tgtEl>
                                        <p:attrNameLst>
                                          <p:attrName>style.visibility</p:attrName>
                                        </p:attrNameLst>
                                      </p:cBhvr>
                                      <p:to>
                                        <p:strVal val="hidden"/>
                                      </p:to>
                                    </p:set>
                                    <p:cmd type="call" cmd="stop">
                                      <p:cBhvr>
                                        <p:cTn id="44" dur="1">
                                          <p:stCondLst>
                                            <p:cond delay="0"/>
                                          </p:stCondLst>
                                        </p:cTn>
                                        <p:tgtEl>
                                          <p:spTgt spid="20"/>
                                        </p:tgtEl>
                                      </p:cBhvr>
                                    </p:cmd>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2" repeatCount="indefinite" fill="hold" display="0">
                  <p:stCondLst>
                    <p:cond delay="indefinite"/>
                  </p:stCondLst>
                </p:cTn>
                <p:tgtEl>
                  <p:spTgt spid="14"/>
                </p:tgtEl>
              </p:cMediaNode>
            </p:video>
            <p:video>
              <p:cMediaNode vol="80000" mute="1">
                <p:cTn id="53" repeatCount="indefinite" fill="hold" display="0">
                  <p:stCondLst>
                    <p:cond delay="indefinite"/>
                  </p:stCondLst>
                </p:cTn>
                <p:tgtEl>
                  <p:spTgt spid="19"/>
                </p:tgtEl>
              </p:cMediaNode>
            </p:video>
            <p:video>
              <p:cMediaNode vol="80000" mute="1">
                <p:cTn id="54" repeatCount="indefinite" fill="hold" display="0">
                  <p:stCondLst>
                    <p:cond delay="indefinite"/>
                  </p:stCondLst>
                </p:cTn>
                <p:tgtEl>
                  <p:spTgt spid="20"/>
                </p:tgtEl>
              </p:cMediaNode>
            </p:video>
          </p:childTnLst>
        </p:cTn>
      </p:par>
    </p:tnLst>
    <p:bldLst>
      <p:bldP spid="3" grpId="0" uiExpand="1" build="p"/>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Solutions</a:t>
            </a:r>
            <a:endParaRPr lang="en-CA" dirty="0"/>
          </a:p>
        </p:txBody>
      </p:sp>
      <p:sp>
        <p:nvSpPr>
          <p:cNvPr id="3" name="Content Placeholder 2"/>
          <p:cNvSpPr>
            <a:spLocks noGrp="1"/>
          </p:cNvSpPr>
          <p:nvPr>
            <p:ph sz="quarter" idx="13"/>
          </p:nvPr>
        </p:nvSpPr>
        <p:spPr>
          <a:xfrm>
            <a:off x="457200" y="971550"/>
            <a:ext cx="8305800" cy="592088"/>
          </a:xfrm>
        </p:spPr>
        <p:txBody>
          <a:bodyPr>
            <a:normAutofit/>
          </a:bodyPr>
          <a:lstStyle/>
          <a:p>
            <a:r>
              <a:rPr lang="en-US" dirty="0" smtClean="0"/>
              <a:t>Artist wish </a:t>
            </a:r>
            <a:r>
              <a:rPr lang="en-US" dirty="0"/>
              <a:t>list for a </a:t>
            </a:r>
            <a:r>
              <a:rPr lang="en-US" dirty="0" smtClean="0"/>
              <a:t>volume</a:t>
            </a:r>
            <a:r>
              <a:rPr lang="en-CA" dirty="0" smtClean="0"/>
              <a:t> lighting system:</a:t>
            </a:r>
            <a:endParaRPr lang="en-CA" dirty="0"/>
          </a:p>
        </p:txBody>
      </p:sp>
      <p:sp>
        <p:nvSpPr>
          <p:cNvPr id="5" name="Content Placeholder 2"/>
          <p:cNvSpPr txBox="1">
            <a:spLocks/>
          </p:cNvSpPr>
          <p:nvPr/>
        </p:nvSpPr>
        <p:spPr>
          <a:xfrm>
            <a:off x="797371" y="1547614"/>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 Integrate </a:t>
            </a:r>
            <a:r>
              <a:rPr lang="en-US" dirty="0" smtClean="0"/>
              <a:t>into </a:t>
            </a:r>
            <a:r>
              <a:rPr lang="en-US" dirty="0"/>
              <a:t>production pipeline</a:t>
            </a:r>
            <a:endParaRPr lang="en-CA" dirty="0"/>
          </a:p>
        </p:txBody>
      </p:sp>
      <p:sp>
        <p:nvSpPr>
          <p:cNvPr id="6" name="Content Placeholder 2"/>
          <p:cNvSpPr txBox="1">
            <a:spLocks/>
          </p:cNvSpPr>
          <p:nvPr/>
        </p:nvSpPr>
        <p:spPr>
          <a:xfrm>
            <a:off x="797371" y="2374776"/>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2. Expose flexibility </a:t>
            </a:r>
            <a:r>
              <a:rPr lang="en-US" dirty="0" smtClean="0"/>
              <a:t>with programmability</a:t>
            </a:r>
            <a:endParaRPr lang="en-CA" dirty="0"/>
          </a:p>
        </p:txBody>
      </p:sp>
      <p:sp>
        <p:nvSpPr>
          <p:cNvPr id="7" name="Content Placeholder 2"/>
          <p:cNvSpPr txBox="1">
            <a:spLocks/>
          </p:cNvSpPr>
          <p:nvPr/>
        </p:nvSpPr>
        <p:spPr>
          <a:xfrm>
            <a:off x="797371" y="3201938"/>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3. Mimic traditional volumetric design abstractions</a:t>
            </a:r>
            <a:endParaRPr lang="en-CA" dirty="0"/>
          </a:p>
        </p:txBody>
      </p:sp>
      <p:sp>
        <p:nvSpPr>
          <p:cNvPr id="8" name="Content Placeholder 2"/>
          <p:cNvSpPr txBox="1">
            <a:spLocks/>
          </p:cNvSpPr>
          <p:nvPr/>
        </p:nvSpPr>
        <p:spPr>
          <a:xfrm>
            <a:off x="802704" y="4030960"/>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4. Support physical and non-physical volume effects </a:t>
            </a:r>
            <a:endParaRPr lang="en-CA" dirty="0"/>
          </a:p>
        </p:txBody>
      </p:sp>
      <p:sp>
        <p:nvSpPr>
          <p:cNvPr id="12" name="Content Placeholder 2"/>
          <p:cNvSpPr txBox="1">
            <a:spLocks/>
          </p:cNvSpPr>
          <p:nvPr/>
        </p:nvSpPr>
        <p:spPr>
          <a:xfrm>
            <a:off x="1187624" y="1946091"/>
            <a:ext cx="6912768" cy="400110"/>
          </a:xfrm>
          <a:prstGeom prst="rect">
            <a:avLst/>
          </a:prstGeom>
        </p:spPr>
        <p:txBody>
          <a:bodyPr wrap="square">
            <a:spAutoFit/>
          </a:bodyPr>
          <a:lstStyle>
            <a:defPPr>
              <a:defRPr lang="de-DE"/>
            </a:defPPr>
            <a:lvl1pPr algn="ctr">
              <a:defRPr sz="2000">
                <a:solidFill>
                  <a:schemeClr val="accent1"/>
                </a:solidFill>
              </a:defRPr>
            </a:lvl1pPr>
          </a:lstStyle>
          <a:p>
            <a:r>
              <a:rPr lang="en-US" dirty="0"/>
              <a:t>Use existing </a:t>
            </a:r>
            <a:r>
              <a:rPr lang="en-US" dirty="0" smtClean="0"/>
              <a:t>tools; </a:t>
            </a:r>
            <a:r>
              <a:rPr lang="en-US" dirty="0"/>
              <a:t>don’t re-invent the wheel</a:t>
            </a:r>
            <a:endParaRPr lang="en-CA" dirty="0"/>
          </a:p>
        </p:txBody>
      </p:sp>
      <p:sp>
        <p:nvSpPr>
          <p:cNvPr id="13" name="Content Placeholder 2"/>
          <p:cNvSpPr txBox="1">
            <a:spLocks/>
          </p:cNvSpPr>
          <p:nvPr/>
        </p:nvSpPr>
        <p:spPr>
          <a:xfrm>
            <a:off x="400869" y="2785804"/>
            <a:ext cx="8491611" cy="400110"/>
          </a:xfrm>
          <a:prstGeom prst="rect">
            <a:avLst/>
          </a:prstGeom>
        </p:spPr>
        <p:txBody>
          <a:bodyPr wrap="square">
            <a:spAutoFit/>
          </a:bodyPr>
          <a:lstStyle>
            <a:defPPr>
              <a:defRPr lang="de-DE"/>
            </a:defPPr>
            <a:lvl1pPr algn="ctr">
              <a:defRPr sz="2000">
                <a:solidFill>
                  <a:schemeClr val="accent1"/>
                </a:solidFill>
              </a:defRPr>
            </a:lvl1pPr>
          </a:lstStyle>
          <a:p>
            <a:r>
              <a:rPr lang="en-US" dirty="0" smtClean="0"/>
              <a:t>Model will leverage DSLs</a:t>
            </a:r>
            <a:endParaRPr lang="en-CA" dirty="0"/>
          </a:p>
        </p:txBody>
      </p:sp>
      <p:sp>
        <p:nvSpPr>
          <p:cNvPr id="4" name="Slide Number Placeholder 3"/>
          <p:cNvSpPr>
            <a:spLocks noGrp="1"/>
          </p:cNvSpPr>
          <p:nvPr>
            <p:ph type="sldNum" sz="quarter" idx="4"/>
          </p:nvPr>
        </p:nvSpPr>
        <p:spPr/>
        <p:txBody>
          <a:bodyPr/>
          <a:lstStyle/>
          <a:p>
            <a:fld id="{5CA6AC1C-AE2C-4249-A8EC-7FDC8D2806BA}" type="slidenum">
              <a:rPr lang="en-US" smtClean="0"/>
              <a:pPr/>
              <a:t>17</a:t>
            </a:fld>
            <a:endParaRPr lang="en-US"/>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635646"/>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491335"/>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1672630" y="3611800"/>
            <a:ext cx="6859810" cy="400110"/>
          </a:xfrm>
          <a:prstGeom prst="rect">
            <a:avLst/>
          </a:prstGeom>
        </p:spPr>
        <p:txBody>
          <a:bodyPr wrap="square">
            <a:spAutoFit/>
          </a:bodyPr>
          <a:lstStyle>
            <a:defPPr>
              <a:defRPr lang="de-DE"/>
            </a:defPPr>
            <a:lvl1pPr>
              <a:defRPr>
                <a:solidFill>
                  <a:schemeClr val="accent1"/>
                </a:solidFill>
              </a:defRPr>
            </a:lvl1pPr>
          </a:lstStyle>
          <a:p>
            <a:r>
              <a:rPr lang="en-US" sz="2000" dirty="0"/>
              <a:t>Need</a:t>
            </a:r>
            <a:r>
              <a:rPr lang="en-US" sz="2000" dirty="0">
                <a:solidFill>
                  <a:srgbClr val="85FFFF"/>
                </a:solidFill>
              </a:rPr>
              <a:t> </a:t>
            </a:r>
            <a:r>
              <a:rPr lang="en-US" sz="2000" dirty="0"/>
              <a:t>analogues for </a:t>
            </a:r>
            <a:r>
              <a:rPr lang="en-US" sz="2000" b="1" dirty="0"/>
              <a:t>sketching</a:t>
            </a:r>
            <a:r>
              <a:rPr lang="en-US" sz="2000" dirty="0"/>
              <a:t>, </a:t>
            </a:r>
            <a:r>
              <a:rPr lang="en-US" sz="2000" b="1" dirty="0" smtClean="0"/>
              <a:t>animation</a:t>
            </a:r>
            <a:r>
              <a:rPr lang="en-US" sz="2000" dirty="0" smtClean="0"/>
              <a:t>, </a:t>
            </a:r>
            <a:r>
              <a:rPr lang="en-US" sz="2000" dirty="0"/>
              <a:t>and </a:t>
            </a:r>
            <a:r>
              <a:rPr lang="en-US" sz="2000" b="1" dirty="0"/>
              <a:t>shading</a:t>
            </a:r>
            <a:endParaRPr lang="en-CA" sz="2000" b="1" dirty="0"/>
          </a:p>
        </p:txBody>
      </p:sp>
      <p:pic>
        <p:nvPicPr>
          <p:cNvPr id="1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3360490"/>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002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7734"/>
            <a:ext cx="9144000" cy="514350"/>
          </a:xfrm>
        </p:spPr>
        <p:txBody>
          <a:bodyPr>
            <a:noAutofit/>
          </a:bodyPr>
          <a:lstStyle/>
          <a:p>
            <a:r>
              <a:rPr lang="en-US" sz="4200" dirty="0" smtClean="0"/>
              <a:t>Controllable Volume </a:t>
            </a:r>
            <a:r>
              <a:rPr lang="en-US" sz="4200" dirty="0" smtClean="0"/>
              <a:t>Shading</a:t>
            </a:r>
            <a:endParaRPr lang="en-US" sz="4200" dirty="0"/>
          </a:p>
        </p:txBody>
      </p:sp>
      <p:sp>
        <p:nvSpPr>
          <p:cNvPr id="3" name="Slide Number Placeholder 2"/>
          <p:cNvSpPr>
            <a:spLocks noGrp="1"/>
          </p:cNvSpPr>
          <p:nvPr>
            <p:ph type="sldNum" sz="quarter" idx="4"/>
          </p:nvPr>
        </p:nvSpPr>
        <p:spPr/>
        <p:txBody>
          <a:bodyPr/>
          <a:lstStyle/>
          <a:p>
            <a:fld id="{5CA6AC1C-AE2C-4249-A8EC-7FDC8D2806BA}" type="slidenum">
              <a:rPr lang="en-US" smtClean="0"/>
              <a:pPr/>
              <a:t>18</a:t>
            </a:fld>
            <a:endParaRPr lang="en-US"/>
          </a:p>
        </p:txBody>
      </p:sp>
      <p:pic>
        <p:nvPicPr>
          <p:cNvPr id="5"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003798"/>
            <a:ext cx="399367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19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Abstract Volumetric Shading Model</a:t>
            </a:r>
            <a:endParaRPr lang="en-CA" dirty="0"/>
          </a:p>
        </p:txBody>
      </p:sp>
      <p:sp>
        <p:nvSpPr>
          <p:cNvPr id="12" name="Content Placeholder 2"/>
          <p:cNvSpPr txBox="1">
            <a:spLocks/>
          </p:cNvSpPr>
          <p:nvPr/>
        </p:nvSpPr>
        <p:spPr>
          <a:xfrm>
            <a:off x="442664" y="1094606"/>
            <a:ext cx="8305800" cy="613048"/>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Distill beam shading into its core behavior:</a:t>
            </a:r>
            <a:endParaRPr lang="en-CA" dirty="0" smtClean="0"/>
          </a:p>
        </p:txBody>
      </p:sp>
      <p:sp>
        <p:nvSpPr>
          <p:cNvPr id="13" name="Content Placeholder 2"/>
          <p:cNvSpPr txBox="1">
            <a:spLocks/>
          </p:cNvSpPr>
          <p:nvPr/>
        </p:nvSpPr>
        <p:spPr>
          <a:xfrm>
            <a:off x="179512" y="2715766"/>
            <a:ext cx="8305800" cy="452204"/>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lvl="1"/>
            <a:r>
              <a:rPr lang="en-US" sz="2400" dirty="0" smtClean="0"/>
              <a:t>Color changes along the beam</a:t>
            </a:r>
            <a:endParaRPr lang="en-CA" sz="2400" dirty="0" smtClean="0"/>
          </a:p>
        </p:txBody>
      </p:sp>
      <p:sp>
        <p:nvSpPr>
          <p:cNvPr id="14" name="Content Placeholder 2"/>
          <p:cNvSpPr txBox="1">
            <a:spLocks/>
          </p:cNvSpPr>
          <p:nvPr/>
        </p:nvSpPr>
        <p:spPr>
          <a:xfrm>
            <a:off x="190440" y="3151197"/>
            <a:ext cx="8305800" cy="428658"/>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lvl="1"/>
            <a:r>
              <a:rPr lang="en-US" sz="2400" dirty="0" smtClean="0"/>
              <a:t>Color changes towards the eye</a:t>
            </a:r>
            <a:endParaRPr lang="en-CA" sz="2400" dirty="0" smtClean="0"/>
          </a:p>
        </p:txBody>
      </p:sp>
      <p:sp>
        <p:nvSpPr>
          <p:cNvPr id="15" name="Content Placeholder 2"/>
          <p:cNvSpPr txBox="1">
            <a:spLocks/>
          </p:cNvSpPr>
          <p:nvPr/>
        </p:nvSpPr>
        <p:spPr>
          <a:xfrm>
            <a:off x="179512" y="3600596"/>
            <a:ext cx="8305800" cy="741788"/>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lvl="1"/>
            <a:r>
              <a:rPr lang="en-US" sz="2400" dirty="0" smtClean="0"/>
              <a:t>Color changes with the view angle</a:t>
            </a:r>
            <a:endParaRPr lang="en-CA" sz="2400" dirty="0" smtClean="0"/>
          </a:p>
        </p:txBody>
      </p:sp>
      <p:sp>
        <p:nvSpPr>
          <p:cNvPr id="16" name="Content Placeholder 2"/>
          <p:cNvSpPr txBox="1">
            <a:spLocks/>
          </p:cNvSpPr>
          <p:nvPr/>
        </p:nvSpPr>
        <p:spPr>
          <a:xfrm>
            <a:off x="179512" y="4040582"/>
            <a:ext cx="8305800" cy="815967"/>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lvl="1"/>
            <a:r>
              <a:rPr lang="en-US" sz="2400" dirty="0" smtClean="0"/>
              <a:t>Color changes with the beam thickness</a:t>
            </a:r>
            <a:endParaRPr lang="en-CA" sz="2400" dirty="0" smtClean="0"/>
          </a:p>
        </p:txBody>
      </p:sp>
      <p:pic>
        <p:nvPicPr>
          <p:cNvPr id="205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5697" y="2812957"/>
            <a:ext cx="3046783" cy="186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7" name="TextBox 16"/>
              <p:cNvSpPr txBox="1"/>
              <p:nvPr/>
            </p:nvSpPr>
            <p:spPr>
              <a:xfrm>
                <a:off x="7886981" y="3221557"/>
                <a:ext cx="3693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𝑣</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7886981" y="3221557"/>
                <a:ext cx="369332"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823197" y="3791337"/>
                <a:ext cx="287807" cy="2770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a:rPr>
                        <m:t>𝑢</m:t>
                      </m:r>
                    </m:oMath>
                  </m:oMathPara>
                </a14:m>
                <a:endParaRPr lang="en-US" sz="1200" dirty="0"/>
              </a:p>
            </p:txBody>
          </p:sp>
        </mc:Choice>
        <mc:Fallback xmlns="">
          <p:sp>
            <p:nvSpPr>
              <p:cNvPr id="20" name="TextBox 19"/>
              <p:cNvSpPr txBox="1">
                <a:spLocks noRot="1" noChangeAspect="1" noMove="1" noResize="1" noEditPoints="1" noAdjustHandles="1" noChangeArrowheads="1" noChangeShapeType="1" noTextEdit="1"/>
              </p:cNvSpPr>
              <p:nvPr/>
            </p:nvSpPr>
            <p:spPr>
              <a:xfrm>
                <a:off x="7823197" y="3791337"/>
                <a:ext cx="287807" cy="27700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174902" y="3870981"/>
                <a:ext cx="3340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𝑧</m:t>
                      </m:r>
                    </m:oMath>
                  </m:oMathPara>
                </a14:m>
                <a:endParaRPr lang="en-US" sz="1600" i="1" dirty="0"/>
              </a:p>
            </p:txBody>
          </p:sp>
        </mc:Choice>
        <mc:Fallback xmlns="">
          <p:sp>
            <p:nvSpPr>
              <p:cNvPr id="21" name="TextBox 20"/>
              <p:cNvSpPr txBox="1">
                <a:spLocks noRot="1" noChangeAspect="1" noMove="1" noResize="1" noEditPoints="1" noAdjustHandles="1" noChangeArrowheads="1" noChangeShapeType="1" noTextEdit="1"/>
              </p:cNvSpPr>
              <p:nvPr/>
            </p:nvSpPr>
            <p:spPr>
              <a:xfrm>
                <a:off x="8174902" y="3870981"/>
                <a:ext cx="334066" cy="33855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7845832" y="3560088"/>
                <a:ext cx="302554" cy="274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a:rPr>
                          </m:ctrlPr>
                        </m:sSubPr>
                        <m:e>
                          <m:r>
                            <a:rPr lang="en-US" sz="1100" b="0" i="1" smtClean="0">
                              <a:latin typeface="Cambria Math"/>
                            </a:rPr>
                            <m:t>𝜃</m:t>
                          </m:r>
                        </m:e>
                        <m:sub>
                          <m:r>
                            <a:rPr lang="en-US" sz="1100" b="0" i="1" smtClean="0">
                              <a:latin typeface="Cambria Math"/>
                            </a:rPr>
                            <m:t>𝑝</m:t>
                          </m:r>
                        </m:sub>
                      </m:sSub>
                    </m:oMath>
                  </m:oMathPara>
                </a14:m>
                <a:endParaRPr lang="en-US" sz="1100" dirty="0"/>
              </a:p>
            </p:txBody>
          </p:sp>
        </mc:Choice>
        <mc:Fallback xmlns="">
          <p:sp>
            <p:nvSpPr>
              <p:cNvPr id="22" name="TextBox 21"/>
              <p:cNvSpPr txBox="1">
                <a:spLocks noRot="1" noChangeAspect="1" noMove="1" noResize="1" noEditPoints="1" noAdjustHandles="1" noChangeArrowheads="1" noChangeShapeType="1" noTextEdit="1"/>
              </p:cNvSpPr>
              <p:nvPr/>
            </p:nvSpPr>
            <p:spPr>
              <a:xfrm>
                <a:off x="7845832" y="3560088"/>
                <a:ext cx="302554" cy="27462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979712" y="1779662"/>
                <a:ext cx="13866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𝐿</m:t>
                          </m:r>
                        </m:e>
                        <m:sub>
                          <m:r>
                            <a:rPr lang="en-US" sz="2400" b="0" i="1" smtClean="0">
                              <a:solidFill>
                                <a:schemeClr val="accent1"/>
                              </a:solidFill>
                              <a:latin typeface="Cambria Math"/>
                            </a:rPr>
                            <m:t>𝑚</m:t>
                          </m:r>
                        </m:sub>
                      </m:sSub>
                      <m:d>
                        <m:dPr>
                          <m:ctrlPr>
                            <a:rPr lang="en-US" sz="2400" b="0" i="1" smtClean="0">
                              <a:solidFill>
                                <a:schemeClr val="accent1"/>
                              </a:solidFill>
                              <a:latin typeface="Cambria Math"/>
                            </a:rPr>
                          </m:ctrlPr>
                        </m:dPr>
                        <m:e>
                          <m:r>
                            <a:rPr lang="en-US" sz="2400" b="0" i="1" smtClean="0">
                              <a:solidFill>
                                <a:schemeClr val="accent1"/>
                              </a:solidFill>
                              <a:latin typeface="Cambria Math"/>
                            </a:rPr>
                            <m:t>𝑥</m:t>
                          </m:r>
                        </m:e>
                      </m:d>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979712" y="1779662"/>
                <a:ext cx="1386662"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004369" y="1777685"/>
                <a:ext cx="9342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𝑡</m:t>
                          </m:r>
                        </m:sub>
                      </m:sSub>
                      <m:r>
                        <a:rPr lang="en-US" sz="2400" b="0" i="1" smtClean="0">
                          <a:solidFill>
                            <a:schemeClr val="accent1"/>
                          </a:solidFill>
                          <a:latin typeface="Cambria Math"/>
                        </a:rPr>
                        <m:t>(</m:t>
                      </m:r>
                      <m:r>
                        <a:rPr lang="en-US" sz="2400" b="0" i="1" smtClean="0">
                          <a:solidFill>
                            <a:schemeClr val="accent1"/>
                          </a:solidFill>
                          <a:latin typeface="Cambria Math"/>
                        </a:rPr>
                        <m:t>𝑢</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004369" y="1777685"/>
                <a:ext cx="934230" cy="461665"/>
              </a:xfrm>
              <a:prstGeom prst="rect">
                <a:avLst/>
              </a:prstGeom>
              <a:blipFill rotWithShape="1">
                <a:blip r:embed="rId9"/>
                <a:stretch>
                  <a:fillRect l="-1961" r="-1307"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707904" y="1771061"/>
                <a:ext cx="9694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𝑏</m:t>
                          </m:r>
                        </m:sub>
                      </m:sSub>
                      <m:r>
                        <a:rPr lang="en-US" sz="2400" b="0" i="1" smtClean="0">
                          <a:solidFill>
                            <a:schemeClr val="accent1"/>
                          </a:solidFill>
                          <a:latin typeface="Cambria Math"/>
                        </a:rPr>
                        <m:t>(</m:t>
                      </m:r>
                      <m:r>
                        <a:rPr lang="en-US" sz="2400" b="0" i="1" smtClean="0">
                          <a:solidFill>
                            <a:schemeClr val="accent1"/>
                          </a:solidFill>
                          <a:latin typeface="Cambria Math"/>
                        </a:rPr>
                        <m:t>𝑣</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707904" y="1771061"/>
                <a:ext cx="969496" cy="461665"/>
              </a:xfrm>
              <a:prstGeom prst="rect">
                <a:avLst/>
              </a:prstGeom>
              <a:blipFill rotWithShape="1">
                <a:blip r:embed="rId10"/>
                <a:stretch>
                  <a:fillRect l="-629" r="-1258"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455692" y="1772018"/>
                <a:ext cx="9454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𝑒</m:t>
                          </m:r>
                        </m:sub>
                      </m:sSub>
                      <m:r>
                        <a:rPr lang="en-US" sz="2400" b="0" i="1" smtClean="0">
                          <a:solidFill>
                            <a:schemeClr val="accent1"/>
                          </a:solidFill>
                          <a:latin typeface="Cambria Math"/>
                        </a:rPr>
                        <m:t>(</m:t>
                      </m:r>
                      <m:r>
                        <a:rPr lang="en-US" sz="2400" b="0" i="1" smtClean="0">
                          <a:solidFill>
                            <a:schemeClr val="accent1"/>
                          </a:solidFill>
                          <a:latin typeface="Cambria Math"/>
                        </a:rPr>
                        <m:t>𝑧</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455692" y="1772018"/>
                <a:ext cx="945451" cy="461665"/>
              </a:xfrm>
              <a:prstGeom prst="rect">
                <a:avLst/>
              </a:prstGeom>
              <a:blipFill rotWithShape="1">
                <a:blip r:embed="rId11"/>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161918" y="1771061"/>
                <a:ext cx="1085041"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𝑓</m:t>
                          </m:r>
                        </m:sub>
                      </m:sSub>
                      <m:r>
                        <a:rPr lang="en-US" sz="2400" b="0" i="1" smtClean="0">
                          <a:solidFill>
                            <a:schemeClr val="accent1"/>
                          </a:solidFill>
                          <a:latin typeface="Cambria Math"/>
                        </a:rPr>
                        <m:t>(</m:t>
                      </m:r>
                      <m:sSub>
                        <m:sSubPr>
                          <m:ctrlPr>
                            <a:rPr lang="en-US" sz="2400" b="0" i="1" smtClean="0">
                              <a:solidFill>
                                <a:schemeClr val="accent1"/>
                              </a:solidFill>
                              <a:latin typeface="Cambria Math"/>
                            </a:rPr>
                          </m:ctrlPr>
                        </m:sSubPr>
                        <m:e>
                          <m:r>
                            <a:rPr lang="en-US" sz="2400" b="0" i="1" smtClean="0">
                              <a:solidFill>
                                <a:schemeClr val="accent1"/>
                              </a:solidFill>
                              <a:latin typeface="Cambria Math"/>
                            </a:rPr>
                            <m:t>𝜃</m:t>
                          </m:r>
                        </m:e>
                        <m:sub>
                          <m:r>
                            <a:rPr lang="en-US" sz="2400" b="0" i="1" smtClean="0">
                              <a:solidFill>
                                <a:schemeClr val="accent1"/>
                              </a:solidFill>
                              <a:latin typeface="Cambria Math"/>
                            </a:rPr>
                            <m:t>𝑝</m:t>
                          </m:r>
                        </m:sub>
                      </m:sSub>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161918" y="1771061"/>
                <a:ext cx="1085041" cy="491288"/>
              </a:xfrm>
              <a:prstGeom prst="rect">
                <a:avLst/>
              </a:prstGeom>
              <a:blipFill rotWithShape="1">
                <a:blip r:embed="rId12"/>
                <a:stretch>
                  <a:fillRect l="-1685" r="-1124" b="-12500"/>
                </a:stretch>
              </a:blipFill>
            </p:spPr>
            <p:txBody>
              <a:bodyPr/>
              <a:lstStyle/>
              <a:p>
                <a:r>
                  <a:rPr lang="en-US">
                    <a:noFill/>
                  </a:rPr>
                  <a:t> </a:t>
                </a:r>
              </a:p>
            </p:txBody>
          </p:sp>
        </mc:Fallback>
      </mc:AlternateContent>
      <p:sp>
        <p:nvSpPr>
          <p:cNvPr id="23" name="Rectangle 22"/>
          <p:cNvSpPr/>
          <p:nvPr/>
        </p:nvSpPr>
        <p:spPr>
          <a:xfrm>
            <a:off x="2051720" y="1633802"/>
            <a:ext cx="4852521" cy="936104"/>
          </a:xfrm>
          <a:prstGeom prst="rect">
            <a:avLst/>
          </a:prstGeom>
          <a:noFill/>
          <a:ln>
            <a:solidFill>
              <a:schemeClr val="tx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5CA6AC1C-AE2C-4249-A8EC-7FDC8D2806BA}" type="slidenum">
              <a:rPr lang="en-US" smtClean="0"/>
              <a:pPr/>
              <a:t>19</a:t>
            </a:fld>
            <a:endParaRPr lang="en-US"/>
          </a:p>
        </p:txBody>
      </p:sp>
      <mc:AlternateContent xmlns:mc="http://schemas.openxmlformats.org/markup-compatibility/2006" xmlns:a14="http://schemas.microsoft.com/office/drawing/2010/main">
        <mc:Choice Requires="a14">
          <p:sp>
            <p:nvSpPr>
              <p:cNvPr id="24" name="TextBox 23"/>
              <p:cNvSpPr txBox="1"/>
              <p:nvPr/>
            </p:nvSpPr>
            <p:spPr>
              <a:xfrm>
                <a:off x="1458252" y="894550"/>
                <a:ext cx="6570132" cy="10291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𝐿</m:t>
                          </m:r>
                        </m:e>
                        <m:sub>
                          <m:r>
                            <a:rPr lang="en-US" sz="2400" b="0" i="1" smtClean="0">
                              <a:solidFill>
                                <a:schemeClr val="accent1"/>
                              </a:solidFill>
                              <a:latin typeface="Cambria Math"/>
                            </a:rPr>
                            <m:t>𝑚</m:t>
                          </m:r>
                        </m:sub>
                      </m:sSub>
                      <m:d>
                        <m:dPr>
                          <m:ctrlPr>
                            <a:rPr lang="en-US" sz="2400" b="0" i="1" smtClean="0">
                              <a:solidFill>
                                <a:schemeClr val="accent1"/>
                              </a:solidFill>
                              <a:latin typeface="Cambria Math"/>
                            </a:rPr>
                          </m:ctrlPr>
                        </m:dPr>
                        <m:e>
                          <m:r>
                            <a:rPr lang="en-US" sz="2400" b="0" i="1" smtClean="0">
                              <a:solidFill>
                                <a:schemeClr val="accent1"/>
                              </a:solidFill>
                              <a:latin typeface="Cambria Math"/>
                            </a:rPr>
                            <m:t>𝑥</m:t>
                          </m:r>
                        </m:e>
                      </m:d>
                      <m:r>
                        <a:rPr lang="en-US" sz="2400" b="0" i="1" smtClean="0">
                          <a:solidFill>
                            <a:schemeClr val="accent1"/>
                          </a:solidFill>
                          <a:latin typeface="Cambria Math"/>
                        </a:rPr>
                        <m:t>=</m:t>
                      </m:r>
                      <m:nary>
                        <m:naryPr>
                          <m:chr m:val="∑"/>
                          <m:supHide m:val="on"/>
                          <m:ctrlPr>
                            <a:rPr lang="en-US" sz="2400" b="0" i="1" smtClean="0">
                              <a:solidFill>
                                <a:schemeClr val="accent1"/>
                              </a:solidFill>
                              <a:latin typeface="Cambria Math"/>
                            </a:rPr>
                          </m:ctrlPr>
                        </m:naryPr>
                        <m:sub>
                          <m:r>
                            <a:rPr lang="en-US" sz="2400" b="0" i="1" smtClean="0">
                              <a:solidFill>
                                <a:schemeClr val="accent1"/>
                              </a:solidFill>
                              <a:latin typeface="Cambria Math"/>
                            </a:rPr>
                            <m:t>𝑝</m:t>
                          </m:r>
                        </m:sub>
                        <m:sup/>
                        <m:e>
                          <m:sSub>
                            <m:sSubPr>
                              <m:ctrlPr>
                                <a:rPr lang="en-US" sz="2400" i="1">
                                  <a:solidFill>
                                    <a:schemeClr val="accent1"/>
                                  </a:solidFill>
                                  <a:latin typeface="Cambria Math"/>
                                </a:rPr>
                              </m:ctrlPr>
                            </m:sSubPr>
                            <m:e>
                              <m:r>
                                <a:rPr lang="en-US" sz="2400" i="1">
                                  <a:solidFill>
                                    <a:schemeClr val="accent1"/>
                                  </a:solidFill>
                                  <a:latin typeface="Cambria Math"/>
                                </a:rPr>
                                <m:t>𝜎</m:t>
                              </m:r>
                            </m:e>
                            <m:sub>
                              <m:r>
                                <a:rPr lang="en-US" sz="2400" i="1">
                                  <a:solidFill>
                                    <a:schemeClr val="accent1"/>
                                  </a:solidFill>
                                  <a:latin typeface="Cambria Math"/>
                                </a:rPr>
                                <m:t>𝑠</m:t>
                              </m:r>
                            </m:sub>
                          </m:sSub>
                          <m:sSub>
                            <m:sSubPr>
                              <m:ctrlPr>
                                <a:rPr lang="en-US" sz="2400" i="1">
                                  <a:solidFill>
                                    <a:schemeClr val="accent1"/>
                                  </a:solidFill>
                                  <a:latin typeface="Cambria Math"/>
                                </a:rPr>
                              </m:ctrlPr>
                            </m:sSubPr>
                            <m:e>
                              <m:r>
                                <a:rPr lang="en-US" sz="2400" i="1">
                                  <a:solidFill>
                                    <a:schemeClr val="accent1"/>
                                  </a:solidFill>
                                  <a:latin typeface="Cambria Math"/>
                                </a:rPr>
                                <m:t>𝑘</m:t>
                              </m:r>
                            </m:e>
                            <m:sub>
                              <m:r>
                                <a:rPr lang="en-US" sz="2400" i="1">
                                  <a:solidFill>
                                    <a:schemeClr val="accent1"/>
                                  </a:solidFill>
                                  <a:latin typeface="Cambria Math"/>
                                </a:rPr>
                                <m:t>𝑟</m:t>
                              </m:r>
                            </m:sub>
                          </m:sSub>
                          <m:d>
                            <m:dPr>
                              <m:ctrlPr>
                                <a:rPr lang="en-US" sz="2400" i="1">
                                  <a:solidFill>
                                    <a:schemeClr val="accent1"/>
                                  </a:solidFill>
                                  <a:latin typeface="Cambria Math"/>
                                </a:rPr>
                              </m:ctrlPr>
                            </m:dPr>
                            <m:e>
                              <m:r>
                                <a:rPr lang="en-US" sz="2400" i="1">
                                  <a:solidFill>
                                    <a:schemeClr val="accent1"/>
                                  </a:solidFill>
                                  <a:latin typeface="Cambria Math"/>
                                </a:rPr>
                                <m:t>𝑢</m:t>
                              </m:r>
                            </m:e>
                          </m:d>
                          <m:sSup>
                            <m:sSupPr>
                              <m:ctrlPr>
                                <a:rPr lang="en-US" sz="2400" i="1">
                                  <a:solidFill>
                                    <a:schemeClr val="accent1"/>
                                  </a:solidFill>
                                  <a:latin typeface="Cambria Math"/>
                                </a:rPr>
                              </m:ctrlPr>
                            </m:sSupPr>
                            <m:e>
                              <m:r>
                                <a:rPr lang="en-US" sz="2400" i="1">
                                  <a:solidFill>
                                    <a:schemeClr val="accent1"/>
                                  </a:solidFill>
                                  <a:latin typeface="Cambria Math"/>
                                </a:rPr>
                                <m:t>𝑒</m:t>
                              </m:r>
                            </m:e>
                            <m:sup>
                              <m:r>
                                <a:rPr lang="en-US" sz="2400" i="1">
                                  <a:solidFill>
                                    <a:schemeClr val="accent1"/>
                                  </a:solidFill>
                                  <a:latin typeface="Cambria Math"/>
                                </a:rPr>
                                <m:t>−</m:t>
                              </m:r>
                              <m:sSub>
                                <m:sSubPr>
                                  <m:ctrlPr>
                                    <a:rPr lang="en-US" sz="2400" i="1">
                                      <a:solidFill>
                                        <a:schemeClr val="accent1"/>
                                      </a:solidFill>
                                      <a:latin typeface="Cambria Math"/>
                                    </a:rPr>
                                  </m:ctrlPr>
                                </m:sSubPr>
                                <m:e>
                                  <m:r>
                                    <a:rPr lang="en-US" sz="2400" i="1">
                                      <a:solidFill>
                                        <a:schemeClr val="accent1"/>
                                      </a:solidFill>
                                      <a:latin typeface="Cambria Math"/>
                                    </a:rPr>
                                    <m:t>𝜎</m:t>
                                  </m:r>
                                </m:e>
                                <m:sub>
                                  <m:r>
                                    <a:rPr lang="en-US" sz="2400" i="1">
                                      <a:solidFill>
                                        <a:schemeClr val="accent1"/>
                                      </a:solidFill>
                                      <a:latin typeface="Cambria Math"/>
                                    </a:rPr>
                                    <m:t>𝑡</m:t>
                                  </m:r>
                                </m:sub>
                              </m:sSub>
                              <m:r>
                                <a:rPr lang="en-US" sz="2400" i="1">
                                  <a:solidFill>
                                    <a:schemeClr val="accent1"/>
                                  </a:solidFill>
                                  <a:latin typeface="Cambria Math"/>
                                </a:rPr>
                                <m:t>𝑧</m:t>
                              </m:r>
                            </m:sup>
                          </m:sSup>
                          <m:r>
                            <a:rPr lang="en-US" sz="2400" i="1">
                              <a:solidFill>
                                <a:schemeClr val="accent1"/>
                              </a:solidFill>
                              <a:latin typeface="Cambria Math"/>
                            </a:rPr>
                            <m:t>𝜌</m:t>
                          </m:r>
                          <m:d>
                            <m:dPr>
                              <m:ctrlPr>
                                <a:rPr lang="en-US" sz="2400" i="1">
                                  <a:solidFill>
                                    <a:schemeClr val="accent1"/>
                                  </a:solidFill>
                                  <a:latin typeface="Cambria Math"/>
                                </a:rPr>
                              </m:ctrlPr>
                            </m:dPr>
                            <m:e>
                              <m:sSub>
                                <m:sSubPr>
                                  <m:ctrlPr>
                                    <a:rPr lang="en-US" sz="2400" i="1">
                                      <a:solidFill>
                                        <a:schemeClr val="accent1"/>
                                      </a:solidFill>
                                      <a:latin typeface="Cambria Math"/>
                                    </a:rPr>
                                  </m:ctrlPr>
                                </m:sSubPr>
                                <m:e>
                                  <m:r>
                                    <a:rPr lang="en-US" sz="2400" i="1">
                                      <a:solidFill>
                                        <a:schemeClr val="accent1"/>
                                      </a:solidFill>
                                      <a:latin typeface="Cambria Math"/>
                                    </a:rPr>
                                    <m:t>𝜃</m:t>
                                  </m:r>
                                </m:e>
                                <m:sub>
                                  <m:r>
                                    <a:rPr lang="en-US" sz="2400" i="1">
                                      <a:solidFill>
                                        <a:schemeClr val="accent1"/>
                                      </a:solidFill>
                                      <a:latin typeface="Cambria Math"/>
                                    </a:rPr>
                                    <m:t>𝑝</m:t>
                                  </m:r>
                                </m:sub>
                              </m:sSub>
                            </m:e>
                          </m:d>
                          <m:sSup>
                            <m:sSupPr>
                              <m:ctrlPr>
                                <a:rPr lang="en-US" sz="2400" i="1">
                                  <a:solidFill>
                                    <a:schemeClr val="accent1"/>
                                  </a:solidFill>
                                  <a:latin typeface="Cambria Math"/>
                                </a:rPr>
                              </m:ctrlPr>
                            </m:sSupPr>
                            <m:e>
                              <m:r>
                                <a:rPr lang="en-US" sz="2400" i="1">
                                  <a:solidFill>
                                    <a:schemeClr val="accent1"/>
                                  </a:solidFill>
                                  <a:latin typeface="Cambria Math"/>
                                </a:rPr>
                                <m:t>𝑒</m:t>
                              </m:r>
                            </m:e>
                            <m:sup>
                              <m:r>
                                <a:rPr lang="en-US" sz="2400" i="1">
                                  <a:solidFill>
                                    <a:schemeClr val="accent1"/>
                                  </a:solidFill>
                                  <a:latin typeface="Cambria Math"/>
                                </a:rPr>
                                <m:t>−</m:t>
                              </m:r>
                              <m:sSub>
                                <m:sSubPr>
                                  <m:ctrlPr>
                                    <a:rPr lang="en-US" sz="2400" i="1">
                                      <a:solidFill>
                                        <a:schemeClr val="accent1"/>
                                      </a:solidFill>
                                      <a:latin typeface="Cambria Math"/>
                                    </a:rPr>
                                  </m:ctrlPr>
                                </m:sSubPr>
                                <m:e>
                                  <m:r>
                                    <a:rPr lang="en-US" sz="2400" i="1">
                                      <a:solidFill>
                                        <a:schemeClr val="accent1"/>
                                      </a:solidFill>
                                      <a:latin typeface="Cambria Math"/>
                                    </a:rPr>
                                    <m:t>𝜎</m:t>
                                  </m:r>
                                </m:e>
                                <m:sub>
                                  <m:r>
                                    <a:rPr lang="en-US" sz="2400" i="1">
                                      <a:solidFill>
                                        <a:schemeClr val="accent1"/>
                                      </a:solidFill>
                                      <a:latin typeface="Cambria Math"/>
                                    </a:rPr>
                                    <m:t>𝑡</m:t>
                                  </m:r>
                                </m:sub>
                              </m:sSub>
                              <m:r>
                                <a:rPr lang="en-US" sz="2400" i="1">
                                  <a:solidFill>
                                    <a:schemeClr val="accent1"/>
                                  </a:solidFill>
                                  <a:latin typeface="Cambria Math"/>
                                </a:rPr>
                                <m:t>𝑣</m:t>
                              </m:r>
                            </m:sup>
                          </m:sSup>
                          <m:r>
                            <m:rPr>
                              <m:sty m:val="p"/>
                            </m:rPr>
                            <a:rPr lang="en-US" sz="2400">
                              <a:solidFill>
                                <a:schemeClr val="accent1"/>
                              </a:solidFill>
                              <a:latin typeface="Cambria Math"/>
                            </a:rPr>
                            <m:t>Φ</m:t>
                          </m:r>
                          <m:r>
                            <a:rPr lang="en-US" sz="2400">
                              <a:solidFill>
                                <a:schemeClr val="accent1"/>
                              </a:solidFill>
                              <a:latin typeface="Cambria Math"/>
                            </a:rPr>
                            <m:t>/</m:t>
                          </m:r>
                          <m:r>
                            <m:rPr>
                              <m:sty m:val="p"/>
                            </m:rPr>
                            <a:rPr lang="en-US" sz="2400">
                              <a:solidFill>
                                <a:schemeClr val="accent1"/>
                              </a:solidFill>
                              <a:latin typeface="Cambria Math"/>
                            </a:rPr>
                            <m:t>sin</m:t>
                          </m:r>
                          <m:d>
                            <m:dPr>
                              <m:ctrlPr>
                                <a:rPr lang="en-US" sz="2400" i="1">
                                  <a:solidFill>
                                    <a:schemeClr val="accent1"/>
                                  </a:solidFill>
                                  <a:latin typeface="Cambria Math"/>
                                </a:rPr>
                              </m:ctrlPr>
                            </m:dPr>
                            <m:e>
                              <m:sSub>
                                <m:sSubPr>
                                  <m:ctrlPr>
                                    <a:rPr lang="en-US" sz="2400" i="1">
                                      <a:solidFill>
                                        <a:schemeClr val="accent1"/>
                                      </a:solidFill>
                                      <a:latin typeface="Cambria Math"/>
                                    </a:rPr>
                                  </m:ctrlPr>
                                </m:sSubPr>
                                <m:e>
                                  <m:r>
                                    <a:rPr lang="en-US" sz="2400" i="1">
                                      <a:solidFill>
                                        <a:schemeClr val="accent1"/>
                                      </a:solidFill>
                                      <a:latin typeface="Cambria Math"/>
                                    </a:rPr>
                                    <m:t>𝜃</m:t>
                                  </m:r>
                                </m:e>
                                <m:sub>
                                  <m:r>
                                    <a:rPr lang="en-US" sz="2400" i="1">
                                      <a:solidFill>
                                        <a:schemeClr val="accent1"/>
                                      </a:solidFill>
                                      <a:latin typeface="Cambria Math"/>
                                    </a:rPr>
                                    <m:t>𝑝</m:t>
                                  </m:r>
                                </m:sub>
                              </m:sSub>
                            </m:e>
                          </m:d>
                          <m:r>
                            <m:rPr>
                              <m:nor/>
                            </m:rPr>
                            <a:rPr lang="en-US" sz="2400" dirty="0">
                              <a:solidFill>
                                <a:schemeClr val="accent1"/>
                              </a:solidFill>
                            </a:rPr>
                            <m:t> </m:t>
                          </m:r>
                        </m:e>
                      </m:nary>
                    </m:oMath>
                  </m:oMathPara>
                </a14:m>
                <a:endParaRPr lang="en-US" sz="2400" dirty="0">
                  <a:solidFill>
                    <a:schemeClr val="accent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458252" y="894550"/>
                <a:ext cx="6570132" cy="1029128"/>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01256" y="1704781"/>
                <a:ext cx="633315" cy="7949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a:solidFill>
                                <a:schemeClr val="accent1"/>
                              </a:solidFill>
                              <a:latin typeface="Cambria Math"/>
                            </a:rPr>
                          </m:ctrlPr>
                        </m:naryPr>
                        <m:sub>
                          <m:r>
                            <a:rPr lang="en-US" i="1">
                              <a:solidFill>
                                <a:schemeClr val="accent1"/>
                              </a:solidFill>
                              <a:latin typeface="Cambria Math"/>
                            </a:rPr>
                            <m:t>𝑝</m:t>
                          </m:r>
                        </m:sub>
                        <m:sup/>
                        <m:e>
                          <m:r>
                            <a:rPr lang="en-US" i="1">
                              <a:solidFill>
                                <a:schemeClr val="accent1"/>
                              </a:solidFill>
                              <a:latin typeface="Cambria Math"/>
                            </a:rPr>
                            <m:t> </m:t>
                          </m:r>
                        </m:e>
                      </m:nary>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301256" y="1704781"/>
                <a:ext cx="633315" cy="794961"/>
              </a:xfrm>
              <a:prstGeom prst="rect">
                <a:avLst/>
              </a:prstGeom>
              <a:blipFill rotWithShape="1">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617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0"/>
                            </p:stCondLst>
                            <p:childTnLst>
                              <p:par>
                                <p:cTn id="27" presetID="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1"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2" presetClass="entr" presetSubtype="4" fill="hold" grpId="1"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2" presetClass="entr" presetSubtype="4" fill="hold" grpId="1"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2" presetClass="entr" presetSubtype="4" fill="hold" grpId="1"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1"/>
      <p:bldP spid="20" grpId="0"/>
      <p:bldP spid="20" grpId="1"/>
      <p:bldP spid="21" grpId="0"/>
      <p:bldP spid="21" grpId="1"/>
      <p:bldP spid="22" grpId="0"/>
      <p:bldP spid="22" grpId="1"/>
      <p:bldP spid="19" grpId="0"/>
      <p:bldP spid="25" grpId="0"/>
      <p:bldP spid="26" grpId="0"/>
      <p:bldP spid="27" grpId="0"/>
      <p:bldP spid="28" grpId="0"/>
      <p:bldP spid="23" grpId="0" animBg="1"/>
      <p:bldP spid="24" grpId="0"/>
      <p:bldP spid="24" grpId="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Motivation</a:t>
            </a:r>
            <a:endParaRPr lang="en-US" dirty="0"/>
          </a:p>
        </p:txBody>
      </p:sp>
      <p:sp>
        <p:nvSpPr>
          <p:cNvPr id="5" name="Content Placeholder 4"/>
          <p:cNvSpPr>
            <a:spLocks noGrp="1"/>
          </p:cNvSpPr>
          <p:nvPr>
            <p:ph sz="quarter" idx="13"/>
          </p:nvPr>
        </p:nvSpPr>
        <p:spPr>
          <a:xfrm>
            <a:off x="457200" y="971550"/>
            <a:ext cx="8305800" cy="520080"/>
          </a:xfrm>
        </p:spPr>
        <p:txBody>
          <a:bodyPr>
            <a:normAutofit/>
          </a:bodyPr>
          <a:lstStyle/>
          <a:p>
            <a:r>
              <a:rPr lang="en-US" sz="2800" dirty="0" smtClean="0"/>
              <a:t>Volume lighting is a powerful effect in feature-films</a:t>
            </a:r>
            <a:endParaRPr lang="en-US" dirty="0" smtClean="0"/>
          </a:p>
        </p:txBody>
      </p:sp>
      <p:sp>
        <p:nvSpPr>
          <p:cNvPr id="6" name="Rectangle 5"/>
          <p:cNvSpPr/>
          <p:nvPr/>
        </p:nvSpPr>
        <p:spPr>
          <a:xfrm>
            <a:off x="364066" y="1519618"/>
            <a:ext cx="8600422" cy="523220"/>
          </a:xfrm>
          <a:prstGeom prst="rect">
            <a:avLst/>
          </a:prstGeom>
        </p:spPr>
        <p:txBody>
          <a:bodyPr wrap="square">
            <a:spAutoFit/>
          </a:bodyPr>
          <a:lstStyle/>
          <a:p>
            <a:pPr marL="342900" lvl="0" indent="-342900">
              <a:spcBef>
                <a:spcPct val="20000"/>
              </a:spcBef>
              <a:buFont typeface="Arial" pitchFamily="34" charset="0"/>
              <a:buChar char="•"/>
            </a:pPr>
            <a:r>
              <a:rPr lang="en-US" sz="2800" b="1" dirty="0" smtClean="0">
                <a:solidFill>
                  <a:srgbClr val="603913"/>
                </a:solidFill>
              </a:rPr>
              <a:t>Tangled</a:t>
            </a:r>
            <a:r>
              <a:rPr lang="en-US" sz="2800" dirty="0" smtClean="0">
                <a:solidFill>
                  <a:srgbClr val="603913"/>
                </a:solidFill>
              </a:rPr>
              <a:t>: sense of magic conveyed using volume effects</a:t>
            </a:r>
          </a:p>
        </p:txBody>
      </p:sp>
      <p:sp>
        <p:nvSpPr>
          <p:cNvPr id="2" name="Rectangle 1"/>
          <p:cNvSpPr/>
          <p:nvPr/>
        </p:nvSpPr>
        <p:spPr>
          <a:xfrm>
            <a:off x="370656" y="4136762"/>
            <a:ext cx="8544744" cy="523220"/>
          </a:xfrm>
          <a:prstGeom prst="rect">
            <a:avLst/>
          </a:prstGeom>
        </p:spPr>
        <p:txBody>
          <a:bodyPr wrap="square">
            <a:spAutoFit/>
          </a:bodyPr>
          <a:lstStyle/>
          <a:p>
            <a:pPr marL="342900" lvl="0" indent="-342900">
              <a:spcBef>
                <a:spcPct val="20000"/>
              </a:spcBef>
              <a:buFont typeface="Arial" pitchFamily="34" charset="0"/>
              <a:buChar char="•"/>
            </a:pPr>
            <a:r>
              <a:rPr lang="en-US" sz="2800" dirty="0" smtClean="0">
                <a:solidFill>
                  <a:srgbClr val="603913"/>
                </a:solidFill>
              </a:rPr>
              <a:t>Volumetric light draws attention and instills fascination </a:t>
            </a:r>
            <a:endParaRPr lang="en-US" sz="2800" dirty="0">
              <a:solidFill>
                <a:srgbClr val="603913"/>
              </a:solidFill>
            </a:endParaRPr>
          </a:p>
        </p:txBody>
      </p:sp>
      <p:grpSp>
        <p:nvGrpSpPr>
          <p:cNvPr id="7" name="Group 6"/>
          <p:cNvGrpSpPr/>
          <p:nvPr/>
        </p:nvGrpSpPr>
        <p:grpSpPr>
          <a:xfrm>
            <a:off x="467544" y="2114845"/>
            <a:ext cx="3923217" cy="1976713"/>
            <a:chOff x="467544" y="1957820"/>
            <a:chExt cx="3923217" cy="1976713"/>
          </a:xfrm>
        </p:grpSpPr>
        <p:pic>
          <p:nvPicPr>
            <p:cNvPr id="1026" name="Picture 2" descr="http://4.bp.blogspot.com/_hoKygKfSBCQ/TSerEZDf5xI/AAAAAAAAHUk/4Va1VD3OpUM/s1600/2010_tangled_0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554" y="1957820"/>
              <a:ext cx="3698207" cy="1949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467544" y="3745144"/>
              <a:ext cx="2105166" cy="189389"/>
            </a:xfrm>
            <a:prstGeom prst="rect">
              <a:avLst/>
            </a:prstGeom>
          </p:spPr>
          <p:txBody>
            <a:bodyPr vert="horz" lIns="0" tIns="0" rIns="0" bIns="0" rtlCol="0">
              <a:normAutofit/>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rgbClr val="FFFFCC"/>
                  </a:solidFill>
                </a:rPr>
                <a:t>© </a:t>
              </a:r>
              <a:r>
                <a:rPr lang="en-US" sz="1200" dirty="0" smtClean="0">
                  <a:solidFill>
                    <a:srgbClr val="FFFFCC"/>
                  </a:solidFill>
                </a:rPr>
                <a:t>Disney Enterprises, Inc.</a:t>
              </a:r>
              <a:endParaRPr lang="en-US" sz="1200" dirty="0">
                <a:solidFill>
                  <a:srgbClr val="FFFFCC"/>
                </a:solidFill>
              </a:endParaRPr>
            </a:p>
          </p:txBody>
        </p:sp>
      </p:grpSp>
      <p:grpSp>
        <p:nvGrpSpPr>
          <p:cNvPr id="3" name="Group 2"/>
          <p:cNvGrpSpPr/>
          <p:nvPr/>
        </p:nvGrpSpPr>
        <p:grpSpPr>
          <a:xfrm>
            <a:off x="4411050" y="2114847"/>
            <a:ext cx="3977374" cy="1971447"/>
            <a:chOff x="4411050" y="1957822"/>
            <a:chExt cx="3977374" cy="1971447"/>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6785" y="1957822"/>
              <a:ext cx="3781639" cy="194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txBox="1">
              <a:spLocks/>
            </p:cNvSpPr>
            <p:nvPr/>
          </p:nvSpPr>
          <p:spPr>
            <a:xfrm>
              <a:off x="4411050" y="3739880"/>
              <a:ext cx="2105166" cy="189389"/>
            </a:xfrm>
            <a:prstGeom prst="rect">
              <a:avLst/>
            </a:prstGeom>
          </p:spPr>
          <p:txBody>
            <a:bodyPr vert="horz" lIns="0" tIns="0" rIns="0" bIns="0" rtlCol="0">
              <a:normAutofit/>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chemeClr val="accent2"/>
                  </a:solidFill>
                </a:rPr>
                <a:t>© </a:t>
              </a:r>
              <a:r>
                <a:rPr lang="en-US" sz="1200" dirty="0" smtClean="0">
                  <a:solidFill>
                    <a:schemeClr val="accent2"/>
                  </a:solidFill>
                </a:rPr>
                <a:t>Disney Enterprises, Inc.</a:t>
              </a:r>
              <a:endParaRPr lang="en-US" sz="1200" dirty="0">
                <a:solidFill>
                  <a:schemeClr val="accent2"/>
                </a:solidFill>
              </a:endParaRPr>
            </a:p>
          </p:txBody>
        </p:sp>
      </p:grpSp>
      <p:sp>
        <p:nvSpPr>
          <p:cNvPr id="10" name="Slide Number Placeholder 9"/>
          <p:cNvSpPr>
            <a:spLocks noGrp="1"/>
          </p:cNvSpPr>
          <p:nvPr>
            <p:ph type="sldNum" sz="quarter" idx="4"/>
          </p:nvPr>
        </p:nvSpPr>
        <p:spPr/>
        <p:txBody>
          <a:bodyPr/>
          <a:lstStyle/>
          <a:p>
            <a:fld id="{5CA6AC1C-AE2C-4249-A8EC-7FDC8D2806BA}" type="slidenum">
              <a:rPr lang="en-US" smtClean="0"/>
              <a:pPr/>
              <a:t>2</a:t>
            </a:fld>
            <a:endParaRPr lang="en-US"/>
          </a:p>
        </p:txBody>
      </p:sp>
    </p:spTree>
    <p:extLst>
      <p:ext uri="{BB962C8B-B14F-4D97-AF65-F5344CB8AC3E}">
        <p14:creationId xmlns:p14="http://schemas.microsoft.com/office/powerpoint/2010/main" val="3868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Editing Physically-Based Volume Effects</a:t>
            </a:r>
            <a:endParaRPr lang="en-CA" dirty="0"/>
          </a:p>
        </p:txBody>
      </p:sp>
      <p:sp>
        <p:nvSpPr>
          <p:cNvPr id="3" name="Content Placeholder 2"/>
          <p:cNvSpPr>
            <a:spLocks noGrp="1"/>
          </p:cNvSpPr>
          <p:nvPr>
            <p:ph sz="quarter" idx="13"/>
          </p:nvPr>
        </p:nvSpPr>
        <p:spPr>
          <a:xfrm>
            <a:off x="457200" y="1059582"/>
            <a:ext cx="8795320" cy="736104"/>
          </a:xfrm>
        </p:spPr>
        <p:txBody>
          <a:bodyPr>
            <a:normAutofit/>
          </a:bodyPr>
          <a:lstStyle/>
          <a:p>
            <a:r>
              <a:rPr lang="en-US" dirty="0" smtClean="0"/>
              <a:t>Physically-based shading effects may be desired</a:t>
            </a:r>
          </a:p>
        </p:txBody>
      </p:sp>
      <p:sp>
        <p:nvSpPr>
          <p:cNvPr id="21" name="Content Placeholder 2"/>
          <p:cNvSpPr txBox="1">
            <a:spLocks/>
          </p:cNvSpPr>
          <p:nvPr/>
        </p:nvSpPr>
        <p:spPr>
          <a:xfrm>
            <a:off x="395536" y="2859782"/>
            <a:ext cx="8524701" cy="504056"/>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marL="0" indent="0" algn="ctr">
              <a:buNone/>
            </a:pPr>
            <a:r>
              <a:rPr lang="en-US" b="1" dirty="0" smtClean="0">
                <a:solidFill>
                  <a:schemeClr val="accent1"/>
                </a:solidFill>
              </a:rPr>
              <a:t>Problem</a:t>
            </a:r>
            <a:r>
              <a:rPr lang="en-US" dirty="0" smtClean="0">
                <a:solidFill>
                  <a:schemeClr val="accent1"/>
                </a:solidFill>
              </a:rPr>
              <a:t>: editing media parameters is not intuitive</a:t>
            </a:r>
          </a:p>
        </p:txBody>
      </p:sp>
      <p:sp>
        <p:nvSpPr>
          <p:cNvPr id="23" name="Rectangle 22"/>
          <p:cNvSpPr/>
          <p:nvPr/>
        </p:nvSpPr>
        <p:spPr>
          <a:xfrm>
            <a:off x="366167" y="1563638"/>
            <a:ext cx="9054752" cy="584775"/>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srgbClr val="603913"/>
                </a:solidFill>
              </a:rPr>
              <a:t>Keep physically </a:t>
            </a:r>
            <a:r>
              <a:rPr lang="en-US" sz="3200" dirty="0">
                <a:solidFill>
                  <a:srgbClr val="603913"/>
                </a:solidFill>
              </a:rPr>
              <a:t>accurate </a:t>
            </a:r>
            <a:r>
              <a:rPr lang="en-US" sz="3200" dirty="0" smtClean="0">
                <a:solidFill>
                  <a:srgbClr val="603913"/>
                </a:solidFill>
              </a:rPr>
              <a:t>shading model settings</a:t>
            </a:r>
            <a:endParaRPr lang="en-US" sz="3200" dirty="0">
              <a:solidFill>
                <a:srgbClr val="603913"/>
              </a:solidFill>
            </a:endParaRPr>
          </a:p>
        </p:txBody>
      </p:sp>
      <p:sp>
        <p:nvSpPr>
          <p:cNvPr id="25" name="Rectangle 24"/>
          <p:cNvSpPr/>
          <p:nvPr/>
        </p:nvSpPr>
        <p:spPr>
          <a:xfrm>
            <a:off x="361578" y="2211710"/>
            <a:ext cx="9841904" cy="584775"/>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srgbClr val="603913"/>
                </a:solidFill>
              </a:rPr>
              <a:t>Edits fully described by light &amp; media parameters</a:t>
            </a:r>
            <a:endParaRPr lang="en-CA" sz="3200" dirty="0">
              <a:solidFill>
                <a:srgbClr val="603913"/>
              </a:solidFill>
            </a:endParaRPr>
          </a:p>
        </p:txBody>
      </p:sp>
      <p:sp>
        <p:nvSpPr>
          <p:cNvPr id="4" name="Slide Number Placeholder 3"/>
          <p:cNvSpPr>
            <a:spLocks noGrp="1"/>
          </p:cNvSpPr>
          <p:nvPr>
            <p:ph type="sldNum" sz="quarter" idx="4"/>
          </p:nvPr>
        </p:nvSpPr>
        <p:spPr/>
        <p:txBody>
          <a:bodyPr/>
          <a:lstStyle/>
          <a:p>
            <a:fld id="{5CA6AC1C-AE2C-4249-A8EC-7FDC8D2806BA}" type="slidenum">
              <a:rPr lang="en-US" smtClean="0"/>
              <a:pPr/>
              <a:t>20</a:t>
            </a:fld>
            <a:endParaRPr lang="en-US"/>
          </a:p>
        </p:txBody>
      </p:sp>
      <p:pic>
        <p:nvPicPr>
          <p:cNvPr id="1026" name="Picture 2" descr="http://3.bp.blogspot.com/_L75yulhz7H0/S_7sfHo23BI/AAAAAAAAAL8/ZlWqy4zrcac/s1600/placehol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597"/>
          <a:stretch/>
        </p:blipFill>
        <p:spPr bwMode="auto">
          <a:xfrm>
            <a:off x="1095400" y="3502804"/>
            <a:ext cx="3096344" cy="14723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3.bp.blogspot.com/_L75yulhz7H0/S_7sfHo23BI/AAAAAAAAAL8/ZlWqy4zrcac/s1600/placehol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597"/>
          <a:stretch/>
        </p:blipFill>
        <p:spPr bwMode="auto">
          <a:xfrm>
            <a:off x="4932040" y="3507854"/>
            <a:ext cx="3096344" cy="147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5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Editing Physically-Based Volume Effects</a:t>
            </a:r>
            <a:endParaRPr lang="en-CA" dirty="0"/>
          </a:p>
        </p:txBody>
      </p:sp>
      <p:pic>
        <p:nvPicPr>
          <p:cNvPr id="4" name="beams-final-x264.mo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rotWithShape="1">
          <a:blip r:embed="rId5"/>
          <a:srcRect l="3601" t="18174" b="6826"/>
          <a:stretch/>
        </p:blipFill>
        <p:spPr>
          <a:xfrm>
            <a:off x="1557144" y="2211710"/>
            <a:ext cx="6183208" cy="2706202"/>
          </a:xfrm>
        </p:spPr>
      </p:pic>
      <p:sp>
        <p:nvSpPr>
          <p:cNvPr id="5" name="Rectangle 4"/>
          <p:cNvSpPr/>
          <p:nvPr/>
        </p:nvSpPr>
        <p:spPr>
          <a:xfrm>
            <a:off x="361578" y="814404"/>
            <a:ext cx="9841904" cy="1372683"/>
          </a:xfrm>
          <a:prstGeom prst="rect">
            <a:avLst/>
          </a:prstGeom>
        </p:spPr>
        <p:txBody>
          <a:bodyPr wrap="square">
            <a:spAutoFit/>
          </a:bodyPr>
          <a:lstStyle/>
          <a:p>
            <a:pPr marL="342900" lvl="0" indent="-342900">
              <a:spcBef>
                <a:spcPct val="20000"/>
              </a:spcBef>
              <a:buFont typeface="Arial" pitchFamily="34" charset="0"/>
              <a:buChar char="•"/>
            </a:pPr>
            <a:r>
              <a:rPr lang="en-US" sz="2800" dirty="0" smtClean="0">
                <a:solidFill>
                  <a:srgbClr val="603913"/>
                </a:solidFill>
              </a:rPr>
              <a:t>We allow </a:t>
            </a:r>
            <a:r>
              <a:rPr lang="en-US" sz="2800" b="1" dirty="0" smtClean="0">
                <a:solidFill>
                  <a:srgbClr val="603913"/>
                </a:solidFill>
              </a:rPr>
              <a:t>goal-based editing</a:t>
            </a:r>
            <a:endParaRPr lang="en-US" sz="2800" dirty="0">
              <a:solidFill>
                <a:srgbClr val="603913"/>
              </a:solidFill>
            </a:endParaRPr>
          </a:p>
          <a:p>
            <a:pPr marL="342900" indent="-342900">
              <a:spcBef>
                <a:spcPct val="20000"/>
              </a:spcBef>
              <a:buFont typeface="Arial" pitchFamily="34" charset="0"/>
              <a:buChar char="•"/>
            </a:pPr>
            <a:r>
              <a:rPr lang="en-US" sz="2800" dirty="0" smtClean="0">
                <a:solidFill>
                  <a:srgbClr val="603913"/>
                </a:solidFill>
              </a:rPr>
              <a:t>User </a:t>
            </a:r>
            <a:r>
              <a:rPr lang="en-US" sz="2800" dirty="0">
                <a:solidFill>
                  <a:srgbClr val="603913"/>
                </a:solidFill>
              </a:rPr>
              <a:t>specifies </a:t>
            </a:r>
            <a:r>
              <a:rPr lang="en-US" sz="2800" dirty="0" smtClean="0">
                <a:solidFill>
                  <a:srgbClr val="603913"/>
                </a:solidFill>
              </a:rPr>
              <a:t>colors </a:t>
            </a:r>
            <a:r>
              <a:rPr lang="en-US" sz="2800" dirty="0" smtClean="0">
                <a:solidFill>
                  <a:srgbClr val="603913"/>
                </a:solidFill>
                <a:sym typeface="Wingdings" pitchFamily="2" charset="2"/>
              </a:rPr>
              <a:t> s</a:t>
            </a:r>
            <a:r>
              <a:rPr lang="en-US" sz="2800" dirty="0" smtClean="0">
                <a:solidFill>
                  <a:srgbClr val="603913"/>
                </a:solidFill>
              </a:rPr>
              <a:t>ystem computes parameters</a:t>
            </a:r>
          </a:p>
          <a:p>
            <a:pPr algn="ctr">
              <a:spcBef>
                <a:spcPct val="20000"/>
              </a:spcBef>
            </a:pPr>
            <a:r>
              <a:rPr lang="en-US" dirty="0" smtClean="0">
                <a:solidFill>
                  <a:srgbClr val="603913"/>
                </a:solidFill>
              </a:rPr>
              <a:t>(see paper for details)</a:t>
            </a:r>
            <a:endParaRPr lang="en-US" sz="1600" dirty="0" smtClean="0">
              <a:solidFill>
                <a:srgbClr val="603913"/>
              </a:solidFill>
            </a:endParaRPr>
          </a:p>
        </p:txBody>
      </p:sp>
      <p:sp>
        <p:nvSpPr>
          <p:cNvPr id="3" name="Slide Number Placeholder 2"/>
          <p:cNvSpPr>
            <a:spLocks noGrp="1"/>
          </p:cNvSpPr>
          <p:nvPr>
            <p:ph type="sldNum" sz="quarter" idx="4"/>
          </p:nvPr>
        </p:nvSpPr>
        <p:spPr/>
        <p:txBody>
          <a:bodyPr/>
          <a:lstStyle/>
          <a:p>
            <a:fld id="{5CA6AC1C-AE2C-4249-A8EC-7FDC8D2806BA}" type="slidenum">
              <a:rPr lang="en-US" smtClean="0"/>
              <a:pPr/>
              <a:t>21</a:t>
            </a:fld>
            <a:endParaRPr lang="en-US"/>
          </a:p>
        </p:txBody>
      </p:sp>
    </p:spTree>
    <p:extLst>
      <p:ext uri="{BB962C8B-B14F-4D97-AF65-F5344CB8AC3E}">
        <p14:creationId xmlns:p14="http://schemas.microsoft.com/office/powerpoint/2010/main" val="39554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7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Non-Physical </a:t>
            </a:r>
            <a:r>
              <a:rPr lang="en-US" dirty="0" smtClean="0"/>
              <a:t>Volume Shading</a:t>
            </a:r>
            <a:endParaRPr lang="en-CA" dirty="0"/>
          </a:p>
        </p:txBody>
      </p:sp>
      <p:sp>
        <p:nvSpPr>
          <p:cNvPr id="3" name="Content Placeholder 2"/>
          <p:cNvSpPr>
            <a:spLocks noGrp="1"/>
          </p:cNvSpPr>
          <p:nvPr>
            <p:ph sz="quarter" idx="13"/>
          </p:nvPr>
        </p:nvSpPr>
        <p:spPr>
          <a:xfrm>
            <a:off x="457200" y="913606"/>
            <a:ext cx="8305800" cy="3962400"/>
          </a:xfrm>
        </p:spPr>
        <p:txBody>
          <a:bodyPr/>
          <a:lstStyle/>
          <a:p>
            <a:r>
              <a:rPr lang="en-US" dirty="0" smtClean="0"/>
              <a:t>The abstract model extends beyond this</a:t>
            </a:r>
          </a:p>
          <a:p>
            <a:pPr lvl="1"/>
            <a:r>
              <a:rPr lang="en-US" dirty="0" smtClean="0"/>
              <a:t>Bend physics, increase convenience</a:t>
            </a:r>
          </a:p>
        </p:txBody>
      </p:sp>
      <p:sp>
        <p:nvSpPr>
          <p:cNvPr id="4" name="Slide Number Placeholder 3"/>
          <p:cNvSpPr>
            <a:spLocks noGrp="1"/>
          </p:cNvSpPr>
          <p:nvPr>
            <p:ph type="sldNum" sz="quarter" idx="4"/>
          </p:nvPr>
        </p:nvSpPr>
        <p:spPr/>
        <p:txBody>
          <a:bodyPr/>
          <a:lstStyle/>
          <a:p>
            <a:fld id="{5CA6AC1C-AE2C-4249-A8EC-7FDC8D2806BA}" type="slidenum">
              <a:rPr lang="en-US" smtClean="0"/>
              <a:pPr/>
              <a:t>22</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706350"/>
            <a:ext cx="6688410" cy="174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723552"/>
            <a:ext cx="6688410" cy="170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412" y="2736691"/>
            <a:ext cx="6688410" cy="169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61156" y="1923678"/>
            <a:ext cx="6477000" cy="523220"/>
          </a:xfrm>
          <a:prstGeom prst="rect">
            <a:avLst/>
          </a:prstGeom>
        </p:spPr>
        <p:txBody>
          <a:bodyPr wrap="square">
            <a:spAutoFit/>
          </a:bodyPr>
          <a:lstStyle/>
          <a:p>
            <a:pPr marL="742950" lvl="1" indent="-285750">
              <a:spcBef>
                <a:spcPct val="20000"/>
              </a:spcBef>
              <a:buFont typeface="Arial" pitchFamily="34" charset="0"/>
              <a:buChar char="–"/>
            </a:pPr>
            <a:r>
              <a:rPr lang="en-US" sz="2800" dirty="0" smtClean="0">
                <a:solidFill>
                  <a:srgbClr val="603913"/>
                </a:solidFill>
              </a:rPr>
              <a:t>Explore artistic manipulation</a:t>
            </a:r>
            <a:endParaRPr lang="en-US" sz="2800" dirty="0">
              <a:solidFill>
                <a:srgbClr val="603913"/>
              </a:solidFill>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095" y="2547562"/>
            <a:ext cx="2097709" cy="211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1346" y="2549622"/>
            <a:ext cx="2087221" cy="210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1586" y="2555327"/>
            <a:ext cx="2087221" cy="210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826" y="2555327"/>
            <a:ext cx="2087221" cy="210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828" y="4668490"/>
            <a:ext cx="3013224" cy="307777"/>
          </a:xfrm>
          <a:prstGeom prst="rect">
            <a:avLst/>
          </a:prstGeom>
          <a:noFill/>
        </p:spPr>
        <p:txBody>
          <a:bodyPr wrap="square" rtlCol="0">
            <a:spAutoFit/>
          </a:bodyPr>
          <a:lstStyle/>
          <a:p>
            <a:pPr algn="ctr"/>
            <a:r>
              <a:rPr lang="en-US" sz="1400" dirty="0" smtClean="0"/>
              <a:t>[Scene courtesy Bruce Walter]</a:t>
            </a:r>
            <a:endParaRPr lang="en-US" sz="1400" dirty="0"/>
          </a:p>
        </p:txBody>
      </p:sp>
    </p:spTree>
    <p:extLst>
      <p:ext uri="{BB962C8B-B14F-4D97-AF65-F5344CB8AC3E}">
        <p14:creationId xmlns:p14="http://schemas.microsoft.com/office/powerpoint/2010/main" val="307008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7"/>
                                        </p:tgtEl>
                                      </p:cBhvr>
                                    </p:animEffect>
                                    <p:set>
                                      <p:cBhvr>
                                        <p:cTn id="12" dur="1" fill="hold">
                                          <p:stCondLst>
                                            <p:cond delay="499"/>
                                          </p:stCondLst>
                                        </p:cTn>
                                        <p:tgtEl>
                                          <p:spTgt spid="102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3">
                                            <p:txEl>
                                              <p:pRg st="1" end="1"/>
                                            </p:txEl>
                                          </p:spTgt>
                                        </p:tgtEl>
                                        <p:attrNameLst>
                                          <p:attrName>style.opacity</p:attrName>
                                        </p:attrNameLst>
                                      </p:cBhvr>
                                      <p:to>
                                        <p:strVal val="0.5"/>
                                      </p:to>
                                    </p:set>
                                    <p:animEffect filter="image" prLst="opacity: 0.5">
                                      <p:cBhvr rctx="IE">
                                        <p:cTn id="21" dur="indefinite"/>
                                        <p:tgtEl>
                                          <p:spTgt spid="3">
                                            <p:txEl>
                                              <p:pRg st="1" end="1"/>
                                            </p:txEl>
                                          </p:spTgt>
                                        </p:tgtEl>
                                      </p:cBhvr>
                                    </p:animEffect>
                                  </p:childTnLst>
                                </p:cTn>
                              </p:par>
                            </p:childTnLst>
                          </p:cTn>
                        </p:par>
                        <p:par>
                          <p:cTn id="22" fill="hold">
                            <p:stCondLst>
                              <p:cond delay="0"/>
                            </p:stCondLst>
                            <p:childTnLst>
                              <p:par>
                                <p:cTn id="23" presetID="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28"/>
                                        </p:tgtEl>
                                      </p:cBhvr>
                                    </p:animEffect>
                                    <p:set>
                                      <p:cBhvr>
                                        <p:cTn id="31" dur="1" fill="hold">
                                          <p:stCondLst>
                                            <p:cond delay="499"/>
                                          </p:stCondLst>
                                        </p:cTn>
                                        <p:tgtEl>
                                          <p:spTgt spid="1028"/>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29"/>
                                        </p:tgtEl>
                                      </p:cBhvr>
                                    </p:animEffect>
                                    <p:set>
                                      <p:cBhvr>
                                        <p:cTn id="40" dur="1" fill="hold">
                                          <p:stCondLst>
                                            <p:cond delay="499"/>
                                          </p:stCondLst>
                                        </p:cTn>
                                        <p:tgtEl>
                                          <p:spTgt spid="1029"/>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31"/>
                                        </p:tgtEl>
                                        <p:attrNameLst>
                                          <p:attrName>style.visibility</p:attrName>
                                        </p:attrNameLst>
                                      </p:cBhvr>
                                      <p:to>
                                        <p:strVal val="visible"/>
                                      </p:to>
                                    </p:set>
                                    <p:animEffect transition="in" filter="fade">
                                      <p:cBhvr>
                                        <p:cTn id="51" dur="500"/>
                                        <p:tgtEl>
                                          <p:spTgt spid="1031"/>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500"/>
                                        <p:tgtEl>
                                          <p:spTgt spid="1032"/>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1033"/>
                                        </p:tgtEl>
                                        <p:attrNameLst>
                                          <p:attrName>style.visibility</p:attrName>
                                        </p:attrNameLst>
                                      </p:cBhvr>
                                      <p:to>
                                        <p:strVal val="visible"/>
                                      </p:to>
                                    </p:set>
                                    <p:animEffect transition="in" filter="fade">
                                      <p:cBhvr>
                                        <p:cTn id="59"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Solutions</a:t>
            </a:r>
            <a:endParaRPr lang="en-CA" dirty="0"/>
          </a:p>
        </p:txBody>
      </p:sp>
      <p:sp>
        <p:nvSpPr>
          <p:cNvPr id="3" name="Content Placeholder 2"/>
          <p:cNvSpPr>
            <a:spLocks noGrp="1"/>
          </p:cNvSpPr>
          <p:nvPr>
            <p:ph sz="quarter" idx="13"/>
          </p:nvPr>
        </p:nvSpPr>
        <p:spPr>
          <a:xfrm>
            <a:off x="457200" y="971550"/>
            <a:ext cx="8305800" cy="592088"/>
          </a:xfrm>
        </p:spPr>
        <p:txBody>
          <a:bodyPr>
            <a:normAutofit/>
          </a:bodyPr>
          <a:lstStyle/>
          <a:p>
            <a:r>
              <a:rPr lang="en-US" dirty="0" smtClean="0"/>
              <a:t>Artist wish </a:t>
            </a:r>
            <a:r>
              <a:rPr lang="en-US" dirty="0"/>
              <a:t>list for a </a:t>
            </a:r>
            <a:r>
              <a:rPr lang="en-US" dirty="0" smtClean="0"/>
              <a:t>volume</a:t>
            </a:r>
            <a:r>
              <a:rPr lang="en-CA" dirty="0" smtClean="0"/>
              <a:t> lighting system:</a:t>
            </a:r>
            <a:endParaRPr lang="en-CA" dirty="0"/>
          </a:p>
        </p:txBody>
      </p:sp>
      <p:sp>
        <p:nvSpPr>
          <p:cNvPr id="5" name="Content Placeholder 2"/>
          <p:cNvSpPr txBox="1">
            <a:spLocks/>
          </p:cNvSpPr>
          <p:nvPr/>
        </p:nvSpPr>
        <p:spPr>
          <a:xfrm>
            <a:off x="797371" y="1547614"/>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 Integrate </a:t>
            </a:r>
            <a:r>
              <a:rPr lang="en-US" dirty="0" smtClean="0"/>
              <a:t>into </a:t>
            </a:r>
            <a:r>
              <a:rPr lang="en-US" dirty="0"/>
              <a:t>production pipeline</a:t>
            </a:r>
            <a:endParaRPr lang="en-CA" dirty="0"/>
          </a:p>
        </p:txBody>
      </p:sp>
      <p:sp>
        <p:nvSpPr>
          <p:cNvPr id="6" name="Content Placeholder 2"/>
          <p:cNvSpPr txBox="1">
            <a:spLocks/>
          </p:cNvSpPr>
          <p:nvPr/>
        </p:nvSpPr>
        <p:spPr>
          <a:xfrm>
            <a:off x="797371" y="2374776"/>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2. Expose flexibility </a:t>
            </a:r>
            <a:r>
              <a:rPr lang="en-US" dirty="0" smtClean="0"/>
              <a:t>with programmability</a:t>
            </a:r>
            <a:endParaRPr lang="en-CA" dirty="0"/>
          </a:p>
        </p:txBody>
      </p:sp>
      <p:sp>
        <p:nvSpPr>
          <p:cNvPr id="7" name="Content Placeholder 2"/>
          <p:cNvSpPr txBox="1">
            <a:spLocks/>
          </p:cNvSpPr>
          <p:nvPr/>
        </p:nvSpPr>
        <p:spPr>
          <a:xfrm>
            <a:off x="797371" y="3201938"/>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3. Mimic traditional volumetric design abstractions</a:t>
            </a:r>
            <a:endParaRPr lang="en-CA" dirty="0"/>
          </a:p>
        </p:txBody>
      </p:sp>
      <p:sp>
        <p:nvSpPr>
          <p:cNvPr id="8" name="Content Placeholder 2"/>
          <p:cNvSpPr txBox="1">
            <a:spLocks/>
          </p:cNvSpPr>
          <p:nvPr/>
        </p:nvSpPr>
        <p:spPr>
          <a:xfrm>
            <a:off x="802704" y="4030960"/>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4. Support physical and non-physical volume effects </a:t>
            </a:r>
            <a:endParaRPr lang="en-CA" dirty="0"/>
          </a:p>
        </p:txBody>
      </p:sp>
      <p:sp>
        <p:nvSpPr>
          <p:cNvPr id="12" name="Content Placeholder 2"/>
          <p:cNvSpPr txBox="1">
            <a:spLocks/>
          </p:cNvSpPr>
          <p:nvPr/>
        </p:nvSpPr>
        <p:spPr>
          <a:xfrm>
            <a:off x="1187624" y="1946091"/>
            <a:ext cx="6912768" cy="400110"/>
          </a:xfrm>
          <a:prstGeom prst="rect">
            <a:avLst/>
          </a:prstGeom>
        </p:spPr>
        <p:txBody>
          <a:bodyPr wrap="square">
            <a:spAutoFit/>
          </a:bodyPr>
          <a:lstStyle>
            <a:defPPr>
              <a:defRPr lang="de-DE"/>
            </a:defPPr>
            <a:lvl1pPr algn="ctr">
              <a:defRPr sz="2000">
                <a:solidFill>
                  <a:schemeClr val="accent1"/>
                </a:solidFill>
              </a:defRPr>
            </a:lvl1pPr>
          </a:lstStyle>
          <a:p>
            <a:r>
              <a:rPr lang="en-US" dirty="0"/>
              <a:t>Use existing </a:t>
            </a:r>
            <a:r>
              <a:rPr lang="en-US" dirty="0" smtClean="0"/>
              <a:t>tools; </a:t>
            </a:r>
            <a:r>
              <a:rPr lang="en-US" dirty="0"/>
              <a:t>don’t re-invent the wheel</a:t>
            </a:r>
            <a:endParaRPr lang="en-CA" dirty="0"/>
          </a:p>
        </p:txBody>
      </p:sp>
      <p:sp>
        <p:nvSpPr>
          <p:cNvPr id="13" name="Content Placeholder 2"/>
          <p:cNvSpPr txBox="1">
            <a:spLocks/>
          </p:cNvSpPr>
          <p:nvPr/>
        </p:nvSpPr>
        <p:spPr>
          <a:xfrm>
            <a:off x="400869" y="2785804"/>
            <a:ext cx="8491611" cy="400110"/>
          </a:xfrm>
          <a:prstGeom prst="rect">
            <a:avLst/>
          </a:prstGeom>
        </p:spPr>
        <p:txBody>
          <a:bodyPr wrap="square">
            <a:spAutoFit/>
          </a:bodyPr>
          <a:lstStyle>
            <a:defPPr>
              <a:defRPr lang="de-DE"/>
            </a:defPPr>
            <a:lvl1pPr algn="ctr">
              <a:defRPr sz="2000">
                <a:solidFill>
                  <a:schemeClr val="accent1"/>
                </a:solidFill>
              </a:defRPr>
            </a:lvl1pPr>
          </a:lstStyle>
          <a:p>
            <a:r>
              <a:rPr lang="en-US" dirty="0" smtClean="0"/>
              <a:t>Model will leverage DSLs</a:t>
            </a:r>
            <a:endParaRPr lang="en-CA" dirty="0"/>
          </a:p>
        </p:txBody>
      </p:sp>
      <p:sp>
        <p:nvSpPr>
          <p:cNvPr id="4" name="Slide Number Placeholder 3"/>
          <p:cNvSpPr>
            <a:spLocks noGrp="1"/>
          </p:cNvSpPr>
          <p:nvPr>
            <p:ph type="sldNum" sz="quarter" idx="4"/>
          </p:nvPr>
        </p:nvSpPr>
        <p:spPr/>
        <p:txBody>
          <a:bodyPr/>
          <a:lstStyle/>
          <a:p>
            <a:fld id="{5CA6AC1C-AE2C-4249-A8EC-7FDC8D2806BA}" type="slidenum">
              <a:rPr lang="en-US" smtClean="0"/>
              <a:pPr/>
              <a:t>23</a:t>
            </a:fld>
            <a:endParaRPr lang="en-US"/>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635646"/>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491335"/>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1672630" y="3611800"/>
            <a:ext cx="6859810" cy="400110"/>
          </a:xfrm>
          <a:prstGeom prst="rect">
            <a:avLst/>
          </a:prstGeom>
        </p:spPr>
        <p:txBody>
          <a:bodyPr wrap="square">
            <a:spAutoFit/>
          </a:bodyPr>
          <a:lstStyle>
            <a:defPPr>
              <a:defRPr lang="de-DE"/>
            </a:defPPr>
            <a:lvl1pPr>
              <a:defRPr>
                <a:solidFill>
                  <a:schemeClr val="accent1"/>
                </a:solidFill>
              </a:defRPr>
            </a:lvl1pPr>
          </a:lstStyle>
          <a:p>
            <a:r>
              <a:rPr lang="en-US" sz="2000" dirty="0"/>
              <a:t>Need</a:t>
            </a:r>
            <a:r>
              <a:rPr lang="en-US" sz="2000" dirty="0">
                <a:solidFill>
                  <a:srgbClr val="85FFFF"/>
                </a:solidFill>
              </a:rPr>
              <a:t> </a:t>
            </a:r>
            <a:r>
              <a:rPr lang="en-US" sz="2000" dirty="0"/>
              <a:t>analogues for </a:t>
            </a:r>
            <a:r>
              <a:rPr lang="en-US" sz="2000" b="1" dirty="0"/>
              <a:t>sketching</a:t>
            </a:r>
            <a:r>
              <a:rPr lang="en-US" sz="2000" dirty="0"/>
              <a:t>, </a:t>
            </a:r>
            <a:r>
              <a:rPr lang="en-US" sz="2000" b="1" dirty="0" smtClean="0"/>
              <a:t>animation</a:t>
            </a:r>
            <a:r>
              <a:rPr lang="en-US" sz="2000" dirty="0" smtClean="0"/>
              <a:t>, </a:t>
            </a:r>
            <a:r>
              <a:rPr lang="en-US" sz="2000" dirty="0"/>
              <a:t>and </a:t>
            </a:r>
            <a:r>
              <a:rPr lang="en-US" sz="2000" b="1" dirty="0"/>
              <a:t>shading</a:t>
            </a:r>
            <a:endParaRPr lang="en-CA" sz="2000" b="1" dirty="0"/>
          </a:p>
        </p:txBody>
      </p:sp>
      <p:pic>
        <p:nvPicPr>
          <p:cNvPr id="1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3360490"/>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4215061"/>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ontent Placeholder 2"/>
          <p:cNvSpPr txBox="1">
            <a:spLocks/>
          </p:cNvSpPr>
          <p:nvPr/>
        </p:nvSpPr>
        <p:spPr>
          <a:xfrm>
            <a:off x="2123728" y="4475896"/>
            <a:ext cx="6859810" cy="400110"/>
          </a:xfrm>
          <a:prstGeom prst="rect">
            <a:avLst/>
          </a:prstGeom>
        </p:spPr>
        <p:txBody>
          <a:bodyPr wrap="square">
            <a:spAutoFit/>
          </a:bodyPr>
          <a:lstStyle>
            <a:defPPr>
              <a:defRPr lang="de-DE"/>
            </a:defPPr>
            <a:lvl1pPr>
              <a:defRPr>
                <a:solidFill>
                  <a:schemeClr val="accent1"/>
                </a:solidFill>
              </a:defRPr>
            </a:lvl1pPr>
          </a:lstStyle>
          <a:p>
            <a:r>
              <a:rPr lang="en-US" sz="2000" dirty="0" smtClean="0"/>
              <a:t>Generalized beam </a:t>
            </a:r>
            <a:r>
              <a:rPr lang="en-US" sz="2000" b="1" dirty="0" smtClean="0"/>
              <a:t>modeling</a:t>
            </a:r>
            <a:r>
              <a:rPr lang="en-US" sz="2000" dirty="0" smtClean="0"/>
              <a:t> and beam </a:t>
            </a:r>
            <a:r>
              <a:rPr lang="en-US" sz="2000" b="1" dirty="0" smtClean="0"/>
              <a:t>shading</a:t>
            </a:r>
            <a:endParaRPr lang="en-CA" sz="2000" b="1" dirty="0"/>
          </a:p>
        </p:txBody>
      </p:sp>
    </p:spTree>
    <p:extLst>
      <p:ext uri="{BB962C8B-B14F-4D97-AF65-F5344CB8AC3E}">
        <p14:creationId xmlns:p14="http://schemas.microsoft.com/office/powerpoint/2010/main" val="20318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Results</a:t>
            </a:r>
            <a:endParaRPr lang="en-US" dirty="0"/>
          </a:p>
        </p:txBody>
      </p:sp>
      <p:sp>
        <p:nvSpPr>
          <p:cNvPr id="2" name="Slide Number Placeholder 1"/>
          <p:cNvSpPr>
            <a:spLocks noGrp="1"/>
          </p:cNvSpPr>
          <p:nvPr>
            <p:ph type="sldNum" sz="quarter" idx="4"/>
          </p:nvPr>
        </p:nvSpPr>
        <p:spPr/>
        <p:txBody>
          <a:bodyPr/>
          <a:lstStyle/>
          <a:p>
            <a:fld id="{5CA6AC1C-AE2C-4249-A8EC-7FDC8D2806BA}" type="slidenum">
              <a:rPr lang="en-US" smtClean="0"/>
              <a:pPr/>
              <a:t>24</a:t>
            </a:fld>
            <a:endParaRPr lang="en-US"/>
          </a:p>
        </p:txBody>
      </p:sp>
      <p:pic>
        <p:nvPicPr>
          <p:cNvPr id="7" name="beams-final-x264.avi">
            <a:hlinkClick r:id="" action="ppaction://media"/>
          </p:cNvPr>
          <p:cNvPicPr>
            <a:picLocks noChangeAspect="1"/>
          </p:cNvPicPr>
          <p:nvPr>
            <a:videoFile r:link="rId1"/>
            <p:extLst>
              <p:ext uri="{DAA4B4D4-6D71-4841-9C94-3DE7FCFB9230}">
                <p14:media xmlns:p14="http://schemas.microsoft.com/office/powerpoint/2010/main" r:embed="rId2">
                  <p14:trim st="2173"/>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0965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Conclusions and Future Work</a:t>
            </a:r>
            <a:endParaRPr lang="en-US" dirty="0"/>
          </a:p>
        </p:txBody>
      </p:sp>
      <p:sp>
        <p:nvSpPr>
          <p:cNvPr id="5" name="Content Placeholder 4"/>
          <p:cNvSpPr>
            <a:spLocks noGrp="1"/>
          </p:cNvSpPr>
          <p:nvPr>
            <p:ph sz="quarter" idx="13"/>
          </p:nvPr>
        </p:nvSpPr>
        <p:spPr>
          <a:xfrm>
            <a:off x="457200" y="985614"/>
            <a:ext cx="8305800" cy="3962400"/>
          </a:xfrm>
        </p:spPr>
        <p:txBody>
          <a:bodyPr>
            <a:normAutofit fontScale="92500"/>
          </a:bodyPr>
          <a:lstStyle/>
          <a:p>
            <a:r>
              <a:rPr lang="en-US" dirty="0" smtClean="0"/>
              <a:t>Beams: expressive volume lighting primitives</a:t>
            </a:r>
          </a:p>
          <a:p>
            <a:pPr lvl="1"/>
            <a:r>
              <a:rPr lang="en-US" dirty="0" smtClean="0"/>
              <a:t>Using beams with existing tools accelerates adoption</a:t>
            </a:r>
          </a:p>
          <a:p>
            <a:r>
              <a:rPr lang="en-US" dirty="0" smtClean="0"/>
              <a:t>Identified the core behaviors of volume shading </a:t>
            </a:r>
          </a:p>
          <a:p>
            <a:pPr lvl="1"/>
            <a:r>
              <a:rPr lang="en-US" dirty="0" smtClean="0"/>
              <a:t>Led to a novel, general shading model</a:t>
            </a:r>
            <a:endParaRPr lang="en-US" dirty="0"/>
          </a:p>
          <a:p>
            <a:pPr marL="0" indent="0" algn="ctr">
              <a:buNone/>
            </a:pPr>
            <a:r>
              <a:rPr lang="en-US" b="1" dirty="0" smtClean="0"/>
              <a:t>Future work</a:t>
            </a:r>
          </a:p>
          <a:p>
            <a:pPr marL="457200" lvl="1" indent="0">
              <a:buNone/>
            </a:pPr>
            <a:r>
              <a:rPr lang="en-US" dirty="0" smtClean="0"/>
              <a:t>UI for physically-based media editing</a:t>
            </a:r>
          </a:p>
          <a:p>
            <a:pPr marL="457200" lvl="1" indent="0">
              <a:buNone/>
            </a:pPr>
            <a:r>
              <a:rPr lang="en-US" dirty="0" smtClean="0"/>
              <a:t>Combining with homogeneous volumes</a:t>
            </a:r>
          </a:p>
          <a:p>
            <a:pPr marL="457200" lvl="1" indent="0">
              <a:buNone/>
            </a:pPr>
            <a:r>
              <a:rPr lang="en-US" dirty="0" smtClean="0"/>
              <a:t>Quantitative user-study: fine-tune the design workflow</a:t>
            </a:r>
          </a:p>
          <a:p>
            <a:pPr marL="457200" lvl="1" indent="0">
              <a:buNone/>
            </a:pPr>
            <a:endParaRPr lang="en-US" dirty="0"/>
          </a:p>
        </p:txBody>
      </p:sp>
      <p:sp>
        <p:nvSpPr>
          <p:cNvPr id="2" name="Slide Number Placeholder 1"/>
          <p:cNvSpPr>
            <a:spLocks noGrp="1"/>
          </p:cNvSpPr>
          <p:nvPr>
            <p:ph type="sldNum" sz="quarter" idx="4"/>
          </p:nvPr>
        </p:nvSpPr>
        <p:spPr/>
        <p:txBody>
          <a:bodyPr/>
          <a:lstStyle/>
          <a:p>
            <a:fld id="{5CA6AC1C-AE2C-4249-A8EC-7FDC8D2806BA}" type="slidenum">
              <a:rPr lang="en-US" smtClean="0"/>
              <a:pPr/>
              <a:t>25</a:t>
            </a:fld>
            <a:endParaRPr lang="en-US"/>
          </a:p>
        </p:txBody>
      </p:sp>
    </p:spTree>
    <p:extLst>
      <p:ext uri="{BB962C8B-B14F-4D97-AF65-F5344CB8AC3E}">
        <p14:creationId xmlns:p14="http://schemas.microsoft.com/office/powerpoint/2010/main" val="10611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123138"/>
            <a:ext cx="7848600" cy="514350"/>
          </a:xfrm>
        </p:spPr>
        <p:txBody>
          <a:bodyPr>
            <a:normAutofit fontScale="90000"/>
          </a:bodyPr>
          <a:lstStyle/>
          <a:p>
            <a:r>
              <a:rPr lang="en-US" dirty="0" smtClean="0"/>
              <a:t>Thank you</a:t>
            </a:r>
            <a:endParaRPr lang="en-US" dirty="0"/>
          </a:p>
        </p:txBody>
      </p:sp>
      <p:sp>
        <p:nvSpPr>
          <p:cNvPr id="5" name="Content Placeholder 4"/>
          <p:cNvSpPr>
            <a:spLocks noGrp="1"/>
          </p:cNvSpPr>
          <p:nvPr>
            <p:ph sz="quarter" idx="13"/>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Questions?</a:t>
            </a:r>
            <a:endParaRPr lang="en-US" dirty="0"/>
          </a:p>
        </p:txBody>
      </p:sp>
      <p:sp>
        <p:nvSpPr>
          <p:cNvPr id="2" name="Slide Number Placeholder 1"/>
          <p:cNvSpPr>
            <a:spLocks noGrp="1"/>
          </p:cNvSpPr>
          <p:nvPr>
            <p:ph type="sldNum" sz="quarter" idx="4"/>
          </p:nvPr>
        </p:nvSpPr>
        <p:spPr/>
        <p:txBody>
          <a:bodyPr/>
          <a:lstStyle/>
          <a:p>
            <a:fld id="{5CA6AC1C-AE2C-4249-A8EC-7FDC8D2806BA}" type="slidenum">
              <a:rPr lang="en-US" smtClean="0"/>
              <a:pPr/>
              <a:t>26</a:t>
            </a:fld>
            <a:endParaRPr lang="en-US"/>
          </a:p>
        </p:txBody>
      </p:sp>
    </p:spTree>
    <p:extLst>
      <p:ext uri="{BB962C8B-B14F-4D97-AF65-F5344CB8AC3E}">
        <p14:creationId xmlns:p14="http://schemas.microsoft.com/office/powerpoint/2010/main" val="2478714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27584" y="123138"/>
            <a:ext cx="8077200" cy="514350"/>
          </a:xfrm>
        </p:spPr>
        <p:txBody>
          <a:bodyPr>
            <a:normAutofit fontScale="90000"/>
          </a:bodyPr>
          <a:lstStyle/>
          <a:p>
            <a:r>
              <a:rPr lang="en-US" dirty="0" smtClean="0"/>
              <a:t>Shading Volumetric Media – Photon Beams</a:t>
            </a:r>
            <a:endParaRPr lang="en-US" dirty="0"/>
          </a:p>
        </p:txBody>
      </p:sp>
      <p:sp>
        <p:nvSpPr>
          <p:cNvPr id="5" name="Content Placeholder 4"/>
          <p:cNvSpPr>
            <a:spLocks noGrp="1"/>
          </p:cNvSpPr>
          <p:nvPr>
            <p:ph sz="quarter" idx="13"/>
          </p:nvPr>
        </p:nvSpPr>
        <p:spPr>
          <a:xfrm>
            <a:off x="457200" y="971550"/>
            <a:ext cx="8305800" cy="520080"/>
          </a:xfrm>
        </p:spPr>
        <p:txBody>
          <a:bodyPr/>
          <a:lstStyle/>
          <a:p>
            <a:r>
              <a:rPr lang="en-US" dirty="0" smtClean="0"/>
              <a:t>Volumetric Photon Mapping</a:t>
            </a:r>
          </a:p>
        </p:txBody>
      </p:sp>
      <p:pic>
        <p:nvPicPr>
          <p:cNvPr id="4103"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2096" y="1698154"/>
            <a:ext cx="3500827" cy="3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8539" y="1698154"/>
            <a:ext cx="3527939" cy="3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188266" y="1720910"/>
            <a:ext cx="7028486" cy="3155096"/>
            <a:chOff x="17563214" y="2233450"/>
            <a:chExt cx="12969614" cy="5820099"/>
          </a:xfrm>
        </p:grpSpPr>
        <p:pic>
          <p:nvPicPr>
            <p:cNvPr id="12"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63214" y="2233451"/>
              <a:ext cx="6306930" cy="582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30547" y="2233450"/>
              <a:ext cx="6302281" cy="580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1673" y="1823064"/>
            <a:ext cx="3456384" cy="315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031" y="2165310"/>
            <a:ext cx="526502" cy="53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361" y="2858648"/>
            <a:ext cx="1218181" cy="114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7912" y="3201418"/>
            <a:ext cx="1120107" cy="113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3248" y="2477596"/>
            <a:ext cx="2968025" cy="216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508104" y="51470"/>
            <a:ext cx="4744144" cy="5141912"/>
            <a:chOff x="5580112" y="51470"/>
            <a:chExt cx="4744144" cy="5141912"/>
          </a:xfrm>
        </p:grpSpPr>
        <p:sp>
          <p:nvSpPr>
            <p:cNvPr id="20" name="Title 3"/>
            <p:cNvSpPr txBox="1">
              <a:spLocks/>
            </p:cNvSpPr>
            <p:nvPr/>
          </p:nvSpPr>
          <p:spPr>
            <a:xfrm>
              <a:off x="8090867" y="51470"/>
              <a:ext cx="1224136" cy="514350"/>
            </a:xfrm>
            <a:prstGeom prst="rect">
              <a:avLst/>
            </a:prstGeom>
          </p:spPr>
          <p:txBody>
            <a:bodyPr vert="horz" lIns="0" tIns="0" rIns="0" bIns="0" rtlCol="0" anchor="ctr">
              <a:noAutofit/>
            </a:bodyPr>
            <a:lstStyle>
              <a:lvl1pPr algn="ctr" defTabSz="914400" rtl="0" eaLnBrk="1" latinLnBrk="0" hangingPunct="1">
                <a:spcBef>
                  <a:spcPct val="0"/>
                </a:spcBef>
                <a:buNone/>
                <a:defRPr lang="en-US" sz="3600" b="1" kern="1200" dirty="0">
                  <a:solidFill>
                    <a:schemeClr val="tx2"/>
                  </a:solidFill>
                  <a:effectLst/>
                  <a:latin typeface="+mj-lt"/>
                  <a:ea typeface="+mj-ea"/>
                  <a:cs typeface="+mj-cs"/>
                </a:defRPr>
              </a:lvl1pPr>
            </a:lstStyle>
            <a:p>
              <a:r>
                <a:rPr lang="en-US" sz="4000" dirty="0" smtClean="0"/>
                <a:t>*</a:t>
              </a:r>
              <a:endParaRPr lang="en-US" sz="4000" dirty="0"/>
            </a:p>
          </p:txBody>
        </p:sp>
        <p:sp>
          <p:nvSpPr>
            <p:cNvPr id="21" name="Title 3"/>
            <p:cNvSpPr txBox="1">
              <a:spLocks/>
            </p:cNvSpPr>
            <p:nvPr/>
          </p:nvSpPr>
          <p:spPr>
            <a:xfrm>
              <a:off x="5580112" y="4679032"/>
              <a:ext cx="4744144" cy="514350"/>
            </a:xfrm>
            <a:prstGeom prst="rect">
              <a:avLst/>
            </a:prstGeom>
          </p:spPr>
          <p:txBody>
            <a:bodyPr vert="horz" lIns="0" tIns="0" rIns="0" bIns="0" rtlCol="0" anchor="ctr">
              <a:noAutofit/>
            </a:bodyPr>
            <a:lstStyle>
              <a:lvl1pPr algn="ctr" defTabSz="914400" rtl="0" eaLnBrk="1" latinLnBrk="0" hangingPunct="1">
                <a:spcBef>
                  <a:spcPct val="0"/>
                </a:spcBef>
                <a:buNone/>
                <a:defRPr lang="en-US" sz="3600" b="1" kern="1200" dirty="0">
                  <a:solidFill>
                    <a:schemeClr val="tx2"/>
                  </a:solidFill>
                  <a:effectLst/>
                  <a:latin typeface="+mj-lt"/>
                  <a:ea typeface="+mj-ea"/>
                  <a:cs typeface="+mj-cs"/>
                </a:defRPr>
              </a:lvl1pPr>
            </a:lstStyle>
            <a:p>
              <a:pPr algn="l"/>
              <a:r>
                <a:rPr lang="en-US" sz="2000" dirty="0" smtClean="0"/>
                <a:t>* </a:t>
              </a:r>
              <a:r>
                <a:rPr lang="en-US" sz="1600" b="0" dirty="0" smtClean="0"/>
                <a:t>see our talk tomorrow in session XYZ </a:t>
              </a:r>
              <a:endParaRPr lang="en-US" sz="1600" b="0" dirty="0"/>
            </a:p>
          </p:txBody>
        </p:sp>
      </p:grpSp>
      <p:sp>
        <p:nvSpPr>
          <p:cNvPr id="23" name="Content Placeholder 4"/>
          <p:cNvSpPr txBox="1">
            <a:spLocks/>
          </p:cNvSpPr>
          <p:nvPr/>
        </p:nvSpPr>
        <p:spPr>
          <a:xfrm>
            <a:off x="454844" y="1443856"/>
            <a:ext cx="8305800" cy="52008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lvl="1"/>
            <a:r>
              <a:rPr lang="en-US" dirty="0" smtClean="0"/>
              <a:t>2 pass algorithm: photon shooting + gathering</a:t>
            </a:r>
          </a:p>
        </p:txBody>
      </p:sp>
      <p:sp>
        <p:nvSpPr>
          <p:cNvPr id="25" name="Content Placeholder 4"/>
          <p:cNvSpPr txBox="1">
            <a:spLocks/>
          </p:cNvSpPr>
          <p:nvPr/>
        </p:nvSpPr>
        <p:spPr>
          <a:xfrm>
            <a:off x="457964" y="971550"/>
            <a:ext cx="9002960" cy="52008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Photon Beams – increase lighting density</a:t>
            </a:r>
          </a:p>
        </p:txBody>
      </p:sp>
      <p:sp>
        <p:nvSpPr>
          <p:cNvPr id="6" name="Slide Number Placeholder 5"/>
          <p:cNvSpPr>
            <a:spLocks noGrp="1"/>
          </p:cNvSpPr>
          <p:nvPr>
            <p:ph type="sldNum" sz="quarter" idx="4"/>
          </p:nvPr>
        </p:nvSpPr>
        <p:spPr/>
        <p:txBody>
          <a:bodyPr/>
          <a:lstStyle/>
          <a:p>
            <a:fld id="{5CA6AC1C-AE2C-4249-A8EC-7FDC8D2806BA}" type="slidenum">
              <a:rPr lang="en-US" smtClean="0"/>
              <a:pPr/>
              <a:t>27</a:t>
            </a:fld>
            <a:endParaRPr lang="en-US"/>
          </a:p>
        </p:txBody>
      </p:sp>
      <p:pic>
        <p:nvPicPr>
          <p:cNvPr id="7" name="jarosz11comprehensive_h264.mov">
            <a:hlinkClick r:id="" action="ppaction://media"/>
          </p:cNvPr>
          <p:cNvPicPr>
            <a:picLocks noChangeAspect="1"/>
          </p:cNvPicPr>
          <p:nvPr>
            <a:videoFile r:link="rId1"/>
            <p:extLst>
              <p:ext uri="{DAA4B4D4-6D71-4841-9C94-3DE7FCFB9230}">
                <p14:media xmlns:p14="http://schemas.microsoft.com/office/powerpoint/2010/main" r:embed="rId2">
                  <p14:trim end="3363.752"/>
                </p14:media>
              </p:ext>
            </p:extLst>
          </p:nvPr>
        </p:nvPicPr>
        <p:blipFill rotWithShape="1">
          <a:blip r:embed="rId14"/>
          <a:srcRect l="50930" t="27763" r="3196" b="27508"/>
          <a:stretch>
            <a:fillRect/>
          </a:stretch>
        </p:blipFill>
        <p:spPr>
          <a:xfrm>
            <a:off x="1664034" y="1154837"/>
            <a:ext cx="6213301" cy="3407621"/>
          </a:xfrm>
          <a:prstGeom prst="rect">
            <a:avLst/>
          </a:prstGeom>
          <a:noFill/>
          <a:ln>
            <a:noFill/>
          </a:ln>
        </p:spPr>
      </p:pic>
    </p:spTree>
    <p:extLst>
      <p:ext uri="{BB962C8B-B14F-4D97-AF65-F5344CB8AC3E}">
        <p14:creationId xmlns:p14="http://schemas.microsoft.com/office/powerpoint/2010/main" val="354382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md type="call" cmd="stop">
                                      <p:cBhvr>
                                        <p:cTn id="11" dur="1">
                                          <p:stCondLst>
                                            <p:cond delay="0"/>
                                          </p:stCondLst>
                                        </p:cTn>
                                        <p:tgtEl>
                                          <p:spTgt spid="7"/>
                                        </p:tgtEl>
                                      </p:cBhvr>
                                    </p:cmd>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10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02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02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2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2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
                                            <p:txEl>
                                              <p:pRg st="0" end="0"/>
                                            </p:txEl>
                                          </p:spTgt>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ppt_x"/>
                                          </p:val>
                                        </p:tav>
                                        <p:tav tm="100000">
                                          <p:val>
                                            <p:strVal val="#ppt_x"/>
                                          </p:val>
                                        </p:tav>
                                      </p:tavLst>
                                    </p:anim>
                                    <p:anim calcmode="lin" valueType="num">
                                      <p:cBhvr additive="base">
                                        <p:cTn id="7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4103"/>
                                        </p:tgtEl>
                                        <p:attrNameLst>
                                          <p:attrName>style.visibility</p:attrName>
                                        </p:attrNameLst>
                                      </p:cBhvr>
                                      <p:to>
                                        <p:strVal val="visible"/>
                                      </p:to>
                                    </p:set>
                                    <p:animEffect transition="in" filter="fade">
                                      <p:cBhvr>
                                        <p:cTn id="80" dur="500"/>
                                        <p:tgtEl>
                                          <p:spTgt spid="4103"/>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4103"/>
                                        </p:tgtEl>
                                        <p:attrNameLst>
                                          <p:attrName>style.visibility</p:attrName>
                                        </p:attrNameLst>
                                      </p:cBhvr>
                                      <p:to>
                                        <p:strVal val="hidden"/>
                                      </p:to>
                                    </p:set>
                                  </p:childTnLst>
                                </p:cTn>
                              </p:par>
                            </p:childTnLst>
                          </p:cTn>
                        </p:par>
                        <p:par>
                          <p:cTn id="85" fill="hold">
                            <p:stCondLst>
                              <p:cond delay="0"/>
                            </p:stCondLst>
                            <p:childTnLst>
                              <p:par>
                                <p:cTn id="86" presetID="10" presetClass="entr" presetSubtype="0" fill="hold" nodeType="after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9" repeatCount="indefinite" fill="hold" display="0">
                  <p:stCondLst>
                    <p:cond delay="indefinite"/>
                  </p:stCondLst>
                </p:cTn>
                <p:tgtEl>
                  <p:spTgt spid="7"/>
                </p:tgtEl>
              </p:cMediaNode>
            </p:video>
          </p:childTnLst>
        </p:cTn>
      </p:par>
    </p:tnLst>
    <p:bldLst>
      <p:bldP spid="5" grpId="0" build="p"/>
      <p:bldP spid="5" grpId="1" build="p"/>
      <p:bldP spid="23" grpId="0"/>
      <p:bldP spid="23" grpId="1"/>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Results</a:t>
            </a:r>
            <a:endParaRPr lang="en-US" dirty="0"/>
          </a:p>
        </p:txBody>
      </p:sp>
      <p:sp>
        <p:nvSpPr>
          <p:cNvPr id="2" name="Slide Number Placeholder 1"/>
          <p:cNvSpPr>
            <a:spLocks noGrp="1"/>
          </p:cNvSpPr>
          <p:nvPr>
            <p:ph type="sldNum" sz="quarter" idx="4"/>
          </p:nvPr>
        </p:nvSpPr>
        <p:spPr/>
        <p:txBody>
          <a:bodyPr/>
          <a:lstStyle/>
          <a:p>
            <a:fld id="{5CA6AC1C-AE2C-4249-A8EC-7FDC8D2806BA}" type="slidenum">
              <a:rPr lang="en-US" smtClean="0"/>
              <a:pPr/>
              <a:t>28</a:t>
            </a:fld>
            <a:endParaRPr lang="en-US"/>
          </a:p>
        </p:txBody>
      </p:sp>
      <p:pic>
        <p:nvPicPr>
          <p:cNvPr id="3" name="beams-final-x264.mo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200671" y="843558"/>
            <a:ext cx="7043737" cy="3962400"/>
          </a:xfrm>
        </p:spPr>
      </p:pic>
    </p:spTree>
    <p:extLst>
      <p:ext uri="{BB962C8B-B14F-4D97-AF65-F5344CB8AC3E}">
        <p14:creationId xmlns:p14="http://schemas.microsoft.com/office/powerpoint/2010/main" val="72617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Non-Physical Participating Media – Shading</a:t>
            </a:r>
            <a:endParaRPr lang="en-CA" dirty="0"/>
          </a:p>
        </p:txBody>
      </p:sp>
      <p:sp>
        <p:nvSpPr>
          <p:cNvPr id="11" name="Content Placeholder 2"/>
          <p:cNvSpPr txBox="1">
            <a:spLocks/>
          </p:cNvSpPr>
          <p:nvPr/>
        </p:nvSpPr>
        <p:spPr>
          <a:xfrm>
            <a:off x="323528" y="2739687"/>
            <a:ext cx="8305800" cy="1128207"/>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Implemented in </a:t>
            </a:r>
            <a:r>
              <a:rPr lang="en-US" dirty="0" err="1" smtClean="0"/>
              <a:t>Renderman</a:t>
            </a:r>
            <a:r>
              <a:rPr lang="en-US" dirty="0" smtClean="0"/>
              <a:t> and Houdini</a:t>
            </a:r>
          </a:p>
          <a:p>
            <a:pPr lvl="1"/>
            <a:r>
              <a:rPr lang="en-US" dirty="0" smtClean="0"/>
              <a:t>Modularized implementation; familiarity</a:t>
            </a:r>
            <a:endParaRPr lang="en-CA" dirty="0" smtClean="0"/>
          </a:p>
          <a:p>
            <a:pPr marL="0" indent="0">
              <a:buNone/>
            </a:pPr>
            <a:endParaRPr lang="en-US" dirty="0" smtClean="0"/>
          </a:p>
        </p:txBody>
      </p:sp>
      <p:grpSp>
        <p:nvGrpSpPr>
          <p:cNvPr id="18" name="Group 17"/>
          <p:cNvGrpSpPr/>
          <p:nvPr/>
        </p:nvGrpSpPr>
        <p:grpSpPr>
          <a:xfrm>
            <a:off x="2061385" y="2766758"/>
            <a:ext cx="4958887" cy="1029128"/>
            <a:chOff x="1979712" y="3867894"/>
            <a:chExt cx="4958887" cy="1029128"/>
          </a:xfrm>
        </p:grpSpPr>
        <mc:AlternateContent xmlns:mc="http://schemas.openxmlformats.org/markup-compatibility/2006" xmlns:a14="http://schemas.microsoft.com/office/drawing/2010/main">
          <mc:Choice Requires="a14">
            <p:sp>
              <p:nvSpPr>
                <p:cNvPr id="12" name="TextBox 11"/>
                <p:cNvSpPr txBox="1"/>
                <p:nvPr/>
              </p:nvSpPr>
              <p:spPr>
                <a:xfrm>
                  <a:off x="1979712" y="3867894"/>
                  <a:ext cx="1998752" cy="10291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𝐿</m:t>
                            </m:r>
                          </m:e>
                          <m:sub>
                            <m:r>
                              <a:rPr lang="en-US" sz="2400" b="0" i="1" smtClean="0">
                                <a:solidFill>
                                  <a:schemeClr val="accent1"/>
                                </a:solidFill>
                                <a:latin typeface="Cambria Math"/>
                              </a:rPr>
                              <m:t>𝑚</m:t>
                            </m:r>
                          </m:sub>
                        </m:sSub>
                        <m:d>
                          <m:dPr>
                            <m:ctrlPr>
                              <a:rPr lang="en-US" sz="2400" b="0" i="1" smtClean="0">
                                <a:solidFill>
                                  <a:schemeClr val="accent1"/>
                                </a:solidFill>
                                <a:latin typeface="Cambria Math"/>
                              </a:rPr>
                            </m:ctrlPr>
                          </m:dPr>
                          <m:e>
                            <m:r>
                              <a:rPr lang="en-US" sz="2400" b="0" i="1" smtClean="0">
                                <a:solidFill>
                                  <a:schemeClr val="accent1"/>
                                </a:solidFill>
                                <a:latin typeface="Cambria Math"/>
                              </a:rPr>
                              <m:t>𝑥</m:t>
                            </m:r>
                          </m:e>
                        </m:d>
                        <m:r>
                          <a:rPr lang="en-US" sz="2400" b="0" i="1" smtClean="0">
                            <a:solidFill>
                              <a:schemeClr val="accent1"/>
                            </a:solidFill>
                            <a:latin typeface="Cambria Math"/>
                          </a:rPr>
                          <m:t>=</m:t>
                        </m:r>
                        <m:nary>
                          <m:naryPr>
                            <m:chr m:val="∑"/>
                            <m:supHide m:val="on"/>
                            <m:ctrlPr>
                              <a:rPr lang="en-US" sz="2400" b="0" i="1" smtClean="0">
                                <a:solidFill>
                                  <a:schemeClr val="accent1"/>
                                </a:solidFill>
                                <a:latin typeface="Cambria Math"/>
                              </a:rPr>
                            </m:ctrlPr>
                          </m:naryPr>
                          <m:sub>
                            <m:r>
                              <a:rPr lang="en-US" sz="2400" b="0" i="1" smtClean="0">
                                <a:solidFill>
                                  <a:schemeClr val="accent1"/>
                                </a:solidFill>
                                <a:latin typeface="Cambria Math"/>
                              </a:rPr>
                              <m:t>𝑝</m:t>
                            </m:r>
                          </m:sub>
                          <m:sup/>
                          <m:e>
                            <m:r>
                              <a:rPr lang="en-US" sz="2400" b="0" i="1" smtClean="0">
                                <a:solidFill>
                                  <a:schemeClr val="accent1"/>
                                </a:solidFill>
                                <a:latin typeface="Cambria Math"/>
                              </a:rPr>
                              <m:t> </m:t>
                            </m:r>
                          </m:e>
                        </m:nary>
                      </m:oMath>
                    </m:oMathPara>
                  </a14:m>
                  <a:endParaRPr lang="en-US" sz="2400" dirty="0">
                    <a:solidFill>
                      <a:schemeClr val="accent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979712" y="3867894"/>
                  <a:ext cx="1998752" cy="1029128"/>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04369" y="4081941"/>
                  <a:ext cx="9342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𝑡</m:t>
                            </m:r>
                          </m:sub>
                        </m:sSub>
                        <m:r>
                          <a:rPr lang="en-US" sz="2400" b="0" i="1" smtClean="0">
                            <a:solidFill>
                              <a:schemeClr val="accent1"/>
                            </a:solidFill>
                            <a:latin typeface="Cambria Math"/>
                          </a:rPr>
                          <m:t>(</m:t>
                        </m:r>
                        <m:r>
                          <a:rPr lang="en-US" sz="2400" b="0" i="1" smtClean="0">
                            <a:solidFill>
                              <a:schemeClr val="accent1"/>
                            </a:solidFill>
                            <a:latin typeface="Cambria Math"/>
                          </a:rPr>
                          <m:t>𝑢</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04369" y="4081941"/>
                  <a:ext cx="934230" cy="461665"/>
                </a:xfrm>
                <a:prstGeom prst="rect">
                  <a:avLst/>
                </a:prstGeom>
                <a:blipFill rotWithShape="1">
                  <a:blip r:embed="rId6"/>
                  <a:stretch>
                    <a:fillRect l="-1299" r="-1299"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07904" y="4075317"/>
                  <a:ext cx="96949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𝑏</m:t>
                            </m:r>
                          </m:sub>
                        </m:sSub>
                        <m:r>
                          <a:rPr lang="en-US" sz="2400" b="0" i="1" smtClean="0">
                            <a:solidFill>
                              <a:schemeClr val="accent1"/>
                            </a:solidFill>
                            <a:latin typeface="Cambria Math"/>
                          </a:rPr>
                          <m:t>(</m:t>
                        </m:r>
                        <m:r>
                          <a:rPr lang="en-US" sz="2400" b="0" i="1" smtClean="0">
                            <a:solidFill>
                              <a:schemeClr val="accent1"/>
                            </a:solidFill>
                            <a:latin typeface="Cambria Math"/>
                          </a:rPr>
                          <m:t>𝑣</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707904" y="4075317"/>
                  <a:ext cx="969496" cy="461665"/>
                </a:xfrm>
                <a:prstGeom prst="rect">
                  <a:avLst/>
                </a:prstGeom>
                <a:blipFill rotWithShape="1">
                  <a:blip r:embed="rId7"/>
                  <a:stretch>
                    <a:fillRect l="-1258" r="-629"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55692" y="4076274"/>
                  <a:ext cx="9454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𝑒</m:t>
                            </m:r>
                          </m:sub>
                        </m:sSub>
                        <m:r>
                          <a:rPr lang="en-US" sz="2400" b="0" i="1" smtClean="0">
                            <a:solidFill>
                              <a:schemeClr val="accent1"/>
                            </a:solidFill>
                            <a:latin typeface="Cambria Math"/>
                          </a:rPr>
                          <m:t>(</m:t>
                        </m:r>
                        <m:r>
                          <a:rPr lang="en-US" sz="2400" b="0" i="1" smtClean="0">
                            <a:solidFill>
                              <a:schemeClr val="accent1"/>
                            </a:solidFill>
                            <a:latin typeface="Cambria Math"/>
                          </a:rPr>
                          <m:t>𝑧</m:t>
                        </m:r>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455692" y="4076274"/>
                  <a:ext cx="945451" cy="461665"/>
                </a:xfrm>
                <a:prstGeom prst="rect">
                  <a:avLst/>
                </a:prstGeom>
                <a:blipFill rotWithShape="1">
                  <a:blip r:embed="rId8"/>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161918" y="4075317"/>
                  <a:ext cx="1085041"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1"/>
                                </a:solidFill>
                                <a:latin typeface="Cambria Math"/>
                              </a:rPr>
                            </m:ctrlPr>
                          </m:sSubPr>
                          <m:e>
                            <m:r>
                              <a:rPr lang="en-US" sz="2400" b="0" i="1" smtClean="0">
                                <a:solidFill>
                                  <a:schemeClr val="accent1"/>
                                </a:solidFill>
                                <a:latin typeface="Cambria Math"/>
                              </a:rPr>
                              <m:t>𝑓</m:t>
                            </m:r>
                          </m:e>
                          <m:sub>
                            <m:r>
                              <a:rPr lang="en-US" sz="2400" b="0" i="1" smtClean="0">
                                <a:solidFill>
                                  <a:schemeClr val="accent1"/>
                                </a:solidFill>
                                <a:latin typeface="Cambria Math"/>
                              </a:rPr>
                              <m:t>𝑓</m:t>
                            </m:r>
                          </m:sub>
                        </m:sSub>
                        <m:r>
                          <a:rPr lang="en-US" sz="2400" b="0" i="1" smtClean="0">
                            <a:solidFill>
                              <a:schemeClr val="accent1"/>
                            </a:solidFill>
                            <a:latin typeface="Cambria Math"/>
                          </a:rPr>
                          <m:t>(</m:t>
                        </m:r>
                        <m:sSub>
                          <m:sSubPr>
                            <m:ctrlPr>
                              <a:rPr lang="en-US" sz="2400" b="0" i="1" smtClean="0">
                                <a:solidFill>
                                  <a:schemeClr val="accent1"/>
                                </a:solidFill>
                                <a:latin typeface="Cambria Math"/>
                              </a:rPr>
                            </m:ctrlPr>
                          </m:sSubPr>
                          <m:e>
                            <m:r>
                              <a:rPr lang="en-US" sz="2400" b="0" i="1" smtClean="0">
                                <a:solidFill>
                                  <a:schemeClr val="accent1"/>
                                </a:solidFill>
                                <a:latin typeface="Cambria Math"/>
                              </a:rPr>
                              <m:t>𝜃</m:t>
                            </m:r>
                          </m:e>
                          <m:sub>
                            <m:r>
                              <a:rPr lang="en-US" sz="2400" b="0" i="1" smtClean="0">
                                <a:solidFill>
                                  <a:schemeClr val="accent1"/>
                                </a:solidFill>
                                <a:latin typeface="Cambria Math"/>
                              </a:rPr>
                              <m:t>𝑝</m:t>
                            </m:r>
                          </m:sub>
                        </m:sSub>
                        <m:r>
                          <a:rPr lang="en-US" sz="2400" b="0" i="1" smtClean="0">
                            <a:solidFill>
                              <a:schemeClr val="accent1"/>
                            </a:solidFill>
                            <a:latin typeface="Cambria Math"/>
                          </a:rPr>
                          <m:t>)</m:t>
                        </m:r>
                      </m:oMath>
                    </m:oMathPara>
                  </a14:m>
                  <a:endParaRPr lang="en-US" sz="2400" dirty="0">
                    <a:solidFill>
                      <a:schemeClr val="accent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161918" y="4075317"/>
                  <a:ext cx="1085041" cy="491288"/>
                </a:xfrm>
                <a:prstGeom prst="rect">
                  <a:avLst/>
                </a:prstGeom>
                <a:blipFill rotWithShape="1">
                  <a:blip r:embed="rId9"/>
                  <a:stretch>
                    <a:fillRect l="-1124" r="-1685" b="-12500"/>
                  </a:stretch>
                </a:blipFill>
              </p:spPr>
              <p:txBody>
                <a:bodyPr/>
                <a:lstStyle/>
                <a:p>
                  <a:r>
                    <a:rPr lang="en-US">
                      <a:noFill/>
                    </a:rPr>
                    <a:t> </a:t>
                  </a:r>
                </a:p>
              </p:txBody>
            </p:sp>
          </mc:Fallback>
        </mc:AlternateContent>
        <p:sp>
          <p:nvSpPr>
            <p:cNvPr id="17" name="Rectangle 16"/>
            <p:cNvSpPr/>
            <p:nvPr/>
          </p:nvSpPr>
          <p:spPr>
            <a:xfrm>
              <a:off x="2051720" y="3938058"/>
              <a:ext cx="4852521" cy="936104"/>
            </a:xfrm>
            <a:prstGeom prst="rect">
              <a:avLst/>
            </a:prstGeom>
            <a:noFill/>
            <a:ln>
              <a:solidFill>
                <a:schemeClr val="tx1">
                  <a:alpha val="5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2"/>
          <p:cNvSpPr txBox="1">
            <a:spLocks/>
          </p:cNvSpPr>
          <p:nvPr/>
        </p:nvSpPr>
        <p:spPr>
          <a:xfrm>
            <a:off x="448876" y="1131590"/>
            <a:ext cx="8305800" cy="1584176"/>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marL="0" indent="0">
              <a:buNone/>
            </a:pPr>
            <a:r>
              <a:rPr lang="en-US" dirty="0" smtClean="0"/>
              <a:t>Recall requirements:</a:t>
            </a:r>
          </a:p>
          <a:p>
            <a:pPr lvl="1"/>
            <a:r>
              <a:rPr lang="en-US" dirty="0" smtClean="0"/>
              <a:t>Supporting physical </a:t>
            </a:r>
            <a:r>
              <a:rPr lang="en-US" b="1" dirty="0" smtClean="0"/>
              <a:t>and</a:t>
            </a:r>
            <a:r>
              <a:rPr lang="en-US" dirty="0" smtClean="0"/>
              <a:t> non-physical shading</a:t>
            </a:r>
          </a:p>
          <a:p>
            <a:pPr lvl="1"/>
            <a:r>
              <a:rPr lang="en-US" dirty="0" smtClean="0"/>
              <a:t>Exposing flexibility through </a:t>
            </a:r>
            <a:r>
              <a:rPr lang="en-US" b="1" dirty="0" smtClean="0"/>
              <a:t>programmability</a:t>
            </a:r>
            <a:endParaRPr lang="en-US" dirty="0" smtClean="0"/>
          </a:p>
        </p:txBody>
      </p:sp>
      <p:sp>
        <p:nvSpPr>
          <p:cNvPr id="21" name="Content Placeholder 2"/>
          <p:cNvSpPr txBox="1">
            <a:spLocks/>
          </p:cNvSpPr>
          <p:nvPr/>
        </p:nvSpPr>
        <p:spPr>
          <a:xfrm>
            <a:off x="323528" y="3939902"/>
            <a:ext cx="8635684" cy="864096"/>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Physical shading is a subset of our general model</a:t>
            </a:r>
          </a:p>
          <a:p>
            <a:pPr marL="0" indent="0" algn="ctr">
              <a:buNone/>
            </a:pPr>
            <a:r>
              <a:rPr lang="en-US" sz="1600" dirty="0" smtClean="0"/>
              <a:t>(see paper for details)</a:t>
            </a:r>
          </a:p>
        </p:txBody>
      </p:sp>
      <p:sp>
        <p:nvSpPr>
          <p:cNvPr id="22" name="Content Placeholder 2"/>
          <p:cNvSpPr txBox="1">
            <a:spLocks/>
          </p:cNvSpPr>
          <p:nvPr/>
        </p:nvSpPr>
        <p:spPr>
          <a:xfrm>
            <a:off x="323528" y="3944773"/>
            <a:ext cx="8824424" cy="1128207"/>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r>
              <a:rPr lang="en-US" dirty="0" smtClean="0"/>
              <a:t>2 birds, 1 stone: integrated into pipeline</a:t>
            </a:r>
          </a:p>
        </p:txBody>
      </p:sp>
      <p:pic>
        <p:nvPicPr>
          <p:cNvPr id="307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3027" b="82018"/>
          <a:stretch/>
        </p:blipFill>
        <p:spPr bwMode="auto">
          <a:xfrm>
            <a:off x="2300571" y="2787774"/>
            <a:ext cx="4602409" cy="153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439878" y="4193611"/>
            <a:ext cx="4323043" cy="369332"/>
          </a:xfrm>
          <a:prstGeom prst="rect">
            <a:avLst/>
          </a:prstGeom>
        </p:spPr>
        <p:txBody>
          <a:bodyPr wrap="none">
            <a:spAutoFit/>
          </a:bodyPr>
          <a:lstStyle/>
          <a:p>
            <a:r>
              <a:rPr lang="en-US" dirty="0" smtClean="0"/>
              <a:t>See supplemental material for source code</a:t>
            </a:r>
            <a:endParaRPr lang="en-US" dirty="0"/>
          </a:p>
        </p:txBody>
      </p:sp>
      <p:sp>
        <p:nvSpPr>
          <p:cNvPr id="23" name="Slide Number Placeholder 22"/>
          <p:cNvSpPr>
            <a:spLocks noGrp="1"/>
          </p:cNvSpPr>
          <p:nvPr>
            <p:ph type="sldNum" sz="quarter" idx="4"/>
          </p:nvPr>
        </p:nvSpPr>
        <p:spPr/>
        <p:txBody>
          <a:bodyPr/>
          <a:lstStyle/>
          <a:p>
            <a:fld id="{5CA6AC1C-AE2C-4249-A8EC-7FDC8D2806BA}" type="slidenum">
              <a:rPr lang="en-US" smtClean="0"/>
              <a:pPr/>
              <a:t>29</a:t>
            </a:fld>
            <a:endParaRPr lang="en-US"/>
          </a:p>
        </p:txBody>
      </p:sp>
    </p:spTree>
    <p:extLst>
      <p:ext uri="{BB962C8B-B14F-4D97-AF65-F5344CB8AC3E}">
        <p14:creationId xmlns:p14="http://schemas.microsoft.com/office/powerpoint/2010/main" val="394966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9">
                                            <p:txEl>
                                              <p:pRg st="2" end="2"/>
                                            </p:txEl>
                                          </p:spTgt>
                                        </p:tgtEl>
                                        <p:attrNameLst>
                                          <p:attrName>style.opacity</p:attrName>
                                        </p:attrNameLst>
                                      </p:cBhvr>
                                      <p:to>
                                        <p:strVal val="0.5"/>
                                      </p:to>
                                    </p:set>
                                    <p:animEffect filter="image" prLst="opacity: 0.5">
                                      <p:cBhvr rctx="IE">
                                        <p:cTn id="7" dur="indefinite"/>
                                        <p:tgtEl>
                                          <p:spTgt spid="19">
                                            <p:txEl>
                                              <p:pRg st="2" end="2"/>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par>
                                <p:cTn id="20" presetID="9" presetClass="emph" presetSubtype="0" nodeType="withEffect">
                                  <p:stCondLst>
                                    <p:cond delay="0"/>
                                  </p:stCondLst>
                                  <p:childTnLst>
                                    <p:set>
                                      <p:cBhvr rctx="PPT">
                                        <p:cTn id="21" dur="indefinite"/>
                                        <p:tgtEl>
                                          <p:spTgt spid="19">
                                            <p:txEl>
                                              <p:pRg st="2" end="2"/>
                                            </p:txEl>
                                          </p:spTgt>
                                        </p:tgtEl>
                                        <p:attrNameLst>
                                          <p:attrName>style.opacity</p:attrName>
                                        </p:attrNameLst>
                                      </p:cBhvr>
                                      <p:to>
                                        <p:strVal val="1"/>
                                      </p:to>
                                    </p:set>
                                    <p:animEffect filter="image" prLst="opacity: 1">
                                      <p:cBhvr rctx="IE">
                                        <p:cTn id="22" dur="indefinite"/>
                                        <p:tgtEl>
                                          <p:spTgt spid="19">
                                            <p:txEl>
                                              <p:pRg st="2" end="2"/>
                                            </p:txEl>
                                          </p:spTgt>
                                        </p:tgtEl>
                                      </p:cBhvr>
                                    </p:animEffect>
                                  </p:childTnLst>
                                </p:cTn>
                              </p:par>
                              <p:par>
                                <p:cTn id="23" presetID="9" presetClass="emph" presetSubtype="0" nodeType="withEffect">
                                  <p:stCondLst>
                                    <p:cond delay="0"/>
                                  </p:stCondLst>
                                  <p:childTnLst>
                                    <p:set>
                                      <p:cBhvr rctx="PPT">
                                        <p:cTn id="24" dur="indefinite"/>
                                        <p:tgtEl>
                                          <p:spTgt spid="19">
                                            <p:txEl>
                                              <p:pRg st="1" end="1"/>
                                            </p:txEl>
                                          </p:spTgt>
                                        </p:tgtEl>
                                        <p:attrNameLst>
                                          <p:attrName>style.opacity</p:attrName>
                                        </p:attrNameLst>
                                      </p:cBhvr>
                                      <p:to>
                                        <p:strVal val="0.5"/>
                                      </p:to>
                                    </p:set>
                                    <p:animEffect filter="image" prLst="opacity: 0.5">
                                      <p:cBhvr rctx="IE">
                                        <p:cTn id="25" dur="indefinite"/>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0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1" grpId="0"/>
      <p:bldP spid="21" grpId="1"/>
      <p:bldP spid="22" grpId="0"/>
      <p:bldP spid="22"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Main Challenges</a:t>
            </a:r>
            <a:endParaRPr lang="en-US" dirty="0"/>
          </a:p>
        </p:txBody>
      </p:sp>
      <p:sp>
        <p:nvSpPr>
          <p:cNvPr id="5" name="Content Placeholder 4"/>
          <p:cNvSpPr>
            <a:spLocks noGrp="1"/>
          </p:cNvSpPr>
          <p:nvPr>
            <p:ph sz="quarter" idx="13"/>
          </p:nvPr>
        </p:nvSpPr>
        <p:spPr>
          <a:xfrm>
            <a:off x="457200" y="971550"/>
            <a:ext cx="8305800" cy="592088"/>
          </a:xfrm>
        </p:spPr>
        <p:txBody>
          <a:bodyPr>
            <a:normAutofit/>
          </a:bodyPr>
          <a:lstStyle/>
          <a:p>
            <a:r>
              <a:rPr lang="en-US" sz="2800" dirty="0" smtClean="0"/>
              <a:t>Authoring volumetric effects is difficult</a:t>
            </a:r>
            <a:endParaRPr lang="en-US" dirty="0" smtClean="0"/>
          </a:p>
        </p:txBody>
      </p:sp>
      <p:sp>
        <p:nvSpPr>
          <p:cNvPr id="3" name="Rectangle 2"/>
          <p:cNvSpPr/>
          <p:nvPr/>
        </p:nvSpPr>
        <p:spPr>
          <a:xfrm>
            <a:off x="251520" y="1446449"/>
            <a:ext cx="8696855" cy="1557349"/>
          </a:xfrm>
          <a:prstGeom prst="rect">
            <a:avLst/>
          </a:prstGeom>
        </p:spPr>
        <p:txBody>
          <a:bodyPr wrap="square">
            <a:spAutoFit/>
          </a:bodyPr>
          <a:lstStyle/>
          <a:p>
            <a:pPr marL="742950" lvl="1" indent="-285750">
              <a:spcBef>
                <a:spcPct val="20000"/>
              </a:spcBef>
              <a:buFont typeface="Arial" pitchFamily="34" charset="0"/>
              <a:buChar char="–"/>
            </a:pPr>
            <a:r>
              <a:rPr lang="en-US" sz="2800" dirty="0" smtClean="0">
                <a:solidFill>
                  <a:srgbClr val="603913"/>
                </a:solidFill>
              </a:rPr>
              <a:t>Physical simulation not expressive enough</a:t>
            </a:r>
          </a:p>
          <a:p>
            <a:pPr marL="742950" lvl="1" indent="-285750">
              <a:spcBef>
                <a:spcPct val="20000"/>
              </a:spcBef>
              <a:buFont typeface="Arial" pitchFamily="34" charset="0"/>
              <a:buChar char="–"/>
            </a:pPr>
            <a:r>
              <a:rPr lang="en-US" sz="2800" dirty="0" smtClean="0">
                <a:solidFill>
                  <a:srgbClr val="603913"/>
                </a:solidFill>
              </a:rPr>
              <a:t>Non-physical effects may be required</a:t>
            </a:r>
          </a:p>
          <a:p>
            <a:pPr marL="742950" lvl="1" indent="-285750">
              <a:spcBef>
                <a:spcPct val="20000"/>
              </a:spcBef>
              <a:buFont typeface="Arial" pitchFamily="34" charset="0"/>
              <a:buChar char="–"/>
            </a:pPr>
            <a:r>
              <a:rPr lang="en-US" sz="2800" dirty="0" smtClean="0">
                <a:solidFill>
                  <a:srgbClr val="603913"/>
                </a:solidFill>
              </a:rPr>
              <a:t>Lack of intuitive control</a:t>
            </a:r>
            <a:endParaRPr lang="en-US" sz="2800" dirty="0">
              <a:solidFill>
                <a:srgbClr val="603913"/>
              </a:solidFill>
            </a:endParaRPr>
          </a:p>
        </p:txBody>
      </p:sp>
      <p:sp>
        <p:nvSpPr>
          <p:cNvPr id="11" name="Rectangle 10"/>
          <p:cNvSpPr/>
          <p:nvPr/>
        </p:nvSpPr>
        <p:spPr>
          <a:xfrm>
            <a:off x="-252536" y="3219822"/>
            <a:ext cx="9145016" cy="523220"/>
          </a:xfrm>
          <a:prstGeom prst="rect">
            <a:avLst/>
          </a:prstGeom>
        </p:spPr>
        <p:txBody>
          <a:bodyPr wrap="square">
            <a:spAutoFit/>
          </a:bodyPr>
          <a:lstStyle/>
          <a:p>
            <a:pPr lvl="1" algn="ctr">
              <a:spcBef>
                <a:spcPct val="20000"/>
              </a:spcBef>
            </a:pPr>
            <a:r>
              <a:rPr lang="en-US" sz="2800" b="1" dirty="0" smtClean="0">
                <a:solidFill>
                  <a:srgbClr val="603913"/>
                </a:solidFill>
              </a:rPr>
              <a:t>No 3D tools mimic natural volume design workflows</a:t>
            </a:r>
            <a:endParaRPr lang="en-US" sz="2800" b="1" dirty="0">
              <a:solidFill>
                <a:srgbClr val="603913"/>
              </a:solidFill>
            </a:endParaRPr>
          </a:p>
        </p:txBody>
      </p:sp>
      <p:sp>
        <p:nvSpPr>
          <p:cNvPr id="2" name="Slide Number Placeholder 1"/>
          <p:cNvSpPr>
            <a:spLocks noGrp="1"/>
          </p:cNvSpPr>
          <p:nvPr>
            <p:ph type="sldNum" sz="quarter" idx="4"/>
          </p:nvPr>
        </p:nvSpPr>
        <p:spPr/>
        <p:txBody>
          <a:bodyPr/>
          <a:lstStyle/>
          <a:p>
            <a:fld id="{5CA6AC1C-AE2C-4249-A8EC-7FDC8D2806BA}" type="slidenum">
              <a:rPr lang="en-US" smtClean="0"/>
              <a:pPr/>
              <a:t>3</a:t>
            </a:fld>
            <a:endParaRPr lang="en-US"/>
          </a:p>
        </p:txBody>
      </p:sp>
    </p:spTree>
    <p:extLst>
      <p:ext uri="{BB962C8B-B14F-4D97-AF65-F5344CB8AC3E}">
        <p14:creationId xmlns:p14="http://schemas.microsoft.com/office/powerpoint/2010/main" val="35438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Beams as an Artistic Abstraction</a:t>
            </a:r>
          </a:p>
        </p:txBody>
      </p:sp>
      <p:sp>
        <p:nvSpPr>
          <p:cNvPr id="3" name="Content Placeholder 2"/>
          <p:cNvSpPr>
            <a:spLocks noGrp="1"/>
          </p:cNvSpPr>
          <p:nvPr>
            <p:ph sz="quarter" idx="13"/>
          </p:nvPr>
        </p:nvSpPr>
        <p:spPr>
          <a:xfrm>
            <a:off x="36512" y="4371950"/>
            <a:ext cx="9144000" cy="792088"/>
          </a:xfrm>
        </p:spPr>
        <p:txBody>
          <a:bodyPr>
            <a:normAutofit/>
          </a:bodyPr>
          <a:lstStyle/>
          <a:p>
            <a:pPr marL="0" indent="0" algn="ctr">
              <a:buNone/>
            </a:pPr>
            <a:r>
              <a:rPr lang="en-US" sz="2800" b="1" dirty="0" smtClean="0"/>
              <a:t>Beams</a:t>
            </a:r>
            <a:r>
              <a:rPr lang="en-US" sz="2800" dirty="0" smtClean="0"/>
              <a:t> can represent both the </a:t>
            </a:r>
            <a:r>
              <a:rPr lang="en-US" sz="2800" u="sng" dirty="0" smtClean="0"/>
              <a:t>form</a:t>
            </a:r>
            <a:r>
              <a:rPr lang="en-US" sz="2800" dirty="0" smtClean="0"/>
              <a:t> and </a:t>
            </a:r>
            <a:r>
              <a:rPr lang="en-US" sz="2800" u="sng" dirty="0" smtClean="0"/>
              <a:t>light</a:t>
            </a:r>
            <a:r>
              <a:rPr lang="en-US" sz="2800" dirty="0" smtClean="0"/>
              <a:t> in a volume</a:t>
            </a:r>
            <a:endParaRPr lang="en-US" sz="2800" dirty="0"/>
          </a:p>
          <a:p>
            <a:pPr marL="0" lvl="1" indent="0" algn="ctr">
              <a:buNone/>
            </a:pPr>
            <a:endParaRPr lang="en-US" sz="2000" dirty="0" smtClean="0"/>
          </a:p>
        </p:txBody>
      </p:sp>
      <p:sp>
        <p:nvSpPr>
          <p:cNvPr id="5" name="Rectangle 4"/>
          <p:cNvSpPr/>
          <p:nvPr/>
        </p:nvSpPr>
        <p:spPr>
          <a:xfrm>
            <a:off x="351780" y="749830"/>
            <a:ext cx="8792219" cy="1101840"/>
          </a:xfrm>
          <a:prstGeom prst="rect">
            <a:avLst/>
          </a:prstGeom>
        </p:spPr>
        <p:txBody>
          <a:bodyPr wrap="square">
            <a:spAutoFit/>
          </a:bodyPr>
          <a:lstStyle/>
          <a:p>
            <a:pPr marL="342900" lvl="0" indent="-342900">
              <a:spcBef>
                <a:spcPct val="20000"/>
              </a:spcBef>
              <a:buFont typeface="Arial" pitchFamily="34" charset="0"/>
              <a:buChar char="•"/>
            </a:pPr>
            <a:r>
              <a:rPr lang="en-US" sz="3200" dirty="0" smtClean="0">
                <a:solidFill>
                  <a:srgbClr val="603913"/>
                </a:solidFill>
              </a:rPr>
              <a:t>A representation to match this artistic abstraction</a:t>
            </a:r>
          </a:p>
          <a:p>
            <a:pPr marL="800100" lvl="1" indent="-342900">
              <a:spcBef>
                <a:spcPct val="20000"/>
              </a:spcBef>
              <a:buFont typeface="Arial" pitchFamily="34" charset="0"/>
              <a:buChar char="•"/>
            </a:pPr>
            <a:r>
              <a:rPr lang="en-US" sz="2800" dirty="0" smtClean="0">
                <a:solidFill>
                  <a:srgbClr val="603913"/>
                </a:solidFill>
              </a:rPr>
              <a:t>Note: </a:t>
            </a:r>
            <a:r>
              <a:rPr lang="en-US" sz="2800" b="1" i="1" dirty="0" smtClean="0">
                <a:solidFill>
                  <a:srgbClr val="603913"/>
                </a:solidFill>
              </a:rPr>
              <a:t>density</a:t>
            </a:r>
            <a:r>
              <a:rPr lang="en-US" sz="2800" dirty="0" smtClean="0">
                <a:solidFill>
                  <a:srgbClr val="603913"/>
                </a:solidFill>
              </a:rPr>
              <a:t> &amp; </a:t>
            </a:r>
            <a:r>
              <a:rPr lang="en-US" sz="2800" b="1" i="1" dirty="0" smtClean="0">
                <a:solidFill>
                  <a:srgbClr val="603913"/>
                </a:solidFill>
              </a:rPr>
              <a:t>lighting</a:t>
            </a:r>
            <a:r>
              <a:rPr lang="en-US" sz="2800" dirty="0" smtClean="0">
                <a:solidFill>
                  <a:srgbClr val="603913"/>
                </a:solidFill>
              </a:rPr>
              <a:t> are not explicitly separated</a:t>
            </a:r>
            <a:endParaRPr lang="en-US" sz="2800" dirty="0">
              <a:solidFill>
                <a:srgbClr val="603913"/>
              </a:solidFill>
            </a:endParaRPr>
          </a:p>
        </p:txBody>
      </p:sp>
      <p:grpSp>
        <p:nvGrpSpPr>
          <p:cNvPr id="7" name="Group 6"/>
          <p:cNvGrpSpPr/>
          <p:nvPr/>
        </p:nvGrpSpPr>
        <p:grpSpPr>
          <a:xfrm>
            <a:off x="1615461" y="1995686"/>
            <a:ext cx="1665121" cy="1632606"/>
            <a:chOff x="1590603" y="2019264"/>
            <a:chExt cx="1665121" cy="1632606"/>
          </a:xfrm>
        </p:grpSpPr>
        <p:pic>
          <p:nvPicPr>
            <p:cNvPr id="1026" name="Picture 2" descr="fracblobs.jpg fracblobs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2" t="8339" r="5010" b="7354"/>
            <a:stretch/>
          </p:blipFill>
          <p:spPr bwMode="auto">
            <a:xfrm>
              <a:off x="1590603" y="2019264"/>
              <a:ext cx="1665121" cy="12685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35696" y="3282538"/>
              <a:ext cx="1174937" cy="369332"/>
            </a:xfrm>
            <a:prstGeom prst="rect">
              <a:avLst/>
            </a:prstGeom>
          </p:spPr>
          <p:txBody>
            <a:bodyPr wrap="none">
              <a:spAutoFit/>
            </a:bodyPr>
            <a:lstStyle/>
            <a:p>
              <a:r>
                <a:rPr lang="en-US" dirty="0" err="1" smtClean="0"/>
                <a:t>metablobs</a:t>
              </a:r>
              <a:endParaRPr lang="en-US" dirty="0"/>
            </a:p>
          </p:txBody>
        </p:sp>
      </p:grpSp>
      <p:grpSp>
        <p:nvGrpSpPr>
          <p:cNvPr id="8" name="Group 7"/>
          <p:cNvGrpSpPr/>
          <p:nvPr/>
        </p:nvGrpSpPr>
        <p:grpSpPr>
          <a:xfrm>
            <a:off x="3441614" y="2000931"/>
            <a:ext cx="1269016" cy="1640826"/>
            <a:chOff x="3170322" y="2055366"/>
            <a:chExt cx="1269016" cy="1640826"/>
          </a:xfrm>
        </p:grpSpPr>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70322" y="2055366"/>
              <a:ext cx="1269016" cy="126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325692" y="3326860"/>
              <a:ext cx="958276" cy="369332"/>
            </a:xfrm>
            <a:prstGeom prst="rect">
              <a:avLst/>
            </a:prstGeom>
          </p:spPr>
          <p:txBody>
            <a:bodyPr wrap="none">
              <a:spAutoFit/>
            </a:bodyPr>
            <a:lstStyle/>
            <a:p>
              <a:r>
                <a:rPr lang="en-US" dirty="0" smtClean="0"/>
                <a:t>photons</a:t>
              </a:r>
              <a:endParaRPr lang="en-US" dirty="0"/>
            </a:p>
          </p:txBody>
        </p:sp>
      </p:grpSp>
      <p:grpSp>
        <p:nvGrpSpPr>
          <p:cNvPr id="9" name="Group 8"/>
          <p:cNvGrpSpPr/>
          <p:nvPr/>
        </p:nvGrpSpPr>
        <p:grpSpPr>
          <a:xfrm>
            <a:off x="4809766" y="2000931"/>
            <a:ext cx="1339061" cy="1627361"/>
            <a:chOff x="4283968" y="2055366"/>
            <a:chExt cx="1339061" cy="1627361"/>
          </a:xfrm>
        </p:grpSpPr>
        <p:pic>
          <p:nvPicPr>
            <p:cNvPr id="1030" name="Picture 6" descr="http://lh6.ggpht.com/dale.mulcahy/Ryb2X5U0_pI/AAAAAAAAAAU/o5S-ncRnaFg/GradientExamples.jpg"/>
            <p:cNvPicPr>
              <a:picLocks noChangeAspect="1" noChangeArrowheads="1"/>
            </p:cNvPicPr>
            <p:nvPr/>
          </p:nvPicPr>
          <p:blipFill rotWithShape="1">
            <a:blip r:embed="rId6">
              <a:extLst>
                <a:ext uri="{28A0092B-C50C-407E-A947-70E740481C1C}">
                  <a14:useLocalDpi xmlns:a14="http://schemas.microsoft.com/office/drawing/2010/main" val="0"/>
                </a:ext>
              </a:extLst>
            </a:blip>
            <a:srcRect l="76739" t="15039" r="3423" b="14264"/>
            <a:stretch/>
          </p:blipFill>
          <p:spPr bwMode="auto">
            <a:xfrm>
              <a:off x="4283968" y="2055366"/>
              <a:ext cx="1339061" cy="12580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633571" y="3313395"/>
              <a:ext cx="638316" cy="369332"/>
            </a:xfrm>
            <a:prstGeom prst="rect">
              <a:avLst/>
            </a:prstGeom>
          </p:spPr>
          <p:txBody>
            <a:bodyPr wrap="none">
              <a:spAutoFit/>
            </a:bodyPr>
            <a:lstStyle/>
            <a:p>
              <a:r>
                <a:rPr lang="en-US" dirty="0" smtClean="0"/>
                <a:t>grids</a:t>
              </a:r>
              <a:endParaRPr lang="en-US" dirty="0"/>
            </a:p>
          </p:txBody>
        </p:sp>
      </p:grpSp>
      <p:grpSp>
        <p:nvGrpSpPr>
          <p:cNvPr id="10" name="Group 9"/>
          <p:cNvGrpSpPr/>
          <p:nvPr/>
        </p:nvGrpSpPr>
        <p:grpSpPr>
          <a:xfrm>
            <a:off x="6251786" y="1995686"/>
            <a:ext cx="1776598" cy="1646071"/>
            <a:chOff x="5725988" y="2050121"/>
            <a:chExt cx="1776598" cy="1646071"/>
          </a:xfrm>
        </p:grpSpPr>
        <p:pic>
          <p:nvPicPr>
            <p:cNvPr id="1032" name="Picture 8" descr="http://t-linked.com/files/fluid_particle_simulation/fluid_particle_simulati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907" r="12673" b="2200"/>
            <a:stretch/>
          </p:blipFill>
          <p:spPr bwMode="auto">
            <a:xfrm>
              <a:off x="5725988" y="2050121"/>
              <a:ext cx="1776598" cy="126327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122806" y="3326860"/>
              <a:ext cx="982961" cy="369332"/>
            </a:xfrm>
            <a:prstGeom prst="rect">
              <a:avLst/>
            </a:prstGeom>
          </p:spPr>
          <p:txBody>
            <a:bodyPr wrap="none">
              <a:spAutoFit/>
            </a:bodyPr>
            <a:lstStyle/>
            <a:p>
              <a:r>
                <a:rPr lang="en-US" dirty="0" smtClean="0"/>
                <a:t>particles</a:t>
              </a:r>
              <a:endParaRPr lang="en-US" dirty="0"/>
            </a:p>
          </p:txBody>
        </p:sp>
      </p:grpSp>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2598" y="1853080"/>
            <a:ext cx="2417314" cy="236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928799" y="1853080"/>
            <a:ext cx="4594362" cy="2374256"/>
            <a:chOff x="3928799" y="1853080"/>
            <a:chExt cx="4594362" cy="2374256"/>
          </a:xfrm>
        </p:grpSpPr>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8799" y="1853080"/>
              <a:ext cx="4594362" cy="236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2"/>
            <p:cNvSpPr txBox="1">
              <a:spLocks/>
            </p:cNvSpPr>
            <p:nvPr/>
          </p:nvSpPr>
          <p:spPr>
            <a:xfrm>
              <a:off x="6406535" y="4037947"/>
              <a:ext cx="2105166" cy="189389"/>
            </a:xfrm>
            <a:prstGeom prst="rect">
              <a:avLst/>
            </a:prstGeom>
          </p:spPr>
          <p:txBody>
            <a:bodyPr vert="horz" lIns="0" tIns="0" rIns="0" bIns="0" rtlCol="0">
              <a:normAutofit/>
            </a:bodyPr>
            <a:lstStyle>
              <a:lvl1pPr marL="0" indent="0" algn="l" defTabSz="914400" rtl="0" eaLnBrk="1" latinLnBrk="0" hangingPunct="1">
                <a:spcBef>
                  <a:spcPct val="20000"/>
                </a:spcBef>
                <a:buFont typeface="Arial" pitchFamily="34" charset="0"/>
                <a:buNone/>
                <a:defRPr lang="de-DE"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lang="de-DE" sz="2800" kern="1200">
                  <a:solidFill>
                    <a:schemeClr val="tx2"/>
                  </a:solidFill>
                  <a:latin typeface="+mn-lt"/>
                  <a:ea typeface="+mn-ea"/>
                  <a:cs typeface="+mn-cs"/>
                </a:defRPr>
              </a:lvl2pPr>
              <a:lvl3pPr marL="914400" indent="0" algn="l" defTabSz="914400" rtl="0" eaLnBrk="1" latinLnBrk="0" hangingPunct="1">
                <a:spcBef>
                  <a:spcPct val="20000"/>
                </a:spcBef>
                <a:buFont typeface="Arial" pitchFamily="34" charset="0"/>
                <a:buNone/>
                <a:defRPr lang="de-DE" sz="2400" kern="1200">
                  <a:solidFill>
                    <a:schemeClr val="tx2"/>
                  </a:solidFill>
                  <a:latin typeface="+mn-lt"/>
                  <a:ea typeface="+mn-ea"/>
                  <a:cs typeface="+mn-cs"/>
                </a:defRPr>
              </a:lvl3pPr>
              <a:lvl4pPr marL="13716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4pPr>
              <a:lvl5pPr marL="1828800" indent="0" algn="l" defTabSz="914400" rtl="0" eaLnBrk="1" latinLnBrk="0" hangingPunct="1">
                <a:spcBef>
                  <a:spcPct val="20000"/>
                </a:spcBef>
                <a:buFont typeface="Arial" pitchFamily="34" charset="0"/>
                <a:buNone/>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algn="ctr"/>
              <a:r>
                <a:rPr lang="en-CA" sz="1200" dirty="0" smtClean="0">
                  <a:solidFill>
                    <a:srgbClr val="FFFFCC"/>
                  </a:solidFill>
                </a:rPr>
                <a:t>© </a:t>
              </a:r>
              <a:r>
                <a:rPr lang="en-US" sz="1200" dirty="0" smtClean="0">
                  <a:solidFill>
                    <a:srgbClr val="FFFFCC"/>
                  </a:solidFill>
                </a:rPr>
                <a:t>Disney Enterprises, Inc.</a:t>
              </a:r>
              <a:endParaRPr lang="en-US" sz="1200" dirty="0">
                <a:solidFill>
                  <a:srgbClr val="FFFFCC"/>
                </a:solidFill>
              </a:endParaRPr>
            </a:p>
          </p:txBody>
        </p:sp>
      </p:grpSp>
      <p:sp>
        <p:nvSpPr>
          <p:cNvPr id="4" name="Slide Number Placeholder 3"/>
          <p:cNvSpPr>
            <a:spLocks noGrp="1"/>
          </p:cNvSpPr>
          <p:nvPr>
            <p:ph type="sldNum" sz="quarter" idx="4"/>
          </p:nvPr>
        </p:nvSpPr>
        <p:spPr/>
        <p:txBody>
          <a:bodyPr/>
          <a:lstStyle/>
          <a:p>
            <a:fld id="{5CA6AC1C-AE2C-4249-A8EC-7FDC8D2806BA}" type="slidenum">
              <a:rPr lang="en-US" smtClean="0"/>
              <a:pPr/>
              <a:t>30</a:t>
            </a:fld>
            <a:endParaRPr lang="en-US"/>
          </a:p>
        </p:txBody>
      </p:sp>
    </p:spTree>
    <p:extLst>
      <p:ext uri="{BB962C8B-B14F-4D97-AF65-F5344CB8AC3E}">
        <p14:creationId xmlns:p14="http://schemas.microsoft.com/office/powerpoint/2010/main" val="261385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33"/>
                                        </p:tgtEl>
                                        <p:attrNameLst>
                                          <p:attrName>style.visibility</p:attrName>
                                        </p:attrNameLst>
                                      </p:cBhvr>
                                      <p:to>
                                        <p:strVal val="visible"/>
                                      </p:to>
                                    </p:set>
                                    <p:anim calcmode="lin" valueType="num">
                                      <p:cBhvr additive="base">
                                        <p:cTn id="40" dur="500" fill="hold"/>
                                        <p:tgtEl>
                                          <p:spTgt spid="1033"/>
                                        </p:tgtEl>
                                        <p:attrNameLst>
                                          <p:attrName>ppt_x</p:attrName>
                                        </p:attrNameLst>
                                      </p:cBhvr>
                                      <p:tavLst>
                                        <p:tav tm="0">
                                          <p:val>
                                            <p:strVal val="#ppt_x"/>
                                          </p:val>
                                        </p:tav>
                                        <p:tav tm="100000">
                                          <p:val>
                                            <p:strVal val="#ppt_x"/>
                                          </p:val>
                                        </p:tav>
                                      </p:tavLst>
                                    </p:anim>
                                    <p:anim calcmode="lin" valueType="num">
                                      <p:cBhvr additive="base">
                                        <p:cTn id="41" dur="500" fill="hold"/>
                                        <p:tgtEl>
                                          <p:spTgt spid="1033"/>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Goals and Contributions</a:t>
            </a:r>
            <a:endParaRPr lang="en-US" dirty="0"/>
          </a:p>
        </p:txBody>
      </p:sp>
      <p:sp>
        <p:nvSpPr>
          <p:cNvPr id="5" name="Content Placeholder 4"/>
          <p:cNvSpPr>
            <a:spLocks noGrp="1"/>
          </p:cNvSpPr>
          <p:nvPr>
            <p:ph sz="quarter" idx="13"/>
          </p:nvPr>
        </p:nvSpPr>
        <p:spPr>
          <a:xfrm>
            <a:off x="457200" y="1115566"/>
            <a:ext cx="8305800" cy="592088"/>
          </a:xfrm>
        </p:spPr>
        <p:txBody>
          <a:bodyPr>
            <a:normAutofit/>
          </a:bodyPr>
          <a:lstStyle/>
          <a:p>
            <a:pPr marL="0" indent="0">
              <a:buNone/>
            </a:pPr>
            <a:r>
              <a:rPr lang="en-US" sz="2800" b="1" dirty="0" smtClean="0"/>
              <a:t>Goal: </a:t>
            </a:r>
            <a:r>
              <a:rPr lang="en-US" sz="2800" dirty="0" smtClean="0"/>
              <a:t>enable intuitive control of volumetric effects</a:t>
            </a:r>
            <a:endParaRPr lang="en-US" dirty="0" smtClean="0"/>
          </a:p>
        </p:txBody>
      </p:sp>
      <p:sp>
        <p:nvSpPr>
          <p:cNvPr id="3" name="Rectangle 2"/>
          <p:cNvSpPr/>
          <p:nvPr/>
        </p:nvSpPr>
        <p:spPr>
          <a:xfrm>
            <a:off x="251520" y="2211710"/>
            <a:ext cx="8696855" cy="2074414"/>
          </a:xfrm>
          <a:prstGeom prst="rect">
            <a:avLst/>
          </a:prstGeom>
        </p:spPr>
        <p:txBody>
          <a:bodyPr wrap="square">
            <a:spAutoFit/>
          </a:bodyPr>
          <a:lstStyle/>
          <a:p>
            <a:pPr lvl="1">
              <a:spcBef>
                <a:spcPct val="20000"/>
              </a:spcBef>
            </a:pPr>
            <a:r>
              <a:rPr lang="en-US" sz="2800" dirty="0" smtClean="0">
                <a:solidFill>
                  <a:srgbClr val="603913"/>
                </a:solidFill>
              </a:rPr>
              <a:t>Driven by the </a:t>
            </a:r>
            <a:r>
              <a:rPr lang="en-US" sz="2800" i="1" dirty="0" smtClean="0">
                <a:solidFill>
                  <a:srgbClr val="603913"/>
                </a:solidFill>
              </a:rPr>
              <a:t>needs</a:t>
            </a:r>
            <a:r>
              <a:rPr lang="en-US" sz="2800" dirty="0" smtClean="0">
                <a:solidFill>
                  <a:srgbClr val="603913"/>
                </a:solidFill>
              </a:rPr>
              <a:t> and </a:t>
            </a:r>
            <a:r>
              <a:rPr lang="en-US" sz="2800" i="1" dirty="0" smtClean="0">
                <a:solidFill>
                  <a:srgbClr val="603913"/>
                </a:solidFill>
              </a:rPr>
              <a:t>skills</a:t>
            </a:r>
            <a:r>
              <a:rPr lang="en-US" sz="2800" dirty="0" smtClean="0">
                <a:solidFill>
                  <a:srgbClr val="603913"/>
                </a:solidFill>
              </a:rPr>
              <a:t> of technical artists</a:t>
            </a:r>
          </a:p>
          <a:p>
            <a:pPr marL="742950" lvl="1" indent="-285750">
              <a:spcBef>
                <a:spcPct val="20000"/>
              </a:spcBef>
              <a:buFont typeface="Arial" pitchFamily="34" charset="0"/>
              <a:buChar char="–"/>
            </a:pPr>
            <a:r>
              <a:rPr lang="en-US" sz="2800" dirty="0" smtClean="0">
                <a:solidFill>
                  <a:srgbClr val="603913"/>
                </a:solidFill>
              </a:rPr>
              <a:t>Integrates into production pipelines</a:t>
            </a:r>
          </a:p>
          <a:p>
            <a:pPr marL="742950" lvl="1" indent="-285750">
              <a:spcBef>
                <a:spcPct val="20000"/>
              </a:spcBef>
              <a:buFont typeface="Arial" pitchFamily="34" charset="0"/>
              <a:buChar char="–"/>
            </a:pPr>
            <a:r>
              <a:rPr lang="en-US" sz="2800" dirty="0" smtClean="0">
                <a:solidFill>
                  <a:srgbClr val="603913"/>
                </a:solidFill>
              </a:rPr>
              <a:t>Extends a physically-based approach</a:t>
            </a:r>
          </a:p>
          <a:p>
            <a:pPr marL="742950" lvl="1" indent="-285750">
              <a:spcBef>
                <a:spcPct val="20000"/>
              </a:spcBef>
              <a:buFont typeface="Arial" pitchFamily="34" charset="0"/>
              <a:buChar char="–"/>
            </a:pPr>
            <a:r>
              <a:rPr lang="en-US" sz="2800" dirty="0" smtClean="0">
                <a:solidFill>
                  <a:srgbClr val="603913"/>
                </a:solidFill>
              </a:rPr>
              <a:t>General and intuitive shading </a:t>
            </a:r>
            <a:r>
              <a:rPr lang="en-US" sz="2800" dirty="0" smtClean="0">
                <a:solidFill>
                  <a:srgbClr val="603913"/>
                </a:solidFill>
              </a:rPr>
              <a:t>model</a:t>
            </a:r>
            <a:endParaRPr lang="en-US" sz="2800" dirty="0" smtClean="0">
              <a:solidFill>
                <a:srgbClr val="603913"/>
              </a:solidFill>
            </a:endParaRPr>
          </a:p>
        </p:txBody>
      </p:sp>
      <p:sp>
        <p:nvSpPr>
          <p:cNvPr id="2" name="Slide Number Placeholder 1"/>
          <p:cNvSpPr>
            <a:spLocks noGrp="1"/>
          </p:cNvSpPr>
          <p:nvPr>
            <p:ph type="sldNum" sz="quarter" idx="4"/>
          </p:nvPr>
        </p:nvSpPr>
        <p:spPr/>
        <p:txBody>
          <a:bodyPr/>
          <a:lstStyle/>
          <a:p>
            <a:fld id="{5CA6AC1C-AE2C-4249-A8EC-7FDC8D2806BA}" type="slidenum">
              <a:rPr lang="en-US" smtClean="0"/>
              <a:pPr/>
              <a:t>4</a:t>
            </a:fld>
            <a:endParaRPr lang="en-US"/>
          </a:p>
        </p:txBody>
      </p:sp>
      <p:sp>
        <p:nvSpPr>
          <p:cNvPr id="9" name="Content Placeholder 4"/>
          <p:cNvSpPr txBox="1">
            <a:spLocks/>
          </p:cNvSpPr>
          <p:nvPr/>
        </p:nvSpPr>
        <p:spPr>
          <a:xfrm>
            <a:off x="467544" y="1708463"/>
            <a:ext cx="8305800" cy="592088"/>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marL="0" indent="0" algn="ctr">
              <a:buFont typeface="Arial" pitchFamily="34" charset="0"/>
              <a:buNone/>
            </a:pPr>
            <a:r>
              <a:rPr lang="en-US" sz="2800" b="1" u="sng" dirty="0" smtClean="0"/>
              <a:t>Contributions</a:t>
            </a:r>
            <a:endParaRPr lang="en-US" b="1" u="sng" dirty="0" smtClean="0"/>
          </a:p>
        </p:txBody>
      </p:sp>
    </p:spTree>
    <p:extLst>
      <p:ext uri="{BB962C8B-B14F-4D97-AF65-F5344CB8AC3E}">
        <p14:creationId xmlns:p14="http://schemas.microsoft.com/office/powerpoint/2010/main" val="57011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Previous Work – Controllable Surface Shading</a:t>
            </a:r>
            <a:endParaRPr lang="en-US" dirty="0"/>
          </a:p>
        </p:txBody>
      </p:sp>
      <p:sp>
        <p:nvSpPr>
          <p:cNvPr id="5" name="Content Placeholder 4"/>
          <p:cNvSpPr>
            <a:spLocks noGrp="1"/>
          </p:cNvSpPr>
          <p:nvPr>
            <p:ph sz="quarter" idx="13"/>
          </p:nvPr>
        </p:nvSpPr>
        <p:spPr>
          <a:xfrm>
            <a:off x="457200" y="881499"/>
            <a:ext cx="8305800" cy="520080"/>
          </a:xfrm>
        </p:spPr>
        <p:txBody>
          <a:bodyPr>
            <a:normAutofit fontScale="92500"/>
          </a:bodyPr>
          <a:lstStyle/>
          <a:p>
            <a:r>
              <a:rPr lang="en-US" sz="2600" dirty="0" smtClean="0"/>
              <a:t>Rich literature in art-</a:t>
            </a:r>
            <a:r>
              <a:rPr lang="en-US" sz="2600" dirty="0" err="1" smtClean="0"/>
              <a:t>directable</a:t>
            </a:r>
            <a:r>
              <a:rPr lang="en-US" sz="2600" dirty="0" smtClean="0"/>
              <a:t> control of </a:t>
            </a:r>
            <a:r>
              <a:rPr lang="en-US" sz="2600" i="1" dirty="0" smtClean="0"/>
              <a:t>surface</a:t>
            </a:r>
            <a:r>
              <a:rPr lang="en-US" sz="2600" dirty="0" smtClean="0"/>
              <a:t> shading effects</a:t>
            </a:r>
            <a:endParaRPr lang="en-US" sz="3000" dirty="0"/>
          </a:p>
        </p:txBody>
      </p:sp>
      <p:grpSp>
        <p:nvGrpSpPr>
          <p:cNvPr id="7" name="Group 6"/>
          <p:cNvGrpSpPr/>
          <p:nvPr/>
        </p:nvGrpSpPr>
        <p:grpSpPr>
          <a:xfrm>
            <a:off x="788307" y="3252047"/>
            <a:ext cx="1911485" cy="1844500"/>
            <a:chOff x="2987824" y="1491630"/>
            <a:chExt cx="1911485" cy="1844500"/>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788"/>
            <a:stretch/>
          </p:blipFill>
          <p:spPr bwMode="auto">
            <a:xfrm>
              <a:off x="2987824" y="1491630"/>
              <a:ext cx="1887070" cy="152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4"/>
            <p:cNvSpPr txBox="1">
              <a:spLocks/>
            </p:cNvSpPr>
            <p:nvPr/>
          </p:nvSpPr>
          <p:spPr>
            <a:xfrm>
              <a:off x="2987824" y="2966798"/>
              <a:ext cx="1911485"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Obert</a:t>
              </a:r>
              <a:r>
                <a:rPr lang="en-US" dirty="0" smtClean="0"/>
                <a:t> et </a:t>
              </a:r>
              <a:r>
                <a:rPr lang="en-US" dirty="0"/>
                <a:t>al. </a:t>
              </a:r>
              <a:r>
                <a:rPr lang="en-US" dirty="0" smtClean="0"/>
                <a:t>2008]</a:t>
              </a:r>
              <a:endParaRPr lang="en-US" dirty="0"/>
            </a:p>
          </p:txBody>
        </p:sp>
      </p:grpSp>
      <p:grpSp>
        <p:nvGrpSpPr>
          <p:cNvPr id="8" name="Group 7"/>
          <p:cNvGrpSpPr/>
          <p:nvPr/>
        </p:nvGrpSpPr>
        <p:grpSpPr>
          <a:xfrm>
            <a:off x="4634742" y="3222276"/>
            <a:ext cx="1823320" cy="1873880"/>
            <a:chOff x="5078195" y="1491630"/>
            <a:chExt cx="1823320" cy="1873880"/>
          </a:xfrm>
        </p:grpSpPr>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6" r="16577"/>
            <a:stretch/>
          </p:blipFill>
          <p:spPr bwMode="auto">
            <a:xfrm>
              <a:off x="5195440" y="1491630"/>
              <a:ext cx="1554480" cy="152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4"/>
            <p:cNvSpPr txBox="1">
              <a:spLocks/>
            </p:cNvSpPr>
            <p:nvPr/>
          </p:nvSpPr>
          <p:spPr>
            <a:xfrm>
              <a:off x="5078195" y="2996178"/>
              <a:ext cx="1823320" cy="369332"/>
            </a:xfrm>
            <a:prstGeom prst="rect">
              <a:avLst/>
            </a:prstGeom>
          </p:spPr>
          <p:txBody>
            <a:bodyPr wrap="none">
              <a:spAutoFit/>
            </a:bodyPr>
            <a:lstStyle>
              <a:defPPr>
                <a:defRPr lang="de-DE"/>
              </a:defPPr>
              <a:lvl1pPr>
                <a:defRPr>
                  <a:solidFill>
                    <a:schemeClr val="accent1"/>
                  </a:solidFill>
                </a:defRPr>
              </a:lvl1pPr>
            </a:lstStyle>
            <a:p>
              <a:r>
                <a:rPr lang="en-US" dirty="0" smtClean="0"/>
                <a:t>[Song et </a:t>
              </a:r>
              <a:r>
                <a:rPr lang="en-US" dirty="0"/>
                <a:t>al. </a:t>
              </a:r>
              <a:r>
                <a:rPr lang="en-US" dirty="0" smtClean="0"/>
                <a:t>2009]</a:t>
              </a:r>
              <a:endParaRPr lang="en-US" dirty="0"/>
            </a:p>
          </p:txBody>
        </p:sp>
      </p:grpSp>
      <p:grpSp>
        <p:nvGrpSpPr>
          <p:cNvPr id="14" name="Group 13"/>
          <p:cNvGrpSpPr/>
          <p:nvPr/>
        </p:nvGrpSpPr>
        <p:grpSpPr>
          <a:xfrm>
            <a:off x="653122" y="1306508"/>
            <a:ext cx="7807310" cy="1874257"/>
            <a:chOff x="653122" y="1417340"/>
            <a:chExt cx="7807310" cy="1874257"/>
          </a:xfrm>
        </p:grpSpPr>
        <p:grpSp>
          <p:nvGrpSpPr>
            <p:cNvPr id="3" name="Group 2"/>
            <p:cNvGrpSpPr/>
            <p:nvPr/>
          </p:nvGrpSpPr>
          <p:grpSpPr>
            <a:xfrm>
              <a:off x="653122" y="1419622"/>
              <a:ext cx="2136098" cy="1871975"/>
              <a:chOff x="348051" y="1491630"/>
              <a:chExt cx="2136098" cy="1871975"/>
            </a:xfrm>
          </p:grpSpPr>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698"/>
              <a:stretch/>
            </p:blipFill>
            <p:spPr bwMode="auto">
              <a:xfrm>
                <a:off x="457200" y="1491630"/>
                <a:ext cx="191310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4"/>
              <p:cNvSpPr txBox="1">
                <a:spLocks/>
              </p:cNvSpPr>
              <p:nvPr/>
            </p:nvSpPr>
            <p:spPr>
              <a:xfrm>
                <a:off x="348051" y="2994273"/>
                <a:ext cx="2136098" cy="369332"/>
              </a:xfrm>
              <a:prstGeom prst="rect">
                <a:avLst/>
              </a:prstGeom>
            </p:spPr>
            <p:txBody>
              <a:bodyPr wrap="none">
                <a:spAutoFit/>
              </a:bodyPr>
              <a:lstStyle>
                <a:defPPr>
                  <a:defRPr lang="de-DE"/>
                </a:defPPr>
                <a:lvl1pPr>
                  <a:defRPr>
                    <a:solidFill>
                      <a:schemeClr val="accent1"/>
                    </a:solidFill>
                  </a:defRPr>
                </a:lvl1pPr>
              </a:lstStyle>
              <a:p>
                <a:r>
                  <a:rPr lang="en-US" dirty="0"/>
                  <a:t>[</a:t>
                </a:r>
                <a:r>
                  <a:rPr lang="en-US" dirty="0" err="1"/>
                  <a:t>Pellacini</a:t>
                </a:r>
                <a:r>
                  <a:rPr lang="en-US" dirty="0"/>
                  <a:t> et al. 2007]</a:t>
                </a:r>
              </a:p>
            </p:txBody>
          </p:sp>
        </p:grpSp>
        <p:grpSp>
          <p:nvGrpSpPr>
            <p:cNvPr id="10" name="Group 9"/>
            <p:cNvGrpSpPr/>
            <p:nvPr/>
          </p:nvGrpSpPr>
          <p:grpSpPr>
            <a:xfrm>
              <a:off x="6587741" y="1419729"/>
              <a:ext cx="1872691" cy="1866953"/>
              <a:chOff x="6732240" y="1484703"/>
              <a:chExt cx="1872691" cy="1866953"/>
            </a:xfrm>
          </p:grpSpPr>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1484703"/>
                <a:ext cx="1872691"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4"/>
              <p:cNvSpPr txBox="1">
                <a:spLocks/>
              </p:cNvSpPr>
              <p:nvPr/>
            </p:nvSpPr>
            <p:spPr>
              <a:xfrm>
                <a:off x="6779233" y="2982324"/>
                <a:ext cx="1756635" cy="369332"/>
              </a:xfrm>
              <a:prstGeom prst="rect">
                <a:avLst/>
              </a:prstGeom>
            </p:spPr>
            <p:txBody>
              <a:bodyPr wrap="none">
                <a:spAutoFit/>
              </a:bodyPr>
              <a:lstStyle>
                <a:defPPr>
                  <a:defRPr lang="de-DE"/>
                </a:defPPr>
                <a:lvl1pPr>
                  <a:defRPr>
                    <a:solidFill>
                      <a:schemeClr val="accent1"/>
                    </a:solidFill>
                  </a:defRPr>
                </a:lvl1pPr>
              </a:lstStyle>
              <a:p>
                <a:r>
                  <a:rPr lang="en-US" dirty="0" smtClean="0"/>
                  <a:t>[Kerr et </a:t>
                </a:r>
                <a:r>
                  <a:rPr lang="en-US" dirty="0"/>
                  <a:t>al. </a:t>
                </a:r>
                <a:r>
                  <a:rPr lang="en-US" dirty="0" smtClean="0"/>
                  <a:t>2010]</a:t>
                </a:r>
                <a:endParaRPr lang="en-US" dirty="0"/>
              </a:p>
            </p:txBody>
          </p:sp>
        </p:grpSp>
        <p:grpSp>
          <p:nvGrpSpPr>
            <p:cNvPr id="13" name="Group 12"/>
            <p:cNvGrpSpPr/>
            <p:nvPr/>
          </p:nvGrpSpPr>
          <p:grpSpPr>
            <a:xfrm>
              <a:off x="2759180" y="1419622"/>
              <a:ext cx="1911485" cy="1862539"/>
              <a:chOff x="606118" y="3301499"/>
              <a:chExt cx="1911485" cy="1862539"/>
            </a:xfrm>
          </p:grpSpPr>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867" t="52316"/>
              <a:stretch/>
            </p:blipFill>
            <p:spPr bwMode="auto">
              <a:xfrm>
                <a:off x="762754" y="3301499"/>
                <a:ext cx="1493905"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ontent Placeholder 4"/>
              <p:cNvSpPr txBox="1">
                <a:spLocks/>
              </p:cNvSpPr>
              <p:nvPr/>
            </p:nvSpPr>
            <p:spPr>
              <a:xfrm>
                <a:off x="606118" y="4794706"/>
                <a:ext cx="1911485"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Obert</a:t>
                </a:r>
                <a:r>
                  <a:rPr lang="en-US" dirty="0" smtClean="0"/>
                  <a:t> et </a:t>
                </a:r>
                <a:r>
                  <a:rPr lang="en-US" dirty="0"/>
                  <a:t>al. </a:t>
                </a:r>
                <a:r>
                  <a:rPr lang="en-US" dirty="0" smtClean="0"/>
                  <a:t>2010]</a:t>
                </a:r>
                <a:endParaRPr lang="en-US" dirty="0"/>
              </a:p>
            </p:txBody>
          </p:sp>
        </p:grpSp>
        <p:grpSp>
          <p:nvGrpSpPr>
            <p:cNvPr id="11" name="Group 10"/>
            <p:cNvGrpSpPr/>
            <p:nvPr/>
          </p:nvGrpSpPr>
          <p:grpSpPr>
            <a:xfrm>
              <a:off x="4716016" y="1417340"/>
              <a:ext cx="1617943" cy="1869128"/>
              <a:chOff x="2666025" y="3294910"/>
              <a:chExt cx="1617943" cy="1869128"/>
            </a:xfrm>
          </p:grpSpPr>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1996" y="3294910"/>
                <a:ext cx="1554480"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4"/>
              <p:cNvSpPr txBox="1">
                <a:spLocks/>
              </p:cNvSpPr>
              <p:nvPr/>
            </p:nvSpPr>
            <p:spPr>
              <a:xfrm>
                <a:off x="2666025" y="4794706"/>
                <a:ext cx="1617943"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Pellacini</a:t>
                </a:r>
                <a:r>
                  <a:rPr lang="en-US" dirty="0" smtClean="0"/>
                  <a:t> 2010]</a:t>
                </a:r>
                <a:endParaRPr lang="en-US" dirty="0"/>
              </a:p>
            </p:txBody>
          </p:sp>
        </p:grpSp>
      </p:grpSp>
      <p:grpSp>
        <p:nvGrpSpPr>
          <p:cNvPr id="16" name="Group 15"/>
          <p:cNvGrpSpPr/>
          <p:nvPr/>
        </p:nvGrpSpPr>
        <p:grpSpPr>
          <a:xfrm>
            <a:off x="2649745" y="3233672"/>
            <a:ext cx="2102242" cy="1865866"/>
            <a:chOff x="4788024" y="3300537"/>
            <a:chExt cx="2102242" cy="1865866"/>
          </a:xfrm>
        </p:grpSpPr>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3344" y="3300537"/>
              <a:ext cx="1489399" cy="152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4"/>
            <p:cNvSpPr txBox="1">
              <a:spLocks/>
            </p:cNvSpPr>
            <p:nvPr/>
          </p:nvSpPr>
          <p:spPr>
            <a:xfrm>
              <a:off x="4788024" y="4797071"/>
              <a:ext cx="2102242"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Sadeghi</a:t>
              </a:r>
              <a:r>
                <a:rPr lang="en-US" dirty="0" smtClean="0"/>
                <a:t> et </a:t>
              </a:r>
              <a:r>
                <a:rPr lang="en-US" dirty="0"/>
                <a:t>al. </a:t>
              </a:r>
              <a:r>
                <a:rPr lang="en-US" dirty="0" smtClean="0"/>
                <a:t>2010]</a:t>
              </a:r>
              <a:endParaRPr lang="en-US" dirty="0"/>
            </a:p>
          </p:txBody>
        </p:sp>
      </p:grpSp>
      <p:grpSp>
        <p:nvGrpSpPr>
          <p:cNvPr id="17" name="Group 16"/>
          <p:cNvGrpSpPr/>
          <p:nvPr/>
        </p:nvGrpSpPr>
        <p:grpSpPr>
          <a:xfrm>
            <a:off x="6499414" y="3233672"/>
            <a:ext cx="2049344" cy="1863461"/>
            <a:chOff x="6790238" y="3282161"/>
            <a:chExt cx="2049344" cy="1863461"/>
          </a:xfrm>
        </p:grpSpPr>
        <p:pic>
          <p:nvPicPr>
            <p:cNvPr id="3081" name="Picture 9"/>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5549"/>
            <a:stretch/>
          </p:blipFill>
          <p:spPr bwMode="auto">
            <a:xfrm>
              <a:off x="7142826" y="3282161"/>
              <a:ext cx="1461622" cy="152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ontent Placeholder 4"/>
            <p:cNvSpPr txBox="1">
              <a:spLocks/>
            </p:cNvSpPr>
            <p:nvPr/>
          </p:nvSpPr>
          <p:spPr>
            <a:xfrm>
              <a:off x="6790238" y="4776290"/>
              <a:ext cx="2049344"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Schmid</a:t>
              </a:r>
              <a:r>
                <a:rPr lang="en-US" dirty="0" smtClean="0"/>
                <a:t> et </a:t>
              </a:r>
              <a:r>
                <a:rPr lang="en-US" dirty="0"/>
                <a:t>al. </a:t>
              </a:r>
              <a:r>
                <a:rPr lang="en-US" dirty="0" smtClean="0"/>
                <a:t>2010]</a:t>
              </a:r>
              <a:endParaRPr lang="en-US" dirty="0"/>
            </a:p>
          </p:txBody>
        </p:sp>
      </p:grpSp>
      <p:sp>
        <p:nvSpPr>
          <p:cNvPr id="2" name="Slide Number Placeholder 1"/>
          <p:cNvSpPr>
            <a:spLocks noGrp="1"/>
          </p:cNvSpPr>
          <p:nvPr>
            <p:ph type="sldNum" sz="quarter" idx="4"/>
          </p:nvPr>
        </p:nvSpPr>
        <p:spPr/>
        <p:txBody>
          <a:bodyPr/>
          <a:lstStyle/>
          <a:p>
            <a:fld id="{5CA6AC1C-AE2C-4249-A8EC-7FDC8D2806BA}" type="slidenum">
              <a:rPr lang="en-US" smtClean="0"/>
              <a:pPr/>
              <a:t>5</a:t>
            </a:fld>
            <a:endParaRPr lang="en-US"/>
          </a:p>
        </p:txBody>
      </p:sp>
    </p:spTree>
    <p:extLst>
      <p:ext uri="{BB962C8B-B14F-4D97-AF65-F5344CB8AC3E}">
        <p14:creationId xmlns:p14="http://schemas.microsoft.com/office/powerpoint/2010/main" val="214437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Previous Work – Controllable Fluid Animation</a:t>
            </a:r>
            <a:endParaRPr lang="en-US" dirty="0"/>
          </a:p>
        </p:txBody>
      </p:sp>
      <p:grpSp>
        <p:nvGrpSpPr>
          <p:cNvPr id="7" name="Group 6"/>
          <p:cNvGrpSpPr/>
          <p:nvPr/>
        </p:nvGrpSpPr>
        <p:grpSpPr>
          <a:xfrm>
            <a:off x="5816890" y="1419622"/>
            <a:ext cx="2277655" cy="2072993"/>
            <a:chOff x="5571277" y="1779661"/>
            <a:chExt cx="2277655" cy="2072993"/>
          </a:xfrm>
        </p:grpSpPr>
        <p:sp>
          <p:nvSpPr>
            <p:cNvPr id="10" name="Content Placeholder 4"/>
            <p:cNvSpPr txBox="1">
              <a:spLocks/>
            </p:cNvSpPr>
            <p:nvPr/>
          </p:nvSpPr>
          <p:spPr>
            <a:xfrm>
              <a:off x="5622691" y="3483322"/>
              <a:ext cx="2212529"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Angelidis</a:t>
              </a:r>
              <a:r>
                <a:rPr lang="en-US" dirty="0" smtClean="0"/>
                <a:t> et </a:t>
              </a:r>
              <a:r>
                <a:rPr lang="en-US" dirty="0"/>
                <a:t>al. </a:t>
              </a:r>
              <a:r>
                <a:rPr lang="en-US" dirty="0" smtClean="0"/>
                <a:t>2006]</a:t>
              </a:r>
              <a:endParaRPr lang="en-US"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277" y="1779661"/>
              <a:ext cx="2273259" cy="170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858" y="2931790"/>
              <a:ext cx="871074" cy="54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1066800" y="1419622"/>
            <a:ext cx="4616795" cy="2072993"/>
            <a:chOff x="1066800" y="1476390"/>
            <a:chExt cx="4616795" cy="2072993"/>
          </a:xfrm>
        </p:grpSpPr>
        <p:grpSp>
          <p:nvGrpSpPr>
            <p:cNvPr id="15" name="Group 14"/>
            <p:cNvGrpSpPr/>
            <p:nvPr/>
          </p:nvGrpSpPr>
          <p:grpSpPr>
            <a:xfrm>
              <a:off x="1066800" y="1476390"/>
              <a:ext cx="2051267" cy="2071237"/>
              <a:chOff x="807435" y="1779661"/>
              <a:chExt cx="2051267" cy="2071237"/>
            </a:xfrm>
          </p:grpSpPr>
          <p:pic>
            <p:nvPicPr>
              <p:cNvPr id="1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06" t="2830"/>
              <a:stretch/>
            </p:blipFill>
            <p:spPr bwMode="auto">
              <a:xfrm>
                <a:off x="971600" y="1779661"/>
                <a:ext cx="1728192" cy="172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4"/>
              <p:cNvSpPr txBox="1">
                <a:spLocks/>
              </p:cNvSpPr>
              <p:nvPr/>
            </p:nvSpPr>
            <p:spPr>
              <a:xfrm>
                <a:off x="807435" y="3481566"/>
                <a:ext cx="2051267" cy="369332"/>
              </a:xfrm>
              <a:prstGeom prst="rect">
                <a:avLst/>
              </a:prstGeom>
            </p:spPr>
            <p:txBody>
              <a:bodyPr wrap="none">
                <a:spAutoFit/>
              </a:bodyPr>
              <a:lstStyle>
                <a:defPPr>
                  <a:defRPr lang="de-DE"/>
                </a:defPPr>
                <a:lvl1pPr>
                  <a:defRPr>
                    <a:solidFill>
                      <a:schemeClr val="accent1"/>
                    </a:solidFill>
                  </a:defRPr>
                </a:lvl1pPr>
              </a:lstStyle>
              <a:p>
                <a:r>
                  <a:rPr lang="en-US" dirty="0" smtClean="0"/>
                  <a:t>[</a:t>
                </a:r>
                <a:r>
                  <a:rPr lang="en-US" dirty="0" err="1" smtClean="0"/>
                  <a:t>Treuille</a:t>
                </a:r>
                <a:r>
                  <a:rPr lang="en-US" dirty="0" smtClean="0"/>
                  <a:t> et </a:t>
                </a:r>
                <a:r>
                  <a:rPr lang="en-US" dirty="0"/>
                  <a:t>al. </a:t>
                </a:r>
                <a:r>
                  <a:rPr lang="en-US" dirty="0" smtClean="0"/>
                  <a:t>2003]</a:t>
                </a:r>
                <a:endParaRPr lang="en-US" dirty="0"/>
              </a:p>
            </p:txBody>
          </p:sp>
        </p:grpSp>
        <p:grpSp>
          <p:nvGrpSpPr>
            <p:cNvPr id="18" name="Group 17"/>
            <p:cNvGrpSpPr/>
            <p:nvPr/>
          </p:nvGrpSpPr>
          <p:grpSpPr>
            <a:xfrm>
              <a:off x="3283130" y="1476390"/>
              <a:ext cx="2400465" cy="2072993"/>
              <a:chOff x="2822981" y="1779661"/>
              <a:chExt cx="2400465" cy="2072993"/>
            </a:xfrm>
          </p:grpSpPr>
          <p:pic>
            <p:nvPicPr>
              <p:cNvPr id="19"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31840" y="1779661"/>
                <a:ext cx="1701905" cy="170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4"/>
              <p:cNvSpPr txBox="1">
                <a:spLocks/>
              </p:cNvSpPr>
              <p:nvPr/>
            </p:nvSpPr>
            <p:spPr>
              <a:xfrm>
                <a:off x="2822981" y="3483322"/>
                <a:ext cx="2400465" cy="369332"/>
              </a:xfrm>
              <a:prstGeom prst="rect">
                <a:avLst/>
              </a:prstGeom>
            </p:spPr>
            <p:txBody>
              <a:bodyPr wrap="none">
                <a:spAutoFit/>
              </a:bodyPr>
              <a:lstStyle>
                <a:defPPr>
                  <a:defRPr lang="de-DE"/>
                </a:defPPr>
                <a:lvl1pPr>
                  <a:defRPr>
                    <a:solidFill>
                      <a:schemeClr val="accent1"/>
                    </a:solidFill>
                  </a:defRPr>
                </a:lvl1pPr>
              </a:lstStyle>
              <a:p>
                <a:r>
                  <a:rPr lang="en-US" dirty="0" smtClean="0"/>
                  <a:t>[McNamara et </a:t>
                </a:r>
                <a:r>
                  <a:rPr lang="en-US" dirty="0"/>
                  <a:t>al. </a:t>
                </a:r>
                <a:r>
                  <a:rPr lang="en-US" dirty="0" smtClean="0"/>
                  <a:t>2004]</a:t>
                </a:r>
                <a:endParaRPr lang="en-US" dirty="0"/>
              </a:p>
            </p:txBody>
          </p:sp>
        </p:grpSp>
      </p:grpSp>
      <p:sp>
        <p:nvSpPr>
          <p:cNvPr id="23" name="Content Placeholder 4"/>
          <p:cNvSpPr txBox="1">
            <a:spLocks/>
          </p:cNvSpPr>
          <p:nvPr/>
        </p:nvSpPr>
        <p:spPr>
          <a:xfrm>
            <a:off x="456496" y="3939902"/>
            <a:ext cx="8580000" cy="664096"/>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marL="0" indent="0" algn="ctr">
              <a:buNone/>
            </a:pPr>
            <a:r>
              <a:rPr lang="en-US" sz="2600" dirty="0" smtClean="0"/>
              <a:t>We focus on the </a:t>
            </a:r>
            <a:r>
              <a:rPr lang="en-US" sz="2600" b="1" i="1" dirty="0" smtClean="0"/>
              <a:t>lighting </a:t>
            </a:r>
            <a:r>
              <a:rPr lang="en-US" sz="2600" dirty="0" smtClean="0"/>
              <a:t>in the media</a:t>
            </a:r>
            <a:endParaRPr lang="en-US" sz="2600" dirty="0"/>
          </a:p>
        </p:txBody>
      </p:sp>
      <p:sp>
        <p:nvSpPr>
          <p:cNvPr id="2" name="Slide Number Placeholder 1"/>
          <p:cNvSpPr>
            <a:spLocks noGrp="1"/>
          </p:cNvSpPr>
          <p:nvPr>
            <p:ph type="sldNum" sz="quarter" idx="4"/>
          </p:nvPr>
        </p:nvSpPr>
        <p:spPr/>
        <p:txBody>
          <a:bodyPr/>
          <a:lstStyle/>
          <a:p>
            <a:fld id="{5CA6AC1C-AE2C-4249-A8EC-7FDC8D2806BA}" type="slidenum">
              <a:rPr lang="en-US" smtClean="0"/>
              <a:pPr/>
              <a:t>6</a:t>
            </a:fld>
            <a:endParaRPr lang="en-US"/>
          </a:p>
        </p:txBody>
      </p:sp>
    </p:spTree>
    <p:extLst>
      <p:ext uri="{BB962C8B-B14F-4D97-AF65-F5344CB8AC3E}">
        <p14:creationId xmlns:p14="http://schemas.microsoft.com/office/powerpoint/2010/main" val="2197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Previous Work – Artist Tools and DSLs</a:t>
            </a:r>
            <a:endParaRPr lang="en-US" dirty="0"/>
          </a:p>
        </p:txBody>
      </p:sp>
      <p:sp>
        <p:nvSpPr>
          <p:cNvPr id="5" name="Content Placeholder 4"/>
          <p:cNvSpPr>
            <a:spLocks noGrp="1"/>
          </p:cNvSpPr>
          <p:nvPr>
            <p:ph sz="quarter" idx="13"/>
          </p:nvPr>
        </p:nvSpPr>
        <p:spPr>
          <a:xfrm>
            <a:off x="457200" y="971550"/>
            <a:ext cx="8651304" cy="952128"/>
          </a:xfrm>
        </p:spPr>
        <p:txBody>
          <a:bodyPr>
            <a:normAutofit/>
          </a:bodyPr>
          <a:lstStyle/>
          <a:p>
            <a:r>
              <a:rPr lang="en-US" sz="2600" dirty="0" smtClean="0"/>
              <a:t>3D </a:t>
            </a:r>
            <a:r>
              <a:rPr lang="en-US" sz="2600" b="1" i="1" dirty="0" smtClean="0"/>
              <a:t>tools</a:t>
            </a:r>
            <a:r>
              <a:rPr lang="en-US" sz="2600" dirty="0" smtClean="0"/>
              <a:t> and </a:t>
            </a:r>
            <a:r>
              <a:rPr lang="en-US" sz="2600" b="1" i="1" dirty="0" smtClean="0"/>
              <a:t>domain specific languages</a:t>
            </a:r>
          </a:p>
          <a:p>
            <a:pPr lvl="1"/>
            <a:r>
              <a:rPr lang="en-US" sz="2600" dirty="0" smtClean="0"/>
              <a:t>applied research in industry and academia</a:t>
            </a:r>
            <a:endParaRPr lang="en-US" sz="2600" dirty="0"/>
          </a:p>
        </p:txBody>
      </p:sp>
      <p:pic>
        <p:nvPicPr>
          <p:cNvPr id="5128" name="Picture 8" descr="http://www.sniperindia.com/images/pixer-logo.gif"/>
          <p:cNvPicPr>
            <a:picLocks noChangeAspect="1" noChangeArrowheads="1"/>
          </p:cNvPicPr>
          <p:nvPr/>
        </p:nvPicPr>
        <p:blipFill rotWithShape="1">
          <a:blip r:embed="rId3">
            <a:extLst>
              <a:ext uri="{28A0092B-C50C-407E-A947-70E740481C1C}">
                <a14:useLocalDpi xmlns:a14="http://schemas.microsoft.com/office/drawing/2010/main" val="0"/>
              </a:ext>
            </a:extLst>
          </a:blip>
          <a:srcRect l="25451" t="5377" r="27094" b="4131"/>
          <a:stretch/>
        </p:blipFill>
        <p:spPr bwMode="auto">
          <a:xfrm>
            <a:off x="4355976" y="2319935"/>
            <a:ext cx="1584176" cy="7385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5CA6AC1C-AE2C-4249-A8EC-7FDC8D2806BA}" type="slidenum">
              <a:rPr lang="en-US" smtClean="0"/>
              <a:pPr/>
              <a:t>7</a:t>
            </a:fld>
            <a:endParaRPr lang="en-US"/>
          </a:p>
        </p:txBody>
      </p:sp>
      <p:grpSp>
        <p:nvGrpSpPr>
          <p:cNvPr id="3" name="Group 2"/>
          <p:cNvGrpSpPr/>
          <p:nvPr/>
        </p:nvGrpSpPr>
        <p:grpSpPr>
          <a:xfrm>
            <a:off x="6727524" y="2672713"/>
            <a:ext cx="1306192" cy="1407600"/>
            <a:chOff x="6444208" y="2263343"/>
            <a:chExt cx="1306192" cy="1407600"/>
          </a:xfrm>
        </p:grpSpPr>
        <p:pic>
          <p:nvPicPr>
            <p:cNvPr id="24" name="Picture 10"/>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44208" y="2263343"/>
              <a:ext cx="1306192" cy="129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ontent Placeholder 4"/>
            <p:cNvSpPr txBox="1">
              <a:spLocks/>
            </p:cNvSpPr>
            <p:nvPr/>
          </p:nvSpPr>
          <p:spPr>
            <a:xfrm>
              <a:off x="6655516" y="3147723"/>
              <a:ext cx="883575" cy="523220"/>
            </a:xfrm>
            <a:prstGeom prst="rect">
              <a:avLst/>
            </a:prstGeom>
          </p:spPr>
          <p:txBody>
            <a:bodyPr wrap="none">
              <a:spAutoFit/>
            </a:bodyPr>
            <a:lstStyle>
              <a:defPPr>
                <a:defRPr lang="de-DE"/>
              </a:defPPr>
              <a:lvl1pPr>
                <a:defRPr>
                  <a:solidFill>
                    <a:schemeClr val="accent1"/>
                  </a:solidFill>
                </a:defRPr>
              </a:lvl1pPr>
            </a:lstStyle>
            <a:p>
              <a:pPr algn="ctr"/>
              <a:r>
                <a:rPr lang="en-US" sz="1200" b="1" dirty="0" smtClean="0">
                  <a:solidFill>
                    <a:schemeClr val="tx1">
                      <a:lumMod val="60000"/>
                      <a:lumOff val="40000"/>
                    </a:schemeClr>
                  </a:solidFill>
                </a:rPr>
                <a:t>FELT</a:t>
              </a:r>
            </a:p>
            <a:p>
              <a:pPr algn="ctr"/>
              <a:r>
                <a:rPr lang="en-US" sz="800" dirty="0" smtClean="0">
                  <a:solidFill>
                    <a:schemeClr val="tx1">
                      <a:lumMod val="60000"/>
                      <a:lumOff val="40000"/>
                    </a:schemeClr>
                  </a:solidFill>
                </a:rPr>
                <a:t>[</a:t>
              </a:r>
              <a:r>
                <a:rPr lang="en-US" sz="800" dirty="0" err="1" smtClean="0">
                  <a:solidFill>
                    <a:schemeClr val="tx1">
                      <a:lumMod val="60000"/>
                      <a:lumOff val="40000"/>
                    </a:schemeClr>
                  </a:solidFill>
                </a:rPr>
                <a:t>Tessendorf</a:t>
              </a:r>
              <a:r>
                <a:rPr lang="en-US" sz="800" dirty="0" smtClean="0">
                  <a:solidFill>
                    <a:schemeClr val="tx1">
                      <a:lumMod val="60000"/>
                      <a:lumOff val="40000"/>
                    </a:schemeClr>
                  </a:solidFill>
                </a:rPr>
                <a:t> and </a:t>
              </a:r>
            </a:p>
            <a:p>
              <a:pPr algn="ctr"/>
              <a:r>
                <a:rPr lang="en-US" sz="800" dirty="0" smtClean="0">
                  <a:solidFill>
                    <a:schemeClr val="tx1">
                      <a:lumMod val="60000"/>
                      <a:lumOff val="40000"/>
                    </a:schemeClr>
                  </a:solidFill>
                </a:rPr>
                <a:t>Kowalski 2010]</a:t>
              </a:r>
              <a:endParaRPr lang="en-US" sz="800" dirty="0">
                <a:solidFill>
                  <a:schemeClr val="tx1">
                    <a:lumMod val="60000"/>
                    <a:lumOff val="40000"/>
                  </a:schemeClr>
                </a:solidFill>
              </a:endParaRPr>
            </a:p>
          </p:txBody>
        </p:sp>
      </p:grpSp>
      <p:pic>
        <p:nvPicPr>
          <p:cNvPr id="27" name="Picture 37" descr="http://blog.hvidtfeldts.net/media/ss15.pn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291" t="3508" r="3883" b="4057"/>
          <a:stretch/>
        </p:blipFill>
        <p:spPr bwMode="auto">
          <a:xfrm>
            <a:off x="4860032" y="3727465"/>
            <a:ext cx="1765957" cy="96149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331640" y="1841541"/>
            <a:ext cx="1899190" cy="3108131"/>
            <a:chOff x="1331640" y="1841541"/>
            <a:chExt cx="1899190" cy="3108131"/>
          </a:xfrm>
        </p:grpSpPr>
        <p:pic>
          <p:nvPicPr>
            <p:cNvPr id="5122" name="Picture 2" descr="http://jewelry3dms.files.wordpress.com/2010/11/autodesk-maya-20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1983526"/>
              <a:ext cx="1899190" cy="29661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7621545">
              <a:off x="1075671" y="2922531"/>
              <a:ext cx="2808312" cy="646331"/>
            </a:xfrm>
            <a:prstGeom prst="rect">
              <a:avLst/>
            </a:prstGeom>
            <a:noFill/>
          </p:spPr>
          <p:txBody>
            <a:bodyPr wrap="square" rtlCol="0">
              <a:spAutoFit/>
            </a:bodyPr>
            <a:lstStyle/>
            <a:p>
              <a:r>
                <a:rPr lang="en-US" sz="3600" b="1" dirty="0" smtClean="0">
                  <a:solidFill>
                    <a:srgbClr val="FFFF00"/>
                  </a:solidFill>
                </a:rPr>
                <a:t>Placeholder</a:t>
              </a:r>
              <a:endParaRPr lang="en-CA" sz="3600" b="1" dirty="0">
                <a:solidFill>
                  <a:srgbClr val="FFFF00"/>
                </a:solidFill>
              </a:endParaRPr>
            </a:p>
          </p:txBody>
        </p:sp>
      </p:grpSp>
    </p:spTree>
    <p:extLst>
      <p:ext uri="{BB962C8B-B14F-4D97-AF65-F5344CB8AC3E}">
        <p14:creationId xmlns:p14="http://schemas.microsoft.com/office/powerpoint/2010/main" val="27997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 calcmode="lin" valueType="num">
                                      <p:cBhvr additive="base">
                                        <p:cTn id="12" dur="500" fill="hold"/>
                                        <p:tgtEl>
                                          <p:spTgt spid="5128"/>
                                        </p:tgtEl>
                                        <p:attrNameLst>
                                          <p:attrName>ppt_x</p:attrName>
                                        </p:attrNameLst>
                                      </p:cBhvr>
                                      <p:tavLst>
                                        <p:tav tm="0">
                                          <p:val>
                                            <p:strVal val="#ppt_x"/>
                                          </p:val>
                                        </p:tav>
                                        <p:tav tm="100000">
                                          <p:val>
                                            <p:strVal val="#ppt_x"/>
                                          </p:val>
                                        </p:tav>
                                      </p:tavLst>
                                    </p:anim>
                                    <p:anim calcmode="lin" valueType="num">
                                      <p:cBhvr additive="base">
                                        <p:cTn id="13" dur="500" fill="hold"/>
                                        <p:tgtEl>
                                          <p:spTgt spid="512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Solutions</a:t>
            </a:r>
            <a:endParaRPr lang="en-CA" dirty="0"/>
          </a:p>
        </p:txBody>
      </p:sp>
      <p:sp>
        <p:nvSpPr>
          <p:cNvPr id="3" name="Content Placeholder 2"/>
          <p:cNvSpPr>
            <a:spLocks noGrp="1"/>
          </p:cNvSpPr>
          <p:nvPr>
            <p:ph sz="quarter" idx="13"/>
          </p:nvPr>
        </p:nvSpPr>
        <p:spPr>
          <a:xfrm>
            <a:off x="457200" y="971550"/>
            <a:ext cx="8305800" cy="592088"/>
          </a:xfrm>
        </p:spPr>
        <p:txBody>
          <a:bodyPr>
            <a:normAutofit/>
          </a:bodyPr>
          <a:lstStyle/>
          <a:p>
            <a:r>
              <a:rPr lang="en-US" dirty="0" smtClean="0"/>
              <a:t>Artist wish </a:t>
            </a:r>
            <a:r>
              <a:rPr lang="en-US" dirty="0"/>
              <a:t>list for a </a:t>
            </a:r>
            <a:r>
              <a:rPr lang="en-US" dirty="0" smtClean="0"/>
              <a:t>volume</a:t>
            </a:r>
            <a:r>
              <a:rPr lang="en-CA" dirty="0" smtClean="0"/>
              <a:t> lighting system:</a:t>
            </a:r>
            <a:endParaRPr lang="en-CA" dirty="0"/>
          </a:p>
        </p:txBody>
      </p:sp>
      <p:sp>
        <p:nvSpPr>
          <p:cNvPr id="5" name="Content Placeholder 2"/>
          <p:cNvSpPr txBox="1">
            <a:spLocks/>
          </p:cNvSpPr>
          <p:nvPr/>
        </p:nvSpPr>
        <p:spPr>
          <a:xfrm>
            <a:off x="797371" y="1547614"/>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1. Integrate </a:t>
            </a:r>
            <a:r>
              <a:rPr lang="en-US" dirty="0" smtClean="0"/>
              <a:t>into </a:t>
            </a:r>
            <a:r>
              <a:rPr lang="en-US" dirty="0"/>
              <a:t>production pipeline</a:t>
            </a:r>
            <a:endParaRPr lang="en-CA" dirty="0"/>
          </a:p>
        </p:txBody>
      </p:sp>
      <p:sp>
        <p:nvSpPr>
          <p:cNvPr id="6" name="Content Placeholder 2"/>
          <p:cNvSpPr txBox="1">
            <a:spLocks/>
          </p:cNvSpPr>
          <p:nvPr/>
        </p:nvSpPr>
        <p:spPr>
          <a:xfrm>
            <a:off x="797371" y="2374776"/>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2. Expose flexibility </a:t>
            </a:r>
            <a:r>
              <a:rPr lang="en-US" dirty="0" smtClean="0"/>
              <a:t>with programmability</a:t>
            </a:r>
            <a:endParaRPr lang="en-CA" dirty="0"/>
          </a:p>
        </p:txBody>
      </p:sp>
      <p:sp>
        <p:nvSpPr>
          <p:cNvPr id="7" name="Content Placeholder 2"/>
          <p:cNvSpPr txBox="1">
            <a:spLocks/>
          </p:cNvSpPr>
          <p:nvPr/>
        </p:nvSpPr>
        <p:spPr>
          <a:xfrm>
            <a:off x="797371" y="3201938"/>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3. Mimic traditional volumetric design abstractions</a:t>
            </a:r>
            <a:endParaRPr lang="en-CA" dirty="0"/>
          </a:p>
        </p:txBody>
      </p:sp>
      <p:sp>
        <p:nvSpPr>
          <p:cNvPr id="8" name="Content Placeholder 2"/>
          <p:cNvSpPr txBox="1">
            <a:spLocks/>
          </p:cNvSpPr>
          <p:nvPr/>
        </p:nvSpPr>
        <p:spPr>
          <a:xfrm>
            <a:off x="802704" y="4030960"/>
            <a:ext cx="8305800" cy="592088"/>
          </a:xfrm>
          <a:prstGeom prst="rect">
            <a:avLst/>
          </a:prstGeom>
        </p:spPr>
        <p:txBody>
          <a:bodyPr vert="horz" lIns="0" tIns="0" rIns="0" bIns="0" rtlCol="0">
            <a:normAutofit/>
          </a:bodyPr>
          <a:lstStyle>
            <a:defPPr>
              <a:defRPr lang="de-DE"/>
            </a:defPPr>
            <a:lvl1pPr indent="0">
              <a:spcBef>
                <a:spcPct val="20000"/>
              </a:spcBef>
              <a:buFont typeface="Arial" pitchFamily="34" charset="0"/>
              <a:buNone/>
              <a:defRPr sz="2800">
                <a:solidFill>
                  <a:schemeClr val="tx2"/>
                </a:solidFill>
              </a:defRPr>
            </a:lvl1pPr>
            <a:lvl2pPr marL="742950" indent="-285750">
              <a:spcBef>
                <a:spcPct val="20000"/>
              </a:spcBef>
              <a:buFont typeface="Arial" pitchFamily="34" charset="0"/>
              <a:buChar char="–"/>
              <a:defRPr sz="2800">
                <a:solidFill>
                  <a:schemeClr val="tx2"/>
                </a:solidFill>
              </a:defRPr>
            </a:lvl2pPr>
            <a:lvl3pPr marL="1143000" indent="-228600">
              <a:spcBef>
                <a:spcPct val="20000"/>
              </a:spcBef>
              <a:buFont typeface="Arial" pitchFamily="34" charset="0"/>
              <a:buChar char="•"/>
              <a:defRPr sz="2400">
                <a:solidFill>
                  <a:schemeClr val="tx2"/>
                </a:solidFill>
              </a:defRPr>
            </a:lvl3pPr>
            <a:lvl4pPr marL="1600200" indent="-228600">
              <a:spcBef>
                <a:spcPct val="20000"/>
              </a:spcBef>
              <a:buFont typeface="Arial" pitchFamily="34" charset="0"/>
              <a:buChar char="–"/>
              <a:defRPr sz="2000">
                <a:solidFill>
                  <a:schemeClr val="tx2"/>
                </a:solidFill>
              </a:defRPr>
            </a:lvl4pPr>
            <a:lvl5pPr marL="2057400" indent="-228600">
              <a:spcBef>
                <a:spcPct val="20000"/>
              </a:spcBef>
              <a:buFont typeface="Arial" pitchFamily="34" charset="0"/>
              <a:buChar char="»"/>
              <a:defRPr sz="200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4. Support physical and non-physical volume effects </a:t>
            </a:r>
            <a:endParaRPr lang="en-CA" dirty="0"/>
          </a:p>
        </p:txBody>
      </p:sp>
      <p:sp>
        <p:nvSpPr>
          <p:cNvPr id="12" name="Content Placeholder 2"/>
          <p:cNvSpPr txBox="1">
            <a:spLocks/>
          </p:cNvSpPr>
          <p:nvPr/>
        </p:nvSpPr>
        <p:spPr>
          <a:xfrm>
            <a:off x="1187624" y="1946091"/>
            <a:ext cx="6912768" cy="400110"/>
          </a:xfrm>
          <a:prstGeom prst="rect">
            <a:avLst/>
          </a:prstGeom>
        </p:spPr>
        <p:txBody>
          <a:bodyPr wrap="square">
            <a:spAutoFit/>
          </a:bodyPr>
          <a:lstStyle>
            <a:defPPr>
              <a:defRPr lang="de-DE"/>
            </a:defPPr>
            <a:lvl1pPr algn="ctr">
              <a:defRPr sz="2000">
                <a:solidFill>
                  <a:schemeClr val="accent1"/>
                </a:solidFill>
              </a:defRPr>
            </a:lvl1pPr>
          </a:lstStyle>
          <a:p>
            <a:r>
              <a:rPr lang="en-US" dirty="0"/>
              <a:t>Use existing </a:t>
            </a:r>
            <a:r>
              <a:rPr lang="en-US" dirty="0" smtClean="0"/>
              <a:t>tools; </a:t>
            </a:r>
            <a:r>
              <a:rPr lang="en-US" dirty="0"/>
              <a:t>don’t re-invent the wheel</a:t>
            </a:r>
            <a:endParaRPr lang="en-CA" dirty="0"/>
          </a:p>
        </p:txBody>
      </p:sp>
      <p:sp>
        <p:nvSpPr>
          <p:cNvPr id="13" name="Content Placeholder 2"/>
          <p:cNvSpPr txBox="1">
            <a:spLocks/>
          </p:cNvSpPr>
          <p:nvPr/>
        </p:nvSpPr>
        <p:spPr>
          <a:xfrm>
            <a:off x="400869" y="2785804"/>
            <a:ext cx="8491611" cy="400110"/>
          </a:xfrm>
          <a:prstGeom prst="rect">
            <a:avLst/>
          </a:prstGeom>
        </p:spPr>
        <p:txBody>
          <a:bodyPr wrap="square">
            <a:spAutoFit/>
          </a:bodyPr>
          <a:lstStyle>
            <a:defPPr>
              <a:defRPr lang="de-DE"/>
            </a:defPPr>
            <a:lvl1pPr algn="ctr">
              <a:defRPr sz="2000">
                <a:solidFill>
                  <a:schemeClr val="accent1"/>
                </a:solidFill>
              </a:defRPr>
            </a:lvl1pPr>
          </a:lstStyle>
          <a:p>
            <a:r>
              <a:rPr lang="en-US" dirty="0" smtClean="0"/>
              <a:t>Model will leverage DSLs</a:t>
            </a:r>
            <a:endParaRPr lang="en-CA" dirty="0"/>
          </a:p>
        </p:txBody>
      </p:sp>
      <p:sp>
        <p:nvSpPr>
          <p:cNvPr id="4" name="Slide Number Placeholder 3"/>
          <p:cNvSpPr>
            <a:spLocks noGrp="1"/>
          </p:cNvSpPr>
          <p:nvPr>
            <p:ph type="sldNum" sz="quarter" idx="4"/>
          </p:nvPr>
        </p:nvSpPr>
        <p:spPr/>
        <p:txBody>
          <a:bodyPr/>
          <a:lstStyle/>
          <a:p>
            <a:fld id="{5CA6AC1C-AE2C-4249-A8EC-7FDC8D2806BA}" type="slidenum">
              <a:rPr lang="en-US" smtClean="0"/>
              <a:pPr/>
              <a:t>8</a:t>
            </a:fld>
            <a:endParaRPr lang="en-US"/>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635646"/>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491335"/>
            <a:ext cx="511602" cy="5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4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Traditional </a:t>
            </a:r>
            <a:r>
              <a:rPr lang="en-US" dirty="0" smtClean="0"/>
              <a:t>Volume Sketching Workflow</a:t>
            </a:r>
            <a:endParaRPr lang="en-CA" dirty="0"/>
          </a:p>
        </p:txBody>
      </p:sp>
      <p:grpSp>
        <p:nvGrpSpPr>
          <p:cNvPr id="6" name="Group 5"/>
          <p:cNvGrpSpPr/>
          <p:nvPr/>
        </p:nvGrpSpPr>
        <p:grpSpPr>
          <a:xfrm>
            <a:off x="188107" y="613797"/>
            <a:ext cx="3447789" cy="3385413"/>
            <a:chOff x="-113884" y="987574"/>
            <a:chExt cx="3447789" cy="3385413"/>
          </a:xfrm>
        </p:grpSpPr>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364" y="987574"/>
              <a:ext cx="1915295" cy="299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3884" y="3726656"/>
              <a:ext cx="3447789" cy="646331"/>
            </a:xfrm>
            <a:prstGeom prst="rect">
              <a:avLst/>
            </a:prstGeom>
          </p:spPr>
          <p:txBody>
            <a:bodyPr wrap="square">
              <a:spAutoFit/>
            </a:bodyPr>
            <a:lstStyle/>
            <a:p>
              <a:pPr algn="ctr"/>
              <a:r>
                <a:rPr lang="en-US" b="1" dirty="0"/>
                <a:t>Sketch media’s form</a:t>
              </a:r>
            </a:p>
            <a:p>
              <a:pPr algn="ctr"/>
              <a:r>
                <a:rPr lang="en-US" dirty="0"/>
                <a:t>(may include flow annotation)</a:t>
              </a:r>
            </a:p>
          </p:txBody>
        </p:sp>
      </p:grpSp>
      <p:grpSp>
        <p:nvGrpSpPr>
          <p:cNvPr id="7" name="Group 6"/>
          <p:cNvGrpSpPr/>
          <p:nvPr/>
        </p:nvGrpSpPr>
        <p:grpSpPr>
          <a:xfrm>
            <a:off x="3466212" y="669385"/>
            <a:ext cx="5371331" cy="3327047"/>
            <a:chOff x="3466212" y="1043162"/>
            <a:chExt cx="5371331" cy="3327047"/>
          </a:xfrm>
        </p:grpSpPr>
        <p:pic>
          <p:nvPicPr>
            <p:cNvPr id="614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6212" y="1043162"/>
              <a:ext cx="5371331" cy="288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427984" y="3723878"/>
              <a:ext cx="3447789" cy="646331"/>
            </a:xfrm>
            <a:prstGeom prst="rect">
              <a:avLst/>
            </a:prstGeom>
          </p:spPr>
          <p:txBody>
            <a:bodyPr wrap="square">
              <a:spAutoFit/>
            </a:bodyPr>
            <a:lstStyle/>
            <a:p>
              <a:pPr algn="ctr"/>
              <a:r>
                <a:rPr lang="en-US" b="1" dirty="0" smtClean="0"/>
                <a:t>Sketch </a:t>
              </a:r>
              <a:r>
                <a:rPr lang="en-US" b="1" dirty="0"/>
                <a:t>media’s </a:t>
              </a:r>
              <a:r>
                <a:rPr lang="en-US" b="1" dirty="0" smtClean="0"/>
                <a:t>evolution</a:t>
              </a:r>
            </a:p>
            <a:p>
              <a:pPr algn="ctr"/>
              <a:r>
                <a:rPr lang="en-US" dirty="0"/>
                <a:t>[optional]</a:t>
              </a:r>
              <a:endParaRPr lang="en-US" b="1" dirty="0"/>
            </a:p>
          </p:txBody>
        </p:sp>
      </p:grpSp>
      <p:grpSp>
        <p:nvGrpSpPr>
          <p:cNvPr id="9" name="Group 8"/>
          <p:cNvGrpSpPr/>
          <p:nvPr/>
        </p:nvGrpSpPr>
        <p:grpSpPr>
          <a:xfrm>
            <a:off x="206747" y="211120"/>
            <a:ext cx="8692877" cy="4216441"/>
            <a:chOff x="-252536" y="4659982"/>
            <a:chExt cx="8692877" cy="4216441"/>
          </a:xfrm>
        </p:grpSpPr>
        <p:pic>
          <p:nvPicPr>
            <p:cNvPr id="6148"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536" y="4659982"/>
              <a:ext cx="8692877" cy="42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370007" y="8172740"/>
              <a:ext cx="3447789" cy="369332"/>
            </a:xfrm>
            <a:prstGeom prst="rect">
              <a:avLst/>
            </a:prstGeom>
          </p:spPr>
          <p:txBody>
            <a:bodyPr wrap="square">
              <a:spAutoFit/>
            </a:bodyPr>
            <a:lstStyle/>
            <a:p>
              <a:pPr algn="ctr"/>
              <a:r>
                <a:rPr lang="en-US" b="1" dirty="0" smtClean="0"/>
                <a:t>Add volume detail</a:t>
              </a:r>
            </a:p>
          </p:txBody>
        </p:sp>
      </p:grpSp>
      <p:grpSp>
        <p:nvGrpSpPr>
          <p:cNvPr id="10" name="Group 9"/>
          <p:cNvGrpSpPr/>
          <p:nvPr/>
        </p:nvGrpSpPr>
        <p:grpSpPr>
          <a:xfrm>
            <a:off x="57150" y="733450"/>
            <a:ext cx="8617570" cy="3888432"/>
            <a:chOff x="1477015" y="-5015110"/>
            <a:chExt cx="8617570" cy="3888432"/>
          </a:xfrm>
        </p:grpSpPr>
        <p:pic>
          <p:nvPicPr>
            <p:cNvPr id="6149" name="Picture 5"/>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0987" r="2652" b="10150"/>
            <a:stretch/>
          </p:blipFill>
          <p:spPr bwMode="auto">
            <a:xfrm>
              <a:off x="1477015" y="-5015110"/>
              <a:ext cx="861757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4263673" y="-2048371"/>
              <a:ext cx="3447789" cy="446892"/>
            </a:xfrm>
            <a:prstGeom prst="rect">
              <a:avLst/>
            </a:prstGeom>
          </p:spPr>
          <p:txBody>
            <a:bodyPr wrap="square">
              <a:spAutoFit/>
            </a:bodyPr>
            <a:lstStyle/>
            <a:p>
              <a:pPr algn="ctr"/>
              <a:r>
                <a:rPr lang="en-US" b="1" dirty="0" smtClean="0"/>
                <a:t>Shade</a:t>
              </a:r>
            </a:p>
          </p:txBody>
        </p:sp>
      </p:grpSp>
      <p:sp>
        <p:nvSpPr>
          <p:cNvPr id="8" name="Content Placeholder 2"/>
          <p:cNvSpPr txBox="1">
            <a:spLocks/>
          </p:cNvSpPr>
          <p:nvPr/>
        </p:nvSpPr>
        <p:spPr>
          <a:xfrm>
            <a:off x="179512" y="4486225"/>
            <a:ext cx="8424935" cy="124016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itchFamily="34" charset="0"/>
              <a:buChar char="•"/>
              <a:defRPr lang="de-DE"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de-DE"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de-DE"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de-DE"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de-DE" sz="2000" kern="1200">
                <a:solidFill>
                  <a:schemeClr val="tx1"/>
                </a:solidFill>
                <a:latin typeface="+mn-lt"/>
                <a:ea typeface="+mn-ea"/>
                <a:cs typeface="+mn-cs"/>
              </a:defRPr>
            </a:lvl9pPr>
          </a:lstStyle>
          <a:p>
            <a:pPr marL="0" indent="0" algn="ctr">
              <a:buNone/>
            </a:pPr>
            <a:r>
              <a:rPr lang="en-US" sz="2800" dirty="0" smtClean="0"/>
              <a:t>Current 3D workflows do not adhere to this approach</a:t>
            </a:r>
          </a:p>
        </p:txBody>
      </p:sp>
      <p:sp>
        <p:nvSpPr>
          <p:cNvPr id="4" name="Rectangle 3"/>
          <p:cNvSpPr/>
          <p:nvPr/>
        </p:nvSpPr>
        <p:spPr>
          <a:xfrm>
            <a:off x="5993110" y="4853131"/>
            <a:ext cx="2363917" cy="276999"/>
          </a:xfrm>
          <a:prstGeom prst="rect">
            <a:avLst/>
          </a:prstGeom>
        </p:spPr>
        <p:txBody>
          <a:bodyPr wrap="none">
            <a:spAutoFit/>
          </a:bodyPr>
          <a:lstStyle/>
          <a:p>
            <a:pPr lvl="0" algn="ctr"/>
            <a:r>
              <a:rPr lang="en-US" sz="1200" dirty="0">
                <a:solidFill>
                  <a:srgbClr val="603913"/>
                </a:solidFill>
              </a:rPr>
              <a:t>Sketches inspired by </a:t>
            </a:r>
            <a:r>
              <a:rPr lang="en-US" sz="1200" dirty="0" err="1">
                <a:solidFill>
                  <a:srgbClr val="603913"/>
                </a:solidFill>
              </a:rPr>
              <a:t>Gilland</a:t>
            </a:r>
            <a:r>
              <a:rPr lang="en-US" sz="1200" dirty="0">
                <a:solidFill>
                  <a:srgbClr val="603913"/>
                </a:solidFill>
              </a:rPr>
              <a:t> [2009]</a:t>
            </a:r>
          </a:p>
        </p:txBody>
      </p:sp>
      <p:sp>
        <p:nvSpPr>
          <p:cNvPr id="3" name="Slide Number Placeholder 2"/>
          <p:cNvSpPr>
            <a:spLocks noGrp="1"/>
          </p:cNvSpPr>
          <p:nvPr>
            <p:ph type="sldNum" sz="quarter" idx="4"/>
          </p:nvPr>
        </p:nvSpPr>
        <p:spPr/>
        <p:txBody>
          <a:bodyPr/>
          <a:lstStyle/>
          <a:p>
            <a:fld id="{5CA6AC1C-AE2C-4249-A8EC-7FDC8D2806BA}" type="slidenum">
              <a:rPr lang="en-US" smtClean="0"/>
              <a:pPr/>
              <a:t>9</a:t>
            </a:fld>
            <a:endParaRPr lang="en-US"/>
          </a:p>
        </p:txBody>
      </p:sp>
    </p:spTree>
    <p:extLst>
      <p:ext uri="{BB962C8B-B14F-4D97-AF65-F5344CB8AC3E}">
        <p14:creationId xmlns:p14="http://schemas.microsoft.com/office/powerpoint/2010/main" val="12092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theme/theme1.xml><?xml version="1.0" encoding="utf-8"?>
<a:theme xmlns:a="http://schemas.openxmlformats.org/drawingml/2006/main" name="template">
  <a:themeElements>
    <a:clrScheme name="Siggraph 2011">
      <a:dk1>
        <a:srgbClr val="603913"/>
      </a:dk1>
      <a:lt1>
        <a:srgbClr val="FFFFFF"/>
      </a:lt1>
      <a:dk2>
        <a:srgbClr val="603913"/>
      </a:dk2>
      <a:lt2>
        <a:srgbClr val="FFFFFF"/>
      </a:lt2>
      <a:accent1>
        <a:srgbClr val="008F90"/>
      </a:accent1>
      <a:accent2>
        <a:srgbClr val="2BB673"/>
      </a:accent2>
      <a:accent3>
        <a:srgbClr val="87C770"/>
      </a:accent3>
      <a:accent4>
        <a:srgbClr val="196BAC"/>
      </a:accent4>
      <a:accent5>
        <a:srgbClr val="58B6DD"/>
      </a:accent5>
      <a:accent6>
        <a:srgbClr val="A87B50"/>
      </a:accent6>
      <a:hlink>
        <a:srgbClr val="196BAC"/>
      </a:hlink>
      <a:folHlink>
        <a:srgbClr val="196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591</TotalTime>
  <Words>4384</Words>
  <Application>Microsoft Office PowerPoint</Application>
  <PresentationFormat>On-screen Show (16:9)</PresentationFormat>
  <Paragraphs>559</Paragraphs>
  <Slides>30</Slides>
  <Notes>29</Notes>
  <HiddenSlides>5</HiddenSlides>
  <MMClips>8</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template</vt:lpstr>
      <vt:lpstr>A Programmable System for Artistic Volumetric Lighting</vt:lpstr>
      <vt:lpstr>Motivation</vt:lpstr>
      <vt:lpstr>Main Challenges</vt:lpstr>
      <vt:lpstr>Goals and Contributions</vt:lpstr>
      <vt:lpstr>Previous Work – Controllable Surface Shading</vt:lpstr>
      <vt:lpstr>Previous Work – Controllable Fluid Animation</vt:lpstr>
      <vt:lpstr>Previous Work – Artist Tools and DSLs</vt:lpstr>
      <vt:lpstr>Requirements and Solutions</vt:lpstr>
      <vt:lpstr>Traditional Volume Sketching Workflow</vt:lpstr>
      <vt:lpstr>Requirements and Solutions</vt:lpstr>
      <vt:lpstr>Sketching Abstraction – Photon Beams</vt:lpstr>
      <vt:lpstr>Beams as an 3D Artistic Abstraction</vt:lpstr>
      <vt:lpstr>Requirements and Solutions</vt:lpstr>
      <vt:lpstr>Bending and Breaking the Laws of Physics</vt:lpstr>
      <vt:lpstr>Controllable Volume Modeling</vt:lpstr>
      <vt:lpstr>Controllable Volume Modeling</vt:lpstr>
      <vt:lpstr>Requirements and Solutions</vt:lpstr>
      <vt:lpstr>Controllable Volume Shading</vt:lpstr>
      <vt:lpstr>An Abstract Volumetric Shading Model</vt:lpstr>
      <vt:lpstr>Editing Physically-Based Volume Effects</vt:lpstr>
      <vt:lpstr>Editing Physically-Based Volume Effects</vt:lpstr>
      <vt:lpstr>Non-Physical Volume Shading</vt:lpstr>
      <vt:lpstr>Requirements and Solutions</vt:lpstr>
      <vt:lpstr>Results</vt:lpstr>
      <vt:lpstr>Conclusions and Future Work</vt:lpstr>
      <vt:lpstr>Thank you</vt:lpstr>
      <vt:lpstr>Shading Volumetric Media – Photon Beams</vt:lpstr>
      <vt:lpstr>Results</vt:lpstr>
      <vt:lpstr>Non-Physical Participating Media – Shading</vt:lpstr>
      <vt:lpstr>Beams as an Artistic Abstraction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optimization of casual energy terms and its applications in adv. stuff</dc:title>
  <dc:creator>derekn</dc:creator>
  <cp:lastModifiedBy>derekn</cp:lastModifiedBy>
  <cp:revision>460</cp:revision>
  <dcterms:created xsi:type="dcterms:W3CDTF">2011-07-17T11:08:03Z</dcterms:created>
  <dcterms:modified xsi:type="dcterms:W3CDTF">2011-08-01T20:34:10Z</dcterms:modified>
</cp:coreProperties>
</file>