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9"/>
  </p:notesMasterIdLst>
  <p:sldIdLst>
    <p:sldId id="256" r:id="rId2"/>
    <p:sldId id="275" r:id="rId3"/>
    <p:sldId id="393" r:id="rId4"/>
    <p:sldId id="394" r:id="rId5"/>
    <p:sldId id="395" r:id="rId6"/>
    <p:sldId id="258" r:id="rId7"/>
    <p:sldId id="276" r:id="rId8"/>
    <p:sldId id="308" r:id="rId9"/>
    <p:sldId id="259" r:id="rId10"/>
    <p:sldId id="309" r:id="rId11"/>
    <p:sldId id="414" r:id="rId12"/>
    <p:sldId id="415" r:id="rId13"/>
    <p:sldId id="413" r:id="rId14"/>
    <p:sldId id="266" r:id="rId15"/>
    <p:sldId id="381" r:id="rId16"/>
    <p:sldId id="382" r:id="rId17"/>
    <p:sldId id="261" r:id="rId18"/>
    <p:sldId id="313" r:id="rId19"/>
    <p:sldId id="314" r:id="rId20"/>
    <p:sldId id="312" r:id="rId21"/>
    <p:sldId id="296" r:id="rId22"/>
    <p:sldId id="315" r:id="rId23"/>
    <p:sldId id="318" r:id="rId24"/>
    <p:sldId id="321" r:id="rId25"/>
    <p:sldId id="316" r:id="rId26"/>
    <p:sldId id="322" r:id="rId27"/>
    <p:sldId id="337" r:id="rId28"/>
    <p:sldId id="383" r:id="rId29"/>
    <p:sldId id="326" r:id="rId30"/>
    <p:sldId id="327" r:id="rId31"/>
    <p:sldId id="328" r:id="rId32"/>
    <p:sldId id="330" r:id="rId33"/>
    <p:sldId id="329" r:id="rId34"/>
    <p:sldId id="400" r:id="rId35"/>
    <p:sldId id="297" r:id="rId36"/>
    <p:sldId id="401" r:id="rId37"/>
    <p:sldId id="332" r:id="rId38"/>
    <p:sldId id="331" r:id="rId39"/>
    <p:sldId id="402" r:id="rId40"/>
    <p:sldId id="333" r:id="rId41"/>
    <p:sldId id="388" r:id="rId42"/>
    <p:sldId id="389" r:id="rId43"/>
    <p:sldId id="390" r:id="rId44"/>
    <p:sldId id="380" r:id="rId45"/>
    <p:sldId id="341" r:id="rId46"/>
    <p:sldId id="350" r:id="rId47"/>
    <p:sldId id="349" r:id="rId48"/>
    <p:sldId id="344" r:id="rId49"/>
    <p:sldId id="345" r:id="rId50"/>
    <p:sldId id="346" r:id="rId51"/>
    <p:sldId id="391" r:id="rId52"/>
    <p:sldId id="347" r:id="rId53"/>
    <p:sldId id="348" r:id="rId54"/>
    <p:sldId id="392" r:id="rId55"/>
    <p:sldId id="343" r:id="rId56"/>
    <p:sldId id="352" r:id="rId57"/>
    <p:sldId id="351" r:id="rId58"/>
    <p:sldId id="299" r:id="rId59"/>
    <p:sldId id="353" r:id="rId60"/>
    <p:sldId id="300" r:id="rId61"/>
    <p:sldId id="355" r:id="rId62"/>
    <p:sldId id="356" r:id="rId63"/>
    <p:sldId id="357" r:id="rId64"/>
    <p:sldId id="304" r:id="rId65"/>
    <p:sldId id="399" r:id="rId66"/>
    <p:sldId id="358" r:id="rId67"/>
    <p:sldId id="359" r:id="rId68"/>
    <p:sldId id="403" r:id="rId69"/>
    <p:sldId id="360" r:id="rId70"/>
    <p:sldId id="361" r:id="rId71"/>
    <p:sldId id="404" r:id="rId72"/>
    <p:sldId id="405" r:id="rId73"/>
    <p:sldId id="305" r:id="rId74"/>
    <p:sldId id="362" r:id="rId75"/>
    <p:sldId id="363" r:id="rId76"/>
    <p:sldId id="364" r:id="rId77"/>
    <p:sldId id="398" r:id="rId78"/>
    <p:sldId id="366" r:id="rId79"/>
    <p:sldId id="406" r:id="rId80"/>
    <p:sldId id="407" r:id="rId81"/>
    <p:sldId id="367" r:id="rId82"/>
    <p:sldId id="408" r:id="rId83"/>
    <p:sldId id="396" r:id="rId84"/>
    <p:sldId id="397" r:id="rId85"/>
    <p:sldId id="262" r:id="rId86"/>
    <p:sldId id="369" r:id="rId87"/>
    <p:sldId id="370" r:id="rId88"/>
    <p:sldId id="371" r:id="rId89"/>
    <p:sldId id="372" r:id="rId90"/>
    <p:sldId id="373" r:id="rId91"/>
    <p:sldId id="374" r:id="rId92"/>
    <p:sldId id="384" r:id="rId93"/>
    <p:sldId id="385" r:id="rId94"/>
    <p:sldId id="263" r:id="rId95"/>
    <p:sldId id="409" r:id="rId96"/>
    <p:sldId id="410" r:id="rId97"/>
    <p:sldId id="378" r:id="rId98"/>
    <p:sldId id="264" r:id="rId99"/>
    <p:sldId id="412" r:id="rId100"/>
    <p:sldId id="411" r:id="rId101"/>
    <p:sldId id="379" r:id="rId102"/>
    <p:sldId id="377" r:id="rId103"/>
    <p:sldId id="269" r:id="rId104"/>
    <p:sldId id="270" r:id="rId105"/>
    <p:sldId id="277" r:id="rId106"/>
    <p:sldId id="278" r:id="rId107"/>
    <p:sldId id="279" r:id="rId10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0000"/>
    <a:srgbClr val="006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01" autoAdjust="0"/>
    <p:restoredTop sz="80507" autoAdjust="0"/>
  </p:normalViewPr>
  <p:slideViewPr>
    <p:cSldViewPr snapToGrid="0" snapToObjects="1">
      <p:cViewPr varScale="1">
        <p:scale>
          <a:sx n="142" d="100"/>
          <a:sy n="142" d="100"/>
        </p:scale>
        <p:origin x="-289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slide" Target="slides/slide107.xml"/><Relationship Id="rId10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printerSettings" Target="printerSettings/printerSettings1.bin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presProps" Target="presProps.xml"/><Relationship Id="rId112" Type="http://schemas.openxmlformats.org/officeDocument/2006/relationships/viewProps" Target="viewProps.xml"/><Relationship Id="rId113" Type="http://schemas.openxmlformats.org/officeDocument/2006/relationships/theme" Target="theme/theme1.xml"/><Relationship Id="rId114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9BB2C4-D430-E34D-8F56-CA8CA116777B}" type="datetimeFigureOut">
              <a:rPr lang="en-US" smtClean="0"/>
              <a:pPr/>
              <a:t>12/11/14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B1F925-0B06-EB47-9477-BB2CB98F46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19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Hi, Thanks for attending the last </a:t>
            </a:r>
            <a:r>
              <a:rPr lang="en-US" baseline="0" dirty="0" smtClean="0"/>
              <a:t>session of the week.</a:t>
            </a:r>
          </a:p>
          <a:p>
            <a:r>
              <a:rPr lang="en-US" baseline="0" dirty="0" smtClean="0"/>
              <a:t>As </a:t>
            </a:r>
            <a:r>
              <a:rPr lang="en-US" baseline="0" dirty="0" err="1" smtClean="0"/>
              <a:t>Naty</a:t>
            </a:r>
            <a:r>
              <a:rPr lang="en-US" baseline="0" dirty="0" smtClean="0"/>
              <a:t> said, here are the co-authors and their current affiliations of this work done under Disney Research Zurich</a:t>
            </a:r>
          </a:p>
          <a:p>
            <a:r>
              <a:rPr lang="en-US" baseline="0" dirty="0" smtClean="0"/>
              <a:t>Visibility is often a challenge in rendering. </a:t>
            </a:r>
          </a:p>
          <a:p>
            <a:r>
              <a:rPr lang="en-US" baseline="0" dirty="0" smtClean="0"/>
              <a:t>It’s a common bottleneck in the render pipeline</a:t>
            </a:r>
          </a:p>
          <a:p>
            <a:r>
              <a:rPr lang="en-US" baseline="0" dirty="0" smtClean="0"/>
              <a:t> and also a source of noise &amp; aliasing.</a:t>
            </a:r>
          </a:p>
          <a:p>
            <a:r>
              <a:rPr lang="en-US" baseline="0" dirty="0" smtClean="0"/>
              <a:t>So, let me begin our presentation by defining our specific problem statement.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We however a</a:t>
            </a:r>
            <a:r>
              <a:rPr lang="en-US" dirty="0" smtClean="0"/>
              <a:t>void ray tracing and raster </a:t>
            </a:r>
            <a:r>
              <a:rPr lang="en-US" baseline="0" dirty="0" smtClean="0"/>
              <a:t>point visibility sampling, by addressing the core problem directly. [click]</a:t>
            </a:r>
          </a:p>
          <a:p>
            <a:r>
              <a:rPr lang="en-US" baseline="0" dirty="0" smtClean="0"/>
              <a:t>That is,</a:t>
            </a:r>
            <a:r>
              <a:rPr lang="en-US" dirty="0" smtClean="0"/>
              <a:t> finding the regions over sphere where visibility</a:t>
            </a:r>
            <a:r>
              <a:rPr lang="en-US" baseline="0" dirty="0" smtClean="0"/>
              <a:t> changes [click]  _geometrically_ [click]</a:t>
            </a:r>
          </a:p>
          <a:p>
            <a:r>
              <a:rPr lang="en-US" baseline="0" dirty="0" smtClean="0"/>
              <a:t> Here we show the visible environment as red regions </a:t>
            </a:r>
          </a:p>
          <a:p>
            <a:r>
              <a:rPr lang="en-US" baseline="0" dirty="0" smtClean="0"/>
              <a:t>and green silhouettes in view from the given shade point, 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86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We however a</a:t>
            </a:r>
            <a:r>
              <a:rPr lang="en-US" dirty="0" smtClean="0"/>
              <a:t>void ray tracing and raster frustum</a:t>
            </a:r>
            <a:r>
              <a:rPr lang="en-US" baseline="0" dirty="0" smtClean="0"/>
              <a:t> aligned point visibility sampling, by addressing the core problem directly. [click]</a:t>
            </a:r>
          </a:p>
          <a:p>
            <a:r>
              <a:rPr lang="en-US" baseline="0" dirty="0" smtClean="0"/>
              <a:t>That is,</a:t>
            </a:r>
            <a:r>
              <a:rPr lang="en-US" dirty="0" smtClean="0"/>
              <a:t> finding the regions over sphere where visibility</a:t>
            </a:r>
            <a:r>
              <a:rPr lang="en-US" baseline="0" dirty="0" smtClean="0"/>
              <a:t> changes [click]  _geometrically_ [click]</a:t>
            </a:r>
          </a:p>
          <a:p>
            <a:r>
              <a:rPr lang="en-US" baseline="0" dirty="0" smtClean="0"/>
              <a:t> Here we show the visible environment as red regions </a:t>
            </a:r>
          </a:p>
          <a:p>
            <a:r>
              <a:rPr lang="en-US" baseline="0" dirty="0" smtClean="0"/>
              <a:t>and green silhouettes in view from the given shade point, 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86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We however a</a:t>
            </a:r>
            <a:r>
              <a:rPr lang="en-US" dirty="0" smtClean="0"/>
              <a:t>void ray tracing and raster frustum</a:t>
            </a:r>
            <a:r>
              <a:rPr lang="en-US" baseline="0" dirty="0" smtClean="0"/>
              <a:t> aligned point visibility sampling, by addressing the core problem directly. [click]</a:t>
            </a:r>
          </a:p>
          <a:p>
            <a:r>
              <a:rPr lang="en-US" baseline="0" dirty="0" smtClean="0"/>
              <a:t>That is,</a:t>
            </a:r>
            <a:r>
              <a:rPr lang="en-US" dirty="0" smtClean="0"/>
              <a:t> finding the regions over sphere where visibility</a:t>
            </a:r>
            <a:r>
              <a:rPr lang="en-US" baseline="0" dirty="0" smtClean="0"/>
              <a:t> changes [click]  _geometrically_ [click]</a:t>
            </a:r>
          </a:p>
          <a:p>
            <a:r>
              <a:rPr lang="en-US" baseline="0" dirty="0" smtClean="0"/>
              <a:t> Here we show the visible environment as red regions </a:t>
            </a:r>
          </a:p>
          <a:p>
            <a:r>
              <a:rPr lang="en-US" baseline="0" dirty="0" smtClean="0"/>
              <a:t>and green silhouettes in view from the given shade point, 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86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Here we show the visible environment as red regions </a:t>
            </a:r>
          </a:p>
          <a:p>
            <a:r>
              <a:rPr lang="en-US" baseline="0" dirty="0" smtClean="0"/>
              <a:t>and green silhouettes in view from the given shade point, 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861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Of</a:t>
            </a:r>
            <a:r>
              <a:rPr lang="en-US" baseline="0" dirty="0" smtClean="0"/>
              <a:t> course, t</a:t>
            </a:r>
            <a:r>
              <a:rPr lang="en-US" dirty="0" smtClean="0"/>
              <a:t>here</a:t>
            </a:r>
            <a:r>
              <a:rPr lang="en-US" baseline="0" dirty="0" smtClean="0"/>
              <a:t> is some related work on this geometrical approach.</a:t>
            </a:r>
          </a:p>
          <a:p>
            <a:r>
              <a:rPr lang="en-US" dirty="0" smtClean="0"/>
              <a:t>Previous work from </a:t>
            </a:r>
            <a:r>
              <a:rPr lang="en-US" dirty="0" err="1" smtClean="0"/>
              <a:t>Samuli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Timo</a:t>
            </a:r>
            <a:r>
              <a:rPr lang="en-US" baseline="0" dirty="0" smtClean="0"/>
              <a:t>,</a:t>
            </a:r>
            <a:r>
              <a:rPr lang="en-US" dirty="0" smtClean="0"/>
              <a:t> </a:t>
            </a:r>
            <a:r>
              <a:rPr lang="en-US" dirty="0" err="1" smtClean="0"/>
              <a:t>Jaakko</a:t>
            </a:r>
            <a:r>
              <a:rPr lang="en-US" baseline="0" dirty="0" smtClean="0"/>
              <a:t> and others </a:t>
            </a:r>
            <a:r>
              <a:rPr lang="en-US" dirty="0" smtClean="0"/>
              <a:t>have looked at light sample hierarchies</a:t>
            </a:r>
            <a:r>
              <a:rPr lang="en-US" baseline="0" dirty="0" smtClean="0"/>
              <a:t> for area sources, using Penumbra wedges and </a:t>
            </a:r>
            <a:r>
              <a:rPr lang="en-US" baseline="0" dirty="0" err="1" smtClean="0"/>
              <a:t>hemicube/octrees</a:t>
            </a:r>
            <a:r>
              <a:rPr lang="en-US" baseline="0" dirty="0" smtClean="0"/>
              <a:t>, </a:t>
            </a:r>
          </a:p>
          <a:p>
            <a:pPr>
              <a:buFontTx/>
              <a:buNone/>
            </a:pPr>
            <a:r>
              <a:rPr lang="en-US" baseline="0" dirty="0" smtClean="0"/>
              <a:t>but this doesn’t easily generalize to spherical visibility where you’d need a </a:t>
            </a:r>
            <a:r>
              <a:rPr lang="en-US" baseline="0" dirty="0" err="1" smtClean="0"/>
              <a:t>hemicube</a:t>
            </a:r>
            <a:r>
              <a:rPr lang="en-US" baseline="0" dirty="0" smtClean="0"/>
              <a:t> for each shading point or </a:t>
            </a:r>
            <a:r>
              <a:rPr lang="en-US" baseline="0" dirty="0" err="1" smtClean="0"/>
              <a:t>texel</a:t>
            </a:r>
            <a:r>
              <a:rPr lang="en-US" baseline="0" dirty="0" smtClean="0"/>
              <a:t> in the </a:t>
            </a:r>
            <a:r>
              <a:rPr lang="en-US" baseline="0" dirty="0" err="1" smtClean="0"/>
              <a:t>envmap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816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Ok…</a:t>
            </a:r>
          </a:p>
          <a:p>
            <a:r>
              <a:rPr lang="en-US" dirty="0" smtClean="0"/>
              <a:t>Once visible regions are</a:t>
            </a:r>
            <a:r>
              <a:rPr lang="en-US" baseline="0" dirty="0" smtClean="0"/>
              <a:t> determined, we need to integrate our spherical functions over these </a:t>
            </a:r>
            <a:r>
              <a:rPr lang="en-US" baseline="0" dirty="0" err="1" smtClean="0"/>
              <a:t>unoccluded</a:t>
            </a:r>
            <a:r>
              <a:rPr lang="en-US" baseline="0" dirty="0" smtClean="0"/>
              <a:t> regions.</a:t>
            </a:r>
          </a:p>
          <a:p>
            <a:r>
              <a:rPr lang="en-US" baseline="0" dirty="0" smtClean="0"/>
              <a:t> Here we are inspired by Avro’s pioneering work on integrating many different types of shading function over polygonal domains.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Semi-analytic</a:t>
            </a:r>
            <a:r>
              <a:rPr lang="en-US" baseline="0" dirty="0" smtClean="0"/>
              <a:t> approaches have also been proposed recently. </a:t>
            </a:r>
          </a:p>
          <a:p>
            <a:r>
              <a:rPr lang="en-US" baseline="0" dirty="0" smtClean="0"/>
              <a:t>For example, Thomas highlighted </a:t>
            </a:r>
            <a:r>
              <a:rPr lang="en-US" baseline="0" dirty="0" err="1" smtClean="0"/>
              <a:t>Gribel’s</a:t>
            </a:r>
            <a:r>
              <a:rPr lang="en-US" baseline="0" dirty="0" smtClean="0"/>
              <a:t> work on Wednesday.</a:t>
            </a:r>
          </a:p>
          <a:p>
            <a:r>
              <a:rPr lang="en-US" baseline="0" dirty="0" smtClean="0"/>
              <a:t>Often times point sample approaches can be simplified to line sampled visibility.</a:t>
            </a:r>
          </a:p>
          <a:p>
            <a:r>
              <a:rPr lang="en-US" baseline="0" dirty="0" smtClean="0"/>
              <a:t> In our approach, we also perform line sampling, except we do so over the sphere,</a:t>
            </a:r>
          </a:p>
          <a:p>
            <a:r>
              <a:rPr lang="en-US" baseline="0" dirty="0" smtClean="0"/>
              <a:t>to integrate over spherical </a:t>
            </a:r>
            <a:r>
              <a:rPr lang="en-US" baseline="0" dirty="0" err="1" smtClean="0"/>
              <a:t>iso</a:t>
            </a:r>
            <a:r>
              <a:rPr lang="en-US" baseline="0" dirty="0" smtClean="0"/>
              <a:t>-lines across the environment as opposed to spherical _directional_ samples.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first want to determine the visible</a:t>
            </a:r>
            <a:r>
              <a:rPr lang="en-US" baseline="0" dirty="0" smtClean="0"/>
              <a:t> regions over the sphere and integrate.</a:t>
            </a:r>
          </a:p>
          <a:p>
            <a:r>
              <a:rPr lang="en-US" dirty="0" smtClean="0"/>
              <a:t>So in overview,</a:t>
            </a:r>
            <a:r>
              <a:rPr lang="en-US" baseline="0" dirty="0" smtClean="0"/>
              <a:t> for our technique, we consider</a:t>
            </a:r>
          </a:p>
          <a:p>
            <a:r>
              <a:rPr lang="en-US" baseline="0" dirty="0" smtClean="0"/>
              <a:t>- spherical silhouettes and their depth complexity function</a:t>
            </a:r>
          </a:p>
          <a:p>
            <a:r>
              <a:rPr lang="en-US" baseline="0" dirty="0" smtClean="0"/>
              <a:t>With a dual-space silhouette search (sounds more complicated than it is)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we’re going</a:t>
            </a:r>
            <a:r>
              <a:rPr lang="en-US" baseline="0" dirty="0" smtClean="0"/>
              <a:t> to show that by detecting spherical contours, </a:t>
            </a:r>
          </a:p>
          <a:p>
            <a:r>
              <a:rPr lang="en-US" baseline="0" dirty="0" smtClean="0"/>
              <a:t>we can identify these regions more efficiently.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once these</a:t>
            </a:r>
            <a:r>
              <a:rPr lang="en-US" baseline="0" dirty="0" smtClean="0"/>
              <a:t> </a:t>
            </a:r>
            <a:r>
              <a:rPr lang="en-US" dirty="0" smtClean="0"/>
              <a:t>regions are determined we perform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Our Semi-analytic integration</a:t>
            </a:r>
          </a:p>
          <a:p>
            <a:r>
              <a:rPr lang="en-US" baseline="0" dirty="0" smtClean="0"/>
              <a:t>And we’ll highlight, a key efficiency of the method is our spherical parameterization choice.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-105" charset="2"/>
              <a:buNone/>
            </a:pPr>
            <a:r>
              <a:rPr lang="en-US" baseline="0" dirty="0" smtClean="0">
                <a:sym typeface="Wingdings"/>
              </a:rPr>
              <a:t>In essence, we are dealing with the integration over the sphere of visibility-masked functions.</a:t>
            </a:r>
          </a:p>
          <a:p>
            <a:pPr>
              <a:buFont typeface="Wingdings" pitchFamily="-105" charset="2"/>
              <a:buNone/>
            </a:pPr>
            <a:endParaRPr lang="en-US" baseline="0" dirty="0" smtClean="0">
              <a:sym typeface="Wingdings"/>
            </a:endParaRPr>
          </a:p>
          <a:p>
            <a:pPr>
              <a:buFont typeface="Wingdings" pitchFamily="-105" charset="2"/>
              <a:buNone/>
            </a:pPr>
            <a:endParaRPr lang="en-US" baseline="0" dirty="0" smtClean="0">
              <a:sym typeface="Wingdings"/>
            </a:endParaRPr>
          </a:p>
          <a:p>
            <a:pPr>
              <a:buFont typeface="Wingdings" pitchFamily="-105" charset="2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3162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Finally, we’ll provide a recipe</a:t>
            </a:r>
            <a:r>
              <a:rPr lang="en-US" baseline="0" dirty="0" smtClean="0"/>
              <a:t> for a range of application types</a:t>
            </a:r>
          </a:p>
          <a:p>
            <a:r>
              <a:rPr lang="en-US" baseline="0" dirty="0" smtClean="0"/>
              <a:t> to illustrate ways to exploit the method for different problems in rendering, </a:t>
            </a:r>
          </a:p>
          <a:p>
            <a:r>
              <a:rPr lang="en-US" baseline="0" dirty="0" smtClean="0"/>
              <a:t>such as AO, PRT, Image relighting and a material edit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 let’s look at these</a:t>
            </a:r>
            <a:r>
              <a:rPr lang="en-US" baseline="0" dirty="0" smtClean="0"/>
              <a:t> s</a:t>
            </a:r>
            <a:r>
              <a:rPr lang="en-US" dirty="0" smtClean="0"/>
              <a:t>pherical silhouettes and the </a:t>
            </a:r>
            <a:r>
              <a:rPr lang="en-US" i="1" dirty="0" smtClean="0"/>
              <a:t>overlap function</a:t>
            </a:r>
            <a:r>
              <a:rPr lang="en-US" i="0" dirty="0" smtClean="0"/>
              <a:t> process</a:t>
            </a:r>
          </a:p>
          <a:p>
            <a:r>
              <a:rPr lang="en-US" i="0" dirty="0" smtClean="0"/>
              <a:t>Consider a simple scene with two </a:t>
            </a:r>
            <a:r>
              <a:rPr lang="en-US" i="0" dirty="0" err="1" smtClean="0"/>
              <a:t>occluders</a:t>
            </a:r>
            <a:r>
              <a:rPr lang="en-US" i="0" baseline="0" dirty="0" smtClean="0"/>
              <a:t> and their projection onto the sphere.</a:t>
            </a:r>
            <a:endParaRPr lang="en-US" i="0" dirty="0" smtClean="0"/>
          </a:p>
          <a:p>
            <a:pPr lvl="1"/>
            <a:r>
              <a:rPr lang="en-US" dirty="0" smtClean="0"/>
              <a:t>we have dual-space silhouette search</a:t>
            </a:r>
            <a:r>
              <a:rPr lang="en-US" baseline="0" dirty="0" smtClean="0"/>
              <a:t>, w</a:t>
            </a:r>
            <a:r>
              <a:rPr lang="en-US" dirty="0" smtClean="0"/>
              <a:t>hich accounts for _both_</a:t>
            </a:r>
            <a:r>
              <a:rPr lang="en-US" baseline="0" dirty="0" smtClean="0"/>
              <a:t> simple and complex </a:t>
            </a:r>
            <a:r>
              <a:rPr lang="en-US" baseline="0" dirty="0" err="1" smtClean="0"/>
              <a:t>occluders</a:t>
            </a:r>
            <a:r>
              <a:rPr lang="en-US" baseline="0" dirty="0" smtClean="0"/>
              <a:t>__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Here pink region is a thin planar surface, and blue is a closed object</a:t>
            </a: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an</a:t>
            </a:r>
            <a:r>
              <a:rPr lang="en-US" baseline="0" dirty="0" smtClean="0"/>
              <a:t> example case, we have the following configuration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Consider a ray</a:t>
            </a:r>
            <a:r>
              <a:rPr lang="en-US" baseline="0" dirty="0" smtClean="0"/>
              <a:t> that starts at the centre of projection at the shade point</a:t>
            </a:r>
          </a:p>
          <a:p>
            <a:r>
              <a:rPr lang="en-US" baseline="0" dirty="0" smtClean="0"/>
              <a:t> and is traced over all directions on the sphere.</a:t>
            </a:r>
          </a:p>
          <a:p>
            <a:r>
              <a:rPr lang="en-US" dirty="0" smtClean="0"/>
              <a:t>The depth complexity function (DCF) then,</a:t>
            </a:r>
          </a:p>
          <a:p>
            <a:r>
              <a:rPr lang="en-US" baseline="0" dirty="0" smtClean="0"/>
              <a:t> is a spherical function that is defined as the number of times a ray intersects at each direction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this DCF is processed over</a:t>
            </a:r>
            <a:r>
              <a:rPr lang="en-US" baseline="0" dirty="0" smtClean="0"/>
              <a:t> the sphere.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For example</a:t>
            </a:r>
          </a:p>
          <a:p>
            <a:pPr lvl="1"/>
            <a:r>
              <a:rPr lang="en-US" dirty="0" smtClean="0"/>
              <a:t>1</a:t>
            </a:r>
            <a:r>
              <a:rPr lang="en-US" baseline="0" dirty="0" smtClean="0"/>
              <a:t> intersection occurs on the planar surface</a:t>
            </a:r>
          </a:p>
          <a:p>
            <a:pPr lvl="1"/>
            <a:r>
              <a:rPr lang="en-US" baseline="0" dirty="0" smtClean="0"/>
              <a:t>2 intersections occur on a closed object</a:t>
            </a:r>
          </a:p>
          <a:p>
            <a:pPr lvl="1"/>
            <a:r>
              <a:rPr lang="en-US" baseline="0" dirty="0" smtClean="0"/>
              <a:t>3 intersections occur here where they overlap</a:t>
            </a: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b="1" dirty="0" smtClean="0"/>
              <a:t>DCF </a:t>
            </a:r>
            <a:r>
              <a:rPr lang="en-US" dirty="0" smtClean="0"/>
              <a:t>generalizes binary (spherical) visibility</a:t>
            </a:r>
            <a:endParaRPr lang="en-US" b="1" dirty="0" smtClean="0"/>
          </a:p>
          <a:p>
            <a:pPr lvl="1"/>
            <a:r>
              <a:rPr lang="en-US" b="1" dirty="0" smtClean="0"/>
              <a:t>visibility</a:t>
            </a:r>
            <a:r>
              <a:rPr lang="en-US" dirty="0" smtClean="0"/>
              <a:t> can also be easily determined given the DCF</a:t>
            </a:r>
          </a:p>
          <a:p>
            <a:pPr lvl="0"/>
            <a:r>
              <a:rPr lang="en-US" dirty="0" smtClean="0"/>
              <a:t>All non-zero regions of DCF correspond to the zero region of</a:t>
            </a:r>
            <a:r>
              <a:rPr lang="en-US" baseline="0" dirty="0" smtClean="0"/>
              <a:t> visibility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 smtClean="0"/>
              <a:t>This brings us to one</a:t>
            </a:r>
            <a:r>
              <a:rPr lang="en-US" baseline="0" dirty="0" smtClean="0"/>
              <a:t> of our key observations</a:t>
            </a:r>
            <a:endParaRPr lang="en-US" dirty="0" smtClean="0"/>
          </a:p>
          <a:p>
            <a:pPr lvl="0"/>
            <a:r>
              <a:rPr lang="en-US" dirty="0" smtClean="0"/>
              <a:t>This gives us a piece-wise constant _binary_ function of visibility</a:t>
            </a:r>
            <a:r>
              <a:rPr lang="en-US" baseline="0" dirty="0" smtClean="0"/>
              <a:t> changes.</a:t>
            </a:r>
          </a:p>
          <a:p>
            <a:pPr lvl="0"/>
            <a:r>
              <a:rPr lang="en-US" baseline="0" dirty="0" smtClean="0"/>
              <a:t>With the key observation that visibility changes only at silhouette crossings defined using a global condition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aseline="0" dirty="0" smtClean="0"/>
              <a:t>And _DCF_ which is also a piece-wise linear function, only changes identify the contours using a local condition, which are therefore much easier to find than silhouettes.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We’re going to use contours to construct our DCF and from this we determine visibility.</a:t>
            </a:r>
          </a:p>
          <a:p>
            <a:endParaRPr lang="en-US" dirty="0" smtClean="0"/>
          </a:p>
          <a:p>
            <a:r>
              <a:rPr lang="en-US" dirty="0" smtClean="0"/>
              <a:t>So in this process we </a:t>
            </a:r>
            <a:r>
              <a:rPr lang="en-US" dirty="0" err="1" smtClean="0"/>
              <a:t>discretize</a:t>
            </a:r>
            <a:r>
              <a:rPr lang="en-US" baseline="0" dirty="0" smtClean="0"/>
              <a:t> the DCF along spherical </a:t>
            </a:r>
            <a:r>
              <a:rPr lang="en-US" baseline="0" dirty="0" err="1" smtClean="0"/>
              <a:t>isolines</a:t>
            </a:r>
            <a:endParaRPr lang="en-US" baseline="0" dirty="0" smtClean="0"/>
          </a:p>
          <a:p>
            <a:r>
              <a:rPr lang="en-US" baseline="0" dirty="0" smtClean="0"/>
              <a:t>To find the visible spherical arcs to perform line-integrals over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By simply</a:t>
            </a:r>
            <a:r>
              <a:rPr lang="en-US" baseline="0" dirty="0" smtClean="0"/>
              <a:t> counting contour crossing events without ray tracing.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-105" charset="2"/>
              <a:buNone/>
            </a:pPr>
            <a:r>
              <a:rPr lang="en-US" baseline="0" dirty="0" smtClean="0">
                <a:sym typeface="Wingdings"/>
              </a:rPr>
              <a:t>In essence, we are dealing with the integration over the sphere of visibility-masked functions.</a:t>
            </a:r>
            <a:endParaRPr lang="en-US" dirty="0" smtClean="0"/>
          </a:p>
          <a:p>
            <a:pPr>
              <a:buFont typeface="Wingdings" pitchFamily="-105" charset="2"/>
              <a:buNone/>
            </a:pPr>
            <a:r>
              <a:rPr lang="en-US" dirty="0" smtClean="0"/>
              <a:t>So, Given a spherical</a:t>
            </a:r>
            <a:r>
              <a:rPr lang="en-US" baseline="0" dirty="0" smtClean="0"/>
              <a:t> </a:t>
            </a:r>
            <a:r>
              <a:rPr lang="en-US" dirty="0" smtClean="0"/>
              <a:t>function </a:t>
            </a:r>
            <a:r>
              <a:rPr lang="en-US" dirty="0" err="1" smtClean="0"/>
              <a:t>f(w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3162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we follow one </a:t>
            </a:r>
            <a:r>
              <a:rPr lang="en-US" dirty="0" err="1" smtClean="0"/>
              <a:t>isoline</a:t>
            </a:r>
            <a:r>
              <a:rPr lang="en-US" dirty="0" smtClean="0"/>
              <a:t>, we increment upon the first contour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Increment again at the next</a:t>
            </a:r>
            <a:r>
              <a:rPr lang="en-US" baseline="0" dirty="0" smtClean="0"/>
              <a:t> contour crossing of an overlapping object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Decrement at the next crossing out of the pink</a:t>
            </a:r>
            <a:r>
              <a:rPr lang="en-US" baseline="0" dirty="0" smtClean="0"/>
              <a:t> surface overlap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finally decrement once more out of the blue closed</a:t>
            </a:r>
            <a:r>
              <a:rPr lang="en-US" baseline="0" dirty="0" smtClean="0"/>
              <a:t> object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 how do we</a:t>
            </a:r>
            <a:r>
              <a:rPr lang="en-US" baseline="0" dirty="0" smtClean="0"/>
              <a:t> know when and with what values to inc or </a:t>
            </a:r>
            <a:r>
              <a:rPr lang="en-US" baseline="0" dirty="0" err="1" smtClean="0"/>
              <a:t>dec</a:t>
            </a:r>
            <a:r>
              <a:rPr lang="en-US" baseline="0" dirty="0" smtClean="0"/>
              <a:t>? [click]</a:t>
            </a:r>
          </a:p>
          <a:p>
            <a:r>
              <a:rPr lang="en-US" baseline="0" dirty="0" smtClean="0"/>
              <a:t>We consider two cases, boundary and contours. [click]</a:t>
            </a:r>
          </a:p>
          <a:p>
            <a:r>
              <a:rPr lang="en-US" baseline="0" dirty="0" smtClean="0"/>
              <a:t>A boundary is defined as an edge the belongs to only one triangle.</a:t>
            </a:r>
          </a:p>
          <a:p>
            <a:r>
              <a:rPr lang="en-US" baseline="0" dirty="0" smtClean="0"/>
              <a:t>When we have a defined boundary, this is where a sweep ray starts at point of projection and traverses into or out of the boundary edge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note, if we are only dealing with planar polygons, we need only consider boundary edges. [click]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 how do we</a:t>
            </a:r>
            <a:r>
              <a:rPr lang="en-US" baseline="0" dirty="0" smtClean="0"/>
              <a:t> know when and with what values to inc or </a:t>
            </a:r>
            <a:r>
              <a:rPr lang="en-US" baseline="0" dirty="0" err="1" smtClean="0"/>
              <a:t>dec</a:t>
            </a:r>
            <a:r>
              <a:rPr lang="en-US" baseline="0" dirty="0" smtClean="0"/>
              <a:t>? [click]</a:t>
            </a:r>
          </a:p>
          <a:p>
            <a:r>
              <a:rPr lang="en-US" baseline="0" dirty="0" smtClean="0"/>
              <a:t>We consider two cases, boundary and contours. [click]</a:t>
            </a:r>
          </a:p>
          <a:p>
            <a:endParaRPr lang="en-US" baseline="0" dirty="0" smtClean="0"/>
          </a:p>
          <a:p>
            <a:r>
              <a:rPr lang="en-US" baseline="0" dirty="0" smtClean="0"/>
              <a:t>A boundary is defined as an edge the belongs to only one triangle.</a:t>
            </a:r>
          </a:p>
          <a:p>
            <a:r>
              <a:rPr lang="en-US" baseline="0" dirty="0" smtClean="0"/>
              <a:t>When we have a defined boundary, this is where a sweep ray starts at point of projection and traverses into or out of the boundary edge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note, if we are only dealing with planar polygons, we need only consider boundary edges.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 how do we</a:t>
            </a:r>
            <a:r>
              <a:rPr lang="en-US" baseline="0" dirty="0" smtClean="0"/>
              <a:t> know when and with what values to inc or </a:t>
            </a:r>
            <a:r>
              <a:rPr lang="en-US" baseline="0" dirty="0" err="1" smtClean="0"/>
              <a:t>dec</a:t>
            </a:r>
            <a:r>
              <a:rPr lang="en-US" baseline="0" dirty="0" smtClean="0"/>
              <a:t>? [click]</a:t>
            </a:r>
          </a:p>
          <a:p>
            <a:r>
              <a:rPr lang="en-US" baseline="0" dirty="0" smtClean="0"/>
              <a:t>We consider two cases, boundary and contours. [click]</a:t>
            </a:r>
          </a:p>
          <a:p>
            <a:endParaRPr lang="en-US" baseline="0" dirty="0" smtClean="0"/>
          </a:p>
          <a:p>
            <a:r>
              <a:rPr lang="en-US" baseline="0" dirty="0" smtClean="0"/>
              <a:t>A boundary is defined as an edge the belongs to only one triangle.</a:t>
            </a:r>
          </a:p>
          <a:p>
            <a:r>
              <a:rPr lang="en-US" baseline="0" dirty="0" smtClean="0"/>
              <a:t>When we have a defined boundary, this is where a sweep ray starts at point of projection and traverses into or out of the boundary edge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note, if we are only dealing with planar polygons, we need only consider boundary edges.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a co</a:t>
            </a:r>
            <a:r>
              <a:rPr lang="en-US" baseline="0" dirty="0" smtClean="0"/>
              <a:t>ntour,</a:t>
            </a:r>
          </a:p>
          <a:p>
            <a:r>
              <a:rPr lang="en-US" baseline="0" dirty="0" smtClean="0"/>
              <a:t> that edge is shared between the front and back facing triangle</a:t>
            </a:r>
            <a:endParaRPr lang="en-US" dirty="0" smtClean="0"/>
          </a:p>
          <a:p>
            <a:r>
              <a:rPr lang="en-US" dirty="0" smtClean="0"/>
              <a:t>So, when a ray</a:t>
            </a:r>
            <a:r>
              <a:rPr lang="en-US" baseline="0" dirty="0" smtClean="0"/>
              <a:t> crosses a contour, the DCF changes by + or – 2,</a:t>
            </a:r>
          </a:p>
          <a:p>
            <a:r>
              <a:rPr lang="en-US" baseline="0" dirty="0" smtClean="0"/>
              <a:t> since the ray will it enters or exits a closed object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the boundary preprocess</a:t>
            </a:r>
            <a:r>
              <a:rPr lang="en-US" baseline="0" dirty="0" smtClean="0"/>
              <a:t> is quite trivial,</a:t>
            </a:r>
          </a:p>
          <a:p>
            <a:r>
              <a:rPr lang="en-US" baseline="0" dirty="0" smtClean="0"/>
              <a:t> it doesn’t vary over shading points, </a:t>
            </a:r>
          </a:p>
          <a:p>
            <a:r>
              <a:rPr lang="en-US" baseline="0" dirty="0" smtClean="0"/>
              <a:t>We simply identify edges belonging to only 1 triangle [click]</a:t>
            </a:r>
          </a:p>
          <a:p>
            <a:endParaRPr lang="en-US" baseline="0" dirty="0" smtClean="0"/>
          </a:p>
          <a:p>
            <a:r>
              <a:rPr lang="en-US" baseline="0" dirty="0" smtClean="0"/>
              <a:t>However for a contour, front and back will vary according to point of projection,</a:t>
            </a:r>
          </a:p>
          <a:p>
            <a:r>
              <a:rPr lang="en-US" baseline="0" dirty="0" smtClean="0"/>
              <a:t> but we want to avoid iterating over all edges exhaustively from the point of view of the shading point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However for a contour, front and back faces will vary according to the point of projection, and we could go through and mark all these</a:t>
            </a:r>
          </a:p>
          <a:p>
            <a:r>
              <a:rPr lang="en-US" baseline="0" dirty="0" smtClean="0"/>
              <a:t> but we want to avoid iterating over all edges exhaustively from the point of view of each shading point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-105" charset="2"/>
              <a:buNone/>
            </a:pPr>
            <a:r>
              <a:rPr lang="en-US" baseline="0" dirty="0" smtClean="0">
                <a:sym typeface="Wingdings"/>
              </a:rPr>
              <a:t>In essence, we are dealing with the integration over the sphere of visibility-masked functions.</a:t>
            </a:r>
            <a:endParaRPr lang="en-US" dirty="0" smtClean="0"/>
          </a:p>
          <a:p>
            <a:pPr>
              <a:buFont typeface="Wingdings" pitchFamily="-105" charset="2"/>
              <a:buNone/>
            </a:pPr>
            <a:r>
              <a:rPr lang="en-US" dirty="0" smtClean="0"/>
              <a:t>So, </a:t>
            </a:r>
            <a:r>
              <a:rPr lang="en-US" dirty="0" err="1" smtClean="0"/>
              <a:t>witha</a:t>
            </a:r>
            <a:r>
              <a:rPr lang="en-US" dirty="0" smtClean="0"/>
              <a:t> spherical</a:t>
            </a:r>
            <a:r>
              <a:rPr lang="en-US" baseline="0" dirty="0" smtClean="0"/>
              <a:t> </a:t>
            </a:r>
            <a:r>
              <a:rPr lang="en-US" dirty="0" smtClean="0"/>
              <a:t>function </a:t>
            </a:r>
            <a:r>
              <a:rPr lang="en-US" dirty="0" err="1" smtClean="0"/>
              <a:t>f(w</a:t>
            </a:r>
            <a:r>
              <a:rPr lang="en-US" dirty="0" smtClean="0"/>
              <a:t>)</a:t>
            </a:r>
          </a:p>
          <a:p>
            <a:pPr>
              <a:buFont typeface="Wingdings" pitchFamily="-105" charset="2"/>
              <a:buChar char="à"/>
            </a:pPr>
            <a:r>
              <a:rPr lang="en-US" dirty="0" smtClean="0"/>
              <a:t>we want to efficiently determine the corresponding</a:t>
            </a:r>
            <a:r>
              <a:rPr lang="en-US" baseline="0" dirty="0" smtClean="0"/>
              <a:t> binary visibility mask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31624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and</a:t>
            </a:r>
            <a:r>
              <a:rPr lang="en-US" baseline="0" dirty="0" smtClean="0"/>
              <a:t> we avoid this by adapting </a:t>
            </a:r>
            <a:r>
              <a:rPr lang="en-US" baseline="0" dirty="0" err="1" smtClean="0"/>
              <a:t>hertzmann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zorin’s</a:t>
            </a:r>
            <a:r>
              <a:rPr lang="en-US" baseline="0" dirty="0" smtClean="0"/>
              <a:t> fast silhouette detection.</a:t>
            </a:r>
          </a:p>
          <a:p>
            <a:pPr lvl="0"/>
            <a:r>
              <a:rPr lang="en-US" baseline="0" dirty="0" smtClean="0"/>
              <a:t> Their application defines a dual mesh for identifying contours in non-photorealistic rendering, </a:t>
            </a:r>
          </a:p>
          <a:p>
            <a:pPr lvl="0"/>
            <a:r>
              <a:rPr lang="en-US" baseline="0" dirty="0" smtClean="0"/>
              <a:t>and our insight to apply it in visibility computation</a:t>
            </a:r>
          </a:p>
          <a:p>
            <a:pPr lvl="0"/>
            <a:r>
              <a:rPr lang="en-US" baseline="0" dirty="0" smtClean="0"/>
              <a:t>So, here we define a dual mesh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And </a:t>
            </a:r>
            <a:r>
              <a:rPr lang="en-US" baseline="0" dirty="0" smtClean="0"/>
              <a:t>have </a:t>
            </a:r>
            <a:r>
              <a:rPr lang="en-US" dirty="0" smtClean="0"/>
              <a:t>non-boundary edges map to 4D segments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  with their endpoints defined by</a:t>
            </a:r>
          </a:p>
          <a:p>
            <a:pPr lvl="0"/>
            <a:r>
              <a:rPr lang="en-US" dirty="0" smtClean="0"/>
              <a:t>	 the two triangles’ plane equation vectors</a:t>
            </a:r>
          </a:p>
          <a:p>
            <a:pPr marL="0" lvl="0" indent="0">
              <a:buNone/>
            </a:pPr>
            <a:r>
              <a:rPr lang="en-US" dirty="0" smtClean="0"/>
              <a:t>And</a:t>
            </a:r>
            <a:r>
              <a:rPr lang="en-US" baseline="0" dirty="0" smtClean="0"/>
              <a:t> so</a:t>
            </a:r>
            <a:r>
              <a:rPr lang="en-US" dirty="0" smtClean="0"/>
              <a:t> we have a 4D segment for every edge in the mesh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Contour </a:t>
            </a:r>
            <a:r>
              <a:rPr lang="en-US" baseline="0" smtClean="0"/>
              <a:t>edge </a:t>
            </a:r>
            <a:r>
              <a:rPr lang="en-US" baseline="0" dirty="0" smtClean="0"/>
              <a:t>detection then, </a:t>
            </a:r>
            <a:r>
              <a:rPr lang="en-US" dirty="0" smtClean="0"/>
              <a:t>simplifies to intersecting these lines with the 3D </a:t>
            </a:r>
            <a:r>
              <a:rPr lang="en-US" dirty="0" err="1" smtClean="0"/>
              <a:t>hyperplane</a:t>
            </a:r>
            <a:r>
              <a:rPr lang="en-US" dirty="0" smtClean="0"/>
              <a:t> ,   normal to the shade point, </a:t>
            </a:r>
          </a:p>
          <a:p>
            <a:pPr marL="0" indent="0">
              <a:buNone/>
            </a:pPr>
            <a:r>
              <a:rPr lang="en-US" dirty="0" smtClean="0"/>
              <a:t>which in turn is a very simple half space style calculation</a:t>
            </a:r>
          </a:p>
          <a:p>
            <a:pPr marL="0" indent="0">
              <a:buNone/>
            </a:pPr>
            <a:r>
              <a:rPr lang="en-US" dirty="0" smtClean="0"/>
              <a:t>We accelerate</a:t>
            </a:r>
            <a:r>
              <a:rPr lang="en-US" baseline="0" dirty="0" smtClean="0"/>
              <a:t> these intersections further by storing in a bounding volume hierarchy</a:t>
            </a:r>
          </a:p>
          <a:p>
            <a:pPr marL="0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Ok,</a:t>
            </a:r>
          </a:p>
          <a:p>
            <a:r>
              <a:rPr lang="en-US" dirty="0" smtClean="0"/>
              <a:t> given now that we process the DCF function across each </a:t>
            </a:r>
            <a:r>
              <a:rPr lang="en-US" dirty="0" err="1" smtClean="0"/>
              <a:t>isoline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we can see that it does track the </a:t>
            </a:r>
            <a:r>
              <a:rPr lang="en-US" baseline="0" dirty="0" err="1" smtClean="0"/>
              <a:t>discretized</a:t>
            </a:r>
            <a:r>
              <a:rPr lang="en-US" baseline="0" dirty="0" smtClean="0"/>
              <a:t> values perfectly and unambiguously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 Lets now consider how we’re going</a:t>
            </a:r>
            <a:r>
              <a:rPr lang="en-US" baseline="0" dirty="0" smtClean="0"/>
              <a:t> to evaluate the visibility masked </a:t>
            </a:r>
            <a:r>
              <a:rPr lang="en-US" baseline="0" dirty="0" err="1" smtClean="0"/>
              <a:t>integratal</a:t>
            </a:r>
            <a:r>
              <a:rPr lang="en-US" baseline="0" dirty="0" smtClean="0"/>
              <a:t>,</a:t>
            </a:r>
          </a:p>
          <a:p>
            <a:r>
              <a:rPr lang="en-US" baseline="0" dirty="0" smtClean="0"/>
              <a:t> using our </a:t>
            </a:r>
            <a:r>
              <a:rPr lang="en-US" baseline="0" dirty="0" err="1" smtClean="0"/>
              <a:t>discretization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Each </a:t>
            </a:r>
            <a:r>
              <a:rPr lang="en-US" baseline="0" dirty="0" err="1" smtClean="0"/>
              <a:t>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isoline</a:t>
            </a:r>
            <a:r>
              <a:rPr lang="en-US" baseline="0" dirty="0" smtClean="0"/>
              <a:t> comprises of the sum of discrete integrals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a single </a:t>
            </a:r>
            <a:r>
              <a:rPr lang="en-US" dirty="0" err="1" smtClean="0"/>
              <a:t>iosline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Delta </a:t>
            </a:r>
            <a:r>
              <a:rPr lang="en-US" dirty="0" err="1" smtClean="0"/>
              <a:t>u</a:t>
            </a:r>
            <a:r>
              <a:rPr lang="en-US" baseline="0" dirty="0" smtClean="0"/>
              <a:t> is our spacing of line samples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Nu is the visible regions,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in this case 2 </a:t>
            </a:r>
            <a:r>
              <a:rPr lang="en-US" baseline="0" dirty="0" err="1" smtClean="0"/>
              <a:t>unoccluded</a:t>
            </a:r>
            <a:r>
              <a:rPr lang="en-US" baseline="0" dirty="0" smtClean="0"/>
              <a:t> line integrals.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V0,-u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-105" charset="2"/>
              <a:buNone/>
            </a:pPr>
            <a:r>
              <a:rPr lang="en-US" baseline="0" dirty="0" smtClean="0">
                <a:sym typeface="Wingdings"/>
              </a:rPr>
              <a:t>…</a:t>
            </a:r>
            <a:endParaRPr lang="en-US" dirty="0" smtClean="0"/>
          </a:p>
          <a:p>
            <a:pPr>
              <a:buFont typeface="Wingdings" pitchFamily="-105" charset="2"/>
              <a:buNone/>
            </a:pPr>
            <a:r>
              <a:rPr lang="en-US" baseline="0" dirty="0" smtClean="0">
                <a:sym typeface="Wingdings"/>
              </a:rPr>
              <a:t>And only Integrate</a:t>
            </a:r>
            <a:r>
              <a:rPr lang="en-US" dirty="0" smtClean="0"/>
              <a:t> the </a:t>
            </a:r>
            <a:r>
              <a:rPr lang="en-US" dirty="0" err="1" smtClean="0"/>
              <a:t>subdomain</a:t>
            </a:r>
            <a:r>
              <a:rPr lang="en-US" dirty="0" smtClean="0"/>
              <a:t> regions that are visible</a:t>
            </a:r>
          </a:p>
          <a:p>
            <a:pPr>
              <a:buFont typeface="Wingdings" pitchFamily="-105" charset="2"/>
              <a:buNone/>
            </a:pPr>
            <a:r>
              <a:rPr lang="en-US" dirty="0" smtClean="0"/>
              <a:t>So, here, we’re only</a:t>
            </a:r>
            <a:r>
              <a:rPr lang="en-US" baseline="0" dirty="0" smtClean="0"/>
              <a:t> interested in the visible regions for direct environment illumination,</a:t>
            </a:r>
          </a:p>
          <a:p>
            <a:pPr>
              <a:buFont typeface="Wingdings" pitchFamily="-105" charset="2"/>
              <a:buNone/>
            </a:pPr>
            <a:r>
              <a:rPr lang="en-US" baseline="0" dirty="0" smtClean="0"/>
              <a:t> recovering the effect of all-frequency shadows and occluded environment reflections</a:t>
            </a:r>
          </a:p>
          <a:p>
            <a:pPr>
              <a:buFont typeface="Wingdings" pitchFamily="-105" charset="2"/>
              <a:buNone/>
            </a:pPr>
            <a:r>
              <a:rPr lang="en-US" baseline="0" dirty="0" smtClean="0"/>
              <a:t>But ignoring all indirect effects</a:t>
            </a:r>
            <a:endParaRPr lang="en-US" dirty="0" smtClean="0"/>
          </a:p>
          <a:p>
            <a:pPr>
              <a:buFont typeface="Wingdings" pitchFamily="-105" charset="2"/>
              <a:buChar char="à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31624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V0,+u as the first boundary</a:t>
            </a:r>
            <a:r>
              <a:rPr lang="en-US" baseline="0" dirty="0" smtClean="0"/>
              <a:t> of the first</a:t>
            </a:r>
            <a:r>
              <a:rPr lang="en-US" dirty="0" smtClean="0"/>
              <a:t> sub-integral domain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Move directly</a:t>
            </a:r>
            <a:r>
              <a:rPr lang="en-US" baseline="0" dirty="0" smtClean="0"/>
              <a:t> </a:t>
            </a:r>
            <a:r>
              <a:rPr lang="en-US" dirty="0" smtClean="0"/>
              <a:t>onto the 2</a:t>
            </a:r>
            <a:r>
              <a:rPr lang="en-US" baseline="30000" dirty="0" smtClean="0"/>
              <a:t>nd</a:t>
            </a:r>
            <a:r>
              <a:rPr lang="en-US" dirty="0" smtClean="0"/>
              <a:t> sub-</a:t>
            </a:r>
            <a:r>
              <a:rPr lang="en-US" dirty="0" err="1" smtClean="0"/>
              <a:t>intergral</a:t>
            </a:r>
            <a:r>
              <a:rPr lang="en-US" dirty="0" smtClean="0"/>
              <a:t> boundary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V1.-u to v1,+u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so the sum of the two sub-</a:t>
            </a:r>
            <a:r>
              <a:rPr lang="en-US" dirty="0" err="1" smtClean="0"/>
              <a:t>intergrals</a:t>
            </a:r>
            <a:r>
              <a:rPr lang="en-US" dirty="0" smtClean="0"/>
              <a:t>,</a:t>
            </a:r>
            <a:r>
              <a:rPr lang="en-US" baseline="0" dirty="0" smtClean="0"/>
              <a:t> is the </a:t>
            </a:r>
            <a:r>
              <a:rPr lang="en-US" baseline="0" dirty="0" err="1" smtClean="0"/>
              <a:t>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isoline</a:t>
            </a:r>
            <a:r>
              <a:rPr lang="en-US" baseline="0" dirty="0" smtClean="0"/>
              <a:t> integral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we do this for each arc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Ok</a:t>
            </a:r>
          </a:p>
          <a:p>
            <a:r>
              <a:rPr lang="en-US" dirty="0" smtClean="0"/>
              <a:t>So far</a:t>
            </a:r>
            <a:r>
              <a:rPr lang="en-US" baseline="0" dirty="0" smtClean="0"/>
              <a:t> we’ve ignored the </a:t>
            </a:r>
            <a:r>
              <a:rPr lang="en-US" baseline="0" dirty="0" err="1" smtClean="0"/>
              <a:t>Jacobian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Recall, this depends on the choice of the </a:t>
            </a:r>
            <a:r>
              <a:rPr lang="en-US" baseline="0" dirty="0" err="1" smtClean="0"/>
              <a:t>discretised</a:t>
            </a:r>
            <a:r>
              <a:rPr lang="en-US" baseline="0" dirty="0" smtClean="0"/>
              <a:t> spherical parameterization.</a:t>
            </a:r>
          </a:p>
          <a:p>
            <a:r>
              <a:rPr lang="en-US" baseline="0" dirty="0" smtClean="0"/>
              <a:t> We’ve investigated a number of common spherical projections and mapping parameterizations for this problem, </a:t>
            </a:r>
          </a:p>
          <a:p>
            <a:r>
              <a:rPr lang="en-US" baseline="0" dirty="0" smtClean="0"/>
              <a:t>and we’ve concluded in this work to adopt an octahedral parameterization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gives us key efficiency properties,</a:t>
            </a:r>
            <a:r>
              <a:rPr lang="en-US" baseline="0" dirty="0" smtClean="0"/>
              <a:t> in that</a:t>
            </a:r>
          </a:p>
          <a:p>
            <a:r>
              <a:rPr lang="en-US" dirty="0" smtClean="0"/>
              <a:t>Straight</a:t>
            </a:r>
            <a:r>
              <a:rPr lang="en-US" baseline="0" dirty="0" smtClean="0"/>
              <a:t> lines stay straight.</a:t>
            </a:r>
            <a:endParaRPr lang="en-US" dirty="0" smtClean="0"/>
          </a:p>
          <a:p>
            <a:r>
              <a:rPr lang="en-US" dirty="0" smtClean="0"/>
              <a:t>Given a DCF crossing we still need to compute the </a:t>
            </a:r>
            <a:r>
              <a:rPr lang="en-US" dirty="0" err="1" smtClean="0"/>
              <a:t>v</a:t>
            </a:r>
            <a:r>
              <a:rPr lang="en-US" dirty="0" smtClean="0"/>
              <a:t> edge</a:t>
            </a:r>
            <a:r>
              <a:rPr lang="en-US" baseline="0" dirty="0" smtClean="0"/>
              <a:t> intersection, </a:t>
            </a:r>
          </a:p>
          <a:p>
            <a:r>
              <a:rPr lang="en-US" baseline="0" dirty="0" smtClean="0"/>
              <a:t>And what’s most cool is, we can do so without trig calculations in the octahedral parameterization</a:t>
            </a:r>
          </a:p>
          <a:p>
            <a:r>
              <a:rPr lang="en-US" baseline="0" dirty="0" smtClean="0"/>
              <a:t>And this gives us a roughly 2x faster </a:t>
            </a:r>
            <a:r>
              <a:rPr lang="en-US" baseline="0" dirty="0" err="1" smtClean="0"/>
              <a:t>v</a:t>
            </a:r>
            <a:r>
              <a:rPr lang="en-US" baseline="0" dirty="0" smtClean="0"/>
              <a:t>-coordinate intersection point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Once we’ve determined the </a:t>
            </a:r>
            <a:r>
              <a:rPr lang="en-US" dirty="0" err="1" smtClean="0"/>
              <a:t>subregions</a:t>
            </a:r>
            <a:r>
              <a:rPr lang="en-US" dirty="0" smtClean="0"/>
              <a:t>,</a:t>
            </a:r>
            <a:r>
              <a:rPr lang="en-US" baseline="0" dirty="0" smtClean="0"/>
              <a:t> we still need to do the integration and the way we do this depends on the form of integrand </a:t>
            </a:r>
            <a:r>
              <a:rPr lang="en-US" baseline="0" dirty="0" err="1" smtClean="0"/>
              <a:t>f</a:t>
            </a:r>
            <a:r>
              <a:rPr lang="en-US" baseline="0" dirty="0" smtClean="0"/>
              <a:t> 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certain cases we can define an analytic form of </a:t>
            </a:r>
            <a:r>
              <a:rPr lang="en-US" baseline="0" dirty="0" err="1" smtClean="0"/>
              <a:t>f</a:t>
            </a:r>
            <a:r>
              <a:rPr lang="en-US" baseline="0" dirty="0" smtClean="0"/>
              <a:t> intervals</a:t>
            </a:r>
          </a:p>
          <a:p>
            <a:r>
              <a:rPr lang="en-US" baseline="0" dirty="0" smtClean="0"/>
              <a:t>In other cases, we use summed area tables to efficiently pre-compute these </a:t>
            </a:r>
            <a:r>
              <a:rPr lang="en-US" baseline="0" dirty="0" err="1" smtClean="0"/>
              <a:t>f</a:t>
            </a:r>
            <a:r>
              <a:rPr lang="en-US" baseline="0" dirty="0" smtClean="0"/>
              <a:t> intervals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Applications</a:t>
            </a:r>
            <a:r>
              <a:rPr lang="en-US" baseline="0" dirty="0" smtClean="0"/>
              <a:t> we present include ambient occlusion, </a:t>
            </a:r>
          </a:p>
          <a:p>
            <a:r>
              <a:rPr lang="en-US" baseline="0" dirty="0" smtClean="0"/>
              <a:t>pre-computation stages of double and triple product PRT, </a:t>
            </a:r>
          </a:p>
          <a:p>
            <a:r>
              <a:rPr lang="en-US" baseline="0" dirty="0" smtClean="0"/>
              <a:t>image relighting and a simple material edit 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so, here</a:t>
            </a:r>
            <a:r>
              <a:rPr lang="en-US" baseline="0" dirty="0" smtClean="0"/>
              <a:t> i</a:t>
            </a:r>
            <a:r>
              <a:rPr lang="en-US" dirty="0" smtClean="0"/>
              <a:t>s our common recipe for defining</a:t>
            </a:r>
            <a:r>
              <a:rPr lang="en-US" baseline="0" dirty="0" smtClean="0"/>
              <a:t> the evaluations for any application in rendering.</a:t>
            </a:r>
          </a:p>
          <a:p>
            <a:r>
              <a:rPr lang="en-US" baseline="0" dirty="0" smtClean="0"/>
              <a:t>1 We express the rendering problem in the now familiar form, by defining the masked integrand </a:t>
            </a:r>
            <a:r>
              <a:rPr lang="en-US" baseline="0" dirty="0" err="1" smtClean="0"/>
              <a:t>f(w</a:t>
            </a:r>
            <a:r>
              <a:rPr lang="en-US" baseline="0" dirty="0" smtClean="0"/>
              <a:t>)</a:t>
            </a:r>
          </a:p>
          <a:p>
            <a:r>
              <a:rPr lang="en-US" baseline="0" dirty="0" smtClean="0"/>
              <a:t>2 and determine how to compute the definite integrals over </a:t>
            </a:r>
            <a:r>
              <a:rPr lang="en-US" baseline="0" dirty="0" err="1" smtClean="0"/>
              <a:t>isolines</a:t>
            </a:r>
            <a:r>
              <a:rPr lang="en-US" baseline="0" dirty="0" smtClean="0"/>
              <a:t> and sub-arcs.</a:t>
            </a:r>
          </a:p>
          <a:p>
            <a:r>
              <a:rPr lang="en-US" baseline="0" dirty="0" smtClean="0"/>
              <a:t>I’ll now show to apply this recipe to our 4 example applications.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we consider the problem of evaluating</a:t>
            </a:r>
            <a:r>
              <a:rPr lang="en-US" baseline="0" dirty="0" smtClean="0"/>
              <a:t> integration solutions, there are several choices, one family of solutions is </a:t>
            </a:r>
            <a:r>
              <a:rPr lang="en-US" baseline="0" dirty="0" err="1" smtClean="0"/>
              <a:t>rasterisation</a:t>
            </a:r>
            <a:r>
              <a:rPr lang="en-US" baseline="0" dirty="0" smtClean="0"/>
              <a:t>.</a:t>
            </a:r>
            <a:endParaRPr lang="en-US" dirty="0" smtClean="0"/>
          </a:p>
          <a:p>
            <a:r>
              <a:rPr lang="en-US" dirty="0" smtClean="0"/>
              <a:t>For traditional </a:t>
            </a:r>
            <a:r>
              <a:rPr lang="en-US" dirty="0" err="1" smtClean="0"/>
              <a:t>rasterisation</a:t>
            </a:r>
            <a:r>
              <a:rPr lang="en-US" dirty="0" smtClean="0"/>
              <a:t> based approaches.</a:t>
            </a:r>
          </a:p>
          <a:p>
            <a:r>
              <a:rPr lang="en-US" dirty="0" smtClean="0"/>
              <a:t> we have seen virtual point lights / many light sources examples,</a:t>
            </a:r>
          </a:p>
          <a:p>
            <a:r>
              <a:rPr lang="en-US" dirty="0" smtClean="0"/>
              <a:t> such as </a:t>
            </a:r>
            <a:r>
              <a:rPr lang="en-US" dirty="0" err="1" smtClean="0"/>
              <a:t>Annen</a:t>
            </a:r>
            <a:r>
              <a:rPr lang="en-US" dirty="0" smtClean="0"/>
              <a:t>/Dong et </a:t>
            </a:r>
            <a:r>
              <a:rPr lang="en-US" dirty="0" err="1" smtClean="0"/>
              <a:t>al’s</a:t>
            </a:r>
            <a:r>
              <a:rPr lang="en-US" dirty="0" smtClean="0"/>
              <a:t> use of</a:t>
            </a:r>
            <a:r>
              <a:rPr lang="en-US" baseline="0" dirty="0" smtClean="0"/>
              <a:t> convolution shadow maps</a:t>
            </a:r>
          </a:p>
          <a:p>
            <a:r>
              <a:rPr lang="en-US" baseline="0" dirty="0" smtClean="0"/>
              <a:t>, imperfect shadow maps, clustered visibility, etc.</a:t>
            </a:r>
          </a:p>
          <a:p>
            <a:r>
              <a:rPr lang="en-US" baseline="0" dirty="0" smtClean="0"/>
              <a:t>But to recover aliases free with complex environmental spherical integration it’s arguably still too costly for shadow map and Shadow Volumes approaches </a:t>
            </a:r>
          </a:p>
          <a:p>
            <a:r>
              <a:rPr lang="en-US" baseline="0" dirty="0" smtClean="0"/>
              <a:t>So can we find an alternative way?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64312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general AO is defined as, diffuse outgoing radiance from uniform</a:t>
            </a:r>
            <a:r>
              <a:rPr lang="en-US" baseline="0" dirty="0" smtClean="0"/>
              <a:t> distant illumination</a:t>
            </a:r>
          </a:p>
          <a:p>
            <a:endParaRPr lang="en-US" dirty="0" smtClean="0"/>
          </a:p>
          <a:p>
            <a:r>
              <a:rPr lang="en-US" dirty="0" smtClean="0"/>
              <a:t>Here we use a simple</a:t>
            </a:r>
            <a:r>
              <a:rPr lang="en-US" baseline="0" dirty="0" smtClean="0"/>
              <a:t> definition</a:t>
            </a:r>
            <a:r>
              <a:rPr lang="en-US" dirty="0" smtClean="0"/>
              <a:t> and don’t address falloff, attention factors</a:t>
            </a:r>
            <a:r>
              <a:rPr lang="en-US" baseline="0" dirty="0" smtClean="0"/>
              <a:t>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each shading point, we need to integrate over</a:t>
            </a:r>
            <a:r>
              <a:rPr lang="en-US" baseline="0" dirty="0" smtClean="0"/>
              <a:t> all directions omega (W)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</a:t>
            </a:r>
            <a:r>
              <a:rPr lang="en-US" baseline="0" dirty="0" smtClean="0"/>
              <a:t> h</a:t>
            </a:r>
            <a:r>
              <a:rPr lang="en-US" dirty="0" smtClean="0"/>
              <a:t>ere the integrand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</a:t>
            </a:r>
            <a:r>
              <a:rPr lang="en-US" baseline="0" dirty="0" smtClean="0"/>
              <a:t> is simple the clamped cosine.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Depending on the analytic form</a:t>
            </a:r>
            <a:r>
              <a:rPr lang="en-US" baseline="0" dirty="0" smtClean="0"/>
              <a:t> of the </a:t>
            </a:r>
            <a:r>
              <a:rPr lang="en-US" baseline="0" dirty="0" err="1" smtClean="0"/>
              <a:t>Jacobian</a:t>
            </a:r>
            <a:r>
              <a:rPr lang="en-US" baseline="0" dirty="0" smtClean="0"/>
              <a:t>,</a:t>
            </a:r>
          </a:p>
          <a:p>
            <a:r>
              <a:rPr lang="en-US" baseline="0" dirty="0" smtClean="0"/>
              <a:t>we could calculate the different integration boundaries analytically, </a:t>
            </a:r>
          </a:p>
          <a:p>
            <a:r>
              <a:rPr lang="en-US" baseline="0" dirty="0" smtClean="0"/>
              <a:t>however in all cases, practically, we find it’s easy to use summed area tables.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SAT generation required a negligible amount of compute time </a:t>
            </a:r>
            <a:r>
              <a:rPr lang="en-US" baseline="0" dirty="0" smtClean="0">
                <a:sym typeface="Wingdings"/>
              </a:rPr>
              <a:t> always </a:t>
            </a:r>
            <a:r>
              <a:rPr lang="en-US" baseline="0" dirty="0" smtClean="0"/>
              <a:t>less than .1%  of the total render time in all our applications.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triple-product relighting</a:t>
            </a:r>
            <a:r>
              <a:rPr lang="en-US" baseline="0" dirty="0" smtClean="0"/>
              <a:t> in PRT,</a:t>
            </a:r>
          </a:p>
          <a:p>
            <a:r>
              <a:rPr lang="en-US" baseline="0" dirty="0" smtClean="0"/>
              <a:t> one key operation is the projection of visibility onto some spherical basis function [CLICK: equation shows up]</a:t>
            </a:r>
          </a:p>
          <a:p>
            <a:r>
              <a:rPr lang="en-US" baseline="0" dirty="0" smtClean="0"/>
              <a:t>Here, the </a:t>
            </a:r>
            <a:r>
              <a:rPr lang="en-US" baseline="0" dirty="0" err="1" smtClean="0"/>
              <a:t>i^th</a:t>
            </a:r>
            <a:r>
              <a:rPr lang="en-US" baseline="0" dirty="0" smtClean="0"/>
              <a:t> projection coefficient of the visibility at </a:t>
            </a:r>
            <a:r>
              <a:rPr lang="en-US" baseline="0" dirty="0" err="1" smtClean="0"/>
              <a:t>x</a:t>
            </a:r>
            <a:r>
              <a:rPr lang="en-US" baseline="0" dirty="0" smtClean="0"/>
              <a:t>, is the integral of the visibility times the </a:t>
            </a:r>
            <a:r>
              <a:rPr lang="en-US" baseline="0" dirty="0" err="1" smtClean="0"/>
              <a:t>i^th</a:t>
            </a:r>
            <a:r>
              <a:rPr lang="en-US" baseline="0" dirty="0" smtClean="0"/>
              <a:t> basis function </a:t>
            </a:r>
            <a:r>
              <a:rPr lang="en-US" baseline="0" dirty="0" err="1" smtClean="0"/>
              <a:t>B_i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triple-product relighting</a:t>
            </a:r>
            <a:r>
              <a:rPr lang="en-US" baseline="0" dirty="0" smtClean="0"/>
              <a:t> in PRT,</a:t>
            </a:r>
          </a:p>
          <a:p>
            <a:r>
              <a:rPr lang="en-US" baseline="0" dirty="0" smtClean="0"/>
              <a:t> one key operation is the projection of visibility onto some spherical basis function [CLICK: equation shows up]</a:t>
            </a:r>
          </a:p>
          <a:p>
            <a:r>
              <a:rPr lang="en-US" baseline="0" dirty="0" smtClean="0"/>
              <a:t>Here, the </a:t>
            </a:r>
            <a:r>
              <a:rPr lang="en-US" baseline="0" dirty="0" err="1" smtClean="0"/>
              <a:t>i^th</a:t>
            </a:r>
            <a:r>
              <a:rPr lang="en-US" baseline="0" dirty="0" smtClean="0"/>
              <a:t> projection coefficient of the visibility at </a:t>
            </a:r>
            <a:r>
              <a:rPr lang="en-US" baseline="0" dirty="0" err="1" smtClean="0"/>
              <a:t>x</a:t>
            </a:r>
            <a:r>
              <a:rPr lang="en-US" baseline="0" dirty="0" smtClean="0"/>
              <a:t>, is the integral of the visibility times the </a:t>
            </a:r>
            <a:r>
              <a:rPr lang="en-US" baseline="0" dirty="0" err="1" smtClean="0"/>
              <a:t>i^th</a:t>
            </a:r>
            <a:r>
              <a:rPr lang="en-US" baseline="0" dirty="0" smtClean="0"/>
              <a:t> basis function </a:t>
            </a:r>
            <a:r>
              <a:rPr lang="en-US" baseline="0" dirty="0" err="1" smtClean="0"/>
              <a:t>B_i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Clearly, using our recipe, the integrand is</a:t>
            </a:r>
            <a:r>
              <a:rPr lang="en-US" baseline="0" dirty="0" smtClean="0"/>
              <a:t> simply the basis function itself and,</a:t>
            </a:r>
          </a:p>
          <a:p>
            <a:r>
              <a:rPr lang="en-US" baseline="0" dirty="0" smtClean="0"/>
              <a:t> for certain basis functions like spherical harmonics, </a:t>
            </a:r>
          </a:p>
          <a:p>
            <a:r>
              <a:rPr lang="en-US" baseline="0" dirty="0" smtClean="0"/>
              <a:t>we can either analytically or numerically compute the sub-integrals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In the case of double-product integrals in PRT, such as with diffuse relighting, [CLICK: equation shows up]</a:t>
            </a:r>
          </a:p>
          <a:p>
            <a:r>
              <a:rPr lang="en-US" baseline="0" dirty="0" smtClean="0"/>
              <a:t>The transfer function must be projected onto a spherical basis. </a:t>
            </a:r>
          </a:p>
          <a:p>
            <a:r>
              <a:rPr lang="en-US" baseline="0" dirty="0" smtClean="0"/>
              <a:t>Here the </a:t>
            </a:r>
            <a:r>
              <a:rPr lang="en-US" baseline="0" dirty="0" err="1" smtClean="0"/>
              <a:t>i^th</a:t>
            </a:r>
            <a:r>
              <a:rPr lang="en-US" baseline="0" dirty="0" smtClean="0"/>
              <a:t> coefficient of the transfer vector at x is the integral of the visibility</a:t>
            </a:r>
          </a:p>
          <a:p>
            <a:r>
              <a:rPr lang="en-US" baseline="0" dirty="0" smtClean="0"/>
              <a:t> times the basis function</a:t>
            </a:r>
          </a:p>
          <a:p>
            <a:r>
              <a:rPr lang="en-US" baseline="0" dirty="0" smtClean="0"/>
              <a:t> times the clamped cosine term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In the case of double-product integrals in PRT, such as with diffuse relighting, [CLICK: equation shows up]</a:t>
            </a:r>
          </a:p>
          <a:p>
            <a:r>
              <a:rPr lang="en-US" baseline="0" dirty="0" smtClean="0"/>
              <a:t>The transfer function must be projected onto a spherical basis. </a:t>
            </a:r>
          </a:p>
          <a:p>
            <a:r>
              <a:rPr lang="en-US" baseline="0" dirty="0" smtClean="0"/>
              <a:t>Here the </a:t>
            </a:r>
            <a:r>
              <a:rPr lang="en-US" baseline="0" dirty="0" err="1" smtClean="0"/>
              <a:t>i^th</a:t>
            </a:r>
            <a:r>
              <a:rPr lang="en-US" baseline="0" dirty="0" smtClean="0"/>
              <a:t> coefficient of the transfer vector at x is the integral of the visibility</a:t>
            </a:r>
          </a:p>
          <a:p>
            <a:r>
              <a:rPr lang="en-US" baseline="0" dirty="0" smtClean="0"/>
              <a:t> times the basis function </a:t>
            </a:r>
          </a:p>
          <a:p>
            <a:r>
              <a:rPr lang="en-US" baseline="0" dirty="0" smtClean="0"/>
              <a:t>times the clamped cosine term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so,</a:t>
            </a:r>
            <a:r>
              <a:rPr lang="en-US" baseline="0" dirty="0" smtClean="0"/>
              <a:t> in order to use this within our integration scheme,</a:t>
            </a:r>
          </a:p>
          <a:p>
            <a:r>
              <a:rPr lang="en-US" baseline="0" dirty="0" smtClean="0"/>
              <a:t> the integrand we use is the clamped cosine, times each of the basis functions;</a:t>
            </a:r>
          </a:p>
          <a:p>
            <a:r>
              <a:rPr lang="en-US" baseline="0" dirty="0" smtClean="0"/>
              <a:t> to avoid computing integrals for discrete values of </a:t>
            </a:r>
            <a:r>
              <a:rPr lang="en-US" baseline="0" dirty="0" err="1" smtClean="0"/>
              <a:t>n</a:t>
            </a:r>
            <a:r>
              <a:rPr lang="en-US" baseline="0" dirty="0" smtClean="0"/>
              <a:t>,</a:t>
            </a:r>
          </a:p>
          <a:p>
            <a:r>
              <a:rPr lang="en-US" baseline="0" dirty="0" smtClean="0"/>
              <a:t> we perform this integration in a local coordinate frame</a:t>
            </a:r>
          </a:p>
          <a:p>
            <a:r>
              <a:rPr lang="en-US" baseline="0" dirty="0" smtClean="0"/>
              <a:t> and rotate the lighting in the basis space when shading.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Ray tracing is another common family to resolving visibility when integrating functions over the sphere.</a:t>
            </a:r>
            <a:endParaRPr lang="en-US" baseline="0" dirty="0" smtClean="0"/>
          </a:p>
          <a:p>
            <a:r>
              <a:rPr lang="en-US" baseline="0" dirty="0" smtClean="0"/>
              <a:t>typically we use importance sampling to be more efficient in direct illumination evaluation</a:t>
            </a:r>
          </a:p>
          <a:p>
            <a:r>
              <a:rPr lang="en-US" baseline="0" dirty="0" smtClean="0"/>
              <a:t> and we refer to </a:t>
            </a:r>
            <a:r>
              <a:rPr lang="en-US" baseline="0" dirty="0" err="1" smtClean="0"/>
              <a:t>Kartic’s</a:t>
            </a:r>
            <a:r>
              <a:rPr lang="en-US" baseline="0" dirty="0" smtClean="0"/>
              <a:t> paper yesterday on error analysis of sampling direct illumination</a:t>
            </a:r>
          </a:p>
          <a:p>
            <a:r>
              <a:rPr lang="en-US" baseline="0" dirty="0" smtClean="0"/>
              <a:t> but we do acknowledge there’s more to be done here on predicting the required sampling rate</a:t>
            </a:r>
          </a:p>
          <a:p>
            <a:r>
              <a:rPr lang="en-US" baseline="0" dirty="0" smtClean="0"/>
              <a:t> and the time to converge to a noise free result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64312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Further.</a:t>
            </a:r>
            <a:r>
              <a:rPr lang="en-US" baseline="0" dirty="0" smtClean="0"/>
              <a:t>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In the general case of direct illumination from environment lighting, we consider two applications of our recipe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[CLICK]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First, image relighting fixes the view-evaluated BRDF at each pixel/shade-point and allows the lighting to be manipulated dynamically at run-time, and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[CLICK]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Second, material editing fixes the lighting at run-time and allows the view-evaluated and cosine-clamped BRDF to be manipulated at run-time.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Further.</a:t>
            </a:r>
            <a:r>
              <a:rPr lang="en-US" baseline="0" dirty="0" smtClean="0"/>
              <a:t>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In the general case of direct illumination from environment lighting, we consider two applications of our recipe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[CLICK]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First, image relighting fixes the view-evaluated BRDF at each pixel/shade-point and allows the lighting to be manipulated dynamically at run-time, and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[CLICK]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Second, material editing fixes the lighting at run-time and allows the view-evaluated and cosine-clamped BRDF to be manipulated at run-time.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Further.</a:t>
            </a:r>
            <a:r>
              <a:rPr lang="en-US" baseline="0" dirty="0" smtClean="0"/>
              <a:t>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In the general case of direct illumination from environment lighting, we consider two applications of our recipe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[CLICK]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First, image relighting fixes the view-evaluated BRDF at each pixel/shade-point and allows the lighting to be manipulated dynamically at run-time, and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[CLICK]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Second, material editing fixes the lighting at run-time and allows the view-evaluated and cosine-clamped BRDF to be manipulated at run-time.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each of these cases, we integrate the product</a:t>
            </a:r>
            <a:r>
              <a:rPr lang="en-US" baseline="0" dirty="0" smtClean="0"/>
              <a:t> of the distant environment light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 cosine-clamped BRDF evaluated in the view direction \</a:t>
            </a:r>
            <a:r>
              <a:rPr lang="en-US" baseline="0" dirty="0" err="1" smtClean="0"/>
              <a:t>omega_o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and the visibility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over all lighting directions \omega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the case</a:t>
            </a:r>
            <a:r>
              <a:rPr lang="en-US" baseline="0" dirty="0" smtClean="0"/>
              <a:t> of diffuse image relighting, such as in double-product PRT,</a:t>
            </a:r>
          </a:p>
          <a:p>
            <a:r>
              <a:rPr lang="en-US" baseline="0" dirty="0" smtClean="0"/>
              <a:t> basis-space representations are unable to reconstruct all-frequency shadows with a finite number of coefficients. 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Since our visibility-masked integration can trivially incorporate the hemispherical clamping about the normal,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 we can use it to project the visibility-masked and </a:t>
            </a:r>
            <a:r>
              <a:rPr lang="en-US" baseline="0" dirty="0" err="1" smtClean="0"/>
              <a:t>hemispherically</a:t>
            </a:r>
            <a:r>
              <a:rPr lang="en-US" baseline="0" dirty="0" smtClean="0"/>
              <a:t>-clamped lighting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That is. the incident illumination,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 onto a basis as follows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[click]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Further,</a:t>
            </a:r>
            <a:r>
              <a:rPr lang="en-US" baseline="0" dirty="0" smtClean="0"/>
              <a:t> o</a:t>
            </a:r>
            <a:r>
              <a:rPr lang="en-US" dirty="0" smtClean="0"/>
              <a:t>ne might approach the problem with a hybrid</a:t>
            </a:r>
            <a:r>
              <a:rPr lang="en-US" baseline="0" dirty="0" smtClean="0"/>
              <a:t> ray/raster approach</a:t>
            </a:r>
          </a:p>
          <a:p>
            <a:r>
              <a:rPr lang="en-US" baseline="0" dirty="0" smtClean="0"/>
              <a:t>such as, pre-computing occluded radiance transfer with spherical harmonics,</a:t>
            </a:r>
          </a:p>
          <a:p>
            <a:r>
              <a:rPr lang="en-US" baseline="0" dirty="0" smtClean="0"/>
              <a:t> or anisotropic spherical Gaussians for fast reconstruction/rendering with various bases</a:t>
            </a:r>
          </a:p>
          <a:p>
            <a:r>
              <a:rPr lang="en-US" baseline="0" dirty="0" smtClean="0"/>
              <a:t> but still these are approximate bases, and still indeed need a visibility evaluation in the pre-processing stages anyway. </a:t>
            </a:r>
          </a:p>
          <a:p>
            <a:r>
              <a:rPr lang="en-US" baseline="0" dirty="0" smtClean="0"/>
              <a:t>Our method can also be applied to the preprocess stage of these approaches.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64312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We choose the 3 band-1 SH basis functions since, in its unclamped form,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 the cosine foreshortening term is exactly </a:t>
            </a:r>
            <a:r>
              <a:rPr lang="en-US" baseline="0" dirty="0" err="1" smtClean="0"/>
              <a:t>bandlimiited</a:t>
            </a: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and can be *perfectly* reconstructed using only the band-1 SH basis functions.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Given</a:t>
            </a:r>
            <a:r>
              <a:rPr lang="en-US" baseline="0" dirty="0" smtClean="0"/>
              <a:t> this, double-product relighting simplifies to this 3-term dot-product, [click]</a:t>
            </a:r>
          </a:p>
          <a:p>
            <a:r>
              <a:rPr lang="en-US" baseline="0" dirty="0" smtClean="0"/>
              <a:t> where the unclamped cosine’s projection coefficients are pre-computed analytically once</a:t>
            </a:r>
          </a:p>
          <a:p>
            <a:r>
              <a:rPr lang="en-US" baseline="0" dirty="0" smtClean="0"/>
              <a:t> and rotated to align with the normal at the shade point using Peter-Pike et </a:t>
            </a:r>
            <a:r>
              <a:rPr lang="en-US" baseline="0" dirty="0" err="1" smtClean="0"/>
              <a:t>al’s</a:t>
            </a:r>
            <a:r>
              <a:rPr lang="en-US" baseline="0" dirty="0" smtClean="0"/>
              <a:t> fast ZH rotation rule.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Given</a:t>
            </a:r>
            <a:r>
              <a:rPr lang="en-US" baseline="0" dirty="0" smtClean="0"/>
              <a:t> this, double-product relighting simplifies to this 3-term dot-product, [click]</a:t>
            </a:r>
          </a:p>
          <a:p>
            <a:r>
              <a:rPr lang="en-US" baseline="0" dirty="0" smtClean="0"/>
              <a:t> where the unclamped cosine’s projection coefficients are pre-computed analytically once</a:t>
            </a:r>
          </a:p>
          <a:p>
            <a:r>
              <a:rPr lang="en-US" baseline="0" dirty="0" smtClean="0"/>
              <a:t> and rotated to align with the normal at the shade point using Peter-Pike et </a:t>
            </a:r>
            <a:r>
              <a:rPr lang="en-US" baseline="0" dirty="0" err="1" smtClean="0"/>
              <a:t>al’s</a:t>
            </a:r>
            <a:r>
              <a:rPr lang="en-US" baseline="0" dirty="0" smtClean="0"/>
              <a:t> fast ZH rotation rule.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the case of material editing, we instead project the visibility-masked lighting onto *all* basis functions since…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 the projection coefficients of the view-evaluated and cosine-weighted</a:t>
            </a:r>
            <a:r>
              <a:rPr lang="en-US" baseline="0" dirty="0" smtClean="0"/>
              <a:t> BRDF can be evaluated interactively at run-time</a:t>
            </a:r>
          </a:p>
          <a:p>
            <a:r>
              <a:rPr lang="en-US" baseline="0" dirty="0" smtClean="0"/>
              <a:t> and used in a double-product rendering framework for simple material editing.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074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conduct an equal-quality comparison to ray-traced solutions computing using </a:t>
            </a:r>
            <a:r>
              <a:rPr lang="en-US" dirty="0" err="1" smtClean="0"/>
              <a:t>Embree’s</a:t>
            </a:r>
            <a:r>
              <a:rPr lang="en-US" dirty="0" smtClean="0"/>
              <a:t> high-performance CPU ray-tracer and light importance</a:t>
            </a:r>
            <a:r>
              <a:rPr lang="en-US" baseline="0" dirty="0" smtClean="0"/>
              <a:t> sampling.</a:t>
            </a:r>
          </a:p>
          <a:p>
            <a:endParaRPr lang="en-US" baseline="0" dirty="0" smtClean="0"/>
          </a:p>
          <a:p>
            <a:r>
              <a:rPr lang="en-US" baseline="0" dirty="0" smtClean="0"/>
              <a:t>Our approach does not suffer from noise and, as we will discuss shortly, scales much more efficiently with sampling rate than the Quasi-Monte Carlo solution.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scenes of moderate geometric complexity, we are competitive with optimized QMC.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85</a:t>
            </a:fld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And we show a few comparisons to illustrate this here</a:t>
            </a:r>
          </a:p>
          <a:p>
            <a:r>
              <a:rPr lang="en-US" dirty="0" smtClean="0"/>
              <a:t>AO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86</a:t>
            </a:fld>
            <a:endParaRPr 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Relighting with all-frequency shadows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88</a:t>
            </a:fld>
            <a:endParaRPr 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Another</a:t>
            </a:r>
            <a:r>
              <a:rPr lang="en-US" baseline="0" dirty="0" smtClean="0"/>
              <a:t> light environment 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90</a:t>
            </a:fld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 highlight noise free comparison to equal time QMC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91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onto an overview</a:t>
            </a:r>
            <a:r>
              <a:rPr lang="en-US" baseline="0" dirty="0" smtClean="0"/>
              <a:t> of _our_ idea,</a:t>
            </a:r>
          </a:p>
          <a:p>
            <a:r>
              <a:rPr lang="en-US" dirty="0" smtClean="0"/>
              <a:t>Traditional approaches</a:t>
            </a:r>
            <a:r>
              <a:rPr lang="en-US" baseline="0" dirty="0" smtClean="0"/>
              <a:t> are focused around point sampling.</a:t>
            </a:r>
          </a:p>
          <a:p>
            <a:r>
              <a:rPr lang="en-US" baseline="0" dirty="0" smtClean="0"/>
              <a:t>Generally is near-impossible to come up with an analytic form of the visibility function due to the variety of geometry configurations</a:t>
            </a:r>
          </a:p>
          <a:p>
            <a:r>
              <a:rPr lang="en-US" baseline="0" dirty="0" smtClean="0"/>
              <a:t>, and so these works try to point sample visibility to the determine regions of interest in the integral.</a:t>
            </a:r>
          </a:p>
          <a:p>
            <a:r>
              <a:rPr lang="en-US" baseline="0" dirty="0" smtClean="0"/>
              <a:t>As you can see point samples can lose important information and accuracy without many of them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8613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And here are some zoomed in comparisons</a:t>
            </a:r>
            <a:r>
              <a:rPr lang="en-US" baseline="0" dirty="0" smtClean="0"/>
              <a:t> to show the noise detail more clearly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92</a:t>
            </a:fld>
            <a:endParaRPr 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And you can hopefully see noise still present in the</a:t>
            </a:r>
            <a:r>
              <a:rPr lang="en-US" baseline="0" dirty="0" smtClean="0"/>
              <a:t> equal time QMC renders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A *fundamental limitation* of our approach stems from the fact that searching for contour and silhouette edges does not scale as well, for increasing scene sizes, as tracing rays.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94</a:t>
            </a:fld>
            <a:endParaRPr 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Our runtime scales as </a:t>
            </a:r>
            <a:r>
              <a:rPr lang="en-US" dirty="0" smtClean="0"/>
              <a:t>roughly order </a:t>
            </a:r>
            <a:r>
              <a:rPr lang="en-US" dirty="0" err="1" smtClean="0"/>
              <a:t>m</a:t>
            </a:r>
            <a:r>
              <a:rPr lang="en-US" dirty="0" smtClean="0"/>
              <a:t> root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</a:t>
            </a:r>
            <a:r>
              <a:rPr lang="en-US" baseline="0" dirty="0" smtClean="0"/>
              <a:t> to .8.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95</a:t>
            </a:fld>
            <a:endParaRPr 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Whereas ray-tracing has order </a:t>
            </a:r>
            <a:r>
              <a:rPr lang="en-US" baseline="0" dirty="0" err="1" smtClean="0"/>
              <a:t>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</a:t>
            </a:r>
            <a:r>
              <a:rPr lang="en-US" baseline="0" dirty="0" smtClean="0"/>
              <a:t> log </a:t>
            </a:r>
            <a:r>
              <a:rPr lang="en-US" baseline="0" dirty="0" err="1" smtClean="0"/>
              <a:t>n</a:t>
            </a:r>
            <a:r>
              <a:rPr lang="en-US" baseline="0" dirty="0" smtClean="0"/>
              <a:t> complexity</a:t>
            </a:r>
          </a:p>
          <a:p>
            <a:r>
              <a:rPr lang="en-US" baseline="0" dirty="0" smtClean="0"/>
              <a:t>Note that, especially in domains where n^0.8 is close to log </a:t>
            </a:r>
            <a:r>
              <a:rPr lang="en-US" baseline="0" dirty="0" err="1" smtClean="0"/>
              <a:t>n</a:t>
            </a:r>
            <a:r>
              <a:rPr lang="en-US" baseline="0" dirty="0" smtClean="0"/>
              <a:t>, </a:t>
            </a:r>
          </a:p>
          <a:p>
            <a:r>
              <a:rPr lang="en-US" baseline="0" dirty="0" smtClean="0"/>
              <a:t>we scale much better with the sampling rate </a:t>
            </a:r>
            <a:r>
              <a:rPr lang="en-US" baseline="0" dirty="0" err="1" smtClean="0"/>
              <a:t>k</a:t>
            </a:r>
            <a:r>
              <a:rPr lang="en-US" baseline="0" dirty="0" smtClean="0"/>
              <a:t>, </a:t>
            </a:r>
          </a:p>
          <a:p>
            <a:r>
              <a:rPr lang="en-US" baseline="0" dirty="0" smtClean="0"/>
              <a:t>and so we can afford to discretize our spherical domain much more finely than RT</a:t>
            </a:r>
          </a:p>
          <a:p>
            <a:r>
              <a:rPr lang="en-US" baseline="0" dirty="0" smtClean="0"/>
              <a:t>Which results in efficient high frequency shadow recovery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96</a:t>
            </a:fld>
            <a:endParaRPr 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illustrated in our performance table, you can see</a:t>
            </a:r>
            <a:r>
              <a:rPr lang="en-US" baseline="0" dirty="0" smtClean="0"/>
              <a:t> we win in many cases, but have trouble on high complexity scenes such as the teapot grid</a:t>
            </a:r>
          </a:p>
          <a:p>
            <a:r>
              <a:rPr lang="en-US" baseline="0" dirty="0" smtClean="0"/>
              <a:t>We can also see the scaling behavior of the increasing sample rates.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97</a:t>
            </a:fld>
            <a:endParaRPr 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 In summary..</a:t>
            </a:r>
          </a:p>
          <a:p>
            <a:r>
              <a:rPr lang="en-US" dirty="0" smtClean="0"/>
              <a:t>.</a:t>
            </a:r>
            <a:r>
              <a:rPr lang="en-US" baseline="0" dirty="0" smtClean="0"/>
              <a:t> </a:t>
            </a:r>
            <a:r>
              <a:rPr lang="en-US" dirty="0" smtClean="0"/>
              <a:t>We generalize silhouette integration to general spherical, visibility-masked integration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244218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apply this template to various problems in realistic rendering</a:t>
            </a:r>
          </a:p>
          <a:p>
            <a:r>
              <a:rPr lang="en-US" dirty="0" smtClean="0"/>
              <a:t>For scenes of moderate-to-low complexity, we compete with QMC ray-tracing; otherwise, we lose on larger geometric</a:t>
            </a:r>
            <a:r>
              <a:rPr lang="en-US" baseline="0" dirty="0" smtClean="0"/>
              <a:t> complexity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244218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</a:t>
            </a:r>
            <a:r>
              <a:rPr lang="en-US" baseline="0" dirty="0" smtClean="0"/>
              <a:t> further work, </a:t>
            </a:r>
          </a:p>
          <a:p>
            <a:r>
              <a:rPr lang="en-US" baseline="0" dirty="0" smtClean="0"/>
              <a:t>We’d like to a</a:t>
            </a:r>
            <a:r>
              <a:rPr lang="en-US" dirty="0" smtClean="0"/>
              <a:t>pplying a dual hierarchy over shade points and silhouettes </a:t>
            </a:r>
            <a:r>
              <a:rPr lang="en-US" dirty="0" smtClean="0">
                <a:sym typeface="Wingdings"/>
              </a:rPr>
              <a:t> amortize the silhouette search cost </a:t>
            </a:r>
          </a:p>
          <a:p>
            <a:r>
              <a:rPr lang="en-US" dirty="0" smtClean="0"/>
              <a:t>GPU acceleration</a:t>
            </a:r>
            <a:r>
              <a:rPr lang="en-US" baseline="0" dirty="0" smtClean="0"/>
              <a:t>, I’ve implemented some tests in CUDA with Derek and had some promising results</a:t>
            </a:r>
          </a:p>
          <a:p>
            <a:r>
              <a:rPr lang="en-US" baseline="0" dirty="0" smtClean="0"/>
              <a:t>And of course, extension to indirect illumination and dynamic </a:t>
            </a:r>
            <a:r>
              <a:rPr lang="en-US" baseline="0" dirty="0" err="1" smtClean="0"/>
              <a:t>BVHs</a:t>
            </a:r>
            <a:r>
              <a:rPr lang="en-US" baseline="0" dirty="0" smtClean="0"/>
              <a:t> for deformable geometry are on the horizon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244218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1F925-0B06-EB47-9477-BB2CB98F4612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339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452D0-1C33-EE40-8E45-56931E020B7F}" type="datetimeFigureOut">
              <a:rPr lang="en-US" smtClean="0"/>
              <a:pPr/>
              <a:t>12/11/14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D22D7-A4B8-4F41-B7E5-4B87342CDE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34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452D0-1C33-EE40-8E45-56931E020B7F}" type="datetimeFigureOut">
              <a:rPr lang="en-US" smtClean="0"/>
              <a:pPr/>
              <a:t>12/11/14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D22D7-A4B8-4F41-B7E5-4B87342CDE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76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452D0-1C33-EE40-8E45-56931E020B7F}" type="datetimeFigureOut">
              <a:rPr lang="en-US" smtClean="0"/>
              <a:pPr/>
              <a:t>12/11/14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D22D7-A4B8-4F41-B7E5-4B87342CDE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263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452D0-1C33-EE40-8E45-56931E020B7F}" type="datetimeFigureOut">
              <a:rPr lang="en-US" smtClean="0"/>
              <a:pPr/>
              <a:t>12/11/14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D22D7-A4B8-4F41-B7E5-4B87342CDE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251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452D0-1C33-EE40-8E45-56931E020B7F}" type="datetimeFigureOut">
              <a:rPr lang="en-US" smtClean="0"/>
              <a:pPr/>
              <a:t>12/11/14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D22D7-A4B8-4F41-B7E5-4B87342CDE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482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452D0-1C33-EE40-8E45-56931E020B7F}" type="datetimeFigureOut">
              <a:rPr lang="en-US" smtClean="0"/>
              <a:pPr/>
              <a:t>12/11/14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D22D7-A4B8-4F41-B7E5-4B87342CDE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029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452D0-1C33-EE40-8E45-56931E020B7F}" type="datetimeFigureOut">
              <a:rPr lang="en-US" smtClean="0"/>
              <a:pPr/>
              <a:t>12/11/14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D22D7-A4B8-4F41-B7E5-4B87342CDE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035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452D0-1C33-EE40-8E45-56931E020B7F}" type="datetimeFigureOut">
              <a:rPr lang="en-US" smtClean="0"/>
              <a:pPr/>
              <a:t>12/11/14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D22D7-A4B8-4F41-B7E5-4B87342CDE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308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452D0-1C33-EE40-8E45-56931E020B7F}" type="datetimeFigureOut">
              <a:rPr lang="en-US" smtClean="0"/>
              <a:pPr/>
              <a:t>12/11/14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D22D7-A4B8-4F41-B7E5-4B87342CDE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511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452D0-1C33-EE40-8E45-56931E020B7F}" type="datetimeFigureOut">
              <a:rPr lang="en-US" smtClean="0"/>
              <a:pPr/>
              <a:t>12/11/14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D22D7-A4B8-4F41-B7E5-4B87342CDE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0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452D0-1C33-EE40-8E45-56931E020B7F}" type="datetimeFigureOut">
              <a:rPr lang="en-US" smtClean="0"/>
              <a:pPr/>
              <a:t>12/11/14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D22D7-A4B8-4F41-B7E5-4B87342CDE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56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452D0-1C33-EE40-8E45-56931E020B7F}" type="datetimeFigureOut">
              <a:rPr lang="en-US" smtClean="0"/>
              <a:pPr/>
              <a:t>12/11/14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D22D7-A4B8-4F41-B7E5-4B87342CDE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84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8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9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1.png"/><Relationship Id="rId3" Type="http://schemas.openxmlformats.org/officeDocument/2006/relationships/image" Target="../media/image152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3.png"/><Relationship Id="rId3" Type="http://schemas.openxmlformats.org/officeDocument/2006/relationships/image" Target="../media/image154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5.png"/><Relationship Id="rId3" Type="http://schemas.openxmlformats.org/officeDocument/2006/relationships/image" Target="../media/image156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7.png"/><Relationship Id="rId3" Type="http://schemas.openxmlformats.org/officeDocument/2006/relationships/image" Target="../media/image158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9.png"/><Relationship Id="rId3" Type="http://schemas.openxmlformats.org/officeDocument/2006/relationships/image" Target="../media/image16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6" Type="http://schemas.openxmlformats.org/officeDocument/2006/relationships/image" Target="../media/image10.emf"/><Relationship Id="rId7" Type="http://schemas.openxmlformats.org/officeDocument/2006/relationships/image" Target="../media/image11.emf"/><Relationship Id="rId8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5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5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5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6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7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8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13.emf"/><Relationship Id="rId5" Type="http://schemas.openxmlformats.org/officeDocument/2006/relationships/image" Target="../media/image8.emf"/><Relationship Id="rId6" Type="http://schemas.openxmlformats.org/officeDocument/2006/relationships/image" Target="../media/image9.emf"/><Relationship Id="rId7" Type="http://schemas.openxmlformats.org/officeDocument/2006/relationships/image" Target="../media/image10.emf"/><Relationship Id="rId8" Type="http://schemas.openxmlformats.org/officeDocument/2006/relationships/image" Target="../media/image11.emf"/><Relationship Id="rId9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0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1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13.emf"/><Relationship Id="rId5" Type="http://schemas.openxmlformats.org/officeDocument/2006/relationships/image" Target="../media/image8.emf"/><Relationship Id="rId6" Type="http://schemas.openxmlformats.org/officeDocument/2006/relationships/image" Target="../media/image9.emf"/><Relationship Id="rId7" Type="http://schemas.openxmlformats.org/officeDocument/2006/relationships/image" Target="../media/image10.emf"/><Relationship Id="rId8" Type="http://schemas.openxmlformats.org/officeDocument/2006/relationships/image" Target="../media/image14.emf"/><Relationship Id="rId9" Type="http://schemas.openxmlformats.org/officeDocument/2006/relationships/image" Target="../media/image11.emf"/><Relationship Id="rId10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3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7.emf"/><Relationship Id="rId5" Type="http://schemas.openxmlformats.org/officeDocument/2006/relationships/image" Target="../media/image65.emf"/><Relationship Id="rId6" Type="http://schemas.openxmlformats.org/officeDocument/2006/relationships/image" Target="../media/image66.emf"/><Relationship Id="rId7" Type="http://schemas.openxmlformats.org/officeDocument/2006/relationships/image" Target="../media/image67.emf"/><Relationship Id="rId8" Type="http://schemas.openxmlformats.org/officeDocument/2006/relationships/image" Target="../media/image68.emf"/><Relationship Id="rId9" Type="http://schemas.openxmlformats.org/officeDocument/2006/relationships/image" Target="../media/image69.emf"/><Relationship Id="rId10" Type="http://schemas.openxmlformats.org/officeDocument/2006/relationships/image" Target="../media/image7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65.emf"/><Relationship Id="rId5" Type="http://schemas.openxmlformats.org/officeDocument/2006/relationships/image" Target="../media/image67.emf"/><Relationship Id="rId6" Type="http://schemas.openxmlformats.org/officeDocument/2006/relationships/image" Target="../media/image68.emf"/><Relationship Id="rId7" Type="http://schemas.openxmlformats.org/officeDocument/2006/relationships/image" Target="../media/image69.emf"/><Relationship Id="rId8" Type="http://schemas.openxmlformats.org/officeDocument/2006/relationships/image" Target="../media/image70.emf"/><Relationship Id="rId9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73.emf"/><Relationship Id="rId5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75.emf"/><Relationship Id="rId5" Type="http://schemas.openxmlformats.org/officeDocument/2006/relationships/image" Target="../media/image76.emf"/><Relationship Id="rId6" Type="http://schemas.openxmlformats.org/officeDocument/2006/relationships/image" Target="../media/image7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75.emf"/><Relationship Id="rId5" Type="http://schemas.openxmlformats.org/officeDocument/2006/relationships/image" Target="../media/image78.emf"/><Relationship Id="rId6" Type="http://schemas.openxmlformats.org/officeDocument/2006/relationships/image" Target="../media/image76.emf"/><Relationship Id="rId7" Type="http://schemas.openxmlformats.org/officeDocument/2006/relationships/image" Target="../media/image7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13.emf"/><Relationship Id="rId5" Type="http://schemas.openxmlformats.org/officeDocument/2006/relationships/image" Target="../media/image8.emf"/><Relationship Id="rId6" Type="http://schemas.openxmlformats.org/officeDocument/2006/relationships/image" Target="../media/image9.emf"/><Relationship Id="rId7" Type="http://schemas.openxmlformats.org/officeDocument/2006/relationships/image" Target="../media/image10.emf"/><Relationship Id="rId8" Type="http://schemas.openxmlformats.org/officeDocument/2006/relationships/image" Target="../media/image14.emf"/><Relationship Id="rId9" Type="http://schemas.openxmlformats.org/officeDocument/2006/relationships/image" Target="../media/image15.emf"/><Relationship Id="rId10" Type="http://schemas.openxmlformats.org/officeDocument/2006/relationships/image" Target="../media/image11.emf"/><Relationship Id="rId11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75.emf"/><Relationship Id="rId5" Type="http://schemas.openxmlformats.org/officeDocument/2006/relationships/image" Target="../media/image80.emf"/><Relationship Id="rId6" Type="http://schemas.openxmlformats.org/officeDocument/2006/relationships/image" Target="../media/image78.emf"/><Relationship Id="rId7" Type="http://schemas.openxmlformats.org/officeDocument/2006/relationships/image" Target="../media/image76.emf"/><Relationship Id="rId8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75.emf"/><Relationship Id="rId5" Type="http://schemas.openxmlformats.org/officeDocument/2006/relationships/image" Target="../media/image80.emf"/><Relationship Id="rId6" Type="http://schemas.openxmlformats.org/officeDocument/2006/relationships/image" Target="../media/image78.emf"/><Relationship Id="rId7" Type="http://schemas.openxmlformats.org/officeDocument/2006/relationships/image" Target="../media/image76.emf"/><Relationship Id="rId8" Type="http://schemas.openxmlformats.org/officeDocument/2006/relationships/image" Target="../media/image82.emf"/><Relationship Id="rId9" Type="http://schemas.openxmlformats.org/officeDocument/2006/relationships/image" Target="../media/image8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75.emf"/><Relationship Id="rId5" Type="http://schemas.openxmlformats.org/officeDocument/2006/relationships/image" Target="../media/image80.emf"/><Relationship Id="rId6" Type="http://schemas.openxmlformats.org/officeDocument/2006/relationships/image" Target="../media/image84.emf"/><Relationship Id="rId7" Type="http://schemas.openxmlformats.org/officeDocument/2006/relationships/image" Target="../media/image78.emf"/><Relationship Id="rId8" Type="http://schemas.openxmlformats.org/officeDocument/2006/relationships/image" Target="../media/image76.emf"/><Relationship Id="rId9" Type="http://schemas.openxmlformats.org/officeDocument/2006/relationships/image" Target="../media/image7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75.emf"/><Relationship Id="rId5" Type="http://schemas.openxmlformats.org/officeDocument/2006/relationships/image" Target="../media/image80.emf"/><Relationship Id="rId6" Type="http://schemas.openxmlformats.org/officeDocument/2006/relationships/image" Target="../media/image85.emf"/><Relationship Id="rId7" Type="http://schemas.openxmlformats.org/officeDocument/2006/relationships/image" Target="../media/image84.emf"/><Relationship Id="rId8" Type="http://schemas.openxmlformats.org/officeDocument/2006/relationships/image" Target="../media/image78.emf"/><Relationship Id="rId9" Type="http://schemas.openxmlformats.org/officeDocument/2006/relationships/image" Target="../media/image76.emf"/><Relationship Id="rId10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75.emf"/><Relationship Id="rId5" Type="http://schemas.openxmlformats.org/officeDocument/2006/relationships/image" Target="../media/image80.emf"/><Relationship Id="rId6" Type="http://schemas.openxmlformats.org/officeDocument/2006/relationships/image" Target="../media/image85.emf"/><Relationship Id="rId7" Type="http://schemas.openxmlformats.org/officeDocument/2006/relationships/image" Target="../media/image84.emf"/><Relationship Id="rId8" Type="http://schemas.openxmlformats.org/officeDocument/2006/relationships/image" Target="../media/image78.emf"/><Relationship Id="rId9" Type="http://schemas.openxmlformats.org/officeDocument/2006/relationships/image" Target="../media/image76.emf"/><Relationship Id="rId10" Type="http://schemas.openxmlformats.org/officeDocument/2006/relationships/image" Target="../media/image8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4" Type="http://schemas.openxmlformats.org/officeDocument/2006/relationships/image" Target="../media/image87.emf"/><Relationship Id="rId5" Type="http://schemas.openxmlformats.org/officeDocument/2006/relationships/image" Target="../media/image66.emf"/><Relationship Id="rId6" Type="http://schemas.openxmlformats.org/officeDocument/2006/relationships/image" Target="../media/image88.emf"/><Relationship Id="rId7" Type="http://schemas.openxmlformats.org/officeDocument/2006/relationships/image" Target="../media/image89.emf"/><Relationship Id="rId8" Type="http://schemas.openxmlformats.org/officeDocument/2006/relationships/image" Target="../media/image90.emf"/><Relationship Id="rId9" Type="http://schemas.openxmlformats.org/officeDocument/2006/relationships/image" Target="../media/image9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4" Type="http://schemas.openxmlformats.org/officeDocument/2006/relationships/image" Target="../media/image92.emf"/><Relationship Id="rId5" Type="http://schemas.openxmlformats.org/officeDocument/2006/relationships/image" Target="../media/image9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4" Type="http://schemas.openxmlformats.org/officeDocument/2006/relationships/image" Target="../media/image9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4" Type="http://schemas.openxmlformats.org/officeDocument/2006/relationships/image" Target="../media/image97.emf"/><Relationship Id="rId5" Type="http://schemas.openxmlformats.org/officeDocument/2006/relationships/image" Target="../media/image98.emf"/><Relationship Id="rId6" Type="http://schemas.openxmlformats.org/officeDocument/2006/relationships/image" Target="../media/image99.png"/><Relationship Id="rId7" Type="http://schemas.openxmlformats.org/officeDocument/2006/relationships/image" Target="../media/image100.png"/><Relationship Id="rId8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4" Type="http://schemas.openxmlformats.org/officeDocument/2006/relationships/image" Target="../media/image102.emf"/><Relationship Id="rId5" Type="http://schemas.openxmlformats.org/officeDocument/2006/relationships/image" Target="../media/image103.emf"/><Relationship Id="rId6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4" Type="http://schemas.openxmlformats.org/officeDocument/2006/relationships/image" Target="../media/image105.emf"/><Relationship Id="rId5" Type="http://schemas.openxmlformats.org/officeDocument/2006/relationships/image" Target="../media/image10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4" Type="http://schemas.openxmlformats.org/officeDocument/2006/relationships/image" Target="../media/image105.emf"/><Relationship Id="rId5" Type="http://schemas.openxmlformats.org/officeDocument/2006/relationships/image" Target="../media/image107.emf"/><Relationship Id="rId6" Type="http://schemas.openxmlformats.org/officeDocument/2006/relationships/image" Target="../media/image108.emf"/><Relationship Id="rId7" Type="http://schemas.openxmlformats.org/officeDocument/2006/relationships/image" Target="../media/image10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4" Type="http://schemas.openxmlformats.org/officeDocument/2006/relationships/image" Target="../media/image105.emf"/><Relationship Id="rId5" Type="http://schemas.openxmlformats.org/officeDocument/2006/relationships/image" Target="../media/image107.emf"/><Relationship Id="rId6" Type="http://schemas.openxmlformats.org/officeDocument/2006/relationships/image" Target="../media/image108.emf"/><Relationship Id="rId7" Type="http://schemas.openxmlformats.org/officeDocument/2006/relationships/image" Target="../media/image10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4" Type="http://schemas.openxmlformats.org/officeDocument/2006/relationships/image" Target="../media/image105.emf"/><Relationship Id="rId5" Type="http://schemas.openxmlformats.org/officeDocument/2006/relationships/image" Target="../media/image107.emf"/><Relationship Id="rId6" Type="http://schemas.openxmlformats.org/officeDocument/2006/relationships/image" Target="../media/image108.emf"/><Relationship Id="rId7" Type="http://schemas.openxmlformats.org/officeDocument/2006/relationships/image" Target="../media/image106.emf"/><Relationship Id="rId8" Type="http://schemas.openxmlformats.org/officeDocument/2006/relationships/image" Target="../media/image109.emf"/><Relationship Id="rId9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11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4" Type="http://schemas.openxmlformats.org/officeDocument/2006/relationships/image" Target="../media/image11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113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4" Type="http://schemas.openxmlformats.org/officeDocument/2006/relationships/image" Target="../media/image11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115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115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115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emf"/><Relationship Id="rId5" Type="http://schemas.openxmlformats.org/officeDocument/2006/relationships/image" Target="../media/image118.emf"/><Relationship Id="rId6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20.emf"/><Relationship Id="rId5" Type="http://schemas.openxmlformats.org/officeDocument/2006/relationships/image" Target="../media/image117.emf"/><Relationship Id="rId6" Type="http://schemas.openxmlformats.org/officeDocument/2006/relationships/image" Target="../media/image108.emf"/><Relationship Id="rId7" Type="http://schemas.openxmlformats.org/officeDocument/2006/relationships/image" Target="../media/image121.emf"/><Relationship Id="rId8" Type="http://schemas.openxmlformats.org/officeDocument/2006/relationships/image" Target="../media/image118.emf"/><Relationship Id="rId9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20.emf"/><Relationship Id="rId5" Type="http://schemas.openxmlformats.org/officeDocument/2006/relationships/image" Target="../media/image117.emf"/><Relationship Id="rId6" Type="http://schemas.openxmlformats.org/officeDocument/2006/relationships/image" Target="../media/image108.emf"/><Relationship Id="rId7" Type="http://schemas.openxmlformats.org/officeDocument/2006/relationships/image" Target="../media/image121.emf"/><Relationship Id="rId8" Type="http://schemas.openxmlformats.org/officeDocument/2006/relationships/image" Target="../media/image118.emf"/><Relationship Id="rId9" Type="http://schemas.openxmlformats.org/officeDocument/2006/relationships/image" Target="../media/image122.emf"/><Relationship Id="rId10" Type="http://schemas.openxmlformats.org/officeDocument/2006/relationships/image" Target="../media/image119.png"/><Relationship Id="rId11" Type="http://schemas.openxmlformats.org/officeDocument/2006/relationships/image" Target="../media/image12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20.emf"/><Relationship Id="rId5" Type="http://schemas.openxmlformats.org/officeDocument/2006/relationships/image" Target="../media/image117.emf"/><Relationship Id="rId6" Type="http://schemas.openxmlformats.org/officeDocument/2006/relationships/image" Target="../media/image107.emf"/><Relationship Id="rId7" Type="http://schemas.openxmlformats.org/officeDocument/2006/relationships/image" Target="../media/image108.emf"/><Relationship Id="rId8" Type="http://schemas.openxmlformats.org/officeDocument/2006/relationships/image" Target="../media/image121.emf"/><Relationship Id="rId9" Type="http://schemas.openxmlformats.org/officeDocument/2006/relationships/image" Target="../media/image118.emf"/><Relationship Id="rId10" Type="http://schemas.openxmlformats.org/officeDocument/2006/relationships/image" Target="../media/image122.emf"/><Relationship Id="rId11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16.png"/><Relationship Id="rId5" Type="http://schemas.openxmlformats.org/officeDocument/2006/relationships/image" Target="../media/image120.emf"/><Relationship Id="rId6" Type="http://schemas.openxmlformats.org/officeDocument/2006/relationships/image" Target="../media/image117.emf"/><Relationship Id="rId7" Type="http://schemas.openxmlformats.org/officeDocument/2006/relationships/image" Target="../media/image107.emf"/><Relationship Id="rId8" Type="http://schemas.openxmlformats.org/officeDocument/2006/relationships/image" Target="../media/image108.emf"/><Relationship Id="rId9" Type="http://schemas.openxmlformats.org/officeDocument/2006/relationships/image" Target="../media/image121.emf"/><Relationship Id="rId10" Type="http://schemas.openxmlformats.org/officeDocument/2006/relationships/image" Target="../media/image118.emf"/><Relationship Id="rId11" Type="http://schemas.openxmlformats.org/officeDocument/2006/relationships/image" Target="../media/image12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12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124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4" Type="http://schemas.openxmlformats.org/officeDocument/2006/relationships/image" Target="../media/image126.emf"/><Relationship Id="rId5" Type="http://schemas.openxmlformats.org/officeDocument/2006/relationships/image" Target="../media/image12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4" Type="http://schemas.openxmlformats.org/officeDocument/2006/relationships/image" Target="../media/image126.emf"/><Relationship Id="rId5" Type="http://schemas.openxmlformats.org/officeDocument/2006/relationships/image" Target="../media/image127.emf"/><Relationship Id="rId6" Type="http://schemas.openxmlformats.org/officeDocument/2006/relationships/image" Target="../media/image128.png"/><Relationship Id="rId7" Type="http://schemas.openxmlformats.org/officeDocument/2006/relationships/image" Target="../media/image12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130.e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4" Type="http://schemas.openxmlformats.org/officeDocument/2006/relationships/image" Target="../media/image132.png"/><Relationship Id="rId5" Type="http://schemas.openxmlformats.org/officeDocument/2006/relationships/image" Target="../media/image128.png"/><Relationship Id="rId6" Type="http://schemas.openxmlformats.org/officeDocument/2006/relationships/image" Target="../media/image130.emf"/><Relationship Id="rId7" Type="http://schemas.openxmlformats.org/officeDocument/2006/relationships/image" Target="../media/image13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134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138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139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4" Type="http://schemas.openxmlformats.org/officeDocument/2006/relationships/image" Target="../media/image141.png"/><Relationship Id="rId5" Type="http://schemas.openxmlformats.org/officeDocument/2006/relationships/image" Target="../media/image142.png"/><Relationship Id="rId6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4" Type="http://schemas.openxmlformats.org/officeDocument/2006/relationships/image" Target="../media/image145.png"/><Relationship Id="rId5" Type="http://schemas.openxmlformats.org/officeDocument/2006/relationships/image" Target="../media/image146.png"/><Relationship Id="rId6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148.em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emf"/><Relationship Id="rId4" Type="http://schemas.openxmlformats.org/officeDocument/2006/relationships/image" Target="../media/image14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150.emf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6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5987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Visibility Silhouettes for Fast and Accurate Illumination Integration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1900" y="3658594"/>
            <a:ext cx="7376243" cy="29718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Derek </a:t>
            </a:r>
            <a:r>
              <a:rPr lang="en-US" sz="2800" dirty="0" err="1" smtClean="0"/>
              <a:t>Nowrouzezahrai</a:t>
            </a:r>
            <a:endParaRPr lang="en-US" sz="2800" dirty="0"/>
          </a:p>
          <a:p>
            <a:pPr algn="l"/>
            <a:r>
              <a:rPr lang="en-US" sz="2800" dirty="0" err="1" smtClean="0"/>
              <a:t>Ilya</a:t>
            </a:r>
            <a:r>
              <a:rPr lang="en-US" sz="2800" dirty="0" smtClean="0"/>
              <a:t> </a:t>
            </a:r>
            <a:r>
              <a:rPr lang="en-US" sz="2800" dirty="0" err="1" smtClean="0"/>
              <a:t>Baran</a:t>
            </a:r>
            <a:endParaRPr lang="en-US" sz="2800" dirty="0"/>
          </a:p>
          <a:p>
            <a:pPr algn="l"/>
            <a:r>
              <a:rPr lang="en-US" sz="2800" dirty="0" smtClean="0"/>
              <a:t>Kenny Mitchell</a:t>
            </a:r>
          </a:p>
          <a:p>
            <a:pPr algn="l"/>
            <a:r>
              <a:rPr lang="en-US" sz="2800" dirty="0" err="1" smtClean="0"/>
              <a:t>Wojciech</a:t>
            </a:r>
            <a:r>
              <a:rPr lang="en-US" sz="2800" dirty="0" smtClean="0"/>
              <a:t> </a:t>
            </a:r>
            <a:r>
              <a:rPr lang="en-US" sz="2800" dirty="0" err="1" smtClean="0"/>
              <a:t>Jarosz</a:t>
            </a:r>
            <a:endParaRPr lang="en-US" sz="2800" dirty="0"/>
          </a:p>
        </p:txBody>
      </p:sp>
      <p:pic>
        <p:nvPicPr>
          <p:cNvPr id="5" name="Picture 4" descr="rhino_env9_ao_glossy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2" b="35485"/>
          <a:stretch/>
        </p:blipFill>
        <p:spPr>
          <a:xfrm>
            <a:off x="1136989" y="98781"/>
            <a:ext cx="6870023" cy="2032005"/>
          </a:xfrm>
          <a:prstGeom prst="rect">
            <a:avLst/>
          </a:prstGeom>
        </p:spPr>
      </p:pic>
      <p:pic>
        <p:nvPicPr>
          <p:cNvPr id="6" name="Picture 5" descr="rhino_env9_ao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2" b="35485"/>
          <a:stretch/>
        </p:blipFill>
        <p:spPr>
          <a:xfrm>
            <a:off x="1136989" y="98781"/>
            <a:ext cx="6870023" cy="2032006"/>
          </a:xfrm>
          <a:prstGeom prst="rtTriangle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841" y="3290008"/>
            <a:ext cx="2600919" cy="12264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5859" y="4959971"/>
            <a:ext cx="2407901" cy="8871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10441" t="25948" r="10816" b="28406"/>
          <a:stretch/>
        </p:blipFill>
        <p:spPr>
          <a:xfrm>
            <a:off x="6164872" y="4409638"/>
            <a:ext cx="2488888" cy="5503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3303" y="6154075"/>
            <a:ext cx="6245475" cy="81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28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Idea in a Nutshell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en-US" dirty="0" smtClean="0"/>
              <a:t>Completely avoid any ray-tracing: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56829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Applying a dual hierarchy over shade points and silhouettes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amortize the silhouette search cost </a:t>
            </a:r>
            <a:endParaRPr lang="en-US" dirty="0" smtClean="0"/>
          </a:p>
          <a:p>
            <a:r>
              <a:rPr lang="en-US" dirty="0" smtClean="0"/>
              <a:t>GPU acceleration</a:t>
            </a:r>
          </a:p>
          <a:p>
            <a:pPr lvl="1"/>
            <a:r>
              <a:rPr lang="en-US" dirty="0" smtClean="0"/>
              <a:t>Promising results with CUDA implementation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163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318" y="1345521"/>
            <a:ext cx="8229600" cy="6118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5400" dirty="0" smtClean="0"/>
          </a:p>
          <a:p>
            <a:pPr marL="0" indent="0" algn="ctr">
              <a:buNone/>
            </a:pPr>
            <a:endParaRPr lang="en-US" sz="1600" dirty="0" smtClean="0"/>
          </a:p>
          <a:p>
            <a:pPr marL="0" indent="0" algn="ctr">
              <a:buNone/>
            </a:pPr>
            <a:endParaRPr lang="en-US" sz="1600" dirty="0"/>
          </a:p>
          <a:p>
            <a:pPr marL="0" indent="0" algn="ctr">
              <a:buNone/>
            </a:pPr>
            <a:endParaRPr lang="en-US" sz="1600" dirty="0" smtClean="0"/>
          </a:p>
          <a:p>
            <a:pPr marL="0" indent="0" algn="ctr">
              <a:buNone/>
            </a:pPr>
            <a:endParaRPr lang="en-US" sz="1600" dirty="0" smtClean="0"/>
          </a:p>
          <a:p>
            <a:pPr marL="0" indent="0" algn="ctr">
              <a:buNone/>
            </a:pPr>
            <a:endParaRPr lang="en-US" sz="1600" dirty="0" smtClean="0"/>
          </a:p>
          <a:p>
            <a:pPr marL="0" indent="0" algn="ctr">
              <a:buNone/>
            </a:pPr>
            <a:endParaRPr lang="en-US" sz="1400" dirty="0" smtClean="0"/>
          </a:p>
          <a:p>
            <a:pPr marL="0" indent="0" algn="ctr">
              <a:buNone/>
            </a:pPr>
            <a:r>
              <a:rPr lang="en-US" dirty="0" smtClean="0"/>
              <a:t>Thank you! Questions?</a:t>
            </a:r>
          </a:p>
          <a:p>
            <a:pPr marL="0" indent="0" algn="ctr">
              <a:buNone/>
            </a:pPr>
            <a:endParaRPr lang="en-US" sz="1600" dirty="0" smtClean="0"/>
          </a:p>
          <a:p>
            <a:pPr marL="0" indent="0" algn="ctr">
              <a:buNone/>
            </a:pPr>
            <a:r>
              <a:rPr lang="en-US" sz="1600" dirty="0" smtClean="0"/>
              <a:t>Thanks to Wenzel Jacob for diagram </a:t>
            </a:r>
            <a:r>
              <a:rPr lang="en-US" sz="1600" dirty="0" smtClean="0"/>
              <a:t>graphics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904916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540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241300"/>
            <a:ext cx="8343900" cy="6362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0" y="5130800"/>
            <a:ext cx="4318000" cy="17272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35046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241300"/>
            <a:ext cx="8343900" cy="6362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0" y="5130800"/>
            <a:ext cx="4318000" cy="17272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35046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241300"/>
            <a:ext cx="8343900" cy="6362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0" y="5130800"/>
            <a:ext cx="4318000" cy="17272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19319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241300"/>
            <a:ext cx="8343900" cy="6362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0" y="5130800"/>
            <a:ext cx="4318000" cy="17272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19319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241300"/>
            <a:ext cx="8343900" cy="6362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0" y="5130800"/>
            <a:ext cx="4318000" cy="1727200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519319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Idea in a Nutshell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en-US" dirty="0" smtClean="0"/>
              <a:t>Completely avoid any ray-tracing: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Resolve spherical visibility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56829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Idea in a Nutshell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en-US" dirty="0" smtClean="0"/>
              <a:t>Completely avoid any ray-tracing: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Resolve spherical visibility </a:t>
            </a:r>
            <a:r>
              <a:rPr lang="en-US" b="1" dirty="0" smtClean="0"/>
              <a:t>geometrically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56829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00061"/>
            <a:ext cx="5126495" cy="27497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Idea in a Nutshell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en-US" dirty="0" smtClean="0"/>
              <a:t>Completely avoid any ray-tracing: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Resolve spherical visibility </a:t>
            </a:r>
            <a:r>
              <a:rPr lang="en-US" b="1" dirty="0" smtClean="0"/>
              <a:t>geometrically</a:t>
            </a:r>
            <a:endParaRPr lang="en-US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7569" y="2863125"/>
            <a:ext cx="1889962" cy="18899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7216" y="4774523"/>
            <a:ext cx="1889962" cy="19136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7990" y="2849014"/>
            <a:ext cx="1919585" cy="192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829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Silhouette integration for area lights</a:t>
            </a:r>
          </a:p>
          <a:p>
            <a:pPr lvl="1"/>
            <a:r>
              <a:rPr lang="en-US" dirty="0" smtClean="0"/>
              <a:t>Efficient </a:t>
            </a:r>
            <a:r>
              <a:rPr lang="en-US" dirty="0" err="1" smtClean="0"/>
              <a:t>occluder</a:t>
            </a:r>
            <a:r>
              <a:rPr lang="en-US" dirty="0" smtClean="0"/>
              <a:t> silhouette search for soft area light </a:t>
            </a:r>
            <a:r>
              <a:rPr lang="en-US" dirty="0"/>
              <a:t>shadows using </a:t>
            </a:r>
            <a:r>
              <a:rPr lang="en-US" dirty="0" smtClean="0"/>
              <a:t>penumbra </a:t>
            </a:r>
            <a:r>
              <a:rPr lang="en-US" dirty="0"/>
              <a:t>wedges and </a:t>
            </a:r>
            <a:r>
              <a:rPr lang="en-US" dirty="0" err="1"/>
              <a:t>hemicube</a:t>
            </a:r>
            <a:r>
              <a:rPr lang="en-US" dirty="0"/>
              <a:t>/</a:t>
            </a:r>
            <a:r>
              <a:rPr lang="en-US" dirty="0" err="1"/>
              <a:t>octrees</a:t>
            </a:r>
            <a:r>
              <a:rPr lang="en-US" dirty="0"/>
              <a:t> 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We refocus this work to the spherical domain and environment lighting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11857"/>
          <a:stretch/>
        </p:blipFill>
        <p:spPr>
          <a:xfrm>
            <a:off x="230155" y="3146232"/>
            <a:ext cx="3633021" cy="24707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360" y="4333731"/>
            <a:ext cx="2299839" cy="143268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151695" y="3077919"/>
            <a:ext cx="4634675" cy="1058214"/>
            <a:chOff x="4402939" y="3022695"/>
            <a:chExt cx="4634675" cy="105821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02939" y="3022695"/>
              <a:ext cx="2275064" cy="103681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37775" y="3046789"/>
              <a:ext cx="2299839" cy="1034120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301777" y="5103661"/>
            <a:ext cx="357670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FFFFFF"/>
                </a:solidFill>
              </a:rPr>
              <a:t>[Laine05, Lehtinen06]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73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2140"/>
            <a:ext cx="8229600" cy="5257800"/>
          </a:xfrm>
        </p:spPr>
        <p:txBody>
          <a:bodyPr/>
          <a:lstStyle/>
          <a:p>
            <a:r>
              <a:rPr lang="en-US" dirty="0" smtClean="0"/>
              <a:t>Analytic integration for shading</a:t>
            </a:r>
            <a:endParaRPr lang="en-US" dirty="0"/>
          </a:p>
          <a:p>
            <a:endParaRPr lang="en-US" sz="1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594" y="4803353"/>
            <a:ext cx="4471193" cy="19793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029" y="2042228"/>
            <a:ext cx="2616602" cy="26344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7822" y="2042228"/>
            <a:ext cx="2896937" cy="26344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80286" y="6396096"/>
            <a:ext cx="156004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/>
              <a:t>[</a:t>
            </a:r>
            <a:r>
              <a:rPr lang="en-US" sz="2200" b="1" dirty="0" err="1"/>
              <a:t>Arvo</a:t>
            </a:r>
            <a:r>
              <a:rPr lang="en-US" sz="2200" b="1" dirty="0"/>
              <a:t> 1995]</a:t>
            </a:r>
          </a:p>
        </p:txBody>
      </p:sp>
    </p:spTree>
    <p:extLst>
      <p:ext uri="{BB962C8B-B14F-4D97-AF65-F5344CB8AC3E}">
        <p14:creationId xmlns:p14="http://schemas.microsoft.com/office/powerpoint/2010/main" val="346780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2140"/>
            <a:ext cx="8686800" cy="5257800"/>
          </a:xfrm>
        </p:spPr>
        <p:txBody>
          <a:bodyPr/>
          <a:lstStyle/>
          <a:p>
            <a:r>
              <a:rPr lang="en-US" dirty="0" smtClean="0"/>
              <a:t>Line sampling and semi-analytic integration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We sample along </a:t>
            </a:r>
            <a:r>
              <a:rPr lang="en-US" i="1" dirty="0" smtClean="0"/>
              <a:t>spherical </a:t>
            </a:r>
            <a:r>
              <a:rPr lang="en-US" i="1" dirty="0" err="1" smtClean="0"/>
              <a:t>isolines</a:t>
            </a:r>
            <a:r>
              <a:rPr lang="en-US" dirty="0"/>
              <a:t>,</a:t>
            </a:r>
            <a:r>
              <a:rPr lang="en-US" i="1" dirty="0" smtClean="0"/>
              <a:t> </a:t>
            </a:r>
            <a:r>
              <a:rPr lang="en-US" dirty="0" smtClean="0"/>
              <a:t>not points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9760"/>
          <a:stretch/>
        </p:blipFill>
        <p:spPr>
          <a:xfrm>
            <a:off x="4219692" y="2160052"/>
            <a:ext cx="4825488" cy="185490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836644" y="3915414"/>
            <a:ext cx="209840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/>
              <a:t>[</a:t>
            </a:r>
            <a:r>
              <a:rPr lang="en-US" sz="2200" b="1" dirty="0" err="1" smtClean="0"/>
              <a:t>Barringer</a:t>
            </a:r>
            <a:r>
              <a:rPr lang="en-US" sz="2200" b="1" dirty="0" smtClean="0"/>
              <a:t> 2012]</a:t>
            </a:r>
            <a:endParaRPr lang="en-US" sz="22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25" y="2160052"/>
            <a:ext cx="1500787" cy="18549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6511" r="32480"/>
          <a:stretch/>
        </p:blipFill>
        <p:spPr>
          <a:xfrm>
            <a:off x="1822242" y="2160052"/>
            <a:ext cx="2291609" cy="185490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81653" y="3922822"/>
            <a:ext cx="17157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/>
              <a:t>[</a:t>
            </a:r>
            <a:r>
              <a:rPr lang="en-US" sz="2200" b="1" dirty="0" err="1" smtClean="0"/>
              <a:t>Gribel</a:t>
            </a:r>
            <a:r>
              <a:rPr lang="en-US" sz="2200" b="1" dirty="0" smtClean="0"/>
              <a:t> 2011]</a:t>
            </a:r>
            <a:endParaRPr lang="en-US" sz="22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653" y="4941198"/>
            <a:ext cx="1889962" cy="19136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36073" t="17720" r="22018" b="50809"/>
          <a:stretch/>
        </p:blipFill>
        <p:spPr>
          <a:xfrm>
            <a:off x="3289873" y="4964752"/>
            <a:ext cx="2395019" cy="1821075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l="62916" t="30855" r="6736" b="38089"/>
          <a:stretch/>
        </p:blipFill>
        <p:spPr>
          <a:xfrm>
            <a:off x="5931583" y="4964752"/>
            <a:ext cx="1749778" cy="1812985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  <p:sp>
        <p:nvSpPr>
          <p:cNvPr id="17" name="Rectangle 16"/>
          <p:cNvSpPr/>
          <p:nvPr/>
        </p:nvSpPr>
        <p:spPr>
          <a:xfrm>
            <a:off x="1822242" y="5418667"/>
            <a:ext cx="520202" cy="451555"/>
          </a:xfrm>
          <a:prstGeom prst="rect">
            <a:avLst/>
          </a:prstGeom>
          <a:noFill/>
          <a:ln w="57150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506132" y="5644444"/>
            <a:ext cx="520202" cy="451555"/>
          </a:xfrm>
          <a:prstGeom prst="rect">
            <a:avLst/>
          </a:prstGeom>
          <a:noFill/>
          <a:ln w="57150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98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our Technique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r>
              <a:rPr lang="en-US" dirty="0" smtClean="0"/>
              <a:t>Spherical silhouettes and </a:t>
            </a:r>
            <a:r>
              <a:rPr lang="en-US" i="1" dirty="0" smtClean="0"/>
              <a:t>depth complexity</a:t>
            </a:r>
            <a:endParaRPr lang="en-US" dirty="0" smtClean="0"/>
          </a:p>
          <a:p>
            <a:pPr lvl="1"/>
            <a:r>
              <a:rPr lang="en-US" dirty="0" smtClean="0"/>
              <a:t>Dual-space silhouette search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Spherical contour edge detection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Final semi-analytic integration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Spherical parameterization choice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9597" y="4458978"/>
            <a:ext cx="3770227" cy="22298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35409" y="4576180"/>
            <a:ext cx="1362076" cy="20985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60044" y="4442608"/>
            <a:ext cx="1935582" cy="22809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22072" y="4112547"/>
            <a:ext cx="2814205" cy="269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163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our Technique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r>
              <a:rPr lang="en-US" dirty="0">
                <a:solidFill>
                  <a:srgbClr val="A6A6A6"/>
                </a:solidFill>
              </a:rPr>
              <a:t>Spherical silhouettes and </a:t>
            </a:r>
            <a:r>
              <a:rPr lang="en-US" i="1" dirty="0">
                <a:solidFill>
                  <a:srgbClr val="A6A6A6"/>
                </a:solidFill>
              </a:rPr>
              <a:t>depth complexity</a:t>
            </a:r>
          </a:p>
          <a:p>
            <a:pPr lvl="1"/>
            <a:r>
              <a:rPr lang="en-US" dirty="0" smtClean="0">
                <a:solidFill>
                  <a:srgbClr val="A6A6A6"/>
                </a:solidFill>
              </a:rPr>
              <a:t>Dual-space silhouette search</a:t>
            </a:r>
          </a:p>
          <a:p>
            <a:r>
              <a:rPr lang="en-US" dirty="0" smtClean="0"/>
              <a:t>Spherical contour edge detection</a:t>
            </a:r>
          </a:p>
          <a:p>
            <a:r>
              <a:rPr lang="en-US" dirty="0" smtClean="0">
                <a:solidFill>
                  <a:srgbClr val="A6A6A6"/>
                </a:solidFill>
              </a:rPr>
              <a:t>Final semi-analytic integration</a:t>
            </a:r>
          </a:p>
          <a:p>
            <a:pPr lvl="1"/>
            <a:r>
              <a:rPr lang="en-US" dirty="0">
                <a:solidFill>
                  <a:srgbClr val="A6A6A6"/>
                </a:solidFill>
              </a:rPr>
              <a:t>Spherical parameterization choice</a:t>
            </a: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9597" y="4458978"/>
            <a:ext cx="3770227" cy="22298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35409" y="4576180"/>
            <a:ext cx="1362076" cy="20985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60044" y="4442608"/>
            <a:ext cx="1935582" cy="2280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22072" y="4112547"/>
            <a:ext cx="2814205" cy="269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91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our Technique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r>
              <a:rPr lang="en-US" dirty="0">
                <a:solidFill>
                  <a:srgbClr val="A6A6A6"/>
                </a:solidFill>
              </a:rPr>
              <a:t>Spherical silhouettes and </a:t>
            </a:r>
            <a:r>
              <a:rPr lang="en-US" i="1" dirty="0">
                <a:solidFill>
                  <a:srgbClr val="A6A6A6"/>
                </a:solidFill>
              </a:rPr>
              <a:t>depth complexity</a:t>
            </a:r>
          </a:p>
          <a:p>
            <a:pPr lvl="1"/>
            <a:r>
              <a:rPr lang="en-US" dirty="0" smtClean="0">
                <a:solidFill>
                  <a:srgbClr val="A6A6A6"/>
                </a:solidFill>
              </a:rPr>
              <a:t>Dual-space silhouette search</a:t>
            </a:r>
          </a:p>
          <a:p>
            <a:r>
              <a:rPr lang="en-US" dirty="0" smtClean="0">
                <a:solidFill>
                  <a:srgbClr val="A6A6A6"/>
                </a:solidFill>
              </a:rPr>
              <a:t>Spherical contour edge detection</a:t>
            </a:r>
          </a:p>
          <a:p>
            <a:r>
              <a:rPr lang="en-US" dirty="0" smtClean="0"/>
              <a:t>Final semi-analytic integration</a:t>
            </a:r>
          </a:p>
          <a:p>
            <a:pPr lvl="1"/>
            <a:r>
              <a:rPr lang="en-US" dirty="0" smtClean="0"/>
              <a:t>Spherical parameterization choice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9597" y="4458978"/>
            <a:ext cx="3770227" cy="22298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35409" y="4576180"/>
            <a:ext cx="1362076" cy="20985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60044" y="4442608"/>
            <a:ext cx="1935582" cy="2280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2072" y="4112547"/>
            <a:ext cx="2814205" cy="269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91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535" y="1365498"/>
            <a:ext cx="8912578" cy="549250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Integration of spherical </a:t>
            </a:r>
            <a:r>
              <a:rPr lang="en-US" i="1" dirty="0" smtClean="0"/>
              <a:t>visibility-masked</a:t>
            </a:r>
            <a:r>
              <a:rPr lang="en-US" dirty="0" smtClean="0"/>
              <a:t> functions</a:t>
            </a:r>
            <a:endParaRPr lang="en-US" i="1" dirty="0" smtClean="0"/>
          </a:p>
          <a:p>
            <a:endParaRPr lang="en-US" i="1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Direct </a:t>
            </a:r>
            <a:r>
              <a:rPr lang="en-US" dirty="0"/>
              <a:t>Illumination from Environment Maps</a:t>
            </a:r>
          </a:p>
          <a:p>
            <a:pPr lvl="1"/>
            <a:r>
              <a:rPr lang="en-US" i="1" dirty="0"/>
              <a:t>All-frequency</a:t>
            </a:r>
            <a:r>
              <a:rPr lang="en-US" dirty="0"/>
              <a:t> shadows and </a:t>
            </a:r>
            <a:r>
              <a:rPr lang="en-US" dirty="0" smtClean="0"/>
              <a:t>reflections</a:t>
            </a:r>
          </a:p>
          <a:p>
            <a:pPr lvl="1"/>
            <a:r>
              <a:rPr lang="en-US" i="1" dirty="0" smtClean="0"/>
              <a:t>Ignore all indirect effects</a:t>
            </a:r>
          </a:p>
          <a:p>
            <a:endParaRPr lang="en-US" i="1" dirty="0" smtClean="0"/>
          </a:p>
        </p:txBody>
      </p:sp>
      <p:pic>
        <p:nvPicPr>
          <p:cNvPr id="5" name="Picture 4" descr="latexit-dra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52" y="1949493"/>
            <a:ext cx="7943273" cy="1027545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2" y="3235569"/>
            <a:ext cx="985486" cy="1487526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646" y="3744383"/>
            <a:ext cx="863600" cy="4699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289" y="3805486"/>
            <a:ext cx="388616" cy="388616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808" y="3258306"/>
            <a:ext cx="985486" cy="1487526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114" y="3744383"/>
            <a:ext cx="965200" cy="469900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141" y="3758494"/>
            <a:ext cx="11684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48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our Technique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r>
              <a:rPr lang="en-US" dirty="0">
                <a:solidFill>
                  <a:srgbClr val="A6A6A6"/>
                </a:solidFill>
              </a:rPr>
              <a:t>Spherical silhouettes and </a:t>
            </a:r>
            <a:r>
              <a:rPr lang="en-US" i="1" dirty="0">
                <a:solidFill>
                  <a:srgbClr val="A6A6A6"/>
                </a:solidFill>
              </a:rPr>
              <a:t>depth complexity</a:t>
            </a:r>
          </a:p>
          <a:p>
            <a:pPr lvl="1"/>
            <a:r>
              <a:rPr lang="en-US" dirty="0" smtClean="0">
                <a:solidFill>
                  <a:srgbClr val="A6A6A6"/>
                </a:solidFill>
              </a:rPr>
              <a:t>Dual-space silhouette search</a:t>
            </a:r>
          </a:p>
          <a:p>
            <a:r>
              <a:rPr lang="en-US" dirty="0" smtClean="0">
                <a:solidFill>
                  <a:srgbClr val="A6A6A6"/>
                </a:solidFill>
              </a:rPr>
              <a:t>Spherical contour edge detection</a:t>
            </a:r>
          </a:p>
          <a:p>
            <a:r>
              <a:rPr lang="en-US" dirty="0" smtClean="0">
                <a:solidFill>
                  <a:srgbClr val="A6A6A6"/>
                </a:solidFill>
              </a:rPr>
              <a:t>Final semi-analytic integration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Spherical parameterization choice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Applications and Results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9619585"/>
              </p:ext>
            </p:extLst>
          </p:nvPr>
        </p:nvGraphicFramePr>
        <p:xfrm>
          <a:off x="747106" y="5618935"/>
          <a:ext cx="8322696" cy="10480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9675"/>
                <a:gridCol w="5163021"/>
              </a:tblGrid>
              <a:tr h="524013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Ambient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</a:rPr>
                        <a:t> occlusion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</a:rPr>
                        <a:t>Precomputed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</a:rPr>
                        <a:t> Radiance Transfer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524013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Image relighting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Material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</a:rPr>
                        <a:t> editing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 flipV="1">
            <a:off x="45720" y="4727222"/>
            <a:ext cx="9052560" cy="14111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9975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Silhouettes and Depth Complexity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/>
          <a:lstStyle/>
          <a:p>
            <a:r>
              <a:rPr lang="en-US" dirty="0"/>
              <a:t>Consider the spherical projection of </a:t>
            </a:r>
            <a:r>
              <a:rPr lang="en-US" dirty="0" err="1" smtClean="0"/>
              <a:t>occluders</a:t>
            </a:r>
            <a:r>
              <a:rPr lang="en-US" dirty="0" smtClean="0"/>
              <a:t>, both simple and complex, </a:t>
            </a:r>
            <a:r>
              <a:rPr lang="en-US" dirty="0"/>
              <a:t>about a shading </a:t>
            </a:r>
            <a:r>
              <a:rPr lang="en-US" dirty="0" smtClean="0"/>
              <a:t>point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935" y="2884335"/>
            <a:ext cx="4994738" cy="29698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2702" y="4287724"/>
            <a:ext cx="2784971" cy="19165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387444">
            <a:off x="4311938" y="1816211"/>
            <a:ext cx="2536422" cy="362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16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Silhouettes and Depth Complexity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/>
          <a:lstStyle/>
          <a:p>
            <a:r>
              <a:rPr lang="en-US" dirty="0"/>
              <a:t>Consider the spherical projection of </a:t>
            </a:r>
            <a:r>
              <a:rPr lang="en-US" dirty="0" err="1"/>
              <a:t>occluders</a:t>
            </a:r>
            <a:r>
              <a:rPr lang="en-US" dirty="0"/>
              <a:t>, both simple and complex, about a shading point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935" y="2884335"/>
            <a:ext cx="4994738" cy="296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75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Silhouettes and Depth Complexity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819672" cy="5257800"/>
          </a:xfrm>
        </p:spPr>
        <p:txBody>
          <a:bodyPr/>
          <a:lstStyle/>
          <a:p>
            <a:r>
              <a:rPr lang="en-US" dirty="0" smtClean="0"/>
              <a:t>The depth complexity function (</a:t>
            </a:r>
            <a:r>
              <a:rPr lang="en-US" b="1" dirty="0" smtClean="0"/>
              <a:t>DCF</a:t>
            </a:r>
            <a:r>
              <a:rPr lang="en-US" dirty="0" smtClean="0"/>
              <a:t>) is defined as</a:t>
            </a:r>
          </a:p>
          <a:p>
            <a:pPr marL="0" indent="0">
              <a:buNone/>
            </a:pPr>
            <a:r>
              <a:rPr lang="en-US" i="1" dirty="0" smtClean="0"/>
              <a:t>    the number of times a ray intersects an object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935" y="2884335"/>
            <a:ext cx="4994738" cy="296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57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Silhouettes and Depth Complexity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b="1" dirty="0" smtClean="0"/>
              <a:t>DCF </a:t>
            </a:r>
            <a:r>
              <a:rPr lang="en-US" dirty="0" smtClean="0"/>
              <a:t>generalizes binary (spherical) visibility</a:t>
            </a:r>
            <a:endParaRPr lang="en-US" b="1" dirty="0" smtClean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sz="48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0289" y="2884335"/>
            <a:ext cx="4994738" cy="296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419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Silhouettes and Depth Complexity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DCF </a:t>
            </a:r>
            <a:r>
              <a:rPr lang="en-US" dirty="0"/>
              <a:t>generalizes binary (spherical) visibility</a:t>
            </a:r>
            <a:endParaRPr lang="en-US" b="1" dirty="0"/>
          </a:p>
          <a:p>
            <a:pPr lvl="1"/>
            <a:r>
              <a:rPr lang="en-US" b="1" dirty="0" smtClean="0"/>
              <a:t>visibility</a:t>
            </a:r>
            <a:r>
              <a:rPr lang="en-US" dirty="0" smtClean="0"/>
              <a:t> </a:t>
            </a:r>
            <a:r>
              <a:rPr lang="en-US" dirty="0"/>
              <a:t>can also be easily determined given the DCF</a:t>
            </a:r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935" y="2884335"/>
            <a:ext cx="4994738" cy="296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75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Silhouettes and Depth Complexity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>
            <a:normAutofit/>
          </a:bodyPr>
          <a:lstStyle/>
          <a:p>
            <a:r>
              <a:rPr lang="en-US" b="1" dirty="0" smtClean="0"/>
              <a:t>Key observations:</a:t>
            </a:r>
          </a:p>
          <a:p>
            <a:pPr lvl="1"/>
            <a:r>
              <a:rPr lang="en-US" dirty="0" smtClean="0"/>
              <a:t>visibility changes at </a:t>
            </a:r>
            <a:r>
              <a:rPr lang="en-US" i="1" dirty="0" smtClean="0"/>
              <a:t>silhouette crossings</a:t>
            </a:r>
          </a:p>
          <a:p>
            <a:pPr lvl="1"/>
            <a:endParaRPr lang="en-US" i="1" dirty="0"/>
          </a:p>
          <a:p>
            <a:pPr lvl="1"/>
            <a:endParaRPr lang="en-US" i="1" dirty="0" smtClean="0"/>
          </a:p>
          <a:p>
            <a:pPr lvl="1"/>
            <a:endParaRPr lang="en-US" i="1" dirty="0"/>
          </a:p>
          <a:p>
            <a:pPr marL="457200" lvl="1" indent="0">
              <a:buNone/>
            </a:pPr>
            <a:endParaRPr lang="en-US" i="1" dirty="0" smtClean="0"/>
          </a:p>
          <a:p>
            <a:pPr marL="457200" lvl="1" indent="0">
              <a:buNone/>
            </a:pPr>
            <a:endParaRPr lang="en-US" i="1" dirty="0" smtClean="0"/>
          </a:p>
          <a:p>
            <a:pPr lvl="1"/>
            <a:endParaRPr lang="en-US" i="1" dirty="0"/>
          </a:p>
          <a:p>
            <a:r>
              <a:rPr lang="en-US" i="1" dirty="0"/>
              <a:t>Silhouettes </a:t>
            </a:r>
            <a:r>
              <a:rPr lang="en-US" dirty="0"/>
              <a:t>are defined using a </a:t>
            </a:r>
            <a:r>
              <a:rPr lang="en-US" b="1" dirty="0"/>
              <a:t>global condition</a:t>
            </a:r>
            <a:endParaRPr lang="en-US" i="1" dirty="0"/>
          </a:p>
          <a:p>
            <a:pPr lvl="1"/>
            <a:endParaRPr lang="en-US" i="1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935" y="2884335"/>
            <a:ext cx="4994738" cy="296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043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Silhouettes and Depth Complexity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>
            <a:normAutofit/>
          </a:bodyPr>
          <a:lstStyle/>
          <a:p>
            <a:r>
              <a:rPr lang="en-US" b="1" dirty="0" smtClean="0"/>
              <a:t>Key observations:</a:t>
            </a:r>
          </a:p>
          <a:p>
            <a:pPr lvl="1"/>
            <a:r>
              <a:rPr lang="en-US" dirty="0" smtClean="0"/>
              <a:t>DCF changes at </a:t>
            </a:r>
            <a:r>
              <a:rPr lang="en-US" i="1" dirty="0" smtClean="0"/>
              <a:t>contour crossings</a:t>
            </a:r>
          </a:p>
          <a:p>
            <a:pPr marL="342900" lvl="1" indent="-342900">
              <a:buFont typeface="Arial"/>
              <a:buChar char="•"/>
            </a:pPr>
            <a:endParaRPr lang="en-US" i="1" dirty="0" smtClean="0"/>
          </a:p>
          <a:p>
            <a:pPr marL="342900" lvl="1" indent="-342900">
              <a:buFont typeface="Arial"/>
              <a:buChar char="•"/>
            </a:pPr>
            <a:endParaRPr lang="en-US" i="1" dirty="0" smtClean="0"/>
          </a:p>
          <a:p>
            <a:pPr marL="342900" lvl="1" indent="-342900">
              <a:buFont typeface="Arial"/>
              <a:buChar char="•"/>
            </a:pPr>
            <a:endParaRPr lang="en-US" i="1" dirty="0"/>
          </a:p>
          <a:p>
            <a:pPr marL="342900" lvl="1" indent="-342900">
              <a:buFont typeface="Arial"/>
              <a:buChar char="•"/>
            </a:pPr>
            <a:endParaRPr lang="en-US" i="1" dirty="0" smtClean="0"/>
          </a:p>
          <a:p>
            <a:pPr marL="342900" lvl="1" indent="-342900">
              <a:buFont typeface="Arial"/>
              <a:buChar char="•"/>
            </a:pPr>
            <a:endParaRPr lang="en-US" i="1" dirty="0"/>
          </a:p>
          <a:p>
            <a:pPr marL="342900" lvl="1" indent="-342900">
              <a:buFont typeface="Arial"/>
              <a:buChar char="•"/>
            </a:pPr>
            <a:endParaRPr lang="en-US" i="1" dirty="0"/>
          </a:p>
          <a:p>
            <a:pPr marL="0" indent="-400050"/>
            <a:r>
              <a:rPr lang="en-US" i="1" dirty="0" smtClean="0"/>
              <a:t>Contours </a:t>
            </a:r>
            <a:r>
              <a:rPr lang="en-US" dirty="0" smtClean="0"/>
              <a:t>are defined using a </a:t>
            </a:r>
            <a:r>
              <a:rPr lang="en-US" b="1" dirty="0" smtClean="0"/>
              <a:t>local condition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935" y="2884335"/>
            <a:ext cx="4994738" cy="296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345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Silhouettes and Depth Complexity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/>
          <a:lstStyle/>
          <a:p>
            <a:r>
              <a:rPr lang="en-US" dirty="0" smtClean="0"/>
              <a:t>We discretize the DCF along </a:t>
            </a:r>
            <a:r>
              <a:rPr lang="en-US" i="1" dirty="0" smtClean="0"/>
              <a:t>spherical </a:t>
            </a:r>
            <a:r>
              <a:rPr lang="en-US" i="1" dirty="0" err="1" smtClean="0"/>
              <a:t>isolines</a:t>
            </a:r>
            <a:endParaRPr lang="en-US" dirty="0" smtClean="0"/>
          </a:p>
          <a:p>
            <a:pPr lvl="1"/>
            <a:r>
              <a:rPr lang="en-US" dirty="0" smtClean="0"/>
              <a:t>we will later perform </a:t>
            </a:r>
            <a:r>
              <a:rPr lang="en-US" i="1" dirty="0" smtClean="0"/>
              <a:t>line-integrals </a:t>
            </a:r>
            <a:r>
              <a:rPr lang="en-US" dirty="0" smtClean="0"/>
              <a:t>over these spherical arcs</a:t>
            </a:r>
          </a:p>
          <a:p>
            <a:pPr lvl="1"/>
            <a:endParaRPr lang="en-US" i="1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1227" y="1705180"/>
            <a:ext cx="5494212" cy="32668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0289" y="2884335"/>
            <a:ext cx="4994738" cy="296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01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Silhouettes and Depth Complexity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The DCF can be computed, without ray-tracing, by counting </a:t>
            </a:r>
            <a:r>
              <a:rPr lang="en-US" i="1" dirty="0" smtClean="0"/>
              <a:t>contour crossings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0289" y="2884335"/>
            <a:ext cx="4994738" cy="296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801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535" y="1365498"/>
            <a:ext cx="8912578" cy="549250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Integration of spherical </a:t>
            </a:r>
            <a:r>
              <a:rPr lang="en-US" i="1" dirty="0" smtClean="0"/>
              <a:t>visibility-masked</a:t>
            </a:r>
            <a:r>
              <a:rPr lang="en-US" dirty="0" smtClean="0"/>
              <a:t> functions</a:t>
            </a:r>
            <a:endParaRPr lang="en-US" i="1" dirty="0" smtClean="0"/>
          </a:p>
          <a:p>
            <a:endParaRPr lang="en-US" i="1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Direct </a:t>
            </a:r>
            <a:r>
              <a:rPr lang="en-US" dirty="0"/>
              <a:t>Illumination from Environment Maps</a:t>
            </a:r>
          </a:p>
          <a:p>
            <a:pPr lvl="1"/>
            <a:r>
              <a:rPr lang="en-US" i="1" dirty="0"/>
              <a:t>All-frequency</a:t>
            </a:r>
            <a:r>
              <a:rPr lang="en-US" dirty="0"/>
              <a:t> shadows and </a:t>
            </a:r>
            <a:r>
              <a:rPr lang="en-US" dirty="0" smtClean="0"/>
              <a:t>reflections</a:t>
            </a:r>
          </a:p>
          <a:p>
            <a:pPr lvl="1"/>
            <a:r>
              <a:rPr lang="en-US" i="1" dirty="0" smtClean="0"/>
              <a:t>Ignore all indirect effects</a:t>
            </a:r>
          </a:p>
          <a:p>
            <a:endParaRPr lang="en-US" i="1" dirty="0" smtClean="0"/>
          </a:p>
        </p:txBody>
      </p:sp>
      <p:pic>
        <p:nvPicPr>
          <p:cNvPr id="5" name="Picture 4" descr="latexit-dra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52" y="1949493"/>
            <a:ext cx="7943273" cy="10275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019" y="3110103"/>
            <a:ext cx="2307056" cy="1948615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2" y="3235569"/>
            <a:ext cx="985486" cy="1487526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646" y="3744383"/>
            <a:ext cx="863600" cy="4699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289" y="3805486"/>
            <a:ext cx="388616" cy="388616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808" y="3258306"/>
            <a:ext cx="985486" cy="1487526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114" y="3744383"/>
            <a:ext cx="965200" cy="469900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141" y="3758494"/>
            <a:ext cx="11684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48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Silhouettes and Depth Complexity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The DCF </a:t>
            </a:r>
            <a:r>
              <a:rPr lang="en-US" dirty="0"/>
              <a:t>can be computed, without ray-tracing, by counting </a:t>
            </a:r>
            <a:r>
              <a:rPr lang="en-US" i="1" dirty="0"/>
              <a:t>contour </a:t>
            </a:r>
            <a:r>
              <a:rPr lang="en-US" i="1" dirty="0" smtClean="0"/>
              <a:t>crossings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3556" y="2410226"/>
            <a:ext cx="4994738" cy="29698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0289" y="2884335"/>
            <a:ext cx="4994738" cy="296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6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Silhouettes and Depth Complexity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The DCF </a:t>
            </a:r>
            <a:r>
              <a:rPr lang="en-US" dirty="0"/>
              <a:t>can be computed, without ray-tracing, by counting </a:t>
            </a:r>
            <a:r>
              <a:rPr lang="en-US" i="1" dirty="0"/>
              <a:t>contour </a:t>
            </a:r>
            <a:r>
              <a:rPr lang="en-US" i="1" dirty="0" smtClean="0"/>
              <a:t>crossings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8066" y="1995335"/>
            <a:ext cx="4994738" cy="29698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0289" y="2884335"/>
            <a:ext cx="4994738" cy="296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6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Silhouettes and Depth Complexity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The DCF </a:t>
            </a:r>
            <a:r>
              <a:rPr lang="en-US" dirty="0"/>
              <a:t>can be computed, without ray-tracing, by counting </a:t>
            </a:r>
            <a:r>
              <a:rPr lang="en-US" i="1" dirty="0"/>
              <a:t>contour </a:t>
            </a:r>
            <a:r>
              <a:rPr lang="en-US" i="1" dirty="0" smtClean="0"/>
              <a:t>crossings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5734" y="2890003"/>
            <a:ext cx="4994738" cy="29698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0289" y="2884335"/>
            <a:ext cx="4994738" cy="296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6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Silhouettes and Depth Complexity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The DCF </a:t>
            </a:r>
            <a:r>
              <a:rPr lang="en-US" dirty="0"/>
              <a:t>can be computed, without ray-tracing, by counting </a:t>
            </a:r>
            <a:r>
              <a:rPr lang="en-US" i="1" dirty="0"/>
              <a:t>contour </a:t>
            </a:r>
            <a:r>
              <a:rPr lang="en-US" i="1" dirty="0" smtClean="0"/>
              <a:t>crossings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1512" y="1967113"/>
            <a:ext cx="4994738" cy="29698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0289" y="2884335"/>
            <a:ext cx="4994738" cy="296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6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DCF Tracking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>
            <a:normAutofit/>
          </a:bodyPr>
          <a:lstStyle/>
          <a:p>
            <a:r>
              <a:rPr lang="en-US" dirty="0"/>
              <a:t>How </a:t>
            </a:r>
            <a:r>
              <a:rPr lang="en-US" dirty="0" smtClean="0"/>
              <a:t>to increment/decrement the DCF?</a:t>
            </a:r>
            <a:r>
              <a:rPr lang="en-US" dirty="0"/>
              <a:t> </a:t>
            </a:r>
            <a:r>
              <a:rPr lang="en-US" dirty="0" smtClean="0"/>
              <a:t>2 cases: </a:t>
            </a:r>
          </a:p>
        </p:txBody>
      </p:sp>
    </p:spTree>
    <p:extLst>
      <p:ext uri="{BB962C8B-B14F-4D97-AF65-F5344CB8AC3E}">
        <p14:creationId xmlns:p14="http://schemas.microsoft.com/office/powerpoint/2010/main" val="3254516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DCF Tracking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>
            <a:normAutofit/>
          </a:bodyPr>
          <a:lstStyle/>
          <a:p>
            <a:r>
              <a:rPr lang="en-US" dirty="0"/>
              <a:t>How </a:t>
            </a:r>
            <a:r>
              <a:rPr lang="en-US" dirty="0" smtClean="0"/>
              <a:t>to increment/decrement the DCF?</a:t>
            </a:r>
            <a:r>
              <a:rPr lang="en-US" dirty="0"/>
              <a:t> </a:t>
            </a:r>
            <a:r>
              <a:rPr lang="en-US" dirty="0" smtClean="0"/>
              <a:t>2 cases: </a:t>
            </a:r>
          </a:p>
          <a:p>
            <a:pPr lvl="1"/>
            <a:r>
              <a:rPr lang="en-US" dirty="0" smtClean="0"/>
              <a:t>boundary edges, and </a:t>
            </a:r>
          </a:p>
          <a:p>
            <a:pPr lvl="1"/>
            <a:r>
              <a:rPr lang="en-US" dirty="0" smtClean="0"/>
              <a:t>contour edges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516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DCF Tracking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>
            <a:normAutofit/>
          </a:bodyPr>
          <a:lstStyle/>
          <a:p>
            <a:r>
              <a:rPr lang="en-US" dirty="0"/>
              <a:t>How </a:t>
            </a:r>
            <a:r>
              <a:rPr lang="en-US" dirty="0" smtClean="0"/>
              <a:t>to increment/decrement the DCF?</a:t>
            </a:r>
            <a:r>
              <a:rPr lang="en-US" dirty="0"/>
              <a:t> </a:t>
            </a:r>
            <a:r>
              <a:rPr lang="en-US" dirty="0" smtClean="0"/>
              <a:t>2 cases: </a:t>
            </a:r>
          </a:p>
          <a:p>
            <a:pPr lvl="1"/>
            <a:r>
              <a:rPr lang="en-US" dirty="0" smtClean="0"/>
              <a:t>boundary edges, and </a:t>
            </a:r>
          </a:p>
          <a:p>
            <a:pPr lvl="1"/>
            <a:r>
              <a:rPr lang="en-US" dirty="0" smtClean="0"/>
              <a:t>contour edges</a:t>
            </a:r>
            <a:endParaRPr lang="en-US" dirty="0"/>
          </a:p>
          <a:p>
            <a:r>
              <a:rPr lang="en-US" dirty="0" smtClean="0">
                <a:solidFill>
                  <a:srgbClr val="006E00"/>
                </a:solidFill>
              </a:rPr>
              <a:t>Boundary</a:t>
            </a:r>
            <a:r>
              <a:rPr lang="en-US" dirty="0" smtClean="0"/>
              <a:t>: an edge that belongs to only 1 triangle</a:t>
            </a:r>
          </a:p>
          <a:p>
            <a:pPr lvl="1"/>
            <a:r>
              <a:rPr lang="en-US" dirty="0" smtClean="0"/>
              <a:t>when a ray crosses a </a:t>
            </a:r>
            <a:r>
              <a:rPr lang="en-US" dirty="0" smtClean="0">
                <a:solidFill>
                  <a:srgbClr val="006E00"/>
                </a:solidFill>
              </a:rPr>
              <a:t>boundary</a:t>
            </a:r>
            <a:r>
              <a:rPr lang="en-US" dirty="0" smtClean="0"/>
              <a:t>, DCF changes by +/- 1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500000">
            <a:off x="2965205" y="4183675"/>
            <a:ext cx="2317379" cy="323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16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DCF Tracking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>
            <a:normAutofit/>
          </a:bodyPr>
          <a:lstStyle/>
          <a:p>
            <a:r>
              <a:rPr lang="en-US" dirty="0"/>
              <a:t>How to increment/decrement the DCF? 2 cases: </a:t>
            </a:r>
          </a:p>
          <a:p>
            <a:pPr lvl="1"/>
            <a:r>
              <a:rPr lang="en-US" dirty="0" smtClean="0"/>
              <a:t>boundary edges, and </a:t>
            </a:r>
          </a:p>
          <a:p>
            <a:pPr lvl="1"/>
            <a:r>
              <a:rPr lang="en-US" dirty="0" smtClean="0"/>
              <a:t>contour edges</a:t>
            </a:r>
            <a:endParaRPr lang="en-US" dirty="0"/>
          </a:p>
          <a:p>
            <a:r>
              <a:rPr lang="en-US" dirty="0" smtClean="0">
                <a:solidFill>
                  <a:srgbClr val="CA0000"/>
                </a:solidFill>
              </a:rPr>
              <a:t>Contour</a:t>
            </a:r>
            <a:r>
              <a:rPr lang="en-US" dirty="0" smtClean="0"/>
              <a:t>: an edge shared between a front- and a back-facing triangle</a:t>
            </a:r>
          </a:p>
          <a:p>
            <a:pPr lvl="1"/>
            <a:r>
              <a:rPr lang="en-US" dirty="0"/>
              <a:t>when a ray crosses a </a:t>
            </a:r>
            <a:r>
              <a:rPr lang="en-US" dirty="0" smtClean="0">
                <a:solidFill>
                  <a:srgbClr val="CA0000"/>
                </a:solidFill>
              </a:rPr>
              <a:t>contour</a:t>
            </a:r>
            <a:r>
              <a:rPr lang="en-US" dirty="0" smtClean="0"/>
              <a:t>, DCF </a:t>
            </a:r>
            <a:r>
              <a:rPr lang="en-US" dirty="0"/>
              <a:t>changes by +/- </a:t>
            </a:r>
            <a:r>
              <a:rPr lang="en-US" dirty="0" smtClean="0"/>
              <a:t>2</a:t>
            </a:r>
            <a:endParaRPr lang="en-US" dirty="0"/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500000">
            <a:off x="3353092" y="4240009"/>
            <a:ext cx="2078891" cy="339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39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Boundary and Contour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/>
          <a:lstStyle/>
          <a:p>
            <a:r>
              <a:rPr lang="en-US" u="sng" dirty="0" smtClean="0"/>
              <a:t>Boundary edge detection</a:t>
            </a:r>
            <a:r>
              <a:rPr lang="en-US" dirty="0" smtClean="0"/>
              <a:t> is simple:</a:t>
            </a:r>
          </a:p>
          <a:p>
            <a:pPr lvl="1"/>
            <a:r>
              <a:rPr lang="en-US" dirty="0" smtClean="0"/>
              <a:t>boundaries do not vary over shading points; we simply identify edges belonging to only 1 triangle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272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Boundary and Contour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/>
          <a:lstStyle/>
          <a:p>
            <a:r>
              <a:rPr lang="en-US" u="sng" dirty="0" smtClean="0"/>
              <a:t>Boundary edge detection</a:t>
            </a:r>
            <a:r>
              <a:rPr lang="en-US" dirty="0" smtClean="0"/>
              <a:t> is simple:</a:t>
            </a:r>
          </a:p>
          <a:p>
            <a:pPr lvl="1"/>
            <a:r>
              <a:rPr lang="en-US" dirty="0" smtClean="0"/>
              <a:t>boundaries do not vary over shading points; we simply identify edges belonging to only 1 triangle</a:t>
            </a:r>
          </a:p>
          <a:p>
            <a:endParaRPr lang="en-US" dirty="0"/>
          </a:p>
          <a:p>
            <a:r>
              <a:rPr lang="en-US" u="sng" dirty="0" smtClean="0"/>
              <a:t>Contour edges</a:t>
            </a:r>
            <a:r>
              <a:rPr lang="en-US" dirty="0" smtClean="0"/>
              <a:t> can be handled naively by:</a:t>
            </a:r>
          </a:p>
          <a:p>
            <a:pPr lvl="1"/>
            <a:r>
              <a:rPr lang="en-US" dirty="0" smtClean="0"/>
              <a:t>iterating over edges</a:t>
            </a:r>
          </a:p>
          <a:p>
            <a:pPr lvl="1"/>
            <a:r>
              <a:rPr lang="en-US" dirty="0" smtClean="0"/>
              <a:t>marking those shared between front- and back-faces</a:t>
            </a:r>
            <a:r>
              <a:rPr lang="en-US" dirty="0"/>
              <a:t> </a:t>
            </a:r>
            <a:r>
              <a:rPr lang="en-US" dirty="0" smtClean="0"/>
              <a:t>(from the point of view of the shading point)</a:t>
            </a:r>
          </a:p>
        </p:txBody>
      </p:sp>
    </p:spTree>
    <p:extLst>
      <p:ext uri="{BB962C8B-B14F-4D97-AF65-F5344CB8AC3E}">
        <p14:creationId xmlns:p14="http://schemas.microsoft.com/office/powerpoint/2010/main" val="3983272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535" y="1365498"/>
            <a:ext cx="8912578" cy="549250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Integration of spherical </a:t>
            </a:r>
            <a:r>
              <a:rPr lang="en-US" i="1" dirty="0" smtClean="0"/>
              <a:t>visibility-masked</a:t>
            </a:r>
            <a:r>
              <a:rPr lang="en-US" dirty="0" smtClean="0"/>
              <a:t> functions</a:t>
            </a:r>
            <a:endParaRPr lang="en-US" i="1" dirty="0" smtClean="0"/>
          </a:p>
          <a:p>
            <a:endParaRPr lang="en-US" i="1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Direct </a:t>
            </a:r>
            <a:r>
              <a:rPr lang="en-US" dirty="0"/>
              <a:t>Illumination from Environment Maps</a:t>
            </a:r>
          </a:p>
          <a:p>
            <a:pPr lvl="1"/>
            <a:r>
              <a:rPr lang="en-US" i="1" dirty="0"/>
              <a:t>All-frequency</a:t>
            </a:r>
            <a:r>
              <a:rPr lang="en-US" dirty="0"/>
              <a:t> shadows and </a:t>
            </a:r>
            <a:r>
              <a:rPr lang="en-US" dirty="0" smtClean="0"/>
              <a:t>reflections</a:t>
            </a:r>
          </a:p>
          <a:p>
            <a:pPr lvl="1"/>
            <a:r>
              <a:rPr lang="en-US" i="1" dirty="0" smtClean="0"/>
              <a:t>Ignore all indirect effects</a:t>
            </a:r>
          </a:p>
          <a:p>
            <a:endParaRPr lang="en-US" i="1" dirty="0" smtClean="0"/>
          </a:p>
        </p:txBody>
      </p:sp>
      <p:pic>
        <p:nvPicPr>
          <p:cNvPr id="5" name="Picture 4" descr="latexit-dra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52" y="1949493"/>
            <a:ext cx="7943273" cy="10275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019" y="3110103"/>
            <a:ext cx="2307056" cy="1948615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2" y="3235569"/>
            <a:ext cx="985486" cy="1487526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646" y="3744383"/>
            <a:ext cx="863600" cy="4699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289" y="3805486"/>
            <a:ext cx="388616" cy="388616"/>
          </a:xfrm>
          <a:prstGeom prst="rect">
            <a:avLst/>
          </a:prstGeom>
        </p:spPr>
      </p:pic>
      <p:grpSp>
        <p:nvGrpSpPr>
          <p:cNvPr id="4" name="Group 19"/>
          <p:cNvGrpSpPr/>
          <p:nvPr/>
        </p:nvGrpSpPr>
        <p:grpSpPr>
          <a:xfrm>
            <a:off x="3829022" y="3032631"/>
            <a:ext cx="1870618" cy="1907999"/>
            <a:chOff x="4097131" y="3018520"/>
            <a:chExt cx="1870618" cy="1907999"/>
          </a:xfrm>
        </p:grpSpPr>
        <p:grpSp>
          <p:nvGrpSpPr>
            <p:cNvPr id="7" name="Group 17"/>
            <p:cNvGrpSpPr/>
            <p:nvPr/>
          </p:nvGrpSpPr>
          <p:grpSpPr>
            <a:xfrm>
              <a:off x="4097131" y="3018520"/>
              <a:ext cx="1870618" cy="1907999"/>
              <a:chOff x="4097131" y="3018520"/>
              <a:chExt cx="1870618" cy="1907999"/>
            </a:xfrm>
          </p:grpSpPr>
          <p:sp>
            <p:nvSpPr>
              <p:cNvPr id="16" name="Oval 15"/>
              <p:cNvSpPr>
                <a:spLocks noChangeAspect="1"/>
              </p:cNvSpPr>
              <p:nvPr/>
            </p:nvSpPr>
            <p:spPr>
              <a:xfrm>
                <a:off x="4097131" y="3055815"/>
                <a:ext cx="1836000" cy="1836000"/>
              </a:xfrm>
              <a:prstGeom prst="ellipse">
                <a:avLst/>
              </a:prstGeom>
              <a:noFill/>
              <a:ln w="57150" cmpd="sng">
                <a:solidFill>
                  <a:schemeClr val="tx1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50548" y="3018520"/>
                <a:ext cx="1717201" cy="1907999"/>
              </a:xfrm>
              <a:prstGeom prst="rect">
                <a:avLst/>
              </a:prstGeom>
            </p:spPr>
          </p:pic>
        </p:grpSp>
        <p:sp>
          <p:nvSpPr>
            <p:cNvPr id="19" name="Rectangle 18"/>
            <p:cNvSpPr/>
            <p:nvPr/>
          </p:nvSpPr>
          <p:spPr>
            <a:xfrm>
              <a:off x="4727222" y="3744383"/>
              <a:ext cx="677334" cy="449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</a:endParaRPr>
            </a:p>
          </p:txBody>
        </p:sp>
      </p:grpSp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808" y="3258306"/>
            <a:ext cx="985486" cy="1487526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114" y="3744383"/>
            <a:ext cx="965200" cy="469900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141" y="3758494"/>
            <a:ext cx="11684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48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Boundary and Contour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We avoid visiting all edges by adapting </a:t>
            </a:r>
            <a:r>
              <a:rPr lang="en-US" dirty="0" err="1" smtClean="0"/>
              <a:t>Hertzmann</a:t>
            </a:r>
            <a:r>
              <a:rPr lang="en-US" dirty="0" smtClean="0"/>
              <a:t> and </a:t>
            </a:r>
            <a:r>
              <a:rPr lang="en-US" dirty="0" err="1" smtClean="0"/>
              <a:t>Zorin’s</a:t>
            </a:r>
            <a:r>
              <a:rPr lang="en-US" dirty="0" smtClean="0"/>
              <a:t> </a:t>
            </a:r>
            <a:r>
              <a:rPr lang="en-US" i="1" dirty="0" smtClean="0"/>
              <a:t>fast silhouette detection </a:t>
            </a:r>
            <a:r>
              <a:rPr lang="en-US" dirty="0" smtClean="0"/>
              <a:t>[2000]</a:t>
            </a:r>
          </a:p>
          <a:p>
            <a:r>
              <a:rPr lang="en-US" dirty="0" smtClean="0"/>
              <a:t>We define a dual mesh: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43489" y="2936751"/>
            <a:ext cx="1856724" cy="2860359"/>
          </a:xfrm>
          <a:prstGeom prst="rect">
            <a:avLst/>
          </a:prstGeom>
        </p:spPr>
      </p:pic>
      <p:sp>
        <p:nvSpPr>
          <p:cNvPr id="5" name="Isosceles Triangle 4"/>
          <p:cNvSpPr/>
          <p:nvPr/>
        </p:nvSpPr>
        <p:spPr>
          <a:xfrm>
            <a:off x="564440" y="4049889"/>
            <a:ext cx="3626556" cy="1495778"/>
          </a:xfrm>
          <a:prstGeom prst="triangle">
            <a:avLst>
              <a:gd name="adj" fmla="val 50975"/>
            </a:avLst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 rot="10800000">
            <a:off x="2412994" y="4049889"/>
            <a:ext cx="2300113" cy="1495778"/>
          </a:xfrm>
          <a:prstGeom prst="triangle">
            <a:avLst>
              <a:gd name="adj" fmla="val 22393"/>
            </a:avLst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/>
          <p:cNvSpPr/>
          <p:nvPr/>
        </p:nvSpPr>
        <p:spPr>
          <a:xfrm>
            <a:off x="4190996" y="4049889"/>
            <a:ext cx="2666999" cy="1495778"/>
          </a:xfrm>
          <a:prstGeom prst="triangle">
            <a:avLst>
              <a:gd name="adj" fmla="val 19849"/>
            </a:avLst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544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Boundary and Contour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We avoid visiting all edges by adapting </a:t>
            </a:r>
            <a:r>
              <a:rPr lang="en-US" dirty="0" err="1" smtClean="0"/>
              <a:t>Hertzmann</a:t>
            </a:r>
            <a:r>
              <a:rPr lang="en-US" dirty="0" smtClean="0"/>
              <a:t> and </a:t>
            </a:r>
            <a:r>
              <a:rPr lang="en-US" dirty="0" err="1" smtClean="0"/>
              <a:t>Zorin’s</a:t>
            </a:r>
            <a:r>
              <a:rPr lang="en-US" dirty="0" smtClean="0"/>
              <a:t> </a:t>
            </a:r>
            <a:r>
              <a:rPr lang="en-US" i="1" dirty="0" smtClean="0"/>
              <a:t>fast silhouette detection </a:t>
            </a:r>
            <a:r>
              <a:rPr lang="en-US" dirty="0" smtClean="0"/>
              <a:t>[2000]</a:t>
            </a:r>
          </a:p>
          <a:p>
            <a:r>
              <a:rPr lang="en-US" dirty="0" smtClean="0"/>
              <a:t>We define a dual mesh: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43489" y="2936751"/>
            <a:ext cx="1856724" cy="2860359"/>
          </a:xfrm>
          <a:prstGeom prst="rect">
            <a:avLst/>
          </a:prstGeom>
        </p:spPr>
      </p:pic>
      <p:sp>
        <p:nvSpPr>
          <p:cNvPr id="5" name="Isosceles Triangle 4"/>
          <p:cNvSpPr/>
          <p:nvPr/>
        </p:nvSpPr>
        <p:spPr>
          <a:xfrm>
            <a:off x="564440" y="4049889"/>
            <a:ext cx="3626556" cy="1495778"/>
          </a:xfrm>
          <a:prstGeom prst="triangle">
            <a:avLst>
              <a:gd name="adj" fmla="val 50975"/>
            </a:avLst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 rot="10800000">
            <a:off x="2412994" y="4049889"/>
            <a:ext cx="2300113" cy="1495778"/>
          </a:xfrm>
          <a:prstGeom prst="triangle">
            <a:avLst>
              <a:gd name="adj" fmla="val 22393"/>
            </a:avLst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/>
          <p:cNvSpPr/>
          <p:nvPr/>
        </p:nvSpPr>
        <p:spPr>
          <a:xfrm>
            <a:off x="4190996" y="4049889"/>
            <a:ext cx="2666999" cy="1495778"/>
          </a:xfrm>
          <a:prstGeom prst="triangle">
            <a:avLst>
              <a:gd name="adj" fmla="val 19849"/>
            </a:avLst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6" idx="4"/>
            <a:endCxn id="7" idx="2"/>
          </p:cNvCxnSpPr>
          <p:nvPr/>
        </p:nvCxnSpPr>
        <p:spPr>
          <a:xfrm>
            <a:off x="2412994" y="4049889"/>
            <a:ext cx="1778002" cy="1495778"/>
          </a:xfrm>
          <a:prstGeom prst="line">
            <a:avLst/>
          </a:prstGeom>
          <a:ln w="7620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1136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Boundary and Contour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We avoid visiting all edges by adapting </a:t>
            </a:r>
            <a:r>
              <a:rPr lang="en-US" dirty="0" err="1" smtClean="0"/>
              <a:t>Hertzmann</a:t>
            </a:r>
            <a:r>
              <a:rPr lang="en-US" dirty="0" smtClean="0"/>
              <a:t> and </a:t>
            </a:r>
            <a:r>
              <a:rPr lang="en-US" dirty="0" err="1" smtClean="0"/>
              <a:t>Zorin’s</a:t>
            </a:r>
            <a:r>
              <a:rPr lang="en-US" dirty="0" smtClean="0"/>
              <a:t> </a:t>
            </a:r>
            <a:r>
              <a:rPr lang="en-US" i="1" dirty="0" smtClean="0"/>
              <a:t>fast silhouette detection </a:t>
            </a:r>
            <a:r>
              <a:rPr lang="en-US" dirty="0" smtClean="0"/>
              <a:t>[2000]</a:t>
            </a:r>
          </a:p>
          <a:p>
            <a:r>
              <a:rPr lang="en-US" dirty="0" smtClean="0"/>
              <a:t>We define a dual mesh:</a:t>
            </a:r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43489" y="2936751"/>
            <a:ext cx="1856724" cy="2860359"/>
          </a:xfrm>
          <a:prstGeom prst="rect">
            <a:avLst/>
          </a:prstGeom>
        </p:spPr>
      </p:pic>
      <p:sp>
        <p:nvSpPr>
          <p:cNvPr id="17" name="Isosceles Triangle 16"/>
          <p:cNvSpPr/>
          <p:nvPr/>
        </p:nvSpPr>
        <p:spPr>
          <a:xfrm>
            <a:off x="564440" y="4049889"/>
            <a:ext cx="3626556" cy="1495778"/>
          </a:xfrm>
          <a:prstGeom prst="triangle">
            <a:avLst>
              <a:gd name="adj" fmla="val 50975"/>
            </a:avLst>
          </a:prstGeom>
          <a:noFill/>
          <a:ln w="38100" cmpd="sng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/>
          <p:cNvSpPr/>
          <p:nvPr/>
        </p:nvSpPr>
        <p:spPr>
          <a:xfrm rot="10800000">
            <a:off x="2412994" y="4049889"/>
            <a:ext cx="2300113" cy="1495778"/>
          </a:xfrm>
          <a:prstGeom prst="triangle">
            <a:avLst>
              <a:gd name="adj" fmla="val 22393"/>
            </a:avLst>
          </a:prstGeom>
          <a:noFill/>
          <a:ln w="38100" cmpd="sng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>
            <a:off x="4190996" y="4049889"/>
            <a:ext cx="2666999" cy="1495778"/>
          </a:xfrm>
          <a:prstGeom prst="triangle">
            <a:avLst>
              <a:gd name="adj" fmla="val 19849"/>
            </a:avLst>
          </a:prstGeom>
          <a:noFill/>
          <a:ln w="38100" cmpd="sng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413000" y="4535650"/>
            <a:ext cx="1512888" cy="346795"/>
          </a:xfrm>
          <a:prstGeom prst="line">
            <a:avLst/>
          </a:prstGeom>
          <a:ln w="7620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Diamond 8"/>
          <p:cNvSpPr/>
          <p:nvPr/>
        </p:nvSpPr>
        <p:spPr>
          <a:xfrm>
            <a:off x="2300111" y="4769556"/>
            <a:ext cx="225778" cy="225777"/>
          </a:xfrm>
          <a:prstGeom prst="diamond">
            <a:avLst/>
          </a:prstGeom>
          <a:solidFill>
            <a:schemeClr val="tx1"/>
          </a:solidFill>
          <a:ln w="28575" cmpd="sng">
            <a:solidFill>
              <a:srgbClr val="F7964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iamond 9"/>
          <p:cNvSpPr/>
          <p:nvPr/>
        </p:nvSpPr>
        <p:spPr>
          <a:xfrm>
            <a:off x="3812999" y="4422761"/>
            <a:ext cx="225778" cy="225777"/>
          </a:xfrm>
          <a:prstGeom prst="diamond">
            <a:avLst/>
          </a:prstGeom>
          <a:solidFill>
            <a:schemeClr val="tx1"/>
          </a:solidFill>
          <a:ln w="28575" cmpd="sng">
            <a:solidFill>
              <a:srgbClr val="F7964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136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Boundary and Contour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We avoid visiting all edges by adapting </a:t>
            </a:r>
            <a:r>
              <a:rPr lang="en-US" dirty="0" err="1" smtClean="0"/>
              <a:t>Hertzmann</a:t>
            </a:r>
            <a:r>
              <a:rPr lang="en-US" dirty="0" smtClean="0"/>
              <a:t> and </a:t>
            </a:r>
            <a:r>
              <a:rPr lang="en-US" dirty="0" err="1" smtClean="0"/>
              <a:t>Zorin’s</a:t>
            </a:r>
            <a:r>
              <a:rPr lang="en-US" dirty="0" smtClean="0"/>
              <a:t> </a:t>
            </a:r>
            <a:r>
              <a:rPr lang="en-US" i="1" dirty="0" smtClean="0"/>
              <a:t>fast silhouette detection </a:t>
            </a:r>
            <a:r>
              <a:rPr lang="en-US" dirty="0" smtClean="0"/>
              <a:t>[2000]</a:t>
            </a:r>
          </a:p>
          <a:p>
            <a:r>
              <a:rPr lang="en-US" dirty="0" smtClean="0"/>
              <a:t>We define a dual mesh: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500" dirty="0"/>
          </a:p>
          <a:p>
            <a:r>
              <a:rPr lang="en-US" dirty="0" smtClean="0"/>
              <a:t>Contour detection = </a:t>
            </a:r>
            <a:r>
              <a:rPr lang="en-US" dirty="0" err="1" smtClean="0"/>
              <a:t>hyperplane</a:t>
            </a:r>
            <a:r>
              <a:rPr lang="en-US" dirty="0" smtClean="0"/>
              <a:t>/line intersection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43489" y="2936751"/>
            <a:ext cx="1856724" cy="2860359"/>
          </a:xfrm>
          <a:prstGeom prst="rect">
            <a:avLst/>
          </a:prstGeom>
        </p:spPr>
      </p:pic>
      <p:sp>
        <p:nvSpPr>
          <p:cNvPr id="5" name="Isosceles Triangle 4"/>
          <p:cNvSpPr/>
          <p:nvPr/>
        </p:nvSpPr>
        <p:spPr>
          <a:xfrm>
            <a:off x="564440" y="4049889"/>
            <a:ext cx="3626556" cy="1495778"/>
          </a:xfrm>
          <a:prstGeom prst="triangle">
            <a:avLst>
              <a:gd name="adj" fmla="val 50975"/>
            </a:avLst>
          </a:prstGeom>
          <a:noFill/>
          <a:ln w="38100" cmpd="sng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 rot="10800000">
            <a:off x="2412994" y="4049889"/>
            <a:ext cx="2300113" cy="1495778"/>
          </a:xfrm>
          <a:prstGeom prst="triangle">
            <a:avLst>
              <a:gd name="adj" fmla="val 22393"/>
            </a:avLst>
          </a:prstGeom>
          <a:noFill/>
          <a:ln w="38100" cmpd="sng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/>
          <p:cNvSpPr/>
          <p:nvPr/>
        </p:nvSpPr>
        <p:spPr>
          <a:xfrm>
            <a:off x="4190996" y="4049889"/>
            <a:ext cx="2666999" cy="1495778"/>
          </a:xfrm>
          <a:prstGeom prst="triangle">
            <a:avLst>
              <a:gd name="adj" fmla="val 19849"/>
            </a:avLst>
          </a:prstGeom>
          <a:noFill/>
          <a:ln w="38100" cmpd="sng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413000" y="4535650"/>
            <a:ext cx="1512888" cy="346795"/>
          </a:xfrm>
          <a:prstGeom prst="line">
            <a:avLst/>
          </a:prstGeom>
          <a:ln w="7620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Diamond 8"/>
          <p:cNvSpPr/>
          <p:nvPr/>
        </p:nvSpPr>
        <p:spPr>
          <a:xfrm>
            <a:off x="2300111" y="4769556"/>
            <a:ext cx="225778" cy="225777"/>
          </a:xfrm>
          <a:prstGeom prst="diamond">
            <a:avLst/>
          </a:prstGeom>
          <a:solidFill>
            <a:schemeClr val="tx1"/>
          </a:solidFill>
          <a:ln w="28575" cmpd="sng">
            <a:solidFill>
              <a:srgbClr val="F7964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iamond 9"/>
          <p:cNvSpPr/>
          <p:nvPr/>
        </p:nvSpPr>
        <p:spPr>
          <a:xfrm>
            <a:off x="3812999" y="4422761"/>
            <a:ext cx="225778" cy="225777"/>
          </a:xfrm>
          <a:prstGeom prst="diamond">
            <a:avLst/>
          </a:prstGeom>
          <a:solidFill>
            <a:schemeClr val="tx1"/>
          </a:solidFill>
          <a:ln w="28575" cmpd="sng">
            <a:solidFill>
              <a:srgbClr val="F7964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932516" y="4038747"/>
            <a:ext cx="1293543" cy="677288"/>
          </a:xfrm>
          <a:prstGeom prst="straightConnector1">
            <a:avLst/>
          </a:prstGeom>
          <a:ln w="76200" cmpd="sng">
            <a:solidFill>
              <a:schemeClr val="accent3"/>
            </a:solidFill>
            <a:prstDash val="sysDot"/>
            <a:headEnd type="none"/>
            <a:tailEnd type="oval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948894" y="4049889"/>
            <a:ext cx="603447" cy="315959"/>
          </a:xfrm>
          <a:prstGeom prst="straightConnector1">
            <a:avLst/>
          </a:prstGeom>
          <a:ln w="76200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860606" y="3972129"/>
            <a:ext cx="176575" cy="176575"/>
          </a:xfrm>
          <a:prstGeom prst="ellipse">
            <a:avLst/>
          </a:prstGeom>
          <a:solidFill>
            <a:srgbClr val="800000"/>
          </a:solidFill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136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Semi-analytic Integration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/>
          <a:lstStyle/>
          <a:p>
            <a:r>
              <a:rPr lang="en-US" dirty="0" smtClean="0"/>
              <a:t>DCF values are tracked along each </a:t>
            </a:r>
            <a:r>
              <a:rPr lang="en-US" i="1" dirty="0" smtClean="0"/>
              <a:t>u</a:t>
            </a:r>
            <a:r>
              <a:rPr lang="en-US" dirty="0" smtClean="0"/>
              <a:t>-</a:t>
            </a:r>
            <a:r>
              <a:rPr lang="en-US" dirty="0" err="1" smtClean="0"/>
              <a:t>isoline</a:t>
            </a: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184" y="2530007"/>
            <a:ext cx="6043633" cy="362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557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Semi-analytic Integration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/>
          <a:lstStyle/>
          <a:p>
            <a:r>
              <a:rPr lang="en-US" dirty="0" smtClean="0"/>
              <a:t>We can re-write the visibility-masked integral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in terms of this discretization, as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6023" y="368840"/>
            <a:ext cx="1750625" cy="1048798"/>
          </a:xfrm>
          <a:prstGeom prst="rect">
            <a:avLst/>
          </a:prstGeom>
        </p:spPr>
      </p:pic>
      <p:pic>
        <p:nvPicPr>
          <p:cNvPr id="6" name="Picture 5" descr="latexit-drag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73016"/>
            <a:ext cx="7221157" cy="934132"/>
          </a:xfrm>
          <a:prstGeom prst="rect">
            <a:avLst/>
          </a:prstGeom>
        </p:spPr>
      </p:pic>
      <p:pic>
        <p:nvPicPr>
          <p:cNvPr id="4" name="Picture 3" descr="latexit-drag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34591"/>
            <a:ext cx="6360495" cy="1144050"/>
          </a:xfrm>
          <a:prstGeom prst="rect">
            <a:avLst/>
          </a:prstGeom>
        </p:spPr>
      </p:pic>
      <p:pic>
        <p:nvPicPr>
          <p:cNvPr id="7" name="Picture 6" descr="latexit-drag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483" y="6380333"/>
            <a:ext cx="609600" cy="3429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023" y="2316548"/>
            <a:ext cx="558800" cy="3937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594" y="3818294"/>
            <a:ext cx="647700" cy="4826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483" y="2710248"/>
            <a:ext cx="647700" cy="596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6990" y="3457890"/>
            <a:ext cx="2092390" cy="301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394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Semi-analytic Integration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6023" y="649865"/>
            <a:ext cx="2563091" cy="1535546"/>
          </a:xfrm>
          <a:prstGeom prst="rect">
            <a:avLst/>
          </a:prstGeom>
        </p:spPr>
      </p:pic>
      <p:pic>
        <p:nvPicPr>
          <p:cNvPr id="4" name="Picture 3" descr="latexit-drag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284" y="1417638"/>
            <a:ext cx="5782268" cy="1040045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414" y="0"/>
            <a:ext cx="558800" cy="3937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594" y="3818294"/>
            <a:ext cx="647700" cy="4826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483" y="2710248"/>
            <a:ext cx="647700" cy="596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37214" y="2769178"/>
            <a:ext cx="2531792" cy="36479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401" y="2755692"/>
            <a:ext cx="2695133" cy="370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77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Semi-analytic Integration</a:t>
            </a:r>
            <a:endParaRPr lang="en-US" dirty="0"/>
          </a:p>
        </p:txBody>
      </p:sp>
      <p:pic>
        <p:nvPicPr>
          <p:cNvPr id="7" name="Picture 6" descr="latexit-dra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38" y="6448472"/>
            <a:ext cx="609600" cy="342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401" y="2755692"/>
            <a:ext cx="2695133" cy="3702405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284" y="1417638"/>
            <a:ext cx="5782268" cy="104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8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Semi-analytic Integration</a:t>
            </a:r>
            <a:endParaRPr lang="en-US" dirty="0"/>
          </a:p>
        </p:txBody>
      </p:sp>
      <p:pic>
        <p:nvPicPr>
          <p:cNvPr id="7" name="Picture 6" descr="latexit-dra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38" y="6448472"/>
            <a:ext cx="609600" cy="342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401" y="2755692"/>
            <a:ext cx="2695133" cy="3702405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756" y="4619063"/>
            <a:ext cx="1422400" cy="39370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 rot="10800000">
            <a:off x="2886795" y="2755692"/>
            <a:ext cx="2949225" cy="3388783"/>
            <a:chOff x="2060219" y="2763661"/>
            <a:chExt cx="2949225" cy="3388783"/>
          </a:xfrm>
        </p:grpSpPr>
        <p:cxnSp>
          <p:nvCxnSpPr>
            <p:cNvPr id="21" name="Elbow Connector 20"/>
            <p:cNvCxnSpPr/>
            <p:nvPr/>
          </p:nvCxnSpPr>
          <p:spPr>
            <a:xfrm flipV="1">
              <a:off x="2060219" y="2763661"/>
              <a:ext cx="2844463" cy="1328562"/>
            </a:xfrm>
            <a:prstGeom prst="bentConnector3">
              <a:avLst>
                <a:gd name="adj1" fmla="val 23211"/>
              </a:avLst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lbow Connector 26"/>
            <p:cNvCxnSpPr/>
            <p:nvPr/>
          </p:nvCxnSpPr>
          <p:spPr>
            <a:xfrm>
              <a:off x="2060222" y="4104044"/>
              <a:ext cx="2949222" cy="2048400"/>
            </a:xfrm>
            <a:prstGeom prst="bentConnector3">
              <a:avLst>
                <a:gd name="adj1" fmla="val 22249"/>
              </a:avLst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284" y="1417638"/>
            <a:ext cx="5782268" cy="104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331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Semi-analytic Integration</a:t>
            </a:r>
            <a:endParaRPr lang="en-US" dirty="0"/>
          </a:p>
        </p:txBody>
      </p:sp>
      <p:pic>
        <p:nvPicPr>
          <p:cNvPr id="7" name="Picture 6" descr="latexit-dra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38" y="6448472"/>
            <a:ext cx="609600" cy="342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401" y="2755692"/>
            <a:ext cx="2695133" cy="3702405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8" y="2528643"/>
            <a:ext cx="485759" cy="329623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756" y="4619063"/>
            <a:ext cx="1422400" cy="3937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284" y="1417638"/>
            <a:ext cx="5782268" cy="104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331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535" y="1365498"/>
            <a:ext cx="8912578" cy="549250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Integration of spherical </a:t>
            </a:r>
            <a:r>
              <a:rPr lang="en-US" i="1" dirty="0" smtClean="0"/>
              <a:t>visibility-masked</a:t>
            </a:r>
            <a:r>
              <a:rPr lang="en-US" dirty="0" smtClean="0"/>
              <a:t> functions</a:t>
            </a:r>
            <a:endParaRPr lang="en-US" i="1" dirty="0" smtClean="0"/>
          </a:p>
          <a:p>
            <a:endParaRPr lang="en-US" i="1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Direct </a:t>
            </a:r>
            <a:r>
              <a:rPr lang="en-US" dirty="0"/>
              <a:t>Illumination from Environment Maps</a:t>
            </a:r>
          </a:p>
          <a:p>
            <a:pPr lvl="1"/>
            <a:r>
              <a:rPr lang="en-US" i="1" dirty="0"/>
              <a:t>All-frequency</a:t>
            </a:r>
            <a:r>
              <a:rPr lang="en-US" dirty="0"/>
              <a:t> shadows and </a:t>
            </a:r>
            <a:r>
              <a:rPr lang="en-US" dirty="0" smtClean="0"/>
              <a:t>reflections</a:t>
            </a:r>
          </a:p>
          <a:p>
            <a:pPr lvl="1"/>
            <a:r>
              <a:rPr lang="en-US" i="1" dirty="0" smtClean="0"/>
              <a:t>Ignore all indirect effects</a:t>
            </a:r>
          </a:p>
          <a:p>
            <a:endParaRPr lang="en-US" i="1" dirty="0" smtClean="0"/>
          </a:p>
        </p:txBody>
      </p:sp>
      <p:pic>
        <p:nvPicPr>
          <p:cNvPr id="5" name="Picture 4" descr="latexit-dra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52" y="1949493"/>
            <a:ext cx="7943273" cy="10275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019" y="3110103"/>
            <a:ext cx="2307056" cy="1948615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2" y="3235569"/>
            <a:ext cx="985486" cy="1487526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646" y="3744383"/>
            <a:ext cx="863600" cy="4699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289" y="3805486"/>
            <a:ext cx="388616" cy="388616"/>
          </a:xfrm>
          <a:prstGeom prst="rect">
            <a:avLst/>
          </a:prstGeom>
        </p:spPr>
      </p:pic>
      <p:grpSp>
        <p:nvGrpSpPr>
          <p:cNvPr id="4" name="Group 19"/>
          <p:cNvGrpSpPr/>
          <p:nvPr/>
        </p:nvGrpSpPr>
        <p:grpSpPr>
          <a:xfrm>
            <a:off x="3829022" y="3032631"/>
            <a:ext cx="1870618" cy="1907999"/>
            <a:chOff x="4097131" y="3018520"/>
            <a:chExt cx="1870618" cy="1907999"/>
          </a:xfrm>
        </p:grpSpPr>
        <p:grpSp>
          <p:nvGrpSpPr>
            <p:cNvPr id="7" name="Group 17"/>
            <p:cNvGrpSpPr/>
            <p:nvPr/>
          </p:nvGrpSpPr>
          <p:grpSpPr>
            <a:xfrm>
              <a:off x="4097131" y="3018520"/>
              <a:ext cx="1870618" cy="1907999"/>
              <a:chOff x="4097131" y="3018520"/>
              <a:chExt cx="1870618" cy="1907999"/>
            </a:xfrm>
          </p:grpSpPr>
          <p:sp>
            <p:nvSpPr>
              <p:cNvPr id="16" name="Oval 15"/>
              <p:cNvSpPr>
                <a:spLocks noChangeAspect="1"/>
              </p:cNvSpPr>
              <p:nvPr/>
            </p:nvSpPr>
            <p:spPr>
              <a:xfrm>
                <a:off x="4097131" y="3055815"/>
                <a:ext cx="1836000" cy="1836000"/>
              </a:xfrm>
              <a:prstGeom prst="ellipse">
                <a:avLst/>
              </a:prstGeom>
              <a:noFill/>
              <a:ln w="57150" cmpd="sng">
                <a:solidFill>
                  <a:schemeClr val="tx1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50548" y="3018520"/>
                <a:ext cx="1717201" cy="1907999"/>
              </a:xfrm>
              <a:prstGeom prst="rect">
                <a:avLst/>
              </a:prstGeom>
            </p:spPr>
          </p:pic>
        </p:grpSp>
        <p:sp>
          <p:nvSpPr>
            <p:cNvPr id="19" name="Rectangle 18"/>
            <p:cNvSpPr/>
            <p:nvPr/>
          </p:nvSpPr>
          <p:spPr>
            <a:xfrm>
              <a:off x="4727222" y="3744383"/>
              <a:ext cx="677334" cy="449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</a:endParaRPr>
            </a:p>
          </p:txBody>
        </p:sp>
      </p:grpSp>
      <p:grpSp>
        <p:nvGrpSpPr>
          <p:cNvPr id="8" name="Group 22"/>
          <p:cNvGrpSpPr/>
          <p:nvPr/>
        </p:nvGrpSpPr>
        <p:grpSpPr>
          <a:xfrm>
            <a:off x="6771838" y="3060377"/>
            <a:ext cx="2132874" cy="1919585"/>
            <a:chOff x="6771840" y="3032631"/>
            <a:chExt cx="2132872" cy="191958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71840" y="3032631"/>
              <a:ext cx="2132872" cy="1919585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7561688" y="3989423"/>
              <a:ext cx="677334" cy="449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</a:endParaRPr>
            </a:p>
          </p:txBody>
        </p:sp>
      </p:grpSp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808" y="3258306"/>
            <a:ext cx="985486" cy="1487526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114" y="3744383"/>
            <a:ext cx="965200" cy="469900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141" y="3758494"/>
            <a:ext cx="11684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48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Semi-analytic Integration</a:t>
            </a:r>
            <a:endParaRPr lang="en-US" dirty="0"/>
          </a:p>
        </p:txBody>
      </p:sp>
      <p:pic>
        <p:nvPicPr>
          <p:cNvPr id="7" name="Picture 6" descr="latexit-dra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38" y="6448472"/>
            <a:ext cx="609600" cy="342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401" y="2755692"/>
            <a:ext cx="2695133" cy="3702405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817" y="2998235"/>
            <a:ext cx="485759" cy="40769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8" y="2528643"/>
            <a:ext cx="485759" cy="329623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756" y="4619063"/>
            <a:ext cx="1422400" cy="3937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284" y="1417638"/>
            <a:ext cx="5782268" cy="104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331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Semi-analytic Integration</a:t>
            </a:r>
            <a:endParaRPr lang="en-US" dirty="0"/>
          </a:p>
        </p:txBody>
      </p:sp>
      <p:pic>
        <p:nvPicPr>
          <p:cNvPr id="7" name="Picture 6" descr="latexit-dra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38" y="6448472"/>
            <a:ext cx="609600" cy="342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401" y="2755692"/>
            <a:ext cx="2695133" cy="3702405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817" y="2998235"/>
            <a:ext cx="485759" cy="40769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8" y="2528643"/>
            <a:ext cx="485759" cy="329623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756" y="4619063"/>
            <a:ext cx="1422400" cy="3937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049" y="1417638"/>
            <a:ext cx="5667768" cy="1040045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284" y="1417638"/>
            <a:ext cx="5782268" cy="104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249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Semi-analytic Integration</a:t>
            </a:r>
            <a:endParaRPr lang="en-US" dirty="0"/>
          </a:p>
        </p:txBody>
      </p:sp>
      <p:pic>
        <p:nvPicPr>
          <p:cNvPr id="7" name="Picture 6" descr="latexit-dra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38" y="6448472"/>
            <a:ext cx="609600" cy="342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401" y="2755692"/>
            <a:ext cx="2695133" cy="3702405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817" y="2998235"/>
            <a:ext cx="485759" cy="40769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75" y="5696367"/>
            <a:ext cx="485759" cy="329623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8" y="2528643"/>
            <a:ext cx="485759" cy="329623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756" y="4619063"/>
            <a:ext cx="1422400" cy="3937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284" y="1417638"/>
            <a:ext cx="5782268" cy="104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331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Semi-analytic Integration</a:t>
            </a:r>
            <a:endParaRPr lang="en-US" dirty="0"/>
          </a:p>
        </p:txBody>
      </p:sp>
      <p:pic>
        <p:nvPicPr>
          <p:cNvPr id="7" name="Picture 6" descr="latexit-dra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38" y="6448472"/>
            <a:ext cx="609600" cy="342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401" y="2755692"/>
            <a:ext cx="2695133" cy="3702405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817" y="2998235"/>
            <a:ext cx="485759" cy="40769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75" y="6172698"/>
            <a:ext cx="485759" cy="40769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75" y="5696367"/>
            <a:ext cx="485759" cy="329623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8" y="2528643"/>
            <a:ext cx="485759" cy="329623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756" y="4619063"/>
            <a:ext cx="1422400" cy="3937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284" y="1417638"/>
            <a:ext cx="5782268" cy="104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331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Semi-analytic Integration</a:t>
            </a:r>
            <a:endParaRPr lang="en-US" dirty="0"/>
          </a:p>
        </p:txBody>
      </p:sp>
      <p:pic>
        <p:nvPicPr>
          <p:cNvPr id="7" name="Picture 6" descr="latexit-dra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38" y="6448472"/>
            <a:ext cx="609600" cy="342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401" y="2755692"/>
            <a:ext cx="2695133" cy="3702405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817" y="2998235"/>
            <a:ext cx="485759" cy="40769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75" y="6172698"/>
            <a:ext cx="485759" cy="40769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75" y="5696367"/>
            <a:ext cx="485759" cy="329623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8" y="2528643"/>
            <a:ext cx="485759" cy="329623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756" y="4619063"/>
            <a:ext cx="1422400" cy="3937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284" y="1417638"/>
            <a:ext cx="5782268" cy="104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65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Semi-analytic Integration</a:t>
            </a:r>
            <a:endParaRPr lang="en-US" dirty="0"/>
          </a:p>
        </p:txBody>
      </p:sp>
      <p:pic>
        <p:nvPicPr>
          <p:cNvPr id="19" name="Picture 18" descr="latexit-dra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4644" y="708972"/>
            <a:ext cx="3244177" cy="849211"/>
          </a:xfrm>
          <a:prstGeom prst="rect">
            <a:avLst/>
          </a:prstGeom>
        </p:spPr>
      </p:pic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457200" y="2531526"/>
            <a:ext cx="7529689" cy="52578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Jacobian</a:t>
            </a:r>
            <a:r>
              <a:rPr lang="en-US" dirty="0" smtClean="0"/>
              <a:t>                                           and </a:t>
            </a:r>
          </a:p>
          <a:p>
            <a:pPr marL="0" indent="0">
              <a:buNone/>
            </a:pPr>
            <a:r>
              <a:rPr lang="en-US" dirty="0" smtClean="0"/>
              <a:t>    angular spacing         depend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exclusively</a:t>
            </a:r>
            <a:r>
              <a:rPr lang="en-US" dirty="0"/>
              <a:t> </a:t>
            </a:r>
            <a:r>
              <a:rPr lang="en-US" dirty="0" smtClean="0"/>
              <a:t>on our choice of </a:t>
            </a:r>
          </a:p>
          <a:p>
            <a:pPr marL="0" indent="0">
              <a:buNone/>
            </a:pPr>
            <a:r>
              <a:rPr lang="en-US" i="1" dirty="0"/>
              <a:t> </a:t>
            </a:r>
            <a:r>
              <a:rPr lang="en-US" i="1" dirty="0" smtClean="0"/>
              <a:t>   spherical parameterization</a:t>
            </a:r>
            <a:endParaRPr lang="en-US" dirty="0" smtClean="0"/>
          </a:p>
          <a:p>
            <a:r>
              <a:rPr lang="en-US" dirty="0" smtClean="0"/>
              <a:t>We use an </a:t>
            </a:r>
            <a:r>
              <a:rPr lang="en-US" b="1" dirty="0" err="1" smtClean="0"/>
              <a:t>octohedral</a:t>
            </a:r>
            <a:r>
              <a:rPr lang="en-US" b="1" dirty="0" smtClean="0"/>
              <a:t> </a:t>
            </a:r>
            <a:endParaRPr lang="en-US" b="1" dirty="0"/>
          </a:p>
          <a:p>
            <a:pPr marL="0" indent="0">
              <a:buNone/>
            </a:pPr>
            <a:r>
              <a:rPr lang="en-US" b="1" dirty="0" smtClean="0"/>
              <a:t>    parameterization</a:t>
            </a:r>
            <a:endParaRPr lang="en-US" dirty="0" smtClean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453" y="2700062"/>
            <a:ext cx="3683095" cy="353043"/>
          </a:xfrm>
          <a:prstGeom prst="rect">
            <a:avLst/>
          </a:prstGeom>
        </p:spPr>
      </p:pic>
      <p:pic>
        <p:nvPicPr>
          <p:cNvPr id="21" name="Picture 20" descr="latexit-drag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905" y="3289110"/>
            <a:ext cx="503802" cy="28338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905720" y="6132217"/>
            <a:ext cx="27810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[</a:t>
            </a:r>
            <a:r>
              <a:rPr lang="en-US" sz="2400" dirty="0" err="1" smtClean="0">
                <a:solidFill>
                  <a:prstClr val="black"/>
                </a:solidFill>
              </a:rPr>
              <a:t>Praun</a:t>
            </a:r>
            <a:r>
              <a:rPr lang="en-US" sz="2400" dirty="0" smtClean="0">
                <a:solidFill>
                  <a:prstClr val="black"/>
                </a:solidFill>
              </a:rPr>
              <a:t>, Hoppe </a:t>
            </a:r>
            <a:r>
              <a:rPr lang="en-US" sz="2400" dirty="0">
                <a:solidFill>
                  <a:prstClr val="black"/>
                </a:solidFill>
              </a:rPr>
              <a:t>2003]</a:t>
            </a:r>
            <a:endParaRPr lang="en-US" sz="14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4104" y="2993661"/>
            <a:ext cx="3167835" cy="3242082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380" y="1417638"/>
            <a:ext cx="4387273" cy="992909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760" y="3505431"/>
            <a:ext cx="6360495" cy="566777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284" y="1417638"/>
            <a:ext cx="5782268" cy="104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413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Semi-analytic Integration</a:t>
            </a:r>
            <a:endParaRPr lang="en-US" dirty="0"/>
          </a:p>
        </p:txBody>
      </p:sp>
      <p:pic>
        <p:nvPicPr>
          <p:cNvPr id="19" name="Picture 18" descr="latexit-dra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4644" y="708972"/>
            <a:ext cx="3244177" cy="849211"/>
          </a:xfrm>
          <a:prstGeom prst="rect">
            <a:avLst/>
          </a:prstGeom>
        </p:spPr>
      </p:pic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457200" y="1430868"/>
            <a:ext cx="8686800" cy="5257800"/>
          </a:xfrm>
        </p:spPr>
        <p:txBody>
          <a:bodyPr/>
          <a:lstStyle/>
          <a:p>
            <a:r>
              <a:rPr lang="en-US" dirty="0" smtClean="0"/>
              <a:t>Advantages of an octahedral parameterization:</a:t>
            </a:r>
          </a:p>
          <a:p>
            <a:pPr lvl="1"/>
            <a:r>
              <a:rPr lang="en-US" dirty="0" smtClean="0"/>
              <a:t>straight lines remain straight within octants</a:t>
            </a:r>
          </a:p>
          <a:p>
            <a:pPr lvl="1"/>
            <a:r>
              <a:rPr lang="en-US" dirty="0" smtClean="0"/>
              <a:t>no trig to compute edge intersection’s </a:t>
            </a:r>
            <a:r>
              <a:rPr lang="en-US" i="1" dirty="0" smtClean="0"/>
              <a:t>v-</a:t>
            </a:r>
            <a:r>
              <a:rPr lang="en-US" dirty="0" smtClean="0"/>
              <a:t>coordinate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allows for roughly 2x faster </a:t>
            </a:r>
            <a:r>
              <a:rPr lang="en-US" i="1" dirty="0" smtClean="0"/>
              <a:t>v-intersection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738" y="44616"/>
            <a:ext cx="1477818" cy="15124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9673" y="2952823"/>
            <a:ext cx="3142398" cy="314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92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Semi-analytic Integration</a:t>
            </a:r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457200" y="1713088"/>
            <a:ext cx="86868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The evaluation of the definite (sub-)integrals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 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along </a:t>
            </a:r>
            <a:r>
              <a:rPr lang="en-US" i="1" dirty="0" smtClean="0"/>
              <a:t>u</a:t>
            </a:r>
            <a:r>
              <a:rPr lang="en-US" dirty="0" smtClean="0"/>
              <a:t>-</a:t>
            </a:r>
            <a:r>
              <a:rPr lang="en-US" dirty="0" err="1" smtClean="0"/>
              <a:t>isolines</a:t>
            </a:r>
            <a:r>
              <a:rPr lang="en-US" dirty="0" smtClean="0"/>
              <a:t> depends on              ‘s form</a:t>
            </a:r>
          </a:p>
          <a:p>
            <a:pPr lvl="1"/>
            <a:r>
              <a:rPr lang="en-US" dirty="0" smtClean="0"/>
              <a:t>certain applications afford analytic expressions for these integrals, and</a:t>
            </a:r>
          </a:p>
          <a:p>
            <a:pPr lvl="1"/>
            <a:r>
              <a:rPr lang="en-US" dirty="0" smtClean="0"/>
              <a:t>others can benefit from efficiently </a:t>
            </a:r>
            <a:r>
              <a:rPr lang="en-US" dirty="0" err="1" smtClean="0"/>
              <a:t>precomputed</a:t>
            </a:r>
            <a:r>
              <a:rPr lang="en-US" dirty="0" smtClean="0"/>
              <a:t> summed-area tables (SATs)</a:t>
            </a:r>
          </a:p>
          <a:p>
            <a:r>
              <a:rPr lang="en-US" dirty="0" smtClean="0"/>
              <a:t>We present several applications of our method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875" y="2340056"/>
            <a:ext cx="3547604" cy="114405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308" y="3596796"/>
            <a:ext cx="1154545" cy="42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988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8578298"/>
              </p:ext>
            </p:extLst>
          </p:nvPr>
        </p:nvGraphicFramePr>
        <p:xfrm>
          <a:off x="457200" y="1532416"/>
          <a:ext cx="8686800" cy="3423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7905"/>
                <a:gridCol w="5388895"/>
              </a:tblGrid>
              <a:tr h="2771201">
                <a:tc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</a:pPr>
                      <a:r>
                        <a:rPr lang="en-US" sz="2800" b="0" u="sng" dirty="0" smtClean="0">
                          <a:solidFill>
                            <a:schemeClr val="tx1"/>
                          </a:solidFill>
                        </a:rPr>
                        <a:t>Ambient</a:t>
                      </a:r>
                      <a:r>
                        <a:rPr lang="en-US" sz="2800" b="0" u="sng" baseline="0" dirty="0" smtClean="0">
                          <a:solidFill>
                            <a:schemeClr val="tx1"/>
                          </a:solidFill>
                        </a:rPr>
                        <a:t> occlusion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endParaRPr lang="en-US" sz="28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/>
                        <a:buChar char="•"/>
                      </a:pPr>
                      <a:endParaRPr lang="en-US" sz="28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/>
                        <a:buChar char="•"/>
                      </a:pPr>
                      <a:endParaRPr lang="en-US" sz="28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/>
                        <a:buChar char="•"/>
                      </a:pP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</a:pPr>
                      <a:r>
                        <a:rPr lang="en-US" sz="2800" b="0" u="sng" dirty="0" err="1" smtClean="0">
                          <a:solidFill>
                            <a:schemeClr val="tx1"/>
                          </a:solidFill>
                        </a:rPr>
                        <a:t>Precomputed</a:t>
                      </a:r>
                      <a:r>
                        <a:rPr lang="en-US" sz="2800" b="0" u="sng" baseline="0" dirty="0" smtClean="0">
                          <a:solidFill>
                            <a:schemeClr val="tx1"/>
                          </a:solidFill>
                        </a:rPr>
                        <a:t> Radiance Transfer</a:t>
                      </a:r>
                      <a:endParaRPr lang="en-US" sz="2800" b="0" u="sng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652638">
                <a:tc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</a:pPr>
                      <a:r>
                        <a:rPr lang="en-US" sz="2800" b="0" u="sng" dirty="0" smtClean="0">
                          <a:solidFill>
                            <a:schemeClr val="tx1"/>
                          </a:solidFill>
                        </a:rPr>
                        <a:t>Image relighting</a:t>
                      </a:r>
                      <a:endParaRPr lang="en-US" sz="2800" b="0" u="sng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</a:pPr>
                      <a:r>
                        <a:rPr lang="en-US" sz="2800" b="0" u="sng" dirty="0" smtClean="0">
                          <a:solidFill>
                            <a:schemeClr val="tx1"/>
                          </a:solidFill>
                        </a:rPr>
                        <a:t>Material</a:t>
                      </a:r>
                      <a:r>
                        <a:rPr lang="en-US" sz="2800" b="0" u="sng" baseline="0" dirty="0" smtClean="0">
                          <a:solidFill>
                            <a:schemeClr val="tx1"/>
                          </a:solidFill>
                        </a:rPr>
                        <a:t> editing</a:t>
                      </a:r>
                      <a:endParaRPr lang="en-US" sz="2800" b="0" u="sng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46" y="2383172"/>
            <a:ext cx="4145238" cy="175375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271780" y="4940401"/>
            <a:ext cx="4543460" cy="1824124"/>
            <a:chOff x="2843802" y="4945629"/>
            <a:chExt cx="3754925" cy="150754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l="51526" r="1544"/>
            <a:stretch/>
          </p:blipFill>
          <p:spPr>
            <a:xfrm>
              <a:off x="2843802" y="4945629"/>
              <a:ext cx="3741120" cy="148232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5289" r="48474"/>
            <a:stretch/>
          </p:blipFill>
          <p:spPr>
            <a:xfrm>
              <a:off x="2912827" y="4959435"/>
              <a:ext cx="3685900" cy="1482325"/>
            </a:xfrm>
            <a:prstGeom prst="rtTriangle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>
              <a:off x="2912827" y="4984651"/>
              <a:ext cx="3685900" cy="1468519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34645" y="2071853"/>
            <a:ext cx="3216935" cy="2453095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63088" y="4855127"/>
            <a:ext cx="3525408" cy="1940965"/>
            <a:chOff x="463088" y="4855127"/>
            <a:chExt cx="3525408" cy="194096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/>
            <a:srcRect t="22388"/>
            <a:stretch/>
          </p:blipFill>
          <p:spPr>
            <a:xfrm>
              <a:off x="463088" y="4855127"/>
              <a:ext cx="3525408" cy="194096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8"/>
            <a:srcRect t="22388"/>
            <a:stretch/>
          </p:blipFill>
          <p:spPr>
            <a:xfrm>
              <a:off x="463088" y="4855127"/>
              <a:ext cx="3525408" cy="1940965"/>
            </a:xfrm>
            <a:prstGeom prst="rtTriangle">
              <a:avLst/>
            </a:prstGeom>
          </p:spPr>
        </p:pic>
        <p:cxnSp>
          <p:nvCxnSpPr>
            <p:cNvPr id="14" name="Straight Connector 13"/>
            <p:cNvCxnSpPr>
              <a:endCxn id="13" idx="4"/>
            </p:cNvCxnSpPr>
            <p:nvPr/>
          </p:nvCxnSpPr>
          <p:spPr>
            <a:xfrm>
              <a:off x="463088" y="4855127"/>
              <a:ext cx="3525408" cy="1940965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54516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pic>
        <p:nvPicPr>
          <p:cNvPr id="19" name="Picture 18" descr="latexit-dra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4644" y="1061747"/>
            <a:ext cx="3244177" cy="849211"/>
          </a:xfrm>
          <a:prstGeom prst="rect">
            <a:avLst/>
          </a:prstGeom>
        </p:spPr>
      </p:pic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259646" y="1783643"/>
            <a:ext cx="8997244" cy="5257800"/>
          </a:xfrm>
        </p:spPr>
        <p:txBody>
          <a:bodyPr/>
          <a:lstStyle/>
          <a:p>
            <a:r>
              <a:rPr lang="en-US" dirty="0" smtClean="0"/>
              <a:t>For each application we must: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express the problem in the form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   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by defining the </a:t>
            </a:r>
            <a:r>
              <a:rPr lang="en-US" dirty="0"/>
              <a:t>masked </a:t>
            </a:r>
            <a:r>
              <a:rPr lang="en-US" dirty="0" smtClean="0"/>
              <a:t>integrand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dirty="0" smtClean="0"/>
              <a:t>determine how to compute the definite integrals </a:t>
            </a: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745" y="4241651"/>
            <a:ext cx="713719" cy="388347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922" y="5290254"/>
            <a:ext cx="4292600" cy="1384300"/>
          </a:xfrm>
          <a:prstGeom prst="rect">
            <a:avLst/>
          </a:prstGeom>
        </p:spPr>
      </p:pic>
      <p:pic>
        <p:nvPicPr>
          <p:cNvPr id="10" name="Picture 9" descr="latexit-drag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52" y="3038594"/>
            <a:ext cx="7943273" cy="102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24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 Solutions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Rasterization</a:t>
            </a:r>
            <a:r>
              <a:rPr lang="en-US" dirty="0" smtClean="0"/>
              <a:t>-based solutions</a:t>
            </a:r>
          </a:p>
          <a:p>
            <a:pPr lvl="1"/>
            <a:r>
              <a:rPr lang="en-US" dirty="0" smtClean="0"/>
              <a:t>VPLs / Many-light approach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Shadowing difficult: </a:t>
            </a:r>
          </a:p>
          <a:p>
            <a:pPr lvl="1"/>
            <a:r>
              <a:rPr lang="en-US" dirty="0" smtClean="0"/>
              <a:t>many shadow maps? many shadow volumes?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753817" y="2693023"/>
            <a:ext cx="4265744" cy="3230589"/>
            <a:chOff x="-3472962" y="1034352"/>
            <a:chExt cx="4265744" cy="323058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472962" y="1034352"/>
              <a:ext cx="4265744" cy="290468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-2573383" y="3834054"/>
              <a:ext cx="2469659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200" dirty="0" smtClean="0">
                  <a:solidFill>
                    <a:prstClr val="black"/>
                  </a:solidFill>
                </a:rPr>
                <a:t>[</a:t>
              </a:r>
              <a:r>
                <a:rPr lang="en-US" sz="2200" dirty="0" err="1" smtClean="0">
                  <a:solidFill>
                    <a:prstClr val="black"/>
                  </a:solidFill>
                </a:rPr>
                <a:t>Dachsbacher</a:t>
              </a:r>
              <a:r>
                <a:rPr lang="en-US" sz="2200" dirty="0" smtClean="0">
                  <a:solidFill>
                    <a:prstClr val="black"/>
                  </a:solidFill>
                </a:rPr>
                <a:t> 2013]</a:t>
              </a:r>
              <a:endParaRPr lang="en-US" sz="22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30611" y="2866294"/>
            <a:ext cx="3542360" cy="2636200"/>
            <a:chOff x="5267702" y="2236370"/>
            <a:chExt cx="3220327" cy="239654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7702" y="2236370"/>
              <a:ext cx="3180350" cy="238526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331803" y="4241199"/>
              <a:ext cx="3156226" cy="3917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200" dirty="0" smtClean="0">
                  <a:solidFill>
                    <a:srgbClr val="FFFFFF"/>
                  </a:solidFill>
                </a:rPr>
                <a:t>[</a:t>
              </a:r>
              <a:r>
                <a:rPr lang="en-US" sz="2200" dirty="0" err="1" smtClean="0">
                  <a:solidFill>
                    <a:srgbClr val="FFFFFF"/>
                  </a:solidFill>
                </a:rPr>
                <a:t>Annen</a:t>
              </a:r>
              <a:r>
                <a:rPr lang="en-US" sz="2200" dirty="0" smtClean="0">
                  <a:solidFill>
                    <a:srgbClr val="FFFFFF"/>
                  </a:solidFill>
                </a:rPr>
                <a:t> 2008, </a:t>
              </a:r>
              <a:r>
                <a:rPr lang="en-US" sz="2200" dirty="0" err="1" smtClean="0">
                  <a:solidFill>
                    <a:srgbClr val="FFFFFF"/>
                  </a:solidFill>
                </a:rPr>
                <a:t>Ritschell</a:t>
              </a:r>
              <a:r>
                <a:rPr lang="en-US" sz="2200" dirty="0" smtClean="0">
                  <a:solidFill>
                    <a:srgbClr val="FFFFFF"/>
                  </a:solidFill>
                </a:rPr>
                <a:t> 2008]</a:t>
              </a:r>
              <a:endParaRPr lang="en-US" sz="2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880850" y="2651605"/>
            <a:ext cx="805831" cy="3139566"/>
            <a:chOff x="9559008" y="1315896"/>
            <a:chExt cx="1179816" cy="4596639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572812" y="1315896"/>
              <a:ext cx="1132971" cy="113297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/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flipH="1">
              <a:off x="9610668" y="2435061"/>
              <a:ext cx="1076496" cy="113297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/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flipV="1">
              <a:off x="9582430" y="3568032"/>
              <a:ext cx="1132971" cy="121153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/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6200000" flipV="1">
              <a:off x="9582430" y="4756142"/>
              <a:ext cx="1132971" cy="117981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395490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Ambient Occlusion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en-US" dirty="0" smtClean="0"/>
              <a:t>Ambient occlusion is the diffuse outgoing radiance from uniform distant illumination: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360333"/>
            <a:ext cx="2375876" cy="2326379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074043" y="5151948"/>
            <a:ext cx="176575" cy="176575"/>
          </a:xfrm>
          <a:prstGeom prst="ellipse">
            <a:avLst/>
          </a:prstGeom>
          <a:solidFill>
            <a:srgbClr val="800000"/>
          </a:solidFill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257" y="1127537"/>
            <a:ext cx="7169727" cy="958273"/>
          </a:xfrm>
          <a:prstGeom prst="rect">
            <a:avLst/>
          </a:prstGeom>
        </p:spPr>
      </p:pic>
      <p:pic>
        <p:nvPicPr>
          <p:cNvPr id="22" name="Picture 21" descr="latexit-drag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838" y="2644879"/>
            <a:ext cx="6538925" cy="87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16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Arrow Connector 14"/>
          <p:cNvCxnSpPr/>
          <p:nvPr/>
        </p:nvCxnSpPr>
        <p:spPr>
          <a:xfrm flipV="1">
            <a:off x="2182426" y="4596159"/>
            <a:ext cx="1663052" cy="623981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162331" y="4023866"/>
            <a:ext cx="601035" cy="1205842"/>
          </a:xfrm>
          <a:prstGeom prst="straightConnector1">
            <a:avLst/>
          </a:prstGeom>
          <a:ln w="76200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Ambient Occlusion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en-US" dirty="0" smtClean="0"/>
              <a:t>Ambient occlusion is the diffuse outgoing radiance from uniform distant illumination: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360333"/>
            <a:ext cx="2375876" cy="2326379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074043" y="5151948"/>
            <a:ext cx="176575" cy="176575"/>
          </a:xfrm>
          <a:prstGeom prst="ellipse">
            <a:avLst/>
          </a:prstGeom>
          <a:solidFill>
            <a:srgbClr val="800000"/>
          </a:solidFill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257" y="1127537"/>
            <a:ext cx="7169727" cy="958273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555" y="4459987"/>
            <a:ext cx="279400" cy="21590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793" y="3697988"/>
            <a:ext cx="266700" cy="215900"/>
          </a:xfrm>
          <a:prstGeom prst="rect">
            <a:avLst/>
          </a:prstGeom>
        </p:spPr>
      </p:pic>
      <p:pic>
        <p:nvPicPr>
          <p:cNvPr id="22" name="Picture 21" descr="latexit-drag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838" y="2644879"/>
            <a:ext cx="6538925" cy="87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34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e 2"/>
          <p:cNvSpPr/>
          <p:nvPr/>
        </p:nvSpPr>
        <p:spPr>
          <a:xfrm rot="6921978">
            <a:off x="1612615" y="4649038"/>
            <a:ext cx="1127655" cy="1146931"/>
          </a:xfrm>
          <a:prstGeom prst="pie">
            <a:avLst>
              <a:gd name="adj1" fmla="val 5420963"/>
              <a:gd name="adj2" fmla="val 16200000"/>
            </a:avLst>
          </a:prstGeom>
          <a:noFill/>
          <a:ln w="76200" cmpd="sng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182426" y="4596159"/>
            <a:ext cx="1663052" cy="623981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162331" y="4023866"/>
            <a:ext cx="601035" cy="1205842"/>
          </a:xfrm>
          <a:prstGeom prst="straightConnector1">
            <a:avLst/>
          </a:prstGeom>
          <a:ln w="76200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Ambient Occlusion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en-US" dirty="0" smtClean="0"/>
              <a:t>Ambient occlusion is the diffuse outgoing radiance from uniform distant illumination: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360333"/>
            <a:ext cx="2375876" cy="2326379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074043" y="5151948"/>
            <a:ext cx="176575" cy="176575"/>
          </a:xfrm>
          <a:prstGeom prst="ellipse">
            <a:avLst/>
          </a:prstGeom>
          <a:solidFill>
            <a:srgbClr val="800000"/>
          </a:solidFill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257" y="1127537"/>
            <a:ext cx="7169727" cy="958273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555" y="4459987"/>
            <a:ext cx="279400" cy="21590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793" y="3697988"/>
            <a:ext cx="266700" cy="215900"/>
          </a:xfrm>
          <a:prstGeom prst="rect">
            <a:avLst/>
          </a:prstGeom>
        </p:spPr>
      </p:pic>
      <p:pic>
        <p:nvPicPr>
          <p:cNvPr id="22" name="Picture 21" descr="latexit-drag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838" y="2644879"/>
            <a:ext cx="6538925" cy="87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34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e 15"/>
          <p:cNvSpPr/>
          <p:nvPr/>
        </p:nvSpPr>
        <p:spPr>
          <a:xfrm rot="6921978">
            <a:off x="1612615" y="4649038"/>
            <a:ext cx="1127655" cy="1146931"/>
          </a:xfrm>
          <a:prstGeom prst="pie">
            <a:avLst>
              <a:gd name="adj1" fmla="val 5420963"/>
              <a:gd name="adj2" fmla="val 16200000"/>
            </a:avLst>
          </a:prstGeom>
          <a:noFill/>
          <a:ln w="76200" cmpd="sng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182426" y="4596159"/>
            <a:ext cx="1663052" cy="623981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162331" y="4023866"/>
            <a:ext cx="601035" cy="1205842"/>
          </a:xfrm>
          <a:prstGeom prst="straightConnector1">
            <a:avLst/>
          </a:prstGeom>
          <a:ln w="76200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Ambient Occlusion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en-US" dirty="0" smtClean="0"/>
              <a:t>Ambient occlusion is the diffuse outgoing radiance from uniform distant illumination: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360333"/>
            <a:ext cx="2375876" cy="2326379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074043" y="5151948"/>
            <a:ext cx="176575" cy="176575"/>
          </a:xfrm>
          <a:prstGeom prst="ellipse">
            <a:avLst/>
          </a:prstGeom>
          <a:solidFill>
            <a:srgbClr val="800000"/>
          </a:solidFill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257" y="1127537"/>
            <a:ext cx="7169727" cy="958273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555" y="4459987"/>
            <a:ext cx="279400" cy="21590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793" y="3697988"/>
            <a:ext cx="266700" cy="215900"/>
          </a:xfrm>
          <a:prstGeom prst="rect">
            <a:avLst/>
          </a:prstGeom>
        </p:spPr>
      </p:pic>
      <p:pic>
        <p:nvPicPr>
          <p:cNvPr id="22" name="Picture 21" descr="latexit-drag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838" y="2644879"/>
            <a:ext cx="6538925" cy="871157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412" y="2879416"/>
            <a:ext cx="2141157" cy="9866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10572" y="3989871"/>
            <a:ext cx="4692318" cy="263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34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Precomputed</a:t>
            </a:r>
            <a:r>
              <a:rPr lang="en-US" dirty="0" smtClean="0"/>
              <a:t> Radiance Transfer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/>
          <a:lstStyle/>
          <a:p>
            <a:r>
              <a:rPr lang="en-US" b="1" dirty="0" smtClean="0"/>
              <a:t>Transport vectors</a:t>
            </a:r>
            <a:r>
              <a:rPr lang="en-US" dirty="0" smtClean="0"/>
              <a:t> are computed by </a:t>
            </a:r>
            <a:r>
              <a:rPr lang="en-US" i="1" dirty="0" smtClean="0"/>
              <a:t>projecting </a:t>
            </a:r>
            <a:r>
              <a:rPr lang="en-US" dirty="0" smtClean="0"/>
              <a:t>light transport functions onto basis functions</a:t>
            </a:r>
          </a:p>
          <a:p>
            <a:pPr lvl="1"/>
            <a:r>
              <a:rPr lang="en-US" dirty="0" smtClean="0"/>
              <a:t>In </a:t>
            </a:r>
            <a:r>
              <a:rPr lang="en-US" u="sng" dirty="0" smtClean="0"/>
              <a:t>triple-product relighting</a:t>
            </a:r>
            <a:r>
              <a:rPr lang="en-US" dirty="0" smtClean="0"/>
              <a:t> [Ng 2004], the projection coefficients of the visibility function are required</a:t>
            </a:r>
          </a:p>
        </p:txBody>
      </p:sp>
    </p:spTree>
    <p:extLst>
      <p:ext uri="{BB962C8B-B14F-4D97-AF65-F5344CB8AC3E}">
        <p14:creationId xmlns:p14="http://schemas.microsoft.com/office/powerpoint/2010/main" val="3149712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Precomputed</a:t>
            </a:r>
            <a:r>
              <a:rPr lang="en-US" dirty="0" smtClean="0"/>
              <a:t> Radiance Transfer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/>
          <a:lstStyle/>
          <a:p>
            <a:r>
              <a:rPr lang="en-US" b="1" dirty="0" smtClean="0"/>
              <a:t>Transport vectors</a:t>
            </a:r>
            <a:r>
              <a:rPr lang="en-US" dirty="0" smtClean="0"/>
              <a:t> are computed by </a:t>
            </a:r>
            <a:r>
              <a:rPr lang="en-US" i="1" dirty="0" smtClean="0"/>
              <a:t>projecting </a:t>
            </a:r>
            <a:r>
              <a:rPr lang="en-US" dirty="0" smtClean="0"/>
              <a:t>light transport functions onto basis functions</a:t>
            </a:r>
          </a:p>
          <a:p>
            <a:pPr lvl="1"/>
            <a:r>
              <a:rPr lang="en-US" dirty="0" smtClean="0"/>
              <a:t>In </a:t>
            </a:r>
            <a:r>
              <a:rPr lang="en-US" u="sng" dirty="0" smtClean="0"/>
              <a:t>triple-product relighting</a:t>
            </a:r>
            <a:r>
              <a:rPr lang="en-US" dirty="0" smtClean="0"/>
              <a:t> [Ng 2004], the projection coefficients of the visibility function are required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7" y="3796530"/>
            <a:ext cx="4895273" cy="95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712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Precomputed</a:t>
            </a:r>
            <a:r>
              <a:rPr lang="en-US" dirty="0" smtClean="0"/>
              <a:t> Radiance Transfer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/>
          <a:lstStyle/>
          <a:p>
            <a:r>
              <a:rPr lang="en-US" b="1" dirty="0" smtClean="0"/>
              <a:t>Transport vectors</a:t>
            </a:r>
            <a:r>
              <a:rPr lang="en-US" dirty="0" smtClean="0"/>
              <a:t> are computed by </a:t>
            </a:r>
            <a:r>
              <a:rPr lang="en-US" i="1" dirty="0" smtClean="0"/>
              <a:t>projecting </a:t>
            </a:r>
            <a:r>
              <a:rPr lang="en-US" dirty="0" smtClean="0"/>
              <a:t>light transport functions onto basis functions</a:t>
            </a:r>
          </a:p>
          <a:p>
            <a:pPr lvl="1"/>
            <a:r>
              <a:rPr lang="en-US" dirty="0" smtClean="0"/>
              <a:t>In </a:t>
            </a:r>
            <a:r>
              <a:rPr lang="en-US" u="sng" dirty="0" smtClean="0"/>
              <a:t>triple-product relighting</a:t>
            </a:r>
            <a:r>
              <a:rPr lang="en-US" dirty="0" smtClean="0"/>
              <a:t> [Ng 2004], the projection coefficients of the visibility function are required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7" y="3796530"/>
            <a:ext cx="4895273" cy="958273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253" y="4057586"/>
            <a:ext cx="1085273" cy="108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47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Precomputed</a:t>
            </a:r>
            <a:r>
              <a:rPr lang="en-US" dirty="0" smtClean="0"/>
              <a:t> Radiance Transfer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/>
          <a:lstStyle/>
          <a:p>
            <a:r>
              <a:rPr lang="en-US" b="1" dirty="0" smtClean="0"/>
              <a:t>Transport vectors</a:t>
            </a:r>
            <a:r>
              <a:rPr lang="en-US" dirty="0" smtClean="0"/>
              <a:t> are computed by </a:t>
            </a:r>
            <a:r>
              <a:rPr lang="en-US" i="1" dirty="0" smtClean="0"/>
              <a:t>projecting </a:t>
            </a:r>
            <a:r>
              <a:rPr lang="en-US" dirty="0" smtClean="0"/>
              <a:t>light transport functions onto basis functions</a:t>
            </a:r>
          </a:p>
          <a:p>
            <a:pPr lvl="1"/>
            <a:r>
              <a:rPr lang="en-US" dirty="0" smtClean="0"/>
              <a:t>Similarly, in (e.g., diffuse) </a:t>
            </a:r>
            <a:r>
              <a:rPr lang="en-US" u="sng" dirty="0" smtClean="0"/>
              <a:t>double-product relighting</a:t>
            </a:r>
            <a:r>
              <a:rPr lang="en-US" dirty="0" smtClean="0"/>
              <a:t> [Sloan 2002], the projection coefficients of the transport function are required</a:t>
            </a:r>
          </a:p>
        </p:txBody>
      </p:sp>
    </p:spTree>
    <p:extLst>
      <p:ext uri="{BB962C8B-B14F-4D97-AF65-F5344CB8AC3E}">
        <p14:creationId xmlns:p14="http://schemas.microsoft.com/office/powerpoint/2010/main" val="2142958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Precomputed</a:t>
            </a:r>
            <a:r>
              <a:rPr lang="en-US" dirty="0" smtClean="0"/>
              <a:t> Radiance Transfer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/>
          <a:lstStyle/>
          <a:p>
            <a:r>
              <a:rPr lang="en-US" b="1" dirty="0" smtClean="0"/>
              <a:t>Transport vectors</a:t>
            </a:r>
            <a:r>
              <a:rPr lang="en-US" dirty="0" smtClean="0"/>
              <a:t> are computed by </a:t>
            </a:r>
            <a:r>
              <a:rPr lang="en-US" i="1" dirty="0" smtClean="0"/>
              <a:t>projecting </a:t>
            </a:r>
            <a:r>
              <a:rPr lang="en-US" dirty="0" smtClean="0"/>
              <a:t>light transport functions onto basis functions</a:t>
            </a:r>
          </a:p>
          <a:p>
            <a:pPr lvl="1"/>
            <a:r>
              <a:rPr lang="en-US" dirty="0" smtClean="0"/>
              <a:t>Similarly, in (e.g., diffuse) </a:t>
            </a:r>
            <a:r>
              <a:rPr lang="en-US" u="sng" dirty="0" smtClean="0"/>
              <a:t>double-product relighting</a:t>
            </a:r>
            <a:r>
              <a:rPr lang="en-US" dirty="0" smtClean="0"/>
              <a:t> [Sloan 2002], the projection coefficients of the transport function are required</a:t>
            </a: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05" y="4319283"/>
            <a:ext cx="7781636" cy="95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958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Precomputed</a:t>
            </a:r>
            <a:r>
              <a:rPr lang="en-US" dirty="0" smtClean="0"/>
              <a:t> Radiance Transfer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/>
          <a:lstStyle/>
          <a:p>
            <a:r>
              <a:rPr lang="en-US" b="1" dirty="0" smtClean="0"/>
              <a:t>Transport vectors</a:t>
            </a:r>
            <a:r>
              <a:rPr lang="en-US" dirty="0" smtClean="0"/>
              <a:t> are computed by </a:t>
            </a:r>
            <a:r>
              <a:rPr lang="en-US" i="1" dirty="0" smtClean="0"/>
              <a:t>projecting </a:t>
            </a:r>
            <a:r>
              <a:rPr lang="en-US" dirty="0" smtClean="0"/>
              <a:t>light transport functions onto basis functions</a:t>
            </a:r>
          </a:p>
          <a:p>
            <a:pPr lvl="1"/>
            <a:r>
              <a:rPr lang="en-US" dirty="0" smtClean="0"/>
              <a:t>Similarly, in (e.g., diffuse) </a:t>
            </a:r>
            <a:r>
              <a:rPr lang="en-US" u="sng" dirty="0" smtClean="0"/>
              <a:t>double-product relighting</a:t>
            </a:r>
            <a:r>
              <a:rPr lang="en-US" dirty="0" smtClean="0"/>
              <a:t> [Sloan 2002], the projection coefficients of the transport function are required</a:t>
            </a: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05" y="4319283"/>
            <a:ext cx="7781636" cy="958273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250" y="4579697"/>
            <a:ext cx="3394364" cy="108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727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 Solutions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6089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Ray-tracing solutions</a:t>
            </a:r>
          </a:p>
          <a:p>
            <a:pPr lvl="1"/>
            <a:r>
              <a:rPr lang="en-US" dirty="0" smtClean="0"/>
              <a:t>Importance sampling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Noise</a:t>
            </a:r>
          </a:p>
          <a:p>
            <a:r>
              <a:rPr lang="en-US" dirty="0" smtClean="0"/>
              <a:t>Difficult to predict required sampling rate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44226" y="2686141"/>
            <a:ext cx="2395224" cy="2858992"/>
            <a:chOff x="4683208" y="1013071"/>
            <a:chExt cx="4243281" cy="557136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50132"/>
            <a:stretch/>
          </p:blipFill>
          <p:spPr>
            <a:xfrm>
              <a:off x="4683208" y="1013071"/>
              <a:ext cx="4243281" cy="4883686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131102" y="5744759"/>
              <a:ext cx="3475592" cy="8396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200" dirty="0" smtClean="0">
                  <a:solidFill>
                    <a:prstClr val="black"/>
                  </a:solidFill>
                </a:rPr>
                <a:t>[</a:t>
              </a:r>
              <a:r>
                <a:rPr lang="en-US" sz="2200" dirty="0" err="1" smtClean="0">
                  <a:solidFill>
                    <a:prstClr val="black"/>
                  </a:solidFill>
                </a:rPr>
                <a:t>Clarberg</a:t>
              </a:r>
              <a:r>
                <a:rPr lang="en-US" sz="2200" dirty="0" smtClean="0">
                  <a:solidFill>
                    <a:prstClr val="black"/>
                  </a:solidFill>
                </a:rPr>
                <a:t> 2008]</a:t>
              </a:r>
              <a:endParaRPr lang="en-US" sz="22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083703" y="2759508"/>
            <a:ext cx="5869453" cy="2698988"/>
            <a:chOff x="212436" y="2843282"/>
            <a:chExt cx="5869453" cy="296888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l="66029" b="8233"/>
            <a:stretch/>
          </p:blipFill>
          <p:spPr>
            <a:xfrm>
              <a:off x="1524000" y="4334781"/>
              <a:ext cx="3019778" cy="1477388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212436" y="2843282"/>
              <a:ext cx="5869453" cy="2905117"/>
              <a:chOff x="198325" y="2852471"/>
              <a:chExt cx="5869453" cy="290511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4"/>
              <a:srcRect r="33972" b="8233"/>
              <a:stretch/>
            </p:blipFill>
            <p:spPr>
              <a:xfrm>
                <a:off x="198325" y="2852471"/>
                <a:ext cx="5869453" cy="1477388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>
              <a:xfrm>
                <a:off x="2327221" y="5283612"/>
                <a:ext cx="1687469" cy="4739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200" dirty="0" smtClean="0">
                    <a:solidFill>
                      <a:srgbClr val="FFFFFF"/>
                    </a:solidFill>
                  </a:rPr>
                  <a:t>[</a:t>
                </a:r>
                <a:r>
                  <a:rPr lang="en-US" sz="2200" dirty="0" err="1" smtClean="0">
                    <a:solidFill>
                      <a:srgbClr val="FFFFFF"/>
                    </a:solidFill>
                  </a:rPr>
                  <a:t>Jarosz</a:t>
                </a:r>
                <a:r>
                  <a:rPr lang="en-US" sz="2200" dirty="0" smtClean="0">
                    <a:solidFill>
                      <a:srgbClr val="FFFFFF"/>
                    </a:solidFill>
                  </a:rPr>
                  <a:t> 2008]</a:t>
                </a:r>
                <a:endParaRPr lang="en-US" sz="2200" dirty="0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55712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Image Relighting and Material Editing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/>
          <a:lstStyle/>
          <a:p>
            <a:r>
              <a:rPr lang="en-US" dirty="0" smtClean="0"/>
              <a:t>The direct illumination from an environment is: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2681109"/>
            <a:ext cx="8312727" cy="75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896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Image Relighting and Material Editing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/>
          <a:lstStyle/>
          <a:p>
            <a:r>
              <a:rPr lang="en-US" dirty="0" smtClean="0"/>
              <a:t>The direct illumination from an environment is:</a:t>
            </a:r>
          </a:p>
          <a:p>
            <a:endParaRPr lang="en-US" dirty="0"/>
          </a:p>
          <a:p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Image Relighting: </a:t>
            </a:r>
            <a:r>
              <a:rPr lang="en-US" b="1" dirty="0" smtClean="0"/>
              <a:t>fixed </a:t>
            </a:r>
            <a:r>
              <a:rPr lang="en-US" dirty="0" smtClean="0"/>
              <a:t>BRDF, </a:t>
            </a:r>
            <a:r>
              <a:rPr lang="en-US" b="1" dirty="0" smtClean="0"/>
              <a:t>dynamic </a:t>
            </a:r>
            <a:r>
              <a:rPr lang="en-US" dirty="0" smtClean="0"/>
              <a:t>lighting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2681109"/>
            <a:ext cx="8312727" cy="75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896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Image Relighting and Material Editing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/>
          <a:lstStyle/>
          <a:p>
            <a:r>
              <a:rPr lang="en-US" dirty="0" smtClean="0"/>
              <a:t>The direct illumination from an environment is:</a:t>
            </a:r>
          </a:p>
          <a:p>
            <a:endParaRPr lang="en-US" dirty="0"/>
          </a:p>
          <a:p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Image Relighting: </a:t>
            </a:r>
            <a:r>
              <a:rPr lang="en-US" b="1" dirty="0" smtClean="0"/>
              <a:t>fixed </a:t>
            </a:r>
            <a:r>
              <a:rPr lang="en-US" dirty="0" smtClean="0"/>
              <a:t>BRDF, </a:t>
            </a:r>
            <a:r>
              <a:rPr lang="en-US" b="1" dirty="0" smtClean="0"/>
              <a:t>dynamic </a:t>
            </a:r>
            <a:r>
              <a:rPr lang="en-US" dirty="0" smtClean="0"/>
              <a:t>lighting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Material Editing: </a:t>
            </a:r>
            <a:r>
              <a:rPr lang="en-US" b="1" dirty="0" smtClean="0"/>
              <a:t>fixed </a:t>
            </a:r>
            <a:r>
              <a:rPr lang="en-US" dirty="0" smtClean="0"/>
              <a:t>lighting, </a:t>
            </a:r>
            <a:r>
              <a:rPr lang="en-US" b="1" dirty="0" smtClean="0"/>
              <a:t>dynamic </a:t>
            </a:r>
            <a:r>
              <a:rPr lang="en-US" dirty="0" smtClean="0"/>
              <a:t>BRDF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2681109"/>
            <a:ext cx="8312727" cy="75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896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00000">
            <a:off x="3243283" y="1628799"/>
            <a:ext cx="1994215" cy="19942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9149" y="4464539"/>
            <a:ext cx="2648113" cy="1484922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5025109" y="4464539"/>
            <a:ext cx="194233" cy="194233"/>
          </a:xfrm>
          <a:prstGeom prst="ellipse">
            <a:avLst/>
          </a:prstGeom>
          <a:solidFill>
            <a:srgbClr val="800000"/>
          </a:solidFill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639" y="1612049"/>
            <a:ext cx="1259505" cy="38834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954449" y="1263831"/>
            <a:ext cx="5489713" cy="5489713"/>
            <a:chOff x="1954449" y="1263831"/>
            <a:chExt cx="5489713" cy="54897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54449" y="1263831"/>
              <a:ext cx="5489713" cy="5489713"/>
            </a:xfrm>
            <a:prstGeom prst="ellipse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1995861" y="1277942"/>
              <a:ext cx="5435634" cy="5435635"/>
              <a:chOff x="1995861" y="1277942"/>
              <a:chExt cx="5435634" cy="5435635"/>
            </a:xfrm>
          </p:grpSpPr>
          <p:sp>
            <p:nvSpPr>
              <p:cNvPr id="3" name="Oval 2"/>
              <p:cNvSpPr>
                <a:spLocks noChangeAspect="1"/>
              </p:cNvSpPr>
              <p:nvPr/>
            </p:nvSpPr>
            <p:spPr>
              <a:xfrm>
                <a:off x="1995861" y="1277942"/>
                <a:ext cx="5435634" cy="5435635"/>
              </a:xfrm>
              <a:prstGeom prst="ellipse">
                <a:avLst/>
              </a:prstGeom>
              <a:noFill/>
              <a:ln w="114300" cmpd="sng"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Oval 10"/>
              <p:cNvSpPr>
                <a:spLocks noChangeAspect="1"/>
              </p:cNvSpPr>
              <p:nvPr/>
            </p:nvSpPr>
            <p:spPr>
              <a:xfrm>
                <a:off x="2254226" y="1508084"/>
                <a:ext cx="4941485" cy="4941486"/>
              </a:xfrm>
              <a:prstGeom prst="ellipse">
                <a:avLst/>
              </a:prstGeom>
              <a:noFill/>
              <a:ln w="114300" cmpd="sng"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Image Relighting and Material Editing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7127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/>
          <p:cNvCxnSpPr/>
          <p:nvPr/>
        </p:nvCxnSpPr>
        <p:spPr>
          <a:xfrm flipV="1">
            <a:off x="5123588" y="3626556"/>
            <a:ext cx="0" cy="928202"/>
          </a:xfrm>
          <a:prstGeom prst="straightConnector1">
            <a:avLst/>
          </a:prstGeom>
          <a:ln w="76200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00000">
            <a:off x="3243283" y="1628799"/>
            <a:ext cx="1994215" cy="19942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2273" y="3522733"/>
            <a:ext cx="876876" cy="6576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9149" y="4464539"/>
            <a:ext cx="2648113" cy="1484922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342" y="3462928"/>
            <a:ext cx="266700" cy="215900"/>
          </a:xfrm>
          <a:prstGeom prst="rect">
            <a:avLst/>
          </a:prstGeom>
        </p:spPr>
      </p:pic>
      <p:cxnSp>
        <p:nvCxnSpPr>
          <p:cNvPr id="16" name="Straight Arrow Connector 15"/>
          <p:cNvCxnSpPr>
            <a:endCxn id="7" idx="3"/>
          </p:cNvCxnSpPr>
          <p:nvPr/>
        </p:nvCxnSpPr>
        <p:spPr>
          <a:xfrm flipH="1" flipV="1">
            <a:off x="3439149" y="3851562"/>
            <a:ext cx="1709415" cy="736432"/>
          </a:xfrm>
          <a:prstGeom prst="straightConnector1">
            <a:avLst/>
          </a:prstGeom>
          <a:ln w="76200" cmpd="sng">
            <a:solidFill>
              <a:schemeClr val="accent2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5025109" y="4464539"/>
            <a:ext cx="194233" cy="194233"/>
          </a:xfrm>
          <a:prstGeom prst="ellipse">
            <a:avLst/>
          </a:prstGeom>
          <a:solidFill>
            <a:srgbClr val="800000"/>
          </a:solidFill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818" y="3462928"/>
            <a:ext cx="415636" cy="2540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639" y="1612049"/>
            <a:ext cx="1259505" cy="38834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954449" y="1263831"/>
            <a:ext cx="5489713" cy="5489713"/>
            <a:chOff x="1954449" y="1263831"/>
            <a:chExt cx="5489713" cy="548971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54449" y="1263831"/>
              <a:ext cx="5489713" cy="5489713"/>
            </a:xfrm>
            <a:prstGeom prst="ellipse">
              <a:avLst/>
            </a:prstGeom>
          </p:spPr>
        </p:pic>
        <p:grpSp>
          <p:nvGrpSpPr>
            <p:cNvPr id="21" name="Group 20"/>
            <p:cNvGrpSpPr/>
            <p:nvPr/>
          </p:nvGrpSpPr>
          <p:grpSpPr>
            <a:xfrm>
              <a:off x="1995861" y="1277942"/>
              <a:ext cx="5435634" cy="5435635"/>
              <a:chOff x="1995861" y="1277942"/>
              <a:chExt cx="5435634" cy="5435635"/>
            </a:xfrm>
          </p:grpSpPr>
          <p:sp>
            <p:nvSpPr>
              <p:cNvPr id="22" name="Oval 21"/>
              <p:cNvSpPr>
                <a:spLocks noChangeAspect="1"/>
              </p:cNvSpPr>
              <p:nvPr/>
            </p:nvSpPr>
            <p:spPr>
              <a:xfrm>
                <a:off x="1995861" y="1277942"/>
                <a:ext cx="5435634" cy="5435635"/>
              </a:xfrm>
              <a:prstGeom prst="ellipse">
                <a:avLst/>
              </a:prstGeom>
              <a:noFill/>
              <a:ln w="114300" cmpd="sng"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Oval 22"/>
              <p:cNvSpPr>
                <a:spLocks noChangeAspect="1"/>
              </p:cNvSpPr>
              <p:nvPr/>
            </p:nvSpPr>
            <p:spPr>
              <a:xfrm>
                <a:off x="2254226" y="1508084"/>
                <a:ext cx="4941485" cy="4941486"/>
              </a:xfrm>
              <a:prstGeom prst="ellipse">
                <a:avLst/>
              </a:prstGeom>
              <a:noFill/>
              <a:ln w="114300" cmpd="sng"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Image Relighting and Material Editing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0490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/>
          <p:cNvCxnSpPr/>
          <p:nvPr/>
        </p:nvCxnSpPr>
        <p:spPr>
          <a:xfrm flipV="1">
            <a:off x="5123588" y="3626556"/>
            <a:ext cx="0" cy="928202"/>
          </a:xfrm>
          <a:prstGeom prst="straightConnector1">
            <a:avLst/>
          </a:prstGeom>
          <a:ln w="76200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00000">
            <a:off x="3243283" y="1628799"/>
            <a:ext cx="1994215" cy="19942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2273" y="3522733"/>
            <a:ext cx="876876" cy="6576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9149" y="4464539"/>
            <a:ext cx="2648113" cy="1484922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342" y="3462928"/>
            <a:ext cx="266700" cy="215900"/>
          </a:xfrm>
          <a:prstGeom prst="rect">
            <a:avLst/>
          </a:prstGeom>
        </p:spPr>
      </p:pic>
      <p:cxnSp>
        <p:nvCxnSpPr>
          <p:cNvPr id="16" name="Straight Arrow Connector 15"/>
          <p:cNvCxnSpPr>
            <a:endCxn id="7" idx="3"/>
          </p:cNvCxnSpPr>
          <p:nvPr/>
        </p:nvCxnSpPr>
        <p:spPr>
          <a:xfrm flipH="1" flipV="1">
            <a:off x="3439149" y="3851562"/>
            <a:ext cx="1709415" cy="736432"/>
          </a:xfrm>
          <a:prstGeom prst="straightConnector1">
            <a:avLst/>
          </a:prstGeom>
          <a:ln w="76200" cmpd="sng">
            <a:solidFill>
              <a:schemeClr val="accent2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5025109" y="4464539"/>
            <a:ext cx="194233" cy="194233"/>
          </a:xfrm>
          <a:prstGeom prst="ellipse">
            <a:avLst/>
          </a:prstGeom>
          <a:solidFill>
            <a:srgbClr val="800000"/>
          </a:solidFill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818" y="3462928"/>
            <a:ext cx="415636" cy="2540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639" y="1612049"/>
            <a:ext cx="1259505" cy="3883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15767" y="3777617"/>
            <a:ext cx="2132872" cy="86499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954449" y="1263831"/>
            <a:ext cx="5489713" cy="5489713"/>
            <a:chOff x="1954449" y="1263831"/>
            <a:chExt cx="5489713" cy="54897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54449" y="1263831"/>
              <a:ext cx="5489713" cy="5489713"/>
            </a:xfrm>
            <a:prstGeom prst="ellipse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1995861" y="1277942"/>
              <a:ext cx="5435634" cy="5435635"/>
              <a:chOff x="1995861" y="1277942"/>
              <a:chExt cx="5435634" cy="5435635"/>
            </a:xfrm>
          </p:grpSpPr>
          <p:sp>
            <p:nvSpPr>
              <p:cNvPr id="18" name="Oval 17"/>
              <p:cNvSpPr>
                <a:spLocks noChangeAspect="1"/>
              </p:cNvSpPr>
              <p:nvPr/>
            </p:nvSpPr>
            <p:spPr>
              <a:xfrm>
                <a:off x="1995861" y="1277942"/>
                <a:ext cx="5435634" cy="5435635"/>
              </a:xfrm>
              <a:prstGeom prst="ellipse">
                <a:avLst/>
              </a:prstGeom>
              <a:noFill/>
              <a:ln w="114300" cmpd="sng"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Oval 20"/>
              <p:cNvSpPr>
                <a:spLocks noChangeAspect="1"/>
              </p:cNvSpPr>
              <p:nvPr/>
            </p:nvSpPr>
            <p:spPr>
              <a:xfrm>
                <a:off x="2254226" y="1508084"/>
                <a:ext cx="4941485" cy="4941486"/>
              </a:xfrm>
              <a:prstGeom prst="ellipse">
                <a:avLst/>
              </a:prstGeom>
              <a:noFill/>
              <a:ln w="114300" cmpd="sng"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005" y="3425157"/>
            <a:ext cx="2980795" cy="291771"/>
          </a:xfrm>
          <a:prstGeom prst="rect">
            <a:avLst/>
          </a:prstGeom>
        </p:spPr>
      </p:pic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Image Relighting and Material Editing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0490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/>
          <p:cNvCxnSpPr/>
          <p:nvPr/>
        </p:nvCxnSpPr>
        <p:spPr>
          <a:xfrm flipV="1">
            <a:off x="5123588" y="3626556"/>
            <a:ext cx="0" cy="928202"/>
          </a:xfrm>
          <a:prstGeom prst="straightConnector1">
            <a:avLst/>
          </a:prstGeom>
          <a:ln w="76200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00000">
            <a:off x="3243283" y="1628799"/>
            <a:ext cx="1994215" cy="19942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2273" y="3522733"/>
            <a:ext cx="876876" cy="6576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9149" y="4464539"/>
            <a:ext cx="2648113" cy="1484922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939" y="3247028"/>
            <a:ext cx="279400" cy="2159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342" y="3462928"/>
            <a:ext cx="266700" cy="2159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5123588" y="3626556"/>
            <a:ext cx="1889634" cy="928203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7" idx="3"/>
          </p:cNvCxnSpPr>
          <p:nvPr/>
        </p:nvCxnSpPr>
        <p:spPr>
          <a:xfrm flipH="1" flipV="1">
            <a:off x="3439149" y="3851562"/>
            <a:ext cx="1709415" cy="736432"/>
          </a:xfrm>
          <a:prstGeom prst="straightConnector1">
            <a:avLst/>
          </a:prstGeom>
          <a:ln w="76200" cmpd="sng">
            <a:solidFill>
              <a:schemeClr val="accent2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5025109" y="4464539"/>
            <a:ext cx="194233" cy="194233"/>
          </a:xfrm>
          <a:prstGeom prst="ellipse">
            <a:avLst/>
          </a:prstGeom>
          <a:solidFill>
            <a:srgbClr val="800000"/>
          </a:solidFill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818" y="3462928"/>
            <a:ext cx="415636" cy="2540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639" y="1612049"/>
            <a:ext cx="1259505" cy="3883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15767" y="3777617"/>
            <a:ext cx="2132872" cy="86499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954449" y="1263831"/>
            <a:ext cx="5489713" cy="5489713"/>
            <a:chOff x="1954449" y="1263831"/>
            <a:chExt cx="5489713" cy="548971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54449" y="1263831"/>
              <a:ext cx="5489713" cy="5489713"/>
            </a:xfrm>
            <a:prstGeom prst="ellipse">
              <a:avLst/>
            </a:prstGeom>
          </p:spPr>
        </p:pic>
        <p:grpSp>
          <p:nvGrpSpPr>
            <p:cNvPr id="21" name="Group 20"/>
            <p:cNvGrpSpPr/>
            <p:nvPr/>
          </p:nvGrpSpPr>
          <p:grpSpPr>
            <a:xfrm>
              <a:off x="1995861" y="1277942"/>
              <a:ext cx="5435634" cy="5435635"/>
              <a:chOff x="1995861" y="1277942"/>
              <a:chExt cx="5435634" cy="5435635"/>
            </a:xfrm>
          </p:grpSpPr>
          <p:sp>
            <p:nvSpPr>
              <p:cNvPr id="22" name="Oval 21"/>
              <p:cNvSpPr>
                <a:spLocks noChangeAspect="1"/>
              </p:cNvSpPr>
              <p:nvPr/>
            </p:nvSpPr>
            <p:spPr>
              <a:xfrm>
                <a:off x="1995861" y="1277942"/>
                <a:ext cx="5435634" cy="5435635"/>
              </a:xfrm>
              <a:prstGeom prst="ellipse">
                <a:avLst/>
              </a:prstGeom>
              <a:noFill/>
              <a:ln w="114300" cmpd="sng"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Oval 22"/>
              <p:cNvSpPr>
                <a:spLocks noChangeAspect="1"/>
              </p:cNvSpPr>
              <p:nvPr/>
            </p:nvSpPr>
            <p:spPr>
              <a:xfrm>
                <a:off x="2254226" y="1508084"/>
                <a:ext cx="4941485" cy="4941486"/>
              </a:xfrm>
              <a:prstGeom prst="ellipse">
                <a:avLst/>
              </a:prstGeom>
              <a:noFill/>
              <a:ln w="114300" cmpd="sng"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Image Relighting and Material Editing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04906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954449" y="1263831"/>
            <a:ext cx="5489713" cy="5489713"/>
            <a:chOff x="1954449" y="1263831"/>
            <a:chExt cx="5489713" cy="548971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54449" y="1263831"/>
              <a:ext cx="5489713" cy="5489713"/>
            </a:xfrm>
            <a:prstGeom prst="ellipse">
              <a:avLst/>
            </a:prstGeom>
          </p:spPr>
        </p:pic>
        <p:grpSp>
          <p:nvGrpSpPr>
            <p:cNvPr id="21" name="Group 20"/>
            <p:cNvGrpSpPr/>
            <p:nvPr/>
          </p:nvGrpSpPr>
          <p:grpSpPr>
            <a:xfrm>
              <a:off x="1995861" y="1277942"/>
              <a:ext cx="5435634" cy="5435635"/>
              <a:chOff x="1995861" y="1277942"/>
              <a:chExt cx="5435634" cy="5435635"/>
            </a:xfrm>
          </p:grpSpPr>
          <p:sp>
            <p:nvSpPr>
              <p:cNvPr id="22" name="Oval 21"/>
              <p:cNvSpPr>
                <a:spLocks noChangeAspect="1"/>
              </p:cNvSpPr>
              <p:nvPr/>
            </p:nvSpPr>
            <p:spPr>
              <a:xfrm>
                <a:off x="1995861" y="1277942"/>
                <a:ext cx="5435634" cy="5435635"/>
              </a:xfrm>
              <a:prstGeom prst="ellipse">
                <a:avLst/>
              </a:prstGeom>
              <a:noFill/>
              <a:ln w="114300" cmpd="sng"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Oval 22"/>
              <p:cNvSpPr>
                <a:spLocks noChangeAspect="1"/>
              </p:cNvSpPr>
              <p:nvPr/>
            </p:nvSpPr>
            <p:spPr>
              <a:xfrm>
                <a:off x="2254226" y="1508084"/>
                <a:ext cx="4941485" cy="4941486"/>
              </a:xfrm>
              <a:prstGeom prst="ellipse">
                <a:avLst/>
              </a:prstGeom>
              <a:noFill/>
              <a:ln w="114300" cmpd="sng"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cxnSp>
        <p:nvCxnSpPr>
          <p:cNvPr id="11" name="Straight Arrow Connector 10"/>
          <p:cNvCxnSpPr/>
          <p:nvPr/>
        </p:nvCxnSpPr>
        <p:spPr>
          <a:xfrm flipV="1">
            <a:off x="5123588" y="3626556"/>
            <a:ext cx="0" cy="928202"/>
          </a:xfrm>
          <a:prstGeom prst="straightConnector1">
            <a:avLst/>
          </a:prstGeom>
          <a:ln w="76200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00000">
            <a:off x="3243283" y="1628799"/>
            <a:ext cx="1994215" cy="19942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2273" y="3522733"/>
            <a:ext cx="876876" cy="6576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9149" y="4464539"/>
            <a:ext cx="2648113" cy="1484922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939" y="3247028"/>
            <a:ext cx="279400" cy="2159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342" y="3462928"/>
            <a:ext cx="266700" cy="2159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5123588" y="3626556"/>
            <a:ext cx="1889634" cy="928203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7" idx="3"/>
          </p:cNvCxnSpPr>
          <p:nvPr/>
        </p:nvCxnSpPr>
        <p:spPr>
          <a:xfrm flipH="1" flipV="1">
            <a:off x="3439149" y="3851562"/>
            <a:ext cx="1709415" cy="736432"/>
          </a:xfrm>
          <a:prstGeom prst="straightConnector1">
            <a:avLst/>
          </a:prstGeom>
          <a:ln w="76200" cmpd="sng">
            <a:solidFill>
              <a:schemeClr val="accent2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5025109" y="4464539"/>
            <a:ext cx="194233" cy="194233"/>
          </a:xfrm>
          <a:prstGeom prst="ellipse">
            <a:avLst/>
          </a:prstGeom>
          <a:solidFill>
            <a:srgbClr val="800000"/>
          </a:solidFill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818" y="3462928"/>
            <a:ext cx="415636" cy="2540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639" y="1612049"/>
            <a:ext cx="1259505" cy="3883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15767" y="3777617"/>
            <a:ext cx="2132872" cy="864997"/>
          </a:xfrm>
          <a:prstGeom prst="rect">
            <a:avLst/>
          </a:prstGeom>
        </p:spPr>
      </p:pic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Image Relighting and Material Editing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995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Relighting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/>
          <a:lstStyle/>
          <a:p>
            <a:r>
              <a:rPr lang="en-US" dirty="0" smtClean="0"/>
              <a:t>We project the </a:t>
            </a:r>
            <a:r>
              <a:rPr lang="en-US" i="1" dirty="0" err="1" smtClean="0"/>
              <a:t>hemispherically</a:t>
            </a:r>
            <a:r>
              <a:rPr lang="en-US" i="1" dirty="0" smtClean="0"/>
              <a:t>-clamped </a:t>
            </a:r>
            <a:r>
              <a:rPr lang="en-US" dirty="0" smtClean="0"/>
              <a:t>incident lighting onto band-1 spherical harmonics (SH)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72541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Relighting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/>
          <a:lstStyle/>
          <a:p>
            <a:r>
              <a:rPr lang="en-US" dirty="0" smtClean="0"/>
              <a:t>We project the </a:t>
            </a:r>
            <a:r>
              <a:rPr lang="en-US" i="1" dirty="0" err="1" smtClean="0"/>
              <a:t>hemispherically</a:t>
            </a:r>
            <a:r>
              <a:rPr lang="en-US" i="1" dirty="0" smtClean="0"/>
              <a:t>-clamped </a:t>
            </a:r>
            <a:r>
              <a:rPr lang="en-US" dirty="0" smtClean="0"/>
              <a:t>incident lighting onto band-1 spherical harmonics (SH)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04" y="3325094"/>
            <a:ext cx="6823364" cy="96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41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 Solutions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Hybrid solutions</a:t>
            </a:r>
          </a:p>
          <a:p>
            <a:pPr lvl="1"/>
            <a:r>
              <a:rPr lang="en-US" dirty="0" err="1" smtClean="0"/>
              <a:t>Precomputed</a:t>
            </a:r>
            <a:r>
              <a:rPr lang="en-US" dirty="0" smtClean="0"/>
              <a:t> Radiance Transfer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Fast reconstruction/rendering</a:t>
            </a:r>
          </a:p>
          <a:p>
            <a:r>
              <a:rPr lang="en-US" dirty="0" smtClean="0"/>
              <a:t>Basis approximation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171297" y="2845366"/>
            <a:ext cx="6837728" cy="2711847"/>
            <a:chOff x="232662" y="2672299"/>
            <a:chExt cx="6216116" cy="246531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2662" y="2672299"/>
              <a:ext cx="2479690" cy="246531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26272" y="2672299"/>
              <a:ext cx="3622506" cy="2465315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5491762" y="5111638"/>
            <a:ext cx="128810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</a:rPr>
              <a:t>[</a:t>
            </a:r>
            <a:r>
              <a:rPr lang="en-US" sz="2200" dirty="0" err="1" smtClean="0">
                <a:solidFill>
                  <a:srgbClr val="FFFFFF"/>
                </a:solidFill>
              </a:rPr>
              <a:t>Xu</a:t>
            </a:r>
            <a:r>
              <a:rPr lang="en-US" sz="2200" dirty="0" smtClean="0">
                <a:solidFill>
                  <a:srgbClr val="FFFFFF"/>
                </a:solidFill>
              </a:rPr>
              <a:t> 2013]</a:t>
            </a:r>
            <a:endParaRPr lang="en-US" sz="2200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40748" y="5114547"/>
            <a:ext cx="161996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</a:rPr>
              <a:t>[Sloan 2002]</a:t>
            </a:r>
            <a:endParaRPr lang="en-US" sz="2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677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Relighting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/>
          <a:lstStyle/>
          <a:p>
            <a:r>
              <a:rPr lang="en-US" dirty="0" smtClean="0"/>
              <a:t>We project the </a:t>
            </a:r>
            <a:r>
              <a:rPr lang="en-US" i="1" dirty="0" err="1" smtClean="0"/>
              <a:t>hemispherically</a:t>
            </a:r>
            <a:r>
              <a:rPr lang="en-US" i="1" dirty="0" smtClean="0"/>
              <a:t>-clamped </a:t>
            </a:r>
            <a:r>
              <a:rPr lang="en-US" dirty="0" smtClean="0"/>
              <a:t>incident lighting onto band-1 spherical harmonics (SH)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Since the </a:t>
            </a:r>
            <a:r>
              <a:rPr lang="en-US" i="1" dirty="0" smtClean="0"/>
              <a:t>unclamped cosine</a:t>
            </a:r>
            <a:r>
              <a:rPr lang="en-US" dirty="0" smtClean="0"/>
              <a:t> has non-zero SH projection coefficients only in band 1…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04" y="3325094"/>
            <a:ext cx="6823364" cy="96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41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Relighting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/>
          <a:lstStyle/>
          <a:p>
            <a:r>
              <a:rPr lang="en-US" dirty="0" smtClean="0"/>
              <a:t>Double-product relighting simplifies to</a:t>
            </a:r>
          </a:p>
          <a:p>
            <a:endParaRPr lang="en-US" sz="2400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43" y="2163550"/>
            <a:ext cx="3516115" cy="109157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457" y="1600200"/>
            <a:ext cx="4112472" cy="791961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966" y="3389595"/>
            <a:ext cx="4083847" cy="41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345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Relighting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/>
          <a:lstStyle/>
          <a:p>
            <a:r>
              <a:rPr lang="en-US" dirty="0" smtClean="0"/>
              <a:t>Double-product relighting simplifies to</a:t>
            </a:r>
          </a:p>
          <a:p>
            <a:endParaRPr lang="en-US" sz="2400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where 										is computed using </a:t>
            </a:r>
          </a:p>
          <a:p>
            <a:pPr marL="0" indent="0">
              <a:buNone/>
            </a:pPr>
            <a:r>
              <a:rPr lang="en-US" dirty="0" smtClean="0"/>
              <a:t>the fast ZH rotation rule [Sloan 2005]</a:t>
            </a: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43" y="2163550"/>
            <a:ext cx="3516115" cy="109157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457" y="1600200"/>
            <a:ext cx="4112472" cy="791961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966" y="3389595"/>
            <a:ext cx="4083847" cy="4102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644" y="4419518"/>
            <a:ext cx="4265744" cy="23961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7043" y="4419518"/>
            <a:ext cx="3507405" cy="239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345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 Editing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/>
          <a:lstStyle/>
          <a:p>
            <a:r>
              <a:rPr lang="en-US" dirty="0" smtClean="0"/>
              <a:t>Similarly to the all-frequency diffuse double-product relighting, we allow </a:t>
            </a:r>
            <a:r>
              <a:rPr lang="en-US" b="1" dirty="0" smtClean="0"/>
              <a:t>dynamic BRDFs</a:t>
            </a:r>
            <a:r>
              <a:rPr lang="en-US" dirty="0"/>
              <a:t> </a:t>
            </a:r>
            <a:r>
              <a:rPr lang="en-US" dirty="0" smtClean="0"/>
              <a:t>by</a:t>
            </a:r>
            <a:r>
              <a:rPr lang="en-US" dirty="0"/>
              <a:t> </a:t>
            </a:r>
            <a:r>
              <a:rPr lang="en-US" dirty="0" smtClean="0"/>
              <a:t>projecting the lighting against </a:t>
            </a:r>
            <a:r>
              <a:rPr lang="en-US" i="1" dirty="0" smtClean="0"/>
              <a:t>all</a:t>
            </a:r>
            <a:r>
              <a:rPr lang="en-US" dirty="0" smtClean="0"/>
              <a:t> basis functions</a:t>
            </a:r>
          </a:p>
          <a:p>
            <a:endParaRPr lang="en-US" dirty="0" smtClean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049" y="3122445"/>
            <a:ext cx="5705935" cy="79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2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 Editing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/>
          <a:lstStyle/>
          <a:p>
            <a:r>
              <a:rPr lang="en-US" dirty="0" smtClean="0"/>
              <a:t>Similarly to the all-frequency diffuse double-product relighting, we allow </a:t>
            </a:r>
            <a:r>
              <a:rPr lang="en-US" b="1" dirty="0" smtClean="0"/>
              <a:t>dynamic BRDFs</a:t>
            </a:r>
            <a:r>
              <a:rPr lang="en-US" dirty="0" smtClean="0"/>
              <a:t> by projecting the lighting against </a:t>
            </a:r>
            <a:r>
              <a:rPr lang="en-US" i="1" dirty="0" smtClean="0"/>
              <a:t>all</a:t>
            </a:r>
            <a:r>
              <a:rPr lang="en-US" dirty="0" smtClean="0"/>
              <a:t> basis functions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 smtClean="0"/>
              <a:t>The SH projection of the view-evaluated cosine-weighted BRDF is computed at run-time for relighting</a:t>
            </a:r>
          </a:p>
          <a:p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66" y="5190014"/>
            <a:ext cx="5345721" cy="1658163"/>
          </a:xfrm>
          <a:prstGeom prst="rect">
            <a:avLst/>
          </a:prstGeom>
        </p:spPr>
      </p:pic>
      <p:grpSp>
        <p:nvGrpSpPr>
          <p:cNvPr id="4" name="Group 11"/>
          <p:cNvGrpSpPr/>
          <p:nvPr/>
        </p:nvGrpSpPr>
        <p:grpSpPr>
          <a:xfrm>
            <a:off x="5788481" y="5208413"/>
            <a:ext cx="2927671" cy="1639764"/>
            <a:chOff x="6451703" y="5218236"/>
            <a:chExt cx="2927671" cy="163976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51703" y="5218236"/>
              <a:ext cx="2913560" cy="163660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465814" y="5221398"/>
              <a:ext cx="2913560" cy="1636602"/>
            </a:xfrm>
            <a:prstGeom prst="rtTriangle">
              <a:avLst/>
            </a:prstGeom>
          </p:spPr>
        </p:pic>
      </p:grpSp>
      <p:cxnSp>
        <p:nvCxnSpPr>
          <p:cNvPr id="13" name="Straight Connector 12"/>
          <p:cNvCxnSpPr>
            <a:endCxn id="11" idx="4"/>
          </p:cNvCxnSpPr>
          <p:nvPr/>
        </p:nvCxnSpPr>
        <p:spPr>
          <a:xfrm>
            <a:off x="5802592" y="5211575"/>
            <a:ext cx="2913560" cy="1636602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049" y="3122445"/>
            <a:ext cx="5705935" cy="791961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805" y="3723200"/>
            <a:ext cx="2423591" cy="52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09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en-US" dirty="0" smtClean="0"/>
              <a:t>Our method converges to ground truth</a:t>
            </a:r>
          </a:p>
          <a:p>
            <a:pPr lvl="1"/>
            <a:r>
              <a:rPr lang="en-US" dirty="0" smtClean="0"/>
              <a:t>We compare against Quasi-Monte Carlo integration using light importance sampling using </a:t>
            </a:r>
            <a:r>
              <a:rPr lang="en-US" dirty="0" err="1" smtClean="0"/>
              <a:t>Embree</a:t>
            </a:r>
            <a:r>
              <a:rPr lang="en-US" dirty="0" smtClean="0"/>
              <a:t> v1.1</a:t>
            </a:r>
          </a:p>
          <a:p>
            <a:endParaRPr lang="en-US" dirty="0" smtClean="0"/>
          </a:p>
          <a:p>
            <a:r>
              <a:rPr lang="en-US" dirty="0" smtClean="0"/>
              <a:t>We do not suffer from noise</a:t>
            </a:r>
          </a:p>
          <a:p>
            <a:endParaRPr lang="en-US" dirty="0" smtClean="0"/>
          </a:p>
          <a:p>
            <a:r>
              <a:rPr lang="en-US" dirty="0" smtClean="0"/>
              <a:t>On scenes of </a:t>
            </a:r>
            <a:r>
              <a:rPr lang="en-US" i="1" dirty="0" smtClean="0"/>
              <a:t>moderate geometric complexity</a:t>
            </a:r>
            <a:r>
              <a:rPr lang="en-US" dirty="0" smtClean="0"/>
              <a:t>, our approach is comparable or superior to QMC</a:t>
            </a:r>
          </a:p>
        </p:txBody>
      </p:sp>
    </p:spTree>
    <p:extLst>
      <p:ext uri="{BB962C8B-B14F-4D97-AF65-F5344CB8AC3E}">
        <p14:creationId xmlns:p14="http://schemas.microsoft.com/office/powerpoint/2010/main" val="2316163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800"/>
            <a:ext cx="9144000" cy="64865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15557" y="5830563"/>
            <a:ext cx="13284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cap="small" dirty="0" smtClean="0">
                <a:solidFill>
                  <a:prstClr val="black"/>
                </a:solidFill>
                <a:ea typeface="+mj-ea"/>
                <a:cs typeface="+mj-cs"/>
              </a:rPr>
              <a:t>Ours</a:t>
            </a:r>
          </a:p>
        </p:txBody>
      </p:sp>
    </p:spTree>
    <p:extLst>
      <p:ext uri="{BB962C8B-B14F-4D97-AF65-F5344CB8AC3E}">
        <p14:creationId xmlns:p14="http://schemas.microsoft.com/office/powerpoint/2010/main" val="2338797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800"/>
            <a:ext cx="9144000" cy="64865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45128" y="5445843"/>
            <a:ext cx="1919820" cy="1200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cap="small" dirty="0" smtClean="0">
                <a:solidFill>
                  <a:prstClr val="black"/>
                </a:solidFill>
                <a:ea typeface="+mj-ea"/>
                <a:cs typeface="+mj-cs"/>
              </a:rPr>
              <a:t>QMC</a:t>
            </a:r>
          </a:p>
          <a:p>
            <a:pPr algn="ctr"/>
            <a:r>
              <a:rPr lang="en-US" sz="2800" b="1" cap="small" dirty="0" smtClean="0">
                <a:solidFill>
                  <a:prstClr val="black"/>
                </a:solidFill>
                <a:ea typeface="+mj-ea"/>
                <a:cs typeface="+mj-cs"/>
              </a:rPr>
              <a:t>(equal time)</a:t>
            </a:r>
            <a:endParaRPr lang="en-US" sz="1100" b="1" cap="small" dirty="0"/>
          </a:p>
        </p:txBody>
      </p:sp>
    </p:spTree>
    <p:extLst>
      <p:ext uri="{BB962C8B-B14F-4D97-AF65-F5344CB8AC3E}">
        <p14:creationId xmlns:p14="http://schemas.microsoft.com/office/powerpoint/2010/main" val="1651744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0729" y1="86050" x2="10729" y2="86050"/>
                        <a14:foregroundMark x1="28646" y1="71072" x2="28646" y2="71072"/>
                        <a14:foregroundMark x1="25208" y1="6902" x2="25208" y2="6902"/>
                        <a14:foregroundMark x1="16146" y1="4993" x2="16146" y2="4993"/>
                        <a14:foregroundMark x1="4792" y1="19971" x2="4792" y2="19971"/>
                        <a14:foregroundMark x1="8125" y1="35095" x2="8125" y2="35095"/>
                        <a14:foregroundMark x1="19063" y1="34655" x2="19063" y2="34655"/>
                        <a14:foregroundMark x1="14792" y1="31278" x2="14792" y2="31278"/>
                        <a14:foregroundMark x1="12188" y1="21880" x2="12188" y2="21880"/>
                        <a14:foregroundMark x1="8333" y1="15125" x2="8333" y2="15125"/>
                        <a14:foregroundMark x1="6146" y1="10426" x2="6146" y2="10426"/>
                        <a14:foregroundMark x1="6042" y1="6902" x2="6042" y2="6902"/>
                        <a14:foregroundMark x1="3958" y1="27460" x2="3958" y2="27460"/>
                        <a14:foregroundMark x1="86771" y1="7636" x2="86771" y2="7636"/>
                        <a14:foregroundMark x1="90833" y1="16446" x2="90833" y2="16446"/>
                        <a14:foregroundMark x1="93750" y1="2790" x2="93750" y2="2790"/>
                        <a14:foregroundMark x1="91458" y1="4258" x2="91458" y2="4258"/>
                        <a14:foregroundMark x1="38229" y1="6608" x2="38229" y2="6608"/>
                        <a14:foregroundMark x1="63750" y1="881" x2="63750" y2="881"/>
                        <a14:backgroundMark x1="3646" y1="3818" x2="3646" y2="3818"/>
                        <a14:backgroundMark x1="60729" y1="7636" x2="60729" y2="7636"/>
                        <a14:backgroundMark x1="58438" y1="6167" x2="58438" y2="6167"/>
                        <a14:backgroundMark x1="58021" y1="10426" x2="58021" y2="10426"/>
                        <a14:backgroundMark x1="56458" y1="9985" x2="56458" y2="9985"/>
                        <a14:backgroundMark x1="33542" y1="4258" x2="33542" y2="4258"/>
                        <a14:backgroundMark x1="36250" y1="3231" x2="36250" y2="3231"/>
                        <a14:backgroundMark x1="43438" y1="2643" x2="43438" y2="2643"/>
                        <a14:backgroundMark x1="36979" y1="7636" x2="36979" y2="7636"/>
                        <a14:backgroundMark x1="35000" y1="8076" x2="35000" y2="8076"/>
                        <a14:backgroundMark x1="18438" y1="881" x2="18438" y2="881"/>
                        <a14:backgroundMark x1="10833" y1="8811" x2="10833" y2="88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77800"/>
            <a:ext cx="9144000" cy="64865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15557" y="5830563"/>
            <a:ext cx="13284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cap="small" dirty="0" smtClean="0">
                <a:solidFill>
                  <a:prstClr val="black"/>
                </a:solidFill>
                <a:ea typeface="+mj-ea"/>
                <a:cs typeface="+mj-cs"/>
              </a:rPr>
              <a:t>Ours</a:t>
            </a:r>
          </a:p>
        </p:txBody>
      </p:sp>
    </p:spTree>
    <p:extLst>
      <p:ext uri="{BB962C8B-B14F-4D97-AF65-F5344CB8AC3E}">
        <p14:creationId xmlns:p14="http://schemas.microsoft.com/office/powerpoint/2010/main" val="3900603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800"/>
            <a:ext cx="9144000" cy="64865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45128" y="5445843"/>
            <a:ext cx="1919820" cy="1200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cap="small" dirty="0" smtClean="0">
                <a:solidFill>
                  <a:prstClr val="black"/>
                </a:solidFill>
                <a:ea typeface="+mj-ea"/>
                <a:cs typeface="+mj-cs"/>
              </a:rPr>
              <a:t>QMC</a:t>
            </a:r>
          </a:p>
          <a:p>
            <a:pPr algn="ctr"/>
            <a:r>
              <a:rPr lang="en-US" sz="2800" b="1" cap="small" dirty="0" smtClean="0">
                <a:solidFill>
                  <a:prstClr val="black"/>
                </a:solidFill>
                <a:ea typeface="+mj-ea"/>
                <a:cs typeface="+mj-cs"/>
              </a:rPr>
              <a:t>(equal time)</a:t>
            </a:r>
            <a:endParaRPr lang="en-US" sz="1100" b="1" cap="small" dirty="0"/>
          </a:p>
        </p:txBody>
      </p:sp>
    </p:spTree>
    <p:extLst>
      <p:ext uri="{BB962C8B-B14F-4D97-AF65-F5344CB8AC3E}">
        <p14:creationId xmlns:p14="http://schemas.microsoft.com/office/powerpoint/2010/main" val="3077661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Idea in a Nutshell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Traditional numerical integration </a:t>
            </a:r>
            <a:r>
              <a:rPr lang="en-US" i="1" dirty="0" smtClean="0"/>
              <a:t>point-samples </a:t>
            </a:r>
            <a:r>
              <a:rPr lang="en-US" dirty="0" smtClean="0"/>
              <a:t>visibility-masked functions</a:t>
            </a:r>
          </a:p>
          <a:p>
            <a:pPr lvl="1"/>
            <a:r>
              <a:rPr lang="en-US" i="1" dirty="0" smtClean="0"/>
              <a:t>e.g. </a:t>
            </a:r>
            <a:r>
              <a:rPr lang="en-US" dirty="0" smtClean="0"/>
              <a:t>shooting rays or using (many) shadow maps</a:t>
            </a:r>
            <a:endParaRPr lang="en-US" i="1" dirty="0" smtClean="0"/>
          </a:p>
        </p:txBody>
      </p:sp>
      <p:pic>
        <p:nvPicPr>
          <p:cNvPr id="4" name="Picture 2" descr="C:\Program Files (x86)\Fraps\Screenshots\ambient_occlusion 2011-01-16 01-45-47-98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54" b="6202"/>
          <a:stretch/>
        </p:blipFill>
        <p:spPr bwMode="auto">
          <a:xfrm>
            <a:off x="1034691" y="3357927"/>
            <a:ext cx="7120694" cy="346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 flipV="1">
            <a:off x="5648897" y="5385755"/>
            <a:ext cx="4360" cy="795120"/>
          </a:xfrm>
          <a:prstGeom prst="straightConnector1">
            <a:avLst/>
          </a:prstGeom>
          <a:solidFill>
            <a:schemeClr val="bg1"/>
          </a:solidFill>
          <a:ln w="60325" cap="flat" cmpd="sng" algn="ctr">
            <a:solidFill>
              <a:srgbClr val="FF0000">
                <a:alpha val="60784"/>
              </a:srgbClr>
            </a:solidFill>
            <a:prstDash val="solid"/>
            <a:round/>
            <a:headEnd type="none" w="med" len="med"/>
            <a:tailEnd type="diamond"/>
          </a:ln>
          <a:effectLst/>
        </p:spPr>
      </p:cxnSp>
      <p:cxnSp>
        <p:nvCxnSpPr>
          <p:cNvPr id="6" name="Straight Arrow Connector 5"/>
          <p:cNvCxnSpPr/>
          <p:nvPr/>
        </p:nvCxnSpPr>
        <p:spPr bwMode="auto">
          <a:xfrm flipV="1">
            <a:off x="5653257" y="5241656"/>
            <a:ext cx="557912" cy="1026188"/>
          </a:xfrm>
          <a:prstGeom prst="straightConnector1">
            <a:avLst/>
          </a:prstGeom>
          <a:solidFill>
            <a:schemeClr val="bg1"/>
          </a:solidFill>
          <a:ln w="60325" cap="flat" cmpd="sng" algn="ctr">
            <a:solidFill>
              <a:srgbClr val="FF0000">
                <a:alpha val="60784"/>
              </a:srgbClr>
            </a:solidFill>
            <a:prstDash val="solid"/>
            <a:round/>
            <a:headEnd type="none" w="med" len="med"/>
            <a:tailEnd type="diamond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 flipH="1" flipV="1">
            <a:off x="5059041" y="5601696"/>
            <a:ext cx="576064" cy="648155"/>
          </a:xfrm>
          <a:prstGeom prst="straightConnector1">
            <a:avLst/>
          </a:prstGeom>
          <a:solidFill>
            <a:schemeClr val="bg1"/>
          </a:solidFill>
          <a:ln w="60325" cap="flat" cmpd="sng" algn="ctr">
            <a:solidFill>
              <a:srgbClr val="FF0000">
                <a:alpha val="60784"/>
              </a:srgbClr>
            </a:solidFill>
            <a:prstDash val="solid"/>
            <a:round/>
            <a:headEnd type="none" w="med" len="med"/>
            <a:tailEnd type="diamond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5653257" y="4521576"/>
            <a:ext cx="2502128" cy="1746268"/>
          </a:xfrm>
          <a:prstGeom prst="straightConnector1">
            <a:avLst/>
          </a:prstGeom>
          <a:solidFill>
            <a:schemeClr val="bg1"/>
          </a:solidFill>
          <a:ln w="60325" cap="flat" cmpd="sng" algn="ctr">
            <a:solidFill>
              <a:srgbClr val="00FF00">
                <a:alpha val="60784"/>
              </a:srgbClr>
            </a:solidFill>
            <a:prstDash val="solid"/>
            <a:round/>
            <a:headEnd type="none" w="med" len="med"/>
            <a:tailEnd type="diamond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H="1" flipV="1">
            <a:off x="4122937" y="5783315"/>
            <a:ext cx="1512168" cy="484528"/>
          </a:xfrm>
          <a:prstGeom prst="straightConnector1">
            <a:avLst/>
          </a:prstGeom>
          <a:solidFill>
            <a:schemeClr val="bg1"/>
          </a:solidFill>
          <a:ln w="60325" cap="flat" cmpd="sng" algn="ctr">
            <a:solidFill>
              <a:srgbClr val="FF0000">
                <a:alpha val="60784"/>
              </a:srgbClr>
            </a:solidFill>
            <a:prstDash val="solid"/>
            <a:round/>
            <a:headEnd type="none" w="med" len="med"/>
            <a:tailEnd type="diamond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>
            <a:off x="1170609" y="6270193"/>
            <a:ext cx="4464496" cy="241815"/>
          </a:xfrm>
          <a:prstGeom prst="straightConnector1">
            <a:avLst/>
          </a:prstGeom>
          <a:solidFill>
            <a:schemeClr val="bg1"/>
          </a:solidFill>
          <a:ln w="60325" cap="flat" cmpd="sng" algn="ctr">
            <a:solidFill>
              <a:srgbClr val="00FF00">
                <a:alpha val="60784"/>
              </a:srgbClr>
            </a:solidFill>
            <a:prstDash val="solid"/>
            <a:round/>
            <a:headEnd type="none" w="med" len="med"/>
            <a:tailEnd type="diamond"/>
          </a:ln>
          <a:effectLst/>
        </p:spPr>
      </p:cxnSp>
      <p:sp>
        <p:nvSpPr>
          <p:cNvPr id="11" name="Oval 10"/>
          <p:cNvSpPr/>
          <p:nvPr/>
        </p:nvSpPr>
        <p:spPr bwMode="auto">
          <a:xfrm>
            <a:off x="5563257" y="6180193"/>
            <a:ext cx="180000" cy="180000"/>
          </a:xfrm>
          <a:prstGeom prst="ellipse">
            <a:avLst/>
          </a:prstGeom>
          <a:solidFill>
            <a:schemeClr val="bg1"/>
          </a:solidFill>
          <a:ln w="60325" cap="flat" cmpd="sng" algn="ctr">
            <a:solidFill>
              <a:srgbClr val="002060">
                <a:alpha val="61000"/>
              </a:srgbClr>
            </a:solidFill>
            <a:prstDash val="solid"/>
            <a:round/>
            <a:headEnd type="none" w="med" len="med"/>
            <a:tailEnd type="diamon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490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800"/>
            <a:ext cx="9144000" cy="64865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15557" y="5830563"/>
            <a:ext cx="13284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cap="small" dirty="0" smtClean="0">
                <a:solidFill>
                  <a:prstClr val="black"/>
                </a:solidFill>
                <a:ea typeface="+mj-ea"/>
                <a:cs typeface="+mj-cs"/>
              </a:rPr>
              <a:t>Ours</a:t>
            </a:r>
          </a:p>
        </p:txBody>
      </p:sp>
    </p:spTree>
    <p:extLst>
      <p:ext uri="{BB962C8B-B14F-4D97-AF65-F5344CB8AC3E}">
        <p14:creationId xmlns:p14="http://schemas.microsoft.com/office/powerpoint/2010/main" val="875616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800"/>
            <a:ext cx="9144000" cy="64865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45128" y="5445843"/>
            <a:ext cx="1919820" cy="1200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cap="small" dirty="0" smtClean="0">
                <a:solidFill>
                  <a:prstClr val="black"/>
                </a:solidFill>
                <a:ea typeface="+mj-ea"/>
                <a:cs typeface="+mj-cs"/>
              </a:rPr>
              <a:t>QMC</a:t>
            </a:r>
          </a:p>
          <a:p>
            <a:pPr algn="ctr"/>
            <a:r>
              <a:rPr lang="en-US" sz="2800" b="1" cap="small" dirty="0" smtClean="0">
                <a:solidFill>
                  <a:prstClr val="black"/>
                </a:solidFill>
                <a:ea typeface="+mj-ea"/>
                <a:cs typeface="+mj-cs"/>
              </a:rPr>
              <a:t>(equal time)</a:t>
            </a:r>
            <a:endParaRPr lang="en-US" sz="1100" b="1" cap="small" dirty="0"/>
          </a:p>
        </p:txBody>
      </p:sp>
    </p:spTree>
    <p:extLst>
      <p:ext uri="{BB962C8B-B14F-4D97-AF65-F5344CB8AC3E}">
        <p14:creationId xmlns:p14="http://schemas.microsoft.com/office/powerpoint/2010/main" val="3282018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9374" b="37343"/>
          <a:stretch/>
        </p:blipFill>
        <p:spPr>
          <a:xfrm>
            <a:off x="4946720" y="149526"/>
            <a:ext cx="2710604" cy="154950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69374" b="37343"/>
          <a:stretch/>
        </p:blipFill>
        <p:spPr>
          <a:xfrm>
            <a:off x="4946720" y="5173086"/>
            <a:ext cx="2710604" cy="154950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69374" b="37343"/>
          <a:stretch/>
        </p:blipFill>
        <p:spPr>
          <a:xfrm>
            <a:off x="4946720" y="3493863"/>
            <a:ext cx="2710604" cy="154950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69374" b="37343"/>
          <a:stretch/>
        </p:blipFill>
        <p:spPr>
          <a:xfrm>
            <a:off x="4946720" y="1828748"/>
            <a:ext cx="2710604" cy="154950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9150" t="23392" r="60037" b="13952"/>
          <a:stretch/>
        </p:blipFill>
        <p:spPr>
          <a:xfrm>
            <a:off x="1303435" y="149522"/>
            <a:ext cx="2727130" cy="1549510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9150" t="23392" r="60037" b="13952"/>
          <a:stretch/>
        </p:blipFill>
        <p:spPr>
          <a:xfrm>
            <a:off x="1303435" y="5173081"/>
            <a:ext cx="2727130" cy="1549510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9150" t="23392" r="60037" b="13952"/>
          <a:stretch/>
        </p:blipFill>
        <p:spPr>
          <a:xfrm>
            <a:off x="1303435" y="3493858"/>
            <a:ext cx="2727130" cy="1549510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l="9150" t="23392" r="60038" b="13952"/>
          <a:stretch/>
        </p:blipFill>
        <p:spPr>
          <a:xfrm>
            <a:off x="1303435" y="1828748"/>
            <a:ext cx="2727130" cy="1549506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262863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69374" b="37343"/>
          <a:stretch/>
        </p:blipFill>
        <p:spPr>
          <a:xfrm>
            <a:off x="4946720" y="149526"/>
            <a:ext cx="2710604" cy="154950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69374" b="37343"/>
          <a:stretch/>
        </p:blipFill>
        <p:spPr>
          <a:xfrm>
            <a:off x="4946720" y="5173085"/>
            <a:ext cx="2710604" cy="154950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l="69374" b="37343"/>
          <a:stretch/>
        </p:blipFill>
        <p:spPr>
          <a:xfrm>
            <a:off x="4946720" y="3493862"/>
            <a:ext cx="2710604" cy="154950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69374" b="37343"/>
          <a:stretch/>
        </p:blipFill>
        <p:spPr>
          <a:xfrm>
            <a:off x="4946720" y="1828749"/>
            <a:ext cx="2710604" cy="154950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9150" t="23392" r="60037" b="13952"/>
          <a:stretch/>
        </p:blipFill>
        <p:spPr>
          <a:xfrm>
            <a:off x="1303435" y="149522"/>
            <a:ext cx="2727130" cy="1549510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9150" t="23392" r="60037" b="13952"/>
          <a:stretch/>
        </p:blipFill>
        <p:spPr>
          <a:xfrm>
            <a:off x="1303435" y="5173080"/>
            <a:ext cx="2727130" cy="1549510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l="9150" t="23392" r="60037" b="13952"/>
          <a:stretch/>
        </p:blipFill>
        <p:spPr>
          <a:xfrm>
            <a:off x="1303435" y="3493862"/>
            <a:ext cx="2727130" cy="1549510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/>
          <a:srcRect l="9150" t="23392" r="60037" b="13952"/>
          <a:stretch/>
        </p:blipFill>
        <p:spPr>
          <a:xfrm>
            <a:off x="1303435" y="1828749"/>
            <a:ext cx="2727130" cy="1549510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7245128" y="5488176"/>
            <a:ext cx="1919820" cy="1200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cap="small" dirty="0" smtClean="0">
                <a:solidFill>
                  <a:prstClr val="black"/>
                </a:solidFill>
                <a:ea typeface="+mj-ea"/>
                <a:cs typeface="+mj-cs"/>
              </a:rPr>
              <a:t>QMC</a:t>
            </a:r>
          </a:p>
          <a:p>
            <a:pPr algn="ctr"/>
            <a:r>
              <a:rPr lang="en-US" sz="2800" b="1" cap="small" dirty="0" smtClean="0">
                <a:solidFill>
                  <a:prstClr val="black"/>
                </a:solidFill>
                <a:ea typeface="+mj-ea"/>
                <a:cs typeface="+mj-cs"/>
              </a:rPr>
              <a:t>(equal time)</a:t>
            </a:r>
            <a:endParaRPr lang="en-US" sz="1100" b="1" cap="small" dirty="0"/>
          </a:p>
        </p:txBody>
      </p:sp>
    </p:spTree>
    <p:extLst>
      <p:ext uri="{BB962C8B-B14F-4D97-AF65-F5344CB8AC3E}">
        <p14:creationId xmlns:p14="http://schemas.microsoft.com/office/powerpoint/2010/main" val="1193157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and Scalability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Fundamental Limitation:</a:t>
            </a:r>
          </a:p>
          <a:p>
            <a:pPr lvl="1"/>
            <a:r>
              <a:rPr lang="en-US" dirty="0" smtClean="0"/>
              <a:t>Finding silhouettes does not scale as well as tracing rays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163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and Scalability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Fundamental Limitation:</a:t>
            </a:r>
          </a:p>
          <a:p>
            <a:pPr lvl="1"/>
            <a:r>
              <a:rPr lang="en-US" dirty="0" smtClean="0"/>
              <a:t>Finding silhouettes does not scale as well as tracing rays</a:t>
            </a:r>
          </a:p>
          <a:p>
            <a:endParaRPr lang="en-US" dirty="0"/>
          </a:p>
          <a:p>
            <a:r>
              <a:rPr lang="en-US" dirty="0" smtClean="0"/>
              <a:t>Our runtime scales roughly as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for </a:t>
            </a:r>
            <a:r>
              <a:rPr lang="en-US" i="1" dirty="0" smtClean="0"/>
              <a:t>m</a:t>
            </a:r>
            <a:r>
              <a:rPr lang="en-US" dirty="0" smtClean="0"/>
              <a:t> shade points, </a:t>
            </a:r>
            <a:r>
              <a:rPr lang="en-US" i="1" dirty="0" smtClean="0"/>
              <a:t>k </a:t>
            </a:r>
            <a:r>
              <a:rPr lang="en-US" dirty="0" smtClean="0"/>
              <a:t>integration samples, and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i="1" dirty="0" err="1" smtClean="0"/>
              <a:t>n</a:t>
            </a:r>
            <a:r>
              <a:rPr lang="en-US" dirty="0" smtClean="0"/>
              <a:t> triangles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344" y="3734505"/>
            <a:ext cx="27559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163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and Scalability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Fundamental Limitation:</a:t>
            </a:r>
          </a:p>
          <a:p>
            <a:pPr lvl="1"/>
            <a:r>
              <a:rPr lang="en-US" dirty="0" smtClean="0"/>
              <a:t>Finding silhouettes does not scale as well as tracing rays</a:t>
            </a:r>
          </a:p>
          <a:p>
            <a:endParaRPr lang="en-US" dirty="0"/>
          </a:p>
          <a:p>
            <a:r>
              <a:rPr lang="en-US" dirty="0" smtClean="0"/>
              <a:t>Our runtime scales roughly as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for </a:t>
            </a:r>
            <a:r>
              <a:rPr lang="en-US" i="1" dirty="0" smtClean="0"/>
              <a:t>m</a:t>
            </a:r>
            <a:r>
              <a:rPr lang="en-US" dirty="0" smtClean="0"/>
              <a:t> shade points, </a:t>
            </a:r>
            <a:r>
              <a:rPr lang="en-US" i="1" dirty="0" smtClean="0"/>
              <a:t>k </a:t>
            </a:r>
            <a:r>
              <a:rPr lang="en-US" dirty="0" smtClean="0"/>
              <a:t>integration samples, and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i="1" dirty="0" smtClean="0"/>
              <a:t>n</a:t>
            </a:r>
            <a:r>
              <a:rPr lang="en-US" dirty="0" smtClean="0"/>
              <a:t> triangles</a:t>
            </a:r>
          </a:p>
          <a:p>
            <a:r>
              <a:rPr lang="en-US" dirty="0" smtClean="0"/>
              <a:t>Ray-tracing scales roughly as 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344" y="3734505"/>
            <a:ext cx="2755900" cy="5461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00" y="5585708"/>
            <a:ext cx="26289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163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and Scalability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31" y="2450069"/>
            <a:ext cx="8819539" cy="22273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75000" y="4218312"/>
            <a:ext cx="1792110" cy="311355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89111" y="3277483"/>
            <a:ext cx="1777999" cy="487362"/>
          </a:xfrm>
          <a:prstGeom prst="rect">
            <a:avLst/>
          </a:prstGeom>
          <a:noFill/>
          <a:ln w="190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951134" y="4214580"/>
            <a:ext cx="1792110" cy="311355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979356" y="3278366"/>
            <a:ext cx="1777999" cy="249412"/>
          </a:xfrm>
          <a:prstGeom prst="rect">
            <a:avLst/>
          </a:prstGeom>
          <a:noFill/>
          <a:ln w="190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496757" y="4245717"/>
            <a:ext cx="573775" cy="249988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496757" y="3267687"/>
            <a:ext cx="573775" cy="949731"/>
          </a:xfrm>
          <a:prstGeom prst="rect">
            <a:avLst/>
          </a:prstGeom>
          <a:noFill/>
          <a:ln w="190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34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Synopsis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We generalize silhouette integration to general spherical, visibility-masked integration</a:t>
            </a:r>
          </a:p>
        </p:txBody>
      </p:sp>
    </p:spTree>
    <p:extLst>
      <p:ext uri="{BB962C8B-B14F-4D97-AF65-F5344CB8AC3E}">
        <p14:creationId xmlns:p14="http://schemas.microsoft.com/office/powerpoint/2010/main" val="2316163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Synopsis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We generalize silhouette integration to general spherical, visibility-masked integration</a:t>
            </a:r>
          </a:p>
          <a:p>
            <a:endParaRPr lang="en-US" dirty="0" smtClean="0"/>
          </a:p>
          <a:p>
            <a:r>
              <a:rPr lang="en-US" dirty="0" smtClean="0"/>
              <a:t>We apply this template to various problems in realistic rendering</a:t>
            </a:r>
          </a:p>
          <a:p>
            <a:pPr lvl="1"/>
            <a:r>
              <a:rPr lang="en-US" dirty="0" smtClean="0"/>
              <a:t>For scenes of moderate-to-low complexity, we compete with QMC ray-tracing; otherwise, we lose on larger scenes</a:t>
            </a:r>
          </a:p>
        </p:txBody>
      </p:sp>
    </p:spTree>
    <p:extLst>
      <p:ext uri="{BB962C8B-B14F-4D97-AF65-F5344CB8AC3E}">
        <p14:creationId xmlns:p14="http://schemas.microsoft.com/office/powerpoint/2010/main" val="2316163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12077</TotalTime>
  <Words>5933</Words>
  <Application>Microsoft Macintosh PowerPoint</Application>
  <PresentationFormat>On-screen Show (4:3)</PresentationFormat>
  <Paragraphs>857</Paragraphs>
  <Slides>107</Slides>
  <Notes>99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08" baseType="lpstr">
      <vt:lpstr>Office Theme</vt:lpstr>
      <vt:lpstr>Visibility Silhouettes for Fast and Accurate Illumination Integration </vt:lpstr>
      <vt:lpstr>Problem Statement</vt:lpstr>
      <vt:lpstr>Problem Statement</vt:lpstr>
      <vt:lpstr>Problem Statement</vt:lpstr>
      <vt:lpstr>Problem Statement</vt:lpstr>
      <vt:lpstr>Traditional Solutions</vt:lpstr>
      <vt:lpstr>Traditional Solutions</vt:lpstr>
      <vt:lpstr>Traditional Solutions</vt:lpstr>
      <vt:lpstr>Our Idea in a Nutshell</vt:lpstr>
      <vt:lpstr>Our Idea in a Nutshell</vt:lpstr>
      <vt:lpstr>Our Idea in a Nutshell</vt:lpstr>
      <vt:lpstr>Our Idea in a Nutshell</vt:lpstr>
      <vt:lpstr>Our Idea in a Nutshell</vt:lpstr>
      <vt:lpstr>Related Work</vt:lpstr>
      <vt:lpstr>Related Work</vt:lpstr>
      <vt:lpstr>Related Work</vt:lpstr>
      <vt:lpstr>Overview of our Technique</vt:lpstr>
      <vt:lpstr>Overview of our Technique</vt:lpstr>
      <vt:lpstr>Overview of our Technique</vt:lpstr>
      <vt:lpstr>Overview of our Technique</vt:lpstr>
      <vt:lpstr>Silhouettes and Depth Complexity</vt:lpstr>
      <vt:lpstr>Silhouettes and Depth Complexity</vt:lpstr>
      <vt:lpstr>Silhouettes and Depth Complexity</vt:lpstr>
      <vt:lpstr>Silhouettes and Depth Complexity</vt:lpstr>
      <vt:lpstr>Silhouettes and Depth Complexity</vt:lpstr>
      <vt:lpstr>Silhouettes and Depth Complexity</vt:lpstr>
      <vt:lpstr>Silhouettes and Depth Complexity</vt:lpstr>
      <vt:lpstr>Silhouettes and Depth Complexity</vt:lpstr>
      <vt:lpstr>Silhouettes and Depth Complexity</vt:lpstr>
      <vt:lpstr>Silhouettes and Depth Complexity</vt:lpstr>
      <vt:lpstr>Silhouettes and Depth Complexity</vt:lpstr>
      <vt:lpstr>Silhouettes and Depth Complexity</vt:lpstr>
      <vt:lpstr>Silhouettes and Depth Complexity</vt:lpstr>
      <vt:lpstr>DCF Tracking</vt:lpstr>
      <vt:lpstr>DCF Tracking</vt:lpstr>
      <vt:lpstr>DCF Tracking</vt:lpstr>
      <vt:lpstr>DCF Tracking</vt:lpstr>
      <vt:lpstr>Boundary and Contour Detection</vt:lpstr>
      <vt:lpstr>Boundary and Contour Detection</vt:lpstr>
      <vt:lpstr>Boundary and Contour Detection</vt:lpstr>
      <vt:lpstr>Boundary and Contour Detection</vt:lpstr>
      <vt:lpstr>Boundary and Contour Detection</vt:lpstr>
      <vt:lpstr>Boundary and Contour Detection</vt:lpstr>
      <vt:lpstr>Semi-analytic Integration</vt:lpstr>
      <vt:lpstr>Semi-analytic Integration</vt:lpstr>
      <vt:lpstr>Semi-analytic Integration</vt:lpstr>
      <vt:lpstr>Semi-analytic Integration</vt:lpstr>
      <vt:lpstr>Semi-analytic Integration</vt:lpstr>
      <vt:lpstr>Semi-analytic Integration</vt:lpstr>
      <vt:lpstr>Semi-analytic Integration</vt:lpstr>
      <vt:lpstr>Semi-analytic Integration</vt:lpstr>
      <vt:lpstr>Semi-analytic Integration</vt:lpstr>
      <vt:lpstr>Semi-analytic Integration</vt:lpstr>
      <vt:lpstr>Semi-analytic Integration</vt:lpstr>
      <vt:lpstr>Semi-analytic Integration</vt:lpstr>
      <vt:lpstr>Semi-analytic Integration</vt:lpstr>
      <vt:lpstr>Semi-analytic Integration</vt:lpstr>
      <vt:lpstr>Applications</vt:lpstr>
      <vt:lpstr>Applications</vt:lpstr>
      <vt:lpstr>Ambient Occlusion</vt:lpstr>
      <vt:lpstr>Ambient Occlusion</vt:lpstr>
      <vt:lpstr>Ambient Occlusion</vt:lpstr>
      <vt:lpstr>Ambient Occlusion</vt:lpstr>
      <vt:lpstr>Precomputed Radiance Transfer</vt:lpstr>
      <vt:lpstr>Precomputed Radiance Transfer</vt:lpstr>
      <vt:lpstr>Precomputed Radiance Transfer</vt:lpstr>
      <vt:lpstr>Precomputed Radiance Transfer</vt:lpstr>
      <vt:lpstr>Precomputed Radiance Transfer</vt:lpstr>
      <vt:lpstr>Precomputed Radiance Transfer</vt:lpstr>
      <vt:lpstr>Image Relighting and Material Editing</vt:lpstr>
      <vt:lpstr>Image Relighting and Material Editing</vt:lpstr>
      <vt:lpstr>Image Relighting and Material Editing</vt:lpstr>
      <vt:lpstr>Image Relighting and Material Editing</vt:lpstr>
      <vt:lpstr>Image Relighting and Material Editing</vt:lpstr>
      <vt:lpstr>Image Relighting and Material Editing</vt:lpstr>
      <vt:lpstr>Image Relighting and Material Editing</vt:lpstr>
      <vt:lpstr>Image Relighting and Material Editing</vt:lpstr>
      <vt:lpstr>Image Relighting</vt:lpstr>
      <vt:lpstr>Image Relighting</vt:lpstr>
      <vt:lpstr>Image Relighting</vt:lpstr>
      <vt:lpstr>Image Relighting</vt:lpstr>
      <vt:lpstr>Image Relighting</vt:lpstr>
      <vt:lpstr>Material Editing</vt:lpstr>
      <vt:lpstr>Material Editing</vt:lpstr>
      <vt:lpstr>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Performance and Scalability</vt:lpstr>
      <vt:lpstr>Performance and Scalability</vt:lpstr>
      <vt:lpstr>Performance and Scalability</vt:lpstr>
      <vt:lpstr>Performance and Scalability</vt:lpstr>
      <vt:lpstr>Synopsis</vt:lpstr>
      <vt:lpstr>Synopsis</vt:lpstr>
      <vt:lpstr>Future Work</vt:lpstr>
      <vt:lpstr>PowerPoint Presentation</vt:lpstr>
      <vt:lpstr>Backup Slides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</dc:creator>
  <cp:lastModifiedBy>Wojciech Jarosz</cp:lastModifiedBy>
  <cp:revision>244</cp:revision>
  <dcterms:created xsi:type="dcterms:W3CDTF">2014-06-27T09:10:28Z</dcterms:created>
  <dcterms:modified xsi:type="dcterms:W3CDTF">2014-12-11T13:15:35Z</dcterms:modified>
</cp:coreProperties>
</file>