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7" r:id="rId2"/>
    <p:sldId id="258" r:id="rId3"/>
    <p:sldId id="315" r:id="rId4"/>
    <p:sldId id="306" r:id="rId5"/>
    <p:sldId id="308" r:id="rId6"/>
    <p:sldId id="309" r:id="rId7"/>
    <p:sldId id="268" r:id="rId8"/>
    <p:sldId id="270" r:id="rId9"/>
    <p:sldId id="271" r:id="rId10"/>
    <p:sldId id="273" r:id="rId11"/>
    <p:sldId id="264" r:id="rId12"/>
    <p:sldId id="307" r:id="rId13"/>
    <p:sldId id="283" r:id="rId14"/>
    <p:sldId id="289" r:id="rId15"/>
    <p:sldId id="276" r:id="rId16"/>
    <p:sldId id="277" r:id="rId17"/>
    <p:sldId id="278" r:id="rId18"/>
    <p:sldId id="296" r:id="rId19"/>
    <p:sldId id="305" r:id="rId20"/>
    <p:sldId id="280" r:id="rId21"/>
    <p:sldId id="290" r:id="rId22"/>
    <p:sldId id="299" r:id="rId23"/>
    <p:sldId id="298" r:id="rId24"/>
    <p:sldId id="292" r:id="rId25"/>
    <p:sldId id="300" r:id="rId26"/>
    <p:sldId id="294" r:id="rId27"/>
    <p:sldId id="293" r:id="rId28"/>
    <p:sldId id="281" r:id="rId29"/>
    <p:sldId id="311" r:id="rId30"/>
    <p:sldId id="314" r:id="rId31"/>
    <p:sldId id="319" r:id="rId32"/>
    <p:sldId id="303" r:id="rId33"/>
    <p:sldId id="274" r:id="rId34"/>
    <p:sldId id="304" r:id="rId35"/>
    <p:sldId id="295" r:id="rId36"/>
    <p:sldId id="282" r:id="rId37"/>
    <p:sldId id="312" r:id="rId38"/>
    <p:sldId id="313" r:id="rId39"/>
    <p:sldId id="285" r:id="rId40"/>
    <p:sldId id="262" r:id="rId41"/>
    <p:sldId id="316" r:id="rId42"/>
    <p:sldId id="317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0341E67-F4E8-4265-90C1-6CEDF8571479}">
          <p14:sldIdLst>
            <p14:sldId id="257"/>
            <p14:sldId id="258"/>
            <p14:sldId id="315"/>
            <p14:sldId id="306"/>
            <p14:sldId id="308"/>
            <p14:sldId id="309"/>
          </p14:sldIdLst>
        </p14:section>
        <p14:section name="Related Work" id="{4AAEDCD5-B3EC-4CC1-A601-74671E887D74}">
          <p14:sldIdLst>
            <p14:sldId id="268"/>
            <p14:sldId id="270"/>
            <p14:sldId id="271"/>
            <p14:sldId id="273"/>
          </p14:sldIdLst>
        </p14:section>
        <p14:section name="Methodology" id="{7CA35409-DE3F-46BB-8F83-4E24D4E9F089}">
          <p14:sldIdLst>
            <p14:sldId id="264"/>
            <p14:sldId id="307"/>
            <p14:sldId id="283"/>
            <p14:sldId id="289"/>
            <p14:sldId id="276"/>
            <p14:sldId id="277"/>
            <p14:sldId id="278"/>
            <p14:sldId id="296"/>
            <p14:sldId id="305"/>
            <p14:sldId id="280"/>
            <p14:sldId id="290"/>
            <p14:sldId id="299"/>
            <p14:sldId id="298"/>
            <p14:sldId id="292"/>
            <p14:sldId id="300"/>
            <p14:sldId id="294"/>
            <p14:sldId id="293"/>
            <p14:sldId id="281"/>
            <p14:sldId id="311"/>
            <p14:sldId id="314"/>
            <p14:sldId id="319"/>
            <p14:sldId id="303"/>
            <p14:sldId id="274"/>
            <p14:sldId id="304"/>
            <p14:sldId id="295"/>
            <p14:sldId id="282"/>
            <p14:sldId id="312"/>
            <p14:sldId id="313"/>
            <p14:sldId id="285"/>
            <p14:sldId id="262"/>
            <p14:sldId id="316"/>
            <p14:sldId id="31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C1C1"/>
    <a:srgbClr val="FF6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1841" autoAdjust="0"/>
  </p:normalViewPr>
  <p:slideViewPr>
    <p:cSldViewPr>
      <p:cViewPr varScale="1">
        <p:scale>
          <a:sx n="95" d="100"/>
          <a:sy n="95" d="100"/>
        </p:scale>
        <p:origin x="-208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60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E65E81-5600-4161-9780-346BDEB0DFB4}" type="doc">
      <dgm:prSet loTypeId="urn:microsoft.com/office/officeart/2008/layout/NameandTitleOrganizationalChart" loCatId="hierarchy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D3A8D6D4-5C78-4195-8889-18C855A2B7BB}">
      <dgm:prSet phldrT="[Text]" custT="1"/>
      <dgm:spPr/>
      <dgm:t>
        <a:bodyPr/>
        <a:lstStyle/>
        <a:p>
          <a:r>
            <a:rPr lang="en-US" sz="2400" dirty="0" smtClean="0">
              <a:latin typeface="Helvetica" pitchFamily="34" charset="0"/>
              <a:cs typeface="Helvetica" pitchFamily="34" charset="0"/>
            </a:rPr>
            <a:t>Source Optimized</a:t>
          </a:r>
        </a:p>
      </dgm:t>
    </dgm:pt>
    <dgm:pt modelId="{EF6CB477-2DA3-4BF0-A2CD-4E7670191B3D}" type="parTrans" cxnId="{5615D184-A858-40F4-8F12-477D6BB1356A}">
      <dgm:prSet custT="1"/>
      <dgm:spPr/>
      <dgm:t>
        <a:bodyPr/>
        <a:lstStyle/>
        <a:p>
          <a:endParaRPr lang="en-GB" sz="100">
            <a:latin typeface="Helvetica" pitchFamily="34" charset="0"/>
            <a:cs typeface="Helvetica" pitchFamily="34" charset="0"/>
          </a:endParaRPr>
        </a:p>
      </dgm:t>
    </dgm:pt>
    <dgm:pt modelId="{2AE00A23-E8A9-4A2C-A50C-883E48177A9E}" type="sibTrans" cxnId="{5615D184-A858-40F4-8F12-477D6BB1356A}">
      <dgm:prSet custT="1"/>
      <dgm:spPr/>
      <dgm:t>
        <a:bodyPr/>
        <a:lstStyle/>
        <a:p>
          <a:pPr algn="ctr"/>
          <a:r>
            <a:rPr lang="en-US" sz="2400" dirty="0" smtClean="0">
              <a:latin typeface="Helvetica" pitchFamily="34" charset="0"/>
              <a:cs typeface="Helvetica" pitchFamily="34" charset="0"/>
            </a:rPr>
            <a:t>N</a:t>
          </a:r>
          <a:r>
            <a:rPr lang="en-US" sz="4000" dirty="0" smtClean="0">
              <a:latin typeface="Helvetica" pitchFamily="34" charset="0"/>
              <a:cs typeface="Helvetica" pitchFamily="34" charset="0"/>
            </a:rPr>
            <a:t>→</a:t>
          </a:r>
          <a:r>
            <a:rPr lang="en-US" sz="2400" dirty="0" smtClean="0">
              <a:latin typeface="Helvetica" pitchFamily="34" charset="0"/>
              <a:cs typeface="Helvetica" pitchFamily="34" charset="0"/>
            </a:rPr>
            <a:t>N</a:t>
          </a:r>
          <a:endParaRPr lang="en-GB" sz="2800" dirty="0">
            <a:latin typeface="Helvetica" pitchFamily="34" charset="0"/>
            <a:cs typeface="Helvetica" pitchFamily="34" charset="0"/>
          </a:endParaRPr>
        </a:p>
      </dgm:t>
    </dgm:pt>
    <dgm:pt modelId="{C5EA72C7-5741-43E4-B472-17B2C7BB06D7}">
      <dgm:prSet phldrT="[Text]" custT="1"/>
      <dgm:spPr/>
      <dgm:t>
        <a:bodyPr/>
        <a:lstStyle/>
        <a:p>
          <a:r>
            <a:rPr lang="en-US" sz="2400" dirty="0" smtClean="0">
              <a:latin typeface="Helvetica" pitchFamily="34" charset="0"/>
              <a:cs typeface="Helvetica" pitchFamily="34" charset="0"/>
            </a:rPr>
            <a:t>Magic Lens</a:t>
          </a:r>
          <a:endParaRPr lang="en-GB" sz="2400" dirty="0">
            <a:latin typeface="Helvetica" pitchFamily="34" charset="0"/>
            <a:cs typeface="Helvetica" pitchFamily="34" charset="0"/>
          </a:endParaRPr>
        </a:p>
      </dgm:t>
    </dgm:pt>
    <dgm:pt modelId="{2549D599-B2F8-4874-B444-129A98BCABE6}" type="parTrans" cxnId="{063AB00C-62BA-4C3E-ADA2-6AA1529EB20B}">
      <dgm:prSet/>
      <dgm:spPr/>
      <dgm:t>
        <a:bodyPr/>
        <a:lstStyle/>
        <a:p>
          <a:endParaRPr lang="en-GB"/>
        </a:p>
      </dgm:t>
    </dgm:pt>
    <dgm:pt modelId="{A904BBBE-DA92-4A40-BD5B-3634E142B5EE}" type="sibTrans" cxnId="{063AB00C-62BA-4C3E-ADA2-6AA1529EB20B}">
      <dgm:prSet/>
      <dgm:spPr/>
      <dgm:t>
        <a:bodyPr/>
        <a:lstStyle/>
        <a:p>
          <a:endParaRPr lang="en-GB"/>
        </a:p>
      </dgm:t>
    </dgm:pt>
    <dgm:pt modelId="{BE5C2383-396F-4142-9059-AD61355799A8}">
      <dgm:prSet phldrT="[Text]" custT="1"/>
      <dgm:spPr/>
      <dgm:t>
        <a:bodyPr/>
        <a:lstStyle/>
        <a:p>
          <a:r>
            <a:rPr lang="en-US" sz="2400" dirty="0" smtClean="0">
              <a:latin typeface="Helvetica" pitchFamily="34" charset="0"/>
              <a:cs typeface="Helvetica" pitchFamily="34" charset="0"/>
            </a:rPr>
            <a:t>Universal</a:t>
          </a:r>
        </a:p>
      </dgm:t>
    </dgm:pt>
    <dgm:pt modelId="{47E1322F-B1D5-4213-80C2-A13F28D365C9}" type="parTrans" cxnId="{1F79DA6C-476B-4FFF-8828-001E3E4121D7}">
      <dgm:prSet custT="1"/>
      <dgm:spPr/>
      <dgm:t>
        <a:bodyPr/>
        <a:lstStyle/>
        <a:p>
          <a:endParaRPr lang="en-GB" sz="100">
            <a:latin typeface="Helvetica" pitchFamily="34" charset="0"/>
            <a:cs typeface="Helvetica" pitchFamily="34" charset="0"/>
          </a:endParaRPr>
        </a:p>
      </dgm:t>
    </dgm:pt>
    <dgm:pt modelId="{FF7990A5-6203-4059-B08B-3E2576331FDC}" type="sibTrans" cxnId="{1F79DA6C-476B-4FFF-8828-001E3E4121D7}">
      <dgm:prSet custT="1"/>
      <dgm:spPr/>
      <dgm:t>
        <a:bodyPr/>
        <a:lstStyle/>
        <a:p>
          <a:pPr algn="ctr"/>
          <a:endParaRPr lang="en-US" sz="1200" b="1" baseline="-10000" dirty="0" smtClean="0">
            <a:latin typeface="Helvetica" pitchFamily="34" charset="0"/>
            <a:cs typeface="Helvetica" pitchFamily="34" charset="0"/>
          </a:endParaRPr>
        </a:p>
        <a:p>
          <a:pPr algn="ctr"/>
          <a:r>
            <a:rPr lang="en-US" sz="7200" b="1" baseline="-10000" dirty="0" smtClean="0">
              <a:latin typeface="Helvetica" pitchFamily="34" charset="0"/>
              <a:cs typeface="Helvetica" pitchFamily="34" charset="0"/>
            </a:rPr>
            <a:t>∞</a:t>
          </a:r>
          <a:r>
            <a:rPr lang="en-US" sz="4400" b="1" baseline="0" dirty="0" smtClean="0">
              <a:latin typeface="Helvetica" pitchFamily="34" charset="0"/>
              <a:cs typeface="Helvetica" pitchFamily="34" charset="0"/>
            </a:rPr>
            <a:t>→</a:t>
          </a:r>
          <a:r>
            <a:rPr lang="en-US" sz="7200" b="1" baseline="-10000" dirty="0" smtClean="0">
              <a:latin typeface="Helvetica" pitchFamily="34" charset="0"/>
              <a:cs typeface="Helvetica" pitchFamily="34" charset="0"/>
            </a:rPr>
            <a:t>∞</a:t>
          </a:r>
          <a:endParaRPr lang="en-US" sz="100" b="1" baseline="-10000" dirty="0" smtClean="0">
            <a:latin typeface="Helvetica" pitchFamily="34" charset="0"/>
            <a:cs typeface="Helvetica" pitchFamily="34" charset="0"/>
          </a:endParaRPr>
        </a:p>
        <a:p>
          <a:pPr algn="ctr"/>
          <a:r>
            <a:rPr lang="en-US" sz="100" b="1" baseline="-10000" dirty="0" smtClean="0">
              <a:latin typeface="Helvetica" pitchFamily="34" charset="0"/>
              <a:cs typeface="Helvetica" pitchFamily="34" charset="0"/>
            </a:rPr>
            <a:t> </a:t>
          </a:r>
          <a:endParaRPr lang="en-GB" sz="100" b="1" baseline="-10000" dirty="0">
            <a:latin typeface="Helvetica" pitchFamily="34" charset="0"/>
            <a:cs typeface="Helvetica" pitchFamily="34" charset="0"/>
          </a:endParaRPr>
        </a:p>
      </dgm:t>
    </dgm:pt>
    <dgm:pt modelId="{3CAC726A-1F48-443A-9C01-391B1A8318D9}" type="pres">
      <dgm:prSet presAssocID="{CFE65E81-5600-4161-9780-346BDEB0DFB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BC5F6108-D423-4DEA-9753-D2D279A84E00}" type="pres">
      <dgm:prSet presAssocID="{C5EA72C7-5741-43E4-B472-17B2C7BB06D7}" presName="hierRoot1" presStyleCnt="0">
        <dgm:presLayoutVars>
          <dgm:hierBranch val="init"/>
        </dgm:presLayoutVars>
      </dgm:prSet>
      <dgm:spPr/>
    </dgm:pt>
    <dgm:pt modelId="{27F13FC0-CB11-4A2B-BF85-316EAD2B3632}" type="pres">
      <dgm:prSet presAssocID="{C5EA72C7-5741-43E4-B472-17B2C7BB06D7}" presName="rootComposite1" presStyleCnt="0"/>
      <dgm:spPr/>
    </dgm:pt>
    <dgm:pt modelId="{9D490EA8-BE71-425D-9155-D2E7FDF77112}" type="pres">
      <dgm:prSet presAssocID="{C5EA72C7-5741-43E4-B472-17B2C7BB06D7}" presName="rootText1" presStyleLbl="node0" presStyleIdx="0" presStyleCnt="1" custScaleY="64151">
        <dgm:presLayoutVars>
          <dgm:chMax/>
          <dgm:chPref val="3"/>
        </dgm:presLayoutVars>
      </dgm:prSet>
      <dgm:spPr/>
      <dgm:t>
        <a:bodyPr/>
        <a:lstStyle/>
        <a:p>
          <a:endParaRPr lang="en-GB"/>
        </a:p>
      </dgm:t>
    </dgm:pt>
    <dgm:pt modelId="{97BF60E3-54C1-47D6-AAA2-5C8F2D4C9FA5}" type="pres">
      <dgm:prSet presAssocID="{C5EA72C7-5741-43E4-B472-17B2C7BB06D7}" presName="titleText1" presStyleLbl="fgAcc0" presStyleIdx="0" presStyleCnt="1" custFlipHor="1" custScaleX="67814" custScaleY="1090" custLinFactY="-89331" custLinFactNeighborX="-14515" custLinFactNeighborY="-100000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  <dgm:pt modelId="{DB910BDE-C546-49FA-B3A3-49F7BE904BB5}" type="pres">
      <dgm:prSet presAssocID="{C5EA72C7-5741-43E4-B472-17B2C7BB06D7}" presName="rootConnector1" presStyleLbl="node1" presStyleIdx="0" presStyleCnt="2"/>
      <dgm:spPr/>
      <dgm:t>
        <a:bodyPr/>
        <a:lstStyle/>
        <a:p>
          <a:endParaRPr lang="en-GB"/>
        </a:p>
      </dgm:t>
    </dgm:pt>
    <dgm:pt modelId="{E6B98B94-A446-4E32-9F4A-36EC3FA475CC}" type="pres">
      <dgm:prSet presAssocID="{C5EA72C7-5741-43E4-B472-17B2C7BB06D7}" presName="hierChild2" presStyleCnt="0"/>
      <dgm:spPr/>
    </dgm:pt>
    <dgm:pt modelId="{5B8FBB5E-4EBE-40A8-879E-228DFA6BCC92}" type="pres">
      <dgm:prSet presAssocID="{EF6CB477-2DA3-4BF0-A2CD-4E7670191B3D}" presName="Name37" presStyleLbl="parChTrans1D2" presStyleIdx="0" presStyleCnt="2"/>
      <dgm:spPr/>
      <dgm:t>
        <a:bodyPr/>
        <a:lstStyle/>
        <a:p>
          <a:endParaRPr lang="en-GB"/>
        </a:p>
      </dgm:t>
    </dgm:pt>
    <dgm:pt modelId="{879FA3E6-0141-4591-BDBF-598BEEAA6AB7}" type="pres">
      <dgm:prSet presAssocID="{D3A8D6D4-5C78-4195-8889-18C855A2B7BB}" presName="hierRoot2" presStyleCnt="0">
        <dgm:presLayoutVars>
          <dgm:hierBranch val="init"/>
        </dgm:presLayoutVars>
      </dgm:prSet>
      <dgm:spPr/>
    </dgm:pt>
    <dgm:pt modelId="{CB9B8612-8CEA-4C93-A71D-C5A4B7A0E323}" type="pres">
      <dgm:prSet presAssocID="{D3A8D6D4-5C78-4195-8889-18C855A2B7BB}" presName="rootComposite" presStyleCnt="0"/>
      <dgm:spPr/>
    </dgm:pt>
    <dgm:pt modelId="{58F2515C-770C-49B9-AC45-D4E715B33761}" type="pres">
      <dgm:prSet presAssocID="{D3A8D6D4-5C78-4195-8889-18C855A2B7BB}" presName="rootText" presStyleLbl="node1" presStyleIdx="0" presStyleCnt="2" custScaleY="51951">
        <dgm:presLayoutVars>
          <dgm:chMax/>
          <dgm:chPref val="3"/>
        </dgm:presLayoutVars>
      </dgm:prSet>
      <dgm:spPr/>
      <dgm:t>
        <a:bodyPr/>
        <a:lstStyle/>
        <a:p>
          <a:endParaRPr lang="en-GB"/>
        </a:p>
      </dgm:t>
    </dgm:pt>
    <dgm:pt modelId="{A561F737-E80B-4F95-8A6D-E58A737D2558}" type="pres">
      <dgm:prSet presAssocID="{D3A8D6D4-5C78-4195-8889-18C855A2B7BB}" presName="titleText2" presStyleLbl="fgAcc1" presStyleIdx="0" presStyleCnt="2" custLinFactNeighborX="3192" custLinFactNeighborY="-64898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  <dgm:pt modelId="{F6AE320D-DAC8-4B9A-A1EF-EB4D7FE4BF0A}" type="pres">
      <dgm:prSet presAssocID="{D3A8D6D4-5C78-4195-8889-18C855A2B7BB}" presName="rootConnector" presStyleLbl="node2" presStyleIdx="0" presStyleCnt="0"/>
      <dgm:spPr/>
      <dgm:t>
        <a:bodyPr/>
        <a:lstStyle/>
        <a:p>
          <a:endParaRPr lang="en-GB"/>
        </a:p>
      </dgm:t>
    </dgm:pt>
    <dgm:pt modelId="{F12945D3-0B6C-4977-8556-07B6A50C58AD}" type="pres">
      <dgm:prSet presAssocID="{D3A8D6D4-5C78-4195-8889-18C855A2B7BB}" presName="hierChild4" presStyleCnt="0"/>
      <dgm:spPr/>
    </dgm:pt>
    <dgm:pt modelId="{50660C94-A17B-43B1-BB9B-3BF434F273E4}" type="pres">
      <dgm:prSet presAssocID="{D3A8D6D4-5C78-4195-8889-18C855A2B7BB}" presName="hierChild5" presStyleCnt="0"/>
      <dgm:spPr/>
    </dgm:pt>
    <dgm:pt modelId="{40FA5D89-FC9F-4A7A-9F63-4795038693FC}" type="pres">
      <dgm:prSet presAssocID="{47E1322F-B1D5-4213-80C2-A13F28D365C9}" presName="Name37" presStyleLbl="parChTrans1D2" presStyleIdx="1" presStyleCnt="2"/>
      <dgm:spPr/>
      <dgm:t>
        <a:bodyPr/>
        <a:lstStyle/>
        <a:p>
          <a:endParaRPr lang="en-GB"/>
        </a:p>
      </dgm:t>
    </dgm:pt>
    <dgm:pt modelId="{7439DB53-EA36-4B67-A803-989E14F233E8}" type="pres">
      <dgm:prSet presAssocID="{BE5C2383-396F-4142-9059-AD61355799A8}" presName="hierRoot2" presStyleCnt="0">
        <dgm:presLayoutVars>
          <dgm:hierBranch val="init"/>
        </dgm:presLayoutVars>
      </dgm:prSet>
      <dgm:spPr/>
    </dgm:pt>
    <dgm:pt modelId="{11202A28-B9EF-4639-A7A7-4DF16E08635A}" type="pres">
      <dgm:prSet presAssocID="{BE5C2383-396F-4142-9059-AD61355799A8}" presName="rootComposite" presStyleCnt="0"/>
      <dgm:spPr/>
    </dgm:pt>
    <dgm:pt modelId="{6EEBA340-E249-42A5-B4CD-AF69CACC9E74}" type="pres">
      <dgm:prSet presAssocID="{BE5C2383-396F-4142-9059-AD61355799A8}" presName="rootText" presStyleLbl="node1" presStyleIdx="1" presStyleCnt="2" custScaleY="51951">
        <dgm:presLayoutVars>
          <dgm:chMax/>
          <dgm:chPref val="3"/>
        </dgm:presLayoutVars>
      </dgm:prSet>
      <dgm:spPr/>
      <dgm:t>
        <a:bodyPr/>
        <a:lstStyle/>
        <a:p>
          <a:endParaRPr lang="en-GB"/>
        </a:p>
      </dgm:t>
    </dgm:pt>
    <dgm:pt modelId="{752ECC19-E8E4-482F-8635-51904E998AE9}" type="pres">
      <dgm:prSet presAssocID="{BE5C2383-396F-4142-9059-AD61355799A8}" presName="titleText2" presStyleLbl="fgAcc1" presStyleIdx="1" presStyleCnt="2" custLinFactNeighborY="-64898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  <dgm:pt modelId="{50547B3D-45EB-44D6-B9E5-04AC0FE817CB}" type="pres">
      <dgm:prSet presAssocID="{BE5C2383-396F-4142-9059-AD61355799A8}" presName="rootConnector" presStyleLbl="node2" presStyleIdx="0" presStyleCnt="0"/>
      <dgm:spPr/>
      <dgm:t>
        <a:bodyPr/>
        <a:lstStyle/>
        <a:p>
          <a:endParaRPr lang="en-GB"/>
        </a:p>
      </dgm:t>
    </dgm:pt>
    <dgm:pt modelId="{21825CB6-96EF-4646-95A6-739D4862AEA4}" type="pres">
      <dgm:prSet presAssocID="{BE5C2383-396F-4142-9059-AD61355799A8}" presName="hierChild4" presStyleCnt="0"/>
      <dgm:spPr/>
    </dgm:pt>
    <dgm:pt modelId="{549B4D58-B0A5-4026-9CBE-ED924AAA3174}" type="pres">
      <dgm:prSet presAssocID="{BE5C2383-396F-4142-9059-AD61355799A8}" presName="hierChild5" presStyleCnt="0"/>
      <dgm:spPr/>
    </dgm:pt>
    <dgm:pt modelId="{721E99C7-0193-4E51-8254-BBCC9600EEBD}" type="pres">
      <dgm:prSet presAssocID="{C5EA72C7-5741-43E4-B472-17B2C7BB06D7}" presName="hierChild3" presStyleCnt="0"/>
      <dgm:spPr/>
    </dgm:pt>
  </dgm:ptLst>
  <dgm:cxnLst>
    <dgm:cxn modelId="{3DE6C635-D473-4481-8245-A9D1BDED2557}" type="presOf" srcId="{C5EA72C7-5741-43E4-B472-17B2C7BB06D7}" destId="{9D490EA8-BE71-425D-9155-D2E7FDF77112}" srcOrd="0" destOrd="0" presId="urn:microsoft.com/office/officeart/2008/layout/NameandTitleOrganizationalChart"/>
    <dgm:cxn modelId="{65323BD9-538B-4C05-97D1-3904EACB46A4}" type="presOf" srcId="{D3A8D6D4-5C78-4195-8889-18C855A2B7BB}" destId="{58F2515C-770C-49B9-AC45-D4E715B33761}" srcOrd="0" destOrd="0" presId="urn:microsoft.com/office/officeart/2008/layout/NameandTitleOrganizationalChart"/>
    <dgm:cxn modelId="{BB79D749-2BF1-452B-BD65-0ED72F136AE8}" type="presOf" srcId="{D3A8D6D4-5C78-4195-8889-18C855A2B7BB}" destId="{F6AE320D-DAC8-4B9A-A1EF-EB4D7FE4BF0A}" srcOrd="1" destOrd="0" presId="urn:microsoft.com/office/officeart/2008/layout/NameandTitleOrganizationalChart"/>
    <dgm:cxn modelId="{5615D184-A858-40F4-8F12-477D6BB1356A}" srcId="{C5EA72C7-5741-43E4-B472-17B2C7BB06D7}" destId="{D3A8D6D4-5C78-4195-8889-18C855A2B7BB}" srcOrd="0" destOrd="0" parTransId="{EF6CB477-2DA3-4BF0-A2CD-4E7670191B3D}" sibTransId="{2AE00A23-E8A9-4A2C-A50C-883E48177A9E}"/>
    <dgm:cxn modelId="{9830FB23-4674-47A2-8419-07BBBF50D82C}" type="presOf" srcId="{A904BBBE-DA92-4A40-BD5B-3634E142B5EE}" destId="{97BF60E3-54C1-47D6-AAA2-5C8F2D4C9FA5}" srcOrd="0" destOrd="0" presId="urn:microsoft.com/office/officeart/2008/layout/NameandTitleOrganizationalChart"/>
    <dgm:cxn modelId="{063AB00C-62BA-4C3E-ADA2-6AA1529EB20B}" srcId="{CFE65E81-5600-4161-9780-346BDEB0DFB4}" destId="{C5EA72C7-5741-43E4-B472-17B2C7BB06D7}" srcOrd="0" destOrd="0" parTransId="{2549D599-B2F8-4874-B444-129A98BCABE6}" sibTransId="{A904BBBE-DA92-4A40-BD5B-3634E142B5EE}"/>
    <dgm:cxn modelId="{07DE1227-E45A-4415-A72A-0D723D362C44}" type="presOf" srcId="{BE5C2383-396F-4142-9059-AD61355799A8}" destId="{6EEBA340-E249-42A5-B4CD-AF69CACC9E74}" srcOrd="0" destOrd="0" presId="urn:microsoft.com/office/officeart/2008/layout/NameandTitleOrganizationalChart"/>
    <dgm:cxn modelId="{86C2C1BC-5F4B-4E39-97B0-7526DB2C6DC3}" type="presOf" srcId="{2AE00A23-E8A9-4A2C-A50C-883E48177A9E}" destId="{A561F737-E80B-4F95-8A6D-E58A737D2558}" srcOrd="0" destOrd="0" presId="urn:microsoft.com/office/officeart/2008/layout/NameandTitleOrganizationalChart"/>
    <dgm:cxn modelId="{5007373A-EAA6-4A96-BC74-735AB79F8120}" type="presOf" srcId="{BE5C2383-396F-4142-9059-AD61355799A8}" destId="{50547B3D-45EB-44D6-B9E5-04AC0FE817CB}" srcOrd="1" destOrd="0" presId="urn:microsoft.com/office/officeart/2008/layout/NameandTitleOrganizationalChart"/>
    <dgm:cxn modelId="{69D37DE6-62BE-49CC-ADAD-A1D389FC9F16}" type="presOf" srcId="{CFE65E81-5600-4161-9780-346BDEB0DFB4}" destId="{3CAC726A-1F48-443A-9C01-391B1A8318D9}" srcOrd="0" destOrd="0" presId="urn:microsoft.com/office/officeart/2008/layout/NameandTitleOrganizationalChart"/>
    <dgm:cxn modelId="{D250E0CB-2876-4609-99BD-8FAAAE79E45D}" type="presOf" srcId="{FF7990A5-6203-4059-B08B-3E2576331FDC}" destId="{752ECC19-E8E4-482F-8635-51904E998AE9}" srcOrd="0" destOrd="0" presId="urn:microsoft.com/office/officeart/2008/layout/NameandTitleOrganizationalChart"/>
    <dgm:cxn modelId="{DD3E687C-FCE6-4DF5-87F1-32B412EEE6B5}" type="presOf" srcId="{EF6CB477-2DA3-4BF0-A2CD-4E7670191B3D}" destId="{5B8FBB5E-4EBE-40A8-879E-228DFA6BCC92}" srcOrd="0" destOrd="0" presId="urn:microsoft.com/office/officeart/2008/layout/NameandTitleOrganizationalChart"/>
    <dgm:cxn modelId="{1F79DA6C-476B-4FFF-8828-001E3E4121D7}" srcId="{C5EA72C7-5741-43E4-B472-17B2C7BB06D7}" destId="{BE5C2383-396F-4142-9059-AD61355799A8}" srcOrd="1" destOrd="0" parTransId="{47E1322F-B1D5-4213-80C2-A13F28D365C9}" sibTransId="{FF7990A5-6203-4059-B08B-3E2576331FDC}"/>
    <dgm:cxn modelId="{A90E56B0-A8A1-429B-9970-79A91DB36616}" type="presOf" srcId="{C5EA72C7-5741-43E4-B472-17B2C7BB06D7}" destId="{DB910BDE-C546-49FA-B3A3-49F7BE904BB5}" srcOrd="1" destOrd="0" presId="urn:microsoft.com/office/officeart/2008/layout/NameandTitleOrganizationalChart"/>
    <dgm:cxn modelId="{29436559-0F79-4E94-B4A8-3C40E6E0E220}" type="presOf" srcId="{47E1322F-B1D5-4213-80C2-A13F28D365C9}" destId="{40FA5D89-FC9F-4A7A-9F63-4795038693FC}" srcOrd="0" destOrd="0" presId="urn:microsoft.com/office/officeart/2008/layout/NameandTitleOrganizationalChart"/>
    <dgm:cxn modelId="{5E7D5320-17DB-43AC-9D38-4CCEE33809CE}" type="presParOf" srcId="{3CAC726A-1F48-443A-9C01-391B1A8318D9}" destId="{BC5F6108-D423-4DEA-9753-D2D279A84E00}" srcOrd="0" destOrd="0" presId="urn:microsoft.com/office/officeart/2008/layout/NameandTitleOrganizationalChart"/>
    <dgm:cxn modelId="{814F1999-00C1-4475-AE84-B8D60B225DB5}" type="presParOf" srcId="{BC5F6108-D423-4DEA-9753-D2D279A84E00}" destId="{27F13FC0-CB11-4A2B-BF85-316EAD2B3632}" srcOrd="0" destOrd="0" presId="urn:microsoft.com/office/officeart/2008/layout/NameandTitleOrganizationalChart"/>
    <dgm:cxn modelId="{C6C3058C-A682-4A88-936B-B3A8B1A5B2A0}" type="presParOf" srcId="{27F13FC0-CB11-4A2B-BF85-316EAD2B3632}" destId="{9D490EA8-BE71-425D-9155-D2E7FDF77112}" srcOrd="0" destOrd="0" presId="urn:microsoft.com/office/officeart/2008/layout/NameandTitleOrganizationalChart"/>
    <dgm:cxn modelId="{17371E2F-F8AA-483B-BC78-B3ABE7926530}" type="presParOf" srcId="{27F13FC0-CB11-4A2B-BF85-316EAD2B3632}" destId="{97BF60E3-54C1-47D6-AAA2-5C8F2D4C9FA5}" srcOrd="1" destOrd="0" presId="urn:microsoft.com/office/officeart/2008/layout/NameandTitleOrganizationalChart"/>
    <dgm:cxn modelId="{E41F8828-BD23-4AB5-BED1-F1E45DBB8C4D}" type="presParOf" srcId="{27F13FC0-CB11-4A2B-BF85-316EAD2B3632}" destId="{DB910BDE-C546-49FA-B3A3-49F7BE904BB5}" srcOrd="2" destOrd="0" presId="urn:microsoft.com/office/officeart/2008/layout/NameandTitleOrganizationalChart"/>
    <dgm:cxn modelId="{E3DEF1F0-A639-4966-9C9A-7009440FCAD3}" type="presParOf" srcId="{BC5F6108-D423-4DEA-9753-D2D279A84E00}" destId="{E6B98B94-A446-4E32-9F4A-36EC3FA475CC}" srcOrd="1" destOrd="0" presId="urn:microsoft.com/office/officeart/2008/layout/NameandTitleOrganizationalChart"/>
    <dgm:cxn modelId="{699E4A24-16A7-40D1-B70D-1BF8288DD7F6}" type="presParOf" srcId="{E6B98B94-A446-4E32-9F4A-36EC3FA475CC}" destId="{5B8FBB5E-4EBE-40A8-879E-228DFA6BCC92}" srcOrd="0" destOrd="0" presId="urn:microsoft.com/office/officeart/2008/layout/NameandTitleOrganizationalChart"/>
    <dgm:cxn modelId="{A0046DB4-80F3-4B0F-A247-B7A18F0246A2}" type="presParOf" srcId="{E6B98B94-A446-4E32-9F4A-36EC3FA475CC}" destId="{879FA3E6-0141-4591-BDBF-598BEEAA6AB7}" srcOrd="1" destOrd="0" presId="urn:microsoft.com/office/officeart/2008/layout/NameandTitleOrganizationalChart"/>
    <dgm:cxn modelId="{6EF5C48C-AF34-4BE5-854F-A870E1071F57}" type="presParOf" srcId="{879FA3E6-0141-4591-BDBF-598BEEAA6AB7}" destId="{CB9B8612-8CEA-4C93-A71D-C5A4B7A0E323}" srcOrd="0" destOrd="0" presId="urn:microsoft.com/office/officeart/2008/layout/NameandTitleOrganizationalChart"/>
    <dgm:cxn modelId="{12CC6DCB-3888-47D4-A18B-2354B284929E}" type="presParOf" srcId="{CB9B8612-8CEA-4C93-A71D-C5A4B7A0E323}" destId="{58F2515C-770C-49B9-AC45-D4E715B33761}" srcOrd="0" destOrd="0" presId="urn:microsoft.com/office/officeart/2008/layout/NameandTitleOrganizationalChart"/>
    <dgm:cxn modelId="{BA9360CE-D242-48C6-8F16-E1DA90A46D25}" type="presParOf" srcId="{CB9B8612-8CEA-4C93-A71D-C5A4B7A0E323}" destId="{A561F737-E80B-4F95-8A6D-E58A737D2558}" srcOrd="1" destOrd="0" presId="urn:microsoft.com/office/officeart/2008/layout/NameandTitleOrganizationalChart"/>
    <dgm:cxn modelId="{43A58B4D-0A14-4A02-A126-2C5ED50E1CA1}" type="presParOf" srcId="{CB9B8612-8CEA-4C93-A71D-C5A4B7A0E323}" destId="{F6AE320D-DAC8-4B9A-A1EF-EB4D7FE4BF0A}" srcOrd="2" destOrd="0" presId="urn:microsoft.com/office/officeart/2008/layout/NameandTitleOrganizationalChart"/>
    <dgm:cxn modelId="{AD5F5C07-2EE5-4A3C-8B2C-F3DB25D3D44D}" type="presParOf" srcId="{879FA3E6-0141-4591-BDBF-598BEEAA6AB7}" destId="{F12945D3-0B6C-4977-8556-07B6A50C58AD}" srcOrd="1" destOrd="0" presId="urn:microsoft.com/office/officeart/2008/layout/NameandTitleOrganizationalChart"/>
    <dgm:cxn modelId="{9EFDBAC7-12A0-4353-938B-B6446BAEE105}" type="presParOf" srcId="{879FA3E6-0141-4591-BDBF-598BEEAA6AB7}" destId="{50660C94-A17B-43B1-BB9B-3BF434F273E4}" srcOrd="2" destOrd="0" presId="urn:microsoft.com/office/officeart/2008/layout/NameandTitleOrganizationalChart"/>
    <dgm:cxn modelId="{6372B70F-D690-4259-A16B-68AE96D82D7D}" type="presParOf" srcId="{E6B98B94-A446-4E32-9F4A-36EC3FA475CC}" destId="{40FA5D89-FC9F-4A7A-9F63-4795038693FC}" srcOrd="2" destOrd="0" presId="urn:microsoft.com/office/officeart/2008/layout/NameandTitleOrganizationalChart"/>
    <dgm:cxn modelId="{4C1555FA-41E1-48AE-9F4A-2469CBBC8F4F}" type="presParOf" srcId="{E6B98B94-A446-4E32-9F4A-36EC3FA475CC}" destId="{7439DB53-EA36-4B67-A803-989E14F233E8}" srcOrd="3" destOrd="0" presId="urn:microsoft.com/office/officeart/2008/layout/NameandTitleOrganizationalChart"/>
    <dgm:cxn modelId="{A8C1AB8E-8ADA-46DE-B924-5466477C8FC1}" type="presParOf" srcId="{7439DB53-EA36-4B67-A803-989E14F233E8}" destId="{11202A28-B9EF-4639-A7A7-4DF16E08635A}" srcOrd="0" destOrd="0" presId="urn:microsoft.com/office/officeart/2008/layout/NameandTitleOrganizationalChart"/>
    <dgm:cxn modelId="{12230F6F-C3CE-4B36-BE4A-8A428B27B3EA}" type="presParOf" srcId="{11202A28-B9EF-4639-A7A7-4DF16E08635A}" destId="{6EEBA340-E249-42A5-B4CD-AF69CACC9E74}" srcOrd="0" destOrd="0" presId="urn:microsoft.com/office/officeart/2008/layout/NameandTitleOrganizationalChart"/>
    <dgm:cxn modelId="{E32DBDB8-C688-49FC-A406-2000DE0793A8}" type="presParOf" srcId="{11202A28-B9EF-4639-A7A7-4DF16E08635A}" destId="{752ECC19-E8E4-482F-8635-51904E998AE9}" srcOrd="1" destOrd="0" presId="urn:microsoft.com/office/officeart/2008/layout/NameandTitleOrganizationalChart"/>
    <dgm:cxn modelId="{2A82F8A5-0977-428E-AC5A-6448C2BBD086}" type="presParOf" srcId="{11202A28-B9EF-4639-A7A7-4DF16E08635A}" destId="{50547B3D-45EB-44D6-B9E5-04AC0FE817CB}" srcOrd="2" destOrd="0" presId="urn:microsoft.com/office/officeart/2008/layout/NameandTitleOrganizationalChart"/>
    <dgm:cxn modelId="{70A7000E-2715-4F6E-BADA-BB746EC716A8}" type="presParOf" srcId="{7439DB53-EA36-4B67-A803-989E14F233E8}" destId="{21825CB6-96EF-4646-95A6-739D4862AEA4}" srcOrd="1" destOrd="0" presId="urn:microsoft.com/office/officeart/2008/layout/NameandTitleOrganizationalChart"/>
    <dgm:cxn modelId="{2EB45038-045E-46D1-87FC-BCB27B222039}" type="presParOf" srcId="{7439DB53-EA36-4B67-A803-989E14F233E8}" destId="{549B4D58-B0A5-4026-9CBE-ED924AAA3174}" srcOrd="2" destOrd="0" presId="urn:microsoft.com/office/officeart/2008/layout/NameandTitleOrganizationalChart"/>
    <dgm:cxn modelId="{C224C001-4EE3-440B-8DCE-9910DF8901A2}" type="presParOf" srcId="{BC5F6108-D423-4DEA-9753-D2D279A84E00}" destId="{721E99C7-0193-4E51-8254-BBCC9600EEBD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BF4125-5C45-451E-BA40-B6C5C4CC61A4}" type="doc">
      <dgm:prSet loTypeId="urn:microsoft.com/office/officeart/2005/8/layout/hProcess9" loCatId="process" qsTypeId="urn:microsoft.com/office/officeart/2005/8/quickstyle/simple4" qsCatId="simple" csTypeId="urn:microsoft.com/office/officeart/2005/8/colors/accent2_2" csCatId="accent2" phldr="1"/>
      <dgm:spPr/>
    </dgm:pt>
    <dgm:pt modelId="{070DF942-CCA5-442E-89CA-73F5236FDCCB}">
      <dgm:prSet phldrT="[Text]"/>
      <dgm:spPr/>
      <dgm:t>
        <a:bodyPr/>
        <a:lstStyle/>
        <a:p>
          <a:r>
            <a:rPr lang="en-US" dirty="0" smtClean="0"/>
            <a:t>Patch </a:t>
          </a:r>
        </a:p>
        <a:p>
          <a:r>
            <a:rPr lang="en-US" dirty="0" smtClean="0"/>
            <a:t>Matching</a:t>
          </a:r>
          <a:endParaRPr lang="en-US" dirty="0"/>
        </a:p>
      </dgm:t>
    </dgm:pt>
    <dgm:pt modelId="{CE5749FC-666D-4C78-8DD7-B3C2802597DA}" type="parTrans" cxnId="{C2FD76BB-95C5-490D-BBE1-9D7949E4819E}">
      <dgm:prSet/>
      <dgm:spPr/>
      <dgm:t>
        <a:bodyPr/>
        <a:lstStyle/>
        <a:p>
          <a:endParaRPr lang="en-US"/>
        </a:p>
      </dgm:t>
    </dgm:pt>
    <dgm:pt modelId="{BA238BBD-3CF6-48EF-AC5B-2CAE3D759113}" type="sibTrans" cxnId="{C2FD76BB-95C5-490D-BBE1-9D7949E4819E}">
      <dgm:prSet/>
      <dgm:spPr/>
      <dgm:t>
        <a:bodyPr/>
        <a:lstStyle/>
        <a:p>
          <a:endParaRPr lang="en-US"/>
        </a:p>
      </dgm:t>
    </dgm:pt>
    <dgm:pt modelId="{862B4909-D561-4E60-9C30-F8627F42C99E}">
      <dgm:prSet phldrT="[Text]"/>
      <dgm:spPr/>
      <dgm:t>
        <a:bodyPr/>
        <a:lstStyle/>
        <a:p>
          <a:r>
            <a:rPr lang="en-US" dirty="0" smtClean="0"/>
            <a:t>Facet </a:t>
          </a:r>
        </a:p>
        <a:p>
          <a:r>
            <a:rPr lang="en-US" dirty="0" smtClean="0"/>
            <a:t>Orientation</a:t>
          </a:r>
          <a:endParaRPr lang="en-US" dirty="0"/>
        </a:p>
      </dgm:t>
    </dgm:pt>
    <dgm:pt modelId="{6D3C5746-BBF0-45A2-84A7-CD5C680A2823}" type="parTrans" cxnId="{A2683517-BB53-4196-A74F-0FB5AC55003F}">
      <dgm:prSet/>
      <dgm:spPr/>
      <dgm:t>
        <a:bodyPr/>
        <a:lstStyle/>
        <a:p>
          <a:endParaRPr lang="en-US"/>
        </a:p>
      </dgm:t>
    </dgm:pt>
    <dgm:pt modelId="{763ADB5B-B519-43BD-8D84-20701E2E0AC8}" type="sibTrans" cxnId="{A2683517-BB53-4196-A74F-0FB5AC55003F}">
      <dgm:prSet/>
      <dgm:spPr/>
      <dgm:t>
        <a:bodyPr/>
        <a:lstStyle/>
        <a:p>
          <a:endParaRPr lang="en-US"/>
        </a:p>
      </dgm:t>
    </dgm:pt>
    <dgm:pt modelId="{ED8568EB-0E25-4450-9EE5-46B83C7A350E}">
      <dgm:prSet phldrT="[Text]"/>
      <dgm:spPr/>
      <dgm:t>
        <a:bodyPr/>
        <a:lstStyle/>
        <a:p>
          <a:r>
            <a:rPr lang="en-US" dirty="0" smtClean="0"/>
            <a:t>Simulated </a:t>
          </a:r>
        </a:p>
        <a:p>
          <a:r>
            <a:rPr lang="en-US" dirty="0" smtClean="0"/>
            <a:t>Annealing</a:t>
          </a:r>
          <a:endParaRPr lang="en-US" dirty="0"/>
        </a:p>
      </dgm:t>
    </dgm:pt>
    <dgm:pt modelId="{E6A2AF1B-1404-4B59-9478-3535E202CBD7}" type="parTrans" cxnId="{4187668A-F18C-4304-8907-0FCE0B40E8D0}">
      <dgm:prSet/>
      <dgm:spPr/>
      <dgm:t>
        <a:bodyPr/>
        <a:lstStyle/>
        <a:p>
          <a:endParaRPr lang="en-US"/>
        </a:p>
      </dgm:t>
    </dgm:pt>
    <dgm:pt modelId="{BF2322CE-39E7-4DB2-A873-ABF565D5E893}" type="sibTrans" cxnId="{4187668A-F18C-4304-8907-0FCE0B40E8D0}">
      <dgm:prSet/>
      <dgm:spPr/>
      <dgm:t>
        <a:bodyPr/>
        <a:lstStyle/>
        <a:p>
          <a:endParaRPr lang="en-US"/>
        </a:p>
      </dgm:t>
    </dgm:pt>
    <dgm:pt modelId="{182945C7-8B3E-4D1A-8FBC-9C5D8FED17F2}">
      <dgm:prSet/>
      <dgm:spPr/>
      <dgm:t>
        <a:bodyPr/>
        <a:lstStyle/>
        <a:p>
          <a:r>
            <a:rPr lang="en-US" dirty="0" smtClean="0"/>
            <a:t>Height</a:t>
          </a:r>
        </a:p>
        <a:p>
          <a:r>
            <a:rPr lang="en-US" dirty="0" smtClean="0"/>
            <a:t>Optimization</a:t>
          </a:r>
          <a:endParaRPr lang="en-US" dirty="0"/>
        </a:p>
      </dgm:t>
    </dgm:pt>
    <dgm:pt modelId="{C19DD566-59EE-4D14-9E98-76A36B727BB5}" type="parTrans" cxnId="{F69BD20A-009C-444F-9976-D67B9C10E978}">
      <dgm:prSet/>
      <dgm:spPr/>
      <dgm:t>
        <a:bodyPr/>
        <a:lstStyle/>
        <a:p>
          <a:endParaRPr lang="en-US"/>
        </a:p>
      </dgm:t>
    </dgm:pt>
    <dgm:pt modelId="{C537B4F3-A05B-42B1-9751-FB37CD3E467F}" type="sibTrans" cxnId="{F69BD20A-009C-444F-9976-D67B9C10E978}">
      <dgm:prSet/>
      <dgm:spPr/>
      <dgm:t>
        <a:bodyPr/>
        <a:lstStyle/>
        <a:p>
          <a:endParaRPr lang="en-US"/>
        </a:p>
      </dgm:t>
    </dgm:pt>
    <dgm:pt modelId="{504E3CBA-9B20-4DA2-86CB-5EE0FCFB187F}" type="pres">
      <dgm:prSet presAssocID="{F3BF4125-5C45-451E-BA40-B6C5C4CC61A4}" presName="CompostProcess" presStyleCnt="0">
        <dgm:presLayoutVars>
          <dgm:dir/>
          <dgm:resizeHandles val="exact"/>
        </dgm:presLayoutVars>
      </dgm:prSet>
      <dgm:spPr/>
    </dgm:pt>
    <dgm:pt modelId="{42905AA6-92BB-4DBC-BC99-C4847566B9E1}" type="pres">
      <dgm:prSet presAssocID="{F3BF4125-5C45-451E-BA40-B6C5C4CC61A4}" presName="arrow" presStyleLbl="bgShp" presStyleIdx="0" presStyleCnt="1" custScaleX="117647" custLinFactNeighborX="-7427" custLinFactNeighborY="25129"/>
      <dgm:spPr/>
    </dgm:pt>
    <dgm:pt modelId="{7EA548D7-56AC-4D22-BD0A-8941A848FEA2}" type="pres">
      <dgm:prSet presAssocID="{F3BF4125-5C45-451E-BA40-B6C5C4CC61A4}" presName="linearProcess" presStyleCnt="0"/>
      <dgm:spPr/>
    </dgm:pt>
    <dgm:pt modelId="{5E45D2D0-9EEE-4FE3-B280-AFBDFE99003D}" type="pres">
      <dgm:prSet presAssocID="{070DF942-CCA5-442E-89CA-73F5236FDCCB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39E1E4-1304-4106-BC9A-0B5A96C1F98B}" type="pres">
      <dgm:prSet presAssocID="{BA238BBD-3CF6-48EF-AC5B-2CAE3D759113}" presName="sibTrans" presStyleCnt="0"/>
      <dgm:spPr/>
    </dgm:pt>
    <dgm:pt modelId="{7D930921-CA88-4359-8CFC-3F0DB266D8B9}" type="pres">
      <dgm:prSet presAssocID="{862B4909-D561-4E60-9C30-F8627F42C99E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202F3DE-B98A-4D42-935E-3C4CBBDAF0F7}" type="pres">
      <dgm:prSet presAssocID="{763ADB5B-B519-43BD-8D84-20701E2E0AC8}" presName="sibTrans" presStyleCnt="0"/>
      <dgm:spPr/>
    </dgm:pt>
    <dgm:pt modelId="{962469D7-DD03-4A81-8D5E-FD21CB36D1D1}" type="pres">
      <dgm:prSet presAssocID="{ED8568EB-0E25-4450-9EE5-46B83C7A350E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346AF16-294C-46B5-B69F-F7343C47A0AE}" type="pres">
      <dgm:prSet presAssocID="{BF2322CE-39E7-4DB2-A873-ABF565D5E893}" presName="sibTrans" presStyleCnt="0"/>
      <dgm:spPr/>
    </dgm:pt>
    <dgm:pt modelId="{D0A9A916-0CB5-4BDC-BCB3-3F1B7D569E86}" type="pres">
      <dgm:prSet presAssocID="{182945C7-8B3E-4D1A-8FBC-9C5D8FED17F2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69BD20A-009C-444F-9976-D67B9C10E978}" srcId="{F3BF4125-5C45-451E-BA40-B6C5C4CC61A4}" destId="{182945C7-8B3E-4D1A-8FBC-9C5D8FED17F2}" srcOrd="3" destOrd="0" parTransId="{C19DD566-59EE-4D14-9E98-76A36B727BB5}" sibTransId="{C537B4F3-A05B-42B1-9751-FB37CD3E467F}"/>
    <dgm:cxn modelId="{7AC71716-0E88-4144-91BC-6C72BDB7E5D8}" type="presOf" srcId="{070DF942-CCA5-442E-89CA-73F5236FDCCB}" destId="{5E45D2D0-9EEE-4FE3-B280-AFBDFE99003D}" srcOrd="0" destOrd="0" presId="urn:microsoft.com/office/officeart/2005/8/layout/hProcess9"/>
    <dgm:cxn modelId="{C2FD76BB-95C5-490D-BBE1-9D7949E4819E}" srcId="{F3BF4125-5C45-451E-BA40-B6C5C4CC61A4}" destId="{070DF942-CCA5-442E-89CA-73F5236FDCCB}" srcOrd="0" destOrd="0" parTransId="{CE5749FC-666D-4C78-8DD7-B3C2802597DA}" sibTransId="{BA238BBD-3CF6-48EF-AC5B-2CAE3D759113}"/>
    <dgm:cxn modelId="{02968C3D-1A2C-447E-9925-9FB460827851}" type="presOf" srcId="{862B4909-D561-4E60-9C30-F8627F42C99E}" destId="{7D930921-CA88-4359-8CFC-3F0DB266D8B9}" srcOrd="0" destOrd="0" presId="urn:microsoft.com/office/officeart/2005/8/layout/hProcess9"/>
    <dgm:cxn modelId="{A51483EB-81A1-414A-B541-A8912F73A208}" type="presOf" srcId="{ED8568EB-0E25-4450-9EE5-46B83C7A350E}" destId="{962469D7-DD03-4A81-8D5E-FD21CB36D1D1}" srcOrd="0" destOrd="0" presId="urn:microsoft.com/office/officeart/2005/8/layout/hProcess9"/>
    <dgm:cxn modelId="{A2683517-BB53-4196-A74F-0FB5AC55003F}" srcId="{F3BF4125-5C45-451E-BA40-B6C5C4CC61A4}" destId="{862B4909-D561-4E60-9C30-F8627F42C99E}" srcOrd="1" destOrd="0" parTransId="{6D3C5746-BBF0-45A2-84A7-CD5C680A2823}" sibTransId="{763ADB5B-B519-43BD-8D84-20701E2E0AC8}"/>
    <dgm:cxn modelId="{295EEA3D-C4F8-4D77-AA78-B4277AC014BD}" type="presOf" srcId="{F3BF4125-5C45-451E-BA40-B6C5C4CC61A4}" destId="{504E3CBA-9B20-4DA2-86CB-5EE0FCFB187F}" srcOrd="0" destOrd="0" presId="urn:microsoft.com/office/officeart/2005/8/layout/hProcess9"/>
    <dgm:cxn modelId="{70F44C99-176F-4150-856E-CE6C60281D3C}" type="presOf" srcId="{182945C7-8B3E-4D1A-8FBC-9C5D8FED17F2}" destId="{D0A9A916-0CB5-4BDC-BCB3-3F1B7D569E86}" srcOrd="0" destOrd="0" presId="urn:microsoft.com/office/officeart/2005/8/layout/hProcess9"/>
    <dgm:cxn modelId="{4187668A-F18C-4304-8907-0FCE0B40E8D0}" srcId="{F3BF4125-5C45-451E-BA40-B6C5C4CC61A4}" destId="{ED8568EB-0E25-4450-9EE5-46B83C7A350E}" srcOrd="2" destOrd="0" parTransId="{E6A2AF1B-1404-4B59-9478-3535E202CBD7}" sibTransId="{BF2322CE-39E7-4DB2-A873-ABF565D5E893}"/>
    <dgm:cxn modelId="{10D9489C-0012-468F-B7EB-F4C986AF9C1A}" type="presParOf" srcId="{504E3CBA-9B20-4DA2-86CB-5EE0FCFB187F}" destId="{42905AA6-92BB-4DBC-BC99-C4847566B9E1}" srcOrd="0" destOrd="0" presId="urn:microsoft.com/office/officeart/2005/8/layout/hProcess9"/>
    <dgm:cxn modelId="{58E3D57D-BBB2-428F-B85D-F85D6EEAD956}" type="presParOf" srcId="{504E3CBA-9B20-4DA2-86CB-5EE0FCFB187F}" destId="{7EA548D7-56AC-4D22-BD0A-8941A848FEA2}" srcOrd="1" destOrd="0" presId="urn:microsoft.com/office/officeart/2005/8/layout/hProcess9"/>
    <dgm:cxn modelId="{809FEEAA-47FB-4852-ACCB-337A67643B30}" type="presParOf" srcId="{7EA548D7-56AC-4D22-BD0A-8941A848FEA2}" destId="{5E45D2D0-9EEE-4FE3-B280-AFBDFE99003D}" srcOrd="0" destOrd="0" presId="urn:microsoft.com/office/officeart/2005/8/layout/hProcess9"/>
    <dgm:cxn modelId="{7D9617D9-A893-4024-A3D8-9F92140D4FFF}" type="presParOf" srcId="{7EA548D7-56AC-4D22-BD0A-8941A848FEA2}" destId="{4539E1E4-1304-4106-BC9A-0B5A96C1F98B}" srcOrd="1" destOrd="0" presId="urn:microsoft.com/office/officeart/2005/8/layout/hProcess9"/>
    <dgm:cxn modelId="{E832F20E-BC0E-40F8-A07F-193C4C68CE8C}" type="presParOf" srcId="{7EA548D7-56AC-4D22-BD0A-8941A848FEA2}" destId="{7D930921-CA88-4359-8CFC-3F0DB266D8B9}" srcOrd="2" destOrd="0" presId="urn:microsoft.com/office/officeart/2005/8/layout/hProcess9"/>
    <dgm:cxn modelId="{21BF6154-CCD0-47AF-95FB-4DDB9C4E77B0}" type="presParOf" srcId="{7EA548D7-56AC-4D22-BD0A-8941A848FEA2}" destId="{3202F3DE-B98A-4D42-935E-3C4CBBDAF0F7}" srcOrd="3" destOrd="0" presId="urn:microsoft.com/office/officeart/2005/8/layout/hProcess9"/>
    <dgm:cxn modelId="{59534E66-616D-4D5E-A55F-4A0C05531033}" type="presParOf" srcId="{7EA548D7-56AC-4D22-BD0A-8941A848FEA2}" destId="{962469D7-DD03-4A81-8D5E-FD21CB36D1D1}" srcOrd="4" destOrd="0" presId="urn:microsoft.com/office/officeart/2005/8/layout/hProcess9"/>
    <dgm:cxn modelId="{55D1679E-925B-4322-BF9B-8600245D6BB8}" type="presParOf" srcId="{7EA548D7-56AC-4D22-BD0A-8941A848FEA2}" destId="{F346AF16-294C-46B5-B69F-F7343C47A0AE}" srcOrd="5" destOrd="0" presId="urn:microsoft.com/office/officeart/2005/8/layout/hProcess9"/>
    <dgm:cxn modelId="{C622CB55-E15C-4191-BD6F-AB3EC1F4E18F}" type="presParOf" srcId="{7EA548D7-56AC-4D22-BD0A-8941A848FEA2}" destId="{D0A9A916-0CB5-4BDC-BCB3-3F1B7D569E86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3BF4125-5C45-451E-BA40-B6C5C4CC61A4}" type="doc">
      <dgm:prSet loTypeId="urn:microsoft.com/office/officeart/2005/8/layout/hProcess9" loCatId="process" qsTypeId="urn:microsoft.com/office/officeart/2005/8/quickstyle/simple4" qsCatId="simple" csTypeId="urn:microsoft.com/office/officeart/2005/8/colors/accent2_2" csCatId="accent2" phldr="1"/>
      <dgm:spPr/>
    </dgm:pt>
    <dgm:pt modelId="{070DF942-CCA5-442E-89CA-73F5236FDCCB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Patch </a:t>
          </a:r>
        </a:p>
        <a:p>
          <a:r>
            <a:rPr lang="en-US" dirty="0" smtClean="0"/>
            <a:t>Matching</a:t>
          </a:r>
          <a:endParaRPr lang="en-US" dirty="0"/>
        </a:p>
      </dgm:t>
    </dgm:pt>
    <dgm:pt modelId="{CE5749FC-666D-4C78-8DD7-B3C2802597DA}" type="parTrans" cxnId="{C2FD76BB-95C5-490D-BBE1-9D7949E4819E}">
      <dgm:prSet/>
      <dgm:spPr/>
      <dgm:t>
        <a:bodyPr/>
        <a:lstStyle/>
        <a:p>
          <a:endParaRPr lang="en-US"/>
        </a:p>
      </dgm:t>
    </dgm:pt>
    <dgm:pt modelId="{BA238BBD-3CF6-48EF-AC5B-2CAE3D759113}" type="sibTrans" cxnId="{C2FD76BB-95C5-490D-BBE1-9D7949E4819E}">
      <dgm:prSet/>
      <dgm:spPr/>
      <dgm:t>
        <a:bodyPr/>
        <a:lstStyle/>
        <a:p>
          <a:endParaRPr lang="en-US"/>
        </a:p>
      </dgm:t>
    </dgm:pt>
    <dgm:pt modelId="{862B4909-D561-4E60-9C30-F8627F42C99E}">
      <dgm:prSet phldrT="[Text]"/>
      <dgm:spPr>
        <a:ln w="28575">
          <a:solidFill>
            <a:schemeClr val="bg1"/>
          </a:solidFill>
        </a:ln>
      </dgm:spPr>
      <dgm:t>
        <a:bodyPr/>
        <a:lstStyle/>
        <a:p>
          <a:r>
            <a:rPr lang="en-US" dirty="0" smtClean="0"/>
            <a:t>Facet </a:t>
          </a:r>
        </a:p>
        <a:p>
          <a:r>
            <a:rPr lang="en-US" dirty="0" smtClean="0"/>
            <a:t>Orientation</a:t>
          </a:r>
          <a:endParaRPr lang="en-US" dirty="0"/>
        </a:p>
      </dgm:t>
    </dgm:pt>
    <dgm:pt modelId="{6D3C5746-BBF0-45A2-84A7-CD5C680A2823}" type="parTrans" cxnId="{A2683517-BB53-4196-A74F-0FB5AC55003F}">
      <dgm:prSet/>
      <dgm:spPr/>
      <dgm:t>
        <a:bodyPr/>
        <a:lstStyle/>
        <a:p>
          <a:endParaRPr lang="en-US"/>
        </a:p>
      </dgm:t>
    </dgm:pt>
    <dgm:pt modelId="{763ADB5B-B519-43BD-8D84-20701E2E0AC8}" type="sibTrans" cxnId="{A2683517-BB53-4196-A74F-0FB5AC55003F}">
      <dgm:prSet/>
      <dgm:spPr/>
      <dgm:t>
        <a:bodyPr/>
        <a:lstStyle/>
        <a:p>
          <a:endParaRPr lang="en-US"/>
        </a:p>
      </dgm:t>
    </dgm:pt>
    <dgm:pt modelId="{182945C7-8B3E-4D1A-8FBC-9C5D8FED17F2}">
      <dgm:prSet/>
      <dgm:spPr>
        <a:ln w="28575">
          <a:solidFill>
            <a:schemeClr val="bg1"/>
          </a:solidFill>
        </a:ln>
      </dgm:spPr>
      <dgm:t>
        <a:bodyPr/>
        <a:lstStyle/>
        <a:p>
          <a:r>
            <a:rPr lang="en-US" dirty="0" smtClean="0"/>
            <a:t>Height</a:t>
          </a:r>
        </a:p>
        <a:p>
          <a:r>
            <a:rPr lang="en-US" dirty="0" smtClean="0"/>
            <a:t>Optimization</a:t>
          </a:r>
          <a:endParaRPr lang="en-US" dirty="0"/>
        </a:p>
      </dgm:t>
    </dgm:pt>
    <dgm:pt modelId="{C19DD566-59EE-4D14-9E98-76A36B727BB5}" type="parTrans" cxnId="{F69BD20A-009C-444F-9976-D67B9C10E978}">
      <dgm:prSet/>
      <dgm:spPr/>
      <dgm:t>
        <a:bodyPr/>
        <a:lstStyle/>
        <a:p>
          <a:endParaRPr lang="en-US"/>
        </a:p>
      </dgm:t>
    </dgm:pt>
    <dgm:pt modelId="{C537B4F3-A05B-42B1-9751-FB37CD3E467F}" type="sibTrans" cxnId="{F69BD20A-009C-444F-9976-D67B9C10E978}">
      <dgm:prSet/>
      <dgm:spPr/>
      <dgm:t>
        <a:bodyPr/>
        <a:lstStyle/>
        <a:p>
          <a:endParaRPr lang="en-US"/>
        </a:p>
      </dgm:t>
    </dgm:pt>
    <dgm:pt modelId="{ED8568EB-0E25-4450-9EE5-46B83C7A350E}">
      <dgm:prSet phldrT="[Text]"/>
      <dgm:spPr>
        <a:ln w="28575">
          <a:solidFill>
            <a:schemeClr val="bg1"/>
          </a:solidFill>
        </a:ln>
      </dgm:spPr>
      <dgm:t>
        <a:bodyPr/>
        <a:lstStyle/>
        <a:p>
          <a:r>
            <a:rPr lang="en-US" dirty="0" smtClean="0"/>
            <a:t>Simulated</a:t>
          </a:r>
        </a:p>
        <a:p>
          <a:r>
            <a:rPr lang="en-US" dirty="0" smtClean="0"/>
            <a:t>Annealing</a:t>
          </a:r>
          <a:endParaRPr lang="en-US" dirty="0"/>
        </a:p>
      </dgm:t>
    </dgm:pt>
    <dgm:pt modelId="{BF2322CE-39E7-4DB2-A873-ABF565D5E893}" type="sibTrans" cxnId="{4187668A-F18C-4304-8907-0FCE0B40E8D0}">
      <dgm:prSet/>
      <dgm:spPr/>
      <dgm:t>
        <a:bodyPr/>
        <a:lstStyle/>
        <a:p>
          <a:endParaRPr lang="en-US"/>
        </a:p>
      </dgm:t>
    </dgm:pt>
    <dgm:pt modelId="{E6A2AF1B-1404-4B59-9478-3535E202CBD7}" type="parTrans" cxnId="{4187668A-F18C-4304-8907-0FCE0B40E8D0}">
      <dgm:prSet/>
      <dgm:spPr/>
      <dgm:t>
        <a:bodyPr/>
        <a:lstStyle/>
        <a:p>
          <a:endParaRPr lang="en-US"/>
        </a:p>
      </dgm:t>
    </dgm:pt>
    <dgm:pt modelId="{504E3CBA-9B20-4DA2-86CB-5EE0FCFB187F}" type="pres">
      <dgm:prSet presAssocID="{F3BF4125-5C45-451E-BA40-B6C5C4CC61A4}" presName="CompostProcess" presStyleCnt="0">
        <dgm:presLayoutVars>
          <dgm:dir/>
          <dgm:resizeHandles val="exact"/>
        </dgm:presLayoutVars>
      </dgm:prSet>
      <dgm:spPr/>
    </dgm:pt>
    <dgm:pt modelId="{42905AA6-92BB-4DBC-BC99-C4847566B9E1}" type="pres">
      <dgm:prSet presAssocID="{F3BF4125-5C45-451E-BA40-B6C5C4CC61A4}" presName="arrow" presStyleLbl="bgShp" presStyleIdx="0" presStyleCnt="1" custScaleX="117647" custLinFactNeighborX="-7427" custLinFactNeighborY="25129"/>
      <dgm:spPr/>
    </dgm:pt>
    <dgm:pt modelId="{7EA548D7-56AC-4D22-BD0A-8941A848FEA2}" type="pres">
      <dgm:prSet presAssocID="{F3BF4125-5C45-451E-BA40-B6C5C4CC61A4}" presName="linearProcess" presStyleCnt="0"/>
      <dgm:spPr/>
    </dgm:pt>
    <dgm:pt modelId="{5E45D2D0-9EEE-4FE3-B280-AFBDFE99003D}" type="pres">
      <dgm:prSet presAssocID="{070DF942-CCA5-442E-89CA-73F5236FDCCB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39E1E4-1304-4106-BC9A-0B5A96C1F98B}" type="pres">
      <dgm:prSet presAssocID="{BA238BBD-3CF6-48EF-AC5B-2CAE3D759113}" presName="sibTrans" presStyleCnt="0"/>
      <dgm:spPr/>
    </dgm:pt>
    <dgm:pt modelId="{7D930921-CA88-4359-8CFC-3F0DB266D8B9}" type="pres">
      <dgm:prSet presAssocID="{862B4909-D561-4E60-9C30-F8627F42C99E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202F3DE-B98A-4D42-935E-3C4CBBDAF0F7}" type="pres">
      <dgm:prSet presAssocID="{763ADB5B-B519-43BD-8D84-20701E2E0AC8}" presName="sibTrans" presStyleCnt="0"/>
      <dgm:spPr/>
    </dgm:pt>
    <dgm:pt modelId="{962469D7-DD03-4A81-8D5E-FD21CB36D1D1}" type="pres">
      <dgm:prSet presAssocID="{ED8568EB-0E25-4450-9EE5-46B83C7A350E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346AF16-294C-46B5-B69F-F7343C47A0AE}" type="pres">
      <dgm:prSet presAssocID="{BF2322CE-39E7-4DB2-A873-ABF565D5E893}" presName="sibTrans" presStyleCnt="0"/>
      <dgm:spPr/>
    </dgm:pt>
    <dgm:pt modelId="{D0A9A916-0CB5-4BDC-BCB3-3F1B7D569E86}" type="pres">
      <dgm:prSet presAssocID="{182945C7-8B3E-4D1A-8FBC-9C5D8FED17F2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2FD76BB-95C5-490D-BBE1-9D7949E4819E}" srcId="{F3BF4125-5C45-451E-BA40-B6C5C4CC61A4}" destId="{070DF942-CCA5-442E-89CA-73F5236FDCCB}" srcOrd="0" destOrd="0" parTransId="{CE5749FC-666D-4C78-8DD7-B3C2802597DA}" sibTransId="{BA238BBD-3CF6-48EF-AC5B-2CAE3D759113}"/>
    <dgm:cxn modelId="{A2683517-BB53-4196-A74F-0FB5AC55003F}" srcId="{F3BF4125-5C45-451E-BA40-B6C5C4CC61A4}" destId="{862B4909-D561-4E60-9C30-F8627F42C99E}" srcOrd="1" destOrd="0" parTransId="{6D3C5746-BBF0-45A2-84A7-CD5C680A2823}" sibTransId="{763ADB5B-B519-43BD-8D84-20701E2E0AC8}"/>
    <dgm:cxn modelId="{14A11E30-2D46-4B37-8352-462CF24F2231}" type="presOf" srcId="{070DF942-CCA5-442E-89CA-73F5236FDCCB}" destId="{5E45D2D0-9EEE-4FE3-B280-AFBDFE99003D}" srcOrd="0" destOrd="0" presId="urn:microsoft.com/office/officeart/2005/8/layout/hProcess9"/>
    <dgm:cxn modelId="{F7D2C123-63D1-4D25-9BE2-8BB1C858B4DE}" type="presOf" srcId="{F3BF4125-5C45-451E-BA40-B6C5C4CC61A4}" destId="{504E3CBA-9B20-4DA2-86CB-5EE0FCFB187F}" srcOrd="0" destOrd="0" presId="urn:microsoft.com/office/officeart/2005/8/layout/hProcess9"/>
    <dgm:cxn modelId="{4187668A-F18C-4304-8907-0FCE0B40E8D0}" srcId="{F3BF4125-5C45-451E-BA40-B6C5C4CC61A4}" destId="{ED8568EB-0E25-4450-9EE5-46B83C7A350E}" srcOrd="2" destOrd="0" parTransId="{E6A2AF1B-1404-4B59-9478-3535E202CBD7}" sibTransId="{BF2322CE-39E7-4DB2-A873-ABF565D5E893}"/>
    <dgm:cxn modelId="{F69BD20A-009C-444F-9976-D67B9C10E978}" srcId="{F3BF4125-5C45-451E-BA40-B6C5C4CC61A4}" destId="{182945C7-8B3E-4D1A-8FBC-9C5D8FED17F2}" srcOrd="3" destOrd="0" parTransId="{C19DD566-59EE-4D14-9E98-76A36B727BB5}" sibTransId="{C537B4F3-A05B-42B1-9751-FB37CD3E467F}"/>
    <dgm:cxn modelId="{217CBC25-3C11-4542-AB71-8E49C92F1362}" type="presOf" srcId="{ED8568EB-0E25-4450-9EE5-46B83C7A350E}" destId="{962469D7-DD03-4A81-8D5E-FD21CB36D1D1}" srcOrd="0" destOrd="0" presId="urn:microsoft.com/office/officeart/2005/8/layout/hProcess9"/>
    <dgm:cxn modelId="{61C671BB-B22E-443C-BCFC-E309B6E1C718}" type="presOf" srcId="{862B4909-D561-4E60-9C30-F8627F42C99E}" destId="{7D930921-CA88-4359-8CFC-3F0DB266D8B9}" srcOrd="0" destOrd="0" presId="urn:microsoft.com/office/officeart/2005/8/layout/hProcess9"/>
    <dgm:cxn modelId="{F64E037B-D1F7-4B01-B052-C6811D5A3CDF}" type="presOf" srcId="{182945C7-8B3E-4D1A-8FBC-9C5D8FED17F2}" destId="{D0A9A916-0CB5-4BDC-BCB3-3F1B7D569E86}" srcOrd="0" destOrd="0" presId="urn:microsoft.com/office/officeart/2005/8/layout/hProcess9"/>
    <dgm:cxn modelId="{15FECF2B-CD65-4E36-B09C-EF51AA28942F}" type="presParOf" srcId="{504E3CBA-9B20-4DA2-86CB-5EE0FCFB187F}" destId="{42905AA6-92BB-4DBC-BC99-C4847566B9E1}" srcOrd="0" destOrd="0" presId="urn:microsoft.com/office/officeart/2005/8/layout/hProcess9"/>
    <dgm:cxn modelId="{651F9B54-763B-483C-A3E1-2955B6FB39FB}" type="presParOf" srcId="{504E3CBA-9B20-4DA2-86CB-5EE0FCFB187F}" destId="{7EA548D7-56AC-4D22-BD0A-8941A848FEA2}" srcOrd="1" destOrd="0" presId="urn:microsoft.com/office/officeart/2005/8/layout/hProcess9"/>
    <dgm:cxn modelId="{DADD48C2-6C2C-4414-988A-3E6F1E0CC850}" type="presParOf" srcId="{7EA548D7-56AC-4D22-BD0A-8941A848FEA2}" destId="{5E45D2D0-9EEE-4FE3-B280-AFBDFE99003D}" srcOrd="0" destOrd="0" presId="urn:microsoft.com/office/officeart/2005/8/layout/hProcess9"/>
    <dgm:cxn modelId="{9ECED593-AC23-47F8-BE44-A22297F5EEF4}" type="presParOf" srcId="{7EA548D7-56AC-4D22-BD0A-8941A848FEA2}" destId="{4539E1E4-1304-4106-BC9A-0B5A96C1F98B}" srcOrd="1" destOrd="0" presId="urn:microsoft.com/office/officeart/2005/8/layout/hProcess9"/>
    <dgm:cxn modelId="{6643FE54-D45D-4A65-9727-A6583CFF207E}" type="presParOf" srcId="{7EA548D7-56AC-4D22-BD0A-8941A848FEA2}" destId="{7D930921-CA88-4359-8CFC-3F0DB266D8B9}" srcOrd="2" destOrd="0" presId="urn:microsoft.com/office/officeart/2005/8/layout/hProcess9"/>
    <dgm:cxn modelId="{D59C03BF-2330-4612-8C8C-2B1B221537CF}" type="presParOf" srcId="{7EA548D7-56AC-4D22-BD0A-8941A848FEA2}" destId="{3202F3DE-B98A-4D42-935E-3C4CBBDAF0F7}" srcOrd="3" destOrd="0" presId="urn:microsoft.com/office/officeart/2005/8/layout/hProcess9"/>
    <dgm:cxn modelId="{D46881DC-1689-4794-B11A-BA1D11B10D62}" type="presParOf" srcId="{7EA548D7-56AC-4D22-BD0A-8941A848FEA2}" destId="{962469D7-DD03-4A81-8D5E-FD21CB36D1D1}" srcOrd="4" destOrd="0" presId="urn:microsoft.com/office/officeart/2005/8/layout/hProcess9"/>
    <dgm:cxn modelId="{41D43D75-6C56-456B-A9A3-1DBF802727B6}" type="presParOf" srcId="{7EA548D7-56AC-4D22-BD0A-8941A848FEA2}" destId="{F346AF16-294C-46B5-B69F-F7343C47A0AE}" srcOrd="5" destOrd="0" presId="urn:microsoft.com/office/officeart/2005/8/layout/hProcess9"/>
    <dgm:cxn modelId="{CC71CC97-1A41-4176-9CA3-4E6C0E4142BE}" type="presParOf" srcId="{7EA548D7-56AC-4D22-BD0A-8941A848FEA2}" destId="{D0A9A916-0CB5-4BDC-BCB3-3F1B7D569E86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3BF4125-5C45-451E-BA40-B6C5C4CC61A4}" type="doc">
      <dgm:prSet loTypeId="urn:microsoft.com/office/officeart/2005/8/layout/hProcess9" loCatId="process" qsTypeId="urn:microsoft.com/office/officeart/2005/8/quickstyle/simple4" qsCatId="simple" csTypeId="urn:microsoft.com/office/officeart/2005/8/colors/accent2_2" csCatId="accent2" phldr="1"/>
      <dgm:spPr/>
    </dgm:pt>
    <dgm:pt modelId="{070DF942-CCA5-442E-89CA-73F5236FDCCB}">
      <dgm:prSet phldrT="[Text]"/>
      <dgm:spPr/>
      <dgm:t>
        <a:bodyPr/>
        <a:lstStyle/>
        <a:p>
          <a:r>
            <a:rPr lang="en-US" dirty="0" smtClean="0"/>
            <a:t>Patch </a:t>
          </a:r>
        </a:p>
        <a:p>
          <a:r>
            <a:rPr lang="en-US" dirty="0" smtClean="0"/>
            <a:t>Matching</a:t>
          </a:r>
          <a:endParaRPr lang="en-US" dirty="0"/>
        </a:p>
      </dgm:t>
    </dgm:pt>
    <dgm:pt modelId="{CE5749FC-666D-4C78-8DD7-B3C2802597DA}" type="parTrans" cxnId="{C2FD76BB-95C5-490D-BBE1-9D7949E4819E}">
      <dgm:prSet/>
      <dgm:spPr/>
      <dgm:t>
        <a:bodyPr/>
        <a:lstStyle/>
        <a:p>
          <a:endParaRPr lang="en-US"/>
        </a:p>
      </dgm:t>
    </dgm:pt>
    <dgm:pt modelId="{BA238BBD-3CF6-48EF-AC5B-2CAE3D759113}" type="sibTrans" cxnId="{C2FD76BB-95C5-490D-BBE1-9D7949E4819E}">
      <dgm:prSet/>
      <dgm:spPr/>
      <dgm:t>
        <a:bodyPr/>
        <a:lstStyle/>
        <a:p>
          <a:endParaRPr lang="en-US"/>
        </a:p>
      </dgm:t>
    </dgm:pt>
    <dgm:pt modelId="{862B4909-D561-4E60-9C30-F8627F42C99E}">
      <dgm:prSet phldrT="[Text]"/>
      <dgm:spPr/>
      <dgm:t>
        <a:bodyPr/>
        <a:lstStyle/>
        <a:p>
          <a:r>
            <a:rPr lang="en-US" dirty="0" smtClean="0"/>
            <a:t>Facet </a:t>
          </a:r>
        </a:p>
        <a:p>
          <a:r>
            <a:rPr lang="en-US" dirty="0" smtClean="0"/>
            <a:t>Orientation</a:t>
          </a:r>
          <a:endParaRPr lang="en-US" dirty="0"/>
        </a:p>
      </dgm:t>
    </dgm:pt>
    <dgm:pt modelId="{6D3C5746-BBF0-45A2-84A7-CD5C680A2823}" type="parTrans" cxnId="{A2683517-BB53-4196-A74F-0FB5AC55003F}">
      <dgm:prSet/>
      <dgm:spPr/>
      <dgm:t>
        <a:bodyPr/>
        <a:lstStyle/>
        <a:p>
          <a:endParaRPr lang="en-US"/>
        </a:p>
      </dgm:t>
    </dgm:pt>
    <dgm:pt modelId="{763ADB5B-B519-43BD-8D84-20701E2E0AC8}" type="sibTrans" cxnId="{A2683517-BB53-4196-A74F-0FB5AC55003F}">
      <dgm:prSet/>
      <dgm:spPr/>
      <dgm:t>
        <a:bodyPr/>
        <a:lstStyle/>
        <a:p>
          <a:endParaRPr lang="en-US"/>
        </a:p>
      </dgm:t>
    </dgm:pt>
    <dgm:pt modelId="{ED8568EB-0E25-4450-9EE5-46B83C7A350E}">
      <dgm:prSet phldrT="[Text]"/>
      <dgm:spPr/>
      <dgm:t>
        <a:bodyPr/>
        <a:lstStyle/>
        <a:p>
          <a:r>
            <a:rPr lang="en-US" dirty="0" smtClean="0"/>
            <a:t>Simulated </a:t>
          </a:r>
        </a:p>
        <a:p>
          <a:r>
            <a:rPr lang="en-US" dirty="0" smtClean="0"/>
            <a:t>Annealing</a:t>
          </a:r>
          <a:endParaRPr lang="en-US" dirty="0"/>
        </a:p>
      </dgm:t>
    </dgm:pt>
    <dgm:pt modelId="{E6A2AF1B-1404-4B59-9478-3535E202CBD7}" type="parTrans" cxnId="{4187668A-F18C-4304-8907-0FCE0B40E8D0}">
      <dgm:prSet/>
      <dgm:spPr/>
      <dgm:t>
        <a:bodyPr/>
        <a:lstStyle/>
        <a:p>
          <a:endParaRPr lang="en-US"/>
        </a:p>
      </dgm:t>
    </dgm:pt>
    <dgm:pt modelId="{BF2322CE-39E7-4DB2-A873-ABF565D5E893}" type="sibTrans" cxnId="{4187668A-F18C-4304-8907-0FCE0B40E8D0}">
      <dgm:prSet/>
      <dgm:spPr/>
      <dgm:t>
        <a:bodyPr/>
        <a:lstStyle/>
        <a:p>
          <a:endParaRPr lang="en-US"/>
        </a:p>
      </dgm:t>
    </dgm:pt>
    <dgm:pt modelId="{182945C7-8B3E-4D1A-8FBC-9C5D8FED17F2}">
      <dgm:prSet/>
      <dgm:spPr/>
      <dgm:t>
        <a:bodyPr/>
        <a:lstStyle/>
        <a:p>
          <a:r>
            <a:rPr lang="en-US" dirty="0" smtClean="0"/>
            <a:t>Height</a:t>
          </a:r>
        </a:p>
        <a:p>
          <a:r>
            <a:rPr lang="en-US" dirty="0" smtClean="0"/>
            <a:t>Optimization</a:t>
          </a:r>
          <a:endParaRPr lang="en-US" dirty="0"/>
        </a:p>
      </dgm:t>
    </dgm:pt>
    <dgm:pt modelId="{C19DD566-59EE-4D14-9E98-76A36B727BB5}" type="parTrans" cxnId="{F69BD20A-009C-444F-9976-D67B9C10E978}">
      <dgm:prSet/>
      <dgm:spPr/>
      <dgm:t>
        <a:bodyPr/>
        <a:lstStyle/>
        <a:p>
          <a:endParaRPr lang="en-US"/>
        </a:p>
      </dgm:t>
    </dgm:pt>
    <dgm:pt modelId="{C537B4F3-A05B-42B1-9751-FB37CD3E467F}" type="sibTrans" cxnId="{F69BD20A-009C-444F-9976-D67B9C10E978}">
      <dgm:prSet/>
      <dgm:spPr/>
      <dgm:t>
        <a:bodyPr/>
        <a:lstStyle/>
        <a:p>
          <a:endParaRPr lang="en-US"/>
        </a:p>
      </dgm:t>
    </dgm:pt>
    <dgm:pt modelId="{504E3CBA-9B20-4DA2-86CB-5EE0FCFB187F}" type="pres">
      <dgm:prSet presAssocID="{F3BF4125-5C45-451E-BA40-B6C5C4CC61A4}" presName="CompostProcess" presStyleCnt="0">
        <dgm:presLayoutVars>
          <dgm:dir/>
          <dgm:resizeHandles val="exact"/>
        </dgm:presLayoutVars>
      </dgm:prSet>
      <dgm:spPr/>
    </dgm:pt>
    <dgm:pt modelId="{42905AA6-92BB-4DBC-BC99-C4847566B9E1}" type="pres">
      <dgm:prSet presAssocID="{F3BF4125-5C45-451E-BA40-B6C5C4CC61A4}" presName="arrow" presStyleLbl="bgShp" presStyleIdx="0" presStyleCnt="1" custScaleX="117647" custLinFactNeighborX="-7427" custLinFactNeighborY="25129"/>
      <dgm:spPr/>
    </dgm:pt>
    <dgm:pt modelId="{7EA548D7-56AC-4D22-BD0A-8941A848FEA2}" type="pres">
      <dgm:prSet presAssocID="{F3BF4125-5C45-451E-BA40-B6C5C4CC61A4}" presName="linearProcess" presStyleCnt="0"/>
      <dgm:spPr/>
    </dgm:pt>
    <dgm:pt modelId="{5E45D2D0-9EEE-4FE3-B280-AFBDFE99003D}" type="pres">
      <dgm:prSet presAssocID="{070DF942-CCA5-442E-89CA-73F5236FDCCB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39E1E4-1304-4106-BC9A-0B5A96C1F98B}" type="pres">
      <dgm:prSet presAssocID="{BA238BBD-3CF6-48EF-AC5B-2CAE3D759113}" presName="sibTrans" presStyleCnt="0"/>
      <dgm:spPr/>
    </dgm:pt>
    <dgm:pt modelId="{7D930921-CA88-4359-8CFC-3F0DB266D8B9}" type="pres">
      <dgm:prSet presAssocID="{862B4909-D561-4E60-9C30-F8627F42C99E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202F3DE-B98A-4D42-935E-3C4CBBDAF0F7}" type="pres">
      <dgm:prSet presAssocID="{763ADB5B-B519-43BD-8D84-20701E2E0AC8}" presName="sibTrans" presStyleCnt="0"/>
      <dgm:spPr/>
    </dgm:pt>
    <dgm:pt modelId="{962469D7-DD03-4A81-8D5E-FD21CB36D1D1}" type="pres">
      <dgm:prSet presAssocID="{ED8568EB-0E25-4450-9EE5-46B83C7A350E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346AF16-294C-46B5-B69F-F7343C47A0AE}" type="pres">
      <dgm:prSet presAssocID="{BF2322CE-39E7-4DB2-A873-ABF565D5E893}" presName="sibTrans" presStyleCnt="0"/>
      <dgm:spPr/>
    </dgm:pt>
    <dgm:pt modelId="{D0A9A916-0CB5-4BDC-BCB3-3F1B7D569E86}" type="pres">
      <dgm:prSet presAssocID="{182945C7-8B3E-4D1A-8FBC-9C5D8FED17F2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2FD76BB-95C5-490D-BBE1-9D7949E4819E}" srcId="{F3BF4125-5C45-451E-BA40-B6C5C4CC61A4}" destId="{070DF942-CCA5-442E-89CA-73F5236FDCCB}" srcOrd="0" destOrd="0" parTransId="{CE5749FC-666D-4C78-8DD7-B3C2802597DA}" sibTransId="{BA238BBD-3CF6-48EF-AC5B-2CAE3D759113}"/>
    <dgm:cxn modelId="{A2683517-BB53-4196-A74F-0FB5AC55003F}" srcId="{F3BF4125-5C45-451E-BA40-B6C5C4CC61A4}" destId="{862B4909-D561-4E60-9C30-F8627F42C99E}" srcOrd="1" destOrd="0" parTransId="{6D3C5746-BBF0-45A2-84A7-CD5C680A2823}" sibTransId="{763ADB5B-B519-43BD-8D84-20701E2E0AC8}"/>
    <dgm:cxn modelId="{C24F7819-B329-4D8F-8695-8EA432C1C503}" type="presOf" srcId="{182945C7-8B3E-4D1A-8FBC-9C5D8FED17F2}" destId="{D0A9A916-0CB5-4BDC-BCB3-3F1B7D569E86}" srcOrd="0" destOrd="0" presId="urn:microsoft.com/office/officeart/2005/8/layout/hProcess9"/>
    <dgm:cxn modelId="{9D0582C8-2E82-4283-ACA6-C900D1671342}" type="presOf" srcId="{F3BF4125-5C45-451E-BA40-B6C5C4CC61A4}" destId="{504E3CBA-9B20-4DA2-86CB-5EE0FCFB187F}" srcOrd="0" destOrd="0" presId="urn:microsoft.com/office/officeart/2005/8/layout/hProcess9"/>
    <dgm:cxn modelId="{4187668A-F18C-4304-8907-0FCE0B40E8D0}" srcId="{F3BF4125-5C45-451E-BA40-B6C5C4CC61A4}" destId="{ED8568EB-0E25-4450-9EE5-46B83C7A350E}" srcOrd="2" destOrd="0" parTransId="{E6A2AF1B-1404-4B59-9478-3535E202CBD7}" sibTransId="{BF2322CE-39E7-4DB2-A873-ABF565D5E893}"/>
    <dgm:cxn modelId="{846DE415-FC02-4FB8-A04C-D497706B496D}" type="presOf" srcId="{ED8568EB-0E25-4450-9EE5-46B83C7A350E}" destId="{962469D7-DD03-4A81-8D5E-FD21CB36D1D1}" srcOrd="0" destOrd="0" presId="urn:microsoft.com/office/officeart/2005/8/layout/hProcess9"/>
    <dgm:cxn modelId="{F69BD20A-009C-444F-9976-D67B9C10E978}" srcId="{F3BF4125-5C45-451E-BA40-B6C5C4CC61A4}" destId="{182945C7-8B3E-4D1A-8FBC-9C5D8FED17F2}" srcOrd="3" destOrd="0" parTransId="{C19DD566-59EE-4D14-9E98-76A36B727BB5}" sibTransId="{C537B4F3-A05B-42B1-9751-FB37CD3E467F}"/>
    <dgm:cxn modelId="{EA7734E3-9BBB-404C-8482-FF1614C2F6AD}" type="presOf" srcId="{862B4909-D561-4E60-9C30-F8627F42C99E}" destId="{7D930921-CA88-4359-8CFC-3F0DB266D8B9}" srcOrd="0" destOrd="0" presId="urn:microsoft.com/office/officeart/2005/8/layout/hProcess9"/>
    <dgm:cxn modelId="{402C1905-7F66-4D8F-A88A-1902FE860E7A}" type="presOf" srcId="{070DF942-CCA5-442E-89CA-73F5236FDCCB}" destId="{5E45D2D0-9EEE-4FE3-B280-AFBDFE99003D}" srcOrd="0" destOrd="0" presId="urn:microsoft.com/office/officeart/2005/8/layout/hProcess9"/>
    <dgm:cxn modelId="{9672D452-5FD5-4B71-B3B5-FF152F83380B}" type="presParOf" srcId="{504E3CBA-9B20-4DA2-86CB-5EE0FCFB187F}" destId="{42905AA6-92BB-4DBC-BC99-C4847566B9E1}" srcOrd="0" destOrd="0" presId="urn:microsoft.com/office/officeart/2005/8/layout/hProcess9"/>
    <dgm:cxn modelId="{CC0265A2-EB57-4878-A977-BDC03CA233DC}" type="presParOf" srcId="{504E3CBA-9B20-4DA2-86CB-5EE0FCFB187F}" destId="{7EA548D7-56AC-4D22-BD0A-8941A848FEA2}" srcOrd="1" destOrd="0" presId="urn:microsoft.com/office/officeart/2005/8/layout/hProcess9"/>
    <dgm:cxn modelId="{9BABDBF3-C1DC-4D39-A113-F57E3AF479AC}" type="presParOf" srcId="{7EA548D7-56AC-4D22-BD0A-8941A848FEA2}" destId="{5E45D2D0-9EEE-4FE3-B280-AFBDFE99003D}" srcOrd="0" destOrd="0" presId="urn:microsoft.com/office/officeart/2005/8/layout/hProcess9"/>
    <dgm:cxn modelId="{606581D8-8A45-4A1A-9FC1-02538AE8CF5C}" type="presParOf" srcId="{7EA548D7-56AC-4D22-BD0A-8941A848FEA2}" destId="{4539E1E4-1304-4106-BC9A-0B5A96C1F98B}" srcOrd="1" destOrd="0" presId="urn:microsoft.com/office/officeart/2005/8/layout/hProcess9"/>
    <dgm:cxn modelId="{951F7925-769D-4600-813E-268F26D3E008}" type="presParOf" srcId="{7EA548D7-56AC-4D22-BD0A-8941A848FEA2}" destId="{7D930921-CA88-4359-8CFC-3F0DB266D8B9}" srcOrd="2" destOrd="0" presId="urn:microsoft.com/office/officeart/2005/8/layout/hProcess9"/>
    <dgm:cxn modelId="{E4270FDF-F207-4F4A-92EB-B400D50A29E6}" type="presParOf" srcId="{7EA548D7-56AC-4D22-BD0A-8941A848FEA2}" destId="{3202F3DE-B98A-4D42-935E-3C4CBBDAF0F7}" srcOrd="3" destOrd="0" presId="urn:microsoft.com/office/officeart/2005/8/layout/hProcess9"/>
    <dgm:cxn modelId="{7CC8B614-4F81-472F-B0F0-4F212C7A3302}" type="presParOf" srcId="{7EA548D7-56AC-4D22-BD0A-8941A848FEA2}" destId="{962469D7-DD03-4A81-8D5E-FD21CB36D1D1}" srcOrd="4" destOrd="0" presId="urn:microsoft.com/office/officeart/2005/8/layout/hProcess9"/>
    <dgm:cxn modelId="{E86E6D16-5A1E-4E1C-BE29-A10932D1DCDC}" type="presParOf" srcId="{7EA548D7-56AC-4D22-BD0A-8941A848FEA2}" destId="{F346AF16-294C-46B5-B69F-F7343C47A0AE}" srcOrd="5" destOrd="0" presId="urn:microsoft.com/office/officeart/2005/8/layout/hProcess9"/>
    <dgm:cxn modelId="{96DF88D1-C445-496C-A834-D53DA223906C}" type="presParOf" srcId="{7EA548D7-56AC-4D22-BD0A-8941A848FEA2}" destId="{D0A9A916-0CB5-4BDC-BCB3-3F1B7D569E86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FE65E81-5600-4161-9780-346BDEB0DFB4}" type="doc">
      <dgm:prSet loTypeId="urn:microsoft.com/office/officeart/2008/layout/NameandTitleOrganizationalChart" loCatId="hierarchy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D3A8D6D4-5C78-4195-8889-18C855A2B7BB}">
      <dgm:prSet phldrT="[Text]" custT="1"/>
      <dgm:spPr>
        <a:solidFill>
          <a:srgbClr val="FFC1C1"/>
        </a:solidFill>
      </dgm:spPr>
      <dgm:t>
        <a:bodyPr/>
        <a:lstStyle/>
        <a:p>
          <a:r>
            <a:rPr lang="en-US" sz="2400" dirty="0" smtClean="0">
              <a:latin typeface="Helvetica" pitchFamily="34" charset="0"/>
              <a:cs typeface="Helvetica" pitchFamily="34" charset="0"/>
            </a:rPr>
            <a:t>Source Optimized</a:t>
          </a:r>
        </a:p>
      </dgm:t>
    </dgm:pt>
    <dgm:pt modelId="{EF6CB477-2DA3-4BF0-A2CD-4E7670191B3D}" type="parTrans" cxnId="{5615D184-A858-40F4-8F12-477D6BB1356A}">
      <dgm:prSet custT="1"/>
      <dgm:spPr/>
      <dgm:t>
        <a:bodyPr/>
        <a:lstStyle/>
        <a:p>
          <a:endParaRPr lang="en-GB" sz="100">
            <a:latin typeface="Helvetica" pitchFamily="34" charset="0"/>
            <a:cs typeface="Helvetica" pitchFamily="34" charset="0"/>
          </a:endParaRPr>
        </a:p>
      </dgm:t>
    </dgm:pt>
    <dgm:pt modelId="{2AE00A23-E8A9-4A2C-A50C-883E48177A9E}" type="sibTrans" cxnId="{5615D184-A858-40F4-8F12-477D6BB1356A}">
      <dgm:prSet custT="1"/>
      <dgm:spPr/>
      <dgm:t>
        <a:bodyPr/>
        <a:lstStyle/>
        <a:p>
          <a:pPr algn="ctr"/>
          <a:r>
            <a:rPr lang="en-US" sz="2400" dirty="0" smtClean="0">
              <a:solidFill>
                <a:schemeClr val="bg1">
                  <a:lumMod val="75000"/>
                </a:schemeClr>
              </a:solidFill>
              <a:latin typeface="Helvetica" pitchFamily="34" charset="0"/>
              <a:cs typeface="Helvetica" pitchFamily="34" charset="0"/>
            </a:rPr>
            <a:t>N</a:t>
          </a:r>
          <a:r>
            <a:rPr lang="en-US" sz="4000" dirty="0" smtClean="0">
              <a:solidFill>
                <a:schemeClr val="bg1">
                  <a:lumMod val="75000"/>
                </a:schemeClr>
              </a:solidFill>
              <a:latin typeface="Helvetica" pitchFamily="34" charset="0"/>
              <a:cs typeface="Helvetica" pitchFamily="34" charset="0"/>
            </a:rPr>
            <a:t>→</a:t>
          </a:r>
          <a:r>
            <a:rPr lang="en-US" sz="2400" dirty="0" smtClean="0">
              <a:solidFill>
                <a:schemeClr val="bg1">
                  <a:lumMod val="75000"/>
                </a:schemeClr>
              </a:solidFill>
              <a:latin typeface="Helvetica" pitchFamily="34" charset="0"/>
              <a:cs typeface="Helvetica" pitchFamily="34" charset="0"/>
            </a:rPr>
            <a:t>N</a:t>
          </a:r>
          <a:endParaRPr lang="en-GB" sz="2800" dirty="0">
            <a:solidFill>
              <a:schemeClr val="bg1">
                <a:lumMod val="75000"/>
              </a:schemeClr>
            </a:solidFill>
            <a:latin typeface="Helvetica" pitchFamily="34" charset="0"/>
            <a:cs typeface="Helvetica" pitchFamily="34" charset="0"/>
          </a:endParaRPr>
        </a:p>
      </dgm:t>
    </dgm:pt>
    <dgm:pt modelId="{C5EA72C7-5741-43E4-B472-17B2C7BB06D7}">
      <dgm:prSet phldrT="[Text]" custT="1"/>
      <dgm:spPr/>
      <dgm:t>
        <a:bodyPr/>
        <a:lstStyle/>
        <a:p>
          <a:r>
            <a:rPr lang="en-US" sz="2400" dirty="0" smtClean="0">
              <a:latin typeface="Helvetica" pitchFamily="34" charset="0"/>
              <a:cs typeface="Helvetica" pitchFamily="34" charset="0"/>
            </a:rPr>
            <a:t>Magic Lens</a:t>
          </a:r>
          <a:endParaRPr lang="en-GB" sz="2400" dirty="0">
            <a:latin typeface="Helvetica" pitchFamily="34" charset="0"/>
            <a:cs typeface="Helvetica" pitchFamily="34" charset="0"/>
          </a:endParaRPr>
        </a:p>
      </dgm:t>
    </dgm:pt>
    <dgm:pt modelId="{2549D599-B2F8-4874-B444-129A98BCABE6}" type="parTrans" cxnId="{063AB00C-62BA-4C3E-ADA2-6AA1529EB20B}">
      <dgm:prSet/>
      <dgm:spPr/>
      <dgm:t>
        <a:bodyPr/>
        <a:lstStyle/>
        <a:p>
          <a:endParaRPr lang="en-GB"/>
        </a:p>
      </dgm:t>
    </dgm:pt>
    <dgm:pt modelId="{A904BBBE-DA92-4A40-BD5B-3634E142B5EE}" type="sibTrans" cxnId="{063AB00C-62BA-4C3E-ADA2-6AA1529EB20B}">
      <dgm:prSet/>
      <dgm:spPr/>
      <dgm:t>
        <a:bodyPr/>
        <a:lstStyle/>
        <a:p>
          <a:endParaRPr lang="en-GB"/>
        </a:p>
      </dgm:t>
    </dgm:pt>
    <dgm:pt modelId="{BE5C2383-396F-4142-9059-AD61355799A8}">
      <dgm:prSet phldrT="[Text]" custT="1"/>
      <dgm:spPr/>
      <dgm:t>
        <a:bodyPr/>
        <a:lstStyle/>
        <a:p>
          <a:r>
            <a:rPr lang="en-US" sz="2400" dirty="0" smtClean="0">
              <a:latin typeface="Helvetica" pitchFamily="34" charset="0"/>
              <a:cs typeface="Helvetica" pitchFamily="34" charset="0"/>
            </a:rPr>
            <a:t>Universal</a:t>
          </a:r>
        </a:p>
      </dgm:t>
    </dgm:pt>
    <dgm:pt modelId="{47E1322F-B1D5-4213-80C2-A13F28D365C9}" type="parTrans" cxnId="{1F79DA6C-476B-4FFF-8828-001E3E4121D7}">
      <dgm:prSet custT="1"/>
      <dgm:spPr/>
      <dgm:t>
        <a:bodyPr/>
        <a:lstStyle/>
        <a:p>
          <a:endParaRPr lang="en-GB" sz="100">
            <a:latin typeface="Helvetica" pitchFamily="34" charset="0"/>
            <a:cs typeface="Helvetica" pitchFamily="34" charset="0"/>
          </a:endParaRPr>
        </a:p>
      </dgm:t>
    </dgm:pt>
    <dgm:pt modelId="{FF7990A5-6203-4059-B08B-3E2576331FDC}" type="sibTrans" cxnId="{1F79DA6C-476B-4FFF-8828-001E3E4121D7}">
      <dgm:prSet custT="1"/>
      <dgm:spPr/>
      <dgm:t>
        <a:bodyPr/>
        <a:lstStyle/>
        <a:p>
          <a:pPr algn="ctr"/>
          <a:endParaRPr lang="en-US" sz="1200" b="1" baseline="-10000" dirty="0" smtClean="0">
            <a:latin typeface="Helvetica" pitchFamily="34" charset="0"/>
            <a:cs typeface="Helvetica" pitchFamily="34" charset="0"/>
          </a:endParaRPr>
        </a:p>
        <a:p>
          <a:pPr algn="ctr"/>
          <a:r>
            <a:rPr lang="en-US" sz="7200" b="1" baseline="-10000" dirty="0" smtClean="0">
              <a:latin typeface="Helvetica" pitchFamily="34" charset="0"/>
              <a:cs typeface="Helvetica" pitchFamily="34" charset="0"/>
            </a:rPr>
            <a:t>∞</a:t>
          </a:r>
          <a:r>
            <a:rPr lang="en-US" sz="4400" b="1" baseline="0" dirty="0" smtClean="0">
              <a:latin typeface="Helvetica" pitchFamily="34" charset="0"/>
              <a:cs typeface="Helvetica" pitchFamily="34" charset="0"/>
            </a:rPr>
            <a:t>→</a:t>
          </a:r>
          <a:r>
            <a:rPr lang="en-US" sz="7200" b="1" baseline="-10000" dirty="0" smtClean="0">
              <a:latin typeface="Helvetica" pitchFamily="34" charset="0"/>
              <a:cs typeface="Helvetica" pitchFamily="34" charset="0"/>
            </a:rPr>
            <a:t>∞</a:t>
          </a:r>
          <a:endParaRPr lang="en-US" sz="100" b="1" baseline="-10000" dirty="0" smtClean="0">
            <a:latin typeface="Helvetica" pitchFamily="34" charset="0"/>
            <a:cs typeface="Helvetica" pitchFamily="34" charset="0"/>
          </a:endParaRPr>
        </a:p>
        <a:p>
          <a:pPr algn="ctr"/>
          <a:r>
            <a:rPr lang="en-US" sz="100" b="1" baseline="-10000" dirty="0" smtClean="0">
              <a:latin typeface="Helvetica" pitchFamily="34" charset="0"/>
              <a:cs typeface="Helvetica" pitchFamily="34" charset="0"/>
            </a:rPr>
            <a:t> </a:t>
          </a:r>
          <a:endParaRPr lang="en-GB" sz="100" b="1" baseline="-10000" dirty="0">
            <a:latin typeface="Helvetica" pitchFamily="34" charset="0"/>
            <a:cs typeface="Helvetica" pitchFamily="34" charset="0"/>
          </a:endParaRPr>
        </a:p>
      </dgm:t>
    </dgm:pt>
    <dgm:pt modelId="{3CAC726A-1F48-443A-9C01-391B1A8318D9}" type="pres">
      <dgm:prSet presAssocID="{CFE65E81-5600-4161-9780-346BDEB0DFB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BC5F6108-D423-4DEA-9753-D2D279A84E00}" type="pres">
      <dgm:prSet presAssocID="{C5EA72C7-5741-43E4-B472-17B2C7BB06D7}" presName="hierRoot1" presStyleCnt="0">
        <dgm:presLayoutVars>
          <dgm:hierBranch val="init"/>
        </dgm:presLayoutVars>
      </dgm:prSet>
      <dgm:spPr/>
    </dgm:pt>
    <dgm:pt modelId="{27F13FC0-CB11-4A2B-BF85-316EAD2B3632}" type="pres">
      <dgm:prSet presAssocID="{C5EA72C7-5741-43E4-B472-17B2C7BB06D7}" presName="rootComposite1" presStyleCnt="0"/>
      <dgm:spPr/>
    </dgm:pt>
    <dgm:pt modelId="{9D490EA8-BE71-425D-9155-D2E7FDF77112}" type="pres">
      <dgm:prSet presAssocID="{C5EA72C7-5741-43E4-B472-17B2C7BB06D7}" presName="rootText1" presStyleLbl="node0" presStyleIdx="0" presStyleCnt="1" custScaleY="64151">
        <dgm:presLayoutVars>
          <dgm:chMax/>
          <dgm:chPref val="3"/>
        </dgm:presLayoutVars>
      </dgm:prSet>
      <dgm:spPr/>
      <dgm:t>
        <a:bodyPr/>
        <a:lstStyle/>
        <a:p>
          <a:endParaRPr lang="en-GB"/>
        </a:p>
      </dgm:t>
    </dgm:pt>
    <dgm:pt modelId="{97BF60E3-54C1-47D6-AAA2-5C8F2D4C9FA5}" type="pres">
      <dgm:prSet presAssocID="{C5EA72C7-5741-43E4-B472-17B2C7BB06D7}" presName="titleText1" presStyleLbl="fgAcc0" presStyleIdx="0" presStyleCnt="1" custFlipHor="1" custScaleX="67814" custScaleY="1090" custLinFactY="-89331" custLinFactNeighborX="-14515" custLinFactNeighborY="-100000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  <dgm:pt modelId="{DB910BDE-C546-49FA-B3A3-49F7BE904BB5}" type="pres">
      <dgm:prSet presAssocID="{C5EA72C7-5741-43E4-B472-17B2C7BB06D7}" presName="rootConnector1" presStyleLbl="node1" presStyleIdx="0" presStyleCnt="2"/>
      <dgm:spPr/>
      <dgm:t>
        <a:bodyPr/>
        <a:lstStyle/>
        <a:p>
          <a:endParaRPr lang="en-GB"/>
        </a:p>
      </dgm:t>
    </dgm:pt>
    <dgm:pt modelId="{E6B98B94-A446-4E32-9F4A-36EC3FA475CC}" type="pres">
      <dgm:prSet presAssocID="{C5EA72C7-5741-43E4-B472-17B2C7BB06D7}" presName="hierChild2" presStyleCnt="0"/>
      <dgm:spPr/>
    </dgm:pt>
    <dgm:pt modelId="{5B8FBB5E-4EBE-40A8-879E-228DFA6BCC92}" type="pres">
      <dgm:prSet presAssocID="{EF6CB477-2DA3-4BF0-A2CD-4E7670191B3D}" presName="Name37" presStyleLbl="parChTrans1D2" presStyleIdx="0" presStyleCnt="2"/>
      <dgm:spPr/>
      <dgm:t>
        <a:bodyPr/>
        <a:lstStyle/>
        <a:p>
          <a:endParaRPr lang="en-GB"/>
        </a:p>
      </dgm:t>
    </dgm:pt>
    <dgm:pt modelId="{879FA3E6-0141-4591-BDBF-598BEEAA6AB7}" type="pres">
      <dgm:prSet presAssocID="{D3A8D6D4-5C78-4195-8889-18C855A2B7BB}" presName="hierRoot2" presStyleCnt="0">
        <dgm:presLayoutVars>
          <dgm:hierBranch val="init"/>
        </dgm:presLayoutVars>
      </dgm:prSet>
      <dgm:spPr/>
    </dgm:pt>
    <dgm:pt modelId="{CB9B8612-8CEA-4C93-A71D-C5A4B7A0E323}" type="pres">
      <dgm:prSet presAssocID="{D3A8D6D4-5C78-4195-8889-18C855A2B7BB}" presName="rootComposite" presStyleCnt="0"/>
      <dgm:spPr/>
    </dgm:pt>
    <dgm:pt modelId="{58F2515C-770C-49B9-AC45-D4E715B33761}" type="pres">
      <dgm:prSet presAssocID="{D3A8D6D4-5C78-4195-8889-18C855A2B7BB}" presName="rootText" presStyleLbl="node1" presStyleIdx="0" presStyleCnt="2" custScaleY="51951">
        <dgm:presLayoutVars>
          <dgm:chMax/>
          <dgm:chPref val="3"/>
        </dgm:presLayoutVars>
      </dgm:prSet>
      <dgm:spPr/>
      <dgm:t>
        <a:bodyPr/>
        <a:lstStyle/>
        <a:p>
          <a:endParaRPr lang="en-GB"/>
        </a:p>
      </dgm:t>
    </dgm:pt>
    <dgm:pt modelId="{A561F737-E80B-4F95-8A6D-E58A737D2558}" type="pres">
      <dgm:prSet presAssocID="{D3A8D6D4-5C78-4195-8889-18C855A2B7BB}" presName="titleText2" presStyleLbl="fgAcc1" presStyleIdx="0" presStyleCnt="2" custLinFactNeighborX="3192" custLinFactNeighborY="-64898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  <dgm:pt modelId="{F6AE320D-DAC8-4B9A-A1EF-EB4D7FE4BF0A}" type="pres">
      <dgm:prSet presAssocID="{D3A8D6D4-5C78-4195-8889-18C855A2B7BB}" presName="rootConnector" presStyleLbl="node2" presStyleIdx="0" presStyleCnt="0"/>
      <dgm:spPr/>
      <dgm:t>
        <a:bodyPr/>
        <a:lstStyle/>
        <a:p>
          <a:endParaRPr lang="en-GB"/>
        </a:p>
      </dgm:t>
    </dgm:pt>
    <dgm:pt modelId="{F12945D3-0B6C-4977-8556-07B6A50C58AD}" type="pres">
      <dgm:prSet presAssocID="{D3A8D6D4-5C78-4195-8889-18C855A2B7BB}" presName="hierChild4" presStyleCnt="0"/>
      <dgm:spPr/>
    </dgm:pt>
    <dgm:pt modelId="{50660C94-A17B-43B1-BB9B-3BF434F273E4}" type="pres">
      <dgm:prSet presAssocID="{D3A8D6D4-5C78-4195-8889-18C855A2B7BB}" presName="hierChild5" presStyleCnt="0"/>
      <dgm:spPr/>
    </dgm:pt>
    <dgm:pt modelId="{40FA5D89-FC9F-4A7A-9F63-4795038693FC}" type="pres">
      <dgm:prSet presAssocID="{47E1322F-B1D5-4213-80C2-A13F28D365C9}" presName="Name37" presStyleLbl="parChTrans1D2" presStyleIdx="1" presStyleCnt="2"/>
      <dgm:spPr/>
      <dgm:t>
        <a:bodyPr/>
        <a:lstStyle/>
        <a:p>
          <a:endParaRPr lang="en-GB"/>
        </a:p>
      </dgm:t>
    </dgm:pt>
    <dgm:pt modelId="{7439DB53-EA36-4B67-A803-989E14F233E8}" type="pres">
      <dgm:prSet presAssocID="{BE5C2383-396F-4142-9059-AD61355799A8}" presName="hierRoot2" presStyleCnt="0">
        <dgm:presLayoutVars>
          <dgm:hierBranch val="init"/>
        </dgm:presLayoutVars>
      </dgm:prSet>
      <dgm:spPr/>
    </dgm:pt>
    <dgm:pt modelId="{11202A28-B9EF-4639-A7A7-4DF16E08635A}" type="pres">
      <dgm:prSet presAssocID="{BE5C2383-396F-4142-9059-AD61355799A8}" presName="rootComposite" presStyleCnt="0"/>
      <dgm:spPr/>
    </dgm:pt>
    <dgm:pt modelId="{6EEBA340-E249-42A5-B4CD-AF69CACC9E74}" type="pres">
      <dgm:prSet presAssocID="{BE5C2383-396F-4142-9059-AD61355799A8}" presName="rootText" presStyleLbl="node1" presStyleIdx="1" presStyleCnt="2" custScaleY="51951">
        <dgm:presLayoutVars>
          <dgm:chMax/>
          <dgm:chPref val="3"/>
        </dgm:presLayoutVars>
      </dgm:prSet>
      <dgm:spPr/>
      <dgm:t>
        <a:bodyPr/>
        <a:lstStyle/>
        <a:p>
          <a:endParaRPr lang="en-GB"/>
        </a:p>
      </dgm:t>
    </dgm:pt>
    <dgm:pt modelId="{752ECC19-E8E4-482F-8635-51904E998AE9}" type="pres">
      <dgm:prSet presAssocID="{BE5C2383-396F-4142-9059-AD61355799A8}" presName="titleText2" presStyleLbl="fgAcc1" presStyleIdx="1" presStyleCnt="2" custLinFactNeighborY="-64898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  <dgm:pt modelId="{50547B3D-45EB-44D6-B9E5-04AC0FE817CB}" type="pres">
      <dgm:prSet presAssocID="{BE5C2383-396F-4142-9059-AD61355799A8}" presName="rootConnector" presStyleLbl="node2" presStyleIdx="0" presStyleCnt="0"/>
      <dgm:spPr/>
      <dgm:t>
        <a:bodyPr/>
        <a:lstStyle/>
        <a:p>
          <a:endParaRPr lang="en-GB"/>
        </a:p>
      </dgm:t>
    </dgm:pt>
    <dgm:pt modelId="{21825CB6-96EF-4646-95A6-739D4862AEA4}" type="pres">
      <dgm:prSet presAssocID="{BE5C2383-396F-4142-9059-AD61355799A8}" presName="hierChild4" presStyleCnt="0"/>
      <dgm:spPr/>
    </dgm:pt>
    <dgm:pt modelId="{549B4D58-B0A5-4026-9CBE-ED924AAA3174}" type="pres">
      <dgm:prSet presAssocID="{BE5C2383-396F-4142-9059-AD61355799A8}" presName="hierChild5" presStyleCnt="0"/>
      <dgm:spPr/>
    </dgm:pt>
    <dgm:pt modelId="{721E99C7-0193-4E51-8254-BBCC9600EEBD}" type="pres">
      <dgm:prSet presAssocID="{C5EA72C7-5741-43E4-B472-17B2C7BB06D7}" presName="hierChild3" presStyleCnt="0"/>
      <dgm:spPr/>
    </dgm:pt>
  </dgm:ptLst>
  <dgm:cxnLst>
    <dgm:cxn modelId="{063AB00C-62BA-4C3E-ADA2-6AA1529EB20B}" srcId="{CFE65E81-5600-4161-9780-346BDEB0DFB4}" destId="{C5EA72C7-5741-43E4-B472-17B2C7BB06D7}" srcOrd="0" destOrd="0" parTransId="{2549D599-B2F8-4874-B444-129A98BCABE6}" sibTransId="{A904BBBE-DA92-4A40-BD5B-3634E142B5EE}"/>
    <dgm:cxn modelId="{148A55B5-64B2-4930-949B-73B24F0A2600}" type="presOf" srcId="{FF7990A5-6203-4059-B08B-3E2576331FDC}" destId="{752ECC19-E8E4-482F-8635-51904E998AE9}" srcOrd="0" destOrd="0" presId="urn:microsoft.com/office/officeart/2008/layout/NameandTitleOrganizationalChart"/>
    <dgm:cxn modelId="{C3968282-877D-40BB-8C05-9D5A8B7A68CE}" type="presOf" srcId="{EF6CB477-2DA3-4BF0-A2CD-4E7670191B3D}" destId="{5B8FBB5E-4EBE-40A8-879E-228DFA6BCC92}" srcOrd="0" destOrd="0" presId="urn:microsoft.com/office/officeart/2008/layout/NameandTitleOrganizationalChart"/>
    <dgm:cxn modelId="{87EA60D1-06EF-4619-A404-7649B2E7EC6C}" type="presOf" srcId="{BE5C2383-396F-4142-9059-AD61355799A8}" destId="{6EEBA340-E249-42A5-B4CD-AF69CACC9E74}" srcOrd="0" destOrd="0" presId="urn:microsoft.com/office/officeart/2008/layout/NameandTitleOrganizationalChart"/>
    <dgm:cxn modelId="{B85EBF1A-A639-4543-8D2C-D7341960BA7F}" type="presOf" srcId="{C5EA72C7-5741-43E4-B472-17B2C7BB06D7}" destId="{9D490EA8-BE71-425D-9155-D2E7FDF77112}" srcOrd="0" destOrd="0" presId="urn:microsoft.com/office/officeart/2008/layout/NameandTitleOrganizationalChart"/>
    <dgm:cxn modelId="{F1F3B7A8-8CB8-43F9-AA73-F63BCECF001C}" type="presOf" srcId="{A904BBBE-DA92-4A40-BD5B-3634E142B5EE}" destId="{97BF60E3-54C1-47D6-AAA2-5C8F2D4C9FA5}" srcOrd="0" destOrd="0" presId="urn:microsoft.com/office/officeart/2008/layout/NameandTitleOrganizationalChart"/>
    <dgm:cxn modelId="{B9C4F532-9EDA-40C0-B15E-F68888760AB8}" type="presOf" srcId="{CFE65E81-5600-4161-9780-346BDEB0DFB4}" destId="{3CAC726A-1F48-443A-9C01-391B1A8318D9}" srcOrd="0" destOrd="0" presId="urn:microsoft.com/office/officeart/2008/layout/NameandTitleOrganizationalChart"/>
    <dgm:cxn modelId="{C84FF568-5FD0-4FF7-8FE2-E1211B12A352}" type="presOf" srcId="{D3A8D6D4-5C78-4195-8889-18C855A2B7BB}" destId="{F6AE320D-DAC8-4B9A-A1EF-EB4D7FE4BF0A}" srcOrd="1" destOrd="0" presId="urn:microsoft.com/office/officeart/2008/layout/NameandTitleOrganizationalChart"/>
    <dgm:cxn modelId="{5615D184-A858-40F4-8F12-477D6BB1356A}" srcId="{C5EA72C7-5741-43E4-B472-17B2C7BB06D7}" destId="{D3A8D6D4-5C78-4195-8889-18C855A2B7BB}" srcOrd="0" destOrd="0" parTransId="{EF6CB477-2DA3-4BF0-A2CD-4E7670191B3D}" sibTransId="{2AE00A23-E8A9-4A2C-A50C-883E48177A9E}"/>
    <dgm:cxn modelId="{F206FEC7-451F-4C17-9ECC-820BC5AFD94F}" type="presOf" srcId="{BE5C2383-396F-4142-9059-AD61355799A8}" destId="{50547B3D-45EB-44D6-B9E5-04AC0FE817CB}" srcOrd="1" destOrd="0" presId="urn:microsoft.com/office/officeart/2008/layout/NameandTitleOrganizationalChart"/>
    <dgm:cxn modelId="{B3B8AEE6-6FAF-4A04-9D2C-2AFA683C7FCC}" type="presOf" srcId="{47E1322F-B1D5-4213-80C2-A13F28D365C9}" destId="{40FA5D89-FC9F-4A7A-9F63-4795038693FC}" srcOrd="0" destOrd="0" presId="urn:microsoft.com/office/officeart/2008/layout/NameandTitleOrganizationalChart"/>
    <dgm:cxn modelId="{6BD20377-28DC-4A39-AAC2-169DF81236CE}" type="presOf" srcId="{C5EA72C7-5741-43E4-B472-17B2C7BB06D7}" destId="{DB910BDE-C546-49FA-B3A3-49F7BE904BB5}" srcOrd="1" destOrd="0" presId="urn:microsoft.com/office/officeart/2008/layout/NameandTitleOrganizationalChart"/>
    <dgm:cxn modelId="{3A91A44E-405B-4048-AB5C-40A55C6F95D0}" type="presOf" srcId="{2AE00A23-E8A9-4A2C-A50C-883E48177A9E}" destId="{A561F737-E80B-4F95-8A6D-E58A737D2558}" srcOrd="0" destOrd="0" presId="urn:microsoft.com/office/officeart/2008/layout/NameandTitleOrganizationalChart"/>
    <dgm:cxn modelId="{FC35131B-6EEB-468B-8E48-660F629D5C4A}" type="presOf" srcId="{D3A8D6D4-5C78-4195-8889-18C855A2B7BB}" destId="{58F2515C-770C-49B9-AC45-D4E715B33761}" srcOrd="0" destOrd="0" presId="urn:microsoft.com/office/officeart/2008/layout/NameandTitleOrganizationalChart"/>
    <dgm:cxn modelId="{1F79DA6C-476B-4FFF-8828-001E3E4121D7}" srcId="{C5EA72C7-5741-43E4-B472-17B2C7BB06D7}" destId="{BE5C2383-396F-4142-9059-AD61355799A8}" srcOrd="1" destOrd="0" parTransId="{47E1322F-B1D5-4213-80C2-A13F28D365C9}" sibTransId="{FF7990A5-6203-4059-B08B-3E2576331FDC}"/>
    <dgm:cxn modelId="{094FB19B-824B-443C-BD10-7F3F04F168CD}" type="presParOf" srcId="{3CAC726A-1F48-443A-9C01-391B1A8318D9}" destId="{BC5F6108-D423-4DEA-9753-D2D279A84E00}" srcOrd="0" destOrd="0" presId="urn:microsoft.com/office/officeart/2008/layout/NameandTitleOrganizationalChart"/>
    <dgm:cxn modelId="{884FBE6C-0139-4774-AC78-468E42C98021}" type="presParOf" srcId="{BC5F6108-D423-4DEA-9753-D2D279A84E00}" destId="{27F13FC0-CB11-4A2B-BF85-316EAD2B3632}" srcOrd="0" destOrd="0" presId="urn:microsoft.com/office/officeart/2008/layout/NameandTitleOrganizationalChart"/>
    <dgm:cxn modelId="{8A01EA81-FCAD-461D-848F-5D89487FA384}" type="presParOf" srcId="{27F13FC0-CB11-4A2B-BF85-316EAD2B3632}" destId="{9D490EA8-BE71-425D-9155-D2E7FDF77112}" srcOrd="0" destOrd="0" presId="urn:microsoft.com/office/officeart/2008/layout/NameandTitleOrganizationalChart"/>
    <dgm:cxn modelId="{DECE9275-3F68-4AC0-89A9-4F29F6ED6F08}" type="presParOf" srcId="{27F13FC0-CB11-4A2B-BF85-316EAD2B3632}" destId="{97BF60E3-54C1-47D6-AAA2-5C8F2D4C9FA5}" srcOrd="1" destOrd="0" presId="urn:microsoft.com/office/officeart/2008/layout/NameandTitleOrganizationalChart"/>
    <dgm:cxn modelId="{8D8B5121-6A19-44E0-8115-457CCF81806A}" type="presParOf" srcId="{27F13FC0-CB11-4A2B-BF85-316EAD2B3632}" destId="{DB910BDE-C546-49FA-B3A3-49F7BE904BB5}" srcOrd="2" destOrd="0" presId="urn:microsoft.com/office/officeart/2008/layout/NameandTitleOrganizationalChart"/>
    <dgm:cxn modelId="{0D9A49DD-B373-48EF-851A-5270303B3C17}" type="presParOf" srcId="{BC5F6108-D423-4DEA-9753-D2D279A84E00}" destId="{E6B98B94-A446-4E32-9F4A-36EC3FA475CC}" srcOrd="1" destOrd="0" presId="urn:microsoft.com/office/officeart/2008/layout/NameandTitleOrganizationalChart"/>
    <dgm:cxn modelId="{093C5A14-1D89-4031-82E3-F931D37742BF}" type="presParOf" srcId="{E6B98B94-A446-4E32-9F4A-36EC3FA475CC}" destId="{5B8FBB5E-4EBE-40A8-879E-228DFA6BCC92}" srcOrd="0" destOrd="0" presId="urn:microsoft.com/office/officeart/2008/layout/NameandTitleOrganizationalChart"/>
    <dgm:cxn modelId="{429B13D7-24DB-4EDF-BACA-5934E65802DF}" type="presParOf" srcId="{E6B98B94-A446-4E32-9F4A-36EC3FA475CC}" destId="{879FA3E6-0141-4591-BDBF-598BEEAA6AB7}" srcOrd="1" destOrd="0" presId="urn:microsoft.com/office/officeart/2008/layout/NameandTitleOrganizationalChart"/>
    <dgm:cxn modelId="{4699CB79-39FC-4AB3-B716-D8B600B09BC6}" type="presParOf" srcId="{879FA3E6-0141-4591-BDBF-598BEEAA6AB7}" destId="{CB9B8612-8CEA-4C93-A71D-C5A4B7A0E323}" srcOrd="0" destOrd="0" presId="urn:microsoft.com/office/officeart/2008/layout/NameandTitleOrganizationalChart"/>
    <dgm:cxn modelId="{C3C9E0E6-29EA-4A88-B2BC-DF696C4AC039}" type="presParOf" srcId="{CB9B8612-8CEA-4C93-A71D-C5A4B7A0E323}" destId="{58F2515C-770C-49B9-AC45-D4E715B33761}" srcOrd="0" destOrd="0" presId="urn:microsoft.com/office/officeart/2008/layout/NameandTitleOrganizationalChart"/>
    <dgm:cxn modelId="{1CAE927B-38BB-47AB-B6C7-63240BD10FE9}" type="presParOf" srcId="{CB9B8612-8CEA-4C93-A71D-C5A4B7A0E323}" destId="{A561F737-E80B-4F95-8A6D-E58A737D2558}" srcOrd="1" destOrd="0" presId="urn:microsoft.com/office/officeart/2008/layout/NameandTitleOrganizationalChart"/>
    <dgm:cxn modelId="{58AB21E6-FC85-4ABF-8895-2B0AD4C241BE}" type="presParOf" srcId="{CB9B8612-8CEA-4C93-A71D-C5A4B7A0E323}" destId="{F6AE320D-DAC8-4B9A-A1EF-EB4D7FE4BF0A}" srcOrd="2" destOrd="0" presId="urn:microsoft.com/office/officeart/2008/layout/NameandTitleOrganizationalChart"/>
    <dgm:cxn modelId="{40CCCAA8-2094-43DC-A0B7-403F509C6DB7}" type="presParOf" srcId="{879FA3E6-0141-4591-BDBF-598BEEAA6AB7}" destId="{F12945D3-0B6C-4977-8556-07B6A50C58AD}" srcOrd="1" destOrd="0" presId="urn:microsoft.com/office/officeart/2008/layout/NameandTitleOrganizationalChart"/>
    <dgm:cxn modelId="{F0DA5051-1977-483D-8B7D-7B19E102E03E}" type="presParOf" srcId="{879FA3E6-0141-4591-BDBF-598BEEAA6AB7}" destId="{50660C94-A17B-43B1-BB9B-3BF434F273E4}" srcOrd="2" destOrd="0" presId="urn:microsoft.com/office/officeart/2008/layout/NameandTitleOrganizationalChart"/>
    <dgm:cxn modelId="{172A8912-6990-4950-9F71-A8EFA8EA2C70}" type="presParOf" srcId="{E6B98B94-A446-4E32-9F4A-36EC3FA475CC}" destId="{40FA5D89-FC9F-4A7A-9F63-4795038693FC}" srcOrd="2" destOrd="0" presId="urn:microsoft.com/office/officeart/2008/layout/NameandTitleOrganizationalChart"/>
    <dgm:cxn modelId="{74DBDBF8-106B-4CE8-B5B0-CA7182EDEE6B}" type="presParOf" srcId="{E6B98B94-A446-4E32-9F4A-36EC3FA475CC}" destId="{7439DB53-EA36-4B67-A803-989E14F233E8}" srcOrd="3" destOrd="0" presId="urn:microsoft.com/office/officeart/2008/layout/NameandTitleOrganizationalChart"/>
    <dgm:cxn modelId="{EED3EDD9-D2EC-402E-960A-AF179510ADDE}" type="presParOf" srcId="{7439DB53-EA36-4B67-A803-989E14F233E8}" destId="{11202A28-B9EF-4639-A7A7-4DF16E08635A}" srcOrd="0" destOrd="0" presId="urn:microsoft.com/office/officeart/2008/layout/NameandTitleOrganizationalChart"/>
    <dgm:cxn modelId="{0E16DC96-C89B-45DD-B2E9-7FCD0DAD704F}" type="presParOf" srcId="{11202A28-B9EF-4639-A7A7-4DF16E08635A}" destId="{6EEBA340-E249-42A5-B4CD-AF69CACC9E74}" srcOrd="0" destOrd="0" presId="urn:microsoft.com/office/officeart/2008/layout/NameandTitleOrganizationalChart"/>
    <dgm:cxn modelId="{FCF661E3-E8D2-4C1C-A15E-70C4740DAEE4}" type="presParOf" srcId="{11202A28-B9EF-4639-A7A7-4DF16E08635A}" destId="{752ECC19-E8E4-482F-8635-51904E998AE9}" srcOrd="1" destOrd="0" presId="urn:microsoft.com/office/officeart/2008/layout/NameandTitleOrganizationalChart"/>
    <dgm:cxn modelId="{D1BDC7EA-D7B6-473B-9D87-6F639D40C88E}" type="presParOf" srcId="{11202A28-B9EF-4639-A7A7-4DF16E08635A}" destId="{50547B3D-45EB-44D6-B9E5-04AC0FE817CB}" srcOrd="2" destOrd="0" presId="urn:microsoft.com/office/officeart/2008/layout/NameandTitleOrganizationalChart"/>
    <dgm:cxn modelId="{69B455A7-751D-4D4A-B753-F8D6E2C658C4}" type="presParOf" srcId="{7439DB53-EA36-4B67-A803-989E14F233E8}" destId="{21825CB6-96EF-4646-95A6-739D4862AEA4}" srcOrd="1" destOrd="0" presId="urn:microsoft.com/office/officeart/2008/layout/NameandTitleOrganizationalChart"/>
    <dgm:cxn modelId="{DC3BEFEB-541E-4413-8506-01DA543AC6A3}" type="presParOf" srcId="{7439DB53-EA36-4B67-A803-989E14F233E8}" destId="{549B4D58-B0A5-4026-9CBE-ED924AAA3174}" srcOrd="2" destOrd="0" presId="urn:microsoft.com/office/officeart/2008/layout/NameandTitleOrganizationalChart"/>
    <dgm:cxn modelId="{A7B24644-4A4D-49D9-B90F-07C7E3CBBB08}" type="presParOf" srcId="{BC5F6108-D423-4DEA-9753-D2D279A84E00}" destId="{721E99C7-0193-4E51-8254-BBCC9600EEBD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3BF4125-5C45-451E-BA40-B6C5C4CC61A4}" type="doc">
      <dgm:prSet loTypeId="urn:microsoft.com/office/officeart/2005/8/layout/hProcess9" loCatId="process" qsTypeId="urn:microsoft.com/office/officeart/2005/8/quickstyle/simple4" qsCatId="simple" csTypeId="urn:microsoft.com/office/officeart/2005/8/colors/accent2_2" csCatId="accent2" phldr="1"/>
      <dgm:spPr/>
    </dgm:pt>
    <dgm:pt modelId="{070DF942-CCA5-442E-89CA-73F5236FDCCB}">
      <dgm:prSet phldrT="[Text]"/>
      <dgm:spPr/>
      <dgm:t>
        <a:bodyPr/>
        <a:lstStyle/>
        <a:p>
          <a:r>
            <a:rPr lang="en-US" dirty="0" smtClean="0"/>
            <a:t>Patch </a:t>
          </a:r>
        </a:p>
        <a:p>
          <a:r>
            <a:rPr lang="en-US" dirty="0" smtClean="0"/>
            <a:t>Matching</a:t>
          </a:r>
          <a:endParaRPr lang="en-US" dirty="0"/>
        </a:p>
      </dgm:t>
    </dgm:pt>
    <dgm:pt modelId="{CE5749FC-666D-4C78-8DD7-B3C2802597DA}" type="parTrans" cxnId="{C2FD76BB-95C5-490D-BBE1-9D7949E4819E}">
      <dgm:prSet/>
      <dgm:spPr/>
      <dgm:t>
        <a:bodyPr/>
        <a:lstStyle/>
        <a:p>
          <a:endParaRPr lang="en-US"/>
        </a:p>
      </dgm:t>
    </dgm:pt>
    <dgm:pt modelId="{BA238BBD-3CF6-48EF-AC5B-2CAE3D759113}" type="sibTrans" cxnId="{C2FD76BB-95C5-490D-BBE1-9D7949E4819E}">
      <dgm:prSet/>
      <dgm:spPr/>
      <dgm:t>
        <a:bodyPr/>
        <a:lstStyle/>
        <a:p>
          <a:endParaRPr lang="en-US"/>
        </a:p>
      </dgm:t>
    </dgm:pt>
    <dgm:pt modelId="{862B4909-D561-4E60-9C30-F8627F42C99E}">
      <dgm:prSet phldrT="[Text]"/>
      <dgm:spPr/>
      <dgm:t>
        <a:bodyPr/>
        <a:lstStyle/>
        <a:p>
          <a:r>
            <a:rPr lang="en-US" dirty="0" smtClean="0"/>
            <a:t>Facet </a:t>
          </a:r>
        </a:p>
        <a:p>
          <a:r>
            <a:rPr lang="en-US" dirty="0" smtClean="0"/>
            <a:t>Orientation</a:t>
          </a:r>
          <a:endParaRPr lang="en-US" dirty="0"/>
        </a:p>
      </dgm:t>
    </dgm:pt>
    <dgm:pt modelId="{6D3C5746-BBF0-45A2-84A7-CD5C680A2823}" type="parTrans" cxnId="{A2683517-BB53-4196-A74F-0FB5AC55003F}">
      <dgm:prSet/>
      <dgm:spPr/>
      <dgm:t>
        <a:bodyPr/>
        <a:lstStyle/>
        <a:p>
          <a:endParaRPr lang="en-US"/>
        </a:p>
      </dgm:t>
    </dgm:pt>
    <dgm:pt modelId="{763ADB5B-B519-43BD-8D84-20701E2E0AC8}" type="sibTrans" cxnId="{A2683517-BB53-4196-A74F-0FB5AC55003F}">
      <dgm:prSet/>
      <dgm:spPr/>
      <dgm:t>
        <a:bodyPr/>
        <a:lstStyle/>
        <a:p>
          <a:endParaRPr lang="en-US"/>
        </a:p>
      </dgm:t>
    </dgm:pt>
    <dgm:pt modelId="{182945C7-8B3E-4D1A-8FBC-9C5D8FED17F2}">
      <dgm:prSet/>
      <dgm:spPr/>
      <dgm:t>
        <a:bodyPr/>
        <a:lstStyle/>
        <a:p>
          <a:r>
            <a:rPr lang="en-US" dirty="0" smtClean="0"/>
            <a:t>Height</a:t>
          </a:r>
        </a:p>
        <a:p>
          <a:r>
            <a:rPr lang="en-US" dirty="0" smtClean="0"/>
            <a:t>Optimization</a:t>
          </a:r>
          <a:endParaRPr lang="en-US" dirty="0"/>
        </a:p>
      </dgm:t>
    </dgm:pt>
    <dgm:pt modelId="{C19DD566-59EE-4D14-9E98-76A36B727BB5}" type="parTrans" cxnId="{F69BD20A-009C-444F-9976-D67B9C10E978}">
      <dgm:prSet/>
      <dgm:spPr/>
      <dgm:t>
        <a:bodyPr/>
        <a:lstStyle/>
        <a:p>
          <a:endParaRPr lang="en-US"/>
        </a:p>
      </dgm:t>
    </dgm:pt>
    <dgm:pt modelId="{C537B4F3-A05B-42B1-9751-FB37CD3E467F}" type="sibTrans" cxnId="{F69BD20A-009C-444F-9976-D67B9C10E978}">
      <dgm:prSet/>
      <dgm:spPr/>
      <dgm:t>
        <a:bodyPr/>
        <a:lstStyle/>
        <a:p>
          <a:endParaRPr lang="en-US"/>
        </a:p>
      </dgm:t>
    </dgm:pt>
    <dgm:pt modelId="{504E3CBA-9B20-4DA2-86CB-5EE0FCFB187F}" type="pres">
      <dgm:prSet presAssocID="{F3BF4125-5C45-451E-BA40-B6C5C4CC61A4}" presName="CompostProcess" presStyleCnt="0">
        <dgm:presLayoutVars>
          <dgm:dir/>
          <dgm:resizeHandles val="exact"/>
        </dgm:presLayoutVars>
      </dgm:prSet>
      <dgm:spPr/>
    </dgm:pt>
    <dgm:pt modelId="{42905AA6-92BB-4DBC-BC99-C4847566B9E1}" type="pres">
      <dgm:prSet presAssocID="{F3BF4125-5C45-451E-BA40-B6C5C4CC61A4}" presName="arrow" presStyleLbl="bgShp" presStyleIdx="0" presStyleCnt="1" custScaleX="117647" custLinFactNeighborX="-7427" custLinFactNeighborY="25129"/>
      <dgm:spPr/>
    </dgm:pt>
    <dgm:pt modelId="{7EA548D7-56AC-4D22-BD0A-8941A848FEA2}" type="pres">
      <dgm:prSet presAssocID="{F3BF4125-5C45-451E-BA40-B6C5C4CC61A4}" presName="linearProcess" presStyleCnt="0"/>
      <dgm:spPr/>
    </dgm:pt>
    <dgm:pt modelId="{5E45D2D0-9EEE-4FE3-B280-AFBDFE99003D}" type="pres">
      <dgm:prSet presAssocID="{070DF942-CCA5-442E-89CA-73F5236FDCCB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39E1E4-1304-4106-BC9A-0B5A96C1F98B}" type="pres">
      <dgm:prSet presAssocID="{BA238BBD-3CF6-48EF-AC5B-2CAE3D759113}" presName="sibTrans" presStyleCnt="0"/>
      <dgm:spPr/>
    </dgm:pt>
    <dgm:pt modelId="{7D930921-CA88-4359-8CFC-3F0DB266D8B9}" type="pres">
      <dgm:prSet presAssocID="{862B4909-D561-4E60-9C30-F8627F42C99E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202F3DE-B98A-4D42-935E-3C4CBBDAF0F7}" type="pres">
      <dgm:prSet presAssocID="{763ADB5B-B519-43BD-8D84-20701E2E0AC8}" presName="sibTrans" presStyleCnt="0"/>
      <dgm:spPr/>
    </dgm:pt>
    <dgm:pt modelId="{D0A9A916-0CB5-4BDC-BCB3-3F1B7D569E86}" type="pres">
      <dgm:prSet presAssocID="{182945C7-8B3E-4D1A-8FBC-9C5D8FED17F2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69BD20A-009C-444F-9976-D67B9C10E978}" srcId="{F3BF4125-5C45-451E-BA40-B6C5C4CC61A4}" destId="{182945C7-8B3E-4D1A-8FBC-9C5D8FED17F2}" srcOrd="2" destOrd="0" parTransId="{C19DD566-59EE-4D14-9E98-76A36B727BB5}" sibTransId="{C537B4F3-A05B-42B1-9751-FB37CD3E467F}"/>
    <dgm:cxn modelId="{D8334DE0-D762-4221-BC35-3DA5BE246198}" type="presOf" srcId="{862B4909-D561-4E60-9C30-F8627F42C99E}" destId="{7D930921-CA88-4359-8CFC-3F0DB266D8B9}" srcOrd="0" destOrd="0" presId="urn:microsoft.com/office/officeart/2005/8/layout/hProcess9"/>
    <dgm:cxn modelId="{4B43C2D6-6919-4E21-BC75-E7689DB3B7CD}" type="presOf" srcId="{182945C7-8B3E-4D1A-8FBC-9C5D8FED17F2}" destId="{D0A9A916-0CB5-4BDC-BCB3-3F1B7D569E86}" srcOrd="0" destOrd="0" presId="urn:microsoft.com/office/officeart/2005/8/layout/hProcess9"/>
    <dgm:cxn modelId="{C2FD76BB-95C5-490D-BBE1-9D7949E4819E}" srcId="{F3BF4125-5C45-451E-BA40-B6C5C4CC61A4}" destId="{070DF942-CCA5-442E-89CA-73F5236FDCCB}" srcOrd="0" destOrd="0" parTransId="{CE5749FC-666D-4C78-8DD7-B3C2802597DA}" sibTransId="{BA238BBD-3CF6-48EF-AC5B-2CAE3D759113}"/>
    <dgm:cxn modelId="{36037519-69CC-4BE5-9C0A-8AFCBFE248F1}" type="presOf" srcId="{070DF942-CCA5-442E-89CA-73F5236FDCCB}" destId="{5E45D2D0-9EEE-4FE3-B280-AFBDFE99003D}" srcOrd="0" destOrd="0" presId="urn:microsoft.com/office/officeart/2005/8/layout/hProcess9"/>
    <dgm:cxn modelId="{A2683517-BB53-4196-A74F-0FB5AC55003F}" srcId="{F3BF4125-5C45-451E-BA40-B6C5C4CC61A4}" destId="{862B4909-D561-4E60-9C30-F8627F42C99E}" srcOrd="1" destOrd="0" parTransId="{6D3C5746-BBF0-45A2-84A7-CD5C680A2823}" sibTransId="{763ADB5B-B519-43BD-8D84-20701E2E0AC8}"/>
    <dgm:cxn modelId="{309F80AB-499D-4BA1-B02E-201B95EE9B45}" type="presOf" srcId="{F3BF4125-5C45-451E-BA40-B6C5C4CC61A4}" destId="{504E3CBA-9B20-4DA2-86CB-5EE0FCFB187F}" srcOrd="0" destOrd="0" presId="urn:microsoft.com/office/officeart/2005/8/layout/hProcess9"/>
    <dgm:cxn modelId="{D76250C4-7756-4BD0-93D6-15A3F22D9FD9}" type="presParOf" srcId="{504E3CBA-9B20-4DA2-86CB-5EE0FCFB187F}" destId="{42905AA6-92BB-4DBC-BC99-C4847566B9E1}" srcOrd="0" destOrd="0" presId="urn:microsoft.com/office/officeart/2005/8/layout/hProcess9"/>
    <dgm:cxn modelId="{181DDB73-954A-472C-A2AA-4F550A82D145}" type="presParOf" srcId="{504E3CBA-9B20-4DA2-86CB-5EE0FCFB187F}" destId="{7EA548D7-56AC-4D22-BD0A-8941A848FEA2}" srcOrd="1" destOrd="0" presId="urn:microsoft.com/office/officeart/2005/8/layout/hProcess9"/>
    <dgm:cxn modelId="{769FB022-CED0-44AD-B68D-CDBBB5188466}" type="presParOf" srcId="{7EA548D7-56AC-4D22-BD0A-8941A848FEA2}" destId="{5E45D2D0-9EEE-4FE3-B280-AFBDFE99003D}" srcOrd="0" destOrd="0" presId="urn:microsoft.com/office/officeart/2005/8/layout/hProcess9"/>
    <dgm:cxn modelId="{EBC7877B-B7FE-41EC-9102-E99A0F5065D7}" type="presParOf" srcId="{7EA548D7-56AC-4D22-BD0A-8941A848FEA2}" destId="{4539E1E4-1304-4106-BC9A-0B5A96C1F98B}" srcOrd="1" destOrd="0" presId="urn:microsoft.com/office/officeart/2005/8/layout/hProcess9"/>
    <dgm:cxn modelId="{6CFE556D-0E6D-4BEE-AD5E-0F9928A2526B}" type="presParOf" srcId="{7EA548D7-56AC-4D22-BD0A-8941A848FEA2}" destId="{7D930921-CA88-4359-8CFC-3F0DB266D8B9}" srcOrd="2" destOrd="0" presId="urn:microsoft.com/office/officeart/2005/8/layout/hProcess9"/>
    <dgm:cxn modelId="{F010E37E-FAC2-4A54-A63B-DCB00B1DEAE3}" type="presParOf" srcId="{7EA548D7-56AC-4D22-BD0A-8941A848FEA2}" destId="{3202F3DE-B98A-4D42-935E-3C4CBBDAF0F7}" srcOrd="3" destOrd="0" presId="urn:microsoft.com/office/officeart/2005/8/layout/hProcess9"/>
    <dgm:cxn modelId="{97DA7943-B977-4E85-9BF7-77F0E7A9E82B}" type="presParOf" srcId="{7EA548D7-56AC-4D22-BD0A-8941A848FEA2}" destId="{D0A9A916-0CB5-4BDC-BCB3-3F1B7D569E86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FA5D89-FC9F-4A7A-9F63-4795038693FC}">
      <dsp:nvSpPr>
        <dsp:cNvPr id="0" name=""/>
        <dsp:cNvSpPr/>
      </dsp:nvSpPr>
      <dsp:spPr>
        <a:xfrm>
          <a:off x="4305300" y="1558600"/>
          <a:ext cx="2054559" cy="11035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8732"/>
              </a:lnTo>
              <a:lnTo>
                <a:pt x="2054559" y="668732"/>
              </a:lnTo>
              <a:lnTo>
                <a:pt x="2054559" y="1103571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8FBB5E-4EBE-40A8-879E-228DFA6BCC92}">
      <dsp:nvSpPr>
        <dsp:cNvPr id="0" name=""/>
        <dsp:cNvSpPr/>
      </dsp:nvSpPr>
      <dsp:spPr>
        <a:xfrm>
          <a:off x="1890803" y="1558600"/>
          <a:ext cx="2414496" cy="1103571"/>
        </a:xfrm>
        <a:custGeom>
          <a:avLst/>
          <a:gdLst/>
          <a:ahLst/>
          <a:cxnLst/>
          <a:rect l="0" t="0" r="0" b="0"/>
          <a:pathLst>
            <a:path>
              <a:moveTo>
                <a:pt x="2414496" y="0"/>
              </a:moveTo>
              <a:lnTo>
                <a:pt x="2414496" y="668732"/>
              </a:lnTo>
              <a:lnTo>
                <a:pt x="0" y="668732"/>
              </a:lnTo>
              <a:lnTo>
                <a:pt x="0" y="1103571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490EA8-BE71-425D-9155-D2E7FDF77112}">
      <dsp:nvSpPr>
        <dsp:cNvPr id="0" name=""/>
        <dsp:cNvSpPr/>
      </dsp:nvSpPr>
      <dsp:spPr>
        <a:xfrm>
          <a:off x="2505611" y="363083"/>
          <a:ext cx="3599376" cy="11955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26297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Helvetica" pitchFamily="34" charset="0"/>
              <a:cs typeface="Helvetica" pitchFamily="34" charset="0"/>
            </a:rPr>
            <a:t>Magic Lens</a:t>
          </a:r>
          <a:endParaRPr lang="en-GB" sz="2400" kern="1200" dirty="0">
            <a:latin typeface="Helvetica" pitchFamily="34" charset="0"/>
            <a:cs typeface="Helvetica" pitchFamily="34" charset="0"/>
          </a:endParaRPr>
        </a:p>
      </dsp:txBody>
      <dsp:txXfrm>
        <a:off x="2505611" y="363083"/>
        <a:ext cx="3599376" cy="1195516"/>
      </dsp:txXfrm>
    </dsp:sp>
    <dsp:sp modelId="{97BF60E3-54C1-47D6-AAA2-5C8F2D4C9FA5}">
      <dsp:nvSpPr>
        <dsp:cNvPr id="0" name=""/>
        <dsp:cNvSpPr/>
      </dsp:nvSpPr>
      <dsp:spPr>
        <a:xfrm flipH="1">
          <a:off x="3276605" y="609599"/>
          <a:ext cx="2196793" cy="677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3175" rIns="12700" bIns="3175" numCol="1" spcCol="1270" anchor="ctr" anchorCtr="0">
          <a:noAutofit/>
        </a:bodyPr>
        <a:lstStyle/>
        <a:p>
          <a:pPr lvl="0" algn="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3276605" y="609599"/>
        <a:ext cx="2196793" cy="6771"/>
      </dsp:txXfrm>
    </dsp:sp>
    <dsp:sp modelId="{58F2515C-770C-49B9-AC45-D4E715B33761}">
      <dsp:nvSpPr>
        <dsp:cNvPr id="0" name=""/>
        <dsp:cNvSpPr/>
      </dsp:nvSpPr>
      <dsp:spPr>
        <a:xfrm>
          <a:off x="91114" y="2662172"/>
          <a:ext cx="3599376" cy="96815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26297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Helvetica" pitchFamily="34" charset="0"/>
              <a:cs typeface="Helvetica" pitchFamily="34" charset="0"/>
            </a:rPr>
            <a:t>Source Optimized</a:t>
          </a:r>
        </a:p>
      </dsp:txBody>
      <dsp:txXfrm>
        <a:off x="91114" y="2662172"/>
        <a:ext cx="3599376" cy="968157"/>
      </dsp:txXfrm>
    </dsp:sp>
    <dsp:sp modelId="{A561F737-E80B-4F95-8A6D-E58A737D2558}">
      <dsp:nvSpPr>
        <dsp:cNvPr id="0" name=""/>
        <dsp:cNvSpPr/>
      </dsp:nvSpPr>
      <dsp:spPr>
        <a:xfrm>
          <a:off x="914392" y="3260771"/>
          <a:ext cx="3239439" cy="6211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15240" rIns="6096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Helvetica" pitchFamily="34" charset="0"/>
              <a:cs typeface="Helvetica" pitchFamily="34" charset="0"/>
            </a:rPr>
            <a:t>N</a:t>
          </a:r>
          <a:r>
            <a:rPr lang="en-US" sz="4000" kern="1200" dirty="0" smtClean="0">
              <a:latin typeface="Helvetica" pitchFamily="34" charset="0"/>
              <a:cs typeface="Helvetica" pitchFamily="34" charset="0"/>
            </a:rPr>
            <a:t>→</a:t>
          </a:r>
          <a:r>
            <a:rPr lang="en-US" sz="2400" kern="1200" dirty="0" smtClean="0">
              <a:latin typeface="Helvetica" pitchFamily="34" charset="0"/>
              <a:cs typeface="Helvetica" pitchFamily="34" charset="0"/>
            </a:rPr>
            <a:t>N</a:t>
          </a:r>
          <a:endParaRPr lang="en-GB" sz="2800" kern="1200" dirty="0">
            <a:latin typeface="Helvetica" pitchFamily="34" charset="0"/>
            <a:cs typeface="Helvetica" pitchFamily="34" charset="0"/>
          </a:endParaRPr>
        </a:p>
      </dsp:txBody>
      <dsp:txXfrm>
        <a:off x="914392" y="3260771"/>
        <a:ext cx="3239439" cy="621199"/>
      </dsp:txXfrm>
    </dsp:sp>
    <dsp:sp modelId="{6EEBA340-E249-42A5-B4CD-AF69CACC9E74}">
      <dsp:nvSpPr>
        <dsp:cNvPr id="0" name=""/>
        <dsp:cNvSpPr/>
      </dsp:nvSpPr>
      <dsp:spPr>
        <a:xfrm>
          <a:off x="4560170" y="2662172"/>
          <a:ext cx="3599376" cy="96815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26297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Helvetica" pitchFamily="34" charset="0"/>
              <a:cs typeface="Helvetica" pitchFamily="34" charset="0"/>
            </a:rPr>
            <a:t>Universal</a:t>
          </a:r>
        </a:p>
      </dsp:txBody>
      <dsp:txXfrm>
        <a:off x="4560170" y="2662172"/>
        <a:ext cx="3599376" cy="968157"/>
      </dsp:txXfrm>
    </dsp:sp>
    <dsp:sp modelId="{752ECC19-E8E4-482F-8635-51904E998AE9}">
      <dsp:nvSpPr>
        <dsp:cNvPr id="0" name=""/>
        <dsp:cNvSpPr/>
      </dsp:nvSpPr>
      <dsp:spPr>
        <a:xfrm>
          <a:off x="5280046" y="3260771"/>
          <a:ext cx="3239439" cy="6211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baseline="-10000" dirty="0" smtClean="0">
            <a:latin typeface="Helvetica" pitchFamily="34" charset="0"/>
            <a:cs typeface="Helvetica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200" b="1" kern="1200" baseline="-10000" dirty="0" smtClean="0">
              <a:latin typeface="Helvetica" pitchFamily="34" charset="0"/>
              <a:cs typeface="Helvetica" pitchFamily="34" charset="0"/>
            </a:rPr>
            <a:t>∞</a:t>
          </a:r>
          <a:r>
            <a:rPr lang="en-US" sz="4400" b="1" kern="1200" baseline="0" dirty="0" smtClean="0">
              <a:latin typeface="Helvetica" pitchFamily="34" charset="0"/>
              <a:cs typeface="Helvetica" pitchFamily="34" charset="0"/>
            </a:rPr>
            <a:t>→</a:t>
          </a:r>
          <a:r>
            <a:rPr lang="en-US" sz="7200" b="1" kern="1200" baseline="-10000" dirty="0" smtClean="0">
              <a:latin typeface="Helvetica" pitchFamily="34" charset="0"/>
              <a:cs typeface="Helvetica" pitchFamily="34" charset="0"/>
            </a:rPr>
            <a:t>∞</a:t>
          </a:r>
          <a:endParaRPr lang="en-US" sz="100" b="1" kern="1200" baseline="-10000" dirty="0" smtClean="0">
            <a:latin typeface="Helvetica" pitchFamily="34" charset="0"/>
            <a:cs typeface="Helvetica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" b="1" kern="1200" baseline="-10000" dirty="0" smtClean="0">
              <a:latin typeface="Helvetica" pitchFamily="34" charset="0"/>
              <a:cs typeface="Helvetica" pitchFamily="34" charset="0"/>
            </a:rPr>
            <a:t> </a:t>
          </a:r>
          <a:endParaRPr lang="en-GB" sz="100" b="1" kern="1200" baseline="-10000" dirty="0">
            <a:latin typeface="Helvetica" pitchFamily="34" charset="0"/>
            <a:cs typeface="Helvetica" pitchFamily="34" charset="0"/>
          </a:endParaRPr>
        </a:p>
      </dsp:txBody>
      <dsp:txXfrm>
        <a:off x="5280046" y="3260771"/>
        <a:ext cx="3239439" cy="6211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905AA6-92BB-4DBC-BC99-C4847566B9E1}">
      <dsp:nvSpPr>
        <dsp:cNvPr id="0" name=""/>
        <dsp:cNvSpPr/>
      </dsp:nvSpPr>
      <dsp:spPr>
        <a:xfrm>
          <a:off x="0" y="0"/>
          <a:ext cx="7908119" cy="1696244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E45D2D0-9EEE-4FE3-B280-AFBDFE99003D}">
      <dsp:nvSpPr>
        <dsp:cNvPr id="0" name=""/>
        <dsp:cNvSpPr/>
      </dsp:nvSpPr>
      <dsp:spPr>
        <a:xfrm>
          <a:off x="96" y="508873"/>
          <a:ext cx="1832325" cy="67849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Patch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Matching</a:t>
          </a:r>
          <a:endParaRPr lang="en-US" sz="1400" kern="1200" dirty="0"/>
        </a:p>
      </dsp:txBody>
      <dsp:txXfrm>
        <a:off x="33217" y="541994"/>
        <a:ext cx="1766083" cy="612255"/>
      </dsp:txXfrm>
    </dsp:sp>
    <dsp:sp modelId="{7D930921-CA88-4359-8CFC-3F0DB266D8B9}">
      <dsp:nvSpPr>
        <dsp:cNvPr id="0" name=""/>
        <dsp:cNvSpPr/>
      </dsp:nvSpPr>
      <dsp:spPr>
        <a:xfrm>
          <a:off x="2025298" y="508873"/>
          <a:ext cx="1832325" cy="67849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Facet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Orientation</a:t>
          </a:r>
          <a:endParaRPr lang="en-US" sz="1400" kern="1200" dirty="0"/>
        </a:p>
      </dsp:txBody>
      <dsp:txXfrm>
        <a:off x="2058419" y="541994"/>
        <a:ext cx="1766083" cy="612255"/>
      </dsp:txXfrm>
    </dsp:sp>
    <dsp:sp modelId="{962469D7-DD03-4A81-8D5E-FD21CB36D1D1}">
      <dsp:nvSpPr>
        <dsp:cNvPr id="0" name=""/>
        <dsp:cNvSpPr/>
      </dsp:nvSpPr>
      <dsp:spPr>
        <a:xfrm>
          <a:off x="4050499" y="508873"/>
          <a:ext cx="1832325" cy="67849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Simulated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Annealing</a:t>
          </a:r>
          <a:endParaRPr lang="en-US" sz="1400" kern="1200" dirty="0"/>
        </a:p>
      </dsp:txBody>
      <dsp:txXfrm>
        <a:off x="4083620" y="541994"/>
        <a:ext cx="1766083" cy="612255"/>
      </dsp:txXfrm>
    </dsp:sp>
    <dsp:sp modelId="{D0A9A916-0CB5-4BDC-BCB3-3F1B7D569E86}">
      <dsp:nvSpPr>
        <dsp:cNvPr id="0" name=""/>
        <dsp:cNvSpPr/>
      </dsp:nvSpPr>
      <dsp:spPr>
        <a:xfrm>
          <a:off x="6075701" y="508873"/>
          <a:ext cx="1832325" cy="67849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Height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Optimization</a:t>
          </a:r>
          <a:endParaRPr lang="en-US" sz="1400" kern="1200" dirty="0"/>
        </a:p>
      </dsp:txBody>
      <dsp:txXfrm>
        <a:off x="6108822" y="541994"/>
        <a:ext cx="1766083" cy="6122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905AA6-92BB-4DBC-BC99-C4847566B9E1}">
      <dsp:nvSpPr>
        <dsp:cNvPr id="0" name=""/>
        <dsp:cNvSpPr/>
      </dsp:nvSpPr>
      <dsp:spPr>
        <a:xfrm>
          <a:off x="0" y="0"/>
          <a:ext cx="7908119" cy="1696244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E45D2D0-9EEE-4FE3-B280-AFBDFE99003D}">
      <dsp:nvSpPr>
        <dsp:cNvPr id="0" name=""/>
        <dsp:cNvSpPr/>
      </dsp:nvSpPr>
      <dsp:spPr>
        <a:xfrm>
          <a:off x="96" y="508873"/>
          <a:ext cx="1832325" cy="678497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Patch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Matching</a:t>
          </a:r>
          <a:endParaRPr lang="en-US" sz="1400" kern="1200" dirty="0"/>
        </a:p>
      </dsp:txBody>
      <dsp:txXfrm>
        <a:off x="33217" y="541994"/>
        <a:ext cx="1766083" cy="612255"/>
      </dsp:txXfrm>
    </dsp:sp>
    <dsp:sp modelId="{7D930921-CA88-4359-8CFC-3F0DB266D8B9}">
      <dsp:nvSpPr>
        <dsp:cNvPr id="0" name=""/>
        <dsp:cNvSpPr/>
      </dsp:nvSpPr>
      <dsp:spPr>
        <a:xfrm>
          <a:off x="2025298" y="508873"/>
          <a:ext cx="1832325" cy="67849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28575">
          <a:solidFill>
            <a:schemeClr val="bg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Facet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Orientation</a:t>
          </a:r>
          <a:endParaRPr lang="en-US" sz="1400" kern="1200" dirty="0"/>
        </a:p>
      </dsp:txBody>
      <dsp:txXfrm>
        <a:off x="2058419" y="541994"/>
        <a:ext cx="1766083" cy="612255"/>
      </dsp:txXfrm>
    </dsp:sp>
    <dsp:sp modelId="{962469D7-DD03-4A81-8D5E-FD21CB36D1D1}">
      <dsp:nvSpPr>
        <dsp:cNvPr id="0" name=""/>
        <dsp:cNvSpPr/>
      </dsp:nvSpPr>
      <dsp:spPr>
        <a:xfrm>
          <a:off x="4050499" y="508873"/>
          <a:ext cx="1832325" cy="67849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28575">
          <a:solidFill>
            <a:schemeClr val="bg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Simulated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Annealing</a:t>
          </a:r>
          <a:endParaRPr lang="en-US" sz="1400" kern="1200" dirty="0"/>
        </a:p>
      </dsp:txBody>
      <dsp:txXfrm>
        <a:off x="4083620" y="541994"/>
        <a:ext cx="1766083" cy="612255"/>
      </dsp:txXfrm>
    </dsp:sp>
    <dsp:sp modelId="{D0A9A916-0CB5-4BDC-BCB3-3F1B7D569E86}">
      <dsp:nvSpPr>
        <dsp:cNvPr id="0" name=""/>
        <dsp:cNvSpPr/>
      </dsp:nvSpPr>
      <dsp:spPr>
        <a:xfrm>
          <a:off x="6075701" y="508873"/>
          <a:ext cx="1832325" cy="67849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28575">
          <a:solidFill>
            <a:schemeClr val="bg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Height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Optimization</a:t>
          </a:r>
          <a:endParaRPr lang="en-US" sz="1400" kern="1200" dirty="0"/>
        </a:p>
      </dsp:txBody>
      <dsp:txXfrm>
        <a:off x="6108822" y="541994"/>
        <a:ext cx="1766083" cy="6122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905AA6-92BB-4DBC-BC99-C4847566B9E1}">
      <dsp:nvSpPr>
        <dsp:cNvPr id="0" name=""/>
        <dsp:cNvSpPr/>
      </dsp:nvSpPr>
      <dsp:spPr>
        <a:xfrm>
          <a:off x="0" y="0"/>
          <a:ext cx="7908119" cy="1696244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E45D2D0-9EEE-4FE3-B280-AFBDFE99003D}">
      <dsp:nvSpPr>
        <dsp:cNvPr id="0" name=""/>
        <dsp:cNvSpPr/>
      </dsp:nvSpPr>
      <dsp:spPr>
        <a:xfrm>
          <a:off x="96" y="508873"/>
          <a:ext cx="1832325" cy="67849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Patch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Matching</a:t>
          </a:r>
          <a:endParaRPr lang="en-US" sz="1400" kern="1200" dirty="0"/>
        </a:p>
      </dsp:txBody>
      <dsp:txXfrm>
        <a:off x="33217" y="541994"/>
        <a:ext cx="1766083" cy="612255"/>
      </dsp:txXfrm>
    </dsp:sp>
    <dsp:sp modelId="{7D930921-CA88-4359-8CFC-3F0DB266D8B9}">
      <dsp:nvSpPr>
        <dsp:cNvPr id="0" name=""/>
        <dsp:cNvSpPr/>
      </dsp:nvSpPr>
      <dsp:spPr>
        <a:xfrm>
          <a:off x="2025298" y="508873"/>
          <a:ext cx="1832325" cy="67849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Facet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Orientation</a:t>
          </a:r>
          <a:endParaRPr lang="en-US" sz="1400" kern="1200" dirty="0"/>
        </a:p>
      </dsp:txBody>
      <dsp:txXfrm>
        <a:off x="2058419" y="541994"/>
        <a:ext cx="1766083" cy="612255"/>
      </dsp:txXfrm>
    </dsp:sp>
    <dsp:sp modelId="{962469D7-DD03-4A81-8D5E-FD21CB36D1D1}">
      <dsp:nvSpPr>
        <dsp:cNvPr id="0" name=""/>
        <dsp:cNvSpPr/>
      </dsp:nvSpPr>
      <dsp:spPr>
        <a:xfrm>
          <a:off x="4050499" y="508873"/>
          <a:ext cx="1832325" cy="67849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Simulated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Annealing</a:t>
          </a:r>
          <a:endParaRPr lang="en-US" sz="1400" kern="1200" dirty="0"/>
        </a:p>
      </dsp:txBody>
      <dsp:txXfrm>
        <a:off x="4083620" y="541994"/>
        <a:ext cx="1766083" cy="612255"/>
      </dsp:txXfrm>
    </dsp:sp>
    <dsp:sp modelId="{D0A9A916-0CB5-4BDC-BCB3-3F1B7D569E86}">
      <dsp:nvSpPr>
        <dsp:cNvPr id="0" name=""/>
        <dsp:cNvSpPr/>
      </dsp:nvSpPr>
      <dsp:spPr>
        <a:xfrm>
          <a:off x="6075701" y="508873"/>
          <a:ext cx="1832325" cy="67849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Height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Optimization</a:t>
          </a:r>
          <a:endParaRPr lang="en-US" sz="1400" kern="1200" dirty="0"/>
        </a:p>
      </dsp:txBody>
      <dsp:txXfrm>
        <a:off x="6108822" y="541994"/>
        <a:ext cx="1766083" cy="61225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FA5D89-FC9F-4A7A-9F63-4795038693FC}">
      <dsp:nvSpPr>
        <dsp:cNvPr id="0" name=""/>
        <dsp:cNvSpPr/>
      </dsp:nvSpPr>
      <dsp:spPr>
        <a:xfrm>
          <a:off x="4305300" y="1558600"/>
          <a:ext cx="2054559" cy="11035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8732"/>
              </a:lnTo>
              <a:lnTo>
                <a:pt x="2054559" y="668732"/>
              </a:lnTo>
              <a:lnTo>
                <a:pt x="2054559" y="1103571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8FBB5E-4EBE-40A8-879E-228DFA6BCC92}">
      <dsp:nvSpPr>
        <dsp:cNvPr id="0" name=""/>
        <dsp:cNvSpPr/>
      </dsp:nvSpPr>
      <dsp:spPr>
        <a:xfrm>
          <a:off x="1890803" y="1558600"/>
          <a:ext cx="2414496" cy="1103571"/>
        </a:xfrm>
        <a:custGeom>
          <a:avLst/>
          <a:gdLst/>
          <a:ahLst/>
          <a:cxnLst/>
          <a:rect l="0" t="0" r="0" b="0"/>
          <a:pathLst>
            <a:path>
              <a:moveTo>
                <a:pt x="2414496" y="0"/>
              </a:moveTo>
              <a:lnTo>
                <a:pt x="2414496" y="668732"/>
              </a:lnTo>
              <a:lnTo>
                <a:pt x="0" y="668732"/>
              </a:lnTo>
              <a:lnTo>
                <a:pt x="0" y="1103571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490EA8-BE71-425D-9155-D2E7FDF77112}">
      <dsp:nvSpPr>
        <dsp:cNvPr id="0" name=""/>
        <dsp:cNvSpPr/>
      </dsp:nvSpPr>
      <dsp:spPr>
        <a:xfrm>
          <a:off x="2505611" y="363083"/>
          <a:ext cx="3599376" cy="11955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26297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Helvetica" pitchFamily="34" charset="0"/>
              <a:cs typeface="Helvetica" pitchFamily="34" charset="0"/>
            </a:rPr>
            <a:t>Magic Lens</a:t>
          </a:r>
          <a:endParaRPr lang="en-GB" sz="2400" kern="1200" dirty="0">
            <a:latin typeface="Helvetica" pitchFamily="34" charset="0"/>
            <a:cs typeface="Helvetica" pitchFamily="34" charset="0"/>
          </a:endParaRPr>
        </a:p>
      </dsp:txBody>
      <dsp:txXfrm>
        <a:off x="2505611" y="363083"/>
        <a:ext cx="3599376" cy="1195516"/>
      </dsp:txXfrm>
    </dsp:sp>
    <dsp:sp modelId="{97BF60E3-54C1-47D6-AAA2-5C8F2D4C9FA5}">
      <dsp:nvSpPr>
        <dsp:cNvPr id="0" name=""/>
        <dsp:cNvSpPr/>
      </dsp:nvSpPr>
      <dsp:spPr>
        <a:xfrm flipH="1">
          <a:off x="3276605" y="609599"/>
          <a:ext cx="2196793" cy="677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3175" rIns="12700" bIns="3175" numCol="1" spcCol="1270" anchor="ctr" anchorCtr="0">
          <a:noAutofit/>
        </a:bodyPr>
        <a:lstStyle/>
        <a:p>
          <a:pPr lvl="0" algn="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3276605" y="609599"/>
        <a:ext cx="2196793" cy="6771"/>
      </dsp:txXfrm>
    </dsp:sp>
    <dsp:sp modelId="{58F2515C-770C-49B9-AC45-D4E715B33761}">
      <dsp:nvSpPr>
        <dsp:cNvPr id="0" name=""/>
        <dsp:cNvSpPr/>
      </dsp:nvSpPr>
      <dsp:spPr>
        <a:xfrm>
          <a:off x="91114" y="2662172"/>
          <a:ext cx="3599376" cy="968157"/>
        </a:xfrm>
        <a:prstGeom prst="rect">
          <a:avLst/>
        </a:prstGeom>
        <a:solidFill>
          <a:srgbClr val="FFC1C1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26297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Helvetica" pitchFamily="34" charset="0"/>
              <a:cs typeface="Helvetica" pitchFamily="34" charset="0"/>
            </a:rPr>
            <a:t>Source Optimized</a:t>
          </a:r>
        </a:p>
      </dsp:txBody>
      <dsp:txXfrm>
        <a:off x="91114" y="2662172"/>
        <a:ext cx="3599376" cy="968157"/>
      </dsp:txXfrm>
    </dsp:sp>
    <dsp:sp modelId="{A561F737-E80B-4F95-8A6D-E58A737D2558}">
      <dsp:nvSpPr>
        <dsp:cNvPr id="0" name=""/>
        <dsp:cNvSpPr/>
      </dsp:nvSpPr>
      <dsp:spPr>
        <a:xfrm>
          <a:off x="914392" y="3260771"/>
          <a:ext cx="3239439" cy="6211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15240" rIns="6096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bg1">
                  <a:lumMod val="75000"/>
                </a:schemeClr>
              </a:solidFill>
              <a:latin typeface="Helvetica" pitchFamily="34" charset="0"/>
              <a:cs typeface="Helvetica" pitchFamily="34" charset="0"/>
            </a:rPr>
            <a:t>N</a:t>
          </a:r>
          <a:r>
            <a:rPr lang="en-US" sz="4000" kern="1200" dirty="0" smtClean="0">
              <a:solidFill>
                <a:schemeClr val="bg1">
                  <a:lumMod val="75000"/>
                </a:schemeClr>
              </a:solidFill>
              <a:latin typeface="Helvetica" pitchFamily="34" charset="0"/>
              <a:cs typeface="Helvetica" pitchFamily="34" charset="0"/>
            </a:rPr>
            <a:t>→</a:t>
          </a:r>
          <a:r>
            <a:rPr lang="en-US" sz="2400" kern="1200" dirty="0" smtClean="0">
              <a:solidFill>
                <a:schemeClr val="bg1">
                  <a:lumMod val="75000"/>
                </a:schemeClr>
              </a:solidFill>
              <a:latin typeface="Helvetica" pitchFamily="34" charset="0"/>
              <a:cs typeface="Helvetica" pitchFamily="34" charset="0"/>
            </a:rPr>
            <a:t>N</a:t>
          </a:r>
          <a:endParaRPr lang="en-GB" sz="2800" kern="1200" dirty="0">
            <a:solidFill>
              <a:schemeClr val="bg1">
                <a:lumMod val="75000"/>
              </a:schemeClr>
            </a:solidFill>
            <a:latin typeface="Helvetica" pitchFamily="34" charset="0"/>
            <a:cs typeface="Helvetica" pitchFamily="34" charset="0"/>
          </a:endParaRPr>
        </a:p>
      </dsp:txBody>
      <dsp:txXfrm>
        <a:off x="914392" y="3260771"/>
        <a:ext cx="3239439" cy="621199"/>
      </dsp:txXfrm>
    </dsp:sp>
    <dsp:sp modelId="{6EEBA340-E249-42A5-B4CD-AF69CACC9E74}">
      <dsp:nvSpPr>
        <dsp:cNvPr id="0" name=""/>
        <dsp:cNvSpPr/>
      </dsp:nvSpPr>
      <dsp:spPr>
        <a:xfrm>
          <a:off x="4560170" y="2662172"/>
          <a:ext cx="3599376" cy="96815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26297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Helvetica" pitchFamily="34" charset="0"/>
              <a:cs typeface="Helvetica" pitchFamily="34" charset="0"/>
            </a:rPr>
            <a:t>Universal</a:t>
          </a:r>
        </a:p>
      </dsp:txBody>
      <dsp:txXfrm>
        <a:off x="4560170" y="2662172"/>
        <a:ext cx="3599376" cy="968157"/>
      </dsp:txXfrm>
    </dsp:sp>
    <dsp:sp modelId="{752ECC19-E8E4-482F-8635-51904E998AE9}">
      <dsp:nvSpPr>
        <dsp:cNvPr id="0" name=""/>
        <dsp:cNvSpPr/>
      </dsp:nvSpPr>
      <dsp:spPr>
        <a:xfrm>
          <a:off x="5280046" y="3260771"/>
          <a:ext cx="3239439" cy="6211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baseline="-10000" dirty="0" smtClean="0">
            <a:latin typeface="Helvetica" pitchFamily="34" charset="0"/>
            <a:cs typeface="Helvetica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200" b="1" kern="1200" baseline="-10000" dirty="0" smtClean="0">
              <a:latin typeface="Helvetica" pitchFamily="34" charset="0"/>
              <a:cs typeface="Helvetica" pitchFamily="34" charset="0"/>
            </a:rPr>
            <a:t>∞</a:t>
          </a:r>
          <a:r>
            <a:rPr lang="en-US" sz="4400" b="1" kern="1200" baseline="0" dirty="0" smtClean="0">
              <a:latin typeface="Helvetica" pitchFamily="34" charset="0"/>
              <a:cs typeface="Helvetica" pitchFamily="34" charset="0"/>
            </a:rPr>
            <a:t>→</a:t>
          </a:r>
          <a:r>
            <a:rPr lang="en-US" sz="7200" b="1" kern="1200" baseline="-10000" dirty="0" smtClean="0">
              <a:latin typeface="Helvetica" pitchFamily="34" charset="0"/>
              <a:cs typeface="Helvetica" pitchFamily="34" charset="0"/>
            </a:rPr>
            <a:t>∞</a:t>
          </a:r>
          <a:endParaRPr lang="en-US" sz="100" b="1" kern="1200" baseline="-10000" dirty="0" smtClean="0">
            <a:latin typeface="Helvetica" pitchFamily="34" charset="0"/>
            <a:cs typeface="Helvetica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" b="1" kern="1200" baseline="-10000" dirty="0" smtClean="0">
              <a:latin typeface="Helvetica" pitchFamily="34" charset="0"/>
              <a:cs typeface="Helvetica" pitchFamily="34" charset="0"/>
            </a:rPr>
            <a:t> </a:t>
          </a:r>
          <a:endParaRPr lang="en-GB" sz="100" b="1" kern="1200" baseline="-10000" dirty="0">
            <a:latin typeface="Helvetica" pitchFamily="34" charset="0"/>
            <a:cs typeface="Helvetica" pitchFamily="34" charset="0"/>
          </a:endParaRPr>
        </a:p>
      </dsp:txBody>
      <dsp:txXfrm>
        <a:off x="5280046" y="3260771"/>
        <a:ext cx="3239439" cy="6211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905AA6-92BB-4DBC-BC99-C4847566B9E1}">
      <dsp:nvSpPr>
        <dsp:cNvPr id="0" name=""/>
        <dsp:cNvSpPr/>
      </dsp:nvSpPr>
      <dsp:spPr>
        <a:xfrm>
          <a:off x="0" y="0"/>
          <a:ext cx="7908119" cy="1696244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E45D2D0-9EEE-4FE3-B280-AFBDFE99003D}">
      <dsp:nvSpPr>
        <dsp:cNvPr id="0" name=""/>
        <dsp:cNvSpPr/>
      </dsp:nvSpPr>
      <dsp:spPr>
        <a:xfrm>
          <a:off x="136307" y="508873"/>
          <a:ext cx="2372436" cy="67849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Patch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Matching</a:t>
          </a:r>
          <a:endParaRPr lang="en-US" sz="1400" kern="1200" dirty="0"/>
        </a:p>
      </dsp:txBody>
      <dsp:txXfrm>
        <a:off x="169428" y="541994"/>
        <a:ext cx="2306194" cy="612255"/>
      </dsp:txXfrm>
    </dsp:sp>
    <dsp:sp modelId="{7D930921-CA88-4359-8CFC-3F0DB266D8B9}">
      <dsp:nvSpPr>
        <dsp:cNvPr id="0" name=""/>
        <dsp:cNvSpPr/>
      </dsp:nvSpPr>
      <dsp:spPr>
        <a:xfrm>
          <a:off x="2767843" y="508873"/>
          <a:ext cx="2372436" cy="67849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Facet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Orientation</a:t>
          </a:r>
          <a:endParaRPr lang="en-US" sz="1400" kern="1200" dirty="0"/>
        </a:p>
      </dsp:txBody>
      <dsp:txXfrm>
        <a:off x="2800964" y="541994"/>
        <a:ext cx="2306194" cy="612255"/>
      </dsp:txXfrm>
    </dsp:sp>
    <dsp:sp modelId="{D0A9A916-0CB5-4BDC-BCB3-3F1B7D569E86}">
      <dsp:nvSpPr>
        <dsp:cNvPr id="0" name=""/>
        <dsp:cNvSpPr/>
      </dsp:nvSpPr>
      <dsp:spPr>
        <a:xfrm>
          <a:off x="5399379" y="508873"/>
          <a:ext cx="2372436" cy="67849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Height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Optimization</a:t>
          </a:r>
          <a:endParaRPr lang="en-US" sz="1400" kern="1200" dirty="0"/>
        </a:p>
      </dsp:txBody>
      <dsp:txXfrm>
        <a:off x="5432500" y="541994"/>
        <a:ext cx="2306194" cy="6122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6464A6-C558-4A4B-A59B-7D047DE0A823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9E41FD-F83D-4A61-8BD3-053B3EDF8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91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DC3359-D68E-435F-AC32-C0B8E080B0C8}" type="datetimeFigureOut">
              <a:rPr lang="en-GB" smtClean="0"/>
              <a:t>26/01/2015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B67D1A-F3D8-4128-8ED9-2173B594ED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690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Today I will present the Magic Lens, a project which was a j</a:t>
            </a:r>
            <a:r>
              <a:rPr lang="en-US" dirty="0" smtClean="0"/>
              <a:t>oint</a:t>
            </a:r>
            <a:r>
              <a:rPr lang="en-US" baseline="0" dirty="0" smtClean="0"/>
              <a:t> collaboration between CGL @ ETH and Disney Research Zurich.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67D1A-F3D8-4128-8ED9-2173B594ED3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13583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 smtClean="0"/>
              <a:t>Weyrich</a:t>
            </a:r>
            <a:r>
              <a:rPr lang="en-US" baseline="0" dirty="0" smtClean="0"/>
              <a:t> et al in 2009 [click] , were able to encode images in the angular distribution of a BRDF.</a:t>
            </a:r>
          </a:p>
          <a:p>
            <a:r>
              <a:rPr lang="en-US" baseline="0" dirty="0" smtClean="0"/>
              <a:t>More related to our project is the work by Finch et al [click]  and Papas et al [click] , where they were able to design lenses that when illuminated with a distant light source an image would appear as a caustic on the wall. </a:t>
            </a:r>
          </a:p>
          <a:p>
            <a:r>
              <a:rPr lang="en-US" baseline="0" dirty="0" smtClean="0"/>
              <a:t>You can think of our method as a sort of dual to these methods:</a:t>
            </a:r>
          </a:p>
          <a:p>
            <a:r>
              <a:rPr lang="en-US" baseline="0" dirty="0" smtClean="0"/>
              <a:t>The light is replaced by the camera and the caustic image is replaced by the source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67D1A-F3D8-4128-8ED9-2173B594ED3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59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 important</a:t>
            </a:r>
            <a:r>
              <a:rPr lang="en-US" baseline="0" dirty="0" smtClean="0"/>
              <a:t> goal of our method, is to actually manufacture </a:t>
            </a:r>
            <a:r>
              <a:rPr lang="en-US" baseline="0" dirty="0" err="1" smtClean="0"/>
              <a:t>steganographic</a:t>
            </a:r>
            <a:r>
              <a:rPr lang="en-US" baseline="0" dirty="0" smtClean="0"/>
              <a:t> lenses. At our disposal we had 2 fabrication methods: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3D Printing and milling.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Fabrication poses a series of limitations, which, as we will see later on, were taken into account during our design phase.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67D1A-F3D8-4128-8ED9-2173B594ED3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59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create 2 different types of lenses.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 Optimized lenses are tied to a particular set of images [click] which are specified</a:t>
            </a:r>
            <a:r>
              <a:rPr lang="en-US" baseline="0" dirty="0" smtClean="0"/>
              <a:t> ahead of time.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Universal</a:t>
            </a:r>
            <a:r>
              <a:rPr lang="en-US" baseline="0" dirty="0" smtClean="0"/>
              <a:t> Lenses on the other hand, are designed to work on an arbitrary number </a:t>
            </a:r>
            <a:r>
              <a:rPr lang="en-US" dirty="0" smtClean="0"/>
              <a:t>[click] </a:t>
            </a:r>
            <a:r>
              <a:rPr lang="en-US" baseline="0" dirty="0" smtClean="0"/>
              <a:t>of source and target images, which are not specified ahead of time.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We will now explain the methodology for creating the simplest source optimized lens, which transforms 1 source image to a target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67D1A-F3D8-4128-8ED9-2173B594ED3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59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we want</a:t>
            </a:r>
            <a:r>
              <a:rPr lang="en-US" baseline="0" dirty="0" smtClean="0"/>
              <a:t> to define the lens geometry [click], such that when its placed on top of a source image, it will transform it into the target image.</a:t>
            </a:r>
          </a:p>
          <a:p>
            <a:endParaRPr lang="en-US" dirty="0" smtClean="0"/>
          </a:p>
          <a:p>
            <a:r>
              <a:rPr lang="en-US" dirty="0" smtClean="0"/>
              <a:t>We use</a:t>
            </a:r>
            <a:r>
              <a:rPr lang="en-US" baseline="0" dirty="0" smtClean="0"/>
              <a:t> </a:t>
            </a:r>
            <a:r>
              <a:rPr lang="en-US" dirty="0" smtClean="0"/>
              <a:t>a 4 step process</a:t>
            </a:r>
            <a:r>
              <a:rPr lang="en-US" baseline="0" dirty="0" smtClean="0"/>
              <a:t> to do that:</a:t>
            </a:r>
            <a:endParaRPr lang="en-US" dirty="0" smtClean="0"/>
          </a:p>
          <a:p>
            <a:r>
              <a:rPr lang="en-US" baseline="0" dirty="0" smtClean="0"/>
              <a:t>Initially we want to find similar regions in both the source and target image, and then aim the lens facets on those regions. </a:t>
            </a:r>
            <a:br>
              <a:rPr lang="en-US" baseline="0" dirty="0" smtClean="0"/>
            </a:br>
            <a:r>
              <a:rPr lang="en-US" baseline="0" dirty="0" smtClean="0"/>
              <a:t>The final two steps, simulated annealing and height optimization, are for improving the overall continuity of the lens.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67D1A-F3D8-4128-8ED9-2173B594ED3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593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lets start with the first step</a:t>
            </a:r>
            <a:r>
              <a:rPr lang="en-US" baseline="0" dirty="0" smtClean="0"/>
              <a:t> of the process, the patch matching step:</a:t>
            </a:r>
            <a:endParaRPr lang="en-US" dirty="0" smtClean="0"/>
          </a:p>
          <a:p>
            <a:r>
              <a:rPr lang="en-US" dirty="0" smtClean="0"/>
              <a:t>The goal here is to find regions in the source image,</a:t>
            </a:r>
            <a:r>
              <a:rPr lang="en-US" baseline="0" dirty="0" smtClean="0"/>
              <a:t>  that are similar to regions in the target image.</a:t>
            </a:r>
          </a:p>
          <a:p>
            <a:r>
              <a:rPr lang="en-US" baseline="0" dirty="0" smtClean="0"/>
              <a:t>So we first divide the target image into an </a:t>
            </a:r>
            <a:r>
              <a:rPr lang="en-US" baseline="0" dirty="0" err="1" smtClean="0"/>
              <a:t>NxN</a:t>
            </a:r>
            <a:r>
              <a:rPr lang="en-US" baseline="0" dirty="0" smtClean="0"/>
              <a:t> grid [click].</a:t>
            </a:r>
            <a:endParaRPr lang="en-GB" dirty="0" smtClean="0"/>
          </a:p>
          <a:p>
            <a:r>
              <a:rPr lang="en-GB" dirty="0" smtClean="0"/>
              <a:t>For each tile in the target </a:t>
            </a:r>
            <a:r>
              <a:rPr lang="en-GB" baseline="0" dirty="0" smtClean="0"/>
              <a:t>[click] </a:t>
            </a:r>
            <a:r>
              <a:rPr lang="en-GB" dirty="0" smtClean="0"/>
              <a:t>image,</a:t>
            </a:r>
            <a:r>
              <a:rPr lang="en-GB" baseline="0" dirty="0" smtClean="0"/>
              <a:t> we collect [click]various possible similar candidates from the source image, within [click] a </a:t>
            </a:r>
            <a:r>
              <a:rPr lang="en-GB" baseline="0" dirty="0" err="1" smtClean="0"/>
              <a:t>permittable</a:t>
            </a:r>
            <a:r>
              <a:rPr lang="en-GB" baseline="0" dirty="0" smtClean="0"/>
              <a:t> range.</a:t>
            </a:r>
            <a:endParaRPr lang="en-US" baseline="0" dirty="0" smtClean="0"/>
          </a:p>
          <a:p>
            <a:r>
              <a:rPr lang="en-US" baseline="0" dirty="0" smtClean="0"/>
              <a:t>Within this range </a:t>
            </a:r>
            <a:r>
              <a:rPr lang="en-GB" baseline="0" dirty="0" smtClean="0"/>
              <a:t>[click]</a:t>
            </a:r>
            <a:r>
              <a:rPr lang="en-US" baseline="0" dirty="0" smtClean="0"/>
              <a:t>we perform an exhaustive search at various scales, rotations and positions.</a:t>
            </a:r>
            <a:endParaRPr lang="en-GB" baseline="0" dirty="0" smtClean="0"/>
          </a:p>
          <a:p>
            <a:r>
              <a:rPr lang="en-GB" baseline="0" dirty="0" smtClean="0"/>
              <a:t>Candidates are collected in a list, when their image difference, with the </a:t>
            </a:r>
            <a:r>
              <a:rPr lang="en-GB" baseline="0" smtClean="0"/>
              <a:t>target tile, </a:t>
            </a:r>
            <a:r>
              <a:rPr lang="en-GB" baseline="0" dirty="0" smtClean="0"/>
              <a:t>is below a certain threshold. </a:t>
            </a:r>
          </a:p>
          <a:p>
            <a:r>
              <a:rPr lang="en-US" baseline="0" dirty="0" smtClean="0"/>
              <a:t>For each tile, we now have a set of candidate image locations in the source image that are similar.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67D1A-F3D8-4128-8ED9-2173B594ED3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593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for each element in this list </a:t>
            </a:r>
            <a:r>
              <a:rPr lang="en-US" baseline="0" dirty="0" smtClean="0"/>
              <a:t>we need to find the orientation of each facet.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 do that we </a:t>
            </a:r>
            <a:r>
              <a:rPr lang="en-US" baseline="0" dirty="0" err="1" smtClean="0"/>
              <a:t>initally</a:t>
            </a:r>
            <a:r>
              <a:rPr lang="en-US" baseline="0" dirty="0" smtClean="0"/>
              <a:t> assume that each facet is planar, and we also assume a fixed distance to the eye, which we will modify later.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Now given the eye location, and the position of the first candidate on the source image, we need to compute the facet normal, [click]</a:t>
            </a:r>
          </a:p>
          <a:p>
            <a:r>
              <a:rPr lang="en-US" baseline="0" dirty="0" smtClean="0"/>
              <a:t>such that the camera ray will be refracted to the center of the candidate region.</a:t>
            </a:r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We use </a:t>
            </a:r>
            <a:r>
              <a:rPr lang="en-US" baseline="0" dirty="0" err="1" smtClean="0"/>
              <a:t>snells</a:t>
            </a:r>
            <a:r>
              <a:rPr lang="en-US" baseline="0" dirty="0" smtClean="0"/>
              <a:t> law to find the first refraction, and a few gauss newton iterations [click], as in Walter et al 2007, to compute the 2</a:t>
            </a:r>
            <a:r>
              <a:rPr lang="en-US" baseline="30000" dirty="0" smtClean="0"/>
              <a:t>nd</a:t>
            </a:r>
            <a:r>
              <a:rPr lang="en-US" baseline="0" dirty="0" smtClean="0"/>
              <a:t> refraction.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We repeat [click] this process for all candidates in the list, and for all lens facets.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67D1A-F3D8-4128-8ED9-2173B594ED3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593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given the candidate</a:t>
            </a:r>
            <a:r>
              <a:rPr lang="en-US" baseline="0" dirty="0" smtClean="0"/>
              <a:t> </a:t>
            </a:r>
            <a:r>
              <a:rPr lang="en-US" dirty="0" smtClean="0"/>
              <a:t>normal orientations for</a:t>
            </a:r>
            <a:r>
              <a:rPr lang="en-US" baseline="0" dirty="0" smtClean="0"/>
              <a:t> each facet, </a:t>
            </a:r>
            <a:r>
              <a:rPr lang="en-US" dirty="0" smtClean="0"/>
              <a:t>we would like to optimize the overall</a:t>
            </a:r>
            <a:r>
              <a:rPr lang="en-US" baseline="0" dirty="0" smtClean="0"/>
              <a:t> continuity of the lens. </a:t>
            </a:r>
          </a:p>
          <a:p>
            <a:r>
              <a:rPr lang="en-US" baseline="0" dirty="0" smtClean="0"/>
              <a:t>This is done by examining whether we can exchange a facets current target with another one in the candidates list, which could improve the facets compatibility with it’s neighbors. For this combinatorial problem we employ Simulated Annealing [click].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Initially we choose a facet at random.</a:t>
            </a:r>
          </a:p>
          <a:p>
            <a:r>
              <a:rPr lang="en-US" baseline="0" dirty="0" smtClean="0"/>
              <a:t>Then [click] we select a random candidate from the list of possible candidates.</a:t>
            </a:r>
          </a:p>
          <a:p>
            <a:r>
              <a:rPr lang="en-US" baseline="0" dirty="0" smtClean="0"/>
              <a:t>Then we check the neighboring [click] facets for compatibility, according to the x and y components of their </a:t>
            </a:r>
            <a:r>
              <a:rPr lang="en-US" baseline="0" dirty="0" err="1" smtClean="0"/>
              <a:t>normals</a:t>
            </a:r>
            <a:r>
              <a:rPr lang="en-US" baseline="0" dirty="0" smtClean="0"/>
              <a:t>. The specifics about this compatibility term are detailed in our paper.</a:t>
            </a:r>
          </a:p>
          <a:p>
            <a:r>
              <a:rPr lang="en-US" baseline="0" dirty="0" smtClean="0"/>
              <a:t>Now if the neighborhood compatibility is below a certain threshold [click] then the swap is accepted, and the facets target is changed.</a:t>
            </a:r>
          </a:p>
          <a:p>
            <a:r>
              <a:rPr lang="en-US" baseline="0" dirty="0" smtClean="0"/>
              <a:t>Finally [click] we repeat the process, while reducing the swap acceptance threshold, until there are no remaining swaps to be made.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67D1A-F3D8-4128-8ED9-2173B594ED3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593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far, we ‘ve just </a:t>
            </a:r>
            <a:r>
              <a:rPr lang="en-US" baseline="0" dirty="0" smtClean="0"/>
              <a:t>computed </a:t>
            </a:r>
            <a:r>
              <a:rPr lang="en-US" baseline="0" dirty="0" err="1" smtClean="0"/>
              <a:t>normals</a:t>
            </a:r>
            <a:r>
              <a:rPr lang="en-US" baseline="0" dirty="0" smtClean="0"/>
              <a:t> for each facet, now we need to elevate the surface such that the vertical discontinuities are minimized.</a:t>
            </a:r>
          </a:p>
          <a:p>
            <a:r>
              <a:rPr lang="en-US" dirty="0" smtClean="0"/>
              <a:t>To achieve</a:t>
            </a:r>
            <a:r>
              <a:rPr lang="en-US" baseline="0" dirty="0" smtClean="0"/>
              <a:t> </a:t>
            </a:r>
            <a:r>
              <a:rPr lang="en-US" dirty="0" smtClean="0"/>
              <a:t>that </a:t>
            </a:r>
            <a:r>
              <a:rPr lang="en-US" baseline="0" dirty="0" smtClean="0"/>
              <a:t>we integrate [click] the slope of the facets for computing their height. </a:t>
            </a:r>
          </a:p>
          <a:p>
            <a:r>
              <a:rPr lang="en-US" baseline="0" dirty="0" smtClean="0"/>
              <a:t>This is modeled as a sparse linear system, and the process is similar to </a:t>
            </a:r>
            <a:r>
              <a:rPr lang="en-US" baseline="0" dirty="0" err="1" smtClean="0"/>
              <a:t>Weyrich</a:t>
            </a:r>
            <a:r>
              <a:rPr lang="en-US" baseline="0" dirty="0" smtClean="0"/>
              <a:t> et al 2009.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Now since the height of each patch is changed, the facet orientations are invalid,</a:t>
            </a:r>
            <a:r>
              <a:rPr lang="en-US" baseline="0" dirty="0" smtClean="0"/>
              <a:t> and they have to be re-calculated. [click]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As we can see here , due to the height change the targets are shifted to other locations on the source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67D1A-F3D8-4128-8ED9-2173B594ED3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593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we repeat a few times the process of Facet Orientation and</a:t>
            </a:r>
            <a:r>
              <a:rPr lang="en-US" baseline="0" dirty="0" smtClean="0"/>
              <a:t> Height Optimization, and at each iteration we use the updated heights.</a:t>
            </a:r>
          </a:p>
          <a:p>
            <a:r>
              <a:rPr lang="en-US" baseline="0" dirty="0" smtClean="0"/>
              <a:t>This process converges usually after a few iterations.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67D1A-F3D8-4128-8ED9-2173B594ED3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593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So far we just focused the center of the facet to the center of its assigned region [click]. </a:t>
            </a:r>
          </a:p>
          <a:p>
            <a:r>
              <a:rPr lang="en-US" baseline="0" dirty="0" smtClean="0"/>
              <a:t>What we actually want to do is to replace each planar facet, with a small curved facet that redirects light uniformly on the entire assigned region.</a:t>
            </a:r>
          </a:p>
          <a:p>
            <a:r>
              <a:rPr lang="en-US" baseline="0" dirty="0" smtClean="0"/>
              <a:t>To do that, we divide each facet, [click], into smaller facets and</a:t>
            </a:r>
          </a:p>
          <a:p>
            <a:r>
              <a:rPr lang="en-US" baseline="0" dirty="0" smtClean="0"/>
              <a:t>each smaller facet redirects light to a point on the source region. Then by integrating the slopes, similarly to Papas et al 2011, we get the curved facet shape.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67D1A-F3D8-4128-8ED9-2173B594ED3E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59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This paper deals with steganography.</a:t>
            </a:r>
          </a:p>
          <a:p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teganography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the art and science of writing secret messages for an intended recipient.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67D1A-F3D8-4128-8ED9-2173B594ED3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593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lets look at some simulated results. </a:t>
            </a:r>
          </a:p>
          <a:p>
            <a:r>
              <a:rPr lang="en-US" dirty="0" smtClean="0"/>
              <a:t>On the left we have a</a:t>
            </a:r>
            <a:r>
              <a:rPr lang="en-US" baseline="0" dirty="0" smtClean="0"/>
              <a:t> desired </a:t>
            </a:r>
            <a:r>
              <a:rPr lang="en-US" dirty="0" smtClean="0"/>
              <a:t>source image, followed</a:t>
            </a:r>
            <a:r>
              <a:rPr lang="en-US" baseline="0" dirty="0" smtClean="0"/>
              <a:t> by </a:t>
            </a:r>
            <a:r>
              <a:rPr lang="en-US" dirty="0" smtClean="0"/>
              <a:t>the desired target image.</a:t>
            </a:r>
            <a:endParaRPr lang="en-GB" dirty="0" smtClean="0"/>
          </a:p>
          <a:p>
            <a:r>
              <a:rPr lang="en-US" dirty="0" smtClean="0"/>
              <a:t>In</a:t>
            </a:r>
            <a:r>
              <a:rPr lang="en-US" baseline="0" dirty="0" smtClean="0"/>
              <a:t> the 3</a:t>
            </a:r>
            <a:r>
              <a:rPr lang="en-US" baseline="30000" dirty="0" smtClean="0"/>
              <a:t>rd</a:t>
            </a:r>
            <a:r>
              <a:rPr lang="en-US" baseline="0" dirty="0" smtClean="0"/>
              <a:t> position we have the Magic Lens, produced by the method I just explained, and finally on the right we see a simulation, rendered with a path tracer. This shows the source image as seen through the lens.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67D1A-F3D8-4128-8ED9-2173B594ED3E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593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Another similar example is this 128x128</a:t>
            </a:r>
            <a:r>
              <a:rPr lang="en-US" baseline="0" dirty="0" smtClean="0"/>
              <a:t> lens where the flowers image is transformed into a bus.</a:t>
            </a:r>
          </a:p>
          <a:p>
            <a:r>
              <a:rPr lang="en-US" baseline="0" dirty="0" smtClean="0"/>
              <a:t>---------------</a:t>
            </a:r>
          </a:p>
          <a:p>
            <a:r>
              <a:rPr lang="en-US" baseline="0" dirty="0" smtClean="0"/>
              <a:t>The lenses are relatively smooth, which is due to the simulated annealing and height optimization steps of our pipeline.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67D1A-F3D8-4128-8ED9-2173B594ED3E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593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67D1A-F3D8-4128-8ED9-2173B594ED3E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593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Another</a:t>
            </a:r>
            <a:r>
              <a:rPr lang="en-US" baseline="0" dirty="0" smtClean="0"/>
              <a:t> simulated result is the transformation of this bridge painting to the peppers scene.</a:t>
            </a:r>
          </a:p>
          <a:p>
            <a:r>
              <a:rPr lang="en-US" baseline="0" dirty="0" smtClean="0"/>
              <a:t>This lens shown here has 64x64 facets.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67D1A-F3D8-4128-8ED9-2173B594ED3E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593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</a:t>
            </a:r>
            <a:r>
              <a:rPr lang="en-US" baseline="0" dirty="0" smtClean="0"/>
              <a:t> lets look at a manufactured result.</a:t>
            </a:r>
          </a:p>
          <a:p>
            <a:r>
              <a:rPr lang="en-US" baseline="0" dirty="0" smtClean="0"/>
              <a:t>Here we have a source image composed out of random circles, and next to it we show the simulated result with a</a:t>
            </a:r>
            <a:endParaRPr lang="en-GB" dirty="0" smtClean="0"/>
          </a:p>
          <a:p>
            <a:r>
              <a:rPr lang="en-GB" dirty="0" smtClean="0"/>
              <a:t>32x32</a:t>
            </a:r>
            <a:r>
              <a:rPr lang="en-GB" baseline="0" dirty="0" smtClean="0"/>
              <a:t> lens, which is placed 10cm away from source. </a:t>
            </a:r>
          </a:p>
          <a:p>
            <a:r>
              <a:rPr lang="en-GB" baseline="0" dirty="0" smtClean="0"/>
              <a:t>On the right we see a photograph of a physical prototype fabricated with a milling machine.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67D1A-F3D8-4128-8ED9-2173B594ED3E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593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lets proceed with designing </a:t>
            </a:r>
            <a:r>
              <a:rPr lang="en-US" baseline="0" dirty="0" smtClean="0"/>
              <a:t>source optimized lenses that work with multiple images.</a:t>
            </a:r>
          </a:p>
          <a:p>
            <a:endParaRPr lang="en-US" dirty="0" smtClean="0"/>
          </a:p>
          <a:p>
            <a:r>
              <a:rPr lang="en-US" dirty="0" smtClean="0"/>
              <a:t>Multiple </a:t>
            </a:r>
            <a:r>
              <a:rPr lang="en-US" baseline="0" dirty="0" smtClean="0"/>
              <a:t>source optimized lenses, are lenses that will decode a different target image for each source image.</a:t>
            </a:r>
          </a:p>
          <a:p>
            <a:r>
              <a:rPr lang="en-US" baseline="0" dirty="0" smtClean="0"/>
              <a:t>To do that we need to perform a simple change in the [click] patch matching step.</a:t>
            </a:r>
          </a:p>
          <a:p>
            <a:r>
              <a:rPr lang="en-US" baseline="0" dirty="0" smtClean="0"/>
              <a:t>The change is that now we try to find a target that will minimize the overall error, of the facet, for all [click] source and target image pairs. </a:t>
            </a:r>
          </a:p>
          <a:p>
            <a:r>
              <a:rPr lang="en-US" baseline="0" dirty="0" smtClean="0"/>
              <a:t>For example: if all target images should appear white through a facet, then a region that is white at all source images, within a permitted range, will be preferred.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67D1A-F3D8-4128-8ED9-2173B594ED3E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593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is the</a:t>
            </a:r>
            <a:r>
              <a:rPr lang="en-US" baseline="0" dirty="0" smtClean="0"/>
              <a:t> decoding result of a rotating image (or 4 different images) as seen through the lens.</a:t>
            </a:r>
          </a:p>
          <a:p>
            <a:r>
              <a:rPr lang="en-US" baseline="0" dirty="0" smtClean="0"/>
              <a:t>In the middle we have a high quality simulation with 128x128 facets and on the right a photograph of a 3D printed lens.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67D1A-F3D8-4128-8ED9-2173B594ED3E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593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Another result is this 16x16 facet lens that unscrambles</a:t>
            </a:r>
            <a:r>
              <a:rPr lang="en-US" baseline="0" dirty="0" smtClean="0"/>
              <a:t> 4 source images into  numbers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67D1A-F3D8-4128-8ED9-2173B594ED3E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593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Another type of source optimized lens is this</a:t>
            </a:r>
            <a:r>
              <a:rPr lang="en-US" baseline="0" dirty="0" smtClean="0"/>
              <a:t> multi-view lens, which when viewed from the left, an image of a penguin appears, and when viewed from the right an image of a panda appears.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67D1A-F3D8-4128-8ED9-2173B594ED3E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593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Now the source optimized</a:t>
            </a:r>
            <a:r>
              <a:rPr lang="en-US" baseline="0" dirty="0" smtClean="0"/>
              <a:t> lenses have some very interesting properties: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[click] They can transform a source image to a target image without modifying it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Their overall continuity is optimized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And they can be used to display view dependent target images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But [click] on the other hand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</a:t>
            </a:r>
            <a:r>
              <a:rPr lang="en-US" baseline="0" dirty="0" smtClean="0"/>
              <a:t> number of image pairs that can be decoded using a single lens is limited</a:t>
            </a:r>
            <a:r>
              <a:rPr lang="en-US" dirty="0" smtClean="0"/>
              <a:t>,</a:t>
            </a:r>
            <a:r>
              <a:rPr lang="en-US" baseline="0" dirty="0" smtClean="0"/>
              <a:t> and as the number of images increases, the quality decreases.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In addition manufacturing is tied to these images, and this can be expensive and time consuming. For example it wouldn’t be feasible to use a source optimized lens for a long animation.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67D1A-F3D8-4128-8ED9-2173B594ED3E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59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simple example of a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steganographic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device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the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Cardan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Grille. Here I wrote a paragraph of text that contains a secret message.</a:t>
            </a:r>
          </a:p>
          <a:p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recipient can de-code the text by placing [click] our pre-shared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cardan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grille on top of the paragraph.</a:t>
            </a:r>
          </a:p>
          <a:p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secret message here reads: The key is under the mat</a:t>
            </a:r>
          </a:p>
          <a:p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other classical methods for achieving this, such as writing with invisible [click] ink, using magic [click] decoder rings and others …</a:t>
            </a:r>
          </a:p>
          <a:p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67D1A-F3D8-4128-8ED9-2173B594ED3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593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motivates</a:t>
            </a:r>
            <a:r>
              <a:rPr lang="en-US" baseline="0" dirty="0" smtClean="0"/>
              <a:t> the need for a new type of lens, that can transform an unlimited number of source and target image pairs: </a:t>
            </a:r>
          </a:p>
          <a:p>
            <a:r>
              <a:rPr lang="en-US" baseline="0" dirty="0" smtClean="0"/>
              <a:t>the universal lens.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67D1A-F3D8-4128-8ED9-2173B594ED3E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593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What we define</a:t>
            </a:r>
            <a:r>
              <a:rPr lang="en-US" baseline="0" dirty="0" smtClean="0"/>
              <a:t> as a universal lens, is a lens that has 2 required properties: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First: It can decode an unlimited number of images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And second: the source images are now dependent on the lens and the target image, and not vice versa. This implies that the source images will now be modified.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67D1A-F3D8-4128-8ED9-2173B594ED3E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593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By relaxing the constraint on modifying the source image, we can create lenses that can decode an unlimited amount of generated source images.</a:t>
            </a:r>
          </a:p>
          <a:p>
            <a:r>
              <a:rPr lang="en-US" baseline="0" dirty="0" smtClean="0"/>
              <a:t>The pipeline is changed to the following: </a:t>
            </a:r>
          </a:p>
          <a:p>
            <a:r>
              <a:rPr lang="en-US" baseline="0" dirty="0" smtClean="0"/>
              <a:t>First we compute a scrambled mapping, using dart throwing and then we proceed with the previously mentioned facet orientation and height optimization procedures</a:t>
            </a:r>
            <a:r>
              <a:rPr lang="el-GR" baseline="0" dirty="0" smtClean="0"/>
              <a:t>, </a:t>
            </a:r>
            <a:r>
              <a:rPr lang="en-US" baseline="0" dirty="0" smtClean="0"/>
              <a:t>to produce a lens that unscrambles it.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Now lets dive into the details [click] of the random mapping computation.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67D1A-F3D8-4128-8ED9-2173B594ED3E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593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main goal when computing the random mapping</a:t>
            </a:r>
            <a:r>
              <a:rPr lang="en-US" baseline="0" dirty="0" smtClean="0"/>
              <a:t> is to guarantee that there will be no overlaps.</a:t>
            </a:r>
          </a:p>
          <a:p>
            <a:r>
              <a:rPr lang="en-US" baseline="0" dirty="0" smtClean="0"/>
              <a:t>In the heat map seen here, from one of our source-optimized lenses, we highlight the regions in the source image which overlap.</a:t>
            </a:r>
          </a:p>
          <a:p>
            <a:r>
              <a:rPr lang="en-US" baseline="0" dirty="0" smtClean="0"/>
              <a:t>Blue corresponds to 0 overlaps and red [click] corresponds to 18 overlaps.</a:t>
            </a:r>
          </a:p>
          <a:p>
            <a:r>
              <a:rPr lang="en-US" baseline="0" dirty="0" smtClean="0"/>
              <a:t>That means that 18 facets aim at the same location on the source image.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problem when two or more facets focus on the same image region is that when you look through the lens, those facets will have the same content.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This prevents us from showing different images with the same lens.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If we were able to force non overlapping targets, then we could create arbitrary target images by just coloring their corresponding targets in the source image.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67D1A-F3D8-4128-8ED9-2173B594ED3E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593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the random mapping computation,</a:t>
            </a:r>
            <a:r>
              <a:rPr lang="en-US" baseline="0" dirty="0" smtClean="0"/>
              <a:t> w</a:t>
            </a:r>
            <a:r>
              <a:rPr lang="en-US" dirty="0" smtClean="0"/>
              <a:t>e employ</a:t>
            </a:r>
            <a:r>
              <a:rPr lang="en-US" baseline="0" dirty="0" smtClean="0"/>
              <a:t> a simple hierarchical dart-throwing method that scrambles the facet targets as much as possible, while guaranteeing that there will be no overlaps. </a:t>
            </a:r>
          </a:p>
          <a:p>
            <a:r>
              <a:rPr lang="en-US" baseline="0" dirty="0" smtClean="0"/>
              <a:t>We allow translations, 90 degree rotations and scale changes.</a:t>
            </a:r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white part on the source image indicate regions that will not be visible through the universal lens. In those regions we can in-paint camouflage patterns to better obfuscate the source image, without affecting the target image.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r>
              <a:rPr lang="en-US" dirty="0" smtClean="0"/>
              <a:t>The</a:t>
            </a:r>
            <a:r>
              <a:rPr lang="en-US" baseline="0" dirty="0" smtClean="0"/>
              <a:t> resulting universal lens [click] that achieves this scrambling, is shown on the right.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67D1A-F3D8-4128-8ED9-2173B594ED3E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593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67D1A-F3D8-4128-8ED9-2173B594ED3E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593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67D1A-F3D8-4128-8ED9-2173B594ED3E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593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method, although works well as a proof of concept,</a:t>
            </a:r>
            <a:r>
              <a:rPr lang="en-US" baseline="0" dirty="0" smtClean="0"/>
              <a:t> still needs improvement.</a:t>
            </a:r>
          </a:p>
          <a:p>
            <a:r>
              <a:rPr lang="en-US" baseline="0" dirty="0" smtClean="0"/>
              <a:t>First [click] we would like to further reduce discontinuities, which have a negative impact on the overall quality and fabrication.</a:t>
            </a:r>
          </a:p>
          <a:p>
            <a:r>
              <a:rPr lang="en-US" baseline="0" dirty="0" smtClean="0"/>
              <a:t>We believe that the camouflage [click] used for the universal lens can be improved, especially in the temporal domain. </a:t>
            </a:r>
          </a:p>
          <a:p>
            <a:r>
              <a:rPr lang="en-US" baseline="0" dirty="0" smtClean="0"/>
              <a:t>Unfortunately it is still possible to see the worm animation cycle in the scrambled source images.</a:t>
            </a:r>
          </a:p>
          <a:p>
            <a:r>
              <a:rPr lang="en-US" baseline="0" dirty="0" smtClean="0"/>
              <a:t>Finally we would like to further investigate the effect of surface roughness [click] and how that impacts the overall quality and refraction directions.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67D1A-F3D8-4128-8ED9-2173B594ED3E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593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To summarize, we have presented a complete pipeline for manufacturing </a:t>
            </a:r>
            <a:r>
              <a:rPr lang="en-US" baseline="0" dirty="0" err="1" smtClean="0"/>
              <a:t>steganographic</a:t>
            </a:r>
            <a:r>
              <a:rPr lang="en-US" baseline="0" dirty="0" smtClean="0"/>
              <a:t> lenses.</a:t>
            </a:r>
          </a:p>
          <a:p>
            <a:r>
              <a:rPr lang="en-US" baseline="0" dirty="0" smtClean="0"/>
              <a:t>We presented two types of lenses where each one is targeted towards a specific application</a:t>
            </a:r>
          </a:p>
          <a:p>
            <a:r>
              <a:rPr lang="en-US" baseline="0" dirty="0" smtClean="0"/>
              <a:t>And finally we demonstrated a variety possible use cases ranging from decoding video, to sending secret messages and multi-view displays. We hope that our work will inspire future research in this very exciting field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67D1A-F3D8-4128-8ED9-2173B594ED3E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593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Special</a:t>
            </a:r>
            <a:r>
              <a:rPr lang="en-US" baseline="0" dirty="0" smtClean="0"/>
              <a:t> thanks should go to the colleagues at the </a:t>
            </a:r>
            <a:r>
              <a:rPr lang="en-US" dirty="0" smtClean="0"/>
              <a:t>CGL Lab at ETH Zurich</a:t>
            </a:r>
            <a:r>
              <a:rPr lang="en-US" baseline="0" dirty="0" smtClean="0"/>
              <a:t>, and the Disney Research Lab. In addition I would like to thank our anonymous reviewers for their feedback and suggestions.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67D1A-F3D8-4128-8ED9-2173B594ED3E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59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</a:t>
            </a:r>
            <a:r>
              <a:rPr lang="en-US" baseline="0" dirty="0" smtClean="0"/>
              <a:t> goal is to </a:t>
            </a:r>
            <a:r>
              <a:rPr lang="en-US" dirty="0" smtClean="0"/>
              <a:t>enable steganography by using refraction.</a:t>
            </a:r>
            <a:endParaRPr lang="en-US" baseline="0" dirty="0" smtClean="0"/>
          </a:p>
          <a:p>
            <a:r>
              <a:rPr lang="en-US" baseline="0" dirty="0" smtClean="0"/>
              <a:t>That is, given a source image, and a desired target [click] image</a:t>
            </a:r>
          </a:p>
          <a:p>
            <a:r>
              <a:rPr lang="en-US" baseline="0" dirty="0" smtClean="0"/>
              <a:t>We device a method that automatically designs a lens [click] such that when a viewer looks through it, the source image will be transformed to the target image.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67D1A-F3D8-4128-8ED9-2173B594ED3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593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67D1A-F3D8-4128-8ED9-2173B594ED3E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593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67D1A-F3D8-4128-8ED9-2173B594ED3E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59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Being</a:t>
            </a:r>
            <a:r>
              <a:rPr lang="en-US" baseline="0" dirty="0" smtClean="0"/>
              <a:t> able to manufacture such a lens, has many potential interesting applications, such as :</a:t>
            </a:r>
          </a:p>
          <a:p>
            <a:r>
              <a:rPr lang="en-US" baseline="0" dirty="0" smtClean="0"/>
              <a:t>[click] secret message passing, where friends can send encoded messages to each other that can only be decoded by using such a lens, </a:t>
            </a:r>
          </a:p>
          <a:p>
            <a:r>
              <a:rPr lang="en-US" baseline="0" dirty="0" smtClean="0"/>
              <a:t>Or you can imagine miniaturizing [click] these lenses such that they can fit into bank notes, the authenticity of the note can be verified by looking at a validation pattern through the bank note lens.</a:t>
            </a:r>
          </a:p>
          <a:p>
            <a:r>
              <a:rPr lang="en-US" dirty="0" smtClean="0"/>
              <a:t>Another application is …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67D1A-F3D8-4128-8ED9-2173B594ED3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59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Multi-view</a:t>
            </a:r>
            <a:r>
              <a:rPr lang="en-US" baseline="0" dirty="0" smtClean="0"/>
              <a:t> displays, where similarly to a lenticular array, a lens is designed to decode a single source image into view dependent target images.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67D1A-F3D8-4128-8ED9-2173B594ED3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59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Hiding and encoding images has</a:t>
            </a:r>
            <a:r>
              <a:rPr lang="en-US" baseline="0" dirty="0" smtClean="0"/>
              <a:t> been of interest in computer graphics for a long time. An example of this is the </a:t>
            </a:r>
            <a:r>
              <a:rPr lang="en-US" baseline="0" dirty="0" err="1" smtClean="0"/>
              <a:t>autostereogram</a:t>
            </a:r>
            <a:r>
              <a:rPr lang="en-US" baseline="0" dirty="0" smtClean="0"/>
              <a:t> work of Tyler and Clark in the early 90s.</a:t>
            </a:r>
          </a:p>
          <a:p>
            <a:r>
              <a:rPr lang="en-US" baseline="0" dirty="0" smtClean="0"/>
              <a:t>An </a:t>
            </a:r>
            <a:r>
              <a:rPr lang="en-US" baseline="0" dirty="0" err="1" smtClean="0"/>
              <a:t>autostereogram</a:t>
            </a:r>
            <a:r>
              <a:rPr lang="en-US" baseline="0" dirty="0" smtClean="0"/>
              <a:t> is seen on the left  where a depth image of a shark has been encoded. </a:t>
            </a:r>
          </a:p>
          <a:p>
            <a:r>
              <a:rPr lang="en-US" baseline="0" dirty="0" smtClean="0"/>
              <a:t>The viewer, by controlling </a:t>
            </a:r>
            <a:r>
              <a:rPr lang="en-US" baseline="0" dirty="0" err="1" smtClean="0"/>
              <a:t>vergence</a:t>
            </a:r>
            <a:r>
              <a:rPr lang="en-US" baseline="0" dirty="0" smtClean="0"/>
              <a:t> and focus can decode the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67D1A-F3D8-4128-8ED9-2173B594ED3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59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Mitra</a:t>
            </a:r>
            <a:r>
              <a:rPr lang="en-US" dirty="0" smtClean="0"/>
              <a:t> et al, in their</a:t>
            </a:r>
            <a:r>
              <a:rPr lang="en-US" baseline="0" dirty="0" smtClean="0"/>
              <a:t> </a:t>
            </a:r>
            <a:r>
              <a:rPr lang="en-US" dirty="0" smtClean="0"/>
              <a:t>Emerging Images paper, were able to hide animations</a:t>
            </a:r>
            <a:r>
              <a:rPr lang="en-US" baseline="0" dirty="0" smtClean="0"/>
              <a:t> in the temporal domain as seen in this video.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67D1A-F3D8-4128-8ED9-2173B594ED3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593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Recently</a:t>
            </a:r>
            <a:r>
              <a:rPr lang="en-US" baseline="0" dirty="0" smtClean="0"/>
              <a:t> Chu et al presented camouflage images. They were able to hide images in normal looking photographs </a:t>
            </a:r>
            <a:r>
              <a:rPr lang="en-US" b="1" baseline="0" dirty="0" smtClean="0"/>
              <a:t>[click]</a:t>
            </a:r>
            <a:r>
              <a:rPr lang="en-US" baseline="0" dirty="0" smtClean="0"/>
              <a:t>, such as these 2 hidden horses we highlight here.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67D1A-F3D8-4128-8ED9-2173B594ED3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59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CB085-9118-4804-BBB9-7E73C2D27606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7FF7-7A46-4757-A898-9AF144B72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00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CB085-9118-4804-BBB9-7E73C2D27606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7FF7-7A46-4757-A898-9AF144B72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538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CB085-9118-4804-BBB9-7E73C2D27606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7FF7-7A46-4757-A898-9AF144B72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11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CB085-9118-4804-BBB9-7E73C2D27606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7FF7-7A46-4757-A898-9AF144B72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89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CB085-9118-4804-BBB9-7E73C2D27606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7FF7-7A46-4757-A898-9AF144B72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855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CB085-9118-4804-BBB9-7E73C2D27606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7FF7-7A46-4757-A898-9AF144B72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75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CB085-9118-4804-BBB9-7E73C2D27606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7FF7-7A46-4757-A898-9AF144B72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730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CB085-9118-4804-BBB9-7E73C2D27606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7FF7-7A46-4757-A898-9AF144B72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582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CB085-9118-4804-BBB9-7E73C2D27606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7FF7-7A46-4757-A898-9AF144B72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68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CB085-9118-4804-BBB9-7E73C2D27606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7FF7-7A46-4757-A898-9AF144B72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37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CB085-9118-4804-BBB9-7E73C2D27606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7FF7-7A46-4757-A898-9AF144B72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409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CB085-9118-4804-BBB9-7E73C2D27606}" type="datetimeFigureOut">
              <a:rPr lang="en-US" smtClean="0"/>
              <a:t>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7FF7-7A46-4757-A898-9AF144B72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788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image" Target="../media/image29.png"/><Relationship Id="rId3" Type="http://schemas.openxmlformats.org/officeDocument/2006/relationships/image" Target="../media/image27.png"/><Relationship Id="rId7" Type="http://schemas.openxmlformats.org/officeDocument/2006/relationships/diagramLayout" Target="../diagrams/layout2.xm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2.xml"/><Relationship Id="rId11" Type="http://schemas.openxmlformats.org/officeDocument/2006/relationships/image" Target="../media/image4.png"/><Relationship Id="rId5" Type="http://schemas.openxmlformats.org/officeDocument/2006/relationships/image" Target="../media/image28.png"/><Relationship Id="rId10" Type="http://schemas.microsoft.com/office/2007/relationships/diagramDrawing" Target="../diagrams/drawing2.xml"/><Relationship Id="rId4" Type="http://schemas.microsoft.com/office/2007/relationships/hdphoto" Target="../media/hdphoto2.wdp"/><Relationship Id="rId9" Type="http://schemas.openxmlformats.org/officeDocument/2006/relationships/diagramColors" Target="../diagrams/colors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6.png"/><Relationship Id="rId10" Type="http://schemas.openxmlformats.org/officeDocument/2006/relationships/image" Target="../media/image33.png"/><Relationship Id="rId4" Type="http://schemas.openxmlformats.org/officeDocument/2006/relationships/image" Target="../media/image4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1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4.png"/><Relationship Id="rId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Relationship Id="rId1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56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25.png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58.png"/><Relationship Id="rId10" Type="http://schemas.openxmlformats.org/officeDocument/2006/relationships/image" Target="../media/image54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6.png"/><Relationship Id="rId1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3" Type="http://schemas.openxmlformats.org/officeDocument/2006/relationships/image" Target="../media/image4.png"/><Relationship Id="rId7" Type="http://schemas.openxmlformats.org/officeDocument/2006/relationships/image" Target="../media/image66.jpe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11" Type="http://schemas.openxmlformats.org/officeDocument/2006/relationships/image" Target="../media/image70.png"/><Relationship Id="rId5" Type="http://schemas.openxmlformats.org/officeDocument/2006/relationships/image" Target="../media/image64.jpe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19" Type="http://schemas.openxmlformats.org/officeDocument/2006/relationships/image" Target="../media/image78.png"/><Relationship Id="rId4" Type="http://schemas.openxmlformats.org/officeDocument/2006/relationships/image" Target="../media/image6.png"/><Relationship Id="rId9" Type="http://schemas.openxmlformats.org/officeDocument/2006/relationships/image" Target="../media/image68.jpeg"/><Relationship Id="rId1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80.pn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79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pn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4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6.png"/><Relationship Id="rId9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4.pn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91.jpeg"/><Relationship Id="rId10" Type="http://schemas.openxmlformats.org/officeDocument/2006/relationships/image" Target="../media/image94.png"/><Relationship Id="rId4" Type="http://schemas.openxmlformats.org/officeDocument/2006/relationships/image" Target="../media/image6.png"/><Relationship Id="rId9" Type="http://schemas.openxmlformats.org/officeDocument/2006/relationships/image" Target="../media/image9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jpeg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Stereogram_Tut_Shark_Depthmap.png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://en.wikipedia.org/wiki/File:Stereogram_Tut_Random_Dot_Shark.pn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melissachan\Desktop\Slide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mpapas\Projects\steganography\report\graphics\printedlenscloseup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5132" y="-381000"/>
            <a:ext cx="9189132" cy="312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6800" y="2743200"/>
            <a:ext cx="7086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smtClean="0">
                <a:latin typeface="Helvetica" pitchFamily="34" charset="0"/>
                <a:cs typeface="Arial" pitchFamily="34" charset="0"/>
              </a:rPr>
              <a:t>The Magic Lens:</a:t>
            </a:r>
          </a:p>
          <a:p>
            <a:pPr algn="ctr"/>
            <a:r>
              <a:rPr lang="en-US" sz="3400" b="1" dirty="0" smtClean="0">
                <a:latin typeface="Helvetica" pitchFamily="34" charset="0"/>
                <a:cs typeface="Arial" pitchFamily="34" charset="0"/>
              </a:rPr>
              <a:t>Refractive Steganography</a:t>
            </a:r>
            <a:endParaRPr lang="en-US" sz="3400" b="1" dirty="0">
              <a:latin typeface="Helvetica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795" y="4201180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Arial" pitchFamily="34" charset="0"/>
              </a:rPr>
              <a:t>Marios Papas, Thomas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Arial" pitchFamily="34" charset="0"/>
              </a:rPr>
              <a:t>Houit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Arial" pitchFamily="34" charset="0"/>
              </a:rPr>
              <a:t>, Derek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Arial" pitchFamily="34" charset="0"/>
              </a:rPr>
              <a:t>Nowrouzezahrai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Arial" pitchFamily="34" charset="0"/>
              </a:rPr>
              <a:t>, Markus Gross,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Arial" pitchFamily="34" charset="0"/>
              </a:rPr>
              <a:t>Wojciech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Arial" pitchFamily="34" charset="0"/>
              </a:rPr>
              <a:t>Jarosz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34" charset="0"/>
              <a:cs typeface="Arial" pitchFamily="34" charset="0"/>
            </a:endParaRPr>
          </a:p>
        </p:txBody>
      </p:sp>
      <p:pic>
        <p:nvPicPr>
          <p:cNvPr id="7" name="Picture 6" descr="\\fs.drz.inf.ethz.ch\group\Repository\presentations\LOGOS\Disney Research Zurich Logo.- Outline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019800"/>
            <a:ext cx="182173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W:\scratch\siggraph template\eth_logo_black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019800"/>
            <a:ext cx="1785915" cy="4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97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Related Work: Refractive and Reflective Surfaces</a:t>
            </a:r>
            <a:endParaRPr lang="en-US" sz="2800" b="1" dirty="0">
              <a:latin typeface="Helvetica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Custom micro-facet BRDF 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[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Weyrich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et al. 2009]</a:t>
            </a:r>
          </a:p>
          <a:p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Geometry from Caustics </a:t>
            </a: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[</a:t>
            </a:r>
            <a:r>
              <a:rPr lang="en-US" sz="1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Finckh</a:t>
            </a: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et al. 2010]</a:t>
            </a:r>
          </a:p>
          <a:p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Goal Based Caustics </a:t>
            </a: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[Papas et al. 2011]</a:t>
            </a:r>
            <a:endParaRPr lang="en-US" sz="22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2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marL="457200" lvl="1" indent="0">
              <a:buNone/>
            </a:pPr>
            <a:endParaRPr lang="en-US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200" dirty="0" smtClean="0">
              <a:latin typeface="Helvetica" pitchFamily="34" charset="0"/>
            </a:endParaRPr>
          </a:p>
          <a:p>
            <a:endParaRPr lang="en-US" sz="2200" dirty="0">
              <a:latin typeface="Helvetica" pitchFamily="34" charset="0"/>
            </a:endParaRPr>
          </a:p>
        </p:txBody>
      </p:sp>
      <p:pic>
        <p:nvPicPr>
          <p:cNvPr id="7" name="Picture 6" descr="\\fs.drz.inf.ethz.ch\group\Repository\presentations\LOGOS\Disney Research Zurich Logo.- Outlin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24600"/>
            <a:ext cx="182173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W:\scratch\siggraph template\eth_logo_bla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63" y="6372240"/>
            <a:ext cx="1623559" cy="41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395371"/>
            <a:ext cx="2133600" cy="365125"/>
          </a:xfrm>
        </p:spPr>
        <p:txBody>
          <a:bodyPr/>
          <a:lstStyle/>
          <a:p>
            <a:fld id="{B2857FF7-7A46-4757-A898-9AF144B7234C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10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87301" y="3287067"/>
            <a:ext cx="3191403" cy="28491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67752" y="3297097"/>
            <a:ext cx="1916689" cy="28290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6208" y="3314313"/>
            <a:ext cx="2826891" cy="27946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44" y="5105214"/>
            <a:ext cx="2274256" cy="1143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155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743200"/>
            <a:ext cx="817321" cy="68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Fabrication</a:t>
            </a:r>
            <a:endParaRPr lang="en-US" sz="2800" b="1" dirty="0">
              <a:latin typeface="Helvetica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53400" cy="4525963"/>
          </a:xfrm>
        </p:spPr>
        <p:txBody>
          <a:bodyPr numCol="1">
            <a:normAutofit/>
          </a:bodyPr>
          <a:lstStyle/>
          <a:p>
            <a:pPr algn="just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Goal:</a:t>
            </a:r>
          </a:p>
          <a:p>
            <a:pPr lvl="1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Manufacture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Steganographic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Lenses</a:t>
            </a:r>
            <a:endParaRPr lang="en-US" sz="8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</p:txBody>
      </p:sp>
      <p:pic>
        <p:nvPicPr>
          <p:cNvPr id="7" name="Picture 6" descr="\\fs.drz.inf.ethz.ch\group\Repository\presentations\LOGOS\Disney Research Zurich Logo.- Outline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24600"/>
            <a:ext cx="1821735" cy="4572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W:\scratch\siggraph template\eth_logo_blac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63" y="6372240"/>
            <a:ext cx="1623559" cy="41138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395371"/>
            <a:ext cx="2133600" cy="365125"/>
          </a:xfrm>
        </p:spPr>
        <p:txBody>
          <a:bodyPr/>
          <a:lstStyle/>
          <a:p>
            <a:fld id="{B2857FF7-7A46-4757-A898-9AF144B7234C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11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098" name="Picture 2" descr="C:\Users\mpapas\Dropbox\MagicLens-SiggraphAsia\FastForward\latex_src\graphics\panda-physica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270" y="3360740"/>
            <a:ext cx="2106330" cy="210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21215" y="3341410"/>
            <a:ext cx="2188985" cy="2144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mpapas\Dropbox\MagicLens-SiggraphAsia\FastForward\latex_src\graphics\pand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41" y="3378226"/>
            <a:ext cx="2071359" cy="207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979" y="2590800"/>
            <a:ext cx="1000441" cy="84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652705" y="5562600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3D Printing</a:t>
            </a:r>
            <a:endParaRPr lang="en-US" dirty="0">
              <a:latin typeface="Helvetic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57089" y="560173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Milling</a:t>
            </a:r>
            <a:endParaRPr lang="en-US" dirty="0">
              <a:latin typeface="Helvetic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23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779040267"/>
              </p:ext>
            </p:extLst>
          </p:nvPr>
        </p:nvGraphicFramePr>
        <p:xfrm>
          <a:off x="381000" y="1066800"/>
          <a:ext cx="86106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Lenses Classification</a:t>
            </a:r>
            <a:endParaRPr lang="en-US" sz="2800" b="1" dirty="0">
              <a:latin typeface="Helvetica" pitchFamily="34" charset="0"/>
            </a:endParaRPr>
          </a:p>
        </p:txBody>
      </p:sp>
      <p:pic>
        <p:nvPicPr>
          <p:cNvPr id="7" name="Picture 6" descr="\\fs.drz.inf.ethz.ch\group\Repository\presentations\LOGOS\Disney Research Zurich Logo.- Outline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24600"/>
            <a:ext cx="182173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W:\scratch\siggraph template\eth_logo_bla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63" y="6372240"/>
            <a:ext cx="1623559" cy="41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395371"/>
            <a:ext cx="2133600" cy="365125"/>
          </a:xfrm>
        </p:spPr>
        <p:txBody>
          <a:bodyPr/>
          <a:lstStyle/>
          <a:p>
            <a:fld id="{B2857FF7-7A46-4757-A898-9AF144B7234C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12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88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561F737-E80B-4F95-8A6D-E58A737D25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A561F737-E80B-4F95-8A6D-E58A737D25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52ECC19-E8E4-482F-8635-51904E998A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752ECC19-E8E4-482F-8635-51904E998A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9274" y1="97002" x2="59241" y2="97216"/>
                        <a14:foregroundMark x1="13036" y1="98715" x2="1155" y2="995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6" b="606"/>
          <a:stretch/>
        </p:blipFill>
        <p:spPr bwMode="auto">
          <a:xfrm>
            <a:off x="3402570" y="1720592"/>
            <a:ext cx="2296396" cy="174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992" y="1227455"/>
            <a:ext cx="2506345" cy="2506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481709616"/>
              </p:ext>
            </p:extLst>
          </p:nvPr>
        </p:nvGraphicFramePr>
        <p:xfrm>
          <a:off x="550076" y="4267200"/>
          <a:ext cx="7908123" cy="1696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Single Source Optimized Lenses</a:t>
            </a:r>
            <a:endParaRPr lang="en-US" sz="2800" b="1" dirty="0">
              <a:latin typeface="Helvetica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4267200"/>
            <a:ext cx="8153400" cy="1858963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Process:</a:t>
            </a:r>
            <a:endParaRPr lang="en-US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lvl="1"/>
            <a:endParaRPr lang="en-US" sz="1800" dirty="0" smtClean="0">
              <a:latin typeface="Helvetica" pitchFamily="34" charset="0"/>
            </a:endParaRPr>
          </a:p>
          <a:p>
            <a:endParaRPr lang="en-US" sz="2200" dirty="0" smtClean="0">
              <a:latin typeface="Helvetica" pitchFamily="34" charset="0"/>
            </a:endParaRPr>
          </a:p>
          <a:p>
            <a:endParaRPr lang="en-US" sz="2200" dirty="0">
              <a:latin typeface="Helvetica" pitchFamily="34" charset="0"/>
            </a:endParaRPr>
          </a:p>
        </p:txBody>
      </p:sp>
      <p:pic>
        <p:nvPicPr>
          <p:cNvPr id="7" name="Picture 6" descr="\\fs.drz.inf.ethz.ch\group\Repository\presentations\LOGOS\Disney Research Zurich Logo.- Outline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24600"/>
            <a:ext cx="182173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W:\scratch\siggraph template\eth_logo_black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63" y="6372240"/>
            <a:ext cx="1623559" cy="41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395371"/>
            <a:ext cx="2133600" cy="365125"/>
          </a:xfrm>
        </p:spPr>
        <p:txBody>
          <a:bodyPr/>
          <a:lstStyle/>
          <a:p>
            <a:fld id="{B2857FF7-7A46-4757-A898-9AF144B7234C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13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5750" y="3762256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Single Source Image</a:t>
            </a:r>
            <a:endParaRPr lang="en-US" dirty="0">
              <a:latin typeface="Helvetic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52296" y="3745468"/>
            <a:ext cx="1531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Target Image</a:t>
            </a:r>
            <a:endParaRPr lang="en-US" dirty="0">
              <a:latin typeface="Helvetic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H="1">
            <a:off x="3810000" y="2590800"/>
            <a:ext cx="1481537" cy="0"/>
          </a:xfrm>
          <a:prstGeom prst="line">
            <a:avLst/>
          </a:prstGeom>
          <a:noFill/>
          <a:ln w="88900" cap="flat">
            <a:solidFill>
              <a:srgbClr val="C00000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pic>
        <p:nvPicPr>
          <p:cNvPr id="57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17" y="1227455"/>
            <a:ext cx="2506345" cy="2506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817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8153400" cy="4754563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Patch Matching</a:t>
            </a:r>
            <a:endParaRPr lang="en-US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lvl="1"/>
            <a:endParaRPr lang="en-US" sz="1800" dirty="0" smtClean="0">
              <a:latin typeface="Helvetica" pitchFamily="34" charset="0"/>
            </a:endParaRPr>
          </a:p>
          <a:p>
            <a:endParaRPr lang="en-US" sz="2200" dirty="0" smtClean="0">
              <a:latin typeface="Helvetica" pitchFamily="34" charset="0"/>
            </a:endParaRPr>
          </a:p>
          <a:p>
            <a:endParaRPr lang="en-US" sz="2200" dirty="0">
              <a:latin typeface="Helvetica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142024" y="5002768"/>
            <a:ext cx="1583495" cy="989397"/>
            <a:chOff x="6142024" y="5002768"/>
            <a:chExt cx="1583495" cy="989397"/>
          </a:xfrm>
        </p:grpSpPr>
        <p:sp>
          <p:nvSpPr>
            <p:cNvPr id="25" name="Rectangle 24"/>
            <p:cNvSpPr/>
            <p:nvPr/>
          </p:nvSpPr>
          <p:spPr>
            <a:xfrm>
              <a:off x="6142024" y="5029200"/>
              <a:ext cx="1583495" cy="9629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152295" y="5002768"/>
              <a:ext cx="1573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Helvetica" pitchFamily="34" charset="0"/>
                  <a:ea typeface="Verdana" pitchFamily="34" charset="0"/>
                  <a:cs typeface="Verdana" pitchFamily="34" charset="0"/>
                </a:rPr>
                <a:t>Target tile</a:t>
              </a:r>
              <a:endParaRPr lang="en-US" dirty="0">
                <a:latin typeface="Helvetic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4800" y="5029200"/>
            <a:ext cx="3733800" cy="962965"/>
            <a:chOff x="304800" y="5029200"/>
            <a:chExt cx="3733800" cy="962965"/>
          </a:xfrm>
        </p:grpSpPr>
        <p:sp>
          <p:nvSpPr>
            <p:cNvPr id="6" name="Rectangle 5"/>
            <p:cNvSpPr/>
            <p:nvPr/>
          </p:nvSpPr>
          <p:spPr>
            <a:xfrm>
              <a:off x="304800" y="5029200"/>
              <a:ext cx="3733800" cy="9629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4748" y="5029200"/>
              <a:ext cx="1582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Helvetica" pitchFamily="34" charset="0"/>
                  <a:ea typeface="Verdana" pitchFamily="34" charset="0"/>
                  <a:cs typeface="Verdana" pitchFamily="34" charset="0"/>
                </a:rPr>
                <a:t>Candidate list</a:t>
              </a:r>
              <a:endParaRPr lang="en-US" dirty="0">
                <a:latin typeface="Helvetic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pic>
        <p:nvPicPr>
          <p:cNvPr id="10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992" y="1856343"/>
            <a:ext cx="2506345" cy="2506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>
                <a:latin typeface="Helvetica" pitchFamily="34" charset="0"/>
              </a:rPr>
              <a:t>Single Source </a:t>
            </a:r>
            <a:r>
              <a:rPr lang="en-US" sz="2800" b="1" dirty="0" smtClean="0">
                <a:latin typeface="Helvetica" pitchFamily="34" charset="0"/>
              </a:rPr>
              <a:t>Optimized Lenses</a:t>
            </a:r>
            <a:endParaRPr lang="en-US" sz="2800" b="1" dirty="0">
              <a:latin typeface="Helvetica" pitchFamily="34" charset="0"/>
            </a:endParaRPr>
          </a:p>
        </p:txBody>
      </p:sp>
      <p:pic>
        <p:nvPicPr>
          <p:cNvPr id="7" name="Picture 6" descr="\\fs.drz.inf.ethz.ch\group\Repository\presentations\LOGOS\Disney Research Zurich Logo.- Outline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24600"/>
            <a:ext cx="182173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W:\scratch\siggraph template\eth_logo_blac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63" y="6372240"/>
            <a:ext cx="1623559" cy="41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395371"/>
            <a:ext cx="2133600" cy="365125"/>
          </a:xfrm>
        </p:spPr>
        <p:txBody>
          <a:bodyPr/>
          <a:lstStyle/>
          <a:p>
            <a:fld id="{B2857FF7-7A46-4757-A898-9AF144B7234C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14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72825" y="4295656"/>
            <a:ext cx="1620957" cy="335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Source Image</a:t>
            </a:r>
            <a:endParaRPr lang="en-US" dirty="0">
              <a:latin typeface="Helvetic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52296" y="4278868"/>
            <a:ext cx="1531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Target Image</a:t>
            </a:r>
            <a:endParaRPr lang="en-US" dirty="0">
              <a:latin typeface="Helvetic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H="1">
            <a:off x="3810000" y="3219688"/>
            <a:ext cx="1481537" cy="0"/>
          </a:xfrm>
          <a:prstGeom prst="line">
            <a:avLst/>
          </a:prstGeom>
          <a:noFill/>
          <a:ln w="88900" cap="flat">
            <a:solidFill>
              <a:srgbClr val="C00000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pic>
        <p:nvPicPr>
          <p:cNvPr id="5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17" y="1856343"/>
            <a:ext cx="2506345" cy="2506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1" descr="F:\Dropbox\MagicLens-SiggraphAsia\Presentation\images\gri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992" y="1828800"/>
            <a:ext cx="2537559" cy="253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130290" y="3667124"/>
            <a:ext cx="78105" cy="78105"/>
          </a:xfrm>
          <a:prstGeom prst="rect">
            <a:avLst/>
          </a:prstGeom>
          <a:solidFill>
            <a:srgbClr val="FF0000">
              <a:alpha val="43922"/>
            </a:srgbClr>
          </a:solidFill>
          <a:ln w="127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748144" y="3020720"/>
            <a:ext cx="1126376" cy="1195654"/>
          </a:xfrm>
          <a:prstGeom prst="rect">
            <a:avLst/>
          </a:prstGeom>
          <a:solidFill>
            <a:srgbClr val="C00000">
              <a:alpha val="52000"/>
            </a:srgb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762000" y="3048000"/>
            <a:ext cx="78105" cy="78105"/>
          </a:xfrm>
          <a:prstGeom prst="rect">
            <a:avLst/>
          </a:prstGeom>
          <a:solidFill>
            <a:srgbClr val="FF0000"/>
          </a:solidFill>
          <a:ln w="127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C:\Users\mpapas\Dropbox\MagicLens-SiggraphAsia\Presentation\images\candidates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410200"/>
            <a:ext cx="514848" cy="51484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papas\Dropbox\MagicLens-SiggraphAsia\Presentation\images\candidates\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838" y="5410200"/>
            <a:ext cx="514848" cy="51484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papas\Dropbox\MagicLens-SiggraphAsia\Presentation\images\candidates\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276" y="5410200"/>
            <a:ext cx="514848" cy="51484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papas\Dropbox\MagicLens-SiggraphAsia\Presentation\images\candidates\4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714" y="5410200"/>
            <a:ext cx="514848" cy="51484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papas\Dropbox\MagicLens-SiggraphAsia\Presentation\images\candidates\5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152" y="5410200"/>
            <a:ext cx="514848" cy="51484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mpapas\Dropbox\MagicLens-SiggraphAsia\Presentation\images\candidates\targe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826" y="5410200"/>
            <a:ext cx="514848" cy="51484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69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542 -0.28195 L 3.33333E-6 1.11111E-6 " pathEditMode="relative" rAng="0" ptsTypes="AA">
                                      <p:cBhvr>
                                        <p:cTn id="21" dur="9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1" y="14097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0" presetClass="path" presetSubtype="0" accel="17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1.11111E-6 L 0.11042 1.11111E-6 L 0.01302 0.03472 L 0.11146 0.03472 L 0.00104 0.075 L 0.10833 0.075 L 1.38778E-17 0.12084 L 0.10417 0.12084 L 0.00521 0.15695 L 0.11042 0.15695 " pathEditMode="relative" ptsTypes="AAAAAAAAAA">
                                      <p:cBhvr>
                                        <p:cTn id="4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45" dur="800" fill="hold"/>
                                        <p:tgtEl>
                                          <p:spTgt spid="1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6" presetClass="emph" presetSubtype="0" fill="hold" grpId="3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47" dur="7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  <p:bldP spid="15" grpId="0" animBg="1"/>
      <p:bldP spid="15" grpId="1" animBg="1"/>
      <p:bldP spid="15" grpId="2" animBg="1"/>
      <p:bldP spid="15" grpId="3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6" descr="C:\Users\mpapas\Dropbox\MagicLens-SiggraphAsia\Presentation\images\candidates\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152" y="5410200"/>
            <a:ext cx="514848" cy="51484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" descr="C:\Users\mpapas\Dropbox\MagicLens-SiggraphAsia\Presentation\images\candidates\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714" y="5410200"/>
            <a:ext cx="514848" cy="51484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:\Users\mpapas\Dropbox\MagicLens-SiggraphAsia\Presentation\images\candidates\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276" y="5410200"/>
            <a:ext cx="514848" cy="51484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Users\mpapas\Dropbox\MagicLens-SiggraphAsia\Presentation\images\candidates\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838" y="5410200"/>
            <a:ext cx="514848" cy="51484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mpapas\Dropbox\MagicLens-SiggraphAsia\Presentation\images\candidates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410200"/>
            <a:ext cx="514848" cy="51484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87"/>
          <a:stretch/>
        </p:blipFill>
        <p:spPr bwMode="auto">
          <a:xfrm>
            <a:off x="504824" y="5247657"/>
            <a:ext cx="3494801" cy="716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304800" y="5029200"/>
            <a:ext cx="3733800" cy="9629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/>
          <p:cNvSpPr txBox="1"/>
          <p:nvPr/>
        </p:nvSpPr>
        <p:spPr>
          <a:xfrm>
            <a:off x="324748" y="5029200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Candidate list</a:t>
            </a:r>
            <a:endParaRPr lang="en-US" dirty="0">
              <a:latin typeface="Helvetic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65052">
            <a:off x="4390171" y="3447882"/>
            <a:ext cx="797531" cy="84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655" y="2743200"/>
            <a:ext cx="2506345" cy="25063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ContrastingLeftFacing">
              <a:rot lat="556185" lon="3852501" rev="2159662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7578126" y="4564046"/>
            <a:ext cx="434267" cy="236554"/>
          </a:xfrm>
          <a:prstGeom prst="rect">
            <a:avLst/>
          </a:prstGeom>
          <a:solidFill>
            <a:srgbClr val="FFC1C1">
              <a:alpha val="52000"/>
            </a:srgbClr>
          </a:solidFill>
          <a:ln>
            <a:solidFill>
              <a:srgbClr val="C00000"/>
            </a:solidFill>
          </a:ln>
          <a:scene3d>
            <a:camera prst="perspectiveContrastingLeftFacing">
              <a:rot lat="558000" lon="3852000" rev="21594000"/>
            </a:camera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US" sz="2800" b="1" dirty="0">
                <a:latin typeface="Helvetica" pitchFamily="34" charset="0"/>
              </a:rPr>
              <a:t>Single Source </a:t>
            </a:r>
            <a:r>
              <a:rPr lang="en-US" sz="2800" b="1" dirty="0" smtClean="0">
                <a:latin typeface="Helvetica" pitchFamily="34" charset="0"/>
              </a:rPr>
              <a:t>Optimized Lenses</a:t>
            </a:r>
            <a:endParaRPr lang="en-US" sz="2800" b="1" dirty="0">
              <a:latin typeface="Helvetica" pitchFamily="34" charset="0"/>
            </a:endParaRPr>
          </a:p>
        </p:txBody>
      </p:sp>
      <p:pic>
        <p:nvPicPr>
          <p:cNvPr id="7" name="Picture 6" descr="\\fs.drz.inf.ethz.ch\group\Repository\presentations\LOGOS\Disney Research Zurich Logo.- Outline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24600"/>
            <a:ext cx="182173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W:\scratch\siggraph template\eth_logo_black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63" y="6372240"/>
            <a:ext cx="1623559" cy="41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395371"/>
            <a:ext cx="2133600" cy="365125"/>
          </a:xfrm>
        </p:spPr>
        <p:txBody>
          <a:bodyPr/>
          <a:lstStyle/>
          <a:p>
            <a:fld id="{B2857FF7-7A46-4757-A898-9AF144B7234C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15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53400" cy="4525963"/>
          </a:xfrm>
        </p:spPr>
        <p:txBody>
          <a:bodyPr numCol="2">
            <a:normAutofit/>
          </a:bodyPr>
          <a:lstStyle/>
          <a:p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Facet Orientation</a:t>
            </a:r>
            <a:endParaRPr lang="en-US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lvl="1"/>
            <a:endParaRPr lang="en-US" sz="1800" dirty="0" smtClean="0">
              <a:latin typeface="Helvetica" pitchFamily="34" charset="0"/>
            </a:endParaRPr>
          </a:p>
          <a:p>
            <a:endParaRPr lang="en-US" sz="2200" dirty="0" smtClean="0">
              <a:latin typeface="Helvetica" pitchFamily="34" charset="0"/>
            </a:endParaRPr>
          </a:p>
          <a:p>
            <a:endParaRPr lang="en-US" sz="2200" dirty="0">
              <a:latin typeface="Helvetic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80348" y="5715000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Source Image</a:t>
            </a:r>
            <a:endParaRPr lang="en-US" dirty="0">
              <a:latin typeface="Helvetic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31715" y="571349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Facets</a:t>
            </a:r>
            <a:endParaRPr lang="en-US" dirty="0">
              <a:latin typeface="Helvetic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6" name="Picture 2" descr="http://upload.wikimedia.org/wikipedia/commons/c/c3/Eye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1896" y="4027349"/>
            <a:ext cx="776950" cy="77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>
            <a:off x="7770113" y="4646312"/>
            <a:ext cx="50292" cy="809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65052">
            <a:off x="4374748" y="4276867"/>
            <a:ext cx="816322" cy="84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65052">
            <a:off x="4362136" y="2569106"/>
            <a:ext cx="816322" cy="84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Straight Connector 19"/>
          <p:cNvCxnSpPr/>
          <p:nvPr/>
        </p:nvCxnSpPr>
        <p:spPr>
          <a:xfrm>
            <a:off x="6248400" y="2438400"/>
            <a:ext cx="0" cy="273494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143000" y="3882073"/>
            <a:ext cx="3733800" cy="530051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4876800" y="3882073"/>
            <a:ext cx="1371600" cy="156527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6248400" y="4038600"/>
            <a:ext cx="1545364" cy="642361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638800" y="5715000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Lens Back</a:t>
            </a:r>
            <a:endParaRPr lang="en-US" dirty="0">
              <a:latin typeface="Helvetic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37232" y="5247657"/>
            <a:ext cx="168341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[Walter et al. 2007]</a:t>
            </a:r>
            <a:endParaRPr lang="en-US" sz="1400" i="1" dirty="0">
              <a:latin typeface="Helvetic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51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1" descr="F:\Dropbox\MagicLens-SiggraphAsia\Presentation\images\gri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27" y="3513918"/>
            <a:ext cx="2537559" cy="253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>
                <a:latin typeface="Helvetica" pitchFamily="34" charset="0"/>
              </a:rPr>
              <a:t>Single Source </a:t>
            </a:r>
            <a:r>
              <a:rPr lang="en-US" sz="2800" b="1" dirty="0" smtClean="0">
                <a:latin typeface="Helvetica" pitchFamily="34" charset="0"/>
              </a:rPr>
              <a:t>Optimized Lenses</a:t>
            </a:r>
            <a:endParaRPr lang="en-US" sz="2800" b="1" dirty="0">
              <a:latin typeface="Helvetica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53400" cy="4525963"/>
          </a:xfrm>
        </p:spPr>
        <p:txBody>
          <a:bodyPr numCol="1">
            <a:normAutofit/>
          </a:bodyPr>
          <a:lstStyle/>
          <a:p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Simulated Annealing</a:t>
            </a:r>
          </a:p>
          <a:p>
            <a:pPr lvl="1"/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Select a random facet</a:t>
            </a:r>
          </a:p>
          <a:p>
            <a:pPr lvl="1"/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Select a random candidate</a:t>
            </a:r>
          </a:p>
          <a:p>
            <a:pPr lvl="1"/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Check neighborhood compatibility</a:t>
            </a:r>
          </a:p>
          <a:p>
            <a:pPr lvl="1"/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Change target?</a:t>
            </a:r>
          </a:p>
        </p:txBody>
      </p:sp>
      <p:pic>
        <p:nvPicPr>
          <p:cNvPr id="7" name="Picture 6" descr="\\fs.drz.inf.ethz.ch\group\Repository\presentations\LOGOS\Disney Research Zurich Logo.- Outline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24600"/>
            <a:ext cx="182173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W:\scratch\siggraph template\eth_logo_blac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63" y="6372240"/>
            <a:ext cx="1623559" cy="41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395371"/>
            <a:ext cx="2133600" cy="365125"/>
          </a:xfrm>
        </p:spPr>
        <p:txBody>
          <a:bodyPr/>
          <a:lstStyle/>
          <a:p>
            <a:fld id="{B2857FF7-7A46-4757-A898-9AF144B7234C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16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81200" y="3828061"/>
            <a:ext cx="1538532" cy="1444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67717" y="4229631"/>
            <a:ext cx="4216610" cy="136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Bent-Up Arrow 11"/>
          <p:cNvSpPr/>
          <p:nvPr/>
        </p:nvSpPr>
        <p:spPr>
          <a:xfrm rot="16200000">
            <a:off x="4370471" y="2008271"/>
            <a:ext cx="1676400" cy="860258"/>
          </a:xfrm>
          <a:prstGeom prst="bent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Repeat</a:t>
            </a:r>
            <a:endParaRPr lang="en-GB" dirty="0"/>
          </a:p>
        </p:txBody>
      </p:sp>
      <p:sp>
        <p:nvSpPr>
          <p:cNvPr id="14" name="Oval 13"/>
          <p:cNvSpPr/>
          <p:nvPr/>
        </p:nvSpPr>
        <p:spPr>
          <a:xfrm>
            <a:off x="2227695" y="4454310"/>
            <a:ext cx="201572" cy="20156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2902065" y="4454310"/>
            <a:ext cx="201572" cy="20156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2554069" y="4786626"/>
            <a:ext cx="201572" cy="20156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2554069" y="4123911"/>
            <a:ext cx="201572" cy="20156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19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4" grpId="1" animBg="1"/>
      <p:bldP spid="17" grpId="0" animBg="1"/>
      <p:bldP spid="17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3900" y="2290763"/>
            <a:ext cx="3525948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49848" y="2288217"/>
            <a:ext cx="4170252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>
                <a:latin typeface="Helvetica" pitchFamily="34" charset="0"/>
              </a:rPr>
              <a:t>Single Source </a:t>
            </a:r>
            <a:r>
              <a:rPr lang="en-US" sz="2800" b="1" dirty="0" smtClean="0">
                <a:latin typeface="Helvetica" pitchFamily="34" charset="0"/>
              </a:rPr>
              <a:t>Optimized Lenses</a:t>
            </a:r>
            <a:endParaRPr lang="en-US" sz="2800" b="1" dirty="0">
              <a:latin typeface="Helvetica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53400" cy="4525963"/>
          </a:xfrm>
        </p:spPr>
        <p:txBody>
          <a:bodyPr numCol="1">
            <a:normAutofit/>
          </a:bodyPr>
          <a:lstStyle/>
          <a:p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Height Optimization </a:t>
            </a:r>
            <a:r>
              <a:rPr lang="en-US" sz="1800" i="1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[</a:t>
            </a:r>
            <a:r>
              <a:rPr lang="en-US" sz="1800" i="1" dirty="0" err="1" smtClean="0">
                <a:latin typeface="Helvetica" pitchFamily="34" charset="0"/>
                <a:ea typeface="Verdana" pitchFamily="34" charset="0"/>
                <a:cs typeface="Verdana" pitchFamily="34" charset="0"/>
              </a:rPr>
              <a:t>Weyrich</a:t>
            </a:r>
            <a:r>
              <a:rPr lang="en-US" sz="1800" i="1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800" i="1" dirty="0">
                <a:latin typeface="Helvetica" pitchFamily="34" charset="0"/>
                <a:ea typeface="Verdana" pitchFamily="34" charset="0"/>
                <a:cs typeface="Verdana" pitchFamily="34" charset="0"/>
              </a:rPr>
              <a:t>et al. 2009]</a:t>
            </a:r>
          </a:p>
          <a:p>
            <a:endParaRPr lang="en-US" sz="22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lvl="1"/>
            <a:endParaRPr lang="en-US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lvl="1"/>
            <a:endParaRPr lang="en-US" sz="1800" dirty="0" smtClean="0">
              <a:latin typeface="Helvetica" pitchFamily="34" charset="0"/>
            </a:endParaRPr>
          </a:p>
          <a:p>
            <a:endParaRPr lang="en-US" sz="2200" dirty="0" smtClean="0">
              <a:latin typeface="Helvetica" pitchFamily="34" charset="0"/>
            </a:endParaRPr>
          </a:p>
          <a:p>
            <a:endParaRPr lang="en-US" sz="2200" dirty="0">
              <a:latin typeface="Helvetica" pitchFamily="34" charset="0"/>
            </a:endParaRPr>
          </a:p>
        </p:txBody>
      </p:sp>
      <p:pic>
        <p:nvPicPr>
          <p:cNvPr id="7" name="Picture 6" descr="\\fs.drz.inf.ethz.ch\group\Repository\presentations\LOGOS\Disney Research Zurich Logo.- Outline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24600"/>
            <a:ext cx="182173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W:\scratch\siggraph template\eth_logo_black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63" y="6372240"/>
            <a:ext cx="1623559" cy="41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395371"/>
            <a:ext cx="2133600" cy="365125"/>
          </a:xfrm>
        </p:spPr>
        <p:txBody>
          <a:bodyPr/>
          <a:lstStyle/>
          <a:p>
            <a:fld id="{B2857FF7-7A46-4757-A898-9AF144B7234C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17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16048" y="3103965"/>
            <a:ext cx="3771900" cy="2684288"/>
            <a:chOff x="516048" y="3103965"/>
            <a:chExt cx="3771900" cy="2684288"/>
          </a:xfrm>
        </p:grpSpPr>
        <p:sp>
          <p:nvSpPr>
            <p:cNvPr id="3" name="Flowchart: Data 2"/>
            <p:cNvSpPr/>
            <p:nvPr/>
          </p:nvSpPr>
          <p:spPr>
            <a:xfrm>
              <a:off x="516048" y="4785511"/>
              <a:ext cx="3771900" cy="1002742"/>
            </a:xfrm>
            <a:prstGeom prst="flowChartInputOutpu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425918" y="3688535"/>
              <a:ext cx="0" cy="1553082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2971800" y="3651021"/>
              <a:ext cx="533400" cy="1553082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895600" y="3103965"/>
              <a:ext cx="38100" cy="1925235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467447" y="3660074"/>
              <a:ext cx="275753" cy="1544029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026465" y="4268307"/>
              <a:ext cx="259535" cy="1294293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1404035" y="5228079"/>
              <a:ext cx="45719" cy="45719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2263140" y="5539740"/>
              <a:ext cx="45719" cy="45719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/>
            <p:cNvSpPr/>
            <p:nvPr/>
          </p:nvSpPr>
          <p:spPr>
            <a:xfrm>
              <a:off x="2720340" y="5181243"/>
              <a:ext cx="45719" cy="45719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/>
            <p:cNvSpPr/>
            <p:nvPr/>
          </p:nvSpPr>
          <p:spPr>
            <a:xfrm>
              <a:off x="2914650" y="5006340"/>
              <a:ext cx="45719" cy="45719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/>
            <p:cNvSpPr/>
            <p:nvPr/>
          </p:nvSpPr>
          <p:spPr>
            <a:xfrm>
              <a:off x="2958463" y="5181599"/>
              <a:ext cx="45719" cy="45719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724400" y="2899297"/>
            <a:ext cx="3771900" cy="2888956"/>
            <a:chOff x="4724400" y="2899297"/>
            <a:chExt cx="3771900" cy="2888956"/>
          </a:xfrm>
        </p:grpSpPr>
        <p:sp>
          <p:nvSpPr>
            <p:cNvPr id="41" name="Flowchart: Data 40"/>
            <p:cNvSpPr/>
            <p:nvPr/>
          </p:nvSpPr>
          <p:spPr>
            <a:xfrm>
              <a:off x="4724400" y="4785511"/>
              <a:ext cx="3771900" cy="1002742"/>
            </a:xfrm>
            <a:prstGeom prst="flowChartInputOutpu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5634270" y="3688535"/>
              <a:ext cx="0" cy="1553082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7086600" y="3451855"/>
              <a:ext cx="599794" cy="1789762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endCxn id="50" idx="2"/>
            </p:cNvCxnSpPr>
            <p:nvPr/>
          </p:nvCxnSpPr>
          <p:spPr>
            <a:xfrm>
              <a:off x="7084902" y="2899297"/>
              <a:ext cx="38100" cy="2129903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6675799" y="3429000"/>
              <a:ext cx="321104" cy="1797962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6252923" y="4114406"/>
              <a:ext cx="376477" cy="1471053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Oval 46"/>
            <p:cNvSpPr/>
            <p:nvPr/>
          </p:nvSpPr>
          <p:spPr>
            <a:xfrm>
              <a:off x="5612387" y="5228079"/>
              <a:ext cx="45719" cy="45719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Oval 47"/>
            <p:cNvSpPr/>
            <p:nvPr/>
          </p:nvSpPr>
          <p:spPr>
            <a:xfrm>
              <a:off x="6471492" y="5539740"/>
              <a:ext cx="45719" cy="45719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val 48"/>
            <p:cNvSpPr/>
            <p:nvPr/>
          </p:nvSpPr>
          <p:spPr>
            <a:xfrm>
              <a:off x="6928692" y="5181243"/>
              <a:ext cx="45719" cy="45719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Oval 49"/>
            <p:cNvSpPr/>
            <p:nvPr/>
          </p:nvSpPr>
          <p:spPr>
            <a:xfrm>
              <a:off x="7123002" y="5006340"/>
              <a:ext cx="45719" cy="45719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Oval 50"/>
            <p:cNvSpPr/>
            <p:nvPr/>
          </p:nvSpPr>
          <p:spPr>
            <a:xfrm>
              <a:off x="7166815" y="5181599"/>
              <a:ext cx="45719" cy="45719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0559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559578921"/>
              </p:ext>
            </p:extLst>
          </p:nvPr>
        </p:nvGraphicFramePr>
        <p:xfrm>
          <a:off x="550076" y="2636837"/>
          <a:ext cx="7908123" cy="1696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Single Source Optimized Lenses</a:t>
            </a:r>
            <a:endParaRPr lang="en-US" sz="2800" b="1" dirty="0">
              <a:latin typeface="Helvetica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2636837"/>
            <a:ext cx="8153400" cy="1858963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Process:</a:t>
            </a:r>
            <a:endParaRPr lang="en-US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lvl="1"/>
            <a:endParaRPr lang="en-US" sz="1800" dirty="0" smtClean="0">
              <a:latin typeface="Helvetica" pitchFamily="34" charset="0"/>
            </a:endParaRPr>
          </a:p>
          <a:p>
            <a:endParaRPr lang="en-US" sz="2200" dirty="0" smtClean="0">
              <a:latin typeface="Helvetica" pitchFamily="34" charset="0"/>
            </a:endParaRPr>
          </a:p>
          <a:p>
            <a:endParaRPr lang="en-US" sz="2200" dirty="0">
              <a:latin typeface="Helvetica" pitchFamily="34" charset="0"/>
            </a:endParaRPr>
          </a:p>
        </p:txBody>
      </p:sp>
      <p:pic>
        <p:nvPicPr>
          <p:cNvPr id="7" name="Picture 6" descr="\\fs.drz.inf.ethz.ch\group\Repository\presentations\LOGOS\Disney Research Zurich Logo.- Outline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24600"/>
            <a:ext cx="182173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W:\scratch\siggraph template\eth_logo_bla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63" y="6372240"/>
            <a:ext cx="1623559" cy="41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395371"/>
            <a:ext cx="2133600" cy="365125"/>
          </a:xfrm>
        </p:spPr>
        <p:txBody>
          <a:bodyPr/>
          <a:lstStyle/>
          <a:p>
            <a:fld id="{B2857FF7-7A46-4757-A898-9AF144B7234C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18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Bent-Up Arrow 8"/>
          <p:cNvSpPr/>
          <p:nvPr/>
        </p:nvSpPr>
        <p:spPr>
          <a:xfrm flipH="1">
            <a:off x="3429000" y="3962400"/>
            <a:ext cx="4038600" cy="533400"/>
          </a:xfrm>
          <a:prstGeom prst="bent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Bent-Up Arrow 13"/>
          <p:cNvSpPr/>
          <p:nvPr/>
        </p:nvSpPr>
        <p:spPr>
          <a:xfrm flipV="1">
            <a:off x="3429000" y="2514600"/>
            <a:ext cx="4038600" cy="457200"/>
          </a:xfrm>
          <a:prstGeom prst="bent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4365754" y="3962400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Update Facet Heights</a:t>
            </a:r>
            <a:endParaRPr lang="en-US" dirty="0">
              <a:latin typeface="Helvetic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588241" y="3135452"/>
            <a:ext cx="1862162" cy="699056"/>
            <a:chOff x="4867744" y="563560"/>
            <a:chExt cx="1458156" cy="678497"/>
          </a:xfrm>
        </p:grpSpPr>
        <p:sp>
          <p:nvSpPr>
            <p:cNvPr id="18" name="Rounded Rectangle 17"/>
            <p:cNvSpPr/>
            <p:nvPr/>
          </p:nvSpPr>
          <p:spPr>
            <a:xfrm>
              <a:off x="4867744" y="563560"/>
              <a:ext cx="1458156" cy="678497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900865" y="596681"/>
              <a:ext cx="1391914" cy="6122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Simulated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smtClean="0"/>
                <a:t>Annealing</a:t>
              </a:r>
              <a:endParaRPr lang="en-US" sz="1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1024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/>
        </p:nvCxnSpPr>
        <p:spPr>
          <a:xfrm>
            <a:off x="6248400" y="2438400"/>
            <a:ext cx="0" cy="273494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536080">
            <a:off x="4433367" y="3423867"/>
            <a:ext cx="797531" cy="84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Straight Connector 22"/>
          <p:cNvCxnSpPr/>
          <p:nvPr/>
        </p:nvCxnSpPr>
        <p:spPr>
          <a:xfrm flipH="1" flipV="1">
            <a:off x="4876800" y="4040419"/>
            <a:ext cx="1366520" cy="125181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4899660" y="4218940"/>
            <a:ext cx="1348740" cy="48261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4953000" y="3581400"/>
            <a:ext cx="1295400" cy="263454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655" y="2743200"/>
            <a:ext cx="2506345" cy="25063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ContrastingLeftFacing">
              <a:rot lat="556185" lon="3852501" rev="2159662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7482434" y="4455188"/>
            <a:ext cx="635810" cy="380972"/>
          </a:xfrm>
          <a:prstGeom prst="rect">
            <a:avLst/>
          </a:prstGeom>
          <a:solidFill>
            <a:srgbClr val="FFC1C1">
              <a:alpha val="52000"/>
            </a:srgbClr>
          </a:solidFill>
          <a:ln>
            <a:solidFill>
              <a:srgbClr val="C00000"/>
            </a:solidFill>
          </a:ln>
          <a:scene3d>
            <a:camera prst="perspectiveContrastingLeftFacing">
              <a:rot lat="558000" lon="3852000" rev="21594000"/>
            </a:camera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US" sz="2800" b="1" dirty="0">
                <a:latin typeface="Helvetica" pitchFamily="34" charset="0"/>
              </a:rPr>
              <a:t>Single Source </a:t>
            </a:r>
            <a:r>
              <a:rPr lang="en-US" sz="2800" b="1" dirty="0" smtClean="0">
                <a:latin typeface="Helvetica" pitchFamily="34" charset="0"/>
              </a:rPr>
              <a:t>Optimized Lenses</a:t>
            </a:r>
            <a:endParaRPr lang="en-US" sz="2800" b="1" dirty="0">
              <a:latin typeface="Helvetica" pitchFamily="34" charset="0"/>
            </a:endParaRPr>
          </a:p>
        </p:txBody>
      </p:sp>
      <p:pic>
        <p:nvPicPr>
          <p:cNvPr id="7" name="Picture 6" descr="\\fs.drz.inf.ethz.ch\group\Repository\presentations\LOGOS\Disney Research Zurich Logo.- Outline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24600"/>
            <a:ext cx="182173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W:\scratch\siggraph template\eth_logo_black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63" y="6372240"/>
            <a:ext cx="1623559" cy="41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395371"/>
            <a:ext cx="2133600" cy="365125"/>
          </a:xfrm>
        </p:spPr>
        <p:txBody>
          <a:bodyPr/>
          <a:lstStyle/>
          <a:p>
            <a:fld id="{B2857FF7-7A46-4757-A898-9AF144B7234C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19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53400" cy="4525963"/>
          </a:xfrm>
        </p:spPr>
        <p:txBody>
          <a:bodyPr numCol="1">
            <a:normAutofit/>
          </a:bodyPr>
          <a:lstStyle/>
          <a:p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Curved Facets </a:t>
            </a:r>
            <a:r>
              <a:rPr lang="en-US" sz="20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[Papas et al. 2011]</a:t>
            </a:r>
            <a:endParaRPr lang="en-US" sz="1600" i="1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lvl="1"/>
            <a:endParaRPr lang="en-US" sz="1800" dirty="0" smtClean="0">
              <a:latin typeface="Helvetica" pitchFamily="34" charset="0"/>
            </a:endParaRPr>
          </a:p>
          <a:p>
            <a:endParaRPr lang="en-US" sz="2200" dirty="0" smtClean="0">
              <a:latin typeface="Helvetica" pitchFamily="34" charset="0"/>
            </a:endParaRPr>
          </a:p>
          <a:p>
            <a:endParaRPr lang="en-US" sz="2200" dirty="0">
              <a:latin typeface="Helvetic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80348" y="5715000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Source Image</a:t>
            </a:r>
            <a:endParaRPr lang="en-US" dirty="0">
              <a:latin typeface="Helvetic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51258" y="572388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Facet</a:t>
            </a:r>
            <a:endParaRPr lang="en-US" dirty="0">
              <a:latin typeface="Helvetic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6" name="Picture 2" descr="http://upload.wikimedia.org/wikipedia/commons/c/c3/Ey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1896" y="4027349"/>
            <a:ext cx="776950" cy="77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>
            <a:off x="7770113" y="4608864"/>
            <a:ext cx="50292" cy="809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Connector 26"/>
          <p:cNvCxnSpPr/>
          <p:nvPr/>
        </p:nvCxnSpPr>
        <p:spPr>
          <a:xfrm flipH="1" flipV="1">
            <a:off x="4876800" y="3882073"/>
            <a:ext cx="1371600" cy="156527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6248401" y="4038602"/>
            <a:ext cx="1642426" cy="514348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638800" y="5723880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Lens Back</a:t>
            </a:r>
            <a:endParaRPr lang="en-US" dirty="0">
              <a:latin typeface="Helvetic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29557">
            <a:off x="4498900" y="3557059"/>
            <a:ext cx="1036630" cy="56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5" name="Straight Connector 24"/>
          <p:cNvCxnSpPr/>
          <p:nvPr/>
        </p:nvCxnSpPr>
        <p:spPr>
          <a:xfrm flipH="1">
            <a:off x="1143000" y="3882073"/>
            <a:ext cx="3733800" cy="530051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6236278" y="4165602"/>
            <a:ext cx="1498022" cy="558798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6248402" y="4267202"/>
            <a:ext cx="1631371" cy="519543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6245861" y="3848102"/>
            <a:ext cx="1488439" cy="640078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56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endParaRPr lang="en-US" sz="2200" dirty="0">
              <a:latin typeface="Helvetica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Steganography</a:t>
            </a:r>
            <a:endParaRPr lang="en-US" sz="2800" b="1" dirty="0">
              <a:latin typeface="Helvetica" pitchFamily="34" charset="0"/>
            </a:endParaRPr>
          </a:p>
        </p:txBody>
      </p:sp>
      <p:pic>
        <p:nvPicPr>
          <p:cNvPr id="7" name="Picture 6" descr="\\fs.drz.inf.ethz.ch\group\Repository\presentations\LOGOS\Disney Research Zurich Logo.- Outlin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24600"/>
            <a:ext cx="182173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W:\scratch\siggraph template\eth_logo_bla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63" y="6372240"/>
            <a:ext cx="1623559" cy="41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395371"/>
            <a:ext cx="2133600" cy="365125"/>
          </a:xfrm>
        </p:spPr>
        <p:txBody>
          <a:bodyPr/>
          <a:lstStyle/>
          <a:p>
            <a:fld id="{B2857FF7-7A46-4757-A898-9AF144B7234C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2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96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>
                <a:latin typeface="Helvetica" pitchFamily="34" charset="0"/>
              </a:rPr>
              <a:t>Single Source </a:t>
            </a:r>
            <a:r>
              <a:rPr lang="en-US" sz="2800" b="1" dirty="0" smtClean="0">
                <a:latin typeface="Helvetica" pitchFamily="34" charset="0"/>
              </a:rPr>
              <a:t>Optimized Lenses</a:t>
            </a:r>
            <a:endParaRPr lang="en-US" sz="2800" b="1" dirty="0">
              <a:latin typeface="Helvetica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53400" cy="4525963"/>
          </a:xfrm>
        </p:spPr>
        <p:txBody>
          <a:bodyPr numCol="2">
            <a:normAutofit/>
          </a:bodyPr>
          <a:lstStyle/>
          <a:p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Simulated Results</a:t>
            </a:r>
          </a:p>
          <a:p>
            <a:pPr lvl="1"/>
            <a:endParaRPr lang="en-US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lvl="1"/>
            <a:endParaRPr lang="en-US" sz="1800" dirty="0" smtClean="0">
              <a:latin typeface="Helvetica" pitchFamily="34" charset="0"/>
            </a:endParaRPr>
          </a:p>
          <a:p>
            <a:endParaRPr lang="en-US" sz="2200" dirty="0" smtClean="0">
              <a:latin typeface="Helvetica" pitchFamily="34" charset="0"/>
            </a:endParaRPr>
          </a:p>
          <a:p>
            <a:endParaRPr lang="en-US" sz="2200" dirty="0">
              <a:latin typeface="Helvetica" pitchFamily="34" charset="0"/>
            </a:endParaRPr>
          </a:p>
        </p:txBody>
      </p:sp>
      <p:pic>
        <p:nvPicPr>
          <p:cNvPr id="7" name="Picture 6" descr="\\fs.drz.inf.ethz.ch\group\Repository\presentations\LOGOS\Disney Research Zurich Logo.- Outlin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24600"/>
            <a:ext cx="182173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W:\scratch\siggraph template\eth_logo_bla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63" y="6372240"/>
            <a:ext cx="1623559" cy="41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395371"/>
            <a:ext cx="2133600" cy="365125"/>
          </a:xfrm>
        </p:spPr>
        <p:txBody>
          <a:bodyPr/>
          <a:lstStyle/>
          <a:p>
            <a:fld id="{B2857FF7-7A46-4757-A898-9AF144B7234C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20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1145" y="2590800"/>
            <a:ext cx="2078000" cy="206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88843" y="4738775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Source Image</a:t>
            </a:r>
            <a:endParaRPr lang="en-US" dirty="0">
              <a:latin typeface="Helvetic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94471" y="4727200"/>
            <a:ext cx="1531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Target Image</a:t>
            </a:r>
            <a:endParaRPr lang="en-US" dirty="0">
              <a:latin typeface="Helvetic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12524" y="4738775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Magic Lens</a:t>
            </a:r>
            <a:endParaRPr lang="el-GR" dirty="0" smtClean="0">
              <a:latin typeface="Helvetic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el-GR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128</a:t>
            </a:r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x128</a:t>
            </a:r>
            <a:endParaRPr lang="en-US" dirty="0">
              <a:latin typeface="Helvetic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15200" y="4648200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Image seen</a:t>
            </a:r>
          </a:p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through lens</a:t>
            </a:r>
            <a:endParaRPr lang="en-US" dirty="0">
              <a:latin typeface="Helvetic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39144" y="2590800"/>
            <a:ext cx="2074983" cy="206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14127" y="2590800"/>
            <a:ext cx="2523281" cy="206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37408" y="2584000"/>
            <a:ext cx="1926913" cy="206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0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Single Source Optimized Lenses</a:t>
            </a:r>
            <a:endParaRPr lang="en-US" sz="2800" b="1" dirty="0">
              <a:latin typeface="Helvetica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53400" cy="4525963"/>
          </a:xfrm>
        </p:spPr>
        <p:txBody>
          <a:bodyPr numCol="2">
            <a:normAutofit/>
          </a:bodyPr>
          <a:lstStyle/>
          <a:p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Simulated Results</a:t>
            </a:r>
          </a:p>
          <a:p>
            <a:pPr lvl="1"/>
            <a:endParaRPr lang="en-US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lvl="1"/>
            <a:endParaRPr lang="en-US" sz="1800" dirty="0" smtClean="0">
              <a:latin typeface="Helvetica" pitchFamily="34" charset="0"/>
            </a:endParaRPr>
          </a:p>
          <a:p>
            <a:endParaRPr lang="en-US" sz="2200" dirty="0" smtClean="0">
              <a:latin typeface="Helvetica" pitchFamily="34" charset="0"/>
            </a:endParaRPr>
          </a:p>
          <a:p>
            <a:endParaRPr lang="en-US" sz="2200" dirty="0">
              <a:latin typeface="Helvetica" pitchFamily="34" charset="0"/>
            </a:endParaRPr>
          </a:p>
        </p:txBody>
      </p:sp>
      <p:pic>
        <p:nvPicPr>
          <p:cNvPr id="7" name="Picture 6" descr="\\fs.drz.inf.ethz.ch\group\Repository\presentations\LOGOS\Disney Research Zurich Logo.- Outlin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24600"/>
            <a:ext cx="182173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W:\scratch\siggraph template\eth_logo_bla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63" y="6372240"/>
            <a:ext cx="1623559" cy="41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395371"/>
            <a:ext cx="2133600" cy="365125"/>
          </a:xfrm>
        </p:spPr>
        <p:txBody>
          <a:bodyPr/>
          <a:lstStyle/>
          <a:p>
            <a:fld id="{B2857FF7-7A46-4757-A898-9AF144B7234C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21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8843" y="4738775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Source Image</a:t>
            </a:r>
            <a:endParaRPr lang="en-US" dirty="0">
              <a:latin typeface="Helvetic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94471" y="4727200"/>
            <a:ext cx="1531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Target Image</a:t>
            </a:r>
            <a:endParaRPr lang="en-US" dirty="0">
              <a:latin typeface="Helvetic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12524" y="4738775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Magic Lens</a:t>
            </a:r>
          </a:p>
          <a:p>
            <a:pPr algn="ctr"/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128x128</a:t>
            </a:r>
            <a:endParaRPr lang="en-US" dirty="0">
              <a:latin typeface="Helvetic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15200" y="4648200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Image seen</a:t>
            </a:r>
          </a:p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through lens</a:t>
            </a:r>
            <a:endParaRPr lang="en-US" dirty="0">
              <a:latin typeface="Helvetic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15" y="2574260"/>
            <a:ext cx="8666385" cy="207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395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Single Source Optimized Lenses</a:t>
            </a:r>
            <a:endParaRPr lang="en-US" sz="2800" b="1" dirty="0">
              <a:latin typeface="Helvetica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53400" cy="4525963"/>
          </a:xfrm>
        </p:spPr>
        <p:txBody>
          <a:bodyPr numCol="2">
            <a:normAutofit/>
          </a:bodyPr>
          <a:lstStyle/>
          <a:p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Simulated Results</a:t>
            </a:r>
          </a:p>
          <a:p>
            <a:pPr lvl="1"/>
            <a:endParaRPr lang="en-US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lvl="1"/>
            <a:endParaRPr lang="en-US" sz="1800" dirty="0" smtClean="0">
              <a:latin typeface="Helvetica" pitchFamily="34" charset="0"/>
            </a:endParaRPr>
          </a:p>
          <a:p>
            <a:endParaRPr lang="en-US" sz="2200" dirty="0" smtClean="0">
              <a:latin typeface="Helvetica" pitchFamily="34" charset="0"/>
            </a:endParaRPr>
          </a:p>
          <a:p>
            <a:endParaRPr lang="en-US" sz="2200" dirty="0">
              <a:latin typeface="Helvetica" pitchFamily="34" charset="0"/>
            </a:endParaRPr>
          </a:p>
        </p:txBody>
      </p:sp>
      <p:pic>
        <p:nvPicPr>
          <p:cNvPr id="7" name="Picture 6" descr="\\fs.drz.inf.ethz.ch\group\Repository\presentations\LOGOS\Disney Research Zurich Logo.- Outlin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24600"/>
            <a:ext cx="182173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W:\scratch\siggraph template\eth_logo_bla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63" y="6372240"/>
            <a:ext cx="1623559" cy="41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395371"/>
            <a:ext cx="2133600" cy="365125"/>
          </a:xfrm>
        </p:spPr>
        <p:txBody>
          <a:bodyPr/>
          <a:lstStyle/>
          <a:p>
            <a:fld id="{B2857FF7-7A46-4757-A898-9AF144B7234C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22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20" y="2590800"/>
            <a:ext cx="8592080" cy="2056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88843" y="4738775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Source Image</a:t>
            </a:r>
            <a:endParaRPr lang="en-US" dirty="0">
              <a:latin typeface="Helvetic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94471" y="4727200"/>
            <a:ext cx="1531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Target Image</a:t>
            </a:r>
            <a:endParaRPr lang="en-US" dirty="0">
              <a:latin typeface="Helvetic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12524" y="4738775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Magic Lens</a:t>
            </a:r>
            <a:endParaRPr lang="en-US" dirty="0">
              <a:latin typeface="Helvetic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15200" y="4648200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Image seen</a:t>
            </a:r>
          </a:p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through lens</a:t>
            </a:r>
            <a:endParaRPr lang="en-US" dirty="0">
              <a:latin typeface="Helvetic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89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Single Source Optimized Lenses</a:t>
            </a:r>
            <a:endParaRPr lang="en-US" sz="2800" b="1" dirty="0">
              <a:latin typeface="Helvetica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53400" cy="4525963"/>
          </a:xfrm>
        </p:spPr>
        <p:txBody>
          <a:bodyPr numCol="2">
            <a:normAutofit/>
          </a:bodyPr>
          <a:lstStyle/>
          <a:p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Simulated Results</a:t>
            </a:r>
          </a:p>
          <a:p>
            <a:pPr lvl="1"/>
            <a:endParaRPr lang="en-US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lvl="1"/>
            <a:endParaRPr lang="en-US" sz="1800" dirty="0" smtClean="0">
              <a:latin typeface="Helvetica" pitchFamily="34" charset="0"/>
            </a:endParaRPr>
          </a:p>
          <a:p>
            <a:endParaRPr lang="en-US" sz="2200" dirty="0" smtClean="0">
              <a:latin typeface="Helvetica" pitchFamily="34" charset="0"/>
            </a:endParaRPr>
          </a:p>
          <a:p>
            <a:endParaRPr lang="en-US" sz="2200" dirty="0">
              <a:latin typeface="Helvetica" pitchFamily="34" charset="0"/>
            </a:endParaRPr>
          </a:p>
        </p:txBody>
      </p:sp>
      <p:pic>
        <p:nvPicPr>
          <p:cNvPr id="7" name="Picture 6" descr="\\fs.drz.inf.ethz.ch\group\Repository\presentations\LOGOS\Disney Research Zurich Logo.- Outlin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24600"/>
            <a:ext cx="182173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W:\scratch\siggraph template\eth_logo_bla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63" y="6372240"/>
            <a:ext cx="1623559" cy="41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395371"/>
            <a:ext cx="2133600" cy="365125"/>
          </a:xfrm>
        </p:spPr>
        <p:txBody>
          <a:bodyPr/>
          <a:lstStyle/>
          <a:p>
            <a:fld id="{B2857FF7-7A46-4757-A898-9AF144B7234C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23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8843" y="4738775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Source Image</a:t>
            </a:r>
            <a:endParaRPr lang="en-US" dirty="0">
              <a:latin typeface="Helvetic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94471" y="4727200"/>
            <a:ext cx="1531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Target Image</a:t>
            </a:r>
            <a:endParaRPr lang="en-US" dirty="0">
              <a:latin typeface="Helvetic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12524" y="4738775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Magic Lens</a:t>
            </a:r>
          </a:p>
          <a:p>
            <a:pPr algn="ctr"/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64x64</a:t>
            </a:r>
            <a:endParaRPr lang="en-US" dirty="0">
              <a:latin typeface="Helvetic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15200" y="4648200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Image seen</a:t>
            </a:r>
          </a:p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through lens</a:t>
            </a:r>
            <a:endParaRPr lang="en-US" dirty="0">
              <a:latin typeface="Helvetic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61" y="2567685"/>
            <a:ext cx="8613839" cy="2058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512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68" y="2541706"/>
            <a:ext cx="8657908" cy="2110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Single Source Optimized Lenses</a:t>
            </a:r>
            <a:endParaRPr lang="en-US" sz="2800" b="1" dirty="0">
              <a:latin typeface="Helvetica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53400" cy="4525963"/>
          </a:xfrm>
        </p:spPr>
        <p:txBody>
          <a:bodyPr numCol="2">
            <a:normAutofit/>
          </a:bodyPr>
          <a:lstStyle/>
          <a:p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Milled Result</a:t>
            </a:r>
          </a:p>
          <a:p>
            <a:pPr lvl="1"/>
            <a:endParaRPr lang="en-US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lvl="1"/>
            <a:endParaRPr lang="en-US" sz="1800" dirty="0" smtClean="0">
              <a:latin typeface="Helvetica" pitchFamily="34" charset="0"/>
            </a:endParaRPr>
          </a:p>
          <a:p>
            <a:endParaRPr lang="en-US" sz="2200" dirty="0" smtClean="0">
              <a:latin typeface="Helvetica" pitchFamily="34" charset="0"/>
            </a:endParaRPr>
          </a:p>
          <a:p>
            <a:endParaRPr lang="en-US" sz="2200" dirty="0">
              <a:latin typeface="Helvetica" pitchFamily="34" charset="0"/>
            </a:endParaRPr>
          </a:p>
        </p:txBody>
      </p:sp>
      <p:pic>
        <p:nvPicPr>
          <p:cNvPr id="7" name="Picture 6" descr="\\fs.drz.inf.ethz.ch\group\Repository\presentations\LOGOS\Disney Research Zurich Logo.- Outline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24600"/>
            <a:ext cx="182173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W:\scratch\siggraph template\eth_logo_blac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63" y="6372240"/>
            <a:ext cx="1623559" cy="41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395371"/>
            <a:ext cx="2133600" cy="365125"/>
          </a:xfrm>
        </p:spPr>
        <p:txBody>
          <a:bodyPr/>
          <a:lstStyle/>
          <a:p>
            <a:fld id="{B2857FF7-7A46-4757-A898-9AF144B7234C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24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8843" y="4738775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Source Image</a:t>
            </a:r>
            <a:endParaRPr lang="en-US" dirty="0">
              <a:latin typeface="Helvetic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52916" y="4727200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Simulation</a:t>
            </a:r>
            <a:endParaRPr lang="en-US" dirty="0">
              <a:latin typeface="Helvetic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12524" y="4738775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Magic Lens</a:t>
            </a:r>
            <a:endParaRPr lang="en-US" dirty="0">
              <a:latin typeface="Helvetic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44080" y="4775627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Photograph</a:t>
            </a:r>
            <a:endParaRPr lang="en-US" dirty="0">
              <a:latin typeface="Helvetic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58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200927390"/>
              </p:ext>
            </p:extLst>
          </p:nvPr>
        </p:nvGraphicFramePr>
        <p:xfrm>
          <a:off x="550076" y="4267200"/>
          <a:ext cx="7908123" cy="1696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Multiple Source Optimized Lenses</a:t>
            </a:r>
            <a:endParaRPr lang="en-US" sz="2800" b="1" dirty="0">
              <a:latin typeface="Helvetica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4267200"/>
            <a:ext cx="8153400" cy="1858963"/>
          </a:xfrm>
        </p:spPr>
        <p:txBody>
          <a:bodyPr numCol="2">
            <a:normAutofit/>
          </a:bodyPr>
          <a:lstStyle/>
          <a:p>
            <a:pPr lvl="1"/>
            <a:endParaRPr lang="en-US" sz="1800" dirty="0" smtClean="0">
              <a:latin typeface="Helvetica" pitchFamily="34" charset="0"/>
            </a:endParaRPr>
          </a:p>
          <a:p>
            <a:endParaRPr lang="en-US" sz="2200" dirty="0" smtClean="0">
              <a:latin typeface="Helvetica" pitchFamily="34" charset="0"/>
            </a:endParaRPr>
          </a:p>
          <a:p>
            <a:endParaRPr lang="en-US" sz="2200" dirty="0">
              <a:latin typeface="Helvetica" pitchFamily="34" charset="0"/>
            </a:endParaRPr>
          </a:p>
        </p:txBody>
      </p:sp>
      <p:pic>
        <p:nvPicPr>
          <p:cNvPr id="7" name="Picture 6" descr="\\fs.drz.inf.ethz.ch\group\Repository\presentations\LOGOS\Disney Research Zurich Logo.- Outline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24600"/>
            <a:ext cx="182173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W:\scratch\siggraph template\eth_logo_bla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63" y="6372240"/>
            <a:ext cx="1623559" cy="41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395371"/>
            <a:ext cx="2133600" cy="365125"/>
          </a:xfrm>
        </p:spPr>
        <p:txBody>
          <a:bodyPr/>
          <a:lstStyle/>
          <a:p>
            <a:fld id="{B2857FF7-7A46-4757-A898-9AF144B7234C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25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7218" y="3974068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Multiple Source Images</a:t>
            </a:r>
            <a:endParaRPr lang="en-US" dirty="0">
              <a:latin typeface="Helvetic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61106" y="3886200"/>
            <a:ext cx="164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Target Images</a:t>
            </a:r>
            <a:endParaRPr lang="en-US" dirty="0">
              <a:latin typeface="Helvetic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H="1">
            <a:off x="3809999" y="2590800"/>
            <a:ext cx="1481537" cy="0"/>
          </a:xfrm>
          <a:prstGeom prst="line">
            <a:avLst/>
          </a:prstGeom>
          <a:noFill/>
          <a:ln w="88900" cap="flat">
            <a:solidFill>
              <a:srgbClr val="C00000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pic>
        <p:nvPicPr>
          <p:cNvPr id="3074" name="Picture 2" descr="C:\Users\mpapas\Dropbox\MagicLens-SiggraphAsia\FastForward\latex_src\graphics\ba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330125"/>
            <a:ext cx="1260000" cy="12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papas\Dropbox\MagicLens-SiggraphAsia\FastForward\latex_src\graphics\panda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741" y="1330125"/>
            <a:ext cx="1260000" cy="12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papas\Dropbox\MagicLens-SiggraphAsia\FastForward\latex_src\graphics\pingu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581568"/>
            <a:ext cx="1260000" cy="12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mpapas\Dropbox\MagicLens-SiggraphAsia\FastForward\latex_src\graphics\whale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741" y="2581568"/>
            <a:ext cx="1260000" cy="12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mpapas\Dropbox\MagicLens-SiggraphAsia\FastForward\latex_src\graphics\blackcircles180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15" y="1252533"/>
            <a:ext cx="1300318" cy="13003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mpapas\Dropbox\MagicLens-SiggraphAsia\FastForward\latex_src\graphics\blackcircles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15" y="2567557"/>
            <a:ext cx="1300318" cy="13003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mpapas\Dropbox\MagicLens-SiggraphAsia\FastForward\latex_src\graphics\blackcircles90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52533"/>
            <a:ext cx="1300318" cy="13003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mpapas\Dropbox\MagicLens-SiggraphAsia\FastForward\latex_src\graphics\blackcircles270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567557"/>
            <a:ext cx="1300318" cy="13003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50195" y="4777423"/>
            <a:ext cx="1832325" cy="678497"/>
            <a:chOff x="-1752600" y="4773785"/>
            <a:chExt cx="1832325" cy="678497"/>
          </a:xfrm>
        </p:grpSpPr>
        <p:sp>
          <p:nvSpPr>
            <p:cNvPr id="24" name="Rounded Rectangle 23"/>
            <p:cNvSpPr/>
            <p:nvPr/>
          </p:nvSpPr>
          <p:spPr>
            <a:xfrm>
              <a:off x="-1752600" y="4773785"/>
              <a:ext cx="1832325" cy="678497"/>
            </a:xfrm>
            <a:prstGeom prst="roundRect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/>
            <p:cNvSpPr/>
            <p:nvPr/>
          </p:nvSpPr>
          <p:spPr>
            <a:xfrm>
              <a:off x="-1719479" y="4806906"/>
              <a:ext cx="1766083" cy="612255"/>
            </a:xfrm>
            <a:prstGeom prst="rect">
              <a:avLst/>
            </a:prstGeom>
            <a:ln w="2857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Patch 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Matching</a:t>
              </a:r>
              <a:endParaRPr lang="en-US" sz="1400" kern="1200" dirty="0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5806025" y="2322804"/>
            <a:ext cx="78105" cy="78105"/>
          </a:xfrm>
          <a:prstGeom prst="rect">
            <a:avLst/>
          </a:prstGeom>
          <a:solidFill>
            <a:srgbClr val="FF0000"/>
          </a:solidFill>
          <a:ln w="127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751424" y="1992033"/>
            <a:ext cx="545564" cy="517299"/>
          </a:xfrm>
          <a:prstGeom prst="rect">
            <a:avLst/>
          </a:prstGeom>
          <a:solidFill>
            <a:srgbClr val="C00000">
              <a:alpha val="52000"/>
            </a:srgb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6924295" y="2342198"/>
            <a:ext cx="78105" cy="78105"/>
          </a:xfrm>
          <a:prstGeom prst="rect">
            <a:avLst/>
          </a:prstGeom>
          <a:solidFill>
            <a:srgbClr val="FF0000"/>
          </a:solidFill>
          <a:ln w="127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2077297" y="1992033"/>
            <a:ext cx="545564" cy="517299"/>
          </a:xfrm>
          <a:prstGeom prst="rect">
            <a:avLst/>
          </a:prstGeom>
          <a:solidFill>
            <a:srgbClr val="C00000">
              <a:alpha val="52000"/>
            </a:srgb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5806025" y="3521616"/>
            <a:ext cx="78105" cy="78105"/>
          </a:xfrm>
          <a:prstGeom prst="rect">
            <a:avLst/>
          </a:prstGeom>
          <a:solidFill>
            <a:srgbClr val="FF0000"/>
          </a:solidFill>
          <a:ln w="127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751424" y="3317293"/>
            <a:ext cx="545564" cy="517299"/>
          </a:xfrm>
          <a:prstGeom prst="rect">
            <a:avLst/>
          </a:prstGeom>
          <a:solidFill>
            <a:srgbClr val="C00000">
              <a:alpha val="52000"/>
            </a:srgb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6925602" y="3542004"/>
            <a:ext cx="78105" cy="78105"/>
          </a:xfrm>
          <a:prstGeom prst="rect">
            <a:avLst/>
          </a:prstGeom>
          <a:solidFill>
            <a:srgbClr val="FF0000"/>
          </a:solidFill>
          <a:ln w="127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2077297" y="3337681"/>
            <a:ext cx="545564" cy="517299"/>
          </a:xfrm>
          <a:prstGeom prst="rect">
            <a:avLst/>
          </a:prstGeom>
          <a:solidFill>
            <a:srgbClr val="C00000">
              <a:alpha val="52000"/>
            </a:srgb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746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utoRev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1" dur="8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29" grpId="0" animBg="1"/>
      <p:bldP spid="30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Multiple Source Optimized Lenses</a:t>
            </a:r>
            <a:endParaRPr lang="en-US" sz="2800" b="1" dirty="0">
              <a:latin typeface="Helvetica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53400" cy="4525963"/>
          </a:xfrm>
        </p:spPr>
        <p:txBody>
          <a:bodyPr numCol="2">
            <a:normAutofit/>
          </a:bodyPr>
          <a:lstStyle/>
          <a:p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Results</a:t>
            </a:r>
            <a:endParaRPr lang="en-US" sz="2200" dirty="0" smtClean="0">
              <a:latin typeface="Helvetica" pitchFamily="34" charset="0"/>
            </a:endParaRPr>
          </a:p>
        </p:txBody>
      </p:sp>
      <p:pic>
        <p:nvPicPr>
          <p:cNvPr id="7" name="Picture 6" descr="\\fs.drz.inf.ethz.ch\group\Repository\presentations\LOGOS\Disney Research Zurich Logo.- Outline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24600"/>
            <a:ext cx="182173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W:\scratch\siggraph template\eth_logo_black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63" y="6372240"/>
            <a:ext cx="1623559" cy="41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395371"/>
            <a:ext cx="2133600" cy="365125"/>
          </a:xfrm>
        </p:spPr>
        <p:txBody>
          <a:bodyPr/>
          <a:lstStyle/>
          <a:p>
            <a:fld id="{B2857FF7-7A46-4757-A898-9AF144B7234C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26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3" name="rotations-shor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16" y="1374183"/>
            <a:ext cx="8912369" cy="41080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289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Multiple Source Optimized Lenses</a:t>
            </a:r>
            <a:endParaRPr lang="en-US" sz="2800" b="1" dirty="0">
              <a:latin typeface="Helvetica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53400" cy="4525963"/>
          </a:xfrm>
        </p:spPr>
        <p:txBody>
          <a:bodyPr numCol="2">
            <a:normAutofit/>
          </a:bodyPr>
          <a:lstStyle/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3</a:t>
            </a:r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D Printed Results</a:t>
            </a:r>
            <a:endParaRPr lang="en-US" sz="2200" dirty="0" smtClean="0">
              <a:latin typeface="Helvetica" pitchFamily="34" charset="0"/>
            </a:endParaRPr>
          </a:p>
        </p:txBody>
      </p:sp>
      <p:pic>
        <p:nvPicPr>
          <p:cNvPr id="7" name="Picture 6" descr="\\fs.drz.inf.ethz.ch\group\Repository\presentations\LOGOS\Disney Research Zurich Logo.- Outlin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24600"/>
            <a:ext cx="182173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W:\scratch\siggraph template\eth_logo_bla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63" y="6372240"/>
            <a:ext cx="1623559" cy="41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395371"/>
            <a:ext cx="2133600" cy="365125"/>
          </a:xfrm>
        </p:spPr>
        <p:txBody>
          <a:bodyPr/>
          <a:lstStyle/>
          <a:p>
            <a:fld id="{B2857FF7-7A46-4757-A898-9AF144B7234C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27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95582"/>
            <a:ext cx="8306868" cy="2618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38200" y="5043575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Source Image</a:t>
            </a:r>
            <a:endParaRPr lang="en-US" dirty="0">
              <a:latin typeface="Helvetic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52463" y="5080427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Magic Lens</a:t>
            </a:r>
            <a:endParaRPr lang="en-US" dirty="0">
              <a:latin typeface="Helvetic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70040" y="5090262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Photographs</a:t>
            </a:r>
            <a:endParaRPr lang="en-US" dirty="0">
              <a:latin typeface="Helvetic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0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Source Optimized Lenses</a:t>
            </a:r>
            <a:endParaRPr lang="en-US" sz="2800" b="1" dirty="0">
              <a:latin typeface="Helvetica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53400" cy="4525963"/>
          </a:xfrm>
        </p:spPr>
        <p:txBody>
          <a:bodyPr numCol="2">
            <a:normAutofit/>
          </a:bodyPr>
          <a:lstStyle/>
          <a:p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Multi View Results</a:t>
            </a: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</p:txBody>
      </p:sp>
      <p:pic>
        <p:nvPicPr>
          <p:cNvPr id="7" name="Picture 6" descr="\\fs.drz.inf.ethz.ch\group\Repository\presentations\LOGOS\Disney Research Zurich Logo.- Outlin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24600"/>
            <a:ext cx="182173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W:\scratch\siggraph template\eth_logo_bla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63" y="6372240"/>
            <a:ext cx="1623559" cy="41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395371"/>
            <a:ext cx="2133600" cy="365125"/>
          </a:xfrm>
        </p:spPr>
        <p:txBody>
          <a:bodyPr/>
          <a:lstStyle/>
          <a:p>
            <a:fld id="{B2857FF7-7A46-4757-A898-9AF144B7234C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28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82" y="2622342"/>
            <a:ext cx="8625600" cy="2081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36443" y="4888468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Source Image</a:t>
            </a:r>
            <a:endParaRPr lang="en-US" dirty="0">
              <a:latin typeface="Helvetic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44755" y="4888468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Multi-view Lens</a:t>
            </a:r>
            <a:endParaRPr lang="en-US" dirty="0">
              <a:latin typeface="Helvetic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05400" y="4888468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Left view</a:t>
            </a:r>
            <a:endParaRPr lang="en-US" dirty="0">
              <a:latin typeface="Helvetic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77100" y="4888468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Right view</a:t>
            </a:r>
            <a:endParaRPr lang="en-US" dirty="0">
              <a:latin typeface="Helvetic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95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Source Optimized Lenses</a:t>
            </a:r>
            <a:endParaRPr lang="en-US" sz="2800" b="1" dirty="0">
              <a:latin typeface="Helvetica" pitchFamily="34" charset="0"/>
            </a:endParaRPr>
          </a:p>
        </p:txBody>
      </p:sp>
      <p:pic>
        <p:nvPicPr>
          <p:cNvPr id="7" name="Picture 6" descr="\\fs.drz.inf.ethz.ch\group\Repository\presentations\LOGOS\Disney Research Zurich Logo.- Outlin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24600"/>
            <a:ext cx="182173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W:\scratch\siggraph template\eth_logo_bla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63" y="6372240"/>
            <a:ext cx="1623559" cy="41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395371"/>
            <a:ext cx="2133600" cy="365125"/>
          </a:xfrm>
        </p:spPr>
        <p:txBody>
          <a:bodyPr/>
          <a:lstStyle/>
          <a:p>
            <a:fld id="{B2857FF7-7A46-4757-A898-9AF144B7234C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29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077200" cy="4525963"/>
          </a:xfrm>
        </p:spPr>
        <p:txBody>
          <a:bodyPr numCol="1">
            <a:normAutofit/>
          </a:bodyPr>
          <a:lstStyle/>
          <a:p>
            <a:r>
              <a:rPr lang="en-US" dirty="0" smtClean="0">
                <a:latin typeface="Helvetica" pitchFamily="34" charset="0"/>
                <a:cs typeface="Helvetica" pitchFamily="34" charset="0"/>
              </a:rPr>
              <a:t>Pros</a:t>
            </a:r>
          </a:p>
          <a:p>
            <a:pPr lvl="1"/>
            <a:r>
              <a:rPr lang="en-US" dirty="0" smtClean="0">
                <a:latin typeface="Helvetica" pitchFamily="34" charset="0"/>
                <a:cs typeface="Helvetica" pitchFamily="34" charset="0"/>
              </a:rPr>
              <a:t>Unmodified source images</a:t>
            </a:r>
          </a:p>
          <a:p>
            <a:pPr lvl="1"/>
            <a:r>
              <a:rPr lang="en-US" dirty="0" smtClean="0">
                <a:latin typeface="Helvetica" pitchFamily="34" charset="0"/>
                <a:cs typeface="Helvetica" pitchFamily="34" charset="0"/>
              </a:rPr>
              <a:t>Good continuity</a:t>
            </a:r>
          </a:p>
          <a:p>
            <a:pPr lvl="1"/>
            <a:r>
              <a:rPr lang="en-US" dirty="0" smtClean="0">
                <a:latin typeface="Helvetica" pitchFamily="34" charset="0"/>
                <a:cs typeface="Helvetica" pitchFamily="34" charset="0"/>
              </a:rPr>
              <a:t>Multi-view</a:t>
            </a:r>
          </a:p>
          <a:p>
            <a:pPr lvl="1"/>
            <a:endParaRPr lang="en-US" dirty="0" smtClean="0">
              <a:latin typeface="Helvetica" pitchFamily="34" charset="0"/>
              <a:cs typeface="Helvetica" pitchFamily="34" charset="0"/>
            </a:endParaRPr>
          </a:p>
          <a:p>
            <a:r>
              <a:rPr lang="en-US" dirty="0" smtClean="0">
                <a:latin typeface="Helvetica" pitchFamily="34" charset="0"/>
                <a:cs typeface="Helvetica" pitchFamily="34" charset="0"/>
              </a:rPr>
              <a:t>Cons</a:t>
            </a:r>
          </a:p>
          <a:p>
            <a:pPr lvl="1"/>
            <a:r>
              <a:rPr lang="en-US" dirty="0" smtClean="0">
                <a:latin typeface="Helvetica" pitchFamily="34" charset="0"/>
                <a:cs typeface="Helvetica" pitchFamily="34" charset="0"/>
              </a:rPr>
              <a:t>Limit on number of sources</a:t>
            </a:r>
          </a:p>
          <a:p>
            <a:pPr lvl="1"/>
            <a:r>
              <a:rPr lang="en-US" dirty="0" smtClean="0">
                <a:latin typeface="Helvetica" pitchFamily="34" charset="0"/>
                <a:cs typeface="Helvetica" pitchFamily="34" charset="0"/>
              </a:rPr>
              <a:t>Lens dependent on images</a:t>
            </a:r>
          </a:p>
        </p:txBody>
      </p:sp>
    </p:spTree>
    <p:extLst>
      <p:ext uri="{BB962C8B-B14F-4D97-AF65-F5344CB8AC3E}">
        <p14:creationId xmlns:p14="http://schemas.microsoft.com/office/powerpoint/2010/main" val="195142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Cardan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Grille</a:t>
            </a:r>
          </a:p>
          <a:p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The front door is made with oak wood. The key characteristic for understanding the material is its unique texture and color. </a:t>
            </a:r>
          </a:p>
          <a:p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Invisible Ink</a:t>
            </a:r>
          </a:p>
          <a:p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Magic Decoder rings</a:t>
            </a:r>
          </a:p>
          <a:p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2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2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lvl="1"/>
            <a:endParaRPr lang="en-US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200" dirty="0" smtClean="0">
              <a:latin typeface="Helvetica" pitchFamily="34" charset="0"/>
            </a:endParaRPr>
          </a:p>
          <a:p>
            <a:endParaRPr lang="en-US" sz="2200" dirty="0">
              <a:latin typeface="Helvetica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Steganography</a:t>
            </a:r>
            <a:endParaRPr lang="en-US" sz="2800" b="1" dirty="0">
              <a:latin typeface="Helvetica" pitchFamily="34" charset="0"/>
            </a:endParaRPr>
          </a:p>
        </p:txBody>
      </p:sp>
      <p:pic>
        <p:nvPicPr>
          <p:cNvPr id="7" name="Picture 6" descr="\\fs.drz.inf.ethz.ch\group\Repository\presentations\LOGOS\Disney Research Zurich Logo.- Outlin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24600"/>
            <a:ext cx="182173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W:\scratch\siggraph template\eth_logo_bla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63" y="6372240"/>
            <a:ext cx="1623559" cy="41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395371"/>
            <a:ext cx="2133600" cy="365125"/>
          </a:xfrm>
        </p:spPr>
        <p:txBody>
          <a:bodyPr/>
          <a:lstStyle/>
          <a:p>
            <a:fld id="{B2857FF7-7A46-4757-A898-9AF144B7234C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3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27" y="4290541"/>
            <a:ext cx="7985282" cy="1744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75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0.00162 L 1.11111E-6 -0.3062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2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934721475"/>
              </p:ext>
            </p:extLst>
          </p:nvPr>
        </p:nvGraphicFramePr>
        <p:xfrm>
          <a:off x="381000" y="1066800"/>
          <a:ext cx="86106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Lenses Classification</a:t>
            </a:r>
            <a:endParaRPr lang="en-US" sz="2800" b="1" dirty="0">
              <a:latin typeface="Helvetica" pitchFamily="34" charset="0"/>
            </a:endParaRPr>
          </a:p>
        </p:txBody>
      </p:sp>
      <p:pic>
        <p:nvPicPr>
          <p:cNvPr id="7" name="Picture 6" descr="\\fs.drz.inf.ethz.ch\group\Repository\presentations\LOGOS\Disney Research Zurich Logo.- Outline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24600"/>
            <a:ext cx="182173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W:\scratch\siggraph template\eth_logo_bla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63" y="6372240"/>
            <a:ext cx="1623559" cy="41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395371"/>
            <a:ext cx="2133600" cy="365125"/>
          </a:xfrm>
        </p:spPr>
        <p:txBody>
          <a:bodyPr/>
          <a:lstStyle/>
          <a:p>
            <a:fld id="{B2857FF7-7A46-4757-A898-9AF144B7234C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30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11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Universal Lens</a:t>
            </a:r>
            <a:endParaRPr lang="en-US" sz="2800" b="1" dirty="0">
              <a:latin typeface="Helvetica" pitchFamily="34" charset="0"/>
            </a:endParaRPr>
          </a:p>
        </p:txBody>
      </p:sp>
      <p:pic>
        <p:nvPicPr>
          <p:cNvPr id="7" name="Picture 6" descr="\\fs.drz.inf.ethz.ch\group\Repository\presentations\LOGOS\Disney Research Zurich Logo.- Outlin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24600"/>
            <a:ext cx="182173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W:\scratch\siggraph template\eth_logo_bla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63" y="6372240"/>
            <a:ext cx="1623559" cy="41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395371"/>
            <a:ext cx="2133600" cy="365125"/>
          </a:xfrm>
        </p:spPr>
        <p:txBody>
          <a:bodyPr/>
          <a:lstStyle/>
          <a:p>
            <a:fld id="{B2857FF7-7A46-4757-A898-9AF144B7234C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31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077200" cy="4525963"/>
          </a:xfrm>
        </p:spPr>
        <p:txBody>
          <a:bodyPr numCol="1">
            <a:normAutofit/>
          </a:bodyPr>
          <a:lstStyle/>
          <a:p>
            <a:endParaRPr lang="en-US" dirty="0" smtClean="0">
              <a:latin typeface="Helvetica" pitchFamily="34" charset="0"/>
              <a:cs typeface="Helvetica" pitchFamily="34" charset="0"/>
            </a:endParaRPr>
          </a:p>
          <a:p>
            <a:endParaRPr lang="en-US" dirty="0">
              <a:latin typeface="Helvetica" pitchFamily="34" charset="0"/>
              <a:cs typeface="Helvetica" pitchFamily="34" charset="0"/>
            </a:endParaRPr>
          </a:p>
          <a:p>
            <a:endParaRPr lang="en-US" dirty="0" smtClean="0">
              <a:latin typeface="Helvetica" pitchFamily="34" charset="0"/>
              <a:cs typeface="Helvetica" pitchFamily="34" charset="0"/>
            </a:endParaRPr>
          </a:p>
          <a:p>
            <a:endParaRPr lang="en-US" dirty="0">
              <a:latin typeface="Helvetica" pitchFamily="34" charset="0"/>
              <a:cs typeface="Helvetica" pitchFamily="34" charset="0"/>
            </a:endParaRPr>
          </a:p>
          <a:p>
            <a:endParaRPr lang="en-US" dirty="0" smtClean="0">
              <a:latin typeface="Helvetica" pitchFamily="34" charset="0"/>
              <a:cs typeface="Helvetica" pitchFamily="34" charset="0"/>
            </a:endParaRPr>
          </a:p>
          <a:p>
            <a:r>
              <a:rPr lang="en-US" dirty="0" smtClean="0">
                <a:latin typeface="Helvetica" pitchFamily="34" charset="0"/>
                <a:cs typeface="Helvetica" pitchFamily="34" charset="0"/>
              </a:rPr>
              <a:t>Required Properties</a:t>
            </a:r>
          </a:p>
          <a:p>
            <a:pPr lvl="1"/>
            <a:r>
              <a:rPr lang="en-US" dirty="0" smtClean="0">
                <a:latin typeface="Helvetica" pitchFamily="34" charset="0"/>
                <a:cs typeface="Helvetica" pitchFamily="34" charset="0"/>
              </a:rPr>
              <a:t>Unlimited number of images</a:t>
            </a:r>
          </a:p>
          <a:p>
            <a:pPr lvl="1"/>
            <a:r>
              <a:rPr lang="en-US" dirty="0" smtClean="0">
                <a:latin typeface="Helvetica" pitchFamily="34" charset="0"/>
                <a:cs typeface="Helvetica" pitchFamily="34" charset="0"/>
              </a:rPr>
              <a:t>Images depend on the lens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3574681"/>
            <a:ext cx="2826415" cy="3052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In-painted Source Images</a:t>
            </a:r>
            <a:endParaRPr lang="en-US" dirty="0">
              <a:latin typeface="Helvetic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48912" y="3563013"/>
            <a:ext cx="2668423" cy="3052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Unlimited Target Images</a:t>
            </a:r>
            <a:endParaRPr lang="en-US" dirty="0">
              <a:latin typeface="Helvetic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H="1">
            <a:off x="3852463" y="2406130"/>
            <a:ext cx="1481537" cy="0"/>
          </a:xfrm>
          <a:prstGeom prst="line">
            <a:avLst/>
          </a:prstGeom>
          <a:noFill/>
          <a:ln w="88900" cap="flat">
            <a:solidFill>
              <a:srgbClr val="C00000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pic>
        <p:nvPicPr>
          <p:cNvPr id="12" name="Picture 3" descr="C:\Users\mpapas\Dropbox\MagicLens-SiggraphAsia\FastForward\latex_src\graphics\video_sourc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29"/>
          <a:stretch/>
        </p:blipFill>
        <p:spPr bwMode="auto">
          <a:xfrm>
            <a:off x="973083" y="1343349"/>
            <a:ext cx="1199906" cy="1160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mpapas\Dropbox\MagicLens-SiggraphAsia\FastForward\latex_src\graphics\video_sourc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8588" y="1417299"/>
            <a:ext cx="1206033" cy="1160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mpapas\Dropbox\MagicLens-SiggraphAsia\FastForward\latex_src\graphics\video_sourc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29"/>
          <a:stretch/>
        </p:blipFill>
        <p:spPr bwMode="auto">
          <a:xfrm>
            <a:off x="1120263" y="1491249"/>
            <a:ext cx="1199906" cy="1160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mpapas\Dropbox\MagicLens-SiggraphAsia\FastForward\latex_src\graphics\video_source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05"/>
          <a:stretch/>
        </p:blipFill>
        <p:spPr bwMode="auto">
          <a:xfrm>
            <a:off x="1190043" y="1565199"/>
            <a:ext cx="1199906" cy="1160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mpapas\Dropbox\MagicLens-SiggraphAsia\FastForward\latex_src\graphics\video_source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0143" y="1639148"/>
            <a:ext cx="1199906" cy="1160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mpapas\Dropbox\MagicLens-SiggraphAsia\FastForward\latex_src\graphics\video_sourc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29"/>
          <a:stretch/>
        </p:blipFill>
        <p:spPr bwMode="auto">
          <a:xfrm>
            <a:off x="1338843" y="1724349"/>
            <a:ext cx="1199906" cy="1160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mpapas\Dropbox\MagicLens-SiggraphAsia\FastForward\latex_src\graphics\video_sourc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14348" y="1798299"/>
            <a:ext cx="1206033" cy="1160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mpapas\Dropbox\MagicLens-SiggraphAsia\FastForward\latex_src\graphics\video_sourc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29"/>
          <a:stretch/>
        </p:blipFill>
        <p:spPr bwMode="auto">
          <a:xfrm>
            <a:off x="1486023" y="1872249"/>
            <a:ext cx="1199906" cy="1160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mpapas\Dropbox\MagicLens-SiggraphAsia\FastForward\latex_src\graphics\video_source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05"/>
          <a:stretch/>
        </p:blipFill>
        <p:spPr bwMode="auto">
          <a:xfrm>
            <a:off x="1555803" y="1946199"/>
            <a:ext cx="1199906" cy="1160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mpapas\Dropbox\MagicLens-SiggraphAsia\FastForward\latex_src\graphics\video_source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45903" y="2020148"/>
            <a:ext cx="1199906" cy="1160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036" y="1219200"/>
            <a:ext cx="1206062" cy="12060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" name="Picture 3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436" y="1318854"/>
            <a:ext cx="1206062" cy="12060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" name="Picture 3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836" y="1418508"/>
            <a:ext cx="1206062" cy="12060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" name="Picture 3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236" y="1518162"/>
            <a:ext cx="1206062" cy="12060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" name="Picture 3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636" y="1617816"/>
            <a:ext cx="1206062" cy="12060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" name="Picture 3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036" y="1717470"/>
            <a:ext cx="1206062" cy="12060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8" name="Picture 4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436" y="1817124"/>
            <a:ext cx="1206062" cy="12060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9" name="Picture 41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836" y="1916778"/>
            <a:ext cx="1206062" cy="12060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" name="Picture 4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236" y="2016432"/>
            <a:ext cx="1206062" cy="12060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1" name="Picture 4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636" y="2116086"/>
            <a:ext cx="1206062" cy="12060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21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646181980"/>
              </p:ext>
            </p:extLst>
          </p:nvPr>
        </p:nvGraphicFramePr>
        <p:xfrm>
          <a:off x="550076" y="4267200"/>
          <a:ext cx="7908123" cy="1696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Universal Lenses</a:t>
            </a:r>
            <a:endParaRPr lang="en-US" sz="2800" b="1" dirty="0">
              <a:latin typeface="Helvetica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4267200"/>
            <a:ext cx="8153400" cy="1858963"/>
          </a:xfrm>
        </p:spPr>
        <p:txBody>
          <a:bodyPr numCol="2">
            <a:normAutofit/>
          </a:bodyPr>
          <a:lstStyle/>
          <a:p>
            <a:pPr lvl="1"/>
            <a:endParaRPr lang="en-US" sz="1800" dirty="0" smtClean="0">
              <a:latin typeface="Helvetica" pitchFamily="34" charset="0"/>
            </a:endParaRPr>
          </a:p>
          <a:p>
            <a:endParaRPr lang="en-US" sz="2200" dirty="0" smtClean="0">
              <a:latin typeface="Helvetica" pitchFamily="34" charset="0"/>
            </a:endParaRPr>
          </a:p>
          <a:p>
            <a:endParaRPr lang="en-US" sz="2200" dirty="0">
              <a:latin typeface="Helvetica" pitchFamily="34" charset="0"/>
            </a:endParaRPr>
          </a:p>
        </p:txBody>
      </p:sp>
      <p:pic>
        <p:nvPicPr>
          <p:cNvPr id="7" name="Picture 6" descr="\\fs.drz.inf.ethz.ch\group\Repository\presentations\LOGOS\Disney Research Zurich Logo.- Outline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24600"/>
            <a:ext cx="182173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W:\scratch\siggraph template\eth_logo_bla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63" y="6372240"/>
            <a:ext cx="1623559" cy="41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395371"/>
            <a:ext cx="2133600" cy="365125"/>
          </a:xfrm>
        </p:spPr>
        <p:txBody>
          <a:bodyPr/>
          <a:lstStyle/>
          <a:p>
            <a:fld id="{B2857FF7-7A46-4757-A898-9AF144B7234C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32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3897868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Scrambled Mapping</a:t>
            </a:r>
            <a:endParaRPr lang="en-US" dirty="0">
              <a:latin typeface="Helvetic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H="1">
            <a:off x="3852463" y="2761366"/>
            <a:ext cx="1481537" cy="0"/>
          </a:xfrm>
          <a:prstGeom prst="line">
            <a:avLst/>
          </a:prstGeom>
          <a:noFill/>
          <a:ln w="88900" cap="flat">
            <a:solidFill>
              <a:srgbClr val="C00000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grpSp>
        <p:nvGrpSpPr>
          <p:cNvPr id="9" name="Group 8"/>
          <p:cNvGrpSpPr/>
          <p:nvPr/>
        </p:nvGrpSpPr>
        <p:grpSpPr>
          <a:xfrm>
            <a:off x="685800" y="4777423"/>
            <a:ext cx="2362200" cy="678497"/>
            <a:chOff x="-1752600" y="4773785"/>
            <a:chExt cx="1832325" cy="678497"/>
          </a:xfrm>
        </p:grpSpPr>
        <p:sp>
          <p:nvSpPr>
            <p:cNvPr id="24" name="Rounded Rectangle 23"/>
            <p:cNvSpPr/>
            <p:nvPr/>
          </p:nvSpPr>
          <p:spPr>
            <a:xfrm>
              <a:off x="-1752600" y="4773785"/>
              <a:ext cx="1832325" cy="678497"/>
            </a:xfrm>
            <a:prstGeom prst="roundRect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/>
            <p:cNvSpPr/>
            <p:nvPr/>
          </p:nvSpPr>
          <p:spPr>
            <a:xfrm>
              <a:off x="-1719479" y="4806906"/>
              <a:ext cx="1766083" cy="612255"/>
            </a:xfrm>
            <a:prstGeom prst="rect">
              <a:avLst/>
            </a:prstGeom>
            <a:ln w="2857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Random Mapping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dirty="0" smtClean="0"/>
                <a:t>Computation</a:t>
              </a:r>
              <a:endParaRPr lang="en-US" sz="1400" kern="1200" dirty="0"/>
            </a:p>
          </p:txBody>
        </p:sp>
      </p:grpSp>
      <p:pic>
        <p:nvPicPr>
          <p:cNvPr id="34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2302" y="1219200"/>
            <a:ext cx="2533409" cy="2713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64256" y="1219200"/>
            <a:ext cx="2437733" cy="2713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266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8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Universal Lenses</a:t>
            </a:r>
            <a:endParaRPr lang="en-US" sz="2800" b="1" dirty="0">
              <a:latin typeface="Helvetica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8153400" cy="4754563"/>
          </a:xfrm>
        </p:spPr>
        <p:txBody>
          <a:bodyPr numCol="1">
            <a:normAutofit/>
          </a:bodyPr>
          <a:lstStyle/>
          <a:p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Random Mapping Computation</a:t>
            </a:r>
          </a:p>
          <a:p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Goal : Zero Overlaps</a:t>
            </a:r>
            <a:endParaRPr lang="en-US" sz="1800" dirty="0">
              <a:latin typeface="Helvetica" pitchFamily="34" charset="0"/>
            </a:endParaRPr>
          </a:p>
        </p:txBody>
      </p:sp>
      <p:pic>
        <p:nvPicPr>
          <p:cNvPr id="7" name="Picture 6" descr="\\fs.drz.inf.ethz.ch\group\Repository\presentations\LOGOS\Disney Research Zurich Logo.- Outlin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24600"/>
            <a:ext cx="182173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W:\scratch\siggraph template\eth_logo_bla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63" y="6372240"/>
            <a:ext cx="1623559" cy="41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395371"/>
            <a:ext cx="2133600" cy="365125"/>
          </a:xfrm>
        </p:spPr>
        <p:txBody>
          <a:bodyPr/>
          <a:lstStyle/>
          <a:p>
            <a:fld id="{B2857FF7-7A46-4757-A898-9AF144B7234C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33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956" y="2362200"/>
            <a:ext cx="3424571" cy="34245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37960" y="2522220"/>
            <a:ext cx="1524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 Overlaps</a:t>
            </a:r>
            <a:endParaRPr lang="en-GB" dirty="0"/>
          </a:p>
        </p:txBody>
      </p:sp>
      <p:cxnSp>
        <p:nvCxnSpPr>
          <p:cNvPr id="9" name="Straight Arrow Connector 8"/>
          <p:cNvCxnSpPr>
            <a:stCxn id="3" idx="1"/>
          </p:cNvCxnSpPr>
          <p:nvPr/>
        </p:nvCxnSpPr>
        <p:spPr>
          <a:xfrm flipH="1">
            <a:off x="4724400" y="2712720"/>
            <a:ext cx="1813560" cy="106680"/>
          </a:xfrm>
          <a:prstGeom prst="straightConnector1">
            <a:avLst/>
          </a:prstGeom>
          <a:ln w="28575">
            <a:solidFill>
              <a:srgbClr val="FF6161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3" idx="1"/>
          </p:cNvCxnSpPr>
          <p:nvPr/>
        </p:nvCxnSpPr>
        <p:spPr>
          <a:xfrm flipH="1">
            <a:off x="6004560" y="2712720"/>
            <a:ext cx="533400" cy="335280"/>
          </a:xfrm>
          <a:prstGeom prst="straightConnector1">
            <a:avLst/>
          </a:prstGeom>
          <a:ln w="28575">
            <a:solidFill>
              <a:srgbClr val="FF6161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971800" y="5867400"/>
            <a:ext cx="348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Source optimized lens heat map</a:t>
            </a:r>
            <a:endParaRPr lang="en-US" dirty="0">
              <a:latin typeface="Helvetic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06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Universal Lenses</a:t>
            </a:r>
            <a:endParaRPr lang="en-US" sz="2800" b="1" dirty="0">
              <a:latin typeface="Helvetica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8153400" cy="4754563"/>
          </a:xfrm>
        </p:spPr>
        <p:txBody>
          <a:bodyPr numCol="1">
            <a:normAutofit/>
          </a:bodyPr>
          <a:lstStyle/>
          <a:p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Random Mapping Computation</a:t>
            </a:r>
            <a:endParaRPr lang="en-US" sz="1800" dirty="0">
              <a:latin typeface="Helvetica" pitchFamily="34" charset="0"/>
            </a:endParaRPr>
          </a:p>
        </p:txBody>
      </p:sp>
      <p:pic>
        <p:nvPicPr>
          <p:cNvPr id="7" name="Picture 6" descr="\\fs.drz.inf.ethz.ch\group\Repository\presentations\LOGOS\Disney Research Zurich Logo.- Outlin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24600"/>
            <a:ext cx="182173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W:\scratch\siggraph template\eth_logo_bla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63" y="6372240"/>
            <a:ext cx="1623559" cy="41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395371"/>
            <a:ext cx="2133600" cy="365125"/>
          </a:xfrm>
        </p:spPr>
        <p:txBody>
          <a:bodyPr/>
          <a:lstStyle/>
          <a:p>
            <a:fld id="{B2857FF7-7A46-4757-A898-9AF144B7234C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34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9203" y="1858818"/>
            <a:ext cx="5066819" cy="2713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76022" y="1858818"/>
            <a:ext cx="3251156" cy="2713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14400" y="4572000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Source Image</a:t>
            </a:r>
            <a:endParaRPr lang="en-US" dirty="0">
              <a:latin typeface="Helvetic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98520" y="4575572"/>
            <a:ext cx="1531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ea typeface="Verdana" pitchFamily="34" charset="0"/>
                <a:cs typeface="Verdana" pitchFamily="34" charset="0"/>
              </a:rPr>
              <a:t>Target Image</a:t>
            </a:r>
            <a:endParaRPr lang="en-US" dirty="0">
              <a:latin typeface="Helvetic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35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Universal Lenses</a:t>
            </a:r>
            <a:endParaRPr lang="en-US" sz="2800" b="1" dirty="0">
              <a:latin typeface="Helvetica" pitchFamily="34" charset="0"/>
            </a:endParaRPr>
          </a:p>
        </p:txBody>
      </p:sp>
      <p:pic>
        <p:nvPicPr>
          <p:cNvPr id="7" name="Picture 6" descr="\\fs.drz.inf.ethz.ch\group\Repository\presentations\LOGOS\Disney Research Zurich Logo.- Outline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24600"/>
            <a:ext cx="182173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W:\scratch\siggraph template\eth_logo_black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63" y="6372240"/>
            <a:ext cx="1623559" cy="41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395371"/>
            <a:ext cx="2133600" cy="365125"/>
          </a:xfrm>
        </p:spPr>
        <p:txBody>
          <a:bodyPr/>
          <a:lstStyle/>
          <a:p>
            <a:fld id="{B2857FF7-7A46-4757-A898-9AF144B7234C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35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magic-le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9936" y="1143000"/>
            <a:ext cx="8824129" cy="49635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524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Universal Lenses</a:t>
            </a:r>
            <a:endParaRPr lang="en-US" sz="2800" b="1" dirty="0">
              <a:latin typeface="Helvetica" pitchFamily="34" charset="0"/>
            </a:endParaRPr>
          </a:p>
        </p:txBody>
      </p:sp>
      <p:pic>
        <p:nvPicPr>
          <p:cNvPr id="7" name="Picture 6" descr="\\fs.drz.inf.ethz.ch\group\Repository\presentations\LOGOS\Disney Research Zurich Logo.- Outlin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24600"/>
            <a:ext cx="182173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W:\scratch\siggraph template\eth_logo_bla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63" y="6372240"/>
            <a:ext cx="1623559" cy="41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395371"/>
            <a:ext cx="2133600" cy="365125"/>
          </a:xfrm>
        </p:spPr>
        <p:txBody>
          <a:bodyPr/>
          <a:lstStyle/>
          <a:p>
            <a:fld id="{B2857FF7-7A46-4757-A898-9AF144B7234C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36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Picture 2" descr="C:\Users\mpapas\Projects\steganography\paper\graphics\qna-q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202" y="2061186"/>
            <a:ext cx="3028798" cy="302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mpapas\Projects\steganography\paper\graphics\qna-q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202" y="2061186"/>
            <a:ext cx="3028798" cy="302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mpapas\Projects\steganography\paper\graphics\qna-q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202" y="2061185"/>
            <a:ext cx="3028798" cy="302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C:\Users\mpapas\Projects\steganography\paper\graphics\qna-a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656" y="2070766"/>
            <a:ext cx="3028798" cy="302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C:\Users\mpapas\Projects\steganography\paper\graphics\qna-a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656" y="2070766"/>
            <a:ext cx="3028798" cy="302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mpapas\Projects\steganography\paper\graphics\qna-a4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656" y="2070766"/>
            <a:ext cx="3028798" cy="302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027888" y="2065593"/>
            <a:ext cx="3076750" cy="303915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8153400" cy="4525963"/>
          </a:xfrm>
        </p:spPr>
        <p:txBody>
          <a:bodyPr numCol="1">
            <a:normAutofit/>
          </a:bodyPr>
          <a:lstStyle/>
          <a:p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Questions &amp; Answers (Same Lens)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200" dirty="0" smtClean="0">
              <a:latin typeface="Helvetica" pitchFamily="34" charset="0"/>
            </a:endParaRPr>
          </a:p>
          <a:p>
            <a:endParaRPr lang="en-US" sz="2200" dirty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84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5E-6 -1.89452E-6 L -0.67605 0.00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02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1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5E-6 -1.89452E-6 L -0.67605 0.001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02" y="6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animMotion origin="layout" path="M 5E-6 -1.89452E-6 L -0.67605 0.0013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02" y="6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Limitations &amp; Future Work</a:t>
            </a:r>
            <a:endParaRPr lang="en-US" sz="2800" b="1" dirty="0">
              <a:latin typeface="Helvetica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3962400" cy="4678363"/>
          </a:xfrm>
        </p:spPr>
        <p:txBody>
          <a:bodyPr numCol="1">
            <a:normAutofit/>
          </a:bodyPr>
          <a:lstStyle/>
          <a:p>
            <a:endParaRPr lang="en-US" sz="2200" dirty="0" smtClean="0">
              <a:latin typeface="Helvetica" pitchFamily="34" charset="0"/>
            </a:endParaRPr>
          </a:p>
          <a:p>
            <a:r>
              <a:rPr lang="en-US" sz="2200" dirty="0" smtClean="0">
                <a:latin typeface="Helvetica" pitchFamily="34" charset="0"/>
              </a:rPr>
              <a:t>Reduce discontinuities</a:t>
            </a:r>
          </a:p>
          <a:p>
            <a:endParaRPr lang="en-US" sz="2200" dirty="0" smtClean="0">
              <a:latin typeface="Helvetica" pitchFamily="34" charset="0"/>
            </a:endParaRPr>
          </a:p>
          <a:p>
            <a:endParaRPr lang="en-US" sz="2200" dirty="0">
              <a:latin typeface="Helvetica" pitchFamily="34" charset="0"/>
            </a:endParaRPr>
          </a:p>
          <a:p>
            <a:endParaRPr lang="en-US" sz="2200" dirty="0" smtClean="0">
              <a:latin typeface="Helvetica" pitchFamily="34" charset="0"/>
            </a:endParaRPr>
          </a:p>
          <a:p>
            <a:r>
              <a:rPr lang="en-US" sz="2200" dirty="0" smtClean="0">
                <a:latin typeface="Helvetica" pitchFamily="34" charset="0"/>
              </a:rPr>
              <a:t>Better universal lens camouflage</a:t>
            </a:r>
          </a:p>
          <a:p>
            <a:endParaRPr lang="en-US" sz="2200" dirty="0" smtClean="0">
              <a:latin typeface="Helvetica" pitchFamily="34" charset="0"/>
            </a:endParaRPr>
          </a:p>
          <a:p>
            <a:pPr marL="0" indent="0">
              <a:buNone/>
            </a:pPr>
            <a:endParaRPr lang="en-US" sz="2200" dirty="0" smtClean="0">
              <a:latin typeface="Helvetica" pitchFamily="34" charset="0"/>
            </a:endParaRPr>
          </a:p>
          <a:p>
            <a:r>
              <a:rPr lang="en-US" sz="2200" dirty="0" smtClean="0">
                <a:latin typeface="Helvetica" pitchFamily="34" charset="0"/>
              </a:rPr>
              <a:t>Investigate roughness</a:t>
            </a:r>
          </a:p>
          <a:p>
            <a:endParaRPr lang="en-US" sz="2200" dirty="0" smtClean="0">
              <a:latin typeface="Helvetica" pitchFamily="34" charset="0"/>
            </a:endParaRPr>
          </a:p>
          <a:p>
            <a:endParaRPr lang="en-US" sz="2200" dirty="0">
              <a:latin typeface="Helvetica" pitchFamily="34" charset="0"/>
            </a:endParaRPr>
          </a:p>
          <a:p>
            <a:endParaRPr lang="en-US" sz="2200" dirty="0" smtClean="0">
              <a:latin typeface="Helvetica" pitchFamily="34" charset="0"/>
            </a:endParaRPr>
          </a:p>
          <a:p>
            <a:endParaRPr lang="en-US" sz="2200" dirty="0" smtClean="0">
              <a:latin typeface="Helvetica" pitchFamily="34" charset="0"/>
            </a:endParaRPr>
          </a:p>
          <a:p>
            <a:endParaRPr lang="en-US" sz="2200" dirty="0">
              <a:latin typeface="Helvetica" pitchFamily="34" charset="0"/>
            </a:endParaRPr>
          </a:p>
        </p:txBody>
      </p:sp>
      <p:pic>
        <p:nvPicPr>
          <p:cNvPr id="7" name="Picture 6" descr="\\fs.drz.inf.ethz.ch\group\Repository\presentations\LOGOS\Disney Research Zurich Logo.- Outlin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24600"/>
            <a:ext cx="182173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W:\scratch\siggraph template\eth_logo_bla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63" y="6372240"/>
            <a:ext cx="1623559" cy="41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395371"/>
            <a:ext cx="2133600" cy="365125"/>
          </a:xfrm>
        </p:spPr>
        <p:txBody>
          <a:bodyPr/>
          <a:lstStyle/>
          <a:p>
            <a:fld id="{B2857FF7-7A46-4757-A898-9AF144B7234C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37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" name="Picture 2" descr="C:\Users\mpapas\Projects\steganography\report\graphics\printedlenscloseup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1114" y="1397512"/>
            <a:ext cx="4286797" cy="145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mpapas\Dropbox\MagicLens-SiggraphAsia\FastForward\latex_src\graphics\video_sourc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05"/>
          <a:stretch/>
        </p:blipFill>
        <p:spPr bwMode="auto">
          <a:xfrm>
            <a:off x="5211498" y="3146461"/>
            <a:ext cx="1451887" cy="14040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mpapas\Dropbox\MagicLens-SiggraphAsia\FastForward\latex_src\graphics\video_sourc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63194" y="3139440"/>
            <a:ext cx="1466406" cy="14180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601" y="4859230"/>
            <a:ext cx="1256314" cy="1257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201" y="4859230"/>
            <a:ext cx="1256314" cy="1257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086" y="4859230"/>
            <a:ext cx="1256314" cy="1257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937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\\fs.drz.inf.ethz.ch\group\Repository\presentations\LOGOS\Disney Research Zurich Logo.- Outlin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24600"/>
            <a:ext cx="182173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W:\scratch\siggraph template\eth_logo_bla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63" y="6372240"/>
            <a:ext cx="1623559" cy="41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395371"/>
            <a:ext cx="2133600" cy="365125"/>
          </a:xfrm>
        </p:spPr>
        <p:txBody>
          <a:bodyPr/>
          <a:lstStyle/>
          <a:p>
            <a:fld id="{B2857FF7-7A46-4757-A898-9AF144B7234C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38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latin typeface="Helvetica" pitchFamily="34" charset="0"/>
                <a:cs typeface="Helvetica" pitchFamily="34" charset="0"/>
              </a:rPr>
              <a:t>Conclusion</a:t>
            </a:r>
            <a:endParaRPr lang="en-GB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924800" cy="4525963"/>
          </a:xfrm>
        </p:spPr>
        <p:txBody>
          <a:bodyPr/>
          <a:lstStyle/>
          <a:p>
            <a:r>
              <a:rPr lang="en-US" dirty="0" smtClean="0">
                <a:latin typeface="Helvetica" pitchFamily="34" charset="0"/>
                <a:cs typeface="Helvetica" pitchFamily="34" charset="0"/>
              </a:rPr>
              <a:t>Complete pipeline for:</a:t>
            </a:r>
          </a:p>
          <a:p>
            <a:pPr lvl="1"/>
            <a:r>
              <a:rPr lang="en-US" dirty="0" smtClean="0">
                <a:latin typeface="Helvetica" pitchFamily="34" charset="0"/>
                <a:cs typeface="Helvetica" pitchFamily="34" charset="0"/>
              </a:rPr>
              <a:t>Manufacturing </a:t>
            </a:r>
            <a:r>
              <a:rPr lang="en-US" dirty="0" err="1" smtClean="0">
                <a:latin typeface="Helvetica" pitchFamily="34" charset="0"/>
                <a:cs typeface="Helvetica" pitchFamily="34" charset="0"/>
              </a:rPr>
              <a:t>steganographic</a:t>
            </a:r>
            <a:r>
              <a:rPr lang="en-US" dirty="0" smtClean="0">
                <a:latin typeface="Helvetica" pitchFamily="34" charset="0"/>
                <a:cs typeface="Helvetica" pitchFamily="34" charset="0"/>
              </a:rPr>
              <a:t> lenses</a:t>
            </a:r>
          </a:p>
          <a:p>
            <a:pPr lvl="1"/>
            <a:endParaRPr lang="en-US" dirty="0" smtClean="0">
              <a:latin typeface="Helvetica" pitchFamily="34" charset="0"/>
              <a:cs typeface="Helvetica" pitchFamily="34" charset="0"/>
            </a:endParaRPr>
          </a:p>
          <a:p>
            <a:r>
              <a:rPr lang="en-US" dirty="0" smtClean="0">
                <a:latin typeface="Helvetica" pitchFamily="34" charset="0"/>
                <a:cs typeface="Helvetica" pitchFamily="34" charset="0"/>
              </a:rPr>
              <a:t>Two types of lenses</a:t>
            </a:r>
          </a:p>
          <a:p>
            <a:pPr lvl="1"/>
            <a:r>
              <a:rPr lang="en-US" dirty="0" smtClean="0">
                <a:latin typeface="Helvetica" pitchFamily="34" charset="0"/>
                <a:cs typeface="Helvetica" pitchFamily="34" charset="0"/>
              </a:rPr>
              <a:t>Source Optimized</a:t>
            </a:r>
          </a:p>
          <a:p>
            <a:pPr lvl="1"/>
            <a:r>
              <a:rPr lang="en-US" dirty="0" smtClean="0">
                <a:latin typeface="Helvetica" pitchFamily="34" charset="0"/>
                <a:cs typeface="Helvetica" pitchFamily="34" charset="0"/>
              </a:rPr>
              <a:t>Universal</a:t>
            </a:r>
          </a:p>
          <a:p>
            <a:pPr lvl="1"/>
            <a:endParaRPr lang="en-US" dirty="0" smtClean="0">
              <a:latin typeface="Helvetica" pitchFamily="34" charset="0"/>
              <a:cs typeface="Helvetica" pitchFamily="34" charset="0"/>
            </a:endParaRPr>
          </a:p>
          <a:p>
            <a:r>
              <a:rPr lang="en-US" dirty="0" smtClean="0">
                <a:latin typeface="Helvetica" pitchFamily="34" charset="0"/>
                <a:cs typeface="Helvetica" pitchFamily="34" charset="0"/>
              </a:rPr>
              <a:t>Variety of applications</a:t>
            </a:r>
          </a:p>
          <a:p>
            <a:endParaRPr lang="en-US" dirty="0" smtClean="0">
              <a:latin typeface="Helvetica" pitchFamily="34" charset="0"/>
              <a:cs typeface="Helvetica" pitchFamily="34" charset="0"/>
            </a:endParaRPr>
          </a:p>
          <a:p>
            <a:endParaRPr lang="en-GB" dirty="0"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19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A-Q-A</a:t>
            </a:r>
            <a:endParaRPr lang="en-US" sz="2800" b="1" dirty="0">
              <a:latin typeface="Helvetica" pitchFamily="34" charset="0"/>
            </a:endParaRPr>
          </a:p>
        </p:txBody>
      </p:sp>
      <p:pic>
        <p:nvPicPr>
          <p:cNvPr id="7" name="Picture 6" descr="\\fs.drz.inf.ethz.ch\group\Repository\presentations\LOGOS\Disney Research Zurich Logo.- Outline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24600"/>
            <a:ext cx="182173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W:\scratch\siggraph template\eth_logo_black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63" y="6372240"/>
            <a:ext cx="1623559" cy="41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395371"/>
            <a:ext cx="2133600" cy="365125"/>
          </a:xfrm>
        </p:spPr>
        <p:txBody>
          <a:bodyPr/>
          <a:lstStyle/>
          <a:p>
            <a:fld id="{B2857FF7-7A46-4757-A898-9AF144B7234C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39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9248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Helvetica" pitchFamily="34" charset="0"/>
                <a:cs typeface="Helvetica" pitchFamily="34" charset="0"/>
              </a:rPr>
              <a:t>Acknowledgements:</a:t>
            </a:r>
          </a:p>
          <a:p>
            <a:pPr lvl="1"/>
            <a:r>
              <a:rPr lang="en-US" dirty="0" smtClean="0">
                <a:latin typeface="Helvetica" pitchFamily="34" charset="0"/>
                <a:cs typeface="Helvetica" pitchFamily="34" charset="0"/>
              </a:rPr>
              <a:t>CGL @ ETH Zurich</a:t>
            </a:r>
          </a:p>
          <a:p>
            <a:pPr lvl="1"/>
            <a:r>
              <a:rPr lang="en-US" dirty="0" smtClean="0">
                <a:latin typeface="Helvetica" pitchFamily="34" charset="0"/>
                <a:cs typeface="Helvetica" pitchFamily="34" charset="0"/>
              </a:rPr>
              <a:t>Disney Research Zurich Lab</a:t>
            </a:r>
          </a:p>
          <a:p>
            <a:pPr lvl="1"/>
            <a:r>
              <a:rPr lang="en-US" dirty="0" smtClean="0">
                <a:latin typeface="Helvetica" pitchFamily="34" charset="0"/>
                <a:cs typeface="Helvetica" pitchFamily="34" charset="0"/>
              </a:rPr>
              <a:t>Anonymous Reviewers</a:t>
            </a:r>
          </a:p>
          <a:p>
            <a:pPr lvl="1"/>
            <a:endParaRPr lang="en-US" dirty="0">
              <a:latin typeface="Helvetica" pitchFamily="34" charset="0"/>
              <a:cs typeface="Helvetica" pitchFamily="34" charset="0"/>
            </a:endParaRPr>
          </a:p>
          <a:p>
            <a:r>
              <a:rPr lang="en-US" dirty="0" smtClean="0">
                <a:latin typeface="Helvetica" pitchFamily="34" charset="0"/>
                <a:cs typeface="Helvetica" pitchFamily="34" charset="0"/>
              </a:rPr>
              <a:t>Time for questions!</a:t>
            </a:r>
          </a:p>
        </p:txBody>
      </p:sp>
      <p:pic>
        <p:nvPicPr>
          <p:cNvPr id="9" name="magic-le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1424" r="17233"/>
          <a:stretch>
            <a:fillRect/>
          </a:stretch>
        </p:blipFill>
        <p:spPr>
          <a:xfrm>
            <a:off x="5767683" y="1764957"/>
            <a:ext cx="2777717" cy="25470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270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5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High Level Goal</a:t>
            </a:r>
            <a:endParaRPr lang="en-US" sz="2800" b="1" dirty="0">
              <a:latin typeface="Helvetica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Enable steganography using refraction</a:t>
            </a:r>
          </a:p>
          <a:p>
            <a:pPr lvl="1"/>
            <a:endParaRPr lang="en-US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200" dirty="0" smtClean="0">
              <a:latin typeface="Helvetica" pitchFamily="34" charset="0"/>
            </a:endParaRPr>
          </a:p>
          <a:p>
            <a:endParaRPr lang="en-US" sz="2200" dirty="0">
              <a:latin typeface="Helvetica" pitchFamily="34" charset="0"/>
            </a:endParaRPr>
          </a:p>
        </p:txBody>
      </p:sp>
      <p:pic>
        <p:nvPicPr>
          <p:cNvPr id="7" name="Picture 6" descr="\\fs.drz.inf.ethz.ch\group\Repository\presentations\LOGOS\Disney Research Zurich Logo.- Outlin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24600"/>
            <a:ext cx="182173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W:\scratch\siggraph template\eth_logo_bla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63" y="6372240"/>
            <a:ext cx="1623559" cy="41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395371"/>
            <a:ext cx="2133600" cy="365125"/>
          </a:xfrm>
        </p:spPr>
        <p:txBody>
          <a:bodyPr/>
          <a:lstStyle/>
          <a:p>
            <a:fld id="{B2857FF7-7A46-4757-A898-9AF144B7234C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4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63" y="2286000"/>
            <a:ext cx="3325622" cy="3325622"/>
          </a:xfrm>
          <a:prstGeom prst="rect">
            <a:avLst/>
          </a:prstGeom>
          <a:noFill/>
          <a:ln w="12700" cap="rnd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254000" dist="76199" dir="2700000" algn="ctr" rotWithShape="0">
              <a:schemeClr val="bg2">
                <a:alpha val="25000"/>
              </a:schemeClr>
            </a:outerShdw>
          </a:effectLst>
          <a:scene3d>
            <a:camera prst="perspectiveRelaxedModerately" fov="5100000">
              <a:rot lat="19490629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9274" y1="97002" x2="59241" y2="97216"/>
                        <a14:foregroundMark x1="13036" y1="98715" x2="1155" y2="995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6" b="606"/>
          <a:stretch/>
        </p:blipFill>
        <p:spPr bwMode="auto">
          <a:xfrm>
            <a:off x="457200" y="2561770"/>
            <a:ext cx="4068200" cy="308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3000" y="2216580"/>
            <a:ext cx="3344311" cy="334431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elaxedModerately" fov="5100000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395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23 L -0.44948 -0.00023 " pathEditMode="relative" rAng="0" ptsTypes="AA">
                                      <p:cBhvr>
                                        <p:cTn id="15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melissachan\Desktop\Slide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65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51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259408"/>
            <a:ext cx="8153400" cy="5141392"/>
          </a:xfrm>
        </p:spPr>
        <p:txBody>
          <a:bodyPr numCol="2">
            <a:normAutofit/>
          </a:bodyPr>
          <a:lstStyle/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Milling</a:t>
            </a:r>
          </a:p>
          <a:p>
            <a:pPr lvl="1"/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High depth accuracy</a:t>
            </a:r>
          </a:p>
          <a:p>
            <a:pPr lvl="1"/>
            <a:endParaRPr lang="en-US" sz="1800" dirty="0" smtClean="0">
              <a:solidFill>
                <a:srgbClr val="C00000"/>
              </a:solidFill>
              <a:latin typeface="Helvetica" pitchFamily="34" charset="0"/>
            </a:endParaRPr>
          </a:p>
          <a:p>
            <a:pPr lvl="1"/>
            <a:endParaRPr lang="en-US" sz="1800" dirty="0">
              <a:solidFill>
                <a:srgbClr val="C00000"/>
              </a:solidFill>
              <a:latin typeface="Helvetica" pitchFamily="34" charset="0"/>
            </a:endParaRPr>
          </a:p>
          <a:p>
            <a:pPr lvl="1"/>
            <a:endParaRPr lang="en-US" sz="1800" dirty="0" smtClean="0">
              <a:solidFill>
                <a:srgbClr val="C00000"/>
              </a:solidFill>
              <a:latin typeface="Helvetica" pitchFamily="34" charset="0"/>
            </a:endParaRPr>
          </a:p>
          <a:p>
            <a:pPr lvl="1"/>
            <a:r>
              <a:rPr lang="en-US" sz="1800" dirty="0" smtClean="0">
                <a:solidFill>
                  <a:srgbClr val="C00000"/>
                </a:solidFill>
                <a:latin typeface="Helvetica" pitchFamily="34" charset="0"/>
              </a:rPr>
              <a:t>Discontinuities </a:t>
            </a:r>
            <a:r>
              <a:rPr lang="en-US" sz="1800" dirty="0">
                <a:solidFill>
                  <a:srgbClr val="C00000"/>
                </a:solidFill>
                <a:latin typeface="Helvetica" pitchFamily="34" charset="0"/>
              </a:rPr>
              <a:t>are </a:t>
            </a:r>
            <a:r>
              <a:rPr lang="en-US" sz="1800" dirty="0" smtClean="0">
                <a:solidFill>
                  <a:srgbClr val="C00000"/>
                </a:solidFill>
                <a:latin typeface="Helvetica" pitchFamily="34" charset="0"/>
              </a:rPr>
              <a:t>problematic</a:t>
            </a:r>
          </a:p>
          <a:p>
            <a:pPr lvl="1"/>
            <a:endParaRPr lang="en-US" sz="1800" dirty="0" smtClean="0">
              <a:solidFill>
                <a:srgbClr val="C00000"/>
              </a:solidFill>
              <a:latin typeface="Helvetica" pitchFamily="34" charset="0"/>
            </a:endParaRPr>
          </a:p>
          <a:p>
            <a:pPr lvl="1"/>
            <a:endParaRPr lang="en-US" sz="1800" dirty="0">
              <a:solidFill>
                <a:srgbClr val="C00000"/>
              </a:solidFill>
              <a:latin typeface="Helvetica" pitchFamily="34" charset="0"/>
            </a:endParaRPr>
          </a:p>
          <a:p>
            <a:pPr lvl="1"/>
            <a:endParaRPr lang="en-US" sz="1800" dirty="0" smtClean="0">
              <a:solidFill>
                <a:srgbClr val="C00000"/>
              </a:solidFill>
              <a:latin typeface="Helvetica" pitchFamily="34" charset="0"/>
            </a:endParaRPr>
          </a:p>
          <a:p>
            <a:pPr lvl="1"/>
            <a:endParaRPr lang="en-US" sz="1800" dirty="0">
              <a:solidFill>
                <a:srgbClr val="C00000"/>
              </a:solidFill>
              <a:latin typeface="Helvetica" pitchFamily="34" charset="0"/>
            </a:endParaRPr>
          </a:p>
          <a:p>
            <a:pPr lvl="1"/>
            <a:r>
              <a:rPr lang="en-US" sz="1800" dirty="0" smtClean="0">
                <a:solidFill>
                  <a:srgbClr val="C00000"/>
                </a:solidFill>
                <a:latin typeface="Helvetica" pitchFamily="34" charset="0"/>
              </a:rPr>
              <a:t>Post-processing required</a:t>
            </a:r>
          </a:p>
          <a:p>
            <a:pPr lvl="1"/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3D Printing</a:t>
            </a:r>
          </a:p>
          <a:p>
            <a:pPr lvl="1"/>
            <a:r>
              <a:rPr lang="en-US" sz="1800" dirty="0" smtClean="0">
                <a:solidFill>
                  <a:srgbClr val="C00000"/>
                </a:solidFill>
                <a:latin typeface="Helvetica" pitchFamily="34" charset="0"/>
              </a:rPr>
              <a:t>Low depth accuracy</a:t>
            </a:r>
          </a:p>
          <a:p>
            <a:pPr lvl="1"/>
            <a:endParaRPr lang="en-US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lvl="1"/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lvl="1"/>
            <a:endParaRPr lang="en-US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lvl="1"/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Discontinuities possible</a:t>
            </a:r>
          </a:p>
          <a:p>
            <a:pPr lvl="1"/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lvl="1"/>
            <a:endParaRPr lang="en-US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lvl="1"/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lvl="1"/>
            <a:endParaRPr lang="en-US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lvl="1"/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No post-processing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Manufacturing Constraints</a:t>
            </a:r>
            <a:endParaRPr lang="en-US" sz="2800" b="1" dirty="0">
              <a:latin typeface="Helvetica" pitchFamily="34" charset="0"/>
            </a:endParaRPr>
          </a:p>
        </p:txBody>
      </p:sp>
      <p:pic>
        <p:nvPicPr>
          <p:cNvPr id="7" name="Picture 6" descr="\\fs.drz.inf.ethz.ch\group\Repository\presentations\LOGOS\Disney Research Zurich Logo.- Outlin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24600"/>
            <a:ext cx="182173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W:\scratch\siggraph template\eth_logo_bla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63" y="6372240"/>
            <a:ext cx="1623559" cy="41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395371"/>
            <a:ext cx="2133600" cy="365125"/>
          </a:xfrm>
        </p:spPr>
        <p:txBody>
          <a:bodyPr/>
          <a:lstStyle/>
          <a:p>
            <a:fld id="{B2857FF7-7A46-4757-A898-9AF144B7234C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41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2077" name="Group 2076"/>
          <p:cNvGrpSpPr/>
          <p:nvPr/>
        </p:nvGrpSpPr>
        <p:grpSpPr>
          <a:xfrm>
            <a:off x="5369560" y="2100280"/>
            <a:ext cx="1360169" cy="795320"/>
            <a:chOff x="1413511" y="4761974"/>
            <a:chExt cx="1360169" cy="1058571"/>
          </a:xfrm>
        </p:grpSpPr>
        <p:cxnSp>
          <p:nvCxnSpPr>
            <p:cNvPr id="20" name="Elbow Connector 19"/>
            <p:cNvCxnSpPr/>
            <p:nvPr/>
          </p:nvCxnSpPr>
          <p:spPr>
            <a:xfrm rot="16200000" flipH="1">
              <a:off x="2428670" y="5481551"/>
              <a:ext cx="404548" cy="270787"/>
            </a:xfrm>
            <a:prstGeom prst="bentConnector3">
              <a:avLst>
                <a:gd name="adj1" fmla="val 68836"/>
              </a:avLst>
            </a:prstGeom>
            <a:ln w="19050">
              <a:solidFill>
                <a:srgbClr val="FFC1C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Elbow Connector 21"/>
            <p:cNvCxnSpPr/>
            <p:nvPr/>
          </p:nvCxnSpPr>
          <p:spPr>
            <a:xfrm rot="16200000" flipH="1">
              <a:off x="2220589" y="5138700"/>
              <a:ext cx="279688" cy="270785"/>
            </a:xfrm>
            <a:prstGeom prst="bentConnector3">
              <a:avLst>
                <a:gd name="adj1" fmla="val 98840"/>
              </a:avLst>
            </a:prstGeom>
            <a:ln w="19050">
              <a:solidFill>
                <a:srgbClr val="FFC1C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Elbow Connector 39"/>
            <p:cNvCxnSpPr/>
            <p:nvPr/>
          </p:nvCxnSpPr>
          <p:spPr>
            <a:xfrm rot="16200000" flipH="1">
              <a:off x="1937517" y="4984978"/>
              <a:ext cx="304260" cy="270785"/>
            </a:xfrm>
            <a:prstGeom prst="bentConnector3">
              <a:avLst>
                <a:gd name="adj1" fmla="val 50671"/>
              </a:avLst>
            </a:prstGeom>
            <a:ln w="19050">
              <a:solidFill>
                <a:srgbClr val="FFC1C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5" name="Elbow Connector 54"/>
            <p:cNvCxnSpPr/>
            <p:nvPr/>
          </p:nvCxnSpPr>
          <p:spPr>
            <a:xfrm rot="16200000" flipH="1">
              <a:off x="1688580" y="4772157"/>
              <a:ext cx="261666" cy="270785"/>
            </a:xfrm>
            <a:prstGeom prst="bentConnector3">
              <a:avLst>
                <a:gd name="adj1" fmla="val 48167"/>
              </a:avLst>
            </a:prstGeom>
            <a:ln w="19050">
              <a:solidFill>
                <a:srgbClr val="FFC1C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6" name="Elbow Connector 55"/>
            <p:cNvCxnSpPr/>
            <p:nvPr/>
          </p:nvCxnSpPr>
          <p:spPr>
            <a:xfrm rot="16200000" flipH="1">
              <a:off x="1544837" y="4630648"/>
              <a:ext cx="8133" cy="270785"/>
            </a:xfrm>
            <a:prstGeom prst="bentConnector3">
              <a:avLst>
                <a:gd name="adj1" fmla="val 124708"/>
              </a:avLst>
            </a:prstGeom>
            <a:ln w="19050">
              <a:solidFill>
                <a:srgbClr val="FFC1C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4" name="Freeform 13"/>
            <p:cNvSpPr/>
            <p:nvPr/>
          </p:nvSpPr>
          <p:spPr>
            <a:xfrm>
              <a:off x="1432560" y="4765037"/>
              <a:ext cx="1341120" cy="1055508"/>
            </a:xfrm>
            <a:custGeom>
              <a:avLst/>
              <a:gdLst>
                <a:gd name="connsiteX0" fmla="*/ 0 w 2087880"/>
                <a:gd name="connsiteY0" fmla="*/ 94587 h 1077567"/>
                <a:gd name="connsiteX1" fmla="*/ 1295400 w 2087880"/>
                <a:gd name="connsiteY1" fmla="*/ 94587 h 1077567"/>
                <a:gd name="connsiteX2" fmla="*/ 2087880 w 2087880"/>
                <a:gd name="connsiteY2" fmla="*/ 1077567 h 1077567"/>
                <a:gd name="connsiteX0" fmla="*/ 0 w 1466850"/>
                <a:gd name="connsiteY0" fmla="*/ 139377 h 1049967"/>
                <a:gd name="connsiteX1" fmla="*/ 674370 w 1466850"/>
                <a:gd name="connsiteY1" fmla="*/ 66987 h 1049967"/>
                <a:gd name="connsiteX2" fmla="*/ 1466850 w 1466850"/>
                <a:gd name="connsiteY2" fmla="*/ 1049967 h 1049967"/>
                <a:gd name="connsiteX0" fmla="*/ 0 w 792480"/>
                <a:gd name="connsiteY0" fmla="*/ 0 h 982980"/>
                <a:gd name="connsiteX1" fmla="*/ 792480 w 792480"/>
                <a:gd name="connsiteY1" fmla="*/ 982980 h 982980"/>
                <a:gd name="connsiteX0" fmla="*/ 0 w 1257300"/>
                <a:gd name="connsiteY0" fmla="*/ 0 h 1009650"/>
                <a:gd name="connsiteX1" fmla="*/ 1257300 w 1257300"/>
                <a:gd name="connsiteY1" fmla="*/ 1009650 h 1009650"/>
                <a:gd name="connsiteX0" fmla="*/ 0 w 1257300"/>
                <a:gd name="connsiteY0" fmla="*/ 8032 h 1017682"/>
                <a:gd name="connsiteX1" fmla="*/ 1257300 w 1257300"/>
                <a:gd name="connsiteY1" fmla="*/ 1017682 h 1017682"/>
                <a:gd name="connsiteX0" fmla="*/ 0 w 1306830"/>
                <a:gd name="connsiteY0" fmla="*/ 7838 h 1044158"/>
                <a:gd name="connsiteX1" fmla="*/ 1306830 w 1306830"/>
                <a:gd name="connsiteY1" fmla="*/ 1044158 h 1044158"/>
                <a:gd name="connsiteX0" fmla="*/ 0 w 1341120"/>
                <a:gd name="connsiteY0" fmla="*/ 7758 h 1055508"/>
                <a:gd name="connsiteX1" fmla="*/ 1341120 w 1341120"/>
                <a:gd name="connsiteY1" fmla="*/ 1055508 h 1055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1120" h="1055508">
                  <a:moveTo>
                    <a:pt x="0" y="7758"/>
                  </a:moveTo>
                  <a:cubicBezTo>
                    <a:pt x="412115" y="-99557"/>
                    <a:pt x="1118870" y="939938"/>
                    <a:pt x="1341120" y="1055508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78" name="Group 2077"/>
          <p:cNvGrpSpPr/>
          <p:nvPr/>
        </p:nvGrpSpPr>
        <p:grpSpPr>
          <a:xfrm>
            <a:off x="1361440" y="2133600"/>
            <a:ext cx="1341120" cy="805687"/>
            <a:chOff x="2971800" y="4631338"/>
            <a:chExt cx="1341120" cy="1072370"/>
          </a:xfrm>
        </p:grpSpPr>
        <p:cxnSp>
          <p:nvCxnSpPr>
            <p:cNvPr id="72" name="Elbow Connector 71"/>
            <p:cNvCxnSpPr/>
            <p:nvPr/>
          </p:nvCxnSpPr>
          <p:spPr>
            <a:xfrm rot="16200000" flipH="1">
              <a:off x="4166058" y="5555701"/>
              <a:ext cx="155971" cy="126324"/>
            </a:xfrm>
            <a:prstGeom prst="bentConnector3">
              <a:avLst>
                <a:gd name="adj1" fmla="val 68836"/>
              </a:avLst>
            </a:prstGeom>
            <a:ln w="19050">
              <a:solidFill>
                <a:srgbClr val="FFC1C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8" name="Elbow Connector 77"/>
            <p:cNvCxnSpPr/>
            <p:nvPr/>
          </p:nvCxnSpPr>
          <p:spPr>
            <a:xfrm rot="16200000" flipH="1">
              <a:off x="4040327" y="5429494"/>
              <a:ext cx="155971" cy="126324"/>
            </a:xfrm>
            <a:prstGeom prst="bentConnector3">
              <a:avLst>
                <a:gd name="adj1" fmla="val 68836"/>
              </a:avLst>
            </a:prstGeom>
            <a:ln w="19050">
              <a:solidFill>
                <a:srgbClr val="FFC1C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9" name="Elbow Connector 78"/>
            <p:cNvCxnSpPr/>
            <p:nvPr/>
          </p:nvCxnSpPr>
          <p:spPr>
            <a:xfrm rot="16200000" flipH="1">
              <a:off x="3915192" y="5280482"/>
              <a:ext cx="155971" cy="126324"/>
            </a:xfrm>
            <a:prstGeom prst="bentConnector3">
              <a:avLst>
                <a:gd name="adj1" fmla="val 68836"/>
              </a:avLst>
            </a:prstGeom>
            <a:ln w="19050">
              <a:solidFill>
                <a:srgbClr val="FFC1C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0" name="Elbow Connector 79"/>
            <p:cNvCxnSpPr/>
            <p:nvPr/>
          </p:nvCxnSpPr>
          <p:spPr>
            <a:xfrm rot="16200000" flipH="1">
              <a:off x="3788868" y="5162492"/>
              <a:ext cx="155971" cy="126324"/>
            </a:xfrm>
            <a:prstGeom prst="bentConnector3">
              <a:avLst>
                <a:gd name="adj1" fmla="val 68836"/>
              </a:avLst>
            </a:prstGeom>
            <a:ln w="19050">
              <a:solidFill>
                <a:srgbClr val="FFC1C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1" name="Elbow Connector 80"/>
            <p:cNvCxnSpPr/>
            <p:nvPr/>
          </p:nvCxnSpPr>
          <p:spPr>
            <a:xfrm rot="16200000" flipH="1">
              <a:off x="3663732" y="5030927"/>
              <a:ext cx="155971" cy="126324"/>
            </a:xfrm>
            <a:prstGeom prst="bentConnector3">
              <a:avLst>
                <a:gd name="adj1" fmla="val 68836"/>
              </a:avLst>
            </a:prstGeom>
            <a:ln w="19050">
              <a:solidFill>
                <a:srgbClr val="FFC1C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2" name="Elbow Connector 81"/>
            <p:cNvCxnSpPr/>
            <p:nvPr/>
          </p:nvCxnSpPr>
          <p:spPr>
            <a:xfrm rot="16200000" flipH="1">
              <a:off x="3538002" y="4904959"/>
              <a:ext cx="155971" cy="126324"/>
            </a:xfrm>
            <a:prstGeom prst="bentConnector3">
              <a:avLst>
                <a:gd name="adj1" fmla="val 68836"/>
              </a:avLst>
            </a:prstGeom>
            <a:ln w="19050">
              <a:solidFill>
                <a:srgbClr val="FFC1C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3" name="Elbow Connector 82"/>
            <p:cNvCxnSpPr/>
            <p:nvPr/>
          </p:nvCxnSpPr>
          <p:spPr>
            <a:xfrm rot="16200000" flipH="1">
              <a:off x="3412272" y="4792802"/>
              <a:ext cx="155971" cy="126324"/>
            </a:xfrm>
            <a:prstGeom prst="bentConnector3">
              <a:avLst>
                <a:gd name="adj1" fmla="val 68836"/>
              </a:avLst>
            </a:prstGeom>
            <a:ln w="19050">
              <a:solidFill>
                <a:srgbClr val="FFC1C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4" name="Elbow Connector 83"/>
            <p:cNvCxnSpPr/>
            <p:nvPr/>
          </p:nvCxnSpPr>
          <p:spPr>
            <a:xfrm rot="16200000" flipH="1">
              <a:off x="3316104" y="4699219"/>
              <a:ext cx="96846" cy="126324"/>
            </a:xfrm>
            <a:prstGeom prst="bentConnector3">
              <a:avLst>
                <a:gd name="adj1" fmla="val 68836"/>
              </a:avLst>
            </a:prstGeom>
            <a:ln w="19050">
              <a:solidFill>
                <a:srgbClr val="FFC1C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6" name="Elbow Connector 85"/>
            <p:cNvCxnSpPr/>
            <p:nvPr/>
          </p:nvCxnSpPr>
          <p:spPr>
            <a:xfrm rot="16200000" flipH="1">
              <a:off x="3210870" y="4631339"/>
              <a:ext cx="54667" cy="126324"/>
            </a:xfrm>
            <a:prstGeom prst="bentConnector3">
              <a:avLst>
                <a:gd name="adj1" fmla="val 68836"/>
              </a:avLst>
            </a:prstGeom>
            <a:ln w="19050">
              <a:solidFill>
                <a:srgbClr val="FFC1C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7" name="Elbow Connector 86"/>
            <p:cNvCxnSpPr/>
            <p:nvPr/>
          </p:nvCxnSpPr>
          <p:spPr>
            <a:xfrm rot="16200000" flipH="1">
              <a:off x="3095115" y="4586845"/>
              <a:ext cx="37338" cy="126324"/>
            </a:xfrm>
            <a:prstGeom prst="bentConnector3">
              <a:avLst>
                <a:gd name="adj1" fmla="val 68836"/>
              </a:avLst>
            </a:prstGeom>
            <a:ln w="19050">
              <a:solidFill>
                <a:srgbClr val="FFC1C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7" name="Freeform 76"/>
            <p:cNvSpPr/>
            <p:nvPr/>
          </p:nvSpPr>
          <p:spPr>
            <a:xfrm>
              <a:off x="2971800" y="4648200"/>
              <a:ext cx="1341120" cy="1055508"/>
            </a:xfrm>
            <a:custGeom>
              <a:avLst/>
              <a:gdLst>
                <a:gd name="connsiteX0" fmla="*/ 0 w 2087880"/>
                <a:gd name="connsiteY0" fmla="*/ 94587 h 1077567"/>
                <a:gd name="connsiteX1" fmla="*/ 1295400 w 2087880"/>
                <a:gd name="connsiteY1" fmla="*/ 94587 h 1077567"/>
                <a:gd name="connsiteX2" fmla="*/ 2087880 w 2087880"/>
                <a:gd name="connsiteY2" fmla="*/ 1077567 h 1077567"/>
                <a:gd name="connsiteX0" fmla="*/ 0 w 1466850"/>
                <a:gd name="connsiteY0" fmla="*/ 139377 h 1049967"/>
                <a:gd name="connsiteX1" fmla="*/ 674370 w 1466850"/>
                <a:gd name="connsiteY1" fmla="*/ 66987 h 1049967"/>
                <a:gd name="connsiteX2" fmla="*/ 1466850 w 1466850"/>
                <a:gd name="connsiteY2" fmla="*/ 1049967 h 1049967"/>
                <a:gd name="connsiteX0" fmla="*/ 0 w 792480"/>
                <a:gd name="connsiteY0" fmla="*/ 0 h 982980"/>
                <a:gd name="connsiteX1" fmla="*/ 792480 w 792480"/>
                <a:gd name="connsiteY1" fmla="*/ 982980 h 982980"/>
                <a:gd name="connsiteX0" fmla="*/ 0 w 1257300"/>
                <a:gd name="connsiteY0" fmla="*/ 0 h 1009650"/>
                <a:gd name="connsiteX1" fmla="*/ 1257300 w 1257300"/>
                <a:gd name="connsiteY1" fmla="*/ 1009650 h 1009650"/>
                <a:gd name="connsiteX0" fmla="*/ 0 w 1257300"/>
                <a:gd name="connsiteY0" fmla="*/ 8032 h 1017682"/>
                <a:gd name="connsiteX1" fmla="*/ 1257300 w 1257300"/>
                <a:gd name="connsiteY1" fmla="*/ 1017682 h 1017682"/>
                <a:gd name="connsiteX0" fmla="*/ 0 w 1306830"/>
                <a:gd name="connsiteY0" fmla="*/ 7838 h 1044158"/>
                <a:gd name="connsiteX1" fmla="*/ 1306830 w 1306830"/>
                <a:gd name="connsiteY1" fmla="*/ 1044158 h 1044158"/>
                <a:gd name="connsiteX0" fmla="*/ 0 w 1341120"/>
                <a:gd name="connsiteY0" fmla="*/ 7758 h 1055508"/>
                <a:gd name="connsiteX1" fmla="*/ 1341120 w 1341120"/>
                <a:gd name="connsiteY1" fmla="*/ 1055508 h 1055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1120" h="1055508">
                  <a:moveTo>
                    <a:pt x="0" y="7758"/>
                  </a:moveTo>
                  <a:cubicBezTo>
                    <a:pt x="412115" y="-99557"/>
                    <a:pt x="1118870" y="939938"/>
                    <a:pt x="1341120" y="1055508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371600" y="3581400"/>
            <a:ext cx="1021377" cy="838200"/>
            <a:chOff x="2057400" y="3886200"/>
            <a:chExt cx="1021377" cy="838200"/>
          </a:xfrm>
        </p:grpSpPr>
        <p:cxnSp>
          <p:nvCxnSpPr>
            <p:cNvPr id="6" name="Elbow Connector 5"/>
            <p:cNvCxnSpPr/>
            <p:nvPr/>
          </p:nvCxnSpPr>
          <p:spPr>
            <a:xfrm>
              <a:off x="2057400" y="4191000"/>
              <a:ext cx="1021377" cy="533400"/>
            </a:xfrm>
            <a:prstGeom prst="bentConnector3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Down Arrow 8"/>
            <p:cNvSpPr/>
            <p:nvPr/>
          </p:nvSpPr>
          <p:spPr>
            <a:xfrm>
              <a:off x="2514600" y="3886200"/>
              <a:ext cx="285173" cy="457200"/>
            </a:xfrm>
            <a:prstGeom prst="downArrow">
              <a:avLst>
                <a:gd name="adj1" fmla="val 42655"/>
                <a:gd name="adj2" fmla="val 104302"/>
              </a:avLst>
            </a:prstGeom>
            <a:gradFill flip="none" rotWithShape="1">
              <a:gsLst>
                <a:gs pos="0">
                  <a:schemeClr val="dk1">
                    <a:tint val="66000"/>
                    <a:satMod val="160000"/>
                  </a:schemeClr>
                </a:gs>
                <a:gs pos="50000">
                  <a:schemeClr val="dk1">
                    <a:tint val="44500"/>
                    <a:satMod val="160000"/>
                  </a:schemeClr>
                </a:gs>
                <a:gs pos="100000">
                  <a:schemeClr val="dk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 w="317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8" name="Freeform 57"/>
          <p:cNvSpPr/>
          <p:nvPr/>
        </p:nvSpPr>
        <p:spPr>
          <a:xfrm>
            <a:off x="1415369" y="5463187"/>
            <a:ext cx="1785031" cy="655386"/>
          </a:xfrm>
          <a:custGeom>
            <a:avLst/>
            <a:gdLst>
              <a:gd name="connsiteX0" fmla="*/ 0 w 2087880"/>
              <a:gd name="connsiteY0" fmla="*/ 94587 h 1077567"/>
              <a:gd name="connsiteX1" fmla="*/ 1295400 w 2087880"/>
              <a:gd name="connsiteY1" fmla="*/ 94587 h 1077567"/>
              <a:gd name="connsiteX2" fmla="*/ 2087880 w 2087880"/>
              <a:gd name="connsiteY2" fmla="*/ 1077567 h 1077567"/>
              <a:gd name="connsiteX0" fmla="*/ 0 w 1466850"/>
              <a:gd name="connsiteY0" fmla="*/ 139377 h 1049967"/>
              <a:gd name="connsiteX1" fmla="*/ 674370 w 1466850"/>
              <a:gd name="connsiteY1" fmla="*/ 66987 h 1049967"/>
              <a:gd name="connsiteX2" fmla="*/ 1466850 w 1466850"/>
              <a:gd name="connsiteY2" fmla="*/ 1049967 h 1049967"/>
              <a:gd name="connsiteX0" fmla="*/ 0 w 792480"/>
              <a:gd name="connsiteY0" fmla="*/ 0 h 982980"/>
              <a:gd name="connsiteX1" fmla="*/ 792480 w 792480"/>
              <a:gd name="connsiteY1" fmla="*/ 982980 h 982980"/>
              <a:gd name="connsiteX0" fmla="*/ 0 w 1257300"/>
              <a:gd name="connsiteY0" fmla="*/ 0 h 1009650"/>
              <a:gd name="connsiteX1" fmla="*/ 1257300 w 1257300"/>
              <a:gd name="connsiteY1" fmla="*/ 1009650 h 1009650"/>
              <a:gd name="connsiteX0" fmla="*/ 0 w 1257300"/>
              <a:gd name="connsiteY0" fmla="*/ 8032 h 1017682"/>
              <a:gd name="connsiteX1" fmla="*/ 1257300 w 1257300"/>
              <a:gd name="connsiteY1" fmla="*/ 1017682 h 1017682"/>
              <a:gd name="connsiteX0" fmla="*/ 0 w 1306830"/>
              <a:gd name="connsiteY0" fmla="*/ 7838 h 1044158"/>
              <a:gd name="connsiteX1" fmla="*/ 1306830 w 1306830"/>
              <a:gd name="connsiteY1" fmla="*/ 1044158 h 1044158"/>
              <a:gd name="connsiteX0" fmla="*/ 0 w 1341120"/>
              <a:gd name="connsiteY0" fmla="*/ 7758 h 1055508"/>
              <a:gd name="connsiteX1" fmla="*/ 1341120 w 1341120"/>
              <a:gd name="connsiteY1" fmla="*/ 1055508 h 1055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41120" h="1055508">
                <a:moveTo>
                  <a:pt x="0" y="7758"/>
                </a:moveTo>
                <a:cubicBezTo>
                  <a:pt x="412115" y="-99557"/>
                  <a:pt x="1118870" y="939938"/>
                  <a:pt x="1341120" y="1055508"/>
                </a:cubicBez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Picture 2" descr="C:\Users\mpapas\Projects\steganography\report\graphics\printedlenscloseup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57800" y="3471888"/>
            <a:ext cx="2927940" cy="995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41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259408"/>
            <a:ext cx="8153400" cy="5141392"/>
          </a:xfrm>
        </p:spPr>
        <p:txBody>
          <a:bodyPr numCol="2">
            <a:normAutofit/>
          </a:bodyPr>
          <a:lstStyle/>
          <a:p>
            <a:r>
              <a:rPr lang="en-US" sz="2400" dirty="0" smtClean="0">
                <a:latin typeface="Helvetica" pitchFamily="34" charset="0"/>
              </a:rPr>
              <a:t>Milling</a:t>
            </a:r>
          </a:p>
          <a:p>
            <a:pPr lvl="1"/>
            <a:endParaRPr lang="en-US" sz="1800" dirty="0" smtClean="0">
              <a:latin typeface="Helvetica" pitchFamily="34" charset="0"/>
            </a:endParaRPr>
          </a:p>
          <a:p>
            <a:pPr lvl="1"/>
            <a:r>
              <a:rPr lang="en-US" sz="2000" dirty="0" smtClean="0">
                <a:latin typeface="Helvetica" pitchFamily="34" charset="0"/>
              </a:rPr>
              <a:t>Prioritize smoothing</a:t>
            </a:r>
          </a:p>
          <a:p>
            <a:pPr lvl="1"/>
            <a:r>
              <a:rPr lang="en-US" sz="2000" dirty="0" smtClean="0">
                <a:latin typeface="Helvetica" pitchFamily="34" charset="0"/>
              </a:rPr>
              <a:t>Lens away from source</a:t>
            </a:r>
          </a:p>
          <a:p>
            <a:pPr marL="914400" lvl="2" indent="0">
              <a:buNone/>
            </a:pPr>
            <a:endParaRPr lang="en-US" sz="1400" dirty="0">
              <a:latin typeface="Helvetica" pitchFamily="34" charset="0"/>
            </a:endParaRPr>
          </a:p>
          <a:p>
            <a:endParaRPr lang="en-US" sz="2400" dirty="0" smtClean="0">
              <a:latin typeface="Helvetica" pitchFamily="34" charset="0"/>
            </a:endParaRPr>
          </a:p>
          <a:p>
            <a:endParaRPr lang="en-US" sz="2400" dirty="0" smtClean="0">
              <a:latin typeface="Helvetica" pitchFamily="34" charset="0"/>
            </a:endParaRPr>
          </a:p>
          <a:p>
            <a:endParaRPr lang="en-US" sz="2400" dirty="0">
              <a:latin typeface="Helvetica" pitchFamily="34" charset="0"/>
            </a:endParaRPr>
          </a:p>
          <a:p>
            <a:endParaRPr lang="en-US" sz="2400" dirty="0" smtClean="0">
              <a:latin typeface="Helvetica" pitchFamily="34" charset="0"/>
            </a:endParaRPr>
          </a:p>
          <a:p>
            <a:endParaRPr lang="en-US" sz="2400" dirty="0">
              <a:latin typeface="Helvetica" pitchFamily="34" charset="0"/>
            </a:endParaRPr>
          </a:p>
          <a:p>
            <a:endParaRPr lang="en-US" sz="2400" dirty="0" smtClean="0">
              <a:latin typeface="Helvetica" pitchFamily="34" charset="0"/>
            </a:endParaRPr>
          </a:p>
          <a:p>
            <a:endParaRPr lang="en-US" sz="2400" dirty="0">
              <a:latin typeface="Helvetica" pitchFamily="34" charset="0"/>
            </a:endParaRPr>
          </a:p>
          <a:p>
            <a:r>
              <a:rPr lang="en-US" sz="2400" dirty="0" smtClean="0">
                <a:latin typeface="Helvetica" pitchFamily="34" charset="0"/>
              </a:rPr>
              <a:t>3D Printing</a:t>
            </a:r>
          </a:p>
          <a:p>
            <a:pPr lvl="1"/>
            <a:endParaRPr lang="en-US" sz="2000" dirty="0" smtClean="0">
              <a:latin typeface="Helvetica" pitchFamily="34" charset="0"/>
            </a:endParaRPr>
          </a:p>
          <a:p>
            <a:pPr lvl="1"/>
            <a:r>
              <a:rPr lang="en-US" sz="2000" dirty="0" smtClean="0">
                <a:latin typeface="Helvetica" pitchFamily="34" charset="0"/>
              </a:rPr>
              <a:t>Prioritize quality</a:t>
            </a:r>
            <a:endParaRPr lang="en-US" sz="2000" dirty="0">
              <a:latin typeface="Helvetica" pitchFamily="34" charset="0"/>
            </a:endParaRPr>
          </a:p>
          <a:p>
            <a:pPr lvl="1"/>
            <a:r>
              <a:rPr lang="en-US" sz="2000" dirty="0" smtClean="0">
                <a:latin typeface="Helvetica" pitchFamily="34" charset="0"/>
              </a:rPr>
              <a:t>Lens on the source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Manufacturing aware decisions</a:t>
            </a:r>
            <a:endParaRPr lang="en-US" sz="2800" b="1" dirty="0">
              <a:latin typeface="Helvetica" pitchFamily="34" charset="0"/>
            </a:endParaRPr>
          </a:p>
        </p:txBody>
      </p:sp>
      <p:pic>
        <p:nvPicPr>
          <p:cNvPr id="7" name="Picture 6" descr="\\fs.drz.inf.ethz.ch\group\Repository\presentations\LOGOS\Disney Research Zurich Logo.- Outlin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24600"/>
            <a:ext cx="182173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W:\scratch\siggraph template\eth_logo_bla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63" y="6372240"/>
            <a:ext cx="1623559" cy="41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395371"/>
            <a:ext cx="2133600" cy="365125"/>
          </a:xfrm>
        </p:spPr>
        <p:txBody>
          <a:bodyPr/>
          <a:lstStyle/>
          <a:p>
            <a:fld id="{B2857FF7-7A46-4757-A898-9AF144B7234C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42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171" name="Picture 3" descr="C:\Users\mpapas\Dropbox\MagicLens-SiggraphAsia\FastForward\latex_src\graphics\stan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352800"/>
            <a:ext cx="3669852" cy="254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mpapas\Dropbox\MagicLens-SiggraphAsia\Presentation\images\stand-lo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437" y="4419600"/>
            <a:ext cx="3320763" cy="127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63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Why?</a:t>
            </a:r>
            <a:endParaRPr lang="en-US" sz="2800" b="1" dirty="0">
              <a:latin typeface="Helvetica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Many potential applications:</a:t>
            </a:r>
          </a:p>
          <a:p>
            <a:pPr lvl="1"/>
            <a:endParaRPr lang="en-US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200" dirty="0" smtClean="0">
              <a:latin typeface="Helvetica" pitchFamily="34" charset="0"/>
            </a:endParaRPr>
          </a:p>
          <a:p>
            <a:endParaRPr lang="en-US" sz="2200" dirty="0">
              <a:latin typeface="Helvetica" pitchFamily="34" charset="0"/>
            </a:endParaRPr>
          </a:p>
        </p:txBody>
      </p:sp>
      <p:pic>
        <p:nvPicPr>
          <p:cNvPr id="7" name="Picture 6" descr="\\fs.drz.inf.ethz.ch\group\Repository\presentations\LOGOS\Disney Research Zurich Logo.- Outlin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24600"/>
            <a:ext cx="182173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W:\scratch\siggraph template\eth_logo_bla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63" y="6372240"/>
            <a:ext cx="1623559" cy="41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395371"/>
            <a:ext cx="2133600" cy="365125"/>
          </a:xfrm>
        </p:spPr>
        <p:txBody>
          <a:bodyPr/>
          <a:lstStyle/>
          <a:p>
            <a:fld id="{B2857FF7-7A46-4757-A898-9AF144B7234C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5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3167"/>
            <a:ext cx="3451181" cy="34355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239" y="2283987"/>
            <a:ext cx="3219940" cy="34175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46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Why?</a:t>
            </a:r>
            <a:endParaRPr lang="en-US" sz="2800" b="1" dirty="0">
              <a:latin typeface="Helvetica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Many potential applications:</a:t>
            </a:r>
          </a:p>
          <a:p>
            <a:pPr lvl="1"/>
            <a:endParaRPr lang="en-US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200" dirty="0" smtClean="0">
              <a:latin typeface="Helvetica" pitchFamily="34" charset="0"/>
            </a:endParaRPr>
          </a:p>
          <a:p>
            <a:endParaRPr lang="en-US" sz="2200" dirty="0">
              <a:latin typeface="Helvetica" pitchFamily="34" charset="0"/>
            </a:endParaRPr>
          </a:p>
        </p:txBody>
      </p:sp>
      <p:pic>
        <p:nvPicPr>
          <p:cNvPr id="7" name="Picture 6" descr="\\fs.drz.inf.ethz.ch\group\Repository\presentations\LOGOS\Disney Research Zurich Logo.- Outlin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24600"/>
            <a:ext cx="182173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W:\scratch\siggraph template\eth_logo_bla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63" y="6372240"/>
            <a:ext cx="1623559" cy="41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395371"/>
            <a:ext cx="2133600" cy="365125"/>
          </a:xfrm>
        </p:spPr>
        <p:txBody>
          <a:bodyPr/>
          <a:lstStyle/>
          <a:p>
            <a:fld id="{B2857FF7-7A46-4757-A898-9AF144B7234C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6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645" y="2062908"/>
            <a:ext cx="5295193" cy="38169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47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Related Work: Hiding Images</a:t>
            </a:r>
            <a:endParaRPr lang="en-US" sz="2800" b="1" dirty="0">
              <a:latin typeface="Helvetica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Autostereograms</a:t>
            </a:r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</a:t>
            </a:r>
            <a:r>
              <a:rPr lang="en-US" sz="22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[Tyler &amp; Clarke 1990] </a:t>
            </a:r>
          </a:p>
          <a:p>
            <a:pPr lvl="1"/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Depth image encoded in a 2D image</a:t>
            </a:r>
            <a:endParaRPr lang="en-US" sz="2200" dirty="0" smtClean="0">
              <a:latin typeface="Helvetica" pitchFamily="34" charset="0"/>
            </a:endParaRPr>
          </a:p>
          <a:p>
            <a:endParaRPr lang="en-US" sz="2200" dirty="0">
              <a:latin typeface="Helvetica" pitchFamily="34" charset="0"/>
            </a:endParaRPr>
          </a:p>
        </p:txBody>
      </p:sp>
      <p:pic>
        <p:nvPicPr>
          <p:cNvPr id="7" name="Picture 6" descr="\\fs.drz.inf.ethz.ch\group\Repository\presentations\LOGOS\Disney Research Zurich Logo.- Outlin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24600"/>
            <a:ext cx="182173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W:\scratch\siggraph template\eth_logo_bla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63" y="6372240"/>
            <a:ext cx="1623559" cy="41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395371"/>
            <a:ext cx="2133600" cy="365125"/>
          </a:xfrm>
        </p:spPr>
        <p:txBody>
          <a:bodyPr/>
          <a:lstStyle/>
          <a:p>
            <a:fld id="{B2857FF7-7A46-4757-A898-9AF144B7234C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7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6" name="Picture 2" descr="http://upload.wikimedia.org/wikipedia/commons/8/8f/Stereogram_Tut_Random_Dot_Shar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14" y="3165963"/>
            <a:ext cx="3910272" cy="19551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le:Stereogram Tut Shark Depthmap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868" y="3165964"/>
            <a:ext cx="3910265" cy="19551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 rot="5400000">
            <a:off x="3339612" y="4015310"/>
            <a:ext cx="20361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solidFill>
                  <a:srgbClr val="FFC1C1"/>
                </a:solidFill>
                <a:latin typeface="Helvetica" pitchFamily="34" charset="0"/>
                <a:cs typeface="Helvetica" pitchFamily="34" charset="0"/>
                <a:hlinkClick r:id="rId7"/>
              </a:rPr>
              <a:t>[Source: Wikimedia Commons]</a:t>
            </a:r>
            <a:endParaRPr lang="en-GB" sz="1050" i="1" dirty="0">
              <a:solidFill>
                <a:srgbClr val="FFC1C1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5400000">
            <a:off x="7846574" y="4016573"/>
            <a:ext cx="20361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solidFill>
                  <a:srgbClr val="FFC1C1"/>
                </a:solidFill>
                <a:latin typeface="Helvetica" pitchFamily="34" charset="0"/>
                <a:cs typeface="Helvetica" pitchFamily="34" charset="0"/>
                <a:hlinkClick r:id="rId8"/>
              </a:rPr>
              <a:t>[Source: Wikimedia Commons]</a:t>
            </a:r>
            <a:endParaRPr lang="en-GB" sz="1050" i="1" dirty="0">
              <a:solidFill>
                <a:srgbClr val="FFC1C1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Related Work: Hiding Images</a:t>
            </a:r>
            <a:endParaRPr lang="en-US" sz="2800" b="1" dirty="0">
              <a:latin typeface="Helvetica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Emerging Images </a:t>
            </a:r>
            <a:r>
              <a:rPr lang="en-US" sz="22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[</a:t>
            </a:r>
            <a:r>
              <a:rPr lang="en-US" sz="22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Mitra</a:t>
            </a:r>
            <a:r>
              <a:rPr lang="en-US" sz="22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et al 2009]</a:t>
            </a:r>
          </a:p>
          <a:p>
            <a:pPr lvl="1"/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hide images in temporal domain</a:t>
            </a:r>
          </a:p>
        </p:txBody>
      </p:sp>
      <p:pic>
        <p:nvPicPr>
          <p:cNvPr id="7" name="Picture 6" descr="\\fs.drz.inf.ethz.ch\group\Repository\presentations\LOGOS\Disney Research Zurich Logo.- Outline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24600"/>
            <a:ext cx="182173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W:\scratch\siggraph template\eth_logo_black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63" y="6372240"/>
            <a:ext cx="1623559" cy="41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395371"/>
            <a:ext cx="2133600" cy="365125"/>
          </a:xfrm>
        </p:spPr>
        <p:txBody>
          <a:bodyPr/>
          <a:lstStyle/>
          <a:p>
            <a:fld id="{B2857FF7-7A46-4757-A898-9AF144B7234C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8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emerging-image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8240" t="16439" r="8960" b="5480"/>
          <a:stretch>
            <a:fillRect/>
          </a:stretch>
        </p:blipFill>
        <p:spPr>
          <a:xfrm>
            <a:off x="2238464" y="2590800"/>
            <a:ext cx="4588625" cy="32452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 rot="5400000">
            <a:off x="6172464" y="4086486"/>
            <a:ext cx="17267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solidFill>
                  <a:srgbClr val="FFC1C1"/>
                </a:solidFill>
                <a:latin typeface="Helvetica" pitchFamily="34" charset="0"/>
                <a:cs typeface="Helvetica" pitchFamily="34" charset="0"/>
              </a:rPr>
              <a:t>[Source: </a:t>
            </a:r>
            <a:r>
              <a:rPr lang="en-US" sz="1050" i="1" dirty="0" err="1" smtClean="0">
                <a:solidFill>
                  <a:srgbClr val="FFC1C1"/>
                </a:solidFill>
                <a:latin typeface="Helvetica" pitchFamily="34" charset="0"/>
                <a:cs typeface="Helvetica" pitchFamily="34" charset="0"/>
              </a:rPr>
              <a:t>Mitra</a:t>
            </a:r>
            <a:r>
              <a:rPr lang="en-US" sz="1050" i="1" dirty="0" smtClean="0">
                <a:solidFill>
                  <a:srgbClr val="FFC1C1"/>
                </a:solidFill>
                <a:latin typeface="Helvetica" pitchFamily="34" charset="0"/>
                <a:cs typeface="Helvetica" pitchFamily="34" charset="0"/>
              </a:rPr>
              <a:t> et al. 2009]</a:t>
            </a:r>
            <a:endParaRPr lang="en-GB" sz="1050" i="1" dirty="0">
              <a:solidFill>
                <a:srgbClr val="FFC1C1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31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Related Work: Hiding Images</a:t>
            </a:r>
            <a:endParaRPr lang="en-US" sz="2800" b="1" dirty="0">
              <a:latin typeface="Helvetica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Camouflage Images </a:t>
            </a:r>
            <a:r>
              <a:rPr lang="en-US" sz="22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[Chu et al 2010]</a:t>
            </a:r>
          </a:p>
        </p:txBody>
      </p:sp>
      <p:pic>
        <p:nvPicPr>
          <p:cNvPr id="7" name="Picture 6" descr="\\fs.drz.inf.ethz.ch\group\Repository\presentations\LOGOS\Disney Research Zurich Logo.- Outlin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24600"/>
            <a:ext cx="182173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W:\scratch\siggraph template\eth_logo_bla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63" y="6372240"/>
            <a:ext cx="1623559" cy="41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395371"/>
            <a:ext cx="2133600" cy="365125"/>
          </a:xfrm>
        </p:spPr>
        <p:txBody>
          <a:bodyPr/>
          <a:lstStyle/>
          <a:p>
            <a:fld id="{B2857FF7-7A46-4757-A898-9AF144B7234C}" type="slidenum">
              <a:rPr lang="en-US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9</a:t>
            </a:fld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5400000">
            <a:off x="6172464" y="4086486"/>
            <a:ext cx="17267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solidFill>
                  <a:srgbClr val="FFC1C1"/>
                </a:solidFill>
                <a:latin typeface="Helvetica" pitchFamily="34" charset="0"/>
                <a:cs typeface="Helvetica" pitchFamily="34" charset="0"/>
              </a:rPr>
              <a:t>[Source: </a:t>
            </a:r>
            <a:r>
              <a:rPr lang="en-US" sz="1050" i="1" dirty="0" err="1" smtClean="0">
                <a:solidFill>
                  <a:srgbClr val="FFC1C1"/>
                </a:solidFill>
                <a:latin typeface="Helvetica" pitchFamily="34" charset="0"/>
                <a:cs typeface="Helvetica" pitchFamily="34" charset="0"/>
              </a:rPr>
              <a:t>Mitra</a:t>
            </a:r>
            <a:r>
              <a:rPr lang="en-US" sz="1050" i="1" dirty="0" smtClean="0">
                <a:solidFill>
                  <a:srgbClr val="FFC1C1"/>
                </a:solidFill>
                <a:latin typeface="Helvetica" pitchFamily="34" charset="0"/>
                <a:cs typeface="Helvetica" pitchFamily="34" charset="0"/>
              </a:rPr>
              <a:t> et al. 2009]</a:t>
            </a:r>
            <a:endParaRPr lang="en-GB" sz="1050" i="1" dirty="0">
              <a:solidFill>
                <a:srgbClr val="FFC1C1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002" y="2362200"/>
            <a:ext cx="5170598" cy="34470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16002" y="3350066"/>
            <a:ext cx="1284398" cy="17267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4953000" y="2971800"/>
            <a:ext cx="1524000" cy="2286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22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3313</Words>
  <Application>Microsoft Office PowerPoint</Application>
  <PresentationFormat>On-screen Show (4:3)</PresentationFormat>
  <Paragraphs>533</Paragraphs>
  <Slides>42</Slides>
  <Notes>41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PowerPoint Presentation</vt:lpstr>
      <vt:lpstr>Steganography</vt:lpstr>
      <vt:lpstr>Steganography</vt:lpstr>
      <vt:lpstr>High Level Goal</vt:lpstr>
      <vt:lpstr>Why?</vt:lpstr>
      <vt:lpstr>Why?</vt:lpstr>
      <vt:lpstr>Related Work: Hiding Images</vt:lpstr>
      <vt:lpstr>Related Work: Hiding Images</vt:lpstr>
      <vt:lpstr>Related Work: Hiding Images</vt:lpstr>
      <vt:lpstr>Related Work: Refractive and Reflective Surfaces</vt:lpstr>
      <vt:lpstr>Fabrication</vt:lpstr>
      <vt:lpstr>Lenses Classification</vt:lpstr>
      <vt:lpstr>Single Source Optimized Lenses</vt:lpstr>
      <vt:lpstr>Single Source Optimized Lenses</vt:lpstr>
      <vt:lpstr>Single Source Optimized Lenses</vt:lpstr>
      <vt:lpstr>Single Source Optimized Lenses</vt:lpstr>
      <vt:lpstr>Single Source Optimized Lenses</vt:lpstr>
      <vt:lpstr>Single Source Optimized Lenses</vt:lpstr>
      <vt:lpstr>Single Source Optimized Lenses</vt:lpstr>
      <vt:lpstr>Single Source Optimized Lenses</vt:lpstr>
      <vt:lpstr>Single Source Optimized Lenses</vt:lpstr>
      <vt:lpstr>Single Source Optimized Lenses</vt:lpstr>
      <vt:lpstr>Single Source Optimized Lenses</vt:lpstr>
      <vt:lpstr>Single Source Optimized Lenses</vt:lpstr>
      <vt:lpstr>Multiple Source Optimized Lenses</vt:lpstr>
      <vt:lpstr>Multiple Source Optimized Lenses</vt:lpstr>
      <vt:lpstr>Multiple Source Optimized Lenses</vt:lpstr>
      <vt:lpstr>Source Optimized Lenses</vt:lpstr>
      <vt:lpstr>Source Optimized Lenses</vt:lpstr>
      <vt:lpstr>Lenses Classification</vt:lpstr>
      <vt:lpstr>Universal Lens</vt:lpstr>
      <vt:lpstr>Universal Lenses</vt:lpstr>
      <vt:lpstr>Universal Lenses</vt:lpstr>
      <vt:lpstr>Universal Lenses</vt:lpstr>
      <vt:lpstr>Universal Lenses</vt:lpstr>
      <vt:lpstr>Universal Lenses</vt:lpstr>
      <vt:lpstr>Limitations &amp; Future Work</vt:lpstr>
      <vt:lpstr>Conclusion</vt:lpstr>
      <vt:lpstr>A-Q-A</vt:lpstr>
      <vt:lpstr>PowerPoint Presentation</vt:lpstr>
      <vt:lpstr>Manufacturing Constraints</vt:lpstr>
      <vt:lpstr>Manufacturing aware decisions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2015-01-26T13:40:22Z</dcterms:created>
  <dcterms:modified xsi:type="dcterms:W3CDTF">2015-01-26T13:44:56Z</dcterms:modified>
</cp:coreProperties>
</file>