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37"/>
  </p:notesMasterIdLst>
  <p:sldIdLst>
    <p:sldId id="256" r:id="rId3"/>
    <p:sldId id="319" r:id="rId4"/>
    <p:sldId id="257" r:id="rId5"/>
    <p:sldId id="296" r:id="rId6"/>
    <p:sldId id="260" r:id="rId7"/>
    <p:sldId id="320" r:id="rId8"/>
    <p:sldId id="265" r:id="rId9"/>
    <p:sldId id="261" r:id="rId10"/>
    <p:sldId id="321" r:id="rId11"/>
    <p:sldId id="299" r:id="rId12"/>
    <p:sldId id="284" r:id="rId13"/>
    <p:sldId id="317" r:id="rId14"/>
    <p:sldId id="268" r:id="rId15"/>
    <p:sldId id="269" r:id="rId16"/>
    <p:sldId id="270" r:id="rId17"/>
    <p:sldId id="323" r:id="rId18"/>
    <p:sldId id="302" r:id="rId19"/>
    <p:sldId id="286" r:id="rId20"/>
    <p:sldId id="287" r:id="rId21"/>
    <p:sldId id="326" r:id="rId22"/>
    <p:sldId id="327" r:id="rId23"/>
    <p:sldId id="328" r:id="rId24"/>
    <p:sldId id="306" r:id="rId25"/>
    <p:sldId id="307" r:id="rId26"/>
    <p:sldId id="313" r:id="rId27"/>
    <p:sldId id="330" r:id="rId28"/>
    <p:sldId id="279" r:id="rId29"/>
    <p:sldId id="289" r:id="rId30"/>
    <p:sldId id="314" r:id="rId31"/>
    <p:sldId id="290" r:id="rId32"/>
    <p:sldId id="280" r:id="rId33"/>
    <p:sldId id="322" r:id="rId34"/>
    <p:sldId id="281" r:id="rId35"/>
    <p:sldId id="282" r:id="rId36"/>
  </p:sldIdLst>
  <p:sldSz cx="9144000" cy="5143500" type="screen16x9"/>
  <p:notesSz cx="6858000" cy="9144000"/>
  <p:defaultText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0FF00"/>
    <a:srgbClr val="00CC00"/>
    <a:srgbClr val="33CC33"/>
    <a:srgbClr val="FF6600"/>
    <a:srgbClr val="0066CC"/>
    <a:srgbClr val="0099CC"/>
    <a:srgbClr val="0033CC"/>
    <a:srgbClr val="00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2" autoAdjust="0"/>
    <p:restoredTop sz="67236" autoAdjust="0"/>
  </p:normalViewPr>
  <p:slideViewPr>
    <p:cSldViewPr>
      <p:cViewPr varScale="1">
        <p:scale>
          <a:sx n="118" d="100"/>
          <a:sy n="118" d="100"/>
        </p:scale>
        <p:origin x="-1458" y="-96"/>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A1AB5-87A3-4B3A-B3D3-796E371CE55D}" type="datetimeFigureOut">
              <a:rPr lang="en-GB" smtClean="0"/>
              <a:t>26/01/2015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B9CF1-045F-4C3F-BF2F-B087CEDA4F6A}" type="slidenum">
              <a:rPr lang="en-GB" smtClean="0"/>
              <a:t>‹#›</a:t>
            </a:fld>
            <a:endParaRPr lang="en-GB"/>
          </a:p>
        </p:txBody>
      </p:sp>
    </p:spTree>
    <p:extLst>
      <p:ext uri="{BB962C8B-B14F-4D97-AF65-F5344CB8AC3E}">
        <p14:creationId xmlns:p14="http://schemas.microsoft.com/office/powerpoint/2010/main" val="394942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a:t>
            </a:fld>
            <a:endParaRPr lang="en-GB"/>
          </a:p>
        </p:txBody>
      </p:sp>
    </p:spTree>
    <p:extLst>
      <p:ext uri="{BB962C8B-B14F-4D97-AF65-F5344CB8AC3E}">
        <p14:creationId xmlns:p14="http://schemas.microsoft.com/office/powerpoint/2010/main" val="2942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step needed for replicating a translucent target appearance, [click] is to be able to measure it, and map it into some appearance space.</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10</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has been a large amount of work on measuring translucent materials, ranging from smoke, to homogeneous and heterogeneous BSSRDFs, to complex layered human faces.</a:t>
            </a:r>
            <a:endParaRPr lang="en-GB" dirty="0"/>
          </a:p>
        </p:txBody>
      </p:sp>
      <p:sp>
        <p:nvSpPr>
          <p:cNvPr id="4" name="Slide Number Placeholder 3"/>
          <p:cNvSpPr>
            <a:spLocks noGrp="1"/>
          </p:cNvSpPr>
          <p:nvPr>
            <p:ph type="sldNum" sz="quarter" idx="10"/>
          </p:nvPr>
        </p:nvSpPr>
        <p:spPr/>
        <p:txBody>
          <a:bodyPr/>
          <a:lstStyle/>
          <a:p>
            <a:fld id="{2B3B9CF1-045F-4C3F-BF2F-B087CEDA4F6A}" type="slidenum">
              <a:rPr lang="en-GB" smtClean="0"/>
              <a:t>11</a:t>
            </a:fld>
            <a:endParaRPr lang="en-GB"/>
          </a:p>
        </p:txBody>
      </p:sp>
    </p:spTree>
    <p:extLst>
      <p:ext uri="{BB962C8B-B14F-4D97-AF65-F5344CB8AC3E}">
        <p14:creationId xmlns:p14="http://schemas.microsoft.com/office/powerpoint/2010/main" val="210285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we are interested in measuring, is first the color </a:t>
            </a:r>
            <a:r>
              <a:rPr lang="en-US" sz="1200" b="1" i="0" u="none" strike="noStrike" kern="1200" baseline="0" dirty="0" smtClean="0">
                <a:solidFill>
                  <a:schemeClr val="tx1"/>
                </a:solidFill>
                <a:latin typeface="+mn-lt"/>
                <a:ea typeface="+mn-ea"/>
                <a:cs typeface="+mn-cs"/>
              </a:rPr>
              <a:t>[click]</a:t>
            </a:r>
            <a:r>
              <a:rPr lang="en-US" sz="1200" b="0" i="0" u="none" strike="noStrike" kern="1200" baseline="0" dirty="0" smtClean="0">
                <a:solidFill>
                  <a:schemeClr val="tx1"/>
                </a:solidFill>
                <a:latin typeface="+mn-lt"/>
                <a:ea typeface="+mn-ea"/>
                <a:cs typeface="+mn-cs"/>
              </a:rPr>
              <a:t> of a target, by uniformly illuminated it. </a:t>
            </a:r>
          </a:p>
          <a:p>
            <a:r>
              <a:rPr lang="en-US" sz="1200" b="0" i="0" u="none" strike="noStrike" kern="1200" baseline="0" dirty="0" smtClean="0">
                <a:solidFill>
                  <a:schemeClr val="tx1"/>
                </a:solidFill>
                <a:latin typeface="+mn-lt"/>
                <a:ea typeface="+mn-ea"/>
                <a:cs typeface="+mn-cs"/>
              </a:rPr>
              <a:t>Getting an accurate color measurement is extremely important and this is one of the main aspects of appearance.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second measurement is of the bulk scattering profile </a:t>
            </a:r>
            <a:r>
              <a:rPr lang="en-US" sz="1200" b="1" i="0" u="none" strike="noStrike" kern="1200" baseline="0" dirty="0" smtClean="0">
                <a:solidFill>
                  <a:schemeClr val="tx1"/>
                </a:solidFill>
                <a:latin typeface="+mn-lt"/>
                <a:ea typeface="+mn-ea"/>
                <a:cs typeface="+mn-cs"/>
              </a:rPr>
              <a:t>[click]</a:t>
            </a:r>
            <a:r>
              <a:rPr lang="en-US" sz="1200" b="0" i="0" u="none" strike="noStrike" kern="1200" baseline="0" dirty="0" smtClean="0">
                <a:solidFill>
                  <a:schemeClr val="tx1"/>
                </a:solidFill>
                <a:latin typeface="+mn-lt"/>
                <a:ea typeface="+mn-ea"/>
                <a:cs typeface="+mn-cs"/>
              </a:rPr>
              <a:t>, which is basically the BSSRDF value as a function of distance, when our sample is illuminated at a single point.</a:t>
            </a:r>
          </a:p>
        </p:txBody>
      </p:sp>
      <p:sp>
        <p:nvSpPr>
          <p:cNvPr id="4" name="Slide Number Placeholder 3"/>
          <p:cNvSpPr>
            <a:spLocks noGrp="1"/>
          </p:cNvSpPr>
          <p:nvPr>
            <p:ph type="sldNum" sz="quarter" idx="10"/>
          </p:nvPr>
        </p:nvSpPr>
        <p:spPr/>
        <p:txBody>
          <a:bodyPr/>
          <a:lstStyle/>
          <a:p>
            <a:fld id="{2B3B9CF1-045F-4C3F-BF2F-B087CEDA4F6A}" type="slidenum">
              <a:rPr lang="en-GB" smtClean="0"/>
              <a:t>12</a:t>
            </a:fld>
            <a:endParaRPr lang="en-GB"/>
          </a:p>
        </p:txBody>
      </p:sp>
    </p:spTree>
    <p:extLst>
      <p:ext uri="{BB962C8B-B14F-4D97-AF65-F5344CB8AC3E}">
        <p14:creationId xmlns:p14="http://schemas.microsoft.com/office/powerpoint/2010/main" val="210285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we see </a:t>
            </a:r>
            <a:r>
              <a:rPr lang="en-US" dirty="0" smtClean="0"/>
              <a:t>a cross-section</a:t>
            </a:r>
            <a:r>
              <a:rPr lang="en-US" baseline="0" dirty="0" smtClean="0"/>
              <a:t> view of our measurement device.</a:t>
            </a:r>
          </a:p>
          <a:p>
            <a:r>
              <a:rPr lang="en-US" dirty="0" smtClean="0"/>
              <a:t>Our device </a:t>
            </a:r>
            <a:r>
              <a:rPr lang="en-US" baseline="0" dirty="0" smtClean="0"/>
              <a:t>can perform measurements in 5 spectral bands.</a:t>
            </a:r>
            <a:endParaRPr lang="en-US" dirty="0" smtClean="0"/>
          </a:p>
          <a:p>
            <a:r>
              <a:rPr lang="en-US" dirty="0" smtClean="0"/>
              <a:t>Our setup</a:t>
            </a:r>
            <a:r>
              <a:rPr lang="en-US" baseline="0" dirty="0" smtClean="0"/>
              <a:t> consists of a monochromatic camera located at the top center [click] looking down at the center of the sample to be measured.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cylindrical box is around 20 cm in diameter and it is optimized for minimizing stray light.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identical sets of LEDs </a:t>
            </a:r>
            <a:r>
              <a:rPr lang="en-US" b="1" baseline="0" dirty="0" smtClean="0"/>
              <a:t>[click]</a:t>
            </a:r>
            <a:r>
              <a:rPr lang="en-US" baseline="0" dirty="0" smtClean="0"/>
              <a:t> emit light into fiber optic cables which illuminate the sample. And each set of LEDs is used to perform one type of measurement.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13</a:t>
            </a:fld>
            <a:endParaRPr lang="en-GB"/>
          </a:p>
        </p:txBody>
      </p:sp>
    </p:spTree>
    <p:extLst>
      <p:ext uri="{BB962C8B-B14F-4D97-AF65-F5344CB8AC3E}">
        <p14:creationId xmlns:p14="http://schemas.microsoft.com/office/powerpoint/2010/main" val="10232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reflectance measurement,</a:t>
            </a:r>
            <a:r>
              <a:rPr lang="en-US" baseline="0" dirty="0" smtClean="0"/>
              <a:t> [click] we uniformly illuminate the sample with our LEDs, through the fiber optic cables at the top right. </a:t>
            </a:r>
          </a:p>
          <a:p>
            <a:r>
              <a:rPr lang="en-US" baseline="0" dirty="0" smtClean="0"/>
              <a:t>An example [click] captured HDR image is shown on the right. By using this HDR image and one of a calibration standard, we can compute the per wavelength band reflectance of the sample.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14</a:t>
            </a:fld>
            <a:endParaRPr lang="en-GB"/>
          </a:p>
        </p:txBody>
      </p:sp>
    </p:spTree>
    <p:extLst>
      <p:ext uri="{BB962C8B-B14F-4D97-AF65-F5344CB8AC3E}">
        <p14:creationId xmlns:p14="http://schemas.microsoft.com/office/powerpoint/2010/main" val="274768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same device can also perform a second type of measurement, that</a:t>
            </a:r>
            <a:r>
              <a:rPr lang="en-US" baseline="0" dirty="0" smtClean="0"/>
              <a:t> </a:t>
            </a:r>
            <a:r>
              <a:rPr lang="en-US" dirty="0" smtClean="0"/>
              <a:t>of the bulk scattering profile.</a:t>
            </a:r>
          </a:p>
          <a:p>
            <a:r>
              <a:rPr lang="en-US" dirty="0" smtClean="0"/>
              <a:t>The second pair of LEDs,</a:t>
            </a:r>
            <a:r>
              <a:rPr lang="en-US" baseline="0" dirty="0" smtClean="0"/>
              <a:t> illuminates the sample at the bottom left [click] through the other set of fiber optic cables.</a:t>
            </a:r>
          </a:p>
          <a:p>
            <a:r>
              <a:rPr lang="en-US" baseline="0" dirty="0" smtClean="0"/>
              <a:t>The cables are in contact with the sample and as we can see [click] at the HDR image on the right the camera captures light that scattered through the measured material. </a:t>
            </a:r>
          </a:p>
          <a:p>
            <a:endParaRPr lang="en-US" baseline="0" dirty="0" smtClean="0"/>
          </a:p>
          <a:p>
            <a:r>
              <a:rPr lang="en-US" baseline="0" dirty="0" smtClean="0"/>
              <a:t>The bulk scattering profile measurement, can be easily extracted from this image as it is simply a line [click] starting from the location where the cables touch the sample.</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15</a:t>
            </a:fld>
            <a:endParaRPr lang="en-GB"/>
          </a:p>
        </p:txBody>
      </p:sp>
    </p:spTree>
    <p:extLst>
      <p:ext uri="{BB962C8B-B14F-4D97-AF65-F5344CB8AC3E}">
        <p14:creationId xmlns:p14="http://schemas.microsoft.com/office/powerpoint/2010/main" val="2941817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now that we have a measurement device, we can [click] characterize our pigments.</a:t>
            </a:r>
          </a:p>
          <a:p>
            <a:endParaRPr lang="en-US" baseline="0" dirty="0" smtClean="0"/>
          </a:p>
          <a:p>
            <a:r>
              <a:rPr lang="en-US" baseline="0" dirty="0" smtClean="0"/>
              <a:t>So we went down to the lab and [click] mixed a bunch of pigments with silicone, with the goal of sampling well, a variety of different appearances and the edge of our pigments gamut.</a:t>
            </a:r>
          </a:p>
          <a:p>
            <a:r>
              <a:rPr lang="en-US" baseline="0" dirty="0" smtClean="0"/>
              <a:t>Then we measured [click] these mixtures, using our device, and we created, what we call our pigment measurement database.</a:t>
            </a:r>
          </a:p>
        </p:txBody>
      </p:sp>
      <p:sp>
        <p:nvSpPr>
          <p:cNvPr id="4" name="Slide Number Placeholder 3"/>
          <p:cNvSpPr>
            <a:spLocks noGrp="1"/>
          </p:cNvSpPr>
          <p:nvPr>
            <p:ph type="sldNum" sz="quarter" idx="10"/>
          </p:nvPr>
        </p:nvSpPr>
        <p:spPr/>
        <p:txBody>
          <a:bodyPr/>
          <a:lstStyle/>
          <a:p>
            <a:fld id="{2B3B9CF1-045F-4C3F-BF2F-B087CEDA4F6A}" type="slidenum">
              <a:rPr lang="en-GB" smtClean="0"/>
              <a:t>16</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expected, the [click] high dimensional function (from concentrations to appearance) which we would like to invert, is very non linear. </a:t>
            </a:r>
          </a:p>
          <a:p>
            <a:endParaRPr lang="en-US" baseline="0" dirty="0" smtClean="0"/>
          </a:p>
          <a:p>
            <a:r>
              <a:rPr lang="en-US" baseline="0" dirty="0" smtClean="0"/>
              <a:t>Our solution to this problem </a:t>
            </a:r>
            <a:r>
              <a:rPr lang="en-US" b="1" baseline="0" dirty="0" smtClean="0"/>
              <a:t>[click]</a:t>
            </a:r>
            <a:r>
              <a:rPr lang="en-US" baseline="0" dirty="0" smtClean="0"/>
              <a:t>, is to use a fast and accurate forward model as an intermediate step, and invert that instead.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the high dimensional scattering parameters of the model, that we show here, are simplified for illustration purposes.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 helpful property, of models that are based on </a:t>
            </a:r>
            <a:r>
              <a:rPr lang="en-US" baseline="0" dirty="0" err="1" smtClean="0"/>
              <a:t>radiative</a:t>
            </a:r>
            <a:r>
              <a:rPr lang="en-US" baseline="0" dirty="0" smtClean="0"/>
              <a:t> transport theory, is that they use physical parameters </a:t>
            </a:r>
            <a:r>
              <a:rPr lang="en-US" b="1" baseline="0" dirty="0" smtClean="0"/>
              <a:t>[click]</a:t>
            </a:r>
            <a:r>
              <a:rPr lang="en-US" baseline="0" dirty="0" smtClean="0"/>
              <a:t> which are linearly related to pigment concentrations.</a:t>
            </a:r>
          </a:p>
          <a:p>
            <a:endParaRPr lang="en-US" baseline="0" dirty="0" smtClean="0"/>
          </a:p>
          <a:p>
            <a:r>
              <a:rPr lang="en-US" baseline="0" dirty="0" smtClean="0"/>
              <a:t>So we can use a non-linear minimization [click] to invert the forward model and then use this linearity property to relate scattering parameters and pigment concentrations.</a:t>
            </a:r>
          </a:p>
        </p:txBody>
      </p:sp>
      <p:sp>
        <p:nvSpPr>
          <p:cNvPr id="4" name="Slide Number Placeholder 3"/>
          <p:cNvSpPr>
            <a:spLocks noGrp="1"/>
          </p:cNvSpPr>
          <p:nvPr>
            <p:ph type="sldNum" sz="quarter" idx="10"/>
          </p:nvPr>
        </p:nvSpPr>
        <p:spPr/>
        <p:txBody>
          <a:bodyPr/>
          <a:lstStyle/>
          <a:p>
            <a:fld id="{2B3B9CF1-045F-4C3F-BF2F-B087CEDA4F6A}" type="slidenum">
              <a:rPr lang="en-GB" smtClean="0"/>
              <a:t>17</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we created the following forward appearance model, by combining existing models, which meet all of the previously mentioned requirements.</a:t>
            </a:r>
          </a:p>
          <a:p>
            <a:r>
              <a:rPr lang="en-US" baseline="0" dirty="0" smtClean="0"/>
              <a:t>For the profile shape measurement we used Quantized Diffusion. For diffuse reflectance [click] we used densely 2D tabulated results from a Monte Carlo simulator by Wang et al. The reason for using Monte Carlo simulations for reflectance is because we (humans) are extremely sensitive to color, and we needed a model with extremely high accuracy.</a:t>
            </a:r>
          </a:p>
          <a:p>
            <a:endParaRPr lang="en-US"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18</a:t>
            </a:fld>
            <a:endParaRPr lang="en-GB"/>
          </a:p>
        </p:txBody>
      </p:sp>
    </p:spTree>
    <p:extLst>
      <p:ext uri="{BB962C8B-B14F-4D97-AF65-F5344CB8AC3E}">
        <p14:creationId xmlns:p14="http://schemas.microsoft.com/office/powerpoint/2010/main" val="336336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would like to use this forward model, in a non linear optimization, to fit scattering parameters on our measurements. For this fitting we need to define an objective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19</a:t>
            </a:fld>
            <a:endParaRPr lang="en-GB"/>
          </a:p>
        </p:txBody>
      </p:sp>
    </p:spTree>
    <p:extLst>
      <p:ext uri="{BB962C8B-B14F-4D97-AF65-F5344CB8AC3E}">
        <p14:creationId xmlns:p14="http://schemas.microsoft.com/office/powerpoint/2010/main" val="336336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we have this translucent material and we want to replicate its appearance, by mixing some [click] pigments with silicone.</a:t>
            </a:r>
          </a:p>
          <a:p>
            <a:r>
              <a:rPr lang="en-US" sz="1200" b="0" i="0" u="none" strike="noStrike" kern="1200" baseline="0" dirty="0" smtClean="0">
                <a:solidFill>
                  <a:schemeClr val="tx1"/>
                </a:solidFill>
                <a:latin typeface="+mn-lt"/>
                <a:ea typeface="+mn-ea"/>
                <a:cs typeface="+mn-cs"/>
              </a:rPr>
              <a:t>Our goal is to design [click] a system that automatically [click] generates a pigment recipe (that when mixed [click]) results in a translucent replica which matches the target appearance.</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B9CF1-045F-4C3F-BF2F-B087CEDA4F6A}" type="slidenum">
              <a:rPr lang="en-GB" smtClean="0"/>
              <a:t>2</a:t>
            </a:fld>
            <a:endParaRPr lang="en-GB"/>
          </a:p>
        </p:txBody>
      </p:sp>
    </p:spTree>
    <p:extLst>
      <p:ext uri="{BB962C8B-B14F-4D97-AF65-F5344CB8AC3E}">
        <p14:creationId xmlns:p14="http://schemas.microsoft.com/office/powerpoint/2010/main" val="604106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component of our objective function is the reflectance (or color) distance.</a:t>
            </a:r>
          </a:p>
          <a:p>
            <a:endParaRPr lang="en-US" baseline="0" dirty="0" smtClean="0"/>
          </a:p>
          <a:p>
            <a:r>
              <a:rPr lang="en-US" baseline="0" dirty="0" smtClean="0"/>
              <a:t>On the right, we show a reflectance measurement that we need to match. For predicting reflectance we use [click] interpolation over our densely tabulated Monte Carlo results, which can account for low-order scattering effects. </a:t>
            </a:r>
          </a:p>
          <a:p>
            <a:endParaRPr lang="en-US" baseline="0" dirty="0" smtClean="0"/>
          </a:p>
          <a:p>
            <a:r>
              <a:rPr lang="en-US" baseline="0" dirty="0" smtClean="0"/>
              <a:t>The reflectance distance [click] component of our objective function is basically the mean square difference between the model prediction and the measurement, across all wavelength bands. </a:t>
            </a:r>
          </a:p>
        </p:txBody>
      </p:sp>
      <p:sp>
        <p:nvSpPr>
          <p:cNvPr id="4" name="Slide Number Placeholder 3"/>
          <p:cNvSpPr>
            <a:spLocks noGrp="1"/>
          </p:cNvSpPr>
          <p:nvPr>
            <p:ph type="sldNum" sz="quarter" idx="10"/>
          </p:nvPr>
        </p:nvSpPr>
        <p:spPr/>
        <p:txBody>
          <a:bodyPr/>
          <a:lstStyle/>
          <a:p>
            <a:fld id="{2B3B9CF1-045F-4C3F-BF2F-B087CEDA4F6A}" type="slidenum">
              <a:rPr lang="en-GB" smtClean="0"/>
              <a:t>20</a:t>
            </a:fld>
            <a:endParaRPr lang="en-GB"/>
          </a:p>
        </p:txBody>
      </p:sp>
    </p:spTree>
    <p:extLst>
      <p:ext uri="{BB962C8B-B14F-4D97-AF65-F5344CB8AC3E}">
        <p14:creationId xmlns:p14="http://schemas.microsoft.com/office/powerpoint/2010/main" val="3363361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forward model [click] we use for predicting</a:t>
            </a:r>
            <a:r>
              <a:rPr lang="en-US" baseline="0" dirty="0" smtClean="0"/>
              <a:t> profiles is Quantized Diffusion.</a:t>
            </a:r>
          </a:p>
          <a:p>
            <a:endParaRPr lang="en-US" dirty="0" smtClean="0"/>
          </a:p>
          <a:p>
            <a:r>
              <a:rPr lang="en-US" dirty="0" smtClean="0"/>
              <a:t>In the semi-log plot shown on the right,</a:t>
            </a:r>
            <a:r>
              <a:rPr lang="en-US" baseline="0" dirty="0" smtClean="0"/>
              <a:t> </a:t>
            </a:r>
            <a:r>
              <a:rPr lang="en-US" dirty="0" smtClean="0"/>
              <a:t>we show the measured profile as a function of distance. </a:t>
            </a:r>
            <a:endParaRPr lang="en-US" baseline="0" dirty="0" smtClean="0"/>
          </a:p>
          <a:p>
            <a:r>
              <a:rPr lang="en-US" baseline="0" dirty="0" smtClean="0"/>
              <a:t>But there are a couple of problems:</a:t>
            </a:r>
          </a:p>
          <a:p>
            <a:r>
              <a:rPr lang="en-US" baseline="0" dirty="0" smtClean="0"/>
              <a:t>If we are fitting on profile measurements too close to the light source, [click] then low order scattering effects are present and the model is not able to handle them properly.  </a:t>
            </a:r>
          </a:p>
          <a:p>
            <a:r>
              <a:rPr lang="en-US" baseline="0" dirty="0" smtClean="0"/>
              <a:t>On the other hand if we are fitting too far [click] then noise and stray light starts polluting our dim measurements. </a:t>
            </a:r>
          </a:p>
          <a:p>
            <a:r>
              <a:rPr lang="en-US" baseline="0" dirty="0" smtClean="0"/>
              <a:t>In this middle “sweet spot” [click] diffusion works really well, and we use it to fit [click] parameters for QD that will match the shape of the measured data. </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21</a:t>
            </a:fld>
            <a:endParaRPr lang="en-GB"/>
          </a:p>
        </p:txBody>
      </p:sp>
    </p:spTree>
    <p:extLst>
      <p:ext uri="{BB962C8B-B14F-4D97-AF65-F5344CB8AC3E}">
        <p14:creationId xmlns:p14="http://schemas.microsoft.com/office/powerpoint/2010/main" val="336336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objective</a:t>
            </a:r>
            <a:r>
              <a:rPr lang="en-US" baseline="0" dirty="0" smtClean="0"/>
              <a:t> function [click] we named as Appearance distance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Appearance distance is simply a combination [click] of the profile shape difference and reflectance difference across all measured wavelength bands.</a:t>
            </a:r>
          </a:p>
          <a:p>
            <a:endParaRPr lang="en-US"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22</a:t>
            </a:fld>
            <a:endParaRPr lang="en-GB"/>
          </a:p>
        </p:txBody>
      </p:sp>
    </p:spTree>
    <p:extLst>
      <p:ext uri="{BB962C8B-B14F-4D97-AF65-F5344CB8AC3E}">
        <p14:creationId xmlns:p14="http://schemas.microsoft.com/office/powerpoint/2010/main" val="3363361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use this appearance</a:t>
            </a:r>
            <a:r>
              <a:rPr lang="en-US" baseline="0" dirty="0" smtClean="0"/>
              <a:t> distance </a:t>
            </a:r>
            <a:r>
              <a:rPr lang="en-US" dirty="0" smtClean="0"/>
              <a:t>in a non-linear optimization to find</a:t>
            </a:r>
            <a:r>
              <a:rPr lang="en-US" baseline="0" dirty="0" smtClean="0"/>
              <a:t> scattering parameters for our pigment database measurements.</a:t>
            </a:r>
          </a:p>
          <a:p>
            <a:endParaRPr lang="en-US" baseline="0" dirty="0" smtClean="0"/>
          </a:p>
          <a:p>
            <a:r>
              <a:rPr lang="en-US" baseline="0" dirty="0" smtClean="0"/>
              <a:t>The parameters of our forward model are basically scattering and absorption coefficients (for each wavelength).  </a:t>
            </a:r>
          </a:p>
          <a:p>
            <a:endParaRPr lang="en-US" baseline="0" dirty="0" smtClean="0"/>
          </a:p>
          <a:p>
            <a:r>
              <a:rPr lang="en-US" baseline="0" dirty="0" smtClean="0"/>
              <a:t>So the expected behavior when we increase the concentration of a pigment [click], is to get mixture parameters [click] that are linearly increasing with respect to concentration. This is dictated by RTT assuming that similarity theory holds.</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23</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fitting independently you get these parameters which are consistent with appearances, but [click] there is often a range of parameters that can produce very similar appearance. </a:t>
            </a:r>
          </a:p>
          <a:p>
            <a:r>
              <a:rPr lang="en-US" baseline="0" dirty="0" smtClean="0"/>
              <a:t>At the end of the day these samples were made by 6 different pigments, so the real unknowns are the scattering parameters of the pigments [click] and not the scattering parameters of each individual mixture. </a:t>
            </a:r>
          </a:p>
          <a:p>
            <a:r>
              <a:rPr lang="en-US" baseline="0" dirty="0" smtClean="0"/>
              <a:t>So we can get a much better accuracy by performing a second fit where we fit on pigment parameters [click]  (which are shown here as lines) instead of on independent mixtures.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24</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we are now at our final step (which we call Mixture Optimization).</a:t>
            </a:r>
          </a:p>
          <a:p>
            <a:r>
              <a:rPr lang="en-US" baseline="0" dirty="0" smtClean="0"/>
              <a:t>So far we found some scattering [click] parameters for our pigments, and we have a target [click] appearance measurement to match.</a:t>
            </a:r>
          </a:p>
          <a:p>
            <a:r>
              <a:rPr lang="en-US" baseline="0" dirty="0" smtClean="0"/>
              <a:t>Since we know the scattering parameters of each pigment, we can [click] now blend them according to a recipe, and feed these into our forward model [click]. Then the model predicts some appearance for the mixture, which we finally compare against the target.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basically the inner loop of another non-linear optimization [click] , which aims to minimize the appearance distance, by tweaking the recipe and comparing the predicted appearance against the target. </a:t>
            </a:r>
          </a:p>
          <a:p>
            <a:endParaRPr lang="en-US" baseline="0" dirty="0" smtClean="0"/>
          </a:p>
          <a:p>
            <a:r>
              <a:rPr lang="en-US" baseline="0" dirty="0" smtClean="0"/>
              <a:t>It is important to note here that we minimize the appearance distance [click] and not the distance between scattering parameters, [click] since small residuals in parameters, might lead to large changes in appearance.</a:t>
            </a:r>
          </a:p>
        </p:txBody>
      </p:sp>
      <p:sp>
        <p:nvSpPr>
          <p:cNvPr id="4" name="Slide Number Placeholder 3"/>
          <p:cNvSpPr>
            <a:spLocks noGrp="1"/>
          </p:cNvSpPr>
          <p:nvPr>
            <p:ph type="sldNum" sz="quarter" idx="10"/>
          </p:nvPr>
        </p:nvSpPr>
        <p:spPr/>
        <p:txBody>
          <a:bodyPr/>
          <a:lstStyle/>
          <a:p>
            <a:fld id="{2B3B9CF1-045F-4C3F-BF2F-B087CEDA4F6A}" type="slidenum">
              <a:rPr lang="en-GB" smtClean="0"/>
              <a:t>25</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concludes our method, we showed how to move from pigment concentrations to appearance with the use of a forward mapping, and also how to invert that by a non-linear minimization.</a:t>
            </a:r>
          </a:p>
          <a:p>
            <a:endParaRPr lang="en-US" baseline="0" dirty="0" smtClean="0"/>
          </a:p>
          <a:p>
            <a:r>
              <a:rPr lang="en-US" baseline="0" dirty="0" smtClean="0"/>
              <a:t>Let proceed now to our validations.</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26</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Ultimately we want to be able to replicate materials in the real world but we want to see how well our method works in an idealized environment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used [click] Monte </a:t>
            </a:r>
            <a:r>
              <a:rPr lang="en-US" baseline="0" dirty="0" err="1" smtClean="0"/>
              <a:t>carlo</a:t>
            </a:r>
            <a:r>
              <a:rPr lang="en-US" baseline="0" dirty="0" smtClean="0"/>
              <a:t> simulations for generating our virtual device [click] measurements. Then we assigned parameters to our [click] virtual pigments and mixed [click] them to produce our virtual targets. We also created an analogous virtual database [click] of pigments for finding the pigment parameters. We then used our pipeline to find recipes for the virtual targets.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our visual comparisons [click] the camera is looking down to the sample where the light is illuminating from the side. A blocker is also placed on the side such that it shadows half the sample and creates a shadow edge [click].  In the resulting image we can see the color of the sample on the top part and judge translucency by the blurriness of the shadow edge.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Now [click] we show the simulated results. On the left we show the targets, and on the right the replicas. In general we observe extremely good agreement (in this simulation) between the appearance of targets and their replicas .</a:t>
            </a:r>
          </a:p>
          <a:p>
            <a:r>
              <a:rPr lang="en-GB" dirty="0" smtClean="0"/>
              <a:t>This tells us that first, our optimization works well</a:t>
            </a:r>
            <a:r>
              <a:rPr lang="en-GB" baseline="0" dirty="0" smtClean="0"/>
              <a:t> </a:t>
            </a:r>
            <a:r>
              <a:rPr lang="en-GB" dirty="0" smtClean="0"/>
              <a:t>and second, that our forward model is a good approximation</a:t>
            </a:r>
            <a:r>
              <a:rPr lang="en-US" dirty="0" smtClean="0"/>
              <a:t> for Monte Carlo.</a:t>
            </a:r>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27</a:t>
            </a:fld>
            <a:endParaRPr lang="en-GB"/>
          </a:p>
        </p:txBody>
      </p:sp>
    </p:spTree>
    <p:extLst>
      <p:ext uri="{BB962C8B-B14F-4D97-AF65-F5344CB8AC3E}">
        <p14:creationId xmlns:p14="http://schemas.microsoft.com/office/powerpoint/2010/main" val="170288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itchFamily="2" charset="2"/>
              </a:rPr>
              <a:t>Now</a:t>
            </a:r>
            <a:r>
              <a:rPr lang="en-US" baseline="0" dirty="0" smtClean="0">
                <a:sym typeface="Wingdings" pitchFamily="2" charset="2"/>
              </a:rPr>
              <a:t> we are finally to the part where we will check how our method works for real world examples.</a:t>
            </a:r>
            <a:endParaRPr lang="en-US" dirty="0" smtClean="0"/>
          </a:p>
          <a:p>
            <a:endParaRPr lang="en-US" dirty="0" smtClean="0"/>
          </a:p>
          <a:p>
            <a:r>
              <a:rPr lang="en-US" dirty="0" smtClean="0"/>
              <a:t>So we went to our</a:t>
            </a:r>
            <a:r>
              <a:rPr lang="en-US" baseline="0" dirty="0" smtClean="0"/>
              <a:t> local grocery shop and bought some translucent looking materials. In addition we created [click] 2 synthetic examples by mixing our pigments together.</a:t>
            </a:r>
            <a:endParaRPr lang="en-US" dirty="0" smtClean="0"/>
          </a:p>
          <a:p>
            <a:endParaRPr lang="en-US" baseline="0" dirty="0" smtClean="0"/>
          </a:p>
          <a:p>
            <a:r>
              <a:rPr lang="en-US" baseline="0" dirty="0" smtClean="0"/>
              <a:t>As before we show shadow edge photographs of our targets, where again only the top part is illuminated. [click].</a:t>
            </a:r>
          </a:p>
          <a:p>
            <a:r>
              <a:rPr lang="en-US" baseline="0" dirty="0" smtClean="0"/>
              <a:t>On the left we show the target, and on the right photographs of the replicas, where their recipes are automatically generated by our method.</a:t>
            </a:r>
          </a:p>
          <a:p>
            <a:r>
              <a:rPr lang="en-US" baseline="0" dirty="0" smtClean="0"/>
              <a:t>With this visual inspection we observe generally good matches. Color matches well but also profiles match both in their tail colors and lengths. </a:t>
            </a:r>
          </a:p>
          <a:p>
            <a:endParaRPr lang="en-US" baseline="0" dirty="0" smtClean="0"/>
          </a:p>
          <a:p>
            <a:r>
              <a:rPr lang="en-US" baseline="0" dirty="0" smtClean="0"/>
              <a:t>An exception is the green [click] sample on the right, which is not a good match.</a:t>
            </a:r>
          </a:p>
          <a:p>
            <a:endParaRPr lang="en-US" baseline="0" dirty="0" smtClean="0"/>
          </a:p>
          <a:p>
            <a:r>
              <a:rPr lang="en-US" baseline="0" dirty="0" smtClean="0"/>
              <a:t>This specific target has low [PAUSE] optical thickness and it is relatively dark. (this is exactly where the forward model has the biggest </a:t>
            </a:r>
            <a:r>
              <a:rPr lang="en-US" baseline="0" dirty="0" err="1" smtClean="0"/>
              <a:t>approx</a:t>
            </a:r>
            <a:r>
              <a:rPr lang="en-US" baseline="0" dirty="0" smtClean="0"/>
              <a:t> error)</a:t>
            </a:r>
          </a:p>
        </p:txBody>
      </p:sp>
      <p:sp>
        <p:nvSpPr>
          <p:cNvPr id="4" name="Slide Number Placeholder 3"/>
          <p:cNvSpPr>
            <a:spLocks noGrp="1"/>
          </p:cNvSpPr>
          <p:nvPr>
            <p:ph type="sldNum" sz="quarter" idx="10"/>
          </p:nvPr>
        </p:nvSpPr>
        <p:spPr/>
        <p:txBody>
          <a:bodyPr/>
          <a:lstStyle/>
          <a:p>
            <a:fld id="{2B3B9CF1-045F-4C3F-BF2F-B087CEDA4F6A}" type="slidenum">
              <a:rPr lang="en-GB" smtClean="0"/>
              <a:t>28</a:t>
            </a:fld>
            <a:endParaRPr lang="en-GB"/>
          </a:p>
        </p:txBody>
      </p:sp>
    </p:spTree>
    <p:extLst>
      <p:ext uri="{BB962C8B-B14F-4D97-AF65-F5344CB8AC3E}">
        <p14:creationId xmlns:p14="http://schemas.microsoft.com/office/powerpoint/2010/main" val="2646812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account for these issues we propose an extension</a:t>
            </a:r>
            <a:r>
              <a:rPr lang="en-US" baseline="0" dirty="0" smtClean="0"/>
              <a:t> to the basic version of our method. We use local refinement to better improve the pigment parameters estimation, in regions of the domain where the forward model performs poorly. </a:t>
            </a:r>
          </a:p>
          <a:p>
            <a:endParaRPr lang="en-US" baseline="0" dirty="0" smtClean="0"/>
          </a:p>
          <a:p>
            <a:r>
              <a:rPr lang="en-US" baseline="0" dirty="0" smtClean="0"/>
              <a:t>Given the problematic target material marked with X [click], we use our global method [click] to find a replica that matches its appearance. But when we measure [click] the replica we find that actually the error in the predicted appearance is higher than we expected. What we can do is add [click] this sample in our database and locally re-weight the pigment parameters such that this sample will have a bigger influence on them. </a:t>
            </a:r>
          </a:p>
          <a:p>
            <a:endParaRPr lang="en-US" baseline="0" dirty="0" smtClean="0"/>
          </a:p>
          <a:p>
            <a:r>
              <a:rPr lang="en-US" baseline="0" dirty="0" smtClean="0"/>
              <a:t>By doing this local refinement we are able (in a successive iteration) to better match appearance, because we have a better estimate of the effective pigment parameters in the neighborhood of the target.</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29</a:t>
            </a:fld>
            <a:endParaRPr lang="en-GB"/>
          </a:p>
        </p:txBody>
      </p:sp>
    </p:spTree>
    <p:extLst>
      <p:ext uri="{BB962C8B-B14F-4D97-AF65-F5344CB8AC3E}">
        <p14:creationId xmlns:p14="http://schemas.microsoft.com/office/powerpoint/2010/main" val="33583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materials </a:t>
            </a:r>
            <a:r>
              <a:rPr lang="en-US" baseline="0" dirty="0" smtClean="0"/>
              <a:t>around us are colored by dyes, pigments or other colorants. Some examples of such materials are plastics [click], papers, textiles, stained glass, candy and others. Now if we were just interested in predicting and controlling their color then, fortunately the technology of doing that is very mature.</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3</a:t>
            </a:fld>
            <a:endParaRPr lang="en-GB"/>
          </a:p>
        </p:txBody>
      </p:sp>
    </p:spTree>
    <p:extLst>
      <p:ext uri="{BB962C8B-B14F-4D97-AF65-F5344CB8AC3E}">
        <p14:creationId xmlns:p14="http://schemas.microsoft.com/office/powerpoint/2010/main" val="1297329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re-visit our problematic</a:t>
            </a:r>
            <a:r>
              <a:rPr lang="en-US" baseline="0" dirty="0" smtClean="0"/>
              <a:t> example [click]. </a:t>
            </a:r>
          </a:p>
          <a:p>
            <a:r>
              <a:rPr lang="en-US" baseline="0" dirty="0" smtClean="0"/>
              <a:t>Here we have a close-up of our previous comparison against the global method.</a:t>
            </a:r>
          </a:p>
          <a:p>
            <a:r>
              <a:rPr lang="en-US" baseline="0" dirty="0" smtClean="0"/>
              <a:t>On the right now [click] we can see the result of the method with local refinement. We observe a much better match than the global method.</a:t>
            </a:r>
          </a:p>
          <a:p>
            <a:r>
              <a:rPr lang="en-US" baseline="0" dirty="0" smtClean="0"/>
              <a:t>As previously mentioned we used the global replica as part of our pigments database and our method applied more weight on it during the pigment parameter estimation phase. This way we are able to find better pigment parameters in the neighborhood of the target.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30</a:t>
            </a:fld>
            <a:endParaRPr lang="en-GB"/>
          </a:p>
        </p:txBody>
      </p:sp>
    </p:spTree>
    <p:extLst>
      <p:ext uri="{BB962C8B-B14F-4D97-AF65-F5344CB8AC3E}">
        <p14:creationId xmlns:p14="http://schemas.microsoft.com/office/powerpoint/2010/main" val="3494459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photograph we show a</a:t>
            </a:r>
            <a:r>
              <a:rPr lang="en-US" baseline="0" dirty="0" smtClean="0"/>
              <a:t> side by side comparison of target materials next to their replicas (which are on the left) under more natural illumination conditions.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notice that the color is generally matched well between our targets and replicas.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translucency (around shadow edges) is matched really well.</a:t>
            </a:r>
          </a:p>
          <a:p>
            <a:endParaRPr lang="en-US" baseline="0" dirty="0" smtClean="0"/>
          </a:p>
          <a:p>
            <a:r>
              <a:rPr lang="en-US" baseline="0" dirty="0" smtClean="0"/>
              <a:t>In the case of the pink soap, there is an inconsistency in the </a:t>
            </a:r>
            <a:r>
              <a:rPr lang="en-US" baseline="0" dirty="0" err="1" smtClean="0"/>
              <a:t>specularity</a:t>
            </a:r>
            <a:r>
              <a:rPr lang="en-US" baseline="0" dirty="0" smtClean="0"/>
              <a:t> of the replica. This is due to our molding process which affected the surface roughness of the replica.</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2B3B9CF1-045F-4C3F-BF2F-B087CEDA4F6A}" type="slidenum">
              <a:rPr lang="en-GB" smtClean="0"/>
              <a:t>31</a:t>
            </a:fld>
            <a:endParaRPr lang="en-GB"/>
          </a:p>
        </p:txBody>
      </p:sp>
    </p:spTree>
    <p:extLst>
      <p:ext uri="{BB962C8B-B14F-4D97-AF65-F5344CB8AC3E}">
        <p14:creationId xmlns:p14="http://schemas.microsoft.com/office/powerpoint/2010/main" val="3850791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presented a complete method for</a:t>
            </a:r>
            <a:r>
              <a:rPr lang="en-US" baseline="0" dirty="0" smtClean="0"/>
              <a:t> matching color and translucency of homogeneous translucent materials using continuous pigments. Our method uses a database of pigment measurements to find pigment scattering parameters and uses them to generate recipes of matching replicas. </a:t>
            </a:r>
          </a:p>
          <a:p>
            <a:r>
              <a:rPr lang="en-US" baseline="0" dirty="0" smtClean="0"/>
              <a:t>We validated our method both in simulation and in the real world and finally I would like to refer you to our paper for further details about an extension of our method which allows editing.</a:t>
            </a:r>
          </a:p>
        </p:txBody>
      </p:sp>
      <p:sp>
        <p:nvSpPr>
          <p:cNvPr id="4" name="Slide Number Placeholder 3"/>
          <p:cNvSpPr>
            <a:spLocks noGrp="1"/>
          </p:cNvSpPr>
          <p:nvPr>
            <p:ph type="sldNum" sz="quarter" idx="10"/>
          </p:nvPr>
        </p:nvSpPr>
        <p:spPr/>
        <p:txBody>
          <a:bodyPr/>
          <a:lstStyle/>
          <a:p>
            <a:fld id="{2B3B9CF1-045F-4C3F-BF2F-B087CEDA4F6A}" type="slidenum">
              <a:rPr lang="en-GB" smtClean="0"/>
              <a:t>32</a:t>
            </a:fld>
            <a:endParaRPr lang="en-GB"/>
          </a:p>
        </p:txBody>
      </p:sp>
    </p:spTree>
    <p:extLst>
      <p:ext uri="{BB962C8B-B14F-4D97-AF65-F5344CB8AC3E}">
        <p14:creationId xmlns:p14="http://schemas.microsoft.com/office/powerpoint/2010/main" val="604106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 in to the future, we envision that our method will be combined with the </a:t>
            </a:r>
            <a:r>
              <a:rPr lang="en-US" baseline="0" dirty="0" err="1" smtClean="0"/>
              <a:t>voxelized</a:t>
            </a:r>
            <a:r>
              <a:rPr lang="en-US" baseline="0" dirty="0" smtClean="0"/>
              <a:t> and layered methods of </a:t>
            </a:r>
            <a:r>
              <a:rPr lang="en-US" baseline="0" dirty="0" err="1" smtClean="0"/>
              <a:t>Hasan</a:t>
            </a:r>
            <a:r>
              <a:rPr lang="en-US" baseline="0" dirty="0" smtClean="0"/>
              <a:t> eta al and Tong et al which are actually orthogonal to our research. We believe that our method can be used for continuously varying the properties of individual layers or voxels and consecutively extending the gamut of reproducible heterogeneous materials .</a:t>
            </a:r>
          </a:p>
          <a:p>
            <a:endParaRPr lang="en-US" baseline="0" dirty="0" smtClean="0"/>
          </a:p>
          <a:p>
            <a:r>
              <a:rPr lang="en-US" baseline="0" dirty="0" smtClean="0"/>
              <a:t>As we show in our paper there are spectral distributions that cannot be reconstructed using our pigments. We believe that by using [click] a perceptual appearance distance we will be able to find </a:t>
            </a:r>
            <a:r>
              <a:rPr lang="en-US" baseline="0" dirty="0" err="1" smtClean="0"/>
              <a:t>metamers</a:t>
            </a:r>
            <a:r>
              <a:rPr lang="en-US" baseline="0" dirty="0" smtClean="0"/>
              <a:t> instead to help in these cases.</a:t>
            </a:r>
          </a:p>
          <a:p>
            <a:endParaRPr lang="en-US" baseline="0" dirty="0" smtClean="0"/>
          </a:p>
          <a:p>
            <a:r>
              <a:rPr lang="en-US" baseline="0" dirty="0" smtClean="0"/>
              <a:t>Additionally our method will benefit from [click] fast and accurate forward models, which can handle low order scattering, arbitrary shapes, and micro-surface roughness at reasonable time frames.</a:t>
            </a:r>
          </a:p>
          <a:p>
            <a:endParaRPr lang="en-US" dirty="0" smtClean="0"/>
          </a:p>
          <a:p>
            <a:r>
              <a:rPr lang="en-US" dirty="0" smtClean="0"/>
              <a:t>Finally we envision a future where we will be able to very accurately 3D print</a:t>
            </a:r>
            <a:r>
              <a:rPr lang="en-US" baseline="0" dirty="0" smtClean="0"/>
              <a:t> </a:t>
            </a:r>
            <a:r>
              <a:rPr lang="en-US" dirty="0" smtClean="0"/>
              <a:t>[click]  </a:t>
            </a:r>
            <a:r>
              <a:rPr lang="en-US" baseline="0" dirty="0" smtClean="0"/>
              <a:t>appearance and we hope that our research will motivate 3D printer manufacturers to allow continuous mixing of their materials. </a:t>
            </a:r>
          </a:p>
          <a:p>
            <a:endParaRPr lang="en-US" baseline="0" dirty="0" smtClean="0"/>
          </a:p>
          <a:p>
            <a:r>
              <a:rPr lang="en-US" baseline="0" dirty="0" smtClean="0"/>
              <a:t>Comments:</a:t>
            </a:r>
          </a:p>
          <a:p>
            <a:r>
              <a:rPr lang="en-US" baseline="0" dirty="0" smtClean="0"/>
              <a:t>Surface roughness, phase functions (forward model)</a:t>
            </a:r>
          </a:p>
          <a:p>
            <a:r>
              <a:rPr lang="en-US" baseline="0" dirty="0" smtClean="0"/>
              <a:t>How to measure rough?</a:t>
            </a:r>
          </a:p>
          <a:p>
            <a:r>
              <a:rPr lang="en-US" baseline="0" dirty="0" smtClean="0"/>
              <a:t>SILICONE!!</a:t>
            </a:r>
          </a:p>
          <a:p>
            <a:r>
              <a:rPr lang="en-US" dirty="0" smtClean="0"/>
              <a:t>We</a:t>
            </a:r>
            <a:r>
              <a:rPr lang="en-US" baseline="0" dirty="0" smtClean="0"/>
              <a:t> could somehow zoom out in this slide and show the small part we did and add the new directions </a:t>
            </a:r>
          </a:p>
          <a:p>
            <a:r>
              <a:rPr lang="en-US" dirty="0" smtClean="0"/>
              <a:t>Sum up editing and then sum up the whole method (overview slide),</a:t>
            </a:r>
            <a:r>
              <a:rPr lang="en-US" baseline="0" dirty="0" smtClean="0"/>
              <a:t> remind what we achieved and then go to FW.</a:t>
            </a:r>
            <a:endParaRPr lang="en-US" dirty="0" smtClean="0"/>
          </a:p>
          <a:p>
            <a:r>
              <a:rPr lang="en-US" dirty="0" smtClean="0"/>
              <a:t>Take a step back and discuss</a:t>
            </a:r>
            <a:r>
              <a:rPr lang="en-US" baseline="0" dirty="0" smtClean="0"/>
              <a:t> the difference between the “seemingly” similar previous methods. They seem to be more general, but they are actually orthogonal … </a:t>
            </a:r>
          </a:p>
          <a:p>
            <a:r>
              <a:rPr lang="en-US" dirty="0" smtClean="0"/>
              <a:t>ADD LIMITATIONS</a:t>
            </a:r>
          </a:p>
          <a:p>
            <a:endParaRPr lang="en-GB" dirty="0"/>
          </a:p>
        </p:txBody>
      </p:sp>
      <p:sp>
        <p:nvSpPr>
          <p:cNvPr id="4" name="Slide Number Placeholder 3"/>
          <p:cNvSpPr>
            <a:spLocks noGrp="1"/>
          </p:cNvSpPr>
          <p:nvPr>
            <p:ph type="sldNum" sz="quarter" idx="10"/>
          </p:nvPr>
        </p:nvSpPr>
        <p:spPr/>
        <p:txBody>
          <a:bodyPr/>
          <a:lstStyle/>
          <a:p>
            <a:fld id="{2B3B9CF1-045F-4C3F-BF2F-B087CEDA4F6A}" type="slidenum">
              <a:rPr lang="en-GB" smtClean="0"/>
              <a:t>33</a:t>
            </a:fld>
            <a:endParaRPr lang="en-GB"/>
          </a:p>
        </p:txBody>
      </p:sp>
    </p:spTree>
    <p:extLst>
      <p:ext uri="{BB962C8B-B14F-4D97-AF65-F5344CB8AC3E}">
        <p14:creationId xmlns:p14="http://schemas.microsoft.com/office/powerpoint/2010/main" val="568628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 for reviewing an early draft of this project</a:t>
            </a:r>
            <a:r>
              <a:rPr lang="en-GB" dirty="0" smtClean="0"/>
              <a:t>.</a:t>
            </a:r>
          </a:p>
          <a:p>
            <a:r>
              <a:rPr lang="en-US" dirty="0" err="1" smtClean="0"/>
              <a:t>Amit</a:t>
            </a:r>
            <a:r>
              <a:rPr lang="en-US" baseline="0" dirty="0" smtClean="0"/>
              <a:t> </a:t>
            </a:r>
            <a:r>
              <a:rPr lang="en-US" baseline="0" dirty="0" err="1" smtClean="0"/>
              <a:t>Bermano</a:t>
            </a:r>
            <a:r>
              <a:rPr lang="en-US" baseline="0" dirty="0" smtClean="0"/>
              <a:t> for helping me out with the deadline and for our various fruitful discussions about this project.</a:t>
            </a:r>
          </a:p>
          <a:p>
            <a:r>
              <a:rPr lang="en-US" baseline="0" dirty="0" smtClean="0"/>
              <a:t>Also I would like to thank Wenzel </a:t>
            </a:r>
            <a:r>
              <a:rPr lang="en-US" baseline="0" dirty="0" err="1" smtClean="0"/>
              <a:t>Jakob</a:t>
            </a:r>
            <a:r>
              <a:rPr lang="en-US" baseline="0" dirty="0" smtClean="0"/>
              <a:t> for his support when I was using Mitsuba renderer.</a:t>
            </a:r>
          </a:p>
          <a:p>
            <a:r>
              <a:rPr lang="en-US" baseline="0" dirty="0" smtClean="0"/>
              <a:t>In addition I would like to thank the anonymous reviewers for their feedback and guidance.</a:t>
            </a:r>
          </a:p>
        </p:txBody>
      </p:sp>
      <p:sp>
        <p:nvSpPr>
          <p:cNvPr id="4" name="Slide Number Placeholder 3"/>
          <p:cNvSpPr>
            <a:spLocks noGrp="1"/>
          </p:cNvSpPr>
          <p:nvPr>
            <p:ph type="sldNum" sz="quarter" idx="10"/>
          </p:nvPr>
        </p:nvSpPr>
        <p:spPr/>
        <p:txBody>
          <a:bodyPr/>
          <a:lstStyle/>
          <a:p>
            <a:fld id="{2B3B9CF1-045F-4C3F-BF2F-B087CEDA4F6A}" type="slidenum">
              <a:rPr lang="en-GB" smtClean="0"/>
              <a:t>34</a:t>
            </a:fld>
            <a:endParaRPr lang="en-GB"/>
          </a:p>
        </p:txBody>
      </p:sp>
    </p:spTree>
    <p:extLst>
      <p:ext uri="{BB962C8B-B14F-4D97-AF65-F5344CB8AC3E}">
        <p14:creationId xmlns:p14="http://schemas.microsoft.com/office/powerpoint/2010/main" val="290149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show two of the many automated methods that exist for replicating just</a:t>
            </a:r>
            <a:r>
              <a:rPr lang="en-US" baseline="0" dirty="0" smtClean="0"/>
              <a:t> </a:t>
            </a:r>
            <a:r>
              <a:rPr lang="en-US" dirty="0" smtClean="0"/>
              <a:t>color.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way these devices work is that they perform spectral color measurements and then pick a color match from a densely populated color palette.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4</a:t>
            </a:fld>
            <a:endParaRPr lang="en-GB"/>
          </a:p>
        </p:txBody>
      </p:sp>
    </p:spTree>
    <p:extLst>
      <p:ext uri="{BB962C8B-B14F-4D97-AF65-F5344CB8AC3E}">
        <p14:creationId xmlns:p14="http://schemas.microsoft.com/office/powerpoint/2010/main" val="129732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methods work well for dense materials where their translucency can be ignored, such as wall paint for instance.</a:t>
            </a:r>
          </a:p>
          <a:p>
            <a:endParaRPr lang="en-US" baseline="0" dirty="0" smtClean="0"/>
          </a:p>
          <a:p>
            <a:r>
              <a:rPr lang="en-US" baseline="0" dirty="0" smtClean="0"/>
              <a:t>But they don’t work so well, for other materials where [click] translucency is subtly or obviously part of the appearance.</a:t>
            </a:r>
          </a:p>
          <a:p>
            <a:endParaRPr lang="en-US" baseline="0" dirty="0" smtClean="0"/>
          </a:p>
          <a:p>
            <a:r>
              <a:rPr lang="en-US" baseline="0" dirty="0" smtClean="0"/>
              <a:t>Translucency is a more complex phenomenon than diffuse color, and currently the appearance of such materials is normally controlled by trial and error.</a:t>
            </a:r>
          </a:p>
          <a:p>
            <a:endParaRPr lang="en-US" baseline="0" dirty="0" smtClean="0"/>
          </a:p>
          <a:p>
            <a:r>
              <a:rPr lang="en-US" baseline="0" dirty="0" smtClean="0"/>
              <a:t>Our goal is find a method that automatically replicates both color and translucency.</a:t>
            </a:r>
          </a:p>
        </p:txBody>
      </p:sp>
      <p:sp>
        <p:nvSpPr>
          <p:cNvPr id="4" name="Slide Number Placeholder 3"/>
          <p:cNvSpPr>
            <a:spLocks noGrp="1"/>
          </p:cNvSpPr>
          <p:nvPr>
            <p:ph type="sldNum" sz="quarter" idx="10"/>
          </p:nvPr>
        </p:nvSpPr>
        <p:spPr/>
        <p:txBody>
          <a:bodyPr/>
          <a:lstStyle/>
          <a:p>
            <a:fld id="{2B3B9CF1-045F-4C3F-BF2F-B087CEDA4F6A}" type="slidenum">
              <a:rPr lang="en-GB" smtClean="0"/>
              <a:t>5</a:t>
            </a:fld>
            <a:endParaRPr lang="en-GB"/>
          </a:p>
        </p:txBody>
      </p:sp>
    </p:spTree>
    <p:extLst>
      <p:ext uri="{BB962C8B-B14F-4D97-AF65-F5344CB8AC3E}">
        <p14:creationId xmlns:p14="http://schemas.microsoft.com/office/powerpoint/2010/main" val="238181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if we have this ability of reproducing translucent materials [click] we can use it to create realistic looking [click] animatronic figures, [click] prosthetic limbs, [click] artificial teeth, and all kinds of other translucent materials like maybe.. Sushi [click]!</a:t>
            </a:r>
          </a:p>
          <a:p>
            <a:r>
              <a:rPr lang="en-GB" sz="1200" b="0" i="0" u="none" strike="noStrike" kern="1200" baseline="0" dirty="0" smtClean="0">
                <a:solidFill>
                  <a:schemeClr val="tx1"/>
                </a:solidFill>
                <a:latin typeface="+mn-lt"/>
                <a:ea typeface="+mn-ea"/>
                <a:cs typeface="+mn-cs"/>
              </a:rPr>
              <a:t>Appearance in all of these cases is currently matched manually by trial and error.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B9CF1-045F-4C3F-BF2F-B087CEDA4F6A}" type="slidenum">
              <a:rPr lang="en-GB" smtClean="0"/>
              <a:t>6</a:t>
            </a:fld>
            <a:endParaRPr lang="en-GB"/>
          </a:p>
        </p:txBody>
      </p:sp>
    </p:spTree>
    <p:extLst>
      <p:ext uri="{BB962C8B-B14F-4D97-AF65-F5344CB8AC3E}">
        <p14:creationId xmlns:p14="http://schemas.microsoft.com/office/powerpoint/2010/main" val="90536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general area of fabricating translucent</a:t>
            </a:r>
            <a:r>
              <a:rPr lang="en-US" baseline="0" dirty="0" smtClean="0"/>
              <a:t> appearance, the focus has been so far on heterogeneous combinations of discrete materials.</a:t>
            </a:r>
          </a:p>
          <a:p>
            <a:endParaRPr lang="en-US" baseline="0" dirty="0" smtClean="0"/>
          </a:p>
          <a:p>
            <a:r>
              <a:rPr lang="en-US" dirty="0" err="1" smtClean="0"/>
              <a:t>Hasan</a:t>
            </a:r>
            <a:r>
              <a:rPr lang="en-US" dirty="0" smtClean="0"/>
              <a:t> et al in 2010 presented a method for fabricating translucent materials, using a voxel</a:t>
            </a:r>
            <a:r>
              <a:rPr lang="en-US" baseline="0" dirty="0" smtClean="0"/>
              <a:t> dithering approach. For a target SV BSSRDF, their method can find an arrangement such that the </a:t>
            </a:r>
            <a:r>
              <a:rPr lang="en-US" baseline="0" dirty="0" err="1" smtClean="0"/>
              <a:t>voxelized</a:t>
            </a:r>
            <a:r>
              <a:rPr lang="en-US" baseline="0" dirty="0" smtClean="0"/>
              <a:t> result would match the target.</a:t>
            </a:r>
          </a:p>
          <a:p>
            <a:r>
              <a:rPr lang="en-US" dirty="0" smtClean="0"/>
              <a:t>Similarly [click] Tong et al, used a layered method where they modified the thickness of each layer for controlling</a:t>
            </a:r>
            <a:r>
              <a:rPr lang="en-US" baseline="0" dirty="0" smtClean="0"/>
              <a:t> the overall appearance. </a:t>
            </a:r>
            <a:endParaRPr lang="en-US" dirty="0" smtClean="0"/>
          </a:p>
          <a:p>
            <a:endParaRPr lang="en-US" dirty="0" smtClean="0"/>
          </a:p>
          <a:p>
            <a:r>
              <a:rPr lang="en-US" dirty="0" smtClean="0"/>
              <a:t>These methods are limited by</a:t>
            </a:r>
            <a:r>
              <a:rPr lang="en-US" baseline="0" dirty="0" smtClean="0"/>
              <a:t> the fixed set of [click] discrete materials that are available either for dithering or for layering. </a:t>
            </a:r>
          </a:p>
          <a:p>
            <a:r>
              <a:rPr lang="en-US" baseline="0" dirty="0" smtClean="0"/>
              <a:t>Its not clear how to use these methods for replicating a homogeneous, arbitrary shaped material, where its appearance is very different from the materials available for dithering or for layering.</a:t>
            </a:r>
          </a:p>
          <a:p>
            <a:endParaRPr lang="en-US" baseline="0" dirty="0" smtClean="0"/>
          </a:p>
          <a:p>
            <a:r>
              <a:rPr lang="en-US" baseline="0" dirty="0" smtClean="0"/>
              <a:t>Here the building blocks are fixed and currently there is no method, until now, for continuously varying the appearance of each individual voxel or layer.</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7</a:t>
            </a:fld>
            <a:endParaRPr lang="en-GB"/>
          </a:p>
        </p:txBody>
      </p:sp>
    </p:spTree>
    <p:extLst>
      <p:ext uri="{BB962C8B-B14F-4D97-AF65-F5344CB8AC3E}">
        <p14:creationId xmlns:p14="http://schemas.microsoft.com/office/powerpoint/2010/main" val="372352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Our goal is to take a step back and create the fundamental technology of</a:t>
            </a:r>
          </a:p>
          <a:p>
            <a:r>
              <a:rPr lang="en-GB" sz="1200" b="0" i="0" u="none" strike="noStrike" kern="1200" baseline="0" dirty="0" smtClean="0">
                <a:solidFill>
                  <a:schemeClr val="tx1"/>
                </a:solidFill>
                <a:latin typeface="+mn-lt"/>
                <a:ea typeface="+mn-ea"/>
                <a:cs typeface="+mn-cs"/>
              </a:rPr>
              <a:t>reproducing [click] translucency as precisely as colour can already be reproduced, </a:t>
            </a:r>
          </a:p>
          <a:p>
            <a:r>
              <a:rPr lang="en-US" sz="1200" b="0" i="0" u="none" strike="noStrike" kern="1200" baseline="0" dirty="0" smtClean="0">
                <a:solidFill>
                  <a:schemeClr val="tx1"/>
                </a:solidFill>
                <a:latin typeface="+mn-lt"/>
                <a:ea typeface="+mn-ea"/>
                <a:cs typeface="+mn-cs"/>
              </a:rPr>
              <a:t>on real homogeneous materials.</a:t>
            </a:r>
          </a:p>
          <a:p>
            <a:r>
              <a:rPr lang="en-US" sz="1200" b="0" i="0" u="none" strike="noStrike" kern="1200" baseline="0" dirty="0" smtClean="0">
                <a:solidFill>
                  <a:schemeClr val="tx1"/>
                </a:solidFill>
                <a:latin typeface="+mn-lt"/>
                <a:ea typeface="+mn-ea"/>
                <a:cs typeface="+mn-cs"/>
              </a:rPr>
              <a:t>In addition we would like our method to be able to continuously [click] vary appearance by mixing pigments.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B9CF1-045F-4C3F-BF2F-B087CEDA4F6A}" type="slidenum">
              <a:rPr lang="en-GB" smtClean="0"/>
              <a:t>8</a:t>
            </a:fld>
            <a:endParaRPr lang="en-GB"/>
          </a:p>
        </p:txBody>
      </p:sp>
    </p:spTree>
    <p:extLst>
      <p:ext uri="{BB962C8B-B14F-4D97-AF65-F5344CB8AC3E}">
        <p14:creationId xmlns:p14="http://schemas.microsoft.com/office/powerpoint/2010/main" val="60410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define our problem statement a bit more formally.</a:t>
            </a:r>
          </a:p>
          <a:p>
            <a:endParaRPr lang="en-US" dirty="0" smtClean="0"/>
          </a:p>
          <a:p>
            <a:r>
              <a:rPr lang="en-US" dirty="0" smtClean="0"/>
              <a:t>We</a:t>
            </a:r>
            <a:r>
              <a:rPr lang="en-US" baseline="0" dirty="0" smtClean="0"/>
              <a:t> have a target translucent appearance and we would like to replicate it [click] using pigments.</a:t>
            </a:r>
          </a:p>
          <a:p>
            <a:r>
              <a:rPr lang="en-US" baseline="0" dirty="0" smtClean="0"/>
              <a:t>Just for the purposes of this presentation [click] we pin down this target appearance as a point in a 2D space, where one axis is color [click] and the other is translucency. Actually in our paper appearance is properly treated as a higher dimensional space.</a:t>
            </a:r>
          </a:p>
          <a:p>
            <a:endParaRPr lang="en-US" baseline="0" dirty="0" smtClean="0"/>
          </a:p>
          <a:p>
            <a:r>
              <a:rPr lang="en-US" baseline="0" dirty="0" smtClean="0"/>
              <a:t>Now given this appearance, would like to find a [click] pigment recipe, that when mixed with silicone [click], will result in an identical replica.</a:t>
            </a:r>
          </a:p>
          <a:p>
            <a:endParaRPr lang="en-US" baseline="0" dirty="0" smtClean="0"/>
          </a:p>
          <a:p>
            <a:r>
              <a:rPr lang="en-US" baseline="0" dirty="0" smtClean="0"/>
              <a:t>Again for illustration purposes, the high dimensional pigment concentrations space is shown as a 2D [click] space with only 2 pigments.</a:t>
            </a:r>
          </a:p>
          <a:p>
            <a:endParaRPr lang="en-US" baseline="0" dirty="0" smtClean="0"/>
          </a:p>
          <a:p>
            <a:r>
              <a:rPr lang="en-US" baseline="0" dirty="0" smtClean="0"/>
              <a:t>The forward mapping from [click] concentrations to appearance is done by measurement, and finding the inverse mapping [click] is actually what this is all about.</a:t>
            </a:r>
          </a:p>
          <a:p>
            <a:endParaRPr lang="en-US" baseline="0" dirty="0" smtClean="0"/>
          </a:p>
        </p:txBody>
      </p:sp>
      <p:sp>
        <p:nvSpPr>
          <p:cNvPr id="4" name="Slide Number Placeholder 3"/>
          <p:cNvSpPr>
            <a:spLocks noGrp="1"/>
          </p:cNvSpPr>
          <p:nvPr>
            <p:ph type="sldNum" sz="quarter" idx="10"/>
          </p:nvPr>
        </p:nvSpPr>
        <p:spPr/>
        <p:txBody>
          <a:bodyPr/>
          <a:lstStyle/>
          <a:p>
            <a:fld id="{2B3B9CF1-045F-4C3F-BF2F-B087CEDA4F6A}" type="slidenum">
              <a:rPr lang="en-GB" smtClean="0"/>
              <a:t>9</a:t>
            </a:fld>
            <a:endParaRPr lang="en-GB"/>
          </a:p>
        </p:txBody>
      </p:sp>
    </p:spTree>
    <p:extLst>
      <p:ext uri="{BB962C8B-B14F-4D97-AF65-F5344CB8AC3E}">
        <p14:creationId xmlns:p14="http://schemas.microsoft.com/office/powerpoint/2010/main" val="33583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0250" y="1238251"/>
            <a:ext cx="6286500" cy="195899"/>
          </a:xfrm>
          <a:prstGeom prst="rect">
            <a:avLst/>
          </a:prstGeom>
        </p:spPr>
      </p:pic>
      <p:sp>
        <p:nvSpPr>
          <p:cNvPr id="2" name="Title 1"/>
          <p:cNvSpPr>
            <a:spLocks noGrp="1"/>
          </p:cNvSpPr>
          <p:nvPr>
            <p:ph type="ctrTitle"/>
          </p:nvPr>
        </p:nvSpPr>
        <p:spPr>
          <a:xfrm>
            <a:off x="2000250" y="695644"/>
            <a:ext cx="6191250" cy="640556"/>
          </a:xfrm>
        </p:spPr>
        <p:txBody>
          <a:bodyPr>
            <a:noAutofit/>
          </a:bodyPr>
          <a:lstStyle>
            <a:lvl1pPr algn="l">
              <a:defRPr sz="3400"/>
            </a:lvl1pPr>
          </a:lstStyle>
          <a:p>
            <a:r>
              <a:rPr lang="en-US" dirty="0" smtClean="0"/>
              <a:t>Click to edit Master title style</a:t>
            </a:r>
            <a:endParaRPr lang="en-US" dirty="0"/>
          </a:p>
        </p:txBody>
      </p:sp>
      <p:sp>
        <p:nvSpPr>
          <p:cNvPr id="3" name="Subtitle 2"/>
          <p:cNvSpPr>
            <a:spLocks noGrp="1"/>
          </p:cNvSpPr>
          <p:nvPr>
            <p:ph type="subTitle" idx="1"/>
          </p:nvPr>
        </p:nvSpPr>
        <p:spPr>
          <a:xfrm>
            <a:off x="2047875" y="1328093"/>
            <a:ext cx="6400800" cy="473551"/>
          </a:xfrm>
        </p:spPr>
        <p:txBody>
          <a:bodyPr>
            <a:noAutofit/>
          </a:bodyPr>
          <a:lstStyle>
            <a:lvl1pPr marL="0" indent="0" algn="l">
              <a:buNone/>
              <a:defRPr sz="1800">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98190-F024-4033-9BFE-D3F501869CD7}"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9857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7D5DB-5904-4A59-BD9A-3FA33DBCABAE}"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14266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F3AD-47FF-4A81-95CD-4F344906DFA0}"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61871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0250" y="1238251"/>
            <a:ext cx="6286500" cy="195899"/>
          </a:xfrm>
          <a:prstGeom prst="rect">
            <a:avLst/>
          </a:prstGeom>
        </p:spPr>
      </p:pic>
      <p:sp>
        <p:nvSpPr>
          <p:cNvPr id="2" name="Title 1"/>
          <p:cNvSpPr>
            <a:spLocks noGrp="1"/>
          </p:cNvSpPr>
          <p:nvPr>
            <p:ph type="ctrTitle"/>
          </p:nvPr>
        </p:nvSpPr>
        <p:spPr>
          <a:xfrm>
            <a:off x="2012674" y="810971"/>
            <a:ext cx="6131201" cy="450056"/>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47875" y="1288575"/>
            <a:ext cx="6143625" cy="330676"/>
          </a:xfrm>
        </p:spPr>
        <p:txBody>
          <a:bodyPr>
            <a:noAutofit/>
          </a:bodyPr>
          <a:lstStyle>
            <a:lvl1pPr marL="0" indent="0" algn="l">
              <a:buNone/>
              <a:defRPr sz="2300">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CD442-BE20-414C-A3E0-570DD5EA12F8}"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53112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7C58F-8825-48E9-8C56-E47179765D04}"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14369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FD200-9575-40E0-9BB6-584715DA5496}"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71054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D1608F-69EA-40E2-AEC4-19F890A465F4}"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318841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54C48-708B-466E-B050-9D2F38C71FEF}" type="datetime4">
              <a:rPr lang="en-US" smtClean="0"/>
              <a:t>January 26, 2015</a:t>
            </a:fld>
            <a:endParaRPr lang="en-US"/>
          </a:p>
        </p:txBody>
      </p:sp>
      <p:sp>
        <p:nvSpPr>
          <p:cNvPr id="8" name="Footer Placeholder 7"/>
          <p:cNvSpPr>
            <a:spLocks noGrp="1"/>
          </p:cNvSpPr>
          <p:nvPr>
            <p:ph type="ftr" sz="quarter" idx="11"/>
          </p:nvPr>
        </p:nvSpPr>
        <p:spPr/>
        <p:txBody>
          <a:bodyPr/>
          <a:lstStyle/>
          <a:p>
            <a:r>
              <a:rPr lang="en-US" smtClean="0"/>
              <a:t>Marios Papas</a:t>
            </a:r>
            <a:endParaRPr lang="en-US"/>
          </a:p>
        </p:txBody>
      </p:sp>
      <p:sp>
        <p:nvSpPr>
          <p:cNvPr id="9" name="Slide Number Placeholder 8"/>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5913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857F5-6B3F-4070-B852-86937C1E193C}"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5" name="Slide Number Placeholder 4"/>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48900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C6622-56C8-47F8-BE92-DC810EFA96D0}" type="datetime4">
              <a:rPr lang="en-US" smtClean="0"/>
              <a:t>January 26, 2015</a:t>
            </a:fld>
            <a:endParaRPr lang="en-US"/>
          </a:p>
        </p:txBody>
      </p:sp>
      <p:sp>
        <p:nvSpPr>
          <p:cNvPr id="3" name="Footer Placeholder 2"/>
          <p:cNvSpPr>
            <a:spLocks noGrp="1"/>
          </p:cNvSpPr>
          <p:nvPr>
            <p:ph type="ftr" sz="quarter" idx="11"/>
          </p:nvPr>
        </p:nvSpPr>
        <p:spPr/>
        <p:txBody>
          <a:bodyPr/>
          <a:lstStyle/>
          <a:p>
            <a:r>
              <a:rPr lang="en-US" smtClean="0"/>
              <a:t>Marios Papas</a:t>
            </a:r>
            <a:endParaRPr lang="en-US"/>
          </a:p>
        </p:txBody>
      </p:sp>
      <p:sp>
        <p:nvSpPr>
          <p:cNvPr id="4" name="Slide Number Placeholder 3"/>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66442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A1164-1E7F-4C1B-B3AD-9C076596DD18}"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30503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229600" cy="6191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47750"/>
            <a:ext cx="8229600"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5836" y="4913554"/>
            <a:ext cx="1066800" cy="273844"/>
          </a:xfrm>
        </p:spPr>
        <p:txBody>
          <a:bodyPr/>
          <a:lstStyle>
            <a:lvl1pPr>
              <a:defRPr sz="1050"/>
            </a:lvl1pPr>
          </a:lstStyle>
          <a:p>
            <a:fld id="{E397A4AE-CF7C-4285-9642-DBA93ECBB3F6}" type="datetime4">
              <a:rPr lang="en-US" smtClean="0"/>
              <a:pPr/>
              <a:t>January 26, 2015</a:t>
            </a:fld>
            <a:endParaRPr lang="en-US" dirty="0"/>
          </a:p>
        </p:txBody>
      </p:sp>
      <p:sp>
        <p:nvSpPr>
          <p:cNvPr id="5" name="Footer Placeholder 4"/>
          <p:cNvSpPr>
            <a:spLocks noGrp="1"/>
          </p:cNvSpPr>
          <p:nvPr>
            <p:ph type="ftr" sz="quarter" idx="11"/>
          </p:nvPr>
        </p:nvSpPr>
        <p:spPr>
          <a:xfrm>
            <a:off x="1600200" y="4913042"/>
            <a:ext cx="5943600" cy="273844"/>
          </a:xfrm>
        </p:spPr>
        <p:txBody>
          <a:bodyPr/>
          <a:lstStyle/>
          <a:p>
            <a:r>
              <a:rPr lang="en-US" dirty="0" smtClean="0"/>
              <a:t>Marios Papas</a:t>
            </a:r>
            <a:endParaRPr lang="en-US" dirty="0"/>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2974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1FAC-C58C-4AE5-85A9-F381B81CA52B}"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3794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33485-131C-408F-A6DC-E363F517BA44}"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192412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1729-8E17-4403-BED9-2ADBEEA1F4A2}"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0210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DEA6A-8D02-472C-8761-06A6EDDD5887}" type="datetime4">
              <a:rPr lang="en-US" smtClean="0"/>
              <a:t>January 26, 2015</a:t>
            </a:fld>
            <a:endParaRPr lang="en-US"/>
          </a:p>
        </p:txBody>
      </p:sp>
      <p:sp>
        <p:nvSpPr>
          <p:cNvPr id="5" name="Footer Placeholder 4"/>
          <p:cNvSpPr>
            <a:spLocks noGrp="1"/>
          </p:cNvSpPr>
          <p:nvPr>
            <p:ph type="ftr" sz="quarter" idx="11"/>
          </p:nvPr>
        </p:nvSpPr>
        <p:spPr/>
        <p:txBody>
          <a:bodyPr/>
          <a:lstStyle/>
          <a:p>
            <a:r>
              <a:rPr lang="en-US" smtClean="0"/>
              <a:t>Marios Papas</a:t>
            </a:r>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33997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B87D8-9F13-4005-871F-6F3481AE9FAA}"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313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0480C-3585-4694-ADD2-A616C54A84F9}" type="datetime4">
              <a:rPr lang="en-US" smtClean="0"/>
              <a:t>January 26, 2015</a:t>
            </a:fld>
            <a:endParaRPr lang="en-US"/>
          </a:p>
        </p:txBody>
      </p:sp>
      <p:sp>
        <p:nvSpPr>
          <p:cNvPr id="8" name="Footer Placeholder 7"/>
          <p:cNvSpPr>
            <a:spLocks noGrp="1"/>
          </p:cNvSpPr>
          <p:nvPr>
            <p:ph type="ftr" sz="quarter" idx="11"/>
          </p:nvPr>
        </p:nvSpPr>
        <p:spPr/>
        <p:txBody>
          <a:bodyPr/>
          <a:lstStyle/>
          <a:p>
            <a:r>
              <a:rPr lang="en-US" smtClean="0"/>
              <a:t>Marios Papas</a:t>
            </a:r>
            <a:endParaRPr lang="en-US"/>
          </a:p>
        </p:txBody>
      </p:sp>
      <p:sp>
        <p:nvSpPr>
          <p:cNvPr id="9" name="Slide Number Placeholder 8"/>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7469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29BE6-8D5E-432E-979D-CA3D22026EF0}"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5" name="Slide Number Placeholder 4"/>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29971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6D55A-B910-4A1E-AE93-2B625D422F06}" type="datetime4">
              <a:rPr lang="en-US" smtClean="0"/>
              <a:t>January 26, 2015</a:t>
            </a:fld>
            <a:endParaRPr lang="en-US"/>
          </a:p>
        </p:txBody>
      </p:sp>
      <p:sp>
        <p:nvSpPr>
          <p:cNvPr id="3" name="Footer Placeholder 2"/>
          <p:cNvSpPr>
            <a:spLocks noGrp="1"/>
          </p:cNvSpPr>
          <p:nvPr>
            <p:ph type="ftr" sz="quarter" idx="11"/>
          </p:nvPr>
        </p:nvSpPr>
        <p:spPr/>
        <p:txBody>
          <a:bodyPr/>
          <a:lstStyle/>
          <a:p>
            <a:r>
              <a:rPr lang="en-US" smtClean="0"/>
              <a:t>Marios Papas</a:t>
            </a:r>
            <a:endParaRPr lang="en-US"/>
          </a:p>
        </p:txBody>
      </p:sp>
      <p:sp>
        <p:nvSpPr>
          <p:cNvPr id="4" name="Slide Number Placeholder 3"/>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36053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A54B7-013C-4A73-9E47-AC4BDB40CA01}"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18861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9E5CA-4DD4-4E00-978E-82EAFDEBB9D7}"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t>‹#›</a:t>
            </a:fld>
            <a:endParaRPr lang="en-US"/>
          </a:p>
        </p:txBody>
      </p:sp>
    </p:spTree>
    <p:extLst>
      <p:ext uri="{BB962C8B-B14F-4D97-AF65-F5344CB8AC3E}">
        <p14:creationId xmlns:p14="http://schemas.microsoft.com/office/powerpoint/2010/main" val="37423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24225"/>
          </a:xfrm>
          <a:prstGeom prst="rect">
            <a:avLst/>
          </a:prstGeom>
        </p:spPr>
        <p:txBody>
          <a:bodyPr vert="horz" lIns="81639" tIns="40819" rIns="81639" bIns="408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917324"/>
            <a:ext cx="914400" cy="273844"/>
          </a:xfrm>
          <a:prstGeom prst="rect">
            <a:avLst/>
          </a:prstGeom>
        </p:spPr>
        <p:txBody>
          <a:bodyPr vert="horz" lIns="81639" tIns="40819" rIns="81639" bIns="40819" rtlCol="0" anchor="ctr"/>
          <a:lstStyle>
            <a:lvl1pPr algn="l">
              <a:defRPr sz="1100">
                <a:solidFill>
                  <a:schemeClr val="bg1"/>
                </a:solidFill>
                <a:latin typeface="Arial Narrow" pitchFamily="34" charset="0"/>
                <a:cs typeface="Arial" pitchFamily="34" charset="0"/>
              </a:defRPr>
            </a:lvl1pPr>
          </a:lstStyle>
          <a:p>
            <a:fld id="{EED33994-B324-45A3-B0C4-A836B9E27A54}" type="datetime4">
              <a:rPr lang="en-US" smtClean="0"/>
              <a:pPr/>
              <a:t>January 26, 2015</a:t>
            </a:fld>
            <a:endParaRPr lang="en-US" dirty="0"/>
          </a:p>
        </p:txBody>
      </p:sp>
      <p:sp>
        <p:nvSpPr>
          <p:cNvPr id="5" name="Footer Placeholder 4"/>
          <p:cNvSpPr>
            <a:spLocks noGrp="1"/>
          </p:cNvSpPr>
          <p:nvPr>
            <p:ph type="ftr" sz="quarter" idx="3"/>
          </p:nvPr>
        </p:nvSpPr>
        <p:spPr>
          <a:xfrm>
            <a:off x="1371600" y="4917324"/>
            <a:ext cx="6915150" cy="273844"/>
          </a:xfrm>
          <a:prstGeom prst="rect">
            <a:avLst/>
          </a:prstGeom>
        </p:spPr>
        <p:txBody>
          <a:bodyPr vert="horz" lIns="81639" tIns="40819" rIns="81639" bIns="40819" rtlCol="0" anchor="ctr"/>
          <a:lstStyle>
            <a:lvl1pPr algn="ctr">
              <a:defRPr sz="1100" i="1" baseline="0">
                <a:solidFill>
                  <a:schemeClr val="bg1"/>
                </a:solidFill>
                <a:latin typeface="Arial Narrow" pitchFamily="34" charset="0"/>
                <a:cs typeface="Arial" pitchFamily="34" charset="0"/>
              </a:defRPr>
            </a:lvl1pPr>
          </a:lstStyle>
          <a:p>
            <a:r>
              <a:rPr lang="en-US" dirty="0" smtClean="0"/>
              <a:t>Marios Papas</a:t>
            </a:r>
            <a:endParaRPr lang="en-US" dirty="0"/>
          </a:p>
        </p:txBody>
      </p:sp>
      <p:sp>
        <p:nvSpPr>
          <p:cNvPr id="6" name="Slide Number Placeholder 5"/>
          <p:cNvSpPr>
            <a:spLocks noGrp="1"/>
          </p:cNvSpPr>
          <p:nvPr>
            <p:ph type="sldNum" sz="quarter" idx="4"/>
          </p:nvPr>
        </p:nvSpPr>
        <p:spPr>
          <a:xfrm>
            <a:off x="8601075" y="4692650"/>
            <a:ext cx="352425" cy="273844"/>
          </a:xfrm>
          <a:prstGeom prst="rect">
            <a:avLst/>
          </a:prstGeom>
        </p:spPr>
        <p:txBody>
          <a:bodyPr vert="horz" lIns="81639" tIns="40819" rIns="81639" bIns="40819" rtlCol="0" anchor="ctr"/>
          <a:lstStyle>
            <a:lvl1pPr algn="r">
              <a:defRPr sz="1100">
                <a:solidFill>
                  <a:schemeClr val="bg1"/>
                </a:solidFill>
                <a:latin typeface="Arial Narrow" pitchFamily="34" charset="0"/>
                <a:cs typeface="Arial" pitchFamily="34" charset="0"/>
              </a:defRPr>
            </a:lvl1pPr>
          </a:lstStyle>
          <a:p>
            <a:fld id="{696E8FB5-F7ED-4E90-B5C1-958EB4BE69F1}" type="slidenum">
              <a:rPr lang="en-US" smtClean="0"/>
              <a:pPr/>
              <a:t>‹#›</a:t>
            </a:fld>
            <a:endParaRPr lang="en-US" dirty="0"/>
          </a:p>
        </p:txBody>
      </p:sp>
    </p:spTree>
    <p:extLst>
      <p:ext uri="{BB962C8B-B14F-4D97-AF65-F5344CB8AC3E}">
        <p14:creationId xmlns:p14="http://schemas.microsoft.com/office/powerpoint/2010/main" val="160159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6388" rtl="0" eaLnBrk="1" latinLnBrk="0" hangingPunct="1">
        <a:spcBef>
          <a:spcPct val="0"/>
        </a:spcBef>
        <a:buNone/>
        <a:defRPr sz="3900" b="1" kern="1200">
          <a:solidFill>
            <a:schemeClr val="tx1"/>
          </a:solidFill>
          <a:latin typeface="Adobe Garamond Pro" pitchFamily="18" charset="0"/>
          <a:ea typeface="+mj-ea"/>
          <a:cs typeface="Arial" pitchFamily="34" charset="0"/>
        </a:defRPr>
      </a:lvl1pPr>
    </p:titleStyle>
    <p:bodyStyle>
      <a:lvl1pPr marL="306146" indent="-306146" algn="l" defTabSz="816388" rtl="0" eaLnBrk="1" latinLnBrk="0" hangingPunct="1">
        <a:spcBef>
          <a:spcPct val="20000"/>
        </a:spcBef>
        <a:buFont typeface="Arial" pitchFamily="34" charset="0"/>
        <a:buChar char="•"/>
        <a:defRPr sz="2900" kern="1200">
          <a:solidFill>
            <a:schemeClr val="tx1"/>
          </a:solidFill>
          <a:latin typeface="+mn-lt"/>
          <a:ea typeface="+mn-ea"/>
          <a:cs typeface="Arial" pitchFamily="34" charset="0"/>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mn-lt"/>
          <a:ea typeface="+mn-ea"/>
          <a:cs typeface="Arial" pitchFamily="34" charset="0"/>
        </a:defRPr>
      </a:lvl2pPr>
      <a:lvl3pPr marL="1020485" indent="-204097" algn="l" defTabSz="816388" rtl="0" eaLnBrk="1" latinLnBrk="0" hangingPunct="1">
        <a:spcBef>
          <a:spcPct val="20000"/>
        </a:spcBef>
        <a:buFont typeface="Arial" pitchFamily="34" charset="0"/>
        <a:buChar char="•"/>
        <a:defRPr sz="2100" kern="1200">
          <a:solidFill>
            <a:schemeClr val="tx1"/>
          </a:solidFill>
          <a:latin typeface="+mn-lt"/>
          <a:ea typeface="+mn-ea"/>
          <a:cs typeface="Arial" pitchFamily="34" charset="0"/>
        </a:defRPr>
      </a:lvl3pPr>
      <a:lvl4pPr marL="1428679" indent="-204097" algn="l" defTabSz="816388" rtl="0" eaLnBrk="1" latinLnBrk="0" hangingPunct="1">
        <a:spcBef>
          <a:spcPct val="20000"/>
        </a:spcBef>
        <a:buFont typeface="Arial" pitchFamily="34" charset="0"/>
        <a:buChar char="–"/>
        <a:defRPr sz="1800" kern="1200">
          <a:solidFill>
            <a:schemeClr val="tx1"/>
          </a:solidFill>
          <a:latin typeface="+mn-lt"/>
          <a:ea typeface="+mn-ea"/>
          <a:cs typeface="Arial" pitchFamily="34" charset="0"/>
        </a:defRPr>
      </a:lvl4pPr>
      <a:lvl5pPr marL="1836873" indent="-204097" algn="l" defTabSz="816388" rtl="0" eaLnBrk="1" latinLnBrk="0" hangingPunct="1">
        <a:spcBef>
          <a:spcPct val="20000"/>
        </a:spcBef>
        <a:buFont typeface="Arial" pitchFamily="34" charset="0"/>
        <a:buChar char="»"/>
        <a:defRPr sz="1800" kern="1200">
          <a:solidFill>
            <a:schemeClr val="tx1"/>
          </a:solidFill>
          <a:latin typeface="+mn-lt"/>
          <a:ea typeface="+mn-ea"/>
          <a:cs typeface="Arial" pitchFamily="34" charset="0"/>
        </a:defRPr>
      </a:lvl5pPr>
      <a:lvl6pPr marL="2245066"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500" y="95250"/>
            <a:ext cx="6372225" cy="523875"/>
          </a:xfrm>
          <a:prstGeom prst="rect">
            <a:avLst/>
          </a:prstGeom>
        </p:spPr>
        <p:txBody>
          <a:bodyPr vert="horz" lIns="81639" tIns="40819" rIns="81639" bIns="4081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09625"/>
            <a:ext cx="8229600" cy="3952875"/>
          </a:xfrm>
          <a:prstGeom prst="rect">
            <a:avLst/>
          </a:prstGeom>
        </p:spPr>
        <p:txBody>
          <a:bodyPr vert="horz" lIns="81639" tIns="40819" rIns="81639" bIns="408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781050" cy="273844"/>
          </a:xfrm>
          <a:prstGeom prst="rect">
            <a:avLst/>
          </a:prstGeom>
        </p:spPr>
        <p:txBody>
          <a:bodyPr vert="horz" lIns="81639" tIns="40819" rIns="81639" bIns="40819" rtlCol="0" anchor="ctr"/>
          <a:lstStyle>
            <a:lvl1pPr algn="l">
              <a:defRPr sz="1100">
                <a:solidFill>
                  <a:schemeClr val="bg1"/>
                </a:solidFill>
                <a:latin typeface="Arial" pitchFamily="34" charset="0"/>
                <a:cs typeface="Arial" pitchFamily="34" charset="0"/>
              </a:defRPr>
            </a:lvl1pPr>
          </a:lstStyle>
          <a:p>
            <a:fld id="{508CD11C-3115-4EF5-A716-5FB822A51178}" type="datetime4">
              <a:rPr lang="en-US" smtClean="0"/>
              <a:t>January 26, 2015</a:t>
            </a:fld>
            <a:endParaRPr lang="en-US" dirty="0"/>
          </a:p>
        </p:txBody>
      </p:sp>
      <p:sp>
        <p:nvSpPr>
          <p:cNvPr id="5" name="Footer Placeholder 4"/>
          <p:cNvSpPr>
            <a:spLocks noGrp="1"/>
          </p:cNvSpPr>
          <p:nvPr>
            <p:ph type="ftr" sz="quarter" idx="3"/>
          </p:nvPr>
        </p:nvSpPr>
        <p:spPr>
          <a:xfrm>
            <a:off x="1238250" y="4767263"/>
            <a:ext cx="7000875" cy="273844"/>
          </a:xfrm>
          <a:prstGeom prst="rect">
            <a:avLst/>
          </a:prstGeom>
        </p:spPr>
        <p:txBody>
          <a:bodyPr vert="horz" lIns="81639" tIns="40819" rIns="81639" bIns="40819" rtlCol="0" anchor="ctr"/>
          <a:lstStyle>
            <a:lvl1pPr algn="ctr">
              <a:defRPr sz="1100">
                <a:solidFill>
                  <a:schemeClr val="bg1"/>
                </a:solidFill>
                <a:latin typeface="Arial" pitchFamily="34" charset="0"/>
                <a:cs typeface="Arial" pitchFamily="34" charset="0"/>
              </a:defRPr>
            </a:lvl1pPr>
          </a:lstStyle>
          <a:p>
            <a:r>
              <a:rPr lang="en-US" smtClean="0"/>
              <a:t>Marios Papas</a:t>
            </a:r>
            <a:endParaRPr lang="en-US"/>
          </a:p>
        </p:txBody>
      </p:sp>
      <p:sp>
        <p:nvSpPr>
          <p:cNvPr id="6" name="Slide Number Placeholder 5"/>
          <p:cNvSpPr>
            <a:spLocks noGrp="1"/>
          </p:cNvSpPr>
          <p:nvPr>
            <p:ph type="sldNum" sz="quarter" idx="4"/>
          </p:nvPr>
        </p:nvSpPr>
        <p:spPr>
          <a:xfrm>
            <a:off x="8239125" y="4767263"/>
            <a:ext cx="447675" cy="273844"/>
          </a:xfrm>
          <a:prstGeom prst="rect">
            <a:avLst/>
          </a:prstGeom>
        </p:spPr>
        <p:txBody>
          <a:bodyPr vert="horz" lIns="81639" tIns="40819" rIns="81639" bIns="40819" rtlCol="0" anchor="ctr"/>
          <a:lstStyle>
            <a:lvl1pPr algn="r">
              <a:defRPr sz="1100">
                <a:solidFill>
                  <a:schemeClr val="bg1"/>
                </a:solidFill>
                <a:latin typeface="Arial" pitchFamily="34" charset="0"/>
                <a:cs typeface="Arial" pitchFamily="34" charset="0"/>
              </a:defRPr>
            </a:lvl1pPr>
          </a:lstStyle>
          <a:p>
            <a:fld id="{696E8FB5-F7ED-4E90-B5C1-958EB4BE69F1}" type="slidenum">
              <a:rPr lang="en-US" smtClean="0"/>
              <a:pPr/>
              <a:t>‹#›</a:t>
            </a:fld>
            <a:endParaRPr lang="en-US"/>
          </a:p>
        </p:txBody>
      </p:sp>
    </p:spTree>
    <p:extLst>
      <p:ext uri="{BB962C8B-B14F-4D97-AF65-F5344CB8AC3E}">
        <p14:creationId xmlns:p14="http://schemas.microsoft.com/office/powerpoint/2010/main" val="2406532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r" defTabSz="816388" rtl="0" eaLnBrk="1" latinLnBrk="0" hangingPunct="1">
        <a:spcBef>
          <a:spcPct val="0"/>
        </a:spcBef>
        <a:buNone/>
        <a:defRPr sz="3000" b="1" kern="1200">
          <a:solidFill>
            <a:schemeClr val="tx1"/>
          </a:solidFill>
          <a:latin typeface="Arial" pitchFamily="34" charset="0"/>
          <a:ea typeface="+mj-ea"/>
          <a:cs typeface="Arial" pitchFamily="34" charset="0"/>
        </a:defRPr>
      </a:lvl1pPr>
    </p:titleStyle>
    <p:bodyStyle>
      <a:lvl1pPr marL="306146" indent="-306146" algn="l" defTabSz="816388"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2pPr>
      <a:lvl3pPr marL="1020485" indent="-204097" algn="l" defTabSz="816388"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3pPr>
      <a:lvl4pPr marL="1428679"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836873"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245066"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13.png"/><Relationship Id="rId21" Type="http://schemas.openxmlformats.org/officeDocument/2006/relationships/image" Target="../media/image65.png"/><Relationship Id="rId7" Type="http://schemas.openxmlformats.org/officeDocument/2006/relationships/image" Target="../media/image17.pn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16.xml"/><Relationship Id="rId16" Type="http://schemas.openxmlformats.org/officeDocument/2006/relationships/image" Target="../media/image60.jpeg"/><Relationship Id="rId20"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5.jpeg"/><Relationship Id="rId5" Type="http://schemas.openxmlformats.org/officeDocument/2006/relationships/image" Target="../media/image15.png"/><Relationship Id="rId15" Type="http://schemas.openxmlformats.org/officeDocument/2006/relationships/image" Target="../media/image59.jpeg"/><Relationship Id="rId10" Type="http://schemas.microsoft.com/office/2007/relationships/hdphoto" Target="../media/hdphoto1.wdp"/><Relationship Id="rId19" Type="http://schemas.openxmlformats.org/officeDocument/2006/relationships/image" Target="../media/image63.jpeg"/><Relationship Id="rId4" Type="http://schemas.openxmlformats.org/officeDocument/2006/relationships/image" Target="../media/image14.png"/><Relationship Id="rId9" Type="http://schemas.openxmlformats.org/officeDocument/2006/relationships/image" Target="../media/image54.jpeg"/><Relationship Id="rId14" Type="http://schemas.openxmlformats.org/officeDocument/2006/relationships/image" Target="../media/image58.jpeg"/><Relationship Id="rId22" Type="http://schemas.openxmlformats.org/officeDocument/2006/relationships/image" Target="../media/image6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18" Type="http://schemas.openxmlformats.org/officeDocument/2006/relationships/image" Target="../media/image87.jpeg"/><Relationship Id="rId26" Type="http://schemas.openxmlformats.org/officeDocument/2006/relationships/image" Target="../media/image95.jpeg"/><Relationship Id="rId3" Type="http://schemas.openxmlformats.org/officeDocument/2006/relationships/image" Target="../media/image72.jpeg"/><Relationship Id="rId21" Type="http://schemas.openxmlformats.org/officeDocument/2006/relationships/image" Target="../media/image90.jpeg"/><Relationship Id="rId7" Type="http://schemas.openxmlformats.org/officeDocument/2006/relationships/image" Target="../media/image76.jpeg"/><Relationship Id="rId12" Type="http://schemas.openxmlformats.org/officeDocument/2006/relationships/image" Target="../media/image81.jpeg"/><Relationship Id="rId17" Type="http://schemas.openxmlformats.org/officeDocument/2006/relationships/image" Target="../media/image86.jpeg"/><Relationship Id="rId25" Type="http://schemas.openxmlformats.org/officeDocument/2006/relationships/image" Target="../media/image94.jpeg"/><Relationship Id="rId2" Type="http://schemas.openxmlformats.org/officeDocument/2006/relationships/notesSlide" Target="../notesSlides/notesSlide27.xml"/><Relationship Id="rId16" Type="http://schemas.openxmlformats.org/officeDocument/2006/relationships/image" Target="../media/image85.jpeg"/><Relationship Id="rId20" Type="http://schemas.openxmlformats.org/officeDocument/2006/relationships/image" Target="../media/image89.jpeg"/><Relationship Id="rId29"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75.jpeg"/><Relationship Id="rId11" Type="http://schemas.openxmlformats.org/officeDocument/2006/relationships/image" Target="../media/image80.jpeg"/><Relationship Id="rId24" Type="http://schemas.openxmlformats.org/officeDocument/2006/relationships/image" Target="../media/image93.jpeg"/><Relationship Id="rId5" Type="http://schemas.openxmlformats.org/officeDocument/2006/relationships/image" Target="../media/image74.jpeg"/><Relationship Id="rId15" Type="http://schemas.openxmlformats.org/officeDocument/2006/relationships/image" Target="../media/image84.jpeg"/><Relationship Id="rId23" Type="http://schemas.openxmlformats.org/officeDocument/2006/relationships/image" Target="../media/image92.jpeg"/><Relationship Id="rId28" Type="http://schemas.openxmlformats.org/officeDocument/2006/relationships/image" Target="../media/image97.jpeg"/><Relationship Id="rId10" Type="http://schemas.openxmlformats.org/officeDocument/2006/relationships/image" Target="../media/image79.jpeg"/><Relationship Id="rId19" Type="http://schemas.openxmlformats.org/officeDocument/2006/relationships/image" Target="../media/image88.jpeg"/><Relationship Id="rId4" Type="http://schemas.openxmlformats.org/officeDocument/2006/relationships/image" Target="../media/image73.jpeg"/><Relationship Id="rId9" Type="http://schemas.openxmlformats.org/officeDocument/2006/relationships/image" Target="../media/image78.jpeg"/><Relationship Id="rId14" Type="http://schemas.openxmlformats.org/officeDocument/2006/relationships/image" Target="../media/image83.jpeg"/><Relationship Id="rId22" Type="http://schemas.openxmlformats.org/officeDocument/2006/relationships/image" Target="../media/image91.jpeg"/><Relationship Id="rId27" Type="http://schemas.openxmlformats.org/officeDocument/2006/relationships/image" Target="../media/image96.jpeg"/><Relationship Id="rId30" Type="http://schemas.openxmlformats.org/officeDocument/2006/relationships/image" Target="../media/image99.jpeg"/></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108.jpeg"/><Relationship Id="rId18" Type="http://schemas.openxmlformats.org/officeDocument/2006/relationships/image" Target="../media/image113.jpeg"/><Relationship Id="rId26" Type="http://schemas.openxmlformats.org/officeDocument/2006/relationships/image" Target="../media/image121.jpeg"/><Relationship Id="rId3" Type="http://schemas.openxmlformats.org/officeDocument/2006/relationships/image" Target="../media/image100.jpeg"/><Relationship Id="rId21" Type="http://schemas.openxmlformats.org/officeDocument/2006/relationships/image" Target="../media/image116.jpeg"/><Relationship Id="rId7" Type="http://schemas.openxmlformats.org/officeDocument/2006/relationships/image" Target="../media/image104.jpeg"/><Relationship Id="rId12" Type="http://schemas.openxmlformats.org/officeDocument/2006/relationships/image" Target="../media/image107.jpeg"/><Relationship Id="rId17" Type="http://schemas.openxmlformats.org/officeDocument/2006/relationships/image" Target="../media/image112.jpeg"/><Relationship Id="rId25" Type="http://schemas.openxmlformats.org/officeDocument/2006/relationships/image" Target="../media/image120.jpeg"/><Relationship Id="rId2" Type="http://schemas.openxmlformats.org/officeDocument/2006/relationships/notesSlide" Target="../notesSlides/notesSlide28.xml"/><Relationship Id="rId16" Type="http://schemas.openxmlformats.org/officeDocument/2006/relationships/image" Target="../media/image111.jpeg"/><Relationship Id="rId20" Type="http://schemas.openxmlformats.org/officeDocument/2006/relationships/image" Target="../media/image115.jpeg"/><Relationship Id="rId1" Type="http://schemas.openxmlformats.org/officeDocument/2006/relationships/slideLayout" Target="../slideLayouts/slideLayout2.xml"/><Relationship Id="rId6" Type="http://schemas.openxmlformats.org/officeDocument/2006/relationships/image" Target="../media/image103.jpeg"/><Relationship Id="rId11" Type="http://schemas.openxmlformats.org/officeDocument/2006/relationships/image" Target="../media/image106.jpeg"/><Relationship Id="rId24" Type="http://schemas.openxmlformats.org/officeDocument/2006/relationships/image" Target="../media/image119.jpeg"/><Relationship Id="rId5" Type="http://schemas.openxmlformats.org/officeDocument/2006/relationships/image" Target="../media/image102.jpeg"/><Relationship Id="rId15" Type="http://schemas.openxmlformats.org/officeDocument/2006/relationships/image" Target="../media/image110.jpeg"/><Relationship Id="rId23" Type="http://schemas.openxmlformats.org/officeDocument/2006/relationships/image" Target="../media/image118.jpeg"/><Relationship Id="rId10" Type="http://schemas.openxmlformats.org/officeDocument/2006/relationships/image" Target="../media/image105.jpeg"/><Relationship Id="rId19" Type="http://schemas.openxmlformats.org/officeDocument/2006/relationships/image" Target="../media/image114.jpeg"/><Relationship Id="rId4" Type="http://schemas.openxmlformats.org/officeDocument/2006/relationships/image" Target="../media/image101.jpeg"/><Relationship Id="rId9" Type="http://schemas.openxmlformats.org/officeDocument/2006/relationships/image" Target="../media/image64.jpeg"/><Relationship Id="rId14" Type="http://schemas.openxmlformats.org/officeDocument/2006/relationships/image" Target="../media/image109.jpeg"/><Relationship Id="rId22" Type="http://schemas.openxmlformats.org/officeDocument/2006/relationships/image" Target="../media/image117.jpeg"/><Relationship Id="rId27" Type="http://schemas.openxmlformats.org/officeDocument/2006/relationships/image" Target="../media/image1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image" Target="../media/image124.jpeg"/></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09550"/>
            <a:ext cx="6400800" cy="1126650"/>
          </a:xfrm>
        </p:spPr>
        <p:txBody>
          <a:bodyPr>
            <a:normAutofit/>
          </a:bodyPr>
          <a:lstStyle/>
          <a:p>
            <a:r>
              <a:rPr lang="en-US" dirty="0" smtClean="0"/>
              <a:t>Fabricating </a:t>
            </a:r>
            <a:r>
              <a:rPr lang="en-US" dirty="0"/>
              <a:t>Translucent Materials </a:t>
            </a:r>
            <a:r>
              <a:rPr lang="en-US" sz="3100" dirty="0" smtClean="0"/>
              <a:t>Using </a:t>
            </a:r>
            <a:r>
              <a:rPr lang="en-US" sz="3100" dirty="0"/>
              <a:t>C</a:t>
            </a:r>
            <a:r>
              <a:rPr lang="en-US" sz="3100" dirty="0" smtClean="0"/>
              <a:t>ontinuous </a:t>
            </a:r>
            <a:r>
              <a:rPr lang="en-US" sz="3100" dirty="0"/>
              <a:t>P</a:t>
            </a:r>
            <a:r>
              <a:rPr lang="en-US" sz="3100" dirty="0" smtClean="0"/>
              <a:t>igment </a:t>
            </a:r>
            <a:r>
              <a:rPr lang="en-US" sz="3100" dirty="0"/>
              <a:t>M</a:t>
            </a:r>
            <a:r>
              <a:rPr lang="en-US" sz="3100" dirty="0" smtClean="0"/>
              <a:t>ixtures</a:t>
            </a:r>
            <a:endParaRPr lang="en-US" sz="3100" dirty="0"/>
          </a:p>
        </p:txBody>
      </p:sp>
      <p:sp>
        <p:nvSpPr>
          <p:cNvPr id="3" name="Subtitle 2"/>
          <p:cNvSpPr>
            <a:spLocks noGrp="1"/>
          </p:cNvSpPr>
          <p:nvPr>
            <p:ph type="subTitle" idx="1"/>
          </p:nvPr>
        </p:nvSpPr>
        <p:spPr>
          <a:xfrm>
            <a:off x="228600" y="1809750"/>
            <a:ext cx="1780587" cy="2895600"/>
          </a:xfrm>
        </p:spPr>
        <p:txBody>
          <a:bodyPr>
            <a:normAutofit/>
          </a:bodyPr>
          <a:lstStyle/>
          <a:p>
            <a:pPr algn="r"/>
            <a:r>
              <a:rPr lang="en-US" dirty="0" smtClean="0">
                <a:solidFill>
                  <a:schemeClr val="tx1">
                    <a:lumMod val="65000"/>
                    <a:lumOff val="35000"/>
                  </a:schemeClr>
                </a:solidFill>
                <a:latin typeface="Adobe Garamond Pro" pitchFamily="18" charset="0"/>
              </a:rPr>
              <a:t>Marios Papas</a:t>
            </a:r>
          </a:p>
          <a:p>
            <a:pPr algn="r"/>
            <a:r>
              <a:rPr lang="en-US" dirty="0" smtClean="0">
                <a:solidFill>
                  <a:schemeClr val="tx1">
                    <a:lumMod val="65000"/>
                    <a:lumOff val="35000"/>
                  </a:schemeClr>
                </a:solidFill>
                <a:latin typeface="Adobe Garamond Pro" pitchFamily="18" charset="0"/>
              </a:rPr>
              <a:t>Christian </a:t>
            </a:r>
            <a:r>
              <a:rPr lang="en-US" dirty="0" err="1" smtClean="0">
                <a:solidFill>
                  <a:schemeClr val="tx1">
                    <a:lumMod val="65000"/>
                    <a:lumOff val="35000"/>
                  </a:schemeClr>
                </a:solidFill>
                <a:latin typeface="Adobe Garamond Pro" pitchFamily="18" charset="0"/>
              </a:rPr>
              <a:t>Regg</a:t>
            </a:r>
            <a:endParaRPr lang="en-US" dirty="0">
              <a:solidFill>
                <a:schemeClr val="tx1">
                  <a:lumMod val="65000"/>
                  <a:lumOff val="35000"/>
                </a:schemeClr>
              </a:solidFill>
              <a:latin typeface="Adobe Garamond Pro" pitchFamily="18" charset="0"/>
            </a:endParaRPr>
          </a:p>
          <a:p>
            <a:pPr algn="r"/>
            <a:r>
              <a:rPr lang="en-US" dirty="0" err="1" smtClean="0">
                <a:solidFill>
                  <a:schemeClr val="tx1">
                    <a:lumMod val="65000"/>
                    <a:lumOff val="35000"/>
                  </a:schemeClr>
                </a:solidFill>
                <a:latin typeface="Adobe Garamond Pro" pitchFamily="18" charset="0"/>
              </a:rPr>
              <a:t>Wojciech</a:t>
            </a:r>
            <a:r>
              <a:rPr lang="en-US" dirty="0" smtClean="0">
                <a:solidFill>
                  <a:schemeClr val="tx1">
                    <a:lumMod val="65000"/>
                    <a:lumOff val="35000"/>
                  </a:schemeClr>
                </a:solidFill>
                <a:latin typeface="Adobe Garamond Pro" pitchFamily="18" charset="0"/>
              </a:rPr>
              <a:t> </a:t>
            </a:r>
            <a:r>
              <a:rPr lang="en-US" dirty="0" err="1" smtClean="0">
                <a:solidFill>
                  <a:schemeClr val="tx1">
                    <a:lumMod val="65000"/>
                    <a:lumOff val="35000"/>
                  </a:schemeClr>
                </a:solidFill>
                <a:latin typeface="Adobe Garamond Pro" pitchFamily="18" charset="0"/>
              </a:rPr>
              <a:t>Jarosz</a:t>
            </a:r>
            <a:endParaRPr lang="en-US" dirty="0" smtClean="0">
              <a:solidFill>
                <a:schemeClr val="tx1">
                  <a:lumMod val="65000"/>
                  <a:lumOff val="35000"/>
                </a:schemeClr>
              </a:solidFill>
              <a:latin typeface="Adobe Garamond Pro" pitchFamily="18" charset="0"/>
            </a:endParaRPr>
          </a:p>
          <a:p>
            <a:pPr algn="r"/>
            <a:r>
              <a:rPr lang="en-US" dirty="0" smtClean="0">
                <a:solidFill>
                  <a:schemeClr val="tx1">
                    <a:lumMod val="65000"/>
                    <a:lumOff val="35000"/>
                  </a:schemeClr>
                </a:solidFill>
                <a:latin typeface="Adobe Garamond Pro" pitchFamily="18" charset="0"/>
              </a:rPr>
              <a:t>Bernd Bickel</a:t>
            </a:r>
            <a:endParaRPr lang="en-US" dirty="0">
              <a:solidFill>
                <a:schemeClr val="tx1">
                  <a:lumMod val="65000"/>
                  <a:lumOff val="35000"/>
                </a:schemeClr>
              </a:solidFill>
              <a:latin typeface="Adobe Garamond Pro" pitchFamily="18" charset="0"/>
            </a:endParaRPr>
          </a:p>
          <a:p>
            <a:pPr algn="r"/>
            <a:r>
              <a:rPr lang="en-US" dirty="0" smtClean="0">
                <a:solidFill>
                  <a:schemeClr val="tx1">
                    <a:lumMod val="65000"/>
                    <a:lumOff val="35000"/>
                  </a:schemeClr>
                </a:solidFill>
                <a:latin typeface="Adobe Garamond Pro" pitchFamily="18" charset="0"/>
              </a:rPr>
              <a:t>Philipp Jackson</a:t>
            </a:r>
          </a:p>
          <a:p>
            <a:pPr algn="r"/>
            <a:r>
              <a:rPr lang="en-US" dirty="0" err="1" smtClean="0">
                <a:solidFill>
                  <a:schemeClr val="tx1">
                    <a:lumMod val="65000"/>
                    <a:lumOff val="35000"/>
                  </a:schemeClr>
                </a:solidFill>
                <a:latin typeface="Adobe Garamond Pro" pitchFamily="18" charset="0"/>
              </a:rPr>
              <a:t>Wojciech</a:t>
            </a:r>
            <a:r>
              <a:rPr lang="en-US" dirty="0" smtClean="0">
                <a:solidFill>
                  <a:schemeClr val="tx1">
                    <a:lumMod val="65000"/>
                    <a:lumOff val="35000"/>
                  </a:schemeClr>
                </a:solidFill>
                <a:latin typeface="Adobe Garamond Pro" pitchFamily="18" charset="0"/>
              </a:rPr>
              <a:t> </a:t>
            </a:r>
            <a:r>
              <a:rPr lang="en-US" dirty="0" err="1" smtClean="0">
                <a:solidFill>
                  <a:schemeClr val="tx1">
                    <a:lumMod val="65000"/>
                    <a:lumOff val="35000"/>
                  </a:schemeClr>
                </a:solidFill>
                <a:latin typeface="Adobe Garamond Pro" pitchFamily="18" charset="0"/>
              </a:rPr>
              <a:t>Matusik</a:t>
            </a:r>
            <a:r>
              <a:rPr lang="en-US" dirty="0" smtClean="0">
                <a:solidFill>
                  <a:schemeClr val="tx1">
                    <a:lumMod val="65000"/>
                    <a:lumOff val="35000"/>
                  </a:schemeClr>
                </a:solidFill>
                <a:latin typeface="Adobe Garamond Pro" pitchFamily="18" charset="0"/>
              </a:rPr>
              <a:t/>
            </a:r>
            <a:br>
              <a:rPr lang="en-US" dirty="0" smtClean="0">
                <a:solidFill>
                  <a:schemeClr val="tx1">
                    <a:lumMod val="65000"/>
                    <a:lumOff val="35000"/>
                  </a:schemeClr>
                </a:solidFill>
                <a:latin typeface="Adobe Garamond Pro" pitchFamily="18" charset="0"/>
              </a:rPr>
            </a:br>
            <a:r>
              <a:rPr lang="en-US" dirty="0" smtClean="0">
                <a:solidFill>
                  <a:schemeClr val="tx1">
                    <a:lumMod val="65000"/>
                    <a:lumOff val="35000"/>
                  </a:schemeClr>
                </a:solidFill>
                <a:latin typeface="Adobe Garamond Pro" pitchFamily="18" charset="0"/>
              </a:rPr>
              <a:t>Steve </a:t>
            </a:r>
            <a:r>
              <a:rPr lang="en-US" dirty="0" err="1" smtClean="0">
                <a:solidFill>
                  <a:schemeClr val="tx1">
                    <a:lumMod val="65000"/>
                    <a:lumOff val="35000"/>
                  </a:schemeClr>
                </a:solidFill>
                <a:latin typeface="Adobe Garamond Pro" pitchFamily="18" charset="0"/>
              </a:rPr>
              <a:t>Marschner</a:t>
            </a:r>
            <a:endParaRPr lang="en-US" dirty="0" smtClean="0">
              <a:solidFill>
                <a:schemeClr val="tx1">
                  <a:lumMod val="65000"/>
                  <a:lumOff val="35000"/>
                </a:schemeClr>
              </a:solidFill>
              <a:latin typeface="Adobe Garamond Pro" pitchFamily="18" charset="0"/>
            </a:endParaRPr>
          </a:p>
          <a:p>
            <a:pPr algn="r"/>
            <a:r>
              <a:rPr lang="en-US" dirty="0" smtClean="0">
                <a:solidFill>
                  <a:schemeClr val="tx1">
                    <a:lumMod val="65000"/>
                    <a:lumOff val="35000"/>
                  </a:schemeClr>
                </a:solidFill>
                <a:latin typeface="Adobe Garamond Pro" pitchFamily="18" charset="0"/>
              </a:rPr>
              <a:t>Markus </a:t>
            </a:r>
            <a:r>
              <a:rPr lang="en-US" dirty="0">
                <a:solidFill>
                  <a:schemeClr val="tx1">
                    <a:lumMod val="65000"/>
                    <a:lumOff val="35000"/>
                  </a:schemeClr>
                </a:solidFill>
                <a:latin typeface="Adobe Garamond Pro" pitchFamily="18" charset="0"/>
              </a:rPr>
              <a:t>Gross</a:t>
            </a:r>
          </a:p>
        </p:txBody>
      </p:sp>
      <p:sp>
        <p:nvSpPr>
          <p:cNvPr id="13" name="Rounded Rectangle 12"/>
          <p:cNvSpPr/>
          <p:nvPr/>
        </p:nvSpPr>
        <p:spPr>
          <a:xfrm>
            <a:off x="4414971" y="1809750"/>
            <a:ext cx="3803054" cy="252593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dobe Garamond Pro" pitchFamily="18" charset="0"/>
              </a:rPr>
              <a:t>Fabricating Translucent Materials using Continuous Pigment Mixtures</a:t>
            </a:r>
          </a:p>
          <a:p>
            <a:pPr algn="ctr"/>
            <a:endParaRPr lang="en-US" dirty="0" smtClean="0">
              <a:latin typeface="Adobe Garamond Pro" pitchFamily="18" charset="0"/>
            </a:endParaRPr>
          </a:p>
        </p:txBody>
      </p:sp>
      <p:pic>
        <p:nvPicPr>
          <p:cNvPr id="1030" name="Picture 6" descr="C:\Users\mpapas\Desktop\cornelluni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670" y="2708855"/>
            <a:ext cx="737616" cy="719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en/2/28/CSAIL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8719" y="2727924"/>
            <a:ext cx="891233" cy="6810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mpapas\Desktop\WalkingMickey_in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7828" y="1962150"/>
            <a:ext cx="1673016" cy="6163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File:Walt Disney Imagineering.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547055"/>
            <a:ext cx="1422369" cy="6449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http://globalization.kof.ethz.ch/static/images/eth_logo_pri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692" y="2060066"/>
            <a:ext cx="1665572" cy="420543"/>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a:xfrm>
            <a:off x="1932988" y="1809750"/>
            <a:ext cx="2486612" cy="2895600"/>
          </a:xfrm>
          <a:prstGeom prst="rect">
            <a:avLst/>
          </a:prstGeom>
        </p:spPr>
        <p:txBody>
          <a:bodyPr vert="horz" lIns="81639" tIns="40819" rIns="81639" bIns="40819" rtlCol="0">
            <a:normAutofit/>
          </a:bodyPr>
          <a:lstStyle>
            <a:lvl1pPr marL="0" indent="0" algn="l" defTabSz="816388"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08194" indent="0" algn="ctr" defTabSz="816388" rtl="0" eaLnBrk="1" latinLnBrk="0" hangingPunct="1">
              <a:spcBef>
                <a:spcPct val="20000"/>
              </a:spcBef>
              <a:buFont typeface="Arial" pitchFamily="34" charset="0"/>
              <a:buNone/>
              <a:defRPr sz="2500" kern="1200">
                <a:solidFill>
                  <a:schemeClr val="tx1">
                    <a:tint val="75000"/>
                  </a:schemeClr>
                </a:solidFill>
                <a:latin typeface="Arial" pitchFamily="34" charset="0"/>
                <a:ea typeface="+mn-ea"/>
                <a:cs typeface="Arial" pitchFamily="34" charset="0"/>
              </a:defRPr>
            </a:lvl2pPr>
            <a:lvl3pPr marL="816388" indent="0" algn="ctr" defTabSz="816388" rtl="0" eaLnBrk="1" latinLnBrk="0" hangingPunct="1">
              <a:spcBef>
                <a:spcPct val="20000"/>
              </a:spcBef>
              <a:buFont typeface="Arial" pitchFamily="34" charset="0"/>
              <a:buNone/>
              <a:defRPr sz="2100" kern="1200">
                <a:solidFill>
                  <a:schemeClr val="tx1">
                    <a:tint val="75000"/>
                  </a:schemeClr>
                </a:solidFill>
                <a:latin typeface="Arial" pitchFamily="34" charset="0"/>
                <a:ea typeface="+mn-ea"/>
                <a:cs typeface="Arial" pitchFamily="34" charset="0"/>
              </a:defRPr>
            </a:lvl3pPr>
            <a:lvl4pPr marL="1224582" indent="0" algn="ctr" defTabSz="816388"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632776" indent="0" algn="ctr" defTabSz="816388"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040969" indent="0" algn="ctr" defTabSz="816388"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49163" indent="0" algn="ctr" defTabSz="816388"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57357" indent="0" algn="ctr" defTabSz="816388"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65551" indent="0" algn="ctr" defTabSz="816388"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en-US" dirty="0" smtClean="0">
                <a:solidFill>
                  <a:schemeClr val="tx1">
                    <a:lumMod val="65000"/>
                    <a:lumOff val="35000"/>
                  </a:schemeClr>
                </a:solidFill>
                <a:latin typeface="Adobe Garamond Pro" pitchFamily="18" charset="0"/>
              </a:rPr>
              <a:t>ETH / DRZ</a:t>
            </a:r>
          </a:p>
          <a:p>
            <a:r>
              <a:rPr lang="en-US" dirty="0" smtClean="0">
                <a:solidFill>
                  <a:schemeClr val="tx1">
                    <a:lumMod val="65000"/>
                    <a:lumOff val="35000"/>
                  </a:schemeClr>
                </a:solidFill>
                <a:latin typeface="Adobe Garamond Pro" pitchFamily="18" charset="0"/>
              </a:rPr>
              <a:t>ETH / DRZ</a:t>
            </a:r>
          </a:p>
          <a:p>
            <a:r>
              <a:rPr lang="en-US" dirty="0" smtClean="0">
                <a:solidFill>
                  <a:schemeClr val="tx1">
                    <a:lumMod val="65000"/>
                    <a:lumOff val="35000"/>
                  </a:schemeClr>
                </a:solidFill>
                <a:latin typeface="Adobe Garamond Pro" pitchFamily="18" charset="0"/>
              </a:rPr>
              <a:t>DRZ</a:t>
            </a:r>
          </a:p>
          <a:p>
            <a:r>
              <a:rPr lang="en-US" dirty="0" smtClean="0">
                <a:solidFill>
                  <a:schemeClr val="tx1">
                    <a:lumMod val="65000"/>
                    <a:lumOff val="35000"/>
                  </a:schemeClr>
                </a:solidFill>
                <a:latin typeface="Adobe Garamond Pro" pitchFamily="18" charset="0"/>
              </a:rPr>
              <a:t>DRZ</a:t>
            </a:r>
          </a:p>
          <a:p>
            <a:r>
              <a:rPr lang="en-US" dirty="0" smtClean="0">
                <a:solidFill>
                  <a:schemeClr val="tx1">
                    <a:lumMod val="65000"/>
                    <a:lumOff val="35000"/>
                  </a:schemeClr>
                </a:solidFill>
                <a:latin typeface="Adobe Garamond Pro" pitchFamily="18" charset="0"/>
              </a:rPr>
              <a:t>WDI</a:t>
            </a:r>
          </a:p>
          <a:p>
            <a:r>
              <a:rPr lang="en-US" dirty="0" smtClean="0">
                <a:solidFill>
                  <a:schemeClr val="tx1">
                    <a:lumMod val="65000"/>
                    <a:lumOff val="35000"/>
                  </a:schemeClr>
                </a:solidFill>
                <a:latin typeface="Adobe Garamond Pro" pitchFamily="18" charset="0"/>
              </a:rPr>
              <a:t>MIT CSAIL / DRZ</a:t>
            </a:r>
            <a:br>
              <a:rPr lang="en-US" dirty="0" smtClean="0">
                <a:solidFill>
                  <a:schemeClr val="tx1">
                    <a:lumMod val="65000"/>
                    <a:lumOff val="35000"/>
                  </a:schemeClr>
                </a:solidFill>
                <a:latin typeface="Adobe Garamond Pro" pitchFamily="18" charset="0"/>
              </a:rPr>
            </a:br>
            <a:r>
              <a:rPr lang="en-US" dirty="0" smtClean="0">
                <a:solidFill>
                  <a:schemeClr val="tx1">
                    <a:lumMod val="65000"/>
                    <a:lumOff val="35000"/>
                  </a:schemeClr>
                </a:solidFill>
                <a:latin typeface="Adobe Garamond Pro" pitchFamily="18" charset="0"/>
              </a:rPr>
              <a:t>Cornell University / DRZ</a:t>
            </a:r>
          </a:p>
          <a:p>
            <a:r>
              <a:rPr lang="en-US" dirty="0" smtClean="0">
                <a:solidFill>
                  <a:schemeClr val="tx1">
                    <a:lumMod val="65000"/>
                    <a:lumOff val="35000"/>
                  </a:schemeClr>
                </a:solidFill>
                <a:latin typeface="Adobe Garamond Pro" pitchFamily="18" charset="0"/>
              </a:rPr>
              <a:t>ETH / DRZ</a:t>
            </a:r>
            <a:endParaRPr lang="en-US" dirty="0">
              <a:solidFill>
                <a:schemeClr val="tx1">
                  <a:lumMod val="65000"/>
                  <a:lumOff val="35000"/>
                </a:schemeClr>
              </a:solidFill>
              <a:latin typeface="Adobe Garamond Pro" pitchFamily="18"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404" y="288968"/>
            <a:ext cx="1295400" cy="842823"/>
          </a:xfrm>
          <a:prstGeom prst="rect">
            <a:avLst/>
          </a:prstGeom>
        </p:spPr>
      </p:pic>
    </p:spTree>
    <p:extLst>
      <p:ext uri="{BB962C8B-B14F-4D97-AF65-F5344CB8AC3E}">
        <p14:creationId xmlns:p14="http://schemas.microsoft.com/office/powerpoint/2010/main" val="35313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Step for Replicating</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10</a:t>
            </a:fld>
            <a:endParaRPr lang="en-US"/>
          </a:p>
        </p:txBody>
      </p:sp>
      <p:sp>
        <p:nvSpPr>
          <p:cNvPr id="46" name="TextBox 45"/>
          <p:cNvSpPr txBox="1"/>
          <p:nvPr/>
        </p:nvSpPr>
        <p:spPr>
          <a:xfrm>
            <a:off x="6627955" y="1581150"/>
            <a:ext cx="1306744" cy="408623"/>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1800" b="1" dirty="0" smtClean="0"/>
              <a:t>Appearance</a:t>
            </a:r>
            <a:endParaRPr lang="en-US" sz="1800" b="1" dirty="0"/>
          </a:p>
        </p:txBody>
      </p:sp>
      <p:sp>
        <p:nvSpPr>
          <p:cNvPr id="40" name="TextBox 39"/>
          <p:cNvSpPr txBox="1"/>
          <p:nvPr/>
        </p:nvSpPr>
        <p:spPr>
          <a:xfrm>
            <a:off x="7067310" y="4303246"/>
            <a:ext cx="585417" cy="338554"/>
          </a:xfrm>
          <a:prstGeom prst="rect">
            <a:avLst/>
          </a:prstGeom>
          <a:noFill/>
        </p:spPr>
        <p:txBody>
          <a:bodyPr wrap="none" rtlCol="0">
            <a:spAutoFit/>
          </a:bodyPr>
          <a:lstStyle/>
          <a:p>
            <a:pPr algn="ctr"/>
            <a:r>
              <a:rPr lang="en-US" dirty="0" smtClean="0"/>
              <a:t>Color</a:t>
            </a:r>
            <a:endParaRPr lang="en-US" sz="1200" dirty="0"/>
          </a:p>
        </p:txBody>
      </p:sp>
      <p:sp>
        <p:nvSpPr>
          <p:cNvPr id="41" name="TextBox 40"/>
          <p:cNvSpPr txBox="1"/>
          <p:nvPr/>
        </p:nvSpPr>
        <p:spPr>
          <a:xfrm rot="16200000">
            <a:off x="5312421" y="2853084"/>
            <a:ext cx="1178849" cy="338554"/>
          </a:xfrm>
          <a:prstGeom prst="rect">
            <a:avLst/>
          </a:prstGeom>
          <a:noFill/>
        </p:spPr>
        <p:txBody>
          <a:bodyPr wrap="none" rtlCol="0">
            <a:spAutoFit/>
          </a:bodyPr>
          <a:lstStyle/>
          <a:p>
            <a:r>
              <a:rPr lang="en-US" dirty="0" smtClean="0"/>
              <a:t>Translucency</a:t>
            </a:r>
            <a:endParaRPr lang="en-US" sz="1200" dirty="0"/>
          </a:p>
        </p:txBody>
      </p:sp>
      <p:cxnSp>
        <p:nvCxnSpPr>
          <p:cNvPr id="155" name="Straight Connector 154"/>
          <p:cNvCxnSpPr/>
          <p:nvPr/>
        </p:nvCxnSpPr>
        <p:spPr>
          <a:xfrm rot="16200000">
            <a:off x="7231738" y="2603921"/>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391261" y="209348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705600" y="2093489"/>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019938" y="209348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334277" y="209348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648616" y="208901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a:off x="7231738" y="291825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076922" y="4352225"/>
            <a:ext cx="25147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076922" y="2047075"/>
            <a:ext cx="0" cy="2305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a:off x="7231738" y="2289582"/>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a:off x="7231738" y="1975243"/>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a:off x="7227259" y="1660904"/>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33800" y="1754935"/>
            <a:ext cx="1325033" cy="2523057"/>
            <a:chOff x="3733800" y="1754935"/>
            <a:chExt cx="1325033" cy="2523057"/>
          </a:xfrm>
        </p:grpSpPr>
        <p:pic>
          <p:nvPicPr>
            <p:cNvPr id="99" name="Picture 2" descr="C:\Users\mpapas\Documents\SkinAppearance\Paper\Images\thumbna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3800" y="2158764"/>
              <a:ext cx="1325033" cy="2119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0" name="TextBox 99"/>
            <p:cNvSpPr txBox="1"/>
            <p:nvPr/>
          </p:nvSpPr>
          <p:spPr>
            <a:xfrm>
              <a:off x="4046316" y="1754935"/>
              <a:ext cx="700000" cy="338554"/>
            </a:xfrm>
            <a:prstGeom prst="rect">
              <a:avLst/>
            </a:prstGeom>
            <a:noFill/>
          </p:spPr>
          <p:txBody>
            <a:bodyPr wrap="none" rtlCol="0">
              <a:spAutoFit/>
            </a:bodyPr>
            <a:lstStyle/>
            <a:p>
              <a:r>
                <a:rPr lang="en-US" dirty="0" smtClean="0"/>
                <a:t>Target</a:t>
              </a:r>
              <a:endParaRPr lang="en-GB" dirty="0"/>
            </a:p>
          </p:txBody>
        </p:sp>
      </p:grpSp>
      <p:sp>
        <p:nvSpPr>
          <p:cNvPr id="3" name="Date Placeholder 2"/>
          <p:cNvSpPr>
            <a:spLocks noGrp="1"/>
          </p:cNvSpPr>
          <p:nvPr>
            <p:ph type="dt" sz="half" idx="10"/>
          </p:nvPr>
        </p:nvSpPr>
        <p:spPr/>
        <p:txBody>
          <a:bodyPr/>
          <a:lstStyle/>
          <a:p>
            <a:fld id="{1E5E21A2-FD06-44B9-9762-36317DC95A39}"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24" name="Multiply 23"/>
          <p:cNvSpPr/>
          <p:nvPr/>
        </p:nvSpPr>
        <p:spPr>
          <a:xfrm rot="5400000" flipV="1">
            <a:off x="7284023" y="3090686"/>
            <a:ext cx="184947" cy="184947"/>
          </a:xfrm>
          <a:prstGeom prst="mathMultiply">
            <a:avLst/>
          </a:prstGeom>
          <a:solidFill>
            <a:srgbClr val="00B0F0">
              <a:alpha val="50196"/>
            </a:srgbClr>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46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2100"/>
                                        <p:tgtEl>
                                          <p:spTgt spid="6"/>
                                        </p:tgtEl>
                                        <p:attrNameLst>
                                          <p:attrName>ppt_w</p:attrName>
                                        </p:attrNameLst>
                                      </p:cBhvr>
                                      <p:tavLst>
                                        <p:tav tm="0">
                                          <p:val>
                                            <p:strVal val="ppt_w"/>
                                          </p:val>
                                        </p:tav>
                                        <p:tav tm="100000">
                                          <p:val>
                                            <p:fltVal val="0"/>
                                          </p:val>
                                        </p:tav>
                                      </p:tavLst>
                                    </p:anim>
                                    <p:anim calcmode="lin" valueType="num">
                                      <p:cBhvr>
                                        <p:cTn id="7" dur="2100"/>
                                        <p:tgtEl>
                                          <p:spTgt spid="6"/>
                                        </p:tgtEl>
                                        <p:attrNameLst>
                                          <p:attrName>ppt_h</p:attrName>
                                        </p:attrNameLst>
                                      </p:cBhvr>
                                      <p:tavLst>
                                        <p:tav tm="0">
                                          <p:val>
                                            <p:strVal val="ppt_h"/>
                                          </p:val>
                                        </p:tav>
                                        <p:tav tm="100000">
                                          <p:val>
                                            <p:fltVal val="0"/>
                                          </p:val>
                                        </p:tav>
                                      </p:tavLst>
                                    </p:anim>
                                    <p:animEffect transition="out" filter="fade">
                                      <p:cBhvr>
                                        <p:cTn id="8" dur="2100"/>
                                        <p:tgtEl>
                                          <p:spTgt spid="6"/>
                                        </p:tgtEl>
                                      </p:cBhvr>
                                    </p:animEffect>
                                    <p:set>
                                      <p:cBhvr>
                                        <p:cTn id="9" dur="1" fill="hold">
                                          <p:stCondLst>
                                            <p:cond delay="2099"/>
                                          </p:stCondLst>
                                        </p:cTn>
                                        <p:tgtEl>
                                          <p:spTgt spid="6"/>
                                        </p:tgtEl>
                                        <p:attrNameLst>
                                          <p:attrName>style.visibility</p:attrName>
                                        </p:attrNameLst>
                                      </p:cBhvr>
                                      <p:to>
                                        <p:strVal val="hidden"/>
                                      </p:to>
                                    </p:set>
                                  </p:childTnLst>
                                </p:cTn>
                              </p:par>
                              <p:par>
                                <p:cTn id="10" presetID="42" presetClass="path" presetSubtype="0" accel="50000" decel="50000" fill="hold" nodeType="withEffect">
                                  <p:stCondLst>
                                    <p:cond delay="800"/>
                                  </p:stCondLst>
                                  <p:childTnLst>
                                    <p:animMotion origin="layout" path="M 8.33333E-7 2.0111E-6 L 0.3026 0.04688 " pathEditMode="relative" rAng="0" ptsTypes="AA">
                                      <p:cBhvr>
                                        <p:cTn id="11" dur="1400" fill="hold"/>
                                        <p:tgtEl>
                                          <p:spTgt spid="6"/>
                                        </p:tgtEl>
                                        <p:attrNameLst>
                                          <p:attrName>ppt_x</p:attrName>
                                          <p:attrName>ppt_y</p:attrName>
                                        </p:attrNameLst>
                                      </p:cBhvr>
                                      <p:rCtr x="15122" y="2344"/>
                                    </p:animMotion>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Work: Measurement</a:t>
            </a:r>
            <a:endParaRPr lang="en-GB" dirty="0"/>
          </a:p>
        </p:txBody>
      </p:sp>
      <p:sp>
        <p:nvSpPr>
          <p:cNvPr id="7" name="TextBox 6"/>
          <p:cNvSpPr txBox="1"/>
          <p:nvPr/>
        </p:nvSpPr>
        <p:spPr>
          <a:xfrm>
            <a:off x="1137789" y="3926473"/>
            <a:ext cx="1931041" cy="338554"/>
          </a:xfrm>
          <a:prstGeom prst="rect">
            <a:avLst/>
          </a:prstGeom>
          <a:noFill/>
        </p:spPr>
        <p:txBody>
          <a:bodyPr wrap="none" rtlCol="0">
            <a:spAutoFit/>
          </a:bodyPr>
          <a:lstStyle/>
          <a:p>
            <a:r>
              <a:rPr lang="en-US" dirty="0" smtClean="0"/>
              <a:t>[Hawkins et al. 2005]</a:t>
            </a:r>
            <a:endParaRPr lang="en-US" dirty="0"/>
          </a:p>
        </p:txBody>
      </p:sp>
      <p:sp>
        <p:nvSpPr>
          <p:cNvPr id="8" name="TextBox 7"/>
          <p:cNvSpPr txBox="1"/>
          <p:nvPr/>
        </p:nvSpPr>
        <p:spPr>
          <a:xfrm>
            <a:off x="3557332" y="3926473"/>
            <a:ext cx="1810624" cy="338554"/>
          </a:xfrm>
          <a:prstGeom prst="rect">
            <a:avLst/>
          </a:prstGeom>
          <a:noFill/>
        </p:spPr>
        <p:txBody>
          <a:bodyPr wrap="none" rtlCol="0">
            <a:spAutoFit/>
          </a:bodyPr>
          <a:lstStyle/>
          <a:p>
            <a:pPr algn="ctr"/>
            <a:r>
              <a:rPr lang="en-US" dirty="0" smtClean="0"/>
              <a:t>[Dorsey et al. 2008]</a:t>
            </a:r>
          </a:p>
        </p:txBody>
      </p:sp>
      <p:sp>
        <p:nvSpPr>
          <p:cNvPr id="9" name="TextBox 8"/>
          <p:cNvSpPr txBox="1"/>
          <p:nvPr/>
        </p:nvSpPr>
        <p:spPr>
          <a:xfrm>
            <a:off x="5932065" y="3926473"/>
            <a:ext cx="1914050" cy="338554"/>
          </a:xfrm>
          <a:prstGeom prst="rect">
            <a:avLst/>
          </a:prstGeom>
          <a:noFill/>
        </p:spPr>
        <p:txBody>
          <a:bodyPr wrap="none" rtlCol="0">
            <a:spAutoFit/>
          </a:bodyPr>
          <a:lstStyle/>
          <a:p>
            <a:pPr algn="ctr"/>
            <a:r>
              <a:rPr lang="en-US" dirty="0" smtClean="0"/>
              <a:t>[Weyrich et al. 2009]</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5196" y="1632317"/>
            <a:ext cx="2865694"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http://gfx.cs.princeton.edu/proj/sg08appearance/images/class-teaser-third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32317"/>
            <a:ext cx="27051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169.imageshack.us/img169/9510/dis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487" y="1626677"/>
            <a:ext cx="1620304" cy="20820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96E8FB5-F7ED-4E90-B5C1-958EB4BE69F1}" type="slidenum">
              <a:rPr lang="en-US" smtClean="0"/>
              <a:t>11</a:t>
            </a:fld>
            <a:endParaRPr lang="en-US"/>
          </a:p>
        </p:txBody>
      </p:sp>
      <p:sp>
        <p:nvSpPr>
          <p:cNvPr id="3" name="Date Placeholder 2"/>
          <p:cNvSpPr>
            <a:spLocks noGrp="1"/>
          </p:cNvSpPr>
          <p:nvPr>
            <p:ph type="dt" sz="half" idx="10"/>
          </p:nvPr>
        </p:nvSpPr>
        <p:spPr/>
        <p:txBody>
          <a:bodyPr/>
          <a:lstStyle/>
          <a:p>
            <a:fld id="{EB0B01F5-FD31-40AA-8E30-D6D4AAD2E097}"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276520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4936" y="1352550"/>
            <a:ext cx="2134128" cy="3306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3504936" y="1363374"/>
            <a:ext cx="2134128" cy="3306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t>What to </a:t>
            </a:r>
            <a:r>
              <a:rPr lang="en-US" dirty="0"/>
              <a:t>m</a:t>
            </a:r>
            <a:r>
              <a:rPr lang="en-US" dirty="0" smtClean="0"/>
              <a:t>easure?</a:t>
            </a:r>
            <a:endParaRPr lang="en-GB" dirty="0"/>
          </a:p>
        </p:txBody>
      </p:sp>
      <p:sp>
        <p:nvSpPr>
          <p:cNvPr id="7" name="TextBox 6"/>
          <p:cNvSpPr txBox="1"/>
          <p:nvPr/>
        </p:nvSpPr>
        <p:spPr>
          <a:xfrm>
            <a:off x="1980823" y="2738917"/>
            <a:ext cx="990977" cy="584775"/>
          </a:xfrm>
          <a:prstGeom prst="rect">
            <a:avLst/>
          </a:prstGeom>
          <a:noFill/>
        </p:spPr>
        <p:txBody>
          <a:bodyPr wrap="none" rtlCol="0">
            <a:spAutoFit/>
          </a:bodyPr>
          <a:lstStyle/>
          <a:p>
            <a:pPr algn="ctr"/>
            <a:r>
              <a:rPr lang="en-US" sz="3200" dirty="0" smtClean="0"/>
              <a:t>Color</a:t>
            </a:r>
            <a:endParaRPr lang="en-US" sz="3200" dirty="0"/>
          </a:p>
        </p:txBody>
      </p:sp>
      <p:sp>
        <p:nvSpPr>
          <p:cNvPr id="5" name="Slide Number Placeholder 4"/>
          <p:cNvSpPr>
            <a:spLocks noGrp="1"/>
          </p:cNvSpPr>
          <p:nvPr>
            <p:ph type="sldNum" sz="quarter" idx="12"/>
          </p:nvPr>
        </p:nvSpPr>
        <p:spPr/>
        <p:txBody>
          <a:bodyPr/>
          <a:lstStyle/>
          <a:p>
            <a:fld id="{696E8FB5-F7ED-4E90-B5C1-958EB4BE69F1}" type="slidenum">
              <a:rPr lang="en-US" smtClean="0"/>
              <a:t>12</a:t>
            </a:fld>
            <a:endParaRPr lang="en-US"/>
          </a:p>
        </p:txBody>
      </p:sp>
      <p:sp>
        <p:nvSpPr>
          <p:cNvPr id="3" name="Date Placeholder 2"/>
          <p:cNvSpPr>
            <a:spLocks noGrp="1"/>
          </p:cNvSpPr>
          <p:nvPr>
            <p:ph type="dt" sz="half" idx="10"/>
          </p:nvPr>
        </p:nvSpPr>
        <p:spPr/>
        <p:txBody>
          <a:bodyPr/>
          <a:lstStyle/>
          <a:p>
            <a:fld id="{EB0B01F5-FD31-40AA-8E30-D6D4AAD2E097}"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18" name="TextBox 17"/>
          <p:cNvSpPr txBox="1"/>
          <p:nvPr/>
        </p:nvSpPr>
        <p:spPr>
          <a:xfrm>
            <a:off x="6097663" y="2738917"/>
            <a:ext cx="1140056" cy="584775"/>
          </a:xfrm>
          <a:prstGeom prst="rect">
            <a:avLst/>
          </a:prstGeom>
          <a:noFill/>
        </p:spPr>
        <p:txBody>
          <a:bodyPr wrap="none" rtlCol="0">
            <a:spAutoFit/>
          </a:bodyPr>
          <a:lstStyle/>
          <a:p>
            <a:pPr algn="ctr"/>
            <a:r>
              <a:rPr lang="en-US" sz="3200" dirty="0" smtClean="0"/>
              <a:t>Profile</a:t>
            </a:r>
            <a:endParaRPr lang="en-US" sz="3200" dirty="0"/>
          </a:p>
        </p:txBody>
      </p:sp>
    </p:spTree>
    <p:extLst>
      <p:ext uri="{BB962C8B-B14F-4D97-AF65-F5344CB8AC3E}">
        <p14:creationId xmlns:p14="http://schemas.microsoft.com/office/powerpoint/2010/main" val="6116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800"/>
                                        <p:tgtEl>
                                          <p:spTgt spid="30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8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ample-and-led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122" y="1054931"/>
            <a:ext cx="7471749" cy="3704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1581150"/>
            <a:ext cx="80663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t>LEDs 1</a:t>
            </a:r>
            <a:endParaRPr lang="en-GB" sz="1800" dirty="0"/>
          </a:p>
        </p:txBody>
      </p:sp>
      <p:sp>
        <p:nvSpPr>
          <p:cNvPr id="29" name="TextBox 28"/>
          <p:cNvSpPr txBox="1"/>
          <p:nvPr/>
        </p:nvSpPr>
        <p:spPr>
          <a:xfrm>
            <a:off x="6629400" y="1136884"/>
            <a:ext cx="80663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t>LEDs 2</a:t>
            </a:r>
            <a:endParaRPr lang="en-GB" sz="1800" dirty="0"/>
          </a:p>
        </p:txBody>
      </p:sp>
      <p:pic>
        <p:nvPicPr>
          <p:cNvPr id="28" name="empty-with-sampl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6123" y="1054932"/>
            <a:ext cx="7471749" cy="3704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53840" y="4248150"/>
            <a:ext cx="82747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t>Sample</a:t>
            </a:r>
            <a:endParaRPr lang="en-GB" sz="1800" dirty="0"/>
          </a:p>
        </p:txBody>
      </p:sp>
      <p:pic>
        <p:nvPicPr>
          <p:cNvPr id="9" name="Empty-nosampl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6124" y="1054932"/>
            <a:ext cx="7471749" cy="370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Freeform 26"/>
          <p:cNvSpPr/>
          <p:nvPr/>
        </p:nvSpPr>
        <p:spPr>
          <a:xfrm>
            <a:off x="3098800" y="2066544"/>
            <a:ext cx="2672080" cy="2525776"/>
          </a:xfrm>
          <a:custGeom>
            <a:avLst/>
            <a:gdLst>
              <a:gd name="connsiteX0" fmla="*/ 1168400 w 2672080"/>
              <a:gd name="connsiteY0" fmla="*/ 0 h 2529840"/>
              <a:gd name="connsiteX1" fmla="*/ 0 w 2672080"/>
              <a:gd name="connsiteY1" fmla="*/ 2529840 h 2529840"/>
              <a:gd name="connsiteX2" fmla="*/ 2672080 w 2672080"/>
              <a:gd name="connsiteY2" fmla="*/ 2519680 h 2529840"/>
              <a:gd name="connsiteX3" fmla="*/ 1564640 w 2672080"/>
              <a:gd name="connsiteY3" fmla="*/ 0 h 2529840"/>
              <a:gd name="connsiteX4" fmla="*/ 1168400 w 2672080"/>
              <a:gd name="connsiteY4" fmla="*/ 0 h 252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80" h="2529840">
                <a:moveTo>
                  <a:pt x="1168400" y="0"/>
                </a:moveTo>
                <a:lnTo>
                  <a:pt x="0" y="2529840"/>
                </a:lnTo>
                <a:lnTo>
                  <a:pt x="2672080" y="2519680"/>
                </a:lnTo>
                <a:lnTo>
                  <a:pt x="1564640" y="0"/>
                </a:lnTo>
                <a:lnTo>
                  <a:pt x="1168400" y="0"/>
                </a:lnTo>
                <a:close/>
              </a:path>
            </a:pathLst>
          </a:custGeom>
          <a:gradFill>
            <a:gsLst>
              <a:gs pos="0">
                <a:schemeClr val="accent1">
                  <a:tint val="66000"/>
                  <a:satMod val="160000"/>
                  <a:alpha val="73000"/>
                </a:schemeClr>
              </a:gs>
              <a:gs pos="50000">
                <a:schemeClr val="accent1">
                  <a:tint val="44500"/>
                  <a:satMod val="160000"/>
                  <a:alpha val="40000"/>
                </a:schemeClr>
              </a:gs>
              <a:gs pos="100000">
                <a:schemeClr val="accent1">
                  <a:tint val="23500"/>
                  <a:satMod val="160000"/>
                  <a:alpha val="39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US" dirty="0" smtClean="0"/>
              <a:t>Measurement Device</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13</a:t>
            </a:fld>
            <a:endParaRPr lang="en-US"/>
          </a:p>
        </p:txBody>
      </p:sp>
      <p:sp>
        <p:nvSpPr>
          <p:cNvPr id="4" name="Date Placeholder 3"/>
          <p:cNvSpPr>
            <a:spLocks noGrp="1"/>
          </p:cNvSpPr>
          <p:nvPr>
            <p:ph type="dt" sz="half" idx="10"/>
          </p:nvPr>
        </p:nvSpPr>
        <p:spPr/>
        <p:txBody>
          <a:bodyPr/>
          <a:lstStyle/>
          <a:p>
            <a:fld id="{F6761277-A04B-4792-ABE7-948F5BEAA42F}"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cxnSp>
        <p:nvCxnSpPr>
          <p:cNvPr id="8" name="Straight Arrow Connector 7"/>
          <p:cNvCxnSpPr/>
          <p:nvPr/>
        </p:nvCxnSpPr>
        <p:spPr>
          <a:xfrm>
            <a:off x="4461164" y="2243676"/>
            <a:ext cx="0" cy="785274"/>
          </a:xfrm>
          <a:prstGeom prst="straightConnector1">
            <a:avLst/>
          </a:prstGeom>
          <a:ln w="28575">
            <a:headEnd type="none" w="med" len="med"/>
            <a:tailEnd type="triangle" w="lg" len="lg"/>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pSp>
        <p:nvGrpSpPr>
          <p:cNvPr id="15" name="Group 14"/>
          <p:cNvGrpSpPr/>
          <p:nvPr/>
        </p:nvGrpSpPr>
        <p:grpSpPr>
          <a:xfrm>
            <a:off x="4273204" y="1150010"/>
            <a:ext cx="375920" cy="916534"/>
            <a:chOff x="-2209800" y="1121159"/>
            <a:chExt cx="609600" cy="1418801"/>
          </a:xfrm>
        </p:grpSpPr>
        <p:sp>
          <p:nvSpPr>
            <p:cNvPr id="12" name="Isosceles Triangle 11"/>
            <p:cNvSpPr/>
            <p:nvPr/>
          </p:nvSpPr>
          <p:spPr>
            <a:xfrm>
              <a:off x="-2209800" y="1566959"/>
              <a:ext cx="609600" cy="973001"/>
            </a:xfrm>
            <a:prstGeom prst="triangl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09800" y="1121159"/>
              <a:ext cx="609600" cy="1114616"/>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19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500"/>
                                        <p:tgtEl>
                                          <p:spTgt spid="27"/>
                                        </p:tgtEl>
                                      </p:cBhvr>
                                    </p:animEffect>
                                  </p:childTnLst>
                                </p:cTn>
                              </p:par>
                            </p:childTnLst>
                          </p:cTn>
                        </p:par>
                        <p:par>
                          <p:cTn id="15" fill="hold">
                            <p:stCondLst>
                              <p:cond delay="1000"/>
                            </p:stCondLst>
                            <p:childTnLst>
                              <p:par>
                                <p:cTn id="16" presetID="22" presetClass="exit" presetSubtype="4" fill="hold" nodeType="afterEffect">
                                  <p:stCondLst>
                                    <p:cond delay="700"/>
                                  </p:stCondLst>
                                  <p:childTnLst>
                                    <p:animEffect transition="out" filter="wipe(down)">
                                      <p:cBhvr>
                                        <p:cTn id="17" dur="800"/>
                                        <p:tgtEl>
                                          <p:spTgt spid="9"/>
                                        </p:tgtEl>
                                      </p:cBhvr>
                                    </p:animEffect>
                                    <p:set>
                                      <p:cBhvr>
                                        <p:cTn id="18" dur="1" fill="hold">
                                          <p:stCondLst>
                                            <p:cond delay="7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Reflectance</a:t>
            </a:r>
            <a:endParaRPr lang="en-US" dirty="0"/>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0829" y="1819714"/>
            <a:ext cx="3014343" cy="218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400" y="1816934"/>
            <a:ext cx="4419600" cy="2190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p:txBody>
          <a:bodyPr/>
          <a:lstStyle/>
          <a:p>
            <a:fld id="{696E8FB5-F7ED-4E90-B5C1-958EB4BE69F1}" type="slidenum">
              <a:rPr lang="en-US" smtClean="0"/>
              <a:t>14</a:t>
            </a:fld>
            <a:endParaRPr lang="en-US"/>
          </a:p>
        </p:txBody>
      </p:sp>
      <p:sp>
        <p:nvSpPr>
          <p:cNvPr id="4" name="Date Placeholder 3"/>
          <p:cNvSpPr>
            <a:spLocks noGrp="1"/>
          </p:cNvSpPr>
          <p:nvPr>
            <p:ph type="dt" sz="half" idx="10"/>
          </p:nvPr>
        </p:nvSpPr>
        <p:spPr/>
        <p:txBody>
          <a:bodyPr/>
          <a:lstStyle/>
          <a:p>
            <a:fld id="{EE27D62B-605B-4DCB-8994-83E6ABF58C21}" type="datetime4">
              <a:rPr lang="en-US" smtClean="0"/>
              <a:t>January 26, 2015</a:t>
            </a:fld>
            <a:endParaRPr lang="en-US"/>
          </a:p>
        </p:txBody>
      </p:sp>
      <p:sp>
        <p:nvSpPr>
          <p:cNvPr id="7" name="Footer Placeholder 6"/>
          <p:cNvSpPr>
            <a:spLocks noGrp="1"/>
          </p:cNvSpPr>
          <p:nvPr>
            <p:ph type="ftr" sz="quarter" idx="11"/>
          </p:nvPr>
        </p:nvSpPr>
        <p:spPr/>
        <p:txBody>
          <a:bodyPr/>
          <a:lstStyle/>
          <a:p>
            <a:r>
              <a:rPr lang="en-US" smtClean="0"/>
              <a:t>Marios Papas</a:t>
            </a:r>
            <a:endParaRPr lang="en-US"/>
          </a:p>
        </p:txBody>
      </p:sp>
      <p:grpSp>
        <p:nvGrpSpPr>
          <p:cNvPr id="24" name="Group 23"/>
          <p:cNvGrpSpPr/>
          <p:nvPr/>
        </p:nvGrpSpPr>
        <p:grpSpPr>
          <a:xfrm>
            <a:off x="1849775" y="1969012"/>
            <a:ext cx="1608503" cy="1952066"/>
            <a:chOff x="3098800" y="1150010"/>
            <a:chExt cx="2672080" cy="3442310"/>
          </a:xfrm>
        </p:grpSpPr>
        <p:sp>
          <p:nvSpPr>
            <p:cNvPr id="19" name="Freeform 18"/>
            <p:cNvSpPr/>
            <p:nvPr/>
          </p:nvSpPr>
          <p:spPr>
            <a:xfrm>
              <a:off x="3098800" y="2066544"/>
              <a:ext cx="2672080" cy="2525776"/>
            </a:xfrm>
            <a:custGeom>
              <a:avLst/>
              <a:gdLst>
                <a:gd name="connsiteX0" fmla="*/ 1168400 w 2672080"/>
                <a:gd name="connsiteY0" fmla="*/ 0 h 2529840"/>
                <a:gd name="connsiteX1" fmla="*/ 0 w 2672080"/>
                <a:gd name="connsiteY1" fmla="*/ 2529840 h 2529840"/>
                <a:gd name="connsiteX2" fmla="*/ 2672080 w 2672080"/>
                <a:gd name="connsiteY2" fmla="*/ 2519680 h 2529840"/>
                <a:gd name="connsiteX3" fmla="*/ 1564640 w 2672080"/>
                <a:gd name="connsiteY3" fmla="*/ 0 h 2529840"/>
                <a:gd name="connsiteX4" fmla="*/ 1168400 w 2672080"/>
                <a:gd name="connsiteY4" fmla="*/ 0 h 252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80" h="2529840">
                  <a:moveTo>
                    <a:pt x="1168400" y="0"/>
                  </a:moveTo>
                  <a:lnTo>
                    <a:pt x="0" y="2529840"/>
                  </a:lnTo>
                  <a:lnTo>
                    <a:pt x="2672080" y="2519680"/>
                  </a:lnTo>
                  <a:lnTo>
                    <a:pt x="1564640" y="0"/>
                  </a:lnTo>
                  <a:lnTo>
                    <a:pt x="1168400" y="0"/>
                  </a:lnTo>
                  <a:close/>
                </a:path>
              </a:pathLst>
            </a:custGeom>
            <a:gradFill>
              <a:gsLst>
                <a:gs pos="0">
                  <a:schemeClr val="accent1">
                    <a:tint val="66000"/>
                    <a:satMod val="160000"/>
                    <a:alpha val="73000"/>
                  </a:schemeClr>
                </a:gs>
                <a:gs pos="50000">
                  <a:schemeClr val="accent1">
                    <a:tint val="44500"/>
                    <a:satMod val="160000"/>
                    <a:alpha val="40000"/>
                  </a:schemeClr>
                </a:gs>
                <a:gs pos="100000">
                  <a:schemeClr val="accent1">
                    <a:tint val="23500"/>
                    <a:satMod val="160000"/>
                    <a:alpha val="39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1" name="Group 20"/>
            <p:cNvGrpSpPr/>
            <p:nvPr/>
          </p:nvGrpSpPr>
          <p:grpSpPr>
            <a:xfrm>
              <a:off x="4273204" y="1150010"/>
              <a:ext cx="375920" cy="916534"/>
              <a:chOff x="-2209800" y="1121159"/>
              <a:chExt cx="609600" cy="1418801"/>
            </a:xfrm>
          </p:grpSpPr>
          <p:sp>
            <p:nvSpPr>
              <p:cNvPr id="22" name="Isosceles Triangle 21"/>
              <p:cNvSpPr/>
              <p:nvPr/>
            </p:nvSpPr>
            <p:spPr>
              <a:xfrm>
                <a:off x="-2209800" y="1566959"/>
                <a:ext cx="609600" cy="973001"/>
              </a:xfrm>
              <a:prstGeom prst="triangl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209800" y="1121159"/>
                <a:ext cx="609600" cy="1114616"/>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Freeform 7"/>
          <p:cNvSpPr/>
          <p:nvPr/>
        </p:nvSpPr>
        <p:spPr>
          <a:xfrm>
            <a:off x="1888435" y="2504661"/>
            <a:ext cx="2395330" cy="1351722"/>
          </a:xfrm>
          <a:custGeom>
            <a:avLst/>
            <a:gdLst>
              <a:gd name="connsiteX0" fmla="*/ 2395330 w 2395330"/>
              <a:gd name="connsiteY0" fmla="*/ 89452 h 1351722"/>
              <a:gd name="connsiteX1" fmla="*/ 1411356 w 2395330"/>
              <a:gd name="connsiteY1" fmla="*/ 1351722 h 1351722"/>
              <a:gd name="connsiteX2" fmla="*/ 0 w 2395330"/>
              <a:gd name="connsiteY2" fmla="*/ 1341782 h 1351722"/>
              <a:gd name="connsiteX3" fmla="*/ 2335695 w 2395330"/>
              <a:gd name="connsiteY3" fmla="*/ 0 h 1351722"/>
              <a:gd name="connsiteX4" fmla="*/ 2395330 w 2395330"/>
              <a:gd name="connsiteY4" fmla="*/ 89452 h 135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330" h="1351722">
                <a:moveTo>
                  <a:pt x="2395330" y="89452"/>
                </a:moveTo>
                <a:lnTo>
                  <a:pt x="1411356" y="1351722"/>
                </a:lnTo>
                <a:lnTo>
                  <a:pt x="0" y="1341782"/>
                </a:lnTo>
                <a:lnTo>
                  <a:pt x="2335695" y="0"/>
                </a:lnTo>
                <a:lnTo>
                  <a:pt x="2395330" y="89452"/>
                </a:lnTo>
                <a:close/>
              </a:path>
            </a:pathLst>
          </a:custGeom>
          <a:gradFill>
            <a:gsLst>
              <a:gs pos="0">
                <a:srgbClr val="FF0000"/>
              </a:gs>
              <a:gs pos="45000">
                <a:schemeClr val="accent6">
                  <a:lumMod val="75000"/>
                  <a:alpha val="50000"/>
                </a:schemeClr>
              </a:gs>
              <a:gs pos="100000">
                <a:schemeClr val="accent6">
                  <a:lumMod val="75000"/>
                  <a:alpha val="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1907126" y="2487409"/>
            <a:ext cx="2395330" cy="1351722"/>
          </a:xfrm>
          <a:custGeom>
            <a:avLst/>
            <a:gdLst>
              <a:gd name="connsiteX0" fmla="*/ 2395330 w 2395330"/>
              <a:gd name="connsiteY0" fmla="*/ 89452 h 1351722"/>
              <a:gd name="connsiteX1" fmla="*/ 1411356 w 2395330"/>
              <a:gd name="connsiteY1" fmla="*/ 1351722 h 1351722"/>
              <a:gd name="connsiteX2" fmla="*/ 0 w 2395330"/>
              <a:gd name="connsiteY2" fmla="*/ 1341782 h 1351722"/>
              <a:gd name="connsiteX3" fmla="*/ 2335695 w 2395330"/>
              <a:gd name="connsiteY3" fmla="*/ 0 h 1351722"/>
              <a:gd name="connsiteX4" fmla="*/ 2395330 w 2395330"/>
              <a:gd name="connsiteY4" fmla="*/ 89452 h 135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330" h="1351722">
                <a:moveTo>
                  <a:pt x="2395330" y="89452"/>
                </a:moveTo>
                <a:lnTo>
                  <a:pt x="1411356" y="1351722"/>
                </a:lnTo>
                <a:lnTo>
                  <a:pt x="0" y="1341782"/>
                </a:lnTo>
                <a:lnTo>
                  <a:pt x="2335695" y="0"/>
                </a:lnTo>
                <a:lnTo>
                  <a:pt x="2395330" y="89452"/>
                </a:lnTo>
                <a:close/>
              </a:path>
            </a:pathLst>
          </a:custGeom>
          <a:gradFill>
            <a:gsLst>
              <a:gs pos="0">
                <a:srgbClr val="00CC00">
                  <a:alpha val="69804"/>
                </a:srgbClr>
              </a:gs>
              <a:gs pos="45000">
                <a:srgbClr val="33CC33">
                  <a:alpha val="49804"/>
                </a:srgbClr>
              </a:gs>
              <a:gs pos="100000">
                <a:srgbClr val="00FF00">
                  <a:alpha val="4706"/>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1907126" y="2488760"/>
            <a:ext cx="2395330" cy="1351722"/>
          </a:xfrm>
          <a:custGeom>
            <a:avLst/>
            <a:gdLst>
              <a:gd name="connsiteX0" fmla="*/ 2395330 w 2395330"/>
              <a:gd name="connsiteY0" fmla="*/ 89452 h 1351722"/>
              <a:gd name="connsiteX1" fmla="*/ 1411356 w 2395330"/>
              <a:gd name="connsiteY1" fmla="*/ 1351722 h 1351722"/>
              <a:gd name="connsiteX2" fmla="*/ 0 w 2395330"/>
              <a:gd name="connsiteY2" fmla="*/ 1341782 h 1351722"/>
              <a:gd name="connsiteX3" fmla="*/ 2335695 w 2395330"/>
              <a:gd name="connsiteY3" fmla="*/ 0 h 1351722"/>
              <a:gd name="connsiteX4" fmla="*/ 2395330 w 2395330"/>
              <a:gd name="connsiteY4" fmla="*/ 89452 h 135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330" h="1351722">
                <a:moveTo>
                  <a:pt x="2395330" y="89452"/>
                </a:moveTo>
                <a:lnTo>
                  <a:pt x="1411356" y="1351722"/>
                </a:lnTo>
                <a:lnTo>
                  <a:pt x="0" y="1341782"/>
                </a:lnTo>
                <a:lnTo>
                  <a:pt x="2335695" y="0"/>
                </a:lnTo>
                <a:lnTo>
                  <a:pt x="2395330" y="89452"/>
                </a:lnTo>
                <a:close/>
              </a:path>
            </a:pathLst>
          </a:custGeom>
          <a:gradFill>
            <a:gsLst>
              <a:gs pos="0">
                <a:srgbClr val="00FF99"/>
              </a:gs>
              <a:gs pos="45000">
                <a:srgbClr val="66FFCC">
                  <a:alpha val="49804"/>
                </a:srgbClr>
              </a:gs>
              <a:gs pos="100000">
                <a:srgbClr val="00FFCC">
                  <a:alpha val="4706"/>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1907127" y="2487409"/>
            <a:ext cx="2395330" cy="1351722"/>
          </a:xfrm>
          <a:custGeom>
            <a:avLst/>
            <a:gdLst>
              <a:gd name="connsiteX0" fmla="*/ 2395330 w 2395330"/>
              <a:gd name="connsiteY0" fmla="*/ 89452 h 1351722"/>
              <a:gd name="connsiteX1" fmla="*/ 1411356 w 2395330"/>
              <a:gd name="connsiteY1" fmla="*/ 1351722 h 1351722"/>
              <a:gd name="connsiteX2" fmla="*/ 0 w 2395330"/>
              <a:gd name="connsiteY2" fmla="*/ 1341782 h 1351722"/>
              <a:gd name="connsiteX3" fmla="*/ 2335695 w 2395330"/>
              <a:gd name="connsiteY3" fmla="*/ 0 h 1351722"/>
              <a:gd name="connsiteX4" fmla="*/ 2395330 w 2395330"/>
              <a:gd name="connsiteY4" fmla="*/ 89452 h 135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330" h="1351722">
                <a:moveTo>
                  <a:pt x="2395330" y="89452"/>
                </a:moveTo>
                <a:lnTo>
                  <a:pt x="1411356" y="1351722"/>
                </a:lnTo>
                <a:lnTo>
                  <a:pt x="0" y="1341782"/>
                </a:lnTo>
                <a:lnTo>
                  <a:pt x="2335695" y="0"/>
                </a:lnTo>
                <a:lnTo>
                  <a:pt x="2395330" y="89452"/>
                </a:lnTo>
                <a:close/>
              </a:path>
            </a:pathLst>
          </a:custGeom>
          <a:gradFill>
            <a:gsLst>
              <a:gs pos="0">
                <a:srgbClr val="0033CC"/>
              </a:gs>
              <a:gs pos="45000">
                <a:srgbClr val="0066CC">
                  <a:alpha val="49804"/>
                </a:srgbClr>
              </a:gs>
              <a:gs pos="100000">
                <a:srgbClr val="0066CC">
                  <a:alpha val="4706"/>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888435" y="2504661"/>
            <a:ext cx="2395330" cy="1351722"/>
          </a:xfrm>
          <a:custGeom>
            <a:avLst/>
            <a:gdLst>
              <a:gd name="connsiteX0" fmla="*/ 2395330 w 2395330"/>
              <a:gd name="connsiteY0" fmla="*/ 89452 h 1351722"/>
              <a:gd name="connsiteX1" fmla="*/ 1411356 w 2395330"/>
              <a:gd name="connsiteY1" fmla="*/ 1351722 h 1351722"/>
              <a:gd name="connsiteX2" fmla="*/ 0 w 2395330"/>
              <a:gd name="connsiteY2" fmla="*/ 1341782 h 1351722"/>
              <a:gd name="connsiteX3" fmla="*/ 2335695 w 2395330"/>
              <a:gd name="connsiteY3" fmla="*/ 0 h 1351722"/>
              <a:gd name="connsiteX4" fmla="*/ 2395330 w 2395330"/>
              <a:gd name="connsiteY4" fmla="*/ 89452 h 135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330" h="1351722">
                <a:moveTo>
                  <a:pt x="2395330" y="89452"/>
                </a:moveTo>
                <a:lnTo>
                  <a:pt x="1411356" y="1351722"/>
                </a:lnTo>
                <a:lnTo>
                  <a:pt x="0" y="1341782"/>
                </a:lnTo>
                <a:lnTo>
                  <a:pt x="2335695" y="0"/>
                </a:lnTo>
                <a:lnTo>
                  <a:pt x="2395330" y="89452"/>
                </a:lnTo>
                <a:close/>
              </a:path>
            </a:pathLst>
          </a:custGeom>
          <a:gradFill>
            <a:gsLst>
              <a:gs pos="0">
                <a:srgbClr val="FF6600"/>
              </a:gs>
              <a:gs pos="45000">
                <a:srgbClr val="FF6600">
                  <a:alpha val="49000"/>
                </a:srgbClr>
              </a:gs>
              <a:gs pos="100000">
                <a:schemeClr val="accent6">
                  <a:lumMod val="75000"/>
                  <a:alpha val="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60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 presetClass="exit" presetSubtype="0" fill="hold" grpId="1" nodeType="afterEffect">
                                  <p:stCondLst>
                                    <p:cond delay="50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500"/>
                                        <p:tgtEl>
                                          <p:spTgt spid="15"/>
                                        </p:tgtEl>
                                      </p:cBhvr>
                                    </p:animEffect>
                                  </p:childTnLst>
                                </p:cTn>
                              </p:par>
                            </p:childTnLst>
                          </p:cTn>
                        </p:par>
                        <p:par>
                          <p:cTn id="15" fill="hold">
                            <p:stCondLst>
                              <p:cond delay="1500"/>
                            </p:stCondLst>
                            <p:childTnLst>
                              <p:par>
                                <p:cTn id="16" presetID="1" presetClass="exit" presetSubtype="0" fill="hold" grpId="1" nodeType="afterEffect">
                                  <p:stCondLst>
                                    <p:cond delay="50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500"/>
                            </p:stCondLst>
                            <p:childTnLst>
                              <p:par>
                                <p:cTn id="23" presetID="1" presetClass="exit" presetSubtype="0" fill="hold" grpId="1" nodeType="afterEffect">
                                  <p:stCondLst>
                                    <p:cond delay="50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3000"/>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p:stCondLst>
                              <p:cond delay="3500"/>
                            </p:stCondLst>
                            <p:childTnLst>
                              <p:par>
                                <p:cTn id="30" presetID="1" presetClass="exit" presetSubtype="0" fill="hold" grpId="1" nodeType="afterEffect">
                                  <p:stCondLst>
                                    <p:cond delay="500"/>
                                  </p:stCondLst>
                                  <p:childTnLst>
                                    <p:set>
                                      <p:cBhvr>
                                        <p:cTn id="31" dur="1" fill="hold">
                                          <p:stCondLst>
                                            <p:cond delay="0"/>
                                          </p:stCondLst>
                                        </p:cTn>
                                        <p:tgtEl>
                                          <p:spTgt spid="17"/>
                                        </p:tgtEl>
                                        <p:attrNameLst>
                                          <p:attrName>style.visibility</p:attrName>
                                        </p:attrNameLst>
                                      </p:cBhvr>
                                      <p:to>
                                        <p:strVal val="hidden"/>
                                      </p:to>
                                    </p:set>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par>
                          <p:cTn id="36" fill="hold">
                            <p:stCondLst>
                              <p:cond delay="4500"/>
                            </p:stCondLst>
                            <p:childTnLst>
                              <p:par>
                                <p:cTn id="37" presetID="1" presetClass="exit" presetSubtype="0" fill="hold" grpId="1" nodeType="afterEffect">
                                  <p:stCondLst>
                                    <p:cond delay="50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rofile Pl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8769" y="1200151"/>
            <a:ext cx="2819400" cy="147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t>Measuring Bulk Scattering Profile</a:t>
            </a:r>
            <a:endParaRPr lang="en-US" dirty="0"/>
          </a:p>
        </p:txBody>
      </p:sp>
      <p:pic>
        <p:nvPicPr>
          <p:cNvPr id="5" name="Profile Phot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88769" y="2800350"/>
            <a:ext cx="2819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3400" y="1816934"/>
            <a:ext cx="4419600" cy="2190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12"/>
          </p:nvPr>
        </p:nvSpPr>
        <p:spPr/>
        <p:txBody>
          <a:bodyPr/>
          <a:lstStyle/>
          <a:p>
            <a:fld id="{696E8FB5-F7ED-4E90-B5C1-958EB4BE69F1}" type="slidenum">
              <a:rPr lang="en-US" smtClean="0"/>
              <a:t>15</a:t>
            </a:fld>
            <a:endParaRPr lang="en-US"/>
          </a:p>
        </p:txBody>
      </p:sp>
      <p:sp>
        <p:nvSpPr>
          <p:cNvPr id="4" name="Date Placeholder 3"/>
          <p:cNvSpPr>
            <a:spLocks noGrp="1"/>
          </p:cNvSpPr>
          <p:nvPr>
            <p:ph type="dt" sz="half" idx="10"/>
          </p:nvPr>
        </p:nvSpPr>
        <p:spPr/>
        <p:txBody>
          <a:bodyPr/>
          <a:lstStyle/>
          <a:p>
            <a:fld id="{0C944E0E-90C4-486F-8178-43EC1BB60593}" type="datetime4">
              <a:rPr lang="en-US" smtClean="0"/>
              <a:t>January 26, 2015</a:t>
            </a:fld>
            <a:endParaRPr lang="en-US"/>
          </a:p>
        </p:txBody>
      </p:sp>
      <p:sp>
        <p:nvSpPr>
          <p:cNvPr id="7" name="Footer Placeholder 6"/>
          <p:cNvSpPr>
            <a:spLocks noGrp="1"/>
          </p:cNvSpPr>
          <p:nvPr>
            <p:ph type="ftr" sz="quarter" idx="11"/>
          </p:nvPr>
        </p:nvSpPr>
        <p:spPr/>
        <p:txBody>
          <a:bodyPr/>
          <a:lstStyle/>
          <a:p>
            <a:r>
              <a:rPr lang="en-US" smtClean="0"/>
              <a:t>Marios Papas</a:t>
            </a:r>
            <a:endParaRPr lang="en-US"/>
          </a:p>
        </p:txBody>
      </p:sp>
      <p:cxnSp>
        <p:nvCxnSpPr>
          <p:cNvPr id="10" name="Straight Connector 9"/>
          <p:cNvCxnSpPr/>
          <p:nvPr/>
        </p:nvCxnSpPr>
        <p:spPr>
          <a:xfrm>
            <a:off x="5562600" y="3867150"/>
            <a:ext cx="2133600" cy="0"/>
          </a:xfrm>
          <a:prstGeom prst="line">
            <a:avLst/>
          </a:prstGeom>
          <a:ln w="38100">
            <a:solidFill>
              <a:srgbClr val="000066"/>
            </a:solidFill>
          </a:ln>
          <a:effectLst>
            <a:glow rad="38100">
              <a:schemeClr val="bg1">
                <a:alpha val="8000"/>
              </a:schemeClr>
            </a:glow>
          </a:effectLst>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a:off x="846513" y="3638550"/>
            <a:ext cx="1066800" cy="328708"/>
          </a:xfrm>
          <a:prstGeom prst="straightConnector1">
            <a:avLst/>
          </a:prstGeom>
          <a:ln w="28575">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pSp>
        <p:nvGrpSpPr>
          <p:cNvPr id="14" name="Group 13"/>
          <p:cNvGrpSpPr/>
          <p:nvPr/>
        </p:nvGrpSpPr>
        <p:grpSpPr>
          <a:xfrm>
            <a:off x="1849775" y="1969012"/>
            <a:ext cx="1608503" cy="1952066"/>
            <a:chOff x="3098800" y="1150010"/>
            <a:chExt cx="2672080" cy="3442310"/>
          </a:xfrm>
        </p:grpSpPr>
        <p:sp>
          <p:nvSpPr>
            <p:cNvPr id="15" name="Freeform 14"/>
            <p:cNvSpPr/>
            <p:nvPr/>
          </p:nvSpPr>
          <p:spPr>
            <a:xfrm>
              <a:off x="3098800" y="2066544"/>
              <a:ext cx="2672080" cy="2525776"/>
            </a:xfrm>
            <a:custGeom>
              <a:avLst/>
              <a:gdLst>
                <a:gd name="connsiteX0" fmla="*/ 1168400 w 2672080"/>
                <a:gd name="connsiteY0" fmla="*/ 0 h 2529840"/>
                <a:gd name="connsiteX1" fmla="*/ 0 w 2672080"/>
                <a:gd name="connsiteY1" fmla="*/ 2529840 h 2529840"/>
                <a:gd name="connsiteX2" fmla="*/ 2672080 w 2672080"/>
                <a:gd name="connsiteY2" fmla="*/ 2519680 h 2529840"/>
                <a:gd name="connsiteX3" fmla="*/ 1564640 w 2672080"/>
                <a:gd name="connsiteY3" fmla="*/ 0 h 2529840"/>
                <a:gd name="connsiteX4" fmla="*/ 1168400 w 2672080"/>
                <a:gd name="connsiteY4" fmla="*/ 0 h 252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080" h="2529840">
                  <a:moveTo>
                    <a:pt x="1168400" y="0"/>
                  </a:moveTo>
                  <a:lnTo>
                    <a:pt x="0" y="2529840"/>
                  </a:lnTo>
                  <a:lnTo>
                    <a:pt x="2672080" y="2519680"/>
                  </a:lnTo>
                  <a:lnTo>
                    <a:pt x="1564640" y="0"/>
                  </a:lnTo>
                  <a:lnTo>
                    <a:pt x="1168400" y="0"/>
                  </a:lnTo>
                  <a:close/>
                </a:path>
              </a:pathLst>
            </a:custGeom>
            <a:gradFill>
              <a:gsLst>
                <a:gs pos="0">
                  <a:schemeClr val="accent1">
                    <a:tint val="66000"/>
                    <a:satMod val="160000"/>
                    <a:alpha val="73000"/>
                  </a:schemeClr>
                </a:gs>
                <a:gs pos="50000">
                  <a:schemeClr val="accent1">
                    <a:tint val="44500"/>
                    <a:satMod val="160000"/>
                    <a:alpha val="40000"/>
                  </a:schemeClr>
                </a:gs>
                <a:gs pos="100000">
                  <a:schemeClr val="accent1">
                    <a:tint val="23500"/>
                    <a:satMod val="160000"/>
                    <a:alpha val="35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6" name="Group 15"/>
            <p:cNvGrpSpPr/>
            <p:nvPr/>
          </p:nvGrpSpPr>
          <p:grpSpPr>
            <a:xfrm>
              <a:off x="4273204" y="1150010"/>
              <a:ext cx="375920" cy="916534"/>
              <a:chOff x="-2209800" y="1121159"/>
              <a:chExt cx="609600" cy="1418801"/>
            </a:xfrm>
          </p:grpSpPr>
          <p:sp>
            <p:nvSpPr>
              <p:cNvPr id="17" name="Isosceles Triangle 16"/>
              <p:cNvSpPr/>
              <p:nvPr/>
            </p:nvSpPr>
            <p:spPr>
              <a:xfrm>
                <a:off x="-2209800" y="1566959"/>
                <a:ext cx="609600" cy="973001"/>
              </a:xfrm>
              <a:prstGeom prst="triangl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209800" y="1121159"/>
                <a:ext cx="609600" cy="1114616"/>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6543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0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609385" y="2038350"/>
            <a:ext cx="1572215" cy="2253186"/>
            <a:chOff x="1676400" y="1080564"/>
            <a:chExt cx="1572215" cy="2253186"/>
          </a:xfrm>
        </p:grpSpPr>
        <p:grpSp>
          <p:nvGrpSpPr>
            <p:cNvPr id="94" name="Group 93"/>
            <p:cNvGrpSpPr/>
            <p:nvPr/>
          </p:nvGrpSpPr>
          <p:grpSpPr>
            <a:xfrm>
              <a:off x="1676400" y="1936780"/>
              <a:ext cx="1572215" cy="1396970"/>
              <a:chOff x="1676400" y="2055280"/>
              <a:chExt cx="1572215" cy="1396970"/>
            </a:xfrm>
          </p:grpSpPr>
          <p:pic>
            <p:nvPicPr>
              <p:cNvPr id="96" name="Picture 8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445" y="2735321"/>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8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735321"/>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8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725114"/>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8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3640" y="2055280"/>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8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6005" y="2070840"/>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5" name="TextBox 94"/>
            <p:cNvSpPr txBox="1"/>
            <p:nvPr/>
          </p:nvSpPr>
          <p:spPr>
            <a:xfrm>
              <a:off x="1839162" y="1080564"/>
              <a:ext cx="1239442" cy="461665"/>
            </a:xfrm>
            <a:prstGeom prst="rect">
              <a:avLst/>
            </a:prstGeom>
            <a:noFill/>
            <a:effectLst/>
          </p:spPr>
          <p:txBody>
            <a:bodyPr wrap="none" rtlCol="0">
              <a:spAutoFit/>
            </a:bodyPr>
            <a:lstStyle/>
            <a:p>
              <a:pPr algn="ctr"/>
              <a:r>
                <a:rPr lang="en-US" sz="2400" dirty="0" smtClean="0">
                  <a:latin typeface="+mj-lt"/>
                </a:rPr>
                <a:t>Pigments</a:t>
              </a:r>
              <a:endParaRPr lang="en-GB" sz="2400" dirty="0">
                <a:latin typeface="+mj-lt"/>
              </a:endParaRPr>
            </a:p>
          </p:txBody>
        </p:sp>
      </p:grpSp>
      <p:sp>
        <p:nvSpPr>
          <p:cNvPr id="2" name="Title 1"/>
          <p:cNvSpPr>
            <a:spLocks noGrp="1"/>
          </p:cNvSpPr>
          <p:nvPr>
            <p:ph type="title"/>
          </p:nvPr>
        </p:nvSpPr>
        <p:spPr/>
        <p:txBody>
          <a:bodyPr>
            <a:normAutofit fontScale="90000"/>
          </a:bodyPr>
          <a:lstStyle/>
          <a:p>
            <a:r>
              <a:rPr lang="en-US" dirty="0" smtClean="0"/>
              <a:t>Measurement Device Ready</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16</a:t>
            </a:fld>
            <a:endParaRPr lang="en-US"/>
          </a:p>
        </p:txBody>
      </p:sp>
      <p:sp>
        <p:nvSpPr>
          <p:cNvPr id="46" name="TextBox 45"/>
          <p:cNvSpPr txBox="1"/>
          <p:nvPr/>
        </p:nvSpPr>
        <p:spPr>
          <a:xfrm>
            <a:off x="6627955" y="1705927"/>
            <a:ext cx="1306744" cy="408623"/>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1800" b="1" dirty="0" smtClean="0"/>
              <a:t>Appearance</a:t>
            </a:r>
            <a:endParaRPr lang="en-US" sz="1800" b="1" dirty="0"/>
          </a:p>
        </p:txBody>
      </p:sp>
      <p:sp>
        <p:nvSpPr>
          <p:cNvPr id="40" name="TextBox 39"/>
          <p:cNvSpPr txBox="1"/>
          <p:nvPr/>
        </p:nvSpPr>
        <p:spPr>
          <a:xfrm>
            <a:off x="7067310" y="4400550"/>
            <a:ext cx="585417" cy="338554"/>
          </a:xfrm>
          <a:prstGeom prst="rect">
            <a:avLst/>
          </a:prstGeom>
          <a:noFill/>
        </p:spPr>
        <p:txBody>
          <a:bodyPr wrap="none" rtlCol="0">
            <a:spAutoFit/>
          </a:bodyPr>
          <a:lstStyle/>
          <a:p>
            <a:pPr algn="ctr"/>
            <a:r>
              <a:rPr lang="en-US" dirty="0" smtClean="0"/>
              <a:t>Color</a:t>
            </a:r>
            <a:endParaRPr lang="en-US" dirty="0"/>
          </a:p>
        </p:txBody>
      </p:sp>
      <p:sp>
        <p:nvSpPr>
          <p:cNvPr id="41" name="TextBox 40"/>
          <p:cNvSpPr txBox="1"/>
          <p:nvPr/>
        </p:nvSpPr>
        <p:spPr>
          <a:xfrm rot="16200000">
            <a:off x="5337298" y="3260848"/>
            <a:ext cx="1178849" cy="338554"/>
          </a:xfrm>
          <a:prstGeom prst="rect">
            <a:avLst/>
          </a:prstGeom>
          <a:noFill/>
        </p:spPr>
        <p:txBody>
          <a:bodyPr wrap="none" rtlCol="0">
            <a:spAutoFit/>
          </a:bodyPr>
          <a:lstStyle/>
          <a:p>
            <a:r>
              <a:rPr lang="en-US" dirty="0" smtClean="0"/>
              <a:t>Translucency</a:t>
            </a:r>
            <a:endParaRPr lang="en-US" sz="1200" dirty="0"/>
          </a:p>
        </p:txBody>
      </p:sp>
      <p:cxnSp>
        <p:nvCxnSpPr>
          <p:cNvPr id="155" name="Straight Connector 154"/>
          <p:cNvCxnSpPr/>
          <p:nvPr/>
        </p:nvCxnSpPr>
        <p:spPr>
          <a:xfrm rot="16200000">
            <a:off x="7231738" y="2603921"/>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391261" y="209348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705600" y="2093489"/>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019938" y="209348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334277" y="209348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648616" y="208901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a:off x="7231738" y="2918259"/>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076922" y="2047075"/>
            <a:ext cx="0" cy="2381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a:off x="7231738" y="2289582"/>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a:off x="7231738" y="1975243"/>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a:off x="7227259" y="1660904"/>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152400" y="4900478"/>
            <a:ext cx="1066800" cy="273844"/>
          </a:xfrm>
        </p:spPr>
        <p:txBody>
          <a:bodyPr/>
          <a:lstStyle/>
          <a:p>
            <a:fld id="{3E4A90A8-A9FC-4BA1-8425-7CF8963D942A}" type="datetime4">
              <a:rPr lang="en-US" smtClean="0"/>
              <a:t>January 26, 2015</a:t>
            </a:fld>
            <a:endParaRPr lang="en-US" dirty="0"/>
          </a:p>
        </p:txBody>
      </p:sp>
      <p:sp>
        <p:nvSpPr>
          <p:cNvPr id="4" name="Footer Placeholder 3"/>
          <p:cNvSpPr>
            <a:spLocks noGrp="1"/>
          </p:cNvSpPr>
          <p:nvPr>
            <p:ph type="ftr" sz="quarter" idx="11"/>
          </p:nvPr>
        </p:nvSpPr>
        <p:spPr/>
        <p:txBody>
          <a:bodyPr/>
          <a:lstStyle/>
          <a:p>
            <a:r>
              <a:rPr lang="en-US" smtClean="0"/>
              <a:t>Marios Papas</a:t>
            </a:r>
            <a:endParaRPr lang="en-US"/>
          </a:p>
        </p:txBody>
      </p:sp>
      <p:cxnSp>
        <p:nvCxnSpPr>
          <p:cNvPr id="91" name="Straight Arrow Connector 90"/>
          <p:cNvCxnSpPr/>
          <p:nvPr/>
        </p:nvCxnSpPr>
        <p:spPr>
          <a:xfrm>
            <a:off x="6076922"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04800" y="2080796"/>
            <a:ext cx="2867801" cy="2658308"/>
            <a:chOff x="304800" y="2080796"/>
            <a:chExt cx="2867801" cy="2658308"/>
          </a:xfrm>
        </p:grpSpPr>
        <p:sp>
          <p:nvSpPr>
            <p:cNvPr id="58" name="TextBox 57"/>
            <p:cNvSpPr txBox="1"/>
            <p:nvPr/>
          </p:nvSpPr>
          <p:spPr>
            <a:xfrm>
              <a:off x="1268746" y="4400550"/>
              <a:ext cx="1245854" cy="338554"/>
            </a:xfrm>
            <a:prstGeom prst="rect">
              <a:avLst/>
            </a:prstGeom>
            <a:noFill/>
            <a:ln>
              <a:noFill/>
            </a:ln>
          </p:spPr>
          <p:txBody>
            <a:bodyPr wrap="none" rtlCol="0">
              <a:spAutoFit/>
            </a:bodyPr>
            <a:lstStyle/>
            <a:p>
              <a:r>
                <a:rPr lang="en-US" dirty="0" smtClean="0"/>
                <a:t>Pigment 1 (%)</a:t>
              </a:r>
              <a:endParaRPr lang="en-US" dirty="0"/>
            </a:p>
          </p:txBody>
        </p:sp>
        <p:sp>
          <p:nvSpPr>
            <p:cNvPr id="59" name="TextBox 58"/>
            <p:cNvSpPr txBox="1"/>
            <p:nvPr/>
          </p:nvSpPr>
          <p:spPr>
            <a:xfrm rot="16200000">
              <a:off x="-148850" y="3075397"/>
              <a:ext cx="1245854" cy="338554"/>
            </a:xfrm>
            <a:prstGeom prst="rect">
              <a:avLst/>
            </a:prstGeom>
            <a:noFill/>
            <a:ln>
              <a:noFill/>
            </a:ln>
          </p:spPr>
          <p:txBody>
            <a:bodyPr wrap="none" rtlCol="0">
              <a:spAutoFit/>
            </a:bodyPr>
            <a:lstStyle/>
            <a:p>
              <a:r>
                <a:rPr lang="en-US" dirty="0" smtClean="0"/>
                <a:t>Pigment 2 (%)</a:t>
              </a:r>
              <a:endParaRPr lang="en-US" dirty="0"/>
            </a:p>
          </p:txBody>
        </p:sp>
        <p:cxnSp>
          <p:nvCxnSpPr>
            <p:cNvPr id="60" name="Straight Arrow Connector 59"/>
            <p:cNvCxnSpPr/>
            <p:nvPr/>
          </p:nvCxnSpPr>
          <p:spPr>
            <a:xfrm>
              <a:off x="615859"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15859" y="2080796"/>
              <a:ext cx="0" cy="2343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a:off x="1765264" y="2695132"/>
              <a:ext cx="0" cy="2239697"/>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31872" y="2189003"/>
              <a:ext cx="0" cy="2239698"/>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43562" y="2189003"/>
              <a:ext cx="0" cy="2239698"/>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555251"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66940"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178629" y="2184562"/>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1765264" y="3006821"/>
              <a:ext cx="0" cy="2239697"/>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a:off x="1765264" y="2383443"/>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a:off x="1765264" y="2071754"/>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a:off x="1760824" y="1760065"/>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882501" y="3142508"/>
            <a:ext cx="1040074" cy="1040075"/>
            <a:chOff x="1332356" y="2582771"/>
            <a:chExt cx="762814" cy="762815"/>
          </a:xfrm>
        </p:grpSpPr>
        <p:sp>
          <p:nvSpPr>
            <p:cNvPr id="80" name="Oval 79"/>
            <p:cNvSpPr/>
            <p:nvPr/>
          </p:nvSpPr>
          <p:spPr>
            <a:xfrm>
              <a:off x="1562677" y="3268576"/>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1789556" y="3268576"/>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p:cNvSpPr/>
            <p:nvPr/>
          </p:nvSpPr>
          <p:spPr>
            <a:xfrm>
              <a:off x="2018156" y="3268576"/>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p:cNvSpPr/>
            <p:nvPr/>
          </p:nvSpPr>
          <p:spPr>
            <a:xfrm rot="16200000">
              <a:off x="1332356" y="326476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p:cNvSpPr/>
            <p:nvPr/>
          </p:nvSpPr>
          <p:spPr>
            <a:xfrm rot="16200000">
              <a:off x="1332356" y="3034443"/>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p:cNvSpPr/>
            <p:nvPr/>
          </p:nvSpPr>
          <p:spPr>
            <a:xfrm rot="16200000">
              <a:off x="1332356" y="2807564"/>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rot="16200000">
              <a:off x="1332356" y="2582771"/>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1" name="TextBox 100"/>
          <p:cNvSpPr txBox="1"/>
          <p:nvPr/>
        </p:nvSpPr>
        <p:spPr>
          <a:xfrm>
            <a:off x="685800" y="1739979"/>
            <a:ext cx="2395713" cy="408623"/>
          </a:xfrm>
          <a:prstGeom prst="round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800" b="1" dirty="0" smtClean="0"/>
              <a:t>Pigment Concentrations</a:t>
            </a:r>
            <a:endParaRPr lang="en-US" sz="1800" b="1" dirty="0"/>
          </a:p>
        </p:txBody>
      </p:sp>
      <p:grpSp>
        <p:nvGrpSpPr>
          <p:cNvPr id="104" name="Group 103"/>
          <p:cNvGrpSpPr/>
          <p:nvPr/>
        </p:nvGrpSpPr>
        <p:grpSpPr>
          <a:xfrm>
            <a:off x="6285669" y="2549730"/>
            <a:ext cx="1820338" cy="1592799"/>
            <a:chOff x="6493591" y="2398776"/>
            <a:chExt cx="1335078" cy="1168196"/>
          </a:xfrm>
        </p:grpSpPr>
        <p:grpSp>
          <p:nvGrpSpPr>
            <p:cNvPr id="105" name="Group 104"/>
            <p:cNvGrpSpPr/>
            <p:nvPr/>
          </p:nvGrpSpPr>
          <p:grpSpPr>
            <a:xfrm flipV="1">
              <a:off x="6493591" y="2777488"/>
              <a:ext cx="1335078" cy="753812"/>
              <a:chOff x="6188343" y="2623586"/>
              <a:chExt cx="1335078" cy="753812"/>
            </a:xfrm>
          </p:grpSpPr>
          <p:sp>
            <p:nvSpPr>
              <p:cNvPr id="108" name="Oval 107"/>
              <p:cNvSpPr/>
              <p:nvPr/>
            </p:nvSpPr>
            <p:spPr>
              <a:xfrm>
                <a:off x="7177039" y="3236977"/>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09" name="Oval 108"/>
              <p:cNvSpPr/>
              <p:nvPr/>
            </p:nvSpPr>
            <p:spPr>
              <a:xfrm>
                <a:off x="7433077" y="2861367"/>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10" name="Oval 109"/>
              <p:cNvSpPr/>
              <p:nvPr/>
            </p:nvSpPr>
            <p:spPr>
              <a:xfrm>
                <a:off x="7446407" y="2768760"/>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11" name="Oval 110"/>
              <p:cNvSpPr/>
              <p:nvPr/>
            </p:nvSpPr>
            <p:spPr>
              <a:xfrm rot="16200000">
                <a:off x="6873329" y="330038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12" name="Oval 111"/>
              <p:cNvSpPr/>
              <p:nvPr/>
            </p:nvSpPr>
            <p:spPr>
              <a:xfrm rot="16200000">
                <a:off x="6525801" y="3078480"/>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13" name="Oval 112"/>
              <p:cNvSpPr/>
              <p:nvPr/>
            </p:nvSpPr>
            <p:spPr>
              <a:xfrm rot="16200000">
                <a:off x="6216897" y="2768756"/>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14" name="Oval 113"/>
              <p:cNvSpPr/>
              <p:nvPr/>
            </p:nvSpPr>
            <p:spPr>
              <a:xfrm rot="16200000">
                <a:off x="6188343" y="2623586"/>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sp>
          <p:nvSpPr>
            <p:cNvPr id="106" name="Freeform 105"/>
            <p:cNvSpPr/>
            <p:nvPr/>
          </p:nvSpPr>
          <p:spPr>
            <a:xfrm>
              <a:off x="6511417" y="2398776"/>
              <a:ext cx="754844" cy="1168196"/>
            </a:xfrm>
            <a:custGeom>
              <a:avLst/>
              <a:gdLst>
                <a:gd name="connsiteX0" fmla="*/ 518622 w 754844"/>
                <a:gd name="connsiteY0" fmla="*/ 0 h 1168196"/>
                <a:gd name="connsiteX1" fmla="*/ 731982 w 754844"/>
                <a:gd name="connsiteY1" fmla="*/ 256032 h 1168196"/>
                <a:gd name="connsiteX2" fmla="*/ 707598 w 754844"/>
                <a:gd name="connsiteY2" fmla="*/ 420624 h 1168196"/>
                <a:gd name="connsiteX3" fmla="*/ 366222 w 754844"/>
                <a:gd name="connsiteY3" fmla="*/ 627888 h 1168196"/>
                <a:gd name="connsiteX4" fmla="*/ 97998 w 754844"/>
                <a:gd name="connsiteY4" fmla="*/ 859536 h 1168196"/>
                <a:gd name="connsiteX5" fmla="*/ 24846 w 754844"/>
                <a:gd name="connsiteY5" fmla="*/ 1109472 h 1168196"/>
                <a:gd name="connsiteX6" fmla="*/ 12654 w 754844"/>
                <a:gd name="connsiteY6" fmla="*/ 1164336 h 116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844" h="1168196">
                  <a:moveTo>
                    <a:pt x="518622" y="0"/>
                  </a:moveTo>
                  <a:cubicBezTo>
                    <a:pt x="609554" y="92964"/>
                    <a:pt x="700486" y="185928"/>
                    <a:pt x="731982" y="256032"/>
                  </a:cubicBezTo>
                  <a:cubicBezTo>
                    <a:pt x="763478" y="326136"/>
                    <a:pt x="768558" y="358648"/>
                    <a:pt x="707598" y="420624"/>
                  </a:cubicBezTo>
                  <a:cubicBezTo>
                    <a:pt x="646638" y="482600"/>
                    <a:pt x="467822" y="554736"/>
                    <a:pt x="366222" y="627888"/>
                  </a:cubicBezTo>
                  <a:cubicBezTo>
                    <a:pt x="264622" y="701040"/>
                    <a:pt x="154894" y="779272"/>
                    <a:pt x="97998" y="859536"/>
                  </a:cubicBezTo>
                  <a:cubicBezTo>
                    <a:pt x="41102" y="939800"/>
                    <a:pt x="39070" y="1058672"/>
                    <a:pt x="24846" y="1109472"/>
                  </a:cubicBezTo>
                  <a:cubicBezTo>
                    <a:pt x="10622" y="1160272"/>
                    <a:pt x="-15794" y="1176528"/>
                    <a:pt x="12654" y="1164336"/>
                  </a:cubicBezTo>
                </a:path>
              </a:pathLst>
            </a:cu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7" name="Freeform 106"/>
            <p:cNvSpPr/>
            <p:nvPr/>
          </p:nvSpPr>
          <p:spPr>
            <a:xfrm>
              <a:off x="7054423" y="2410968"/>
              <a:ext cx="738822" cy="1048512"/>
            </a:xfrm>
            <a:custGeom>
              <a:avLst/>
              <a:gdLst>
                <a:gd name="connsiteX0" fmla="*/ 0 w 738822"/>
                <a:gd name="connsiteY0" fmla="*/ 0 h 1048512"/>
                <a:gd name="connsiteX1" fmla="*/ 30480 w 738822"/>
                <a:gd name="connsiteY1" fmla="*/ 316992 h 1048512"/>
                <a:gd name="connsiteX2" fmla="*/ 164592 w 738822"/>
                <a:gd name="connsiteY2" fmla="*/ 414528 h 1048512"/>
                <a:gd name="connsiteX3" fmla="*/ 396240 w 738822"/>
                <a:gd name="connsiteY3" fmla="*/ 438912 h 1048512"/>
                <a:gd name="connsiteX4" fmla="*/ 682752 w 738822"/>
                <a:gd name="connsiteY4" fmla="*/ 627888 h 1048512"/>
                <a:gd name="connsiteX5" fmla="*/ 719328 w 738822"/>
                <a:gd name="connsiteY5" fmla="*/ 938784 h 1048512"/>
                <a:gd name="connsiteX6" fmla="*/ 719328 w 738822"/>
                <a:gd name="connsiteY6" fmla="*/ 1048512 h 10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822" h="1048512">
                  <a:moveTo>
                    <a:pt x="0" y="0"/>
                  </a:moveTo>
                  <a:cubicBezTo>
                    <a:pt x="1524" y="123952"/>
                    <a:pt x="3048" y="247904"/>
                    <a:pt x="30480" y="316992"/>
                  </a:cubicBezTo>
                  <a:cubicBezTo>
                    <a:pt x="57912" y="386080"/>
                    <a:pt x="103632" y="394208"/>
                    <a:pt x="164592" y="414528"/>
                  </a:cubicBezTo>
                  <a:cubicBezTo>
                    <a:pt x="225552" y="434848"/>
                    <a:pt x="309880" y="403352"/>
                    <a:pt x="396240" y="438912"/>
                  </a:cubicBezTo>
                  <a:cubicBezTo>
                    <a:pt x="482600" y="474472"/>
                    <a:pt x="628904" y="544576"/>
                    <a:pt x="682752" y="627888"/>
                  </a:cubicBezTo>
                  <a:cubicBezTo>
                    <a:pt x="736600" y="711200"/>
                    <a:pt x="713232" y="868680"/>
                    <a:pt x="719328" y="938784"/>
                  </a:cubicBezTo>
                  <a:cubicBezTo>
                    <a:pt x="725424" y="1008888"/>
                    <a:pt x="759968" y="1037336"/>
                    <a:pt x="719328" y="1048512"/>
                  </a:cubicBezTo>
                </a:path>
              </a:pathLst>
            </a:cu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nvGrpSpPr>
          <p:cNvPr id="33" name="Group 32"/>
          <p:cNvGrpSpPr/>
          <p:nvPr/>
        </p:nvGrpSpPr>
        <p:grpSpPr>
          <a:xfrm>
            <a:off x="3311835" y="2070653"/>
            <a:ext cx="2228700" cy="2170064"/>
            <a:chOff x="609600" y="425470"/>
            <a:chExt cx="5360788" cy="4400550"/>
          </a:xfrm>
        </p:grpSpPr>
        <p:pic>
          <p:nvPicPr>
            <p:cNvPr id="35" name="Picture 2" descr="C:\Users\mpapas\Dropbox\Presentations\Siggraph2013-SkinAppearance\media\latte-intero_new.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09600" y="42547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Picture 2" descr="C:\Users\mpapas\Dropbox\Presentations\Siggraph2013-SkinAppearance\media\latte-intero_new.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bwMode="auto">
            <a:xfrm>
              <a:off x="1959328" y="42547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Picture 2" descr="C:\Users\mpapas\Dropbox\Presentations\Siggraph2013-SkinAppearance\media\latte-intero_new.jpg"/>
            <p:cNvPicPr>
              <a:picLocks noChangeAspect="1" noChangeArrowheads="1"/>
            </p:cNvPicPr>
            <p:nvPr/>
          </p:nvPicPr>
          <p:blipFill rotWithShape="1">
            <a:blip r:embed="rId11"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rcRect/>
            <a:stretch/>
          </p:blipFill>
          <p:spPr bwMode="auto">
            <a:xfrm>
              <a:off x="3267388" y="42547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Picture 2" descr="C:\Users\mpapas\Dropbox\Presentations\Siggraph2013-SkinAppearance\media\latte-intero_new.jpg"/>
            <p:cNvPicPr>
              <a:picLocks noChangeAspect="1" noChangeArrowheads="1"/>
            </p:cNvPicPr>
            <p:nvPr/>
          </p:nvPicPr>
          <p:blipFill rotWithShape="1">
            <a:blip r:embed="rId12" cstate="print">
              <a:extLst>
                <a:ext uri="{BEBA8EAE-BF5A-486C-A8C5-ECC9F3942E4B}">
                  <a14:imgProps xmlns:a14="http://schemas.microsoft.com/office/drawing/2010/main">
                    <a14:imgLayer r:embed="rId10">
                      <a14:imgEffect>
                        <a14:brightnessContrast bright="-70000"/>
                      </a14:imgEffect>
                    </a14:imgLayer>
                  </a14:imgProps>
                </a:ext>
                <a:ext uri="{28A0092B-C50C-407E-A947-70E740481C1C}">
                  <a14:useLocalDpi xmlns:a14="http://schemas.microsoft.com/office/drawing/2010/main"/>
                </a:ext>
              </a:extLst>
            </a:blip>
            <a:srcRect/>
            <a:stretch/>
          </p:blipFill>
          <p:spPr bwMode="auto">
            <a:xfrm>
              <a:off x="4617116" y="42547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 name="Picture 2" descr="C:\Users\mpapas\Dropbox\Presentations\Siggraph2013-SkinAppearance\media\latte-intero_new.jpg"/>
            <p:cNvPicPr>
              <a:picLocks noChangeAspect="1" noChangeArrowheads="1"/>
            </p:cNvPicPr>
            <p:nvPr/>
          </p:nvPicPr>
          <p:blipFill rotWithShape="1">
            <a:blip r:embed="rId13"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rcRect/>
            <a:stretch/>
          </p:blipFill>
          <p:spPr bwMode="auto">
            <a:xfrm>
              <a:off x="609600" y="130811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2" name="Picture 2" descr="C:\Users\mpapas\Dropbox\Presentations\Siggraph2013-SkinAppearance\media\latte-intero_new.jpg"/>
            <p:cNvPicPr>
              <a:picLocks noChangeAspect="1" noChangeArrowheads="1"/>
            </p:cNvPicPr>
            <p:nvPr/>
          </p:nvPicPr>
          <p:blipFill rotWithShape="1">
            <a:blip r:embed="rId14"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rcRect/>
            <a:stretch/>
          </p:blipFill>
          <p:spPr bwMode="auto">
            <a:xfrm>
              <a:off x="1959328" y="130811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Picture 2" descr="C:\Users\mpapas\Dropbox\Presentations\Siggraph2013-SkinAppearance\media\latte-intero_new.jpg"/>
            <p:cNvPicPr>
              <a:picLocks noChangeAspect="1" noChangeArrowheads="1"/>
            </p:cNvPicPr>
            <p:nvPr/>
          </p:nvPicPr>
          <p:blipFill rotWithShape="1">
            <a:blip r:embed="rId15"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rcRect/>
            <a:stretch/>
          </p:blipFill>
          <p:spPr bwMode="auto">
            <a:xfrm>
              <a:off x="3267388" y="130811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 name="Picture 2" descr="C:\Users\mpapas\Dropbox\Presentations\Siggraph2013-SkinAppearance\media\latte-intero_new.jpg"/>
            <p:cNvPicPr>
              <a:picLocks noChangeAspect="1" noChangeArrowheads="1"/>
            </p:cNvPicPr>
            <p:nvPr/>
          </p:nvPicPr>
          <p:blipFill rotWithShape="1">
            <a:blip r:embed="rId16" cstate="print">
              <a:extLst>
                <a:ext uri="{BEBA8EAE-BF5A-486C-A8C5-ECC9F3942E4B}">
                  <a14:imgProps xmlns:a14="http://schemas.microsoft.com/office/drawing/2010/main">
                    <a14:imgLayer r:embed="rId10">
                      <a14:imgEffect>
                        <a14:brightnessContrast contrast="72000"/>
                      </a14:imgEffect>
                    </a14:imgLayer>
                  </a14:imgProps>
                </a:ext>
                <a:ext uri="{28A0092B-C50C-407E-A947-70E740481C1C}">
                  <a14:useLocalDpi xmlns:a14="http://schemas.microsoft.com/office/drawing/2010/main"/>
                </a:ext>
              </a:extLst>
            </a:blip>
            <a:srcRect/>
            <a:stretch/>
          </p:blipFill>
          <p:spPr bwMode="auto">
            <a:xfrm>
              <a:off x="4617116" y="130811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5" name="Picture 2" descr="C:\Users\mpapas\Dropbox\Presentations\Siggraph2013-SkinAppearance\media\latte-intero_new.jpg"/>
            <p:cNvPicPr>
              <a:picLocks noChangeAspect="1" noChangeArrowheads="1"/>
            </p:cNvPicPr>
            <p:nvPr/>
          </p:nvPicPr>
          <p:blipFill rotWithShape="1">
            <a:blip r:embed="rId17"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a:stretch/>
          </p:blipFill>
          <p:spPr bwMode="auto">
            <a:xfrm>
              <a:off x="609600" y="219075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 name="Picture 2" descr="C:\Users\mpapas\Dropbox\Presentations\Siggraph2013-SkinAppearance\media\latte-intero_new.jpg"/>
            <p:cNvPicPr>
              <a:picLocks noChangeAspect="1" noChangeArrowheads="1"/>
            </p:cNvPicPr>
            <p:nvPr/>
          </p:nvPicPr>
          <p:blipFill rotWithShape="1">
            <a:blip r:embed="rId18" cstate="print">
              <a:extLst>
                <a:ext uri="{BEBA8EAE-BF5A-486C-A8C5-ECC9F3942E4B}">
                  <a14:imgProps xmlns:a14="http://schemas.microsoft.com/office/drawing/2010/main">
                    <a14:imgLayer r:embed="rId10">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959328" y="219075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2" descr="C:\Users\mpapas\Dropbox\Presentations\Siggraph2013-SkinAppearance\media\latte-intero_new.jpg"/>
            <p:cNvPicPr>
              <a:picLocks noChangeAspect="1" noChangeArrowheads="1"/>
            </p:cNvPicPr>
            <p:nvPr/>
          </p:nvPicPr>
          <p:blipFill rotWithShape="1">
            <a:blip r:embed="rId19" cstate="print">
              <a:extLst>
                <a:ext uri="{BEBA8EAE-BF5A-486C-A8C5-ECC9F3942E4B}">
                  <a14:imgProps xmlns:a14="http://schemas.microsoft.com/office/drawing/2010/main">
                    <a14:imgLayer r:embed="rId10">
                      <a14:imgEffect>
                        <a14:colorTemperature colorTemp="47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3267388" y="219075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9" name="Picture 2" descr="C:\Users\mpapas\Dropbox\Presentations\Siggraph2013-SkinAppearance\media\latte-intero_new.jpg"/>
            <p:cNvPicPr>
              <a:picLocks noChangeAspect="1" noChangeArrowheads="1"/>
            </p:cNvPicPr>
            <p:nvPr/>
          </p:nvPicPr>
          <p:blipFill rotWithShape="1">
            <a:blip r:embed="rId20" cstate="print">
              <a:extLst>
                <a:ext uri="{BEBA8EAE-BF5A-486C-A8C5-ECC9F3942E4B}">
                  <a14:imgProps xmlns:a14="http://schemas.microsoft.com/office/drawing/2010/main">
                    <a14:imgLayer r:embed="rId10">
                      <a14:imgEffect>
                        <a14:colorTemperature colorTemp="4700"/>
                      </a14:imgEffect>
                      <a14:imgEffect>
                        <a14:brightnessContrast bright="-70000"/>
                      </a14:imgEffect>
                    </a14:imgLayer>
                  </a14:imgProps>
                </a:ext>
                <a:ext uri="{28A0092B-C50C-407E-A947-70E740481C1C}">
                  <a14:useLocalDpi xmlns:a14="http://schemas.microsoft.com/office/drawing/2010/main"/>
                </a:ext>
              </a:extLst>
            </a:blip>
            <a:srcRect/>
            <a:stretch/>
          </p:blipFill>
          <p:spPr bwMode="auto">
            <a:xfrm>
              <a:off x="4617116" y="219075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0" name="Picture 2" descr="C:\Users\mpapas\Dropbox\Presentations\Siggraph2013-SkinAppearance\media\latte-intero_new.jpg"/>
            <p:cNvPicPr>
              <a:picLocks noChangeAspect="1" noChangeArrowheads="1"/>
            </p:cNvPicPr>
            <p:nvPr/>
          </p:nvPicPr>
          <p:blipFill rotWithShape="1">
            <a:blip r:embed="rId17"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bwMode="auto">
            <a:xfrm>
              <a:off x="613144" y="3075605"/>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 name="Picture 2" descr="C:\Users\mpapas\Dropbox\Presentations\Siggraph2013-SkinAppearance\media\latte-intero_new.jpg"/>
            <p:cNvPicPr>
              <a:picLocks noChangeAspect="1" noChangeArrowheads="1"/>
            </p:cNvPicPr>
            <p:nvPr/>
          </p:nvPicPr>
          <p:blipFill rotWithShape="1">
            <a:blip r:embed="rId18"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bwMode="auto">
            <a:xfrm>
              <a:off x="1962872" y="3075605"/>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Picture 2" descr="C:\Users\mpapas\Dropbox\Presentations\Siggraph2013-SkinAppearance\media\latte-intero_new.jpg"/>
            <p:cNvPicPr>
              <a:picLocks noChangeAspect="1" noChangeArrowheads="1"/>
            </p:cNvPicPr>
            <p:nvPr/>
          </p:nvPicPr>
          <p:blipFill rotWithShape="1">
            <a:blip r:embed="rId19"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bwMode="auto">
            <a:xfrm>
              <a:off x="3270932" y="3075605"/>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Picture 2" descr="C:\Users\mpapas\Dropbox\Presentations\Siggraph2013-SkinAppearance\media\latte-intero_new.jpg"/>
            <p:cNvPicPr>
              <a:picLocks noChangeAspect="1" noChangeArrowheads="1"/>
            </p:cNvPicPr>
            <p:nvPr/>
          </p:nvPicPr>
          <p:blipFill rotWithShape="1">
            <a:blip r:embed="rId20"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bwMode="auto">
            <a:xfrm>
              <a:off x="4620660" y="3075605"/>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4" name="Picture 2" descr="C:\Users\mpapas\Dropbox\Presentations\Siggraph2013-SkinAppearance\media\latte-intero_new.jpg"/>
            <p:cNvPicPr>
              <a:picLocks noChangeAspect="1" noChangeArrowheads="1"/>
            </p:cNvPicPr>
            <p:nvPr/>
          </p:nvPicPr>
          <p:blipFill rotWithShape="1">
            <a:blip r:embed="rId17"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613144" y="394338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5" name="Picture 2" descr="C:\Users\mpapas\Dropbox\Presentations\Siggraph2013-SkinAppearance\media\latte-intero_new.jpg"/>
            <p:cNvPicPr>
              <a:picLocks noChangeAspect="1" noChangeArrowheads="1"/>
            </p:cNvPicPr>
            <p:nvPr/>
          </p:nvPicPr>
          <p:blipFill rotWithShape="1">
            <a:blip r:embed="rId18"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1962872" y="394338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 name="Picture 2" descr="C:\Users\mpapas\Dropbox\Presentations\Siggraph2013-SkinAppearance\media\latte-intero_new.jpg"/>
            <p:cNvPicPr>
              <a:picLocks noChangeAspect="1" noChangeArrowheads="1"/>
            </p:cNvPicPr>
            <p:nvPr/>
          </p:nvPicPr>
          <p:blipFill rotWithShape="1">
            <a:blip r:embed="rId19"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270932" y="394338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7" name="Picture 2" descr="C:\Users\mpapas\Dropbox\Presentations\Siggraph2013-SkinAppearance\media\latte-intero_new.jpg"/>
            <p:cNvPicPr>
              <a:picLocks noChangeAspect="1" noChangeArrowheads="1"/>
            </p:cNvPicPr>
            <p:nvPr/>
          </p:nvPicPr>
          <p:blipFill rotWithShape="1">
            <a:blip r:embed="rId20"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4620660" y="394338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115" name="Picture 6" descr="C:\Users\mpapas\Projects\SkinAppearance\Paper\Images\measurement-reflectanc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17271" y="3405271"/>
            <a:ext cx="1130233" cy="819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8" name="Profile Photo"/>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4509460" y="2065185"/>
            <a:ext cx="1131898" cy="79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9" name="Profile Photo"/>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4267200" y="3638550"/>
            <a:ext cx="1131898" cy="79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0" name="Picture 6" descr="C:\Users\mpapas\Projects\SkinAppearance\Paper\Images\measurement-reflectanc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334678" y="2958941"/>
            <a:ext cx="1130233" cy="819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1" name="Picture 6" descr="C:\Users\mpapas\Projects\SkinAppearance\Paper\Images\measurement-reflectanc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79903" y="2047075"/>
            <a:ext cx="1130233" cy="819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7" name="Profile Photo"/>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3576836" y="2542221"/>
            <a:ext cx="1131898" cy="79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126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500"/>
                                        <p:tgtEl>
                                          <p:spTgt spid="155"/>
                                        </p:tgtEl>
                                      </p:cBhvr>
                                    </p:animEffect>
                                  </p:childTnLst>
                                </p:cTn>
                              </p:par>
                              <p:par>
                                <p:cTn id="14" presetID="10" presetClass="entr" presetSubtype="0" fill="hold" nodeType="with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500"/>
                                        <p:tgtEl>
                                          <p:spTgt spid="156"/>
                                        </p:tgtEl>
                                      </p:cBhvr>
                                    </p:animEffect>
                                  </p:childTnLst>
                                </p:cTn>
                              </p:par>
                              <p:par>
                                <p:cTn id="17" presetID="10" presetClass="entr" presetSubtype="0" fill="hold" nodeType="with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500"/>
                                        <p:tgtEl>
                                          <p:spTgt spid="157"/>
                                        </p:tgtEl>
                                      </p:cBhvr>
                                    </p:animEffect>
                                  </p:childTnLst>
                                </p:cTn>
                              </p:par>
                              <p:par>
                                <p:cTn id="20" presetID="10" presetClass="entr" presetSubtype="0" fill="hold" nodeType="with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par>
                                <p:cTn id="23" presetID="10" presetClass="entr" presetSubtype="0" fill="hold" nodeType="with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par>
                                <p:cTn id="26" presetID="10" presetClass="entr" presetSubtype="0" fill="hold" nodeType="with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fade">
                                      <p:cBhvr>
                                        <p:cTn id="28" dur="500"/>
                                        <p:tgtEl>
                                          <p:spTgt spid="160"/>
                                        </p:tgtEl>
                                      </p:cBhvr>
                                    </p:animEffect>
                                  </p:childTnLst>
                                </p:cTn>
                              </p:par>
                              <p:par>
                                <p:cTn id="29" presetID="10" presetClass="entr" presetSubtype="0" fill="hold" nodeType="with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500"/>
                                        <p:tgtEl>
                                          <p:spTgt spid="161"/>
                                        </p:tgtEl>
                                      </p:cBhvr>
                                    </p:animEffect>
                                  </p:childTnLst>
                                </p:cTn>
                              </p:par>
                              <p:par>
                                <p:cTn id="32" presetID="10" presetClass="entr" presetSubtype="0" fill="hold" nodeType="withEffect">
                                  <p:stCondLst>
                                    <p:cond delay="0"/>
                                  </p:stCondLst>
                                  <p:childTnLst>
                                    <p:set>
                                      <p:cBhvr>
                                        <p:cTn id="33" dur="1" fill="hold">
                                          <p:stCondLst>
                                            <p:cond delay="0"/>
                                          </p:stCondLst>
                                        </p:cTn>
                                        <p:tgtEl>
                                          <p:spTgt spid="163"/>
                                        </p:tgtEl>
                                        <p:attrNameLst>
                                          <p:attrName>style.visibility</p:attrName>
                                        </p:attrNameLst>
                                      </p:cBhvr>
                                      <p:to>
                                        <p:strVal val="visible"/>
                                      </p:to>
                                    </p:set>
                                    <p:animEffect transition="in" filter="fade">
                                      <p:cBhvr>
                                        <p:cTn id="34" dur="500"/>
                                        <p:tgtEl>
                                          <p:spTgt spid="163"/>
                                        </p:tgtEl>
                                      </p:cBhvr>
                                    </p:animEffect>
                                  </p:childTnLst>
                                </p:cTn>
                              </p:par>
                              <p:par>
                                <p:cTn id="35" presetID="10"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fade">
                                      <p:cBhvr>
                                        <p:cTn id="37" dur="500"/>
                                        <p:tgtEl>
                                          <p:spTgt spid="164"/>
                                        </p:tgtEl>
                                      </p:cBhvr>
                                    </p:animEffect>
                                  </p:childTnLst>
                                </p:cTn>
                              </p:par>
                              <p:par>
                                <p:cTn id="38" presetID="10" presetClass="entr" presetSubtype="0" fill="hold" nodeType="withEffect">
                                  <p:stCondLst>
                                    <p:cond delay="0"/>
                                  </p:stCondLst>
                                  <p:childTnLst>
                                    <p:set>
                                      <p:cBhvr>
                                        <p:cTn id="39" dur="1" fill="hold">
                                          <p:stCondLst>
                                            <p:cond delay="0"/>
                                          </p:stCondLst>
                                        </p:cTn>
                                        <p:tgtEl>
                                          <p:spTgt spid="165"/>
                                        </p:tgtEl>
                                        <p:attrNameLst>
                                          <p:attrName>style.visibility</p:attrName>
                                        </p:attrNameLst>
                                      </p:cBhvr>
                                      <p:to>
                                        <p:strVal val="visible"/>
                                      </p:to>
                                    </p:set>
                                    <p:animEffect transition="in" filter="fade">
                                      <p:cBhvr>
                                        <p:cTn id="40" dur="500"/>
                                        <p:tgtEl>
                                          <p:spTgt spid="165"/>
                                        </p:tgtEl>
                                      </p:cBhvr>
                                    </p:animEffect>
                                  </p:childTnLst>
                                </p:cTn>
                              </p:par>
                              <p:par>
                                <p:cTn id="41" presetID="10" presetClass="entr" presetSubtype="0" fill="hold"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500"/>
                                        <p:tgtEl>
                                          <p:spTgt spid="166"/>
                                        </p:tgtEl>
                                      </p:cBhvr>
                                    </p:animEffect>
                                  </p:childTnLst>
                                </p:cTn>
                              </p:par>
                              <p:par>
                                <p:cTn id="44" presetID="10"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2000"/>
                                        <p:tgtEl>
                                          <p:spTgt spid="33"/>
                                        </p:tgtEl>
                                      </p:cBhvr>
                                    </p:animEffect>
                                  </p:childTnLst>
                                </p:cTn>
                              </p:par>
                              <p:par>
                                <p:cTn id="61" presetID="22" presetClass="entr" presetSubtype="1"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up)">
                                      <p:cBhvr>
                                        <p:cTn id="63" dur="2000"/>
                                        <p:tgtEl>
                                          <p:spTgt spid="77"/>
                                        </p:tgtEl>
                                      </p:cBhvr>
                                    </p:animEffect>
                                  </p:childTnLst>
                                </p:cTn>
                              </p:par>
                              <p:par>
                                <p:cTn id="64" presetID="1" presetClass="exit" presetSubtype="0" fill="hold" nodeType="withEffect">
                                  <p:stCondLst>
                                    <p:cond delay="0"/>
                                  </p:stCondLst>
                                  <p:childTnLst>
                                    <p:set>
                                      <p:cBhvr>
                                        <p:cTn id="65" dur="1" fill="hold">
                                          <p:stCondLst>
                                            <p:cond delay="0"/>
                                          </p:stCondLst>
                                        </p:cTn>
                                        <p:tgtEl>
                                          <p:spTgt spid="9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nodeType="with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childTnLst>
                                </p:cTn>
                              </p:par>
                              <p:par>
                                <p:cTn id="74" presetID="10" presetClass="entr" presetSubtype="0" fill="hold" nodeType="with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fade">
                                      <p:cBhvr>
                                        <p:cTn id="76" dur="500"/>
                                        <p:tgtEl>
                                          <p:spTgt spid="120"/>
                                        </p:tgtEl>
                                      </p:cBhvr>
                                    </p:animEffect>
                                  </p:childTnLst>
                                </p:cTn>
                              </p:par>
                              <p:par>
                                <p:cTn id="77" presetID="10" presetClass="entr" presetSubtype="0" fill="hold"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par>
                                <p:cTn id="80" presetID="10" presetClass="entr" presetSubtype="0" fill="hold" nodeType="with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fade">
                                      <p:cBhvr>
                                        <p:cTn id="82" dur="500"/>
                                        <p:tgtEl>
                                          <p:spTgt spid="121"/>
                                        </p:tgtEl>
                                      </p:cBhvr>
                                    </p:animEffect>
                                  </p:childTnLst>
                                </p:cTn>
                              </p:par>
                              <p:par>
                                <p:cTn id="83" presetID="10" presetClass="entr" presetSubtype="0" fill="hold"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fade">
                                      <p:cBhvr>
                                        <p:cTn id="85" dur="500"/>
                                        <p:tgtEl>
                                          <p:spTgt spid="118"/>
                                        </p:tgtEl>
                                      </p:cBhvr>
                                    </p:animEffect>
                                  </p:childTnLst>
                                </p:cTn>
                              </p:par>
                              <p:par>
                                <p:cTn id="86" presetID="10" presetClass="exit" presetSubtype="0" fill="hold" nodeType="withEffect">
                                  <p:stCondLst>
                                    <p:cond delay="500"/>
                                  </p:stCondLst>
                                  <p:childTnLst>
                                    <p:animEffect transition="out" filter="fade">
                                      <p:cBhvr>
                                        <p:cTn id="87" dur="500"/>
                                        <p:tgtEl>
                                          <p:spTgt spid="119"/>
                                        </p:tgtEl>
                                      </p:cBhvr>
                                    </p:animEffect>
                                    <p:set>
                                      <p:cBhvr>
                                        <p:cTn id="88" dur="1" fill="hold">
                                          <p:stCondLst>
                                            <p:cond delay="499"/>
                                          </p:stCondLst>
                                        </p:cTn>
                                        <p:tgtEl>
                                          <p:spTgt spid="119"/>
                                        </p:tgtEl>
                                        <p:attrNameLst>
                                          <p:attrName>style.visibility</p:attrName>
                                        </p:attrNameLst>
                                      </p:cBhvr>
                                      <p:to>
                                        <p:strVal val="hidden"/>
                                      </p:to>
                                    </p:set>
                                  </p:childTnLst>
                                </p:cTn>
                              </p:par>
                              <p:par>
                                <p:cTn id="89" presetID="10" presetClass="exit" presetSubtype="0" fill="hold" nodeType="withEffect">
                                  <p:stCondLst>
                                    <p:cond delay="500"/>
                                  </p:stCondLst>
                                  <p:childTnLst>
                                    <p:animEffect transition="out" filter="fade">
                                      <p:cBhvr>
                                        <p:cTn id="90" dur="500"/>
                                        <p:tgtEl>
                                          <p:spTgt spid="115"/>
                                        </p:tgtEl>
                                      </p:cBhvr>
                                    </p:animEffect>
                                    <p:set>
                                      <p:cBhvr>
                                        <p:cTn id="91" dur="1" fill="hold">
                                          <p:stCondLst>
                                            <p:cond delay="499"/>
                                          </p:stCondLst>
                                        </p:cTn>
                                        <p:tgtEl>
                                          <p:spTgt spid="115"/>
                                        </p:tgtEl>
                                        <p:attrNameLst>
                                          <p:attrName>style.visibility</p:attrName>
                                        </p:attrNameLst>
                                      </p:cBhvr>
                                      <p:to>
                                        <p:strVal val="hidden"/>
                                      </p:to>
                                    </p:set>
                                  </p:childTnLst>
                                </p:cTn>
                              </p:par>
                              <p:par>
                                <p:cTn id="92" presetID="10" presetClass="exit" presetSubtype="0" fill="hold" nodeType="withEffect">
                                  <p:stCondLst>
                                    <p:cond delay="500"/>
                                  </p:stCondLst>
                                  <p:childTnLst>
                                    <p:animEffect transition="out" filter="fade">
                                      <p:cBhvr>
                                        <p:cTn id="93" dur="500"/>
                                        <p:tgtEl>
                                          <p:spTgt spid="120"/>
                                        </p:tgtEl>
                                      </p:cBhvr>
                                    </p:animEffect>
                                    <p:set>
                                      <p:cBhvr>
                                        <p:cTn id="94" dur="1" fill="hold">
                                          <p:stCondLst>
                                            <p:cond delay="499"/>
                                          </p:stCondLst>
                                        </p:cTn>
                                        <p:tgtEl>
                                          <p:spTgt spid="120"/>
                                        </p:tgtEl>
                                        <p:attrNameLst>
                                          <p:attrName>style.visibility</p:attrName>
                                        </p:attrNameLst>
                                      </p:cBhvr>
                                      <p:to>
                                        <p:strVal val="hidden"/>
                                      </p:to>
                                    </p:set>
                                  </p:childTnLst>
                                </p:cTn>
                              </p:par>
                              <p:par>
                                <p:cTn id="95" presetID="10" presetClass="exit" presetSubtype="0" fill="hold" nodeType="withEffect">
                                  <p:stCondLst>
                                    <p:cond delay="500"/>
                                  </p:stCondLst>
                                  <p:childTnLst>
                                    <p:animEffect transition="out" filter="fade">
                                      <p:cBhvr>
                                        <p:cTn id="96" dur="500"/>
                                        <p:tgtEl>
                                          <p:spTgt spid="117"/>
                                        </p:tgtEl>
                                      </p:cBhvr>
                                    </p:animEffect>
                                    <p:set>
                                      <p:cBhvr>
                                        <p:cTn id="97" dur="1" fill="hold">
                                          <p:stCondLst>
                                            <p:cond delay="499"/>
                                          </p:stCondLst>
                                        </p:cTn>
                                        <p:tgtEl>
                                          <p:spTgt spid="117"/>
                                        </p:tgtEl>
                                        <p:attrNameLst>
                                          <p:attrName>style.visibility</p:attrName>
                                        </p:attrNameLst>
                                      </p:cBhvr>
                                      <p:to>
                                        <p:strVal val="hidden"/>
                                      </p:to>
                                    </p:set>
                                  </p:childTnLst>
                                </p:cTn>
                              </p:par>
                              <p:par>
                                <p:cTn id="98" presetID="10" presetClass="exit" presetSubtype="0" fill="hold" nodeType="withEffect">
                                  <p:stCondLst>
                                    <p:cond delay="500"/>
                                  </p:stCondLst>
                                  <p:childTnLst>
                                    <p:animEffect transition="out" filter="fade">
                                      <p:cBhvr>
                                        <p:cTn id="99" dur="500"/>
                                        <p:tgtEl>
                                          <p:spTgt spid="121"/>
                                        </p:tgtEl>
                                      </p:cBhvr>
                                    </p:animEffect>
                                    <p:set>
                                      <p:cBhvr>
                                        <p:cTn id="100" dur="1" fill="hold">
                                          <p:stCondLst>
                                            <p:cond delay="499"/>
                                          </p:stCondLst>
                                        </p:cTn>
                                        <p:tgtEl>
                                          <p:spTgt spid="121"/>
                                        </p:tgtEl>
                                        <p:attrNameLst>
                                          <p:attrName>style.visibility</p:attrName>
                                        </p:attrNameLst>
                                      </p:cBhvr>
                                      <p:to>
                                        <p:strVal val="hidden"/>
                                      </p:to>
                                    </p:set>
                                  </p:childTnLst>
                                </p:cTn>
                              </p:par>
                              <p:par>
                                <p:cTn id="101" presetID="10" presetClass="exit" presetSubtype="0" fill="hold" nodeType="withEffect">
                                  <p:stCondLst>
                                    <p:cond delay="500"/>
                                  </p:stCondLst>
                                  <p:childTnLst>
                                    <p:animEffect transition="out" filter="fade">
                                      <p:cBhvr>
                                        <p:cTn id="102" dur="500"/>
                                        <p:tgtEl>
                                          <p:spTgt spid="118"/>
                                        </p:tgtEl>
                                      </p:cBhvr>
                                    </p:animEffect>
                                    <p:set>
                                      <p:cBhvr>
                                        <p:cTn id="103" dur="1" fill="hold">
                                          <p:stCondLst>
                                            <p:cond delay="499"/>
                                          </p:stCondLst>
                                        </p:cTn>
                                        <p:tgtEl>
                                          <p:spTgt spid="118"/>
                                        </p:tgtEl>
                                        <p:attrNameLst>
                                          <p:attrName>style.visibility</p:attrName>
                                        </p:attrNameLst>
                                      </p:cBhvr>
                                      <p:to>
                                        <p:strVal val="hidden"/>
                                      </p:to>
                                    </p:set>
                                  </p:childTnLst>
                                </p:cTn>
                              </p:par>
                              <p:par>
                                <p:cTn id="104" presetID="2" presetClass="exit" presetSubtype="2" fill="hold" nodeType="withEffect">
                                  <p:stCondLst>
                                    <p:cond delay="0"/>
                                  </p:stCondLst>
                                  <p:childTnLst>
                                    <p:anim calcmode="lin" valueType="num">
                                      <p:cBhvr additive="base">
                                        <p:cTn id="105" dur="2000"/>
                                        <p:tgtEl>
                                          <p:spTgt spid="119"/>
                                        </p:tgtEl>
                                        <p:attrNameLst>
                                          <p:attrName>ppt_x</p:attrName>
                                        </p:attrNameLst>
                                      </p:cBhvr>
                                      <p:tavLst>
                                        <p:tav tm="0">
                                          <p:val>
                                            <p:strVal val="ppt_x"/>
                                          </p:val>
                                        </p:tav>
                                        <p:tav tm="100000">
                                          <p:val>
                                            <p:strVal val="1+ppt_w/2"/>
                                          </p:val>
                                        </p:tav>
                                      </p:tavLst>
                                    </p:anim>
                                    <p:anim calcmode="lin" valueType="num">
                                      <p:cBhvr additive="base">
                                        <p:cTn id="106" dur="2000"/>
                                        <p:tgtEl>
                                          <p:spTgt spid="119"/>
                                        </p:tgtEl>
                                        <p:attrNameLst>
                                          <p:attrName>ppt_y</p:attrName>
                                        </p:attrNameLst>
                                      </p:cBhvr>
                                      <p:tavLst>
                                        <p:tav tm="0">
                                          <p:val>
                                            <p:strVal val="ppt_y"/>
                                          </p:val>
                                        </p:tav>
                                        <p:tav tm="100000">
                                          <p:val>
                                            <p:strVal val="ppt_y"/>
                                          </p:val>
                                        </p:tav>
                                      </p:tavLst>
                                    </p:anim>
                                    <p:set>
                                      <p:cBhvr>
                                        <p:cTn id="107" dur="1" fill="hold">
                                          <p:stCondLst>
                                            <p:cond delay="1999"/>
                                          </p:stCondLst>
                                        </p:cTn>
                                        <p:tgtEl>
                                          <p:spTgt spid="119"/>
                                        </p:tgtEl>
                                        <p:attrNameLst>
                                          <p:attrName>style.visibility</p:attrName>
                                        </p:attrNameLst>
                                      </p:cBhvr>
                                      <p:to>
                                        <p:strVal val="hidden"/>
                                      </p:to>
                                    </p:set>
                                  </p:childTnLst>
                                </p:cTn>
                              </p:par>
                              <p:par>
                                <p:cTn id="108" presetID="2" presetClass="exit" presetSubtype="2" fill="hold" nodeType="withEffect">
                                  <p:stCondLst>
                                    <p:cond delay="0"/>
                                  </p:stCondLst>
                                  <p:childTnLst>
                                    <p:anim calcmode="lin" valueType="num">
                                      <p:cBhvr additive="base">
                                        <p:cTn id="109" dur="2000"/>
                                        <p:tgtEl>
                                          <p:spTgt spid="115"/>
                                        </p:tgtEl>
                                        <p:attrNameLst>
                                          <p:attrName>ppt_x</p:attrName>
                                        </p:attrNameLst>
                                      </p:cBhvr>
                                      <p:tavLst>
                                        <p:tav tm="0">
                                          <p:val>
                                            <p:strVal val="ppt_x"/>
                                          </p:val>
                                        </p:tav>
                                        <p:tav tm="100000">
                                          <p:val>
                                            <p:strVal val="1+ppt_w/2"/>
                                          </p:val>
                                        </p:tav>
                                      </p:tavLst>
                                    </p:anim>
                                    <p:anim calcmode="lin" valueType="num">
                                      <p:cBhvr additive="base">
                                        <p:cTn id="110" dur="2000"/>
                                        <p:tgtEl>
                                          <p:spTgt spid="115"/>
                                        </p:tgtEl>
                                        <p:attrNameLst>
                                          <p:attrName>ppt_y</p:attrName>
                                        </p:attrNameLst>
                                      </p:cBhvr>
                                      <p:tavLst>
                                        <p:tav tm="0">
                                          <p:val>
                                            <p:strVal val="ppt_y"/>
                                          </p:val>
                                        </p:tav>
                                        <p:tav tm="100000">
                                          <p:val>
                                            <p:strVal val="ppt_y"/>
                                          </p:val>
                                        </p:tav>
                                      </p:tavLst>
                                    </p:anim>
                                    <p:set>
                                      <p:cBhvr>
                                        <p:cTn id="111" dur="1" fill="hold">
                                          <p:stCondLst>
                                            <p:cond delay="1999"/>
                                          </p:stCondLst>
                                        </p:cTn>
                                        <p:tgtEl>
                                          <p:spTgt spid="115"/>
                                        </p:tgtEl>
                                        <p:attrNameLst>
                                          <p:attrName>style.visibility</p:attrName>
                                        </p:attrNameLst>
                                      </p:cBhvr>
                                      <p:to>
                                        <p:strVal val="hidden"/>
                                      </p:to>
                                    </p:set>
                                  </p:childTnLst>
                                </p:cTn>
                              </p:par>
                              <p:par>
                                <p:cTn id="112" presetID="2" presetClass="exit" presetSubtype="2" fill="hold" nodeType="withEffect">
                                  <p:stCondLst>
                                    <p:cond delay="0"/>
                                  </p:stCondLst>
                                  <p:childTnLst>
                                    <p:anim calcmode="lin" valueType="num">
                                      <p:cBhvr additive="base">
                                        <p:cTn id="113" dur="2000"/>
                                        <p:tgtEl>
                                          <p:spTgt spid="120"/>
                                        </p:tgtEl>
                                        <p:attrNameLst>
                                          <p:attrName>ppt_x</p:attrName>
                                        </p:attrNameLst>
                                      </p:cBhvr>
                                      <p:tavLst>
                                        <p:tav tm="0">
                                          <p:val>
                                            <p:strVal val="ppt_x"/>
                                          </p:val>
                                        </p:tav>
                                        <p:tav tm="100000">
                                          <p:val>
                                            <p:strVal val="1+ppt_w/2"/>
                                          </p:val>
                                        </p:tav>
                                      </p:tavLst>
                                    </p:anim>
                                    <p:anim calcmode="lin" valueType="num">
                                      <p:cBhvr additive="base">
                                        <p:cTn id="114" dur="2000"/>
                                        <p:tgtEl>
                                          <p:spTgt spid="120"/>
                                        </p:tgtEl>
                                        <p:attrNameLst>
                                          <p:attrName>ppt_y</p:attrName>
                                        </p:attrNameLst>
                                      </p:cBhvr>
                                      <p:tavLst>
                                        <p:tav tm="0">
                                          <p:val>
                                            <p:strVal val="ppt_y"/>
                                          </p:val>
                                        </p:tav>
                                        <p:tav tm="100000">
                                          <p:val>
                                            <p:strVal val="ppt_y"/>
                                          </p:val>
                                        </p:tav>
                                      </p:tavLst>
                                    </p:anim>
                                    <p:set>
                                      <p:cBhvr>
                                        <p:cTn id="115" dur="1" fill="hold">
                                          <p:stCondLst>
                                            <p:cond delay="1999"/>
                                          </p:stCondLst>
                                        </p:cTn>
                                        <p:tgtEl>
                                          <p:spTgt spid="120"/>
                                        </p:tgtEl>
                                        <p:attrNameLst>
                                          <p:attrName>style.visibility</p:attrName>
                                        </p:attrNameLst>
                                      </p:cBhvr>
                                      <p:to>
                                        <p:strVal val="hidden"/>
                                      </p:to>
                                    </p:set>
                                  </p:childTnLst>
                                </p:cTn>
                              </p:par>
                              <p:par>
                                <p:cTn id="116" presetID="2" presetClass="exit" presetSubtype="2" fill="hold" nodeType="withEffect">
                                  <p:stCondLst>
                                    <p:cond delay="0"/>
                                  </p:stCondLst>
                                  <p:childTnLst>
                                    <p:anim calcmode="lin" valueType="num">
                                      <p:cBhvr additive="base">
                                        <p:cTn id="117" dur="2000"/>
                                        <p:tgtEl>
                                          <p:spTgt spid="117"/>
                                        </p:tgtEl>
                                        <p:attrNameLst>
                                          <p:attrName>ppt_x</p:attrName>
                                        </p:attrNameLst>
                                      </p:cBhvr>
                                      <p:tavLst>
                                        <p:tav tm="0">
                                          <p:val>
                                            <p:strVal val="ppt_x"/>
                                          </p:val>
                                        </p:tav>
                                        <p:tav tm="100000">
                                          <p:val>
                                            <p:strVal val="1+ppt_w/2"/>
                                          </p:val>
                                        </p:tav>
                                      </p:tavLst>
                                    </p:anim>
                                    <p:anim calcmode="lin" valueType="num">
                                      <p:cBhvr additive="base">
                                        <p:cTn id="118" dur="2000"/>
                                        <p:tgtEl>
                                          <p:spTgt spid="117"/>
                                        </p:tgtEl>
                                        <p:attrNameLst>
                                          <p:attrName>ppt_y</p:attrName>
                                        </p:attrNameLst>
                                      </p:cBhvr>
                                      <p:tavLst>
                                        <p:tav tm="0">
                                          <p:val>
                                            <p:strVal val="ppt_y"/>
                                          </p:val>
                                        </p:tav>
                                        <p:tav tm="100000">
                                          <p:val>
                                            <p:strVal val="ppt_y"/>
                                          </p:val>
                                        </p:tav>
                                      </p:tavLst>
                                    </p:anim>
                                    <p:set>
                                      <p:cBhvr>
                                        <p:cTn id="119" dur="1" fill="hold">
                                          <p:stCondLst>
                                            <p:cond delay="1999"/>
                                          </p:stCondLst>
                                        </p:cTn>
                                        <p:tgtEl>
                                          <p:spTgt spid="117"/>
                                        </p:tgtEl>
                                        <p:attrNameLst>
                                          <p:attrName>style.visibility</p:attrName>
                                        </p:attrNameLst>
                                      </p:cBhvr>
                                      <p:to>
                                        <p:strVal val="hidden"/>
                                      </p:to>
                                    </p:set>
                                  </p:childTnLst>
                                </p:cTn>
                              </p:par>
                              <p:par>
                                <p:cTn id="120" presetID="2" presetClass="exit" presetSubtype="2" fill="hold" nodeType="withEffect">
                                  <p:stCondLst>
                                    <p:cond delay="0"/>
                                  </p:stCondLst>
                                  <p:childTnLst>
                                    <p:anim calcmode="lin" valueType="num">
                                      <p:cBhvr additive="base">
                                        <p:cTn id="121" dur="2000"/>
                                        <p:tgtEl>
                                          <p:spTgt spid="121"/>
                                        </p:tgtEl>
                                        <p:attrNameLst>
                                          <p:attrName>ppt_x</p:attrName>
                                        </p:attrNameLst>
                                      </p:cBhvr>
                                      <p:tavLst>
                                        <p:tav tm="0">
                                          <p:val>
                                            <p:strVal val="ppt_x"/>
                                          </p:val>
                                        </p:tav>
                                        <p:tav tm="100000">
                                          <p:val>
                                            <p:strVal val="1+ppt_w/2"/>
                                          </p:val>
                                        </p:tav>
                                      </p:tavLst>
                                    </p:anim>
                                    <p:anim calcmode="lin" valueType="num">
                                      <p:cBhvr additive="base">
                                        <p:cTn id="122" dur="2000"/>
                                        <p:tgtEl>
                                          <p:spTgt spid="121"/>
                                        </p:tgtEl>
                                        <p:attrNameLst>
                                          <p:attrName>ppt_y</p:attrName>
                                        </p:attrNameLst>
                                      </p:cBhvr>
                                      <p:tavLst>
                                        <p:tav tm="0">
                                          <p:val>
                                            <p:strVal val="ppt_y"/>
                                          </p:val>
                                        </p:tav>
                                        <p:tav tm="100000">
                                          <p:val>
                                            <p:strVal val="ppt_y"/>
                                          </p:val>
                                        </p:tav>
                                      </p:tavLst>
                                    </p:anim>
                                    <p:set>
                                      <p:cBhvr>
                                        <p:cTn id="123" dur="1" fill="hold">
                                          <p:stCondLst>
                                            <p:cond delay="1999"/>
                                          </p:stCondLst>
                                        </p:cTn>
                                        <p:tgtEl>
                                          <p:spTgt spid="121"/>
                                        </p:tgtEl>
                                        <p:attrNameLst>
                                          <p:attrName>style.visibility</p:attrName>
                                        </p:attrNameLst>
                                      </p:cBhvr>
                                      <p:to>
                                        <p:strVal val="hidden"/>
                                      </p:to>
                                    </p:set>
                                  </p:childTnLst>
                                </p:cTn>
                              </p:par>
                              <p:par>
                                <p:cTn id="124" presetID="2" presetClass="exit" presetSubtype="2" fill="hold" nodeType="withEffect">
                                  <p:stCondLst>
                                    <p:cond delay="0"/>
                                  </p:stCondLst>
                                  <p:childTnLst>
                                    <p:anim calcmode="lin" valueType="num">
                                      <p:cBhvr additive="base">
                                        <p:cTn id="125" dur="2000"/>
                                        <p:tgtEl>
                                          <p:spTgt spid="118"/>
                                        </p:tgtEl>
                                        <p:attrNameLst>
                                          <p:attrName>ppt_x</p:attrName>
                                        </p:attrNameLst>
                                      </p:cBhvr>
                                      <p:tavLst>
                                        <p:tav tm="0">
                                          <p:val>
                                            <p:strVal val="ppt_x"/>
                                          </p:val>
                                        </p:tav>
                                        <p:tav tm="100000">
                                          <p:val>
                                            <p:strVal val="1+ppt_w/2"/>
                                          </p:val>
                                        </p:tav>
                                      </p:tavLst>
                                    </p:anim>
                                    <p:anim calcmode="lin" valueType="num">
                                      <p:cBhvr additive="base">
                                        <p:cTn id="126" dur="2000"/>
                                        <p:tgtEl>
                                          <p:spTgt spid="118"/>
                                        </p:tgtEl>
                                        <p:attrNameLst>
                                          <p:attrName>ppt_y</p:attrName>
                                        </p:attrNameLst>
                                      </p:cBhvr>
                                      <p:tavLst>
                                        <p:tav tm="0">
                                          <p:val>
                                            <p:strVal val="ppt_y"/>
                                          </p:val>
                                        </p:tav>
                                        <p:tav tm="100000">
                                          <p:val>
                                            <p:strVal val="ppt_y"/>
                                          </p:val>
                                        </p:tav>
                                      </p:tavLst>
                                    </p:anim>
                                    <p:set>
                                      <p:cBhvr>
                                        <p:cTn id="127" dur="1" fill="hold">
                                          <p:stCondLst>
                                            <p:cond delay="1999"/>
                                          </p:stCondLst>
                                        </p:cTn>
                                        <p:tgtEl>
                                          <p:spTgt spid="118"/>
                                        </p:tgtEl>
                                        <p:attrNameLst>
                                          <p:attrName>style.visibility</p:attrName>
                                        </p:attrNameLst>
                                      </p:cBhvr>
                                      <p:to>
                                        <p:strVal val="hidden"/>
                                      </p:to>
                                    </p:set>
                                  </p:childTnLst>
                                </p:cTn>
                              </p:par>
                              <p:par>
                                <p:cTn id="128" presetID="22" presetClass="entr" presetSubtype="8" fill="hold" nodeType="withEffect">
                                  <p:stCondLst>
                                    <p:cond delay="1000"/>
                                  </p:stCondLst>
                                  <p:childTnLst>
                                    <p:set>
                                      <p:cBhvr>
                                        <p:cTn id="129" dur="1" fill="hold">
                                          <p:stCondLst>
                                            <p:cond delay="0"/>
                                          </p:stCondLst>
                                        </p:cTn>
                                        <p:tgtEl>
                                          <p:spTgt spid="104"/>
                                        </p:tgtEl>
                                        <p:attrNameLst>
                                          <p:attrName>style.visibility</p:attrName>
                                        </p:attrNameLst>
                                      </p:cBhvr>
                                      <p:to>
                                        <p:strVal val="visible"/>
                                      </p:to>
                                    </p:set>
                                    <p:animEffect transition="in" filter="wipe(left)">
                                      <p:cBhvr>
                                        <p:cTn id="13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0" grpId="0"/>
      <p:bldP spid="41" grpId="0"/>
      <p:bldP spid="1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Left Arrow 100"/>
          <p:cNvSpPr/>
          <p:nvPr/>
        </p:nvSpPr>
        <p:spPr>
          <a:xfrm flipH="1">
            <a:off x="2956991" y="1731315"/>
            <a:ext cx="3672407" cy="383235"/>
          </a:xfrm>
          <a:prstGeom prst="leftArrow">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High-Dimensional Function</a:t>
            </a:r>
            <a:endParaRPr lang="en-GB" dirty="0"/>
          </a:p>
        </p:txBody>
      </p:sp>
      <p:sp>
        <p:nvSpPr>
          <p:cNvPr id="2" name="Title 1"/>
          <p:cNvSpPr>
            <a:spLocks noGrp="1"/>
          </p:cNvSpPr>
          <p:nvPr>
            <p:ph type="title"/>
          </p:nvPr>
        </p:nvSpPr>
        <p:spPr/>
        <p:txBody>
          <a:bodyPr>
            <a:normAutofit fontScale="90000"/>
          </a:bodyPr>
          <a:lstStyle/>
          <a:p>
            <a:r>
              <a:rPr lang="en-US" dirty="0" smtClean="0"/>
              <a:t>From Appearance to Recipes</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17</a:t>
            </a:fld>
            <a:endParaRPr lang="en-US" dirty="0"/>
          </a:p>
        </p:txBody>
      </p:sp>
      <p:sp>
        <p:nvSpPr>
          <p:cNvPr id="310" name="TextBox 309"/>
          <p:cNvSpPr txBox="1"/>
          <p:nvPr/>
        </p:nvSpPr>
        <p:spPr>
          <a:xfrm>
            <a:off x="6633765" y="1695942"/>
            <a:ext cx="1306744" cy="408623"/>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1800" b="1" dirty="0" smtClean="0"/>
              <a:t>Appearance</a:t>
            </a:r>
            <a:endParaRPr lang="en-US" sz="1800" b="1" dirty="0"/>
          </a:p>
        </p:txBody>
      </p:sp>
      <p:sp>
        <p:nvSpPr>
          <p:cNvPr id="314" name="TextBox 313"/>
          <p:cNvSpPr txBox="1"/>
          <p:nvPr/>
        </p:nvSpPr>
        <p:spPr>
          <a:xfrm>
            <a:off x="602880" y="1695942"/>
            <a:ext cx="2395713" cy="408623"/>
          </a:xfrm>
          <a:prstGeom prst="round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800" b="1" dirty="0" smtClean="0"/>
              <a:t>Pigment Concentrations</a:t>
            </a:r>
            <a:endParaRPr lang="en-US" sz="1800" b="1" dirty="0"/>
          </a:p>
        </p:txBody>
      </p:sp>
      <p:grpSp>
        <p:nvGrpSpPr>
          <p:cNvPr id="6" name="Group 5"/>
          <p:cNvGrpSpPr/>
          <p:nvPr/>
        </p:nvGrpSpPr>
        <p:grpSpPr>
          <a:xfrm>
            <a:off x="3048001" y="1971002"/>
            <a:ext cx="2823209" cy="2744623"/>
            <a:chOff x="3387734" y="1916329"/>
            <a:chExt cx="2070605" cy="2012971"/>
          </a:xfrm>
        </p:grpSpPr>
        <p:sp>
          <p:nvSpPr>
            <p:cNvPr id="311" name="TextBox 310"/>
            <p:cNvSpPr txBox="1"/>
            <p:nvPr/>
          </p:nvSpPr>
          <p:spPr>
            <a:xfrm>
              <a:off x="3880138" y="3680997"/>
              <a:ext cx="1301947" cy="248303"/>
            </a:xfrm>
            <a:prstGeom prst="rect">
              <a:avLst/>
            </a:prstGeom>
            <a:noFill/>
          </p:spPr>
          <p:txBody>
            <a:bodyPr wrap="none" rtlCol="0">
              <a:spAutoFit/>
            </a:bodyPr>
            <a:lstStyle/>
            <a:p>
              <a:pPr algn="ctr"/>
              <a:r>
                <a:rPr lang="en-US" dirty="0" smtClean="0"/>
                <a:t>Scattering Coefficient</a:t>
              </a:r>
              <a:endParaRPr lang="en-US" dirty="0"/>
            </a:p>
          </p:txBody>
        </p:sp>
        <p:sp>
          <p:nvSpPr>
            <p:cNvPr id="312" name="TextBox 311"/>
            <p:cNvSpPr txBox="1"/>
            <p:nvPr/>
          </p:nvSpPr>
          <p:spPr>
            <a:xfrm rot="16200000">
              <a:off x="2843864" y="2712949"/>
              <a:ext cx="1336043" cy="248303"/>
            </a:xfrm>
            <a:prstGeom prst="rect">
              <a:avLst/>
            </a:prstGeom>
            <a:noFill/>
          </p:spPr>
          <p:txBody>
            <a:bodyPr wrap="none" rtlCol="0">
              <a:spAutoFit/>
            </a:bodyPr>
            <a:lstStyle/>
            <a:p>
              <a:r>
                <a:rPr lang="en-US" dirty="0" smtClean="0"/>
                <a:t>Absorption Coefficient</a:t>
              </a:r>
              <a:endParaRPr lang="en-US" dirty="0"/>
            </a:p>
          </p:txBody>
        </p:sp>
        <p:cxnSp>
          <p:nvCxnSpPr>
            <p:cNvPr id="364" name="Straight Connector 363"/>
            <p:cNvCxnSpPr/>
            <p:nvPr/>
          </p:nvCxnSpPr>
          <p:spPr>
            <a:xfrm>
              <a:off x="3858139"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4315339"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4543939"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4772539" y="2068847"/>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16200000">
              <a:off x="4469368" y="26719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a:off x="3629539" y="3714750"/>
              <a:ext cx="1828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flipV="1">
              <a:off x="3629539" y="1979658"/>
              <a:ext cx="0" cy="1735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16200000">
              <a:off x="4469368" y="22147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16200000">
              <a:off x="4469368" y="19861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16200000">
              <a:off x="4466111" y="17575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4080592"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16200000">
              <a:off x="4454857" y="243968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76" name="Group 375"/>
            <p:cNvGrpSpPr/>
            <p:nvPr/>
          </p:nvGrpSpPr>
          <p:grpSpPr>
            <a:xfrm>
              <a:off x="3633534" y="1916329"/>
              <a:ext cx="1642646" cy="1642646"/>
              <a:chOff x="1141712" y="2254605"/>
              <a:chExt cx="1642646" cy="1642646"/>
            </a:xfrm>
          </p:grpSpPr>
          <p:cxnSp>
            <p:nvCxnSpPr>
              <p:cNvPr id="377" name="Straight Connector 376"/>
              <p:cNvCxnSpPr/>
              <p:nvPr/>
            </p:nvCxnSpPr>
            <p:spPr>
              <a:xfrm rot="15553304">
                <a:off x="1963035" y="2520006"/>
                <a:ext cx="0" cy="1642646"/>
              </a:xfrm>
              <a:prstGeom prst="line">
                <a:avLst/>
              </a:prstGeom>
              <a:ln w="3175">
                <a:solidFill>
                  <a:schemeClr val="accent2">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646696" flipH="1">
                <a:off x="1649103" y="2254605"/>
                <a:ext cx="0" cy="1642646"/>
              </a:xfrm>
              <a:prstGeom prst="line">
                <a:avLst/>
              </a:prstGeom>
              <a:ln w="3175">
                <a:solidFill>
                  <a:schemeClr val="accent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sp>
            <p:nvSpPr>
              <p:cNvPr id="381" name="Donut 380"/>
              <p:cNvSpPr/>
              <p:nvPr/>
            </p:nvSpPr>
            <p:spPr>
              <a:xfrm rot="20953304">
                <a:off x="1774183" y="3331446"/>
                <a:ext cx="77014" cy="77010"/>
              </a:xfrm>
              <a:prstGeom prst="donut">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82" name="Donut 381"/>
              <p:cNvSpPr/>
              <p:nvPr/>
            </p:nvSpPr>
            <p:spPr>
              <a:xfrm rot="20953304">
                <a:off x="1997060" y="3289018"/>
                <a:ext cx="77014" cy="77010"/>
              </a:xfrm>
              <a:prstGeom prst="donut">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83" name="Donut 382"/>
              <p:cNvSpPr/>
              <p:nvPr/>
            </p:nvSpPr>
            <p:spPr>
              <a:xfrm rot="20953304">
                <a:off x="2221627" y="3246267"/>
                <a:ext cx="77014" cy="77010"/>
              </a:xfrm>
              <a:prstGeom prst="donut">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84" name="Donut 383"/>
              <p:cNvSpPr/>
              <p:nvPr/>
            </p:nvSpPr>
            <p:spPr>
              <a:xfrm rot="15553304">
                <a:off x="1547213" y="3370773"/>
                <a:ext cx="77014" cy="77014"/>
              </a:xfrm>
              <a:prstGeom prst="donut">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86" name="Donut 385"/>
              <p:cNvSpPr/>
              <p:nvPr/>
            </p:nvSpPr>
            <p:spPr>
              <a:xfrm rot="6046696" flipH="1">
                <a:off x="1585686" y="3172217"/>
                <a:ext cx="77014" cy="77014"/>
              </a:xfrm>
              <a:prstGeom prst="donut">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87" name="Donut 386"/>
              <p:cNvSpPr/>
              <p:nvPr/>
            </p:nvSpPr>
            <p:spPr>
              <a:xfrm rot="6046696" flipH="1">
                <a:off x="1628114" y="2949341"/>
                <a:ext cx="77014" cy="77014"/>
              </a:xfrm>
              <a:prstGeom prst="donut">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388" name="Donut 387"/>
              <p:cNvSpPr/>
              <p:nvPr/>
            </p:nvSpPr>
            <p:spPr>
              <a:xfrm rot="6046696" flipH="1">
                <a:off x="1670152" y="2728514"/>
                <a:ext cx="77014" cy="77014"/>
              </a:xfrm>
              <a:prstGeom prst="donut">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grpSp>
      <p:sp>
        <p:nvSpPr>
          <p:cNvPr id="313" name="TextBox 312"/>
          <p:cNvSpPr txBox="1"/>
          <p:nvPr/>
        </p:nvSpPr>
        <p:spPr>
          <a:xfrm>
            <a:off x="3443558" y="1695942"/>
            <a:ext cx="2423842" cy="408623"/>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800" b="1" dirty="0" smtClean="0"/>
              <a:t>Scattering Parameters</a:t>
            </a:r>
            <a:endParaRPr lang="en-US" sz="1800" b="1" dirty="0"/>
          </a:p>
        </p:txBody>
      </p:sp>
      <p:sp>
        <p:nvSpPr>
          <p:cNvPr id="13" name="Freeform 12"/>
          <p:cNvSpPr/>
          <p:nvPr/>
        </p:nvSpPr>
        <p:spPr>
          <a:xfrm>
            <a:off x="4554245" y="1314942"/>
            <a:ext cx="2840854" cy="388953"/>
          </a:xfrm>
          <a:custGeom>
            <a:avLst/>
            <a:gdLst>
              <a:gd name="connsiteX0" fmla="*/ 0 w 2840854"/>
              <a:gd name="connsiteY0" fmla="*/ 514930 h 532685"/>
              <a:gd name="connsiteX1" fmla="*/ 1429305 w 2840854"/>
              <a:gd name="connsiteY1" fmla="*/ 25 h 532685"/>
              <a:gd name="connsiteX2" fmla="*/ 2840854 w 2840854"/>
              <a:gd name="connsiteY2" fmla="*/ 532685 h 532685"/>
            </a:gdLst>
            <a:ahLst/>
            <a:cxnLst>
              <a:cxn ang="0">
                <a:pos x="connsiteX0" y="connsiteY0"/>
              </a:cxn>
              <a:cxn ang="0">
                <a:pos x="connsiteX1" y="connsiteY1"/>
              </a:cxn>
              <a:cxn ang="0">
                <a:pos x="connsiteX2" y="connsiteY2"/>
              </a:cxn>
            </a:cxnLst>
            <a:rect l="l" t="t" r="r" b="b"/>
            <a:pathLst>
              <a:path w="2840854" h="532685">
                <a:moveTo>
                  <a:pt x="0" y="514930"/>
                </a:moveTo>
                <a:cubicBezTo>
                  <a:pt x="477914" y="255998"/>
                  <a:pt x="955829" y="-2934"/>
                  <a:pt x="1429305" y="25"/>
                </a:cubicBezTo>
                <a:cubicBezTo>
                  <a:pt x="1902781" y="2984"/>
                  <a:pt x="2618912" y="449827"/>
                  <a:pt x="2840854" y="532685"/>
                </a:cubicBezTo>
              </a:path>
            </a:pathLst>
          </a:custGeom>
          <a:ln w="28575">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r>
              <a:rPr lang="en-US" dirty="0" smtClean="0"/>
              <a:t>Forward Model</a:t>
            </a:r>
          </a:p>
        </p:txBody>
      </p:sp>
      <p:sp>
        <p:nvSpPr>
          <p:cNvPr id="435" name="Freeform 434"/>
          <p:cNvSpPr/>
          <p:nvPr/>
        </p:nvSpPr>
        <p:spPr>
          <a:xfrm>
            <a:off x="4518328" y="2070726"/>
            <a:ext cx="2820850" cy="311016"/>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TextBox 435"/>
          <p:cNvSpPr txBox="1"/>
          <p:nvPr/>
        </p:nvSpPr>
        <p:spPr>
          <a:xfrm>
            <a:off x="5251135" y="2063175"/>
            <a:ext cx="1275798"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Non Linear</a:t>
            </a:r>
          </a:p>
          <a:p>
            <a:pPr algn="ctr"/>
            <a:r>
              <a:rPr lang="en-US" dirty="0" smtClean="0"/>
              <a:t>Minimization</a:t>
            </a:r>
          </a:p>
        </p:txBody>
      </p:sp>
      <p:sp>
        <p:nvSpPr>
          <p:cNvPr id="3" name="Date Placeholder 2"/>
          <p:cNvSpPr>
            <a:spLocks noGrp="1"/>
          </p:cNvSpPr>
          <p:nvPr>
            <p:ph type="dt" sz="half" idx="10"/>
          </p:nvPr>
        </p:nvSpPr>
        <p:spPr/>
        <p:txBody>
          <a:bodyPr/>
          <a:lstStyle/>
          <a:p>
            <a:fld id="{BE7BF439-D375-48A9-B3A6-BC0711796BF3}"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grpSp>
        <p:nvGrpSpPr>
          <p:cNvPr id="21" name="Group 20"/>
          <p:cNvGrpSpPr/>
          <p:nvPr/>
        </p:nvGrpSpPr>
        <p:grpSpPr>
          <a:xfrm>
            <a:off x="2494625" y="1166705"/>
            <a:ext cx="1251752" cy="1081719"/>
            <a:chOff x="2494625" y="1075253"/>
            <a:chExt cx="1251752" cy="1081719"/>
          </a:xfrm>
        </p:grpSpPr>
        <p:sp>
          <p:nvSpPr>
            <p:cNvPr id="16" name="Freeform 15"/>
            <p:cNvSpPr/>
            <p:nvPr/>
          </p:nvSpPr>
          <p:spPr>
            <a:xfrm>
              <a:off x="2494625" y="1337298"/>
              <a:ext cx="1225119" cy="251805"/>
            </a:xfrm>
            <a:custGeom>
              <a:avLst/>
              <a:gdLst>
                <a:gd name="connsiteX0" fmla="*/ 0 w 1225119"/>
                <a:gd name="connsiteY0" fmla="*/ 186580 h 213213"/>
                <a:gd name="connsiteX1" fmla="*/ 585926 w 1225119"/>
                <a:gd name="connsiteY1" fmla="*/ 149 h 213213"/>
                <a:gd name="connsiteX2" fmla="*/ 1225119 w 1225119"/>
                <a:gd name="connsiteY2" fmla="*/ 213213 h 213213"/>
              </a:gdLst>
              <a:ahLst/>
              <a:cxnLst>
                <a:cxn ang="0">
                  <a:pos x="connsiteX0" y="connsiteY0"/>
                </a:cxn>
                <a:cxn ang="0">
                  <a:pos x="connsiteX1" y="connsiteY1"/>
                </a:cxn>
                <a:cxn ang="0">
                  <a:pos x="connsiteX2" y="connsiteY2"/>
                </a:cxn>
              </a:cxnLst>
              <a:rect l="l" t="t" r="r" b="b"/>
              <a:pathLst>
                <a:path w="1225119" h="213213">
                  <a:moveTo>
                    <a:pt x="0" y="186580"/>
                  </a:moveTo>
                  <a:cubicBezTo>
                    <a:pt x="190870" y="91145"/>
                    <a:pt x="381740" y="-4290"/>
                    <a:pt x="585926" y="149"/>
                  </a:cubicBezTo>
                  <a:cubicBezTo>
                    <a:pt x="790112" y="4588"/>
                    <a:pt x="1090474" y="173263"/>
                    <a:pt x="1225119" y="213213"/>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2539014" y="2006038"/>
              <a:ext cx="1207363" cy="150934"/>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693895" y="1075253"/>
              <a:ext cx="798617"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500" dirty="0" smtClean="0"/>
                <a:t>Linear</a:t>
              </a:r>
              <a:r>
                <a:rPr lang="en-US" dirty="0" smtClean="0"/>
                <a:t> </a:t>
              </a:r>
            </a:p>
            <a:p>
              <a:pPr algn="ctr"/>
              <a:r>
                <a:rPr lang="en-US" dirty="0" smtClean="0"/>
                <a:t>Relation</a:t>
              </a:r>
              <a:endParaRPr lang="en-GB" dirty="0"/>
            </a:p>
          </p:txBody>
        </p:sp>
      </p:grpSp>
      <p:grpSp>
        <p:nvGrpSpPr>
          <p:cNvPr id="208" name="Group 207"/>
          <p:cNvGrpSpPr/>
          <p:nvPr/>
        </p:nvGrpSpPr>
        <p:grpSpPr>
          <a:xfrm>
            <a:off x="304800" y="2080796"/>
            <a:ext cx="2867801" cy="2658308"/>
            <a:chOff x="304800" y="2080796"/>
            <a:chExt cx="2867801" cy="2658308"/>
          </a:xfrm>
        </p:grpSpPr>
        <p:grpSp>
          <p:nvGrpSpPr>
            <p:cNvPr id="209" name="Group 208"/>
            <p:cNvGrpSpPr/>
            <p:nvPr/>
          </p:nvGrpSpPr>
          <p:grpSpPr>
            <a:xfrm>
              <a:off x="304800" y="2080796"/>
              <a:ext cx="2867801" cy="2658308"/>
              <a:chOff x="304800" y="2080796"/>
              <a:chExt cx="2867801" cy="2658308"/>
            </a:xfrm>
          </p:grpSpPr>
          <p:sp>
            <p:nvSpPr>
              <p:cNvPr id="219" name="TextBox 218"/>
              <p:cNvSpPr txBox="1"/>
              <p:nvPr/>
            </p:nvSpPr>
            <p:spPr>
              <a:xfrm>
                <a:off x="1268746" y="4400550"/>
                <a:ext cx="1245854" cy="338554"/>
              </a:xfrm>
              <a:prstGeom prst="rect">
                <a:avLst/>
              </a:prstGeom>
              <a:noFill/>
              <a:ln>
                <a:noFill/>
              </a:ln>
            </p:spPr>
            <p:txBody>
              <a:bodyPr wrap="none" rtlCol="0">
                <a:spAutoFit/>
              </a:bodyPr>
              <a:lstStyle/>
              <a:p>
                <a:r>
                  <a:rPr lang="en-US" dirty="0" smtClean="0"/>
                  <a:t>Pigment 1 (%)</a:t>
                </a:r>
                <a:endParaRPr lang="en-US" dirty="0"/>
              </a:p>
            </p:txBody>
          </p:sp>
          <p:sp>
            <p:nvSpPr>
              <p:cNvPr id="220" name="TextBox 219"/>
              <p:cNvSpPr txBox="1"/>
              <p:nvPr/>
            </p:nvSpPr>
            <p:spPr>
              <a:xfrm rot="16200000">
                <a:off x="-148850" y="3075397"/>
                <a:ext cx="1245854" cy="338554"/>
              </a:xfrm>
              <a:prstGeom prst="rect">
                <a:avLst/>
              </a:prstGeom>
              <a:noFill/>
              <a:ln>
                <a:noFill/>
              </a:ln>
            </p:spPr>
            <p:txBody>
              <a:bodyPr wrap="none" rtlCol="0">
                <a:spAutoFit/>
              </a:bodyPr>
              <a:lstStyle/>
              <a:p>
                <a:r>
                  <a:rPr lang="en-US" dirty="0" smtClean="0"/>
                  <a:t>Pigment 2 (%)</a:t>
                </a:r>
                <a:endParaRPr lang="en-US" dirty="0"/>
              </a:p>
            </p:txBody>
          </p:sp>
          <p:cxnSp>
            <p:nvCxnSpPr>
              <p:cNvPr id="221" name="Straight Arrow Connector 220"/>
              <p:cNvCxnSpPr/>
              <p:nvPr/>
            </p:nvCxnSpPr>
            <p:spPr>
              <a:xfrm>
                <a:off x="615859"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V="1">
                <a:off x="615859" y="2080796"/>
                <a:ext cx="0" cy="2343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6200000">
                <a:off x="1765264" y="2695132"/>
                <a:ext cx="0" cy="2239697"/>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931872" y="2189003"/>
                <a:ext cx="0" cy="2239698"/>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243562" y="2189003"/>
                <a:ext cx="0" cy="2239698"/>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555251"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1866940"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2178629" y="2184562"/>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a:off x="1765264" y="3006821"/>
                <a:ext cx="0" cy="2239697"/>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a:off x="1765264" y="2383443"/>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16200000">
                <a:off x="1765264" y="2071754"/>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16200000">
                <a:off x="1760824" y="1760065"/>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882501" y="3142508"/>
              <a:ext cx="1040074" cy="1040075"/>
              <a:chOff x="1332356" y="2582771"/>
              <a:chExt cx="762814" cy="762815"/>
            </a:xfrm>
          </p:grpSpPr>
          <p:sp>
            <p:nvSpPr>
              <p:cNvPr id="212" name="Oval 211"/>
              <p:cNvSpPr/>
              <p:nvPr/>
            </p:nvSpPr>
            <p:spPr>
              <a:xfrm>
                <a:off x="1562677" y="3268576"/>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3" name="Oval 212"/>
              <p:cNvSpPr/>
              <p:nvPr/>
            </p:nvSpPr>
            <p:spPr>
              <a:xfrm>
                <a:off x="1789556" y="3268576"/>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4" name="Oval 213"/>
              <p:cNvSpPr/>
              <p:nvPr/>
            </p:nvSpPr>
            <p:spPr>
              <a:xfrm>
                <a:off x="2018156" y="3268576"/>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 name="Oval 214"/>
              <p:cNvSpPr/>
              <p:nvPr/>
            </p:nvSpPr>
            <p:spPr>
              <a:xfrm rot="16200000">
                <a:off x="1332356" y="326476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Oval 215"/>
              <p:cNvSpPr/>
              <p:nvPr/>
            </p:nvSpPr>
            <p:spPr>
              <a:xfrm rot="16200000">
                <a:off x="1332356" y="3034443"/>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p:cNvSpPr/>
              <p:nvPr/>
            </p:nvSpPr>
            <p:spPr>
              <a:xfrm rot="16200000">
                <a:off x="1332356" y="2807564"/>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p:cNvSpPr/>
              <p:nvPr/>
            </p:nvSpPr>
            <p:spPr>
              <a:xfrm rot="16200000">
                <a:off x="1332356" y="2582771"/>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33" name="Group 232"/>
          <p:cNvGrpSpPr/>
          <p:nvPr/>
        </p:nvGrpSpPr>
        <p:grpSpPr>
          <a:xfrm>
            <a:off x="5757446" y="2047075"/>
            <a:ext cx="2876218" cy="2692029"/>
            <a:chOff x="5757446" y="2047075"/>
            <a:chExt cx="2876218" cy="2692029"/>
          </a:xfrm>
        </p:grpSpPr>
        <p:grpSp>
          <p:nvGrpSpPr>
            <p:cNvPr id="235" name="Group 234"/>
            <p:cNvGrpSpPr/>
            <p:nvPr/>
          </p:nvGrpSpPr>
          <p:grpSpPr>
            <a:xfrm>
              <a:off x="5757446" y="2047075"/>
              <a:ext cx="2876218" cy="2692029"/>
              <a:chOff x="5757446" y="2047075"/>
              <a:chExt cx="2876218" cy="2692029"/>
            </a:xfrm>
          </p:grpSpPr>
          <p:sp>
            <p:nvSpPr>
              <p:cNvPr id="247" name="TextBox 246"/>
              <p:cNvSpPr txBox="1"/>
              <p:nvPr/>
            </p:nvSpPr>
            <p:spPr>
              <a:xfrm>
                <a:off x="7067310" y="4400550"/>
                <a:ext cx="585417" cy="338554"/>
              </a:xfrm>
              <a:prstGeom prst="rect">
                <a:avLst/>
              </a:prstGeom>
              <a:noFill/>
            </p:spPr>
            <p:txBody>
              <a:bodyPr wrap="none" rtlCol="0">
                <a:spAutoFit/>
              </a:bodyPr>
              <a:lstStyle/>
              <a:p>
                <a:pPr algn="ctr"/>
                <a:r>
                  <a:rPr lang="en-US" dirty="0" smtClean="0"/>
                  <a:t>Color</a:t>
                </a:r>
                <a:endParaRPr lang="en-US" dirty="0"/>
              </a:p>
            </p:txBody>
          </p:sp>
          <p:sp>
            <p:nvSpPr>
              <p:cNvPr id="248" name="TextBox 247"/>
              <p:cNvSpPr txBox="1"/>
              <p:nvPr/>
            </p:nvSpPr>
            <p:spPr>
              <a:xfrm rot="16200000">
                <a:off x="5337298" y="3260848"/>
                <a:ext cx="1178849" cy="338554"/>
              </a:xfrm>
              <a:prstGeom prst="rect">
                <a:avLst/>
              </a:prstGeom>
              <a:noFill/>
            </p:spPr>
            <p:txBody>
              <a:bodyPr wrap="none" rtlCol="0">
                <a:spAutoFit/>
              </a:bodyPr>
              <a:lstStyle/>
              <a:p>
                <a:r>
                  <a:rPr lang="en-US" dirty="0" smtClean="0"/>
                  <a:t>Translucency</a:t>
                </a:r>
                <a:endParaRPr lang="en-US" sz="1200" dirty="0"/>
              </a:p>
            </p:txBody>
          </p:sp>
          <p:cxnSp>
            <p:nvCxnSpPr>
              <p:cNvPr id="249" name="Straight Connector 248"/>
              <p:cNvCxnSpPr/>
              <p:nvPr/>
            </p:nvCxnSpPr>
            <p:spPr>
              <a:xfrm rot="16200000">
                <a:off x="7211190" y="2675839"/>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70713"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685052" y="2165407"/>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6999390"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313729"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628068" y="2160928"/>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a:off x="7211190" y="299017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V="1">
                <a:off x="6076922" y="2047075"/>
                <a:ext cx="0" cy="2381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a:off x="7211190" y="236150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a:off x="7211190" y="2047161"/>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a:off x="7206711" y="1732822"/>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6076922"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6285669" y="2549730"/>
              <a:ext cx="1820338" cy="1592799"/>
              <a:chOff x="6493591" y="2398776"/>
              <a:chExt cx="1335078" cy="1168196"/>
            </a:xfrm>
          </p:grpSpPr>
          <p:grpSp>
            <p:nvGrpSpPr>
              <p:cNvPr id="237" name="Group 236"/>
              <p:cNvGrpSpPr/>
              <p:nvPr/>
            </p:nvGrpSpPr>
            <p:grpSpPr>
              <a:xfrm flipV="1">
                <a:off x="6493591" y="2777488"/>
                <a:ext cx="1335078" cy="753812"/>
                <a:chOff x="6188343" y="2623586"/>
                <a:chExt cx="1335078" cy="753812"/>
              </a:xfrm>
            </p:grpSpPr>
            <p:sp>
              <p:nvSpPr>
                <p:cNvPr id="240" name="Oval 239"/>
                <p:cNvSpPr/>
                <p:nvPr/>
              </p:nvSpPr>
              <p:spPr>
                <a:xfrm>
                  <a:off x="7177039" y="3236977"/>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1" name="Oval 240"/>
                <p:cNvSpPr/>
                <p:nvPr/>
              </p:nvSpPr>
              <p:spPr>
                <a:xfrm>
                  <a:off x="7433077" y="2861367"/>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2" name="Oval 241"/>
                <p:cNvSpPr/>
                <p:nvPr/>
              </p:nvSpPr>
              <p:spPr>
                <a:xfrm>
                  <a:off x="7446407" y="2768760"/>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3" name="Oval 242"/>
                <p:cNvSpPr/>
                <p:nvPr/>
              </p:nvSpPr>
              <p:spPr>
                <a:xfrm rot="16200000">
                  <a:off x="6873329" y="330038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4" name="Oval 243"/>
                <p:cNvSpPr/>
                <p:nvPr/>
              </p:nvSpPr>
              <p:spPr>
                <a:xfrm rot="16200000">
                  <a:off x="6525801" y="3078480"/>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5" name="Oval 244"/>
                <p:cNvSpPr/>
                <p:nvPr/>
              </p:nvSpPr>
              <p:spPr>
                <a:xfrm rot="16200000">
                  <a:off x="6216897" y="2768756"/>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246" name="Oval 245"/>
                <p:cNvSpPr/>
                <p:nvPr/>
              </p:nvSpPr>
              <p:spPr>
                <a:xfrm rot="16200000">
                  <a:off x="6188343" y="2623586"/>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sp>
            <p:nvSpPr>
              <p:cNvPr id="238" name="Freeform 237"/>
              <p:cNvSpPr/>
              <p:nvPr/>
            </p:nvSpPr>
            <p:spPr>
              <a:xfrm>
                <a:off x="6511417" y="2398776"/>
                <a:ext cx="754844" cy="1168196"/>
              </a:xfrm>
              <a:custGeom>
                <a:avLst/>
                <a:gdLst>
                  <a:gd name="connsiteX0" fmla="*/ 518622 w 754844"/>
                  <a:gd name="connsiteY0" fmla="*/ 0 h 1168196"/>
                  <a:gd name="connsiteX1" fmla="*/ 731982 w 754844"/>
                  <a:gd name="connsiteY1" fmla="*/ 256032 h 1168196"/>
                  <a:gd name="connsiteX2" fmla="*/ 707598 w 754844"/>
                  <a:gd name="connsiteY2" fmla="*/ 420624 h 1168196"/>
                  <a:gd name="connsiteX3" fmla="*/ 366222 w 754844"/>
                  <a:gd name="connsiteY3" fmla="*/ 627888 h 1168196"/>
                  <a:gd name="connsiteX4" fmla="*/ 97998 w 754844"/>
                  <a:gd name="connsiteY4" fmla="*/ 859536 h 1168196"/>
                  <a:gd name="connsiteX5" fmla="*/ 24846 w 754844"/>
                  <a:gd name="connsiteY5" fmla="*/ 1109472 h 1168196"/>
                  <a:gd name="connsiteX6" fmla="*/ 12654 w 754844"/>
                  <a:gd name="connsiteY6" fmla="*/ 1164336 h 116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844" h="1168196">
                    <a:moveTo>
                      <a:pt x="518622" y="0"/>
                    </a:moveTo>
                    <a:cubicBezTo>
                      <a:pt x="609554" y="92964"/>
                      <a:pt x="700486" y="185928"/>
                      <a:pt x="731982" y="256032"/>
                    </a:cubicBezTo>
                    <a:cubicBezTo>
                      <a:pt x="763478" y="326136"/>
                      <a:pt x="768558" y="358648"/>
                      <a:pt x="707598" y="420624"/>
                    </a:cubicBezTo>
                    <a:cubicBezTo>
                      <a:pt x="646638" y="482600"/>
                      <a:pt x="467822" y="554736"/>
                      <a:pt x="366222" y="627888"/>
                    </a:cubicBezTo>
                    <a:cubicBezTo>
                      <a:pt x="264622" y="701040"/>
                      <a:pt x="154894" y="779272"/>
                      <a:pt x="97998" y="859536"/>
                    </a:cubicBezTo>
                    <a:cubicBezTo>
                      <a:pt x="41102" y="939800"/>
                      <a:pt x="39070" y="1058672"/>
                      <a:pt x="24846" y="1109472"/>
                    </a:cubicBezTo>
                    <a:cubicBezTo>
                      <a:pt x="10622" y="1160272"/>
                      <a:pt x="-15794" y="1176528"/>
                      <a:pt x="12654" y="1164336"/>
                    </a:cubicBezTo>
                  </a:path>
                </a:pathLst>
              </a:cu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39" name="Freeform 238"/>
              <p:cNvSpPr/>
              <p:nvPr/>
            </p:nvSpPr>
            <p:spPr>
              <a:xfrm>
                <a:off x="7054423" y="2410968"/>
                <a:ext cx="738822" cy="1048512"/>
              </a:xfrm>
              <a:custGeom>
                <a:avLst/>
                <a:gdLst>
                  <a:gd name="connsiteX0" fmla="*/ 0 w 738822"/>
                  <a:gd name="connsiteY0" fmla="*/ 0 h 1048512"/>
                  <a:gd name="connsiteX1" fmla="*/ 30480 w 738822"/>
                  <a:gd name="connsiteY1" fmla="*/ 316992 h 1048512"/>
                  <a:gd name="connsiteX2" fmla="*/ 164592 w 738822"/>
                  <a:gd name="connsiteY2" fmla="*/ 414528 h 1048512"/>
                  <a:gd name="connsiteX3" fmla="*/ 396240 w 738822"/>
                  <a:gd name="connsiteY3" fmla="*/ 438912 h 1048512"/>
                  <a:gd name="connsiteX4" fmla="*/ 682752 w 738822"/>
                  <a:gd name="connsiteY4" fmla="*/ 627888 h 1048512"/>
                  <a:gd name="connsiteX5" fmla="*/ 719328 w 738822"/>
                  <a:gd name="connsiteY5" fmla="*/ 938784 h 1048512"/>
                  <a:gd name="connsiteX6" fmla="*/ 719328 w 738822"/>
                  <a:gd name="connsiteY6" fmla="*/ 1048512 h 10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822" h="1048512">
                    <a:moveTo>
                      <a:pt x="0" y="0"/>
                    </a:moveTo>
                    <a:cubicBezTo>
                      <a:pt x="1524" y="123952"/>
                      <a:pt x="3048" y="247904"/>
                      <a:pt x="30480" y="316992"/>
                    </a:cubicBezTo>
                    <a:cubicBezTo>
                      <a:pt x="57912" y="386080"/>
                      <a:pt x="103632" y="394208"/>
                      <a:pt x="164592" y="414528"/>
                    </a:cubicBezTo>
                    <a:cubicBezTo>
                      <a:pt x="225552" y="434848"/>
                      <a:pt x="309880" y="403352"/>
                      <a:pt x="396240" y="438912"/>
                    </a:cubicBezTo>
                    <a:cubicBezTo>
                      <a:pt x="482600" y="474472"/>
                      <a:pt x="628904" y="544576"/>
                      <a:pt x="682752" y="627888"/>
                    </a:cubicBezTo>
                    <a:cubicBezTo>
                      <a:pt x="736600" y="711200"/>
                      <a:pt x="713232" y="868680"/>
                      <a:pt x="719328" y="938784"/>
                    </a:cubicBezTo>
                    <a:cubicBezTo>
                      <a:pt x="725424" y="1008888"/>
                      <a:pt x="759968" y="1037336"/>
                      <a:pt x="719328" y="1048512"/>
                    </a:cubicBezTo>
                  </a:path>
                </a:pathLst>
              </a:cu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spTree>
    <p:extLst>
      <p:ext uri="{BB962C8B-B14F-4D97-AF65-F5344CB8AC3E}">
        <p14:creationId xmlns:p14="http://schemas.microsoft.com/office/powerpoint/2010/main" val="38697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fade">
                                      <p:cBhvr>
                                        <p:cTn id="12" dur="500"/>
                                        <p:tgtEl>
                                          <p:spTgt spid="313"/>
                                        </p:tgtEl>
                                      </p:cBhvr>
                                    </p:animEffect>
                                  </p:childTnLst>
                                </p:cTn>
                              </p:par>
                              <p:par>
                                <p:cTn id="13" presetID="10" presetClass="exit" presetSubtype="0" fill="hold" grpId="1" nodeType="withEffect">
                                  <p:stCondLst>
                                    <p:cond delay="0"/>
                                  </p:stCondLst>
                                  <p:childTnLst>
                                    <p:animEffect transition="out" filter="fade">
                                      <p:cBhvr>
                                        <p:cTn id="14" dur="500"/>
                                        <p:tgtEl>
                                          <p:spTgt spid="101"/>
                                        </p:tgtEl>
                                      </p:cBhvr>
                                    </p:animEffect>
                                    <p:set>
                                      <p:cBhvr>
                                        <p:cTn id="15" dur="1" fill="hold">
                                          <p:stCondLst>
                                            <p:cond delay="499"/>
                                          </p:stCondLst>
                                        </p:cTn>
                                        <p:tgtEl>
                                          <p:spTgt spid="10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436"/>
                                        </p:tgtEl>
                                        <p:attrNameLst>
                                          <p:attrName>style.visibility</p:attrName>
                                        </p:attrNameLst>
                                      </p:cBhvr>
                                      <p:to>
                                        <p:strVal val="visible"/>
                                      </p:to>
                                    </p:set>
                                    <p:animEffect transition="in" filter="fade">
                                      <p:cBhvr>
                                        <p:cTn id="31" dur="500"/>
                                        <p:tgtEl>
                                          <p:spTgt spid="43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35"/>
                                        </p:tgtEl>
                                        <p:attrNameLst>
                                          <p:attrName>style.visibility</p:attrName>
                                        </p:attrNameLst>
                                      </p:cBhvr>
                                      <p:to>
                                        <p:strVal val="visible"/>
                                      </p:to>
                                    </p:set>
                                    <p:animEffect transition="in" filter="fade">
                                      <p:cBhvr>
                                        <p:cTn id="34" dur="500"/>
                                        <p:tgtEl>
                                          <p:spTgt spid="435"/>
                                        </p:tgtEl>
                                      </p:cBhvr>
                                    </p:animEffect>
                                  </p:childTnLst>
                                </p:cTn>
                              </p:par>
                              <p:par>
                                <p:cTn id="35" presetID="42" presetClass="exit" presetSubtype="0" fill="hold" nodeType="withEffect">
                                  <p:stCondLst>
                                    <p:cond delay="0"/>
                                  </p:stCondLst>
                                  <p:childTnLst>
                                    <p:animEffect transition="out" filter="fade">
                                      <p:cBhvr>
                                        <p:cTn id="36" dur="700"/>
                                        <p:tgtEl>
                                          <p:spTgt spid="6"/>
                                        </p:tgtEl>
                                      </p:cBhvr>
                                    </p:animEffect>
                                    <p:anim calcmode="lin" valueType="num">
                                      <p:cBhvr>
                                        <p:cTn id="37" dur="700"/>
                                        <p:tgtEl>
                                          <p:spTgt spid="6"/>
                                        </p:tgtEl>
                                        <p:attrNameLst>
                                          <p:attrName>ppt_x</p:attrName>
                                        </p:attrNameLst>
                                      </p:cBhvr>
                                      <p:tavLst>
                                        <p:tav tm="0">
                                          <p:val>
                                            <p:strVal val="ppt_x"/>
                                          </p:val>
                                        </p:tav>
                                        <p:tav tm="100000">
                                          <p:val>
                                            <p:strVal val="ppt_x"/>
                                          </p:val>
                                        </p:tav>
                                      </p:tavLst>
                                    </p:anim>
                                    <p:anim calcmode="lin" valueType="num">
                                      <p:cBhvr>
                                        <p:cTn id="38" dur="700"/>
                                        <p:tgtEl>
                                          <p:spTgt spid="6"/>
                                        </p:tgtEl>
                                        <p:attrNameLst>
                                          <p:attrName>ppt_y</p:attrName>
                                        </p:attrNameLst>
                                      </p:cBhvr>
                                      <p:tavLst>
                                        <p:tav tm="0">
                                          <p:val>
                                            <p:strVal val="ppt_y"/>
                                          </p:val>
                                        </p:tav>
                                        <p:tav tm="100000">
                                          <p:val>
                                            <p:strVal val="ppt_y+.1"/>
                                          </p:val>
                                        </p:tav>
                                      </p:tavLst>
                                    </p:anim>
                                    <p:set>
                                      <p:cBhvr>
                                        <p:cTn id="39" dur="1" fill="hold">
                                          <p:stCondLst>
                                            <p:cond delay="699"/>
                                          </p:stCondLst>
                                        </p:cTn>
                                        <p:tgtEl>
                                          <p:spTgt spid="6"/>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700"/>
                                        <p:tgtEl>
                                          <p:spTgt spid="233"/>
                                        </p:tgtEl>
                                      </p:cBhvr>
                                    </p:animEffect>
                                    <p:anim calcmode="lin" valueType="num">
                                      <p:cBhvr>
                                        <p:cTn id="42" dur="700"/>
                                        <p:tgtEl>
                                          <p:spTgt spid="233"/>
                                        </p:tgtEl>
                                        <p:attrNameLst>
                                          <p:attrName>ppt_x</p:attrName>
                                        </p:attrNameLst>
                                      </p:cBhvr>
                                      <p:tavLst>
                                        <p:tav tm="0">
                                          <p:val>
                                            <p:strVal val="ppt_x"/>
                                          </p:val>
                                        </p:tav>
                                        <p:tav tm="100000">
                                          <p:val>
                                            <p:strVal val="ppt_x"/>
                                          </p:val>
                                        </p:tav>
                                      </p:tavLst>
                                    </p:anim>
                                    <p:anim calcmode="lin" valueType="num">
                                      <p:cBhvr>
                                        <p:cTn id="43" dur="700"/>
                                        <p:tgtEl>
                                          <p:spTgt spid="233"/>
                                        </p:tgtEl>
                                        <p:attrNameLst>
                                          <p:attrName>ppt_y</p:attrName>
                                        </p:attrNameLst>
                                      </p:cBhvr>
                                      <p:tavLst>
                                        <p:tav tm="0">
                                          <p:val>
                                            <p:strVal val="ppt_y"/>
                                          </p:val>
                                        </p:tav>
                                        <p:tav tm="100000">
                                          <p:val>
                                            <p:strVal val="ppt_y+.1"/>
                                          </p:val>
                                        </p:tav>
                                      </p:tavLst>
                                    </p:anim>
                                    <p:set>
                                      <p:cBhvr>
                                        <p:cTn id="44" dur="1" fill="hold">
                                          <p:stCondLst>
                                            <p:cond delay="699"/>
                                          </p:stCondLst>
                                        </p:cTn>
                                        <p:tgtEl>
                                          <p:spTgt spid="233"/>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700"/>
                                        <p:tgtEl>
                                          <p:spTgt spid="208"/>
                                        </p:tgtEl>
                                      </p:cBhvr>
                                    </p:animEffect>
                                    <p:anim calcmode="lin" valueType="num">
                                      <p:cBhvr>
                                        <p:cTn id="47" dur="700"/>
                                        <p:tgtEl>
                                          <p:spTgt spid="208"/>
                                        </p:tgtEl>
                                        <p:attrNameLst>
                                          <p:attrName>ppt_x</p:attrName>
                                        </p:attrNameLst>
                                      </p:cBhvr>
                                      <p:tavLst>
                                        <p:tav tm="0">
                                          <p:val>
                                            <p:strVal val="ppt_x"/>
                                          </p:val>
                                        </p:tav>
                                        <p:tav tm="100000">
                                          <p:val>
                                            <p:strVal val="ppt_x"/>
                                          </p:val>
                                        </p:tav>
                                      </p:tavLst>
                                    </p:anim>
                                    <p:anim calcmode="lin" valueType="num">
                                      <p:cBhvr>
                                        <p:cTn id="48" dur="700"/>
                                        <p:tgtEl>
                                          <p:spTgt spid="208"/>
                                        </p:tgtEl>
                                        <p:attrNameLst>
                                          <p:attrName>ppt_y</p:attrName>
                                        </p:attrNameLst>
                                      </p:cBhvr>
                                      <p:tavLst>
                                        <p:tav tm="0">
                                          <p:val>
                                            <p:strVal val="ppt_y"/>
                                          </p:val>
                                        </p:tav>
                                        <p:tav tm="100000">
                                          <p:val>
                                            <p:strVal val="ppt_y+.1"/>
                                          </p:val>
                                        </p:tav>
                                      </p:tavLst>
                                    </p:anim>
                                    <p:set>
                                      <p:cBhvr>
                                        <p:cTn id="49" dur="1" fill="hold">
                                          <p:stCondLst>
                                            <p:cond delay="699"/>
                                          </p:stCondLst>
                                        </p:cTn>
                                        <p:tgtEl>
                                          <p:spTgt spid="208"/>
                                        </p:tgtEl>
                                        <p:attrNameLst>
                                          <p:attrName>style.visibility</p:attrName>
                                        </p:attrNameLst>
                                      </p:cBhvr>
                                      <p:to>
                                        <p:strVal val="hidden"/>
                                      </p:to>
                                    </p:set>
                                  </p:childTnLst>
                                </p:cTn>
                              </p:par>
                              <p:par>
                                <p:cTn id="50" presetID="42" presetClass="path" presetSubtype="0" accel="50000" decel="50000" fill="hold" grpId="1" nodeType="withEffect">
                                  <p:stCondLst>
                                    <p:cond delay="0"/>
                                  </p:stCondLst>
                                  <p:childTnLst>
                                    <p:animMotion origin="layout" path="M 0 0 L 0 0.25 E" pathEditMode="relative" ptsTypes="">
                                      <p:cBhvr>
                                        <p:cTn id="51" dur="2000" fill="hold"/>
                                        <p:tgtEl>
                                          <p:spTgt spid="313"/>
                                        </p:tgtEl>
                                        <p:attrNameLst>
                                          <p:attrName>ppt_x</p:attrName>
                                          <p:attrName>ppt_y</p:attrName>
                                        </p:attrNameLst>
                                      </p:cBhvr>
                                    </p:animMotion>
                                  </p:childTnLst>
                                </p:cTn>
                              </p:par>
                              <p:par>
                                <p:cTn id="52" presetID="42" presetClass="path" presetSubtype="0" accel="50000" decel="50000" fill="hold" grpId="1" nodeType="withEffect">
                                  <p:stCondLst>
                                    <p:cond delay="0"/>
                                  </p:stCondLst>
                                  <p:childTnLst>
                                    <p:animMotion origin="layout" path="M 0 0 L 0 0.25 E" pathEditMode="relative" ptsTypes="">
                                      <p:cBhvr>
                                        <p:cTn id="53" dur="2000" fill="hold"/>
                                        <p:tgtEl>
                                          <p:spTgt spid="13"/>
                                        </p:tgtEl>
                                        <p:attrNameLst>
                                          <p:attrName>ppt_x</p:attrName>
                                          <p:attrName>ppt_y</p:attrName>
                                        </p:attrNameLst>
                                      </p:cBhvr>
                                    </p:animMotion>
                                  </p:childTnLst>
                                </p:cTn>
                              </p:par>
                              <p:par>
                                <p:cTn id="54" presetID="42" presetClass="path" presetSubtype="0" accel="50000" decel="50000" fill="hold" grpId="0" nodeType="withEffect">
                                  <p:stCondLst>
                                    <p:cond delay="0"/>
                                  </p:stCondLst>
                                  <p:childTnLst>
                                    <p:animMotion origin="layout" path="M 0 0 L 0 0.25 E" pathEditMode="relative" ptsTypes="">
                                      <p:cBhvr>
                                        <p:cTn id="55" dur="2000" fill="hold"/>
                                        <p:tgtEl>
                                          <p:spTgt spid="310"/>
                                        </p:tgtEl>
                                        <p:attrNameLst>
                                          <p:attrName>ppt_x</p:attrName>
                                          <p:attrName>ppt_y</p:attrName>
                                        </p:attrNameLst>
                                      </p:cBhvr>
                                    </p:animMotion>
                                  </p:childTnLst>
                                </p:cTn>
                              </p:par>
                              <p:par>
                                <p:cTn id="56" presetID="42" presetClass="path" presetSubtype="0" accel="50000" decel="50000" fill="hold" grpId="0" nodeType="withEffect">
                                  <p:stCondLst>
                                    <p:cond delay="0"/>
                                  </p:stCondLst>
                                  <p:childTnLst>
                                    <p:animMotion origin="layout" path="M 0 0 L 0 0.25 E" pathEditMode="relative" ptsTypes="">
                                      <p:cBhvr>
                                        <p:cTn id="57" dur="2000" fill="hold"/>
                                        <p:tgtEl>
                                          <p:spTgt spid="436"/>
                                        </p:tgtEl>
                                        <p:attrNameLst>
                                          <p:attrName>ppt_x</p:attrName>
                                          <p:attrName>ppt_y</p:attrName>
                                        </p:attrNameLst>
                                      </p:cBhvr>
                                    </p:animMotion>
                                  </p:childTnLst>
                                </p:cTn>
                              </p:par>
                              <p:par>
                                <p:cTn id="58" presetID="42" presetClass="path" presetSubtype="0" accel="50000" decel="50000" fill="hold" grpId="0" nodeType="withEffect">
                                  <p:stCondLst>
                                    <p:cond delay="0"/>
                                  </p:stCondLst>
                                  <p:childTnLst>
                                    <p:animMotion origin="layout" path="M 0 0 L 0 0.25 E" pathEditMode="relative" ptsTypes="">
                                      <p:cBhvr>
                                        <p:cTn id="59" dur="2000" fill="hold"/>
                                        <p:tgtEl>
                                          <p:spTgt spid="435"/>
                                        </p:tgtEl>
                                        <p:attrNameLst>
                                          <p:attrName>ppt_x</p:attrName>
                                          <p:attrName>ppt_y</p:attrName>
                                        </p:attrNameLst>
                                      </p:cBhvr>
                                    </p:animMotion>
                                  </p:childTnLst>
                                </p:cTn>
                              </p:par>
                              <p:par>
                                <p:cTn id="60" presetID="42" presetClass="path" presetSubtype="0" accel="50000" decel="50000" fill="hold" nodeType="withEffect">
                                  <p:stCondLst>
                                    <p:cond delay="0"/>
                                  </p:stCondLst>
                                  <p:childTnLst>
                                    <p:animMotion origin="layout" path="M 0 0 L 0 0.25 E" pathEditMode="relative" ptsTypes="">
                                      <p:cBhvr>
                                        <p:cTn id="61" dur="2000" fill="hold"/>
                                        <p:tgtEl>
                                          <p:spTgt spid="21"/>
                                        </p:tgtEl>
                                        <p:attrNameLst>
                                          <p:attrName>ppt_x</p:attrName>
                                          <p:attrName>ppt_y</p:attrName>
                                        </p:attrNameLst>
                                      </p:cBhvr>
                                    </p:animMotion>
                                  </p:childTnLst>
                                </p:cTn>
                              </p:par>
                              <p:par>
                                <p:cTn id="62" presetID="42" presetClass="path" presetSubtype="0" accel="50000" decel="50000" fill="hold" grpId="0" nodeType="withEffect">
                                  <p:stCondLst>
                                    <p:cond delay="0"/>
                                  </p:stCondLst>
                                  <p:childTnLst>
                                    <p:animMotion origin="layout" path="M 0 0 L 0 0.25 E" pathEditMode="relative" ptsTypes="">
                                      <p:cBhvr>
                                        <p:cTn id="63" dur="2000" fill="hold"/>
                                        <p:tgtEl>
                                          <p:spTgt spid="3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310" grpId="0" animBg="1"/>
      <p:bldP spid="314" grpId="0" animBg="1"/>
      <p:bldP spid="313" grpId="0" animBg="1"/>
      <p:bldP spid="313" grpId="1" animBg="1"/>
      <p:bldP spid="13" grpId="0" animBg="1"/>
      <p:bldP spid="13" grpId="1" animBg="1"/>
      <p:bldP spid="435" grpId="0" animBg="1"/>
      <p:bldP spid="435" grpId="1" animBg="1"/>
      <p:bldP spid="436" grpId="0"/>
      <p:bldP spid="43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papas\Dropbox\Presentations\Siggraph2013-SkinAppearance\images\qd-si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r="-412"/>
          <a:stretch/>
        </p:blipFill>
        <p:spPr bwMode="auto">
          <a:xfrm>
            <a:off x="701266" y="1970042"/>
            <a:ext cx="3079240" cy="1916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Forward Appearance Model</a:t>
            </a:r>
            <a:endParaRPr lang="en-US" dirty="0"/>
          </a:p>
        </p:txBody>
      </p:sp>
      <p:sp>
        <p:nvSpPr>
          <p:cNvPr id="6" name="TextBox 5"/>
          <p:cNvSpPr txBox="1"/>
          <p:nvPr/>
        </p:nvSpPr>
        <p:spPr>
          <a:xfrm>
            <a:off x="1258021" y="3943350"/>
            <a:ext cx="1965730" cy="584775"/>
          </a:xfrm>
          <a:prstGeom prst="rect">
            <a:avLst/>
          </a:prstGeom>
          <a:noFill/>
        </p:spPr>
        <p:txBody>
          <a:bodyPr wrap="none" rtlCol="0">
            <a:spAutoFit/>
          </a:bodyPr>
          <a:lstStyle/>
          <a:p>
            <a:pPr algn="ctr"/>
            <a:r>
              <a:rPr lang="en-US" dirty="0" smtClean="0"/>
              <a:t>Quantized Diffusion</a:t>
            </a:r>
          </a:p>
          <a:p>
            <a:pPr algn="ctr"/>
            <a:r>
              <a:rPr lang="en-US" dirty="0" smtClean="0"/>
              <a:t>[</a:t>
            </a:r>
            <a:r>
              <a:rPr lang="en-US" dirty="0" err="1" smtClean="0"/>
              <a:t>D’Eon</a:t>
            </a:r>
            <a:r>
              <a:rPr lang="en-US" dirty="0" smtClean="0"/>
              <a:t> &amp; Irving 2011]</a:t>
            </a:r>
            <a:endParaRPr lang="en-US" dirty="0"/>
          </a:p>
        </p:txBody>
      </p:sp>
      <p:sp>
        <p:nvSpPr>
          <p:cNvPr id="7" name="TextBox 6"/>
          <p:cNvSpPr txBox="1"/>
          <p:nvPr/>
        </p:nvSpPr>
        <p:spPr>
          <a:xfrm>
            <a:off x="5622537" y="3943350"/>
            <a:ext cx="1708929" cy="584775"/>
          </a:xfrm>
          <a:prstGeom prst="rect">
            <a:avLst/>
          </a:prstGeom>
          <a:noFill/>
        </p:spPr>
        <p:txBody>
          <a:bodyPr wrap="none" rtlCol="0">
            <a:spAutoFit/>
          </a:bodyPr>
          <a:lstStyle/>
          <a:p>
            <a:pPr algn="ctr"/>
            <a:r>
              <a:rPr lang="en-US" dirty="0" smtClean="0"/>
              <a:t>MCML</a:t>
            </a:r>
          </a:p>
          <a:p>
            <a:pPr algn="ctr"/>
            <a:r>
              <a:rPr lang="en-US" dirty="0" smtClean="0"/>
              <a:t>[Wang et al. 1992]</a:t>
            </a:r>
            <a:endParaRPr lang="en-US" dirty="0"/>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532" y="1989587"/>
            <a:ext cx="2726937" cy="1877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443200" y="1550386"/>
            <a:ext cx="1595373" cy="400110"/>
          </a:xfrm>
          <a:prstGeom prst="rect">
            <a:avLst/>
          </a:prstGeom>
          <a:noFill/>
        </p:spPr>
        <p:txBody>
          <a:bodyPr wrap="none" rtlCol="0">
            <a:spAutoFit/>
          </a:bodyPr>
          <a:lstStyle/>
          <a:p>
            <a:pPr algn="ctr"/>
            <a:r>
              <a:rPr lang="en-US" sz="2000" b="1" dirty="0" smtClean="0"/>
              <a:t>Profile Shape</a:t>
            </a:r>
            <a:endParaRPr lang="en-US" sz="2000" b="1" dirty="0"/>
          </a:p>
        </p:txBody>
      </p:sp>
      <p:sp>
        <p:nvSpPr>
          <p:cNvPr id="12" name="TextBox 11"/>
          <p:cNvSpPr txBox="1"/>
          <p:nvPr/>
        </p:nvSpPr>
        <p:spPr>
          <a:xfrm>
            <a:off x="5765972" y="1550386"/>
            <a:ext cx="1422057" cy="400110"/>
          </a:xfrm>
          <a:prstGeom prst="rect">
            <a:avLst/>
          </a:prstGeom>
          <a:noFill/>
        </p:spPr>
        <p:txBody>
          <a:bodyPr wrap="none" rtlCol="0">
            <a:spAutoFit/>
          </a:bodyPr>
          <a:lstStyle/>
          <a:p>
            <a:pPr algn="ctr"/>
            <a:r>
              <a:rPr lang="en-US" sz="2000" b="1" dirty="0" smtClean="0"/>
              <a:t>Reflectance</a:t>
            </a:r>
            <a:endParaRPr lang="en-US" sz="2000" b="1" dirty="0"/>
          </a:p>
        </p:txBody>
      </p:sp>
      <p:sp>
        <p:nvSpPr>
          <p:cNvPr id="4" name="Plus 3"/>
          <p:cNvSpPr/>
          <p:nvPr/>
        </p:nvSpPr>
        <p:spPr>
          <a:xfrm>
            <a:off x="4191000" y="2661668"/>
            <a:ext cx="533400" cy="533400"/>
          </a:xfrm>
          <a:prstGeom prst="mathPlus">
            <a:avLst>
              <a:gd name="adj1" fmla="val 1109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696E8FB5-F7ED-4E90-B5C1-958EB4BE69F1}" type="slidenum">
              <a:rPr lang="en-US" smtClean="0"/>
              <a:t>18</a:t>
            </a:fld>
            <a:endParaRPr lang="en-US"/>
          </a:p>
        </p:txBody>
      </p:sp>
      <p:sp>
        <p:nvSpPr>
          <p:cNvPr id="8" name="Date Placeholder 7"/>
          <p:cNvSpPr>
            <a:spLocks noGrp="1"/>
          </p:cNvSpPr>
          <p:nvPr>
            <p:ph type="dt" sz="half" idx="10"/>
          </p:nvPr>
        </p:nvSpPr>
        <p:spPr/>
        <p:txBody>
          <a:bodyPr/>
          <a:lstStyle/>
          <a:p>
            <a:fld id="{431B3912-759C-42B6-A99C-BD60508B14A8}" type="datetime4">
              <a:rPr lang="en-US" smtClean="0"/>
              <a:t>January 26, 2015</a:t>
            </a:fld>
            <a:endParaRPr lang="en-US"/>
          </a:p>
        </p:txBody>
      </p:sp>
      <p:sp>
        <p:nvSpPr>
          <p:cNvPr id="10" name="Footer Placeholder 9"/>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4858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Fitting Using the Forward Model</a:t>
            </a:r>
            <a:endParaRPr lang="en-US" dirty="0"/>
          </a:p>
        </p:txBody>
      </p:sp>
      <p:sp>
        <p:nvSpPr>
          <p:cNvPr id="9" name="Slide Number Placeholder 8"/>
          <p:cNvSpPr>
            <a:spLocks noGrp="1"/>
          </p:cNvSpPr>
          <p:nvPr>
            <p:ph type="sldNum" sz="quarter" idx="12"/>
          </p:nvPr>
        </p:nvSpPr>
        <p:spPr/>
        <p:txBody>
          <a:bodyPr/>
          <a:lstStyle/>
          <a:p>
            <a:fld id="{696E8FB5-F7ED-4E90-B5C1-958EB4BE69F1}" type="slidenum">
              <a:rPr lang="en-US" smtClean="0"/>
              <a:t>19</a:t>
            </a:fld>
            <a:endParaRPr lang="en-US"/>
          </a:p>
        </p:txBody>
      </p:sp>
      <p:sp>
        <p:nvSpPr>
          <p:cNvPr id="3" name="Date Placeholder 2"/>
          <p:cNvSpPr>
            <a:spLocks noGrp="1"/>
          </p:cNvSpPr>
          <p:nvPr>
            <p:ph type="dt" sz="half" idx="10"/>
          </p:nvPr>
        </p:nvSpPr>
        <p:spPr/>
        <p:txBody>
          <a:bodyPr/>
          <a:lstStyle/>
          <a:p>
            <a:fld id="{04046FD8-4319-4E83-AAF6-DF0BE8EF547F}"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10" name="TextBox 9"/>
          <p:cNvSpPr txBox="1"/>
          <p:nvPr/>
        </p:nvSpPr>
        <p:spPr>
          <a:xfrm>
            <a:off x="6633765" y="2724150"/>
            <a:ext cx="1306744" cy="408623"/>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1800" b="1" dirty="0" smtClean="0"/>
              <a:t>Appearance</a:t>
            </a:r>
            <a:endParaRPr lang="en-US" sz="1800" b="1" dirty="0"/>
          </a:p>
        </p:txBody>
      </p:sp>
      <p:sp>
        <p:nvSpPr>
          <p:cNvPr id="39" name="TextBox 38"/>
          <p:cNvSpPr txBox="1"/>
          <p:nvPr/>
        </p:nvSpPr>
        <p:spPr>
          <a:xfrm>
            <a:off x="3472251" y="2724150"/>
            <a:ext cx="2285194" cy="408623"/>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800" b="1" dirty="0" smtClean="0"/>
              <a:t>Scattering Parameters</a:t>
            </a:r>
            <a:endParaRPr lang="en-US" sz="1800" b="1" dirty="0"/>
          </a:p>
        </p:txBody>
      </p:sp>
      <p:sp>
        <p:nvSpPr>
          <p:cNvPr id="91" name="Freeform 90"/>
          <p:cNvSpPr/>
          <p:nvPr/>
        </p:nvSpPr>
        <p:spPr>
          <a:xfrm>
            <a:off x="4554245" y="2343150"/>
            <a:ext cx="2840854" cy="388953"/>
          </a:xfrm>
          <a:custGeom>
            <a:avLst/>
            <a:gdLst>
              <a:gd name="connsiteX0" fmla="*/ 0 w 2840854"/>
              <a:gd name="connsiteY0" fmla="*/ 514930 h 532685"/>
              <a:gd name="connsiteX1" fmla="*/ 1429305 w 2840854"/>
              <a:gd name="connsiteY1" fmla="*/ 25 h 532685"/>
              <a:gd name="connsiteX2" fmla="*/ 2840854 w 2840854"/>
              <a:gd name="connsiteY2" fmla="*/ 532685 h 532685"/>
            </a:gdLst>
            <a:ahLst/>
            <a:cxnLst>
              <a:cxn ang="0">
                <a:pos x="connsiteX0" y="connsiteY0"/>
              </a:cxn>
              <a:cxn ang="0">
                <a:pos x="connsiteX1" y="connsiteY1"/>
              </a:cxn>
              <a:cxn ang="0">
                <a:pos x="connsiteX2" y="connsiteY2"/>
              </a:cxn>
            </a:cxnLst>
            <a:rect l="l" t="t" r="r" b="b"/>
            <a:pathLst>
              <a:path w="2840854" h="532685">
                <a:moveTo>
                  <a:pt x="0" y="514930"/>
                </a:moveTo>
                <a:cubicBezTo>
                  <a:pt x="477914" y="255998"/>
                  <a:pt x="955829" y="-2934"/>
                  <a:pt x="1429305" y="25"/>
                </a:cubicBezTo>
                <a:cubicBezTo>
                  <a:pt x="1902781" y="2984"/>
                  <a:pt x="2618912" y="449827"/>
                  <a:pt x="2840854" y="532685"/>
                </a:cubicBezTo>
              </a:path>
            </a:pathLst>
          </a:custGeom>
          <a:ln w="28575">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r>
              <a:rPr lang="en-US" dirty="0" smtClean="0"/>
              <a:t>Forward Model</a:t>
            </a:r>
          </a:p>
        </p:txBody>
      </p:sp>
      <p:sp>
        <p:nvSpPr>
          <p:cNvPr id="92" name="Freeform 91"/>
          <p:cNvSpPr/>
          <p:nvPr/>
        </p:nvSpPr>
        <p:spPr>
          <a:xfrm>
            <a:off x="4518328" y="3098934"/>
            <a:ext cx="2820850" cy="311016"/>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5251135" y="3091383"/>
            <a:ext cx="1275798"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Non Linear</a:t>
            </a:r>
          </a:p>
          <a:p>
            <a:pPr algn="ctr"/>
            <a:r>
              <a:rPr lang="en-US" dirty="0" smtClean="0"/>
              <a:t>Minimization</a:t>
            </a:r>
          </a:p>
        </p:txBody>
      </p:sp>
    </p:spTree>
    <p:extLst>
      <p:ext uri="{BB962C8B-B14F-4D97-AF65-F5344CB8AC3E}">
        <p14:creationId xmlns:p14="http://schemas.microsoft.com/office/powerpoint/2010/main" val="38142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2</a:t>
            </a:fld>
            <a:endParaRPr lang="en-US"/>
          </a:p>
        </p:txBody>
      </p:sp>
      <p:sp>
        <p:nvSpPr>
          <p:cNvPr id="4" name="Date Placeholder 3"/>
          <p:cNvSpPr>
            <a:spLocks noGrp="1"/>
          </p:cNvSpPr>
          <p:nvPr>
            <p:ph type="dt" sz="half" idx="10"/>
          </p:nvPr>
        </p:nvSpPr>
        <p:spPr/>
        <p:txBody>
          <a:bodyPr/>
          <a:lstStyle/>
          <a:p>
            <a:fld id="{06611D5E-1CA3-4882-94EA-6405737C0A19}"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pic>
        <p:nvPicPr>
          <p:cNvPr id="11" name="Picture 10" descr="C:\Users\mpapas\Projects\SkinAppearance\Paper\Images\thumbna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3750" y="1638357"/>
            <a:ext cx="1039368" cy="164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318" y="1085850"/>
            <a:ext cx="887679" cy="461665"/>
          </a:xfrm>
          <a:prstGeom prst="rect">
            <a:avLst/>
          </a:prstGeom>
          <a:noFill/>
          <a:effectLst/>
        </p:spPr>
        <p:txBody>
          <a:bodyPr wrap="none" rtlCol="0">
            <a:spAutoFit/>
          </a:bodyPr>
          <a:lstStyle/>
          <a:p>
            <a:pPr algn="ctr"/>
            <a:r>
              <a:rPr lang="en-US" sz="2400" dirty="0" smtClean="0">
                <a:latin typeface="+mj-lt"/>
              </a:rPr>
              <a:t>Target</a:t>
            </a:r>
            <a:endParaRPr lang="en-GB" sz="2400" dirty="0">
              <a:latin typeface="+mj-lt"/>
            </a:endParaRPr>
          </a:p>
        </p:txBody>
      </p:sp>
      <p:grpSp>
        <p:nvGrpSpPr>
          <p:cNvPr id="13" name="Group 12"/>
          <p:cNvGrpSpPr/>
          <p:nvPr/>
        </p:nvGrpSpPr>
        <p:grpSpPr>
          <a:xfrm>
            <a:off x="7587360" y="1078230"/>
            <a:ext cx="1051577" cy="2204653"/>
            <a:chOff x="7587360" y="1078230"/>
            <a:chExt cx="1051577" cy="2204653"/>
          </a:xfrm>
        </p:grpSpPr>
        <p:pic>
          <p:nvPicPr>
            <p:cNvPr id="14" name="Picture 4" descr="C:\Users\mpapas\Projects\SkinAppearance\Paper\Images\thumbnai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87360" y="1630737"/>
              <a:ext cx="1051577" cy="165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98424" y="1078230"/>
              <a:ext cx="1029449" cy="461665"/>
            </a:xfrm>
            <a:prstGeom prst="rect">
              <a:avLst/>
            </a:prstGeom>
            <a:noFill/>
            <a:effectLst/>
          </p:spPr>
          <p:txBody>
            <a:bodyPr wrap="none" rtlCol="0">
              <a:spAutoFit/>
            </a:bodyPr>
            <a:lstStyle/>
            <a:p>
              <a:pPr algn="ctr"/>
              <a:r>
                <a:rPr lang="en-US" sz="2400" dirty="0" smtClean="0">
                  <a:latin typeface="+mj-lt"/>
                </a:rPr>
                <a:t>Replica</a:t>
              </a:r>
              <a:endParaRPr lang="en-GB" sz="2400" dirty="0">
                <a:latin typeface="+mj-lt"/>
              </a:endParaRPr>
            </a:p>
          </p:txBody>
        </p:sp>
      </p:grpSp>
      <p:grpSp>
        <p:nvGrpSpPr>
          <p:cNvPr id="16" name="Group 15"/>
          <p:cNvGrpSpPr/>
          <p:nvPr/>
        </p:nvGrpSpPr>
        <p:grpSpPr>
          <a:xfrm>
            <a:off x="1676400" y="1080564"/>
            <a:ext cx="1572215" cy="2253186"/>
            <a:chOff x="1676400" y="1080564"/>
            <a:chExt cx="1572215" cy="2253186"/>
          </a:xfrm>
        </p:grpSpPr>
        <p:grpSp>
          <p:nvGrpSpPr>
            <p:cNvPr id="17" name="Group 16"/>
            <p:cNvGrpSpPr/>
            <p:nvPr/>
          </p:nvGrpSpPr>
          <p:grpSpPr>
            <a:xfrm>
              <a:off x="1676400" y="1936780"/>
              <a:ext cx="1572215" cy="1396970"/>
              <a:chOff x="1676400" y="2055280"/>
              <a:chExt cx="1572215" cy="1396970"/>
            </a:xfrm>
          </p:grpSpPr>
          <p:pic>
            <p:nvPicPr>
              <p:cNvPr id="19" name="Picture 8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445" y="2735321"/>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735321"/>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725114"/>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3640" y="2055280"/>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6005" y="2070840"/>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1839162" y="1080564"/>
              <a:ext cx="1239442" cy="461665"/>
            </a:xfrm>
            <a:prstGeom prst="rect">
              <a:avLst/>
            </a:prstGeom>
            <a:noFill/>
            <a:effectLst/>
          </p:spPr>
          <p:txBody>
            <a:bodyPr wrap="none" rtlCol="0">
              <a:spAutoFit/>
            </a:bodyPr>
            <a:lstStyle/>
            <a:p>
              <a:pPr algn="ctr"/>
              <a:r>
                <a:rPr lang="en-US" sz="2400" dirty="0" smtClean="0">
                  <a:latin typeface="+mj-lt"/>
                </a:rPr>
                <a:t>Pigments</a:t>
              </a:r>
              <a:endParaRPr lang="en-GB" sz="2400" dirty="0">
                <a:latin typeface="+mj-lt"/>
              </a:endParaRPr>
            </a:p>
          </p:txBody>
        </p:sp>
      </p:grpSp>
      <p:grpSp>
        <p:nvGrpSpPr>
          <p:cNvPr id="24" name="Group 23"/>
          <p:cNvGrpSpPr/>
          <p:nvPr/>
        </p:nvGrpSpPr>
        <p:grpSpPr>
          <a:xfrm>
            <a:off x="3657600" y="1078230"/>
            <a:ext cx="1887537" cy="3322320"/>
            <a:chOff x="3657600" y="1078230"/>
            <a:chExt cx="1887537" cy="3322320"/>
          </a:xfrm>
        </p:grpSpPr>
        <p:grpSp>
          <p:nvGrpSpPr>
            <p:cNvPr id="25" name="Group 39"/>
            <p:cNvGrpSpPr>
              <a:grpSpLocks noChangeAspect="1"/>
            </p:cNvGrpSpPr>
            <p:nvPr/>
          </p:nvGrpSpPr>
          <p:grpSpPr bwMode="auto">
            <a:xfrm>
              <a:off x="3657600" y="1579024"/>
              <a:ext cx="1887537" cy="2821526"/>
              <a:chOff x="2494" y="1043"/>
              <a:chExt cx="772" cy="1154"/>
            </a:xfrm>
          </p:grpSpPr>
          <p:sp>
            <p:nvSpPr>
              <p:cNvPr id="27" name="AutoShape 38"/>
              <p:cNvSpPr>
                <a:spLocks noChangeAspect="1" noChangeArrowheads="1" noTextEdit="1"/>
              </p:cNvSpPr>
              <p:nvPr/>
            </p:nvSpPr>
            <p:spPr bwMode="auto">
              <a:xfrm>
                <a:off x="2494" y="1043"/>
                <a:ext cx="772"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0"/>
              <p:cNvSpPr>
                <a:spLocks/>
              </p:cNvSpPr>
              <p:nvPr/>
            </p:nvSpPr>
            <p:spPr bwMode="auto">
              <a:xfrm>
                <a:off x="2494" y="1043"/>
                <a:ext cx="772" cy="825"/>
              </a:xfrm>
              <a:custGeom>
                <a:avLst/>
                <a:gdLst>
                  <a:gd name="T0" fmla="*/ 2475 w 10808"/>
                  <a:gd name="T1" fmla="*/ 9212 h 11556"/>
                  <a:gd name="T2" fmla="*/ 1284 w 10808"/>
                  <a:gd name="T3" fmla="*/ 7733 h 11556"/>
                  <a:gd name="T4" fmla="*/ 399 w 10808"/>
                  <a:gd name="T5" fmla="*/ 6859 h 11556"/>
                  <a:gd name="T6" fmla="*/ 18 w 10808"/>
                  <a:gd name="T7" fmla="*/ 6541 h 11556"/>
                  <a:gd name="T8" fmla="*/ 628 w 10808"/>
                  <a:gd name="T9" fmla="*/ 6799 h 11556"/>
                  <a:gd name="T10" fmla="*/ 1336 w 10808"/>
                  <a:gd name="T11" fmla="*/ 7168 h 11556"/>
                  <a:gd name="T12" fmla="*/ 1968 w 10808"/>
                  <a:gd name="T13" fmla="*/ 7635 h 11556"/>
                  <a:gd name="T14" fmla="*/ 2108 w 10808"/>
                  <a:gd name="T15" fmla="*/ 7517 h 11556"/>
                  <a:gd name="T16" fmla="*/ 1985 w 10808"/>
                  <a:gd name="T17" fmla="*/ 6614 h 11556"/>
                  <a:gd name="T18" fmla="*/ 1700 w 10808"/>
                  <a:gd name="T19" fmla="*/ 5467 h 11556"/>
                  <a:gd name="T20" fmla="*/ 1193 w 10808"/>
                  <a:gd name="T21" fmla="*/ 4429 h 11556"/>
                  <a:gd name="T22" fmla="*/ 1560 w 10808"/>
                  <a:gd name="T23" fmla="*/ 4523 h 11556"/>
                  <a:gd name="T24" fmla="*/ 2058 w 10808"/>
                  <a:gd name="T25" fmla="*/ 4795 h 11556"/>
                  <a:gd name="T26" fmla="*/ 2488 w 10808"/>
                  <a:gd name="T27" fmla="*/ 5133 h 11556"/>
                  <a:gd name="T28" fmla="*/ 2412 w 10808"/>
                  <a:gd name="T29" fmla="*/ 4499 h 11556"/>
                  <a:gd name="T30" fmla="*/ 2033 w 10808"/>
                  <a:gd name="T31" fmla="*/ 3044 h 11556"/>
                  <a:gd name="T32" fmla="*/ 1618 w 10808"/>
                  <a:gd name="T33" fmla="*/ 1767 h 11556"/>
                  <a:gd name="T34" fmla="*/ 1453 w 10808"/>
                  <a:gd name="T35" fmla="*/ 1270 h 11556"/>
                  <a:gd name="T36" fmla="*/ 1898 w 10808"/>
                  <a:gd name="T37" fmla="*/ 1565 h 11556"/>
                  <a:gd name="T38" fmla="*/ 2514 w 10808"/>
                  <a:gd name="T39" fmla="*/ 2101 h 11556"/>
                  <a:gd name="T40" fmla="*/ 3085 w 10808"/>
                  <a:gd name="T41" fmla="*/ 2863 h 11556"/>
                  <a:gd name="T42" fmla="*/ 3812 w 10808"/>
                  <a:gd name="T43" fmla="*/ 287 h 11556"/>
                  <a:gd name="T44" fmla="*/ 4307 w 10808"/>
                  <a:gd name="T45" fmla="*/ 981 h 11556"/>
                  <a:gd name="T46" fmla="*/ 4825 w 10808"/>
                  <a:gd name="T47" fmla="*/ 1835 h 11556"/>
                  <a:gd name="T48" fmla="*/ 5110 w 10808"/>
                  <a:gd name="T49" fmla="*/ 2598 h 11556"/>
                  <a:gd name="T50" fmla="*/ 6778 w 10808"/>
                  <a:gd name="T51" fmla="*/ 847 h 11556"/>
                  <a:gd name="T52" fmla="*/ 6840 w 10808"/>
                  <a:gd name="T53" fmla="*/ 2124 h 11556"/>
                  <a:gd name="T54" fmla="*/ 7034 w 10808"/>
                  <a:gd name="T55" fmla="*/ 2347 h 11556"/>
                  <a:gd name="T56" fmla="*/ 8271 w 10808"/>
                  <a:gd name="T57" fmla="*/ 1680 h 11556"/>
                  <a:gd name="T58" fmla="*/ 8873 w 10808"/>
                  <a:gd name="T59" fmla="*/ 1511 h 11556"/>
                  <a:gd name="T60" fmla="*/ 8384 w 10808"/>
                  <a:gd name="T61" fmla="*/ 2984 h 11556"/>
                  <a:gd name="T62" fmla="*/ 8161 w 10808"/>
                  <a:gd name="T63" fmla="*/ 3763 h 11556"/>
                  <a:gd name="T64" fmla="*/ 8390 w 10808"/>
                  <a:gd name="T65" fmla="*/ 3914 h 11556"/>
                  <a:gd name="T66" fmla="*/ 9408 w 10808"/>
                  <a:gd name="T67" fmla="*/ 3746 h 11556"/>
                  <a:gd name="T68" fmla="*/ 9552 w 10808"/>
                  <a:gd name="T69" fmla="*/ 3852 h 11556"/>
                  <a:gd name="T70" fmla="*/ 9153 w 10808"/>
                  <a:gd name="T71" fmla="*/ 4178 h 11556"/>
                  <a:gd name="T72" fmla="*/ 8833 w 10808"/>
                  <a:gd name="T73" fmla="*/ 4516 h 11556"/>
                  <a:gd name="T74" fmla="*/ 8854 w 10808"/>
                  <a:gd name="T75" fmla="*/ 4690 h 11556"/>
                  <a:gd name="T76" fmla="*/ 9576 w 10808"/>
                  <a:gd name="T77" fmla="*/ 4604 h 11556"/>
                  <a:gd name="T78" fmla="*/ 10262 w 10808"/>
                  <a:gd name="T79" fmla="*/ 4580 h 11556"/>
                  <a:gd name="T80" fmla="*/ 10796 w 10808"/>
                  <a:gd name="T81" fmla="*/ 4651 h 11556"/>
                  <a:gd name="T82" fmla="*/ 10266 w 10808"/>
                  <a:gd name="T83" fmla="*/ 5217 h 11556"/>
                  <a:gd name="T84" fmla="*/ 9774 w 10808"/>
                  <a:gd name="T85" fmla="*/ 5837 h 11556"/>
                  <a:gd name="T86" fmla="*/ 9364 w 10808"/>
                  <a:gd name="T87" fmla="*/ 6523 h 11556"/>
                  <a:gd name="T88" fmla="*/ 9649 w 10808"/>
                  <a:gd name="T89" fmla="*/ 6495 h 11556"/>
                  <a:gd name="T90" fmla="*/ 10206 w 10808"/>
                  <a:gd name="T91" fmla="*/ 6350 h 11556"/>
                  <a:gd name="T92" fmla="*/ 10595 w 10808"/>
                  <a:gd name="T93" fmla="*/ 6307 h 11556"/>
                  <a:gd name="T94" fmla="*/ 9984 w 10808"/>
                  <a:gd name="T95" fmla="*/ 6808 h 11556"/>
                  <a:gd name="T96" fmla="*/ 9292 w 10808"/>
                  <a:gd name="T97" fmla="*/ 7472 h 11556"/>
                  <a:gd name="T98" fmla="*/ 8711 w 10808"/>
                  <a:gd name="T99" fmla="*/ 8226 h 11556"/>
                  <a:gd name="T100" fmla="*/ 8787 w 10808"/>
                  <a:gd name="T101" fmla="*/ 8373 h 11556"/>
                  <a:gd name="T102" fmla="*/ 9227 w 10808"/>
                  <a:gd name="T103" fmla="*/ 8142 h 11556"/>
                  <a:gd name="T104" fmla="*/ 9699 w 10808"/>
                  <a:gd name="T105" fmla="*/ 7968 h 11556"/>
                  <a:gd name="T106" fmla="*/ 9850 w 10808"/>
                  <a:gd name="T107" fmla="*/ 8018 h 11556"/>
                  <a:gd name="T108" fmla="*/ 9216 w 10808"/>
                  <a:gd name="T109" fmla="*/ 8524 h 11556"/>
                  <a:gd name="T110" fmla="*/ 8373 w 10808"/>
                  <a:gd name="T111" fmla="*/ 9356 h 11556"/>
                  <a:gd name="T112" fmla="*/ 7672 w 10808"/>
                  <a:gd name="T113" fmla="*/ 10398 h 11556"/>
                  <a:gd name="T114" fmla="*/ 7121 w 10808"/>
                  <a:gd name="T115" fmla="*/ 11339 h 11556"/>
                  <a:gd name="T116" fmla="*/ 5931 w 10808"/>
                  <a:gd name="T117" fmla="*/ 11552 h 11556"/>
                  <a:gd name="T118" fmla="*/ 4588 w 10808"/>
                  <a:gd name="T119" fmla="*/ 11335 h 11556"/>
                  <a:gd name="T120" fmla="*/ 3660 w 10808"/>
                  <a:gd name="T121" fmla="*/ 11058 h 1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8" h="11556">
                    <a:moveTo>
                      <a:pt x="3621" y="11044"/>
                    </a:moveTo>
                    <a:lnTo>
                      <a:pt x="3457" y="10750"/>
                    </a:lnTo>
                    <a:lnTo>
                      <a:pt x="3292" y="10467"/>
                    </a:lnTo>
                    <a:lnTo>
                      <a:pt x="3127" y="10194"/>
                    </a:lnTo>
                    <a:lnTo>
                      <a:pt x="2962" y="9933"/>
                    </a:lnTo>
                    <a:lnTo>
                      <a:pt x="2798" y="9682"/>
                    </a:lnTo>
                    <a:lnTo>
                      <a:pt x="2636" y="9441"/>
                    </a:lnTo>
                    <a:lnTo>
                      <a:pt x="2475" y="9212"/>
                    </a:lnTo>
                    <a:lnTo>
                      <a:pt x="2316" y="8992"/>
                    </a:lnTo>
                    <a:lnTo>
                      <a:pt x="2159" y="8782"/>
                    </a:lnTo>
                    <a:lnTo>
                      <a:pt x="2004" y="8583"/>
                    </a:lnTo>
                    <a:lnTo>
                      <a:pt x="1852" y="8393"/>
                    </a:lnTo>
                    <a:lnTo>
                      <a:pt x="1704" y="8213"/>
                    </a:lnTo>
                    <a:lnTo>
                      <a:pt x="1560" y="8044"/>
                    </a:lnTo>
                    <a:lnTo>
                      <a:pt x="1420" y="7883"/>
                    </a:lnTo>
                    <a:lnTo>
                      <a:pt x="1284" y="7733"/>
                    </a:lnTo>
                    <a:lnTo>
                      <a:pt x="1152" y="7591"/>
                    </a:lnTo>
                    <a:lnTo>
                      <a:pt x="1026" y="7459"/>
                    </a:lnTo>
                    <a:lnTo>
                      <a:pt x="907" y="7337"/>
                    </a:lnTo>
                    <a:lnTo>
                      <a:pt x="792" y="7224"/>
                    </a:lnTo>
                    <a:lnTo>
                      <a:pt x="683" y="7119"/>
                    </a:lnTo>
                    <a:lnTo>
                      <a:pt x="581" y="7024"/>
                    </a:lnTo>
                    <a:lnTo>
                      <a:pt x="487" y="6937"/>
                    </a:lnTo>
                    <a:lnTo>
                      <a:pt x="399" y="6859"/>
                    </a:lnTo>
                    <a:lnTo>
                      <a:pt x="319" y="6790"/>
                    </a:lnTo>
                    <a:lnTo>
                      <a:pt x="247" y="6729"/>
                    </a:lnTo>
                    <a:lnTo>
                      <a:pt x="184" y="6676"/>
                    </a:lnTo>
                    <a:lnTo>
                      <a:pt x="129" y="6633"/>
                    </a:lnTo>
                    <a:lnTo>
                      <a:pt x="84" y="6597"/>
                    </a:lnTo>
                    <a:lnTo>
                      <a:pt x="21" y="6550"/>
                    </a:lnTo>
                    <a:lnTo>
                      <a:pt x="0" y="6534"/>
                    </a:lnTo>
                    <a:lnTo>
                      <a:pt x="18" y="6541"/>
                    </a:lnTo>
                    <a:lnTo>
                      <a:pt x="72" y="6561"/>
                    </a:lnTo>
                    <a:lnTo>
                      <a:pt x="155" y="6595"/>
                    </a:lnTo>
                    <a:lnTo>
                      <a:pt x="265" y="6640"/>
                    </a:lnTo>
                    <a:lnTo>
                      <a:pt x="328" y="6666"/>
                    </a:lnTo>
                    <a:lnTo>
                      <a:pt x="397" y="6696"/>
                    </a:lnTo>
                    <a:lnTo>
                      <a:pt x="470" y="6728"/>
                    </a:lnTo>
                    <a:lnTo>
                      <a:pt x="547" y="6762"/>
                    </a:lnTo>
                    <a:lnTo>
                      <a:pt x="628" y="6799"/>
                    </a:lnTo>
                    <a:lnTo>
                      <a:pt x="711" y="6838"/>
                    </a:lnTo>
                    <a:lnTo>
                      <a:pt x="798" y="6879"/>
                    </a:lnTo>
                    <a:lnTo>
                      <a:pt x="885" y="6923"/>
                    </a:lnTo>
                    <a:lnTo>
                      <a:pt x="974" y="6968"/>
                    </a:lnTo>
                    <a:lnTo>
                      <a:pt x="1065" y="7016"/>
                    </a:lnTo>
                    <a:lnTo>
                      <a:pt x="1155" y="7064"/>
                    </a:lnTo>
                    <a:lnTo>
                      <a:pt x="1246" y="7116"/>
                    </a:lnTo>
                    <a:lnTo>
                      <a:pt x="1336" y="7168"/>
                    </a:lnTo>
                    <a:lnTo>
                      <a:pt x="1424" y="7222"/>
                    </a:lnTo>
                    <a:lnTo>
                      <a:pt x="1511" y="7277"/>
                    </a:lnTo>
                    <a:lnTo>
                      <a:pt x="1596" y="7334"/>
                    </a:lnTo>
                    <a:lnTo>
                      <a:pt x="1678" y="7392"/>
                    </a:lnTo>
                    <a:lnTo>
                      <a:pt x="1757" y="7451"/>
                    </a:lnTo>
                    <a:lnTo>
                      <a:pt x="1831" y="7512"/>
                    </a:lnTo>
                    <a:lnTo>
                      <a:pt x="1903" y="7573"/>
                    </a:lnTo>
                    <a:lnTo>
                      <a:pt x="1968" y="7635"/>
                    </a:lnTo>
                    <a:lnTo>
                      <a:pt x="2029" y="7697"/>
                    </a:lnTo>
                    <a:lnTo>
                      <a:pt x="2084" y="7761"/>
                    </a:lnTo>
                    <a:lnTo>
                      <a:pt x="2132" y="7826"/>
                    </a:lnTo>
                    <a:lnTo>
                      <a:pt x="2131" y="7797"/>
                    </a:lnTo>
                    <a:lnTo>
                      <a:pt x="2125" y="7719"/>
                    </a:lnTo>
                    <a:lnTo>
                      <a:pt x="2121" y="7662"/>
                    </a:lnTo>
                    <a:lnTo>
                      <a:pt x="2115" y="7594"/>
                    </a:lnTo>
                    <a:lnTo>
                      <a:pt x="2108" y="7517"/>
                    </a:lnTo>
                    <a:lnTo>
                      <a:pt x="2099" y="7429"/>
                    </a:lnTo>
                    <a:lnTo>
                      <a:pt x="2089" y="7333"/>
                    </a:lnTo>
                    <a:lnTo>
                      <a:pt x="2077" y="7229"/>
                    </a:lnTo>
                    <a:lnTo>
                      <a:pt x="2063" y="7118"/>
                    </a:lnTo>
                    <a:lnTo>
                      <a:pt x="2047" y="7001"/>
                    </a:lnTo>
                    <a:lnTo>
                      <a:pt x="2029" y="6876"/>
                    </a:lnTo>
                    <a:lnTo>
                      <a:pt x="2007" y="6748"/>
                    </a:lnTo>
                    <a:lnTo>
                      <a:pt x="1985" y="6614"/>
                    </a:lnTo>
                    <a:lnTo>
                      <a:pt x="1959" y="6477"/>
                    </a:lnTo>
                    <a:lnTo>
                      <a:pt x="1931" y="6336"/>
                    </a:lnTo>
                    <a:lnTo>
                      <a:pt x="1901" y="6194"/>
                    </a:lnTo>
                    <a:lnTo>
                      <a:pt x="1866" y="6049"/>
                    </a:lnTo>
                    <a:lnTo>
                      <a:pt x="1830" y="5903"/>
                    </a:lnTo>
                    <a:lnTo>
                      <a:pt x="1790" y="5758"/>
                    </a:lnTo>
                    <a:lnTo>
                      <a:pt x="1747" y="5611"/>
                    </a:lnTo>
                    <a:lnTo>
                      <a:pt x="1700" y="5467"/>
                    </a:lnTo>
                    <a:lnTo>
                      <a:pt x="1651" y="5323"/>
                    </a:lnTo>
                    <a:lnTo>
                      <a:pt x="1597" y="5183"/>
                    </a:lnTo>
                    <a:lnTo>
                      <a:pt x="1539" y="5046"/>
                    </a:lnTo>
                    <a:lnTo>
                      <a:pt x="1479" y="4911"/>
                    </a:lnTo>
                    <a:lnTo>
                      <a:pt x="1413" y="4782"/>
                    </a:lnTo>
                    <a:lnTo>
                      <a:pt x="1344" y="4658"/>
                    </a:lnTo>
                    <a:lnTo>
                      <a:pt x="1270" y="4540"/>
                    </a:lnTo>
                    <a:lnTo>
                      <a:pt x="1193" y="4429"/>
                    </a:lnTo>
                    <a:lnTo>
                      <a:pt x="1111" y="4324"/>
                    </a:lnTo>
                    <a:lnTo>
                      <a:pt x="1124" y="4329"/>
                    </a:lnTo>
                    <a:lnTo>
                      <a:pt x="1162" y="4345"/>
                    </a:lnTo>
                    <a:lnTo>
                      <a:pt x="1223" y="4369"/>
                    </a:lnTo>
                    <a:lnTo>
                      <a:pt x="1301" y="4404"/>
                    </a:lnTo>
                    <a:lnTo>
                      <a:pt x="1396" y="4446"/>
                    </a:lnTo>
                    <a:lnTo>
                      <a:pt x="1503" y="4495"/>
                    </a:lnTo>
                    <a:lnTo>
                      <a:pt x="1560" y="4523"/>
                    </a:lnTo>
                    <a:lnTo>
                      <a:pt x="1620" y="4552"/>
                    </a:lnTo>
                    <a:lnTo>
                      <a:pt x="1680" y="4582"/>
                    </a:lnTo>
                    <a:lnTo>
                      <a:pt x="1743" y="4615"/>
                    </a:lnTo>
                    <a:lnTo>
                      <a:pt x="1805" y="4648"/>
                    </a:lnTo>
                    <a:lnTo>
                      <a:pt x="1868" y="4683"/>
                    </a:lnTo>
                    <a:lnTo>
                      <a:pt x="1932" y="4720"/>
                    </a:lnTo>
                    <a:lnTo>
                      <a:pt x="1995" y="4757"/>
                    </a:lnTo>
                    <a:lnTo>
                      <a:pt x="2058" y="4795"/>
                    </a:lnTo>
                    <a:lnTo>
                      <a:pt x="2119" y="4835"/>
                    </a:lnTo>
                    <a:lnTo>
                      <a:pt x="2180" y="4875"/>
                    </a:lnTo>
                    <a:lnTo>
                      <a:pt x="2238" y="4916"/>
                    </a:lnTo>
                    <a:lnTo>
                      <a:pt x="2294" y="4958"/>
                    </a:lnTo>
                    <a:lnTo>
                      <a:pt x="2347" y="5001"/>
                    </a:lnTo>
                    <a:lnTo>
                      <a:pt x="2397" y="5045"/>
                    </a:lnTo>
                    <a:lnTo>
                      <a:pt x="2445" y="5088"/>
                    </a:lnTo>
                    <a:lnTo>
                      <a:pt x="2488" y="5133"/>
                    </a:lnTo>
                    <a:lnTo>
                      <a:pt x="2527" y="5178"/>
                    </a:lnTo>
                    <a:lnTo>
                      <a:pt x="2561" y="5222"/>
                    </a:lnTo>
                    <a:lnTo>
                      <a:pt x="2592" y="5268"/>
                    </a:lnTo>
                    <a:lnTo>
                      <a:pt x="2584" y="5232"/>
                    </a:lnTo>
                    <a:lnTo>
                      <a:pt x="2560" y="5129"/>
                    </a:lnTo>
                    <a:lnTo>
                      <a:pt x="2523" y="4967"/>
                    </a:lnTo>
                    <a:lnTo>
                      <a:pt x="2474" y="4754"/>
                    </a:lnTo>
                    <a:lnTo>
                      <a:pt x="2412" y="4499"/>
                    </a:lnTo>
                    <a:lnTo>
                      <a:pt x="2342" y="4210"/>
                    </a:lnTo>
                    <a:lnTo>
                      <a:pt x="2303" y="4055"/>
                    </a:lnTo>
                    <a:lnTo>
                      <a:pt x="2262" y="3895"/>
                    </a:lnTo>
                    <a:lnTo>
                      <a:pt x="2219" y="3729"/>
                    </a:lnTo>
                    <a:lnTo>
                      <a:pt x="2175" y="3560"/>
                    </a:lnTo>
                    <a:lnTo>
                      <a:pt x="2128" y="3390"/>
                    </a:lnTo>
                    <a:lnTo>
                      <a:pt x="2081" y="3217"/>
                    </a:lnTo>
                    <a:lnTo>
                      <a:pt x="2033" y="3044"/>
                    </a:lnTo>
                    <a:lnTo>
                      <a:pt x="1983" y="2872"/>
                    </a:lnTo>
                    <a:lnTo>
                      <a:pt x="1932" y="2701"/>
                    </a:lnTo>
                    <a:lnTo>
                      <a:pt x="1881" y="2532"/>
                    </a:lnTo>
                    <a:lnTo>
                      <a:pt x="1829" y="2368"/>
                    </a:lnTo>
                    <a:lnTo>
                      <a:pt x="1777" y="2208"/>
                    </a:lnTo>
                    <a:lnTo>
                      <a:pt x="1723" y="2054"/>
                    </a:lnTo>
                    <a:lnTo>
                      <a:pt x="1671" y="1906"/>
                    </a:lnTo>
                    <a:lnTo>
                      <a:pt x="1618" y="1767"/>
                    </a:lnTo>
                    <a:lnTo>
                      <a:pt x="1565" y="1636"/>
                    </a:lnTo>
                    <a:lnTo>
                      <a:pt x="1513" y="1514"/>
                    </a:lnTo>
                    <a:lnTo>
                      <a:pt x="1462" y="1404"/>
                    </a:lnTo>
                    <a:lnTo>
                      <a:pt x="1410" y="1305"/>
                    </a:lnTo>
                    <a:lnTo>
                      <a:pt x="1360" y="1218"/>
                    </a:lnTo>
                    <a:lnTo>
                      <a:pt x="1376" y="1227"/>
                    </a:lnTo>
                    <a:lnTo>
                      <a:pt x="1421" y="1252"/>
                    </a:lnTo>
                    <a:lnTo>
                      <a:pt x="1453" y="1270"/>
                    </a:lnTo>
                    <a:lnTo>
                      <a:pt x="1493" y="1293"/>
                    </a:lnTo>
                    <a:lnTo>
                      <a:pt x="1537" y="1321"/>
                    </a:lnTo>
                    <a:lnTo>
                      <a:pt x="1586" y="1351"/>
                    </a:lnTo>
                    <a:lnTo>
                      <a:pt x="1641" y="1386"/>
                    </a:lnTo>
                    <a:lnTo>
                      <a:pt x="1699" y="1425"/>
                    </a:lnTo>
                    <a:lnTo>
                      <a:pt x="1762" y="1468"/>
                    </a:lnTo>
                    <a:lnTo>
                      <a:pt x="1828" y="1515"/>
                    </a:lnTo>
                    <a:lnTo>
                      <a:pt x="1898" y="1565"/>
                    </a:lnTo>
                    <a:lnTo>
                      <a:pt x="1970" y="1619"/>
                    </a:lnTo>
                    <a:lnTo>
                      <a:pt x="2045" y="1677"/>
                    </a:lnTo>
                    <a:lnTo>
                      <a:pt x="2120" y="1739"/>
                    </a:lnTo>
                    <a:lnTo>
                      <a:pt x="2198" y="1803"/>
                    </a:lnTo>
                    <a:lnTo>
                      <a:pt x="2276" y="1873"/>
                    </a:lnTo>
                    <a:lnTo>
                      <a:pt x="2356" y="1946"/>
                    </a:lnTo>
                    <a:lnTo>
                      <a:pt x="2436" y="2022"/>
                    </a:lnTo>
                    <a:lnTo>
                      <a:pt x="2514" y="2101"/>
                    </a:lnTo>
                    <a:lnTo>
                      <a:pt x="2593" y="2185"/>
                    </a:lnTo>
                    <a:lnTo>
                      <a:pt x="2669" y="2272"/>
                    </a:lnTo>
                    <a:lnTo>
                      <a:pt x="2745" y="2362"/>
                    </a:lnTo>
                    <a:lnTo>
                      <a:pt x="2818" y="2456"/>
                    </a:lnTo>
                    <a:lnTo>
                      <a:pt x="2890" y="2553"/>
                    </a:lnTo>
                    <a:lnTo>
                      <a:pt x="2958" y="2653"/>
                    </a:lnTo>
                    <a:lnTo>
                      <a:pt x="3024" y="2756"/>
                    </a:lnTo>
                    <a:lnTo>
                      <a:pt x="3085" y="2863"/>
                    </a:lnTo>
                    <a:lnTo>
                      <a:pt x="3143" y="2973"/>
                    </a:lnTo>
                    <a:lnTo>
                      <a:pt x="3195" y="3086"/>
                    </a:lnTo>
                    <a:lnTo>
                      <a:pt x="3243" y="3203"/>
                    </a:lnTo>
                    <a:lnTo>
                      <a:pt x="3589" y="0"/>
                    </a:lnTo>
                    <a:lnTo>
                      <a:pt x="3605" y="20"/>
                    </a:lnTo>
                    <a:lnTo>
                      <a:pt x="3650" y="77"/>
                    </a:lnTo>
                    <a:lnTo>
                      <a:pt x="3720" y="168"/>
                    </a:lnTo>
                    <a:lnTo>
                      <a:pt x="3812" y="287"/>
                    </a:lnTo>
                    <a:lnTo>
                      <a:pt x="3863" y="356"/>
                    </a:lnTo>
                    <a:lnTo>
                      <a:pt x="3919" y="432"/>
                    </a:lnTo>
                    <a:lnTo>
                      <a:pt x="3979" y="513"/>
                    </a:lnTo>
                    <a:lnTo>
                      <a:pt x="4041" y="599"/>
                    </a:lnTo>
                    <a:lnTo>
                      <a:pt x="4106" y="689"/>
                    </a:lnTo>
                    <a:lnTo>
                      <a:pt x="4171" y="783"/>
                    </a:lnTo>
                    <a:lnTo>
                      <a:pt x="4239" y="881"/>
                    </a:lnTo>
                    <a:lnTo>
                      <a:pt x="4307" y="981"/>
                    </a:lnTo>
                    <a:lnTo>
                      <a:pt x="4377" y="1084"/>
                    </a:lnTo>
                    <a:lnTo>
                      <a:pt x="4445" y="1189"/>
                    </a:lnTo>
                    <a:lnTo>
                      <a:pt x="4513" y="1296"/>
                    </a:lnTo>
                    <a:lnTo>
                      <a:pt x="4579" y="1404"/>
                    </a:lnTo>
                    <a:lnTo>
                      <a:pt x="4645" y="1512"/>
                    </a:lnTo>
                    <a:lnTo>
                      <a:pt x="4708" y="1620"/>
                    </a:lnTo>
                    <a:lnTo>
                      <a:pt x="4767" y="1728"/>
                    </a:lnTo>
                    <a:lnTo>
                      <a:pt x="4825" y="1835"/>
                    </a:lnTo>
                    <a:lnTo>
                      <a:pt x="4878" y="1940"/>
                    </a:lnTo>
                    <a:lnTo>
                      <a:pt x="4928" y="2044"/>
                    </a:lnTo>
                    <a:lnTo>
                      <a:pt x="4973" y="2145"/>
                    </a:lnTo>
                    <a:lnTo>
                      <a:pt x="5012" y="2243"/>
                    </a:lnTo>
                    <a:lnTo>
                      <a:pt x="5046" y="2338"/>
                    </a:lnTo>
                    <a:lnTo>
                      <a:pt x="5075" y="2428"/>
                    </a:lnTo>
                    <a:lnTo>
                      <a:pt x="5096" y="2515"/>
                    </a:lnTo>
                    <a:lnTo>
                      <a:pt x="5110" y="2598"/>
                    </a:lnTo>
                    <a:lnTo>
                      <a:pt x="6760" y="0"/>
                    </a:lnTo>
                    <a:lnTo>
                      <a:pt x="6760" y="22"/>
                    </a:lnTo>
                    <a:lnTo>
                      <a:pt x="6761" y="87"/>
                    </a:lnTo>
                    <a:lnTo>
                      <a:pt x="6763" y="187"/>
                    </a:lnTo>
                    <a:lnTo>
                      <a:pt x="6765" y="318"/>
                    </a:lnTo>
                    <a:lnTo>
                      <a:pt x="6769" y="476"/>
                    </a:lnTo>
                    <a:lnTo>
                      <a:pt x="6773" y="653"/>
                    </a:lnTo>
                    <a:lnTo>
                      <a:pt x="6778" y="847"/>
                    </a:lnTo>
                    <a:lnTo>
                      <a:pt x="6784" y="1051"/>
                    </a:lnTo>
                    <a:lnTo>
                      <a:pt x="6791" y="1260"/>
                    </a:lnTo>
                    <a:lnTo>
                      <a:pt x="6800" y="1468"/>
                    </a:lnTo>
                    <a:lnTo>
                      <a:pt x="6810" y="1672"/>
                    </a:lnTo>
                    <a:lnTo>
                      <a:pt x="6821" y="1865"/>
                    </a:lnTo>
                    <a:lnTo>
                      <a:pt x="6827" y="1956"/>
                    </a:lnTo>
                    <a:lnTo>
                      <a:pt x="6833" y="2043"/>
                    </a:lnTo>
                    <a:lnTo>
                      <a:pt x="6840" y="2124"/>
                    </a:lnTo>
                    <a:lnTo>
                      <a:pt x="6847" y="2199"/>
                    </a:lnTo>
                    <a:lnTo>
                      <a:pt x="6855" y="2268"/>
                    </a:lnTo>
                    <a:lnTo>
                      <a:pt x="6864" y="2329"/>
                    </a:lnTo>
                    <a:lnTo>
                      <a:pt x="6872" y="2383"/>
                    </a:lnTo>
                    <a:lnTo>
                      <a:pt x="6881" y="2428"/>
                    </a:lnTo>
                    <a:lnTo>
                      <a:pt x="6899" y="2418"/>
                    </a:lnTo>
                    <a:lnTo>
                      <a:pt x="6951" y="2390"/>
                    </a:lnTo>
                    <a:lnTo>
                      <a:pt x="7034" y="2347"/>
                    </a:lnTo>
                    <a:lnTo>
                      <a:pt x="7142" y="2288"/>
                    </a:lnTo>
                    <a:lnTo>
                      <a:pt x="7270" y="2218"/>
                    </a:lnTo>
                    <a:lnTo>
                      <a:pt x="7418" y="2140"/>
                    </a:lnTo>
                    <a:lnTo>
                      <a:pt x="7579" y="2054"/>
                    </a:lnTo>
                    <a:lnTo>
                      <a:pt x="7748" y="1962"/>
                    </a:lnTo>
                    <a:lnTo>
                      <a:pt x="7922" y="1868"/>
                    </a:lnTo>
                    <a:lnTo>
                      <a:pt x="8098" y="1773"/>
                    </a:lnTo>
                    <a:lnTo>
                      <a:pt x="8271" y="1680"/>
                    </a:lnTo>
                    <a:lnTo>
                      <a:pt x="8436" y="1591"/>
                    </a:lnTo>
                    <a:lnTo>
                      <a:pt x="8589" y="1508"/>
                    </a:lnTo>
                    <a:lnTo>
                      <a:pt x="8728" y="1432"/>
                    </a:lnTo>
                    <a:lnTo>
                      <a:pt x="8846" y="1367"/>
                    </a:lnTo>
                    <a:lnTo>
                      <a:pt x="8941" y="1315"/>
                    </a:lnTo>
                    <a:lnTo>
                      <a:pt x="8932" y="1338"/>
                    </a:lnTo>
                    <a:lnTo>
                      <a:pt x="8909" y="1406"/>
                    </a:lnTo>
                    <a:lnTo>
                      <a:pt x="8873" y="1511"/>
                    </a:lnTo>
                    <a:lnTo>
                      <a:pt x="8825" y="1648"/>
                    </a:lnTo>
                    <a:lnTo>
                      <a:pt x="8768" y="1814"/>
                    </a:lnTo>
                    <a:lnTo>
                      <a:pt x="8705" y="2001"/>
                    </a:lnTo>
                    <a:lnTo>
                      <a:pt x="8635" y="2206"/>
                    </a:lnTo>
                    <a:lnTo>
                      <a:pt x="8564" y="2423"/>
                    </a:lnTo>
                    <a:lnTo>
                      <a:pt x="8490" y="2647"/>
                    </a:lnTo>
                    <a:lnTo>
                      <a:pt x="8419" y="2872"/>
                    </a:lnTo>
                    <a:lnTo>
                      <a:pt x="8384" y="2984"/>
                    </a:lnTo>
                    <a:lnTo>
                      <a:pt x="8349" y="3094"/>
                    </a:lnTo>
                    <a:lnTo>
                      <a:pt x="8317" y="3201"/>
                    </a:lnTo>
                    <a:lnTo>
                      <a:pt x="8286" y="3306"/>
                    </a:lnTo>
                    <a:lnTo>
                      <a:pt x="8257" y="3407"/>
                    </a:lnTo>
                    <a:lnTo>
                      <a:pt x="8228" y="3504"/>
                    </a:lnTo>
                    <a:lnTo>
                      <a:pt x="8203" y="3597"/>
                    </a:lnTo>
                    <a:lnTo>
                      <a:pt x="8181" y="3683"/>
                    </a:lnTo>
                    <a:lnTo>
                      <a:pt x="8161" y="3763"/>
                    </a:lnTo>
                    <a:lnTo>
                      <a:pt x="8144" y="3837"/>
                    </a:lnTo>
                    <a:lnTo>
                      <a:pt x="8131" y="3903"/>
                    </a:lnTo>
                    <a:lnTo>
                      <a:pt x="8120" y="3961"/>
                    </a:lnTo>
                    <a:lnTo>
                      <a:pt x="8133" y="3959"/>
                    </a:lnTo>
                    <a:lnTo>
                      <a:pt x="8168" y="3952"/>
                    </a:lnTo>
                    <a:lnTo>
                      <a:pt x="8224" y="3943"/>
                    </a:lnTo>
                    <a:lnTo>
                      <a:pt x="8299" y="3930"/>
                    </a:lnTo>
                    <a:lnTo>
                      <a:pt x="8390" y="3914"/>
                    </a:lnTo>
                    <a:lnTo>
                      <a:pt x="8493" y="3896"/>
                    </a:lnTo>
                    <a:lnTo>
                      <a:pt x="8609" y="3876"/>
                    </a:lnTo>
                    <a:lnTo>
                      <a:pt x="8734" y="3855"/>
                    </a:lnTo>
                    <a:lnTo>
                      <a:pt x="8865" y="3833"/>
                    </a:lnTo>
                    <a:lnTo>
                      <a:pt x="9000" y="3811"/>
                    </a:lnTo>
                    <a:lnTo>
                      <a:pt x="9138" y="3789"/>
                    </a:lnTo>
                    <a:lnTo>
                      <a:pt x="9274" y="3767"/>
                    </a:lnTo>
                    <a:lnTo>
                      <a:pt x="9408" y="3746"/>
                    </a:lnTo>
                    <a:lnTo>
                      <a:pt x="9537" y="3727"/>
                    </a:lnTo>
                    <a:lnTo>
                      <a:pt x="9659" y="3710"/>
                    </a:lnTo>
                    <a:lnTo>
                      <a:pt x="9770" y="3695"/>
                    </a:lnTo>
                    <a:lnTo>
                      <a:pt x="9759" y="3702"/>
                    </a:lnTo>
                    <a:lnTo>
                      <a:pt x="9730" y="3723"/>
                    </a:lnTo>
                    <a:lnTo>
                      <a:pt x="9684" y="3755"/>
                    </a:lnTo>
                    <a:lnTo>
                      <a:pt x="9623" y="3799"/>
                    </a:lnTo>
                    <a:lnTo>
                      <a:pt x="9552" y="3852"/>
                    </a:lnTo>
                    <a:lnTo>
                      <a:pt x="9470" y="3915"/>
                    </a:lnTo>
                    <a:lnTo>
                      <a:pt x="9428" y="3948"/>
                    </a:lnTo>
                    <a:lnTo>
                      <a:pt x="9384" y="3983"/>
                    </a:lnTo>
                    <a:lnTo>
                      <a:pt x="9338" y="4020"/>
                    </a:lnTo>
                    <a:lnTo>
                      <a:pt x="9292" y="4058"/>
                    </a:lnTo>
                    <a:lnTo>
                      <a:pt x="9246" y="4097"/>
                    </a:lnTo>
                    <a:lnTo>
                      <a:pt x="9199" y="4137"/>
                    </a:lnTo>
                    <a:lnTo>
                      <a:pt x="9153" y="4178"/>
                    </a:lnTo>
                    <a:lnTo>
                      <a:pt x="9108" y="4220"/>
                    </a:lnTo>
                    <a:lnTo>
                      <a:pt x="9063" y="4261"/>
                    </a:lnTo>
                    <a:lnTo>
                      <a:pt x="9020" y="4304"/>
                    </a:lnTo>
                    <a:lnTo>
                      <a:pt x="8978" y="4347"/>
                    </a:lnTo>
                    <a:lnTo>
                      <a:pt x="8939" y="4389"/>
                    </a:lnTo>
                    <a:lnTo>
                      <a:pt x="8900" y="4432"/>
                    </a:lnTo>
                    <a:lnTo>
                      <a:pt x="8865" y="4473"/>
                    </a:lnTo>
                    <a:lnTo>
                      <a:pt x="8833" y="4516"/>
                    </a:lnTo>
                    <a:lnTo>
                      <a:pt x="8804" y="4556"/>
                    </a:lnTo>
                    <a:lnTo>
                      <a:pt x="8777" y="4596"/>
                    </a:lnTo>
                    <a:lnTo>
                      <a:pt x="8755" y="4636"/>
                    </a:lnTo>
                    <a:lnTo>
                      <a:pt x="8737" y="4674"/>
                    </a:lnTo>
                    <a:lnTo>
                      <a:pt x="8724" y="4711"/>
                    </a:lnTo>
                    <a:lnTo>
                      <a:pt x="8739" y="4708"/>
                    </a:lnTo>
                    <a:lnTo>
                      <a:pt x="8783" y="4701"/>
                    </a:lnTo>
                    <a:lnTo>
                      <a:pt x="8854" y="4690"/>
                    </a:lnTo>
                    <a:lnTo>
                      <a:pt x="8948" y="4676"/>
                    </a:lnTo>
                    <a:lnTo>
                      <a:pt x="9061" y="4660"/>
                    </a:lnTo>
                    <a:lnTo>
                      <a:pt x="9192" y="4644"/>
                    </a:lnTo>
                    <a:lnTo>
                      <a:pt x="9263" y="4635"/>
                    </a:lnTo>
                    <a:lnTo>
                      <a:pt x="9337" y="4627"/>
                    </a:lnTo>
                    <a:lnTo>
                      <a:pt x="9415" y="4619"/>
                    </a:lnTo>
                    <a:lnTo>
                      <a:pt x="9495" y="4612"/>
                    </a:lnTo>
                    <a:lnTo>
                      <a:pt x="9576" y="4604"/>
                    </a:lnTo>
                    <a:lnTo>
                      <a:pt x="9660" y="4597"/>
                    </a:lnTo>
                    <a:lnTo>
                      <a:pt x="9744" y="4592"/>
                    </a:lnTo>
                    <a:lnTo>
                      <a:pt x="9830" y="4587"/>
                    </a:lnTo>
                    <a:lnTo>
                      <a:pt x="9917" y="4583"/>
                    </a:lnTo>
                    <a:lnTo>
                      <a:pt x="10003" y="4580"/>
                    </a:lnTo>
                    <a:lnTo>
                      <a:pt x="10091" y="4579"/>
                    </a:lnTo>
                    <a:lnTo>
                      <a:pt x="10176" y="4578"/>
                    </a:lnTo>
                    <a:lnTo>
                      <a:pt x="10262" y="4580"/>
                    </a:lnTo>
                    <a:lnTo>
                      <a:pt x="10347" y="4582"/>
                    </a:lnTo>
                    <a:lnTo>
                      <a:pt x="10429" y="4587"/>
                    </a:lnTo>
                    <a:lnTo>
                      <a:pt x="10511" y="4593"/>
                    </a:lnTo>
                    <a:lnTo>
                      <a:pt x="10589" y="4601"/>
                    </a:lnTo>
                    <a:lnTo>
                      <a:pt x="10665" y="4612"/>
                    </a:lnTo>
                    <a:lnTo>
                      <a:pt x="10738" y="4624"/>
                    </a:lnTo>
                    <a:lnTo>
                      <a:pt x="10808" y="4639"/>
                    </a:lnTo>
                    <a:lnTo>
                      <a:pt x="10796" y="4651"/>
                    </a:lnTo>
                    <a:lnTo>
                      <a:pt x="10760" y="4686"/>
                    </a:lnTo>
                    <a:lnTo>
                      <a:pt x="10703" y="4744"/>
                    </a:lnTo>
                    <a:lnTo>
                      <a:pt x="10629" y="4821"/>
                    </a:lnTo>
                    <a:lnTo>
                      <a:pt x="10539" y="4914"/>
                    </a:lnTo>
                    <a:lnTo>
                      <a:pt x="10437" y="5026"/>
                    </a:lnTo>
                    <a:lnTo>
                      <a:pt x="10382" y="5086"/>
                    </a:lnTo>
                    <a:lnTo>
                      <a:pt x="10326" y="5150"/>
                    </a:lnTo>
                    <a:lnTo>
                      <a:pt x="10266" y="5217"/>
                    </a:lnTo>
                    <a:lnTo>
                      <a:pt x="10207" y="5287"/>
                    </a:lnTo>
                    <a:lnTo>
                      <a:pt x="10145" y="5360"/>
                    </a:lnTo>
                    <a:lnTo>
                      <a:pt x="10083" y="5434"/>
                    </a:lnTo>
                    <a:lnTo>
                      <a:pt x="10020" y="5511"/>
                    </a:lnTo>
                    <a:lnTo>
                      <a:pt x="9959" y="5591"/>
                    </a:lnTo>
                    <a:lnTo>
                      <a:pt x="9896" y="5672"/>
                    </a:lnTo>
                    <a:lnTo>
                      <a:pt x="9835" y="5754"/>
                    </a:lnTo>
                    <a:lnTo>
                      <a:pt x="9774" y="5837"/>
                    </a:lnTo>
                    <a:lnTo>
                      <a:pt x="9715" y="5922"/>
                    </a:lnTo>
                    <a:lnTo>
                      <a:pt x="9657" y="6007"/>
                    </a:lnTo>
                    <a:lnTo>
                      <a:pt x="9601" y="6093"/>
                    </a:lnTo>
                    <a:lnTo>
                      <a:pt x="9548" y="6179"/>
                    </a:lnTo>
                    <a:lnTo>
                      <a:pt x="9498" y="6265"/>
                    </a:lnTo>
                    <a:lnTo>
                      <a:pt x="9449" y="6351"/>
                    </a:lnTo>
                    <a:lnTo>
                      <a:pt x="9405" y="6437"/>
                    </a:lnTo>
                    <a:lnTo>
                      <a:pt x="9364" y="6523"/>
                    </a:lnTo>
                    <a:lnTo>
                      <a:pt x="9327" y="6607"/>
                    </a:lnTo>
                    <a:lnTo>
                      <a:pt x="9334" y="6604"/>
                    </a:lnTo>
                    <a:lnTo>
                      <a:pt x="9357" y="6596"/>
                    </a:lnTo>
                    <a:lnTo>
                      <a:pt x="9392" y="6583"/>
                    </a:lnTo>
                    <a:lnTo>
                      <a:pt x="9440" y="6564"/>
                    </a:lnTo>
                    <a:lnTo>
                      <a:pt x="9500" y="6544"/>
                    </a:lnTo>
                    <a:lnTo>
                      <a:pt x="9569" y="6520"/>
                    </a:lnTo>
                    <a:lnTo>
                      <a:pt x="9649" y="6495"/>
                    </a:lnTo>
                    <a:lnTo>
                      <a:pt x="9735" y="6467"/>
                    </a:lnTo>
                    <a:lnTo>
                      <a:pt x="9830" y="6440"/>
                    </a:lnTo>
                    <a:lnTo>
                      <a:pt x="9932" y="6413"/>
                    </a:lnTo>
                    <a:lnTo>
                      <a:pt x="9984" y="6400"/>
                    </a:lnTo>
                    <a:lnTo>
                      <a:pt x="10038" y="6387"/>
                    </a:lnTo>
                    <a:lnTo>
                      <a:pt x="10093" y="6375"/>
                    </a:lnTo>
                    <a:lnTo>
                      <a:pt x="10149" y="6362"/>
                    </a:lnTo>
                    <a:lnTo>
                      <a:pt x="10206" y="6350"/>
                    </a:lnTo>
                    <a:lnTo>
                      <a:pt x="10263" y="6339"/>
                    </a:lnTo>
                    <a:lnTo>
                      <a:pt x="10320" y="6329"/>
                    </a:lnTo>
                    <a:lnTo>
                      <a:pt x="10379" y="6320"/>
                    </a:lnTo>
                    <a:lnTo>
                      <a:pt x="10438" y="6311"/>
                    </a:lnTo>
                    <a:lnTo>
                      <a:pt x="10497" y="6304"/>
                    </a:lnTo>
                    <a:lnTo>
                      <a:pt x="10556" y="6298"/>
                    </a:lnTo>
                    <a:lnTo>
                      <a:pt x="10615" y="6293"/>
                    </a:lnTo>
                    <a:lnTo>
                      <a:pt x="10595" y="6307"/>
                    </a:lnTo>
                    <a:lnTo>
                      <a:pt x="10542" y="6348"/>
                    </a:lnTo>
                    <a:lnTo>
                      <a:pt x="10457" y="6414"/>
                    </a:lnTo>
                    <a:lnTo>
                      <a:pt x="10347" y="6503"/>
                    </a:lnTo>
                    <a:lnTo>
                      <a:pt x="10282" y="6555"/>
                    </a:lnTo>
                    <a:lnTo>
                      <a:pt x="10214" y="6612"/>
                    </a:lnTo>
                    <a:lnTo>
                      <a:pt x="10141" y="6673"/>
                    </a:lnTo>
                    <a:lnTo>
                      <a:pt x="10064" y="6739"/>
                    </a:lnTo>
                    <a:lnTo>
                      <a:pt x="9984" y="6808"/>
                    </a:lnTo>
                    <a:lnTo>
                      <a:pt x="9901" y="6881"/>
                    </a:lnTo>
                    <a:lnTo>
                      <a:pt x="9816" y="6958"/>
                    </a:lnTo>
                    <a:lnTo>
                      <a:pt x="9729" y="7038"/>
                    </a:lnTo>
                    <a:lnTo>
                      <a:pt x="9642" y="7120"/>
                    </a:lnTo>
                    <a:lnTo>
                      <a:pt x="9554" y="7206"/>
                    </a:lnTo>
                    <a:lnTo>
                      <a:pt x="9466" y="7292"/>
                    </a:lnTo>
                    <a:lnTo>
                      <a:pt x="9379" y="7381"/>
                    </a:lnTo>
                    <a:lnTo>
                      <a:pt x="9292" y="7472"/>
                    </a:lnTo>
                    <a:lnTo>
                      <a:pt x="9207" y="7565"/>
                    </a:lnTo>
                    <a:lnTo>
                      <a:pt x="9126" y="7658"/>
                    </a:lnTo>
                    <a:lnTo>
                      <a:pt x="9046" y="7753"/>
                    </a:lnTo>
                    <a:lnTo>
                      <a:pt x="8970" y="7848"/>
                    </a:lnTo>
                    <a:lnTo>
                      <a:pt x="8898" y="7943"/>
                    </a:lnTo>
                    <a:lnTo>
                      <a:pt x="8831" y="8038"/>
                    </a:lnTo>
                    <a:lnTo>
                      <a:pt x="8768" y="8133"/>
                    </a:lnTo>
                    <a:lnTo>
                      <a:pt x="8711" y="8226"/>
                    </a:lnTo>
                    <a:lnTo>
                      <a:pt x="8659" y="8319"/>
                    </a:lnTo>
                    <a:lnTo>
                      <a:pt x="8616" y="8412"/>
                    </a:lnTo>
                    <a:lnTo>
                      <a:pt x="8579" y="8503"/>
                    </a:lnTo>
                    <a:lnTo>
                      <a:pt x="8588" y="8497"/>
                    </a:lnTo>
                    <a:lnTo>
                      <a:pt x="8615" y="8479"/>
                    </a:lnTo>
                    <a:lnTo>
                      <a:pt x="8658" y="8452"/>
                    </a:lnTo>
                    <a:lnTo>
                      <a:pt x="8716" y="8415"/>
                    </a:lnTo>
                    <a:lnTo>
                      <a:pt x="8787" y="8373"/>
                    </a:lnTo>
                    <a:lnTo>
                      <a:pt x="8869" y="8325"/>
                    </a:lnTo>
                    <a:lnTo>
                      <a:pt x="8914" y="8300"/>
                    </a:lnTo>
                    <a:lnTo>
                      <a:pt x="8962" y="8275"/>
                    </a:lnTo>
                    <a:lnTo>
                      <a:pt x="9011" y="8248"/>
                    </a:lnTo>
                    <a:lnTo>
                      <a:pt x="9062" y="8221"/>
                    </a:lnTo>
                    <a:lnTo>
                      <a:pt x="9116" y="8195"/>
                    </a:lnTo>
                    <a:lnTo>
                      <a:pt x="9170" y="8168"/>
                    </a:lnTo>
                    <a:lnTo>
                      <a:pt x="9227" y="8142"/>
                    </a:lnTo>
                    <a:lnTo>
                      <a:pt x="9283" y="8116"/>
                    </a:lnTo>
                    <a:lnTo>
                      <a:pt x="9341" y="8091"/>
                    </a:lnTo>
                    <a:lnTo>
                      <a:pt x="9400" y="8068"/>
                    </a:lnTo>
                    <a:lnTo>
                      <a:pt x="9459" y="8045"/>
                    </a:lnTo>
                    <a:lnTo>
                      <a:pt x="9520" y="8022"/>
                    </a:lnTo>
                    <a:lnTo>
                      <a:pt x="9579" y="8003"/>
                    </a:lnTo>
                    <a:lnTo>
                      <a:pt x="9639" y="7985"/>
                    </a:lnTo>
                    <a:lnTo>
                      <a:pt x="9699" y="7968"/>
                    </a:lnTo>
                    <a:lnTo>
                      <a:pt x="9757" y="7954"/>
                    </a:lnTo>
                    <a:lnTo>
                      <a:pt x="9817" y="7942"/>
                    </a:lnTo>
                    <a:lnTo>
                      <a:pt x="9874" y="7933"/>
                    </a:lnTo>
                    <a:lnTo>
                      <a:pt x="9932" y="7926"/>
                    </a:lnTo>
                    <a:lnTo>
                      <a:pt x="9987" y="7921"/>
                    </a:lnTo>
                    <a:lnTo>
                      <a:pt x="9964" y="7938"/>
                    </a:lnTo>
                    <a:lnTo>
                      <a:pt x="9897" y="7984"/>
                    </a:lnTo>
                    <a:lnTo>
                      <a:pt x="9850" y="8018"/>
                    </a:lnTo>
                    <a:lnTo>
                      <a:pt x="9795" y="8060"/>
                    </a:lnTo>
                    <a:lnTo>
                      <a:pt x="9730" y="8108"/>
                    </a:lnTo>
                    <a:lnTo>
                      <a:pt x="9659" y="8163"/>
                    </a:lnTo>
                    <a:lnTo>
                      <a:pt x="9581" y="8223"/>
                    </a:lnTo>
                    <a:lnTo>
                      <a:pt x="9497" y="8290"/>
                    </a:lnTo>
                    <a:lnTo>
                      <a:pt x="9408" y="8363"/>
                    </a:lnTo>
                    <a:lnTo>
                      <a:pt x="9313" y="8441"/>
                    </a:lnTo>
                    <a:lnTo>
                      <a:pt x="9216" y="8524"/>
                    </a:lnTo>
                    <a:lnTo>
                      <a:pt x="9115" y="8613"/>
                    </a:lnTo>
                    <a:lnTo>
                      <a:pt x="9011" y="8706"/>
                    </a:lnTo>
                    <a:lnTo>
                      <a:pt x="8905" y="8804"/>
                    </a:lnTo>
                    <a:lnTo>
                      <a:pt x="8798" y="8907"/>
                    </a:lnTo>
                    <a:lnTo>
                      <a:pt x="8692" y="9014"/>
                    </a:lnTo>
                    <a:lnTo>
                      <a:pt x="8585" y="9124"/>
                    </a:lnTo>
                    <a:lnTo>
                      <a:pt x="8478" y="9239"/>
                    </a:lnTo>
                    <a:lnTo>
                      <a:pt x="8373" y="9356"/>
                    </a:lnTo>
                    <a:lnTo>
                      <a:pt x="8272" y="9478"/>
                    </a:lnTo>
                    <a:lnTo>
                      <a:pt x="8172" y="9602"/>
                    </a:lnTo>
                    <a:lnTo>
                      <a:pt x="8075" y="9729"/>
                    </a:lnTo>
                    <a:lnTo>
                      <a:pt x="7984" y="9859"/>
                    </a:lnTo>
                    <a:lnTo>
                      <a:pt x="7897" y="9990"/>
                    </a:lnTo>
                    <a:lnTo>
                      <a:pt x="7815" y="10125"/>
                    </a:lnTo>
                    <a:lnTo>
                      <a:pt x="7741" y="10260"/>
                    </a:lnTo>
                    <a:lnTo>
                      <a:pt x="7672" y="10398"/>
                    </a:lnTo>
                    <a:lnTo>
                      <a:pt x="7612" y="10537"/>
                    </a:lnTo>
                    <a:lnTo>
                      <a:pt x="7560" y="10677"/>
                    </a:lnTo>
                    <a:lnTo>
                      <a:pt x="7516" y="10818"/>
                    </a:lnTo>
                    <a:lnTo>
                      <a:pt x="7469" y="10952"/>
                    </a:lnTo>
                    <a:lnTo>
                      <a:pt x="7403" y="11071"/>
                    </a:lnTo>
                    <a:lnTo>
                      <a:pt x="7324" y="11174"/>
                    </a:lnTo>
                    <a:lnTo>
                      <a:pt x="7229" y="11263"/>
                    </a:lnTo>
                    <a:lnTo>
                      <a:pt x="7121" y="11339"/>
                    </a:lnTo>
                    <a:lnTo>
                      <a:pt x="7002" y="11402"/>
                    </a:lnTo>
                    <a:lnTo>
                      <a:pt x="6872" y="11454"/>
                    </a:lnTo>
                    <a:lnTo>
                      <a:pt x="6732" y="11493"/>
                    </a:lnTo>
                    <a:lnTo>
                      <a:pt x="6584" y="11522"/>
                    </a:lnTo>
                    <a:lnTo>
                      <a:pt x="6427" y="11542"/>
                    </a:lnTo>
                    <a:lnTo>
                      <a:pt x="6266" y="11554"/>
                    </a:lnTo>
                    <a:lnTo>
                      <a:pt x="6100" y="11556"/>
                    </a:lnTo>
                    <a:lnTo>
                      <a:pt x="5931" y="11552"/>
                    </a:lnTo>
                    <a:lnTo>
                      <a:pt x="5759" y="11539"/>
                    </a:lnTo>
                    <a:lnTo>
                      <a:pt x="5585" y="11522"/>
                    </a:lnTo>
                    <a:lnTo>
                      <a:pt x="5412" y="11500"/>
                    </a:lnTo>
                    <a:lnTo>
                      <a:pt x="5240" y="11473"/>
                    </a:lnTo>
                    <a:lnTo>
                      <a:pt x="5071" y="11441"/>
                    </a:lnTo>
                    <a:lnTo>
                      <a:pt x="4904" y="11408"/>
                    </a:lnTo>
                    <a:lnTo>
                      <a:pt x="4743" y="11373"/>
                    </a:lnTo>
                    <a:lnTo>
                      <a:pt x="4588" y="11335"/>
                    </a:lnTo>
                    <a:lnTo>
                      <a:pt x="4440" y="11297"/>
                    </a:lnTo>
                    <a:lnTo>
                      <a:pt x="4301" y="11259"/>
                    </a:lnTo>
                    <a:lnTo>
                      <a:pt x="4171" y="11222"/>
                    </a:lnTo>
                    <a:lnTo>
                      <a:pt x="4052" y="11186"/>
                    </a:lnTo>
                    <a:lnTo>
                      <a:pt x="3945" y="11153"/>
                    </a:lnTo>
                    <a:lnTo>
                      <a:pt x="3851" y="11122"/>
                    </a:lnTo>
                    <a:lnTo>
                      <a:pt x="3771" y="11096"/>
                    </a:lnTo>
                    <a:lnTo>
                      <a:pt x="3660" y="11058"/>
                    </a:lnTo>
                    <a:lnTo>
                      <a:pt x="3621" y="11044"/>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46"/>
              <p:cNvSpPr>
                <a:spLocks/>
              </p:cNvSpPr>
              <p:nvPr/>
            </p:nvSpPr>
            <p:spPr bwMode="auto">
              <a:xfrm>
                <a:off x="2690" y="1741"/>
                <a:ext cx="436" cy="456"/>
              </a:xfrm>
              <a:custGeom>
                <a:avLst/>
                <a:gdLst>
                  <a:gd name="T0" fmla="*/ 5488 w 6109"/>
                  <a:gd name="T1" fmla="*/ 725 h 6382"/>
                  <a:gd name="T2" fmla="*/ 5382 w 6109"/>
                  <a:gd name="T3" fmla="*/ 972 h 6382"/>
                  <a:gd name="T4" fmla="*/ 5291 w 6109"/>
                  <a:gd name="T5" fmla="*/ 1213 h 6382"/>
                  <a:gd name="T6" fmla="*/ 5215 w 6109"/>
                  <a:gd name="T7" fmla="*/ 1452 h 6382"/>
                  <a:gd name="T8" fmla="*/ 5157 w 6109"/>
                  <a:gd name="T9" fmla="*/ 1688 h 6382"/>
                  <a:gd name="T10" fmla="*/ 5097 w 6109"/>
                  <a:gd name="T11" fmla="*/ 2037 h 6382"/>
                  <a:gd name="T12" fmla="*/ 5062 w 6109"/>
                  <a:gd name="T13" fmla="*/ 2597 h 6382"/>
                  <a:gd name="T14" fmla="*/ 5099 w 6109"/>
                  <a:gd name="T15" fmla="*/ 3121 h 6382"/>
                  <a:gd name="T16" fmla="*/ 5190 w 6109"/>
                  <a:gd name="T17" fmla="*/ 3603 h 6382"/>
                  <a:gd name="T18" fmla="*/ 5322 w 6109"/>
                  <a:gd name="T19" fmla="*/ 4039 h 6382"/>
                  <a:gd name="T20" fmla="*/ 5478 w 6109"/>
                  <a:gd name="T21" fmla="*/ 4425 h 6382"/>
                  <a:gd name="T22" fmla="*/ 5646 w 6109"/>
                  <a:gd name="T23" fmla="*/ 4756 h 6382"/>
                  <a:gd name="T24" fmla="*/ 5806 w 6109"/>
                  <a:gd name="T25" fmla="*/ 5027 h 6382"/>
                  <a:gd name="T26" fmla="*/ 5947 w 6109"/>
                  <a:gd name="T27" fmla="*/ 5234 h 6382"/>
                  <a:gd name="T28" fmla="*/ 6051 w 6109"/>
                  <a:gd name="T29" fmla="*/ 5372 h 6382"/>
                  <a:gd name="T30" fmla="*/ 6102 w 6109"/>
                  <a:gd name="T31" fmla="*/ 5446 h 6382"/>
                  <a:gd name="T32" fmla="*/ 6008 w 6109"/>
                  <a:gd name="T33" fmla="*/ 5522 h 6382"/>
                  <a:gd name="T34" fmla="*/ 5804 w 6109"/>
                  <a:gd name="T35" fmla="*/ 5664 h 6382"/>
                  <a:gd name="T36" fmla="*/ 5489 w 6109"/>
                  <a:gd name="T37" fmla="*/ 5845 h 6382"/>
                  <a:gd name="T38" fmla="*/ 5067 w 6109"/>
                  <a:gd name="T39" fmla="*/ 6036 h 6382"/>
                  <a:gd name="T40" fmla="*/ 4540 w 6109"/>
                  <a:gd name="T41" fmla="*/ 6207 h 6382"/>
                  <a:gd name="T42" fmla="*/ 3907 w 6109"/>
                  <a:gd name="T43" fmla="*/ 6333 h 6382"/>
                  <a:gd name="T44" fmla="*/ 3172 w 6109"/>
                  <a:gd name="T45" fmla="*/ 6382 h 6382"/>
                  <a:gd name="T46" fmla="*/ 2335 w 6109"/>
                  <a:gd name="T47" fmla="*/ 6328 h 6382"/>
                  <a:gd name="T48" fmla="*/ 1400 w 6109"/>
                  <a:gd name="T49" fmla="*/ 6144 h 6382"/>
                  <a:gd name="T50" fmla="*/ 366 w 6109"/>
                  <a:gd name="T51" fmla="*/ 5798 h 6382"/>
                  <a:gd name="T52" fmla="*/ 52 w 6109"/>
                  <a:gd name="T53" fmla="*/ 5548 h 6382"/>
                  <a:gd name="T54" fmla="*/ 147 w 6109"/>
                  <a:gd name="T55" fmla="*/ 5365 h 6382"/>
                  <a:gd name="T56" fmla="*/ 275 w 6109"/>
                  <a:gd name="T57" fmla="*/ 5100 h 6382"/>
                  <a:gd name="T58" fmla="*/ 422 w 6109"/>
                  <a:gd name="T59" fmla="*/ 4765 h 6382"/>
                  <a:gd name="T60" fmla="*/ 577 w 6109"/>
                  <a:gd name="T61" fmla="*/ 4375 h 6382"/>
                  <a:gd name="T62" fmla="*/ 724 w 6109"/>
                  <a:gd name="T63" fmla="*/ 3940 h 6382"/>
                  <a:gd name="T64" fmla="*/ 853 w 6109"/>
                  <a:gd name="T65" fmla="*/ 3475 h 6382"/>
                  <a:gd name="T66" fmla="*/ 948 w 6109"/>
                  <a:gd name="T67" fmla="*/ 2992 h 6382"/>
                  <a:gd name="T68" fmla="*/ 996 w 6109"/>
                  <a:gd name="T69" fmla="*/ 2504 h 6382"/>
                  <a:gd name="T70" fmla="*/ 985 w 6109"/>
                  <a:gd name="T71" fmla="*/ 2023 h 6382"/>
                  <a:gd name="T72" fmla="*/ 951 w 6109"/>
                  <a:gd name="T73" fmla="*/ 1770 h 6382"/>
                  <a:gd name="T74" fmla="*/ 921 w 6109"/>
                  <a:gd name="T75" fmla="*/ 1629 h 6382"/>
                  <a:gd name="T76" fmla="*/ 883 w 6109"/>
                  <a:gd name="T77" fmla="*/ 1490 h 6382"/>
                  <a:gd name="T78" fmla="*/ 837 w 6109"/>
                  <a:gd name="T79" fmla="*/ 1354 h 6382"/>
                  <a:gd name="T80" fmla="*/ 780 w 6109"/>
                  <a:gd name="T81" fmla="*/ 1224 h 6382"/>
                  <a:gd name="T82" fmla="*/ 716 w 6109"/>
                  <a:gd name="T83" fmla="*/ 1097 h 6382"/>
                  <a:gd name="T84" fmla="*/ 640 w 6109"/>
                  <a:gd name="T85" fmla="*/ 975 h 6382"/>
                  <a:gd name="T86" fmla="*/ 556 w 6109"/>
                  <a:gd name="T87" fmla="*/ 859 h 6382"/>
                  <a:gd name="T88" fmla="*/ 459 w 6109"/>
                  <a:gd name="T89" fmla="*/ 748 h 6382"/>
                  <a:gd name="T90" fmla="*/ 352 w 6109"/>
                  <a:gd name="T91" fmla="*/ 643 h 6382"/>
                  <a:gd name="T92" fmla="*/ 233 w 6109"/>
                  <a:gd name="T93" fmla="*/ 544 h 6382"/>
                  <a:gd name="T94" fmla="*/ 411 w 6109"/>
                  <a:gd name="T95" fmla="*/ 468 h 6382"/>
                  <a:gd name="T96" fmla="*/ 674 w 6109"/>
                  <a:gd name="T97" fmla="*/ 371 h 6382"/>
                  <a:gd name="T98" fmla="*/ 1040 w 6109"/>
                  <a:gd name="T99" fmla="*/ 258 h 6382"/>
                  <a:gd name="T100" fmla="*/ 1500 w 6109"/>
                  <a:gd name="T101" fmla="*/ 147 h 6382"/>
                  <a:gd name="T102" fmla="*/ 2040 w 6109"/>
                  <a:gd name="T103" fmla="*/ 57 h 6382"/>
                  <a:gd name="T104" fmla="*/ 2650 w 6109"/>
                  <a:gd name="T105" fmla="*/ 5 h 6382"/>
                  <a:gd name="T106" fmla="*/ 3320 w 6109"/>
                  <a:gd name="T107" fmla="*/ 11 h 6382"/>
                  <a:gd name="T108" fmla="*/ 4037 w 6109"/>
                  <a:gd name="T109" fmla="*/ 94 h 6382"/>
                  <a:gd name="T110" fmla="*/ 4790 w 6109"/>
                  <a:gd name="T111" fmla="*/ 271 h 6382"/>
                  <a:gd name="T112" fmla="*/ 5569 w 6109"/>
                  <a:gd name="T113" fmla="*/ 560 h 6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09" h="6382">
                    <a:moveTo>
                      <a:pt x="5569" y="560"/>
                    </a:moveTo>
                    <a:lnTo>
                      <a:pt x="5528" y="644"/>
                    </a:lnTo>
                    <a:lnTo>
                      <a:pt x="5488" y="725"/>
                    </a:lnTo>
                    <a:lnTo>
                      <a:pt x="5451" y="808"/>
                    </a:lnTo>
                    <a:lnTo>
                      <a:pt x="5415" y="890"/>
                    </a:lnTo>
                    <a:lnTo>
                      <a:pt x="5382" y="972"/>
                    </a:lnTo>
                    <a:lnTo>
                      <a:pt x="5349" y="1053"/>
                    </a:lnTo>
                    <a:lnTo>
                      <a:pt x="5319" y="1133"/>
                    </a:lnTo>
                    <a:lnTo>
                      <a:pt x="5291" y="1213"/>
                    </a:lnTo>
                    <a:lnTo>
                      <a:pt x="5264" y="1294"/>
                    </a:lnTo>
                    <a:lnTo>
                      <a:pt x="5239" y="1373"/>
                    </a:lnTo>
                    <a:lnTo>
                      <a:pt x="5215" y="1452"/>
                    </a:lnTo>
                    <a:lnTo>
                      <a:pt x="5194" y="1531"/>
                    </a:lnTo>
                    <a:lnTo>
                      <a:pt x="5175" y="1610"/>
                    </a:lnTo>
                    <a:lnTo>
                      <a:pt x="5157" y="1688"/>
                    </a:lnTo>
                    <a:lnTo>
                      <a:pt x="5141" y="1765"/>
                    </a:lnTo>
                    <a:lnTo>
                      <a:pt x="5127" y="1843"/>
                    </a:lnTo>
                    <a:lnTo>
                      <a:pt x="5097" y="2037"/>
                    </a:lnTo>
                    <a:lnTo>
                      <a:pt x="5076" y="2228"/>
                    </a:lnTo>
                    <a:lnTo>
                      <a:pt x="5065" y="2415"/>
                    </a:lnTo>
                    <a:lnTo>
                      <a:pt x="5062" y="2597"/>
                    </a:lnTo>
                    <a:lnTo>
                      <a:pt x="5067" y="2776"/>
                    </a:lnTo>
                    <a:lnTo>
                      <a:pt x="5079" y="2951"/>
                    </a:lnTo>
                    <a:lnTo>
                      <a:pt x="5099" y="3121"/>
                    </a:lnTo>
                    <a:lnTo>
                      <a:pt x="5124" y="3286"/>
                    </a:lnTo>
                    <a:lnTo>
                      <a:pt x="5154" y="3448"/>
                    </a:lnTo>
                    <a:lnTo>
                      <a:pt x="5190" y="3603"/>
                    </a:lnTo>
                    <a:lnTo>
                      <a:pt x="5231" y="3754"/>
                    </a:lnTo>
                    <a:lnTo>
                      <a:pt x="5275" y="3899"/>
                    </a:lnTo>
                    <a:lnTo>
                      <a:pt x="5322" y="4039"/>
                    </a:lnTo>
                    <a:lnTo>
                      <a:pt x="5373" y="4174"/>
                    </a:lnTo>
                    <a:lnTo>
                      <a:pt x="5425" y="4303"/>
                    </a:lnTo>
                    <a:lnTo>
                      <a:pt x="5478" y="4425"/>
                    </a:lnTo>
                    <a:lnTo>
                      <a:pt x="5534" y="4542"/>
                    </a:lnTo>
                    <a:lnTo>
                      <a:pt x="5589" y="4652"/>
                    </a:lnTo>
                    <a:lnTo>
                      <a:pt x="5646" y="4756"/>
                    </a:lnTo>
                    <a:lnTo>
                      <a:pt x="5700" y="4853"/>
                    </a:lnTo>
                    <a:lnTo>
                      <a:pt x="5754" y="4944"/>
                    </a:lnTo>
                    <a:lnTo>
                      <a:pt x="5806" y="5027"/>
                    </a:lnTo>
                    <a:lnTo>
                      <a:pt x="5856" y="5104"/>
                    </a:lnTo>
                    <a:lnTo>
                      <a:pt x="5903" y="5172"/>
                    </a:lnTo>
                    <a:lnTo>
                      <a:pt x="5947" y="5234"/>
                    </a:lnTo>
                    <a:lnTo>
                      <a:pt x="5986" y="5287"/>
                    </a:lnTo>
                    <a:lnTo>
                      <a:pt x="6021" y="5334"/>
                    </a:lnTo>
                    <a:lnTo>
                      <a:pt x="6051" y="5372"/>
                    </a:lnTo>
                    <a:lnTo>
                      <a:pt x="6094" y="5423"/>
                    </a:lnTo>
                    <a:lnTo>
                      <a:pt x="6109" y="5441"/>
                    </a:lnTo>
                    <a:lnTo>
                      <a:pt x="6102" y="5446"/>
                    </a:lnTo>
                    <a:lnTo>
                      <a:pt x="6084" y="5462"/>
                    </a:lnTo>
                    <a:lnTo>
                      <a:pt x="6052" y="5488"/>
                    </a:lnTo>
                    <a:lnTo>
                      <a:pt x="6008" y="5522"/>
                    </a:lnTo>
                    <a:lnTo>
                      <a:pt x="5952" y="5564"/>
                    </a:lnTo>
                    <a:lnTo>
                      <a:pt x="5884" y="5612"/>
                    </a:lnTo>
                    <a:lnTo>
                      <a:pt x="5804" y="5664"/>
                    </a:lnTo>
                    <a:lnTo>
                      <a:pt x="5711" y="5722"/>
                    </a:lnTo>
                    <a:lnTo>
                      <a:pt x="5606" y="5782"/>
                    </a:lnTo>
                    <a:lnTo>
                      <a:pt x="5489" y="5845"/>
                    </a:lnTo>
                    <a:lnTo>
                      <a:pt x="5360" y="5908"/>
                    </a:lnTo>
                    <a:lnTo>
                      <a:pt x="5219" y="5972"/>
                    </a:lnTo>
                    <a:lnTo>
                      <a:pt x="5067" y="6036"/>
                    </a:lnTo>
                    <a:lnTo>
                      <a:pt x="4903" y="6096"/>
                    </a:lnTo>
                    <a:lnTo>
                      <a:pt x="4727" y="6154"/>
                    </a:lnTo>
                    <a:lnTo>
                      <a:pt x="4540" y="6207"/>
                    </a:lnTo>
                    <a:lnTo>
                      <a:pt x="4340" y="6256"/>
                    </a:lnTo>
                    <a:lnTo>
                      <a:pt x="4129" y="6297"/>
                    </a:lnTo>
                    <a:lnTo>
                      <a:pt x="3907" y="6333"/>
                    </a:lnTo>
                    <a:lnTo>
                      <a:pt x="3673" y="6359"/>
                    </a:lnTo>
                    <a:lnTo>
                      <a:pt x="3428" y="6376"/>
                    </a:lnTo>
                    <a:lnTo>
                      <a:pt x="3172" y="6382"/>
                    </a:lnTo>
                    <a:lnTo>
                      <a:pt x="2904" y="6377"/>
                    </a:lnTo>
                    <a:lnTo>
                      <a:pt x="2625" y="6360"/>
                    </a:lnTo>
                    <a:lnTo>
                      <a:pt x="2335" y="6328"/>
                    </a:lnTo>
                    <a:lnTo>
                      <a:pt x="2034" y="6283"/>
                    </a:lnTo>
                    <a:lnTo>
                      <a:pt x="1722" y="6221"/>
                    </a:lnTo>
                    <a:lnTo>
                      <a:pt x="1400" y="6144"/>
                    </a:lnTo>
                    <a:lnTo>
                      <a:pt x="1065" y="6048"/>
                    </a:lnTo>
                    <a:lnTo>
                      <a:pt x="721" y="5933"/>
                    </a:lnTo>
                    <a:lnTo>
                      <a:pt x="366" y="5798"/>
                    </a:lnTo>
                    <a:lnTo>
                      <a:pt x="0" y="5642"/>
                    </a:lnTo>
                    <a:lnTo>
                      <a:pt x="14" y="5619"/>
                    </a:lnTo>
                    <a:lnTo>
                      <a:pt x="52" y="5548"/>
                    </a:lnTo>
                    <a:lnTo>
                      <a:pt x="79" y="5496"/>
                    </a:lnTo>
                    <a:lnTo>
                      <a:pt x="111" y="5436"/>
                    </a:lnTo>
                    <a:lnTo>
                      <a:pt x="147" y="5365"/>
                    </a:lnTo>
                    <a:lnTo>
                      <a:pt x="186" y="5285"/>
                    </a:lnTo>
                    <a:lnTo>
                      <a:pt x="228" y="5197"/>
                    </a:lnTo>
                    <a:lnTo>
                      <a:pt x="275" y="5100"/>
                    </a:lnTo>
                    <a:lnTo>
                      <a:pt x="322" y="4996"/>
                    </a:lnTo>
                    <a:lnTo>
                      <a:pt x="371" y="4884"/>
                    </a:lnTo>
                    <a:lnTo>
                      <a:pt x="422" y="4765"/>
                    </a:lnTo>
                    <a:lnTo>
                      <a:pt x="473" y="4641"/>
                    </a:lnTo>
                    <a:lnTo>
                      <a:pt x="526" y="4511"/>
                    </a:lnTo>
                    <a:lnTo>
                      <a:pt x="577" y="4375"/>
                    </a:lnTo>
                    <a:lnTo>
                      <a:pt x="627" y="4234"/>
                    </a:lnTo>
                    <a:lnTo>
                      <a:pt x="677" y="4090"/>
                    </a:lnTo>
                    <a:lnTo>
                      <a:pt x="724" y="3940"/>
                    </a:lnTo>
                    <a:lnTo>
                      <a:pt x="770" y="3788"/>
                    </a:lnTo>
                    <a:lnTo>
                      <a:pt x="813" y="3633"/>
                    </a:lnTo>
                    <a:lnTo>
                      <a:pt x="853" y="3475"/>
                    </a:lnTo>
                    <a:lnTo>
                      <a:pt x="888" y="3315"/>
                    </a:lnTo>
                    <a:lnTo>
                      <a:pt x="920" y="3155"/>
                    </a:lnTo>
                    <a:lnTo>
                      <a:pt x="948" y="2992"/>
                    </a:lnTo>
                    <a:lnTo>
                      <a:pt x="970" y="2830"/>
                    </a:lnTo>
                    <a:lnTo>
                      <a:pt x="986" y="2666"/>
                    </a:lnTo>
                    <a:lnTo>
                      <a:pt x="996" y="2504"/>
                    </a:lnTo>
                    <a:lnTo>
                      <a:pt x="1000" y="2342"/>
                    </a:lnTo>
                    <a:lnTo>
                      <a:pt x="996" y="2181"/>
                    </a:lnTo>
                    <a:lnTo>
                      <a:pt x="985" y="2023"/>
                    </a:lnTo>
                    <a:lnTo>
                      <a:pt x="966" y="1867"/>
                    </a:lnTo>
                    <a:lnTo>
                      <a:pt x="959" y="1819"/>
                    </a:lnTo>
                    <a:lnTo>
                      <a:pt x="951" y="1770"/>
                    </a:lnTo>
                    <a:lnTo>
                      <a:pt x="942" y="1723"/>
                    </a:lnTo>
                    <a:lnTo>
                      <a:pt x="932" y="1676"/>
                    </a:lnTo>
                    <a:lnTo>
                      <a:pt x="921" y="1629"/>
                    </a:lnTo>
                    <a:lnTo>
                      <a:pt x="909" y="1583"/>
                    </a:lnTo>
                    <a:lnTo>
                      <a:pt x="896" y="1536"/>
                    </a:lnTo>
                    <a:lnTo>
                      <a:pt x="883" y="1490"/>
                    </a:lnTo>
                    <a:lnTo>
                      <a:pt x="869" y="1444"/>
                    </a:lnTo>
                    <a:lnTo>
                      <a:pt x="853" y="1400"/>
                    </a:lnTo>
                    <a:lnTo>
                      <a:pt x="837" y="1354"/>
                    </a:lnTo>
                    <a:lnTo>
                      <a:pt x="819" y="1311"/>
                    </a:lnTo>
                    <a:lnTo>
                      <a:pt x="801" y="1267"/>
                    </a:lnTo>
                    <a:lnTo>
                      <a:pt x="780" y="1224"/>
                    </a:lnTo>
                    <a:lnTo>
                      <a:pt x="760" y="1181"/>
                    </a:lnTo>
                    <a:lnTo>
                      <a:pt x="738" y="1138"/>
                    </a:lnTo>
                    <a:lnTo>
                      <a:pt x="716" y="1097"/>
                    </a:lnTo>
                    <a:lnTo>
                      <a:pt x="692" y="1056"/>
                    </a:lnTo>
                    <a:lnTo>
                      <a:pt x="667" y="1015"/>
                    </a:lnTo>
                    <a:lnTo>
                      <a:pt x="640" y="975"/>
                    </a:lnTo>
                    <a:lnTo>
                      <a:pt x="613" y="935"/>
                    </a:lnTo>
                    <a:lnTo>
                      <a:pt x="585" y="897"/>
                    </a:lnTo>
                    <a:lnTo>
                      <a:pt x="556" y="859"/>
                    </a:lnTo>
                    <a:lnTo>
                      <a:pt x="525" y="821"/>
                    </a:lnTo>
                    <a:lnTo>
                      <a:pt x="492" y="784"/>
                    </a:lnTo>
                    <a:lnTo>
                      <a:pt x="459" y="748"/>
                    </a:lnTo>
                    <a:lnTo>
                      <a:pt x="425" y="712"/>
                    </a:lnTo>
                    <a:lnTo>
                      <a:pt x="390" y="677"/>
                    </a:lnTo>
                    <a:lnTo>
                      <a:pt x="352" y="643"/>
                    </a:lnTo>
                    <a:lnTo>
                      <a:pt x="314" y="609"/>
                    </a:lnTo>
                    <a:lnTo>
                      <a:pt x="275" y="576"/>
                    </a:lnTo>
                    <a:lnTo>
                      <a:pt x="233" y="544"/>
                    </a:lnTo>
                    <a:lnTo>
                      <a:pt x="263" y="530"/>
                    </a:lnTo>
                    <a:lnTo>
                      <a:pt x="348" y="493"/>
                    </a:lnTo>
                    <a:lnTo>
                      <a:pt x="411" y="468"/>
                    </a:lnTo>
                    <a:lnTo>
                      <a:pt x="486" y="439"/>
                    </a:lnTo>
                    <a:lnTo>
                      <a:pt x="574" y="405"/>
                    </a:lnTo>
                    <a:lnTo>
                      <a:pt x="674" y="371"/>
                    </a:lnTo>
                    <a:lnTo>
                      <a:pt x="784" y="334"/>
                    </a:lnTo>
                    <a:lnTo>
                      <a:pt x="907" y="296"/>
                    </a:lnTo>
                    <a:lnTo>
                      <a:pt x="1040" y="258"/>
                    </a:lnTo>
                    <a:lnTo>
                      <a:pt x="1183" y="219"/>
                    </a:lnTo>
                    <a:lnTo>
                      <a:pt x="1336" y="182"/>
                    </a:lnTo>
                    <a:lnTo>
                      <a:pt x="1500" y="147"/>
                    </a:lnTo>
                    <a:lnTo>
                      <a:pt x="1671" y="113"/>
                    </a:lnTo>
                    <a:lnTo>
                      <a:pt x="1851" y="83"/>
                    </a:lnTo>
                    <a:lnTo>
                      <a:pt x="2040" y="57"/>
                    </a:lnTo>
                    <a:lnTo>
                      <a:pt x="2236" y="35"/>
                    </a:lnTo>
                    <a:lnTo>
                      <a:pt x="2439" y="18"/>
                    </a:lnTo>
                    <a:lnTo>
                      <a:pt x="2650" y="5"/>
                    </a:lnTo>
                    <a:lnTo>
                      <a:pt x="2867" y="0"/>
                    </a:lnTo>
                    <a:lnTo>
                      <a:pt x="3091" y="2"/>
                    </a:lnTo>
                    <a:lnTo>
                      <a:pt x="3320" y="11"/>
                    </a:lnTo>
                    <a:lnTo>
                      <a:pt x="3554" y="30"/>
                    </a:lnTo>
                    <a:lnTo>
                      <a:pt x="3793" y="57"/>
                    </a:lnTo>
                    <a:lnTo>
                      <a:pt x="4037" y="94"/>
                    </a:lnTo>
                    <a:lnTo>
                      <a:pt x="4285" y="142"/>
                    </a:lnTo>
                    <a:lnTo>
                      <a:pt x="4536" y="200"/>
                    </a:lnTo>
                    <a:lnTo>
                      <a:pt x="4790" y="271"/>
                    </a:lnTo>
                    <a:lnTo>
                      <a:pt x="5048" y="354"/>
                    </a:lnTo>
                    <a:lnTo>
                      <a:pt x="5307" y="450"/>
                    </a:lnTo>
                    <a:lnTo>
                      <a:pt x="5569" y="5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7"/>
              <p:cNvSpPr>
                <a:spLocks/>
              </p:cNvSpPr>
              <p:nvPr/>
            </p:nvSpPr>
            <p:spPr bwMode="auto">
              <a:xfrm>
                <a:off x="2707" y="1741"/>
                <a:ext cx="381" cy="149"/>
              </a:xfrm>
              <a:custGeom>
                <a:avLst/>
                <a:gdLst>
                  <a:gd name="T0" fmla="*/ 2517 w 5336"/>
                  <a:gd name="T1" fmla="*/ 2077 h 2077"/>
                  <a:gd name="T2" fmla="*/ 2162 w 5336"/>
                  <a:gd name="T3" fmla="*/ 2068 h 2077"/>
                  <a:gd name="T4" fmla="*/ 1850 w 5336"/>
                  <a:gd name="T5" fmla="*/ 2051 h 2077"/>
                  <a:gd name="T6" fmla="*/ 1579 w 5336"/>
                  <a:gd name="T7" fmla="*/ 2027 h 2077"/>
                  <a:gd name="T8" fmla="*/ 1347 w 5336"/>
                  <a:gd name="T9" fmla="*/ 1998 h 2077"/>
                  <a:gd name="T10" fmla="*/ 1155 w 5336"/>
                  <a:gd name="T11" fmla="*/ 1967 h 2077"/>
                  <a:gd name="T12" fmla="*/ 1000 w 5336"/>
                  <a:gd name="T13" fmla="*/ 1937 h 2077"/>
                  <a:gd name="T14" fmla="*/ 798 w 5336"/>
                  <a:gd name="T15" fmla="*/ 1888 h 2077"/>
                  <a:gd name="T16" fmla="*/ 733 w 5336"/>
                  <a:gd name="T17" fmla="*/ 1867 h 2077"/>
                  <a:gd name="T18" fmla="*/ 709 w 5336"/>
                  <a:gd name="T19" fmla="*/ 1723 h 2077"/>
                  <a:gd name="T20" fmla="*/ 676 w 5336"/>
                  <a:gd name="T21" fmla="*/ 1583 h 2077"/>
                  <a:gd name="T22" fmla="*/ 636 w 5336"/>
                  <a:gd name="T23" fmla="*/ 1444 h 2077"/>
                  <a:gd name="T24" fmla="*/ 586 w 5336"/>
                  <a:gd name="T25" fmla="*/ 1311 h 2077"/>
                  <a:gd name="T26" fmla="*/ 527 w 5336"/>
                  <a:gd name="T27" fmla="*/ 1181 h 2077"/>
                  <a:gd name="T28" fmla="*/ 459 w 5336"/>
                  <a:gd name="T29" fmla="*/ 1056 h 2077"/>
                  <a:gd name="T30" fmla="*/ 380 w 5336"/>
                  <a:gd name="T31" fmla="*/ 935 h 2077"/>
                  <a:gd name="T32" fmla="*/ 292 w 5336"/>
                  <a:gd name="T33" fmla="*/ 821 h 2077"/>
                  <a:gd name="T34" fmla="*/ 192 w 5336"/>
                  <a:gd name="T35" fmla="*/ 712 h 2077"/>
                  <a:gd name="T36" fmla="*/ 81 w 5336"/>
                  <a:gd name="T37" fmla="*/ 609 h 2077"/>
                  <a:gd name="T38" fmla="*/ 30 w 5336"/>
                  <a:gd name="T39" fmla="*/ 530 h 2077"/>
                  <a:gd name="T40" fmla="*/ 253 w 5336"/>
                  <a:gd name="T41" fmla="*/ 439 h 2077"/>
                  <a:gd name="T42" fmla="*/ 551 w 5336"/>
                  <a:gd name="T43" fmla="*/ 334 h 2077"/>
                  <a:gd name="T44" fmla="*/ 950 w 5336"/>
                  <a:gd name="T45" fmla="*/ 219 h 2077"/>
                  <a:gd name="T46" fmla="*/ 1438 w 5336"/>
                  <a:gd name="T47" fmla="*/ 113 h 2077"/>
                  <a:gd name="T48" fmla="*/ 2003 w 5336"/>
                  <a:gd name="T49" fmla="*/ 35 h 2077"/>
                  <a:gd name="T50" fmla="*/ 2634 w 5336"/>
                  <a:gd name="T51" fmla="*/ 0 h 2077"/>
                  <a:gd name="T52" fmla="*/ 3321 w 5336"/>
                  <a:gd name="T53" fmla="*/ 30 h 2077"/>
                  <a:gd name="T54" fmla="*/ 4052 w 5336"/>
                  <a:gd name="T55" fmla="*/ 142 h 2077"/>
                  <a:gd name="T56" fmla="*/ 4815 w 5336"/>
                  <a:gd name="T57" fmla="*/ 354 h 2077"/>
                  <a:gd name="T58" fmla="*/ 5295 w 5336"/>
                  <a:gd name="T59" fmla="*/ 644 h 2077"/>
                  <a:gd name="T60" fmla="*/ 5182 w 5336"/>
                  <a:gd name="T61" fmla="*/ 890 h 2077"/>
                  <a:gd name="T62" fmla="*/ 5086 w 5336"/>
                  <a:gd name="T63" fmla="*/ 1133 h 2077"/>
                  <a:gd name="T64" fmla="*/ 5006 w 5336"/>
                  <a:gd name="T65" fmla="*/ 1373 h 2077"/>
                  <a:gd name="T66" fmla="*/ 4942 w 5336"/>
                  <a:gd name="T67" fmla="*/ 1610 h 2077"/>
                  <a:gd name="T68" fmla="*/ 4894 w 5336"/>
                  <a:gd name="T69" fmla="*/ 1843 h 2077"/>
                  <a:gd name="T70" fmla="*/ 4821 w 5336"/>
                  <a:gd name="T71" fmla="*/ 1863 h 2077"/>
                  <a:gd name="T72" fmla="*/ 4602 w 5336"/>
                  <a:gd name="T73" fmla="*/ 1915 h 2077"/>
                  <a:gd name="T74" fmla="*/ 4437 w 5336"/>
                  <a:gd name="T75" fmla="*/ 1946 h 2077"/>
                  <a:gd name="T76" fmla="*/ 4233 w 5336"/>
                  <a:gd name="T77" fmla="*/ 1978 h 2077"/>
                  <a:gd name="T78" fmla="*/ 3991 w 5336"/>
                  <a:gd name="T79" fmla="*/ 2009 h 2077"/>
                  <a:gd name="T80" fmla="*/ 3712 w 5336"/>
                  <a:gd name="T81" fmla="*/ 2037 h 2077"/>
                  <a:gd name="T82" fmla="*/ 3394 w 5336"/>
                  <a:gd name="T83" fmla="*/ 2058 h 2077"/>
                  <a:gd name="T84" fmla="*/ 3036 w 5336"/>
                  <a:gd name="T85" fmla="*/ 2072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36" h="2077">
                    <a:moveTo>
                      <a:pt x="2778" y="2076"/>
                    </a:moveTo>
                    <a:lnTo>
                      <a:pt x="2645" y="2077"/>
                    </a:lnTo>
                    <a:lnTo>
                      <a:pt x="2517" y="2077"/>
                    </a:lnTo>
                    <a:lnTo>
                      <a:pt x="2394" y="2075"/>
                    </a:lnTo>
                    <a:lnTo>
                      <a:pt x="2276" y="2072"/>
                    </a:lnTo>
                    <a:lnTo>
                      <a:pt x="2162" y="2068"/>
                    </a:lnTo>
                    <a:lnTo>
                      <a:pt x="2053" y="2063"/>
                    </a:lnTo>
                    <a:lnTo>
                      <a:pt x="1950" y="2057"/>
                    </a:lnTo>
                    <a:lnTo>
                      <a:pt x="1850" y="2051"/>
                    </a:lnTo>
                    <a:lnTo>
                      <a:pt x="1755" y="2043"/>
                    </a:lnTo>
                    <a:lnTo>
                      <a:pt x="1664" y="2035"/>
                    </a:lnTo>
                    <a:lnTo>
                      <a:pt x="1579" y="2027"/>
                    </a:lnTo>
                    <a:lnTo>
                      <a:pt x="1497" y="2018"/>
                    </a:lnTo>
                    <a:lnTo>
                      <a:pt x="1420" y="2008"/>
                    </a:lnTo>
                    <a:lnTo>
                      <a:pt x="1347" y="1998"/>
                    </a:lnTo>
                    <a:lnTo>
                      <a:pt x="1279" y="1988"/>
                    </a:lnTo>
                    <a:lnTo>
                      <a:pt x="1215" y="1977"/>
                    </a:lnTo>
                    <a:lnTo>
                      <a:pt x="1155" y="1967"/>
                    </a:lnTo>
                    <a:lnTo>
                      <a:pt x="1099" y="1957"/>
                    </a:lnTo>
                    <a:lnTo>
                      <a:pt x="1047" y="1947"/>
                    </a:lnTo>
                    <a:lnTo>
                      <a:pt x="1000" y="1937"/>
                    </a:lnTo>
                    <a:lnTo>
                      <a:pt x="917" y="1919"/>
                    </a:lnTo>
                    <a:lnTo>
                      <a:pt x="850" y="1902"/>
                    </a:lnTo>
                    <a:lnTo>
                      <a:pt x="798" y="1888"/>
                    </a:lnTo>
                    <a:lnTo>
                      <a:pt x="762" y="1876"/>
                    </a:lnTo>
                    <a:lnTo>
                      <a:pt x="740" y="1869"/>
                    </a:lnTo>
                    <a:lnTo>
                      <a:pt x="733" y="1867"/>
                    </a:lnTo>
                    <a:lnTo>
                      <a:pt x="726" y="1819"/>
                    </a:lnTo>
                    <a:lnTo>
                      <a:pt x="718" y="1770"/>
                    </a:lnTo>
                    <a:lnTo>
                      <a:pt x="709" y="1723"/>
                    </a:lnTo>
                    <a:lnTo>
                      <a:pt x="699" y="1676"/>
                    </a:lnTo>
                    <a:lnTo>
                      <a:pt x="688" y="1629"/>
                    </a:lnTo>
                    <a:lnTo>
                      <a:pt x="676" y="1583"/>
                    </a:lnTo>
                    <a:lnTo>
                      <a:pt x="663" y="1536"/>
                    </a:lnTo>
                    <a:lnTo>
                      <a:pt x="650" y="1490"/>
                    </a:lnTo>
                    <a:lnTo>
                      <a:pt x="636" y="1444"/>
                    </a:lnTo>
                    <a:lnTo>
                      <a:pt x="620" y="1400"/>
                    </a:lnTo>
                    <a:lnTo>
                      <a:pt x="604" y="1354"/>
                    </a:lnTo>
                    <a:lnTo>
                      <a:pt x="586" y="1311"/>
                    </a:lnTo>
                    <a:lnTo>
                      <a:pt x="568" y="1267"/>
                    </a:lnTo>
                    <a:lnTo>
                      <a:pt x="547" y="1224"/>
                    </a:lnTo>
                    <a:lnTo>
                      <a:pt x="527" y="1181"/>
                    </a:lnTo>
                    <a:lnTo>
                      <a:pt x="505" y="1138"/>
                    </a:lnTo>
                    <a:lnTo>
                      <a:pt x="483" y="1097"/>
                    </a:lnTo>
                    <a:lnTo>
                      <a:pt x="459" y="1056"/>
                    </a:lnTo>
                    <a:lnTo>
                      <a:pt x="434" y="1015"/>
                    </a:lnTo>
                    <a:lnTo>
                      <a:pt x="407" y="975"/>
                    </a:lnTo>
                    <a:lnTo>
                      <a:pt x="380" y="935"/>
                    </a:lnTo>
                    <a:lnTo>
                      <a:pt x="352" y="897"/>
                    </a:lnTo>
                    <a:lnTo>
                      <a:pt x="323" y="859"/>
                    </a:lnTo>
                    <a:lnTo>
                      <a:pt x="292" y="821"/>
                    </a:lnTo>
                    <a:lnTo>
                      <a:pt x="259" y="784"/>
                    </a:lnTo>
                    <a:lnTo>
                      <a:pt x="226" y="748"/>
                    </a:lnTo>
                    <a:lnTo>
                      <a:pt x="192" y="712"/>
                    </a:lnTo>
                    <a:lnTo>
                      <a:pt x="157" y="677"/>
                    </a:lnTo>
                    <a:lnTo>
                      <a:pt x="119" y="643"/>
                    </a:lnTo>
                    <a:lnTo>
                      <a:pt x="81" y="609"/>
                    </a:lnTo>
                    <a:lnTo>
                      <a:pt x="42" y="576"/>
                    </a:lnTo>
                    <a:lnTo>
                      <a:pt x="0" y="544"/>
                    </a:lnTo>
                    <a:lnTo>
                      <a:pt x="30" y="530"/>
                    </a:lnTo>
                    <a:lnTo>
                      <a:pt x="115" y="493"/>
                    </a:lnTo>
                    <a:lnTo>
                      <a:pt x="178" y="468"/>
                    </a:lnTo>
                    <a:lnTo>
                      <a:pt x="253" y="439"/>
                    </a:lnTo>
                    <a:lnTo>
                      <a:pt x="341" y="405"/>
                    </a:lnTo>
                    <a:lnTo>
                      <a:pt x="441" y="371"/>
                    </a:lnTo>
                    <a:lnTo>
                      <a:pt x="551" y="334"/>
                    </a:lnTo>
                    <a:lnTo>
                      <a:pt x="674" y="296"/>
                    </a:lnTo>
                    <a:lnTo>
                      <a:pt x="807" y="258"/>
                    </a:lnTo>
                    <a:lnTo>
                      <a:pt x="950" y="219"/>
                    </a:lnTo>
                    <a:lnTo>
                      <a:pt x="1103" y="182"/>
                    </a:lnTo>
                    <a:lnTo>
                      <a:pt x="1267" y="147"/>
                    </a:lnTo>
                    <a:lnTo>
                      <a:pt x="1438" y="113"/>
                    </a:lnTo>
                    <a:lnTo>
                      <a:pt x="1618" y="83"/>
                    </a:lnTo>
                    <a:lnTo>
                      <a:pt x="1807" y="57"/>
                    </a:lnTo>
                    <a:lnTo>
                      <a:pt x="2003" y="35"/>
                    </a:lnTo>
                    <a:lnTo>
                      <a:pt x="2206" y="18"/>
                    </a:lnTo>
                    <a:lnTo>
                      <a:pt x="2417" y="5"/>
                    </a:lnTo>
                    <a:lnTo>
                      <a:pt x="2634" y="0"/>
                    </a:lnTo>
                    <a:lnTo>
                      <a:pt x="2858" y="2"/>
                    </a:lnTo>
                    <a:lnTo>
                      <a:pt x="3087" y="11"/>
                    </a:lnTo>
                    <a:lnTo>
                      <a:pt x="3321" y="30"/>
                    </a:lnTo>
                    <a:lnTo>
                      <a:pt x="3560" y="57"/>
                    </a:lnTo>
                    <a:lnTo>
                      <a:pt x="3804" y="94"/>
                    </a:lnTo>
                    <a:lnTo>
                      <a:pt x="4052" y="142"/>
                    </a:lnTo>
                    <a:lnTo>
                      <a:pt x="4303" y="200"/>
                    </a:lnTo>
                    <a:lnTo>
                      <a:pt x="4557" y="271"/>
                    </a:lnTo>
                    <a:lnTo>
                      <a:pt x="4815" y="354"/>
                    </a:lnTo>
                    <a:lnTo>
                      <a:pt x="5074" y="450"/>
                    </a:lnTo>
                    <a:lnTo>
                      <a:pt x="5336" y="560"/>
                    </a:lnTo>
                    <a:lnTo>
                      <a:pt x="5295" y="644"/>
                    </a:lnTo>
                    <a:lnTo>
                      <a:pt x="5255" y="725"/>
                    </a:lnTo>
                    <a:lnTo>
                      <a:pt x="5218" y="808"/>
                    </a:lnTo>
                    <a:lnTo>
                      <a:pt x="5182" y="890"/>
                    </a:lnTo>
                    <a:lnTo>
                      <a:pt x="5149" y="972"/>
                    </a:lnTo>
                    <a:lnTo>
                      <a:pt x="5116" y="1053"/>
                    </a:lnTo>
                    <a:lnTo>
                      <a:pt x="5086" y="1133"/>
                    </a:lnTo>
                    <a:lnTo>
                      <a:pt x="5058" y="1213"/>
                    </a:lnTo>
                    <a:lnTo>
                      <a:pt x="5031" y="1294"/>
                    </a:lnTo>
                    <a:lnTo>
                      <a:pt x="5006" y="1373"/>
                    </a:lnTo>
                    <a:lnTo>
                      <a:pt x="4982" y="1452"/>
                    </a:lnTo>
                    <a:lnTo>
                      <a:pt x="4961" y="1531"/>
                    </a:lnTo>
                    <a:lnTo>
                      <a:pt x="4942" y="1610"/>
                    </a:lnTo>
                    <a:lnTo>
                      <a:pt x="4924" y="1688"/>
                    </a:lnTo>
                    <a:lnTo>
                      <a:pt x="4908" y="1765"/>
                    </a:lnTo>
                    <a:lnTo>
                      <a:pt x="4894" y="1843"/>
                    </a:lnTo>
                    <a:lnTo>
                      <a:pt x="4886" y="1845"/>
                    </a:lnTo>
                    <a:lnTo>
                      <a:pt x="4862" y="1852"/>
                    </a:lnTo>
                    <a:lnTo>
                      <a:pt x="4821" y="1863"/>
                    </a:lnTo>
                    <a:lnTo>
                      <a:pt x="4764" y="1879"/>
                    </a:lnTo>
                    <a:lnTo>
                      <a:pt x="4691" y="1896"/>
                    </a:lnTo>
                    <a:lnTo>
                      <a:pt x="4602" y="1915"/>
                    </a:lnTo>
                    <a:lnTo>
                      <a:pt x="4550" y="1925"/>
                    </a:lnTo>
                    <a:lnTo>
                      <a:pt x="4495" y="1935"/>
                    </a:lnTo>
                    <a:lnTo>
                      <a:pt x="4437" y="1946"/>
                    </a:lnTo>
                    <a:lnTo>
                      <a:pt x="4372" y="1956"/>
                    </a:lnTo>
                    <a:lnTo>
                      <a:pt x="4305" y="1967"/>
                    </a:lnTo>
                    <a:lnTo>
                      <a:pt x="4233" y="1978"/>
                    </a:lnTo>
                    <a:lnTo>
                      <a:pt x="4156" y="1989"/>
                    </a:lnTo>
                    <a:lnTo>
                      <a:pt x="4076" y="1999"/>
                    </a:lnTo>
                    <a:lnTo>
                      <a:pt x="3991" y="2009"/>
                    </a:lnTo>
                    <a:lnTo>
                      <a:pt x="3903" y="2019"/>
                    </a:lnTo>
                    <a:lnTo>
                      <a:pt x="3810" y="2028"/>
                    </a:lnTo>
                    <a:lnTo>
                      <a:pt x="3712" y="2037"/>
                    </a:lnTo>
                    <a:lnTo>
                      <a:pt x="3611" y="2045"/>
                    </a:lnTo>
                    <a:lnTo>
                      <a:pt x="3505" y="2052"/>
                    </a:lnTo>
                    <a:lnTo>
                      <a:pt x="3394" y="2058"/>
                    </a:lnTo>
                    <a:lnTo>
                      <a:pt x="3279" y="2064"/>
                    </a:lnTo>
                    <a:lnTo>
                      <a:pt x="3160" y="2069"/>
                    </a:lnTo>
                    <a:lnTo>
                      <a:pt x="3036" y="2072"/>
                    </a:lnTo>
                    <a:lnTo>
                      <a:pt x="2909" y="2075"/>
                    </a:lnTo>
                    <a:lnTo>
                      <a:pt x="2778" y="2076"/>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8"/>
              <p:cNvSpPr>
                <a:spLocks/>
              </p:cNvSpPr>
              <p:nvPr/>
            </p:nvSpPr>
            <p:spPr bwMode="auto">
              <a:xfrm>
                <a:off x="2626" y="1741"/>
                <a:ext cx="550" cy="104"/>
              </a:xfrm>
              <a:custGeom>
                <a:avLst/>
                <a:gdLst>
                  <a:gd name="T0" fmla="*/ 7682 w 7702"/>
                  <a:gd name="T1" fmla="*/ 628 h 1454"/>
                  <a:gd name="T2" fmla="*/ 7580 w 7702"/>
                  <a:gd name="T3" fmla="*/ 521 h 1454"/>
                  <a:gd name="T4" fmla="*/ 7398 w 7702"/>
                  <a:gd name="T5" fmla="*/ 421 h 1454"/>
                  <a:gd name="T6" fmla="*/ 7142 w 7702"/>
                  <a:gd name="T7" fmla="*/ 328 h 1454"/>
                  <a:gd name="T8" fmla="*/ 6820 w 7702"/>
                  <a:gd name="T9" fmla="*/ 245 h 1454"/>
                  <a:gd name="T10" fmla="*/ 6437 w 7702"/>
                  <a:gd name="T11" fmla="*/ 172 h 1454"/>
                  <a:gd name="T12" fmla="*/ 6000 w 7702"/>
                  <a:gd name="T13" fmla="*/ 110 h 1454"/>
                  <a:gd name="T14" fmla="*/ 5516 w 7702"/>
                  <a:gd name="T15" fmla="*/ 61 h 1454"/>
                  <a:gd name="T16" fmla="*/ 4991 w 7702"/>
                  <a:gd name="T17" fmla="*/ 26 h 1454"/>
                  <a:gd name="T18" fmla="*/ 4432 w 7702"/>
                  <a:gd name="T19" fmla="*/ 5 h 1454"/>
                  <a:gd name="T20" fmla="*/ 3847 w 7702"/>
                  <a:gd name="T21" fmla="*/ 1 h 1454"/>
                  <a:gd name="T22" fmla="*/ 3261 w 7702"/>
                  <a:gd name="T23" fmla="*/ 12 h 1454"/>
                  <a:gd name="T24" fmla="*/ 2702 w 7702"/>
                  <a:gd name="T25" fmla="*/ 39 h 1454"/>
                  <a:gd name="T26" fmla="*/ 2177 w 7702"/>
                  <a:gd name="T27" fmla="*/ 81 h 1454"/>
                  <a:gd name="T28" fmla="*/ 1694 w 7702"/>
                  <a:gd name="T29" fmla="*/ 136 h 1454"/>
                  <a:gd name="T30" fmla="*/ 1257 w 7702"/>
                  <a:gd name="T31" fmla="*/ 203 h 1454"/>
                  <a:gd name="T32" fmla="*/ 875 w 7702"/>
                  <a:gd name="T33" fmla="*/ 282 h 1454"/>
                  <a:gd name="T34" fmla="*/ 553 w 7702"/>
                  <a:gd name="T35" fmla="*/ 369 h 1454"/>
                  <a:gd name="T36" fmla="*/ 298 w 7702"/>
                  <a:gd name="T37" fmla="*/ 466 h 1454"/>
                  <a:gd name="T38" fmla="*/ 118 w 7702"/>
                  <a:gd name="T39" fmla="*/ 568 h 1454"/>
                  <a:gd name="T40" fmla="*/ 18 w 7702"/>
                  <a:gd name="T41" fmla="*/ 677 h 1454"/>
                  <a:gd name="T42" fmla="*/ 5 w 7702"/>
                  <a:gd name="T43" fmla="*/ 789 h 1454"/>
                  <a:gd name="T44" fmla="*/ 79 w 7702"/>
                  <a:gd name="T45" fmla="*/ 898 h 1454"/>
                  <a:gd name="T46" fmla="*/ 234 w 7702"/>
                  <a:gd name="T47" fmla="*/ 1001 h 1454"/>
                  <a:gd name="T48" fmla="*/ 466 w 7702"/>
                  <a:gd name="T49" fmla="*/ 1096 h 1454"/>
                  <a:gd name="T50" fmla="*/ 767 w 7702"/>
                  <a:gd name="T51" fmla="*/ 1183 h 1454"/>
                  <a:gd name="T52" fmla="*/ 1130 w 7702"/>
                  <a:gd name="T53" fmla="*/ 1259 h 1454"/>
                  <a:gd name="T54" fmla="*/ 1550 w 7702"/>
                  <a:gd name="T55" fmla="*/ 1325 h 1454"/>
                  <a:gd name="T56" fmla="*/ 2019 w 7702"/>
                  <a:gd name="T57" fmla="*/ 1379 h 1454"/>
                  <a:gd name="T58" fmla="*/ 2531 w 7702"/>
                  <a:gd name="T59" fmla="*/ 1419 h 1454"/>
                  <a:gd name="T60" fmla="*/ 3080 w 7702"/>
                  <a:gd name="T61" fmla="*/ 1444 h 1454"/>
                  <a:gd name="T62" fmla="*/ 3657 w 7702"/>
                  <a:gd name="T63" fmla="*/ 1454 h 1454"/>
                  <a:gd name="T64" fmla="*/ 4249 w 7702"/>
                  <a:gd name="T65" fmla="*/ 1448 h 1454"/>
                  <a:gd name="T66" fmla="*/ 4819 w 7702"/>
                  <a:gd name="T67" fmla="*/ 1426 h 1454"/>
                  <a:gd name="T68" fmla="*/ 5357 w 7702"/>
                  <a:gd name="T69" fmla="*/ 1390 h 1454"/>
                  <a:gd name="T70" fmla="*/ 5855 w 7702"/>
                  <a:gd name="T71" fmla="*/ 1338 h 1454"/>
                  <a:gd name="T72" fmla="*/ 6308 w 7702"/>
                  <a:gd name="T73" fmla="*/ 1276 h 1454"/>
                  <a:gd name="T74" fmla="*/ 6708 w 7702"/>
                  <a:gd name="T75" fmla="*/ 1201 h 1454"/>
                  <a:gd name="T76" fmla="*/ 7050 w 7702"/>
                  <a:gd name="T77" fmla="*/ 1116 h 1454"/>
                  <a:gd name="T78" fmla="*/ 7327 w 7702"/>
                  <a:gd name="T79" fmla="*/ 1022 h 1454"/>
                  <a:gd name="T80" fmla="*/ 7533 w 7702"/>
                  <a:gd name="T81" fmla="*/ 921 h 1454"/>
                  <a:gd name="T82" fmla="*/ 7660 w 7702"/>
                  <a:gd name="T83" fmla="*/ 815 h 1454"/>
                  <a:gd name="T84" fmla="*/ 7702 w 7702"/>
                  <a:gd name="T85" fmla="*/ 70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02" h="1454">
                    <a:moveTo>
                      <a:pt x="7702" y="703"/>
                    </a:moveTo>
                    <a:lnTo>
                      <a:pt x="7697" y="666"/>
                    </a:lnTo>
                    <a:lnTo>
                      <a:pt x="7682" y="628"/>
                    </a:lnTo>
                    <a:lnTo>
                      <a:pt x="7657" y="592"/>
                    </a:lnTo>
                    <a:lnTo>
                      <a:pt x="7623" y="557"/>
                    </a:lnTo>
                    <a:lnTo>
                      <a:pt x="7580" y="521"/>
                    </a:lnTo>
                    <a:lnTo>
                      <a:pt x="7528" y="487"/>
                    </a:lnTo>
                    <a:lnTo>
                      <a:pt x="7467" y="454"/>
                    </a:lnTo>
                    <a:lnTo>
                      <a:pt x="7398" y="421"/>
                    </a:lnTo>
                    <a:lnTo>
                      <a:pt x="7320" y="389"/>
                    </a:lnTo>
                    <a:lnTo>
                      <a:pt x="7236" y="359"/>
                    </a:lnTo>
                    <a:lnTo>
                      <a:pt x="7142" y="328"/>
                    </a:lnTo>
                    <a:lnTo>
                      <a:pt x="7042" y="299"/>
                    </a:lnTo>
                    <a:lnTo>
                      <a:pt x="6934" y="272"/>
                    </a:lnTo>
                    <a:lnTo>
                      <a:pt x="6820" y="245"/>
                    </a:lnTo>
                    <a:lnTo>
                      <a:pt x="6699" y="219"/>
                    </a:lnTo>
                    <a:lnTo>
                      <a:pt x="6571" y="195"/>
                    </a:lnTo>
                    <a:lnTo>
                      <a:pt x="6437" y="172"/>
                    </a:lnTo>
                    <a:lnTo>
                      <a:pt x="6297" y="150"/>
                    </a:lnTo>
                    <a:lnTo>
                      <a:pt x="6151" y="130"/>
                    </a:lnTo>
                    <a:lnTo>
                      <a:pt x="6000" y="110"/>
                    </a:lnTo>
                    <a:lnTo>
                      <a:pt x="5843" y="92"/>
                    </a:lnTo>
                    <a:lnTo>
                      <a:pt x="5682" y="76"/>
                    </a:lnTo>
                    <a:lnTo>
                      <a:pt x="5516" y="61"/>
                    </a:lnTo>
                    <a:lnTo>
                      <a:pt x="5345" y="48"/>
                    </a:lnTo>
                    <a:lnTo>
                      <a:pt x="5171" y="36"/>
                    </a:lnTo>
                    <a:lnTo>
                      <a:pt x="4991" y="26"/>
                    </a:lnTo>
                    <a:lnTo>
                      <a:pt x="4809" y="17"/>
                    </a:lnTo>
                    <a:lnTo>
                      <a:pt x="4623" y="10"/>
                    </a:lnTo>
                    <a:lnTo>
                      <a:pt x="4432" y="5"/>
                    </a:lnTo>
                    <a:lnTo>
                      <a:pt x="4240" y="2"/>
                    </a:lnTo>
                    <a:lnTo>
                      <a:pt x="4044" y="0"/>
                    </a:lnTo>
                    <a:lnTo>
                      <a:pt x="3847" y="1"/>
                    </a:lnTo>
                    <a:lnTo>
                      <a:pt x="3649" y="3"/>
                    </a:lnTo>
                    <a:lnTo>
                      <a:pt x="3453" y="6"/>
                    </a:lnTo>
                    <a:lnTo>
                      <a:pt x="3261" y="12"/>
                    </a:lnTo>
                    <a:lnTo>
                      <a:pt x="3071" y="20"/>
                    </a:lnTo>
                    <a:lnTo>
                      <a:pt x="2885" y="29"/>
                    </a:lnTo>
                    <a:lnTo>
                      <a:pt x="2702" y="39"/>
                    </a:lnTo>
                    <a:lnTo>
                      <a:pt x="2524" y="52"/>
                    </a:lnTo>
                    <a:lnTo>
                      <a:pt x="2348" y="65"/>
                    </a:lnTo>
                    <a:lnTo>
                      <a:pt x="2177" y="81"/>
                    </a:lnTo>
                    <a:lnTo>
                      <a:pt x="2012" y="97"/>
                    </a:lnTo>
                    <a:lnTo>
                      <a:pt x="1850" y="116"/>
                    </a:lnTo>
                    <a:lnTo>
                      <a:pt x="1694" y="136"/>
                    </a:lnTo>
                    <a:lnTo>
                      <a:pt x="1542" y="157"/>
                    </a:lnTo>
                    <a:lnTo>
                      <a:pt x="1397" y="180"/>
                    </a:lnTo>
                    <a:lnTo>
                      <a:pt x="1257" y="203"/>
                    </a:lnTo>
                    <a:lnTo>
                      <a:pt x="1123" y="229"/>
                    </a:lnTo>
                    <a:lnTo>
                      <a:pt x="995" y="255"/>
                    </a:lnTo>
                    <a:lnTo>
                      <a:pt x="875" y="282"/>
                    </a:lnTo>
                    <a:lnTo>
                      <a:pt x="761" y="310"/>
                    </a:lnTo>
                    <a:lnTo>
                      <a:pt x="653" y="340"/>
                    </a:lnTo>
                    <a:lnTo>
                      <a:pt x="553" y="369"/>
                    </a:lnTo>
                    <a:lnTo>
                      <a:pt x="461" y="400"/>
                    </a:lnTo>
                    <a:lnTo>
                      <a:pt x="376" y="432"/>
                    </a:lnTo>
                    <a:lnTo>
                      <a:pt x="298" y="466"/>
                    </a:lnTo>
                    <a:lnTo>
                      <a:pt x="230" y="499"/>
                    </a:lnTo>
                    <a:lnTo>
                      <a:pt x="170" y="533"/>
                    </a:lnTo>
                    <a:lnTo>
                      <a:pt x="118" y="568"/>
                    </a:lnTo>
                    <a:lnTo>
                      <a:pt x="76" y="604"/>
                    </a:lnTo>
                    <a:lnTo>
                      <a:pt x="43" y="641"/>
                    </a:lnTo>
                    <a:lnTo>
                      <a:pt x="18" y="677"/>
                    </a:lnTo>
                    <a:lnTo>
                      <a:pt x="4" y="714"/>
                    </a:lnTo>
                    <a:lnTo>
                      <a:pt x="0" y="752"/>
                    </a:lnTo>
                    <a:lnTo>
                      <a:pt x="5" y="789"/>
                    </a:lnTo>
                    <a:lnTo>
                      <a:pt x="19" y="826"/>
                    </a:lnTo>
                    <a:lnTo>
                      <a:pt x="45" y="863"/>
                    </a:lnTo>
                    <a:lnTo>
                      <a:pt x="79" y="898"/>
                    </a:lnTo>
                    <a:lnTo>
                      <a:pt x="121" y="933"/>
                    </a:lnTo>
                    <a:lnTo>
                      <a:pt x="174" y="968"/>
                    </a:lnTo>
                    <a:lnTo>
                      <a:pt x="234" y="1001"/>
                    </a:lnTo>
                    <a:lnTo>
                      <a:pt x="303" y="1033"/>
                    </a:lnTo>
                    <a:lnTo>
                      <a:pt x="381" y="1066"/>
                    </a:lnTo>
                    <a:lnTo>
                      <a:pt x="466" y="1096"/>
                    </a:lnTo>
                    <a:lnTo>
                      <a:pt x="559" y="1126"/>
                    </a:lnTo>
                    <a:lnTo>
                      <a:pt x="659" y="1155"/>
                    </a:lnTo>
                    <a:lnTo>
                      <a:pt x="767" y="1183"/>
                    </a:lnTo>
                    <a:lnTo>
                      <a:pt x="882" y="1210"/>
                    </a:lnTo>
                    <a:lnTo>
                      <a:pt x="1003" y="1235"/>
                    </a:lnTo>
                    <a:lnTo>
                      <a:pt x="1130" y="1259"/>
                    </a:lnTo>
                    <a:lnTo>
                      <a:pt x="1264" y="1283"/>
                    </a:lnTo>
                    <a:lnTo>
                      <a:pt x="1404" y="1305"/>
                    </a:lnTo>
                    <a:lnTo>
                      <a:pt x="1550" y="1325"/>
                    </a:lnTo>
                    <a:lnTo>
                      <a:pt x="1702" y="1345"/>
                    </a:lnTo>
                    <a:lnTo>
                      <a:pt x="1858" y="1362"/>
                    </a:lnTo>
                    <a:lnTo>
                      <a:pt x="2019" y="1379"/>
                    </a:lnTo>
                    <a:lnTo>
                      <a:pt x="2185" y="1394"/>
                    </a:lnTo>
                    <a:lnTo>
                      <a:pt x="2356" y="1407"/>
                    </a:lnTo>
                    <a:lnTo>
                      <a:pt x="2531" y="1419"/>
                    </a:lnTo>
                    <a:lnTo>
                      <a:pt x="2710" y="1429"/>
                    </a:lnTo>
                    <a:lnTo>
                      <a:pt x="2893" y="1438"/>
                    </a:lnTo>
                    <a:lnTo>
                      <a:pt x="3080" y="1444"/>
                    </a:lnTo>
                    <a:lnTo>
                      <a:pt x="3269" y="1449"/>
                    </a:lnTo>
                    <a:lnTo>
                      <a:pt x="3461" y="1452"/>
                    </a:lnTo>
                    <a:lnTo>
                      <a:pt x="3657" y="1454"/>
                    </a:lnTo>
                    <a:lnTo>
                      <a:pt x="3855" y="1453"/>
                    </a:lnTo>
                    <a:lnTo>
                      <a:pt x="4054" y="1451"/>
                    </a:lnTo>
                    <a:lnTo>
                      <a:pt x="4249" y="1448"/>
                    </a:lnTo>
                    <a:lnTo>
                      <a:pt x="4442" y="1442"/>
                    </a:lnTo>
                    <a:lnTo>
                      <a:pt x="4633" y="1435"/>
                    </a:lnTo>
                    <a:lnTo>
                      <a:pt x="4819" y="1426"/>
                    </a:lnTo>
                    <a:lnTo>
                      <a:pt x="5002" y="1416"/>
                    </a:lnTo>
                    <a:lnTo>
                      <a:pt x="5182" y="1404"/>
                    </a:lnTo>
                    <a:lnTo>
                      <a:pt x="5357" y="1390"/>
                    </a:lnTo>
                    <a:lnTo>
                      <a:pt x="5527" y="1375"/>
                    </a:lnTo>
                    <a:lnTo>
                      <a:pt x="5693" y="1357"/>
                    </a:lnTo>
                    <a:lnTo>
                      <a:pt x="5855" y="1338"/>
                    </a:lnTo>
                    <a:lnTo>
                      <a:pt x="6011" y="1319"/>
                    </a:lnTo>
                    <a:lnTo>
                      <a:pt x="6162" y="1298"/>
                    </a:lnTo>
                    <a:lnTo>
                      <a:pt x="6308" y="1276"/>
                    </a:lnTo>
                    <a:lnTo>
                      <a:pt x="6447" y="1251"/>
                    </a:lnTo>
                    <a:lnTo>
                      <a:pt x="6581" y="1226"/>
                    </a:lnTo>
                    <a:lnTo>
                      <a:pt x="6708" y="1201"/>
                    </a:lnTo>
                    <a:lnTo>
                      <a:pt x="6829" y="1174"/>
                    </a:lnTo>
                    <a:lnTo>
                      <a:pt x="6943" y="1145"/>
                    </a:lnTo>
                    <a:lnTo>
                      <a:pt x="7050" y="1116"/>
                    </a:lnTo>
                    <a:lnTo>
                      <a:pt x="7150" y="1086"/>
                    </a:lnTo>
                    <a:lnTo>
                      <a:pt x="7243" y="1055"/>
                    </a:lnTo>
                    <a:lnTo>
                      <a:pt x="7327" y="1022"/>
                    </a:lnTo>
                    <a:lnTo>
                      <a:pt x="7404" y="990"/>
                    </a:lnTo>
                    <a:lnTo>
                      <a:pt x="7472" y="956"/>
                    </a:lnTo>
                    <a:lnTo>
                      <a:pt x="7533" y="921"/>
                    </a:lnTo>
                    <a:lnTo>
                      <a:pt x="7583" y="887"/>
                    </a:lnTo>
                    <a:lnTo>
                      <a:pt x="7626" y="851"/>
                    </a:lnTo>
                    <a:lnTo>
                      <a:pt x="7660" y="815"/>
                    </a:lnTo>
                    <a:lnTo>
                      <a:pt x="7683" y="778"/>
                    </a:lnTo>
                    <a:lnTo>
                      <a:pt x="7697" y="740"/>
                    </a:lnTo>
                    <a:lnTo>
                      <a:pt x="7702" y="7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9"/>
              <p:cNvSpPr>
                <a:spLocks/>
              </p:cNvSpPr>
              <p:nvPr/>
            </p:nvSpPr>
            <p:spPr bwMode="auto">
              <a:xfrm>
                <a:off x="2731" y="1747"/>
                <a:ext cx="340" cy="76"/>
              </a:xfrm>
              <a:custGeom>
                <a:avLst/>
                <a:gdLst>
                  <a:gd name="T0" fmla="*/ 4742 w 4756"/>
                  <a:gd name="T1" fmla="*/ 462 h 1065"/>
                  <a:gd name="T2" fmla="*/ 4678 w 4756"/>
                  <a:gd name="T3" fmla="*/ 383 h 1065"/>
                  <a:gd name="T4" fmla="*/ 4565 w 4756"/>
                  <a:gd name="T5" fmla="*/ 309 h 1065"/>
                  <a:gd name="T6" fmla="*/ 4407 w 4756"/>
                  <a:gd name="T7" fmla="*/ 240 h 1065"/>
                  <a:gd name="T8" fmla="*/ 4207 w 4756"/>
                  <a:gd name="T9" fmla="*/ 180 h 1065"/>
                  <a:gd name="T10" fmla="*/ 3971 w 4756"/>
                  <a:gd name="T11" fmla="*/ 126 h 1065"/>
                  <a:gd name="T12" fmla="*/ 3702 w 4756"/>
                  <a:gd name="T13" fmla="*/ 81 h 1065"/>
                  <a:gd name="T14" fmla="*/ 3403 w 4756"/>
                  <a:gd name="T15" fmla="*/ 46 h 1065"/>
                  <a:gd name="T16" fmla="*/ 3080 w 4756"/>
                  <a:gd name="T17" fmla="*/ 19 h 1065"/>
                  <a:gd name="T18" fmla="*/ 2736 w 4756"/>
                  <a:gd name="T19" fmla="*/ 4 h 1065"/>
                  <a:gd name="T20" fmla="*/ 2374 w 4756"/>
                  <a:gd name="T21" fmla="*/ 0 h 1065"/>
                  <a:gd name="T22" fmla="*/ 2011 w 4756"/>
                  <a:gd name="T23" fmla="*/ 8 h 1065"/>
                  <a:gd name="T24" fmla="*/ 1667 w 4756"/>
                  <a:gd name="T25" fmla="*/ 28 h 1065"/>
                  <a:gd name="T26" fmla="*/ 1344 w 4756"/>
                  <a:gd name="T27" fmla="*/ 59 h 1065"/>
                  <a:gd name="T28" fmla="*/ 1046 w 4756"/>
                  <a:gd name="T29" fmla="*/ 98 h 1065"/>
                  <a:gd name="T30" fmla="*/ 778 w 4756"/>
                  <a:gd name="T31" fmla="*/ 148 h 1065"/>
                  <a:gd name="T32" fmla="*/ 542 w 4756"/>
                  <a:gd name="T33" fmla="*/ 204 h 1065"/>
                  <a:gd name="T34" fmla="*/ 343 w 4756"/>
                  <a:gd name="T35" fmla="*/ 268 h 1065"/>
                  <a:gd name="T36" fmla="*/ 186 w 4756"/>
                  <a:gd name="T37" fmla="*/ 338 h 1065"/>
                  <a:gd name="T38" fmla="*/ 74 w 4756"/>
                  <a:gd name="T39" fmla="*/ 413 h 1065"/>
                  <a:gd name="T40" fmla="*/ 12 w 4756"/>
                  <a:gd name="T41" fmla="*/ 493 h 1065"/>
                  <a:gd name="T42" fmla="*/ 3 w 4756"/>
                  <a:gd name="T43" fmla="*/ 576 h 1065"/>
                  <a:gd name="T44" fmla="*/ 50 w 4756"/>
                  <a:gd name="T45" fmla="*/ 654 h 1065"/>
                  <a:gd name="T46" fmla="*/ 148 w 4756"/>
                  <a:gd name="T47" fmla="*/ 729 h 1065"/>
                  <a:gd name="T48" fmla="*/ 291 w 4756"/>
                  <a:gd name="T49" fmla="*/ 799 h 1065"/>
                  <a:gd name="T50" fmla="*/ 477 w 4756"/>
                  <a:gd name="T51" fmla="*/ 862 h 1065"/>
                  <a:gd name="T52" fmla="*/ 702 w 4756"/>
                  <a:gd name="T53" fmla="*/ 919 h 1065"/>
                  <a:gd name="T54" fmla="*/ 961 w 4756"/>
                  <a:gd name="T55" fmla="*/ 967 h 1065"/>
                  <a:gd name="T56" fmla="*/ 1250 w 4756"/>
                  <a:gd name="T57" fmla="*/ 1007 h 1065"/>
                  <a:gd name="T58" fmla="*/ 1565 w 4756"/>
                  <a:gd name="T59" fmla="*/ 1037 h 1065"/>
                  <a:gd name="T60" fmla="*/ 1903 w 4756"/>
                  <a:gd name="T61" fmla="*/ 1057 h 1065"/>
                  <a:gd name="T62" fmla="*/ 2259 w 4756"/>
                  <a:gd name="T63" fmla="*/ 1065 h 1065"/>
                  <a:gd name="T64" fmla="*/ 2625 w 4756"/>
                  <a:gd name="T65" fmla="*/ 1060 h 1065"/>
                  <a:gd name="T66" fmla="*/ 2975 w 4756"/>
                  <a:gd name="T67" fmla="*/ 1044 h 1065"/>
                  <a:gd name="T68" fmla="*/ 3306 w 4756"/>
                  <a:gd name="T69" fmla="*/ 1018 h 1065"/>
                  <a:gd name="T70" fmla="*/ 3613 w 4756"/>
                  <a:gd name="T71" fmla="*/ 981 h 1065"/>
                  <a:gd name="T72" fmla="*/ 3892 w 4756"/>
                  <a:gd name="T73" fmla="*/ 935 h 1065"/>
                  <a:gd name="T74" fmla="*/ 4139 w 4756"/>
                  <a:gd name="T75" fmla="*/ 881 h 1065"/>
                  <a:gd name="T76" fmla="*/ 4350 w 4756"/>
                  <a:gd name="T77" fmla="*/ 819 h 1065"/>
                  <a:gd name="T78" fmla="*/ 4522 w 4756"/>
                  <a:gd name="T79" fmla="*/ 750 h 1065"/>
                  <a:gd name="T80" fmla="*/ 4649 w 4756"/>
                  <a:gd name="T81" fmla="*/ 677 h 1065"/>
                  <a:gd name="T82" fmla="*/ 4728 w 4756"/>
                  <a:gd name="T83" fmla="*/ 599 h 1065"/>
                  <a:gd name="T84" fmla="*/ 4756 w 4756"/>
                  <a:gd name="T85" fmla="*/ 51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6" h="1065">
                    <a:moveTo>
                      <a:pt x="4756" y="516"/>
                    </a:moveTo>
                    <a:lnTo>
                      <a:pt x="4752" y="489"/>
                    </a:lnTo>
                    <a:lnTo>
                      <a:pt x="4742" y="462"/>
                    </a:lnTo>
                    <a:lnTo>
                      <a:pt x="4726" y="434"/>
                    </a:lnTo>
                    <a:lnTo>
                      <a:pt x="4705" y="408"/>
                    </a:lnTo>
                    <a:lnTo>
                      <a:pt x="4678" y="383"/>
                    </a:lnTo>
                    <a:lnTo>
                      <a:pt x="4645" y="358"/>
                    </a:lnTo>
                    <a:lnTo>
                      <a:pt x="4607" y="332"/>
                    </a:lnTo>
                    <a:lnTo>
                      <a:pt x="4565" y="309"/>
                    </a:lnTo>
                    <a:lnTo>
                      <a:pt x="4517" y="285"/>
                    </a:lnTo>
                    <a:lnTo>
                      <a:pt x="4464" y="263"/>
                    </a:lnTo>
                    <a:lnTo>
                      <a:pt x="4407" y="240"/>
                    </a:lnTo>
                    <a:lnTo>
                      <a:pt x="4344" y="219"/>
                    </a:lnTo>
                    <a:lnTo>
                      <a:pt x="4278" y="199"/>
                    </a:lnTo>
                    <a:lnTo>
                      <a:pt x="4207" y="180"/>
                    </a:lnTo>
                    <a:lnTo>
                      <a:pt x="4133" y="161"/>
                    </a:lnTo>
                    <a:lnTo>
                      <a:pt x="4053" y="143"/>
                    </a:lnTo>
                    <a:lnTo>
                      <a:pt x="3971" y="126"/>
                    </a:lnTo>
                    <a:lnTo>
                      <a:pt x="3885" y="110"/>
                    </a:lnTo>
                    <a:lnTo>
                      <a:pt x="3795" y="95"/>
                    </a:lnTo>
                    <a:lnTo>
                      <a:pt x="3702" y="81"/>
                    </a:lnTo>
                    <a:lnTo>
                      <a:pt x="3605" y="68"/>
                    </a:lnTo>
                    <a:lnTo>
                      <a:pt x="3506" y="56"/>
                    </a:lnTo>
                    <a:lnTo>
                      <a:pt x="3403" y="46"/>
                    </a:lnTo>
                    <a:lnTo>
                      <a:pt x="3298" y="35"/>
                    </a:lnTo>
                    <a:lnTo>
                      <a:pt x="3190" y="26"/>
                    </a:lnTo>
                    <a:lnTo>
                      <a:pt x="3080" y="19"/>
                    </a:lnTo>
                    <a:lnTo>
                      <a:pt x="2967" y="13"/>
                    </a:lnTo>
                    <a:lnTo>
                      <a:pt x="2853" y="7"/>
                    </a:lnTo>
                    <a:lnTo>
                      <a:pt x="2736" y="4"/>
                    </a:lnTo>
                    <a:lnTo>
                      <a:pt x="2617" y="1"/>
                    </a:lnTo>
                    <a:lnTo>
                      <a:pt x="2496" y="0"/>
                    </a:lnTo>
                    <a:lnTo>
                      <a:pt x="2374" y="0"/>
                    </a:lnTo>
                    <a:lnTo>
                      <a:pt x="2251" y="1"/>
                    </a:lnTo>
                    <a:lnTo>
                      <a:pt x="2130" y="4"/>
                    </a:lnTo>
                    <a:lnTo>
                      <a:pt x="2011" y="8"/>
                    </a:lnTo>
                    <a:lnTo>
                      <a:pt x="1895" y="13"/>
                    </a:lnTo>
                    <a:lnTo>
                      <a:pt x="1780" y="20"/>
                    </a:lnTo>
                    <a:lnTo>
                      <a:pt x="1667" y="28"/>
                    </a:lnTo>
                    <a:lnTo>
                      <a:pt x="1557" y="37"/>
                    </a:lnTo>
                    <a:lnTo>
                      <a:pt x="1449" y="48"/>
                    </a:lnTo>
                    <a:lnTo>
                      <a:pt x="1344" y="59"/>
                    </a:lnTo>
                    <a:lnTo>
                      <a:pt x="1242" y="71"/>
                    </a:lnTo>
                    <a:lnTo>
                      <a:pt x="1142" y="84"/>
                    </a:lnTo>
                    <a:lnTo>
                      <a:pt x="1046" y="98"/>
                    </a:lnTo>
                    <a:lnTo>
                      <a:pt x="953" y="114"/>
                    </a:lnTo>
                    <a:lnTo>
                      <a:pt x="863" y="130"/>
                    </a:lnTo>
                    <a:lnTo>
                      <a:pt x="778" y="148"/>
                    </a:lnTo>
                    <a:lnTo>
                      <a:pt x="695" y="166"/>
                    </a:lnTo>
                    <a:lnTo>
                      <a:pt x="616" y="185"/>
                    </a:lnTo>
                    <a:lnTo>
                      <a:pt x="542" y="204"/>
                    </a:lnTo>
                    <a:lnTo>
                      <a:pt x="471" y="224"/>
                    </a:lnTo>
                    <a:lnTo>
                      <a:pt x="405" y="246"/>
                    </a:lnTo>
                    <a:lnTo>
                      <a:pt x="343" y="268"/>
                    </a:lnTo>
                    <a:lnTo>
                      <a:pt x="286" y="291"/>
                    </a:lnTo>
                    <a:lnTo>
                      <a:pt x="234" y="314"/>
                    </a:lnTo>
                    <a:lnTo>
                      <a:pt x="186" y="338"/>
                    </a:lnTo>
                    <a:lnTo>
                      <a:pt x="144" y="363"/>
                    </a:lnTo>
                    <a:lnTo>
                      <a:pt x="107" y="388"/>
                    </a:lnTo>
                    <a:lnTo>
                      <a:pt x="74" y="413"/>
                    </a:lnTo>
                    <a:lnTo>
                      <a:pt x="48" y="439"/>
                    </a:lnTo>
                    <a:lnTo>
                      <a:pt x="27" y="467"/>
                    </a:lnTo>
                    <a:lnTo>
                      <a:pt x="12" y="493"/>
                    </a:lnTo>
                    <a:lnTo>
                      <a:pt x="3" y="521"/>
                    </a:lnTo>
                    <a:lnTo>
                      <a:pt x="0" y="548"/>
                    </a:lnTo>
                    <a:lnTo>
                      <a:pt x="3" y="576"/>
                    </a:lnTo>
                    <a:lnTo>
                      <a:pt x="13" y="602"/>
                    </a:lnTo>
                    <a:lnTo>
                      <a:pt x="29" y="628"/>
                    </a:lnTo>
                    <a:lnTo>
                      <a:pt x="50" y="654"/>
                    </a:lnTo>
                    <a:lnTo>
                      <a:pt x="77" y="680"/>
                    </a:lnTo>
                    <a:lnTo>
                      <a:pt x="110" y="705"/>
                    </a:lnTo>
                    <a:lnTo>
                      <a:pt x="148" y="729"/>
                    </a:lnTo>
                    <a:lnTo>
                      <a:pt x="190" y="753"/>
                    </a:lnTo>
                    <a:lnTo>
                      <a:pt x="239" y="777"/>
                    </a:lnTo>
                    <a:lnTo>
                      <a:pt x="291" y="799"/>
                    </a:lnTo>
                    <a:lnTo>
                      <a:pt x="348" y="821"/>
                    </a:lnTo>
                    <a:lnTo>
                      <a:pt x="411" y="842"/>
                    </a:lnTo>
                    <a:lnTo>
                      <a:pt x="477" y="862"/>
                    </a:lnTo>
                    <a:lnTo>
                      <a:pt x="548" y="882"/>
                    </a:lnTo>
                    <a:lnTo>
                      <a:pt x="622" y="901"/>
                    </a:lnTo>
                    <a:lnTo>
                      <a:pt x="702" y="919"/>
                    </a:lnTo>
                    <a:lnTo>
                      <a:pt x="785" y="936"/>
                    </a:lnTo>
                    <a:lnTo>
                      <a:pt x="870" y="952"/>
                    </a:lnTo>
                    <a:lnTo>
                      <a:pt x="961" y="967"/>
                    </a:lnTo>
                    <a:lnTo>
                      <a:pt x="1054" y="982"/>
                    </a:lnTo>
                    <a:lnTo>
                      <a:pt x="1150" y="995"/>
                    </a:lnTo>
                    <a:lnTo>
                      <a:pt x="1250" y="1007"/>
                    </a:lnTo>
                    <a:lnTo>
                      <a:pt x="1352" y="1019"/>
                    </a:lnTo>
                    <a:lnTo>
                      <a:pt x="1457" y="1028"/>
                    </a:lnTo>
                    <a:lnTo>
                      <a:pt x="1565" y="1037"/>
                    </a:lnTo>
                    <a:lnTo>
                      <a:pt x="1675" y="1045"/>
                    </a:lnTo>
                    <a:lnTo>
                      <a:pt x="1788" y="1051"/>
                    </a:lnTo>
                    <a:lnTo>
                      <a:pt x="1903" y="1057"/>
                    </a:lnTo>
                    <a:lnTo>
                      <a:pt x="2020" y="1061"/>
                    </a:lnTo>
                    <a:lnTo>
                      <a:pt x="2138" y="1063"/>
                    </a:lnTo>
                    <a:lnTo>
                      <a:pt x="2259" y="1065"/>
                    </a:lnTo>
                    <a:lnTo>
                      <a:pt x="2382" y="1064"/>
                    </a:lnTo>
                    <a:lnTo>
                      <a:pt x="2504" y="1063"/>
                    </a:lnTo>
                    <a:lnTo>
                      <a:pt x="2625" y="1060"/>
                    </a:lnTo>
                    <a:lnTo>
                      <a:pt x="2744" y="1056"/>
                    </a:lnTo>
                    <a:lnTo>
                      <a:pt x="2861" y="1051"/>
                    </a:lnTo>
                    <a:lnTo>
                      <a:pt x="2975" y="1044"/>
                    </a:lnTo>
                    <a:lnTo>
                      <a:pt x="3088" y="1037"/>
                    </a:lnTo>
                    <a:lnTo>
                      <a:pt x="3198" y="1028"/>
                    </a:lnTo>
                    <a:lnTo>
                      <a:pt x="3306" y="1018"/>
                    </a:lnTo>
                    <a:lnTo>
                      <a:pt x="3412" y="1007"/>
                    </a:lnTo>
                    <a:lnTo>
                      <a:pt x="3513" y="995"/>
                    </a:lnTo>
                    <a:lnTo>
                      <a:pt x="3613" y="981"/>
                    </a:lnTo>
                    <a:lnTo>
                      <a:pt x="3710" y="966"/>
                    </a:lnTo>
                    <a:lnTo>
                      <a:pt x="3802" y="951"/>
                    </a:lnTo>
                    <a:lnTo>
                      <a:pt x="3892" y="935"/>
                    </a:lnTo>
                    <a:lnTo>
                      <a:pt x="3979" y="918"/>
                    </a:lnTo>
                    <a:lnTo>
                      <a:pt x="4060" y="900"/>
                    </a:lnTo>
                    <a:lnTo>
                      <a:pt x="4139" y="881"/>
                    </a:lnTo>
                    <a:lnTo>
                      <a:pt x="4213" y="860"/>
                    </a:lnTo>
                    <a:lnTo>
                      <a:pt x="4284" y="840"/>
                    </a:lnTo>
                    <a:lnTo>
                      <a:pt x="4350" y="819"/>
                    </a:lnTo>
                    <a:lnTo>
                      <a:pt x="4412" y="797"/>
                    </a:lnTo>
                    <a:lnTo>
                      <a:pt x="4469" y="775"/>
                    </a:lnTo>
                    <a:lnTo>
                      <a:pt x="4522" y="750"/>
                    </a:lnTo>
                    <a:lnTo>
                      <a:pt x="4569" y="727"/>
                    </a:lnTo>
                    <a:lnTo>
                      <a:pt x="4612" y="702"/>
                    </a:lnTo>
                    <a:lnTo>
                      <a:pt x="4649" y="677"/>
                    </a:lnTo>
                    <a:lnTo>
                      <a:pt x="4681" y="651"/>
                    </a:lnTo>
                    <a:lnTo>
                      <a:pt x="4708" y="625"/>
                    </a:lnTo>
                    <a:lnTo>
                      <a:pt x="4728" y="599"/>
                    </a:lnTo>
                    <a:lnTo>
                      <a:pt x="4743" y="572"/>
                    </a:lnTo>
                    <a:lnTo>
                      <a:pt x="4752" y="544"/>
                    </a:lnTo>
                    <a:lnTo>
                      <a:pt x="4756" y="516"/>
                    </a:lnTo>
                    <a:close/>
                  </a:path>
                </a:pathLst>
              </a:custGeom>
              <a:solidFill>
                <a:srgbClr val="575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0"/>
              <p:cNvSpPr>
                <a:spLocks/>
              </p:cNvSpPr>
              <p:nvPr/>
            </p:nvSpPr>
            <p:spPr bwMode="auto">
              <a:xfrm>
                <a:off x="2745" y="1902"/>
                <a:ext cx="351" cy="281"/>
              </a:xfrm>
              <a:custGeom>
                <a:avLst/>
                <a:gdLst>
                  <a:gd name="T0" fmla="*/ 3777 w 4926"/>
                  <a:gd name="T1" fmla="*/ 2419 h 3946"/>
                  <a:gd name="T2" fmla="*/ 3575 w 4926"/>
                  <a:gd name="T3" fmla="*/ 2503 h 3946"/>
                  <a:gd name="T4" fmla="*/ 3343 w 4926"/>
                  <a:gd name="T5" fmla="*/ 2585 h 3946"/>
                  <a:gd name="T6" fmla="*/ 3094 w 4926"/>
                  <a:gd name="T7" fmla="*/ 2664 h 3946"/>
                  <a:gd name="T8" fmla="*/ 2839 w 4926"/>
                  <a:gd name="T9" fmla="*/ 2737 h 3946"/>
                  <a:gd name="T10" fmla="*/ 2510 w 4926"/>
                  <a:gd name="T11" fmla="*/ 2824 h 3946"/>
                  <a:gd name="T12" fmla="*/ 2100 w 4926"/>
                  <a:gd name="T13" fmla="*/ 2923 h 3946"/>
                  <a:gd name="T14" fmla="*/ 1877 w 4926"/>
                  <a:gd name="T15" fmla="*/ 2974 h 3946"/>
                  <a:gd name="T16" fmla="*/ 2115 w 4926"/>
                  <a:gd name="T17" fmla="*/ 3021 h 3946"/>
                  <a:gd name="T18" fmla="*/ 2471 w 4926"/>
                  <a:gd name="T19" fmla="*/ 3069 h 3946"/>
                  <a:gd name="T20" fmla="*/ 2798 w 4926"/>
                  <a:gd name="T21" fmla="*/ 3096 h 3946"/>
                  <a:gd name="T22" fmla="*/ 3092 w 4926"/>
                  <a:gd name="T23" fmla="*/ 3106 h 3946"/>
                  <a:gd name="T24" fmla="*/ 3352 w 4926"/>
                  <a:gd name="T25" fmla="*/ 3104 h 3946"/>
                  <a:gd name="T26" fmla="*/ 3575 w 4926"/>
                  <a:gd name="T27" fmla="*/ 3092 h 3946"/>
                  <a:gd name="T28" fmla="*/ 3761 w 4926"/>
                  <a:gd name="T29" fmla="*/ 3075 h 3946"/>
                  <a:gd name="T30" fmla="*/ 3910 w 4926"/>
                  <a:gd name="T31" fmla="*/ 3055 h 3946"/>
                  <a:gd name="T32" fmla="*/ 4066 w 4926"/>
                  <a:gd name="T33" fmla="*/ 3026 h 3946"/>
                  <a:gd name="T34" fmla="*/ 3942 w 4926"/>
                  <a:gd name="T35" fmla="*/ 3104 h 3946"/>
                  <a:gd name="T36" fmla="*/ 3434 w 4926"/>
                  <a:gd name="T37" fmla="*/ 3318 h 3946"/>
                  <a:gd name="T38" fmla="*/ 2912 w 4926"/>
                  <a:gd name="T39" fmla="*/ 3467 h 3946"/>
                  <a:gd name="T40" fmla="*/ 2390 w 4926"/>
                  <a:gd name="T41" fmla="*/ 3560 h 3946"/>
                  <a:gd name="T42" fmla="*/ 1883 w 4926"/>
                  <a:gd name="T43" fmla="*/ 3609 h 3946"/>
                  <a:gd name="T44" fmla="*/ 1407 w 4926"/>
                  <a:gd name="T45" fmla="*/ 3621 h 3946"/>
                  <a:gd name="T46" fmla="*/ 976 w 4926"/>
                  <a:gd name="T47" fmla="*/ 3608 h 3946"/>
                  <a:gd name="T48" fmla="*/ 606 w 4926"/>
                  <a:gd name="T49" fmla="*/ 3580 h 3946"/>
                  <a:gd name="T50" fmla="*/ 311 w 4926"/>
                  <a:gd name="T51" fmla="*/ 3544 h 3946"/>
                  <a:gd name="T52" fmla="*/ 106 w 4926"/>
                  <a:gd name="T53" fmla="*/ 3513 h 3946"/>
                  <a:gd name="T54" fmla="*/ 300 w 4926"/>
                  <a:gd name="T55" fmla="*/ 3599 h 3946"/>
                  <a:gd name="T56" fmla="*/ 1144 w 4926"/>
                  <a:gd name="T57" fmla="*/ 3824 h 3946"/>
                  <a:gd name="T58" fmla="*/ 1904 w 4926"/>
                  <a:gd name="T59" fmla="*/ 3930 h 3946"/>
                  <a:gd name="T60" fmla="*/ 2580 w 4926"/>
                  <a:gd name="T61" fmla="*/ 3939 h 3946"/>
                  <a:gd name="T62" fmla="*/ 3172 w 4926"/>
                  <a:gd name="T63" fmla="*/ 3873 h 3946"/>
                  <a:gd name="T64" fmla="*/ 3680 w 4926"/>
                  <a:gd name="T65" fmla="*/ 3753 h 3946"/>
                  <a:gd name="T66" fmla="*/ 4101 w 4926"/>
                  <a:gd name="T67" fmla="*/ 3602 h 3946"/>
                  <a:gd name="T68" fmla="*/ 4436 w 4926"/>
                  <a:gd name="T69" fmla="*/ 3439 h 3946"/>
                  <a:gd name="T70" fmla="*/ 4686 w 4926"/>
                  <a:gd name="T71" fmla="*/ 3289 h 3946"/>
                  <a:gd name="T72" fmla="*/ 4847 w 4926"/>
                  <a:gd name="T73" fmla="*/ 3173 h 3946"/>
                  <a:gd name="T74" fmla="*/ 4915 w 4926"/>
                  <a:gd name="T75" fmla="*/ 3088 h 3946"/>
                  <a:gd name="T76" fmla="*/ 4838 w 4926"/>
                  <a:gd name="T77" fmla="*/ 2953 h 3946"/>
                  <a:gd name="T78" fmla="*/ 4743 w 4926"/>
                  <a:gd name="T79" fmla="*/ 2773 h 3946"/>
                  <a:gd name="T80" fmla="*/ 4625 w 4926"/>
                  <a:gd name="T81" fmla="*/ 2534 h 3946"/>
                  <a:gd name="T82" fmla="*/ 4496 w 4926"/>
                  <a:gd name="T83" fmla="*/ 2244 h 3946"/>
                  <a:gd name="T84" fmla="*/ 4365 w 4926"/>
                  <a:gd name="T85" fmla="*/ 1910 h 3946"/>
                  <a:gd name="T86" fmla="*/ 4241 w 4926"/>
                  <a:gd name="T87" fmla="*/ 1540 h 3946"/>
                  <a:gd name="T88" fmla="*/ 4135 w 4926"/>
                  <a:gd name="T89" fmla="*/ 1142 h 3946"/>
                  <a:gd name="T90" fmla="*/ 4056 w 4926"/>
                  <a:gd name="T91" fmla="*/ 723 h 3946"/>
                  <a:gd name="T92" fmla="*/ 4012 w 4926"/>
                  <a:gd name="T93" fmla="*/ 292 h 3946"/>
                  <a:gd name="T94" fmla="*/ 4005 w 4926"/>
                  <a:gd name="T95" fmla="*/ 16 h 3946"/>
                  <a:gd name="T96" fmla="*/ 3960 w 4926"/>
                  <a:gd name="T97" fmla="*/ 242 h 3946"/>
                  <a:gd name="T98" fmla="*/ 3903 w 4926"/>
                  <a:gd name="T99" fmla="*/ 588 h 3946"/>
                  <a:gd name="T100" fmla="*/ 3869 w 4926"/>
                  <a:gd name="T101" fmla="*/ 843 h 3946"/>
                  <a:gd name="T102" fmla="*/ 3841 w 4926"/>
                  <a:gd name="T103" fmla="*/ 1122 h 3946"/>
                  <a:gd name="T104" fmla="*/ 3823 w 4926"/>
                  <a:gd name="T105" fmla="*/ 1415 h 3946"/>
                  <a:gd name="T106" fmla="*/ 3819 w 4926"/>
                  <a:gd name="T107" fmla="*/ 1712 h 3946"/>
                  <a:gd name="T108" fmla="*/ 3833 w 4926"/>
                  <a:gd name="T109" fmla="*/ 2002 h 3946"/>
                  <a:gd name="T110" fmla="*/ 3869 w 4926"/>
                  <a:gd name="T111" fmla="*/ 2277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6" h="3946">
                    <a:moveTo>
                      <a:pt x="3887" y="2364"/>
                    </a:moveTo>
                    <a:lnTo>
                      <a:pt x="3835" y="2392"/>
                    </a:lnTo>
                    <a:lnTo>
                      <a:pt x="3777" y="2419"/>
                    </a:lnTo>
                    <a:lnTo>
                      <a:pt x="3713" y="2448"/>
                    </a:lnTo>
                    <a:lnTo>
                      <a:pt x="3646" y="2476"/>
                    </a:lnTo>
                    <a:lnTo>
                      <a:pt x="3575" y="2503"/>
                    </a:lnTo>
                    <a:lnTo>
                      <a:pt x="3501" y="2532"/>
                    </a:lnTo>
                    <a:lnTo>
                      <a:pt x="3423" y="2559"/>
                    </a:lnTo>
                    <a:lnTo>
                      <a:pt x="3343" y="2585"/>
                    </a:lnTo>
                    <a:lnTo>
                      <a:pt x="3262" y="2612"/>
                    </a:lnTo>
                    <a:lnTo>
                      <a:pt x="3178" y="2639"/>
                    </a:lnTo>
                    <a:lnTo>
                      <a:pt x="3094" y="2664"/>
                    </a:lnTo>
                    <a:lnTo>
                      <a:pt x="3009" y="2689"/>
                    </a:lnTo>
                    <a:lnTo>
                      <a:pt x="2923" y="2713"/>
                    </a:lnTo>
                    <a:lnTo>
                      <a:pt x="2839" y="2737"/>
                    </a:lnTo>
                    <a:lnTo>
                      <a:pt x="2754" y="2760"/>
                    </a:lnTo>
                    <a:lnTo>
                      <a:pt x="2672" y="2782"/>
                    </a:lnTo>
                    <a:lnTo>
                      <a:pt x="2510" y="2824"/>
                    </a:lnTo>
                    <a:lnTo>
                      <a:pt x="2359" y="2862"/>
                    </a:lnTo>
                    <a:lnTo>
                      <a:pt x="2221" y="2895"/>
                    </a:lnTo>
                    <a:lnTo>
                      <a:pt x="2100" y="2923"/>
                    </a:lnTo>
                    <a:lnTo>
                      <a:pt x="2001" y="2946"/>
                    </a:lnTo>
                    <a:lnTo>
                      <a:pt x="1925" y="2963"/>
                    </a:lnTo>
                    <a:lnTo>
                      <a:pt x="1877" y="2974"/>
                    </a:lnTo>
                    <a:lnTo>
                      <a:pt x="1860" y="2977"/>
                    </a:lnTo>
                    <a:lnTo>
                      <a:pt x="1989" y="3000"/>
                    </a:lnTo>
                    <a:lnTo>
                      <a:pt x="2115" y="3021"/>
                    </a:lnTo>
                    <a:lnTo>
                      <a:pt x="2236" y="3039"/>
                    </a:lnTo>
                    <a:lnTo>
                      <a:pt x="2356" y="3055"/>
                    </a:lnTo>
                    <a:lnTo>
                      <a:pt x="2471" y="3069"/>
                    </a:lnTo>
                    <a:lnTo>
                      <a:pt x="2584" y="3080"/>
                    </a:lnTo>
                    <a:lnTo>
                      <a:pt x="2693" y="3089"/>
                    </a:lnTo>
                    <a:lnTo>
                      <a:pt x="2798" y="3096"/>
                    </a:lnTo>
                    <a:lnTo>
                      <a:pt x="2899" y="3101"/>
                    </a:lnTo>
                    <a:lnTo>
                      <a:pt x="2997" y="3104"/>
                    </a:lnTo>
                    <a:lnTo>
                      <a:pt x="3092" y="3106"/>
                    </a:lnTo>
                    <a:lnTo>
                      <a:pt x="3182" y="3107"/>
                    </a:lnTo>
                    <a:lnTo>
                      <a:pt x="3269" y="3106"/>
                    </a:lnTo>
                    <a:lnTo>
                      <a:pt x="3352" y="3104"/>
                    </a:lnTo>
                    <a:lnTo>
                      <a:pt x="3430" y="3101"/>
                    </a:lnTo>
                    <a:lnTo>
                      <a:pt x="3505" y="3097"/>
                    </a:lnTo>
                    <a:lnTo>
                      <a:pt x="3575" y="3092"/>
                    </a:lnTo>
                    <a:lnTo>
                      <a:pt x="3642" y="3087"/>
                    </a:lnTo>
                    <a:lnTo>
                      <a:pt x="3704" y="3081"/>
                    </a:lnTo>
                    <a:lnTo>
                      <a:pt x="3761" y="3075"/>
                    </a:lnTo>
                    <a:lnTo>
                      <a:pt x="3816" y="3068"/>
                    </a:lnTo>
                    <a:lnTo>
                      <a:pt x="3864" y="3062"/>
                    </a:lnTo>
                    <a:lnTo>
                      <a:pt x="3910" y="3055"/>
                    </a:lnTo>
                    <a:lnTo>
                      <a:pt x="3950" y="3048"/>
                    </a:lnTo>
                    <a:lnTo>
                      <a:pt x="4017" y="3036"/>
                    </a:lnTo>
                    <a:lnTo>
                      <a:pt x="4066" y="3026"/>
                    </a:lnTo>
                    <a:lnTo>
                      <a:pt x="4095" y="3019"/>
                    </a:lnTo>
                    <a:lnTo>
                      <a:pt x="4105" y="3017"/>
                    </a:lnTo>
                    <a:lnTo>
                      <a:pt x="3942" y="3104"/>
                    </a:lnTo>
                    <a:lnTo>
                      <a:pt x="3776" y="3184"/>
                    </a:lnTo>
                    <a:lnTo>
                      <a:pt x="3605" y="3254"/>
                    </a:lnTo>
                    <a:lnTo>
                      <a:pt x="3434" y="3318"/>
                    </a:lnTo>
                    <a:lnTo>
                      <a:pt x="3261" y="3375"/>
                    </a:lnTo>
                    <a:lnTo>
                      <a:pt x="3087" y="3424"/>
                    </a:lnTo>
                    <a:lnTo>
                      <a:pt x="2912" y="3467"/>
                    </a:lnTo>
                    <a:lnTo>
                      <a:pt x="2737" y="3504"/>
                    </a:lnTo>
                    <a:lnTo>
                      <a:pt x="2563" y="3534"/>
                    </a:lnTo>
                    <a:lnTo>
                      <a:pt x="2390" y="3560"/>
                    </a:lnTo>
                    <a:lnTo>
                      <a:pt x="2218" y="3581"/>
                    </a:lnTo>
                    <a:lnTo>
                      <a:pt x="2049" y="3597"/>
                    </a:lnTo>
                    <a:lnTo>
                      <a:pt x="1883" y="3609"/>
                    </a:lnTo>
                    <a:lnTo>
                      <a:pt x="1721" y="3616"/>
                    </a:lnTo>
                    <a:lnTo>
                      <a:pt x="1562" y="3620"/>
                    </a:lnTo>
                    <a:lnTo>
                      <a:pt x="1407" y="3621"/>
                    </a:lnTo>
                    <a:lnTo>
                      <a:pt x="1257" y="3619"/>
                    </a:lnTo>
                    <a:lnTo>
                      <a:pt x="1113" y="3615"/>
                    </a:lnTo>
                    <a:lnTo>
                      <a:pt x="976" y="3608"/>
                    </a:lnTo>
                    <a:lnTo>
                      <a:pt x="845" y="3600"/>
                    </a:lnTo>
                    <a:lnTo>
                      <a:pt x="722" y="3590"/>
                    </a:lnTo>
                    <a:lnTo>
                      <a:pt x="606" y="3580"/>
                    </a:lnTo>
                    <a:lnTo>
                      <a:pt x="498" y="3568"/>
                    </a:lnTo>
                    <a:lnTo>
                      <a:pt x="400" y="3556"/>
                    </a:lnTo>
                    <a:lnTo>
                      <a:pt x="311" y="3544"/>
                    </a:lnTo>
                    <a:lnTo>
                      <a:pt x="232" y="3533"/>
                    </a:lnTo>
                    <a:lnTo>
                      <a:pt x="163" y="3522"/>
                    </a:lnTo>
                    <a:lnTo>
                      <a:pt x="106" y="3513"/>
                    </a:lnTo>
                    <a:lnTo>
                      <a:pt x="28" y="3499"/>
                    </a:lnTo>
                    <a:lnTo>
                      <a:pt x="0" y="3493"/>
                    </a:lnTo>
                    <a:lnTo>
                      <a:pt x="300" y="3599"/>
                    </a:lnTo>
                    <a:lnTo>
                      <a:pt x="591" y="3689"/>
                    </a:lnTo>
                    <a:lnTo>
                      <a:pt x="872" y="3763"/>
                    </a:lnTo>
                    <a:lnTo>
                      <a:pt x="1144" y="3824"/>
                    </a:lnTo>
                    <a:lnTo>
                      <a:pt x="1406" y="3871"/>
                    </a:lnTo>
                    <a:lnTo>
                      <a:pt x="1659" y="3907"/>
                    </a:lnTo>
                    <a:lnTo>
                      <a:pt x="1904" y="3930"/>
                    </a:lnTo>
                    <a:lnTo>
                      <a:pt x="2139" y="3943"/>
                    </a:lnTo>
                    <a:lnTo>
                      <a:pt x="2364" y="3946"/>
                    </a:lnTo>
                    <a:lnTo>
                      <a:pt x="2580" y="3939"/>
                    </a:lnTo>
                    <a:lnTo>
                      <a:pt x="2786" y="3925"/>
                    </a:lnTo>
                    <a:lnTo>
                      <a:pt x="2984" y="3903"/>
                    </a:lnTo>
                    <a:lnTo>
                      <a:pt x="3172" y="3873"/>
                    </a:lnTo>
                    <a:lnTo>
                      <a:pt x="3350" y="3838"/>
                    </a:lnTo>
                    <a:lnTo>
                      <a:pt x="3520" y="3798"/>
                    </a:lnTo>
                    <a:lnTo>
                      <a:pt x="3680" y="3753"/>
                    </a:lnTo>
                    <a:lnTo>
                      <a:pt x="3830" y="3705"/>
                    </a:lnTo>
                    <a:lnTo>
                      <a:pt x="3970" y="3654"/>
                    </a:lnTo>
                    <a:lnTo>
                      <a:pt x="4101" y="3602"/>
                    </a:lnTo>
                    <a:lnTo>
                      <a:pt x="4223" y="3547"/>
                    </a:lnTo>
                    <a:lnTo>
                      <a:pt x="4335" y="3494"/>
                    </a:lnTo>
                    <a:lnTo>
                      <a:pt x="4436" y="3439"/>
                    </a:lnTo>
                    <a:lnTo>
                      <a:pt x="4529" y="3387"/>
                    </a:lnTo>
                    <a:lnTo>
                      <a:pt x="4613" y="3336"/>
                    </a:lnTo>
                    <a:lnTo>
                      <a:pt x="4686" y="3289"/>
                    </a:lnTo>
                    <a:lnTo>
                      <a:pt x="4750" y="3245"/>
                    </a:lnTo>
                    <a:lnTo>
                      <a:pt x="4803" y="3206"/>
                    </a:lnTo>
                    <a:lnTo>
                      <a:pt x="4847" y="3173"/>
                    </a:lnTo>
                    <a:lnTo>
                      <a:pt x="4907" y="3123"/>
                    </a:lnTo>
                    <a:lnTo>
                      <a:pt x="4926" y="3106"/>
                    </a:lnTo>
                    <a:lnTo>
                      <a:pt x="4915" y="3088"/>
                    </a:lnTo>
                    <a:lnTo>
                      <a:pt x="4885" y="3036"/>
                    </a:lnTo>
                    <a:lnTo>
                      <a:pt x="4863" y="2998"/>
                    </a:lnTo>
                    <a:lnTo>
                      <a:pt x="4838" y="2953"/>
                    </a:lnTo>
                    <a:lnTo>
                      <a:pt x="4809" y="2900"/>
                    </a:lnTo>
                    <a:lnTo>
                      <a:pt x="4777" y="2839"/>
                    </a:lnTo>
                    <a:lnTo>
                      <a:pt x="4743" y="2773"/>
                    </a:lnTo>
                    <a:lnTo>
                      <a:pt x="4705" y="2699"/>
                    </a:lnTo>
                    <a:lnTo>
                      <a:pt x="4666" y="2619"/>
                    </a:lnTo>
                    <a:lnTo>
                      <a:pt x="4625" y="2534"/>
                    </a:lnTo>
                    <a:lnTo>
                      <a:pt x="4582" y="2443"/>
                    </a:lnTo>
                    <a:lnTo>
                      <a:pt x="4540" y="2346"/>
                    </a:lnTo>
                    <a:lnTo>
                      <a:pt x="4496" y="2244"/>
                    </a:lnTo>
                    <a:lnTo>
                      <a:pt x="4452" y="2137"/>
                    </a:lnTo>
                    <a:lnTo>
                      <a:pt x="4408" y="2026"/>
                    </a:lnTo>
                    <a:lnTo>
                      <a:pt x="4365" y="1910"/>
                    </a:lnTo>
                    <a:lnTo>
                      <a:pt x="4323" y="1790"/>
                    </a:lnTo>
                    <a:lnTo>
                      <a:pt x="4281" y="1667"/>
                    </a:lnTo>
                    <a:lnTo>
                      <a:pt x="4241" y="1540"/>
                    </a:lnTo>
                    <a:lnTo>
                      <a:pt x="4204" y="1411"/>
                    </a:lnTo>
                    <a:lnTo>
                      <a:pt x="4167" y="1277"/>
                    </a:lnTo>
                    <a:lnTo>
                      <a:pt x="4135" y="1142"/>
                    </a:lnTo>
                    <a:lnTo>
                      <a:pt x="4105" y="1005"/>
                    </a:lnTo>
                    <a:lnTo>
                      <a:pt x="4078" y="864"/>
                    </a:lnTo>
                    <a:lnTo>
                      <a:pt x="4056" y="723"/>
                    </a:lnTo>
                    <a:lnTo>
                      <a:pt x="4036" y="581"/>
                    </a:lnTo>
                    <a:lnTo>
                      <a:pt x="4022" y="436"/>
                    </a:lnTo>
                    <a:lnTo>
                      <a:pt x="4012" y="292"/>
                    </a:lnTo>
                    <a:lnTo>
                      <a:pt x="4007" y="146"/>
                    </a:lnTo>
                    <a:lnTo>
                      <a:pt x="4008" y="0"/>
                    </a:lnTo>
                    <a:lnTo>
                      <a:pt x="4005" y="16"/>
                    </a:lnTo>
                    <a:lnTo>
                      <a:pt x="3995" y="65"/>
                    </a:lnTo>
                    <a:lnTo>
                      <a:pt x="3979" y="140"/>
                    </a:lnTo>
                    <a:lnTo>
                      <a:pt x="3960" y="242"/>
                    </a:lnTo>
                    <a:lnTo>
                      <a:pt x="3939" y="367"/>
                    </a:lnTo>
                    <a:lnTo>
                      <a:pt x="3916" y="510"/>
                    </a:lnTo>
                    <a:lnTo>
                      <a:pt x="3903" y="588"/>
                    </a:lnTo>
                    <a:lnTo>
                      <a:pt x="3891" y="670"/>
                    </a:lnTo>
                    <a:lnTo>
                      <a:pt x="3880" y="755"/>
                    </a:lnTo>
                    <a:lnTo>
                      <a:pt x="3869" y="843"/>
                    </a:lnTo>
                    <a:lnTo>
                      <a:pt x="3859" y="934"/>
                    </a:lnTo>
                    <a:lnTo>
                      <a:pt x="3850" y="1027"/>
                    </a:lnTo>
                    <a:lnTo>
                      <a:pt x="3841" y="1122"/>
                    </a:lnTo>
                    <a:lnTo>
                      <a:pt x="3834" y="1219"/>
                    </a:lnTo>
                    <a:lnTo>
                      <a:pt x="3828" y="1317"/>
                    </a:lnTo>
                    <a:lnTo>
                      <a:pt x="3823" y="1415"/>
                    </a:lnTo>
                    <a:lnTo>
                      <a:pt x="3820" y="1515"/>
                    </a:lnTo>
                    <a:lnTo>
                      <a:pt x="3818" y="1614"/>
                    </a:lnTo>
                    <a:lnTo>
                      <a:pt x="3819" y="1712"/>
                    </a:lnTo>
                    <a:lnTo>
                      <a:pt x="3821" y="1811"/>
                    </a:lnTo>
                    <a:lnTo>
                      <a:pt x="3826" y="1907"/>
                    </a:lnTo>
                    <a:lnTo>
                      <a:pt x="3833" y="2002"/>
                    </a:lnTo>
                    <a:lnTo>
                      <a:pt x="3842" y="2096"/>
                    </a:lnTo>
                    <a:lnTo>
                      <a:pt x="3854" y="2188"/>
                    </a:lnTo>
                    <a:lnTo>
                      <a:pt x="3869" y="2277"/>
                    </a:lnTo>
                    <a:lnTo>
                      <a:pt x="3887" y="2364"/>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1"/>
              <p:cNvSpPr>
                <a:spLocks/>
              </p:cNvSpPr>
              <p:nvPr/>
            </p:nvSpPr>
            <p:spPr bwMode="auto">
              <a:xfrm>
                <a:off x="2688" y="1791"/>
                <a:ext cx="479" cy="44"/>
              </a:xfrm>
              <a:custGeom>
                <a:avLst/>
                <a:gdLst>
                  <a:gd name="T0" fmla="*/ 6704 w 6704"/>
                  <a:gd name="T1" fmla="*/ 0 h 611"/>
                  <a:gd name="T2" fmla="*/ 6672 w 6704"/>
                  <a:gd name="T3" fmla="*/ 44 h 611"/>
                  <a:gd name="T4" fmla="*/ 6618 w 6704"/>
                  <a:gd name="T5" fmla="*/ 87 h 611"/>
                  <a:gd name="T6" fmla="*/ 6546 w 6704"/>
                  <a:gd name="T7" fmla="*/ 129 h 611"/>
                  <a:gd name="T8" fmla="*/ 6455 w 6704"/>
                  <a:gd name="T9" fmla="*/ 172 h 611"/>
                  <a:gd name="T10" fmla="*/ 6346 w 6704"/>
                  <a:gd name="T11" fmla="*/ 212 h 611"/>
                  <a:gd name="T12" fmla="*/ 6221 w 6704"/>
                  <a:gd name="T13" fmla="*/ 253 h 611"/>
                  <a:gd name="T14" fmla="*/ 6078 w 6704"/>
                  <a:gd name="T15" fmla="*/ 291 h 611"/>
                  <a:gd name="T16" fmla="*/ 5922 w 6704"/>
                  <a:gd name="T17" fmla="*/ 328 h 611"/>
                  <a:gd name="T18" fmla="*/ 5751 w 6704"/>
                  <a:gd name="T19" fmla="*/ 364 h 611"/>
                  <a:gd name="T20" fmla="*/ 5568 w 6704"/>
                  <a:gd name="T21" fmla="*/ 398 h 611"/>
                  <a:gd name="T22" fmla="*/ 5371 w 6704"/>
                  <a:gd name="T23" fmla="*/ 430 h 611"/>
                  <a:gd name="T24" fmla="*/ 5163 w 6704"/>
                  <a:gd name="T25" fmla="*/ 460 h 611"/>
                  <a:gd name="T26" fmla="*/ 4945 w 6704"/>
                  <a:gd name="T27" fmla="*/ 488 h 611"/>
                  <a:gd name="T28" fmla="*/ 4718 w 6704"/>
                  <a:gd name="T29" fmla="*/ 513 h 611"/>
                  <a:gd name="T30" fmla="*/ 4481 w 6704"/>
                  <a:gd name="T31" fmla="*/ 535 h 611"/>
                  <a:gd name="T32" fmla="*/ 4236 w 6704"/>
                  <a:gd name="T33" fmla="*/ 555 h 611"/>
                  <a:gd name="T34" fmla="*/ 3984 w 6704"/>
                  <a:gd name="T35" fmla="*/ 573 h 611"/>
                  <a:gd name="T36" fmla="*/ 3728 w 6704"/>
                  <a:gd name="T37" fmla="*/ 588 h 611"/>
                  <a:gd name="T38" fmla="*/ 3465 w 6704"/>
                  <a:gd name="T39" fmla="*/ 599 h 611"/>
                  <a:gd name="T40" fmla="*/ 3199 w 6704"/>
                  <a:gd name="T41" fmla="*/ 606 h 611"/>
                  <a:gd name="T42" fmla="*/ 2929 w 6704"/>
                  <a:gd name="T43" fmla="*/ 610 h 611"/>
                  <a:gd name="T44" fmla="*/ 2656 w 6704"/>
                  <a:gd name="T45" fmla="*/ 611 h 611"/>
                  <a:gd name="T46" fmla="*/ 2382 w 6704"/>
                  <a:gd name="T47" fmla="*/ 608 h 611"/>
                  <a:gd name="T48" fmla="*/ 2108 w 6704"/>
                  <a:gd name="T49" fmla="*/ 600 h 611"/>
                  <a:gd name="T50" fmla="*/ 1834 w 6704"/>
                  <a:gd name="T51" fmla="*/ 589 h 611"/>
                  <a:gd name="T52" fmla="*/ 1561 w 6704"/>
                  <a:gd name="T53" fmla="*/ 574 h 611"/>
                  <a:gd name="T54" fmla="*/ 1290 w 6704"/>
                  <a:gd name="T55" fmla="*/ 553 h 611"/>
                  <a:gd name="T56" fmla="*/ 1023 w 6704"/>
                  <a:gd name="T57" fmla="*/ 528 h 611"/>
                  <a:gd name="T58" fmla="*/ 759 w 6704"/>
                  <a:gd name="T59" fmla="*/ 499 h 611"/>
                  <a:gd name="T60" fmla="*/ 500 w 6704"/>
                  <a:gd name="T61" fmla="*/ 464 h 611"/>
                  <a:gd name="T62" fmla="*/ 246 w 6704"/>
                  <a:gd name="T63" fmla="*/ 424 h 611"/>
                  <a:gd name="T64" fmla="*/ 0 w 6704"/>
                  <a:gd name="T65" fmla="*/ 380 h 611"/>
                  <a:gd name="T66" fmla="*/ 50 w 6704"/>
                  <a:gd name="T67" fmla="*/ 383 h 611"/>
                  <a:gd name="T68" fmla="*/ 195 w 6704"/>
                  <a:gd name="T69" fmla="*/ 392 h 611"/>
                  <a:gd name="T70" fmla="*/ 300 w 6704"/>
                  <a:gd name="T71" fmla="*/ 398 h 611"/>
                  <a:gd name="T72" fmla="*/ 425 w 6704"/>
                  <a:gd name="T73" fmla="*/ 405 h 611"/>
                  <a:gd name="T74" fmla="*/ 568 w 6704"/>
                  <a:gd name="T75" fmla="*/ 412 h 611"/>
                  <a:gd name="T76" fmla="*/ 729 w 6704"/>
                  <a:gd name="T77" fmla="*/ 420 h 611"/>
                  <a:gd name="T78" fmla="*/ 905 w 6704"/>
                  <a:gd name="T79" fmla="*/ 427 h 611"/>
                  <a:gd name="T80" fmla="*/ 1098 w 6704"/>
                  <a:gd name="T81" fmla="*/ 434 h 611"/>
                  <a:gd name="T82" fmla="*/ 1304 w 6704"/>
                  <a:gd name="T83" fmla="*/ 441 h 611"/>
                  <a:gd name="T84" fmla="*/ 1523 w 6704"/>
                  <a:gd name="T85" fmla="*/ 446 h 611"/>
                  <a:gd name="T86" fmla="*/ 1753 w 6704"/>
                  <a:gd name="T87" fmla="*/ 451 h 611"/>
                  <a:gd name="T88" fmla="*/ 1994 w 6704"/>
                  <a:gd name="T89" fmla="*/ 454 h 611"/>
                  <a:gd name="T90" fmla="*/ 2244 w 6704"/>
                  <a:gd name="T91" fmla="*/ 457 h 611"/>
                  <a:gd name="T92" fmla="*/ 2501 w 6704"/>
                  <a:gd name="T93" fmla="*/ 456 h 611"/>
                  <a:gd name="T94" fmla="*/ 2765 w 6704"/>
                  <a:gd name="T95" fmla="*/ 453 h 611"/>
                  <a:gd name="T96" fmla="*/ 3035 w 6704"/>
                  <a:gd name="T97" fmla="*/ 449 h 611"/>
                  <a:gd name="T98" fmla="*/ 3309 w 6704"/>
                  <a:gd name="T99" fmla="*/ 442 h 611"/>
                  <a:gd name="T100" fmla="*/ 3586 w 6704"/>
                  <a:gd name="T101" fmla="*/ 432 h 611"/>
                  <a:gd name="T102" fmla="*/ 3864 w 6704"/>
                  <a:gd name="T103" fmla="*/ 419 h 611"/>
                  <a:gd name="T104" fmla="*/ 4144 w 6704"/>
                  <a:gd name="T105" fmla="*/ 403 h 611"/>
                  <a:gd name="T106" fmla="*/ 4422 w 6704"/>
                  <a:gd name="T107" fmla="*/ 383 h 611"/>
                  <a:gd name="T108" fmla="*/ 4699 w 6704"/>
                  <a:gd name="T109" fmla="*/ 359 h 611"/>
                  <a:gd name="T110" fmla="*/ 4973 w 6704"/>
                  <a:gd name="T111" fmla="*/ 331 h 611"/>
                  <a:gd name="T112" fmla="*/ 5242 w 6704"/>
                  <a:gd name="T113" fmla="*/ 299 h 611"/>
                  <a:gd name="T114" fmla="*/ 5506 w 6704"/>
                  <a:gd name="T115" fmla="*/ 262 h 611"/>
                  <a:gd name="T116" fmla="*/ 5764 w 6704"/>
                  <a:gd name="T117" fmla="*/ 220 h 611"/>
                  <a:gd name="T118" fmla="*/ 6014 w 6704"/>
                  <a:gd name="T119" fmla="*/ 174 h 611"/>
                  <a:gd name="T120" fmla="*/ 6255 w 6704"/>
                  <a:gd name="T121" fmla="*/ 121 h 611"/>
                  <a:gd name="T122" fmla="*/ 6484 w 6704"/>
                  <a:gd name="T123" fmla="*/ 64 h 611"/>
                  <a:gd name="T124" fmla="*/ 6704 w 6704"/>
                  <a:gd name="T125"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04" h="611">
                    <a:moveTo>
                      <a:pt x="6704" y="0"/>
                    </a:moveTo>
                    <a:lnTo>
                      <a:pt x="6672" y="44"/>
                    </a:lnTo>
                    <a:lnTo>
                      <a:pt x="6618" y="87"/>
                    </a:lnTo>
                    <a:lnTo>
                      <a:pt x="6546" y="129"/>
                    </a:lnTo>
                    <a:lnTo>
                      <a:pt x="6455" y="172"/>
                    </a:lnTo>
                    <a:lnTo>
                      <a:pt x="6346" y="212"/>
                    </a:lnTo>
                    <a:lnTo>
                      <a:pt x="6221" y="253"/>
                    </a:lnTo>
                    <a:lnTo>
                      <a:pt x="6078" y="291"/>
                    </a:lnTo>
                    <a:lnTo>
                      <a:pt x="5922" y="328"/>
                    </a:lnTo>
                    <a:lnTo>
                      <a:pt x="5751" y="364"/>
                    </a:lnTo>
                    <a:lnTo>
                      <a:pt x="5568" y="398"/>
                    </a:lnTo>
                    <a:lnTo>
                      <a:pt x="5371" y="430"/>
                    </a:lnTo>
                    <a:lnTo>
                      <a:pt x="5163" y="460"/>
                    </a:lnTo>
                    <a:lnTo>
                      <a:pt x="4945" y="488"/>
                    </a:lnTo>
                    <a:lnTo>
                      <a:pt x="4718" y="513"/>
                    </a:lnTo>
                    <a:lnTo>
                      <a:pt x="4481" y="535"/>
                    </a:lnTo>
                    <a:lnTo>
                      <a:pt x="4236" y="555"/>
                    </a:lnTo>
                    <a:lnTo>
                      <a:pt x="3984" y="573"/>
                    </a:lnTo>
                    <a:lnTo>
                      <a:pt x="3728" y="588"/>
                    </a:lnTo>
                    <a:lnTo>
                      <a:pt x="3465" y="599"/>
                    </a:lnTo>
                    <a:lnTo>
                      <a:pt x="3199" y="606"/>
                    </a:lnTo>
                    <a:lnTo>
                      <a:pt x="2929" y="610"/>
                    </a:lnTo>
                    <a:lnTo>
                      <a:pt x="2656" y="611"/>
                    </a:lnTo>
                    <a:lnTo>
                      <a:pt x="2382" y="608"/>
                    </a:lnTo>
                    <a:lnTo>
                      <a:pt x="2108" y="600"/>
                    </a:lnTo>
                    <a:lnTo>
                      <a:pt x="1834" y="589"/>
                    </a:lnTo>
                    <a:lnTo>
                      <a:pt x="1561" y="574"/>
                    </a:lnTo>
                    <a:lnTo>
                      <a:pt x="1290" y="553"/>
                    </a:lnTo>
                    <a:lnTo>
                      <a:pt x="1023" y="528"/>
                    </a:lnTo>
                    <a:lnTo>
                      <a:pt x="759" y="499"/>
                    </a:lnTo>
                    <a:lnTo>
                      <a:pt x="500" y="464"/>
                    </a:lnTo>
                    <a:lnTo>
                      <a:pt x="246" y="424"/>
                    </a:lnTo>
                    <a:lnTo>
                      <a:pt x="0" y="380"/>
                    </a:lnTo>
                    <a:lnTo>
                      <a:pt x="50" y="383"/>
                    </a:lnTo>
                    <a:lnTo>
                      <a:pt x="195" y="392"/>
                    </a:lnTo>
                    <a:lnTo>
                      <a:pt x="300" y="398"/>
                    </a:lnTo>
                    <a:lnTo>
                      <a:pt x="425" y="405"/>
                    </a:lnTo>
                    <a:lnTo>
                      <a:pt x="568" y="412"/>
                    </a:lnTo>
                    <a:lnTo>
                      <a:pt x="729" y="420"/>
                    </a:lnTo>
                    <a:lnTo>
                      <a:pt x="905" y="427"/>
                    </a:lnTo>
                    <a:lnTo>
                      <a:pt x="1098" y="434"/>
                    </a:lnTo>
                    <a:lnTo>
                      <a:pt x="1304" y="441"/>
                    </a:lnTo>
                    <a:lnTo>
                      <a:pt x="1523" y="446"/>
                    </a:lnTo>
                    <a:lnTo>
                      <a:pt x="1753" y="451"/>
                    </a:lnTo>
                    <a:lnTo>
                      <a:pt x="1994" y="454"/>
                    </a:lnTo>
                    <a:lnTo>
                      <a:pt x="2244" y="457"/>
                    </a:lnTo>
                    <a:lnTo>
                      <a:pt x="2501" y="456"/>
                    </a:lnTo>
                    <a:lnTo>
                      <a:pt x="2765" y="453"/>
                    </a:lnTo>
                    <a:lnTo>
                      <a:pt x="3035" y="449"/>
                    </a:lnTo>
                    <a:lnTo>
                      <a:pt x="3309" y="442"/>
                    </a:lnTo>
                    <a:lnTo>
                      <a:pt x="3586" y="432"/>
                    </a:lnTo>
                    <a:lnTo>
                      <a:pt x="3864" y="419"/>
                    </a:lnTo>
                    <a:lnTo>
                      <a:pt x="4144" y="403"/>
                    </a:lnTo>
                    <a:lnTo>
                      <a:pt x="4422" y="383"/>
                    </a:lnTo>
                    <a:lnTo>
                      <a:pt x="4699" y="359"/>
                    </a:lnTo>
                    <a:lnTo>
                      <a:pt x="4973" y="331"/>
                    </a:lnTo>
                    <a:lnTo>
                      <a:pt x="5242" y="299"/>
                    </a:lnTo>
                    <a:lnTo>
                      <a:pt x="5506" y="262"/>
                    </a:lnTo>
                    <a:lnTo>
                      <a:pt x="5764" y="220"/>
                    </a:lnTo>
                    <a:lnTo>
                      <a:pt x="6014" y="174"/>
                    </a:lnTo>
                    <a:lnTo>
                      <a:pt x="6255" y="121"/>
                    </a:lnTo>
                    <a:lnTo>
                      <a:pt x="6484" y="64"/>
                    </a:lnTo>
                    <a:lnTo>
                      <a:pt x="6704" y="0"/>
                    </a:lnTo>
                    <a:close/>
                  </a:path>
                </a:pathLst>
              </a:custGeom>
              <a:solidFill>
                <a:srgbClr val="B6B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52"/>
              <p:cNvSpPr>
                <a:spLocks/>
              </p:cNvSpPr>
              <p:nvPr/>
            </p:nvSpPr>
            <p:spPr bwMode="auto">
              <a:xfrm>
                <a:off x="2994" y="1541"/>
                <a:ext cx="18" cy="17"/>
              </a:xfrm>
              <a:custGeom>
                <a:avLst/>
                <a:gdLst>
                  <a:gd name="T0" fmla="*/ 210 w 246"/>
                  <a:gd name="T1" fmla="*/ 40 h 244"/>
                  <a:gd name="T2" fmla="*/ 192 w 246"/>
                  <a:gd name="T3" fmla="*/ 23 h 244"/>
                  <a:gd name="T4" fmla="*/ 172 w 246"/>
                  <a:gd name="T5" fmla="*/ 10 h 244"/>
                  <a:gd name="T6" fmla="*/ 151 w 246"/>
                  <a:gd name="T7" fmla="*/ 3 h 244"/>
                  <a:gd name="T8" fmla="*/ 127 w 246"/>
                  <a:gd name="T9" fmla="*/ 0 h 244"/>
                  <a:gd name="T10" fmla="*/ 104 w 246"/>
                  <a:gd name="T11" fmla="*/ 1 h 244"/>
                  <a:gd name="T12" fmla="*/ 82 w 246"/>
                  <a:gd name="T13" fmla="*/ 7 h 244"/>
                  <a:gd name="T14" fmla="*/ 60 w 246"/>
                  <a:gd name="T15" fmla="*/ 18 h 244"/>
                  <a:gd name="T16" fmla="*/ 39 w 246"/>
                  <a:gd name="T17" fmla="*/ 34 h 244"/>
                  <a:gd name="T18" fmla="*/ 22 w 246"/>
                  <a:gd name="T19" fmla="*/ 51 h 244"/>
                  <a:gd name="T20" fmla="*/ 10 w 246"/>
                  <a:gd name="T21" fmla="*/ 71 h 244"/>
                  <a:gd name="T22" fmla="*/ 3 w 246"/>
                  <a:gd name="T23" fmla="*/ 92 h 244"/>
                  <a:gd name="T24" fmla="*/ 0 w 246"/>
                  <a:gd name="T25" fmla="*/ 115 h 244"/>
                  <a:gd name="T26" fmla="*/ 1 w 246"/>
                  <a:gd name="T27" fmla="*/ 139 h 244"/>
                  <a:gd name="T28" fmla="*/ 7 w 246"/>
                  <a:gd name="T29" fmla="*/ 162 h 244"/>
                  <a:gd name="T30" fmla="*/ 18 w 246"/>
                  <a:gd name="T31" fmla="*/ 184 h 244"/>
                  <a:gd name="T32" fmla="*/ 33 w 246"/>
                  <a:gd name="T33" fmla="*/ 204 h 244"/>
                  <a:gd name="T34" fmla="*/ 51 w 246"/>
                  <a:gd name="T35" fmla="*/ 221 h 244"/>
                  <a:gd name="T36" fmla="*/ 72 w 246"/>
                  <a:gd name="T37" fmla="*/ 234 h 244"/>
                  <a:gd name="T38" fmla="*/ 94 w 246"/>
                  <a:gd name="T39" fmla="*/ 241 h 244"/>
                  <a:gd name="T40" fmla="*/ 117 w 246"/>
                  <a:gd name="T41" fmla="*/ 244 h 244"/>
                  <a:gd name="T42" fmla="*/ 142 w 246"/>
                  <a:gd name="T43" fmla="*/ 243 h 244"/>
                  <a:gd name="T44" fmla="*/ 164 w 246"/>
                  <a:gd name="T45" fmla="*/ 237 h 244"/>
                  <a:gd name="T46" fmla="*/ 184 w 246"/>
                  <a:gd name="T47" fmla="*/ 225 h 244"/>
                  <a:gd name="T48" fmla="*/ 204 w 246"/>
                  <a:gd name="T49" fmla="*/ 211 h 244"/>
                  <a:gd name="T50" fmla="*/ 221 w 246"/>
                  <a:gd name="T51" fmla="*/ 193 h 244"/>
                  <a:gd name="T52" fmla="*/ 234 w 246"/>
                  <a:gd name="T53" fmla="*/ 173 h 244"/>
                  <a:gd name="T54" fmla="*/ 242 w 246"/>
                  <a:gd name="T55" fmla="*/ 152 h 244"/>
                  <a:gd name="T56" fmla="*/ 246 w 246"/>
                  <a:gd name="T57" fmla="*/ 129 h 244"/>
                  <a:gd name="T58" fmla="*/ 245 w 246"/>
                  <a:gd name="T59" fmla="*/ 105 h 244"/>
                  <a:gd name="T60" fmla="*/ 238 w 246"/>
                  <a:gd name="T61" fmla="*/ 83 h 244"/>
                  <a:gd name="T62" fmla="*/ 226 w 246"/>
                  <a:gd name="T63"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4">
                    <a:moveTo>
                      <a:pt x="218" y="50"/>
                    </a:moveTo>
                    <a:lnTo>
                      <a:pt x="210" y="40"/>
                    </a:lnTo>
                    <a:lnTo>
                      <a:pt x="201" y="31"/>
                    </a:lnTo>
                    <a:lnTo>
                      <a:pt x="192" y="23"/>
                    </a:lnTo>
                    <a:lnTo>
                      <a:pt x="182" y="16"/>
                    </a:lnTo>
                    <a:lnTo>
                      <a:pt x="172" y="10"/>
                    </a:lnTo>
                    <a:lnTo>
                      <a:pt x="162" y="6"/>
                    </a:lnTo>
                    <a:lnTo>
                      <a:pt x="151" y="3"/>
                    </a:lnTo>
                    <a:lnTo>
                      <a:pt x="140" y="1"/>
                    </a:lnTo>
                    <a:lnTo>
                      <a:pt x="127" y="0"/>
                    </a:lnTo>
                    <a:lnTo>
                      <a:pt x="116" y="0"/>
                    </a:lnTo>
                    <a:lnTo>
                      <a:pt x="104" y="1"/>
                    </a:lnTo>
                    <a:lnTo>
                      <a:pt x="93" y="4"/>
                    </a:lnTo>
                    <a:lnTo>
                      <a:pt x="82" y="7"/>
                    </a:lnTo>
                    <a:lnTo>
                      <a:pt x="70" y="12"/>
                    </a:lnTo>
                    <a:lnTo>
                      <a:pt x="60" y="18"/>
                    </a:lnTo>
                    <a:lnTo>
                      <a:pt x="49" y="26"/>
                    </a:lnTo>
                    <a:lnTo>
                      <a:pt x="39" y="34"/>
                    </a:lnTo>
                    <a:lnTo>
                      <a:pt x="30" y="42"/>
                    </a:lnTo>
                    <a:lnTo>
                      <a:pt x="22" y="51"/>
                    </a:lnTo>
                    <a:lnTo>
                      <a:pt x="16" y="61"/>
                    </a:lnTo>
                    <a:lnTo>
                      <a:pt x="10" y="71"/>
                    </a:lnTo>
                    <a:lnTo>
                      <a:pt x="6" y="82"/>
                    </a:lnTo>
                    <a:lnTo>
                      <a:pt x="3" y="92"/>
                    </a:lnTo>
                    <a:lnTo>
                      <a:pt x="1" y="104"/>
                    </a:lnTo>
                    <a:lnTo>
                      <a:pt x="0" y="115"/>
                    </a:lnTo>
                    <a:lnTo>
                      <a:pt x="0" y="127"/>
                    </a:lnTo>
                    <a:lnTo>
                      <a:pt x="1" y="139"/>
                    </a:lnTo>
                    <a:lnTo>
                      <a:pt x="4" y="150"/>
                    </a:lnTo>
                    <a:lnTo>
                      <a:pt x="7" y="162"/>
                    </a:lnTo>
                    <a:lnTo>
                      <a:pt x="12" y="173"/>
                    </a:lnTo>
                    <a:lnTo>
                      <a:pt x="18" y="184"/>
                    </a:lnTo>
                    <a:lnTo>
                      <a:pt x="25" y="194"/>
                    </a:lnTo>
                    <a:lnTo>
                      <a:pt x="33" y="204"/>
                    </a:lnTo>
                    <a:lnTo>
                      <a:pt x="42" y="213"/>
                    </a:lnTo>
                    <a:lnTo>
                      <a:pt x="51" y="221"/>
                    </a:lnTo>
                    <a:lnTo>
                      <a:pt x="61" y="227"/>
                    </a:lnTo>
                    <a:lnTo>
                      <a:pt x="72" y="234"/>
                    </a:lnTo>
                    <a:lnTo>
                      <a:pt x="83" y="238"/>
                    </a:lnTo>
                    <a:lnTo>
                      <a:pt x="94" y="241"/>
                    </a:lnTo>
                    <a:lnTo>
                      <a:pt x="106" y="243"/>
                    </a:lnTo>
                    <a:lnTo>
                      <a:pt x="117" y="244"/>
                    </a:lnTo>
                    <a:lnTo>
                      <a:pt x="129" y="244"/>
                    </a:lnTo>
                    <a:lnTo>
                      <a:pt x="142" y="243"/>
                    </a:lnTo>
                    <a:lnTo>
                      <a:pt x="153" y="240"/>
                    </a:lnTo>
                    <a:lnTo>
                      <a:pt x="164" y="237"/>
                    </a:lnTo>
                    <a:lnTo>
                      <a:pt x="174" y="232"/>
                    </a:lnTo>
                    <a:lnTo>
                      <a:pt x="184" y="225"/>
                    </a:lnTo>
                    <a:lnTo>
                      <a:pt x="194" y="218"/>
                    </a:lnTo>
                    <a:lnTo>
                      <a:pt x="204" y="211"/>
                    </a:lnTo>
                    <a:lnTo>
                      <a:pt x="213" y="202"/>
                    </a:lnTo>
                    <a:lnTo>
                      <a:pt x="221" y="193"/>
                    </a:lnTo>
                    <a:lnTo>
                      <a:pt x="228" y="183"/>
                    </a:lnTo>
                    <a:lnTo>
                      <a:pt x="234" y="173"/>
                    </a:lnTo>
                    <a:lnTo>
                      <a:pt x="238" y="163"/>
                    </a:lnTo>
                    <a:lnTo>
                      <a:pt x="242" y="152"/>
                    </a:lnTo>
                    <a:lnTo>
                      <a:pt x="245" y="141"/>
                    </a:lnTo>
                    <a:lnTo>
                      <a:pt x="246" y="129"/>
                    </a:lnTo>
                    <a:lnTo>
                      <a:pt x="246" y="117"/>
                    </a:lnTo>
                    <a:lnTo>
                      <a:pt x="245" y="105"/>
                    </a:lnTo>
                    <a:lnTo>
                      <a:pt x="242" y="94"/>
                    </a:lnTo>
                    <a:lnTo>
                      <a:pt x="238" y="83"/>
                    </a:lnTo>
                    <a:lnTo>
                      <a:pt x="233" y="71"/>
                    </a:lnTo>
                    <a:lnTo>
                      <a:pt x="226" y="60"/>
                    </a:lnTo>
                    <a:lnTo>
                      <a:pt x="218" y="50"/>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3"/>
              <p:cNvSpPr>
                <a:spLocks/>
              </p:cNvSpPr>
              <p:nvPr/>
            </p:nvSpPr>
            <p:spPr bwMode="auto">
              <a:xfrm>
                <a:off x="2861" y="1780"/>
                <a:ext cx="17" cy="18"/>
              </a:xfrm>
              <a:custGeom>
                <a:avLst/>
                <a:gdLst>
                  <a:gd name="T0" fmla="*/ 216 w 247"/>
                  <a:gd name="T1" fmla="*/ 39 h 244"/>
                  <a:gd name="T2" fmla="*/ 197 w 247"/>
                  <a:gd name="T3" fmla="*/ 23 h 244"/>
                  <a:gd name="T4" fmla="*/ 176 w 247"/>
                  <a:gd name="T5" fmla="*/ 11 h 244"/>
                  <a:gd name="T6" fmla="*/ 153 w 247"/>
                  <a:gd name="T7" fmla="*/ 3 h 244"/>
                  <a:gd name="T8" fmla="*/ 129 w 247"/>
                  <a:gd name="T9" fmla="*/ 0 h 244"/>
                  <a:gd name="T10" fmla="*/ 105 w 247"/>
                  <a:gd name="T11" fmla="*/ 2 h 244"/>
                  <a:gd name="T12" fmla="*/ 81 w 247"/>
                  <a:gd name="T13" fmla="*/ 8 h 244"/>
                  <a:gd name="T14" fmla="*/ 57 w 247"/>
                  <a:gd name="T15" fmla="*/ 18 h 244"/>
                  <a:gd name="T16" fmla="*/ 38 w 247"/>
                  <a:gd name="T17" fmla="*/ 33 h 244"/>
                  <a:gd name="T18" fmla="*/ 23 w 247"/>
                  <a:gd name="T19" fmla="*/ 51 h 244"/>
                  <a:gd name="T20" fmla="*/ 11 w 247"/>
                  <a:gd name="T21" fmla="*/ 71 h 244"/>
                  <a:gd name="T22" fmla="*/ 4 w 247"/>
                  <a:gd name="T23" fmla="*/ 93 h 244"/>
                  <a:gd name="T24" fmla="*/ 0 w 247"/>
                  <a:gd name="T25" fmla="*/ 115 h 244"/>
                  <a:gd name="T26" fmla="*/ 0 w 247"/>
                  <a:gd name="T27" fmla="*/ 138 h 244"/>
                  <a:gd name="T28" fmla="*/ 6 w 247"/>
                  <a:gd name="T29" fmla="*/ 161 h 244"/>
                  <a:gd name="T30" fmla="*/ 15 w 247"/>
                  <a:gd name="T31" fmla="*/ 183 h 244"/>
                  <a:gd name="T32" fmla="*/ 30 w 247"/>
                  <a:gd name="T33" fmla="*/ 205 h 244"/>
                  <a:gd name="T34" fmla="*/ 49 w 247"/>
                  <a:gd name="T35" fmla="*/ 221 h 244"/>
                  <a:gd name="T36" fmla="*/ 70 w 247"/>
                  <a:gd name="T37" fmla="*/ 233 h 244"/>
                  <a:gd name="T38" fmla="*/ 93 w 247"/>
                  <a:gd name="T39" fmla="*/ 241 h 244"/>
                  <a:gd name="T40" fmla="*/ 117 w 247"/>
                  <a:gd name="T41" fmla="*/ 244 h 244"/>
                  <a:gd name="T42" fmla="*/ 142 w 247"/>
                  <a:gd name="T43" fmla="*/ 242 h 244"/>
                  <a:gd name="T44" fmla="*/ 165 w 247"/>
                  <a:gd name="T45" fmla="*/ 236 h 244"/>
                  <a:gd name="T46" fmla="*/ 188 w 247"/>
                  <a:gd name="T47" fmla="*/ 226 h 244"/>
                  <a:gd name="T48" fmla="*/ 209 w 247"/>
                  <a:gd name="T49" fmla="*/ 211 h 244"/>
                  <a:gd name="T50" fmla="*/ 223 w 247"/>
                  <a:gd name="T51" fmla="*/ 193 h 244"/>
                  <a:gd name="T52" fmla="*/ 235 w 247"/>
                  <a:gd name="T53" fmla="*/ 173 h 244"/>
                  <a:gd name="T54" fmla="*/ 243 w 247"/>
                  <a:gd name="T55" fmla="*/ 151 h 244"/>
                  <a:gd name="T56" fmla="*/ 246 w 247"/>
                  <a:gd name="T57" fmla="*/ 129 h 244"/>
                  <a:gd name="T58" fmla="*/ 246 w 247"/>
                  <a:gd name="T59" fmla="*/ 106 h 244"/>
                  <a:gd name="T60" fmla="*/ 241 w 247"/>
                  <a:gd name="T61" fmla="*/ 82 h 244"/>
                  <a:gd name="T62" fmla="*/ 231 w 247"/>
                  <a:gd name="T63"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244">
                    <a:moveTo>
                      <a:pt x="224" y="49"/>
                    </a:moveTo>
                    <a:lnTo>
                      <a:pt x="216" y="39"/>
                    </a:lnTo>
                    <a:lnTo>
                      <a:pt x="207" y="31"/>
                    </a:lnTo>
                    <a:lnTo>
                      <a:pt x="197" y="23"/>
                    </a:lnTo>
                    <a:lnTo>
                      <a:pt x="187" y="16"/>
                    </a:lnTo>
                    <a:lnTo>
                      <a:pt x="176" y="11"/>
                    </a:lnTo>
                    <a:lnTo>
                      <a:pt x="165" y="7"/>
                    </a:lnTo>
                    <a:lnTo>
                      <a:pt x="153" y="3"/>
                    </a:lnTo>
                    <a:lnTo>
                      <a:pt x="141" y="1"/>
                    </a:lnTo>
                    <a:lnTo>
                      <a:pt x="129" y="0"/>
                    </a:lnTo>
                    <a:lnTo>
                      <a:pt x="117" y="1"/>
                    </a:lnTo>
                    <a:lnTo>
                      <a:pt x="105" y="2"/>
                    </a:lnTo>
                    <a:lnTo>
                      <a:pt x="93" y="4"/>
                    </a:lnTo>
                    <a:lnTo>
                      <a:pt x="81" y="8"/>
                    </a:lnTo>
                    <a:lnTo>
                      <a:pt x="69" y="13"/>
                    </a:lnTo>
                    <a:lnTo>
                      <a:pt x="57" y="18"/>
                    </a:lnTo>
                    <a:lnTo>
                      <a:pt x="46" y="25"/>
                    </a:lnTo>
                    <a:lnTo>
                      <a:pt x="38" y="33"/>
                    </a:lnTo>
                    <a:lnTo>
                      <a:pt x="30" y="42"/>
                    </a:lnTo>
                    <a:lnTo>
                      <a:pt x="23" y="51"/>
                    </a:lnTo>
                    <a:lnTo>
                      <a:pt x="17" y="60"/>
                    </a:lnTo>
                    <a:lnTo>
                      <a:pt x="11" y="71"/>
                    </a:lnTo>
                    <a:lnTo>
                      <a:pt x="7" y="81"/>
                    </a:lnTo>
                    <a:lnTo>
                      <a:pt x="4" y="93"/>
                    </a:lnTo>
                    <a:lnTo>
                      <a:pt x="1" y="104"/>
                    </a:lnTo>
                    <a:lnTo>
                      <a:pt x="0" y="115"/>
                    </a:lnTo>
                    <a:lnTo>
                      <a:pt x="0" y="127"/>
                    </a:lnTo>
                    <a:lnTo>
                      <a:pt x="0" y="138"/>
                    </a:lnTo>
                    <a:lnTo>
                      <a:pt x="2" y="150"/>
                    </a:lnTo>
                    <a:lnTo>
                      <a:pt x="6" y="161"/>
                    </a:lnTo>
                    <a:lnTo>
                      <a:pt x="10" y="172"/>
                    </a:lnTo>
                    <a:lnTo>
                      <a:pt x="15" y="183"/>
                    </a:lnTo>
                    <a:lnTo>
                      <a:pt x="22" y="195"/>
                    </a:lnTo>
                    <a:lnTo>
                      <a:pt x="30" y="205"/>
                    </a:lnTo>
                    <a:lnTo>
                      <a:pt x="39" y="214"/>
                    </a:lnTo>
                    <a:lnTo>
                      <a:pt x="49" y="221"/>
                    </a:lnTo>
                    <a:lnTo>
                      <a:pt x="59" y="228"/>
                    </a:lnTo>
                    <a:lnTo>
                      <a:pt x="70" y="233"/>
                    </a:lnTo>
                    <a:lnTo>
                      <a:pt x="82" y="238"/>
                    </a:lnTo>
                    <a:lnTo>
                      <a:pt x="93" y="241"/>
                    </a:lnTo>
                    <a:lnTo>
                      <a:pt x="105" y="243"/>
                    </a:lnTo>
                    <a:lnTo>
                      <a:pt x="117" y="244"/>
                    </a:lnTo>
                    <a:lnTo>
                      <a:pt x="129" y="244"/>
                    </a:lnTo>
                    <a:lnTo>
                      <a:pt x="142" y="242"/>
                    </a:lnTo>
                    <a:lnTo>
                      <a:pt x="154" y="240"/>
                    </a:lnTo>
                    <a:lnTo>
                      <a:pt x="165" y="236"/>
                    </a:lnTo>
                    <a:lnTo>
                      <a:pt x="177" y="232"/>
                    </a:lnTo>
                    <a:lnTo>
                      <a:pt x="188" y="226"/>
                    </a:lnTo>
                    <a:lnTo>
                      <a:pt x="200" y="219"/>
                    </a:lnTo>
                    <a:lnTo>
                      <a:pt x="209" y="211"/>
                    </a:lnTo>
                    <a:lnTo>
                      <a:pt x="216" y="203"/>
                    </a:lnTo>
                    <a:lnTo>
                      <a:pt x="223" y="193"/>
                    </a:lnTo>
                    <a:lnTo>
                      <a:pt x="230" y="183"/>
                    </a:lnTo>
                    <a:lnTo>
                      <a:pt x="235" y="173"/>
                    </a:lnTo>
                    <a:lnTo>
                      <a:pt x="239" y="162"/>
                    </a:lnTo>
                    <a:lnTo>
                      <a:pt x="243" y="151"/>
                    </a:lnTo>
                    <a:lnTo>
                      <a:pt x="245" y="140"/>
                    </a:lnTo>
                    <a:lnTo>
                      <a:pt x="246" y="129"/>
                    </a:lnTo>
                    <a:lnTo>
                      <a:pt x="247" y="117"/>
                    </a:lnTo>
                    <a:lnTo>
                      <a:pt x="246" y="106"/>
                    </a:lnTo>
                    <a:lnTo>
                      <a:pt x="244" y="94"/>
                    </a:lnTo>
                    <a:lnTo>
                      <a:pt x="241" y="82"/>
                    </a:lnTo>
                    <a:lnTo>
                      <a:pt x="236" y="71"/>
                    </a:lnTo>
                    <a:lnTo>
                      <a:pt x="231" y="60"/>
                    </a:lnTo>
                    <a:lnTo>
                      <a:pt x="224" y="49"/>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4"/>
              <p:cNvSpPr>
                <a:spLocks/>
              </p:cNvSpPr>
              <p:nvPr/>
            </p:nvSpPr>
            <p:spPr bwMode="auto">
              <a:xfrm>
                <a:off x="2695" y="1619"/>
                <a:ext cx="18" cy="18"/>
              </a:xfrm>
              <a:custGeom>
                <a:avLst/>
                <a:gdLst>
                  <a:gd name="T0" fmla="*/ 216 w 249"/>
                  <a:gd name="T1" fmla="*/ 44 h 249"/>
                  <a:gd name="T2" fmla="*/ 198 w 249"/>
                  <a:gd name="T3" fmla="*/ 27 h 249"/>
                  <a:gd name="T4" fmla="*/ 177 w 249"/>
                  <a:gd name="T5" fmla="*/ 14 h 249"/>
                  <a:gd name="T6" fmla="*/ 153 w 249"/>
                  <a:gd name="T7" fmla="*/ 5 h 249"/>
                  <a:gd name="T8" fmla="*/ 129 w 249"/>
                  <a:gd name="T9" fmla="*/ 1 h 249"/>
                  <a:gd name="T10" fmla="*/ 105 w 249"/>
                  <a:gd name="T11" fmla="*/ 1 h 249"/>
                  <a:gd name="T12" fmla="*/ 81 w 249"/>
                  <a:gd name="T13" fmla="*/ 6 h 249"/>
                  <a:gd name="T14" fmla="*/ 58 w 249"/>
                  <a:gd name="T15" fmla="*/ 15 h 249"/>
                  <a:gd name="T16" fmla="*/ 39 w 249"/>
                  <a:gd name="T17" fmla="*/ 30 h 249"/>
                  <a:gd name="T18" fmla="*/ 23 w 249"/>
                  <a:gd name="T19" fmla="*/ 49 h 249"/>
                  <a:gd name="T20" fmla="*/ 11 w 249"/>
                  <a:gd name="T21" fmla="*/ 70 h 249"/>
                  <a:gd name="T22" fmla="*/ 4 w 249"/>
                  <a:gd name="T23" fmla="*/ 93 h 249"/>
                  <a:gd name="T24" fmla="*/ 0 w 249"/>
                  <a:gd name="T25" fmla="*/ 117 h 249"/>
                  <a:gd name="T26" fmla="*/ 0 w 249"/>
                  <a:gd name="T27" fmla="*/ 142 h 249"/>
                  <a:gd name="T28" fmla="*/ 6 w 249"/>
                  <a:gd name="T29" fmla="*/ 165 h 249"/>
                  <a:gd name="T30" fmla="*/ 15 w 249"/>
                  <a:gd name="T31" fmla="*/ 189 h 249"/>
                  <a:gd name="T32" fmla="*/ 30 w 249"/>
                  <a:gd name="T33" fmla="*/ 210 h 249"/>
                  <a:gd name="T34" fmla="*/ 50 w 249"/>
                  <a:gd name="T35" fmla="*/ 226 h 249"/>
                  <a:gd name="T36" fmla="*/ 70 w 249"/>
                  <a:gd name="T37" fmla="*/ 238 h 249"/>
                  <a:gd name="T38" fmla="*/ 93 w 249"/>
                  <a:gd name="T39" fmla="*/ 246 h 249"/>
                  <a:gd name="T40" fmla="*/ 117 w 249"/>
                  <a:gd name="T41" fmla="*/ 249 h 249"/>
                  <a:gd name="T42" fmla="*/ 142 w 249"/>
                  <a:gd name="T43" fmla="*/ 247 h 249"/>
                  <a:gd name="T44" fmla="*/ 166 w 249"/>
                  <a:gd name="T45" fmla="*/ 241 h 249"/>
                  <a:gd name="T46" fmla="*/ 189 w 249"/>
                  <a:gd name="T47" fmla="*/ 231 h 249"/>
                  <a:gd name="T48" fmla="*/ 210 w 249"/>
                  <a:gd name="T49" fmla="*/ 216 h 249"/>
                  <a:gd name="T50" fmla="*/ 226 w 249"/>
                  <a:gd name="T51" fmla="*/ 198 h 249"/>
                  <a:gd name="T52" fmla="*/ 238 w 249"/>
                  <a:gd name="T53" fmla="*/ 177 h 249"/>
                  <a:gd name="T54" fmla="*/ 246 w 249"/>
                  <a:gd name="T55" fmla="*/ 154 h 249"/>
                  <a:gd name="T56" fmla="*/ 249 w 249"/>
                  <a:gd name="T57" fmla="*/ 130 h 249"/>
                  <a:gd name="T58" fmla="*/ 247 w 249"/>
                  <a:gd name="T59" fmla="*/ 107 h 249"/>
                  <a:gd name="T60" fmla="*/ 241 w 249"/>
                  <a:gd name="T61" fmla="*/ 85 h 249"/>
                  <a:gd name="T62" fmla="*/ 231 w 249"/>
                  <a:gd name="T63"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49">
                    <a:moveTo>
                      <a:pt x="224" y="54"/>
                    </a:moveTo>
                    <a:lnTo>
                      <a:pt x="216" y="44"/>
                    </a:lnTo>
                    <a:lnTo>
                      <a:pt x="207" y="35"/>
                    </a:lnTo>
                    <a:lnTo>
                      <a:pt x="198" y="27"/>
                    </a:lnTo>
                    <a:lnTo>
                      <a:pt x="188" y="20"/>
                    </a:lnTo>
                    <a:lnTo>
                      <a:pt x="177" y="14"/>
                    </a:lnTo>
                    <a:lnTo>
                      <a:pt x="165" y="9"/>
                    </a:lnTo>
                    <a:lnTo>
                      <a:pt x="153" y="5"/>
                    </a:lnTo>
                    <a:lnTo>
                      <a:pt x="141" y="2"/>
                    </a:lnTo>
                    <a:lnTo>
                      <a:pt x="129" y="1"/>
                    </a:lnTo>
                    <a:lnTo>
                      <a:pt x="117" y="0"/>
                    </a:lnTo>
                    <a:lnTo>
                      <a:pt x="105" y="1"/>
                    </a:lnTo>
                    <a:lnTo>
                      <a:pt x="93" y="3"/>
                    </a:lnTo>
                    <a:lnTo>
                      <a:pt x="81" y="6"/>
                    </a:lnTo>
                    <a:lnTo>
                      <a:pt x="69" y="10"/>
                    </a:lnTo>
                    <a:lnTo>
                      <a:pt x="58" y="15"/>
                    </a:lnTo>
                    <a:lnTo>
                      <a:pt x="47" y="22"/>
                    </a:lnTo>
                    <a:lnTo>
                      <a:pt x="39" y="30"/>
                    </a:lnTo>
                    <a:lnTo>
                      <a:pt x="30" y="39"/>
                    </a:lnTo>
                    <a:lnTo>
                      <a:pt x="23" y="49"/>
                    </a:lnTo>
                    <a:lnTo>
                      <a:pt x="17" y="59"/>
                    </a:lnTo>
                    <a:lnTo>
                      <a:pt x="11" y="70"/>
                    </a:lnTo>
                    <a:lnTo>
                      <a:pt x="7" y="82"/>
                    </a:lnTo>
                    <a:lnTo>
                      <a:pt x="4" y="93"/>
                    </a:lnTo>
                    <a:lnTo>
                      <a:pt x="1" y="105"/>
                    </a:lnTo>
                    <a:lnTo>
                      <a:pt x="0" y="117"/>
                    </a:lnTo>
                    <a:lnTo>
                      <a:pt x="0" y="129"/>
                    </a:lnTo>
                    <a:lnTo>
                      <a:pt x="0" y="142"/>
                    </a:lnTo>
                    <a:lnTo>
                      <a:pt x="2" y="154"/>
                    </a:lnTo>
                    <a:lnTo>
                      <a:pt x="6" y="165"/>
                    </a:lnTo>
                    <a:lnTo>
                      <a:pt x="10" y="178"/>
                    </a:lnTo>
                    <a:lnTo>
                      <a:pt x="15" y="189"/>
                    </a:lnTo>
                    <a:lnTo>
                      <a:pt x="22" y="200"/>
                    </a:lnTo>
                    <a:lnTo>
                      <a:pt x="30" y="210"/>
                    </a:lnTo>
                    <a:lnTo>
                      <a:pt x="40" y="219"/>
                    </a:lnTo>
                    <a:lnTo>
                      <a:pt x="50" y="226"/>
                    </a:lnTo>
                    <a:lnTo>
                      <a:pt x="60" y="233"/>
                    </a:lnTo>
                    <a:lnTo>
                      <a:pt x="70" y="238"/>
                    </a:lnTo>
                    <a:lnTo>
                      <a:pt x="82" y="243"/>
                    </a:lnTo>
                    <a:lnTo>
                      <a:pt x="93" y="246"/>
                    </a:lnTo>
                    <a:lnTo>
                      <a:pt x="105" y="248"/>
                    </a:lnTo>
                    <a:lnTo>
                      <a:pt x="117" y="249"/>
                    </a:lnTo>
                    <a:lnTo>
                      <a:pt x="129" y="249"/>
                    </a:lnTo>
                    <a:lnTo>
                      <a:pt x="142" y="247"/>
                    </a:lnTo>
                    <a:lnTo>
                      <a:pt x="154" y="245"/>
                    </a:lnTo>
                    <a:lnTo>
                      <a:pt x="166" y="241"/>
                    </a:lnTo>
                    <a:lnTo>
                      <a:pt x="178" y="237"/>
                    </a:lnTo>
                    <a:lnTo>
                      <a:pt x="189" y="231"/>
                    </a:lnTo>
                    <a:lnTo>
                      <a:pt x="200" y="224"/>
                    </a:lnTo>
                    <a:lnTo>
                      <a:pt x="210" y="216"/>
                    </a:lnTo>
                    <a:lnTo>
                      <a:pt x="219" y="207"/>
                    </a:lnTo>
                    <a:lnTo>
                      <a:pt x="226" y="198"/>
                    </a:lnTo>
                    <a:lnTo>
                      <a:pt x="233" y="188"/>
                    </a:lnTo>
                    <a:lnTo>
                      <a:pt x="238" y="177"/>
                    </a:lnTo>
                    <a:lnTo>
                      <a:pt x="243" y="165"/>
                    </a:lnTo>
                    <a:lnTo>
                      <a:pt x="246" y="154"/>
                    </a:lnTo>
                    <a:lnTo>
                      <a:pt x="248" y="142"/>
                    </a:lnTo>
                    <a:lnTo>
                      <a:pt x="249" y="130"/>
                    </a:lnTo>
                    <a:lnTo>
                      <a:pt x="249" y="119"/>
                    </a:lnTo>
                    <a:lnTo>
                      <a:pt x="247" y="107"/>
                    </a:lnTo>
                    <a:lnTo>
                      <a:pt x="245" y="96"/>
                    </a:lnTo>
                    <a:lnTo>
                      <a:pt x="241" y="85"/>
                    </a:lnTo>
                    <a:lnTo>
                      <a:pt x="237" y="75"/>
                    </a:lnTo>
                    <a:lnTo>
                      <a:pt x="231" y="64"/>
                    </a:lnTo>
                    <a:lnTo>
                      <a:pt x="224" y="54"/>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5"/>
              <p:cNvSpPr>
                <a:spLocks/>
              </p:cNvSpPr>
              <p:nvPr/>
            </p:nvSpPr>
            <p:spPr bwMode="auto">
              <a:xfrm>
                <a:off x="2859" y="1524"/>
                <a:ext cx="21" cy="21"/>
              </a:xfrm>
              <a:custGeom>
                <a:avLst/>
                <a:gdLst>
                  <a:gd name="T0" fmla="*/ 252 w 289"/>
                  <a:gd name="T1" fmla="*/ 44 h 294"/>
                  <a:gd name="T2" fmla="*/ 230 w 289"/>
                  <a:gd name="T3" fmla="*/ 25 h 294"/>
                  <a:gd name="T4" fmla="*/ 205 w 289"/>
                  <a:gd name="T5" fmla="*/ 12 h 294"/>
                  <a:gd name="T6" fmla="*/ 179 w 289"/>
                  <a:gd name="T7" fmla="*/ 3 h 294"/>
                  <a:gd name="T8" fmla="*/ 153 w 289"/>
                  <a:gd name="T9" fmla="*/ 0 h 294"/>
                  <a:gd name="T10" fmla="*/ 125 w 289"/>
                  <a:gd name="T11" fmla="*/ 3 h 294"/>
                  <a:gd name="T12" fmla="*/ 98 w 289"/>
                  <a:gd name="T13" fmla="*/ 10 h 294"/>
                  <a:gd name="T14" fmla="*/ 72 w 289"/>
                  <a:gd name="T15" fmla="*/ 23 h 294"/>
                  <a:gd name="T16" fmla="*/ 48 w 289"/>
                  <a:gd name="T17" fmla="*/ 40 h 294"/>
                  <a:gd name="T18" fmla="*/ 28 w 289"/>
                  <a:gd name="T19" fmla="*/ 63 h 294"/>
                  <a:gd name="T20" fmla="*/ 14 w 289"/>
                  <a:gd name="T21" fmla="*/ 87 h 294"/>
                  <a:gd name="T22" fmla="*/ 4 w 289"/>
                  <a:gd name="T23" fmla="*/ 113 h 294"/>
                  <a:gd name="T24" fmla="*/ 0 w 289"/>
                  <a:gd name="T25" fmla="*/ 139 h 294"/>
                  <a:gd name="T26" fmla="*/ 1 w 289"/>
                  <a:gd name="T27" fmla="*/ 168 h 294"/>
                  <a:gd name="T28" fmla="*/ 7 w 289"/>
                  <a:gd name="T29" fmla="*/ 195 h 294"/>
                  <a:gd name="T30" fmla="*/ 19 w 289"/>
                  <a:gd name="T31" fmla="*/ 221 h 294"/>
                  <a:gd name="T32" fmla="*/ 37 w 289"/>
                  <a:gd name="T33" fmla="*/ 244 h 294"/>
                  <a:gd name="T34" fmla="*/ 58 w 289"/>
                  <a:gd name="T35" fmla="*/ 265 h 294"/>
                  <a:gd name="T36" fmla="*/ 83 w 289"/>
                  <a:gd name="T37" fmla="*/ 279 h 294"/>
                  <a:gd name="T38" fmla="*/ 109 w 289"/>
                  <a:gd name="T39" fmla="*/ 289 h 294"/>
                  <a:gd name="T40" fmla="*/ 136 w 289"/>
                  <a:gd name="T41" fmla="*/ 293 h 294"/>
                  <a:gd name="T42" fmla="*/ 163 w 289"/>
                  <a:gd name="T43" fmla="*/ 292 h 294"/>
                  <a:gd name="T44" fmla="*/ 190 w 289"/>
                  <a:gd name="T45" fmla="*/ 286 h 294"/>
                  <a:gd name="T46" fmla="*/ 216 w 289"/>
                  <a:gd name="T47" fmla="*/ 274 h 294"/>
                  <a:gd name="T48" fmla="*/ 240 w 289"/>
                  <a:gd name="T49" fmla="*/ 255 h 294"/>
                  <a:gd name="T50" fmla="*/ 260 w 289"/>
                  <a:gd name="T51" fmla="*/ 233 h 294"/>
                  <a:gd name="T52" fmla="*/ 274 w 289"/>
                  <a:gd name="T53" fmla="*/ 208 h 294"/>
                  <a:gd name="T54" fmla="*/ 284 w 289"/>
                  <a:gd name="T55" fmla="*/ 181 h 294"/>
                  <a:gd name="T56" fmla="*/ 289 w 289"/>
                  <a:gd name="T57" fmla="*/ 152 h 294"/>
                  <a:gd name="T58" fmla="*/ 288 w 289"/>
                  <a:gd name="T59" fmla="*/ 123 h 294"/>
                  <a:gd name="T60" fmla="*/ 281 w 289"/>
                  <a:gd name="T61" fmla="*/ 95 h 294"/>
                  <a:gd name="T62" fmla="*/ 269 w 289"/>
                  <a:gd name="T63" fmla="*/ 6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4">
                    <a:moveTo>
                      <a:pt x="261" y="56"/>
                    </a:moveTo>
                    <a:lnTo>
                      <a:pt x="252" y="44"/>
                    </a:lnTo>
                    <a:lnTo>
                      <a:pt x="241" y="34"/>
                    </a:lnTo>
                    <a:lnTo>
                      <a:pt x="230" y="25"/>
                    </a:lnTo>
                    <a:lnTo>
                      <a:pt x="218" y="18"/>
                    </a:lnTo>
                    <a:lnTo>
                      <a:pt x="205" y="12"/>
                    </a:lnTo>
                    <a:lnTo>
                      <a:pt x="193" y="7"/>
                    </a:lnTo>
                    <a:lnTo>
                      <a:pt x="179" y="3"/>
                    </a:lnTo>
                    <a:lnTo>
                      <a:pt x="166" y="1"/>
                    </a:lnTo>
                    <a:lnTo>
                      <a:pt x="153" y="0"/>
                    </a:lnTo>
                    <a:lnTo>
                      <a:pt x="139" y="1"/>
                    </a:lnTo>
                    <a:lnTo>
                      <a:pt x="125" y="3"/>
                    </a:lnTo>
                    <a:lnTo>
                      <a:pt x="112" y="6"/>
                    </a:lnTo>
                    <a:lnTo>
                      <a:pt x="98" y="10"/>
                    </a:lnTo>
                    <a:lnTo>
                      <a:pt x="85" y="16"/>
                    </a:lnTo>
                    <a:lnTo>
                      <a:pt x="72" y="23"/>
                    </a:lnTo>
                    <a:lnTo>
                      <a:pt x="59" y="31"/>
                    </a:lnTo>
                    <a:lnTo>
                      <a:pt x="48" y="40"/>
                    </a:lnTo>
                    <a:lnTo>
                      <a:pt x="38" y="51"/>
                    </a:lnTo>
                    <a:lnTo>
                      <a:pt x="28" y="63"/>
                    </a:lnTo>
                    <a:lnTo>
                      <a:pt x="21" y="74"/>
                    </a:lnTo>
                    <a:lnTo>
                      <a:pt x="14" y="87"/>
                    </a:lnTo>
                    <a:lnTo>
                      <a:pt x="8" y="99"/>
                    </a:lnTo>
                    <a:lnTo>
                      <a:pt x="4" y="113"/>
                    </a:lnTo>
                    <a:lnTo>
                      <a:pt x="1" y="126"/>
                    </a:lnTo>
                    <a:lnTo>
                      <a:pt x="0" y="139"/>
                    </a:lnTo>
                    <a:lnTo>
                      <a:pt x="0" y="153"/>
                    </a:lnTo>
                    <a:lnTo>
                      <a:pt x="1" y="168"/>
                    </a:lnTo>
                    <a:lnTo>
                      <a:pt x="3" y="181"/>
                    </a:lnTo>
                    <a:lnTo>
                      <a:pt x="7" y="195"/>
                    </a:lnTo>
                    <a:lnTo>
                      <a:pt x="12" y="208"/>
                    </a:lnTo>
                    <a:lnTo>
                      <a:pt x="19" y="221"/>
                    </a:lnTo>
                    <a:lnTo>
                      <a:pt x="27" y="233"/>
                    </a:lnTo>
                    <a:lnTo>
                      <a:pt x="37" y="244"/>
                    </a:lnTo>
                    <a:lnTo>
                      <a:pt x="47" y="254"/>
                    </a:lnTo>
                    <a:lnTo>
                      <a:pt x="58" y="265"/>
                    </a:lnTo>
                    <a:lnTo>
                      <a:pt x="70" y="272"/>
                    </a:lnTo>
                    <a:lnTo>
                      <a:pt x="83" y="279"/>
                    </a:lnTo>
                    <a:lnTo>
                      <a:pt x="96" y="285"/>
                    </a:lnTo>
                    <a:lnTo>
                      <a:pt x="109" y="289"/>
                    </a:lnTo>
                    <a:lnTo>
                      <a:pt x="122" y="292"/>
                    </a:lnTo>
                    <a:lnTo>
                      <a:pt x="136" y="293"/>
                    </a:lnTo>
                    <a:lnTo>
                      <a:pt x="149" y="294"/>
                    </a:lnTo>
                    <a:lnTo>
                      <a:pt x="163" y="292"/>
                    </a:lnTo>
                    <a:lnTo>
                      <a:pt x="177" y="290"/>
                    </a:lnTo>
                    <a:lnTo>
                      <a:pt x="190" y="286"/>
                    </a:lnTo>
                    <a:lnTo>
                      <a:pt x="203" y="281"/>
                    </a:lnTo>
                    <a:lnTo>
                      <a:pt x="216" y="274"/>
                    </a:lnTo>
                    <a:lnTo>
                      <a:pt x="229" y="266"/>
                    </a:lnTo>
                    <a:lnTo>
                      <a:pt x="240" y="255"/>
                    </a:lnTo>
                    <a:lnTo>
                      <a:pt x="251" y="245"/>
                    </a:lnTo>
                    <a:lnTo>
                      <a:pt x="260" y="233"/>
                    </a:lnTo>
                    <a:lnTo>
                      <a:pt x="268" y="221"/>
                    </a:lnTo>
                    <a:lnTo>
                      <a:pt x="274" y="208"/>
                    </a:lnTo>
                    <a:lnTo>
                      <a:pt x="280" y="195"/>
                    </a:lnTo>
                    <a:lnTo>
                      <a:pt x="284" y="181"/>
                    </a:lnTo>
                    <a:lnTo>
                      <a:pt x="287" y="167"/>
                    </a:lnTo>
                    <a:lnTo>
                      <a:pt x="289" y="152"/>
                    </a:lnTo>
                    <a:lnTo>
                      <a:pt x="289" y="137"/>
                    </a:lnTo>
                    <a:lnTo>
                      <a:pt x="288" y="123"/>
                    </a:lnTo>
                    <a:lnTo>
                      <a:pt x="285" y="109"/>
                    </a:lnTo>
                    <a:lnTo>
                      <a:pt x="281" y="95"/>
                    </a:lnTo>
                    <a:lnTo>
                      <a:pt x="276" y="81"/>
                    </a:lnTo>
                    <a:lnTo>
                      <a:pt x="269" y="68"/>
                    </a:lnTo>
                    <a:lnTo>
                      <a:pt x="261" y="56"/>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6"/>
              <p:cNvSpPr>
                <a:spLocks/>
              </p:cNvSpPr>
              <p:nvPr/>
            </p:nvSpPr>
            <p:spPr bwMode="auto">
              <a:xfrm>
                <a:off x="2740" y="1373"/>
                <a:ext cx="20" cy="21"/>
              </a:xfrm>
              <a:custGeom>
                <a:avLst/>
                <a:gdLst>
                  <a:gd name="T0" fmla="*/ 252 w 289"/>
                  <a:gd name="T1" fmla="*/ 43 h 292"/>
                  <a:gd name="T2" fmla="*/ 229 w 289"/>
                  <a:gd name="T3" fmla="*/ 25 h 292"/>
                  <a:gd name="T4" fmla="*/ 205 w 289"/>
                  <a:gd name="T5" fmla="*/ 11 h 292"/>
                  <a:gd name="T6" fmla="*/ 180 w 289"/>
                  <a:gd name="T7" fmla="*/ 3 h 292"/>
                  <a:gd name="T8" fmla="*/ 153 w 289"/>
                  <a:gd name="T9" fmla="*/ 0 h 292"/>
                  <a:gd name="T10" fmla="*/ 125 w 289"/>
                  <a:gd name="T11" fmla="*/ 2 h 292"/>
                  <a:gd name="T12" fmla="*/ 98 w 289"/>
                  <a:gd name="T13" fmla="*/ 10 h 292"/>
                  <a:gd name="T14" fmla="*/ 72 w 289"/>
                  <a:gd name="T15" fmla="*/ 23 h 292"/>
                  <a:gd name="T16" fmla="*/ 48 w 289"/>
                  <a:gd name="T17" fmla="*/ 40 h 292"/>
                  <a:gd name="T18" fmla="*/ 29 w 289"/>
                  <a:gd name="T19" fmla="*/ 62 h 292"/>
                  <a:gd name="T20" fmla="*/ 14 w 289"/>
                  <a:gd name="T21" fmla="*/ 86 h 292"/>
                  <a:gd name="T22" fmla="*/ 4 w 289"/>
                  <a:gd name="T23" fmla="*/ 112 h 292"/>
                  <a:gd name="T24" fmla="*/ 0 w 289"/>
                  <a:gd name="T25" fmla="*/ 139 h 292"/>
                  <a:gd name="T26" fmla="*/ 1 w 289"/>
                  <a:gd name="T27" fmla="*/ 167 h 292"/>
                  <a:gd name="T28" fmla="*/ 7 w 289"/>
                  <a:gd name="T29" fmla="*/ 194 h 292"/>
                  <a:gd name="T30" fmla="*/ 19 w 289"/>
                  <a:gd name="T31" fmla="*/ 220 h 292"/>
                  <a:gd name="T32" fmla="*/ 37 w 289"/>
                  <a:gd name="T33" fmla="*/ 244 h 292"/>
                  <a:gd name="T34" fmla="*/ 58 w 289"/>
                  <a:gd name="T35" fmla="*/ 263 h 292"/>
                  <a:gd name="T36" fmla="*/ 82 w 289"/>
                  <a:gd name="T37" fmla="*/ 278 h 292"/>
                  <a:gd name="T38" fmla="*/ 109 w 289"/>
                  <a:gd name="T39" fmla="*/ 288 h 292"/>
                  <a:gd name="T40" fmla="*/ 136 w 289"/>
                  <a:gd name="T41" fmla="*/ 292 h 292"/>
                  <a:gd name="T42" fmla="*/ 163 w 289"/>
                  <a:gd name="T43" fmla="*/ 291 h 292"/>
                  <a:gd name="T44" fmla="*/ 190 w 289"/>
                  <a:gd name="T45" fmla="*/ 285 h 292"/>
                  <a:gd name="T46" fmla="*/ 216 w 289"/>
                  <a:gd name="T47" fmla="*/ 273 h 292"/>
                  <a:gd name="T48" fmla="*/ 241 w 289"/>
                  <a:gd name="T49" fmla="*/ 255 h 292"/>
                  <a:gd name="T50" fmla="*/ 260 w 289"/>
                  <a:gd name="T51" fmla="*/ 233 h 292"/>
                  <a:gd name="T52" fmla="*/ 275 w 289"/>
                  <a:gd name="T53" fmla="*/ 208 h 292"/>
                  <a:gd name="T54" fmla="*/ 284 w 289"/>
                  <a:gd name="T55" fmla="*/ 180 h 292"/>
                  <a:gd name="T56" fmla="*/ 289 w 289"/>
                  <a:gd name="T57" fmla="*/ 151 h 292"/>
                  <a:gd name="T58" fmla="*/ 288 w 289"/>
                  <a:gd name="T59" fmla="*/ 123 h 292"/>
                  <a:gd name="T60" fmla="*/ 281 w 289"/>
                  <a:gd name="T61" fmla="*/ 94 h 292"/>
                  <a:gd name="T62" fmla="*/ 269 w 289"/>
                  <a:gd name="T63" fmla="*/ 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2">
                    <a:moveTo>
                      <a:pt x="261" y="55"/>
                    </a:moveTo>
                    <a:lnTo>
                      <a:pt x="252" y="43"/>
                    </a:lnTo>
                    <a:lnTo>
                      <a:pt x="241" y="33"/>
                    </a:lnTo>
                    <a:lnTo>
                      <a:pt x="229" y="25"/>
                    </a:lnTo>
                    <a:lnTo>
                      <a:pt x="218" y="17"/>
                    </a:lnTo>
                    <a:lnTo>
                      <a:pt x="205" y="11"/>
                    </a:lnTo>
                    <a:lnTo>
                      <a:pt x="193" y="7"/>
                    </a:lnTo>
                    <a:lnTo>
                      <a:pt x="180" y="3"/>
                    </a:lnTo>
                    <a:lnTo>
                      <a:pt x="166" y="1"/>
                    </a:lnTo>
                    <a:lnTo>
                      <a:pt x="153" y="0"/>
                    </a:lnTo>
                    <a:lnTo>
                      <a:pt x="139" y="1"/>
                    </a:lnTo>
                    <a:lnTo>
                      <a:pt x="125" y="2"/>
                    </a:lnTo>
                    <a:lnTo>
                      <a:pt x="112" y="5"/>
                    </a:lnTo>
                    <a:lnTo>
                      <a:pt x="98" y="10"/>
                    </a:lnTo>
                    <a:lnTo>
                      <a:pt x="84" y="15"/>
                    </a:lnTo>
                    <a:lnTo>
                      <a:pt x="72" y="23"/>
                    </a:lnTo>
                    <a:lnTo>
                      <a:pt x="59" y="31"/>
                    </a:lnTo>
                    <a:lnTo>
                      <a:pt x="48" y="40"/>
                    </a:lnTo>
                    <a:lnTo>
                      <a:pt x="38" y="51"/>
                    </a:lnTo>
                    <a:lnTo>
                      <a:pt x="29" y="62"/>
                    </a:lnTo>
                    <a:lnTo>
                      <a:pt x="21" y="73"/>
                    </a:lnTo>
                    <a:lnTo>
                      <a:pt x="14" y="86"/>
                    </a:lnTo>
                    <a:lnTo>
                      <a:pt x="9" y="99"/>
                    </a:lnTo>
                    <a:lnTo>
                      <a:pt x="4" y="112"/>
                    </a:lnTo>
                    <a:lnTo>
                      <a:pt x="2" y="126"/>
                    </a:lnTo>
                    <a:lnTo>
                      <a:pt x="0" y="139"/>
                    </a:lnTo>
                    <a:lnTo>
                      <a:pt x="0" y="153"/>
                    </a:lnTo>
                    <a:lnTo>
                      <a:pt x="1" y="167"/>
                    </a:lnTo>
                    <a:lnTo>
                      <a:pt x="3" y="180"/>
                    </a:lnTo>
                    <a:lnTo>
                      <a:pt x="7" y="194"/>
                    </a:lnTo>
                    <a:lnTo>
                      <a:pt x="12" y="208"/>
                    </a:lnTo>
                    <a:lnTo>
                      <a:pt x="19" y="220"/>
                    </a:lnTo>
                    <a:lnTo>
                      <a:pt x="28" y="233"/>
                    </a:lnTo>
                    <a:lnTo>
                      <a:pt x="37" y="244"/>
                    </a:lnTo>
                    <a:lnTo>
                      <a:pt x="47" y="254"/>
                    </a:lnTo>
                    <a:lnTo>
                      <a:pt x="58" y="263"/>
                    </a:lnTo>
                    <a:lnTo>
                      <a:pt x="70" y="271"/>
                    </a:lnTo>
                    <a:lnTo>
                      <a:pt x="82" y="278"/>
                    </a:lnTo>
                    <a:lnTo>
                      <a:pt x="96" y="283"/>
                    </a:lnTo>
                    <a:lnTo>
                      <a:pt x="109" y="288"/>
                    </a:lnTo>
                    <a:lnTo>
                      <a:pt x="122" y="290"/>
                    </a:lnTo>
                    <a:lnTo>
                      <a:pt x="136" y="292"/>
                    </a:lnTo>
                    <a:lnTo>
                      <a:pt x="150" y="292"/>
                    </a:lnTo>
                    <a:lnTo>
                      <a:pt x="163" y="291"/>
                    </a:lnTo>
                    <a:lnTo>
                      <a:pt x="177" y="289"/>
                    </a:lnTo>
                    <a:lnTo>
                      <a:pt x="190" y="285"/>
                    </a:lnTo>
                    <a:lnTo>
                      <a:pt x="203" y="280"/>
                    </a:lnTo>
                    <a:lnTo>
                      <a:pt x="216" y="273"/>
                    </a:lnTo>
                    <a:lnTo>
                      <a:pt x="228" y="265"/>
                    </a:lnTo>
                    <a:lnTo>
                      <a:pt x="241" y="255"/>
                    </a:lnTo>
                    <a:lnTo>
                      <a:pt x="251" y="244"/>
                    </a:lnTo>
                    <a:lnTo>
                      <a:pt x="260" y="233"/>
                    </a:lnTo>
                    <a:lnTo>
                      <a:pt x="268" y="221"/>
                    </a:lnTo>
                    <a:lnTo>
                      <a:pt x="275" y="208"/>
                    </a:lnTo>
                    <a:lnTo>
                      <a:pt x="280" y="194"/>
                    </a:lnTo>
                    <a:lnTo>
                      <a:pt x="284" y="180"/>
                    </a:lnTo>
                    <a:lnTo>
                      <a:pt x="287" y="166"/>
                    </a:lnTo>
                    <a:lnTo>
                      <a:pt x="289" y="151"/>
                    </a:lnTo>
                    <a:lnTo>
                      <a:pt x="289" y="137"/>
                    </a:lnTo>
                    <a:lnTo>
                      <a:pt x="288" y="123"/>
                    </a:lnTo>
                    <a:lnTo>
                      <a:pt x="285" y="108"/>
                    </a:lnTo>
                    <a:lnTo>
                      <a:pt x="281" y="94"/>
                    </a:lnTo>
                    <a:lnTo>
                      <a:pt x="276" y="80"/>
                    </a:lnTo>
                    <a:lnTo>
                      <a:pt x="269" y="67"/>
                    </a:lnTo>
                    <a:lnTo>
                      <a:pt x="261" y="55"/>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7"/>
              <p:cNvSpPr>
                <a:spLocks/>
              </p:cNvSpPr>
              <p:nvPr/>
            </p:nvSpPr>
            <p:spPr bwMode="auto">
              <a:xfrm>
                <a:off x="2878" y="1300"/>
                <a:ext cx="21" cy="21"/>
              </a:xfrm>
              <a:custGeom>
                <a:avLst/>
                <a:gdLst>
                  <a:gd name="T0" fmla="*/ 252 w 289"/>
                  <a:gd name="T1" fmla="*/ 49 h 294"/>
                  <a:gd name="T2" fmla="*/ 230 w 289"/>
                  <a:gd name="T3" fmla="*/ 29 h 294"/>
                  <a:gd name="T4" fmla="*/ 206 w 289"/>
                  <a:gd name="T5" fmla="*/ 15 h 294"/>
                  <a:gd name="T6" fmla="*/ 180 w 289"/>
                  <a:gd name="T7" fmla="*/ 5 h 294"/>
                  <a:gd name="T8" fmla="*/ 153 w 289"/>
                  <a:gd name="T9" fmla="*/ 1 h 294"/>
                  <a:gd name="T10" fmla="*/ 126 w 289"/>
                  <a:gd name="T11" fmla="*/ 2 h 294"/>
                  <a:gd name="T12" fmla="*/ 99 w 289"/>
                  <a:gd name="T13" fmla="*/ 8 h 294"/>
                  <a:gd name="T14" fmla="*/ 72 w 289"/>
                  <a:gd name="T15" fmla="*/ 20 h 294"/>
                  <a:gd name="T16" fmla="*/ 49 w 289"/>
                  <a:gd name="T17" fmla="*/ 38 h 294"/>
                  <a:gd name="T18" fmla="*/ 29 w 289"/>
                  <a:gd name="T19" fmla="*/ 60 h 294"/>
                  <a:gd name="T20" fmla="*/ 15 w 289"/>
                  <a:gd name="T21" fmla="*/ 86 h 294"/>
                  <a:gd name="T22" fmla="*/ 5 w 289"/>
                  <a:gd name="T23" fmla="*/ 113 h 294"/>
                  <a:gd name="T24" fmla="*/ 0 w 289"/>
                  <a:gd name="T25" fmla="*/ 141 h 294"/>
                  <a:gd name="T26" fmla="*/ 1 w 289"/>
                  <a:gd name="T27" fmla="*/ 170 h 294"/>
                  <a:gd name="T28" fmla="*/ 8 w 289"/>
                  <a:gd name="T29" fmla="*/ 199 h 294"/>
                  <a:gd name="T30" fmla="*/ 20 w 289"/>
                  <a:gd name="T31" fmla="*/ 226 h 294"/>
                  <a:gd name="T32" fmla="*/ 37 w 289"/>
                  <a:gd name="T33" fmla="*/ 249 h 294"/>
                  <a:gd name="T34" fmla="*/ 59 w 289"/>
                  <a:gd name="T35" fmla="*/ 268 h 294"/>
                  <a:gd name="T36" fmla="*/ 83 w 289"/>
                  <a:gd name="T37" fmla="*/ 281 h 294"/>
                  <a:gd name="T38" fmla="*/ 109 w 289"/>
                  <a:gd name="T39" fmla="*/ 291 h 294"/>
                  <a:gd name="T40" fmla="*/ 136 w 289"/>
                  <a:gd name="T41" fmla="*/ 294 h 294"/>
                  <a:gd name="T42" fmla="*/ 164 w 289"/>
                  <a:gd name="T43" fmla="*/ 291 h 294"/>
                  <a:gd name="T44" fmla="*/ 191 w 289"/>
                  <a:gd name="T45" fmla="*/ 283 h 294"/>
                  <a:gd name="T46" fmla="*/ 216 w 289"/>
                  <a:gd name="T47" fmla="*/ 270 h 294"/>
                  <a:gd name="T48" fmla="*/ 241 w 289"/>
                  <a:gd name="T49" fmla="*/ 252 h 294"/>
                  <a:gd name="T50" fmla="*/ 260 w 289"/>
                  <a:gd name="T51" fmla="*/ 231 h 294"/>
                  <a:gd name="T52" fmla="*/ 275 w 289"/>
                  <a:gd name="T53" fmla="*/ 207 h 294"/>
                  <a:gd name="T54" fmla="*/ 285 w 289"/>
                  <a:gd name="T55" fmla="*/ 180 h 294"/>
                  <a:gd name="T56" fmla="*/ 289 w 289"/>
                  <a:gd name="T57" fmla="*/ 154 h 294"/>
                  <a:gd name="T58" fmla="*/ 288 w 289"/>
                  <a:gd name="T59" fmla="*/ 126 h 294"/>
                  <a:gd name="T60" fmla="*/ 282 w 289"/>
                  <a:gd name="T61" fmla="*/ 99 h 294"/>
                  <a:gd name="T62" fmla="*/ 270 w 289"/>
                  <a:gd name="T63" fmla="*/ 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4">
                    <a:moveTo>
                      <a:pt x="262" y="60"/>
                    </a:moveTo>
                    <a:lnTo>
                      <a:pt x="252" y="49"/>
                    </a:lnTo>
                    <a:lnTo>
                      <a:pt x="242" y="38"/>
                    </a:lnTo>
                    <a:lnTo>
                      <a:pt x="230" y="29"/>
                    </a:lnTo>
                    <a:lnTo>
                      <a:pt x="218" y="21"/>
                    </a:lnTo>
                    <a:lnTo>
                      <a:pt x="206" y="15"/>
                    </a:lnTo>
                    <a:lnTo>
                      <a:pt x="193" y="9"/>
                    </a:lnTo>
                    <a:lnTo>
                      <a:pt x="180" y="5"/>
                    </a:lnTo>
                    <a:lnTo>
                      <a:pt x="167" y="2"/>
                    </a:lnTo>
                    <a:lnTo>
                      <a:pt x="153" y="1"/>
                    </a:lnTo>
                    <a:lnTo>
                      <a:pt x="140" y="0"/>
                    </a:lnTo>
                    <a:lnTo>
                      <a:pt x="126" y="2"/>
                    </a:lnTo>
                    <a:lnTo>
                      <a:pt x="112" y="4"/>
                    </a:lnTo>
                    <a:lnTo>
                      <a:pt x="99" y="8"/>
                    </a:lnTo>
                    <a:lnTo>
                      <a:pt x="85" y="13"/>
                    </a:lnTo>
                    <a:lnTo>
                      <a:pt x="72" y="20"/>
                    </a:lnTo>
                    <a:lnTo>
                      <a:pt x="60" y="28"/>
                    </a:lnTo>
                    <a:lnTo>
                      <a:pt x="49" y="38"/>
                    </a:lnTo>
                    <a:lnTo>
                      <a:pt x="38" y="48"/>
                    </a:lnTo>
                    <a:lnTo>
                      <a:pt x="29" y="60"/>
                    </a:lnTo>
                    <a:lnTo>
                      <a:pt x="21" y="72"/>
                    </a:lnTo>
                    <a:lnTo>
                      <a:pt x="15" y="86"/>
                    </a:lnTo>
                    <a:lnTo>
                      <a:pt x="9" y="99"/>
                    </a:lnTo>
                    <a:lnTo>
                      <a:pt x="5" y="113"/>
                    </a:lnTo>
                    <a:lnTo>
                      <a:pt x="2" y="127"/>
                    </a:lnTo>
                    <a:lnTo>
                      <a:pt x="0" y="141"/>
                    </a:lnTo>
                    <a:lnTo>
                      <a:pt x="0" y="156"/>
                    </a:lnTo>
                    <a:lnTo>
                      <a:pt x="1" y="170"/>
                    </a:lnTo>
                    <a:lnTo>
                      <a:pt x="4" y="184"/>
                    </a:lnTo>
                    <a:lnTo>
                      <a:pt x="8" y="199"/>
                    </a:lnTo>
                    <a:lnTo>
                      <a:pt x="13" y="213"/>
                    </a:lnTo>
                    <a:lnTo>
                      <a:pt x="20" y="226"/>
                    </a:lnTo>
                    <a:lnTo>
                      <a:pt x="28" y="238"/>
                    </a:lnTo>
                    <a:lnTo>
                      <a:pt x="37" y="249"/>
                    </a:lnTo>
                    <a:lnTo>
                      <a:pt x="48" y="259"/>
                    </a:lnTo>
                    <a:lnTo>
                      <a:pt x="59" y="268"/>
                    </a:lnTo>
                    <a:lnTo>
                      <a:pt x="70" y="275"/>
                    </a:lnTo>
                    <a:lnTo>
                      <a:pt x="83" y="281"/>
                    </a:lnTo>
                    <a:lnTo>
                      <a:pt x="96" y="286"/>
                    </a:lnTo>
                    <a:lnTo>
                      <a:pt x="109" y="291"/>
                    </a:lnTo>
                    <a:lnTo>
                      <a:pt x="123" y="293"/>
                    </a:lnTo>
                    <a:lnTo>
                      <a:pt x="136" y="294"/>
                    </a:lnTo>
                    <a:lnTo>
                      <a:pt x="150" y="293"/>
                    </a:lnTo>
                    <a:lnTo>
                      <a:pt x="164" y="291"/>
                    </a:lnTo>
                    <a:lnTo>
                      <a:pt x="177" y="287"/>
                    </a:lnTo>
                    <a:lnTo>
                      <a:pt x="191" y="283"/>
                    </a:lnTo>
                    <a:lnTo>
                      <a:pt x="204" y="277"/>
                    </a:lnTo>
                    <a:lnTo>
                      <a:pt x="216" y="270"/>
                    </a:lnTo>
                    <a:lnTo>
                      <a:pt x="229" y="262"/>
                    </a:lnTo>
                    <a:lnTo>
                      <a:pt x="241" y="252"/>
                    </a:lnTo>
                    <a:lnTo>
                      <a:pt x="251" y="242"/>
                    </a:lnTo>
                    <a:lnTo>
                      <a:pt x="260" y="231"/>
                    </a:lnTo>
                    <a:lnTo>
                      <a:pt x="268" y="219"/>
                    </a:lnTo>
                    <a:lnTo>
                      <a:pt x="275" y="207"/>
                    </a:lnTo>
                    <a:lnTo>
                      <a:pt x="281" y="194"/>
                    </a:lnTo>
                    <a:lnTo>
                      <a:pt x="285" y="180"/>
                    </a:lnTo>
                    <a:lnTo>
                      <a:pt x="288" y="167"/>
                    </a:lnTo>
                    <a:lnTo>
                      <a:pt x="289" y="154"/>
                    </a:lnTo>
                    <a:lnTo>
                      <a:pt x="289" y="140"/>
                    </a:lnTo>
                    <a:lnTo>
                      <a:pt x="288" y="126"/>
                    </a:lnTo>
                    <a:lnTo>
                      <a:pt x="286" y="113"/>
                    </a:lnTo>
                    <a:lnTo>
                      <a:pt x="282" y="99"/>
                    </a:lnTo>
                    <a:lnTo>
                      <a:pt x="277" y="86"/>
                    </a:lnTo>
                    <a:lnTo>
                      <a:pt x="270" y="72"/>
                    </a:lnTo>
                    <a:lnTo>
                      <a:pt x="262" y="60"/>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8"/>
              <p:cNvSpPr>
                <a:spLocks/>
              </p:cNvSpPr>
              <p:nvPr/>
            </p:nvSpPr>
            <p:spPr bwMode="auto">
              <a:xfrm>
                <a:off x="2726" y="1703"/>
                <a:ext cx="21" cy="20"/>
              </a:xfrm>
              <a:custGeom>
                <a:avLst/>
                <a:gdLst>
                  <a:gd name="T0" fmla="*/ 252 w 290"/>
                  <a:gd name="T1" fmla="*/ 49 h 290"/>
                  <a:gd name="T2" fmla="*/ 231 w 290"/>
                  <a:gd name="T3" fmla="*/ 29 h 290"/>
                  <a:gd name="T4" fmla="*/ 207 w 290"/>
                  <a:gd name="T5" fmla="*/ 14 h 290"/>
                  <a:gd name="T6" fmla="*/ 181 w 290"/>
                  <a:gd name="T7" fmla="*/ 5 h 290"/>
                  <a:gd name="T8" fmla="*/ 154 w 290"/>
                  <a:gd name="T9" fmla="*/ 0 h 290"/>
                  <a:gd name="T10" fmla="*/ 126 w 290"/>
                  <a:gd name="T11" fmla="*/ 1 h 290"/>
                  <a:gd name="T12" fmla="*/ 99 w 290"/>
                  <a:gd name="T13" fmla="*/ 7 h 290"/>
                  <a:gd name="T14" fmla="*/ 73 w 290"/>
                  <a:gd name="T15" fmla="*/ 19 h 290"/>
                  <a:gd name="T16" fmla="*/ 49 w 290"/>
                  <a:gd name="T17" fmla="*/ 38 h 290"/>
                  <a:gd name="T18" fmla="*/ 30 w 290"/>
                  <a:gd name="T19" fmla="*/ 59 h 290"/>
                  <a:gd name="T20" fmla="*/ 15 w 290"/>
                  <a:gd name="T21" fmla="*/ 83 h 290"/>
                  <a:gd name="T22" fmla="*/ 5 w 290"/>
                  <a:gd name="T23" fmla="*/ 109 h 290"/>
                  <a:gd name="T24" fmla="*/ 0 w 290"/>
                  <a:gd name="T25" fmla="*/ 136 h 290"/>
                  <a:gd name="T26" fmla="*/ 1 w 290"/>
                  <a:gd name="T27" fmla="*/ 164 h 290"/>
                  <a:gd name="T28" fmla="*/ 7 w 290"/>
                  <a:gd name="T29" fmla="*/ 191 h 290"/>
                  <a:gd name="T30" fmla="*/ 20 w 290"/>
                  <a:gd name="T31" fmla="*/ 217 h 290"/>
                  <a:gd name="T32" fmla="*/ 38 w 290"/>
                  <a:gd name="T33" fmla="*/ 241 h 290"/>
                  <a:gd name="T34" fmla="*/ 59 w 290"/>
                  <a:gd name="T35" fmla="*/ 261 h 290"/>
                  <a:gd name="T36" fmla="*/ 83 w 290"/>
                  <a:gd name="T37" fmla="*/ 276 h 290"/>
                  <a:gd name="T38" fmla="*/ 109 w 290"/>
                  <a:gd name="T39" fmla="*/ 286 h 290"/>
                  <a:gd name="T40" fmla="*/ 136 w 290"/>
                  <a:gd name="T41" fmla="*/ 290 h 290"/>
                  <a:gd name="T42" fmla="*/ 164 w 290"/>
                  <a:gd name="T43" fmla="*/ 289 h 290"/>
                  <a:gd name="T44" fmla="*/ 191 w 290"/>
                  <a:gd name="T45" fmla="*/ 283 h 290"/>
                  <a:gd name="T46" fmla="*/ 217 w 290"/>
                  <a:gd name="T47" fmla="*/ 271 h 290"/>
                  <a:gd name="T48" fmla="*/ 241 w 290"/>
                  <a:gd name="T49" fmla="*/ 253 h 290"/>
                  <a:gd name="T50" fmla="*/ 260 w 290"/>
                  <a:gd name="T51" fmla="*/ 231 h 290"/>
                  <a:gd name="T52" fmla="*/ 275 w 290"/>
                  <a:gd name="T53" fmla="*/ 207 h 290"/>
                  <a:gd name="T54" fmla="*/ 284 w 290"/>
                  <a:gd name="T55" fmla="*/ 181 h 290"/>
                  <a:gd name="T56" fmla="*/ 290 w 290"/>
                  <a:gd name="T57" fmla="*/ 154 h 290"/>
                  <a:gd name="T58" fmla="*/ 289 w 290"/>
                  <a:gd name="T59" fmla="*/ 126 h 290"/>
                  <a:gd name="T60" fmla="*/ 282 w 290"/>
                  <a:gd name="T61" fmla="*/ 99 h 290"/>
                  <a:gd name="T62" fmla="*/ 270 w 290"/>
                  <a:gd name="T63"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90">
                    <a:moveTo>
                      <a:pt x="261" y="61"/>
                    </a:moveTo>
                    <a:lnTo>
                      <a:pt x="252" y="49"/>
                    </a:lnTo>
                    <a:lnTo>
                      <a:pt x="242" y="39"/>
                    </a:lnTo>
                    <a:lnTo>
                      <a:pt x="231" y="29"/>
                    </a:lnTo>
                    <a:lnTo>
                      <a:pt x="219" y="21"/>
                    </a:lnTo>
                    <a:lnTo>
                      <a:pt x="207" y="14"/>
                    </a:lnTo>
                    <a:lnTo>
                      <a:pt x="194" y="9"/>
                    </a:lnTo>
                    <a:lnTo>
                      <a:pt x="181" y="5"/>
                    </a:lnTo>
                    <a:lnTo>
                      <a:pt x="168" y="2"/>
                    </a:lnTo>
                    <a:lnTo>
                      <a:pt x="154" y="0"/>
                    </a:lnTo>
                    <a:lnTo>
                      <a:pt x="139" y="0"/>
                    </a:lnTo>
                    <a:lnTo>
                      <a:pt x="126" y="1"/>
                    </a:lnTo>
                    <a:lnTo>
                      <a:pt x="112" y="3"/>
                    </a:lnTo>
                    <a:lnTo>
                      <a:pt x="99" y="7"/>
                    </a:lnTo>
                    <a:lnTo>
                      <a:pt x="86" y="13"/>
                    </a:lnTo>
                    <a:lnTo>
                      <a:pt x="73" y="19"/>
                    </a:lnTo>
                    <a:lnTo>
                      <a:pt x="61" y="28"/>
                    </a:lnTo>
                    <a:lnTo>
                      <a:pt x="49" y="38"/>
                    </a:lnTo>
                    <a:lnTo>
                      <a:pt x="39" y="48"/>
                    </a:lnTo>
                    <a:lnTo>
                      <a:pt x="30" y="59"/>
                    </a:lnTo>
                    <a:lnTo>
                      <a:pt x="22" y="71"/>
                    </a:lnTo>
                    <a:lnTo>
                      <a:pt x="15" y="83"/>
                    </a:lnTo>
                    <a:lnTo>
                      <a:pt x="10" y="96"/>
                    </a:lnTo>
                    <a:lnTo>
                      <a:pt x="5" y="109"/>
                    </a:lnTo>
                    <a:lnTo>
                      <a:pt x="2" y="123"/>
                    </a:lnTo>
                    <a:lnTo>
                      <a:pt x="0" y="136"/>
                    </a:lnTo>
                    <a:lnTo>
                      <a:pt x="0" y="151"/>
                    </a:lnTo>
                    <a:lnTo>
                      <a:pt x="1" y="164"/>
                    </a:lnTo>
                    <a:lnTo>
                      <a:pt x="4" y="178"/>
                    </a:lnTo>
                    <a:lnTo>
                      <a:pt x="7" y="191"/>
                    </a:lnTo>
                    <a:lnTo>
                      <a:pt x="14" y="204"/>
                    </a:lnTo>
                    <a:lnTo>
                      <a:pt x="20" y="217"/>
                    </a:lnTo>
                    <a:lnTo>
                      <a:pt x="29" y="229"/>
                    </a:lnTo>
                    <a:lnTo>
                      <a:pt x="38" y="241"/>
                    </a:lnTo>
                    <a:lnTo>
                      <a:pt x="48" y="252"/>
                    </a:lnTo>
                    <a:lnTo>
                      <a:pt x="59" y="261"/>
                    </a:lnTo>
                    <a:lnTo>
                      <a:pt x="71" y="269"/>
                    </a:lnTo>
                    <a:lnTo>
                      <a:pt x="83" y="276"/>
                    </a:lnTo>
                    <a:lnTo>
                      <a:pt x="96" y="281"/>
                    </a:lnTo>
                    <a:lnTo>
                      <a:pt x="109" y="286"/>
                    </a:lnTo>
                    <a:lnTo>
                      <a:pt x="123" y="288"/>
                    </a:lnTo>
                    <a:lnTo>
                      <a:pt x="136" y="290"/>
                    </a:lnTo>
                    <a:lnTo>
                      <a:pt x="151" y="290"/>
                    </a:lnTo>
                    <a:lnTo>
                      <a:pt x="164" y="289"/>
                    </a:lnTo>
                    <a:lnTo>
                      <a:pt x="178" y="287"/>
                    </a:lnTo>
                    <a:lnTo>
                      <a:pt x="191" y="283"/>
                    </a:lnTo>
                    <a:lnTo>
                      <a:pt x="205" y="277"/>
                    </a:lnTo>
                    <a:lnTo>
                      <a:pt x="217" y="271"/>
                    </a:lnTo>
                    <a:lnTo>
                      <a:pt x="229" y="262"/>
                    </a:lnTo>
                    <a:lnTo>
                      <a:pt x="241" y="253"/>
                    </a:lnTo>
                    <a:lnTo>
                      <a:pt x="251" y="242"/>
                    </a:lnTo>
                    <a:lnTo>
                      <a:pt x="260" y="231"/>
                    </a:lnTo>
                    <a:lnTo>
                      <a:pt x="268" y="219"/>
                    </a:lnTo>
                    <a:lnTo>
                      <a:pt x="275" y="207"/>
                    </a:lnTo>
                    <a:lnTo>
                      <a:pt x="280" y="194"/>
                    </a:lnTo>
                    <a:lnTo>
                      <a:pt x="284" y="181"/>
                    </a:lnTo>
                    <a:lnTo>
                      <a:pt x="288" y="167"/>
                    </a:lnTo>
                    <a:lnTo>
                      <a:pt x="290" y="154"/>
                    </a:lnTo>
                    <a:lnTo>
                      <a:pt x="290" y="139"/>
                    </a:lnTo>
                    <a:lnTo>
                      <a:pt x="289" y="126"/>
                    </a:lnTo>
                    <a:lnTo>
                      <a:pt x="287" y="112"/>
                    </a:lnTo>
                    <a:lnTo>
                      <a:pt x="282" y="99"/>
                    </a:lnTo>
                    <a:lnTo>
                      <a:pt x="276" y="86"/>
                    </a:lnTo>
                    <a:lnTo>
                      <a:pt x="270" y="73"/>
                    </a:lnTo>
                    <a:lnTo>
                      <a:pt x="261" y="61"/>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9"/>
              <p:cNvSpPr>
                <a:spLocks/>
              </p:cNvSpPr>
              <p:nvPr/>
            </p:nvSpPr>
            <p:spPr bwMode="auto">
              <a:xfrm>
                <a:off x="3008" y="1299"/>
                <a:ext cx="21" cy="21"/>
              </a:xfrm>
              <a:custGeom>
                <a:avLst/>
                <a:gdLst>
                  <a:gd name="T0" fmla="*/ 249 w 289"/>
                  <a:gd name="T1" fmla="*/ 49 h 290"/>
                  <a:gd name="T2" fmla="*/ 228 w 289"/>
                  <a:gd name="T3" fmla="*/ 29 h 290"/>
                  <a:gd name="T4" fmla="*/ 203 w 289"/>
                  <a:gd name="T5" fmla="*/ 15 h 290"/>
                  <a:gd name="T6" fmla="*/ 177 w 289"/>
                  <a:gd name="T7" fmla="*/ 5 h 290"/>
                  <a:gd name="T8" fmla="*/ 150 w 289"/>
                  <a:gd name="T9" fmla="*/ 1 h 290"/>
                  <a:gd name="T10" fmla="*/ 123 w 289"/>
                  <a:gd name="T11" fmla="*/ 2 h 290"/>
                  <a:gd name="T12" fmla="*/ 96 w 289"/>
                  <a:gd name="T13" fmla="*/ 8 h 290"/>
                  <a:gd name="T14" fmla="*/ 69 w 289"/>
                  <a:gd name="T15" fmla="*/ 20 h 290"/>
                  <a:gd name="T16" fmla="*/ 45 w 289"/>
                  <a:gd name="T17" fmla="*/ 38 h 290"/>
                  <a:gd name="T18" fmla="*/ 26 w 289"/>
                  <a:gd name="T19" fmla="*/ 59 h 290"/>
                  <a:gd name="T20" fmla="*/ 13 w 289"/>
                  <a:gd name="T21" fmla="*/ 83 h 290"/>
                  <a:gd name="T22" fmla="*/ 4 w 289"/>
                  <a:gd name="T23" fmla="*/ 110 h 290"/>
                  <a:gd name="T24" fmla="*/ 0 w 289"/>
                  <a:gd name="T25" fmla="*/ 137 h 290"/>
                  <a:gd name="T26" fmla="*/ 1 w 289"/>
                  <a:gd name="T27" fmla="*/ 164 h 290"/>
                  <a:gd name="T28" fmla="*/ 7 w 289"/>
                  <a:gd name="T29" fmla="*/ 191 h 290"/>
                  <a:gd name="T30" fmla="*/ 18 w 289"/>
                  <a:gd name="T31" fmla="*/ 218 h 290"/>
                  <a:gd name="T32" fmla="*/ 34 w 289"/>
                  <a:gd name="T33" fmla="*/ 241 h 290"/>
                  <a:gd name="T34" fmla="*/ 56 w 289"/>
                  <a:gd name="T35" fmla="*/ 261 h 290"/>
                  <a:gd name="T36" fmla="*/ 82 w 289"/>
                  <a:gd name="T37" fmla="*/ 275 h 290"/>
                  <a:gd name="T38" fmla="*/ 109 w 289"/>
                  <a:gd name="T39" fmla="*/ 285 h 290"/>
                  <a:gd name="T40" fmla="*/ 138 w 289"/>
                  <a:gd name="T41" fmla="*/ 289 h 290"/>
                  <a:gd name="T42" fmla="*/ 166 w 289"/>
                  <a:gd name="T43" fmla="*/ 289 h 290"/>
                  <a:gd name="T44" fmla="*/ 195 w 289"/>
                  <a:gd name="T45" fmla="*/ 282 h 290"/>
                  <a:gd name="T46" fmla="*/ 222 w 289"/>
                  <a:gd name="T47" fmla="*/ 270 h 290"/>
                  <a:gd name="T48" fmla="*/ 246 w 289"/>
                  <a:gd name="T49" fmla="*/ 252 h 290"/>
                  <a:gd name="T50" fmla="*/ 264 w 289"/>
                  <a:gd name="T51" fmla="*/ 231 h 290"/>
                  <a:gd name="T52" fmla="*/ 278 w 289"/>
                  <a:gd name="T53" fmla="*/ 207 h 290"/>
                  <a:gd name="T54" fmla="*/ 286 w 289"/>
                  <a:gd name="T55" fmla="*/ 180 h 290"/>
                  <a:gd name="T56" fmla="*/ 289 w 289"/>
                  <a:gd name="T57" fmla="*/ 154 h 290"/>
                  <a:gd name="T58" fmla="*/ 287 w 289"/>
                  <a:gd name="T59" fmla="*/ 126 h 290"/>
                  <a:gd name="T60" fmla="*/ 279 w 289"/>
                  <a:gd name="T61" fmla="*/ 99 h 290"/>
                  <a:gd name="T62" fmla="*/ 267 w 289"/>
                  <a:gd name="T63"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0">
                    <a:moveTo>
                      <a:pt x="258" y="60"/>
                    </a:moveTo>
                    <a:lnTo>
                      <a:pt x="249" y="49"/>
                    </a:lnTo>
                    <a:lnTo>
                      <a:pt x="239" y="38"/>
                    </a:lnTo>
                    <a:lnTo>
                      <a:pt x="228" y="29"/>
                    </a:lnTo>
                    <a:lnTo>
                      <a:pt x="216" y="21"/>
                    </a:lnTo>
                    <a:lnTo>
                      <a:pt x="203" y="15"/>
                    </a:lnTo>
                    <a:lnTo>
                      <a:pt x="190" y="9"/>
                    </a:lnTo>
                    <a:lnTo>
                      <a:pt x="177" y="5"/>
                    </a:lnTo>
                    <a:lnTo>
                      <a:pt x="163" y="2"/>
                    </a:lnTo>
                    <a:lnTo>
                      <a:pt x="150" y="1"/>
                    </a:lnTo>
                    <a:lnTo>
                      <a:pt x="136" y="0"/>
                    </a:lnTo>
                    <a:lnTo>
                      <a:pt x="123" y="2"/>
                    </a:lnTo>
                    <a:lnTo>
                      <a:pt x="109" y="4"/>
                    </a:lnTo>
                    <a:lnTo>
                      <a:pt x="96" y="8"/>
                    </a:lnTo>
                    <a:lnTo>
                      <a:pt x="83" y="13"/>
                    </a:lnTo>
                    <a:lnTo>
                      <a:pt x="69" y="20"/>
                    </a:lnTo>
                    <a:lnTo>
                      <a:pt x="57" y="28"/>
                    </a:lnTo>
                    <a:lnTo>
                      <a:pt x="45" y="38"/>
                    </a:lnTo>
                    <a:lnTo>
                      <a:pt x="35" y="48"/>
                    </a:lnTo>
                    <a:lnTo>
                      <a:pt x="26" y="59"/>
                    </a:lnTo>
                    <a:lnTo>
                      <a:pt x="19" y="71"/>
                    </a:lnTo>
                    <a:lnTo>
                      <a:pt x="13" y="83"/>
                    </a:lnTo>
                    <a:lnTo>
                      <a:pt x="8" y="97"/>
                    </a:lnTo>
                    <a:lnTo>
                      <a:pt x="4" y="110"/>
                    </a:lnTo>
                    <a:lnTo>
                      <a:pt x="2" y="123"/>
                    </a:lnTo>
                    <a:lnTo>
                      <a:pt x="0" y="137"/>
                    </a:lnTo>
                    <a:lnTo>
                      <a:pt x="0" y="150"/>
                    </a:lnTo>
                    <a:lnTo>
                      <a:pt x="1" y="164"/>
                    </a:lnTo>
                    <a:lnTo>
                      <a:pt x="4" y="178"/>
                    </a:lnTo>
                    <a:lnTo>
                      <a:pt x="7" y="191"/>
                    </a:lnTo>
                    <a:lnTo>
                      <a:pt x="12" y="205"/>
                    </a:lnTo>
                    <a:lnTo>
                      <a:pt x="18" y="218"/>
                    </a:lnTo>
                    <a:lnTo>
                      <a:pt x="25" y="230"/>
                    </a:lnTo>
                    <a:lnTo>
                      <a:pt x="34" y="241"/>
                    </a:lnTo>
                    <a:lnTo>
                      <a:pt x="45" y="252"/>
                    </a:lnTo>
                    <a:lnTo>
                      <a:pt x="56" y="261"/>
                    </a:lnTo>
                    <a:lnTo>
                      <a:pt x="68" y="269"/>
                    </a:lnTo>
                    <a:lnTo>
                      <a:pt x="82" y="275"/>
                    </a:lnTo>
                    <a:lnTo>
                      <a:pt x="96" y="281"/>
                    </a:lnTo>
                    <a:lnTo>
                      <a:pt x="109" y="285"/>
                    </a:lnTo>
                    <a:lnTo>
                      <a:pt x="123" y="288"/>
                    </a:lnTo>
                    <a:lnTo>
                      <a:pt x="138" y="289"/>
                    </a:lnTo>
                    <a:lnTo>
                      <a:pt x="152" y="290"/>
                    </a:lnTo>
                    <a:lnTo>
                      <a:pt x="166" y="289"/>
                    </a:lnTo>
                    <a:lnTo>
                      <a:pt x="181" y="286"/>
                    </a:lnTo>
                    <a:lnTo>
                      <a:pt x="195" y="282"/>
                    </a:lnTo>
                    <a:lnTo>
                      <a:pt x="208" y="277"/>
                    </a:lnTo>
                    <a:lnTo>
                      <a:pt x="222" y="270"/>
                    </a:lnTo>
                    <a:lnTo>
                      <a:pt x="234" y="262"/>
                    </a:lnTo>
                    <a:lnTo>
                      <a:pt x="246" y="252"/>
                    </a:lnTo>
                    <a:lnTo>
                      <a:pt x="256" y="242"/>
                    </a:lnTo>
                    <a:lnTo>
                      <a:pt x="264" y="231"/>
                    </a:lnTo>
                    <a:lnTo>
                      <a:pt x="272" y="219"/>
                    </a:lnTo>
                    <a:lnTo>
                      <a:pt x="278" y="207"/>
                    </a:lnTo>
                    <a:lnTo>
                      <a:pt x="283" y="195"/>
                    </a:lnTo>
                    <a:lnTo>
                      <a:pt x="286" y="180"/>
                    </a:lnTo>
                    <a:lnTo>
                      <a:pt x="288" y="167"/>
                    </a:lnTo>
                    <a:lnTo>
                      <a:pt x="289" y="154"/>
                    </a:lnTo>
                    <a:lnTo>
                      <a:pt x="289" y="140"/>
                    </a:lnTo>
                    <a:lnTo>
                      <a:pt x="287" y="126"/>
                    </a:lnTo>
                    <a:lnTo>
                      <a:pt x="284" y="113"/>
                    </a:lnTo>
                    <a:lnTo>
                      <a:pt x="279" y="99"/>
                    </a:lnTo>
                    <a:lnTo>
                      <a:pt x="274" y="85"/>
                    </a:lnTo>
                    <a:lnTo>
                      <a:pt x="267" y="72"/>
                    </a:lnTo>
                    <a:lnTo>
                      <a:pt x="258" y="60"/>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0"/>
              <p:cNvSpPr>
                <a:spLocks/>
              </p:cNvSpPr>
              <p:nvPr/>
            </p:nvSpPr>
            <p:spPr bwMode="auto">
              <a:xfrm>
                <a:off x="3009" y="1726"/>
                <a:ext cx="58" cy="59"/>
              </a:xfrm>
              <a:custGeom>
                <a:avLst/>
                <a:gdLst>
                  <a:gd name="T0" fmla="*/ 466 w 813"/>
                  <a:gd name="T1" fmla="*/ 0 h 823"/>
                  <a:gd name="T2" fmla="*/ 507 w 813"/>
                  <a:gd name="T3" fmla="*/ 315 h 823"/>
                  <a:gd name="T4" fmla="*/ 813 w 813"/>
                  <a:gd name="T5" fmla="*/ 372 h 823"/>
                  <a:gd name="T6" fmla="*/ 531 w 813"/>
                  <a:gd name="T7" fmla="*/ 509 h 823"/>
                  <a:gd name="T8" fmla="*/ 563 w 813"/>
                  <a:gd name="T9" fmla="*/ 823 h 823"/>
                  <a:gd name="T10" fmla="*/ 354 w 813"/>
                  <a:gd name="T11" fmla="*/ 589 h 823"/>
                  <a:gd name="T12" fmla="*/ 65 w 813"/>
                  <a:gd name="T13" fmla="*/ 718 h 823"/>
                  <a:gd name="T14" fmla="*/ 217 w 813"/>
                  <a:gd name="T15" fmla="*/ 445 h 823"/>
                  <a:gd name="T16" fmla="*/ 0 w 813"/>
                  <a:gd name="T17" fmla="*/ 210 h 823"/>
                  <a:gd name="T18" fmla="*/ 313 w 813"/>
                  <a:gd name="T19" fmla="*/ 275 h 823"/>
                  <a:gd name="T20" fmla="*/ 466 w 81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23">
                    <a:moveTo>
                      <a:pt x="466" y="0"/>
                    </a:moveTo>
                    <a:lnTo>
                      <a:pt x="507" y="315"/>
                    </a:lnTo>
                    <a:lnTo>
                      <a:pt x="813" y="372"/>
                    </a:lnTo>
                    <a:lnTo>
                      <a:pt x="531" y="509"/>
                    </a:lnTo>
                    <a:lnTo>
                      <a:pt x="563" y="823"/>
                    </a:lnTo>
                    <a:lnTo>
                      <a:pt x="354" y="589"/>
                    </a:lnTo>
                    <a:lnTo>
                      <a:pt x="65" y="718"/>
                    </a:lnTo>
                    <a:lnTo>
                      <a:pt x="217" y="445"/>
                    </a:lnTo>
                    <a:lnTo>
                      <a:pt x="0" y="210"/>
                    </a:lnTo>
                    <a:lnTo>
                      <a:pt x="313" y="275"/>
                    </a:lnTo>
                    <a:lnTo>
                      <a:pt x="466"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61"/>
              <p:cNvSpPr>
                <a:spLocks/>
              </p:cNvSpPr>
              <p:nvPr/>
            </p:nvSpPr>
            <p:spPr bwMode="auto">
              <a:xfrm>
                <a:off x="2805" y="1468"/>
                <a:ext cx="37" cy="37"/>
              </a:xfrm>
              <a:custGeom>
                <a:avLst/>
                <a:gdLst>
                  <a:gd name="T0" fmla="*/ 129 w 524"/>
                  <a:gd name="T1" fmla="*/ 0 h 516"/>
                  <a:gd name="T2" fmla="*/ 282 w 524"/>
                  <a:gd name="T3" fmla="*/ 105 h 516"/>
                  <a:gd name="T4" fmla="*/ 460 w 524"/>
                  <a:gd name="T5" fmla="*/ 41 h 516"/>
                  <a:gd name="T6" fmla="*/ 403 w 524"/>
                  <a:gd name="T7" fmla="*/ 219 h 516"/>
                  <a:gd name="T8" fmla="*/ 524 w 524"/>
                  <a:gd name="T9" fmla="*/ 356 h 516"/>
                  <a:gd name="T10" fmla="*/ 339 w 524"/>
                  <a:gd name="T11" fmla="*/ 364 h 516"/>
                  <a:gd name="T12" fmla="*/ 242 w 524"/>
                  <a:gd name="T13" fmla="*/ 516 h 516"/>
                  <a:gd name="T14" fmla="*/ 178 w 524"/>
                  <a:gd name="T15" fmla="*/ 348 h 516"/>
                  <a:gd name="T16" fmla="*/ 0 w 524"/>
                  <a:gd name="T17" fmla="*/ 299 h 516"/>
                  <a:gd name="T18" fmla="*/ 145 w 524"/>
                  <a:gd name="T19" fmla="*/ 186 h 516"/>
                  <a:gd name="T20" fmla="*/ 129 w 524"/>
                  <a:gd name="T2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516">
                    <a:moveTo>
                      <a:pt x="129" y="0"/>
                    </a:moveTo>
                    <a:lnTo>
                      <a:pt x="282" y="105"/>
                    </a:lnTo>
                    <a:lnTo>
                      <a:pt x="460" y="41"/>
                    </a:lnTo>
                    <a:lnTo>
                      <a:pt x="403" y="219"/>
                    </a:lnTo>
                    <a:lnTo>
                      <a:pt x="524" y="356"/>
                    </a:lnTo>
                    <a:lnTo>
                      <a:pt x="339" y="364"/>
                    </a:lnTo>
                    <a:lnTo>
                      <a:pt x="242" y="516"/>
                    </a:lnTo>
                    <a:lnTo>
                      <a:pt x="178" y="348"/>
                    </a:lnTo>
                    <a:lnTo>
                      <a:pt x="0" y="299"/>
                    </a:lnTo>
                    <a:lnTo>
                      <a:pt x="145" y="186"/>
                    </a:lnTo>
                    <a:lnTo>
                      <a:pt x="129"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62"/>
              <p:cNvSpPr>
                <a:spLocks/>
              </p:cNvSpPr>
              <p:nvPr/>
            </p:nvSpPr>
            <p:spPr bwMode="auto">
              <a:xfrm>
                <a:off x="2888" y="1636"/>
                <a:ext cx="47" cy="49"/>
              </a:xfrm>
              <a:custGeom>
                <a:avLst/>
                <a:gdLst>
                  <a:gd name="T0" fmla="*/ 402 w 652"/>
                  <a:gd name="T1" fmla="*/ 0 h 686"/>
                  <a:gd name="T2" fmla="*/ 442 w 652"/>
                  <a:gd name="T3" fmla="*/ 242 h 686"/>
                  <a:gd name="T4" fmla="*/ 652 w 652"/>
                  <a:gd name="T5" fmla="*/ 346 h 686"/>
                  <a:gd name="T6" fmla="*/ 442 w 652"/>
                  <a:gd name="T7" fmla="*/ 452 h 686"/>
                  <a:gd name="T8" fmla="*/ 410 w 652"/>
                  <a:gd name="T9" fmla="*/ 686 h 686"/>
                  <a:gd name="T10" fmla="*/ 242 w 652"/>
                  <a:gd name="T11" fmla="*/ 516 h 686"/>
                  <a:gd name="T12" fmla="*/ 8 w 652"/>
                  <a:gd name="T13" fmla="*/ 565 h 686"/>
                  <a:gd name="T14" fmla="*/ 113 w 652"/>
                  <a:gd name="T15" fmla="*/ 346 h 686"/>
                  <a:gd name="T16" fmla="*/ 0 w 652"/>
                  <a:gd name="T17" fmla="*/ 137 h 686"/>
                  <a:gd name="T18" fmla="*/ 242 w 652"/>
                  <a:gd name="T19" fmla="*/ 178 h 686"/>
                  <a:gd name="T20" fmla="*/ 402 w 652"/>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686">
                    <a:moveTo>
                      <a:pt x="402" y="0"/>
                    </a:moveTo>
                    <a:lnTo>
                      <a:pt x="442" y="242"/>
                    </a:lnTo>
                    <a:lnTo>
                      <a:pt x="652" y="346"/>
                    </a:lnTo>
                    <a:lnTo>
                      <a:pt x="442" y="452"/>
                    </a:lnTo>
                    <a:lnTo>
                      <a:pt x="410" y="686"/>
                    </a:lnTo>
                    <a:lnTo>
                      <a:pt x="242" y="516"/>
                    </a:lnTo>
                    <a:lnTo>
                      <a:pt x="8" y="565"/>
                    </a:lnTo>
                    <a:lnTo>
                      <a:pt x="113" y="346"/>
                    </a:lnTo>
                    <a:lnTo>
                      <a:pt x="0" y="137"/>
                    </a:lnTo>
                    <a:lnTo>
                      <a:pt x="242" y="178"/>
                    </a:lnTo>
                    <a:lnTo>
                      <a:pt x="402"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3"/>
              <p:cNvSpPr>
                <a:spLocks/>
              </p:cNvSpPr>
              <p:nvPr/>
            </p:nvSpPr>
            <p:spPr bwMode="auto">
              <a:xfrm>
                <a:off x="2844" y="1642"/>
                <a:ext cx="28" cy="28"/>
              </a:xfrm>
              <a:custGeom>
                <a:avLst/>
                <a:gdLst>
                  <a:gd name="T0" fmla="*/ 160 w 394"/>
                  <a:gd name="T1" fmla="*/ 0 h 395"/>
                  <a:gd name="T2" fmla="*/ 249 w 394"/>
                  <a:gd name="T3" fmla="*/ 105 h 395"/>
                  <a:gd name="T4" fmla="*/ 394 w 394"/>
                  <a:gd name="T5" fmla="*/ 89 h 395"/>
                  <a:gd name="T6" fmla="*/ 314 w 394"/>
                  <a:gd name="T7" fmla="*/ 210 h 395"/>
                  <a:gd name="T8" fmla="*/ 370 w 394"/>
                  <a:gd name="T9" fmla="*/ 338 h 395"/>
                  <a:gd name="T10" fmla="*/ 241 w 394"/>
                  <a:gd name="T11" fmla="*/ 306 h 395"/>
                  <a:gd name="T12" fmla="*/ 136 w 394"/>
                  <a:gd name="T13" fmla="*/ 395 h 395"/>
                  <a:gd name="T14" fmla="*/ 121 w 394"/>
                  <a:gd name="T15" fmla="*/ 257 h 395"/>
                  <a:gd name="T16" fmla="*/ 0 w 394"/>
                  <a:gd name="T17" fmla="*/ 186 h 395"/>
                  <a:gd name="T18" fmla="*/ 128 w 394"/>
                  <a:gd name="T19" fmla="*/ 137 h 395"/>
                  <a:gd name="T20" fmla="*/ 160 w 394"/>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95">
                    <a:moveTo>
                      <a:pt x="160" y="0"/>
                    </a:moveTo>
                    <a:lnTo>
                      <a:pt x="249" y="105"/>
                    </a:lnTo>
                    <a:lnTo>
                      <a:pt x="394" y="89"/>
                    </a:lnTo>
                    <a:lnTo>
                      <a:pt x="314" y="210"/>
                    </a:lnTo>
                    <a:lnTo>
                      <a:pt x="370" y="338"/>
                    </a:lnTo>
                    <a:lnTo>
                      <a:pt x="241" y="306"/>
                    </a:lnTo>
                    <a:lnTo>
                      <a:pt x="136" y="395"/>
                    </a:lnTo>
                    <a:lnTo>
                      <a:pt x="121" y="257"/>
                    </a:lnTo>
                    <a:lnTo>
                      <a:pt x="0" y="186"/>
                    </a:lnTo>
                    <a:lnTo>
                      <a:pt x="128" y="137"/>
                    </a:lnTo>
                    <a:lnTo>
                      <a:pt x="160" y="0"/>
                    </a:lnTo>
                    <a:close/>
                  </a:path>
                </a:pathLst>
              </a:custGeom>
              <a:solidFill>
                <a:srgbClr val="832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4"/>
              <p:cNvSpPr>
                <a:spLocks/>
              </p:cNvSpPr>
              <p:nvPr/>
            </p:nvSpPr>
            <p:spPr bwMode="auto">
              <a:xfrm>
                <a:off x="3018" y="1329"/>
                <a:ext cx="51" cy="53"/>
              </a:xfrm>
              <a:custGeom>
                <a:avLst/>
                <a:gdLst>
                  <a:gd name="T0" fmla="*/ 443 w 717"/>
                  <a:gd name="T1" fmla="*/ 0 h 750"/>
                  <a:gd name="T2" fmla="*/ 483 w 717"/>
                  <a:gd name="T3" fmla="*/ 257 h 750"/>
                  <a:gd name="T4" fmla="*/ 717 w 717"/>
                  <a:gd name="T5" fmla="*/ 370 h 750"/>
                  <a:gd name="T6" fmla="*/ 483 w 717"/>
                  <a:gd name="T7" fmla="*/ 491 h 750"/>
                  <a:gd name="T8" fmla="*/ 443 w 717"/>
                  <a:gd name="T9" fmla="*/ 750 h 750"/>
                  <a:gd name="T10" fmla="*/ 258 w 717"/>
                  <a:gd name="T11" fmla="*/ 556 h 750"/>
                  <a:gd name="T12" fmla="*/ 0 w 717"/>
                  <a:gd name="T13" fmla="*/ 604 h 750"/>
                  <a:gd name="T14" fmla="*/ 121 w 717"/>
                  <a:gd name="T15" fmla="*/ 370 h 750"/>
                  <a:gd name="T16" fmla="*/ 0 w 717"/>
                  <a:gd name="T17" fmla="*/ 136 h 750"/>
                  <a:gd name="T18" fmla="*/ 266 w 717"/>
                  <a:gd name="T19" fmla="*/ 184 h 750"/>
                  <a:gd name="T20" fmla="*/ 443 w 717"/>
                  <a:gd name="T2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750">
                    <a:moveTo>
                      <a:pt x="443" y="0"/>
                    </a:moveTo>
                    <a:lnTo>
                      <a:pt x="483" y="257"/>
                    </a:lnTo>
                    <a:lnTo>
                      <a:pt x="717" y="370"/>
                    </a:lnTo>
                    <a:lnTo>
                      <a:pt x="483" y="491"/>
                    </a:lnTo>
                    <a:lnTo>
                      <a:pt x="443" y="750"/>
                    </a:lnTo>
                    <a:lnTo>
                      <a:pt x="258" y="556"/>
                    </a:lnTo>
                    <a:lnTo>
                      <a:pt x="0" y="604"/>
                    </a:lnTo>
                    <a:lnTo>
                      <a:pt x="121" y="370"/>
                    </a:lnTo>
                    <a:lnTo>
                      <a:pt x="0" y="136"/>
                    </a:lnTo>
                    <a:lnTo>
                      <a:pt x="266" y="184"/>
                    </a:lnTo>
                    <a:lnTo>
                      <a:pt x="443" y="0"/>
                    </a:lnTo>
                    <a:close/>
                  </a:path>
                </a:pathLst>
              </a:custGeom>
              <a:solidFill>
                <a:srgbClr val="832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5"/>
              <p:cNvSpPr>
                <a:spLocks/>
              </p:cNvSpPr>
              <p:nvPr/>
            </p:nvSpPr>
            <p:spPr bwMode="auto">
              <a:xfrm>
                <a:off x="3033" y="1613"/>
                <a:ext cx="46" cy="47"/>
              </a:xfrm>
              <a:custGeom>
                <a:avLst/>
                <a:gdLst>
                  <a:gd name="T0" fmla="*/ 444 w 644"/>
                  <a:gd name="T1" fmla="*/ 0 h 654"/>
                  <a:gd name="T2" fmla="*/ 452 w 644"/>
                  <a:gd name="T3" fmla="*/ 234 h 654"/>
                  <a:gd name="T4" fmla="*/ 644 w 644"/>
                  <a:gd name="T5" fmla="*/ 355 h 654"/>
                  <a:gd name="T6" fmla="*/ 428 w 644"/>
                  <a:gd name="T7" fmla="*/ 436 h 654"/>
                  <a:gd name="T8" fmla="*/ 371 w 644"/>
                  <a:gd name="T9" fmla="*/ 654 h 654"/>
                  <a:gd name="T10" fmla="*/ 234 w 644"/>
                  <a:gd name="T11" fmla="*/ 477 h 654"/>
                  <a:gd name="T12" fmla="*/ 0 w 644"/>
                  <a:gd name="T13" fmla="*/ 493 h 654"/>
                  <a:gd name="T14" fmla="*/ 129 w 644"/>
                  <a:gd name="T15" fmla="*/ 299 h 654"/>
                  <a:gd name="T16" fmla="*/ 49 w 644"/>
                  <a:gd name="T17" fmla="*/ 89 h 654"/>
                  <a:gd name="T18" fmla="*/ 266 w 644"/>
                  <a:gd name="T19" fmla="*/ 145 h 654"/>
                  <a:gd name="T20" fmla="*/ 444 w 644"/>
                  <a:gd name="T21"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54">
                    <a:moveTo>
                      <a:pt x="444" y="0"/>
                    </a:moveTo>
                    <a:lnTo>
                      <a:pt x="452" y="234"/>
                    </a:lnTo>
                    <a:lnTo>
                      <a:pt x="644" y="355"/>
                    </a:lnTo>
                    <a:lnTo>
                      <a:pt x="428" y="436"/>
                    </a:lnTo>
                    <a:lnTo>
                      <a:pt x="371" y="654"/>
                    </a:lnTo>
                    <a:lnTo>
                      <a:pt x="234" y="477"/>
                    </a:lnTo>
                    <a:lnTo>
                      <a:pt x="0" y="493"/>
                    </a:lnTo>
                    <a:lnTo>
                      <a:pt x="129" y="299"/>
                    </a:lnTo>
                    <a:lnTo>
                      <a:pt x="49" y="89"/>
                    </a:lnTo>
                    <a:lnTo>
                      <a:pt x="266" y="145"/>
                    </a:lnTo>
                    <a:lnTo>
                      <a:pt x="444" y="0"/>
                    </a:lnTo>
                    <a:close/>
                  </a:path>
                </a:pathLst>
              </a:custGeom>
              <a:solidFill>
                <a:srgbClr val="DF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6"/>
              <p:cNvSpPr>
                <a:spLocks noEditPoints="1"/>
              </p:cNvSpPr>
              <p:nvPr/>
            </p:nvSpPr>
            <p:spPr bwMode="auto">
              <a:xfrm>
                <a:off x="2860" y="1221"/>
                <a:ext cx="59" cy="72"/>
              </a:xfrm>
              <a:custGeom>
                <a:avLst/>
                <a:gdLst>
                  <a:gd name="T0" fmla="*/ 617 w 827"/>
                  <a:gd name="T1" fmla="*/ 891 h 1006"/>
                  <a:gd name="T2" fmla="*/ 438 w 827"/>
                  <a:gd name="T3" fmla="*/ 871 h 1006"/>
                  <a:gd name="T4" fmla="*/ 280 w 827"/>
                  <a:gd name="T5" fmla="*/ 792 h 1006"/>
                  <a:gd name="T6" fmla="*/ 162 w 827"/>
                  <a:gd name="T7" fmla="*/ 651 h 1006"/>
                  <a:gd name="T8" fmla="*/ 147 w 827"/>
                  <a:gd name="T9" fmla="*/ 823 h 1006"/>
                  <a:gd name="T10" fmla="*/ 330 w 827"/>
                  <a:gd name="T11" fmla="*/ 954 h 1006"/>
                  <a:gd name="T12" fmla="*/ 547 w 827"/>
                  <a:gd name="T13" fmla="*/ 1006 h 1006"/>
                  <a:gd name="T14" fmla="*/ 773 w 827"/>
                  <a:gd name="T15" fmla="*/ 968 h 1006"/>
                  <a:gd name="T16" fmla="*/ 126 w 827"/>
                  <a:gd name="T17" fmla="*/ 559 h 1006"/>
                  <a:gd name="T18" fmla="*/ 117 w 827"/>
                  <a:gd name="T19" fmla="*/ 416 h 1006"/>
                  <a:gd name="T20" fmla="*/ 162 w 827"/>
                  <a:gd name="T21" fmla="*/ 284 h 1006"/>
                  <a:gd name="T22" fmla="*/ 256 w 827"/>
                  <a:gd name="T23" fmla="*/ 177 h 1006"/>
                  <a:gd name="T24" fmla="*/ 201 w 827"/>
                  <a:gd name="T25" fmla="*/ 78 h 1006"/>
                  <a:gd name="T26" fmla="*/ 74 w 827"/>
                  <a:gd name="T27" fmla="*/ 211 h 1006"/>
                  <a:gd name="T28" fmla="*/ 8 w 827"/>
                  <a:gd name="T29" fmla="*/ 381 h 1006"/>
                  <a:gd name="T30" fmla="*/ 9 w 827"/>
                  <a:gd name="T31" fmla="*/ 566 h 1006"/>
                  <a:gd name="T32" fmla="*/ 95 w 827"/>
                  <a:gd name="T33" fmla="*/ 654 h 1006"/>
                  <a:gd name="T34" fmla="*/ 398 w 827"/>
                  <a:gd name="T35" fmla="*/ 115 h 1006"/>
                  <a:gd name="T36" fmla="*/ 505 w 827"/>
                  <a:gd name="T37" fmla="*/ 122 h 1006"/>
                  <a:gd name="T38" fmla="*/ 603 w 827"/>
                  <a:gd name="T39" fmla="*/ 164 h 1006"/>
                  <a:gd name="T40" fmla="*/ 677 w 827"/>
                  <a:gd name="T41" fmla="*/ 243 h 1006"/>
                  <a:gd name="T42" fmla="*/ 740 w 827"/>
                  <a:gd name="T43" fmla="*/ 136 h 1006"/>
                  <a:gd name="T44" fmla="*/ 620 w 827"/>
                  <a:gd name="T45" fmla="*/ 42 h 1006"/>
                  <a:gd name="T46" fmla="*/ 475 w 827"/>
                  <a:gd name="T47" fmla="*/ 2 h 1006"/>
                  <a:gd name="T48" fmla="*/ 321 w 827"/>
                  <a:gd name="T49" fmla="*/ 18 h 1006"/>
                  <a:gd name="T50" fmla="*/ 690 w 827"/>
                  <a:gd name="T51" fmla="*/ 267 h 1006"/>
                  <a:gd name="T52" fmla="*/ 711 w 827"/>
                  <a:gd name="T53" fmla="*/ 391 h 1006"/>
                  <a:gd name="T54" fmla="*/ 673 w 827"/>
                  <a:gd name="T55" fmla="*/ 486 h 1006"/>
                  <a:gd name="T56" fmla="*/ 594 w 827"/>
                  <a:gd name="T57" fmla="*/ 557 h 1006"/>
                  <a:gd name="T58" fmla="*/ 733 w 827"/>
                  <a:gd name="T59" fmla="*/ 587 h 1006"/>
                  <a:gd name="T60" fmla="*/ 801 w 827"/>
                  <a:gd name="T61" fmla="*/ 482 h 1006"/>
                  <a:gd name="T62" fmla="*/ 825 w 827"/>
                  <a:gd name="T63" fmla="*/ 360 h 1006"/>
                  <a:gd name="T64" fmla="*/ 802 w 827"/>
                  <a:gd name="T65" fmla="*/ 233 h 1006"/>
                  <a:gd name="T66" fmla="*/ 564 w 827"/>
                  <a:gd name="T67" fmla="*/ 567 h 1006"/>
                  <a:gd name="T68" fmla="*/ 444 w 827"/>
                  <a:gd name="T69" fmla="*/ 551 h 1006"/>
                  <a:gd name="T70" fmla="*/ 286 w 827"/>
                  <a:gd name="T71" fmla="*/ 545 h 1006"/>
                  <a:gd name="T72" fmla="*/ 355 w 827"/>
                  <a:gd name="T73" fmla="*/ 624 h 1006"/>
                  <a:gd name="T74" fmla="*/ 446 w 827"/>
                  <a:gd name="T75" fmla="*/ 671 h 1006"/>
                  <a:gd name="T76" fmla="*/ 550 w 827"/>
                  <a:gd name="T77" fmla="*/ 680 h 1006"/>
                  <a:gd name="T78" fmla="*/ 594 w 827"/>
                  <a:gd name="T79" fmla="*/ 557 h 1006"/>
                  <a:gd name="T80" fmla="*/ 368 w 827"/>
                  <a:gd name="T81" fmla="*/ 437 h 1006"/>
                  <a:gd name="T82" fmla="*/ 397 w 827"/>
                  <a:gd name="T83" fmla="*/ 353 h 1006"/>
                  <a:gd name="T84" fmla="*/ 355 w 827"/>
                  <a:gd name="T85" fmla="*/ 244 h 1006"/>
                  <a:gd name="T86" fmla="*/ 293 w 827"/>
                  <a:gd name="T87" fmla="*/ 309 h 1006"/>
                  <a:gd name="T88" fmla="*/ 261 w 827"/>
                  <a:gd name="T89" fmla="*/ 391 h 1006"/>
                  <a:gd name="T90" fmla="*/ 261 w 827"/>
                  <a:gd name="T91" fmla="*/ 479 h 1006"/>
                  <a:gd name="T92" fmla="*/ 328 w 827"/>
                  <a:gd name="T93" fmla="*/ 509 h 1006"/>
                  <a:gd name="T94" fmla="*/ 479 w 827"/>
                  <a:gd name="T95" fmla="*/ 318 h 1006"/>
                  <a:gd name="T96" fmla="*/ 536 w 827"/>
                  <a:gd name="T97" fmla="*/ 349 h 1006"/>
                  <a:gd name="T98" fmla="*/ 580 w 827"/>
                  <a:gd name="T99" fmla="*/ 242 h 1006"/>
                  <a:gd name="T100" fmla="*/ 440 w 827"/>
                  <a:gd name="T101" fmla="*/ 209 h 1006"/>
                  <a:gd name="T102" fmla="*/ 546 w 827"/>
                  <a:gd name="T103" fmla="*/ 364 h 1006"/>
                  <a:gd name="T104" fmla="*/ 546 w 827"/>
                  <a:gd name="T105" fmla="*/ 404 h 1006"/>
                  <a:gd name="T106" fmla="*/ 584 w 827"/>
                  <a:gd name="T107" fmla="*/ 525 h 1006"/>
                  <a:gd name="T108" fmla="*/ 656 w 827"/>
                  <a:gd name="T109" fmla="*/ 424 h 1006"/>
                  <a:gd name="T110" fmla="*/ 546 w 827"/>
                  <a:gd name="T111" fmla="*/ 364 h 1006"/>
                  <a:gd name="T112" fmla="*/ 383 w 827"/>
                  <a:gd name="T113" fmla="*/ 482 h 1006"/>
                  <a:gd name="T114" fmla="*/ 471 w 827"/>
                  <a:gd name="T115" fmla="*/ 547 h 1006"/>
                  <a:gd name="T116" fmla="*/ 522 w 827"/>
                  <a:gd name="T117" fmla="*/ 436 h 1006"/>
                  <a:gd name="T118" fmla="*/ 421 w 827"/>
                  <a:gd name="T119" fmla="*/ 306 h 1006"/>
                  <a:gd name="T120" fmla="*/ 366 w 827"/>
                  <a:gd name="T121" fmla="*/ 384 h 1006"/>
                  <a:gd name="T122" fmla="*/ 473 w 827"/>
                  <a:gd name="T123" fmla="*/ 42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06">
                    <a:moveTo>
                      <a:pt x="779" y="848"/>
                    </a:moveTo>
                    <a:lnTo>
                      <a:pt x="756" y="857"/>
                    </a:lnTo>
                    <a:lnTo>
                      <a:pt x="733" y="866"/>
                    </a:lnTo>
                    <a:lnTo>
                      <a:pt x="710" y="873"/>
                    </a:lnTo>
                    <a:lnTo>
                      <a:pt x="687" y="880"/>
                    </a:lnTo>
                    <a:lnTo>
                      <a:pt x="664" y="885"/>
                    </a:lnTo>
                    <a:lnTo>
                      <a:pt x="641" y="889"/>
                    </a:lnTo>
                    <a:lnTo>
                      <a:pt x="617" y="891"/>
                    </a:lnTo>
                    <a:lnTo>
                      <a:pt x="595" y="893"/>
                    </a:lnTo>
                    <a:lnTo>
                      <a:pt x="572" y="893"/>
                    </a:lnTo>
                    <a:lnTo>
                      <a:pt x="549" y="892"/>
                    </a:lnTo>
                    <a:lnTo>
                      <a:pt x="527" y="890"/>
                    </a:lnTo>
                    <a:lnTo>
                      <a:pt x="504" y="887"/>
                    </a:lnTo>
                    <a:lnTo>
                      <a:pt x="481" y="883"/>
                    </a:lnTo>
                    <a:lnTo>
                      <a:pt x="459" y="878"/>
                    </a:lnTo>
                    <a:lnTo>
                      <a:pt x="438" y="871"/>
                    </a:lnTo>
                    <a:lnTo>
                      <a:pt x="417" y="864"/>
                    </a:lnTo>
                    <a:lnTo>
                      <a:pt x="396" y="857"/>
                    </a:lnTo>
                    <a:lnTo>
                      <a:pt x="376" y="849"/>
                    </a:lnTo>
                    <a:lnTo>
                      <a:pt x="356" y="840"/>
                    </a:lnTo>
                    <a:lnTo>
                      <a:pt x="335" y="830"/>
                    </a:lnTo>
                    <a:lnTo>
                      <a:pt x="316" y="818"/>
                    </a:lnTo>
                    <a:lnTo>
                      <a:pt x="298" y="806"/>
                    </a:lnTo>
                    <a:lnTo>
                      <a:pt x="280" y="792"/>
                    </a:lnTo>
                    <a:lnTo>
                      <a:pt x="263" y="778"/>
                    </a:lnTo>
                    <a:lnTo>
                      <a:pt x="246" y="761"/>
                    </a:lnTo>
                    <a:lnTo>
                      <a:pt x="231" y="745"/>
                    </a:lnTo>
                    <a:lnTo>
                      <a:pt x="216" y="728"/>
                    </a:lnTo>
                    <a:lnTo>
                      <a:pt x="200" y="710"/>
                    </a:lnTo>
                    <a:lnTo>
                      <a:pt x="187" y="691"/>
                    </a:lnTo>
                    <a:lnTo>
                      <a:pt x="174" y="672"/>
                    </a:lnTo>
                    <a:lnTo>
                      <a:pt x="162" y="651"/>
                    </a:lnTo>
                    <a:lnTo>
                      <a:pt x="151" y="630"/>
                    </a:lnTo>
                    <a:lnTo>
                      <a:pt x="46" y="679"/>
                    </a:lnTo>
                    <a:lnTo>
                      <a:pt x="60" y="705"/>
                    </a:lnTo>
                    <a:lnTo>
                      <a:pt x="75" y="731"/>
                    </a:lnTo>
                    <a:lnTo>
                      <a:pt x="93" y="755"/>
                    </a:lnTo>
                    <a:lnTo>
                      <a:pt x="110" y="780"/>
                    </a:lnTo>
                    <a:lnTo>
                      <a:pt x="128" y="802"/>
                    </a:lnTo>
                    <a:lnTo>
                      <a:pt x="147" y="823"/>
                    </a:lnTo>
                    <a:lnTo>
                      <a:pt x="168" y="843"/>
                    </a:lnTo>
                    <a:lnTo>
                      <a:pt x="189" y="863"/>
                    </a:lnTo>
                    <a:lnTo>
                      <a:pt x="210" y="882"/>
                    </a:lnTo>
                    <a:lnTo>
                      <a:pt x="234" y="898"/>
                    </a:lnTo>
                    <a:lnTo>
                      <a:pt x="257" y="914"/>
                    </a:lnTo>
                    <a:lnTo>
                      <a:pt x="281" y="929"/>
                    </a:lnTo>
                    <a:lnTo>
                      <a:pt x="305" y="942"/>
                    </a:lnTo>
                    <a:lnTo>
                      <a:pt x="330" y="954"/>
                    </a:lnTo>
                    <a:lnTo>
                      <a:pt x="357" y="965"/>
                    </a:lnTo>
                    <a:lnTo>
                      <a:pt x="383" y="974"/>
                    </a:lnTo>
                    <a:lnTo>
                      <a:pt x="409" y="984"/>
                    </a:lnTo>
                    <a:lnTo>
                      <a:pt x="436" y="991"/>
                    </a:lnTo>
                    <a:lnTo>
                      <a:pt x="463" y="997"/>
                    </a:lnTo>
                    <a:lnTo>
                      <a:pt x="491" y="1001"/>
                    </a:lnTo>
                    <a:lnTo>
                      <a:pt x="519" y="1004"/>
                    </a:lnTo>
                    <a:lnTo>
                      <a:pt x="547" y="1006"/>
                    </a:lnTo>
                    <a:lnTo>
                      <a:pt x="575" y="1006"/>
                    </a:lnTo>
                    <a:lnTo>
                      <a:pt x="603" y="1005"/>
                    </a:lnTo>
                    <a:lnTo>
                      <a:pt x="632" y="1003"/>
                    </a:lnTo>
                    <a:lnTo>
                      <a:pt x="660" y="999"/>
                    </a:lnTo>
                    <a:lnTo>
                      <a:pt x="688" y="994"/>
                    </a:lnTo>
                    <a:lnTo>
                      <a:pt x="716" y="987"/>
                    </a:lnTo>
                    <a:lnTo>
                      <a:pt x="744" y="979"/>
                    </a:lnTo>
                    <a:lnTo>
                      <a:pt x="773" y="968"/>
                    </a:lnTo>
                    <a:lnTo>
                      <a:pt x="800" y="957"/>
                    </a:lnTo>
                    <a:lnTo>
                      <a:pt x="827" y="944"/>
                    </a:lnTo>
                    <a:lnTo>
                      <a:pt x="779" y="848"/>
                    </a:lnTo>
                    <a:close/>
                    <a:moveTo>
                      <a:pt x="151" y="630"/>
                    </a:moveTo>
                    <a:lnTo>
                      <a:pt x="143" y="613"/>
                    </a:lnTo>
                    <a:lnTo>
                      <a:pt x="137" y="595"/>
                    </a:lnTo>
                    <a:lnTo>
                      <a:pt x="131" y="578"/>
                    </a:lnTo>
                    <a:lnTo>
                      <a:pt x="126" y="559"/>
                    </a:lnTo>
                    <a:lnTo>
                      <a:pt x="121" y="541"/>
                    </a:lnTo>
                    <a:lnTo>
                      <a:pt x="118" y="523"/>
                    </a:lnTo>
                    <a:lnTo>
                      <a:pt x="116" y="505"/>
                    </a:lnTo>
                    <a:lnTo>
                      <a:pt x="114" y="488"/>
                    </a:lnTo>
                    <a:lnTo>
                      <a:pt x="114" y="470"/>
                    </a:lnTo>
                    <a:lnTo>
                      <a:pt x="114" y="451"/>
                    </a:lnTo>
                    <a:lnTo>
                      <a:pt x="115" y="434"/>
                    </a:lnTo>
                    <a:lnTo>
                      <a:pt x="117" y="416"/>
                    </a:lnTo>
                    <a:lnTo>
                      <a:pt x="120" y="399"/>
                    </a:lnTo>
                    <a:lnTo>
                      <a:pt x="124" y="382"/>
                    </a:lnTo>
                    <a:lnTo>
                      <a:pt x="128" y="365"/>
                    </a:lnTo>
                    <a:lnTo>
                      <a:pt x="133" y="347"/>
                    </a:lnTo>
                    <a:lnTo>
                      <a:pt x="139" y="331"/>
                    </a:lnTo>
                    <a:lnTo>
                      <a:pt x="146" y="315"/>
                    </a:lnTo>
                    <a:lnTo>
                      <a:pt x="153" y="299"/>
                    </a:lnTo>
                    <a:lnTo>
                      <a:pt x="162" y="284"/>
                    </a:lnTo>
                    <a:lnTo>
                      <a:pt x="171" y="269"/>
                    </a:lnTo>
                    <a:lnTo>
                      <a:pt x="181" y="255"/>
                    </a:lnTo>
                    <a:lnTo>
                      <a:pt x="191" y="239"/>
                    </a:lnTo>
                    <a:lnTo>
                      <a:pt x="203" y="226"/>
                    </a:lnTo>
                    <a:lnTo>
                      <a:pt x="216" y="213"/>
                    </a:lnTo>
                    <a:lnTo>
                      <a:pt x="229" y="200"/>
                    </a:lnTo>
                    <a:lnTo>
                      <a:pt x="242" y="189"/>
                    </a:lnTo>
                    <a:lnTo>
                      <a:pt x="256" y="177"/>
                    </a:lnTo>
                    <a:lnTo>
                      <a:pt x="271" y="167"/>
                    </a:lnTo>
                    <a:lnTo>
                      <a:pt x="287" y="156"/>
                    </a:lnTo>
                    <a:lnTo>
                      <a:pt x="303" y="146"/>
                    </a:lnTo>
                    <a:lnTo>
                      <a:pt x="320" y="137"/>
                    </a:lnTo>
                    <a:lnTo>
                      <a:pt x="264" y="41"/>
                    </a:lnTo>
                    <a:lnTo>
                      <a:pt x="243" y="53"/>
                    </a:lnTo>
                    <a:lnTo>
                      <a:pt x="222" y="65"/>
                    </a:lnTo>
                    <a:lnTo>
                      <a:pt x="201" y="78"/>
                    </a:lnTo>
                    <a:lnTo>
                      <a:pt x="183" y="91"/>
                    </a:lnTo>
                    <a:lnTo>
                      <a:pt x="165" y="106"/>
                    </a:lnTo>
                    <a:lnTo>
                      <a:pt x="147" y="122"/>
                    </a:lnTo>
                    <a:lnTo>
                      <a:pt x="131" y="138"/>
                    </a:lnTo>
                    <a:lnTo>
                      <a:pt x="116" y="156"/>
                    </a:lnTo>
                    <a:lnTo>
                      <a:pt x="101" y="174"/>
                    </a:lnTo>
                    <a:lnTo>
                      <a:pt x="88" y="192"/>
                    </a:lnTo>
                    <a:lnTo>
                      <a:pt x="74" y="211"/>
                    </a:lnTo>
                    <a:lnTo>
                      <a:pt x="62" y="230"/>
                    </a:lnTo>
                    <a:lnTo>
                      <a:pt x="52" y="251"/>
                    </a:lnTo>
                    <a:lnTo>
                      <a:pt x="42" y="272"/>
                    </a:lnTo>
                    <a:lnTo>
                      <a:pt x="33" y="293"/>
                    </a:lnTo>
                    <a:lnTo>
                      <a:pt x="25" y="314"/>
                    </a:lnTo>
                    <a:lnTo>
                      <a:pt x="19" y="336"/>
                    </a:lnTo>
                    <a:lnTo>
                      <a:pt x="13" y="359"/>
                    </a:lnTo>
                    <a:lnTo>
                      <a:pt x="8" y="381"/>
                    </a:lnTo>
                    <a:lnTo>
                      <a:pt x="4" y="404"/>
                    </a:lnTo>
                    <a:lnTo>
                      <a:pt x="2" y="427"/>
                    </a:lnTo>
                    <a:lnTo>
                      <a:pt x="0" y="449"/>
                    </a:lnTo>
                    <a:lnTo>
                      <a:pt x="0" y="473"/>
                    </a:lnTo>
                    <a:lnTo>
                      <a:pt x="0" y="496"/>
                    </a:lnTo>
                    <a:lnTo>
                      <a:pt x="2" y="519"/>
                    </a:lnTo>
                    <a:lnTo>
                      <a:pt x="5" y="542"/>
                    </a:lnTo>
                    <a:lnTo>
                      <a:pt x="9" y="566"/>
                    </a:lnTo>
                    <a:lnTo>
                      <a:pt x="14" y="589"/>
                    </a:lnTo>
                    <a:lnTo>
                      <a:pt x="20" y="611"/>
                    </a:lnTo>
                    <a:lnTo>
                      <a:pt x="28" y="634"/>
                    </a:lnTo>
                    <a:lnTo>
                      <a:pt x="36" y="656"/>
                    </a:lnTo>
                    <a:lnTo>
                      <a:pt x="46" y="679"/>
                    </a:lnTo>
                    <a:lnTo>
                      <a:pt x="151" y="630"/>
                    </a:lnTo>
                    <a:close/>
                    <a:moveTo>
                      <a:pt x="46" y="679"/>
                    </a:moveTo>
                    <a:lnTo>
                      <a:pt x="95" y="654"/>
                    </a:lnTo>
                    <a:lnTo>
                      <a:pt x="46" y="679"/>
                    </a:lnTo>
                    <a:close/>
                    <a:moveTo>
                      <a:pt x="320" y="137"/>
                    </a:moveTo>
                    <a:lnTo>
                      <a:pt x="332" y="132"/>
                    </a:lnTo>
                    <a:lnTo>
                      <a:pt x="345" y="127"/>
                    </a:lnTo>
                    <a:lnTo>
                      <a:pt x="358" y="123"/>
                    </a:lnTo>
                    <a:lnTo>
                      <a:pt x="371" y="119"/>
                    </a:lnTo>
                    <a:lnTo>
                      <a:pt x="385" y="117"/>
                    </a:lnTo>
                    <a:lnTo>
                      <a:pt x="398" y="115"/>
                    </a:lnTo>
                    <a:lnTo>
                      <a:pt x="411" y="113"/>
                    </a:lnTo>
                    <a:lnTo>
                      <a:pt x="425" y="113"/>
                    </a:lnTo>
                    <a:lnTo>
                      <a:pt x="438" y="113"/>
                    </a:lnTo>
                    <a:lnTo>
                      <a:pt x="452" y="113"/>
                    </a:lnTo>
                    <a:lnTo>
                      <a:pt x="465" y="114"/>
                    </a:lnTo>
                    <a:lnTo>
                      <a:pt x="478" y="116"/>
                    </a:lnTo>
                    <a:lnTo>
                      <a:pt x="491" y="119"/>
                    </a:lnTo>
                    <a:lnTo>
                      <a:pt x="505" y="122"/>
                    </a:lnTo>
                    <a:lnTo>
                      <a:pt x="518" y="125"/>
                    </a:lnTo>
                    <a:lnTo>
                      <a:pt x="530" y="130"/>
                    </a:lnTo>
                    <a:lnTo>
                      <a:pt x="543" y="133"/>
                    </a:lnTo>
                    <a:lnTo>
                      <a:pt x="556" y="137"/>
                    </a:lnTo>
                    <a:lnTo>
                      <a:pt x="568" y="143"/>
                    </a:lnTo>
                    <a:lnTo>
                      <a:pt x="580" y="150"/>
                    </a:lnTo>
                    <a:lnTo>
                      <a:pt x="592" y="156"/>
                    </a:lnTo>
                    <a:lnTo>
                      <a:pt x="603" y="164"/>
                    </a:lnTo>
                    <a:lnTo>
                      <a:pt x="614" y="172"/>
                    </a:lnTo>
                    <a:lnTo>
                      <a:pt x="625" y="180"/>
                    </a:lnTo>
                    <a:lnTo>
                      <a:pt x="635" y="190"/>
                    </a:lnTo>
                    <a:lnTo>
                      <a:pt x="645" y="200"/>
                    </a:lnTo>
                    <a:lnTo>
                      <a:pt x="654" y="210"/>
                    </a:lnTo>
                    <a:lnTo>
                      <a:pt x="662" y="220"/>
                    </a:lnTo>
                    <a:lnTo>
                      <a:pt x="670" y="231"/>
                    </a:lnTo>
                    <a:lnTo>
                      <a:pt x="677" y="243"/>
                    </a:lnTo>
                    <a:lnTo>
                      <a:pt x="684" y="255"/>
                    </a:lnTo>
                    <a:lnTo>
                      <a:pt x="690" y="267"/>
                    </a:lnTo>
                    <a:lnTo>
                      <a:pt x="795" y="218"/>
                    </a:lnTo>
                    <a:lnTo>
                      <a:pt x="786" y="201"/>
                    </a:lnTo>
                    <a:lnTo>
                      <a:pt x="776" y="184"/>
                    </a:lnTo>
                    <a:lnTo>
                      <a:pt x="764" y="167"/>
                    </a:lnTo>
                    <a:lnTo>
                      <a:pt x="752" y="152"/>
                    </a:lnTo>
                    <a:lnTo>
                      <a:pt x="740" y="136"/>
                    </a:lnTo>
                    <a:lnTo>
                      <a:pt x="727" y="122"/>
                    </a:lnTo>
                    <a:lnTo>
                      <a:pt x="714" y="108"/>
                    </a:lnTo>
                    <a:lnTo>
                      <a:pt x="700" y="96"/>
                    </a:lnTo>
                    <a:lnTo>
                      <a:pt x="685" y="84"/>
                    </a:lnTo>
                    <a:lnTo>
                      <a:pt x="670" y="72"/>
                    </a:lnTo>
                    <a:lnTo>
                      <a:pt x="654" y="62"/>
                    </a:lnTo>
                    <a:lnTo>
                      <a:pt x="638" y="52"/>
                    </a:lnTo>
                    <a:lnTo>
                      <a:pt x="620" y="42"/>
                    </a:lnTo>
                    <a:lnTo>
                      <a:pt x="604" y="34"/>
                    </a:lnTo>
                    <a:lnTo>
                      <a:pt x="586" y="27"/>
                    </a:lnTo>
                    <a:lnTo>
                      <a:pt x="569" y="21"/>
                    </a:lnTo>
                    <a:lnTo>
                      <a:pt x="551" y="15"/>
                    </a:lnTo>
                    <a:lnTo>
                      <a:pt x="532" y="10"/>
                    </a:lnTo>
                    <a:lnTo>
                      <a:pt x="514" y="7"/>
                    </a:lnTo>
                    <a:lnTo>
                      <a:pt x="495" y="4"/>
                    </a:lnTo>
                    <a:lnTo>
                      <a:pt x="475" y="2"/>
                    </a:lnTo>
                    <a:lnTo>
                      <a:pt x="456" y="0"/>
                    </a:lnTo>
                    <a:lnTo>
                      <a:pt x="437" y="0"/>
                    </a:lnTo>
                    <a:lnTo>
                      <a:pt x="418" y="1"/>
                    </a:lnTo>
                    <a:lnTo>
                      <a:pt x="399" y="2"/>
                    </a:lnTo>
                    <a:lnTo>
                      <a:pt x="380" y="5"/>
                    </a:lnTo>
                    <a:lnTo>
                      <a:pt x="360" y="8"/>
                    </a:lnTo>
                    <a:lnTo>
                      <a:pt x="340" y="13"/>
                    </a:lnTo>
                    <a:lnTo>
                      <a:pt x="321" y="18"/>
                    </a:lnTo>
                    <a:lnTo>
                      <a:pt x="302" y="25"/>
                    </a:lnTo>
                    <a:lnTo>
                      <a:pt x="283" y="32"/>
                    </a:lnTo>
                    <a:lnTo>
                      <a:pt x="264" y="41"/>
                    </a:lnTo>
                    <a:lnTo>
                      <a:pt x="320" y="137"/>
                    </a:lnTo>
                    <a:close/>
                    <a:moveTo>
                      <a:pt x="320" y="137"/>
                    </a:moveTo>
                    <a:lnTo>
                      <a:pt x="288" y="90"/>
                    </a:lnTo>
                    <a:lnTo>
                      <a:pt x="320" y="137"/>
                    </a:lnTo>
                    <a:close/>
                    <a:moveTo>
                      <a:pt x="690" y="267"/>
                    </a:moveTo>
                    <a:lnTo>
                      <a:pt x="699" y="288"/>
                    </a:lnTo>
                    <a:lnTo>
                      <a:pt x="705" y="309"/>
                    </a:lnTo>
                    <a:lnTo>
                      <a:pt x="710" y="330"/>
                    </a:lnTo>
                    <a:lnTo>
                      <a:pt x="712" y="350"/>
                    </a:lnTo>
                    <a:lnTo>
                      <a:pt x="713" y="361"/>
                    </a:lnTo>
                    <a:lnTo>
                      <a:pt x="713" y="371"/>
                    </a:lnTo>
                    <a:lnTo>
                      <a:pt x="712" y="381"/>
                    </a:lnTo>
                    <a:lnTo>
                      <a:pt x="711" y="391"/>
                    </a:lnTo>
                    <a:lnTo>
                      <a:pt x="709" y="400"/>
                    </a:lnTo>
                    <a:lnTo>
                      <a:pt x="706" y="410"/>
                    </a:lnTo>
                    <a:lnTo>
                      <a:pt x="703" y="419"/>
                    </a:lnTo>
                    <a:lnTo>
                      <a:pt x="698" y="428"/>
                    </a:lnTo>
                    <a:lnTo>
                      <a:pt x="692" y="448"/>
                    </a:lnTo>
                    <a:lnTo>
                      <a:pt x="683" y="468"/>
                    </a:lnTo>
                    <a:lnTo>
                      <a:pt x="679" y="477"/>
                    </a:lnTo>
                    <a:lnTo>
                      <a:pt x="673" y="486"/>
                    </a:lnTo>
                    <a:lnTo>
                      <a:pt x="668" y="494"/>
                    </a:lnTo>
                    <a:lnTo>
                      <a:pt x="662" y="502"/>
                    </a:lnTo>
                    <a:lnTo>
                      <a:pt x="655" y="510"/>
                    </a:lnTo>
                    <a:lnTo>
                      <a:pt x="648" y="517"/>
                    </a:lnTo>
                    <a:lnTo>
                      <a:pt x="640" y="524"/>
                    </a:lnTo>
                    <a:lnTo>
                      <a:pt x="632" y="531"/>
                    </a:lnTo>
                    <a:lnTo>
                      <a:pt x="613" y="545"/>
                    </a:lnTo>
                    <a:lnTo>
                      <a:pt x="594" y="557"/>
                    </a:lnTo>
                    <a:lnTo>
                      <a:pt x="643" y="654"/>
                    </a:lnTo>
                    <a:lnTo>
                      <a:pt x="657" y="646"/>
                    </a:lnTo>
                    <a:lnTo>
                      <a:pt x="671" y="638"/>
                    </a:lnTo>
                    <a:lnTo>
                      <a:pt x="685" y="629"/>
                    </a:lnTo>
                    <a:lnTo>
                      <a:pt x="698" y="619"/>
                    </a:lnTo>
                    <a:lnTo>
                      <a:pt x="710" y="609"/>
                    </a:lnTo>
                    <a:lnTo>
                      <a:pt x="722" y="598"/>
                    </a:lnTo>
                    <a:lnTo>
                      <a:pt x="733" y="587"/>
                    </a:lnTo>
                    <a:lnTo>
                      <a:pt x="744" y="575"/>
                    </a:lnTo>
                    <a:lnTo>
                      <a:pt x="754" y="562"/>
                    </a:lnTo>
                    <a:lnTo>
                      <a:pt x="763" y="550"/>
                    </a:lnTo>
                    <a:lnTo>
                      <a:pt x="773" y="537"/>
                    </a:lnTo>
                    <a:lnTo>
                      <a:pt x="781" y="523"/>
                    </a:lnTo>
                    <a:lnTo>
                      <a:pt x="788" y="510"/>
                    </a:lnTo>
                    <a:lnTo>
                      <a:pt x="795" y="496"/>
                    </a:lnTo>
                    <a:lnTo>
                      <a:pt x="801" y="482"/>
                    </a:lnTo>
                    <a:lnTo>
                      <a:pt x="806" y="467"/>
                    </a:lnTo>
                    <a:lnTo>
                      <a:pt x="811" y="451"/>
                    </a:lnTo>
                    <a:lnTo>
                      <a:pt x="815" y="436"/>
                    </a:lnTo>
                    <a:lnTo>
                      <a:pt x="818" y="421"/>
                    </a:lnTo>
                    <a:lnTo>
                      <a:pt x="821" y="406"/>
                    </a:lnTo>
                    <a:lnTo>
                      <a:pt x="823" y="391"/>
                    </a:lnTo>
                    <a:lnTo>
                      <a:pt x="824" y="375"/>
                    </a:lnTo>
                    <a:lnTo>
                      <a:pt x="825" y="360"/>
                    </a:lnTo>
                    <a:lnTo>
                      <a:pt x="824" y="343"/>
                    </a:lnTo>
                    <a:lnTo>
                      <a:pt x="823" y="327"/>
                    </a:lnTo>
                    <a:lnTo>
                      <a:pt x="822" y="312"/>
                    </a:lnTo>
                    <a:lnTo>
                      <a:pt x="819" y="296"/>
                    </a:lnTo>
                    <a:lnTo>
                      <a:pt x="816" y="281"/>
                    </a:lnTo>
                    <a:lnTo>
                      <a:pt x="812" y="265"/>
                    </a:lnTo>
                    <a:lnTo>
                      <a:pt x="807" y="249"/>
                    </a:lnTo>
                    <a:lnTo>
                      <a:pt x="802" y="233"/>
                    </a:lnTo>
                    <a:lnTo>
                      <a:pt x="795" y="218"/>
                    </a:lnTo>
                    <a:lnTo>
                      <a:pt x="690" y="267"/>
                    </a:lnTo>
                    <a:close/>
                    <a:moveTo>
                      <a:pt x="690" y="267"/>
                    </a:moveTo>
                    <a:lnTo>
                      <a:pt x="738" y="242"/>
                    </a:lnTo>
                    <a:lnTo>
                      <a:pt x="690" y="267"/>
                    </a:lnTo>
                    <a:close/>
                    <a:moveTo>
                      <a:pt x="594" y="557"/>
                    </a:moveTo>
                    <a:lnTo>
                      <a:pt x="579" y="562"/>
                    </a:lnTo>
                    <a:lnTo>
                      <a:pt x="564" y="567"/>
                    </a:lnTo>
                    <a:lnTo>
                      <a:pt x="549" y="570"/>
                    </a:lnTo>
                    <a:lnTo>
                      <a:pt x="534" y="571"/>
                    </a:lnTo>
                    <a:lnTo>
                      <a:pt x="519" y="571"/>
                    </a:lnTo>
                    <a:lnTo>
                      <a:pt x="504" y="570"/>
                    </a:lnTo>
                    <a:lnTo>
                      <a:pt x="488" y="569"/>
                    </a:lnTo>
                    <a:lnTo>
                      <a:pt x="473" y="566"/>
                    </a:lnTo>
                    <a:lnTo>
                      <a:pt x="458" y="559"/>
                    </a:lnTo>
                    <a:lnTo>
                      <a:pt x="444" y="551"/>
                    </a:lnTo>
                    <a:lnTo>
                      <a:pt x="431" y="543"/>
                    </a:lnTo>
                    <a:lnTo>
                      <a:pt x="419" y="534"/>
                    </a:lnTo>
                    <a:lnTo>
                      <a:pt x="407" y="524"/>
                    </a:lnTo>
                    <a:lnTo>
                      <a:pt x="396" y="512"/>
                    </a:lnTo>
                    <a:lnTo>
                      <a:pt x="386" y="499"/>
                    </a:lnTo>
                    <a:lnTo>
                      <a:pt x="377" y="485"/>
                    </a:lnTo>
                    <a:lnTo>
                      <a:pt x="280" y="533"/>
                    </a:lnTo>
                    <a:lnTo>
                      <a:pt x="286" y="545"/>
                    </a:lnTo>
                    <a:lnTo>
                      <a:pt x="293" y="556"/>
                    </a:lnTo>
                    <a:lnTo>
                      <a:pt x="300" y="568"/>
                    </a:lnTo>
                    <a:lnTo>
                      <a:pt x="308" y="578"/>
                    </a:lnTo>
                    <a:lnTo>
                      <a:pt x="316" y="589"/>
                    </a:lnTo>
                    <a:lnTo>
                      <a:pt x="325" y="598"/>
                    </a:lnTo>
                    <a:lnTo>
                      <a:pt x="334" y="607"/>
                    </a:lnTo>
                    <a:lnTo>
                      <a:pt x="344" y="616"/>
                    </a:lnTo>
                    <a:lnTo>
                      <a:pt x="355" y="624"/>
                    </a:lnTo>
                    <a:lnTo>
                      <a:pt x="365" y="631"/>
                    </a:lnTo>
                    <a:lnTo>
                      <a:pt x="376" y="638"/>
                    </a:lnTo>
                    <a:lnTo>
                      <a:pt x="387" y="645"/>
                    </a:lnTo>
                    <a:lnTo>
                      <a:pt x="398" y="651"/>
                    </a:lnTo>
                    <a:lnTo>
                      <a:pt x="410" y="657"/>
                    </a:lnTo>
                    <a:lnTo>
                      <a:pt x="422" y="661"/>
                    </a:lnTo>
                    <a:lnTo>
                      <a:pt x="434" y="666"/>
                    </a:lnTo>
                    <a:lnTo>
                      <a:pt x="446" y="671"/>
                    </a:lnTo>
                    <a:lnTo>
                      <a:pt x="458" y="674"/>
                    </a:lnTo>
                    <a:lnTo>
                      <a:pt x="471" y="677"/>
                    </a:lnTo>
                    <a:lnTo>
                      <a:pt x="484" y="679"/>
                    </a:lnTo>
                    <a:lnTo>
                      <a:pt x="498" y="680"/>
                    </a:lnTo>
                    <a:lnTo>
                      <a:pt x="511" y="681"/>
                    </a:lnTo>
                    <a:lnTo>
                      <a:pt x="524" y="681"/>
                    </a:lnTo>
                    <a:lnTo>
                      <a:pt x="537" y="681"/>
                    </a:lnTo>
                    <a:lnTo>
                      <a:pt x="550" y="680"/>
                    </a:lnTo>
                    <a:lnTo>
                      <a:pt x="563" y="678"/>
                    </a:lnTo>
                    <a:lnTo>
                      <a:pt x="576" y="676"/>
                    </a:lnTo>
                    <a:lnTo>
                      <a:pt x="590" y="673"/>
                    </a:lnTo>
                    <a:lnTo>
                      <a:pt x="603" y="670"/>
                    </a:lnTo>
                    <a:lnTo>
                      <a:pt x="616" y="664"/>
                    </a:lnTo>
                    <a:lnTo>
                      <a:pt x="629" y="660"/>
                    </a:lnTo>
                    <a:lnTo>
                      <a:pt x="643" y="654"/>
                    </a:lnTo>
                    <a:lnTo>
                      <a:pt x="594" y="557"/>
                    </a:lnTo>
                    <a:close/>
                    <a:moveTo>
                      <a:pt x="643" y="654"/>
                    </a:moveTo>
                    <a:lnTo>
                      <a:pt x="618" y="606"/>
                    </a:lnTo>
                    <a:lnTo>
                      <a:pt x="643" y="654"/>
                    </a:lnTo>
                    <a:close/>
                    <a:moveTo>
                      <a:pt x="377" y="485"/>
                    </a:moveTo>
                    <a:lnTo>
                      <a:pt x="373" y="473"/>
                    </a:lnTo>
                    <a:lnTo>
                      <a:pt x="370" y="461"/>
                    </a:lnTo>
                    <a:lnTo>
                      <a:pt x="368" y="448"/>
                    </a:lnTo>
                    <a:lnTo>
                      <a:pt x="368" y="437"/>
                    </a:lnTo>
                    <a:lnTo>
                      <a:pt x="368" y="425"/>
                    </a:lnTo>
                    <a:lnTo>
                      <a:pt x="369" y="414"/>
                    </a:lnTo>
                    <a:lnTo>
                      <a:pt x="372" y="403"/>
                    </a:lnTo>
                    <a:lnTo>
                      <a:pt x="375" y="392"/>
                    </a:lnTo>
                    <a:lnTo>
                      <a:pt x="379" y="382"/>
                    </a:lnTo>
                    <a:lnTo>
                      <a:pt x="384" y="372"/>
                    </a:lnTo>
                    <a:lnTo>
                      <a:pt x="390" y="363"/>
                    </a:lnTo>
                    <a:lnTo>
                      <a:pt x="397" y="353"/>
                    </a:lnTo>
                    <a:lnTo>
                      <a:pt x="405" y="344"/>
                    </a:lnTo>
                    <a:lnTo>
                      <a:pt x="413" y="337"/>
                    </a:lnTo>
                    <a:lnTo>
                      <a:pt x="423" y="330"/>
                    </a:lnTo>
                    <a:lnTo>
                      <a:pt x="433" y="323"/>
                    </a:lnTo>
                    <a:lnTo>
                      <a:pt x="385" y="226"/>
                    </a:lnTo>
                    <a:lnTo>
                      <a:pt x="375" y="232"/>
                    </a:lnTo>
                    <a:lnTo>
                      <a:pt x="365" y="238"/>
                    </a:lnTo>
                    <a:lnTo>
                      <a:pt x="355" y="244"/>
                    </a:lnTo>
                    <a:lnTo>
                      <a:pt x="345" y="251"/>
                    </a:lnTo>
                    <a:lnTo>
                      <a:pt x="336" y="259"/>
                    </a:lnTo>
                    <a:lnTo>
                      <a:pt x="328" y="267"/>
                    </a:lnTo>
                    <a:lnTo>
                      <a:pt x="320" y="275"/>
                    </a:lnTo>
                    <a:lnTo>
                      <a:pt x="313" y="283"/>
                    </a:lnTo>
                    <a:lnTo>
                      <a:pt x="305" y="291"/>
                    </a:lnTo>
                    <a:lnTo>
                      <a:pt x="299" y="300"/>
                    </a:lnTo>
                    <a:lnTo>
                      <a:pt x="293" y="309"/>
                    </a:lnTo>
                    <a:lnTo>
                      <a:pt x="287" y="319"/>
                    </a:lnTo>
                    <a:lnTo>
                      <a:pt x="282" y="328"/>
                    </a:lnTo>
                    <a:lnTo>
                      <a:pt x="277" y="338"/>
                    </a:lnTo>
                    <a:lnTo>
                      <a:pt x="273" y="348"/>
                    </a:lnTo>
                    <a:lnTo>
                      <a:pt x="269" y="359"/>
                    </a:lnTo>
                    <a:lnTo>
                      <a:pt x="266" y="370"/>
                    </a:lnTo>
                    <a:lnTo>
                      <a:pt x="263" y="380"/>
                    </a:lnTo>
                    <a:lnTo>
                      <a:pt x="261" y="391"/>
                    </a:lnTo>
                    <a:lnTo>
                      <a:pt x="259" y="402"/>
                    </a:lnTo>
                    <a:lnTo>
                      <a:pt x="257" y="412"/>
                    </a:lnTo>
                    <a:lnTo>
                      <a:pt x="257" y="423"/>
                    </a:lnTo>
                    <a:lnTo>
                      <a:pt x="257" y="434"/>
                    </a:lnTo>
                    <a:lnTo>
                      <a:pt x="257" y="445"/>
                    </a:lnTo>
                    <a:lnTo>
                      <a:pt x="258" y="456"/>
                    </a:lnTo>
                    <a:lnTo>
                      <a:pt x="259" y="468"/>
                    </a:lnTo>
                    <a:lnTo>
                      <a:pt x="261" y="479"/>
                    </a:lnTo>
                    <a:lnTo>
                      <a:pt x="264" y="490"/>
                    </a:lnTo>
                    <a:lnTo>
                      <a:pt x="267" y="501"/>
                    </a:lnTo>
                    <a:lnTo>
                      <a:pt x="271" y="512"/>
                    </a:lnTo>
                    <a:lnTo>
                      <a:pt x="275" y="522"/>
                    </a:lnTo>
                    <a:lnTo>
                      <a:pt x="280" y="533"/>
                    </a:lnTo>
                    <a:lnTo>
                      <a:pt x="377" y="485"/>
                    </a:lnTo>
                    <a:close/>
                    <a:moveTo>
                      <a:pt x="280" y="533"/>
                    </a:moveTo>
                    <a:lnTo>
                      <a:pt x="328" y="509"/>
                    </a:lnTo>
                    <a:lnTo>
                      <a:pt x="280" y="533"/>
                    </a:lnTo>
                    <a:close/>
                    <a:moveTo>
                      <a:pt x="433" y="323"/>
                    </a:moveTo>
                    <a:lnTo>
                      <a:pt x="440" y="321"/>
                    </a:lnTo>
                    <a:lnTo>
                      <a:pt x="448" y="319"/>
                    </a:lnTo>
                    <a:lnTo>
                      <a:pt x="456" y="318"/>
                    </a:lnTo>
                    <a:lnTo>
                      <a:pt x="464" y="317"/>
                    </a:lnTo>
                    <a:lnTo>
                      <a:pt x="472" y="317"/>
                    </a:lnTo>
                    <a:lnTo>
                      <a:pt x="479" y="318"/>
                    </a:lnTo>
                    <a:lnTo>
                      <a:pt x="487" y="320"/>
                    </a:lnTo>
                    <a:lnTo>
                      <a:pt x="496" y="322"/>
                    </a:lnTo>
                    <a:lnTo>
                      <a:pt x="503" y="325"/>
                    </a:lnTo>
                    <a:lnTo>
                      <a:pt x="510" y="329"/>
                    </a:lnTo>
                    <a:lnTo>
                      <a:pt x="517" y="333"/>
                    </a:lnTo>
                    <a:lnTo>
                      <a:pt x="524" y="338"/>
                    </a:lnTo>
                    <a:lnTo>
                      <a:pt x="530" y="343"/>
                    </a:lnTo>
                    <a:lnTo>
                      <a:pt x="536" y="349"/>
                    </a:lnTo>
                    <a:lnTo>
                      <a:pt x="541" y="357"/>
                    </a:lnTo>
                    <a:lnTo>
                      <a:pt x="546" y="364"/>
                    </a:lnTo>
                    <a:lnTo>
                      <a:pt x="643" y="315"/>
                    </a:lnTo>
                    <a:lnTo>
                      <a:pt x="633" y="298"/>
                    </a:lnTo>
                    <a:lnTo>
                      <a:pt x="621" y="282"/>
                    </a:lnTo>
                    <a:lnTo>
                      <a:pt x="608" y="267"/>
                    </a:lnTo>
                    <a:lnTo>
                      <a:pt x="595" y="254"/>
                    </a:lnTo>
                    <a:lnTo>
                      <a:pt x="580" y="242"/>
                    </a:lnTo>
                    <a:lnTo>
                      <a:pt x="565" y="232"/>
                    </a:lnTo>
                    <a:lnTo>
                      <a:pt x="549" y="223"/>
                    </a:lnTo>
                    <a:lnTo>
                      <a:pt x="532" y="216"/>
                    </a:lnTo>
                    <a:lnTo>
                      <a:pt x="514" y="211"/>
                    </a:lnTo>
                    <a:lnTo>
                      <a:pt x="496" y="208"/>
                    </a:lnTo>
                    <a:lnTo>
                      <a:pt x="477" y="206"/>
                    </a:lnTo>
                    <a:lnTo>
                      <a:pt x="459" y="206"/>
                    </a:lnTo>
                    <a:lnTo>
                      <a:pt x="440" y="209"/>
                    </a:lnTo>
                    <a:lnTo>
                      <a:pt x="421" y="212"/>
                    </a:lnTo>
                    <a:lnTo>
                      <a:pt x="403" y="218"/>
                    </a:lnTo>
                    <a:lnTo>
                      <a:pt x="385" y="226"/>
                    </a:lnTo>
                    <a:lnTo>
                      <a:pt x="433" y="323"/>
                    </a:lnTo>
                    <a:close/>
                    <a:moveTo>
                      <a:pt x="385" y="226"/>
                    </a:moveTo>
                    <a:lnTo>
                      <a:pt x="409" y="275"/>
                    </a:lnTo>
                    <a:lnTo>
                      <a:pt x="385" y="226"/>
                    </a:lnTo>
                    <a:close/>
                    <a:moveTo>
                      <a:pt x="546" y="364"/>
                    </a:moveTo>
                    <a:lnTo>
                      <a:pt x="548" y="370"/>
                    </a:lnTo>
                    <a:lnTo>
                      <a:pt x="550" y="375"/>
                    </a:lnTo>
                    <a:lnTo>
                      <a:pt x="551" y="380"/>
                    </a:lnTo>
                    <a:lnTo>
                      <a:pt x="552" y="384"/>
                    </a:lnTo>
                    <a:lnTo>
                      <a:pt x="551" y="389"/>
                    </a:lnTo>
                    <a:lnTo>
                      <a:pt x="550" y="393"/>
                    </a:lnTo>
                    <a:lnTo>
                      <a:pt x="548" y="399"/>
                    </a:lnTo>
                    <a:lnTo>
                      <a:pt x="546" y="404"/>
                    </a:lnTo>
                    <a:lnTo>
                      <a:pt x="545" y="410"/>
                    </a:lnTo>
                    <a:lnTo>
                      <a:pt x="543" y="415"/>
                    </a:lnTo>
                    <a:lnTo>
                      <a:pt x="540" y="419"/>
                    </a:lnTo>
                    <a:lnTo>
                      <a:pt x="537" y="423"/>
                    </a:lnTo>
                    <a:lnTo>
                      <a:pt x="529" y="430"/>
                    </a:lnTo>
                    <a:lnTo>
                      <a:pt x="522" y="436"/>
                    </a:lnTo>
                    <a:lnTo>
                      <a:pt x="570" y="533"/>
                    </a:lnTo>
                    <a:lnTo>
                      <a:pt x="584" y="525"/>
                    </a:lnTo>
                    <a:lnTo>
                      <a:pt x="597" y="516"/>
                    </a:lnTo>
                    <a:lnTo>
                      <a:pt x="609" y="505"/>
                    </a:lnTo>
                    <a:lnTo>
                      <a:pt x="620" y="494"/>
                    </a:lnTo>
                    <a:lnTo>
                      <a:pt x="631" y="481"/>
                    </a:lnTo>
                    <a:lnTo>
                      <a:pt x="639" y="468"/>
                    </a:lnTo>
                    <a:lnTo>
                      <a:pt x="646" y="454"/>
                    </a:lnTo>
                    <a:lnTo>
                      <a:pt x="652" y="439"/>
                    </a:lnTo>
                    <a:lnTo>
                      <a:pt x="656" y="424"/>
                    </a:lnTo>
                    <a:lnTo>
                      <a:pt x="658" y="409"/>
                    </a:lnTo>
                    <a:lnTo>
                      <a:pt x="660" y="394"/>
                    </a:lnTo>
                    <a:lnTo>
                      <a:pt x="659" y="378"/>
                    </a:lnTo>
                    <a:lnTo>
                      <a:pt x="658" y="362"/>
                    </a:lnTo>
                    <a:lnTo>
                      <a:pt x="654" y="346"/>
                    </a:lnTo>
                    <a:lnTo>
                      <a:pt x="649" y="330"/>
                    </a:lnTo>
                    <a:lnTo>
                      <a:pt x="643" y="315"/>
                    </a:lnTo>
                    <a:lnTo>
                      <a:pt x="546" y="364"/>
                    </a:lnTo>
                    <a:close/>
                    <a:moveTo>
                      <a:pt x="643" y="315"/>
                    </a:moveTo>
                    <a:lnTo>
                      <a:pt x="594" y="339"/>
                    </a:lnTo>
                    <a:lnTo>
                      <a:pt x="643" y="315"/>
                    </a:lnTo>
                    <a:close/>
                    <a:moveTo>
                      <a:pt x="522" y="436"/>
                    </a:moveTo>
                    <a:lnTo>
                      <a:pt x="498" y="436"/>
                    </a:lnTo>
                    <a:lnTo>
                      <a:pt x="473" y="420"/>
                    </a:lnTo>
                    <a:lnTo>
                      <a:pt x="377" y="469"/>
                    </a:lnTo>
                    <a:lnTo>
                      <a:pt x="383" y="482"/>
                    </a:lnTo>
                    <a:lnTo>
                      <a:pt x="391" y="494"/>
                    </a:lnTo>
                    <a:lnTo>
                      <a:pt x="400" y="505"/>
                    </a:lnTo>
                    <a:lnTo>
                      <a:pt x="410" y="515"/>
                    </a:lnTo>
                    <a:lnTo>
                      <a:pt x="421" y="524"/>
                    </a:lnTo>
                    <a:lnTo>
                      <a:pt x="433" y="531"/>
                    </a:lnTo>
                    <a:lnTo>
                      <a:pt x="445" y="538"/>
                    </a:lnTo>
                    <a:lnTo>
                      <a:pt x="458" y="543"/>
                    </a:lnTo>
                    <a:lnTo>
                      <a:pt x="471" y="547"/>
                    </a:lnTo>
                    <a:lnTo>
                      <a:pt x="485" y="549"/>
                    </a:lnTo>
                    <a:lnTo>
                      <a:pt x="500" y="550"/>
                    </a:lnTo>
                    <a:lnTo>
                      <a:pt x="514" y="550"/>
                    </a:lnTo>
                    <a:lnTo>
                      <a:pt x="528" y="548"/>
                    </a:lnTo>
                    <a:lnTo>
                      <a:pt x="542" y="545"/>
                    </a:lnTo>
                    <a:lnTo>
                      <a:pt x="556" y="540"/>
                    </a:lnTo>
                    <a:lnTo>
                      <a:pt x="570" y="533"/>
                    </a:lnTo>
                    <a:lnTo>
                      <a:pt x="522" y="436"/>
                    </a:lnTo>
                    <a:close/>
                    <a:moveTo>
                      <a:pt x="522" y="436"/>
                    </a:moveTo>
                    <a:lnTo>
                      <a:pt x="546" y="485"/>
                    </a:lnTo>
                    <a:lnTo>
                      <a:pt x="522" y="436"/>
                    </a:lnTo>
                    <a:close/>
                    <a:moveTo>
                      <a:pt x="473" y="420"/>
                    </a:moveTo>
                    <a:lnTo>
                      <a:pt x="473" y="412"/>
                    </a:lnTo>
                    <a:lnTo>
                      <a:pt x="481" y="404"/>
                    </a:lnTo>
                    <a:lnTo>
                      <a:pt x="433" y="299"/>
                    </a:lnTo>
                    <a:lnTo>
                      <a:pt x="421" y="306"/>
                    </a:lnTo>
                    <a:lnTo>
                      <a:pt x="410" y="313"/>
                    </a:lnTo>
                    <a:lnTo>
                      <a:pt x="401" y="321"/>
                    </a:lnTo>
                    <a:lnTo>
                      <a:pt x="392" y="329"/>
                    </a:lnTo>
                    <a:lnTo>
                      <a:pt x="384" y="339"/>
                    </a:lnTo>
                    <a:lnTo>
                      <a:pt x="378" y="349"/>
                    </a:lnTo>
                    <a:lnTo>
                      <a:pt x="373" y="361"/>
                    </a:lnTo>
                    <a:lnTo>
                      <a:pt x="369" y="372"/>
                    </a:lnTo>
                    <a:lnTo>
                      <a:pt x="366" y="384"/>
                    </a:lnTo>
                    <a:lnTo>
                      <a:pt x="364" y="396"/>
                    </a:lnTo>
                    <a:lnTo>
                      <a:pt x="364" y="408"/>
                    </a:lnTo>
                    <a:lnTo>
                      <a:pt x="364" y="420"/>
                    </a:lnTo>
                    <a:lnTo>
                      <a:pt x="365" y="432"/>
                    </a:lnTo>
                    <a:lnTo>
                      <a:pt x="368" y="444"/>
                    </a:lnTo>
                    <a:lnTo>
                      <a:pt x="372" y="456"/>
                    </a:lnTo>
                    <a:lnTo>
                      <a:pt x="377" y="469"/>
                    </a:lnTo>
                    <a:lnTo>
                      <a:pt x="473" y="420"/>
                    </a:lnTo>
                    <a:close/>
                    <a:moveTo>
                      <a:pt x="473" y="420"/>
                    </a:moveTo>
                    <a:lnTo>
                      <a:pt x="425" y="444"/>
                    </a:lnTo>
                    <a:lnTo>
                      <a:pt x="473" y="420"/>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7"/>
              <p:cNvSpPr>
                <a:spLocks noEditPoints="1"/>
              </p:cNvSpPr>
              <p:nvPr/>
            </p:nvSpPr>
            <p:spPr bwMode="auto">
              <a:xfrm>
                <a:off x="2646" y="1531"/>
                <a:ext cx="67" cy="69"/>
              </a:xfrm>
              <a:custGeom>
                <a:avLst/>
                <a:gdLst>
                  <a:gd name="T0" fmla="*/ 725 w 936"/>
                  <a:gd name="T1" fmla="*/ 813 h 959"/>
                  <a:gd name="T2" fmla="*/ 548 w 936"/>
                  <a:gd name="T3" fmla="*/ 846 h 959"/>
                  <a:gd name="T4" fmla="*/ 373 w 936"/>
                  <a:gd name="T5" fmla="*/ 811 h 959"/>
                  <a:gd name="T6" fmla="*/ 221 w 936"/>
                  <a:gd name="T7" fmla="*/ 709 h 959"/>
                  <a:gd name="T8" fmla="*/ 256 w 936"/>
                  <a:gd name="T9" fmla="*/ 876 h 959"/>
                  <a:gd name="T10" fmla="*/ 464 w 936"/>
                  <a:gd name="T11" fmla="*/ 952 h 959"/>
                  <a:gd name="T12" fmla="*/ 685 w 936"/>
                  <a:gd name="T13" fmla="*/ 943 h 959"/>
                  <a:gd name="T14" fmla="*/ 890 w 936"/>
                  <a:gd name="T15" fmla="*/ 849 h 959"/>
                  <a:gd name="T16" fmla="*/ 162 w 936"/>
                  <a:gd name="T17" fmla="*/ 633 h 959"/>
                  <a:gd name="T18" fmla="*/ 116 w 936"/>
                  <a:gd name="T19" fmla="*/ 501 h 959"/>
                  <a:gd name="T20" fmla="*/ 123 w 936"/>
                  <a:gd name="T21" fmla="*/ 362 h 959"/>
                  <a:gd name="T22" fmla="*/ 183 w 936"/>
                  <a:gd name="T23" fmla="*/ 236 h 959"/>
                  <a:gd name="T24" fmla="*/ 106 w 936"/>
                  <a:gd name="T25" fmla="*/ 153 h 959"/>
                  <a:gd name="T26" fmla="*/ 20 w 936"/>
                  <a:gd name="T27" fmla="*/ 314 h 959"/>
                  <a:gd name="T28" fmla="*/ 2 w 936"/>
                  <a:gd name="T29" fmla="*/ 492 h 959"/>
                  <a:gd name="T30" fmla="*/ 55 w 936"/>
                  <a:gd name="T31" fmla="*/ 666 h 959"/>
                  <a:gd name="T32" fmla="*/ 164 w 936"/>
                  <a:gd name="T33" fmla="*/ 732 h 959"/>
                  <a:gd name="T34" fmla="*/ 303 w 936"/>
                  <a:gd name="T35" fmla="*/ 139 h 959"/>
                  <a:gd name="T36" fmla="*/ 402 w 936"/>
                  <a:gd name="T37" fmla="*/ 112 h 959"/>
                  <a:gd name="T38" fmla="*/ 535 w 936"/>
                  <a:gd name="T39" fmla="*/ 137 h 959"/>
                  <a:gd name="T40" fmla="*/ 622 w 936"/>
                  <a:gd name="T41" fmla="*/ 200 h 959"/>
                  <a:gd name="T42" fmla="*/ 596 w 936"/>
                  <a:gd name="T43" fmla="*/ 43 h 959"/>
                  <a:gd name="T44" fmla="*/ 454 w 936"/>
                  <a:gd name="T45" fmla="*/ 1 h 959"/>
                  <a:gd name="T46" fmla="*/ 307 w 936"/>
                  <a:gd name="T47" fmla="*/ 16 h 959"/>
                  <a:gd name="T48" fmla="*/ 171 w 936"/>
                  <a:gd name="T49" fmla="*/ 90 h 959"/>
                  <a:gd name="T50" fmla="*/ 648 w 936"/>
                  <a:gd name="T51" fmla="*/ 237 h 959"/>
                  <a:gd name="T52" fmla="*/ 670 w 936"/>
                  <a:gd name="T53" fmla="*/ 394 h 959"/>
                  <a:gd name="T54" fmla="*/ 623 w 936"/>
                  <a:gd name="T55" fmla="*/ 483 h 959"/>
                  <a:gd name="T56" fmla="*/ 734 w 936"/>
                  <a:gd name="T57" fmla="*/ 525 h 959"/>
                  <a:gd name="T58" fmla="*/ 782 w 936"/>
                  <a:gd name="T59" fmla="*/ 409 h 959"/>
                  <a:gd name="T60" fmla="*/ 782 w 936"/>
                  <a:gd name="T61" fmla="*/ 286 h 959"/>
                  <a:gd name="T62" fmla="*/ 734 w 936"/>
                  <a:gd name="T63" fmla="*/ 168 h 959"/>
                  <a:gd name="T64" fmla="*/ 606 w 936"/>
                  <a:gd name="T65" fmla="*/ 498 h 959"/>
                  <a:gd name="T66" fmla="*/ 495 w 936"/>
                  <a:gd name="T67" fmla="*/ 539 h 959"/>
                  <a:gd name="T68" fmla="*/ 389 w 936"/>
                  <a:gd name="T69" fmla="*/ 490 h 959"/>
                  <a:gd name="T70" fmla="*/ 377 w 936"/>
                  <a:gd name="T71" fmla="*/ 622 h 959"/>
                  <a:gd name="T72" fmla="*/ 477 w 936"/>
                  <a:gd name="T73" fmla="*/ 652 h 959"/>
                  <a:gd name="T74" fmla="*/ 578 w 936"/>
                  <a:gd name="T75" fmla="*/ 643 h 959"/>
                  <a:gd name="T76" fmla="*/ 668 w 936"/>
                  <a:gd name="T77" fmla="*/ 596 h 959"/>
                  <a:gd name="T78" fmla="*/ 373 w 936"/>
                  <a:gd name="T79" fmla="*/ 471 h 959"/>
                  <a:gd name="T80" fmla="*/ 360 w 936"/>
                  <a:gd name="T81" fmla="*/ 385 h 959"/>
                  <a:gd name="T82" fmla="*/ 309 w 936"/>
                  <a:gd name="T83" fmla="*/ 248 h 959"/>
                  <a:gd name="T84" fmla="*/ 257 w 936"/>
                  <a:gd name="T85" fmla="*/ 336 h 959"/>
                  <a:gd name="T86" fmla="*/ 248 w 936"/>
                  <a:gd name="T87" fmla="*/ 455 h 959"/>
                  <a:gd name="T88" fmla="*/ 280 w 936"/>
                  <a:gd name="T89" fmla="*/ 536 h 959"/>
                  <a:gd name="T90" fmla="*/ 397 w 936"/>
                  <a:gd name="T91" fmla="*/ 328 h 959"/>
                  <a:gd name="T92" fmla="*/ 454 w 936"/>
                  <a:gd name="T93" fmla="*/ 306 h 959"/>
                  <a:gd name="T94" fmla="*/ 510 w 936"/>
                  <a:gd name="T95" fmla="*/ 336 h 959"/>
                  <a:gd name="T96" fmla="*/ 475 w 936"/>
                  <a:gd name="T97" fmla="*/ 195 h 959"/>
                  <a:gd name="T98" fmla="*/ 332 w 936"/>
                  <a:gd name="T99" fmla="*/ 228 h 959"/>
                  <a:gd name="T100" fmla="*/ 514 w 936"/>
                  <a:gd name="T101" fmla="*/ 344 h 959"/>
                  <a:gd name="T102" fmla="*/ 511 w 936"/>
                  <a:gd name="T103" fmla="*/ 402 h 959"/>
                  <a:gd name="T104" fmla="*/ 625 w 936"/>
                  <a:gd name="T105" fmla="*/ 425 h 959"/>
                  <a:gd name="T106" fmla="*/ 619 w 936"/>
                  <a:gd name="T107" fmla="*/ 300 h 959"/>
                  <a:gd name="T108" fmla="*/ 502 w 936"/>
                  <a:gd name="T109" fmla="*/ 409 h 959"/>
                  <a:gd name="T110" fmla="*/ 462 w 936"/>
                  <a:gd name="T111" fmla="*/ 409 h 959"/>
                  <a:gd name="T112" fmla="*/ 461 w 936"/>
                  <a:gd name="T113" fmla="*/ 527 h 959"/>
                  <a:gd name="T114" fmla="*/ 569 w 936"/>
                  <a:gd name="T115" fmla="*/ 500 h 959"/>
                  <a:gd name="T116" fmla="*/ 462 w 936"/>
                  <a:gd name="T117" fmla="*/ 385 h 959"/>
                  <a:gd name="T118" fmla="*/ 344 w 936"/>
                  <a:gd name="T119" fmla="*/ 381 h 959"/>
                  <a:gd name="T120" fmla="*/ 367 w 936"/>
                  <a:gd name="T121" fmla="*/ 4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6" h="959">
                    <a:moveTo>
                      <a:pt x="864" y="724"/>
                    </a:moveTo>
                    <a:lnTo>
                      <a:pt x="845" y="740"/>
                    </a:lnTo>
                    <a:lnTo>
                      <a:pt x="826" y="755"/>
                    </a:lnTo>
                    <a:lnTo>
                      <a:pt x="807" y="768"/>
                    </a:lnTo>
                    <a:lnTo>
                      <a:pt x="787" y="782"/>
                    </a:lnTo>
                    <a:lnTo>
                      <a:pt x="767" y="793"/>
                    </a:lnTo>
                    <a:lnTo>
                      <a:pt x="746" y="804"/>
                    </a:lnTo>
                    <a:lnTo>
                      <a:pt x="725" y="813"/>
                    </a:lnTo>
                    <a:lnTo>
                      <a:pt x="703" y="821"/>
                    </a:lnTo>
                    <a:lnTo>
                      <a:pt x="682" y="828"/>
                    </a:lnTo>
                    <a:lnTo>
                      <a:pt x="660" y="834"/>
                    </a:lnTo>
                    <a:lnTo>
                      <a:pt x="638" y="838"/>
                    </a:lnTo>
                    <a:lnTo>
                      <a:pt x="616" y="842"/>
                    </a:lnTo>
                    <a:lnTo>
                      <a:pt x="594" y="844"/>
                    </a:lnTo>
                    <a:lnTo>
                      <a:pt x="570" y="846"/>
                    </a:lnTo>
                    <a:lnTo>
                      <a:pt x="548" y="846"/>
                    </a:lnTo>
                    <a:lnTo>
                      <a:pt x="526" y="845"/>
                    </a:lnTo>
                    <a:lnTo>
                      <a:pt x="503" y="843"/>
                    </a:lnTo>
                    <a:lnTo>
                      <a:pt x="481" y="840"/>
                    </a:lnTo>
                    <a:lnTo>
                      <a:pt x="459" y="836"/>
                    </a:lnTo>
                    <a:lnTo>
                      <a:pt x="437" y="831"/>
                    </a:lnTo>
                    <a:lnTo>
                      <a:pt x="415" y="825"/>
                    </a:lnTo>
                    <a:lnTo>
                      <a:pt x="394" y="819"/>
                    </a:lnTo>
                    <a:lnTo>
                      <a:pt x="373" y="811"/>
                    </a:lnTo>
                    <a:lnTo>
                      <a:pt x="353" y="802"/>
                    </a:lnTo>
                    <a:lnTo>
                      <a:pt x="333" y="792"/>
                    </a:lnTo>
                    <a:lnTo>
                      <a:pt x="313" y="781"/>
                    </a:lnTo>
                    <a:lnTo>
                      <a:pt x="293" y="768"/>
                    </a:lnTo>
                    <a:lnTo>
                      <a:pt x="274" y="755"/>
                    </a:lnTo>
                    <a:lnTo>
                      <a:pt x="256" y="741"/>
                    </a:lnTo>
                    <a:lnTo>
                      <a:pt x="238" y="726"/>
                    </a:lnTo>
                    <a:lnTo>
                      <a:pt x="221" y="709"/>
                    </a:lnTo>
                    <a:lnTo>
                      <a:pt x="204" y="692"/>
                    </a:lnTo>
                    <a:lnTo>
                      <a:pt x="123" y="764"/>
                    </a:lnTo>
                    <a:lnTo>
                      <a:pt x="143" y="787"/>
                    </a:lnTo>
                    <a:lnTo>
                      <a:pt x="165" y="807"/>
                    </a:lnTo>
                    <a:lnTo>
                      <a:pt x="186" y="826"/>
                    </a:lnTo>
                    <a:lnTo>
                      <a:pt x="209" y="844"/>
                    </a:lnTo>
                    <a:lnTo>
                      <a:pt x="232" y="861"/>
                    </a:lnTo>
                    <a:lnTo>
                      <a:pt x="256" y="876"/>
                    </a:lnTo>
                    <a:lnTo>
                      <a:pt x="280" y="891"/>
                    </a:lnTo>
                    <a:lnTo>
                      <a:pt x="306" y="904"/>
                    </a:lnTo>
                    <a:lnTo>
                      <a:pt x="331" y="915"/>
                    </a:lnTo>
                    <a:lnTo>
                      <a:pt x="357" y="925"/>
                    </a:lnTo>
                    <a:lnTo>
                      <a:pt x="383" y="934"/>
                    </a:lnTo>
                    <a:lnTo>
                      <a:pt x="409" y="941"/>
                    </a:lnTo>
                    <a:lnTo>
                      <a:pt x="437" y="947"/>
                    </a:lnTo>
                    <a:lnTo>
                      <a:pt x="464" y="952"/>
                    </a:lnTo>
                    <a:lnTo>
                      <a:pt x="491" y="956"/>
                    </a:lnTo>
                    <a:lnTo>
                      <a:pt x="518" y="958"/>
                    </a:lnTo>
                    <a:lnTo>
                      <a:pt x="546" y="959"/>
                    </a:lnTo>
                    <a:lnTo>
                      <a:pt x="575" y="958"/>
                    </a:lnTo>
                    <a:lnTo>
                      <a:pt x="603" y="956"/>
                    </a:lnTo>
                    <a:lnTo>
                      <a:pt x="631" y="953"/>
                    </a:lnTo>
                    <a:lnTo>
                      <a:pt x="658" y="949"/>
                    </a:lnTo>
                    <a:lnTo>
                      <a:pt x="685" y="943"/>
                    </a:lnTo>
                    <a:lnTo>
                      <a:pt x="713" y="936"/>
                    </a:lnTo>
                    <a:lnTo>
                      <a:pt x="739" y="928"/>
                    </a:lnTo>
                    <a:lnTo>
                      <a:pt x="765" y="918"/>
                    </a:lnTo>
                    <a:lnTo>
                      <a:pt x="791" y="907"/>
                    </a:lnTo>
                    <a:lnTo>
                      <a:pt x="816" y="895"/>
                    </a:lnTo>
                    <a:lnTo>
                      <a:pt x="841" y="880"/>
                    </a:lnTo>
                    <a:lnTo>
                      <a:pt x="866" y="865"/>
                    </a:lnTo>
                    <a:lnTo>
                      <a:pt x="890" y="849"/>
                    </a:lnTo>
                    <a:lnTo>
                      <a:pt x="913" y="832"/>
                    </a:lnTo>
                    <a:lnTo>
                      <a:pt x="936" y="813"/>
                    </a:lnTo>
                    <a:lnTo>
                      <a:pt x="864" y="724"/>
                    </a:lnTo>
                    <a:close/>
                    <a:moveTo>
                      <a:pt x="204" y="692"/>
                    </a:moveTo>
                    <a:lnTo>
                      <a:pt x="192" y="678"/>
                    </a:lnTo>
                    <a:lnTo>
                      <a:pt x="181" y="663"/>
                    </a:lnTo>
                    <a:lnTo>
                      <a:pt x="171" y="648"/>
                    </a:lnTo>
                    <a:lnTo>
                      <a:pt x="162" y="633"/>
                    </a:lnTo>
                    <a:lnTo>
                      <a:pt x="153" y="618"/>
                    </a:lnTo>
                    <a:lnTo>
                      <a:pt x="145" y="602"/>
                    </a:lnTo>
                    <a:lnTo>
                      <a:pt x="138" y="586"/>
                    </a:lnTo>
                    <a:lnTo>
                      <a:pt x="132" y="568"/>
                    </a:lnTo>
                    <a:lnTo>
                      <a:pt x="127" y="552"/>
                    </a:lnTo>
                    <a:lnTo>
                      <a:pt x="122" y="535"/>
                    </a:lnTo>
                    <a:lnTo>
                      <a:pt x="119" y="518"/>
                    </a:lnTo>
                    <a:lnTo>
                      <a:pt x="116" y="501"/>
                    </a:lnTo>
                    <a:lnTo>
                      <a:pt x="115" y="484"/>
                    </a:lnTo>
                    <a:lnTo>
                      <a:pt x="114" y="468"/>
                    </a:lnTo>
                    <a:lnTo>
                      <a:pt x="114" y="450"/>
                    </a:lnTo>
                    <a:lnTo>
                      <a:pt x="115" y="433"/>
                    </a:lnTo>
                    <a:lnTo>
                      <a:pt x="116" y="415"/>
                    </a:lnTo>
                    <a:lnTo>
                      <a:pt x="117" y="398"/>
                    </a:lnTo>
                    <a:lnTo>
                      <a:pt x="119" y="380"/>
                    </a:lnTo>
                    <a:lnTo>
                      <a:pt x="123" y="362"/>
                    </a:lnTo>
                    <a:lnTo>
                      <a:pt x="127" y="345"/>
                    </a:lnTo>
                    <a:lnTo>
                      <a:pt x="132" y="329"/>
                    </a:lnTo>
                    <a:lnTo>
                      <a:pt x="138" y="312"/>
                    </a:lnTo>
                    <a:lnTo>
                      <a:pt x="145" y="297"/>
                    </a:lnTo>
                    <a:lnTo>
                      <a:pt x="153" y="281"/>
                    </a:lnTo>
                    <a:lnTo>
                      <a:pt x="163" y="266"/>
                    </a:lnTo>
                    <a:lnTo>
                      <a:pt x="173" y="250"/>
                    </a:lnTo>
                    <a:lnTo>
                      <a:pt x="183" y="236"/>
                    </a:lnTo>
                    <a:lnTo>
                      <a:pt x="195" y="222"/>
                    </a:lnTo>
                    <a:lnTo>
                      <a:pt x="208" y="209"/>
                    </a:lnTo>
                    <a:lnTo>
                      <a:pt x="221" y="196"/>
                    </a:lnTo>
                    <a:lnTo>
                      <a:pt x="236" y="184"/>
                    </a:lnTo>
                    <a:lnTo>
                      <a:pt x="155" y="103"/>
                    </a:lnTo>
                    <a:lnTo>
                      <a:pt x="138" y="119"/>
                    </a:lnTo>
                    <a:lnTo>
                      <a:pt x="121" y="136"/>
                    </a:lnTo>
                    <a:lnTo>
                      <a:pt x="106" y="153"/>
                    </a:lnTo>
                    <a:lnTo>
                      <a:pt x="91" y="172"/>
                    </a:lnTo>
                    <a:lnTo>
                      <a:pt x="78" y="191"/>
                    </a:lnTo>
                    <a:lnTo>
                      <a:pt x="66" y="210"/>
                    </a:lnTo>
                    <a:lnTo>
                      <a:pt x="55" y="230"/>
                    </a:lnTo>
                    <a:lnTo>
                      <a:pt x="44" y="250"/>
                    </a:lnTo>
                    <a:lnTo>
                      <a:pt x="35" y="272"/>
                    </a:lnTo>
                    <a:lnTo>
                      <a:pt x="27" y="293"/>
                    </a:lnTo>
                    <a:lnTo>
                      <a:pt x="20" y="314"/>
                    </a:lnTo>
                    <a:lnTo>
                      <a:pt x="13" y="335"/>
                    </a:lnTo>
                    <a:lnTo>
                      <a:pt x="8" y="357"/>
                    </a:lnTo>
                    <a:lnTo>
                      <a:pt x="5" y="380"/>
                    </a:lnTo>
                    <a:lnTo>
                      <a:pt x="2" y="402"/>
                    </a:lnTo>
                    <a:lnTo>
                      <a:pt x="0" y="424"/>
                    </a:lnTo>
                    <a:lnTo>
                      <a:pt x="0" y="447"/>
                    </a:lnTo>
                    <a:lnTo>
                      <a:pt x="0" y="470"/>
                    </a:lnTo>
                    <a:lnTo>
                      <a:pt x="2" y="492"/>
                    </a:lnTo>
                    <a:lnTo>
                      <a:pt x="4" y="515"/>
                    </a:lnTo>
                    <a:lnTo>
                      <a:pt x="8" y="537"/>
                    </a:lnTo>
                    <a:lnTo>
                      <a:pt x="13" y="559"/>
                    </a:lnTo>
                    <a:lnTo>
                      <a:pt x="20" y="582"/>
                    </a:lnTo>
                    <a:lnTo>
                      <a:pt x="27" y="603"/>
                    </a:lnTo>
                    <a:lnTo>
                      <a:pt x="35" y="625"/>
                    </a:lnTo>
                    <a:lnTo>
                      <a:pt x="44" y="646"/>
                    </a:lnTo>
                    <a:lnTo>
                      <a:pt x="55" y="666"/>
                    </a:lnTo>
                    <a:lnTo>
                      <a:pt x="66" y="688"/>
                    </a:lnTo>
                    <a:lnTo>
                      <a:pt x="79" y="707"/>
                    </a:lnTo>
                    <a:lnTo>
                      <a:pt x="92" y="727"/>
                    </a:lnTo>
                    <a:lnTo>
                      <a:pt x="107" y="746"/>
                    </a:lnTo>
                    <a:lnTo>
                      <a:pt x="123" y="764"/>
                    </a:lnTo>
                    <a:lnTo>
                      <a:pt x="204" y="692"/>
                    </a:lnTo>
                    <a:close/>
                    <a:moveTo>
                      <a:pt x="123" y="764"/>
                    </a:moveTo>
                    <a:lnTo>
                      <a:pt x="164" y="732"/>
                    </a:lnTo>
                    <a:lnTo>
                      <a:pt x="123" y="764"/>
                    </a:lnTo>
                    <a:close/>
                    <a:moveTo>
                      <a:pt x="236" y="184"/>
                    </a:moveTo>
                    <a:lnTo>
                      <a:pt x="247" y="175"/>
                    </a:lnTo>
                    <a:lnTo>
                      <a:pt x="257" y="167"/>
                    </a:lnTo>
                    <a:lnTo>
                      <a:pt x="268" y="159"/>
                    </a:lnTo>
                    <a:lnTo>
                      <a:pt x="279" y="151"/>
                    </a:lnTo>
                    <a:lnTo>
                      <a:pt x="291" y="145"/>
                    </a:lnTo>
                    <a:lnTo>
                      <a:pt x="303" y="139"/>
                    </a:lnTo>
                    <a:lnTo>
                      <a:pt x="315" y="134"/>
                    </a:lnTo>
                    <a:lnTo>
                      <a:pt x="327" y="129"/>
                    </a:lnTo>
                    <a:lnTo>
                      <a:pt x="339" y="125"/>
                    </a:lnTo>
                    <a:lnTo>
                      <a:pt x="351" y="121"/>
                    </a:lnTo>
                    <a:lnTo>
                      <a:pt x="364" y="118"/>
                    </a:lnTo>
                    <a:lnTo>
                      <a:pt x="376" y="115"/>
                    </a:lnTo>
                    <a:lnTo>
                      <a:pt x="389" y="113"/>
                    </a:lnTo>
                    <a:lnTo>
                      <a:pt x="402" y="112"/>
                    </a:lnTo>
                    <a:lnTo>
                      <a:pt x="415" y="111"/>
                    </a:lnTo>
                    <a:lnTo>
                      <a:pt x="429" y="111"/>
                    </a:lnTo>
                    <a:lnTo>
                      <a:pt x="457" y="115"/>
                    </a:lnTo>
                    <a:lnTo>
                      <a:pt x="483" y="120"/>
                    </a:lnTo>
                    <a:lnTo>
                      <a:pt x="496" y="123"/>
                    </a:lnTo>
                    <a:lnTo>
                      <a:pt x="509" y="127"/>
                    </a:lnTo>
                    <a:lnTo>
                      <a:pt x="522" y="132"/>
                    </a:lnTo>
                    <a:lnTo>
                      <a:pt x="535" y="137"/>
                    </a:lnTo>
                    <a:lnTo>
                      <a:pt x="547" y="142"/>
                    </a:lnTo>
                    <a:lnTo>
                      <a:pt x="559" y="148"/>
                    </a:lnTo>
                    <a:lnTo>
                      <a:pt x="570" y="155"/>
                    </a:lnTo>
                    <a:lnTo>
                      <a:pt x="582" y="163"/>
                    </a:lnTo>
                    <a:lnTo>
                      <a:pt x="593" y="172"/>
                    </a:lnTo>
                    <a:lnTo>
                      <a:pt x="603" y="180"/>
                    </a:lnTo>
                    <a:lnTo>
                      <a:pt x="613" y="190"/>
                    </a:lnTo>
                    <a:lnTo>
                      <a:pt x="622" y="200"/>
                    </a:lnTo>
                    <a:lnTo>
                      <a:pt x="702" y="127"/>
                    </a:lnTo>
                    <a:lnTo>
                      <a:pt x="689" y="112"/>
                    </a:lnTo>
                    <a:lnTo>
                      <a:pt x="674" y="99"/>
                    </a:lnTo>
                    <a:lnTo>
                      <a:pt x="659" y="86"/>
                    </a:lnTo>
                    <a:lnTo>
                      <a:pt x="644" y="74"/>
                    </a:lnTo>
                    <a:lnTo>
                      <a:pt x="629" y="63"/>
                    </a:lnTo>
                    <a:lnTo>
                      <a:pt x="612" y="53"/>
                    </a:lnTo>
                    <a:lnTo>
                      <a:pt x="596" y="43"/>
                    </a:lnTo>
                    <a:lnTo>
                      <a:pt x="579" y="34"/>
                    </a:lnTo>
                    <a:lnTo>
                      <a:pt x="561" y="27"/>
                    </a:lnTo>
                    <a:lnTo>
                      <a:pt x="544" y="20"/>
                    </a:lnTo>
                    <a:lnTo>
                      <a:pt x="526" y="15"/>
                    </a:lnTo>
                    <a:lnTo>
                      <a:pt x="508" y="10"/>
                    </a:lnTo>
                    <a:lnTo>
                      <a:pt x="490" y="6"/>
                    </a:lnTo>
                    <a:lnTo>
                      <a:pt x="472" y="3"/>
                    </a:lnTo>
                    <a:lnTo>
                      <a:pt x="454" y="1"/>
                    </a:lnTo>
                    <a:lnTo>
                      <a:pt x="436" y="0"/>
                    </a:lnTo>
                    <a:lnTo>
                      <a:pt x="416" y="0"/>
                    </a:lnTo>
                    <a:lnTo>
                      <a:pt x="398" y="0"/>
                    </a:lnTo>
                    <a:lnTo>
                      <a:pt x="379" y="2"/>
                    </a:lnTo>
                    <a:lnTo>
                      <a:pt x="361" y="4"/>
                    </a:lnTo>
                    <a:lnTo>
                      <a:pt x="343" y="7"/>
                    </a:lnTo>
                    <a:lnTo>
                      <a:pt x="325" y="11"/>
                    </a:lnTo>
                    <a:lnTo>
                      <a:pt x="307" y="16"/>
                    </a:lnTo>
                    <a:lnTo>
                      <a:pt x="288" y="22"/>
                    </a:lnTo>
                    <a:lnTo>
                      <a:pt x="270" y="29"/>
                    </a:lnTo>
                    <a:lnTo>
                      <a:pt x="253" y="37"/>
                    </a:lnTo>
                    <a:lnTo>
                      <a:pt x="236" y="46"/>
                    </a:lnTo>
                    <a:lnTo>
                      <a:pt x="219" y="56"/>
                    </a:lnTo>
                    <a:lnTo>
                      <a:pt x="203" y="66"/>
                    </a:lnTo>
                    <a:lnTo>
                      <a:pt x="187" y="78"/>
                    </a:lnTo>
                    <a:lnTo>
                      <a:pt x="171" y="90"/>
                    </a:lnTo>
                    <a:lnTo>
                      <a:pt x="155" y="103"/>
                    </a:lnTo>
                    <a:lnTo>
                      <a:pt x="236" y="184"/>
                    </a:lnTo>
                    <a:close/>
                    <a:moveTo>
                      <a:pt x="236" y="184"/>
                    </a:moveTo>
                    <a:lnTo>
                      <a:pt x="196" y="143"/>
                    </a:lnTo>
                    <a:lnTo>
                      <a:pt x="236" y="184"/>
                    </a:lnTo>
                    <a:close/>
                    <a:moveTo>
                      <a:pt x="622" y="200"/>
                    </a:moveTo>
                    <a:lnTo>
                      <a:pt x="636" y="218"/>
                    </a:lnTo>
                    <a:lnTo>
                      <a:pt x="648" y="237"/>
                    </a:lnTo>
                    <a:lnTo>
                      <a:pt x="658" y="256"/>
                    </a:lnTo>
                    <a:lnTo>
                      <a:pt x="665" y="277"/>
                    </a:lnTo>
                    <a:lnTo>
                      <a:pt x="671" y="296"/>
                    </a:lnTo>
                    <a:lnTo>
                      <a:pt x="675" y="315"/>
                    </a:lnTo>
                    <a:lnTo>
                      <a:pt x="678" y="334"/>
                    </a:lnTo>
                    <a:lnTo>
                      <a:pt x="678" y="352"/>
                    </a:lnTo>
                    <a:lnTo>
                      <a:pt x="675" y="374"/>
                    </a:lnTo>
                    <a:lnTo>
                      <a:pt x="670" y="394"/>
                    </a:lnTo>
                    <a:lnTo>
                      <a:pt x="665" y="413"/>
                    </a:lnTo>
                    <a:lnTo>
                      <a:pt x="657" y="431"/>
                    </a:lnTo>
                    <a:lnTo>
                      <a:pt x="653" y="440"/>
                    </a:lnTo>
                    <a:lnTo>
                      <a:pt x="648" y="449"/>
                    </a:lnTo>
                    <a:lnTo>
                      <a:pt x="643" y="458"/>
                    </a:lnTo>
                    <a:lnTo>
                      <a:pt x="637" y="467"/>
                    </a:lnTo>
                    <a:lnTo>
                      <a:pt x="630" y="475"/>
                    </a:lnTo>
                    <a:lnTo>
                      <a:pt x="623" y="483"/>
                    </a:lnTo>
                    <a:lnTo>
                      <a:pt x="615" y="491"/>
                    </a:lnTo>
                    <a:lnTo>
                      <a:pt x="606" y="498"/>
                    </a:lnTo>
                    <a:lnTo>
                      <a:pt x="678" y="587"/>
                    </a:lnTo>
                    <a:lnTo>
                      <a:pt x="691" y="576"/>
                    </a:lnTo>
                    <a:lnTo>
                      <a:pt x="702" y="563"/>
                    </a:lnTo>
                    <a:lnTo>
                      <a:pt x="714" y="551"/>
                    </a:lnTo>
                    <a:lnTo>
                      <a:pt x="724" y="538"/>
                    </a:lnTo>
                    <a:lnTo>
                      <a:pt x="734" y="525"/>
                    </a:lnTo>
                    <a:lnTo>
                      <a:pt x="742" y="511"/>
                    </a:lnTo>
                    <a:lnTo>
                      <a:pt x="750" y="498"/>
                    </a:lnTo>
                    <a:lnTo>
                      <a:pt x="757" y="484"/>
                    </a:lnTo>
                    <a:lnTo>
                      <a:pt x="764" y="469"/>
                    </a:lnTo>
                    <a:lnTo>
                      <a:pt x="769" y="454"/>
                    </a:lnTo>
                    <a:lnTo>
                      <a:pt x="774" y="439"/>
                    </a:lnTo>
                    <a:lnTo>
                      <a:pt x="778" y="424"/>
                    </a:lnTo>
                    <a:lnTo>
                      <a:pt x="782" y="409"/>
                    </a:lnTo>
                    <a:lnTo>
                      <a:pt x="784" y="394"/>
                    </a:lnTo>
                    <a:lnTo>
                      <a:pt x="786" y="379"/>
                    </a:lnTo>
                    <a:lnTo>
                      <a:pt x="787" y="362"/>
                    </a:lnTo>
                    <a:lnTo>
                      <a:pt x="788" y="347"/>
                    </a:lnTo>
                    <a:lnTo>
                      <a:pt x="787" y="332"/>
                    </a:lnTo>
                    <a:lnTo>
                      <a:pt x="786" y="316"/>
                    </a:lnTo>
                    <a:lnTo>
                      <a:pt x="784" y="301"/>
                    </a:lnTo>
                    <a:lnTo>
                      <a:pt x="782" y="286"/>
                    </a:lnTo>
                    <a:lnTo>
                      <a:pt x="778" y="270"/>
                    </a:lnTo>
                    <a:lnTo>
                      <a:pt x="774" y="254"/>
                    </a:lnTo>
                    <a:lnTo>
                      <a:pt x="769" y="239"/>
                    </a:lnTo>
                    <a:lnTo>
                      <a:pt x="764" y="225"/>
                    </a:lnTo>
                    <a:lnTo>
                      <a:pt x="757" y="210"/>
                    </a:lnTo>
                    <a:lnTo>
                      <a:pt x="750" y="196"/>
                    </a:lnTo>
                    <a:lnTo>
                      <a:pt x="742" y="181"/>
                    </a:lnTo>
                    <a:lnTo>
                      <a:pt x="734" y="168"/>
                    </a:lnTo>
                    <a:lnTo>
                      <a:pt x="724" y="153"/>
                    </a:lnTo>
                    <a:lnTo>
                      <a:pt x="714" y="140"/>
                    </a:lnTo>
                    <a:lnTo>
                      <a:pt x="702" y="127"/>
                    </a:lnTo>
                    <a:lnTo>
                      <a:pt x="622" y="200"/>
                    </a:lnTo>
                    <a:close/>
                    <a:moveTo>
                      <a:pt x="702" y="127"/>
                    </a:moveTo>
                    <a:lnTo>
                      <a:pt x="662" y="168"/>
                    </a:lnTo>
                    <a:lnTo>
                      <a:pt x="702" y="127"/>
                    </a:lnTo>
                    <a:close/>
                    <a:moveTo>
                      <a:pt x="606" y="498"/>
                    </a:moveTo>
                    <a:lnTo>
                      <a:pt x="594" y="508"/>
                    </a:lnTo>
                    <a:lnTo>
                      <a:pt x="581" y="517"/>
                    </a:lnTo>
                    <a:lnTo>
                      <a:pt x="567" y="524"/>
                    </a:lnTo>
                    <a:lnTo>
                      <a:pt x="553" y="530"/>
                    </a:lnTo>
                    <a:lnTo>
                      <a:pt x="538" y="534"/>
                    </a:lnTo>
                    <a:lnTo>
                      <a:pt x="524" y="537"/>
                    </a:lnTo>
                    <a:lnTo>
                      <a:pt x="509" y="539"/>
                    </a:lnTo>
                    <a:lnTo>
                      <a:pt x="495" y="539"/>
                    </a:lnTo>
                    <a:lnTo>
                      <a:pt x="480" y="538"/>
                    </a:lnTo>
                    <a:lnTo>
                      <a:pt x="466" y="536"/>
                    </a:lnTo>
                    <a:lnTo>
                      <a:pt x="452" y="532"/>
                    </a:lnTo>
                    <a:lnTo>
                      <a:pt x="438" y="526"/>
                    </a:lnTo>
                    <a:lnTo>
                      <a:pt x="424" y="520"/>
                    </a:lnTo>
                    <a:lnTo>
                      <a:pt x="411" y="511"/>
                    </a:lnTo>
                    <a:lnTo>
                      <a:pt x="400" y="502"/>
                    </a:lnTo>
                    <a:lnTo>
                      <a:pt x="389" y="490"/>
                    </a:lnTo>
                    <a:lnTo>
                      <a:pt x="301" y="562"/>
                    </a:lnTo>
                    <a:lnTo>
                      <a:pt x="311" y="573"/>
                    </a:lnTo>
                    <a:lnTo>
                      <a:pt x="321" y="583"/>
                    </a:lnTo>
                    <a:lnTo>
                      <a:pt x="332" y="592"/>
                    </a:lnTo>
                    <a:lnTo>
                      <a:pt x="342" y="600"/>
                    </a:lnTo>
                    <a:lnTo>
                      <a:pt x="354" y="608"/>
                    </a:lnTo>
                    <a:lnTo>
                      <a:pt x="365" y="615"/>
                    </a:lnTo>
                    <a:lnTo>
                      <a:pt x="377" y="622"/>
                    </a:lnTo>
                    <a:lnTo>
                      <a:pt x="389" y="628"/>
                    </a:lnTo>
                    <a:lnTo>
                      <a:pt x="401" y="633"/>
                    </a:lnTo>
                    <a:lnTo>
                      <a:pt x="413" y="638"/>
                    </a:lnTo>
                    <a:lnTo>
                      <a:pt x="425" y="642"/>
                    </a:lnTo>
                    <a:lnTo>
                      <a:pt x="439" y="645"/>
                    </a:lnTo>
                    <a:lnTo>
                      <a:pt x="451" y="648"/>
                    </a:lnTo>
                    <a:lnTo>
                      <a:pt x="464" y="650"/>
                    </a:lnTo>
                    <a:lnTo>
                      <a:pt x="477" y="652"/>
                    </a:lnTo>
                    <a:lnTo>
                      <a:pt x="490" y="653"/>
                    </a:lnTo>
                    <a:lnTo>
                      <a:pt x="502" y="654"/>
                    </a:lnTo>
                    <a:lnTo>
                      <a:pt x="515" y="653"/>
                    </a:lnTo>
                    <a:lnTo>
                      <a:pt x="528" y="653"/>
                    </a:lnTo>
                    <a:lnTo>
                      <a:pt x="540" y="651"/>
                    </a:lnTo>
                    <a:lnTo>
                      <a:pt x="553" y="649"/>
                    </a:lnTo>
                    <a:lnTo>
                      <a:pt x="565" y="647"/>
                    </a:lnTo>
                    <a:lnTo>
                      <a:pt x="578" y="643"/>
                    </a:lnTo>
                    <a:lnTo>
                      <a:pt x="590" y="640"/>
                    </a:lnTo>
                    <a:lnTo>
                      <a:pt x="602" y="635"/>
                    </a:lnTo>
                    <a:lnTo>
                      <a:pt x="614" y="630"/>
                    </a:lnTo>
                    <a:lnTo>
                      <a:pt x="625" y="624"/>
                    </a:lnTo>
                    <a:lnTo>
                      <a:pt x="637" y="618"/>
                    </a:lnTo>
                    <a:lnTo>
                      <a:pt x="648" y="611"/>
                    </a:lnTo>
                    <a:lnTo>
                      <a:pt x="658" y="604"/>
                    </a:lnTo>
                    <a:lnTo>
                      <a:pt x="668" y="596"/>
                    </a:lnTo>
                    <a:lnTo>
                      <a:pt x="678" y="587"/>
                    </a:lnTo>
                    <a:lnTo>
                      <a:pt x="606" y="498"/>
                    </a:lnTo>
                    <a:close/>
                    <a:moveTo>
                      <a:pt x="678" y="587"/>
                    </a:moveTo>
                    <a:lnTo>
                      <a:pt x="646" y="538"/>
                    </a:lnTo>
                    <a:lnTo>
                      <a:pt x="678" y="587"/>
                    </a:lnTo>
                    <a:close/>
                    <a:moveTo>
                      <a:pt x="389" y="490"/>
                    </a:moveTo>
                    <a:lnTo>
                      <a:pt x="380" y="481"/>
                    </a:lnTo>
                    <a:lnTo>
                      <a:pt x="373" y="471"/>
                    </a:lnTo>
                    <a:lnTo>
                      <a:pt x="368" y="460"/>
                    </a:lnTo>
                    <a:lnTo>
                      <a:pt x="363" y="450"/>
                    </a:lnTo>
                    <a:lnTo>
                      <a:pt x="360" y="439"/>
                    </a:lnTo>
                    <a:lnTo>
                      <a:pt x="358" y="428"/>
                    </a:lnTo>
                    <a:lnTo>
                      <a:pt x="357" y="417"/>
                    </a:lnTo>
                    <a:lnTo>
                      <a:pt x="357" y="406"/>
                    </a:lnTo>
                    <a:lnTo>
                      <a:pt x="358" y="396"/>
                    </a:lnTo>
                    <a:lnTo>
                      <a:pt x="360" y="385"/>
                    </a:lnTo>
                    <a:lnTo>
                      <a:pt x="364" y="375"/>
                    </a:lnTo>
                    <a:lnTo>
                      <a:pt x="368" y="365"/>
                    </a:lnTo>
                    <a:lnTo>
                      <a:pt x="374" y="354"/>
                    </a:lnTo>
                    <a:lnTo>
                      <a:pt x="381" y="345"/>
                    </a:lnTo>
                    <a:lnTo>
                      <a:pt x="388" y="336"/>
                    </a:lnTo>
                    <a:lnTo>
                      <a:pt x="397" y="328"/>
                    </a:lnTo>
                    <a:lnTo>
                      <a:pt x="317" y="240"/>
                    </a:lnTo>
                    <a:lnTo>
                      <a:pt x="309" y="248"/>
                    </a:lnTo>
                    <a:lnTo>
                      <a:pt x="301" y="257"/>
                    </a:lnTo>
                    <a:lnTo>
                      <a:pt x="293" y="267"/>
                    </a:lnTo>
                    <a:lnTo>
                      <a:pt x="287" y="276"/>
                    </a:lnTo>
                    <a:lnTo>
                      <a:pt x="280" y="286"/>
                    </a:lnTo>
                    <a:lnTo>
                      <a:pt x="275" y="295"/>
                    </a:lnTo>
                    <a:lnTo>
                      <a:pt x="270" y="305"/>
                    </a:lnTo>
                    <a:lnTo>
                      <a:pt x="265" y="315"/>
                    </a:lnTo>
                    <a:lnTo>
                      <a:pt x="257" y="336"/>
                    </a:lnTo>
                    <a:lnTo>
                      <a:pt x="251" y="357"/>
                    </a:lnTo>
                    <a:lnTo>
                      <a:pt x="247" y="380"/>
                    </a:lnTo>
                    <a:lnTo>
                      <a:pt x="245" y="401"/>
                    </a:lnTo>
                    <a:lnTo>
                      <a:pt x="245" y="412"/>
                    </a:lnTo>
                    <a:lnTo>
                      <a:pt x="245" y="423"/>
                    </a:lnTo>
                    <a:lnTo>
                      <a:pt x="245" y="434"/>
                    </a:lnTo>
                    <a:lnTo>
                      <a:pt x="247" y="445"/>
                    </a:lnTo>
                    <a:lnTo>
                      <a:pt x="248" y="455"/>
                    </a:lnTo>
                    <a:lnTo>
                      <a:pt x="250" y="467"/>
                    </a:lnTo>
                    <a:lnTo>
                      <a:pt x="253" y="477"/>
                    </a:lnTo>
                    <a:lnTo>
                      <a:pt x="256" y="488"/>
                    </a:lnTo>
                    <a:lnTo>
                      <a:pt x="260" y="498"/>
                    </a:lnTo>
                    <a:lnTo>
                      <a:pt x="264" y="508"/>
                    </a:lnTo>
                    <a:lnTo>
                      <a:pt x="269" y="517"/>
                    </a:lnTo>
                    <a:lnTo>
                      <a:pt x="274" y="527"/>
                    </a:lnTo>
                    <a:lnTo>
                      <a:pt x="280" y="536"/>
                    </a:lnTo>
                    <a:lnTo>
                      <a:pt x="286" y="545"/>
                    </a:lnTo>
                    <a:lnTo>
                      <a:pt x="293" y="554"/>
                    </a:lnTo>
                    <a:lnTo>
                      <a:pt x="301" y="562"/>
                    </a:lnTo>
                    <a:lnTo>
                      <a:pt x="389" y="490"/>
                    </a:lnTo>
                    <a:close/>
                    <a:moveTo>
                      <a:pt x="301" y="562"/>
                    </a:moveTo>
                    <a:lnTo>
                      <a:pt x="341" y="522"/>
                    </a:lnTo>
                    <a:lnTo>
                      <a:pt x="301" y="562"/>
                    </a:lnTo>
                    <a:close/>
                    <a:moveTo>
                      <a:pt x="397" y="328"/>
                    </a:moveTo>
                    <a:lnTo>
                      <a:pt x="403" y="323"/>
                    </a:lnTo>
                    <a:lnTo>
                      <a:pt x="409" y="318"/>
                    </a:lnTo>
                    <a:lnTo>
                      <a:pt x="416" y="314"/>
                    </a:lnTo>
                    <a:lnTo>
                      <a:pt x="423" y="311"/>
                    </a:lnTo>
                    <a:lnTo>
                      <a:pt x="430" y="308"/>
                    </a:lnTo>
                    <a:lnTo>
                      <a:pt x="439" y="306"/>
                    </a:lnTo>
                    <a:lnTo>
                      <a:pt x="446" y="306"/>
                    </a:lnTo>
                    <a:lnTo>
                      <a:pt x="454" y="306"/>
                    </a:lnTo>
                    <a:lnTo>
                      <a:pt x="461" y="306"/>
                    </a:lnTo>
                    <a:lnTo>
                      <a:pt x="469" y="308"/>
                    </a:lnTo>
                    <a:lnTo>
                      <a:pt x="476" y="311"/>
                    </a:lnTo>
                    <a:lnTo>
                      <a:pt x="483" y="314"/>
                    </a:lnTo>
                    <a:lnTo>
                      <a:pt x="490" y="318"/>
                    </a:lnTo>
                    <a:lnTo>
                      <a:pt x="497" y="323"/>
                    </a:lnTo>
                    <a:lnTo>
                      <a:pt x="503" y="329"/>
                    </a:lnTo>
                    <a:lnTo>
                      <a:pt x="510" y="336"/>
                    </a:lnTo>
                    <a:lnTo>
                      <a:pt x="590" y="256"/>
                    </a:lnTo>
                    <a:lnTo>
                      <a:pt x="576" y="242"/>
                    </a:lnTo>
                    <a:lnTo>
                      <a:pt x="560" y="229"/>
                    </a:lnTo>
                    <a:lnTo>
                      <a:pt x="544" y="219"/>
                    </a:lnTo>
                    <a:lnTo>
                      <a:pt x="528" y="210"/>
                    </a:lnTo>
                    <a:lnTo>
                      <a:pt x="511" y="204"/>
                    </a:lnTo>
                    <a:lnTo>
                      <a:pt x="493" y="199"/>
                    </a:lnTo>
                    <a:lnTo>
                      <a:pt x="475" y="195"/>
                    </a:lnTo>
                    <a:lnTo>
                      <a:pt x="457" y="194"/>
                    </a:lnTo>
                    <a:lnTo>
                      <a:pt x="438" y="194"/>
                    </a:lnTo>
                    <a:lnTo>
                      <a:pt x="419" y="196"/>
                    </a:lnTo>
                    <a:lnTo>
                      <a:pt x="401" y="199"/>
                    </a:lnTo>
                    <a:lnTo>
                      <a:pt x="383" y="204"/>
                    </a:lnTo>
                    <a:lnTo>
                      <a:pt x="365" y="211"/>
                    </a:lnTo>
                    <a:lnTo>
                      <a:pt x="348" y="219"/>
                    </a:lnTo>
                    <a:lnTo>
                      <a:pt x="332" y="228"/>
                    </a:lnTo>
                    <a:lnTo>
                      <a:pt x="317" y="240"/>
                    </a:lnTo>
                    <a:lnTo>
                      <a:pt x="397" y="328"/>
                    </a:lnTo>
                    <a:close/>
                    <a:moveTo>
                      <a:pt x="317" y="240"/>
                    </a:moveTo>
                    <a:lnTo>
                      <a:pt x="357" y="289"/>
                    </a:lnTo>
                    <a:lnTo>
                      <a:pt x="317" y="240"/>
                    </a:lnTo>
                    <a:close/>
                    <a:moveTo>
                      <a:pt x="510" y="336"/>
                    </a:moveTo>
                    <a:lnTo>
                      <a:pt x="512" y="340"/>
                    </a:lnTo>
                    <a:lnTo>
                      <a:pt x="514" y="344"/>
                    </a:lnTo>
                    <a:lnTo>
                      <a:pt x="516" y="348"/>
                    </a:lnTo>
                    <a:lnTo>
                      <a:pt x="517" y="352"/>
                    </a:lnTo>
                    <a:lnTo>
                      <a:pt x="517" y="361"/>
                    </a:lnTo>
                    <a:lnTo>
                      <a:pt x="518" y="369"/>
                    </a:lnTo>
                    <a:lnTo>
                      <a:pt x="517" y="381"/>
                    </a:lnTo>
                    <a:lnTo>
                      <a:pt x="516" y="392"/>
                    </a:lnTo>
                    <a:lnTo>
                      <a:pt x="514" y="397"/>
                    </a:lnTo>
                    <a:lnTo>
                      <a:pt x="511" y="402"/>
                    </a:lnTo>
                    <a:lnTo>
                      <a:pt x="507" y="406"/>
                    </a:lnTo>
                    <a:lnTo>
                      <a:pt x="502" y="409"/>
                    </a:lnTo>
                    <a:lnTo>
                      <a:pt x="582" y="490"/>
                    </a:lnTo>
                    <a:lnTo>
                      <a:pt x="594" y="479"/>
                    </a:lnTo>
                    <a:lnTo>
                      <a:pt x="604" y="467"/>
                    </a:lnTo>
                    <a:lnTo>
                      <a:pt x="612" y="453"/>
                    </a:lnTo>
                    <a:lnTo>
                      <a:pt x="620" y="440"/>
                    </a:lnTo>
                    <a:lnTo>
                      <a:pt x="625" y="425"/>
                    </a:lnTo>
                    <a:lnTo>
                      <a:pt x="630" y="410"/>
                    </a:lnTo>
                    <a:lnTo>
                      <a:pt x="633" y="395"/>
                    </a:lnTo>
                    <a:lnTo>
                      <a:pt x="634" y="379"/>
                    </a:lnTo>
                    <a:lnTo>
                      <a:pt x="634" y="364"/>
                    </a:lnTo>
                    <a:lnTo>
                      <a:pt x="633" y="347"/>
                    </a:lnTo>
                    <a:lnTo>
                      <a:pt x="630" y="331"/>
                    </a:lnTo>
                    <a:lnTo>
                      <a:pt x="625" y="315"/>
                    </a:lnTo>
                    <a:lnTo>
                      <a:pt x="619" y="300"/>
                    </a:lnTo>
                    <a:lnTo>
                      <a:pt x="611" y="285"/>
                    </a:lnTo>
                    <a:lnTo>
                      <a:pt x="602" y="270"/>
                    </a:lnTo>
                    <a:lnTo>
                      <a:pt x="590" y="256"/>
                    </a:lnTo>
                    <a:lnTo>
                      <a:pt x="510" y="336"/>
                    </a:lnTo>
                    <a:close/>
                    <a:moveTo>
                      <a:pt x="590" y="256"/>
                    </a:moveTo>
                    <a:lnTo>
                      <a:pt x="550" y="297"/>
                    </a:lnTo>
                    <a:lnTo>
                      <a:pt x="590" y="256"/>
                    </a:lnTo>
                    <a:close/>
                    <a:moveTo>
                      <a:pt x="502" y="409"/>
                    </a:moveTo>
                    <a:lnTo>
                      <a:pt x="498" y="412"/>
                    </a:lnTo>
                    <a:lnTo>
                      <a:pt x="493" y="414"/>
                    </a:lnTo>
                    <a:lnTo>
                      <a:pt x="487" y="415"/>
                    </a:lnTo>
                    <a:lnTo>
                      <a:pt x="482" y="415"/>
                    </a:lnTo>
                    <a:lnTo>
                      <a:pt x="476" y="415"/>
                    </a:lnTo>
                    <a:lnTo>
                      <a:pt x="470" y="414"/>
                    </a:lnTo>
                    <a:lnTo>
                      <a:pt x="465" y="412"/>
                    </a:lnTo>
                    <a:lnTo>
                      <a:pt x="462" y="409"/>
                    </a:lnTo>
                    <a:lnTo>
                      <a:pt x="373" y="482"/>
                    </a:lnTo>
                    <a:lnTo>
                      <a:pt x="384" y="492"/>
                    </a:lnTo>
                    <a:lnTo>
                      <a:pt x="395" y="501"/>
                    </a:lnTo>
                    <a:lnTo>
                      <a:pt x="407" y="509"/>
                    </a:lnTo>
                    <a:lnTo>
                      <a:pt x="420" y="515"/>
                    </a:lnTo>
                    <a:lnTo>
                      <a:pt x="434" y="520"/>
                    </a:lnTo>
                    <a:lnTo>
                      <a:pt x="447" y="524"/>
                    </a:lnTo>
                    <a:lnTo>
                      <a:pt x="461" y="527"/>
                    </a:lnTo>
                    <a:lnTo>
                      <a:pt x="475" y="528"/>
                    </a:lnTo>
                    <a:lnTo>
                      <a:pt x="488" y="528"/>
                    </a:lnTo>
                    <a:lnTo>
                      <a:pt x="502" y="527"/>
                    </a:lnTo>
                    <a:lnTo>
                      <a:pt x="516" y="524"/>
                    </a:lnTo>
                    <a:lnTo>
                      <a:pt x="530" y="521"/>
                    </a:lnTo>
                    <a:lnTo>
                      <a:pt x="543" y="515"/>
                    </a:lnTo>
                    <a:lnTo>
                      <a:pt x="556" y="508"/>
                    </a:lnTo>
                    <a:lnTo>
                      <a:pt x="569" y="500"/>
                    </a:lnTo>
                    <a:lnTo>
                      <a:pt x="582" y="490"/>
                    </a:lnTo>
                    <a:lnTo>
                      <a:pt x="502" y="409"/>
                    </a:lnTo>
                    <a:close/>
                    <a:moveTo>
                      <a:pt x="582" y="490"/>
                    </a:moveTo>
                    <a:lnTo>
                      <a:pt x="542" y="449"/>
                    </a:lnTo>
                    <a:lnTo>
                      <a:pt x="582" y="490"/>
                    </a:lnTo>
                    <a:close/>
                    <a:moveTo>
                      <a:pt x="462" y="409"/>
                    </a:moveTo>
                    <a:lnTo>
                      <a:pt x="454" y="393"/>
                    </a:lnTo>
                    <a:lnTo>
                      <a:pt x="462" y="385"/>
                    </a:lnTo>
                    <a:lnTo>
                      <a:pt x="389" y="304"/>
                    </a:lnTo>
                    <a:lnTo>
                      <a:pt x="378" y="314"/>
                    </a:lnTo>
                    <a:lnTo>
                      <a:pt x="369" y="324"/>
                    </a:lnTo>
                    <a:lnTo>
                      <a:pt x="362" y="334"/>
                    </a:lnTo>
                    <a:lnTo>
                      <a:pt x="356" y="345"/>
                    </a:lnTo>
                    <a:lnTo>
                      <a:pt x="351" y="357"/>
                    </a:lnTo>
                    <a:lnTo>
                      <a:pt x="347" y="370"/>
                    </a:lnTo>
                    <a:lnTo>
                      <a:pt x="344" y="381"/>
                    </a:lnTo>
                    <a:lnTo>
                      <a:pt x="341" y="393"/>
                    </a:lnTo>
                    <a:lnTo>
                      <a:pt x="341" y="405"/>
                    </a:lnTo>
                    <a:lnTo>
                      <a:pt x="344" y="417"/>
                    </a:lnTo>
                    <a:lnTo>
                      <a:pt x="347" y="429"/>
                    </a:lnTo>
                    <a:lnTo>
                      <a:pt x="351" y="440"/>
                    </a:lnTo>
                    <a:lnTo>
                      <a:pt x="356" y="451"/>
                    </a:lnTo>
                    <a:lnTo>
                      <a:pt x="361" y="462"/>
                    </a:lnTo>
                    <a:lnTo>
                      <a:pt x="367" y="473"/>
                    </a:lnTo>
                    <a:lnTo>
                      <a:pt x="373" y="482"/>
                    </a:lnTo>
                    <a:lnTo>
                      <a:pt x="462" y="409"/>
                    </a:lnTo>
                    <a:close/>
                    <a:moveTo>
                      <a:pt x="373" y="482"/>
                    </a:moveTo>
                    <a:lnTo>
                      <a:pt x="421" y="441"/>
                    </a:lnTo>
                    <a:lnTo>
                      <a:pt x="373" y="482"/>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8"/>
              <p:cNvSpPr>
                <a:spLocks noEditPoints="1"/>
              </p:cNvSpPr>
              <p:nvPr/>
            </p:nvSpPr>
            <p:spPr bwMode="auto">
              <a:xfrm>
                <a:off x="3031" y="1560"/>
                <a:ext cx="58" cy="49"/>
              </a:xfrm>
              <a:custGeom>
                <a:avLst/>
                <a:gdLst>
                  <a:gd name="T0" fmla="*/ 656 w 809"/>
                  <a:gd name="T1" fmla="*/ 450 h 693"/>
                  <a:gd name="T2" fmla="*/ 572 w 809"/>
                  <a:gd name="T3" fmla="*/ 526 h 693"/>
                  <a:gd name="T4" fmla="*/ 471 w 809"/>
                  <a:gd name="T5" fmla="*/ 569 h 693"/>
                  <a:gd name="T6" fmla="*/ 359 w 809"/>
                  <a:gd name="T7" fmla="*/ 577 h 693"/>
                  <a:gd name="T8" fmla="*/ 260 w 809"/>
                  <a:gd name="T9" fmla="*/ 670 h 693"/>
                  <a:gd name="T10" fmla="*/ 413 w 809"/>
                  <a:gd name="T11" fmla="*/ 692 h 693"/>
                  <a:gd name="T12" fmla="*/ 558 w 809"/>
                  <a:gd name="T13" fmla="*/ 660 h 693"/>
                  <a:gd name="T14" fmla="*/ 684 w 809"/>
                  <a:gd name="T15" fmla="*/ 582 h 693"/>
                  <a:gd name="T16" fmla="*/ 780 w 809"/>
                  <a:gd name="T17" fmla="*/ 465 h 693"/>
                  <a:gd name="T18" fmla="*/ 255 w 809"/>
                  <a:gd name="T19" fmla="*/ 548 h 693"/>
                  <a:gd name="T20" fmla="*/ 185 w 809"/>
                  <a:gd name="T21" fmla="*/ 497 h 693"/>
                  <a:gd name="T22" fmla="*/ 135 w 809"/>
                  <a:gd name="T23" fmla="*/ 427 h 693"/>
                  <a:gd name="T24" fmla="*/ 112 w 809"/>
                  <a:gd name="T25" fmla="*/ 345 h 693"/>
                  <a:gd name="T26" fmla="*/ 117 w 809"/>
                  <a:gd name="T27" fmla="*/ 259 h 693"/>
                  <a:gd name="T28" fmla="*/ 4 w 809"/>
                  <a:gd name="T29" fmla="*/ 267 h 693"/>
                  <a:gd name="T30" fmla="*/ 8 w 809"/>
                  <a:gd name="T31" fmla="*/ 392 h 693"/>
                  <a:gd name="T32" fmla="*/ 52 w 809"/>
                  <a:gd name="T33" fmla="*/ 505 h 693"/>
                  <a:gd name="T34" fmla="*/ 130 w 809"/>
                  <a:gd name="T35" fmla="*/ 598 h 693"/>
                  <a:gd name="T36" fmla="*/ 238 w 809"/>
                  <a:gd name="T37" fmla="*/ 662 h 693"/>
                  <a:gd name="T38" fmla="*/ 145 w 809"/>
                  <a:gd name="T39" fmla="*/ 201 h 693"/>
                  <a:gd name="T40" fmla="*/ 205 w 809"/>
                  <a:gd name="T41" fmla="*/ 142 h 693"/>
                  <a:gd name="T42" fmla="*/ 263 w 809"/>
                  <a:gd name="T43" fmla="*/ 117 h 693"/>
                  <a:gd name="T44" fmla="*/ 415 w 809"/>
                  <a:gd name="T45" fmla="*/ 17 h 693"/>
                  <a:gd name="T46" fmla="*/ 310 w 809"/>
                  <a:gd name="T47" fmla="*/ 0 h 693"/>
                  <a:gd name="T48" fmla="*/ 209 w 809"/>
                  <a:gd name="T49" fmla="*/ 17 h 693"/>
                  <a:gd name="T50" fmla="*/ 119 w 809"/>
                  <a:gd name="T51" fmla="*/ 65 h 693"/>
                  <a:gd name="T52" fmla="*/ 50 w 809"/>
                  <a:gd name="T53" fmla="*/ 141 h 693"/>
                  <a:gd name="T54" fmla="*/ 77 w 809"/>
                  <a:gd name="T55" fmla="*/ 211 h 693"/>
                  <a:gd name="T56" fmla="*/ 431 w 809"/>
                  <a:gd name="T57" fmla="*/ 162 h 693"/>
                  <a:gd name="T58" fmla="*/ 468 w 809"/>
                  <a:gd name="T59" fmla="*/ 247 h 693"/>
                  <a:gd name="T60" fmla="*/ 567 w 809"/>
                  <a:gd name="T61" fmla="*/ 316 h 693"/>
                  <a:gd name="T62" fmla="*/ 576 w 809"/>
                  <a:gd name="T63" fmla="*/ 228 h 693"/>
                  <a:gd name="T64" fmla="*/ 552 w 809"/>
                  <a:gd name="T65" fmla="*/ 146 h 693"/>
                  <a:gd name="T66" fmla="*/ 507 w 809"/>
                  <a:gd name="T67" fmla="*/ 79 h 693"/>
                  <a:gd name="T68" fmla="*/ 438 w 809"/>
                  <a:gd name="T69" fmla="*/ 27 h 693"/>
                  <a:gd name="T70" fmla="*/ 456 w 809"/>
                  <a:gd name="T71" fmla="*/ 300 h 693"/>
                  <a:gd name="T72" fmla="*/ 415 w 809"/>
                  <a:gd name="T73" fmla="*/ 358 h 693"/>
                  <a:gd name="T74" fmla="*/ 346 w 809"/>
                  <a:gd name="T75" fmla="*/ 368 h 693"/>
                  <a:gd name="T76" fmla="*/ 371 w 809"/>
                  <a:gd name="T77" fmla="*/ 480 h 693"/>
                  <a:gd name="T78" fmla="*/ 473 w 809"/>
                  <a:gd name="T79" fmla="*/ 451 h 693"/>
                  <a:gd name="T80" fmla="*/ 543 w 809"/>
                  <a:gd name="T81" fmla="*/ 380 h 693"/>
                  <a:gd name="T82" fmla="*/ 512 w 809"/>
                  <a:gd name="T83" fmla="*/ 324 h 693"/>
                  <a:gd name="T84" fmla="*/ 298 w 809"/>
                  <a:gd name="T85" fmla="*/ 342 h 693"/>
                  <a:gd name="T86" fmla="*/ 280 w 809"/>
                  <a:gd name="T87" fmla="*/ 300 h 693"/>
                  <a:gd name="T88" fmla="*/ 173 w 809"/>
                  <a:gd name="T89" fmla="*/ 271 h 693"/>
                  <a:gd name="T90" fmla="*/ 191 w 809"/>
                  <a:gd name="T91" fmla="*/ 388 h 693"/>
                  <a:gd name="T92" fmla="*/ 269 w 809"/>
                  <a:gd name="T93" fmla="*/ 462 h 693"/>
                  <a:gd name="T94" fmla="*/ 286 w 809"/>
                  <a:gd name="T95" fmla="*/ 276 h 693"/>
                  <a:gd name="T96" fmla="*/ 304 w 809"/>
                  <a:gd name="T97" fmla="*/ 251 h 693"/>
                  <a:gd name="T98" fmla="*/ 343 w 809"/>
                  <a:gd name="T99" fmla="*/ 243 h 693"/>
                  <a:gd name="T100" fmla="*/ 292 w 809"/>
                  <a:gd name="T101" fmla="*/ 137 h 693"/>
                  <a:gd name="T102" fmla="*/ 205 w 809"/>
                  <a:gd name="T103" fmla="*/ 195 h 693"/>
                  <a:gd name="T104" fmla="*/ 286 w 809"/>
                  <a:gd name="T105" fmla="*/ 276 h 693"/>
                  <a:gd name="T106" fmla="*/ 471 w 809"/>
                  <a:gd name="T107" fmla="*/ 276 h 693"/>
                  <a:gd name="T108" fmla="*/ 446 w 809"/>
                  <a:gd name="T109" fmla="*/ 190 h 693"/>
                  <a:gd name="T110" fmla="*/ 343 w 809"/>
                  <a:gd name="T111" fmla="*/ 243 h 693"/>
                  <a:gd name="T112" fmla="*/ 323 w 809"/>
                  <a:gd name="T113" fmla="*/ 391 h 693"/>
                  <a:gd name="T114" fmla="*/ 399 w 809"/>
                  <a:gd name="T115" fmla="*/ 389 h 693"/>
                  <a:gd name="T116" fmla="*/ 460 w 809"/>
                  <a:gd name="T117" fmla="*/ 32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 h="693">
                    <a:moveTo>
                      <a:pt x="704" y="364"/>
                    </a:moveTo>
                    <a:lnTo>
                      <a:pt x="698" y="380"/>
                    </a:lnTo>
                    <a:lnTo>
                      <a:pt x="691" y="395"/>
                    </a:lnTo>
                    <a:lnTo>
                      <a:pt x="683" y="410"/>
                    </a:lnTo>
                    <a:lnTo>
                      <a:pt x="675" y="424"/>
                    </a:lnTo>
                    <a:lnTo>
                      <a:pt x="666" y="437"/>
                    </a:lnTo>
                    <a:lnTo>
                      <a:pt x="656" y="450"/>
                    </a:lnTo>
                    <a:lnTo>
                      <a:pt x="646" y="463"/>
                    </a:lnTo>
                    <a:lnTo>
                      <a:pt x="635" y="475"/>
                    </a:lnTo>
                    <a:lnTo>
                      <a:pt x="623" y="487"/>
                    </a:lnTo>
                    <a:lnTo>
                      <a:pt x="612" y="498"/>
                    </a:lnTo>
                    <a:lnTo>
                      <a:pt x="599" y="508"/>
                    </a:lnTo>
                    <a:lnTo>
                      <a:pt x="585" y="517"/>
                    </a:lnTo>
                    <a:lnTo>
                      <a:pt x="572" y="526"/>
                    </a:lnTo>
                    <a:lnTo>
                      <a:pt x="559" y="534"/>
                    </a:lnTo>
                    <a:lnTo>
                      <a:pt x="545" y="542"/>
                    </a:lnTo>
                    <a:lnTo>
                      <a:pt x="531" y="549"/>
                    </a:lnTo>
                    <a:lnTo>
                      <a:pt x="516" y="555"/>
                    </a:lnTo>
                    <a:lnTo>
                      <a:pt x="501" y="560"/>
                    </a:lnTo>
                    <a:lnTo>
                      <a:pt x="486" y="565"/>
                    </a:lnTo>
                    <a:lnTo>
                      <a:pt x="471" y="569"/>
                    </a:lnTo>
                    <a:lnTo>
                      <a:pt x="455" y="573"/>
                    </a:lnTo>
                    <a:lnTo>
                      <a:pt x="439" y="575"/>
                    </a:lnTo>
                    <a:lnTo>
                      <a:pt x="423" y="577"/>
                    </a:lnTo>
                    <a:lnTo>
                      <a:pt x="407" y="578"/>
                    </a:lnTo>
                    <a:lnTo>
                      <a:pt x="391" y="579"/>
                    </a:lnTo>
                    <a:lnTo>
                      <a:pt x="375" y="578"/>
                    </a:lnTo>
                    <a:lnTo>
                      <a:pt x="359" y="577"/>
                    </a:lnTo>
                    <a:lnTo>
                      <a:pt x="343" y="575"/>
                    </a:lnTo>
                    <a:lnTo>
                      <a:pt x="327" y="572"/>
                    </a:lnTo>
                    <a:lnTo>
                      <a:pt x="311" y="568"/>
                    </a:lnTo>
                    <a:lnTo>
                      <a:pt x="294" y="563"/>
                    </a:lnTo>
                    <a:lnTo>
                      <a:pt x="278" y="558"/>
                    </a:lnTo>
                    <a:lnTo>
                      <a:pt x="238" y="662"/>
                    </a:lnTo>
                    <a:lnTo>
                      <a:pt x="260" y="670"/>
                    </a:lnTo>
                    <a:lnTo>
                      <a:pt x="281" y="677"/>
                    </a:lnTo>
                    <a:lnTo>
                      <a:pt x="303" y="682"/>
                    </a:lnTo>
                    <a:lnTo>
                      <a:pt x="326" y="686"/>
                    </a:lnTo>
                    <a:lnTo>
                      <a:pt x="348" y="690"/>
                    </a:lnTo>
                    <a:lnTo>
                      <a:pt x="370" y="692"/>
                    </a:lnTo>
                    <a:lnTo>
                      <a:pt x="391" y="693"/>
                    </a:lnTo>
                    <a:lnTo>
                      <a:pt x="413" y="692"/>
                    </a:lnTo>
                    <a:lnTo>
                      <a:pt x="434" y="691"/>
                    </a:lnTo>
                    <a:lnTo>
                      <a:pt x="456" y="687"/>
                    </a:lnTo>
                    <a:lnTo>
                      <a:pt x="477" y="684"/>
                    </a:lnTo>
                    <a:lnTo>
                      <a:pt x="498" y="679"/>
                    </a:lnTo>
                    <a:lnTo>
                      <a:pt x="518" y="674"/>
                    </a:lnTo>
                    <a:lnTo>
                      <a:pt x="538" y="667"/>
                    </a:lnTo>
                    <a:lnTo>
                      <a:pt x="558" y="660"/>
                    </a:lnTo>
                    <a:lnTo>
                      <a:pt x="577" y="652"/>
                    </a:lnTo>
                    <a:lnTo>
                      <a:pt x="597" y="642"/>
                    </a:lnTo>
                    <a:lnTo>
                      <a:pt x="616" y="632"/>
                    </a:lnTo>
                    <a:lnTo>
                      <a:pt x="634" y="621"/>
                    </a:lnTo>
                    <a:lnTo>
                      <a:pt x="651" y="609"/>
                    </a:lnTo>
                    <a:lnTo>
                      <a:pt x="668" y="597"/>
                    </a:lnTo>
                    <a:lnTo>
                      <a:pt x="684" y="582"/>
                    </a:lnTo>
                    <a:lnTo>
                      <a:pt x="700" y="568"/>
                    </a:lnTo>
                    <a:lnTo>
                      <a:pt x="715" y="553"/>
                    </a:lnTo>
                    <a:lnTo>
                      <a:pt x="730" y="537"/>
                    </a:lnTo>
                    <a:lnTo>
                      <a:pt x="744" y="520"/>
                    </a:lnTo>
                    <a:lnTo>
                      <a:pt x="757" y="503"/>
                    </a:lnTo>
                    <a:lnTo>
                      <a:pt x="769" y="485"/>
                    </a:lnTo>
                    <a:lnTo>
                      <a:pt x="780" y="465"/>
                    </a:lnTo>
                    <a:lnTo>
                      <a:pt x="791" y="446"/>
                    </a:lnTo>
                    <a:lnTo>
                      <a:pt x="800" y="426"/>
                    </a:lnTo>
                    <a:lnTo>
                      <a:pt x="809" y="405"/>
                    </a:lnTo>
                    <a:lnTo>
                      <a:pt x="704" y="364"/>
                    </a:lnTo>
                    <a:close/>
                    <a:moveTo>
                      <a:pt x="278" y="558"/>
                    </a:moveTo>
                    <a:lnTo>
                      <a:pt x="266" y="553"/>
                    </a:lnTo>
                    <a:lnTo>
                      <a:pt x="255" y="548"/>
                    </a:lnTo>
                    <a:lnTo>
                      <a:pt x="243" y="542"/>
                    </a:lnTo>
                    <a:lnTo>
                      <a:pt x="233" y="535"/>
                    </a:lnTo>
                    <a:lnTo>
                      <a:pt x="222" y="529"/>
                    </a:lnTo>
                    <a:lnTo>
                      <a:pt x="212" y="521"/>
                    </a:lnTo>
                    <a:lnTo>
                      <a:pt x="203" y="514"/>
                    </a:lnTo>
                    <a:lnTo>
                      <a:pt x="193" y="505"/>
                    </a:lnTo>
                    <a:lnTo>
                      <a:pt x="185" y="497"/>
                    </a:lnTo>
                    <a:lnTo>
                      <a:pt x="176" y="488"/>
                    </a:lnTo>
                    <a:lnTo>
                      <a:pt x="167" y="478"/>
                    </a:lnTo>
                    <a:lnTo>
                      <a:pt x="160" y="468"/>
                    </a:lnTo>
                    <a:lnTo>
                      <a:pt x="153" y="458"/>
                    </a:lnTo>
                    <a:lnTo>
                      <a:pt x="147" y="448"/>
                    </a:lnTo>
                    <a:lnTo>
                      <a:pt x="141" y="438"/>
                    </a:lnTo>
                    <a:lnTo>
                      <a:pt x="135" y="427"/>
                    </a:lnTo>
                    <a:lnTo>
                      <a:pt x="130" y="416"/>
                    </a:lnTo>
                    <a:lnTo>
                      <a:pt x="126" y="405"/>
                    </a:lnTo>
                    <a:lnTo>
                      <a:pt x="122" y="393"/>
                    </a:lnTo>
                    <a:lnTo>
                      <a:pt x="118" y="382"/>
                    </a:lnTo>
                    <a:lnTo>
                      <a:pt x="115" y="369"/>
                    </a:lnTo>
                    <a:lnTo>
                      <a:pt x="113" y="357"/>
                    </a:lnTo>
                    <a:lnTo>
                      <a:pt x="112" y="345"/>
                    </a:lnTo>
                    <a:lnTo>
                      <a:pt x="111" y="333"/>
                    </a:lnTo>
                    <a:lnTo>
                      <a:pt x="110" y="321"/>
                    </a:lnTo>
                    <a:lnTo>
                      <a:pt x="110" y="309"/>
                    </a:lnTo>
                    <a:lnTo>
                      <a:pt x="111" y="297"/>
                    </a:lnTo>
                    <a:lnTo>
                      <a:pt x="113" y="285"/>
                    </a:lnTo>
                    <a:lnTo>
                      <a:pt x="115" y="271"/>
                    </a:lnTo>
                    <a:lnTo>
                      <a:pt x="117" y="259"/>
                    </a:lnTo>
                    <a:lnTo>
                      <a:pt x="121" y="247"/>
                    </a:lnTo>
                    <a:lnTo>
                      <a:pt x="125" y="235"/>
                    </a:lnTo>
                    <a:lnTo>
                      <a:pt x="20" y="195"/>
                    </a:lnTo>
                    <a:lnTo>
                      <a:pt x="15" y="213"/>
                    </a:lnTo>
                    <a:lnTo>
                      <a:pt x="10" y="231"/>
                    </a:lnTo>
                    <a:lnTo>
                      <a:pt x="6" y="249"/>
                    </a:lnTo>
                    <a:lnTo>
                      <a:pt x="4" y="267"/>
                    </a:lnTo>
                    <a:lnTo>
                      <a:pt x="2" y="286"/>
                    </a:lnTo>
                    <a:lnTo>
                      <a:pt x="1" y="304"/>
                    </a:lnTo>
                    <a:lnTo>
                      <a:pt x="0" y="322"/>
                    </a:lnTo>
                    <a:lnTo>
                      <a:pt x="1" y="339"/>
                    </a:lnTo>
                    <a:lnTo>
                      <a:pt x="3" y="357"/>
                    </a:lnTo>
                    <a:lnTo>
                      <a:pt x="5" y="374"/>
                    </a:lnTo>
                    <a:lnTo>
                      <a:pt x="8" y="392"/>
                    </a:lnTo>
                    <a:lnTo>
                      <a:pt x="12" y="409"/>
                    </a:lnTo>
                    <a:lnTo>
                      <a:pt x="17" y="426"/>
                    </a:lnTo>
                    <a:lnTo>
                      <a:pt x="22" y="442"/>
                    </a:lnTo>
                    <a:lnTo>
                      <a:pt x="28" y="458"/>
                    </a:lnTo>
                    <a:lnTo>
                      <a:pt x="36" y="474"/>
                    </a:lnTo>
                    <a:lnTo>
                      <a:pt x="44" y="490"/>
                    </a:lnTo>
                    <a:lnTo>
                      <a:pt x="52" y="505"/>
                    </a:lnTo>
                    <a:lnTo>
                      <a:pt x="61" y="520"/>
                    </a:lnTo>
                    <a:lnTo>
                      <a:pt x="71" y="534"/>
                    </a:lnTo>
                    <a:lnTo>
                      <a:pt x="81" y="548"/>
                    </a:lnTo>
                    <a:lnTo>
                      <a:pt x="93" y="561"/>
                    </a:lnTo>
                    <a:lnTo>
                      <a:pt x="104" y="574"/>
                    </a:lnTo>
                    <a:lnTo>
                      <a:pt x="117" y="587"/>
                    </a:lnTo>
                    <a:lnTo>
                      <a:pt x="130" y="598"/>
                    </a:lnTo>
                    <a:lnTo>
                      <a:pt x="143" y="610"/>
                    </a:lnTo>
                    <a:lnTo>
                      <a:pt x="157" y="620"/>
                    </a:lnTo>
                    <a:lnTo>
                      <a:pt x="173" y="630"/>
                    </a:lnTo>
                    <a:lnTo>
                      <a:pt x="189" y="639"/>
                    </a:lnTo>
                    <a:lnTo>
                      <a:pt x="204" y="648"/>
                    </a:lnTo>
                    <a:lnTo>
                      <a:pt x="221" y="655"/>
                    </a:lnTo>
                    <a:lnTo>
                      <a:pt x="238" y="662"/>
                    </a:lnTo>
                    <a:lnTo>
                      <a:pt x="278" y="558"/>
                    </a:lnTo>
                    <a:close/>
                    <a:moveTo>
                      <a:pt x="238" y="662"/>
                    </a:moveTo>
                    <a:lnTo>
                      <a:pt x="262" y="615"/>
                    </a:lnTo>
                    <a:lnTo>
                      <a:pt x="238" y="662"/>
                    </a:lnTo>
                    <a:close/>
                    <a:moveTo>
                      <a:pt x="125" y="235"/>
                    </a:moveTo>
                    <a:lnTo>
                      <a:pt x="134" y="218"/>
                    </a:lnTo>
                    <a:lnTo>
                      <a:pt x="145" y="201"/>
                    </a:lnTo>
                    <a:lnTo>
                      <a:pt x="156" y="185"/>
                    </a:lnTo>
                    <a:lnTo>
                      <a:pt x="168" y="171"/>
                    </a:lnTo>
                    <a:lnTo>
                      <a:pt x="176" y="164"/>
                    </a:lnTo>
                    <a:lnTo>
                      <a:pt x="182" y="157"/>
                    </a:lnTo>
                    <a:lnTo>
                      <a:pt x="189" y="152"/>
                    </a:lnTo>
                    <a:lnTo>
                      <a:pt x="197" y="146"/>
                    </a:lnTo>
                    <a:lnTo>
                      <a:pt x="205" y="142"/>
                    </a:lnTo>
                    <a:lnTo>
                      <a:pt x="213" y="137"/>
                    </a:lnTo>
                    <a:lnTo>
                      <a:pt x="221" y="133"/>
                    </a:lnTo>
                    <a:lnTo>
                      <a:pt x="230" y="130"/>
                    </a:lnTo>
                    <a:lnTo>
                      <a:pt x="238" y="126"/>
                    </a:lnTo>
                    <a:lnTo>
                      <a:pt x="246" y="122"/>
                    </a:lnTo>
                    <a:lnTo>
                      <a:pt x="254" y="119"/>
                    </a:lnTo>
                    <a:lnTo>
                      <a:pt x="263" y="117"/>
                    </a:lnTo>
                    <a:lnTo>
                      <a:pt x="280" y="113"/>
                    </a:lnTo>
                    <a:lnTo>
                      <a:pt x="299" y="111"/>
                    </a:lnTo>
                    <a:lnTo>
                      <a:pt x="319" y="111"/>
                    </a:lnTo>
                    <a:lnTo>
                      <a:pt x="338" y="113"/>
                    </a:lnTo>
                    <a:lnTo>
                      <a:pt x="356" y="117"/>
                    </a:lnTo>
                    <a:lnTo>
                      <a:pt x="375" y="122"/>
                    </a:lnTo>
                    <a:lnTo>
                      <a:pt x="415" y="17"/>
                    </a:lnTo>
                    <a:lnTo>
                      <a:pt x="400" y="13"/>
                    </a:lnTo>
                    <a:lnTo>
                      <a:pt x="385" y="8"/>
                    </a:lnTo>
                    <a:lnTo>
                      <a:pt x="370" y="5"/>
                    </a:lnTo>
                    <a:lnTo>
                      <a:pt x="355" y="3"/>
                    </a:lnTo>
                    <a:lnTo>
                      <a:pt x="340" y="1"/>
                    </a:lnTo>
                    <a:lnTo>
                      <a:pt x="325" y="0"/>
                    </a:lnTo>
                    <a:lnTo>
                      <a:pt x="310" y="0"/>
                    </a:lnTo>
                    <a:lnTo>
                      <a:pt x="294" y="0"/>
                    </a:lnTo>
                    <a:lnTo>
                      <a:pt x="279" y="1"/>
                    </a:lnTo>
                    <a:lnTo>
                      <a:pt x="265" y="3"/>
                    </a:lnTo>
                    <a:lnTo>
                      <a:pt x="251" y="5"/>
                    </a:lnTo>
                    <a:lnTo>
                      <a:pt x="236" y="8"/>
                    </a:lnTo>
                    <a:lnTo>
                      <a:pt x="222" y="12"/>
                    </a:lnTo>
                    <a:lnTo>
                      <a:pt x="209" y="17"/>
                    </a:lnTo>
                    <a:lnTo>
                      <a:pt x="195" y="22"/>
                    </a:lnTo>
                    <a:lnTo>
                      <a:pt x="182" y="27"/>
                    </a:lnTo>
                    <a:lnTo>
                      <a:pt x="168" y="34"/>
                    </a:lnTo>
                    <a:lnTo>
                      <a:pt x="155" y="41"/>
                    </a:lnTo>
                    <a:lnTo>
                      <a:pt x="143" y="48"/>
                    </a:lnTo>
                    <a:lnTo>
                      <a:pt x="131" y="56"/>
                    </a:lnTo>
                    <a:lnTo>
                      <a:pt x="119" y="65"/>
                    </a:lnTo>
                    <a:lnTo>
                      <a:pt x="108" y="75"/>
                    </a:lnTo>
                    <a:lnTo>
                      <a:pt x="97" y="85"/>
                    </a:lnTo>
                    <a:lnTo>
                      <a:pt x="87" y="95"/>
                    </a:lnTo>
                    <a:lnTo>
                      <a:pt x="77" y="106"/>
                    </a:lnTo>
                    <a:lnTo>
                      <a:pt x="67" y="117"/>
                    </a:lnTo>
                    <a:lnTo>
                      <a:pt x="58" y="129"/>
                    </a:lnTo>
                    <a:lnTo>
                      <a:pt x="50" y="141"/>
                    </a:lnTo>
                    <a:lnTo>
                      <a:pt x="42" y="153"/>
                    </a:lnTo>
                    <a:lnTo>
                      <a:pt x="34" y="167"/>
                    </a:lnTo>
                    <a:lnTo>
                      <a:pt x="26" y="181"/>
                    </a:lnTo>
                    <a:lnTo>
                      <a:pt x="20" y="195"/>
                    </a:lnTo>
                    <a:lnTo>
                      <a:pt x="125" y="235"/>
                    </a:lnTo>
                    <a:close/>
                    <a:moveTo>
                      <a:pt x="20" y="195"/>
                    </a:moveTo>
                    <a:lnTo>
                      <a:pt x="77" y="211"/>
                    </a:lnTo>
                    <a:lnTo>
                      <a:pt x="20" y="195"/>
                    </a:lnTo>
                    <a:close/>
                    <a:moveTo>
                      <a:pt x="375" y="122"/>
                    </a:moveTo>
                    <a:lnTo>
                      <a:pt x="387" y="129"/>
                    </a:lnTo>
                    <a:lnTo>
                      <a:pt x="398" y="136"/>
                    </a:lnTo>
                    <a:lnTo>
                      <a:pt x="410" y="144"/>
                    </a:lnTo>
                    <a:lnTo>
                      <a:pt x="421" y="152"/>
                    </a:lnTo>
                    <a:lnTo>
                      <a:pt x="431" y="162"/>
                    </a:lnTo>
                    <a:lnTo>
                      <a:pt x="440" y="173"/>
                    </a:lnTo>
                    <a:lnTo>
                      <a:pt x="449" y="184"/>
                    </a:lnTo>
                    <a:lnTo>
                      <a:pt x="456" y="195"/>
                    </a:lnTo>
                    <a:lnTo>
                      <a:pt x="461" y="207"/>
                    </a:lnTo>
                    <a:lnTo>
                      <a:pt x="465" y="220"/>
                    </a:lnTo>
                    <a:lnTo>
                      <a:pt x="467" y="234"/>
                    </a:lnTo>
                    <a:lnTo>
                      <a:pt x="468" y="247"/>
                    </a:lnTo>
                    <a:lnTo>
                      <a:pt x="467" y="261"/>
                    </a:lnTo>
                    <a:lnTo>
                      <a:pt x="465" y="275"/>
                    </a:lnTo>
                    <a:lnTo>
                      <a:pt x="461" y="288"/>
                    </a:lnTo>
                    <a:lnTo>
                      <a:pt x="456" y="300"/>
                    </a:lnTo>
                    <a:lnTo>
                      <a:pt x="560" y="340"/>
                    </a:lnTo>
                    <a:lnTo>
                      <a:pt x="564" y="328"/>
                    </a:lnTo>
                    <a:lnTo>
                      <a:pt x="567" y="316"/>
                    </a:lnTo>
                    <a:lnTo>
                      <a:pt x="570" y="303"/>
                    </a:lnTo>
                    <a:lnTo>
                      <a:pt x="573" y="291"/>
                    </a:lnTo>
                    <a:lnTo>
                      <a:pt x="575" y="278"/>
                    </a:lnTo>
                    <a:lnTo>
                      <a:pt x="576" y="265"/>
                    </a:lnTo>
                    <a:lnTo>
                      <a:pt x="577" y="252"/>
                    </a:lnTo>
                    <a:lnTo>
                      <a:pt x="576" y="240"/>
                    </a:lnTo>
                    <a:lnTo>
                      <a:pt x="576" y="228"/>
                    </a:lnTo>
                    <a:lnTo>
                      <a:pt x="574" y="216"/>
                    </a:lnTo>
                    <a:lnTo>
                      <a:pt x="572" y="204"/>
                    </a:lnTo>
                    <a:lnTo>
                      <a:pt x="570" y="192"/>
                    </a:lnTo>
                    <a:lnTo>
                      <a:pt x="566" y="180"/>
                    </a:lnTo>
                    <a:lnTo>
                      <a:pt x="562" y="168"/>
                    </a:lnTo>
                    <a:lnTo>
                      <a:pt x="557" y="157"/>
                    </a:lnTo>
                    <a:lnTo>
                      <a:pt x="552" y="146"/>
                    </a:lnTo>
                    <a:lnTo>
                      <a:pt x="547" y="136"/>
                    </a:lnTo>
                    <a:lnTo>
                      <a:pt x="541" y="126"/>
                    </a:lnTo>
                    <a:lnTo>
                      <a:pt x="536" y="116"/>
                    </a:lnTo>
                    <a:lnTo>
                      <a:pt x="529" y="106"/>
                    </a:lnTo>
                    <a:lnTo>
                      <a:pt x="522" y="97"/>
                    </a:lnTo>
                    <a:lnTo>
                      <a:pt x="515" y="88"/>
                    </a:lnTo>
                    <a:lnTo>
                      <a:pt x="507" y="79"/>
                    </a:lnTo>
                    <a:lnTo>
                      <a:pt x="499" y="70"/>
                    </a:lnTo>
                    <a:lnTo>
                      <a:pt x="490" y="61"/>
                    </a:lnTo>
                    <a:lnTo>
                      <a:pt x="480" y="54"/>
                    </a:lnTo>
                    <a:lnTo>
                      <a:pt x="471" y="46"/>
                    </a:lnTo>
                    <a:lnTo>
                      <a:pt x="461" y="40"/>
                    </a:lnTo>
                    <a:lnTo>
                      <a:pt x="450" y="33"/>
                    </a:lnTo>
                    <a:lnTo>
                      <a:pt x="438" y="27"/>
                    </a:lnTo>
                    <a:lnTo>
                      <a:pt x="426" y="22"/>
                    </a:lnTo>
                    <a:lnTo>
                      <a:pt x="415" y="17"/>
                    </a:lnTo>
                    <a:lnTo>
                      <a:pt x="375" y="122"/>
                    </a:lnTo>
                    <a:close/>
                    <a:moveTo>
                      <a:pt x="375" y="122"/>
                    </a:moveTo>
                    <a:lnTo>
                      <a:pt x="391" y="65"/>
                    </a:lnTo>
                    <a:lnTo>
                      <a:pt x="375" y="122"/>
                    </a:lnTo>
                    <a:close/>
                    <a:moveTo>
                      <a:pt x="456" y="300"/>
                    </a:moveTo>
                    <a:lnTo>
                      <a:pt x="452" y="311"/>
                    </a:lnTo>
                    <a:lnTo>
                      <a:pt x="448" y="321"/>
                    </a:lnTo>
                    <a:lnTo>
                      <a:pt x="442" y="330"/>
                    </a:lnTo>
                    <a:lnTo>
                      <a:pt x="437" y="338"/>
                    </a:lnTo>
                    <a:lnTo>
                      <a:pt x="430" y="345"/>
                    </a:lnTo>
                    <a:lnTo>
                      <a:pt x="423" y="352"/>
                    </a:lnTo>
                    <a:lnTo>
                      <a:pt x="415" y="358"/>
                    </a:lnTo>
                    <a:lnTo>
                      <a:pt x="407" y="364"/>
                    </a:lnTo>
                    <a:lnTo>
                      <a:pt x="397" y="367"/>
                    </a:lnTo>
                    <a:lnTo>
                      <a:pt x="387" y="368"/>
                    </a:lnTo>
                    <a:lnTo>
                      <a:pt x="377" y="370"/>
                    </a:lnTo>
                    <a:lnTo>
                      <a:pt x="367" y="370"/>
                    </a:lnTo>
                    <a:lnTo>
                      <a:pt x="356" y="370"/>
                    </a:lnTo>
                    <a:lnTo>
                      <a:pt x="346" y="368"/>
                    </a:lnTo>
                    <a:lnTo>
                      <a:pt x="336" y="367"/>
                    </a:lnTo>
                    <a:lnTo>
                      <a:pt x="327" y="364"/>
                    </a:lnTo>
                    <a:lnTo>
                      <a:pt x="286" y="469"/>
                    </a:lnTo>
                    <a:lnTo>
                      <a:pt x="307" y="474"/>
                    </a:lnTo>
                    <a:lnTo>
                      <a:pt x="329" y="478"/>
                    </a:lnTo>
                    <a:lnTo>
                      <a:pt x="350" y="480"/>
                    </a:lnTo>
                    <a:lnTo>
                      <a:pt x="371" y="480"/>
                    </a:lnTo>
                    <a:lnTo>
                      <a:pt x="392" y="478"/>
                    </a:lnTo>
                    <a:lnTo>
                      <a:pt x="413" y="474"/>
                    </a:lnTo>
                    <a:lnTo>
                      <a:pt x="423" y="472"/>
                    </a:lnTo>
                    <a:lnTo>
                      <a:pt x="434" y="469"/>
                    </a:lnTo>
                    <a:lnTo>
                      <a:pt x="444" y="465"/>
                    </a:lnTo>
                    <a:lnTo>
                      <a:pt x="456" y="461"/>
                    </a:lnTo>
                    <a:lnTo>
                      <a:pt x="473" y="451"/>
                    </a:lnTo>
                    <a:lnTo>
                      <a:pt x="490" y="440"/>
                    </a:lnTo>
                    <a:lnTo>
                      <a:pt x="505" y="427"/>
                    </a:lnTo>
                    <a:lnTo>
                      <a:pt x="520" y="413"/>
                    </a:lnTo>
                    <a:lnTo>
                      <a:pt x="526" y="405"/>
                    </a:lnTo>
                    <a:lnTo>
                      <a:pt x="532" y="397"/>
                    </a:lnTo>
                    <a:lnTo>
                      <a:pt x="538" y="389"/>
                    </a:lnTo>
                    <a:lnTo>
                      <a:pt x="543" y="380"/>
                    </a:lnTo>
                    <a:lnTo>
                      <a:pt x="548" y="370"/>
                    </a:lnTo>
                    <a:lnTo>
                      <a:pt x="552" y="360"/>
                    </a:lnTo>
                    <a:lnTo>
                      <a:pt x="556" y="350"/>
                    </a:lnTo>
                    <a:lnTo>
                      <a:pt x="560" y="340"/>
                    </a:lnTo>
                    <a:lnTo>
                      <a:pt x="456" y="300"/>
                    </a:lnTo>
                    <a:close/>
                    <a:moveTo>
                      <a:pt x="456" y="300"/>
                    </a:moveTo>
                    <a:lnTo>
                      <a:pt x="512" y="324"/>
                    </a:lnTo>
                    <a:lnTo>
                      <a:pt x="456" y="300"/>
                    </a:lnTo>
                    <a:close/>
                    <a:moveTo>
                      <a:pt x="327" y="364"/>
                    </a:moveTo>
                    <a:lnTo>
                      <a:pt x="321" y="361"/>
                    </a:lnTo>
                    <a:lnTo>
                      <a:pt x="315" y="357"/>
                    </a:lnTo>
                    <a:lnTo>
                      <a:pt x="308" y="352"/>
                    </a:lnTo>
                    <a:lnTo>
                      <a:pt x="303" y="347"/>
                    </a:lnTo>
                    <a:lnTo>
                      <a:pt x="298" y="342"/>
                    </a:lnTo>
                    <a:lnTo>
                      <a:pt x="293" y="336"/>
                    </a:lnTo>
                    <a:lnTo>
                      <a:pt x="289" y="330"/>
                    </a:lnTo>
                    <a:lnTo>
                      <a:pt x="286" y="324"/>
                    </a:lnTo>
                    <a:lnTo>
                      <a:pt x="283" y="318"/>
                    </a:lnTo>
                    <a:lnTo>
                      <a:pt x="281" y="312"/>
                    </a:lnTo>
                    <a:lnTo>
                      <a:pt x="280" y="306"/>
                    </a:lnTo>
                    <a:lnTo>
                      <a:pt x="280" y="300"/>
                    </a:lnTo>
                    <a:lnTo>
                      <a:pt x="280" y="294"/>
                    </a:lnTo>
                    <a:lnTo>
                      <a:pt x="281" y="288"/>
                    </a:lnTo>
                    <a:lnTo>
                      <a:pt x="283" y="282"/>
                    </a:lnTo>
                    <a:lnTo>
                      <a:pt x="286" y="276"/>
                    </a:lnTo>
                    <a:lnTo>
                      <a:pt x="182" y="235"/>
                    </a:lnTo>
                    <a:lnTo>
                      <a:pt x="177" y="253"/>
                    </a:lnTo>
                    <a:lnTo>
                      <a:pt x="173" y="271"/>
                    </a:lnTo>
                    <a:lnTo>
                      <a:pt x="171" y="290"/>
                    </a:lnTo>
                    <a:lnTo>
                      <a:pt x="169" y="307"/>
                    </a:lnTo>
                    <a:lnTo>
                      <a:pt x="171" y="324"/>
                    </a:lnTo>
                    <a:lnTo>
                      <a:pt x="173" y="341"/>
                    </a:lnTo>
                    <a:lnTo>
                      <a:pt x="177" y="357"/>
                    </a:lnTo>
                    <a:lnTo>
                      <a:pt x="182" y="372"/>
                    </a:lnTo>
                    <a:lnTo>
                      <a:pt x="191" y="388"/>
                    </a:lnTo>
                    <a:lnTo>
                      <a:pt x="202" y="403"/>
                    </a:lnTo>
                    <a:lnTo>
                      <a:pt x="213" y="417"/>
                    </a:lnTo>
                    <a:lnTo>
                      <a:pt x="225" y="430"/>
                    </a:lnTo>
                    <a:lnTo>
                      <a:pt x="238" y="442"/>
                    </a:lnTo>
                    <a:lnTo>
                      <a:pt x="253" y="453"/>
                    </a:lnTo>
                    <a:lnTo>
                      <a:pt x="261" y="457"/>
                    </a:lnTo>
                    <a:lnTo>
                      <a:pt x="269" y="462"/>
                    </a:lnTo>
                    <a:lnTo>
                      <a:pt x="277" y="466"/>
                    </a:lnTo>
                    <a:lnTo>
                      <a:pt x="286" y="469"/>
                    </a:lnTo>
                    <a:lnTo>
                      <a:pt x="327" y="364"/>
                    </a:lnTo>
                    <a:close/>
                    <a:moveTo>
                      <a:pt x="286" y="469"/>
                    </a:moveTo>
                    <a:lnTo>
                      <a:pt x="311" y="413"/>
                    </a:lnTo>
                    <a:lnTo>
                      <a:pt x="286" y="469"/>
                    </a:lnTo>
                    <a:close/>
                    <a:moveTo>
                      <a:pt x="286" y="276"/>
                    </a:moveTo>
                    <a:lnTo>
                      <a:pt x="286" y="269"/>
                    </a:lnTo>
                    <a:lnTo>
                      <a:pt x="287" y="265"/>
                    </a:lnTo>
                    <a:lnTo>
                      <a:pt x="289" y="260"/>
                    </a:lnTo>
                    <a:lnTo>
                      <a:pt x="292" y="257"/>
                    </a:lnTo>
                    <a:lnTo>
                      <a:pt x="295" y="254"/>
                    </a:lnTo>
                    <a:lnTo>
                      <a:pt x="299" y="253"/>
                    </a:lnTo>
                    <a:lnTo>
                      <a:pt x="304" y="251"/>
                    </a:lnTo>
                    <a:lnTo>
                      <a:pt x="311" y="251"/>
                    </a:lnTo>
                    <a:lnTo>
                      <a:pt x="314" y="248"/>
                    </a:lnTo>
                    <a:lnTo>
                      <a:pt x="318" y="246"/>
                    </a:lnTo>
                    <a:lnTo>
                      <a:pt x="322" y="245"/>
                    </a:lnTo>
                    <a:lnTo>
                      <a:pt x="327" y="244"/>
                    </a:lnTo>
                    <a:lnTo>
                      <a:pt x="336" y="243"/>
                    </a:lnTo>
                    <a:lnTo>
                      <a:pt x="343" y="243"/>
                    </a:lnTo>
                    <a:lnTo>
                      <a:pt x="383" y="138"/>
                    </a:lnTo>
                    <a:lnTo>
                      <a:pt x="368" y="134"/>
                    </a:lnTo>
                    <a:lnTo>
                      <a:pt x="353" y="132"/>
                    </a:lnTo>
                    <a:lnTo>
                      <a:pt x="337" y="131"/>
                    </a:lnTo>
                    <a:lnTo>
                      <a:pt x="322" y="132"/>
                    </a:lnTo>
                    <a:lnTo>
                      <a:pt x="306" y="134"/>
                    </a:lnTo>
                    <a:lnTo>
                      <a:pt x="292" y="137"/>
                    </a:lnTo>
                    <a:lnTo>
                      <a:pt x="278" y="141"/>
                    </a:lnTo>
                    <a:lnTo>
                      <a:pt x="264" y="147"/>
                    </a:lnTo>
                    <a:lnTo>
                      <a:pt x="251" y="154"/>
                    </a:lnTo>
                    <a:lnTo>
                      <a:pt x="238" y="162"/>
                    </a:lnTo>
                    <a:lnTo>
                      <a:pt x="226" y="173"/>
                    </a:lnTo>
                    <a:lnTo>
                      <a:pt x="215" y="183"/>
                    </a:lnTo>
                    <a:lnTo>
                      <a:pt x="205" y="195"/>
                    </a:lnTo>
                    <a:lnTo>
                      <a:pt x="196" y="207"/>
                    </a:lnTo>
                    <a:lnTo>
                      <a:pt x="189" y="221"/>
                    </a:lnTo>
                    <a:lnTo>
                      <a:pt x="182" y="235"/>
                    </a:lnTo>
                    <a:lnTo>
                      <a:pt x="286" y="276"/>
                    </a:lnTo>
                    <a:close/>
                    <a:moveTo>
                      <a:pt x="286" y="276"/>
                    </a:moveTo>
                    <a:lnTo>
                      <a:pt x="230" y="251"/>
                    </a:lnTo>
                    <a:lnTo>
                      <a:pt x="286" y="276"/>
                    </a:lnTo>
                    <a:close/>
                    <a:moveTo>
                      <a:pt x="343" y="243"/>
                    </a:moveTo>
                    <a:lnTo>
                      <a:pt x="359" y="259"/>
                    </a:lnTo>
                    <a:lnTo>
                      <a:pt x="359" y="276"/>
                    </a:lnTo>
                    <a:lnTo>
                      <a:pt x="464" y="316"/>
                    </a:lnTo>
                    <a:lnTo>
                      <a:pt x="467" y="303"/>
                    </a:lnTo>
                    <a:lnTo>
                      <a:pt x="470" y="289"/>
                    </a:lnTo>
                    <a:lnTo>
                      <a:pt x="471" y="276"/>
                    </a:lnTo>
                    <a:lnTo>
                      <a:pt x="471" y="262"/>
                    </a:lnTo>
                    <a:lnTo>
                      <a:pt x="470" y="249"/>
                    </a:lnTo>
                    <a:lnTo>
                      <a:pt x="468" y="236"/>
                    </a:lnTo>
                    <a:lnTo>
                      <a:pt x="464" y="224"/>
                    </a:lnTo>
                    <a:lnTo>
                      <a:pt x="460" y="212"/>
                    </a:lnTo>
                    <a:lnTo>
                      <a:pt x="454" y="201"/>
                    </a:lnTo>
                    <a:lnTo>
                      <a:pt x="446" y="190"/>
                    </a:lnTo>
                    <a:lnTo>
                      <a:pt x="438" y="180"/>
                    </a:lnTo>
                    <a:lnTo>
                      <a:pt x="429" y="169"/>
                    </a:lnTo>
                    <a:lnTo>
                      <a:pt x="419" y="160"/>
                    </a:lnTo>
                    <a:lnTo>
                      <a:pt x="408" y="152"/>
                    </a:lnTo>
                    <a:lnTo>
                      <a:pt x="396" y="145"/>
                    </a:lnTo>
                    <a:lnTo>
                      <a:pt x="383" y="138"/>
                    </a:lnTo>
                    <a:lnTo>
                      <a:pt x="343" y="243"/>
                    </a:lnTo>
                    <a:close/>
                    <a:moveTo>
                      <a:pt x="383" y="138"/>
                    </a:moveTo>
                    <a:lnTo>
                      <a:pt x="359" y="195"/>
                    </a:lnTo>
                    <a:lnTo>
                      <a:pt x="383" y="138"/>
                    </a:lnTo>
                    <a:close/>
                    <a:moveTo>
                      <a:pt x="359" y="276"/>
                    </a:moveTo>
                    <a:lnTo>
                      <a:pt x="351" y="284"/>
                    </a:lnTo>
                    <a:lnTo>
                      <a:pt x="311" y="389"/>
                    </a:lnTo>
                    <a:lnTo>
                      <a:pt x="323" y="391"/>
                    </a:lnTo>
                    <a:lnTo>
                      <a:pt x="335" y="393"/>
                    </a:lnTo>
                    <a:lnTo>
                      <a:pt x="346" y="395"/>
                    </a:lnTo>
                    <a:lnTo>
                      <a:pt x="358" y="395"/>
                    </a:lnTo>
                    <a:lnTo>
                      <a:pt x="369" y="395"/>
                    </a:lnTo>
                    <a:lnTo>
                      <a:pt x="379" y="393"/>
                    </a:lnTo>
                    <a:lnTo>
                      <a:pt x="389" y="391"/>
                    </a:lnTo>
                    <a:lnTo>
                      <a:pt x="399" y="389"/>
                    </a:lnTo>
                    <a:lnTo>
                      <a:pt x="410" y="383"/>
                    </a:lnTo>
                    <a:lnTo>
                      <a:pt x="421" y="374"/>
                    </a:lnTo>
                    <a:lnTo>
                      <a:pt x="431" y="367"/>
                    </a:lnTo>
                    <a:lnTo>
                      <a:pt x="440" y="358"/>
                    </a:lnTo>
                    <a:lnTo>
                      <a:pt x="448" y="349"/>
                    </a:lnTo>
                    <a:lnTo>
                      <a:pt x="455" y="338"/>
                    </a:lnTo>
                    <a:lnTo>
                      <a:pt x="460" y="328"/>
                    </a:lnTo>
                    <a:lnTo>
                      <a:pt x="464" y="316"/>
                    </a:lnTo>
                    <a:lnTo>
                      <a:pt x="359" y="276"/>
                    </a:lnTo>
                    <a:close/>
                    <a:moveTo>
                      <a:pt x="359" y="276"/>
                    </a:moveTo>
                    <a:lnTo>
                      <a:pt x="407" y="300"/>
                    </a:lnTo>
                    <a:lnTo>
                      <a:pt x="359" y="276"/>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9"/>
              <p:cNvSpPr>
                <a:spLocks/>
              </p:cNvSpPr>
              <p:nvPr/>
            </p:nvSpPr>
            <p:spPr bwMode="auto">
              <a:xfrm>
                <a:off x="2684" y="1333"/>
                <a:ext cx="65" cy="114"/>
              </a:xfrm>
              <a:custGeom>
                <a:avLst/>
                <a:gdLst>
                  <a:gd name="T0" fmla="*/ 909 w 909"/>
                  <a:gd name="T1" fmla="*/ 1597 h 1597"/>
                  <a:gd name="T2" fmla="*/ 891 w 909"/>
                  <a:gd name="T3" fmla="*/ 1503 h 1597"/>
                  <a:gd name="T4" fmla="*/ 869 w 909"/>
                  <a:gd name="T5" fmla="*/ 1412 h 1597"/>
                  <a:gd name="T6" fmla="*/ 845 w 909"/>
                  <a:gd name="T7" fmla="*/ 1323 h 1597"/>
                  <a:gd name="T8" fmla="*/ 819 w 909"/>
                  <a:gd name="T9" fmla="*/ 1237 h 1597"/>
                  <a:gd name="T10" fmla="*/ 790 w 909"/>
                  <a:gd name="T11" fmla="*/ 1153 h 1597"/>
                  <a:gd name="T12" fmla="*/ 760 w 909"/>
                  <a:gd name="T13" fmla="*/ 1073 h 1597"/>
                  <a:gd name="T14" fmla="*/ 726 w 909"/>
                  <a:gd name="T15" fmla="*/ 994 h 1597"/>
                  <a:gd name="T16" fmla="*/ 692 w 909"/>
                  <a:gd name="T17" fmla="*/ 919 h 1597"/>
                  <a:gd name="T18" fmla="*/ 657 w 909"/>
                  <a:gd name="T19" fmla="*/ 846 h 1597"/>
                  <a:gd name="T20" fmla="*/ 620 w 909"/>
                  <a:gd name="T21" fmla="*/ 777 h 1597"/>
                  <a:gd name="T22" fmla="*/ 582 w 909"/>
                  <a:gd name="T23" fmla="*/ 709 h 1597"/>
                  <a:gd name="T24" fmla="*/ 543 w 909"/>
                  <a:gd name="T25" fmla="*/ 645 h 1597"/>
                  <a:gd name="T26" fmla="*/ 505 w 909"/>
                  <a:gd name="T27" fmla="*/ 584 h 1597"/>
                  <a:gd name="T28" fmla="*/ 466 w 909"/>
                  <a:gd name="T29" fmla="*/ 525 h 1597"/>
                  <a:gd name="T30" fmla="*/ 426 w 909"/>
                  <a:gd name="T31" fmla="*/ 470 h 1597"/>
                  <a:gd name="T32" fmla="*/ 388 w 909"/>
                  <a:gd name="T33" fmla="*/ 417 h 1597"/>
                  <a:gd name="T34" fmla="*/ 350 w 909"/>
                  <a:gd name="T35" fmla="*/ 368 h 1597"/>
                  <a:gd name="T36" fmla="*/ 312 w 909"/>
                  <a:gd name="T37" fmla="*/ 321 h 1597"/>
                  <a:gd name="T38" fmla="*/ 276 w 909"/>
                  <a:gd name="T39" fmla="*/ 278 h 1597"/>
                  <a:gd name="T40" fmla="*/ 241 w 909"/>
                  <a:gd name="T41" fmla="*/ 238 h 1597"/>
                  <a:gd name="T42" fmla="*/ 207 w 909"/>
                  <a:gd name="T43" fmla="*/ 200 h 1597"/>
                  <a:gd name="T44" fmla="*/ 174 w 909"/>
                  <a:gd name="T45" fmla="*/ 166 h 1597"/>
                  <a:gd name="T46" fmla="*/ 145 w 909"/>
                  <a:gd name="T47" fmla="*/ 135 h 1597"/>
                  <a:gd name="T48" fmla="*/ 117 w 909"/>
                  <a:gd name="T49" fmla="*/ 106 h 1597"/>
                  <a:gd name="T50" fmla="*/ 69 w 909"/>
                  <a:gd name="T51" fmla="*/ 60 h 1597"/>
                  <a:gd name="T52" fmla="*/ 31 w 909"/>
                  <a:gd name="T53" fmla="*/ 27 h 1597"/>
                  <a:gd name="T54" fmla="*/ 8 w 909"/>
                  <a:gd name="T55" fmla="*/ 6 h 1597"/>
                  <a:gd name="T56" fmla="*/ 0 w 909"/>
                  <a:gd name="T57" fmla="*/ 0 h 1597"/>
                  <a:gd name="T58" fmla="*/ 7 w 909"/>
                  <a:gd name="T59" fmla="*/ 9 h 1597"/>
                  <a:gd name="T60" fmla="*/ 30 w 909"/>
                  <a:gd name="T61" fmla="*/ 38 h 1597"/>
                  <a:gd name="T62" fmla="*/ 67 w 909"/>
                  <a:gd name="T63" fmla="*/ 84 h 1597"/>
                  <a:gd name="T64" fmla="*/ 114 w 909"/>
                  <a:gd name="T65" fmla="*/ 145 h 1597"/>
                  <a:gd name="T66" fmla="*/ 170 w 909"/>
                  <a:gd name="T67" fmla="*/ 221 h 1597"/>
                  <a:gd name="T68" fmla="*/ 235 w 909"/>
                  <a:gd name="T69" fmla="*/ 309 h 1597"/>
                  <a:gd name="T70" fmla="*/ 269 w 909"/>
                  <a:gd name="T71" fmla="*/ 359 h 1597"/>
                  <a:gd name="T72" fmla="*/ 304 w 909"/>
                  <a:gd name="T73" fmla="*/ 410 h 1597"/>
                  <a:gd name="T74" fmla="*/ 342 w 909"/>
                  <a:gd name="T75" fmla="*/ 464 h 1597"/>
                  <a:gd name="T76" fmla="*/ 379 w 909"/>
                  <a:gd name="T77" fmla="*/ 520 h 1597"/>
                  <a:gd name="T78" fmla="*/ 417 w 909"/>
                  <a:gd name="T79" fmla="*/ 579 h 1597"/>
                  <a:gd name="T80" fmla="*/ 455 w 909"/>
                  <a:gd name="T81" fmla="*/ 639 h 1597"/>
                  <a:gd name="T82" fmla="*/ 495 w 909"/>
                  <a:gd name="T83" fmla="*/ 702 h 1597"/>
                  <a:gd name="T84" fmla="*/ 533 w 909"/>
                  <a:gd name="T85" fmla="*/ 766 h 1597"/>
                  <a:gd name="T86" fmla="*/ 571 w 909"/>
                  <a:gd name="T87" fmla="*/ 831 h 1597"/>
                  <a:gd name="T88" fmla="*/ 609 w 909"/>
                  <a:gd name="T89" fmla="*/ 898 h 1597"/>
                  <a:gd name="T90" fmla="*/ 646 w 909"/>
                  <a:gd name="T91" fmla="*/ 966 h 1597"/>
                  <a:gd name="T92" fmla="*/ 682 w 909"/>
                  <a:gd name="T93" fmla="*/ 1034 h 1597"/>
                  <a:gd name="T94" fmla="*/ 717 w 909"/>
                  <a:gd name="T95" fmla="*/ 1104 h 1597"/>
                  <a:gd name="T96" fmla="*/ 751 w 909"/>
                  <a:gd name="T97" fmla="*/ 1175 h 1597"/>
                  <a:gd name="T98" fmla="*/ 782 w 909"/>
                  <a:gd name="T99" fmla="*/ 1244 h 1597"/>
                  <a:gd name="T100" fmla="*/ 812 w 909"/>
                  <a:gd name="T101" fmla="*/ 1315 h 1597"/>
                  <a:gd name="T102" fmla="*/ 840 w 909"/>
                  <a:gd name="T103" fmla="*/ 1387 h 1597"/>
                  <a:gd name="T104" fmla="*/ 865 w 909"/>
                  <a:gd name="T105" fmla="*/ 1457 h 1597"/>
                  <a:gd name="T106" fmla="*/ 889 w 909"/>
                  <a:gd name="T107" fmla="*/ 1527 h 1597"/>
                  <a:gd name="T108" fmla="*/ 909 w 909"/>
                  <a:gd name="T109" fmla="*/ 15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9" h="1597">
                    <a:moveTo>
                      <a:pt x="909" y="1597"/>
                    </a:moveTo>
                    <a:lnTo>
                      <a:pt x="891" y="1503"/>
                    </a:lnTo>
                    <a:lnTo>
                      <a:pt x="869" y="1412"/>
                    </a:lnTo>
                    <a:lnTo>
                      <a:pt x="845" y="1323"/>
                    </a:lnTo>
                    <a:lnTo>
                      <a:pt x="819" y="1237"/>
                    </a:lnTo>
                    <a:lnTo>
                      <a:pt x="790" y="1153"/>
                    </a:lnTo>
                    <a:lnTo>
                      <a:pt x="760" y="1073"/>
                    </a:lnTo>
                    <a:lnTo>
                      <a:pt x="726" y="994"/>
                    </a:lnTo>
                    <a:lnTo>
                      <a:pt x="692" y="919"/>
                    </a:lnTo>
                    <a:lnTo>
                      <a:pt x="657" y="846"/>
                    </a:lnTo>
                    <a:lnTo>
                      <a:pt x="620" y="777"/>
                    </a:lnTo>
                    <a:lnTo>
                      <a:pt x="582" y="709"/>
                    </a:lnTo>
                    <a:lnTo>
                      <a:pt x="543" y="645"/>
                    </a:lnTo>
                    <a:lnTo>
                      <a:pt x="505" y="584"/>
                    </a:lnTo>
                    <a:lnTo>
                      <a:pt x="466" y="525"/>
                    </a:lnTo>
                    <a:lnTo>
                      <a:pt x="426" y="470"/>
                    </a:lnTo>
                    <a:lnTo>
                      <a:pt x="388" y="417"/>
                    </a:lnTo>
                    <a:lnTo>
                      <a:pt x="350" y="368"/>
                    </a:lnTo>
                    <a:lnTo>
                      <a:pt x="312" y="321"/>
                    </a:lnTo>
                    <a:lnTo>
                      <a:pt x="276" y="278"/>
                    </a:lnTo>
                    <a:lnTo>
                      <a:pt x="241" y="238"/>
                    </a:lnTo>
                    <a:lnTo>
                      <a:pt x="207" y="200"/>
                    </a:lnTo>
                    <a:lnTo>
                      <a:pt x="174" y="166"/>
                    </a:lnTo>
                    <a:lnTo>
                      <a:pt x="145" y="135"/>
                    </a:lnTo>
                    <a:lnTo>
                      <a:pt x="117" y="106"/>
                    </a:lnTo>
                    <a:lnTo>
                      <a:pt x="69" y="60"/>
                    </a:lnTo>
                    <a:lnTo>
                      <a:pt x="31" y="27"/>
                    </a:lnTo>
                    <a:lnTo>
                      <a:pt x="8" y="6"/>
                    </a:lnTo>
                    <a:lnTo>
                      <a:pt x="0" y="0"/>
                    </a:lnTo>
                    <a:lnTo>
                      <a:pt x="7" y="9"/>
                    </a:lnTo>
                    <a:lnTo>
                      <a:pt x="30" y="38"/>
                    </a:lnTo>
                    <a:lnTo>
                      <a:pt x="67" y="84"/>
                    </a:lnTo>
                    <a:lnTo>
                      <a:pt x="114" y="145"/>
                    </a:lnTo>
                    <a:lnTo>
                      <a:pt x="170" y="221"/>
                    </a:lnTo>
                    <a:lnTo>
                      <a:pt x="235" y="309"/>
                    </a:lnTo>
                    <a:lnTo>
                      <a:pt x="269" y="359"/>
                    </a:lnTo>
                    <a:lnTo>
                      <a:pt x="304" y="410"/>
                    </a:lnTo>
                    <a:lnTo>
                      <a:pt x="342" y="464"/>
                    </a:lnTo>
                    <a:lnTo>
                      <a:pt x="379" y="520"/>
                    </a:lnTo>
                    <a:lnTo>
                      <a:pt x="417" y="579"/>
                    </a:lnTo>
                    <a:lnTo>
                      <a:pt x="455" y="639"/>
                    </a:lnTo>
                    <a:lnTo>
                      <a:pt x="495" y="702"/>
                    </a:lnTo>
                    <a:lnTo>
                      <a:pt x="533" y="766"/>
                    </a:lnTo>
                    <a:lnTo>
                      <a:pt x="571" y="831"/>
                    </a:lnTo>
                    <a:lnTo>
                      <a:pt x="609" y="898"/>
                    </a:lnTo>
                    <a:lnTo>
                      <a:pt x="646" y="966"/>
                    </a:lnTo>
                    <a:lnTo>
                      <a:pt x="682" y="1034"/>
                    </a:lnTo>
                    <a:lnTo>
                      <a:pt x="717" y="1104"/>
                    </a:lnTo>
                    <a:lnTo>
                      <a:pt x="751" y="1175"/>
                    </a:lnTo>
                    <a:lnTo>
                      <a:pt x="782" y="1244"/>
                    </a:lnTo>
                    <a:lnTo>
                      <a:pt x="812" y="1315"/>
                    </a:lnTo>
                    <a:lnTo>
                      <a:pt x="840" y="1387"/>
                    </a:lnTo>
                    <a:lnTo>
                      <a:pt x="865" y="1457"/>
                    </a:lnTo>
                    <a:lnTo>
                      <a:pt x="889" y="1527"/>
                    </a:lnTo>
                    <a:lnTo>
                      <a:pt x="909" y="1597"/>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70"/>
              <p:cNvSpPr>
                <a:spLocks/>
              </p:cNvSpPr>
              <p:nvPr/>
            </p:nvSpPr>
            <p:spPr bwMode="auto">
              <a:xfrm>
                <a:off x="3056" y="1604"/>
                <a:ext cx="120" cy="122"/>
              </a:xfrm>
              <a:custGeom>
                <a:avLst/>
                <a:gdLst>
                  <a:gd name="T0" fmla="*/ 0 w 1674"/>
                  <a:gd name="T1" fmla="*/ 1709 h 1709"/>
                  <a:gd name="T2" fmla="*/ 73 w 1674"/>
                  <a:gd name="T3" fmla="*/ 1568 h 1709"/>
                  <a:gd name="T4" fmla="*/ 147 w 1674"/>
                  <a:gd name="T5" fmla="*/ 1434 h 1709"/>
                  <a:gd name="T6" fmla="*/ 221 w 1674"/>
                  <a:gd name="T7" fmla="*/ 1307 h 1709"/>
                  <a:gd name="T8" fmla="*/ 296 w 1674"/>
                  <a:gd name="T9" fmla="*/ 1189 h 1709"/>
                  <a:gd name="T10" fmla="*/ 369 w 1674"/>
                  <a:gd name="T11" fmla="*/ 1078 h 1709"/>
                  <a:gd name="T12" fmla="*/ 444 w 1674"/>
                  <a:gd name="T13" fmla="*/ 973 h 1709"/>
                  <a:gd name="T14" fmla="*/ 518 w 1674"/>
                  <a:gd name="T15" fmla="*/ 876 h 1709"/>
                  <a:gd name="T16" fmla="*/ 590 w 1674"/>
                  <a:gd name="T17" fmla="*/ 785 h 1709"/>
                  <a:gd name="T18" fmla="*/ 663 w 1674"/>
                  <a:gd name="T19" fmla="*/ 702 h 1709"/>
                  <a:gd name="T20" fmla="*/ 734 w 1674"/>
                  <a:gd name="T21" fmla="*/ 623 h 1709"/>
                  <a:gd name="T22" fmla="*/ 804 w 1674"/>
                  <a:gd name="T23" fmla="*/ 551 h 1709"/>
                  <a:gd name="T24" fmla="*/ 872 w 1674"/>
                  <a:gd name="T25" fmla="*/ 484 h 1709"/>
                  <a:gd name="T26" fmla="*/ 940 w 1674"/>
                  <a:gd name="T27" fmla="*/ 423 h 1709"/>
                  <a:gd name="T28" fmla="*/ 1005 w 1674"/>
                  <a:gd name="T29" fmla="*/ 367 h 1709"/>
                  <a:gd name="T30" fmla="*/ 1068 w 1674"/>
                  <a:gd name="T31" fmla="*/ 317 h 1709"/>
                  <a:gd name="T32" fmla="*/ 1129 w 1674"/>
                  <a:gd name="T33" fmla="*/ 270 h 1709"/>
                  <a:gd name="T34" fmla="*/ 1188 w 1674"/>
                  <a:gd name="T35" fmla="*/ 229 h 1709"/>
                  <a:gd name="T36" fmla="*/ 1245 w 1674"/>
                  <a:gd name="T37" fmla="*/ 192 h 1709"/>
                  <a:gd name="T38" fmla="*/ 1298 w 1674"/>
                  <a:gd name="T39" fmla="*/ 159 h 1709"/>
                  <a:gd name="T40" fmla="*/ 1350 w 1674"/>
                  <a:gd name="T41" fmla="*/ 130 h 1709"/>
                  <a:gd name="T42" fmla="*/ 1398 w 1674"/>
                  <a:gd name="T43" fmla="*/ 105 h 1709"/>
                  <a:gd name="T44" fmla="*/ 1442 w 1674"/>
                  <a:gd name="T45" fmla="*/ 83 h 1709"/>
                  <a:gd name="T46" fmla="*/ 1484 w 1674"/>
                  <a:gd name="T47" fmla="*/ 63 h 1709"/>
                  <a:gd name="T48" fmla="*/ 1522 w 1674"/>
                  <a:gd name="T49" fmla="*/ 47 h 1709"/>
                  <a:gd name="T50" fmla="*/ 1556 w 1674"/>
                  <a:gd name="T51" fmla="*/ 34 h 1709"/>
                  <a:gd name="T52" fmla="*/ 1586 w 1674"/>
                  <a:gd name="T53" fmla="*/ 24 h 1709"/>
                  <a:gd name="T54" fmla="*/ 1611 w 1674"/>
                  <a:gd name="T55" fmla="*/ 15 h 1709"/>
                  <a:gd name="T56" fmla="*/ 1634 w 1674"/>
                  <a:gd name="T57" fmla="*/ 9 h 1709"/>
                  <a:gd name="T58" fmla="*/ 1663 w 1674"/>
                  <a:gd name="T59" fmla="*/ 2 h 1709"/>
                  <a:gd name="T60" fmla="*/ 1674 w 1674"/>
                  <a:gd name="T61" fmla="*/ 0 h 1709"/>
                  <a:gd name="T62" fmla="*/ 1664 w 1674"/>
                  <a:gd name="T63" fmla="*/ 5 h 1709"/>
                  <a:gd name="T64" fmla="*/ 1636 w 1674"/>
                  <a:gd name="T65" fmla="*/ 23 h 1709"/>
                  <a:gd name="T66" fmla="*/ 1590 w 1674"/>
                  <a:gd name="T67" fmla="*/ 53 h 1709"/>
                  <a:gd name="T68" fmla="*/ 1530 w 1674"/>
                  <a:gd name="T69" fmla="*/ 97 h 1709"/>
                  <a:gd name="T70" fmla="*/ 1494 w 1674"/>
                  <a:gd name="T71" fmla="*/ 123 h 1709"/>
                  <a:gd name="T72" fmla="*/ 1453 w 1674"/>
                  <a:gd name="T73" fmla="*/ 152 h 1709"/>
                  <a:gd name="T74" fmla="*/ 1411 w 1674"/>
                  <a:gd name="T75" fmla="*/ 186 h 1709"/>
                  <a:gd name="T76" fmla="*/ 1365 w 1674"/>
                  <a:gd name="T77" fmla="*/ 222 h 1709"/>
                  <a:gd name="T78" fmla="*/ 1315 w 1674"/>
                  <a:gd name="T79" fmla="*/ 261 h 1709"/>
                  <a:gd name="T80" fmla="*/ 1263 w 1674"/>
                  <a:gd name="T81" fmla="*/ 304 h 1709"/>
                  <a:gd name="T82" fmla="*/ 1208 w 1674"/>
                  <a:gd name="T83" fmla="*/ 351 h 1709"/>
                  <a:gd name="T84" fmla="*/ 1150 w 1674"/>
                  <a:gd name="T85" fmla="*/ 401 h 1709"/>
                  <a:gd name="T86" fmla="*/ 1091 w 1674"/>
                  <a:gd name="T87" fmla="*/ 454 h 1709"/>
                  <a:gd name="T88" fmla="*/ 1028 w 1674"/>
                  <a:gd name="T89" fmla="*/ 512 h 1709"/>
                  <a:gd name="T90" fmla="*/ 964 w 1674"/>
                  <a:gd name="T91" fmla="*/ 572 h 1709"/>
                  <a:gd name="T92" fmla="*/ 897 w 1674"/>
                  <a:gd name="T93" fmla="*/ 637 h 1709"/>
                  <a:gd name="T94" fmla="*/ 829 w 1674"/>
                  <a:gd name="T95" fmla="*/ 705 h 1709"/>
                  <a:gd name="T96" fmla="*/ 758 w 1674"/>
                  <a:gd name="T97" fmla="*/ 776 h 1709"/>
                  <a:gd name="T98" fmla="*/ 687 w 1674"/>
                  <a:gd name="T99" fmla="*/ 852 h 1709"/>
                  <a:gd name="T100" fmla="*/ 614 w 1674"/>
                  <a:gd name="T101" fmla="*/ 932 h 1709"/>
                  <a:gd name="T102" fmla="*/ 540 w 1674"/>
                  <a:gd name="T103" fmla="*/ 1016 h 1709"/>
                  <a:gd name="T104" fmla="*/ 465 w 1674"/>
                  <a:gd name="T105" fmla="*/ 1102 h 1709"/>
                  <a:gd name="T106" fmla="*/ 389 w 1674"/>
                  <a:gd name="T107" fmla="*/ 1193 h 1709"/>
                  <a:gd name="T108" fmla="*/ 312 w 1674"/>
                  <a:gd name="T109" fmla="*/ 1288 h 1709"/>
                  <a:gd name="T110" fmla="*/ 234 w 1674"/>
                  <a:gd name="T111" fmla="*/ 1388 h 1709"/>
                  <a:gd name="T112" fmla="*/ 156 w 1674"/>
                  <a:gd name="T113" fmla="*/ 1491 h 1709"/>
                  <a:gd name="T114" fmla="*/ 78 w 1674"/>
                  <a:gd name="T115" fmla="*/ 1598 h 1709"/>
                  <a:gd name="T116" fmla="*/ 0 w 1674"/>
                  <a:gd name="T117" fmla="*/ 1709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4" h="1709">
                    <a:moveTo>
                      <a:pt x="0" y="1709"/>
                    </a:moveTo>
                    <a:lnTo>
                      <a:pt x="73" y="1568"/>
                    </a:lnTo>
                    <a:lnTo>
                      <a:pt x="147" y="1434"/>
                    </a:lnTo>
                    <a:lnTo>
                      <a:pt x="221" y="1307"/>
                    </a:lnTo>
                    <a:lnTo>
                      <a:pt x="296" y="1189"/>
                    </a:lnTo>
                    <a:lnTo>
                      <a:pt x="369" y="1078"/>
                    </a:lnTo>
                    <a:lnTo>
                      <a:pt x="444" y="973"/>
                    </a:lnTo>
                    <a:lnTo>
                      <a:pt x="518" y="876"/>
                    </a:lnTo>
                    <a:lnTo>
                      <a:pt x="590" y="785"/>
                    </a:lnTo>
                    <a:lnTo>
                      <a:pt x="663" y="702"/>
                    </a:lnTo>
                    <a:lnTo>
                      <a:pt x="734" y="623"/>
                    </a:lnTo>
                    <a:lnTo>
                      <a:pt x="804" y="551"/>
                    </a:lnTo>
                    <a:lnTo>
                      <a:pt x="872" y="484"/>
                    </a:lnTo>
                    <a:lnTo>
                      <a:pt x="940" y="423"/>
                    </a:lnTo>
                    <a:lnTo>
                      <a:pt x="1005" y="367"/>
                    </a:lnTo>
                    <a:lnTo>
                      <a:pt x="1068" y="317"/>
                    </a:lnTo>
                    <a:lnTo>
                      <a:pt x="1129" y="270"/>
                    </a:lnTo>
                    <a:lnTo>
                      <a:pt x="1188" y="229"/>
                    </a:lnTo>
                    <a:lnTo>
                      <a:pt x="1245" y="192"/>
                    </a:lnTo>
                    <a:lnTo>
                      <a:pt x="1298" y="159"/>
                    </a:lnTo>
                    <a:lnTo>
                      <a:pt x="1350" y="130"/>
                    </a:lnTo>
                    <a:lnTo>
                      <a:pt x="1398" y="105"/>
                    </a:lnTo>
                    <a:lnTo>
                      <a:pt x="1442" y="83"/>
                    </a:lnTo>
                    <a:lnTo>
                      <a:pt x="1484" y="63"/>
                    </a:lnTo>
                    <a:lnTo>
                      <a:pt x="1522" y="47"/>
                    </a:lnTo>
                    <a:lnTo>
                      <a:pt x="1556" y="34"/>
                    </a:lnTo>
                    <a:lnTo>
                      <a:pt x="1586" y="24"/>
                    </a:lnTo>
                    <a:lnTo>
                      <a:pt x="1611" y="15"/>
                    </a:lnTo>
                    <a:lnTo>
                      <a:pt x="1634" y="9"/>
                    </a:lnTo>
                    <a:lnTo>
                      <a:pt x="1663" y="2"/>
                    </a:lnTo>
                    <a:lnTo>
                      <a:pt x="1674" y="0"/>
                    </a:lnTo>
                    <a:lnTo>
                      <a:pt x="1664" y="5"/>
                    </a:lnTo>
                    <a:lnTo>
                      <a:pt x="1636" y="23"/>
                    </a:lnTo>
                    <a:lnTo>
                      <a:pt x="1590" y="53"/>
                    </a:lnTo>
                    <a:lnTo>
                      <a:pt x="1530" y="97"/>
                    </a:lnTo>
                    <a:lnTo>
                      <a:pt x="1494" y="123"/>
                    </a:lnTo>
                    <a:lnTo>
                      <a:pt x="1453" y="152"/>
                    </a:lnTo>
                    <a:lnTo>
                      <a:pt x="1411" y="186"/>
                    </a:lnTo>
                    <a:lnTo>
                      <a:pt x="1365" y="222"/>
                    </a:lnTo>
                    <a:lnTo>
                      <a:pt x="1315" y="261"/>
                    </a:lnTo>
                    <a:lnTo>
                      <a:pt x="1263" y="304"/>
                    </a:lnTo>
                    <a:lnTo>
                      <a:pt x="1208" y="351"/>
                    </a:lnTo>
                    <a:lnTo>
                      <a:pt x="1150" y="401"/>
                    </a:lnTo>
                    <a:lnTo>
                      <a:pt x="1091" y="454"/>
                    </a:lnTo>
                    <a:lnTo>
                      <a:pt x="1028" y="512"/>
                    </a:lnTo>
                    <a:lnTo>
                      <a:pt x="964" y="572"/>
                    </a:lnTo>
                    <a:lnTo>
                      <a:pt x="897" y="637"/>
                    </a:lnTo>
                    <a:lnTo>
                      <a:pt x="829" y="705"/>
                    </a:lnTo>
                    <a:lnTo>
                      <a:pt x="758" y="776"/>
                    </a:lnTo>
                    <a:lnTo>
                      <a:pt x="687" y="852"/>
                    </a:lnTo>
                    <a:lnTo>
                      <a:pt x="614" y="932"/>
                    </a:lnTo>
                    <a:lnTo>
                      <a:pt x="540" y="1016"/>
                    </a:lnTo>
                    <a:lnTo>
                      <a:pt x="465" y="1102"/>
                    </a:lnTo>
                    <a:lnTo>
                      <a:pt x="389" y="1193"/>
                    </a:lnTo>
                    <a:lnTo>
                      <a:pt x="312" y="1288"/>
                    </a:lnTo>
                    <a:lnTo>
                      <a:pt x="234" y="1388"/>
                    </a:lnTo>
                    <a:lnTo>
                      <a:pt x="156" y="1491"/>
                    </a:lnTo>
                    <a:lnTo>
                      <a:pt x="78" y="1598"/>
                    </a:lnTo>
                    <a:lnTo>
                      <a:pt x="0" y="1709"/>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71"/>
              <p:cNvSpPr>
                <a:spLocks/>
              </p:cNvSpPr>
              <p:nvPr/>
            </p:nvSpPr>
            <p:spPr bwMode="auto">
              <a:xfrm>
                <a:off x="2607" y="1585"/>
                <a:ext cx="126" cy="201"/>
              </a:xfrm>
              <a:custGeom>
                <a:avLst/>
                <a:gdLst>
                  <a:gd name="T0" fmla="*/ 1755 w 1755"/>
                  <a:gd name="T1" fmla="*/ 2807 h 2807"/>
                  <a:gd name="T2" fmla="*/ 1755 w 1755"/>
                  <a:gd name="T3" fmla="*/ 2658 h 2807"/>
                  <a:gd name="T4" fmla="*/ 1744 w 1755"/>
                  <a:gd name="T5" fmla="*/ 2512 h 2807"/>
                  <a:gd name="T6" fmla="*/ 1724 w 1755"/>
                  <a:gd name="T7" fmla="*/ 2367 h 2807"/>
                  <a:gd name="T8" fmla="*/ 1696 w 1755"/>
                  <a:gd name="T9" fmla="*/ 2226 h 2807"/>
                  <a:gd name="T10" fmla="*/ 1658 w 1755"/>
                  <a:gd name="T11" fmla="*/ 2087 h 2807"/>
                  <a:gd name="T12" fmla="*/ 1614 w 1755"/>
                  <a:gd name="T13" fmla="*/ 1952 h 2807"/>
                  <a:gd name="T14" fmla="*/ 1562 w 1755"/>
                  <a:gd name="T15" fmla="*/ 1820 h 2807"/>
                  <a:gd name="T16" fmla="*/ 1504 w 1755"/>
                  <a:gd name="T17" fmla="*/ 1692 h 2807"/>
                  <a:gd name="T18" fmla="*/ 1441 w 1755"/>
                  <a:gd name="T19" fmla="*/ 1566 h 2807"/>
                  <a:gd name="T20" fmla="*/ 1372 w 1755"/>
                  <a:gd name="T21" fmla="*/ 1445 h 2807"/>
                  <a:gd name="T22" fmla="*/ 1301 w 1755"/>
                  <a:gd name="T23" fmla="*/ 1327 h 2807"/>
                  <a:gd name="T24" fmla="*/ 1224 w 1755"/>
                  <a:gd name="T25" fmla="*/ 1214 h 2807"/>
                  <a:gd name="T26" fmla="*/ 1146 w 1755"/>
                  <a:gd name="T27" fmla="*/ 1104 h 2807"/>
                  <a:gd name="T28" fmla="*/ 1064 w 1755"/>
                  <a:gd name="T29" fmla="*/ 999 h 2807"/>
                  <a:gd name="T30" fmla="*/ 982 w 1755"/>
                  <a:gd name="T31" fmla="*/ 898 h 2807"/>
                  <a:gd name="T32" fmla="*/ 899 w 1755"/>
                  <a:gd name="T33" fmla="*/ 802 h 2807"/>
                  <a:gd name="T34" fmla="*/ 815 w 1755"/>
                  <a:gd name="T35" fmla="*/ 710 h 2807"/>
                  <a:gd name="T36" fmla="*/ 732 w 1755"/>
                  <a:gd name="T37" fmla="*/ 623 h 2807"/>
                  <a:gd name="T38" fmla="*/ 650 w 1755"/>
                  <a:gd name="T39" fmla="*/ 542 h 2807"/>
                  <a:gd name="T40" fmla="*/ 571 w 1755"/>
                  <a:gd name="T41" fmla="*/ 465 h 2807"/>
                  <a:gd name="T42" fmla="*/ 493 w 1755"/>
                  <a:gd name="T43" fmla="*/ 394 h 2807"/>
                  <a:gd name="T44" fmla="*/ 418 w 1755"/>
                  <a:gd name="T45" fmla="*/ 328 h 2807"/>
                  <a:gd name="T46" fmla="*/ 348 w 1755"/>
                  <a:gd name="T47" fmla="*/ 268 h 2807"/>
                  <a:gd name="T48" fmla="*/ 282 w 1755"/>
                  <a:gd name="T49" fmla="*/ 213 h 2807"/>
                  <a:gd name="T50" fmla="*/ 222 w 1755"/>
                  <a:gd name="T51" fmla="*/ 165 h 2807"/>
                  <a:gd name="T52" fmla="*/ 167 w 1755"/>
                  <a:gd name="T53" fmla="*/ 121 h 2807"/>
                  <a:gd name="T54" fmla="*/ 119 w 1755"/>
                  <a:gd name="T55" fmla="*/ 85 h 2807"/>
                  <a:gd name="T56" fmla="*/ 78 w 1755"/>
                  <a:gd name="T57" fmla="*/ 55 h 2807"/>
                  <a:gd name="T58" fmla="*/ 21 w 1755"/>
                  <a:gd name="T59" fmla="*/ 14 h 2807"/>
                  <a:gd name="T60" fmla="*/ 0 w 1755"/>
                  <a:gd name="T61" fmla="*/ 0 h 2807"/>
                  <a:gd name="T62" fmla="*/ 20 w 1755"/>
                  <a:gd name="T63" fmla="*/ 18 h 2807"/>
                  <a:gd name="T64" fmla="*/ 74 w 1755"/>
                  <a:gd name="T65" fmla="*/ 71 h 2807"/>
                  <a:gd name="T66" fmla="*/ 113 w 1755"/>
                  <a:gd name="T67" fmla="*/ 108 h 2807"/>
                  <a:gd name="T68" fmla="*/ 159 w 1755"/>
                  <a:gd name="T69" fmla="*/ 154 h 2807"/>
                  <a:gd name="T70" fmla="*/ 211 w 1755"/>
                  <a:gd name="T71" fmla="*/ 207 h 2807"/>
                  <a:gd name="T72" fmla="*/ 268 w 1755"/>
                  <a:gd name="T73" fmla="*/ 267 h 2807"/>
                  <a:gd name="T74" fmla="*/ 332 w 1755"/>
                  <a:gd name="T75" fmla="*/ 333 h 2807"/>
                  <a:gd name="T76" fmla="*/ 399 w 1755"/>
                  <a:gd name="T77" fmla="*/ 404 h 2807"/>
                  <a:gd name="T78" fmla="*/ 470 w 1755"/>
                  <a:gd name="T79" fmla="*/ 482 h 2807"/>
                  <a:gd name="T80" fmla="*/ 544 w 1755"/>
                  <a:gd name="T81" fmla="*/ 565 h 2807"/>
                  <a:gd name="T82" fmla="*/ 622 w 1755"/>
                  <a:gd name="T83" fmla="*/ 654 h 2807"/>
                  <a:gd name="T84" fmla="*/ 700 w 1755"/>
                  <a:gd name="T85" fmla="*/ 747 h 2807"/>
                  <a:gd name="T86" fmla="*/ 781 w 1755"/>
                  <a:gd name="T87" fmla="*/ 843 h 2807"/>
                  <a:gd name="T88" fmla="*/ 863 w 1755"/>
                  <a:gd name="T89" fmla="*/ 944 h 2807"/>
                  <a:gd name="T90" fmla="*/ 943 w 1755"/>
                  <a:gd name="T91" fmla="*/ 1048 h 2807"/>
                  <a:gd name="T92" fmla="*/ 1025 w 1755"/>
                  <a:gd name="T93" fmla="*/ 1156 h 2807"/>
                  <a:gd name="T94" fmla="*/ 1104 w 1755"/>
                  <a:gd name="T95" fmla="*/ 1268 h 2807"/>
                  <a:gd name="T96" fmla="*/ 1182 w 1755"/>
                  <a:gd name="T97" fmla="*/ 1381 h 2807"/>
                  <a:gd name="T98" fmla="*/ 1258 w 1755"/>
                  <a:gd name="T99" fmla="*/ 1496 h 2807"/>
                  <a:gd name="T100" fmla="*/ 1330 w 1755"/>
                  <a:gd name="T101" fmla="*/ 1613 h 2807"/>
                  <a:gd name="T102" fmla="*/ 1399 w 1755"/>
                  <a:gd name="T103" fmla="*/ 1732 h 2807"/>
                  <a:gd name="T104" fmla="*/ 1464 w 1755"/>
                  <a:gd name="T105" fmla="*/ 1851 h 2807"/>
                  <a:gd name="T106" fmla="*/ 1523 w 1755"/>
                  <a:gd name="T107" fmla="*/ 1972 h 2807"/>
                  <a:gd name="T108" fmla="*/ 1578 w 1755"/>
                  <a:gd name="T109" fmla="*/ 2094 h 2807"/>
                  <a:gd name="T110" fmla="*/ 1626 w 1755"/>
                  <a:gd name="T111" fmla="*/ 2215 h 2807"/>
                  <a:gd name="T112" fmla="*/ 1667 w 1755"/>
                  <a:gd name="T113" fmla="*/ 2335 h 2807"/>
                  <a:gd name="T114" fmla="*/ 1702 w 1755"/>
                  <a:gd name="T115" fmla="*/ 2455 h 2807"/>
                  <a:gd name="T116" fmla="*/ 1728 w 1755"/>
                  <a:gd name="T117" fmla="*/ 2574 h 2807"/>
                  <a:gd name="T118" fmla="*/ 1746 w 1755"/>
                  <a:gd name="T119" fmla="*/ 2691 h 2807"/>
                  <a:gd name="T120" fmla="*/ 1755 w 1755"/>
                  <a:gd name="T121" fmla="*/ 2807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5" h="2807">
                    <a:moveTo>
                      <a:pt x="1755" y="2807"/>
                    </a:moveTo>
                    <a:lnTo>
                      <a:pt x="1755" y="2658"/>
                    </a:lnTo>
                    <a:lnTo>
                      <a:pt x="1744" y="2512"/>
                    </a:lnTo>
                    <a:lnTo>
                      <a:pt x="1724" y="2367"/>
                    </a:lnTo>
                    <a:lnTo>
                      <a:pt x="1696" y="2226"/>
                    </a:lnTo>
                    <a:lnTo>
                      <a:pt x="1658" y="2087"/>
                    </a:lnTo>
                    <a:lnTo>
                      <a:pt x="1614" y="1952"/>
                    </a:lnTo>
                    <a:lnTo>
                      <a:pt x="1562" y="1820"/>
                    </a:lnTo>
                    <a:lnTo>
                      <a:pt x="1504" y="1692"/>
                    </a:lnTo>
                    <a:lnTo>
                      <a:pt x="1441" y="1566"/>
                    </a:lnTo>
                    <a:lnTo>
                      <a:pt x="1372" y="1445"/>
                    </a:lnTo>
                    <a:lnTo>
                      <a:pt x="1301" y="1327"/>
                    </a:lnTo>
                    <a:lnTo>
                      <a:pt x="1224" y="1214"/>
                    </a:lnTo>
                    <a:lnTo>
                      <a:pt x="1146" y="1104"/>
                    </a:lnTo>
                    <a:lnTo>
                      <a:pt x="1064" y="999"/>
                    </a:lnTo>
                    <a:lnTo>
                      <a:pt x="982" y="898"/>
                    </a:lnTo>
                    <a:lnTo>
                      <a:pt x="899" y="802"/>
                    </a:lnTo>
                    <a:lnTo>
                      <a:pt x="815" y="710"/>
                    </a:lnTo>
                    <a:lnTo>
                      <a:pt x="732" y="623"/>
                    </a:lnTo>
                    <a:lnTo>
                      <a:pt x="650" y="542"/>
                    </a:lnTo>
                    <a:lnTo>
                      <a:pt x="571" y="465"/>
                    </a:lnTo>
                    <a:lnTo>
                      <a:pt x="493" y="394"/>
                    </a:lnTo>
                    <a:lnTo>
                      <a:pt x="418" y="328"/>
                    </a:lnTo>
                    <a:lnTo>
                      <a:pt x="348" y="268"/>
                    </a:lnTo>
                    <a:lnTo>
                      <a:pt x="282" y="213"/>
                    </a:lnTo>
                    <a:lnTo>
                      <a:pt x="222" y="165"/>
                    </a:lnTo>
                    <a:lnTo>
                      <a:pt x="167" y="121"/>
                    </a:lnTo>
                    <a:lnTo>
                      <a:pt x="119" y="85"/>
                    </a:lnTo>
                    <a:lnTo>
                      <a:pt x="78" y="55"/>
                    </a:lnTo>
                    <a:lnTo>
                      <a:pt x="21" y="14"/>
                    </a:lnTo>
                    <a:lnTo>
                      <a:pt x="0" y="0"/>
                    </a:lnTo>
                    <a:lnTo>
                      <a:pt x="20" y="18"/>
                    </a:lnTo>
                    <a:lnTo>
                      <a:pt x="74" y="71"/>
                    </a:lnTo>
                    <a:lnTo>
                      <a:pt x="113" y="108"/>
                    </a:lnTo>
                    <a:lnTo>
                      <a:pt x="159" y="154"/>
                    </a:lnTo>
                    <a:lnTo>
                      <a:pt x="211" y="207"/>
                    </a:lnTo>
                    <a:lnTo>
                      <a:pt x="268" y="267"/>
                    </a:lnTo>
                    <a:lnTo>
                      <a:pt x="332" y="333"/>
                    </a:lnTo>
                    <a:lnTo>
                      <a:pt x="399" y="404"/>
                    </a:lnTo>
                    <a:lnTo>
                      <a:pt x="470" y="482"/>
                    </a:lnTo>
                    <a:lnTo>
                      <a:pt x="544" y="565"/>
                    </a:lnTo>
                    <a:lnTo>
                      <a:pt x="622" y="654"/>
                    </a:lnTo>
                    <a:lnTo>
                      <a:pt x="700" y="747"/>
                    </a:lnTo>
                    <a:lnTo>
                      <a:pt x="781" y="843"/>
                    </a:lnTo>
                    <a:lnTo>
                      <a:pt x="863" y="944"/>
                    </a:lnTo>
                    <a:lnTo>
                      <a:pt x="943" y="1048"/>
                    </a:lnTo>
                    <a:lnTo>
                      <a:pt x="1025" y="1156"/>
                    </a:lnTo>
                    <a:lnTo>
                      <a:pt x="1104" y="1268"/>
                    </a:lnTo>
                    <a:lnTo>
                      <a:pt x="1182" y="1381"/>
                    </a:lnTo>
                    <a:lnTo>
                      <a:pt x="1258" y="1496"/>
                    </a:lnTo>
                    <a:lnTo>
                      <a:pt x="1330" y="1613"/>
                    </a:lnTo>
                    <a:lnTo>
                      <a:pt x="1399" y="1732"/>
                    </a:lnTo>
                    <a:lnTo>
                      <a:pt x="1464" y="1851"/>
                    </a:lnTo>
                    <a:lnTo>
                      <a:pt x="1523" y="1972"/>
                    </a:lnTo>
                    <a:lnTo>
                      <a:pt x="1578" y="2094"/>
                    </a:lnTo>
                    <a:lnTo>
                      <a:pt x="1626" y="2215"/>
                    </a:lnTo>
                    <a:lnTo>
                      <a:pt x="1667" y="2335"/>
                    </a:lnTo>
                    <a:lnTo>
                      <a:pt x="1702" y="2455"/>
                    </a:lnTo>
                    <a:lnTo>
                      <a:pt x="1728" y="2574"/>
                    </a:lnTo>
                    <a:lnTo>
                      <a:pt x="1746" y="2691"/>
                    </a:lnTo>
                    <a:lnTo>
                      <a:pt x="1755" y="2807"/>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2"/>
              <p:cNvSpPr>
                <a:spLocks/>
              </p:cNvSpPr>
              <p:nvPr/>
            </p:nvSpPr>
            <p:spPr bwMode="auto">
              <a:xfrm>
                <a:off x="3026" y="1641"/>
                <a:ext cx="71" cy="88"/>
              </a:xfrm>
              <a:custGeom>
                <a:avLst/>
                <a:gdLst>
                  <a:gd name="T0" fmla="*/ 0 w 998"/>
                  <a:gd name="T1" fmla="*/ 1226 h 1226"/>
                  <a:gd name="T2" fmla="*/ 43 w 998"/>
                  <a:gd name="T3" fmla="*/ 1144 h 1226"/>
                  <a:gd name="T4" fmla="*/ 85 w 998"/>
                  <a:gd name="T5" fmla="*/ 1066 h 1226"/>
                  <a:gd name="T6" fmla="*/ 129 w 998"/>
                  <a:gd name="T7" fmla="*/ 990 h 1226"/>
                  <a:gd name="T8" fmla="*/ 172 w 998"/>
                  <a:gd name="T9" fmla="*/ 919 h 1226"/>
                  <a:gd name="T10" fmla="*/ 216 w 998"/>
                  <a:gd name="T11" fmla="*/ 849 h 1226"/>
                  <a:gd name="T12" fmla="*/ 260 w 998"/>
                  <a:gd name="T13" fmla="*/ 783 h 1226"/>
                  <a:gd name="T14" fmla="*/ 303 w 998"/>
                  <a:gd name="T15" fmla="*/ 720 h 1226"/>
                  <a:gd name="T16" fmla="*/ 346 w 998"/>
                  <a:gd name="T17" fmla="*/ 660 h 1226"/>
                  <a:gd name="T18" fmla="*/ 389 w 998"/>
                  <a:gd name="T19" fmla="*/ 603 h 1226"/>
                  <a:gd name="T20" fmla="*/ 431 w 998"/>
                  <a:gd name="T21" fmla="*/ 548 h 1226"/>
                  <a:gd name="T22" fmla="*/ 473 w 998"/>
                  <a:gd name="T23" fmla="*/ 497 h 1226"/>
                  <a:gd name="T24" fmla="*/ 513 w 998"/>
                  <a:gd name="T25" fmla="*/ 448 h 1226"/>
                  <a:gd name="T26" fmla="*/ 554 w 998"/>
                  <a:gd name="T27" fmla="*/ 402 h 1226"/>
                  <a:gd name="T28" fmla="*/ 593 w 998"/>
                  <a:gd name="T29" fmla="*/ 358 h 1226"/>
                  <a:gd name="T30" fmla="*/ 631 w 998"/>
                  <a:gd name="T31" fmla="*/ 318 h 1226"/>
                  <a:gd name="T32" fmla="*/ 668 w 998"/>
                  <a:gd name="T33" fmla="*/ 280 h 1226"/>
                  <a:gd name="T34" fmla="*/ 704 w 998"/>
                  <a:gd name="T35" fmla="*/ 244 h 1226"/>
                  <a:gd name="T36" fmla="*/ 738 w 998"/>
                  <a:gd name="T37" fmla="*/ 212 h 1226"/>
                  <a:gd name="T38" fmla="*/ 770 w 998"/>
                  <a:gd name="T39" fmla="*/ 182 h 1226"/>
                  <a:gd name="T40" fmla="*/ 802 w 998"/>
                  <a:gd name="T41" fmla="*/ 153 h 1226"/>
                  <a:gd name="T42" fmla="*/ 830 w 998"/>
                  <a:gd name="T43" fmla="*/ 128 h 1226"/>
                  <a:gd name="T44" fmla="*/ 857 w 998"/>
                  <a:gd name="T45" fmla="*/ 106 h 1226"/>
                  <a:gd name="T46" fmla="*/ 882 w 998"/>
                  <a:gd name="T47" fmla="*/ 85 h 1226"/>
                  <a:gd name="T48" fmla="*/ 905 w 998"/>
                  <a:gd name="T49" fmla="*/ 67 h 1226"/>
                  <a:gd name="T50" fmla="*/ 945 w 998"/>
                  <a:gd name="T51" fmla="*/ 37 h 1226"/>
                  <a:gd name="T52" fmla="*/ 974 w 998"/>
                  <a:gd name="T53" fmla="*/ 16 h 1226"/>
                  <a:gd name="T54" fmla="*/ 992 w 998"/>
                  <a:gd name="T55" fmla="*/ 4 h 1226"/>
                  <a:gd name="T56" fmla="*/ 998 w 998"/>
                  <a:gd name="T57" fmla="*/ 0 h 1226"/>
                  <a:gd name="T58" fmla="*/ 990 w 998"/>
                  <a:gd name="T59" fmla="*/ 10 h 1226"/>
                  <a:gd name="T60" fmla="*/ 966 w 998"/>
                  <a:gd name="T61" fmla="*/ 39 h 1226"/>
                  <a:gd name="T62" fmla="*/ 927 w 998"/>
                  <a:gd name="T63" fmla="*/ 85 h 1226"/>
                  <a:gd name="T64" fmla="*/ 877 w 998"/>
                  <a:gd name="T65" fmla="*/ 145 h 1226"/>
                  <a:gd name="T66" fmla="*/ 817 w 998"/>
                  <a:gd name="T67" fmla="*/ 218 h 1226"/>
                  <a:gd name="T68" fmla="*/ 748 w 998"/>
                  <a:gd name="T69" fmla="*/ 301 h 1226"/>
                  <a:gd name="T70" fmla="*/ 673 w 998"/>
                  <a:gd name="T71" fmla="*/ 392 h 1226"/>
                  <a:gd name="T72" fmla="*/ 593 w 998"/>
                  <a:gd name="T73" fmla="*/ 489 h 1226"/>
                  <a:gd name="T74" fmla="*/ 509 w 998"/>
                  <a:gd name="T75" fmla="*/ 590 h 1226"/>
                  <a:gd name="T76" fmla="*/ 426 w 998"/>
                  <a:gd name="T77" fmla="*/ 693 h 1226"/>
                  <a:gd name="T78" fmla="*/ 342 w 998"/>
                  <a:gd name="T79" fmla="*/ 795 h 1226"/>
                  <a:gd name="T80" fmla="*/ 262 w 998"/>
                  <a:gd name="T81" fmla="*/ 894 h 1226"/>
                  <a:gd name="T82" fmla="*/ 185 w 998"/>
                  <a:gd name="T83" fmla="*/ 990 h 1226"/>
                  <a:gd name="T84" fmla="*/ 115 w 998"/>
                  <a:gd name="T85" fmla="*/ 1078 h 1226"/>
                  <a:gd name="T86" fmla="*/ 52 w 998"/>
                  <a:gd name="T87" fmla="*/ 1158 h 1226"/>
                  <a:gd name="T88" fmla="*/ 0 w 998"/>
                  <a:gd name="T89" fmla="*/ 122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1226">
                    <a:moveTo>
                      <a:pt x="0" y="1226"/>
                    </a:moveTo>
                    <a:lnTo>
                      <a:pt x="43" y="1144"/>
                    </a:lnTo>
                    <a:lnTo>
                      <a:pt x="85" y="1066"/>
                    </a:lnTo>
                    <a:lnTo>
                      <a:pt x="129" y="990"/>
                    </a:lnTo>
                    <a:lnTo>
                      <a:pt x="172" y="919"/>
                    </a:lnTo>
                    <a:lnTo>
                      <a:pt x="216" y="849"/>
                    </a:lnTo>
                    <a:lnTo>
                      <a:pt x="260" y="783"/>
                    </a:lnTo>
                    <a:lnTo>
                      <a:pt x="303" y="720"/>
                    </a:lnTo>
                    <a:lnTo>
                      <a:pt x="346" y="660"/>
                    </a:lnTo>
                    <a:lnTo>
                      <a:pt x="389" y="603"/>
                    </a:lnTo>
                    <a:lnTo>
                      <a:pt x="431" y="548"/>
                    </a:lnTo>
                    <a:lnTo>
                      <a:pt x="473" y="497"/>
                    </a:lnTo>
                    <a:lnTo>
                      <a:pt x="513" y="448"/>
                    </a:lnTo>
                    <a:lnTo>
                      <a:pt x="554" y="402"/>
                    </a:lnTo>
                    <a:lnTo>
                      <a:pt x="593" y="358"/>
                    </a:lnTo>
                    <a:lnTo>
                      <a:pt x="631" y="318"/>
                    </a:lnTo>
                    <a:lnTo>
                      <a:pt x="668" y="280"/>
                    </a:lnTo>
                    <a:lnTo>
                      <a:pt x="704" y="244"/>
                    </a:lnTo>
                    <a:lnTo>
                      <a:pt x="738" y="212"/>
                    </a:lnTo>
                    <a:lnTo>
                      <a:pt x="770" y="182"/>
                    </a:lnTo>
                    <a:lnTo>
                      <a:pt x="802" y="153"/>
                    </a:lnTo>
                    <a:lnTo>
                      <a:pt x="830" y="128"/>
                    </a:lnTo>
                    <a:lnTo>
                      <a:pt x="857" y="106"/>
                    </a:lnTo>
                    <a:lnTo>
                      <a:pt x="882" y="85"/>
                    </a:lnTo>
                    <a:lnTo>
                      <a:pt x="905" y="67"/>
                    </a:lnTo>
                    <a:lnTo>
                      <a:pt x="945" y="37"/>
                    </a:lnTo>
                    <a:lnTo>
                      <a:pt x="974" y="16"/>
                    </a:lnTo>
                    <a:lnTo>
                      <a:pt x="992" y="4"/>
                    </a:lnTo>
                    <a:lnTo>
                      <a:pt x="998" y="0"/>
                    </a:lnTo>
                    <a:lnTo>
                      <a:pt x="990" y="10"/>
                    </a:lnTo>
                    <a:lnTo>
                      <a:pt x="966" y="39"/>
                    </a:lnTo>
                    <a:lnTo>
                      <a:pt x="927" y="85"/>
                    </a:lnTo>
                    <a:lnTo>
                      <a:pt x="877" y="145"/>
                    </a:lnTo>
                    <a:lnTo>
                      <a:pt x="817" y="218"/>
                    </a:lnTo>
                    <a:lnTo>
                      <a:pt x="748" y="301"/>
                    </a:lnTo>
                    <a:lnTo>
                      <a:pt x="673" y="392"/>
                    </a:lnTo>
                    <a:lnTo>
                      <a:pt x="593" y="489"/>
                    </a:lnTo>
                    <a:lnTo>
                      <a:pt x="509" y="590"/>
                    </a:lnTo>
                    <a:lnTo>
                      <a:pt x="426" y="693"/>
                    </a:lnTo>
                    <a:lnTo>
                      <a:pt x="342" y="795"/>
                    </a:lnTo>
                    <a:lnTo>
                      <a:pt x="262" y="894"/>
                    </a:lnTo>
                    <a:lnTo>
                      <a:pt x="185" y="990"/>
                    </a:lnTo>
                    <a:lnTo>
                      <a:pt x="115" y="1078"/>
                    </a:lnTo>
                    <a:lnTo>
                      <a:pt x="52" y="1158"/>
                    </a:lnTo>
                    <a:lnTo>
                      <a:pt x="0" y="1226"/>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Box 25"/>
            <p:cNvSpPr txBox="1"/>
            <p:nvPr/>
          </p:nvSpPr>
          <p:spPr>
            <a:xfrm>
              <a:off x="4105280" y="1078230"/>
              <a:ext cx="1027845" cy="461665"/>
            </a:xfrm>
            <a:prstGeom prst="rect">
              <a:avLst/>
            </a:prstGeom>
            <a:noFill/>
            <a:effectLst/>
          </p:spPr>
          <p:txBody>
            <a:bodyPr wrap="none" rtlCol="0">
              <a:spAutoFit/>
            </a:bodyPr>
            <a:lstStyle/>
            <a:p>
              <a:pPr algn="ctr"/>
              <a:r>
                <a:rPr lang="en-US" sz="2400" dirty="0" smtClean="0">
                  <a:latin typeface="+mj-lt"/>
                </a:rPr>
                <a:t>System</a:t>
              </a:r>
              <a:endParaRPr lang="en-GB" sz="2400" dirty="0">
                <a:latin typeface="+mj-lt"/>
              </a:endParaRPr>
            </a:p>
          </p:txBody>
        </p:sp>
      </p:grpSp>
      <p:grpSp>
        <p:nvGrpSpPr>
          <p:cNvPr id="10" name="Group 9"/>
          <p:cNvGrpSpPr/>
          <p:nvPr/>
        </p:nvGrpSpPr>
        <p:grpSpPr>
          <a:xfrm>
            <a:off x="1447801" y="1856782"/>
            <a:ext cx="5979009" cy="3000968"/>
            <a:chOff x="1447801" y="1856782"/>
            <a:chExt cx="5979009" cy="3000968"/>
          </a:xfrm>
        </p:grpSpPr>
        <p:grpSp>
          <p:nvGrpSpPr>
            <p:cNvPr id="56" name="Group 55"/>
            <p:cNvGrpSpPr/>
            <p:nvPr/>
          </p:nvGrpSpPr>
          <p:grpSpPr>
            <a:xfrm>
              <a:off x="4572000" y="1856782"/>
              <a:ext cx="2854810" cy="1363837"/>
              <a:chOff x="4572000" y="1856782"/>
              <a:chExt cx="2854810" cy="1363837"/>
            </a:xfrm>
          </p:grpSpPr>
          <p:sp>
            <p:nvSpPr>
              <p:cNvPr id="57" name="TextBox 56"/>
              <p:cNvSpPr txBox="1"/>
              <p:nvPr/>
            </p:nvSpPr>
            <p:spPr>
              <a:xfrm>
                <a:off x="5803588" y="2758954"/>
                <a:ext cx="973343" cy="461665"/>
              </a:xfrm>
              <a:prstGeom prst="rect">
                <a:avLst/>
              </a:prstGeom>
              <a:noFill/>
              <a:effectLst/>
            </p:spPr>
            <p:txBody>
              <a:bodyPr wrap="none" rtlCol="0">
                <a:spAutoFit/>
              </a:bodyPr>
              <a:lstStyle/>
              <a:p>
                <a:pPr algn="ctr"/>
                <a:r>
                  <a:rPr lang="en-US" sz="2400" dirty="0" smtClean="0">
                    <a:latin typeface="+mj-lt"/>
                  </a:rPr>
                  <a:t>Recipe</a:t>
                </a:r>
                <a:endParaRPr lang="en-GB" sz="2400" dirty="0">
                  <a:latin typeface="+mj-lt"/>
                </a:endParaRPr>
              </a:p>
            </p:txBody>
          </p:sp>
          <p:sp>
            <p:nvSpPr>
              <p:cNvPr id="58" name="Bent Arrow 57"/>
              <p:cNvSpPr/>
              <p:nvPr/>
            </p:nvSpPr>
            <p:spPr>
              <a:xfrm>
                <a:off x="4572000" y="2080814"/>
                <a:ext cx="2854810" cy="567136"/>
              </a:xfrm>
              <a:prstGeom prst="bentArrow">
                <a:avLst>
                  <a:gd name="adj1" fmla="val 45154"/>
                  <a:gd name="adj2" fmla="val 42467"/>
                  <a:gd name="adj3" fmla="val 34405"/>
                  <a:gd name="adj4" fmla="val 4375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9"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5589" y="1856782"/>
                <a:ext cx="840011" cy="8430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0" name="U-Turn Arrow 59"/>
            <p:cNvSpPr/>
            <p:nvPr/>
          </p:nvSpPr>
          <p:spPr>
            <a:xfrm rot="10800000" flipH="1">
              <a:off x="1447801" y="3562350"/>
              <a:ext cx="3432297" cy="1295400"/>
            </a:xfrm>
            <a:prstGeom prst="uturnArrow">
              <a:avLst>
                <a:gd name="adj1" fmla="val 16517"/>
                <a:gd name="adj2" fmla="val 17306"/>
                <a:gd name="adj3" fmla="val 19211"/>
                <a:gd name="adj4" fmla="val 43750"/>
                <a:gd name="adj5" fmla="val 43647"/>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04097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Function: Reflectance</a:t>
            </a:r>
            <a:endParaRPr lang="en-US" dirty="0"/>
          </a:p>
        </p:txBody>
      </p:sp>
      <p:sp>
        <p:nvSpPr>
          <p:cNvPr id="9" name="Slide Number Placeholder 8"/>
          <p:cNvSpPr>
            <a:spLocks noGrp="1"/>
          </p:cNvSpPr>
          <p:nvPr>
            <p:ph type="sldNum" sz="quarter" idx="12"/>
          </p:nvPr>
        </p:nvSpPr>
        <p:spPr/>
        <p:txBody>
          <a:bodyPr/>
          <a:lstStyle/>
          <a:p>
            <a:fld id="{696E8FB5-F7ED-4E90-B5C1-958EB4BE69F1}" type="slidenum">
              <a:rPr lang="en-US" smtClean="0"/>
              <a:t>20</a:t>
            </a:fld>
            <a:endParaRPr lang="en-US"/>
          </a:p>
        </p:txBody>
      </p:sp>
      <p:pic>
        <p:nvPicPr>
          <p:cNvPr id="2054" name="Picture 6" descr="C:\Users\mpapas\Projects\SkinAppearance\Paper\Images\measurement-reflect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243" y="1733550"/>
            <a:ext cx="3651564" cy="2647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60363" y="1252269"/>
            <a:ext cx="2981329" cy="400110"/>
          </a:xfrm>
          <a:prstGeom prst="rect">
            <a:avLst/>
          </a:prstGeom>
          <a:noFill/>
        </p:spPr>
        <p:txBody>
          <a:bodyPr wrap="none" rtlCol="0">
            <a:spAutoFit/>
          </a:bodyPr>
          <a:lstStyle/>
          <a:p>
            <a:pPr algn="ctr"/>
            <a:r>
              <a:rPr lang="en-US" sz="2000" b="1" dirty="0" smtClean="0"/>
              <a:t>Reflectance Measurement</a:t>
            </a:r>
            <a:endParaRPr lang="en-US" sz="2000" b="1" dirty="0"/>
          </a:p>
        </p:txBody>
      </p:sp>
      <p:sp>
        <p:nvSpPr>
          <p:cNvPr id="3" name="Date Placeholder 2"/>
          <p:cNvSpPr>
            <a:spLocks noGrp="1"/>
          </p:cNvSpPr>
          <p:nvPr>
            <p:ph type="dt" sz="half" idx="10"/>
          </p:nvPr>
        </p:nvSpPr>
        <p:spPr/>
        <p:txBody>
          <a:bodyPr/>
          <a:lstStyle/>
          <a:p>
            <a:fld id="{04046FD8-4319-4E83-AAF6-DF0BE8EF547F}"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10" name="Content Placeholder 2"/>
          <p:cNvSpPr>
            <a:spLocks noGrp="1"/>
          </p:cNvSpPr>
          <p:nvPr>
            <p:ph idx="1"/>
          </p:nvPr>
        </p:nvSpPr>
        <p:spPr>
          <a:xfrm>
            <a:off x="457200" y="1252268"/>
            <a:ext cx="8229600" cy="3510231"/>
          </a:xfrm>
        </p:spPr>
        <p:txBody>
          <a:bodyPr>
            <a:normAutofit/>
          </a:bodyPr>
          <a:lstStyle/>
          <a:p>
            <a:r>
              <a:rPr lang="en-US" dirty="0" smtClean="0"/>
              <a:t>Forward model</a:t>
            </a:r>
          </a:p>
          <a:p>
            <a:pPr lvl="1"/>
            <a:r>
              <a:rPr lang="en-US" dirty="0" smtClean="0"/>
              <a:t>Interpolate Monte Carlo</a:t>
            </a:r>
          </a:p>
          <a:p>
            <a:pPr lvl="1"/>
            <a:r>
              <a:rPr lang="en-US" dirty="0" smtClean="0"/>
              <a:t>Low-order scattering</a:t>
            </a:r>
          </a:p>
          <a:p>
            <a:pPr lvl="1"/>
            <a:endParaRPr lang="en-US" dirty="0"/>
          </a:p>
          <a:p>
            <a:r>
              <a:rPr lang="en-US" dirty="0" smtClean="0"/>
              <a:t>Reflectance distance</a:t>
            </a:r>
          </a:p>
          <a:p>
            <a:pPr lvl="1"/>
            <a:r>
              <a:rPr lang="en-US" dirty="0" smtClean="0"/>
              <a:t>Mean square difference</a:t>
            </a:r>
          </a:p>
          <a:p>
            <a:pPr lvl="1"/>
            <a:r>
              <a:rPr lang="en-US" dirty="0" smtClean="0"/>
              <a:t>Across all wavelength bands</a:t>
            </a:r>
          </a:p>
          <a:p>
            <a:pPr lvl="1"/>
            <a:endParaRPr lang="en-US" dirty="0" smtClean="0"/>
          </a:p>
        </p:txBody>
      </p:sp>
    </p:spTree>
    <p:extLst>
      <p:ext uri="{BB962C8B-B14F-4D97-AF65-F5344CB8AC3E}">
        <p14:creationId xmlns:p14="http://schemas.microsoft.com/office/powerpoint/2010/main" val="20945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0827" y="1542732"/>
            <a:ext cx="4594618" cy="2631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t>Objective Function: Profile Shape</a:t>
            </a:r>
            <a:endParaRPr lang="en-US" dirty="0"/>
          </a:p>
        </p:txBody>
      </p:sp>
      <p:sp>
        <p:nvSpPr>
          <p:cNvPr id="9" name="Slide Number Placeholder 8"/>
          <p:cNvSpPr>
            <a:spLocks noGrp="1"/>
          </p:cNvSpPr>
          <p:nvPr>
            <p:ph type="sldNum" sz="quarter" idx="12"/>
          </p:nvPr>
        </p:nvSpPr>
        <p:spPr/>
        <p:txBody>
          <a:bodyPr/>
          <a:lstStyle/>
          <a:p>
            <a:fld id="{696E8FB5-F7ED-4E90-B5C1-958EB4BE69F1}" type="slidenum">
              <a:rPr lang="en-US" smtClean="0"/>
              <a:t>21</a:t>
            </a:fld>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1000" y="1542781"/>
            <a:ext cx="4594618" cy="2631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4851585" y="1123950"/>
            <a:ext cx="3154646" cy="400110"/>
          </a:xfrm>
          <a:prstGeom prst="rect">
            <a:avLst/>
          </a:prstGeom>
          <a:noFill/>
        </p:spPr>
        <p:txBody>
          <a:bodyPr wrap="none" rtlCol="0">
            <a:spAutoFit/>
          </a:bodyPr>
          <a:lstStyle/>
          <a:p>
            <a:pPr algn="ctr"/>
            <a:r>
              <a:rPr lang="en-US" sz="2000" b="1" dirty="0" smtClean="0"/>
              <a:t>Profile Shape Measurement</a:t>
            </a:r>
            <a:endParaRPr lang="en-US" sz="2000" b="1" dirty="0"/>
          </a:p>
        </p:txBody>
      </p:sp>
      <p:sp>
        <p:nvSpPr>
          <p:cNvPr id="3" name="Date Placeholder 2"/>
          <p:cNvSpPr>
            <a:spLocks noGrp="1"/>
          </p:cNvSpPr>
          <p:nvPr>
            <p:ph type="dt" sz="half" idx="10"/>
          </p:nvPr>
        </p:nvSpPr>
        <p:spPr/>
        <p:txBody>
          <a:bodyPr/>
          <a:lstStyle/>
          <a:p>
            <a:fld id="{04046FD8-4319-4E83-AAF6-DF0BE8EF547F}"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10" name="Content Placeholder 2"/>
          <p:cNvSpPr>
            <a:spLocks noGrp="1"/>
          </p:cNvSpPr>
          <p:nvPr>
            <p:ph idx="1"/>
          </p:nvPr>
        </p:nvSpPr>
        <p:spPr>
          <a:xfrm>
            <a:off x="457200" y="1252268"/>
            <a:ext cx="8229600" cy="3510231"/>
          </a:xfrm>
        </p:spPr>
        <p:txBody>
          <a:bodyPr>
            <a:normAutofit/>
          </a:bodyPr>
          <a:lstStyle/>
          <a:p>
            <a:r>
              <a:rPr lang="en-US" dirty="0" smtClean="0"/>
              <a:t>Forward model</a:t>
            </a:r>
          </a:p>
          <a:p>
            <a:pPr lvl="1"/>
            <a:r>
              <a:rPr lang="en-US" dirty="0" smtClean="0"/>
              <a:t>Quantized Diffusion</a:t>
            </a:r>
          </a:p>
          <a:p>
            <a:pPr lvl="1"/>
            <a:endParaRPr lang="en-US" dirty="0"/>
          </a:p>
          <a:p>
            <a:r>
              <a:rPr lang="en-US" dirty="0" smtClean="0"/>
              <a:t>Profile Shape distance</a:t>
            </a:r>
          </a:p>
          <a:p>
            <a:pPr lvl="1"/>
            <a:r>
              <a:rPr lang="en-US" dirty="0" smtClean="0"/>
              <a:t>Within diffusion region</a:t>
            </a:r>
          </a:p>
          <a:p>
            <a:pPr lvl="1"/>
            <a:r>
              <a:rPr lang="en-US" dirty="0" smtClean="0"/>
              <a:t>Across all bands</a:t>
            </a:r>
          </a:p>
          <a:p>
            <a:pPr lvl="1"/>
            <a:endParaRPr lang="en-US" dirty="0" smtClean="0"/>
          </a:p>
        </p:txBody>
      </p:sp>
      <p:grpSp>
        <p:nvGrpSpPr>
          <p:cNvPr id="23" name="Group 22"/>
          <p:cNvGrpSpPr/>
          <p:nvPr/>
        </p:nvGrpSpPr>
        <p:grpSpPr>
          <a:xfrm>
            <a:off x="4724400" y="2406937"/>
            <a:ext cx="1024639" cy="1003013"/>
            <a:chOff x="4724400" y="2406937"/>
            <a:chExt cx="1024639" cy="1003013"/>
          </a:xfrm>
        </p:grpSpPr>
        <p:cxnSp>
          <p:nvCxnSpPr>
            <p:cNvPr id="8" name="Straight Arrow Connector 7"/>
            <p:cNvCxnSpPr/>
            <p:nvPr/>
          </p:nvCxnSpPr>
          <p:spPr>
            <a:xfrm flipH="1" flipV="1">
              <a:off x="5105400" y="2406937"/>
              <a:ext cx="115866" cy="4058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24400" y="2825175"/>
              <a:ext cx="1024639" cy="584775"/>
            </a:xfrm>
            <a:prstGeom prst="rect">
              <a:avLst/>
            </a:prstGeom>
            <a:noFill/>
          </p:spPr>
          <p:txBody>
            <a:bodyPr wrap="none" rtlCol="0">
              <a:spAutoFit/>
            </a:bodyPr>
            <a:lstStyle/>
            <a:p>
              <a:pPr algn="ctr"/>
              <a:r>
                <a:rPr lang="en-US" dirty="0" smtClean="0"/>
                <a:t>Low-Order </a:t>
              </a:r>
            </a:p>
            <a:p>
              <a:pPr algn="ctr"/>
              <a:r>
                <a:rPr lang="en-US" dirty="0" smtClean="0"/>
                <a:t>Scattering</a:t>
              </a:r>
              <a:endParaRPr lang="en-GB" dirty="0"/>
            </a:p>
          </p:txBody>
        </p:sp>
      </p:grpSp>
      <p:grpSp>
        <p:nvGrpSpPr>
          <p:cNvPr id="24" name="Group 23"/>
          <p:cNvGrpSpPr/>
          <p:nvPr/>
        </p:nvGrpSpPr>
        <p:grpSpPr>
          <a:xfrm>
            <a:off x="7614183" y="2114550"/>
            <a:ext cx="986167" cy="850612"/>
            <a:chOff x="7614183" y="2114550"/>
            <a:chExt cx="986167" cy="850612"/>
          </a:xfrm>
        </p:grpSpPr>
        <p:cxnSp>
          <p:nvCxnSpPr>
            <p:cNvPr id="19" name="Straight Arrow Connector 18"/>
            <p:cNvCxnSpPr/>
            <p:nvPr/>
          </p:nvCxnSpPr>
          <p:spPr>
            <a:xfrm flipH="1">
              <a:off x="8107266" y="2715042"/>
              <a:ext cx="198534" cy="2501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14183" y="2114550"/>
              <a:ext cx="986167" cy="584775"/>
            </a:xfrm>
            <a:prstGeom prst="rect">
              <a:avLst/>
            </a:prstGeom>
            <a:noFill/>
          </p:spPr>
          <p:txBody>
            <a:bodyPr wrap="none" rtlCol="0">
              <a:spAutoFit/>
            </a:bodyPr>
            <a:lstStyle/>
            <a:p>
              <a:pPr algn="ctr"/>
              <a:r>
                <a:rPr lang="en-US" dirty="0" smtClean="0"/>
                <a:t>Noise &amp;</a:t>
              </a:r>
            </a:p>
            <a:p>
              <a:pPr algn="ctr"/>
              <a:r>
                <a:rPr lang="en-US" dirty="0" smtClean="0"/>
                <a:t>Stray Light</a:t>
              </a:r>
              <a:endParaRPr lang="en-GB" dirty="0"/>
            </a:p>
          </p:txBody>
        </p:sp>
      </p:grpSp>
    </p:spTree>
    <p:extLst>
      <p:ext uri="{BB962C8B-B14F-4D97-AF65-F5344CB8AC3E}">
        <p14:creationId xmlns:p14="http://schemas.microsoft.com/office/powerpoint/2010/main" val="3004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500"/>
                                        <p:tgtEl>
                                          <p:spTgt spid="20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mpapas\Projects\SkinAppearance\Paper\Images\measurement-reflect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170" y="1330180"/>
            <a:ext cx="2444926" cy="1772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Objective Function: Appearance Distance</a:t>
            </a:r>
            <a:endParaRPr lang="en-US" dirty="0"/>
          </a:p>
        </p:txBody>
      </p:sp>
      <p:sp>
        <p:nvSpPr>
          <p:cNvPr id="9" name="Slide Number Placeholder 8"/>
          <p:cNvSpPr>
            <a:spLocks noGrp="1"/>
          </p:cNvSpPr>
          <p:nvPr>
            <p:ph type="sldNum" sz="quarter" idx="12"/>
          </p:nvPr>
        </p:nvSpPr>
        <p:spPr/>
        <p:txBody>
          <a:bodyPr/>
          <a:lstStyle/>
          <a:p>
            <a:fld id="{696E8FB5-F7ED-4E90-B5C1-958EB4BE69F1}" type="slidenum">
              <a:rPr lang="en-US" smtClean="0"/>
              <a:t>22</a:t>
            </a:fld>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778" y="3213325"/>
            <a:ext cx="2485710" cy="1415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10"/>
          </p:nvPr>
        </p:nvSpPr>
        <p:spPr/>
        <p:txBody>
          <a:bodyPr/>
          <a:lstStyle/>
          <a:p>
            <a:fld id="{04046FD8-4319-4E83-AAF6-DF0BE8EF547F}"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10" name="Content Placeholder 2"/>
          <p:cNvSpPr>
            <a:spLocks noGrp="1"/>
          </p:cNvSpPr>
          <p:nvPr>
            <p:ph idx="1"/>
          </p:nvPr>
        </p:nvSpPr>
        <p:spPr>
          <a:xfrm>
            <a:off x="457200" y="1252268"/>
            <a:ext cx="8229600" cy="3510231"/>
          </a:xfrm>
        </p:spPr>
        <p:txBody>
          <a:bodyPr>
            <a:normAutofit/>
          </a:bodyPr>
          <a:lstStyle/>
          <a:p>
            <a:r>
              <a:rPr lang="en-US" dirty="0" smtClean="0"/>
              <a:t>Final Objective Function</a:t>
            </a:r>
          </a:p>
          <a:p>
            <a:pPr lvl="1"/>
            <a:r>
              <a:rPr lang="en-US" dirty="0" smtClean="0"/>
              <a:t>Appearance Distance</a:t>
            </a:r>
          </a:p>
          <a:p>
            <a:pPr lvl="1"/>
            <a:endParaRPr lang="en-US" dirty="0"/>
          </a:p>
          <a:p>
            <a:r>
              <a:rPr lang="en-US" dirty="0" smtClean="0"/>
              <a:t>Combination of</a:t>
            </a:r>
          </a:p>
          <a:p>
            <a:pPr lvl="1"/>
            <a:r>
              <a:rPr lang="en-US" dirty="0" smtClean="0"/>
              <a:t>Reflectance distance</a:t>
            </a:r>
          </a:p>
          <a:p>
            <a:pPr lvl="1"/>
            <a:r>
              <a:rPr lang="en-US" dirty="0" smtClean="0"/>
              <a:t>Profile shape distance</a:t>
            </a:r>
          </a:p>
          <a:p>
            <a:pPr lvl="1"/>
            <a:endParaRPr lang="en-US" dirty="0" smtClean="0"/>
          </a:p>
        </p:txBody>
      </p:sp>
    </p:spTree>
    <p:extLst>
      <p:ext uri="{BB962C8B-B14F-4D97-AF65-F5344CB8AC3E}">
        <p14:creationId xmlns:p14="http://schemas.microsoft.com/office/powerpoint/2010/main" val="28055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757446" y="2275675"/>
            <a:ext cx="2876218" cy="2692029"/>
            <a:chOff x="5757446" y="2047075"/>
            <a:chExt cx="2876218" cy="2692029"/>
          </a:xfrm>
        </p:grpSpPr>
        <p:grpSp>
          <p:nvGrpSpPr>
            <p:cNvPr id="153" name="Group 152"/>
            <p:cNvGrpSpPr/>
            <p:nvPr/>
          </p:nvGrpSpPr>
          <p:grpSpPr>
            <a:xfrm>
              <a:off x="5757446" y="2047075"/>
              <a:ext cx="2876218" cy="2692029"/>
              <a:chOff x="5757446" y="2047075"/>
              <a:chExt cx="2876218" cy="2692029"/>
            </a:xfrm>
          </p:grpSpPr>
          <p:cxnSp>
            <p:nvCxnSpPr>
              <p:cNvPr id="174" name="Straight Arrow Connector 173"/>
              <p:cNvCxnSpPr/>
              <p:nvPr/>
            </p:nvCxnSpPr>
            <p:spPr>
              <a:xfrm flipV="1">
                <a:off x="6076922" y="2047075"/>
                <a:ext cx="0" cy="2381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7067310" y="4400550"/>
                <a:ext cx="585417" cy="338554"/>
              </a:xfrm>
              <a:prstGeom prst="rect">
                <a:avLst/>
              </a:prstGeom>
              <a:noFill/>
            </p:spPr>
            <p:txBody>
              <a:bodyPr wrap="none" rtlCol="0">
                <a:spAutoFit/>
              </a:bodyPr>
              <a:lstStyle/>
              <a:p>
                <a:pPr algn="ctr"/>
                <a:r>
                  <a:rPr lang="en-US" dirty="0" smtClean="0"/>
                  <a:t>Color</a:t>
                </a:r>
                <a:endParaRPr lang="en-US" dirty="0"/>
              </a:p>
            </p:txBody>
          </p:sp>
          <p:sp>
            <p:nvSpPr>
              <p:cNvPr id="166" name="TextBox 165"/>
              <p:cNvSpPr txBox="1"/>
              <p:nvPr/>
            </p:nvSpPr>
            <p:spPr>
              <a:xfrm rot="16200000">
                <a:off x="5337298" y="3260848"/>
                <a:ext cx="1178849" cy="338554"/>
              </a:xfrm>
              <a:prstGeom prst="rect">
                <a:avLst/>
              </a:prstGeom>
              <a:noFill/>
            </p:spPr>
            <p:txBody>
              <a:bodyPr wrap="none" rtlCol="0">
                <a:spAutoFit/>
              </a:bodyPr>
              <a:lstStyle/>
              <a:p>
                <a:r>
                  <a:rPr lang="en-US" dirty="0" smtClean="0"/>
                  <a:t>Translucency</a:t>
                </a:r>
                <a:endParaRPr lang="en-US" sz="1200" dirty="0"/>
              </a:p>
            </p:txBody>
          </p:sp>
          <p:cxnSp>
            <p:nvCxnSpPr>
              <p:cNvPr id="167" name="Straight Connector 166"/>
              <p:cNvCxnSpPr/>
              <p:nvPr/>
            </p:nvCxnSpPr>
            <p:spPr>
              <a:xfrm rot="16200000">
                <a:off x="7211190" y="2675839"/>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370713"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685052" y="2165407"/>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999390"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313729"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628068" y="2160928"/>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a:off x="7211190" y="299017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6200000">
                <a:off x="7211190" y="236150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a:off x="7211190" y="2047161"/>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a:off x="7206711" y="1732822"/>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6076922"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6285669" y="2549730"/>
              <a:ext cx="1820338" cy="1592799"/>
              <a:chOff x="6493591" y="2398776"/>
              <a:chExt cx="1335078" cy="1168196"/>
            </a:xfrm>
          </p:grpSpPr>
          <p:grpSp>
            <p:nvGrpSpPr>
              <p:cNvPr id="155" name="Group 154"/>
              <p:cNvGrpSpPr/>
              <p:nvPr/>
            </p:nvGrpSpPr>
            <p:grpSpPr>
              <a:xfrm flipV="1">
                <a:off x="6493591" y="2777488"/>
                <a:ext cx="1335078" cy="753812"/>
                <a:chOff x="6188343" y="2623586"/>
                <a:chExt cx="1335078" cy="753812"/>
              </a:xfrm>
            </p:grpSpPr>
            <p:sp>
              <p:nvSpPr>
                <p:cNvPr id="158" name="Oval 157"/>
                <p:cNvSpPr/>
                <p:nvPr/>
              </p:nvSpPr>
              <p:spPr>
                <a:xfrm>
                  <a:off x="7177039" y="3236977"/>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9" name="Oval 158"/>
                <p:cNvSpPr/>
                <p:nvPr/>
              </p:nvSpPr>
              <p:spPr>
                <a:xfrm>
                  <a:off x="7433077" y="2861367"/>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60" name="Oval 159"/>
                <p:cNvSpPr/>
                <p:nvPr/>
              </p:nvSpPr>
              <p:spPr>
                <a:xfrm>
                  <a:off x="7446407" y="2768760"/>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61" name="Oval 160"/>
                <p:cNvSpPr/>
                <p:nvPr/>
              </p:nvSpPr>
              <p:spPr>
                <a:xfrm rot="16200000">
                  <a:off x="6873329" y="330038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62" name="Oval 161"/>
                <p:cNvSpPr/>
                <p:nvPr/>
              </p:nvSpPr>
              <p:spPr>
                <a:xfrm rot="16200000">
                  <a:off x="6525801" y="3078480"/>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63" name="Oval 162"/>
                <p:cNvSpPr/>
                <p:nvPr/>
              </p:nvSpPr>
              <p:spPr>
                <a:xfrm rot="16200000">
                  <a:off x="6216897" y="2768756"/>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64" name="Oval 163"/>
                <p:cNvSpPr/>
                <p:nvPr/>
              </p:nvSpPr>
              <p:spPr>
                <a:xfrm rot="16200000">
                  <a:off x="6188343" y="2623586"/>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sp>
            <p:nvSpPr>
              <p:cNvPr id="156" name="Freeform 155"/>
              <p:cNvSpPr/>
              <p:nvPr/>
            </p:nvSpPr>
            <p:spPr>
              <a:xfrm>
                <a:off x="6511417" y="2398776"/>
                <a:ext cx="754844" cy="1168196"/>
              </a:xfrm>
              <a:custGeom>
                <a:avLst/>
                <a:gdLst>
                  <a:gd name="connsiteX0" fmla="*/ 518622 w 754844"/>
                  <a:gd name="connsiteY0" fmla="*/ 0 h 1168196"/>
                  <a:gd name="connsiteX1" fmla="*/ 731982 w 754844"/>
                  <a:gd name="connsiteY1" fmla="*/ 256032 h 1168196"/>
                  <a:gd name="connsiteX2" fmla="*/ 707598 w 754844"/>
                  <a:gd name="connsiteY2" fmla="*/ 420624 h 1168196"/>
                  <a:gd name="connsiteX3" fmla="*/ 366222 w 754844"/>
                  <a:gd name="connsiteY3" fmla="*/ 627888 h 1168196"/>
                  <a:gd name="connsiteX4" fmla="*/ 97998 w 754844"/>
                  <a:gd name="connsiteY4" fmla="*/ 859536 h 1168196"/>
                  <a:gd name="connsiteX5" fmla="*/ 24846 w 754844"/>
                  <a:gd name="connsiteY5" fmla="*/ 1109472 h 1168196"/>
                  <a:gd name="connsiteX6" fmla="*/ 12654 w 754844"/>
                  <a:gd name="connsiteY6" fmla="*/ 1164336 h 116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844" h="1168196">
                    <a:moveTo>
                      <a:pt x="518622" y="0"/>
                    </a:moveTo>
                    <a:cubicBezTo>
                      <a:pt x="609554" y="92964"/>
                      <a:pt x="700486" y="185928"/>
                      <a:pt x="731982" y="256032"/>
                    </a:cubicBezTo>
                    <a:cubicBezTo>
                      <a:pt x="763478" y="326136"/>
                      <a:pt x="768558" y="358648"/>
                      <a:pt x="707598" y="420624"/>
                    </a:cubicBezTo>
                    <a:cubicBezTo>
                      <a:pt x="646638" y="482600"/>
                      <a:pt x="467822" y="554736"/>
                      <a:pt x="366222" y="627888"/>
                    </a:cubicBezTo>
                    <a:cubicBezTo>
                      <a:pt x="264622" y="701040"/>
                      <a:pt x="154894" y="779272"/>
                      <a:pt x="97998" y="859536"/>
                    </a:cubicBezTo>
                    <a:cubicBezTo>
                      <a:pt x="41102" y="939800"/>
                      <a:pt x="39070" y="1058672"/>
                      <a:pt x="24846" y="1109472"/>
                    </a:cubicBezTo>
                    <a:cubicBezTo>
                      <a:pt x="10622" y="1160272"/>
                      <a:pt x="-15794" y="1176528"/>
                      <a:pt x="12654" y="1164336"/>
                    </a:cubicBezTo>
                  </a:path>
                </a:pathLst>
              </a:cu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7" name="Freeform 156"/>
              <p:cNvSpPr/>
              <p:nvPr/>
            </p:nvSpPr>
            <p:spPr>
              <a:xfrm>
                <a:off x="7054423" y="2410968"/>
                <a:ext cx="738822" cy="1048512"/>
              </a:xfrm>
              <a:custGeom>
                <a:avLst/>
                <a:gdLst>
                  <a:gd name="connsiteX0" fmla="*/ 0 w 738822"/>
                  <a:gd name="connsiteY0" fmla="*/ 0 h 1048512"/>
                  <a:gd name="connsiteX1" fmla="*/ 30480 w 738822"/>
                  <a:gd name="connsiteY1" fmla="*/ 316992 h 1048512"/>
                  <a:gd name="connsiteX2" fmla="*/ 164592 w 738822"/>
                  <a:gd name="connsiteY2" fmla="*/ 414528 h 1048512"/>
                  <a:gd name="connsiteX3" fmla="*/ 396240 w 738822"/>
                  <a:gd name="connsiteY3" fmla="*/ 438912 h 1048512"/>
                  <a:gd name="connsiteX4" fmla="*/ 682752 w 738822"/>
                  <a:gd name="connsiteY4" fmla="*/ 627888 h 1048512"/>
                  <a:gd name="connsiteX5" fmla="*/ 719328 w 738822"/>
                  <a:gd name="connsiteY5" fmla="*/ 938784 h 1048512"/>
                  <a:gd name="connsiteX6" fmla="*/ 719328 w 738822"/>
                  <a:gd name="connsiteY6" fmla="*/ 1048512 h 10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822" h="1048512">
                    <a:moveTo>
                      <a:pt x="0" y="0"/>
                    </a:moveTo>
                    <a:cubicBezTo>
                      <a:pt x="1524" y="123952"/>
                      <a:pt x="3048" y="247904"/>
                      <a:pt x="30480" y="316992"/>
                    </a:cubicBezTo>
                    <a:cubicBezTo>
                      <a:pt x="57912" y="386080"/>
                      <a:pt x="103632" y="394208"/>
                      <a:pt x="164592" y="414528"/>
                    </a:cubicBezTo>
                    <a:cubicBezTo>
                      <a:pt x="225552" y="434848"/>
                      <a:pt x="309880" y="403352"/>
                      <a:pt x="396240" y="438912"/>
                    </a:cubicBezTo>
                    <a:cubicBezTo>
                      <a:pt x="482600" y="474472"/>
                      <a:pt x="628904" y="544576"/>
                      <a:pt x="682752" y="627888"/>
                    </a:cubicBezTo>
                    <a:cubicBezTo>
                      <a:pt x="736600" y="711200"/>
                      <a:pt x="713232" y="868680"/>
                      <a:pt x="719328" y="938784"/>
                    </a:cubicBezTo>
                    <a:cubicBezTo>
                      <a:pt x="725424" y="1008888"/>
                      <a:pt x="759968" y="1037336"/>
                      <a:pt x="719328" y="1048512"/>
                    </a:cubicBezTo>
                  </a:path>
                </a:pathLst>
              </a:cu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sp>
        <p:nvSpPr>
          <p:cNvPr id="314" name="TextBox 313"/>
          <p:cNvSpPr txBox="1"/>
          <p:nvPr/>
        </p:nvSpPr>
        <p:spPr>
          <a:xfrm>
            <a:off x="728314" y="1809750"/>
            <a:ext cx="2144844" cy="374571"/>
          </a:xfrm>
          <a:prstGeom prst="round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b="1" dirty="0" smtClean="0"/>
              <a:t>Pigment Concentrations</a:t>
            </a:r>
            <a:endParaRPr lang="en-US" b="1" dirty="0"/>
          </a:p>
        </p:txBody>
      </p:sp>
      <p:sp>
        <p:nvSpPr>
          <p:cNvPr id="2" name="Title 1"/>
          <p:cNvSpPr>
            <a:spLocks noGrp="1"/>
          </p:cNvSpPr>
          <p:nvPr>
            <p:ph type="title"/>
          </p:nvPr>
        </p:nvSpPr>
        <p:spPr/>
        <p:txBody>
          <a:bodyPr>
            <a:normAutofit fontScale="90000"/>
          </a:bodyPr>
          <a:lstStyle/>
          <a:p>
            <a:r>
              <a:rPr lang="en-US" dirty="0" smtClean="0"/>
              <a:t>Characterizing Pigments</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23</a:t>
            </a:fld>
            <a:endParaRPr lang="en-US"/>
          </a:p>
        </p:txBody>
      </p:sp>
      <p:sp>
        <p:nvSpPr>
          <p:cNvPr id="310" name="TextBox 309"/>
          <p:cNvSpPr txBox="1"/>
          <p:nvPr/>
        </p:nvSpPr>
        <p:spPr>
          <a:xfrm>
            <a:off x="6698096" y="1809750"/>
            <a:ext cx="1178082" cy="374571"/>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b="1" dirty="0" smtClean="0"/>
              <a:t>Appearance</a:t>
            </a:r>
            <a:endParaRPr lang="en-US" b="1" dirty="0"/>
          </a:p>
        </p:txBody>
      </p:sp>
      <p:sp>
        <p:nvSpPr>
          <p:cNvPr id="313" name="TextBox 312"/>
          <p:cNvSpPr txBox="1"/>
          <p:nvPr/>
        </p:nvSpPr>
        <p:spPr>
          <a:xfrm>
            <a:off x="3601741" y="1809750"/>
            <a:ext cx="1984612" cy="374571"/>
          </a:xfrm>
          <a:prstGeom prst="round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b="1" dirty="0" smtClean="0"/>
              <a:t>Scattering Parameters</a:t>
            </a:r>
            <a:endParaRPr lang="en-US" b="1" dirty="0"/>
          </a:p>
        </p:txBody>
      </p:sp>
      <p:sp>
        <p:nvSpPr>
          <p:cNvPr id="13" name="Freeform 12"/>
          <p:cNvSpPr/>
          <p:nvPr/>
        </p:nvSpPr>
        <p:spPr>
          <a:xfrm>
            <a:off x="4554245" y="1428750"/>
            <a:ext cx="2840854" cy="388953"/>
          </a:xfrm>
          <a:custGeom>
            <a:avLst/>
            <a:gdLst>
              <a:gd name="connsiteX0" fmla="*/ 0 w 2840854"/>
              <a:gd name="connsiteY0" fmla="*/ 514930 h 532685"/>
              <a:gd name="connsiteX1" fmla="*/ 1429305 w 2840854"/>
              <a:gd name="connsiteY1" fmla="*/ 25 h 532685"/>
              <a:gd name="connsiteX2" fmla="*/ 2840854 w 2840854"/>
              <a:gd name="connsiteY2" fmla="*/ 532685 h 532685"/>
            </a:gdLst>
            <a:ahLst/>
            <a:cxnLst>
              <a:cxn ang="0">
                <a:pos x="connsiteX0" y="connsiteY0"/>
              </a:cxn>
              <a:cxn ang="0">
                <a:pos x="connsiteX1" y="connsiteY1"/>
              </a:cxn>
              <a:cxn ang="0">
                <a:pos x="connsiteX2" y="connsiteY2"/>
              </a:cxn>
            </a:cxnLst>
            <a:rect l="l" t="t" r="r" b="b"/>
            <a:pathLst>
              <a:path w="2840854" h="532685">
                <a:moveTo>
                  <a:pt x="0" y="514930"/>
                </a:moveTo>
                <a:cubicBezTo>
                  <a:pt x="477914" y="255998"/>
                  <a:pt x="955829" y="-2934"/>
                  <a:pt x="1429305" y="25"/>
                </a:cubicBezTo>
                <a:cubicBezTo>
                  <a:pt x="1902781" y="2984"/>
                  <a:pt x="2618912" y="449827"/>
                  <a:pt x="2840854" y="532685"/>
                </a:cubicBezTo>
              </a:path>
            </a:pathLst>
          </a:custGeom>
          <a:ln w="28575">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r>
              <a:rPr lang="en-US" dirty="0" smtClean="0"/>
              <a:t>Forward Model</a:t>
            </a:r>
          </a:p>
        </p:txBody>
      </p:sp>
      <p:grpSp>
        <p:nvGrpSpPr>
          <p:cNvPr id="21" name="Group 20"/>
          <p:cNvGrpSpPr/>
          <p:nvPr/>
        </p:nvGrpSpPr>
        <p:grpSpPr>
          <a:xfrm>
            <a:off x="2494625" y="1604490"/>
            <a:ext cx="1251752" cy="710376"/>
            <a:chOff x="2494625" y="1375890"/>
            <a:chExt cx="1251752" cy="710376"/>
          </a:xfrm>
        </p:grpSpPr>
        <p:sp>
          <p:nvSpPr>
            <p:cNvPr id="16" name="Freeform 15"/>
            <p:cNvSpPr/>
            <p:nvPr/>
          </p:nvSpPr>
          <p:spPr>
            <a:xfrm>
              <a:off x="2494625" y="1375890"/>
              <a:ext cx="1225119" cy="213213"/>
            </a:xfrm>
            <a:custGeom>
              <a:avLst/>
              <a:gdLst>
                <a:gd name="connsiteX0" fmla="*/ 0 w 1225119"/>
                <a:gd name="connsiteY0" fmla="*/ 186580 h 213213"/>
                <a:gd name="connsiteX1" fmla="*/ 585926 w 1225119"/>
                <a:gd name="connsiteY1" fmla="*/ 149 h 213213"/>
                <a:gd name="connsiteX2" fmla="*/ 1225119 w 1225119"/>
                <a:gd name="connsiteY2" fmla="*/ 213213 h 213213"/>
              </a:gdLst>
              <a:ahLst/>
              <a:cxnLst>
                <a:cxn ang="0">
                  <a:pos x="connsiteX0" y="connsiteY0"/>
                </a:cxn>
                <a:cxn ang="0">
                  <a:pos x="connsiteX1" y="connsiteY1"/>
                </a:cxn>
                <a:cxn ang="0">
                  <a:pos x="connsiteX2" y="connsiteY2"/>
                </a:cxn>
              </a:cxnLst>
              <a:rect l="l" t="t" r="r" b="b"/>
              <a:pathLst>
                <a:path w="1225119" h="213213">
                  <a:moveTo>
                    <a:pt x="0" y="186580"/>
                  </a:moveTo>
                  <a:cubicBezTo>
                    <a:pt x="190870" y="91145"/>
                    <a:pt x="381740" y="-4290"/>
                    <a:pt x="585926" y="149"/>
                  </a:cubicBezTo>
                  <a:cubicBezTo>
                    <a:pt x="790112" y="4588"/>
                    <a:pt x="1090474" y="173263"/>
                    <a:pt x="1225119" y="213213"/>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2539014" y="1935332"/>
              <a:ext cx="1207363" cy="150934"/>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787554" y="1469086"/>
              <a:ext cx="870046"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Linear </a:t>
              </a:r>
            </a:p>
            <a:p>
              <a:pPr algn="ctr"/>
              <a:r>
                <a:rPr lang="en-US" dirty="0" smtClean="0"/>
                <a:t>Relation</a:t>
              </a:r>
              <a:endParaRPr lang="en-GB" dirty="0"/>
            </a:p>
          </p:txBody>
        </p:sp>
      </p:grpSp>
      <p:sp>
        <p:nvSpPr>
          <p:cNvPr id="436" name="TextBox 435"/>
          <p:cNvSpPr txBox="1"/>
          <p:nvPr/>
        </p:nvSpPr>
        <p:spPr>
          <a:xfrm>
            <a:off x="5251135" y="2176983"/>
            <a:ext cx="1275798" cy="584775"/>
          </a:xfrm>
          <a:prstGeom prst="rect">
            <a:avLst/>
          </a:prstGeom>
          <a:solidFill>
            <a:schemeClr val="bg1"/>
          </a:solidFill>
          <a:effectLst>
            <a:softEdge rad="101600"/>
          </a:effectLst>
        </p:spPr>
        <p:txBody>
          <a:bodyPr wrap="none" rtlCol="0">
            <a:spAutoFit/>
          </a:bodyPr>
          <a:lstStyle/>
          <a:p>
            <a:pPr algn="ctr"/>
            <a:r>
              <a:rPr lang="en-US" dirty="0" smtClean="0"/>
              <a:t>Non Linear</a:t>
            </a:r>
          </a:p>
          <a:p>
            <a:pPr algn="ctr"/>
            <a:r>
              <a:rPr lang="en-US" dirty="0" smtClean="0"/>
              <a:t>Minimization</a:t>
            </a:r>
          </a:p>
        </p:txBody>
      </p:sp>
      <p:sp>
        <p:nvSpPr>
          <p:cNvPr id="3" name="Date Placeholder 2"/>
          <p:cNvSpPr>
            <a:spLocks noGrp="1"/>
          </p:cNvSpPr>
          <p:nvPr>
            <p:ph type="dt" sz="half" idx="10"/>
          </p:nvPr>
        </p:nvSpPr>
        <p:spPr/>
        <p:txBody>
          <a:bodyPr/>
          <a:lstStyle/>
          <a:p>
            <a:fld id="{EF29F9F4-7941-4A27-8684-BC72AC8CA452}"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
        <p:nvSpPr>
          <p:cNvPr id="7" name="Oval 6"/>
          <p:cNvSpPr/>
          <p:nvPr/>
        </p:nvSpPr>
        <p:spPr>
          <a:xfrm>
            <a:off x="762000" y="3208554"/>
            <a:ext cx="304800" cy="1290496"/>
          </a:xfrm>
          <a:prstGeom prst="ellipse">
            <a:avLst/>
          </a:prstGeom>
          <a:noFill/>
          <a:ln w="1905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2" name="Oval 101"/>
          <p:cNvSpPr/>
          <p:nvPr/>
        </p:nvSpPr>
        <p:spPr>
          <a:xfrm rot="609828">
            <a:off x="3955406" y="2719959"/>
            <a:ext cx="217833" cy="1290496"/>
          </a:xfrm>
          <a:prstGeom prst="ellipse">
            <a:avLst/>
          </a:prstGeom>
          <a:noFill/>
          <a:ln w="1905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03" name="Group 102"/>
          <p:cNvGrpSpPr/>
          <p:nvPr/>
        </p:nvGrpSpPr>
        <p:grpSpPr>
          <a:xfrm>
            <a:off x="3048001" y="2199602"/>
            <a:ext cx="2823209" cy="2744623"/>
            <a:chOff x="3387734" y="1916329"/>
            <a:chExt cx="2070605" cy="2012971"/>
          </a:xfrm>
        </p:grpSpPr>
        <p:sp>
          <p:nvSpPr>
            <p:cNvPr id="104" name="TextBox 103"/>
            <p:cNvSpPr txBox="1"/>
            <p:nvPr/>
          </p:nvSpPr>
          <p:spPr>
            <a:xfrm>
              <a:off x="3880138" y="3680997"/>
              <a:ext cx="1301947" cy="248303"/>
            </a:xfrm>
            <a:prstGeom prst="rect">
              <a:avLst/>
            </a:prstGeom>
            <a:noFill/>
          </p:spPr>
          <p:txBody>
            <a:bodyPr wrap="none" rtlCol="0">
              <a:spAutoFit/>
            </a:bodyPr>
            <a:lstStyle/>
            <a:p>
              <a:pPr algn="ctr"/>
              <a:r>
                <a:rPr lang="en-US" dirty="0" smtClean="0"/>
                <a:t>Scattering Coefficient</a:t>
              </a:r>
              <a:endParaRPr lang="en-US" dirty="0"/>
            </a:p>
          </p:txBody>
        </p:sp>
        <p:sp>
          <p:nvSpPr>
            <p:cNvPr id="105" name="TextBox 104"/>
            <p:cNvSpPr txBox="1"/>
            <p:nvPr/>
          </p:nvSpPr>
          <p:spPr>
            <a:xfrm rot="16200000">
              <a:off x="2843864" y="2712949"/>
              <a:ext cx="1336043" cy="248303"/>
            </a:xfrm>
            <a:prstGeom prst="rect">
              <a:avLst/>
            </a:prstGeom>
            <a:noFill/>
          </p:spPr>
          <p:txBody>
            <a:bodyPr wrap="none" rtlCol="0">
              <a:spAutoFit/>
            </a:bodyPr>
            <a:lstStyle/>
            <a:p>
              <a:r>
                <a:rPr lang="en-US" dirty="0" smtClean="0"/>
                <a:t>Absorption Coefficient</a:t>
              </a:r>
              <a:endParaRPr lang="en-US" dirty="0"/>
            </a:p>
          </p:txBody>
        </p:sp>
        <p:cxnSp>
          <p:nvCxnSpPr>
            <p:cNvPr id="106" name="Straight Connector 105"/>
            <p:cNvCxnSpPr/>
            <p:nvPr/>
          </p:nvCxnSpPr>
          <p:spPr>
            <a:xfrm>
              <a:off x="3858139"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315339"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543939"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72539" y="2068847"/>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a:off x="4469368" y="26719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629539" y="3714750"/>
              <a:ext cx="1828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3629539" y="1979658"/>
              <a:ext cx="0" cy="1735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a:off x="4469368" y="22147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4469368" y="19861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4466111" y="175751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080592" y="2072104"/>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a:off x="4454857" y="2439681"/>
              <a:ext cx="0" cy="164264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3633534" y="1916329"/>
              <a:ext cx="1642646" cy="1642646"/>
              <a:chOff x="1141712" y="2254605"/>
              <a:chExt cx="1642646" cy="1642646"/>
            </a:xfrm>
          </p:grpSpPr>
          <p:cxnSp>
            <p:nvCxnSpPr>
              <p:cNvPr id="119" name="Straight Connector 118"/>
              <p:cNvCxnSpPr/>
              <p:nvPr/>
            </p:nvCxnSpPr>
            <p:spPr>
              <a:xfrm rot="15553304">
                <a:off x="1963035" y="2520006"/>
                <a:ext cx="0" cy="1642646"/>
              </a:xfrm>
              <a:prstGeom prst="line">
                <a:avLst/>
              </a:prstGeom>
              <a:ln w="3175">
                <a:solidFill>
                  <a:schemeClr val="accent2">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646696" flipH="1">
                <a:off x="1649103" y="2254605"/>
                <a:ext cx="0" cy="1642646"/>
              </a:xfrm>
              <a:prstGeom prst="line">
                <a:avLst/>
              </a:prstGeom>
              <a:ln w="3175">
                <a:solidFill>
                  <a:schemeClr val="accent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Donut 120"/>
              <p:cNvSpPr/>
              <p:nvPr/>
            </p:nvSpPr>
            <p:spPr>
              <a:xfrm rot="20953304">
                <a:off x="1774183" y="3331446"/>
                <a:ext cx="77014" cy="77010"/>
              </a:xfrm>
              <a:prstGeom prst="donut">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22" name="Donut 121"/>
              <p:cNvSpPr/>
              <p:nvPr/>
            </p:nvSpPr>
            <p:spPr>
              <a:xfrm rot="20953304">
                <a:off x="1997060" y="3289018"/>
                <a:ext cx="77014" cy="77010"/>
              </a:xfrm>
              <a:prstGeom prst="donut">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23" name="Donut 122"/>
              <p:cNvSpPr/>
              <p:nvPr/>
            </p:nvSpPr>
            <p:spPr>
              <a:xfrm rot="20953304">
                <a:off x="2221627" y="3246267"/>
                <a:ext cx="77014" cy="77010"/>
              </a:xfrm>
              <a:prstGeom prst="donut">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24" name="Donut 123"/>
              <p:cNvSpPr/>
              <p:nvPr/>
            </p:nvSpPr>
            <p:spPr>
              <a:xfrm rot="15553304">
                <a:off x="1547213" y="3370773"/>
                <a:ext cx="77014" cy="77014"/>
              </a:xfrm>
              <a:prstGeom prst="donut">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25" name="Donut 124"/>
              <p:cNvSpPr/>
              <p:nvPr/>
            </p:nvSpPr>
            <p:spPr>
              <a:xfrm rot="6046696" flipH="1">
                <a:off x="1585686" y="3172217"/>
                <a:ext cx="77014" cy="77014"/>
              </a:xfrm>
              <a:prstGeom prst="donut">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26" name="Donut 125"/>
              <p:cNvSpPr/>
              <p:nvPr/>
            </p:nvSpPr>
            <p:spPr>
              <a:xfrm rot="6046696" flipH="1">
                <a:off x="1628114" y="2949341"/>
                <a:ext cx="77014" cy="77014"/>
              </a:xfrm>
              <a:prstGeom prst="donut">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27" name="Donut 126"/>
              <p:cNvSpPr/>
              <p:nvPr/>
            </p:nvSpPr>
            <p:spPr>
              <a:xfrm rot="6046696" flipH="1">
                <a:off x="1670152" y="2728514"/>
                <a:ext cx="77014" cy="77014"/>
              </a:xfrm>
              <a:prstGeom prst="donut">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grpSp>
      <p:grpSp>
        <p:nvGrpSpPr>
          <p:cNvPr id="128" name="Group 127"/>
          <p:cNvGrpSpPr/>
          <p:nvPr/>
        </p:nvGrpSpPr>
        <p:grpSpPr>
          <a:xfrm>
            <a:off x="304800" y="2309396"/>
            <a:ext cx="2867801" cy="2658308"/>
            <a:chOff x="304800" y="2080796"/>
            <a:chExt cx="2867801" cy="2658308"/>
          </a:xfrm>
        </p:grpSpPr>
        <p:grpSp>
          <p:nvGrpSpPr>
            <p:cNvPr id="129" name="Group 128"/>
            <p:cNvGrpSpPr/>
            <p:nvPr/>
          </p:nvGrpSpPr>
          <p:grpSpPr>
            <a:xfrm>
              <a:off x="304800" y="2080796"/>
              <a:ext cx="2867801" cy="2658308"/>
              <a:chOff x="304800" y="2080796"/>
              <a:chExt cx="2867801" cy="2658308"/>
            </a:xfrm>
          </p:grpSpPr>
          <p:sp>
            <p:nvSpPr>
              <p:cNvPr id="138" name="TextBox 137"/>
              <p:cNvSpPr txBox="1"/>
              <p:nvPr/>
            </p:nvSpPr>
            <p:spPr>
              <a:xfrm>
                <a:off x="1268746" y="4400550"/>
                <a:ext cx="1245854" cy="338554"/>
              </a:xfrm>
              <a:prstGeom prst="rect">
                <a:avLst/>
              </a:prstGeom>
              <a:noFill/>
              <a:ln>
                <a:noFill/>
              </a:ln>
            </p:spPr>
            <p:txBody>
              <a:bodyPr wrap="none" rtlCol="0">
                <a:spAutoFit/>
              </a:bodyPr>
              <a:lstStyle/>
              <a:p>
                <a:r>
                  <a:rPr lang="en-US" dirty="0" smtClean="0"/>
                  <a:t>Pigment 1 (%)</a:t>
                </a:r>
                <a:endParaRPr lang="en-US" dirty="0"/>
              </a:p>
            </p:txBody>
          </p:sp>
          <p:sp>
            <p:nvSpPr>
              <p:cNvPr id="139" name="TextBox 138"/>
              <p:cNvSpPr txBox="1"/>
              <p:nvPr/>
            </p:nvSpPr>
            <p:spPr>
              <a:xfrm rot="16200000">
                <a:off x="-148850" y="3075397"/>
                <a:ext cx="1245854" cy="338554"/>
              </a:xfrm>
              <a:prstGeom prst="rect">
                <a:avLst/>
              </a:prstGeom>
              <a:noFill/>
              <a:ln>
                <a:noFill/>
              </a:ln>
            </p:spPr>
            <p:txBody>
              <a:bodyPr wrap="none" rtlCol="0">
                <a:spAutoFit/>
              </a:bodyPr>
              <a:lstStyle/>
              <a:p>
                <a:r>
                  <a:rPr lang="en-US" dirty="0" smtClean="0"/>
                  <a:t>Pigment 2 (%)</a:t>
                </a:r>
                <a:endParaRPr lang="en-US" dirty="0"/>
              </a:p>
            </p:txBody>
          </p:sp>
          <p:cxnSp>
            <p:nvCxnSpPr>
              <p:cNvPr id="140" name="Straight Arrow Connector 139"/>
              <p:cNvCxnSpPr/>
              <p:nvPr/>
            </p:nvCxnSpPr>
            <p:spPr>
              <a:xfrm>
                <a:off x="615859"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615859" y="2080796"/>
                <a:ext cx="0" cy="2343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a:off x="1765264" y="2695132"/>
                <a:ext cx="0" cy="2239697"/>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31872" y="2189003"/>
                <a:ext cx="0" cy="2239698"/>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243562" y="2189003"/>
                <a:ext cx="0" cy="2239698"/>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555251"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866940"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178629" y="2184562"/>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a:off x="1765264" y="3006821"/>
                <a:ext cx="0" cy="2239697"/>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a:off x="1765264" y="2383443"/>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a:off x="1765264" y="2071754"/>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a:off x="1760824" y="1760065"/>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882501" y="3142508"/>
              <a:ext cx="1040074" cy="1040075"/>
              <a:chOff x="1332356" y="2582771"/>
              <a:chExt cx="762814" cy="762815"/>
            </a:xfrm>
          </p:grpSpPr>
          <p:sp>
            <p:nvSpPr>
              <p:cNvPr id="131" name="Oval 130"/>
              <p:cNvSpPr/>
              <p:nvPr/>
            </p:nvSpPr>
            <p:spPr>
              <a:xfrm>
                <a:off x="1562677" y="3268576"/>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Oval 131"/>
              <p:cNvSpPr/>
              <p:nvPr/>
            </p:nvSpPr>
            <p:spPr>
              <a:xfrm>
                <a:off x="1789556" y="3268576"/>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Oval 132"/>
              <p:cNvSpPr/>
              <p:nvPr/>
            </p:nvSpPr>
            <p:spPr>
              <a:xfrm>
                <a:off x="2018156" y="3268576"/>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Oval 133"/>
              <p:cNvSpPr/>
              <p:nvPr/>
            </p:nvSpPr>
            <p:spPr>
              <a:xfrm rot="16200000">
                <a:off x="1332356" y="326476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5" name="Oval 134"/>
              <p:cNvSpPr/>
              <p:nvPr/>
            </p:nvSpPr>
            <p:spPr>
              <a:xfrm rot="16200000">
                <a:off x="1332356" y="3034443"/>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Oval 135"/>
              <p:cNvSpPr/>
              <p:nvPr/>
            </p:nvSpPr>
            <p:spPr>
              <a:xfrm rot="16200000">
                <a:off x="1332356" y="2807564"/>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Oval 136"/>
              <p:cNvSpPr/>
              <p:nvPr/>
            </p:nvSpPr>
            <p:spPr>
              <a:xfrm rot="16200000">
                <a:off x="1332356" y="2582771"/>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435" name="Freeform 434"/>
          <p:cNvSpPr/>
          <p:nvPr/>
        </p:nvSpPr>
        <p:spPr>
          <a:xfrm>
            <a:off x="4518328" y="2184534"/>
            <a:ext cx="2820850" cy="311016"/>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64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Fitting </a:t>
            </a:r>
            <a:r>
              <a:rPr lang="en-US" dirty="0" smtClean="0"/>
              <a:t>Mixtures Independently</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24</a:t>
            </a:fld>
            <a:endParaRPr lang="en-US"/>
          </a:p>
        </p:txBody>
      </p:sp>
      <p:sp>
        <p:nvSpPr>
          <p:cNvPr id="310" name="TextBox 309"/>
          <p:cNvSpPr txBox="1"/>
          <p:nvPr/>
        </p:nvSpPr>
        <p:spPr>
          <a:xfrm>
            <a:off x="6698096" y="1809750"/>
            <a:ext cx="1178082" cy="374571"/>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b="1" dirty="0" smtClean="0"/>
              <a:t>Appearance</a:t>
            </a:r>
            <a:endParaRPr lang="en-US" b="1" dirty="0"/>
          </a:p>
        </p:txBody>
      </p:sp>
      <p:sp>
        <p:nvSpPr>
          <p:cNvPr id="314" name="TextBox 313"/>
          <p:cNvSpPr txBox="1"/>
          <p:nvPr/>
        </p:nvSpPr>
        <p:spPr>
          <a:xfrm>
            <a:off x="728314" y="1809750"/>
            <a:ext cx="2144844" cy="374571"/>
          </a:xfrm>
          <a:prstGeom prst="round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b="1" dirty="0" smtClean="0"/>
              <a:t>Pigment Concentrations</a:t>
            </a:r>
            <a:endParaRPr lang="en-US" b="1" dirty="0"/>
          </a:p>
        </p:txBody>
      </p:sp>
      <p:sp>
        <p:nvSpPr>
          <p:cNvPr id="313" name="TextBox 312"/>
          <p:cNvSpPr txBox="1"/>
          <p:nvPr/>
        </p:nvSpPr>
        <p:spPr>
          <a:xfrm>
            <a:off x="3591393" y="1809750"/>
            <a:ext cx="1984612" cy="374571"/>
          </a:xfrm>
          <a:prstGeom prst="round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b="1" dirty="0" smtClean="0"/>
              <a:t>Scattering Parameters</a:t>
            </a:r>
            <a:endParaRPr lang="en-US" b="1" dirty="0"/>
          </a:p>
        </p:txBody>
      </p:sp>
      <p:sp>
        <p:nvSpPr>
          <p:cNvPr id="4" name="Date Placeholder 3"/>
          <p:cNvSpPr>
            <a:spLocks noGrp="1"/>
          </p:cNvSpPr>
          <p:nvPr>
            <p:ph type="dt" sz="half" idx="10"/>
          </p:nvPr>
        </p:nvSpPr>
        <p:spPr/>
        <p:txBody>
          <a:bodyPr/>
          <a:lstStyle/>
          <a:p>
            <a:fld id="{51F6204C-704C-4D9C-9253-9717FB6DA340}"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grpSp>
        <p:nvGrpSpPr>
          <p:cNvPr id="7" name="Group 6"/>
          <p:cNvGrpSpPr/>
          <p:nvPr/>
        </p:nvGrpSpPr>
        <p:grpSpPr>
          <a:xfrm>
            <a:off x="3048001" y="2285949"/>
            <a:ext cx="2823209" cy="2658276"/>
            <a:chOff x="3048001" y="2285949"/>
            <a:chExt cx="2823209" cy="2658276"/>
          </a:xfrm>
        </p:grpSpPr>
        <p:sp>
          <p:nvSpPr>
            <p:cNvPr id="128" name="TextBox 127"/>
            <p:cNvSpPr txBox="1"/>
            <p:nvPr/>
          </p:nvSpPr>
          <p:spPr>
            <a:xfrm>
              <a:off x="3719379" y="4605672"/>
              <a:ext cx="1775166" cy="338553"/>
            </a:xfrm>
            <a:prstGeom prst="rect">
              <a:avLst/>
            </a:prstGeom>
            <a:noFill/>
          </p:spPr>
          <p:txBody>
            <a:bodyPr wrap="none" rtlCol="0">
              <a:spAutoFit/>
            </a:bodyPr>
            <a:lstStyle/>
            <a:p>
              <a:pPr algn="ctr"/>
              <a:r>
                <a:rPr lang="en-US" dirty="0" smtClean="0"/>
                <a:t>Scattering Coefficient</a:t>
              </a:r>
              <a:endParaRPr lang="en-US" dirty="0"/>
            </a:p>
          </p:txBody>
        </p:sp>
        <p:sp>
          <p:nvSpPr>
            <p:cNvPr id="131" name="TextBox 130"/>
            <p:cNvSpPr txBox="1"/>
            <p:nvPr/>
          </p:nvSpPr>
          <p:spPr>
            <a:xfrm rot="16200000">
              <a:off x="2306451" y="3285768"/>
              <a:ext cx="1821653" cy="338554"/>
            </a:xfrm>
            <a:prstGeom prst="rect">
              <a:avLst/>
            </a:prstGeom>
            <a:noFill/>
          </p:spPr>
          <p:txBody>
            <a:bodyPr wrap="none" rtlCol="0">
              <a:spAutoFit/>
            </a:bodyPr>
            <a:lstStyle/>
            <a:p>
              <a:r>
                <a:rPr lang="en-US" dirty="0" smtClean="0"/>
                <a:t>Absorption Coefficient</a:t>
              </a:r>
              <a:endParaRPr lang="en-US" dirty="0"/>
            </a:p>
          </p:txBody>
        </p:sp>
        <p:cxnSp>
          <p:nvCxnSpPr>
            <p:cNvPr id="132" name="Straight Connector 131"/>
            <p:cNvCxnSpPr/>
            <p:nvPr/>
          </p:nvCxnSpPr>
          <p:spPr>
            <a:xfrm>
              <a:off x="3689384"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312763"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624453"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936142" y="240755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a:off x="4522777" y="3229813"/>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3377695" y="4651693"/>
              <a:ext cx="24935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3377695" y="2285949"/>
              <a:ext cx="0" cy="2365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a:off x="4522777" y="2606435"/>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a:off x="4522777" y="2294746"/>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a:off x="4518336" y="1983057"/>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992692"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a:off x="4502992" y="2913175"/>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45" name="Straight Connector 144"/>
          <p:cNvCxnSpPr/>
          <p:nvPr/>
        </p:nvCxnSpPr>
        <p:spPr>
          <a:xfrm rot="15553304">
            <a:off x="4502992" y="2561466"/>
            <a:ext cx="0" cy="2239699"/>
          </a:xfrm>
          <a:prstGeom prst="line">
            <a:avLst/>
          </a:prstGeom>
          <a:ln w="3175">
            <a:solidFill>
              <a:schemeClr val="accent2">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646696" flipH="1">
            <a:off x="4074955" y="2199602"/>
            <a:ext cx="0" cy="2239696"/>
          </a:xfrm>
          <a:prstGeom prst="line">
            <a:avLst/>
          </a:prstGeom>
          <a:ln w="3175">
            <a:solidFill>
              <a:schemeClr val="accent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sp>
        <p:nvSpPr>
          <p:cNvPr id="147" name="Donut 146"/>
          <p:cNvSpPr/>
          <p:nvPr/>
        </p:nvSpPr>
        <p:spPr>
          <a:xfrm rot="20953304">
            <a:off x="4245497" y="3717945"/>
            <a:ext cx="105006" cy="105001"/>
          </a:xfrm>
          <a:prstGeom prst="donut">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48" name="Donut 147"/>
          <p:cNvSpPr/>
          <p:nvPr/>
        </p:nvSpPr>
        <p:spPr>
          <a:xfrm rot="20953304">
            <a:off x="4586962" y="3697675"/>
            <a:ext cx="105006" cy="105001"/>
          </a:xfrm>
          <a:prstGeom prst="donut">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49" name="Donut 148"/>
          <p:cNvSpPr/>
          <p:nvPr/>
        </p:nvSpPr>
        <p:spPr>
          <a:xfrm rot="20953304">
            <a:off x="4855574" y="3464019"/>
            <a:ext cx="105006" cy="105001"/>
          </a:xfrm>
          <a:prstGeom prst="donut">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0" name="Donut 149"/>
          <p:cNvSpPr/>
          <p:nvPr/>
        </p:nvSpPr>
        <p:spPr>
          <a:xfrm rot="15553304">
            <a:off x="3936031" y="3721462"/>
            <a:ext cx="105006" cy="105006"/>
          </a:xfrm>
          <a:prstGeom prst="donut">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1" name="Donut 150"/>
          <p:cNvSpPr/>
          <p:nvPr/>
        </p:nvSpPr>
        <p:spPr>
          <a:xfrm rot="6046696" flipH="1">
            <a:off x="4077102" y="3474546"/>
            <a:ext cx="105006" cy="105006"/>
          </a:xfrm>
          <a:prstGeom prst="donut">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2" name="Donut 151"/>
          <p:cNvSpPr/>
          <p:nvPr/>
        </p:nvSpPr>
        <p:spPr>
          <a:xfrm rot="6046696" flipH="1">
            <a:off x="3996345" y="3146853"/>
            <a:ext cx="105006" cy="105006"/>
          </a:xfrm>
          <a:prstGeom prst="donut">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3" name="Donut 152"/>
          <p:cNvSpPr/>
          <p:nvPr/>
        </p:nvSpPr>
        <p:spPr>
          <a:xfrm rot="6046696" flipH="1">
            <a:off x="4215932" y="2795657"/>
            <a:ext cx="105006" cy="105006"/>
          </a:xfrm>
          <a:prstGeom prst="donut">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nvGrpSpPr>
          <p:cNvPr id="154" name="Group 153"/>
          <p:cNvGrpSpPr/>
          <p:nvPr/>
        </p:nvGrpSpPr>
        <p:grpSpPr>
          <a:xfrm>
            <a:off x="304800" y="2309396"/>
            <a:ext cx="2867801" cy="2658308"/>
            <a:chOff x="304800" y="2080796"/>
            <a:chExt cx="2867801" cy="2658308"/>
          </a:xfrm>
        </p:grpSpPr>
        <p:grpSp>
          <p:nvGrpSpPr>
            <p:cNvPr id="155" name="Group 154"/>
            <p:cNvGrpSpPr/>
            <p:nvPr/>
          </p:nvGrpSpPr>
          <p:grpSpPr>
            <a:xfrm>
              <a:off x="304800" y="2080796"/>
              <a:ext cx="2867801" cy="2658308"/>
              <a:chOff x="304800" y="2080796"/>
              <a:chExt cx="2867801" cy="2658308"/>
            </a:xfrm>
          </p:grpSpPr>
          <p:sp>
            <p:nvSpPr>
              <p:cNvPr id="164" name="TextBox 163"/>
              <p:cNvSpPr txBox="1"/>
              <p:nvPr/>
            </p:nvSpPr>
            <p:spPr>
              <a:xfrm>
                <a:off x="1268746" y="4400550"/>
                <a:ext cx="1245854" cy="338554"/>
              </a:xfrm>
              <a:prstGeom prst="rect">
                <a:avLst/>
              </a:prstGeom>
              <a:noFill/>
              <a:ln>
                <a:noFill/>
              </a:ln>
            </p:spPr>
            <p:txBody>
              <a:bodyPr wrap="none" rtlCol="0">
                <a:spAutoFit/>
              </a:bodyPr>
              <a:lstStyle/>
              <a:p>
                <a:r>
                  <a:rPr lang="en-US" dirty="0" smtClean="0"/>
                  <a:t>Pigment 1 (%)</a:t>
                </a:r>
                <a:endParaRPr lang="en-US" dirty="0"/>
              </a:p>
            </p:txBody>
          </p:sp>
          <p:sp>
            <p:nvSpPr>
              <p:cNvPr id="165" name="TextBox 164"/>
              <p:cNvSpPr txBox="1"/>
              <p:nvPr/>
            </p:nvSpPr>
            <p:spPr>
              <a:xfrm rot="16200000">
                <a:off x="-148850" y="3075397"/>
                <a:ext cx="1245854" cy="338554"/>
              </a:xfrm>
              <a:prstGeom prst="rect">
                <a:avLst/>
              </a:prstGeom>
              <a:noFill/>
              <a:ln>
                <a:noFill/>
              </a:ln>
            </p:spPr>
            <p:txBody>
              <a:bodyPr wrap="none" rtlCol="0">
                <a:spAutoFit/>
              </a:bodyPr>
              <a:lstStyle/>
              <a:p>
                <a:r>
                  <a:rPr lang="en-US" dirty="0" smtClean="0"/>
                  <a:t>Pigment 2 (%)</a:t>
                </a:r>
                <a:endParaRPr lang="en-US" dirty="0"/>
              </a:p>
            </p:txBody>
          </p:sp>
          <p:cxnSp>
            <p:nvCxnSpPr>
              <p:cNvPr id="166" name="Straight Arrow Connector 165"/>
              <p:cNvCxnSpPr/>
              <p:nvPr/>
            </p:nvCxnSpPr>
            <p:spPr>
              <a:xfrm>
                <a:off x="615859"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15859" y="2080796"/>
                <a:ext cx="0" cy="2343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a:off x="1765264" y="2695132"/>
                <a:ext cx="0" cy="2239697"/>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931872" y="2189003"/>
                <a:ext cx="0" cy="2239698"/>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243562" y="2189003"/>
                <a:ext cx="0" cy="2239698"/>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555251"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866940"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178629" y="2184562"/>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6200000">
                <a:off x="1765264" y="3006821"/>
                <a:ext cx="0" cy="2239697"/>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6200000">
                <a:off x="1765264" y="2383443"/>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a:off x="1765264" y="2071754"/>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a:off x="1760824" y="1760065"/>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882501" y="3142508"/>
              <a:ext cx="1040074" cy="1040075"/>
              <a:chOff x="1332356" y="2582771"/>
              <a:chExt cx="762814" cy="762815"/>
            </a:xfrm>
          </p:grpSpPr>
          <p:sp>
            <p:nvSpPr>
              <p:cNvPr id="157" name="Oval 156"/>
              <p:cNvSpPr/>
              <p:nvPr/>
            </p:nvSpPr>
            <p:spPr>
              <a:xfrm>
                <a:off x="1562677" y="3268576"/>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p:cNvSpPr/>
              <p:nvPr/>
            </p:nvSpPr>
            <p:spPr>
              <a:xfrm>
                <a:off x="1789556" y="3268576"/>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p:cNvSpPr/>
              <p:nvPr/>
            </p:nvSpPr>
            <p:spPr>
              <a:xfrm>
                <a:off x="2018156" y="3268576"/>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p:cNvSpPr/>
              <p:nvPr/>
            </p:nvSpPr>
            <p:spPr>
              <a:xfrm rot="16200000">
                <a:off x="1332356" y="326476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p:cNvSpPr/>
              <p:nvPr/>
            </p:nvSpPr>
            <p:spPr>
              <a:xfrm rot="16200000">
                <a:off x="1332356" y="3034443"/>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p:cNvSpPr/>
              <p:nvPr/>
            </p:nvSpPr>
            <p:spPr>
              <a:xfrm rot="16200000">
                <a:off x="1332356" y="2807564"/>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 name="Oval 162"/>
              <p:cNvSpPr/>
              <p:nvPr/>
            </p:nvSpPr>
            <p:spPr>
              <a:xfrm rot="16200000">
                <a:off x="1332356" y="2582771"/>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178" name="Group 177"/>
          <p:cNvGrpSpPr/>
          <p:nvPr/>
        </p:nvGrpSpPr>
        <p:grpSpPr>
          <a:xfrm>
            <a:off x="5757446" y="2275675"/>
            <a:ext cx="2876218" cy="2692029"/>
            <a:chOff x="5757446" y="2047075"/>
            <a:chExt cx="2876218" cy="2692029"/>
          </a:xfrm>
        </p:grpSpPr>
        <p:grpSp>
          <p:nvGrpSpPr>
            <p:cNvPr id="179" name="Group 178"/>
            <p:cNvGrpSpPr/>
            <p:nvPr/>
          </p:nvGrpSpPr>
          <p:grpSpPr>
            <a:xfrm>
              <a:off x="5757446" y="2047075"/>
              <a:ext cx="2876218" cy="2692029"/>
              <a:chOff x="5757446" y="2047075"/>
              <a:chExt cx="2876218" cy="2692029"/>
            </a:xfrm>
          </p:grpSpPr>
          <p:sp>
            <p:nvSpPr>
              <p:cNvPr id="191" name="TextBox 190"/>
              <p:cNvSpPr txBox="1"/>
              <p:nvPr/>
            </p:nvSpPr>
            <p:spPr>
              <a:xfrm>
                <a:off x="7067310" y="4400550"/>
                <a:ext cx="585417" cy="338554"/>
              </a:xfrm>
              <a:prstGeom prst="rect">
                <a:avLst/>
              </a:prstGeom>
              <a:noFill/>
            </p:spPr>
            <p:txBody>
              <a:bodyPr wrap="none" rtlCol="0">
                <a:spAutoFit/>
              </a:bodyPr>
              <a:lstStyle/>
              <a:p>
                <a:pPr algn="ctr"/>
                <a:r>
                  <a:rPr lang="en-US" dirty="0" smtClean="0"/>
                  <a:t>Color</a:t>
                </a:r>
                <a:endParaRPr lang="en-US" dirty="0"/>
              </a:p>
            </p:txBody>
          </p:sp>
          <p:sp>
            <p:nvSpPr>
              <p:cNvPr id="192" name="TextBox 191"/>
              <p:cNvSpPr txBox="1"/>
              <p:nvPr/>
            </p:nvSpPr>
            <p:spPr>
              <a:xfrm rot="16200000">
                <a:off x="5337298" y="3260848"/>
                <a:ext cx="1178849" cy="338554"/>
              </a:xfrm>
              <a:prstGeom prst="rect">
                <a:avLst/>
              </a:prstGeom>
              <a:noFill/>
            </p:spPr>
            <p:txBody>
              <a:bodyPr wrap="none" rtlCol="0">
                <a:spAutoFit/>
              </a:bodyPr>
              <a:lstStyle/>
              <a:p>
                <a:r>
                  <a:rPr lang="en-US" dirty="0" smtClean="0"/>
                  <a:t>Translucency</a:t>
                </a:r>
                <a:endParaRPr lang="en-US" sz="1200" dirty="0"/>
              </a:p>
            </p:txBody>
          </p:sp>
          <p:cxnSp>
            <p:nvCxnSpPr>
              <p:cNvPr id="193" name="Straight Connector 192"/>
              <p:cNvCxnSpPr/>
              <p:nvPr/>
            </p:nvCxnSpPr>
            <p:spPr>
              <a:xfrm rot="16200000">
                <a:off x="7211190" y="2675839"/>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370713"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685052" y="2165407"/>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999390"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313729"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628068" y="2160928"/>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a:off x="7211190" y="299017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6076922" y="2047075"/>
                <a:ext cx="0" cy="2381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a:off x="7211190" y="236150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a:off x="7211190" y="2047161"/>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a:off x="7206711" y="1732822"/>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6076922"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6285669" y="2549730"/>
              <a:ext cx="1820338" cy="1592799"/>
              <a:chOff x="6493591" y="2398776"/>
              <a:chExt cx="1335078" cy="1168196"/>
            </a:xfrm>
          </p:grpSpPr>
          <p:grpSp>
            <p:nvGrpSpPr>
              <p:cNvPr id="181" name="Group 180"/>
              <p:cNvGrpSpPr/>
              <p:nvPr/>
            </p:nvGrpSpPr>
            <p:grpSpPr>
              <a:xfrm flipV="1">
                <a:off x="6493591" y="2777488"/>
                <a:ext cx="1335078" cy="753812"/>
                <a:chOff x="6188343" y="2623586"/>
                <a:chExt cx="1335078" cy="753812"/>
              </a:xfrm>
            </p:grpSpPr>
            <p:sp>
              <p:nvSpPr>
                <p:cNvPr id="184" name="Oval 183"/>
                <p:cNvSpPr/>
                <p:nvPr/>
              </p:nvSpPr>
              <p:spPr>
                <a:xfrm>
                  <a:off x="7177039" y="3236977"/>
                  <a:ext cx="77014" cy="77010"/>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5" name="Oval 184"/>
                <p:cNvSpPr/>
                <p:nvPr/>
              </p:nvSpPr>
              <p:spPr>
                <a:xfrm>
                  <a:off x="7433077" y="2861367"/>
                  <a:ext cx="77014" cy="77010"/>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6" name="Oval 185"/>
                <p:cNvSpPr/>
                <p:nvPr/>
              </p:nvSpPr>
              <p:spPr>
                <a:xfrm>
                  <a:off x="7446407" y="2768760"/>
                  <a:ext cx="77014" cy="77010"/>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7" name="Oval 186"/>
                <p:cNvSpPr/>
                <p:nvPr/>
              </p:nvSpPr>
              <p:spPr>
                <a:xfrm rot="16200000">
                  <a:off x="6873329" y="3300384"/>
                  <a:ext cx="77014" cy="77014"/>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8" name="Oval 187"/>
                <p:cNvSpPr/>
                <p:nvPr/>
              </p:nvSpPr>
              <p:spPr>
                <a:xfrm rot="16200000">
                  <a:off x="6525801" y="3078480"/>
                  <a:ext cx="77014" cy="77014"/>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9" name="Oval 188"/>
                <p:cNvSpPr/>
                <p:nvPr/>
              </p:nvSpPr>
              <p:spPr>
                <a:xfrm rot="16200000">
                  <a:off x="6216897" y="2768756"/>
                  <a:ext cx="77014" cy="77014"/>
                </a:xfrm>
                <a:prstGeom prst="ellipse">
                  <a:avLst/>
                </a:prstGeom>
                <a:solidFill>
                  <a:srgbClr val="333399">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90" name="Oval 189"/>
                <p:cNvSpPr/>
                <p:nvPr/>
              </p:nvSpPr>
              <p:spPr>
                <a:xfrm rot="16200000">
                  <a:off x="6188343" y="2623586"/>
                  <a:ext cx="77014" cy="77014"/>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grpSp>
          <p:sp>
            <p:nvSpPr>
              <p:cNvPr id="182" name="Freeform 181"/>
              <p:cNvSpPr/>
              <p:nvPr/>
            </p:nvSpPr>
            <p:spPr>
              <a:xfrm>
                <a:off x="6511417" y="2398776"/>
                <a:ext cx="754844" cy="1168196"/>
              </a:xfrm>
              <a:custGeom>
                <a:avLst/>
                <a:gdLst>
                  <a:gd name="connsiteX0" fmla="*/ 518622 w 754844"/>
                  <a:gd name="connsiteY0" fmla="*/ 0 h 1168196"/>
                  <a:gd name="connsiteX1" fmla="*/ 731982 w 754844"/>
                  <a:gd name="connsiteY1" fmla="*/ 256032 h 1168196"/>
                  <a:gd name="connsiteX2" fmla="*/ 707598 w 754844"/>
                  <a:gd name="connsiteY2" fmla="*/ 420624 h 1168196"/>
                  <a:gd name="connsiteX3" fmla="*/ 366222 w 754844"/>
                  <a:gd name="connsiteY3" fmla="*/ 627888 h 1168196"/>
                  <a:gd name="connsiteX4" fmla="*/ 97998 w 754844"/>
                  <a:gd name="connsiteY4" fmla="*/ 859536 h 1168196"/>
                  <a:gd name="connsiteX5" fmla="*/ 24846 w 754844"/>
                  <a:gd name="connsiteY5" fmla="*/ 1109472 h 1168196"/>
                  <a:gd name="connsiteX6" fmla="*/ 12654 w 754844"/>
                  <a:gd name="connsiteY6" fmla="*/ 1164336 h 116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844" h="1168196">
                    <a:moveTo>
                      <a:pt x="518622" y="0"/>
                    </a:moveTo>
                    <a:cubicBezTo>
                      <a:pt x="609554" y="92964"/>
                      <a:pt x="700486" y="185928"/>
                      <a:pt x="731982" y="256032"/>
                    </a:cubicBezTo>
                    <a:cubicBezTo>
                      <a:pt x="763478" y="326136"/>
                      <a:pt x="768558" y="358648"/>
                      <a:pt x="707598" y="420624"/>
                    </a:cubicBezTo>
                    <a:cubicBezTo>
                      <a:pt x="646638" y="482600"/>
                      <a:pt x="467822" y="554736"/>
                      <a:pt x="366222" y="627888"/>
                    </a:cubicBezTo>
                    <a:cubicBezTo>
                      <a:pt x="264622" y="701040"/>
                      <a:pt x="154894" y="779272"/>
                      <a:pt x="97998" y="859536"/>
                    </a:cubicBezTo>
                    <a:cubicBezTo>
                      <a:pt x="41102" y="939800"/>
                      <a:pt x="39070" y="1058672"/>
                      <a:pt x="24846" y="1109472"/>
                    </a:cubicBezTo>
                    <a:cubicBezTo>
                      <a:pt x="10622" y="1160272"/>
                      <a:pt x="-15794" y="1176528"/>
                      <a:pt x="12654" y="1164336"/>
                    </a:cubicBezTo>
                  </a:path>
                </a:pathLst>
              </a:cu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3" name="Freeform 182"/>
              <p:cNvSpPr/>
              <p:nvPr/>
            </p:nvSpPr>
            <p:spPr>
              <a:xfrm>
                <a:off x="7054423" y="2410968"/>
                <a:ext cx="738822" cy="1048512"/>
              </a:xfrm>
              <a:custGeom>
                <a:avLst/>
                <a:gdLst>
                  <a:gd name="connsiteX0" fmla="*/ 0 w 738822"/>
                  <a:gd name="connsiteY0" fmla="*/ 0 h 1048512"/>
                  <a:gd name="connsiteX1" fmla="*/ 30480 w 738822"/>
                  <a:gd name="connsiteY1" fmla="*/ 316992 h 1048512"/>
                  <a:gd name="connsiteX2" fmla="*/ 164592 w 738822"/>
                  <a:gd name="connsiteY2" fmla="*/ 414528 h 1048512"/>
                  <a:gd name="connsiteX3" fmla="*/ 396240 w 738822"/>
                  <a:gd name="connsiteY3" fmla="*/ 438912 h 1048512"/>
                  <a:gd name="connsiteX4" fmla="*/ 682752 w 738822"/>
                  <a:gd name="connsiteY4" fmla="*/ 627888 h 1048512"/>
                  <a:gd name="connsiteX5" fmla="*/ 719328 w 738822"/>
                  <a:gd name="connsiteY5" fmla="*/ 938784 h 1048512"/>
                  <a:gd name="connsiteX6" fmla="*/ 719328 w 738822"/>
                  <a:gd name="connsiteY6" fmla="*/ 1048512 h 10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822" h="1048512">
                    <a:moveTo>
                      <a:pt x="0" y="0"/>
                    </a:moveTo>
                    <a:cubicBezTo>
                      <a:pt x="1524" y="123952"/>
                      <a:pt x="3048" y="247904"/>
                      <a:pt x="30480" y="316992"/>
                    </a:cubicBezTo>
                    <a:cubicBezTo>
                      <a:pt x="57912" y="386080"/>
                      <a:pt x="103632" y="394208"/>
                      <a:pt x="164592" y="414528"/>
                    </a:cubicBezTo>
                    <a:cubicBezTo>
                      <a:pt x="225552" y="434848"/>
                      <a:pt x="309880" y="403352"/>
                      <a:pt x="396240" y="438912"/>
                    </a:cubicBezTo>
                    <a:cubicBezTo>
                      <a:pt x="482600" y="474472"/>
                      <a:pt x="628904" y="544576"/>
                      <a:pt x="682752" y="627888"/>
                    </a:cubicBezTo>
                    <a:cubicBezTo>
                      <a:pt x="736600" y="711200"/>
                      <a:pt x="713232" y="868680"/>
                      <a:pt x="719328" y="938784"/>
                    </a:cubicBezTo>
                    <a:cubicBezTo>
                      <a:pt x="725424" y="1008888"/>
                      <a:pt x="759968" y="1037336"/>
                      <a:pt x="719328" y="1048512"/>
                    </a:cubicBezTo>
                  </a:path>
                </a:pathLst>
              </a:cu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sp>
        <p:nvSpPr>
          <p:cNvPr id="205" name="TextBox 204"/>
          <p:cNvSpPr txBox="1"/>
          <p:nvPr/>
        </p:nvSpPr>
        <p:spPr>
          <a:xfrm>
            <a:off x="3577637" y="1809750"/>
            <a:ext cx="2012126" cy="374571"/>
          </a:xfrm>
          <a:prstGeom prst="round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b="1" dirty="0" smtClean="0"/>
              <a:t>  Pigment Parameters  </a:t>
            </a:r>
            <a:endParaRPr lang="en-US" b="1" dirty="0"/>
          </a:p>
        </p:txBody>
      </p:sp>
      <p:sp>
        <p:nvSpPr>
          <p:cNvPr id="206" name="TextBox 205"/>
          <p:cNvSpPr txBox="1"/>
          <p:nvPr/>
        </p:nvSpPr>
        <p:spPr>
          <a:xfrm rot="16935261">
            <a:off x="3707656" y="2426436"/>
            <a:ext cx="931665" cy="523220"/>
          </a:xfrm>
          <a:prstGeom prst="rect">
            <a:avLst/>
          </a:prstGeom>
          <a:noFill/>
          <a:ln>
            <a:noFill/>
          </a:ln>
        </p:spPr>
        <p:txBody>
          <a:bodyPr wrap="none" rtlCol="0">
            <a:spAutoFit/>
          </a:bodyPr>
          <a:lstStyle/>
          <a:p>
            <a:r>
              <a:rPr lang="en-US" sz="1400" dirty="0" smtClean="0">
                <a:solidFill>
                  <a:schemeClr val="tx2">
                    <a:lumMod val="75000"/>
                  </a:schemeClr>
                </a:solidFill>
              </a:rPr>
              <a:t>Pigment </a:t>
            </a:r>
            <a:r>
              <a:rPr lang="en-US" sz="1400" dirty="0">
                <a:solidFill>
                  <a:schemeClr val="tx2">
                    <a:lumMod val="75000"/>
                  </a:schemeClr>
                </a:solidFill>
              </a:rPr>
              <a:t>2</a:t>
            </a:r>
            <a:endParaRPr lang="en-US" sz="1400" dirty="0" smtClean="0">
              <a:solidFill>
                <a:schemeClr val="tx2">
                  <a:lumMod val="75000"/>
                </a:schemeClr>
              </a:solidFill>
            </a:endParaRPr>
          </a:p>
          <a:p>
            <a:r>
              <a:rPr lang="en-US" sz="1400" dirty="0" smtClean="0">
                <a:solidFill>
                  <a:schemeClr val="tx2">
                    <a:lumMod val="75000"/>
                  </a:schemeClr>
                </a:solidFill>
              </a:rPr>
              <a:t>parameters</a:t>
            </a:r>
            <a:endParaRPr lang="en-US" sz="1400" dirty="0">
              <a:solidFill>
                <a:schemeClr val="tx2">
                  <a:lumMod val="75000"/>
                </a:schemeClr>
              </a:solidFill>
            </a:endParaRPr>
          </a:p>
        </p:txBody>
      </p:sp>
      <p:sp>
        <p:nvSpPr>
          <p:cNvPr id="207" name="TextBox 206"/>
          <p:cNvSpPr txBox="1"/>
          <p:nvPr/>
        </p:nvSpPr>
        <p:spPr>
          <a:xfrm rot="21040598">
            <a:off x="4782966" y="3253988"/>
            <a:ext cx="931665" cy="523220"/>
          </a:xfrm>
          <a:prstGeom prst="rect">
            <a:avLst/>
          </a:prstGeom>
          <a:noFill/>
          <a:ln>
            <a:noFill/>
          </a:ln>
        </p:spPr>
        <p:txBody>
          <a:bodyPr wrap="none" rtlCol="0">
            <a:spAutoFit/>
          </a:bodyPr>
          <a:lstStyle/>
          <a:p>
            <a:r>
              <a:rPr lang="en-US" sz="1400" dirty="0" smtClean="0">
                <a:solidFill>
                  <a:schemeClr val="accent2">
                    <a:lumMod val="75000"/>
                  </a:schemeClr>
                </a:solidFill>
              </a:rPr>
              <a:t>Pigment </a:t>
            </a:r>
            <a:r>
              <a:rPr lang="en-US" sz="1400" dirty="0">
                <a:solidFill>
                  <a:schemeClr val="accent2">
                    <a:lumMod val="75000"/>
                  </a:schemeClr>
                </a:solidFill>
              </a:rPr>
              <a:t>2</a:t>
            </a:r>
            <a:endParaRPr lang="en-US" sz="1400" dirty="0" smtClean="0">
              <a:solidFill>
                <a:schemeClr val="accent2">
                  <a:lumMod val="75000"/>
                </a:schemeClr>
              </a:solidFill>
            </a:endParaRPr>
          </a:p>
          <a:p>
            <a:r>
              <a:rPr lang="en-US" sz="1400" dirty="0" smtClean="0">
                <a:solidFill>
                  <a:schemeClr val="accent2">
                    <a:lumMod val="75000"/>
                  </a:schemeClr>
                </a:solidFill>
              </a:rPr>
              <a:t>parameters</a:t>
            </a:r>
            <a:endParaRPr lang="en-US" sz="1400" dirty="0">
              <a:solidFill>
                <a:schemeClr val="accent2">
                  <a:lumMod val="75000"/>
                </a:schemeClr>
              </a:solidFill>
            </a:endParaRPr>
          </a:p>
        </p:txBody>
      </p:sp>
      <p:sp>
        <p:nvSpPr>
          <p:cNvPr id="208" name="Title 1"/>
          <p:cNvSpPr txBox="1">
            <a:spLocks/>
          </p:cNvSpPr>
          <p:nvPr/>
        </p:nvSpPr>
        <p:spPr>
          <a:xfrm>
            <a:off x="533400" y="352425"/>
            <a:ext cx="8229600" cy="619125"/>
          </a:xfrm>
          <a:prstGeom prst="rect">
            <a:avLst/>
          </a:prstGeom>
        </p:spPr>
        <p:txBody>
          <a:bodyPr vert="horz" lIns="81639" tIns="40819" rIns="81639" bIns="40819" rtlCol="0" anchor="ctr">
            <a:normAutofit fontScale="97500" lnSpcReduction="10000"/>
          </a:bodyPr>
          <a:lstStyle>
            <a:lvl1pPr algn="ctr" defTabSz="816388" rtl="0" eaLnBrk="1" latinLnBrk="0" hangingPunct="1">
              <a:spcBef>
                <a:spcPct val="0"/>
              </a:spcBef>
              <a:buNone/>
              <a:defRPr sz="3900" b="1" kern="1200">
                <a:solidFill>
                  <a:schemeClr val="tx1"/>
                </a:solidFill>
                <a:latin typeface="Adobe Garamond Pro" pitchFamily="18" charset="0"/>
                <a:ea typeface="+mj-ea"/>
                <a:cs typeface="Arial" pitchFamily="34" charset="0"/>
              </a:defRPr>
            </a:lvl1pPr>
          </a:lstStyle>
          <a:p>
            <a:r>
              <a:rPr lang="en-US" dirty="0" smtClean="0"/>
              <a:t>Global Pigment Parameter Estimation</a:t>
            </a:r>
            <a:endParaRPr lang="en-US" dirty="0"/>
          </a:p>
        </p:txBody>
      </p:sp>
    </p:spTree>
    <p:extLst>
      <p:ext uri="{BB962C8B-B14F-4D97-AF65-F5344CB8AC3E}">
        <p14:creationId xmlns:p14="http://schemas.microsoft.com/office/powerpoint/2010/main" val="110490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2000" accel="50000" decel="50000" autoRev="1" fill="hold" grpId="0" nodeType="clickEffect">
                                  <p:stCondLst>
                                    <p:cond delay="0"/>
                                  </p:stCondLst>
                                  <p:childTnLst>
                                    <p:animMotion origin="layout" path="M 4.72222E-6 1.48102E-6 L 0.00503 0.03363 " pathEditMode="fixed" rAng="0" ptsTypes="AA">
                                      <p:cBhvr>
                                        <p:cTn id="6" dur="2000" fill="hold"/>
                                        <p:tgtEl>
                                          <p:spTgt spid="147"/>
                                        </p:tgtEl>
                                        <p:attrNameLst>
                                          <p:attrName>ppt_x</p:attrName>
                                          <p:attrName>ppt_y</p:attrName>
                                        </p:attrNameLst>
                                      </p:cBhvr>
                                      <p:rCtr x="243" y="1666"/>
                                    </p:animMotion>
                                  </p:childTnLst>
                                </p:cTn>
                              </p:par>
                              <p:par>
                                <p:cTn id="7" presetID="42" presetClass="path" presetSubtype="0" repeatCount="2000" accel="50000" decel="50000" autoRev="1" fill="hold" grpId="0" nodeType="withEffect">
                                  <p:stCondLst>
                                    <p:cond delay="0"/>
                                  </p:stCondLst>
                                  <p:childTnLst>
                                    <p:animMotion origin="layout" path="M 0.00035 0.00123 L -0.00694 -0.05369 " pathEditMode="fixed" rAng="0" ptsTypes="AA">
                                      <p:cBhvr>
                                        <p:cTn id="8" dur="2000" fill="hold"/>
                                        <p:tgtEl>
                                          <p:spTgt spid="148"/>
                                        </p:tgtEl>
                                        <p:attrNameLst>
                                          <p:attrName>ppt_x</p:attrName>
                                          <p:attrName>ppt_y</p:attrName>
                                        </p:attrNameLst>
                                      </p:cBhvr>
                                      <p:rCtr x="-365" y="-2746"/>
                                    </p:animMotion>
                                  </p:childTnLst>
                                </p:cTn>
                              </p:par>
                              <p:par>
                                <p:cTn id="9" presetID="42" presetClass="path" presetSubtype="0" repeatCount="2000" accel="50000" decel="50000" autoRev="1" fill="hold" grpId="0" nodeType="withEffect">
                                  <p:stCondLst>
                                    <p:cond delay="0"/>
                                  </p:stCondLst>
                                  <p:childTnLst>
                                    <p:animMotion origin="layout" path="M -4.44444E-6 -6.47948E-8 L 0.00487 0.05924 " pathEditMode="fixed" rAng="0" ptsTypes="AA">
                                      <p:cBhvr>
                                        <p:cTn id="10" dur="2000" fill="hold"/>
                                        <p:tgtEl>
                                          <p:spTgt spid="149"/>
                                        </p:tgtEl>
                                        <p:attrNameLst>
                                          <p:attrName>ppt_x</p:attrName>
                                          <p:attrName>ppt_y</p:attrName>
                                        </p:attrNameLst>
                                      </p:cBhvr>
                                      <p:rCtr x="243" y="2962"/>
                                    </p:animMotion>
                                  </p:childTnLst>
                                </p:cTn>
                              </p:par>
                              <p:par>
                                <p:cTn id="11" presetID="42" presetClass="path" presetSubtype="0" repeatCount="2000" accel="50000" decel="50000" autoRev="1" fill="hold" grpId="0" nodeType="withEffect">
                                  <p:stCondLst>
                                    <p:cond delay="0"/>
                                  </p:stCondLst>
                                  <p:childTnLst>
                                    <p:animMotion origin="layout" path="M -1.11111E-6 3.73342E-7 L -0.01111 0.0182 " pathEditMode="fixed" rAng="0" ptsTypes="AA">
                                      <p:cBhvr>
                                        <p:cTn id="12" dur="2000" fill="hold"/>
                                        <p:tgtEl>
                                          <p:spTgt spid="150"/>
                                        </p:tgtEl>
                                        <p:attrNameLst>
                                          <p:attrName>ppt_x</p:attrName>
                                          <p:attrName>ppt_y</p:attrName>
                                        </p:attrNameLst>
                                      </p:cBhvr>
                                      <p:rCtr x="-556" y="895"/>
                                    </p:animMotion>
                                  </p:childTnLst>
                                </p:cTn>
                              </p:par>
                              <p:par>
                                <p:cTn id="13" presetID="42" presetClass="path" presetSubtype="0" repeatCount="2000" accel="50000" decel="50000" autoRev="1" fill="hold" grpId="0" nodeType="withEffect">
                                  <p:stCondLst>
                                    <p:cond delay="0"/>
                                  </p:stCondLst>
                                  <p:childTnLst>
                                    <p:animMotion origin="layout" path="M -2.5E-6 -8.67016E-7 L -0.01823 -0.00802 " pathEditMode="fixed" rAng="0" ptsTypes="AA">
                                      <p:cBhvr>
                                        <p:cTn id="14" dur="2000" fill="hold"/>
                                        <p:tgtEl>
                                          <p:spTgt spid="151"/>
                                        </p:tgtEl>
                                        <p:attrNameLst>
                                          <p:attrName>ppt_x</p:attrName>
                                          <p:attrName>ppt_y</p:attrName>
                                        </p:attrNameLst>
                                      </p:cBhvr>
                                      <p:rCtr x="-920" y="-401"/>
                                    </p:animMotion>
                                  </p:childTnLst>
                                </p:cTn>
                              </p:par>
                              <p:par>
                                <p:cTn id="15" presetID="42" presetClass="path" presetSubtype="0" repeatCount="2000" accel="50000" decel="50000" autoRev="1" fill="hold" grpId="0" nodeType="withEffect">
                                  <p:stCondLst>
                                    <p:cond delay="0"/>
                                  </p:stCondLst>
                                  <p:childTnLst>
                                    <p:animMotion origin="layout" path="M 1.66667E-6 -1.69084E-6 L 0.01562 0.01142 " pathEditMode="fixed" rAng="0" ptsTypes="AA">
                                      <p:cBhvr>
                                        <p:cTn id="16" dur="2000" fill="hold"/>
                                        <p:tgtEl>
                                          <p:spTgt spid="152"/>
                                        </p:tgtEl>
                                        <p:attrNameLst>
                                          <p:attrName>ppt_x</p:attrName>
                                          <p:attrName>ppt_y</p:attrName>
                                        </p:attrNameLst>
                                      </p:cBhvr>
                                      <p:rCtr x="781" y="555"/>
                                    </p:animMotion>
                                  </p:childTnLst>
                                </p:cTn>
                              </p:par>
                              <p:par>
                                <p:cTn id="17" presetID="42" presetClass="path" presetSubtype="0" repeatCount="2000" accel="50000" decel="50000" autoRev="1" fill="hold" grpId="0" nodeType="withEffect">
                                  <p:stCondLst>
                                    <p:cond delay="0"/>
                                  </p:stCondLst>
                                  <p:childTnLst>
                                    <p:animMotion origin="layout" path="M -2.77778E-7 -2.86023E-6 L -0.03351 -0.02406 " pathEditMode="fixed" rAng="0" ptsTypes="AA">
                                      <p:cBhvr>
                                        <p:cTn id="18" dur="2000" fill="hold"/>
                                        <p:tgtEl>
                                          <p:spTgt spid="153"/>
                                        </p:tgtEl>
                                        <p:attrNameLst>
                                          <p:attrName>ppt_x</p:attrName>
                                          <p:attrName>ppt_y</p:attrName>
                                        </p:attrNameLst>
                                      </p:cBhvr>
                                      <p:rCtr x="-1684" y="-1203"/>
                                    </p:animMotion>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53"/>
                                        </p:tgtEl>
                                        <p:attrNameLst>
                                          <p:attrName>ppt_x</p:attrName>
                                        </p:attrNameLst>
                                      </p:cBhvr>
                                      <p:tavLst>
                                        <p:tav tm="0">
                                          <p:val>
                                            <p:strVal val="ppt_x"/>
                                          </p:val>
                                        </p:tav>
                                        <p:tav tm="100000">
                                          <p:val>
                                            <p:strVal val="ppt_x"/>
                                          </p:val>
                                        </p:tav>
                                      </p:tavLst>
                                    </p:anim>
                                    <p:anim calcmode="lin" valueType="num">
                                      <p:cBhvr additive="base">
                                        <p:cTn id="23" dur="500"/>
                                        <p:tgtEl>
                                          <p:spTgt spid="153"/>
                                        </p:tgtEl>
                                        <p:attrNameLst>
                                          <p:attrName>ppt_y</p:attrName>
                                        </p:attrNameLst>
                                      </p:cBhvr>
                                      <p:tavLst>
                                        <p:tav tm="0">
                                          <p:val>
                                            <p:strVal val="ppt_y"/>
                                          </p:val>
                                        </p:tav>
                                        <p:tav tm="100000">
                                          <p:val>
                                            <p:strVal val="1+ppt_h/2"/>
                                          </p:val>
                                        </p:tav>
                                      </p:tavLst>
                                    </p:anim>
                                    <p:set>
                                      <p:cBhvr>
                                        <p:cTn id="24" dur="1" fill="hold">
                                          <p:stCondLst>
                                            <p:cond delay="499"/>
                                          </p:stCondLst>
                                        </p:cTn>
                                        <p:tgtEl>
                                          <p:spTgt spid="153"/>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147"/>
                                        </p:tgtEl>
                                        <p:attrNameLst>
                                          <p:attrName>ppt_x</p:attrName>
                                        </p:attrNameLst>
                                      </p:cBhvr>
                                      <p:tavLst>
                                        <p:tav tm="0">
                                          <p:val>
                                            <p:strVal val="ppt_x"/>
                                          </p:val>
                                        </p:tav>
                                        <p:tav tm="100000">
                                          <p:val>
                                            <p:strVal val="ppt_x"/>
                                          </p:val>
                                        </p:tav>
                                      </p:tavLst>
                                    </p:anim>
                                    <p:anim calcmode="lin" valueType="num">
                                      <p:cBhvr additive="base">
                                        <p:cTn id="27" dur="500"/>
                                        <p:tgtEl>
                                          <p:spTgt spid="147"/>
                                        </p:tgtEl>
                                        <p:attrNameLst>
                                          <p:attrName>ppt_y</p:attrName>
                                        </p:attrNameLst>
                                      </p:cBhvr>
                                      <p:tavLst>
                                        <p:tav tm="0">
                                          <p:val>
                                            <p:strVal val="ppt_y"/>
                                          </p:val>
                                        </p:tav>
                                        <p:tav tm="100000">
                                          <p:val>
                                            <p:strVal val="1+ppt_h/2"/>
                                          </p:val>
                                        </p:tav>
                                      </p:tavLst>
                                    </p:anim>
                                    <p:set>
                                      <p:cBhvr>
                                        <p:cTn id="28" dur="1" fill="hold">
                                          <p:stCondLst>
                                            <p:cond delay="499"/>
                                          </p:stCondLst>
                                        </p:cTn>
                                        <p:tgtEl>
                                          <p:spTgt spid="147"/>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148"/>
                                        </p:tgtEl>
                                        <p:attrNameLst>
                                          <p:attrName>ppt_x</p:attrName>
                                        </p:attrNameLst>
                                      </p:cBhvr>
                                      <p:tavLst>
                                        <p:tav tm="0">
                                          <p:val>
                                            <p:strVal val="ppt_x"/>
                                          </p:val>
                                        </p:tav>
                                        <p:tav tm="100000">
                                          <p:val>
                                            <p:strVal val="ppt_x"/>
                                          </p:val>
                                        </p:tav>
                                      </p:tavLst>
                                    </p:anim>
                                    <p:anim calcmode="lin" valueType="num">
                                      <p:cBhvr additive="base">
                                        <p:cTn id="31" dur="500"/>
                                        <p:tgtEl>
                                          <p:spTgt spid="148"/>
                                        </p:tgtEl>
                                        <p:attrNameLst>
                                          <p:attrName>ppt_y</p:attrName>
                                        </p:attrNameLst>
                                      </p:cBhvr>
                                      <p:tavLst>
                                        <p:tav tm="0">
                                          <p:val>
                                            <p:strVal val="ppt_y"/>
                                          </p:val>
                                        </p:tav>
                                        <p:tav tm="100000">
                                          <p:val>
                                            <p:strVal val="1+ppt_h/2"/>
                                          </p:val>
                                        </p:tav>
                                      </p:tavLst>
                                    </p:anim>
                                    <p:set>
                                      <p:cBhvr>
                                        <p:cTn id="32" dur="1" fill="hold">
                                          <p:stCondLst>
                                            <p:cond delay="499"/>
                                          </p:stCondLst>
                                        </p:cTn>
                                        <p:tgtEl>
                                          <p:spTgt spid="148"/>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49"/>
                                        </p:tgtEl>
                                        <p:attrNameLst>
                                          <p:attrName>ppt_x</p:attrName>
                                        </p:attrNameLst>
                                      </p:cBhvr>
                                      <p:tavLst>
                                        <p:tav tm="0">
                                          <p:val>
                                            <p:strVal val="ppt_x"/>
                                          </p:val>
                                        </p:tav>
                                        <p:tav tm="100000">
                                          <p:val>
                                            <p:strVal val="ppt_x"/>
                                          </p:val>
                                        </p:tav>
                                      </p:tavLst>
                                    </p:anim>
                                    <p:anim calcmode="lin" valueType="num">
                                      <p:cBhvr additive="base">
                                        <p:cTn id="35" dur="500"/>
                                        <p:tgtEl>
                                          <p:spTgt spid="149"/>
                                        </p:tgtEl>
                                        <p:attrNameLst>
                                          <p:attrName>ppt_y</p:attrName>
                                        </p:attrNameLst>
                                      </p:cBhvr>
                                      <p:tavLst>
                                        <p:tav tm="0">
                                          <p:val>
                                            <p:strVal val="ppt_y"/>
                                          </p:val>
                                        </p:tav>
                                        <p:tav tm="100000">
                                          <p:val>
                                            <p:strVal val="1+ppt_h/2"/>
                                          </p:val>
                                        </p:tav>
                                      </p:tavLst>
                                    </p:anim>
                                    <p:set>
                                      <p:cBhvr>
                                        <p:cTn id="36" dur="1" fill="hold">
                                          <p:stCondLst>
                                            <p:cond delay="499"/>
                                          </p:stCondLst>
                                        </p:cTn>
                                        <p:tgtEl>
                                          <p:spTgt spid="149"/>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50"/>
                                        </p:tgtEl>
                                        <p:attrNameLst>
                                          <p:attrName>ppt_x</p:attrName>
                                        </p:attrNameLst>
                                      </p:cBhvr>
                                      <p:tavLst>
                                        <p:tav tm="0">
                                          <p:val>
                                            <p:strVal val="ppt_x"/>
                                          </p:val>
                                        </p:tav>
                                        <p:tav tm="100000">
                                          <p:val>
                                            <p:strVal val="ppt_x"/>
                                          </p:val>
                                        </p:tav>
                                      </p:tavLst>
                                    </p:anim>
                                    <p:anim calcmode="lin" valueType="num">
                                      <p:cBhvr additive="base">
                                        <p:cTn id="39" dur="500"/>
                                        <p:tgtEl>
                                          <p:spTgt spid="150"/>
                                        </p:tgtEl>
                                        <p:attrNameLst>
                                          <p:attrName>ppt_y</p:attrName>
                                        </p:attrNameLst>
                                      </p:cBhvr>
                                      <p:tavLst>
                                        <p:tav tm="0">
                                          <p:val>
                                            <p:strVal val="ppt_y"/>
                                          </p:val>
                                        </p:tav>
                                        <p:tav tm="100000">
                                          <p:val>
                                            <p:strVal val="1+ppt_h/2"/>
                                          </p:val>
                                        </p:tav>
                                      </p:tavLst>
                                    </p:anim>
                                    <p:set>
                                      <p:cBhvr>
                                        <p:cTn id="40" dur="1" fill="hold">
                                          <p:stCondLst>
                                            <p:cond delay="499"/>
                                          </p:stCondLst>
                                        </p:cTn>
                                        <p:tgtEl>
                                          <p:spTgt spid="150"/>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51"/>
                                        </p:tgtEl>
                                        <p:attrNameLst>
                                          <p:attrName>ppt_x</p:attrName>
                                        </p:attrNameLst>
                                      </p:cBhvr>
                                      <p:tavLst>
                                        <p:tav tm="0">
                                          <p:val>
                                            <p:strVal val="ppt_x"/>
                                          </p:val>
                                        </p:tav>
                                        <p:tav tm="100000">
                                          <p:val>
                                            <p:strVal val="ppt_x"/>
                                          </p:val>
                                        </p:tav>
                                      </p:tavLst>
                                    </p:anim>
                                    <p:anim calcmode="lin" valueType="num">
                                      <p:cBhvr additive="base">
                                        <p:cTn id="43" dur="500"/>
                                        <p:tgtEl>
                                          <p:spTgt spid="151"/>
                                        </p:tgtEl>
                                        <p:attrNameLst>
                                          <p:attrName>ppt_y</p:attrName>
                                        </p:attrNameLst>
                                      </p:cBhvr>
                                      <p:tavLst>
                                        <p:tav tm="0">
                                          <p:val>
                                            <p:strVal val="ppt_y"/>
                                          </p:val>
                                        </p:tav>
                                        <p:tav tm="100000">
                                          <p:val>
                                            <p:strVal val="1+ppt_h/2"/>
                                          </p:val>
                                        </p:tav>
                                      </p:tavLst>
                                    </p:anim>
                                    <p:set>
                                      <p:cBhvr>
                                        <p:cTn id="44" dur="1" fill="hold">
                                          <p:stCondLst>
                                            <p:cond delay="499"/>
                                          </p:stCondLst>
                                        </p:cTn>
                                        <p:tgtEl>
                                          <p:spTgt spid="151"/>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52"/>
                                        </p:tgtEl>
                                        <p:attrNameLst>
                                          <p:attrName>ppt_x</p:attrName>
                                        </p:attrNameLst>
                                      </p:cBhvr>
                                      <p:tavLst>
                                        <p:tav tm="0">
                                          <p:val>
                                            <p:strVal val="ppt_x"/>
                                          </p:val>
                                        </p:tav>
                                        <p:tav tm="100000">
                                          <p:val>
                                            <p:strVal val="ppt_x"/>
                                          </p:val>
                                        </p:tav>
                                      </p:tavLst>
                                    </p:anim>
                                    <p:anim calcmode="lin" valueType="num">
                                      <p:cBhvr additive="base">
                                        <p:cTn id="47" dur="500"/>
                                        <p:tgtEl>
                                          <p:spTgt spid="152"/>
                                        </p:tgtEl>
                                        <p:attrNameLst>
                                          <p:attrName>ppt_y</p:attrName>
                                        </p:attrNameLst>
                                      </p:cBhvr>
                                      <p:tavLst>
                                        <p:tav tm="0">
                                          <p:val>
                                            <p:strVal val="ppt_y"/>
                                          </p:val>
                                        </p:tav>
                                        <p:tav tm="100000">
                                          <p:val>
                                            <p:strVal val="1+ppt_h/2"/>
                                          </p:val>
                                        </p:tav>
                                      </p:tavLst>
                                    </p:anim>
                                    <p:set>
                                      <p:cBhvr>
                                        <p:cTn id="48" dur="1" fill="hold">
                                          <p:stCondLst>
                                            <p:cond delay="499"/>
                                          </p:stCondLst>
                                        </p:cTn>
                                        <p:tgtEl>
                                          <p:spTgt spid="152"/>
                                        </p:tgtEl>
                                        <p:attrNameLst>
                                          <p:attrName>style.visibility</p:attrName>
                                        </p:attrNameLst>
                                      </p:cBhvr>
                                      <p:to>
                                        <p:strVal val="hidden"/>
                                      </p:to>
                                    </p:set>
                                  </p:childTnLst>
                                </p:cTn>
                              </p:par>
                              <p:par>
                                <p:cTn id="49" presetID="2" presetClass="entr" presetSubtype="1" fill="hold" grpId="0" nodeType="withEffect">
                                  <p:stCondLst>
                                    <p:cond delay="0"/>
                                  </p:stCondLst>
                                  <p:childTnLst>
                                    <p:set>
                                      <p:cBhvr>
                                        <p:cTn id="50" dur="1" fill="hold">
                                          <p:stCondLst>
                                            <p:cond delay="0"/>
                                          </p:stCondLst>
                                        </p:cTn>
                                        <p:tgtEl>
                                          <p:spTgt spid="205"/>
                                        </p:tgtEl>
                                        <p:attrNameLst>
                                          <p:attrName>style.visibility</p:attrName>
                                        </p:attrNameLst>
                                      </p:cBhvr>
                                      <p:to>
                                        <p:strVal val="visible"/>
                                      </p:to>
                                    </p:set>
                                    <p:anim calcmode="lin" valueType="num">
                                      <p:cBhvr additive="base">
                                        <p:cTn id="51" dur="500" fill="hold"/>
                                        <p:tgtEl>
                                          <p:spTgt spid="205"/>
                                        </p:tgtEl>
                                        <p:attrNameLst>
                                          <p:attrName>ppt_x</p:attrName>
                                        </p:attrNameLst>
                                      </p:cBhvr>
                                      <p:tavLst>
                                        <p:tav tm="0">
                                          <p:val>
                                            <p:strVal val="#ppt_x"/>
                                          </p:val>
                                        </p:tav>
                                        <p:tav tm="100000">
                                          <p:val>
                                            <p:strVal val="#ppt_x"/>
                                          </p:val>
                                        </p:tav>
                                      </p:tavLst>
                                    </p:anim>
                                    <p:anim calcmode="lin" valueType="num">
                                      <p:cBhvr additive="base">
                                        <p:cTn id="52" dur="500" fill="hold"/>
                                        <p:tgtEl>
                                          <p:spTgt spid="20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08"/>
                                        </p:tgtEl>
                                        <p:attrNameLst>
                                          <p:attrName>style.visibility</p:attrName>
                                        </p:attrNameLst>
                                      </p:cBhvr>
                                      <p:to>
                                        <p:strVal val="visible"/>
                                      </p:to>
                                    </p:set>
                                    <p:anim calcmode="lin" valueType="num">
                                      <p:cBhvr additive="base">
                                        <p:cTn id="55" dur="500" fill="hold"/>
                                        <p:tgtEl>
                                          <p:spTgt spid="208"/>
                                        </p:tgtEl>
                                        <p:attrNameLst>
                                          <p:attrName>ppt_x</p:attrName>
                                        </p:attrNameLst>
                                      </p:cBhvr>
                                      <p:tavLst>
                                        <p:tav tm="0">
                                          <p:val>
                                            <p:strVal val="#ppt_x"/>
                                          </p:val>
                                        </p:tav>
                                        <p:tav tm="100000">
                                          <p:val>
                                            <p:strVal val="#ppt_x"/>
                                          </p:val>
                                        </p:tav>
                                      </p:tavLst>
                                    </p:anim>
                                    <p:anim calcmode="lin" valueType="num">
                                      <p:cBhvr additive="base">
                                        <p:cTn id="56" dur="500" fill="hold"/>
                                        <p:tgtEl>
                                          <p:spTgt spid="208"/>
                                        </p:tgtEl>
                                        <p:attrNameLst>
                                          <p:attrName>ppt_y</p:attrName>
                                        </p:attrNameLst>
                                      </p:cBhvr>
                                      <p:tavLst>
                                        <p:tav tm="0">
                                          <p:val>
                                            <p:strVal val="0-#ppt_h/2"/>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6"/>
                                        </p:tgtEl>
                                        <p:attrNameLst>
                                          <p:attrName>style.visibility</p:attrName>
                                        </p:attrNameLst>
                                      </p:cBhvr>
                                      <p:to>
                                        <p:strVal val="visible"/>
                                      </p:to>
                                    </p:set>
                                    <p:animEffect transition="in" filter="fade">
                                      <p:cBhvr>
                                        <p:cTn id="63" dur="500"/>
                                        <p:tgtEl>
                                          <p:spTgt spid="206"/>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7"/>
                                        </p:tgtEl>
                                        <p:attrNameLst>
                                          <p:attrName>style.visibility</p:attrName>
                                        </p:attrNameLst>
                                      </p:cBhvr>
                                      <p:to>
                                        <p:strVal val="visible"/>
                                      </p:to>
                                    </p:set>
                                    <p:animEffect transition="in" filter="fade">
                                      <p:cBhvr>
                                        <p:cTn id="6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205" grpId="0" animBg="1"/>
      <p:bldP spid="206" grpId="0"/>
      <p:bldP spid="207" grpId="0"/>
      <p:bldP spid="2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6698096" y="1805270"/>
            <a:ext cx="1178082" cy="374571"/>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b="1" dirty="0" smtClean="0"/>
              <a:t>Appearance</a:t>
            </a:r>
            <a:endParaRPr lang="en-US" b="1" dirty="0"/>
          </a:p>
        </p:txBody>
      </p:sp>
      <p:sp>
        <p:nvSpPr>
          <p:cNvPr id="88" name="TextBox 87"/>
          <p:cNvSpPr txBox="1"/>
          <p:nvPr/>
        </p:nvSpPr>
        <p:spPr>
          <a:xfrm>
            <a:off x="728314" y="1805270"/>
            <a:ext cx="2144844" cy="374571"/>
          </a:xfrm>
          <a:prstGeom prst="round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b="1" dirty="0" smtClean="0"/>
              <a:t>Pigment Concentrations</a:t>
            </a:r>
            <a:endParaRPr lang="en-US" b="1" dirty="0"/>
          </a:p>
        </p:txBody>
      </p:sp>
      <p:sp>
        <p:nvSpPr>
          <p:cNvPr id="89" name="TextBox 88"/>
          <p:cNvSpPr txBox="1"/>
          <p:nvPr/>
        </p:nvSpPr>
        <p:spPr>
          <a:xfrm>
            <a:off x="3577637" y="1805270"/>
            <a:ext cx="2012126" cy="374571"/>
          </a:xfrm>
          <a:prstGeom prst="round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b="1" dirty="0" smtClean="0"/>
              <a:t>  Pigment Parameters  </a:t>
            </a:r>
            <a:endParaRPr lang="en-US" b="1" dirty="0"/>
          </a:p>
        </p:txBody>
      </p:sp>
      <p:sp>
        <p:nvSpPr>
          <p:cNvPr id="13" name="Freeform 12"/>
          <p:cNvSpPr/>
          <p:nvPr/>
        </p:nvSpPr>
        <p:spPr>
          <a:xfrm>
            <a:off x="4554245" y="941463"/>
            <a:ext cx="2840854" cy="388953"/>
          </a:xfrm>
          <a:custGeom>
            <a:avLst/>
            <a:gdLst>
              <a:gd name="connsiteX0" fmla="*/ 0 w 2840854"/>
              <a:gd name="connsiteY0" fmla="*/ 514930 h 532685"/>
              <a:gd name="connsiteX1" fmla="*/ 1429305 w 2840854"/>
              <a:gd name="connsiteY1" fmla="*/ 25 h 532685"/>
              <a:gd name="connsiteX2" fmla="*/ 2840854 w 2840854"/>
              <a:gd name="connsiteY2" fmla="*/ 532685 h 532685"/>
            </a:gdLst>
            <a:ahLst/>
            <a:cxnLst>
              <a:cxn ang="0">
                <a:pos x="connsiteX0" y="connsiteY0"/>
              </a:cxn>
              <a:cxn ang="0">
                <a:pos x="connsiteX1" y="connsiteY1"/>
              </a:cxn>
              <a:cxn ang="0">
                <a:pos x="connsiteX2" y="connsiteY2"/>
              </a:cxn>
            </a:cxnLst>
            <a:rect l="l" t="t" r="r" b="b"/>
            <a:pathLst>
              <a:path w="2840854" h="532685">
                <a:moveTo>
                  <a:pt x="0" y="514930"/>
                </a:moveTo>
                <a:cubicBezTo>
                  <a:pt x="477914" y="255998"/>
                  <a:pt x="955829" y="-2934"/>
                  <a:pt x="1429305" y="25"/>
                </a:cubicBezTo>
                <a:cubicBezTo>
                  <a:pt x="1902781" y="2984"/>
                  <a:pt x="2618912" y="449827"/>
                  <a:pt x="2840854" y="532685"/>
                </a:cubicBezTo>
              </a:path>
            </a:pathLst>
          </a:custGeom>
          <a:ln w="28575">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r>
              <a:rPr lang="en-US" dirty="0" smtClean="0"/>
              <a:t>Forward Model</a:t>
            </a:r>
          </a:p>
        </p:txBody>
      </p:sp>
      <p:grpSp>
        <p:nvGrpSpPr>
          <p:cNvPr id="21" name="Group 20"/>
          <p:cNvGrpSpPr/>
          <p:nvPr/>
        </p:nvGrpSpPr>
        <p:grpSpPr>
          <a:xfrm>
            <a:off x="2494625" y="1117203"/>
            <a:ext cx="1225119" cy="677971"/>
            <a:chOff x="2494625" y="1375890"/>
            <a:chExt cx="1225119" cy="677971"/>
          </a:xfrm>
        </p:grpSpPr>
        <p:sp>
          <p:nvSpPr>
            <p:cNvPr id="16" name="Freeform 15"/>
            <p:cNvSpPr/>
            <p:nvPr/>
          </p:nvSpPr>
          <p:spPr>
            <a:xfrm>
              <a:off x="2494625" y="1375890"/>
              <a:ext cx="1225119" cy="213213"/>
            </a:xfrm>
            <a:custGeom>
              <a:avLst/>
              <a:gdLst>
                <a:gd name="connsiteX0" fmla="*/ 0 w 1225119"/>
                <a:gd name="connsiteY0" fmla="*/ 186580 h 213213"/>
                <a:gd name="connsiteX1" fmla="*/ 585926 w 1225119"/>
                <a:gd name="connsiteY1" fmla="*/ 149 h 213213"/>
                <a:gd name="connsiteX2" fmla="*/ 1225119 w 1225119"/>
                <a:gd name="connsiteY2" fmla="*/ 213213 h 213213"/>
              </a:gdLst>
              <a:ahLst/>
              <a:cxnLst>
                <a:cxn ang="0">
                  <a:pos x="connsiteX0" y="connsiteY0"/>
                </a:cxn>
                <a:cxn ang="0">
                  <a:pos x="connsiteX1" y="connsiteY1"/>
                </a:cxn>
                <a:cxn ang="0">
                  <a:pos x="connsiteX2" y="connsiteY2"/>
                </a:cxn>
              </a:cxnLst>
              <a:rect l="l" t="t" r="r" b="b"/>
              <a:pathLst>
                <a:path w="1225119" h="213213">
                  <a:moveTo>
                    <a:pt x="0" y="186580"/>
                  </a:moveTo>
                  <a:cubicBezTo>
                    <a:pt x="190870" y="91145"/>
                    <a:pt x="381740" y="-4290"/>
                    <a:pt x="585926" y="149"/>
                  </a:cubicBezTo>
                  <a:cubicBezTo>
                    <a:pt x="790112" y="4588"/>
                    <a:pt x="1090474" y="173263"/>
                    <a:pt x="1225119" y="213213"/>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04120" y="1469086"/>
              <a:ext cx="870046"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Linear </a:t>
              </a:r>
            </a:p>
            <a:p>
              <a:pPr algn="ctr"/>
              <a:r>
                <a:rPr lang="en-US" dirty="0" smtClean="0"/>
                <a:t>Relation</a:t>
              </a:r>
              <a:endParaRPr lang="en-GB" dirty="0"/>
            </a:p>
          </p:txBody>
        </p:sp>
      </p:grpSp>
      <p:sp>
        <p:nvSpPr>
          <p:cNvPr id="435" name="Freeform 434"/>
          <p:cNvSpPr/>
          <p:nvPr/>
        </p:nvSpPr>
        <p:spPr>
          <a:xfrm>
            <a:off x="2201419" y="1697247"/>
            <a:ext cx="5137759" cy="311016"/>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TextBox 435"/>
          <p:cNvSpPr txBox="1"/>
          <p:nvPr/>
        </p:nvSpPr>
        <p:spPr>
          <a:xfrm rot="21275890">
            <a:off x="5103336" y="1630942"/>
            <a:ext cx="1116011"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Non Linear</a:t>
            </a:r>
          </a:p>
          <a:p>
            <a:pPr algn="ctr"/>
            <a:r>
              <a:rPr lang="en-US" dirty="0" smtClean="0"/>
              <a:t>Optimization</a:t>
            </a:r>
          </a:p>
        </p:txBody>
      </p:sp>
      <p:sp>
        <p:nvSpPr>
          <p:cNvPr id="2" name="Title 1"/>
          <p:cNvSpPr>
            <a:spLocks noGrp="1"/>
          </p:cNvSpPr>
          <p:nvPr>
            <p:ph type="title"/>
          </p:nvPr>
        </p:nvSpPr>
        <p:spPr/>
        <p:txBody>
          <a:bodyPr>
            <a:normAutofit fontScale="90000"/>
          </a:bodyPr>
          <a:lstStyle/>
          <a:p>
            <a:r>
              <a:rPr lang="en-US" dirty="0" smtClean="0"/>
              <a:t>Mixture Optimization</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25</a:t>
            </a:fld>
            <a:endParaRPr lang="en-US"/>
          </a:p>
        </p:txBody>
      </p:sp>
      <p:sp>
        <p:nvSpPr>
          <p:cNvPr id="3" name="Date Placeholder 2"/>
          <p:cNvSpPr>
            <a:spLocks noGrp="1"/>
          </p:cNvSpPr>
          <p:nvPr>
            <p:ph type="dt" sz="half" idx="10"/>
          </p:nvPr>
        </p:nvSpPr>
        <p:spPr/>
        <p:txBody>
          <a:bodyPr/>
          <a:lstStyle/>
          <a:p>
            <a:fld id="{085B37AC-7E81-4DA7-BB0B-5C193C04B322}"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grpSp>
        <p:nvGrpSpPr>
          <p:cNvPr id="248" name="Group 247"/>
          <p:cNvGrpSpPr/>
          <p:nvPr/>
        </p:nvGrpSpPr>
        <p:grpSpPr>
          <a:xfrm>
            <a:off x="3048001" y="2285949"/>
            <a:ext cx="2823209" cy="2658276"/>
            <a:chOff x="3048001" y="2285949"/>
            <a:chExt cx="2823209" cy="2658276"/>
          </a:xfrm>
        </p:grpSpPr>
        <p:sp>
          <p:nvSpPr>
            <p:cNvPr id="249" name="TextBox 248"/>
            <p:cNvSpPr txBox="1"/>
            <p:nvPr/>
          </p:nvSpPr>
          <p:spPr>
            <a:xfrm>
              <a:off x="3719379" y="4605672"/>
              <a:ext cx="1775166" cy="338553"/>
            </a:xfrm>
            <a:prstGeom prst="rect">
              <a:avLst/>
            </a:prstGeom>
            <a:noFill/>
          </p:spPr>
          <p:txBody>
            <a:bodyPr wrap="none" rtlCol="0">
              <a:spAutoFit/>
            </a:bodyPr>
            <a:lstStyle/>
            <a:p>
              <a:pPr algn="ctr"/>
              <a:r>
                <a:rPr lang="en-US" dirty="0" smtClean="0"/>
                <a:t>Scattering Coefficient</a:t>
              </a:r>
              <a:endParaRPr lang="en-US" dirty="0"/>
            </a:p>
          </p:txBody>
        </p:sp>
        <p:sp>
          <p:nvSpPr>
            <p:cNvPr id="250" name="TextBox 249"/>
            <p:cNvSpPr txBox="1"/>
            <p:nvPr/>
          </p:nvSpPr>
          <p:spPr>
            <a:xfrm rot="16200000">
              <a:off x="2306451" y="3285768"/>
              <a:ext cx="1821653" cy="338554"/>
            </a:xfrm>
            <a:prstGeom prst="rect">
              <a:avLst/>
            </a:prstGeom>
            <a:noFill/>
          </p:spPr>
          <p:txBody>
            <a:bodyPr wrap="none" rtlCol="0">
              <a:spAutoFit/>
            </a:bodyPr>
            <a:lstStyle/>
            <a:p>
              <a:r>
                <a:rPr lang="en-US" dirty="0" smtClean="0"/>
                <a:t>Absorption Coefficient</a:t>
              </a:r>
              <a:endParaRPr lang="en-US" dirty="0"/>
            </a:p>
          </p:txBody>
        </p:sp>
        <p:cxnSp>
          <p:nvCxnSpPr>
            <p:cNvPr id="251" name="Straight Connector 250"/>
            <p:cNvCxnSpPr/>
            <p:nvPr/>
          </p:nvCxnSpPr>
          <p:spPr>
            <a:xfrm>
              <a:off x="3689384"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4312763"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4624453"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936142" y="240755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a:off x="4522777" y="3229813"/>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3377695" y="4651693"/>
              <a:ext cx="24935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V="1">
              <a:off x="3377695" y="2285949"/>
              <a:ext cx="0" cy="2365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a:off x="4522777" y="2606435"/>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a:off x="4522777" y="2294746"/>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a:off x="4518336" y="1983057"/>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3992692" y="2411996"/>
              <a:ext cx="0" cy="2239696"/>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a:off x="4502992" y="2913175"/>
              <a:ext cx="0" cy="2239699"/>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a:off x="304800" y="2309396"/>
            <a:ext cx="2867801" cy="2658308"/>
            <a:chOff x="304800" y="2080796"/>
            <a:chExt cx="2867801" cy="2658308"/>
          </a:xfrm>
        </p:grpSpPr>
        <p:sp>
          <p:nvSpPr>
            <p:cNvPr id="273" name="TextBox 272"/>
            <p:cNvSpPr txBox="1"/>
            <p:nvPr/>
          </p:nvSpPr>
          <p:spPr>
            <a:xfrm>
              <a:off x="1268746" y="4400550"/>
              <a:ext cx="1245854" cy="338554"/>
            </a:xfrm>
            <a:prstGeom prst="rect">
              <a:avLst/>
            </a:prstGeom>
            <a:noFill/>
            <a:ln>
              <a:noFill/>
            </a:ln>
          </p:spPr>
          <p:txBody>
            <a:bodyPr wrap="none" rtlCol="0">
              <a:spAutoFit/>
            </a:bodyPr>
            <a:lstStyle/>
            <a:p>
              <a:r>
                <a:rPr lang="en-US" dirty="0" smtClean="0"/>
                <a:t>Pigment 1 (%)</a:t>
              </a:r>
              <a:endParaRPr lang="en-US" dirty="0"/>
            </a:p>
          </p:txBody>
        </p:sp>
        <p:sp>
          <p:nvSpPr>
            <p:cNvPr id="274" name="TextBox 273"/>
            <p:cNvSpPr txBox="1"/>
            <p:nvPr/>
          </p:nvSpPr>
          <p:spPr>
            <a:xfrm rot="16200000">
              <a:off x="-148850" y="3075397"/>
              <a:ext cx="1245854" cy="338554"/>
            </a:xfrm>
            <a:prstGeom prst="rect">
              <a:avLst/>
            </a:prstGeom>
            <a:noFill/>
            <a:ln>
              <a:noFill/>
            </a:ln>
          </p:spPr>
          <p:txBody>
            <a:bodyPr wrap="none" rtlCol="0">
              <a:spAutoFit/>
            </a:bodyPr>
            <a:lstStyle/>
            <a:p>
              <a:r>
                <a:rPr lang="en-US" dirty="0" smtClean="0"/>
                <a:t>Pigment 2 (%)</a:t>
              </a:r>
              <a:endParaRPr lang="en-US" dirty="0"/>
            </a:p>
          </p:txBody>
        </p:sp>
        <p:cxnSp>
          <p:nvCxnSpPr>
            <p:cNvPr id="275" name="Straight Arrow Connector 274"/>
            <p:cNvCxnSpPr/>
            <p:nvPr/>
          </p:nvCxnSpPr>
          <p:spPr>
            <a:xfrm>
              <a:off x="615859"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flipV="1">
              <a:off x="615859" y="2080796"/>
              <a:ext cx="0" cy="2343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6200000">
              <a:off x="1765264" y="2695132"/>
              <a:ext cx="0" cy="2239697"/>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931872" y="2189003"/>
              <a:ext cx="0" cy="2239698"/>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243562" y="2189003"/>
              <a:ext cx="0" cy="2239698"/>
            </a:xfrm>
            <a:prstGeom prst="line">
              <a:avLst/>
            </a:prstGeom>
            <a:ln w="3175">
              <a:solidFill>
                <a:schemeClr val="bg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555251"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866940" y="218900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178629" y="2184562"/>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6200000">
              <a:off x="1765264" y="3006821"/>
              <a:ext cx="0" cy="2239697"/>
            </a:xfrm>
            <a:prstGeom prst="line">
              <a:avLst/>
            </a:prstGeom>
            <a:ln w="31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6200000">
              <a:off x="1765264" y="2383443"/>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6200000">
              <a:off x="1765264" y="2071754"/>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16200000">
              <a:off x="1760824" y="1760065"/>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757446" y="2275675"/>
            <a:ext cx="2876218" cy="2692029"/>
            <a:chOff x="5757446" y="2047075"/>
            <a:chExt cx="2876218" cy="2692029"/>
          </a:xfrm>
        </p:grpSpPr>
        <p:grpSp>
          <p:nvGrpSpPr>
            <p:cNvPr id="288" name="Group 287"/>
            <p:cNvGrpSpPr/>
            <p:nvPr/>
          </p:nvGrpSpPr>
          <p:grpSpPr>
            <a:xfrm>
              <a:off x="5757446" y="2047075"/>
              <a:ext cx="2876218" cy="2692029"/>
              <a:chOff x="5757446" y="2047075"/>
              <a:chExt cx="2876218" cy="2692029"/>
            </a:xfrm>
          </p:grpSpPr>
          <p:sp>
            <p:nvSpPr>
              <p:cNvPr id="300" name="TextBox 299"/>
              <p:cNvSpPr txBox="1"/>
              <p:nvPr/>
            </p:nvSpPr>
            <p:spPr>
              <a:xfrm>
                <a:off x="7067310" y="4400550"/>
                <a:ext cx="585417" cy="338554"/>
              </a:xfrm>
              <a:prstGeom prst="rect">
                <a:avLst/>
              </a:prstGeom>
              <a:noFill/>
            </p:spPr>
            <p:txBody>
              <a:bodyPr wrap="none" rtlCol="0">
                <a:spAutoFit/>
              </a:bodyPr>
              <a:lstStyle/>
              <a:p>
                <a:pPr algn="ctr"/>
                <a:r>
                  <a:rPr lang="en-US" dirty="0" smtClean="0"/>
                  <a:t>Color</a:t>
                </a:r>
                <a:endParaRPr lang="en-US" dirty="0"/>
              </a:p>
            </p:txBody>
          </p:sp>
          <p:sp>
            <p:nvSpPr>
              <p:cNvPr id="301" name="TextBox 300"/>
              <p:cNvSpPr txBox="1"/>
              <p:nvPr/>
            </p:nvSpPr>
            <p:spPr>
              <a:xfrm rot="16200000">
                <a:off x="5337298" y="3260848"/>
                <a:ext cx="1178849" cy="338554"/>
              </a:xfrm>
              <a:prstGeom prst="rect">
                <a:avLst/>
              </a:prstGeom>
              <a:noFill/>
            </p:spPr>
            <p:txBody>
              <a:bodyPr wrap="none" rtlCol="0">
                <a:spAutoFit/>
              </a:bodyPr>
              <a:lstStyle/>
              <a:p>
                <a:r>
                  <a:rPr lang="en-US" dirty="0" smtClean="0"/>
                  <a:t>Translucency</a:t>
                </a:r>
                <a:endParaRPr lang="en-US" sz="1200" dirty="0"/>
              </a:p>
            </p:txBody>
          </p:sp>
          <p:cxnSp>
            <p:nvCxnSpPr>
              <p:cNvPr id="302" name="Straight Connector 301"/>
              <p:cNvCxnSpPr/>
              <p:nvPr/>
            </p:nvCxnSpPr>
            <p:spPr>
              <a:xfrm rot="16200000">
                <a:off x="7211190" y="2675839"/>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6370713"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6685052" y="2165407"/>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6999390"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313729" y="216540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628068" y="2160928"/>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6200000">
                <a:off x="7211190" y="2990177"/>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6076922" y="2047075"/>
                <a:ext cx="0" cy="2381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6200000">
                <a:off x="7211190" y="236150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6200000">
                <a:off x="7211190" y="2047161"/>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a:off x="7206711" y="1732822"/>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6076922"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6309973" y="2549730"/>
              <a:ext cx="1747733" cy="1592799"/>
              <a:chOff x="6511417" y="2398776"/>
              <a:chExt cx="1281828" cy="1168196"/>
            </a:xfrm>
          </p:grpSpPr>
          <p:sp>
            <p:nvSpPr>
              <p:cNvPr id="291" name="Freeform 290"/>
              <p:cNvSpPr/>
              <p:nvPr/>
            </p:nvSpPr>
            <p:spPr>
              <a:xfrm>
                <a:off x="6511417" y="2398776"/>
                <a:ext cx="754844" cy="1168196"/>
              </a:xfrm>
              <a:custGeom>
                <a:avLst/>
                <a:gdLst>
                  <a:gd name="connsiteX0" fmla="*/ 518622 w 754844"/>
                  <a:gd name="connsiteY0" fmla="*/ 0 h 1168196"/>
                  <a:gd name="connsiteX1" fmla="*/ 731982 w 754844"/>
                  <a:gd name="connsiteY1" fmla="*/ 256032 h 1168196"/>
                  <a:gd name="connsiteX2" fmla="*/ 707598 w 754844"/>
                  <a:gd name="connsiteY2" fmla="*/ 420624 h 1168196"/>
                  <a:gd name="connsiteX3" fmla="*/ 366222 w 754844"/>
                  <a:gd name="connsiteY3" fmla="*/ 627888 h 1168196"/>
                  <a:gd name="connsiteX4" fmla="*/ 97998 w 754844"/>
                  <a:gd name="connsiteY4" fmla="*/ 859536 h 1168196"/>
                  <a:gd name="connsiteX5" fmla="*/ 24846 w 754844"/>
                  <a:gd name="connsiteY5" fmla="*/ 1109472 h 1168196"/>
                  <a:gd name="connsiteX6" fmla="*/ 12654 w 754844"/>
                  <a:gd name="connsiteY6" fmla="*/ 1164336 h 116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844" h="1168196">
                    <a:moveTo>
                      <a:pt x="518622" y="0"/>
                    </a:moveTo>
                    <a:cubicBezTo>
                      <a:pt x="609554" y="92964"/>
                      <a:pt x="700486" y="185928"/>
                      <a:pt x="731982" y="256032"/>
                    </a:cubicBezTo>
                    <a:cubicBezTo>
                      <a:pt x="763478" y="326136"/>
                      <a:pt x="768558" y="358648"/>
                      <a:pt x="707598" y="420624"/>
                    </a:cubicBezTo>
                    <a:cubicBezTo>
                      <a:pt x="646638" y="482600"/>
                      <a:pt x="467822" y="554736"/>
                      <a:pt x="366222" y="627888"/>
                    </a:cubicBezTo>
                    <a:cubicBezTo>
                      <a:pt x="264622" y="701040"/>
                      <a:pt x="154894" y="779272"/>
                      <a:pt x="97998" y="859536"/>
                    </a:cubicBezTo>
                    <a:cubicBezTo>
                      <a:pt x="41102" y="939800"/>
                      <a:pt x="39070" y="1058672"/>
                      <a:pt x="24846" y="1109472"/>
                    </a:cubicBezTo>
                    <a:cubicBezTo>
                      <a:pt x="10622" y="1160272"/>
                      <a:pt x="-15794" y="1176528"/>
                      <a:pt x="12654" y="1164336"/>
                    </a:cubicBezTo>
                  </a:path>
                </a:pathLst>
              </a:cu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92" name="Freeform 291"/>
              <p:cNvSpPr/>
              <p:nvPr/>
            </p:nvSpPr>
            <p:spPr>
              <a:xfrm>
                <a:off x="7054423" y="2410968"/>
                <a:ext cx="738822" cy="1048512"/>
              </a:xfrm>
              <a:custGeom>
                <a:avLst/>
                <a:gdLst>
                  <a:gd name="connsiteX0" fmla="*/ 0 w 738822"/>
                  <a:gd name="connsiteY0" fmla="*/ 0 h 1048512"/>
                  <a:gd name="connsiteX1" fmla="*/ 30480 w 738822"/>
                  <a:gd name="connsiteY1" fmla="*/ 316992 h 1048512"/>
                  <a:gd name="connsiteX2" fmla="*/ 164592 w 738822"/>
                  <a:gd name="connsiteY2" fmla="*/ 414528 h 1048512"/>
                  <a:gd name="connsiteX3" fmla="*/ 396240 w 738822"/>
                  <a:gd name="connsiteY3" fmla="*/ 438912 h 1048512"/>
                  <a:gd name="connsiteX4" fmla="*/ 682752 w 738822"/>
                  <a:gd name="connsiteY4" fmla="*/ 627888 h 1048512"/>
                  <a:gd name="connsiteX5" fmla="*/ 719328 w 738822"/>
                  <a:gd name="connsiteY5" fmla="*/ 938784 h 1048512"/>
                  <a:gd name="connsiteX6" fmla="*/ 719328 w 738822"/>
                  <a:gd name="connsiteY6" fmla="*/ 1048512 h 10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822" h="1048512">
                    <a:moveTo>
                      <a:pt x="0" y="0"/>
                    </a:moveTo>
                    <a:cubicBezTo>
                      <a:pt x="1524" y="123952"/>
                      <a:pt x="3048" y="247904"/>
                      <a:pt x="30480" y="316992"/>
                    </a:cubicBezTo>
                    <a:cubicBezTo>
                      <a:pt x="57912" y="386080"/>
                      <a:pt x="103632" y="394208"/>
                      <a:pt x="164592" y="414528"/>
                    </a:cubicBezTo>
                    <a:cubicBezTo>
                      <a:pt x="225552" y="434848"/>
                      <a:pt x="309880" y="403352"/>
                      <a:pt x="396240" y="438912"/>
                    </a:cubicBezTo>
                    <a:cubicBezTo>
                      <a:pt x="482600" y="474472"/>
                      <a:pt x="628904" y="544576"/>
                      <a:pt x="682752" y="627888"/>
                    </a:cubicBezTo>
                    <a:cubicBezTo>
                      <a:pt x="736600" y="711200"/>
                      <a:pt x="713232" y="868680"/>
                      <a:pt x="719328" y="938784"/>
                    </a:cubicBezTo>
                    <a:cubicBezTo>
                      <a:pt x="725424" y="1008888"/>
                      <a:pt x="759968" y="1037336"/>
                      <a:pt x="719328" y="1048512"/>
                    </a:cubicBezTo>
                  </a:path>
                </a:pathLst>
              </a:cu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sp>
        <p:nvSpPr>
          <p:cNvPr id="336" name="Oval 335"/>
          <p:cNvSpPr/>
          <p:nvPr/>
        </p:nvSpPr>
        <p:spPr>
          <a:xfrm>
            <a:off x="1201541" y="4304514"/>
            <a:ext cx="105006" cy="105001"/>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8" name="Oval 337"/>
          <p:cNvSpPr/>
          <p:nvPr/>
        </p:nvSpPr>
        <p:spPr>
          <a:xfrm>
            <a:off x="1510883" y="4304514"/>
            <a:ext cx="105006" cy="105001"/>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9" name="Oval 338"/>
          <p:cNvSpPr/>
          <p:nvPr/>
        </p:nvSpPr>
        <p:spPr>
          <a:xfrm>
            <a:off x="1822573" y="4304514"/>
            <a:ext cx="105006" cy="105001"/>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0" name="Oval 339"/>
          <p:cNvSpPr/>
          <p:nvPr/>
        </p:nvSpPr>
        <p:spPr>
          <a:xfrm rot="16200000">
            <a:off x="887505" y="4299317"/>
            <a:ext cx="105006" cy="105006"/>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1" name="Oval 340"/>
          <p:cNvSpPr/>
          <p:nvPr/>
        </p:nvSpPr>
        <p:spPr>
          <a:xfrm rot="16200000">
            <a:off x="887505" y="3985281"/>
            <a:ext cx="105006" cy="105006"/>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2" name="Oval 341"/>
          <p:cNvSpPr/>
          <p:nvPr/>
        </p:nvSpPr>
        <p:spPr>
          <a:xfrm>
            <a:off x="1200199" y="3992824"/>
            <a:ext cx="105006" cy="105001"/>
          </a:xfrm>
          <a:prstGeom prst="ellipse">
            <a:avLst/>
          </a:prstGeom>
          <a:solidFill>
            <a:srgbClr val="660066">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3" name="Donut 342"/>
          <p:cNvSpPr/>
          <p:nvPr/>
        </p:nvSpPr>
        <p:spPr>
          <a:xfrm rot="20953304">
            <a:off x="4245490" y="3635040"/>
            <a:ext cx="105006" cy="105001"/>
          </a:xfrm>
          <a:prstGeom prst="donut">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4" name="Donut 343"/>
          <p:cNvSpPr/>
          <p:nvPr/>
        </p:nvSpPr>
        <p:spPr>
          <a:xfrm rot="20953304">
            <a:off x="4549376" y="3577190"/>
            <a:ext cx="105006" cy="105001"/>
          </a:xfrm>
          <a:prstGeom prst="donut">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5" name="Donut 344"/>
          <p:cNvSpPr/>
          <p:nvPr/>
        </p:nvSpPr>
        <p:spPr>
          <a:xfrm rot="20953304">
            <a:off x="4855566" y="3518901"/>
            <a:ext cx="105006" cy="105001"/>
          </a:xfrm>
          <a:prstGeom prst="donut">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6" name="Donut 345"/>
          <p:cNvSpPr/>
          <p:nvPr/>
        </p:nvSpPr>
        <p:spPr>
          <a:xfrm rot="15553304">
            <a:off x="3936023" y="3688661"/>
            <a:ext cx="105006" cy="105006"/>
          </a:xfrm>
          <a:prstGeom prst="donut">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7" name="Donut 346"/>
          <p:cNvSpPr/>
          <p:nvPr/>
        </p:nvSpPr>
        <p:spPr>
          <a:xfrm rot="20953304">
            <a:off x="4306407" y="3150465"/>
            <a:ext cx="105006" cy="105001"/>
          </a:xfrm>
          <a:prstGeom prst="donut">
            <a:avLst/>
          </a:prstGeom>
          <a:solidFill>
            <a:srgbClr val="660066">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8" name="Donut 347"/>
          <p:cNvSpPr/>
          <p:nvPr/>
        </p:nvSpPr>
        <p:spPr>
          <a:xfrm rot="6046696" flipH="1">
            <a:off x="3967150" y="3529731"/>
            <a:ext cx="105006" cy="105006"/>
          </a:xfrm>
          <a:prstGeom prst="donut">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9" name="Oval 348"/>
          <p:cNvSpPr/>
          <p:nvPr/>
        </p:nvSpPr>
        <p:spPr>
          <a:xfrm flipV="1">
            <a:off x="7531313" y="3386592"/>
            <a:ext cx="105006" cy="105001"/>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0" name="Oval 349"/>
          <p:cNvSpPr/>
          <p:nvPr/>
        </p:nvSpPr>
        <p:spPr>
          <a:xfrm flipV="1">
            <a:off x="7924635" y="3639923"/>
            <a:ext cx="105006" cy="105001"/>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1" name="Oval 350"/>
          <p:cNvSpPr/>
          <p:nvPr/>
        </p:nvSpPr>
        <p:spPr>
          <a:xfrm flipV="1">
            <a:off x="7975277" y="4066949"/>
            <a:ext cx="105006" cy="105001"/>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2" name="Oval 351"/>
          <p:cNvSpPr/>
          <p:nvPr/>
        </p:nvSpPr>
        <p:spPr>
          <a:xfrm rot="5400000" flipV="1">
            <a:off x="7219624" y="3340963"/>
            <a:ext cx="105006" cy="105006"/>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3" name="Oval 352"/>
          <p:cNvSpPr/>
          <p:nvPr/>
        </p:nvSpPr>
        <p:spPr>
          <a:xfrm rot="5400000" flipV="1">
            <a:off x="6700955" y="3643522"/>
            <a:ext cx="105006" cy="105006"/>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4" name="Oval 353"/>
          <p:cNvSpPr/>
          <p:nvPr/>
        </p:nvSpPr>
        <p:spPr>
          <a:xfrm flipV="1">
            <a:off x="7252645" y="3531228"/>
            <a:ext cx="105006" cy="105001"/>
          </a:xfrm>
          <a:prstGeom prst="ellipse">
            <a:avLst/>
          </a:prstGeom>
          <a:solidFill>
            <a:srgbClr val="660066">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5" name="Multiply 354"/>
          <p:cNvSpPr/>
          <p:nvPr/>
        </p:nvSpPr>
        <p:spPr>
          <a:xfrm rot="5400000" flipV="1">
            <a:off x="7180365" y="3281700"/>
            <a:ext cx="158436" cy="170102"/>
          </a:xfrm>
          <a:prstGeom prst="mathMultiply">
            <a:avLst/>
          </a:prstGeom>
          <a:solidFill>
            <a:srgbClr val="660066">
              <a:alpha val="50196"/>
            </a:srgbClr>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6" name="Straight Arrow Connector 355"/>
          <p:cNvCxnSpPr/>
          <p:nvPr/>
        </p:nvCxnSpPr>
        <p:spPr>
          <a:xfrm flipH="1">
            <a:off x="3845560" y="3520872"/>
            <a:ext cx="63623" cy="246529"/>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57" name="Straight Arrow Connector 356"/>
          <p:cNvCxnSpPr/>
          <p:nvPr/>
        </p:nvCxnSpPr>
        <p:spPr>
          <a:xfrm flipH="1">
            <a:off x="6691226" y="3310170"/>
            <a:ext cx="472686" cy="298622"/>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a:off x="3383142" y="2172707"/>
            <a:ext cx="2331489" cy="2239696"/>
            <a:chOff x="3383142" y="2172707"/>
            <a:chExt cx="2331489" cy="2239696"/>
          </a:xfrm>
        </p:grpSpPr>
        <p:cxnSp>
          <p:nvCxnSpPr>
            <p:cNvPr id="358" name="Straight Connector 357"/>
            <p:cNvCxnSpPr/>
            <p:nvPr/>
          </p:nvCxnSpPr>
          <p:spPr>
            <a:xfrm rot="15553304">
              <a:off x="4502992" y="2534571"/>
              <a:ext cx="0" cy="2239699"/>
            </a:xfrm>
            <a:prstGeom prst="line">
              <a:avLst/>
            </a:prstGeom>
            <a:ln w="3175">
              <a:solidFill>
                <a:schemeClr val="accent2">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646696" flipH="1">
              <a:off x="4074955" y="2172707"/>
              <a:ext cx="0" cy="2239696"/>
            </a:xfrm>
            <a:prstGeom prst="line">
              <a:avLst/>
            </a:prstGeom>
            <a:ln w="3175">
              <a:solidFill>
                <a:schemeClr val="accent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sp>
          <p:nvSpPr>
            <p:cNvPr id="360" name="TextBox 359"/>
            <p:cNvSpPr txBox="1"/>
            <p:nvPr/>
          </p:nvSpPr>
          <p:spPr>
            <a:xfrm rot="16935261">
              <a:off x="3707656" y="2561394"/>
              <a:ext cx="931665" cy="523220"/>
            </a:xfrm>
            <a:prstGeom prst="rect">
              <a:avLst/>
            </a:prstGeom>
            <a:noFill/>
            <a:ln>
              <a:noFill/>
            </a:ln>
          </p:spPr>
          <p:txBody>
            <a:bodyPr wrap="none" rtlCol="0">
              <a:spAutoFit/>
            </a:bodyPr>
            <a:lstStyle/>
            <a:p>
              <a:r>
                <a:rPr lang="en-US" sz="1400" dirty="0" smtClean="0">
                  <a:solidFill>
                    <a:schemeClr val="tx2">
                      <a:lumMod val="75000"/>
                    </a:schemeClr>
                  </a:solidFill>
                </a:rPr>
                <a:t>Pigment </a:t>
              </a:r>
              <a:r>
                <a:rPr lang="en-US" sz="1400" dirty="0">
                  <a:solidFill>
                    <a:schemeClr val="tx2">
                      <a:lumMod val="75000"/>
                    </a:schemeClr>
                  </a:solidFill>
                </a:rPr>
                <a:t>2</a:t>
              </a:r>
              <a:endParaRPr lang="en-US" sz="1400" dirty="0" smtClean="0">
                <a:solidFill>
                  <a:schemeClr val="tx2">
                    <a:lumMod val="75000"/>
                  </a:schemeClr>
                </a:solidFill>
              </a:endParaRPr>
            </a:p>
            <a:p>
              <a:r>
                <a:rPr lang="en-US" sz="1400" dirty="0" smtClean="0">
                  <a:solidFill>
                    <a:schemeClr val="tx2">
                      <a:lumMod val="75000"/>
                    </a:schemeClr>
                  </a:solidFill>
                </a:rPr>
                <a:t>parameters</a:t>
              </a:r>
              <a:endParaRPr lang="en-US" sz="1400" dirty="0">
                <a:solidFill>
                  <a:schemeClr val="tx2">
                    <a:lumMod val="75000"/>
                  </a:schemeClr>
                </a:solidFill>
              </a:endParaRPr>
            </a:p>
          </p:txBody>
        </p:sp>
        <p:sp>
          <p:nvSpPr>
            <p:cNvPr id="361" name="TextBox 360"/>
            <p:cNvSpPr txBox="1"/>
            <p:nvPr/>
          </p:nvSpPr>
          <p:spPr>
            <a:xfrm rot="21040598">
              <a:off x="4782966" y="3227093"/>
              <a:ext cx="931665" cy="523220"/>
            </a:xfrm>
            <a:prstGeom prst="rect">
              <a:avLst/>
            </a:prstGeom>
            <a:noFill/>
            <a:ln>
              <a:noFill/>
            </a:ln>
          </p:spPr>
          <p:txBody>
            <a:bodyPr wrap="none" rtlCol="0">
              <a:spAutoFit/>
            </a:bodyPr>
            <a:lstStyle/>
            <a:p>
              <a:r>
                <a:rPr lang="en-US" sz="1400" dirty="0" smtClean="0">
                  <a:solidFill>
                    <a:schemeClr val="accent2">
                      <a:lumMod val="75000"/>
                    </a:schemeClr>
                  </a:solidFill>
                </a:rPr>
                <a:t>Pigment </a:t>
              </a:r>
              <a:r>
                <a:rPr lang="en-US" sz="1400" dirty="0">
                  <a:solidFill>
                    <a:schemeClr val="accent2">
                      <a:lumMod val="75000"/>
                    </a:schemeClr>
                  </a:solidFill>
                </a:rPr>
                <a:t>2</a:t>
              </a:r>
              <a:endParaRPr lang="en-US" sz="1400" dirty="0" smtClean="0">
                <a:solidFill>
                  <a:schemeClr val="accent2">
                    <a:lumMod val="75000"/>
                  </a:schemeClr>
                </a:solidFill>
              </a:endParaRPr>
            </a:p>
            <a:p>
              <a:r>
                <a:rPr lang="en-US" sz="1400" dirty="0" smtClean="0">
                  <a:solidFill>
                    <a:schemeClr val="accent2">
                      <a:lumMod val="75000"/>
                    </a:schemeClr>
                  </a:solidFill>
                </a:rPr>
                <a:t>parameters</a:t>
              </a:r>
              <a:endParaRPr lang="en-US" sz="1400" dirty="0">
                <a:solidFill>
                  <a:schemeClr val="accent2">
                    <a:lumMod val="75000"/>
                  </a:schemeClr>
                </a:solidFill>
              </a:endParaRPr>
            </a:p>
          </p:txBody>
        </p:sp>
      </p:grpSp>
    </p:spTree>
    <p:extLst>
      <p:ext uri="{BB962C8B-B14F-4D97-AF65-F5344CB8AC3E}">
        <p14:creationId xmlns:p14="http://schemas.microsoft.com/office/powerpoint/2010/main" val="112433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4.72222E-6 3.83524E-6 L 4.72222E-6 -0.09473 " pathEditMode="relative" rAng="0" ptsTypes="AA">
                                      <p:cBhvr>
                                        <p:cTn id="6" dur="2000" fill="hold"/>
                                        <p:tgtEl>
                                          <p:spTgt spid="89"/>
                                        </p:tgtEl>
                                        <p:attrNameLst>
                                          <p:attrName>ppt_x</p:attrName>
                                          <p:attrName>ppt_y</p:attrName>
                                        </p:attrNameLst>
                                      </p:cBhvr>
                                      <p:rCtr x="0" y="-4752"/>
                                    </p:animMotion>
                                  </p:childTnLst>
                                </p:cTn>
                              </p:par>
                              <p:par>
                                <p:cTn id="7" presetID="64" presetClass="path" presetSubtype="0" accel="50000" decel="50000" fill="hold" grpId="0" nodeType="withEffect">
                                  <p:stCondLst>
                                    <p:cond delay="0"/>
                                  </p:stCondLst>
                                  <p:childTnLst>
                                    <p:animMotion origin="layout" path="M 4.72222E-6 3.83524E-6 L 4.72222E-6 -0.09473 " pathEditMode="relative" rAng="0" ptsTypes="AA">
                                      <p:cBhvr>
                                        <p:cTn id="8" dur="2000" fill="hold"/>
                                        <p:tgtEl>
                                          <p:spTgt spid="87"/>
                                        </p:tgtEl>
                                        <p:attrNameLst>
                                          <p:attrName>ppt_x</p:attrName>
                                          <p:attrName>ppt_y</p:attrName>
                                        </p:attrNameLst>
                                      </p:cBhvr>
                                      <p:rCtr x="0" y="-4752"/>
                                    </p:animMotion>
                                  </p:childTnLst>
                                </p:cTn>
                              </p:par>
                              <p:par>
                                <p:cTn id="9" presetID="64" presetClass="path" presetSubtype="0" accel="50000" decel="50000" fill="hold" grpId="0" nodeType="withEffect">
                                  <p:stCondLst>
                                    <p:cond delay="0"/>
                                  </p:stCondLst>
                                  <p:childTnLst>
                                    <p:animMotion origin="layout" path="M 4.72222E-6 3.83524E-6 L 4.72222E-6 -0.09473 " pathEditMode="relative" rAng="0" ptsTypes="AA">
                                      <p:cBhvr>
                                        <p:cTn id="10" dur="2000" fill="hold"/>
                                        <p:tgtEl>
                                          <p:spTgt spid="88"/>
                                        </p:tgtEl>
                                        <p:attrNameLst>
                                          <p:attrName>ppt_x</p:attrName>
                                          <p:attrName>ppt_y</p:attrName>
                                        </p:attrNameLst>
                                      </p:cBhvr>
                                      <p:rCtr x="0" y="-4752"/>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355"/>
                                        </p:tgtEl>
                                        <p:attrNameLst>
                                          <p:attrName>style.visibility</p:attrName>
                                        </p:attrNameLst>
                                      </p:cBhvr>
                                      <p:to>
                                        <p:strVal val="visible"/>
                                      </p:to>
                                    </p:set>
                                    <p:animEffect transition="in" filter="fade">
                                      <p:cBhvr>
                                        <p:cTn id="20" dur="500"/>
                                        <p:tgtEl>
                                          <p:spTgt spid="3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6"/>
                                        </p:tgtEl>
                                        <p:attrNameLst>
                                          <p:attrName>style.visibility</p:attrName>
                                        </p:attrNameLst>
                                      </p:cBhvr>
                                      <p:to>
                                        <p:strVal val="visible"/>
                                      </p:to>
                                    </p:set>
                                    <p:animEffect transition="in" filter="fade">
                                      <p:cBhvr>
                                        <p:cTn id="35" dur="500"/>
                                        <p:tgtEl>
                                          <p:spTgt spid="4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5"/>
                                        </p:tgtEl>
                                        <p:attrNameLst>
                                          <p:attrName>style.visibility</p:attrName>
                                        </p:attrNameLst>
                                      </p:cBhvr>
                                      <p:to>
                                        <p:strVal val="visible"/>
                                      </p:to>
                                    </p:set>
                                    <p:animEffect transition="in" filter="fade">
                                      <p:cBhvr>
                                        <p:cTn id="38" dur="500"/>
                                        <p:tgtEl>
                                          <p:spTgt spid="4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5"/>
                                        </p:tgtEl>
                                        <p:attrNameLst>
                                          <p:attrName>style.visibility</p:attrName>
                                        </p:attrNameLst>
                                      </p:cBhvr>
                                      <p:to>
                                        <p:strVal val="visible"/>
                                      </p:to>
                                    </p:set>
                                    <p:animEffect transition="in" filter="fade">
                                      <p:cBhvr>
                                        <p:cTn id="41" dur="500"/>
                                        <p:tgtEl>
                                          <p:spTgt spid="355"/>
                                        </p:tgtEl>
                                      </p:cBhvr>
                                    </p:animEffect>
                                  </p:childTnLst>
                                </p:cTn>
                              </p:par>
                            </p:childTnLst>
                          </p:cTn>
                        </p:par>
                        <p:par>
                          <p:cTn id="42" fill="hold">
                            <p:stCondLst>
                              <p:cond delay="500"/>
                            </p:stCondLst>
                            <p:childTnLst>
                              <p:par>
                                <p:cTn id="43" presetID="10" presetClass="entr" presetSubtype="0" fill="hold" grpId="0" nodeType="afterEffect">
                                  <p:stCondLst>
                                    <p:cond delay="1000"/>
                                  </p:stCondLst>
                                  <p:childTnLst>
                                    <p:set>
                                      <p:cBhvr>
                                        <p:cTn id="44" dur="1" fill="hold">
                                          <p:stCondLst>
                                            <p:cond delay="0"/>
                                          </p:stCondLst>
                                        </p:cTn>
                                        <p:tgtEl>
                                          <p:spTgt spid="345"/>
                                        </p:tgtEl>
                                        <p:attrNameLst>
                                          <p:attrName>style.visibility</p:attrName>
                                        </p:attrNameLst>
                                      </p:cBhvr>
                                      <p:to>
                                        <p:strVal val="visible"/>
                                      </p:to>
                                    </p:set>
                                    <p:animEffect transition="in" filter="fade">
                                      <p:cBhvr>
                                        <p:cTn id="45" dur="500"/>
                                        <p:tgtEl>
                                          <p:spTgt spid="345"/>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51"/>
                                        </p:tgtEl>
                                        <p:attrNameLst>
                                          <p:attrName>style.visibility</p:attrName>
                                        </p:attrNameLst>
                                      </p:cBhvr>
                                      <p:to>
                                        <p:strVal val="visible"/>
                                      </p:to>
                                    </p:set>
                                    <p:animEffect transition="in" filter="fade">
                                      <p:cBhvr>
                                        <p:cTn id="48" dur="500"/>
                                        <p:tgtEl>
                                          <p:spTgt spid="351"/>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39"/>
                                        </p:tgtEl>
                                        <p:attrNameLst>
                                          <p:attrName>style.visibility</p:attrName>
                                        </p:attrNameLst>
                                      </p:cBhvr>
                                      <p:to>
                                        <p:strVal val="visible"/>
                                      </p:to>
                                    </p:set>
                                    <p:animEffect transition="in" filter="fade">
                                      <p:cBhvr>
                                        <p:cTn id="51" dur="500"/>
                                        <p:tgtEl>
                                          <p:spTgt spid="339"/>
                                        </p:tgtEl>
                                      </p:cBhvr>
                                    </p:animEffect>
                                  </p:childTnLst>
                                </p:cTn>
                              </p:par>
                            </p:childTnLst>
                          </p:cTn>
                        </p:par>
                        <p:par>
                          <p:cTn id="52" fill="hold">
                            <p:stCondLst>
                              <p:cond delay="2000"/>
                            </p:stCondLst>
                            <p:childTnLst>
                              <p:par>
                                <p:cTn id="53" presetID="10" presetClass="exit" presetSubtype="0" fill="hold" grpId="1" nodeType="afterEffect">
                                  <p:stCondLst>
                                    <p:cond delay="1000"/>
                                  </p:stCondLst>
                                  <p:childTnLst>
                                    <p:animEffect transition="out" filter="fade">
                                      <p:cBhvr>
                                        <p:cTn id="54" dur="500"/>
                                        <p:tgtEl>
                                          <p:spTgt spid="345"/>
                                        </p:tgtEl>
                                      </p:cBhvr>
                                    </p:animEffect>
                                    <p:set>
                                      <p:cBhvr>
                                        <p:cTn id="55" dur="1" fill="hold">
                                          <p:stCondLst>
                                            <p:cond delay="499"/>
                                          </p:stCondLst>
                                        </p:cTn>
                                        <p:tgtEl>
                                          <p:spTgt spid="345"/>
                                        </p:tgtEl>
                                        <p:attrNameLst>
                                          <p:attrName>style.visibility</p:attrName>
                                        </p:attrNameLst>
                                      </p:cBhvr>
                                      <p:to>
                                        <p:strVal val="hidden"/>
                                      </p:to>
                                    </p:set>
                                  </p:childTnLst>
                                </p:cTn>
                              </p:par>
                              <p:par>
                                <p:cTn id="56" presetID="10" presetClass="exit" presetSubtype="0" fill="hold" grpId="1" nodeType="withEffect">
                                  <p:stCondLst>
                                    <p:cond delay="1000"/>
                                  </p:stCondLst>
                                  <p:childTnLst>
                                    <p:animEffect transition="out" filter="fade">
                                      <p:cBhvr>
                                        <p:cTn id="57" dur="500"/>
                                        <p:tgtEl>
                                          <p:spTgt spid="351"/>
                                        </p:tgtEl>
                                      </p:cBhvr>
                                    </p:animEffect>
                                    <p:set>
                                      <p:cBhvr>
                                        <p:cTn id="58" dur="1" fill="hold">
                                          <p:stCondLst>
                                            <p:cond delay="499"/>
                                          </p:stCondLst>
                                        </p:cTn>
                                        <p:tgtEl>
                                          <p:spTgt spid="351"/>
                                        </p:tgtEl>
                                        <p:attrNameLst>
                                          <p:attrName>style.visibility</p:attrName>
                                        </p:attrNameLst>
                                      </p:cBhvr>
                                      <p:to>
                                        <p:strVal val="hidden"/>
                                      </p:to>
                                    </p:set>
                                  </p:childTnLst>
                                </p:cTn>
                              </p:par>
                              <p:par>
                                <p:cTn id="59" presetID="10" presetClass="exit" presetSubtype="0" fill="hold" grpId="1" nodeType="withEffect">
                                  <p:stCondLst>
                                    <p:cond delay="1000"/>
                                  </p:stCondLst>
                                  <p:childTnLst>
                                    <p:animEffect transition="out" filter="fade">
                                      <p:cBhvr>
                                        <p:cTn id="60" dur="500"/>
                                        <p:tgtEl>
                                          <p:spTgt spid="339"/>
                                        </p:tgtEl>
                                      </p:cBhvr>
                                    </p:animEffect>
                                    <p:set>
                                      <p:cBhvr>
                                        <p:cTn id="61" dur="1" fill="hold">
                                          <p:stCondLst>
                                            <p:cond delay="499"/>
                                          </p:stCondLst>
                                        </p:cTn>
                                        <p:tgtEl>
                                          <p:spTgt spid="339"/>
                                        </p:tgtEl>
                                        <p:attrNameLst>
                                          <p:attrName>style.visibility</p:attrName>
                                        </p:attrNameLst>
                                      </p:cBhvr>
                                      <p:to>
                                        <p:strVal val="hidden"/>
                                      </p:to>
                                    </p:set>
                                  </p:childTnLst>
                                </p:cTn>
                              </p:par>
                              <p:par>
                                <p:cTn id="62" presetID="10" presetClass="entr" presetSubtype="0" fill="hold" grpId="0" nodeType="withEffect">
                                  <p:stCondLst>
                                    <p:cond delay="100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500"/>
                                        <p:tgtEl>
                                          <p:spTgt spid="338"/>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344"/>
                                        </p:tgtEl>
                                        <p:attrNameLst>
                                          <p:attrName>style.visibility</p:attrName>
                                        </p:attrNameLst>
                                      </p:cBhvr>
                                      <p:to>
                                        <p:strVal val="visible"/>
                                      </p:to>
                                    </p:set>
                                    <p:animEffect transition="in" filter="fade">
                                      <p:cBhvr>
                                        <p:cTn id="67" dur="500"/>
                                        <p:tgtEl>
                                          <p:spTgt spid="344"/>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350"/>
                                        </p:tgtEl>
                                        <p:attrNameLst>
                                          <p:attrName>style.visibility</p:attrName>
                                        </p:attrNameLst>
                                      </p:cBhvr>
                                      <p:to>
                                        <p:strVal val="visible"/>
                                      </p:to>
                                    </p:set>
                                    <p:animEffect transition="in" filter="fade">
                                      <p:cBhvr>
                                        <p:cTn id="70" dur="500"/>
                                        <p:tgtEl>
                                          <p:spTgt spid="350"/>
                                        </p:tgtEl>
                                      </p:cBhvr>
                                    </p:animEffect>
                                  </p:childTnLst>
                                </p:cTn>
                              </p:par>
                            </p:childTnLst>
                          </p:cTn>
                        </p:par>
                        <p:par>
                          <p:cTn id="71" fill="hold">
                            <p:stCondLst>
                              <p:cond delay="3500"/>
                            </p:stCondLst>
                            <p:childTnLst>
                              <p:par>
                                <p:cTn id="72" presetID="10" presetClass="exit" presetSubtype="0" fill="hold" grpId="1" nodeType="afterEffect">
                                  <p:stCondLst>
                                    <p:cond delay="1000"/>
                                  </p:stCondLst>
                                  <p:childTnLst>
                                    <p:animEffect transition="out" filter="fade">
                                      <p:cBhvr>
                                        <p:cTn id="73" dur="500"/>
                                        <p:tgtEl>
                                          <p:spTgt spid="338"/>
                                        </p:tgtEl>
                                      </p:cBhvr>
                                    </p:animEffect>
                                    <p:set>
                                      <p:cBhvr>
                                        <p:cTn id="74" dur="1" fill="hold">
                                          <p:stCondLst>
                                            <p:cond delay="499"/>
                                          </p:stCondLst>
                                        </p:cTn>
                                        <p:tgtEl>
                                          <p:spTgt spid="338"/>
                                        </p:tgtEl>
                                        <p:attrNameLst>
                                          <p:attrName>style.visibility</p:attrName>
                                        </p:attrNameLst>
                                      </p:cBhvr>
                                      <p:to>
                                        <p:strVal val="hidden"/>
                                      </p:to>
                                    </p:set>
                                  </p:childTnLst>
                                </p:cTn>
                              </p:par>
                              <p:par>
                                <p:cTn id="75" presetID="10" presetClass="exit" presetSubtype="0" fill="hold" grpId="1" nodeType="withEffect">
                                  <p:stCondLst>
                                    <p:cond delay="1000"/>
                                  </p:stCondLst>
                                  <p:childTnLst>
                                    <p:animEffect transition="out" filter="fade">
                                      <p:cBhvr>
                                        <p:cTn id="76" dur="500"/>
                                        <p:tgtEl>
                                          <p:spTgt spid="344"/>
                                        </p:tgtEl>
                                      </p:cBhvr>
                                    </p:animEffect>
                                    <p:set>
                                      <p:cBhvr>
                                        <p:cTn id="77" dur="1" fill="hold">
                                          <p:stCondLst>
                                            <p:cond delay="499"/>
                                          </p:stCondLst>
                                        </p:cTn>
                                        <p:tgtEl>
                                          <p:spTgt spid="344"/>
                                        </p:tgtEl>
                                        <p:attrNameLst>
                                          <p:attrName>style.visibility</p:attrName>
                                        </p:attrNameLst>
                                      </p:cBhvr>
                                      <p:to>
                                        <p:strVal val="hidden"/>
                                      </p:to>
                                    </p:set>
                                  </p:childTnLst>
                                </p:cTn>
                              </p:par>
                              <p:par>
                                <p:cTn id="78" presetID="10" presetClass="exit" presetSubtype="0" fill="hold" grpId="1" nodeType="withEffect">
                                  <p:stCondLst>
                                    <p:cond delay="1000"/>
                                  </p:stCondLst>
                                  <p:childTnLst>
                                    <p:animEffect transition="out" filter="fade">
                                      <p:cBhvr>
                                        <p:cTn id="79" dur="500"/>
                                        <p:tgtEl>
                                          <p:spTgt spid="350"/>
                                        </p:tgtEl>
                                      </p:cBhvr>
                                    </p:animEffect>
                                    <p:set>
                                      <p:cBhvr>
                                        <p:cTn id="80" dur="1" fill="hold">
                                          <p:stCondLst>
                                            <p:cond delay="499"/>
                                          </p:stCondLst>
                                        </p:cTn>
                                        <p:tgtEl>
                                          <p:spTgt spid="350"/>
                                        </p:tgtEl>
                                        <p:attrNameLst>
                                          <p:attrName>style.visibility</p:attrName>
                                        </p:attrNameLst>
                                      </p:cBhvr>
                                      <p:to>
                                        <p:strVal val="hidden"/>
                                      </p:to>
                                    </p:set>
                                  </p:childTnLst>
                                </p:cTn>
                              </p:par>
                              <p:par>
                                <p:cTn id="81" presetID="10" presetClass="entr" presetSubtype="0" fill="hold" grpId="0" nodeType="withEffect">
                                  <p:stCondLst>
                                    <p:cond delay="1000"/>
                                  </p:stCondLst>
                                  <p:childTnLst>
                                    <p:set>
                                      <p:cBhvr>
                                        <p:cTn id="82" dur="1" fill="hold">
                                          <p:stCondLst>
                                            <p:cond delay="0"/>
                                          </p:stCondLst>
                                        </p:cTn>
                                        <p:tgtEl>
                                          <p:spTgt spid="336"/>
                                        </p:tgtEl>
                                        <p:attrNameLst>
                                          <p:attrName>style.visibility</p:attrName>
                                        </p:attrNameLst>
                                      </p:cBhvr>
                                      <p:to>
                                        <p:strVal val="visible"/>
                                      </p:to>
                                    </p:set>
                                    <p:animEffect transition="in" filter="fade">
                                      <p:cBhvr>
                                        <p:cTn id="83" dur="500"/>
                                        <p:tgtEl>
                                          <p:spTgt spid="336"/>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343"/>
                                        </p:tgtEl>
                                        <p:attrNameLst>
                                          <p:attrName>style.visibility</p:attrName>
                                        </p:attrNameLst>
                                      </p:cBhvr>
                                      <p:to>
                                        <p:strVal val="visible"/>
                                      </p:to>
                                    </p:set>
                                    <p:animEffect transition="in" filter="fade">
                                      <p:cBhvr>
                                        <p:cTn id="86" dur="500"/>
                                        <p:tgtEl>
                                          <p:spTgt spid="343"/>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349"/>
                                        </p:tgtEl>
                                        <p:attrNameLst>
                                          <p:attrName>style.visibility</p:attrName>
                                        </p:attrNameLst>
                                      </p:cBhvr>
                                      <p:to>
                                        <p:strVal val="visible"/>
                                      </p:to>
                                    </p:set>
                                    <p:animEffect transition="in" filter="fade">
                                      <p:cBhvr>
                                        <p:cTn id="89" dur="500"/>
                                        <p:tgtEl>
                                          <p:spTgt spid="349"/>
                                        </p:tgtEl>
                                      </p:cBhvr>
                                    </p:animEffect>
                                  </p:childTnLst>
                                </p:cTn>
                              </p:par>
                            </p:childTnLst>
                          </p:cTn>
                        </p:par>
                        <p:par>
                          <p:cTn id="90" fill="hold">
                            <p:stCondLst>
                              <p:cond delay="5000"/>
                            </p:stCondLst>
                            <p:childTnLst>
                              <p:par>
                                <p:cTn id="91" presetID="10" presetClass="exit" presetSubtype="0" fill="hold" grpId="1" nodeType="afterEffect">
                                  <p:stCondLst>
                                    <p:cond delay="1000"/>
                                  </p:stCondLst>
                                  <p:childTnLst>
                                    <p:animEffect transition="out" filter="fade">
                                      <p:cBhvr>
                                        <p:cTn id="92" dur="500"/>
                                        <p:tgtEl>
                                          <p:spTgt spid="336"/>
                                        </p:tgtEl>
                                      </p:cBhvr>
                                    </p:animEffect>
                                    <p:set>
                                      <p:cBhvr>
                                        <p:cTn id="93" dur="1" fill="hold">
                                          <p:stCondLst>
                                            <p:cond delay="499"/>
                                          </p:stCondLst>
                                        </p:cTn>
                                        <p:tgtEl>
                                          <p:spTgt spid="336"/>
                                        </p:tgtEl>
                                        <p:attrNameLst>
                                          <p:attrName>style.visibility</p:attrName>
                                        </p:attrNameLst>
                                      </p:cBhvr>
                                      <p:to>
                                        <p:strVal val="hidden"/>
                                      </p:to>
                                    </p:set>
                                  </p:childTnLst>
                                </p:cTn>
                              </p:par>
                              <p:par>
                                <p:cTn id="94" presetID="10" presetClass="exit" presetSubtype="0" fill="hold" grpId="1" nodeType="withEffect">
                                  <p:stCondLst>
                                    <p:cond delay="1000"/>
                                  </p:stCondLst>
                                  <p:childTnLst>
                                    <p:animEffect transition="out" filter="fade">
                                      <p:cBhvr>
                                        <p:cTn id="95" dur="500"/>
                                        <p:tgtEl>
                                          <p:spTgt spid="343"/>
                                        </p:tgtEl>
                                      </p:cBhvr>
                                    </p:animEffect>
                                    <p:set>
                                      <p:cBhvr>
                                        <p:cTn id="96" dur="1" fill="hold">
                                          <p:stCondLst>
                                            <p:cond delay="499"/>
                                          </p:stCondLst>
                                        </p:cTn>
                                        <p:tgtEl>
                                          <p:spTgt spid="343"/>
                                        </p:tgtEl>
                                        <p:attrNameLst>
                                          <p:attrName>style.visibility</p:attrName>
                                        </p:attrNameLst>
                                      </p:cBhvr>
                                      <p:to>
                                        <p:strVal val="hidden"/>
                                      </p:to>
                                    </p:set>
                                  </p:childTnLst>
                                </p:cTn>
                              </p:par>
                              <p:par>
                                <p:cTn id="97" presetID="10" presetClass="exit" presetSubtype="0" fill="hold" grpId="1" nodeType="withEffect">
                                  <p:stCondLst>
                                    <p:cond delay="1000"/>
                                  </p:stCondLst>
                                  <p:childTnLst>
                                    <p:animEffect transition="out" filter="fade">
                                      <p:cBhvr>
                                        <p:cTn id="98" dur="500"/>
                                        <p:tgtEl>
                                          <p:spTgt spid="349"/>
                                        </p:tgtEl>
                                      </p:cBhvr>
                                    </p:animEffect>
                                    <p:set>
                                      <p:cBhvr>
                                        <p:cTn id="99" dur="1" fill="hold">
                                          <p:stCondLst>
                                            <p:cond delay="499"/>
                                          </p:stCondLst>
                                        </p:cTn>
                                        <p:tgtEl>
                                          <p:spTgt spid="349"/>
                                        </p:tgtEl>
                                        <p:attrNameLst>
                                          <p:attrName>style.visibility</p:attrName>
                                        </p:attrNameLst>
                                      </p:cBhvr>
                                      <p:to>
                                        <p:strVal val="hidden"/>
                                      </p:to>
                                    </p:set>
                                  </p:childTnLst>
                                </p:cTn>
                              </p:par>
                              <p:par>
                                <p:cTn id="100" presetID="10" presetClass="entr" presetSubtype="0" fill="hold" grpId="0" nodeType="withEffect">
                                  <p:stCondLst>
                                    <p:cond delay="1000"/>
                                  </p:stCondLst>
                                  <p:childTnLst>
                                    <p:set>
                                      <p:cBhvr>
                                        <p:cTn id="101" dur="1" fill="hold">
                                          <p:stCondLst>
                                            <p:cond delay="0"/>
                                          </p:stCondLst>
                                        </p:cTn>
                                        <p:tgtEl>
                                          <p:spTgt spid="353"/>
                                        </p:tgtEl>
                                        <p:attrNameLst>
                                          <p:attrName>style.visibility</p:attrName>
                                        </p:attrNameLst>
                                      </p:cBhvr>
                                      <p:to>
                                        <p:strVal val="visible"/>
                                      </p:to>
                                    </p:set>
                                    <p:animEffect transition="in" filter="fade">
                                      <p:cBhvr>
                                        <p:cTn id="102" dur="500"/>
                                        <p:tgtEl>
                                          <p:spTgt spid="353"/>
                                        </p:tgtEl>
                                      </p:cBhvr>
                                    </p:animEffect>
                                  </p:childTnLst>
                                </p:cTn>
                              </p:par>
                              <p:par>
                                <p:cTn id="103" presetID="10" presetClass="entr" presetSubtype="0" fill="hold" grpId="0" nodeType="withEffect">
                                  <p:stCondLst>
                                    <p:cond delay="1000"/>
                                  </p:stCondLst>
                                  <p:childTnLst>
                                    <p:set>
                                      <p:cBhvr>
                                        <p:cTn id="104" dur="1" fill="hold">
                                          <p:stCondLst>
                                            <p:cond delay="0"/>
                                          </p:stCondLst>
                                        </p:cTn>
                                        <p:tgtEl>
                                          <p:spTgt spid="348"/>
                                        </p:tgtEl>
                                        <p:attrNameLst>
                                          <p:attrName>style.visibility</p:attrName>
                                        </p:attrNameLst>
                                      </p:cBhvr>
                                      <p:to>
                                        <p:strVal val="visible"/>
                                      </p:to>
                                    </p:set>
                                    <p:animEffect transition="in" filter="fade">
                                      <p:cBhvr>
                                        <p:cTn id="105" dur="500"/>
                                        <p:tgtEl>
                                          <p:spTgt spid="348"/>
                                        </p:tgtEl>
                                      </p:cBhvr>
                                    </p:animEffect>
                                  </p:childTnLst>
                                </p:cTn>
                              </p:par>
                              <p:par>
                                <p:cTn id="106" presetID="10" presetClass="entr" presetSubtype="0" fill="hold" grpId="0" nodeType="withEffect">
                                  <p:stCondLst>
                                    <p:cond delay="1000"/>
                                  </p:stCondLst>
                                  <p:childTnLst>
                                    <p:set>
                                      <p:cBhvr>
                                        <p:cTn id="107" dur="1" fill="hold">
                                          <p:stCondLst>
                                            <p:cond delay="0"/>
                                          </p:stCondLst>
                                        </p:cTn>
                                        <p:tgtEl>
                                          <p:spTgt spid="341"/>
                                        </p:tgtEl>
                                        <p:attrNameLst>
                                          <p:attrName>style.visibility</p:attrName>
                                        </p:attrNameLst>
                                      </p:cBhvr>
                                      <p:to>
                                        <p:strVal val="visible"/>
                                      </p:to>
                                    </p:set>
                                    <p:animEffect transition="in" filter="fade">
                                      <p:cBhvr>
                                        <p:cTn id="108" dur="500"/>
                                        <p:tgtEl>
                                          <p:spTgt spid="341"/>
                                        </p:tgtEl>
                                      </p:cBhvr>
                                    </p:animEffect>
                                  </p:childTnLst>
                                </p:cTn>
                              </p:par>
                            </p:childTnLst>
                          </p:cTn>
                        </p:par>
                        <p:par>
                          <p:cTn id="109" fill="hold">
                            <p:stCondLst>
                              <p:cond delay="6500"/>
                            </p:stCondLst>
                            <p:childTnLst>
                              <p:par>
                                <p:cTn id="110" presetID="10" presetClass="exit" presetSubtype="0" fill="hold" grpId="1" nodeType="afterEffect">
                                  <p:stCondLst>
                                    <p:cond delay="1000"/>
                                  </p:stCondLst>
                                  <p:childTnLst>
                                    <p:animEffect transition="out" filter="fade">
                                      <p:cBhvr>
                                        <p:cTn id="111" dur="500"/>
                                        <p:tgtEl>
                                          <p:spTgt spid="353"/>
                                        </p:tgtEl>
                                      </p:cBhvr>
                                    </p:animEffect>
                                    <p:set>
                                      <p:cBhvr>
                                        <p:cTn id="112" dur="1" fill="hold">
                                          <p:stCondLst>
                                            <p:cond delay="499"/>
                                          </p:stCondLst>
                                        </p:cTn>
                                        <p:tgtEl>
                                          <p:spTgt spid="353"/>
                                        </p:tgtEl>
                                        <p:attrNameLst>
                                          <p:attrName>style.visibility</p:attrName>
                                        </p:attrNameLst>
                                      </p:cBhvr>
                                      <p:to>
                                        <p:strVal val="hidden"/>
                                      </p:to>
                                    </p:set>
                                  </p:childTnLst>
                                </p:cTn>
                              </p:par>
                              <p:par>
                                <p:cTn id="113" presetID="10" presetClass="exit" presetSubtype="0" fill="hold" grpId="1" nodeType="withEffect">
                                  <p:stCondLst>
                                    <p:cond delay="1000"/>
                                  </p:stCondLst>
                                  <p:childTnLst>
                                    <p:animEffect transition="out" filter="fade">
                                      <p:cBhvr>
                                        <p:cTn id="114" dur="500"/>
                                        <p:tgtEl>
                                          <p:spTgt spid="348"/>
                                        </p:tgtEl>
                                      </p:cBhvr>
                                    </p:animEffect>
                                    <p:set>
                                      <p:cBhvr>
                                        <p:cTn id="115" dur="1" fill="hold">
                                          <p:stCondLst>
                                            <p:cond delay="499"/>
                                          </p:stCondLst>
                                        </p:cTn>
                                        <p:tgtEl>
                                          <p:spTgt spid="348"/>
                                        </p:tgtEl>
                                        <p:attrNameLst>
                                          <p:attrName>style.visibility</p:attrName>
                                        </p:attrNameLst>
                                      </p:cBhvr>
                                      <p:to>
                                        <p:strVal val="hidden"/>
                                      </p:to>
                                    </p:set>
                                  </p:childTnLst>
                                </p:cTn>
                              </p:par>
                              <p:par>
                                <p:cTn id="116" presetID="10" presetClass="exit" presetSubtype="0" fill="hold" grpId="1" nodeType="withEffect">
                                  <p:stCondLst>
                                    <p:cond delay="1000"/>
                                  </p:stCondLst>
                                  <p:childTnLst>
                                    <p:animEffect transition="out" filter="fade">
                                      <p:cBhvr>
                                        <p:cTn id="117" dur="500"/>
                                        <p:tgtEl>
                                          <p:spTgt spid="341"/>
                                        </p:tgtEl>
                                      </p:cBhvr>
                                    </p:animEffect>
                                    <p:set>
                                      <p:cBhvr>
                                        <p:cTn id="118" dur="1" fill="hold">
                                          <p:stCondLst>
                                            <p:cond delay="499"/>
                                          </p:stCondLst>
                                        </p:cTn>
                                        <p:tgtEl>
                                          <p:spTgt spid="341"/>
                                        </p:tgtEl>
                                        <p:attrNameLst>
                                          <p:attrName>style.visibility</p:attrName>
                                        </p:attrNameLst>
                                      </p:cBhvr>
                                      <p:to>
                                        <p:strVal val="hidden"/>
                                      </p:to>
                                    </p:set>
                                  </p:childTnLst>
                                </p:cTn>
                              </p:par>
                              <p:par>
                                <p:cTn id="119" presetID="10" presetClass="entr" presetSubtype="0" fill="hold" grpId="0" nodeType="withEffect">
                                  <p:stCondLst>
                                    <p:cond delay="1000"/>
                                  </p:stCondLst>
                                  <p:childTnLst>
                                    <p:set>
                                      <p:cBhvr>
                                        <p:cTn id="120" dur="1" fill="hold">
                                          <p:stCondLst>
                                            <p:cond delay="0"/>
                                          </p:stCondLst>
                                        </p:cTn>
                                        <p:tgtEl>
                                          <p:spTgt spid="347"/>
                                        </p:tgtEl>
                                        <p:attrNameLst>
                                          <p:attrName>style.visibility</p:attrName>
                                        </p:attrNameLst>
                                      </p:cBhvr>
                                      <p:to>
                                        <p:strVal val="visible"/>
                                      </p:to>
                                    </p:set>
                                    <p:animEffect transition="in" filter="fade">
                                      <p:cBhvr>
                                        <p:cTn id="121" dur="500"/>
                                        <p:tgtEl>
                                          <p:spTgt spid="347"/>
                                        </p:tgtEl>
                                      </p:cBhvr>
                                    </p:animEffect>
                                  </p:childTnLst>
                                </p:cTn>
                              </p:par>
                              <p:par>
                                <p:cTn id="122" presetID="10" presetClass="entr" presetSubtype="0" fill="hold" grpId="0" nodeType="withEffect">
                                  <p:stCondLst>
                                    <p:cond delay="1000"/>
                                  </p:stCondLst>
                                  <p:childTnLst>
                                    <p:set>
                                      <p:cBhvr>
                                        <p:cTn id="123" dur="1" fill="hold">
                                          <p:stCondLst>
                                            <p:cond delay="0"/>
                                          </p:stCondLst>
                                        </p:cTn>
                                        <p:tgtEl>
                                          <p:spTgt spid="354"/>
                                        </p:tgtEl>
                                        <p:attrNameLst>
                                          <p:attrName>style.visibility</p:attrName>
                                        </p:attrNameLst>
                                      </p:cBhvr>
                                      <p:to>
                                        <p:strVal val="visible"/>
                                      </p:to>
                                    </p:set>
                                    <p:animEffect transition="in" filter="fade">
                                      <p:cBhvr>
                                        <p:cTn id="124" dur="500"/>
                                        <p:tgtEl>
                                          <p:spTgt spid="354"/>
                                        </p:tgtEl>
                                      </p:cBhvr>
                                    </p:animEffect>
                                  </p:childTnLst>
                                </p:cTn>
                              </p:par>
                              <p:par>
                                <p:cTn id="125" presetID="10" presetClass="entr" presetSubtype="0" fill="hold" grpId="0" nodeType="withEffect">
                                  <p:stCondLst>
                                    <p:cond delay="1000"/>
                                  </p:stCondLst>
                                  <p:childTnLst>
                                    <p:set>
                                      <p:cBhvr>
                                        <p:cTn id="126" dur="1" fill="hold">
                                          <p:stCondLst>
                                            <p:cond delay="0"/>
                                          </p:stCondLst>
                                        </p:cTn>
                                        <p:tgtEl>
                                          <p:spTgt spid="342"/>
                                        </p:tgtEl>
                                        <p:attrNameLst>
                                          <p:attrName>style.visibility</p:attrName>
                                        </p:attrNameLst>
                                      </p:cBhvr>
                                      <p:to>
                                        <p:strVal val="visible"/>
                                      </p:to>
                                    </p:set>
                                    <p:animEffect transition="in" filter="fade">
                                      <p:cBhvr>
                                        <p:cTn id="127" dur="500"/>
                                        <p:tgtEl>
                                          <p:spTgt spid="342"/>
                                        </p:tgtEl>
                                      </p:cBhvr>
                                    </p:animEffect>
                                  </p:childTnLst>
                                </p:cTn>
                              </p:par>
                            </p:childTnLst>
                          </p:cTn>
                        </p:par>
                        <p:par>
                          <p:cTn id="128" fill="hold">
                            <p:stCondLst>
                              <p:cond delay="8000"/>
                            </p:stCondLst>
                            <p:childTnLst>
                              <p:par>
                                <p:cTn id="129" presetID="10" presetClass="exit" presetSubtype="0" fill="hold" grpId="1" nodeType="afterEffect">
                                  <p:stCondLst>
                                    <p:cond delay="1000"/>
                                  </p:stCondLst>
                                  <p:childTnLst>
                                    <p:animEffect transition="out" filter="fade">
                                      <p:cBhvr>
                                        <p:cTn id="130" dur="500"/>
                                        <p:tgtEl>
                                          <p:spTgt spid="347"/>
                                        </p:tgtEl>
                                      </p:cBhvr>
                                    </p:animEffect>
                                    <p:set>
                                      <p:cBhvr>
                                        <p:cTn id="131" dur="1" fill="hold">
                                          <p:stCondLst>
                                            <p:cond delay="499"/>
                                          </p:stCondLst>
                                        </p:cTn>
                                        <p:tgtEl>
                                          <p:spTgt spid="347"/>
                                        </p:tgtEl>
                                        <p:attrNameLst>
                                          <p:attrName>style.visibility</p:attrName>
                                        </p:attrNameLst>
                                      </p:cBhvr>
                                      <p:to>
                                        <p:strVal val="hidden"/>
                                      </p:to>
                                    </p:set>
                                  </p:childTnLst>
                                </p:cTn>
                              </p:par>
                              <p:par>
                                <p:cTn id="132" presetID="10" presetClass="exit" presetSubtype="0" fill="hold" grpId="1" nodeType="withEffect">
                                  <p:stCondLst>
                                    <p:cond delay="1000"/>
                                  </p:stCondLst>
                                  <p:childTnLst>
                                    <p:animEffect transition="out" filter="fade">
                                      <p:cBhvr>
                                        <p:cTn id="133" dur="500"/>
                                        <p:tgtEl>
                                          <p:spTgt spid="354"/>
                                        </p:tgtEl>
                                      </p:cBhvr>
                                    </p:animEffect>
                                    <p:set>
                                      <p:cBhvr>
                                        <p:cTn id="134" dur="1" fill="hold">
                                          <p:stCondLst>
                                            <p:cond delay="499"/>
                                          </p:stCondLst>
                                        </p:cTn>
                                        <p:tgtEl>
                                          <p:spTgt spid="354"/>
                                        </p:tgtEl>
                                        <p:attrNameLst>
                                          <p:attrName>style.visibility</p:attrName>
                                        </p:attrNameLst>
                                      </p:cBhvr>
                                      <p:to>
                                        <p:strVal val="hidden"/>
                                      </p:to>
                                    </p:set>
                                  </p:childTnLst>
                                </p:cTn>
                              </p:par>
                              <p:par>
                                <p:cTn id="135" presetID="10" presetClass="exit" presetSubtype="0" fill="hold" grpId="1" nodeType="withEffect">
                                  <p:stCondLst>
                                    <p:cond delay="1000"/>
                                  </p:stCondLst>
                                  <p:childTnLst>
                                    <p:animEffect transition="out" filter="fade">
                                      <p:cBhvr>
                                        <p:cTn id="136" dur="500"/>
                                        <p:tgtEl>
                                          <p:spTgt spid="342"/>
                                        </p:tgtEl>
                                      </p:cBhvr>
                                    </p:animEffect>
                                    <p:set>
                                      <p:cBhvr>
                                        <p:cTn id="137" dur="1" fill="hold">
                                          <p:stCondLst>
                                            <p:cond delay="499"/>
                                          </p:stCondLst>
                                        </p:cTn>
                                        <p:tgtEl>
                                          <p:spTgt spid="342"/>
                                        </p:tgtEl>
                                        <p:attrNameLst>
                                          <p:attrName>style.visibility</p:attrName>
                                        </p:attrNameLst>
                                      </p:cBhvr>
                                      <p:to>
                                        <p:strVal val="hidden"/>
                                      </p:to>
                                    </p:set>
                                  </p:childTnLst>
                                </p:cTn>
                              </p:par>
                              <p:par>
                                <p:cTn id="138" presetID="10" presetClass="entr" presetSubtype="0" fill="hold" grpId="0" nodeType="withEffect">
                                  <p:stCondLst>
                                    <p:cond delay="1000"/>
                                  </p:stCondLst>
                                  <p:childTnLst>
                                    <p:set>
                                      <p:cBhvr>
                                        <p:cTn id="139" dur="1" fill="hold">
                                          <p:stCondLst>
                                            <p:cond delay="0"/>
                                          </p:stCondLst>
                                        </p:cTn>
                                        <p:tgtEl>
                                          <p:spTgt spid="340"/>
                                        </p:tgtEl>
                                        <p:attrNameLst>
                                          <p:attrName>style.visibility</p:attrName>
                                        </p:attrNameLst>
                                      </p:cBhvr>
                                      <p:to>
                                        <p:strVal val="visible"/>
                                      </p:to>
                                    </p:set>
                                    <p:animEffect transition="in" filter="fade">
                                      <p:cBhvr>
                                        <p:cTn id="140" dur="500"/>
                                        <p:tgtEl>
                                          <p:spTgt spid="340"/>
                                        </p:tgtEl>
                                      </p:cBhvr>
                                    </p:animEffect>
                                  </p:childTnLst>
                                </p:cTn>
                              </p:par>
                              <p:par>
                                <p:cTn id="141" presetID="10" presetClass="entr" presetSubtype="0" fill="hold" grpId="0" nodeType="withEffect">
                                  <p:stCondLst>
                                    <p:cond delay="1000"/>
                                  </p:stCondLst>
                                  <p:childTnLst>
                                    <p:set>
                                      <p:cBhvr>
                                        <p:cTn id="142" dur="1" fill="hold">
                                          <p:stCondLst>
                                            <p:cond delay="0"/>
                                          </p:stCondLst>
                                        </p:cTn>
                                        <p:tgtEl>
                                          <p:spTgt spid="352"/>
                                        </p:tgtEl>
                                        <p:attrNameLst>
                                          <p:attrName>style.visibility</p:attrName>
                                        </p:attrNameLst>
                                      </p:cBhvr>
                                      <p:to>
                                        <p:strVal val="visible"/>
                                      </p:to>
                                    </p:set>
                                    <p:animEffect transition="in" filter="fade">
                                      <p:cBhvr>
                                        <p:cTn id="143" dur="500"/>
                                        <p:tgtEl>
                                          <p:spTgt spid="352"/>
                                        </p:tgtEl>
                                      </p:cBhvr>
                                    </p:animEffect>
                                  </p:childTnLst>
                                </p:cTn>
                              </p:par>
                              <p:par>
                                <p:cTn id="144" presetID="10" presetClass="entr" presetSubtype="0" fill="hold" grpId="0" nodeType="withEffect">
                                  <p:stCondLst>
                                    <p:cond delay="1000"/>
                                  </p:stCondLst>
                                  <p:childTnLst>
                                    <p:set>
                                      <p:cBhvr>
                                        <p:cTn id="145" dur="1" fill="hold">
                                          <p:stCondLst>
                                            <p:cond delay="0"/>
                                          </p:stCondLst>
                                        </p:cTn>
                                        <p:tgtEl>
                                          <p:spTgt spid="346"/>
                                        </p:tgtEl>
                                        <p:attrNameLst>
                                          <p:attrName>style.visibility</p:attrName>
                                        </p:attrNameLst>
                                      </p:cBhvr>
                                      <p:to>
                                        <p:strVal val="visible"/>
                                      </p:to>
                                    </p:set>
                                    <p:animEffect transition="in" filter="fade">
                                      <p:cBhvr>
                                        <p:cTn id="146" dur="500"/>
                                        <p:tgtEl>
                                          <p:spTgt spid="346"/>
                                        </p:tgtEl>
                                      </p:cBhvr>
                                    </p:animEffect>
                                  </p:childTnLst>
                                </p:cTn>
                              </p:par>
                            </p:childTnLst>
                          </p:cTn>
                        </p:par>
                        <p:par>
                          <p:cTn id="147" fill="hold">
                            <p:stCondLst>
                              <p:cond delay="9500"/>
                            </p:stCondLst>
                            <p:childTnLst>
                              <p:par>
                                <p:cTn id="148" presetID="26" presetClass="emph" presetSubtype="0" fill="hold" grpId="1" nodeType="afterEffect">
                                  <p:stCondLst>
                                    <p:cond delay="0"/>
                                  </p:stCondLst>
                                  <p:childTnLst>
                                    <p:animEffect transition="out" filter="fade">
                                      <p:cBhvr>
                                        <p:cTn id="149" dur="500" tmFilter="0, 0; .2, .5; .8, .5; 1, 0"/>
                                        <p:tgtEl>
                                          <p:spTgt spid="340"/>
                                        </p:tgtEl>
                                      </p:cBhvr>
                                    </p:animEffect>
                                    <p:animScale>
                                      <p:cBhvr>
                                        <p:cTn id="150" dur="250" autoRev="1" fill="hold"/>
                                        <p:tgtEl>
                                          <p:spTgt spid="340"/>
                                        </p:tgtEl>
                                      </p:cBhvr>
                                      <p:by x="105000" y="105000"/>
                                    </p:animScale>
                                  </p:childTnLst>
                                </p:cTn>
                              </p:par>
                              <p:par>
                                <p:cTn id="151" presetID="26" presetClass="emph" presetSubtype="0" fill="hold" grpId="1" nodeType="withEffect">
                                  <p:stCondLst>
                                    <p:cond delay="0"/>
                                  </p:stCondLst>
                                  <p:childTnLst>
                                    <p:animEffect transition="out" filter="fade">
                                      <p:cBhvr>
                                        <p:cTn id="152" dur="500" tmFilter="0, 0; .2, .5; .8, .5; 1, 0"/>
                                        <p:tgtEl>
                                          <p:spTgt spid="352"/>
                                        </p:tgtEl>
                                      </p:cBhvr>
                                    </p:animEffect>
                                    <p:animScale>
                                      <p:cBhvr>
                                        <p:cTn id="153" dur="250" autoRev="1" fill="hold"/>
                                        <p:tgtEl>
                                          <p:spTgt spid="352"/>
                                        </p:tgtEl>
                                      </p:cBhvr>
                                      <p:by x="105000" y="105000"/>
                                    </p:animScale>
                                  </p:childTnLst>
                                </p:cTn>
                              </p:par>
                              <p:par>
                                <p:cTn id="154" presetID="26" presetClass="emph" presetSubtype="0" fill="hold" grpId="1" nodeType="withEffect">
                                  <p:stCondLst>
                                    <p:cond delay="0"/>
                                  </p:stCondLst>
                                  <p:childTnLst>
                                    <p:animEffect transition="out" filter="fade">
                                      <p:cBhvr>
                                        <p:cTn id="155" dur="500" tmFilter="0, 0; .2, .5; .8, .5; 1, 0"/>
                                        <p:tgtEl>
                                          <p:spTgt spid="346"/>
                                        </p:tgtEl>
                                      </p:cBhvr>
                                    </p:animEffect>
                                    <p:animScale>
                                      <p:cBhvr>
                                        <p:cTn id="156" dur="250" autoRev="1" fill="hold"/>
                                        <p:tgtEl>
                                          <p:spTgt spid="346"/>
                                        </p:tgtEl>
                                      </p:cBhvr>
                                      <p:by x="105000" y="105000"/>
                                    </p:animScale>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1" nodeType="clickEffect">
                                  <p:stCondLst>
                                    <p:cond delay="0"/>
                                  </p:stCondLst>
                                  <p:childTnLst>
                                    <p:set>
                                      <p:cBhvr>
                                        <p:cTn id="160" dur="1" fill="hold">
                                          <p:stCondLst>
                                            <p:cond delay="0"/>
                                          </p:stCondLst>
                                        </p:cTn>
                                        <p:tgtEl>
                                          <p:spTgt spid="355"/>
                                        </p:tgtEl>
                                        <p:attrNameLst>
                                          <p:attrName>style.visibility</p:attrName>
                                        </p:attrNameLst>
                                      </p:cBhvr>
                                      <p:to>
                                        <p:strVal val="visible"/>
                                      </p:to>
                                    </p:set>
                                    <p:animEffect transition="in" filter="fade">
                                      <p:cBhvr>
                                        <p:cTn id="161" dur="500"/>
                                        <p:tgtEl>
                                          <p:spTgt spid="355"/>
                                        </p:tgtEl>
                                      </p:cBhvr>
                                    </p:animEffect>
                                  </p:childTnLst>
                                </p:cTn>
                              </p:par>
                              <p:par>
                                <p:cTn id="162" presetID="10" presetClass="entr" presetSubtype="0" fill="hold" grpId="2" nodeType="withEffect">
                                  <p:stCondLst>
                                    <p:cond delay="0"/>
                                  </p:stCondLst>
                                  <p:childTnLst>
                                    <p:set>
                                      <p:cBhvr>
                                        <p:cTn id="163" dur="1" fill="hold">
                                          <p:stCondLst>
                                            <p:cond delay="0"/>
                                          </p:stCondLst>
                                        </p:cTn>
                                        <p:tgtEl>
                                          <p:spTgt spid="345"/>
                                        </p:tgtEl>
                                        <p:attrNameLst>
                                          <p:attrName>style.visibility</p:attrName>
                                        </p:attrNameLst>
                                      </p:cBhvr>
                                      <p:to>
                                        <p:strVal val="visible"/>
                                      </p:to>
                                    </p:set>
                                    <p:animEffect transition="in" filter="fade">
                                      <p:cBhvr>
                                        <p:cTn id="164" dur="500"/>
                                        <p:tgtEl>
                                          <p:spTgt spid="345"/>
                                        </p:tgtEl>
                                      </p:cBhvr>
                                    </p:animEffect>
                                  </p:childTnLst>
                                </p:cTn>
                              </p:par>
                              <p:par>
                                <p:cTn id="165" presetID="10" presetClass="entr" presetSubtype="0" fill="hold" grpId="2" nodeType="withEffect">
                                  <p:stCondLst>
                                    <p:cond delay="0"/>
                                  </p:stCondLst>
                                  <p:childTnLst>
                                    <p:set>
                                      <p:cBhvr>
                                        <p:cTn id="166" dur="1" fill="hold">
                                          <p:stCondLst>
                                            <p:cond delay="0"/>
                                          </p:stCondLst>
                                        </p:cTn>
                                        <p:tgtEl>
                                          <p:spTgt spid="351"/>
                                        </p:tgtEl>
                                        <p:attrNameLst>
                                          <p:attrName>style.visibility</p:attrName>
                                        </p:attrNameLst>
                                      </p:cBhvr>
                                      <p:to>
                                        <p:strVal val="visible"/>
                                      </p:to>
                                    </p:set>
                                    <p:animEffect transition="in" filter="fade">
                                      <p:cBhvr>
                                        <p:cTn id="167" dur="500"/>
                                        <p:tgtEl>
                                          <p:spTgt spid="351"/>
                                        </p:tgtEl>
                                      </p:cBhvr>
                                    </p:animEffect>
                                  </p:childTnLst>
                                </p:cTn>
                              </p:par>
                              <p:par>
                                <p:cTn id="168" presetID="10" presetClass="entr" presetSubtype="0" fill="hold" grpId="2" nodeType="withEffect">
                                  <p:stCondLst>
                                    <p:cond delay="0"/>
                                  </p:stCondLst>
                                  <p:childTnLst>
                                    <p:set>
                                      <p:cBhvr>
                                        <p:cTn id="169" dur="1" fill="hold">
                                          <p:stCondLst>
                                            <p:cond delay="0"/>
                                          </p:stCondLst>
                                        </p:cTn>
                                        <p:tgtEl>
                                          <p:spTgt spid="344"/>
                                        </p:tgtEl>
                                        <p:attrNameLst>
                                          <p:attrName>style.visibility</p:attrName>
                                        </p:attrNameLst>
                                      </p:cBhvr>
                                      <p:to>
                                        <p:strVal val="visible"/>
                                      </p:to>
                                    </p:set>
                                    <p:animEffect transition="in" filter="fade">
                                      <p:cBhvr>
                                        <p:cTn id="170" dur="500"/>
                                        <p:tgtEl>
                                          <p:spTgt spid="344"/>
                                        </p:tgtEl>
                                      </p:cBhvr>
                                    </p:animEffect>
                                  </p:childTnLst>
                                </p:cTn>
                              </p:par>
                              <p:par>
                                <p:cTn id="171" presetID="10" presetClass="entr" presetSubtype="0" fill="hold" grpId="2" nodeType="withEffect">
                                  <p:stCondLst>
                                    <p:cond delay="0"/>
                                  </p:stCondLst>
                                  <p:childTnLst>
                                    <p:set>
                                      <p:cBhvr>
                                        <p:cTn id="172" dur="1" fill="hold">
                                          <p:stCondLst>
                                            <p:cond delay="0"/>
                                          </p:stCondLst>
                                        </p:cTn>
                                        <p:tgtEl>
                                          <p:spTgt spid="350"/>
                                        </p:tgtEl>
                                        <p:attrNameLst>
                                          <p:attrName>style.visibility</p:attrName>
                                        </p:attrNameLst>
                                      </p:cBhvr>
                                      <p:to>
                                        <p:strVal val="visible"/>
                                      </p:to>
                                    </p:set>
                                    <p:animEffect transition="in" filter="fade">
                                      <p:cBhvr>
                                        <p:cTn id="173" dur="500"/>
                                        <p:tgtEl>
                                          <p:spTgt spid="350"/>
                                        </p:tgtEl>
                                      </p:cBhvr>
                                    </p:animEffect>
                                  </p:childTnLst>
                                </p:cTn>
                              </p:par>
                              <p:par>
                                <p:cTn id="174" presetID="10" presetClass="entr" presetSubtype="0" fill="hold" grpId="2" nodeType="withEffect">
                                  <p:stCondLst>
                                    <p:cond delay="0"/>
                                  </p:stCondLst>
                                  <p:childTnLst>
                                    <p:set>
                                      <p:cBhvr>
                                        <p:cTn id="175" dur="1" fill="hold">
                                          <p:stCondLst>
                                            <p:cond delay="0"/>
                                          </p:stCondLst>
                                        </p:cTn>
                                        <p:tgtEl>
                                          <p:spTgt spid="343"/>
                                        </p:tgtEl>
                                        <p:attrNameLst>
                                          <p:attrName>style.visibility</p:attrName>
                                        </p:attrNameLst>
                                      </p:cBhvr>
                                      <p:to>
                                        <p:strVal val="visible"/>
                                      </p:to>
                                    </p:set>
                                    <p:animEffect transition="in" filter="fade">
                                      <p:cBhvr>
                                        <p:cTn id="176" dur="500"/>
                                        <p:tgtEl>
                                          <p:spTgt spid="343"/>
                                        </p:tgtEl>
                                      </p:cBhvr>
                                    </p:animEffect>
                                  </p:childTnLst>
                                </p:cTn>
                              </p:par>
                              <p:par>
                                <p:cTn id="177" presetID="10" presetClass="entr" presetSubtype="0" fill="hold" grpId="2" nodeType="withEffect">
                                  <p:stCondLst>
                                    <p:cond delay="0"/>
                                  </p:stCondLst>
                                  <p:childTnLst>
                                    <p:set>
                                      <p:cBhvr>
                                        <p:cTn id="178" dur="1" fill="hold">
                                          <p:stCondLst>
                                            <p:cond delay="0"/>
                                          </p:stCondLst>
                                        </p:cTn>
                                        <p:tgtEl>
                                          <p:spTgt spid="349"/>
                                        </p:tgtEl>
                                        <p:attrNameLst>
                                          <p:attrName>style.visibility</p:attrName>
                                        </p:attrNameLst>
                                      </p:cBhvr>
                                      <p:to>
                                        <p:strVal val="visible"/>
                                      </p:to>
                                    </p:set>
                                    <p:animEffect transition="in" filter="fade">
                                      <p:cBhvr>
                                        <p:cTn id="179" dur="500"/>
                                        <p:tgtEl>
                                          <p:spTgt spid="349"/>
                                        </p:tgtEl>
                                      </p:cBhvr>
                                    </p:animEffect>
                                  </p:childTnLst>
                                </p:cTn>
                              </p:par>
                              <p:par>
                                <p:cTn id="180" presetID="10" presetClass="entr" presetSubtype="0" fill="hold" grpId="2" nodeType="withEffect">
                                  <p:stCondLst>
                                    <p:cond delay="0"/>
                                  </p:stCondLst>
                                  <p:childTnLst>
                                    <p:set>
                                      <p:cBhvr>
                                        <p:cTn id="181" dur="1" fill="hold">
                                          <p:stCondLst>
                                            <p:cond delay="0"/>
                                          </p:stCondLst>
                                        </p:cTn>
                                        <p:tgtEl>
                                          <p:spTgt spid="353"/>
                                        </p:tgtEl>
                                        <p:attrNameLst>
                                          <p:attrName>style.visibility</p:attrName>
                                        </p:attrNameLst>
                                      </p:cBhvr>
                                      <p:to>
                                        <p:strVal val="visible"/>
                                      </p:to>
                                    </p:set>
                                    <p:animEffect transition="in" filter="fade">
                                      <p:cBhvr>
                                        <p:cTn id="182" dur="500"/>
                                        <p:tgtEl>
                                          <p:spTgt spid="353"/>
                                        </p:tgtEl>
                                      </p:cBhvr>
                                    </p:animEffect>
                                  </p:childTnLst>
                                </p:cTn>
                              </p:par>
                              <p:par>
                                <p:cTn id="183" presetID="10" presetClass="entr" presetSubtype="0" fill="hold" grpId="2" nodeType="withEffect">
                                  <p:stCondLst>
                                    <p:cond delay="0"/>
                                  </p:stCondLst>
                                  <p:childTnLst>
                                    <p:set>
                                      <p:cBhvr>
                                        <p:cTn id="184" dur="1" fill="hold">
                                          <p:stCondLst>
                                            <p:cond delay="0"/>
                                          </p:stCondLst>
                                        </p:cTn>
                                        <p:tgtEl>
                                          <p:spTgt spid="348"/>
                                        </p:tgtEl>
                                        <p:attrNameLst>
                                          <p:attrName>style.visibility</p:attrName>
                                        </p:attrNameLst>
                                      </p:cBhvr>
                                      <p:to>
                                        <p:strVal val="visible"/>
                                      </p:to>
                                    </p:set>
                                    <p:animEffect transition="in" filter="fade">
                                      <p:cBhvr>
                                        <p:cTn id="185" dur="500"/>
                                        <p:tgtEl>
                                          <p:spTgt spid="348"/>
                                        </p:tgtEl>
                                      </p:cBhvr>
                                    </p:animEffect>
                                  </p:childTnLst>
                                </p:cTn>
                              </p:par>
                              <p:par>
                                <p:cTn id="186" presetID="10" presetClass="entr" presetSubtype="0" fill="hold" grpId="2" nodeType="withEffect">
                                  <p:stCondLst>
                                    <p:cond delay="0"/>
                                  </p:stCondLst>
                                  <p:childTnLst>
                                    <p:set>
                                      <p:cBhvr>
                                        <p:cTn id="187" dur="1" fill="hold">
                                          <p:stCondLst>
                                            <p:cond delay="0"/>
                                          </p:stCondLst>
                                        </p:cTn>
                                        <p:tgtEl>
                                          <p:spTgt spid="347"/>
                                        </p:tgtEl>
                                        <p:attrNameLst>
                                          <p:attrName>style.visibility</p:attrName>
                                        </p:attrNameLst>
                                      </p:cBhvr>
                                      <p:to>
                                        <p:strVal val="visible"/>
                                      </p:to>
                                    </p:set>
                                    <p:animEffect transition="in" filter="fade">
                                      <p:cBhvr>
                                        <p:cTn id="188" dur="500"/>
                                        <p:tgtEl>
                                          <p:spTgt spid="347"/>
                                        </p:tgtEl>
                                      </p:cBhvr>
                                    </p:animEffect>
                                  </p:childTnLst>
                                </p:cTn>
                              </p:par>
                              <p:par>
                                <p:cTn id="189" presetID="10" presetClass="entr" presetSubtype="0" fill="hold" grpId="2" nodeType="withEffect">
                                  <p:stCondLst>
                                    <p:cond delay="0"/>
                                  </p:stCondLst>
                                  <p:childTnLst>
                                    <p:set>
                                      <p:cBhvr>
                                        <p:cTn id="190" dur="1" fill="hold">
                                          <p:stCondLst>
                                            <p:cond delay="0"/>
                                          </p:stCondLst>
                                        </p:cTn>
                                        <p:tgtEl>
                                          <p:spTgt spid="354"/>
                                        </p:tgtEl>
                                        <p:attrNameLst>
                                          <p:attrName>style.visibility</p:attrName>
                                        </p:attrNameLst>
                                      </p:cBhvr>
                                      <p:to>
                                        <p:strVal val="visible"/>
                                      </p:to>
                                    </p:set>
                                    <p:animEffect transition="in" filter="fade">
                                      <p:cBhvr>
                                        <p:cTn id="191" dur="500"/>
                                        <p:tgtEl>
                                          <p:spTgt spid="354"/>
                                        </p:tgtEl>
                                      </p:cBhvr>
                                    </p:animEffect>
                                  </p:childTnLst>
                                </p:cTn>
                              </p:par>
                              <p:par>
                                <p:cTn id="192" presetID="10" presetClass="entr" presetSubtype="0" fill="hold" grpId="2" nodeType="withEffect">
                                  <p:stCondLst>
                                    <p:cond delay="0"/>
                                  </p:stCondLst>
                                  <p:childTnLst>
                                    <p:set>
                                      <p:cBhvr>
                                        <p:cTn id="193" dur="1" fill="hold">
                                          <p:stCondLst>
                                            <p:cond delay="0"/>
                                          </p:stCondLst>
                                        </p:cTn>
                                        <p:tgtEl>
                                          <p:spTgt spid="352"/>
                                        </p:tgtEl>
                                        <p:attrNameLst>
                                          <p:attrName>style.visibility</p:attrName>
                                        </p:attrNameLst>
                                      </p:cBhvr>
                                      <p:to>
                                        <p:strVal val="visible"/>
                                      </p:to>
                                    </p:set>
                                    <p:animEffect transition="in" filter="fade">
                                      <p:cBhvr>
                                        <p:cTn id="194" dur="500"/>
                                        <p:tgtEl>
                                          <p:spTgt spid="352"/>
                                        </p:tgtEl>
                                      </p:cBhvr>
                                    </p:animEffect>
                                  </p:childTnLst>
                                </p:cTn>
                              </p:par>
                              <p:par>
                                <p:cTn id="195" presetID="10" presetClass="entr" presetSubtype="0" fill="hold" grpId="2" nodeType="withEffect">
                                  <p:stCondLst>
                                    <p:cond delay="0"/>
                                  </p:stCondLst>
                                  <p:childTnLst>
                                    <p:set>
                                      <p:cBhvr>
                                        <p:cTn id="196" dur="1" fill="hold">
                                          <p:stCondLst>
                                            <p:cond delay="0"/>
                                          </p:stCondLst>
                                        </p:cTn>
                                        <p:tgtEl>
                                          <p:spTgt spid="346"/>
                                        </p:tgtEl>
                                        <p:attrNameLst>
                                          <p:attrName>style.visibility</p:attrName>
                                        </p:attrNameLst>
                                      </p:cBhvr>
                                      <p:to>
                                        <p:strVal val="visible"/>
                                      </p:to>
                                    </p:set>
                                    <p:animEffect transition="in" filter="fade">
                                      <p:cBhvr>
                                        <p:cTn id="197" dur="500"/>
                                        <p:tgtEl>
                                          <p:spTgt spid="346"/>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57"/>
                                        </p:tgtEl>
                                        <p:attrNameLst>
                                          <p:attrName>style.visibility</p:attrName>
                                        </p:attrNameLst>
                                      </p:cBhvr>
                                      <p:to>
                                        <p:strVal val="visible"/>
                                      </p:to>
                                    </p:set>
                                    <p:animEffect transition="in" filter="fade">
                                      <p:cBhvr>
                                        <p:cTn id="202" dur="500"/>
                                        <p:tgtEl>
                                          <p:spTgt spid="357"/>
                                        </p:tgtEl>
                                      </p:cBhvr>
                                    </p:animEffect>
                                  </p:childTnLst>
                                </p:cTn>
                              </p:par>
                              <p:par>
                                <p:cTn id="203" presetID="10" presetClass="entr" presetSubtype="0" fill="hold" nodeType="withEffect">
                                  <p:stCondLst>
                                    <p:cond delay="0"/>
                                  </p:stCondLst>
                                  <p:childTnLst>
                                    <p:set>
                                      <p:cBhvr>
                                        <p:cTn id="204" dur="1" fill="hold">
                                          <p:stCondLst>
                                            <p:cond delay="0"/>
                                          </p:stCondLst>
                                        </p:cTn>
                                        <p:tgtEl>
                                          <p:spTgt spid="356"/>
                                        </p:tgtEl>
                                        <p:attrNameLst>
                                          <p:attrName>style.visibility</p:attrName>
                                        </p:attrNameLst>
                                      </p:cBhvr>
                                      <p:to>
                                        <p:strVal val="visible"/>
                                      </p:to>
                                    </p:set>
                                    <p:animEffect transition="in" filter="fade">
                                      <p:cBhvr>
                                        <p:cTn id="205"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13" grpId="0" animBg="1"/>
      <p:bldP spid="435" grpId="0" animBg="1"/>
      <p:bldP spid="436" grpId="0"/>
      <p:bldP spid="336" grpId="0" animBg="1"/>
      <p:bldP spid="336" grpId="1" animBg="1"/>
      <p:bldP spid="338" grpId="0" animBg="1"/>
      <p:bldP spid="338" grpId="1" animBg="1"/>
      <p:bldP spid="339" grpId="0" animBg="1"/>
      <p:bldP spid="339" grpId="1" animBg="1"/>
      <p:bldP spid="340" grpId="0" animBg="1"/>
      <p:bldP spid="340" grpId="1" animBg="1"/>
      <p:bldP spid="341" grpId="0" animBg="1"/>
      <p:bldP spid="341" grpId="1" animBg="1"/>
      <p:bldP spid="342" grpId="0" animBg="1"/>
      <p:bldP spid="342" grpId="1" animBg="1"/>
      <p:bldP spid="343" grpId="0" animBg="1"/>
      <p:bldP spid="343" grpId="1" animBg="1"/>
      <p:bldP spid="343" grpId="2" animBg="1"/>
      <p:bldP spid="344" grpId="0" animBg="1"/>
      <p:bldP spid="344" grpId="1" animBg="1"/>
      <p:bldP spid="344" grpId="2" animBg="1"/>
      <p:bldP spid="345" grpId="0" animBg="1"/>
      <p:bldP spid="345" grpId="1" animBg="1"/>
      <p:bldP spid="345" grpId="2" animBg="1"/>
      <p:bldP spid="346" grpId="0" animBg="1"/>
      <p:bldP spid="346" grpId="1" animBg="1"/>
      <p:bldP spid="346" grpId="2" animBg="1"/>
      <p:bldP spid="347" grpId="0" animBg="1"/>
      <p:bldP spid="347" grpId="1" animBg="1"/>
      <p:bldP spid="347" grpId="2" animBg="1"/>
      <p:bldP spid="348" grpId="0" animBg="1"/>
      <p:bldP spid="348" grpId="1" animBg="1"/>
      <p:bldP spid="348" grpId="2" animBg="1"/>
      <p:bldP spid="349" grpId="0" animBg="1"/>
      <p:bldP spid="349" grpId="1" animBg="1"/>
      <p:bldP spid="349" grpId="2" animBg="1"/>
      <p:bldP spid="350" grpId="0" animBg="1"/>
      <p:bldP spid="350" grpId="1" animBg="1"/>
      <p:bldP spid="350" grpId="2" animBg="1"/>
      <p:bldP spid="351" grpId="0" animBg="1"/>
      <p:bldP spid="351" grpId="1" animBg="1"/>
      <p:bldP spid="351" grpId="2" animBg="1"/>
      <p:bldP spid="352" grpId="0" animBg="1"/>
      <p:bldP spid="352" grpId="1" animBg="1"/>
      <p:bldP spid="352" grpId="2" animBg="1"/>
      <p:bldP spid="353" grpId="0" animBg="1"/>
      <p:bldP spid="353" grpId="1" animBg="1"/>
      <p:bldP spid="353" grpId="2" animBg="1"/>
      <p:bldP spid="354" grpId="0" animBg="1"/>
      <p:bldP spid="354" grpId="1" animBg="1"/>
      <p:bldP spid="354" grpId="2" animBg="1"/>
      <p:bldP spid="355" grpId="0" animBg="1"/>
      <p:bldP spid="355" grpId="1" animBg="1"/>
      <p:bldP spid="355"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77637" y="2501979"/>
            <a:ext cx="2012126" cy="374571"/>
          </a:xfrm>
          <a:prstGeom prst="round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b="1" dirty="0" smtClean="0"/>
              <a:t>  Pigment Parameters  </a:t>
            </a:r>
            <a:endParaRPr lang="en-US" b="1" dirty="0"/>
          </a:p>
        </p:txBody>
      </p:sp>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26</a:t>
            </a:fld>
            <a:endParaRPr lang="en-US"/>
          </a:p>
        </p:txBody>
      </p:sp>
      <p:sp>
        <p:nvSpPr>
          <p:cNvPr id="310" name="TextBox 309"/>
          <p:cNvSpPr txBox="1"/>
          <p:nvPr/>
        </p:nvSpPr>
        <p:spPr>
          <a:xfrm>
            <a:off x="6698096" y="2495550"/>
            <a:ext cx="1178082" cy="374571"/>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b="1" dirty="0" smtClean="0"/>
              <a:t>Appearance</a:t>
            </a:r>
            <a:endParaRPr lang="en-US" b="1" dirty="0"/>
          </a:p>
        </p:txBody>
      </p:sp>
      <p:sp>
        <p:nvSpPr>
          <p:cNvPr id="314" name="TextBox 313"/>
          <p:cNvSpPr txBox="1"/>
          <p:nvPr/>
        </p:nvSpPr>
        <p:spPr>
          <a:xfrm>
            <a:off x="728314" y="2495550"/>
            <a:ext cx="2144844" cy="374571"/>
          </a:xfrm>
          <a:prstGeom prst="round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b="1" dirty="0" smtClean="0"/>
              <a:t>Pigment Concentrations</a:t>
            </a:r>
            <a:endParaRPr lang="en-US" b="1" dirty="0"/>
          </a:p>
        </p:txBody>
      </p:sp>
      <p:sp>
        <p:nvSpPr>
          <p:cNvPr id="13" name="Freeform 12"/>
          <p:cNvSpPr/>
          <p:nvPr/>
        </p:nvSpPr>
        <p:spPr>
          <a:xfrm>
            <a:off x="4554245" y="2114550"/>
            <a:ext cx="2840854" cy="388953"/>
          </a:xfrm>
          <a:custGeom>
            <a:avLst/>
            <a:gdLst>
              <a:gd name="connsiteX0" fmla="*/ 0 w 2840854"/>
              <a:gd name="connsiteY0" fmla="*/ 514930 h 532685"/>
              <a:gd name="connsiteX1" fmla="*/ 1429305 w 2840854"/>
              <a:gd name="connsiteY1" fmla="*/ 25 h 532685"/>
              <a:gd name="connsiteX2" fmla="*/ 2840854 w 2840854"/>
              <a:gd name="connsiteY2" fmla="*/ 532685 h 532685"/>
            </a:gdLst>
            <a:ahLst/>
            <a:cxnLst>
              <a:cxn ang="0">
                <a:pos x="connsiteX0" y="connsiteY0"/>
              </a:cxn>
              <a:cxn ang="0">
                <a:pos x="connsiteX1" y="connsiteY1"/>
              </a:cxn>
              <a:cxn ang="0">
                <a:pos x="connsiteX2" y="connsiteY2"/>
              </a:cxn>
            </a:cxnLst>
            <a:rect l="l" t="t" r="r" b="b"/>
            <a:pathLst>
              <a:path w="2840854" h="532685">
                <a:moveTo>
                  <a:pt x="0" y="514930"/>
                </a:moveTo>
                <a:cubicBezTo>
                  <a:pt x="477914" y="255998"/>
                  <a:pt x="955829" y="-2934"/>
                  <a:pt x="1429305" y="25"/>
                </a:cubicBezTo>
                <a:cubicBezTo>
                  <a:pt x="1902781" y="2984"/>
                  <a:pt x="2618912" y="449827"/>
                  <a:pt x="2840854" y="532685"/>
                </a:cubicBezTo>
              </a:path>
            </a:pathLst>
          </a:custGeom>
          <a:ln w="28575">
            <a:solidFill>
              <a:schemeClr val="tx1"/>
            </a:solidFill>
            <a:headEnd type="none" w="med" len="med"/>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r>
              <a:rPr lang="en-US" dirty="0" smtClean="0"/>
              <a:t>Forward Model</a:t>
            </a:r>
          </a:p>
        </p:txBody>
      </p:sp>
      <p:grpSp>
        <p:nvGrpSpPr>
          <p:cNvPr id="21" name="Group 20"/>
          <p:cNvGrpSpPr/>
          <p:nvPr/>
        </p:nvGrpSpPr>
        <p:grpSpPr>
          <a:xfrm>
            <a:off x="2494625" y="2290290"/>
            <a:ext cx="1225119" cy="677971"/>
            <a:chOff x="2494625" y="1375890"/>
            <a:chExt cx="1225119" cy="677971"/>
          </a:xfrm>
        </p:grpSpPr>
        <p:sp>
          <p:nvSpPr>
            <p:cNvPr id="16" name="Freeform 15"/>
            <p:cNvSpPr/>
            <p:nvPr/>
          </p:nvSpPr>
          <p:spPr>
            <a:xfrm>
              <a:off x="2494625" y="1375890"/>
              <a:ext cx="1225119" cy="213213"/>
            </a:xfrm>
            <a:custGeom>
              <a:avLst/>
              <a:gdLst>
                <a:gd name="connsiteX0" fmla="*/ 0 w 1225119"/>
                <a:gd name="connsiteY0" fmla="*/ 186580 h 213213"/>
                <a:gd name="connsiteX1" fmla="*/ 585926 w 1225119"/>
                <a:gd name="connsiteY1" fmla="*/ 149 h 213213"/>
                <a:gd name="connsiteX2" fmla="*/ 1225119 w 1225119"/>
                <a:gd name="connsiteY2" fmla="*/ 213213 h 213213"/>
              </a:gdLst>
              <a:ahLst/>
              <a:cxnLst>
                <a:cxn ang="0">
                  <a:pos x="connsiteX0" y="connsiteY0"/>
                </a:cxn>
                <a:cxn ang="0">
                  <a:pos x="connsiteX1" y="connsiteY1"/>
                </a:cxn>
                <a:cxn ang="0">
                  <a:pos x="connsiteX2" y="connsiteY2"/>
                </a:cxn>
              </a:cxnLst>
              <a:rect l="l" t="t" r="r" b="b"/>
              <a:pathLst>
                <a:path w="1225119" h="213213">
                  <a:moveTo>
                    <a:pt x="0" y="186580"/>
                  </a:moveTo>
                  <a:cubicBezTo>
                    <a:pt x="190870" y="91145"/>
                    <a:pt x="381740" y="-4290"/>
                    <a:pt x="585926" y="149"/>
                  </a:cubicBezTo>
                  <a:cubicBezTo>
                    <a:pt x="790112" y="4588"/>
                    <a:pt x="1090474" y="173263"/>
                    <a:pt x="1225119" y="213213"/>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04120" y="1469086"/>
              <a:ext cx="870046"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Linear </a:t>
              </a:r>
            </a:p>
            <a:p>
              <a:pPr algn="ctr"/>
              <a:r>
                <a:rPr lang="en-US" dirty="0" smtClean="0"/>
                <a:t>Relation</a:t>
              </a:r>
              <a:endParaRPr lang="en-GB" dirty="0"/>
            </a:p>
          </p:txBody>
        </p:sp>
      </p:grpSp>
      <p:sp>
        <p:nvSpPr>
          <p:cNvPr id="435" name="Freeform 434"/>
          <p:cNvSpPr/>
          <p:nvPr/>
        </p:nvSpPr>
        <p:spPr>
          <a:xfrm>
            <a:off x="2201419" y="2870334"/>
            <a:ext cx="5137759" cy="311016"/>
          </a:xfrm>
          <a:custGeom>
            <a:avLst/>
            <a:gdLst>
              <a:gd name="connsiteX0" fmla="*/ 1207363 w 1207363"/>
              <a:gd name="connsiteY0" fmla="*/ 0 h 150934"/>
              <a:gd name="connsiteX1" fmla="*/ 550415 w 1207363"/>
              <a:gd name="connsiteY1" fmla="*/ 150920 h 150934"/>
              <a:gd name="connsiteX2" fmla="*/ 0 w 1207363"/>
              <a:gd name="connsiteY2" fmla="*/ 8878 h 150934"/>
            </a:gdLst>
            <a:ahLst/>
            <a:cxnLst>
              <a:cxn ang="0">
                <a:pos x="connsiteX0" y="connsiteY0"/>
              </a:cxn>
              <a:cxn ang="0">
                <a:pos x="connsiteX1" y="connsiteY1"/>
              </a:cxn>
              <a:cxn ang="0">
                <a:pos x="connsiteX2" y="connsiteY2"/>
              </a:cxn>
            </a:cxnLst>
            <a:rect l="l" t="t" r="r" b="b"/>
            <a:pathLst>
              <a:path w="1207363" h="150934">
                <a:moveTo>
                  <a:pt x="1207363" y="0"/>
                </a:moveTo>
                <a:cubicBezTo>
                  <a:pt x="979502" y="74720"/>
                  <a:pt x="751642" y="149440"/>
                  <a:pt x="550415" y="150920"/>
                </a:cubicBezTo>
                <a:cubicBezTo>
                  <a:pt x="349188" y="152400"/>
                  <a:pt x="7398" y="38470"/>
                  <a:pt x="0" y="8878"/>
                </a:cubicBezTo>
              </a:path>
            </a:pathLst>
          </a:custGeom>
          <a:noFill/>
          <a:ln>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TextBox 435"/>
          <p:cNvSpPr txBox="1"/>
          <p:nvPr/>
        </p:nvSpPr>
        <p:spPr>
          <a:xfrm rot="21275890">
            <a:off x="5103336" y="2804029"/>
            <a:ext cx="1116011"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smtClean="0"/>
              <a:t>Non Linear</a:t>
            </a:r>
          </a:p>
          <a:p>
            <a:pPr algn="ctr"/>
            <a:r>
              <a:rPr lang="en-US" dirty="0" smtClean="0"/>
              <a:t>Optimization</a:t>
            </a:r>
          </a:p>
        </p:txBody>
      </p:sp>
      <p:sp>
        <p:nvSpPr>
          <p:cNvPr id="3" name="Date Placeholder 2"/>
          <p:cNvSpPr>
            <a:spLocks noGrp="1"/>
          </p:cNvSpPr>
          <p:nvPr>
            <p:ph type="dt" sz="half" idx="10"/>
          </p:nvPr>
        </p:nvSpPr>
        <p:spPr/>
        <p:txBody>
          <a:bodyPr/>
          <a:lstStyle/>
          <a:p>
            <a:fld id="{085B37AC-7E81-4DA7-BB0B-5C193C04B322}"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181539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0" y="1799117"/>
            <a:ext cx="826117" cy="2243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a:t>
            </a:r>
          </a:p>
          <a:p>
            <a:pPr algn="ctr"/>
            <a:endParaRPr lang="en-GB" dirty="0"/>
          </a:p>
        </p:txBody>
      </p:sp>
      <p:grpSp>
        <p:nvGrpSpPr>
          <p:cNvPr id="8" name="Group 7"/>
          <p:cNvGrpSpPr/>
          <p:nvPr/>
        </p:nvGrpSpPr>
        <p:grpSpPr>
          <a:xfrm>
            <a:off x="5780567" y="1795203"/>
            <a:ext cx="2753833" cy="2266356"/>
            <a:chOff x="5714998" y="2382589"/>
            <a:chExt cx="2426319" cy="1594878"/>
          </a:xfrm>
          <a:gradFill>
            <a:gsLst>
              <a:gs pos="0">
                <a:srgbClr val="FFF200"/>
              </a:gs>
              <a:gs pos="37000">
                <a:srgbClr val="FFC000">
                  <a:alpha val="54000"/>
                </a:srgbClr>
              </a:gs>
              <a:gs pos="70000">
                <a:srgbClr val="FFC000">
                  <a:alpha val="40000"/>
                </a:srgbClr>
              </a:gs>
              <a:gs pos="100000">
                <a:srgbClr val="FFC000">
                  <a:alpha val="44000"/>
                </a:srgbClr>
              </a:gs>
            </a:gsLst>
            <a:lin ang="10800000" scaled="0"/>
          </a:gradFill>
        </p:grpSpPr>
        <p:sp>
          <p:nvSpPr>
            <p:cNvPr id="3" name="Isosceles Triangle 2"/>
            <p:cNvSpPr/>
            <p:nvPr/>
          </p:nvSpPr>
          <p:spPr>
            <a:xfrm rot="5400000">
              <a:off x="6543778" y="2379928"/>
              <a:ext cx="1594878" cy="1600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714998" y="2382589"/>
              <a:ext cx="826117" cy="1594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GB" dirty="0"/>
            </a:p>
          </p:txBody>
        </p:sp>
      </p:grpSp>
      <p:sp>
        <p:nvSpPr>
          <p:cNvPr id="38" name="Content Placeholder 2"/>
          <p:cNvSpPr>
            <a:spLocks noGrp="1"/>
          </p:cNvSpPr>
          <p:nvPr>
            <p:ph idx="1"/>
          </p:nvPr>
        </p:nvSpPr>
        <p:spPr>
          <a:xfrm>
            <a:off x="457200" y="1047750"/>
            <a:ext cx="8229600" cy="3476625"/>
          </a:xfrm>
        </p:spPr>
        <p:txBody>
          <a:bodyPr numCol="2"/>
          <a:lstStyle/>
          <a:p>
            <a:r>
              <a:rPr lang="en-US" dirty="0" smtClean="0"/>
              <a:t>Monte Carlo Validations</a:t>
            </a:r>
          </a:p>
          <a:p>
            <a:pPr lvl="1"/>
            <a:r>
              <a:rPr lang="en-US" dirty="0" smtClean="0"/>
              <a:t>Virtual Measurement Device</a:t>
            </a:r>
          </a:p>
          <a:p>
            <a:pPr lvl="1"/>
            <a:r>
              <a:rPr lang="en-US" dirty="0" smtClean="0"/>
              <a:t>Virtual Pigments</a:t>
            </a:r>
          </a:p>
          <a:p>
            <a:pPr lvl="1"/>
            <a:r>
              <a:rPr lang="en-US" dirty="0" smtClean="0"/>
              <a:t>Targets: mix of pigments</a:t>
            </a:r>
          </a:p>
          <a:p>
            <a:pPr lvl="1"/>
            <a:r>
              <a:rPr lang="en-US" dirty="0" smtClean="0"/>
              <a:t>Virtual Pigment Database</a:t>
            </a:r>
          </a:p>
          <a:p>
            <a:pPr lvl="1"/>
            <a:endParaRPr lang="en-US" dirty="0"/>
          </a:p>
          <a:p>
            <a:pPr lvl="1"/>
            <a:endParaRPr lang="en-US" dirty="0" smtClean="0"/>
          </a:p>
          <a:p>
            <a:r>
              <a:rPr lang="en-US" dirty="0" smtClean="0"/>
              <a:t>Shadow Edge Setup</a:t>
            </a:r>
          </a:p>
          <a:p>
            <a:pPr lvl="1"/>
            <a:endParaRPr lang="en-US" dirty="0" smtClean="0"/>
          </a:p>
          <a:p>
            <a:pPr lvl="1"/>
            <a:endParaRPr lang="en-US" dirty="0"/>
          </a:p>
        </p:txBody>
      </p:sp>
      <p:grpSp>
        <p:nvGrpSpPr>
          <p:cNvPr id="11" name="Group 10"/>
          <p:cNvGrpSpPr/>
          <p:nvPr/>
        </p:nvGrpSpPr>
        <p:grpSpPr>
          <a:xfrm>
            <a:off x="5791200" y="2926115"/>
            <a:ext cx="1339544" cy="1703036"/>
            <a:chOff x="5791200" y="2926115"/>
            <a:chExt cx="1339544" cy="1703036"/>
          </a:xfrm>
        </p:grpSpPr>
        <p:grpSp>
          <p:nvGrpSpPr>
            <p:cNvPr id="10" name="Group 9"/>
            <p:cNvGrpSpPr/>
            <p:nvPr/>
          </p:nvGrpSpPr>
          <p:grpSpPr>
            <a:xfrm>
              <a:off x="5791200" y="2926115"/>
              <a:ext cx="1339544" cy="1703036"/>
              <a:chOff x="5714997" y="3180028"/>
              <a:chExt cx="1339544" cy="1210443"/>
            </a:xfrm>
          </p:grpSpPr>
          <p:sp>
            <p:nvSpPr>
              <p:cNvPr id="48" name="Rectangle 47"/>
              <p:cNvSpPr/>
              <p:nvPr/>
            </p:nvSpPr>
            <p:spPr>
              <a:xfrm>
                <a:off x="5714997" y="3193680"/>
                <a:ext cx="1066801" cy="78566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Sample</a:t>
                </a:r>
                <a:endParaRPr lang="en-GB" dirty="0"/>
              </a:p>
            </p:txBody>
          </p:sp>
          <p:sp>
            <p:nvSpPr>
              <p:cNvPr id="44" name="Rectangle 43"/>
              <p:cNvSpPr/>
              <p:nvPr/>
            </p:nvSpPr>
            <p:spPr>
              <a:xfrm rot="16200000">
                <a:off x="6312948" y="3648879"/>
                <a:ext cx="1210443" cy="272742"/>
              </a:xfrm>
              <a:prstGeom prst="rect">
                <a:avLst/>
              </a:prstGeom>
              <a:solidFill>
                <a:schemeClr val="accent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Blocker</a:t>
                </a:r>
                <a:endParaRPr lang="en-GB" dirty="0"/>
              </a:p>
            </p:txBody>
          </p:sp>
        </p:grpSp>
        <p:sp>
          <p:nvSpPr>
            <p:cNvPr id="5" name="Rectangle 4"/>
            <p:cNvSpPr/>
            <p:nvPr/>
          </p:nvSpPr>
          <p:spPr>
            <a:xfrm>
              <a:off x="6637954" y="2928380"/>
              <a:ext cx="220048" cy="1243569"/>
            </a:xfrm>
            <a:prstGeom prst="rect">
              <a:avLst/>
            </a:prstGeom>
            <a:solidFill>
              <a:srgbClr val="AB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648200" y="2630243"/>
            <a:ext cx="1066800" cy="584775"/>
            <a:chOff x="4648200" y="2630243"/>
            <a:chExt cx="1066800" cy="584775"/>
          </a:xfrm>
        </p:grpSpPr>
        <p:sp>
          <p:nvSpPr>
            <p:cNvPr id="13" name="TextBox 12"/>
            <p:cNvSpPr txBox="1"/>
            <p:nvPr/>
          </p:nvSpPr>
          <p:spPr>
            <a:xfrm>
              <a:off x="4747435" y="2630243"/>
              <a:ext cx="790601" cy="584775"/>
            </a:xfrm>
            <a:prstGeom prst="rect">
              <a:avLst/>
            </a:prstGeom>
            <a:noFill/>
          </p:spPr>
          <p:txBody>
            <a:bodyPr wrap="none" rtlCol="0">
              <a:spAutoFit/>
            </a:bodyPr>
            <a:lstStyle/>
            <a:p>
              <a:pPr algn="ctr"/>
              <a:r>
                <a:rPr lang="en-US" dirty="0" smtClean="0"/>
                <a:t>Shadow</a:t>
              </a:r>
            </a:p>
            <a:p>
              <a:pPr algn="ctr"/>
              <a:r>
                <a:rPr lang="en-US" dirty="0" smtClean="0"/>
                <a:t>Edge</a:t>
              </a:r>
              <a:endParaRPr lang="en-GB" dirty="0"/>
            </a:p>
          </p:txBody>
        </p:sp>
        <p:cxnSp>
          <p:nvCxnSpPr>
            <p:cNvPr id="12" name="Straight Arrow Connector 11"/>
            <p:cNvCxnSpPr/>
            <p:nvPr/>
          </p:nvCxnSpPr>
          <p:spPr>
            <a:xfrm>
              <a:off x="4648200" y="2928381"/>
              <a:ext cx="1066800" cy="0"/>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45720" y="-85485"/>
            <a:ext cx="9235440" cy="534997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696E8FB5-F7ED-4E90-B5C1-958EB4BE69F1}" type="slidenum">
              <a:rPr lang="en-US" smtClean="0"/>
              <a:t>27</a:t>
            </a:fld>
            <a:endParaRPr lang="en-US"/>
          </a:p>
        </p:txBody>
      </p:sp>
      <p:sp>
        <p:nvSpPr>
          <p:cNvPr id="4" name="Date Placeholder 3"/>
          <p:cNvSpPr>
            <a:spLocks noGrp="1"/>
          </p:cNvSpPr>
          <p:nvPr>
            <p:ph type="dt" sz="half" idx="10"/>
          </p:nvPr>
        </p:nvSpPr>
        <p:spPr/>
        <p:txBody>
          <a:bodyPr/>
          <a:lstStyle/>
          <a:p>
            <a:fld id="{2D965AB3-78B2-4A61-BFF8-8C0D13BA3362}" type="datetime4">
              <a:rPr lang="en-US" smtClean="0"/>
              <a:t>January 26, 2015</a:t>
            </a:fld>
            <a:endParaRPr lang="en-US"/>
          </a:p>
        </p:txBody>
      </p:sp>
      <p:sp>
        <p:nvSpPr>
          <p:cNvPr id="7" name="Footer Placeholder 6"/>
          <p:cNvSpPr>
            <a:spLocks noGrp="1"/>
          </p:cNvSpPr>
          <p:nvPr>
            <p:ph type="ftr" sz="quarter" idx="11"/>
          </p:nvPr>
        </p:nvSpPr>
        <p:spPr/>
        <p:txBody>
          <a:bodyPr/>
          <a:lstStyle/>
          <a:p>
            <a:r>
              <a:rPr lang="en-US" smtClean="0"/>
              <a:t>Marios Papas</a:t>
            </a:r>
            <a:endParaRPr lang="en-US"/>
          </a:p>
        </p:txBody>
      </p:sp>
      <p:pic>
        <p:nvPicPr>
          <p:cNvPr id="2060" name="Picture 12" descr="C:\Users\mpapas\Projects\SkinAppearance\Paper\Images\comparisons_synthetic\global\14_target_m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6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mpapas\Projects\SkinAppearance\Paper\Images\comparisons_synthetic\global\1_target_m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4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mpapas\Projects\SkinAppearance\Paper\Images\comparisons_synthetic\global\2_target_m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3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mpapas\Projects\SkinAppearance\Paper\Images\comparisons_synthetic\global\3_target_m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71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mpapas\Projects\SkinAppearance\Paper\Images\comparisons_synthetic\global\4_target_m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90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mpapas\Projects\SkinAppearance\Paper\Images\comparisons_synthetic\global\5_target_m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508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mpapas\Projects\SkinAppearance\Paper\Images\comparisons_synthetic\global\6_target_m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227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mpapas\Projects\SkinAppearance\Paper\Images\comparisons_synthetic\global\7_target_m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945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Users\mpapas\Projects\SkinAppearance\Paper\Images\comparisons_synthetic\global\8_target_mc.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664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mpapas\Projects\SkinAppearance\Paper\Images\comparisons_synthetic\global\9_target_mc.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382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mpapas\Projects\SkinAppearance\Paper\Images\comparisons_synthetic\global\10_target_m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101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Users\mpapas\Projects\SkinAppearance\Paper\Images\comparisons_synthetic\global\11_target_mc.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819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mpapas\Projects\SkinAppearance\Paper\Images\comparisons_synthetic\global\12_target_mc.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538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mpapas\Projects\SkinAppearance\Paper\Images\comparisons_synthetic\global\13_target_mc.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3256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Users\mpapas\Projects\SkinAppearance\Paper\Images\comparisons_synthetic\global\12_global_qd.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51930"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Users\mpapas\Projects\SkinAppearance\Paper\Images\comparisons_synthetic\global\13_global_qd.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77761"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Users\mpapas\Projects\SkinAppearance\Paper\Images\comparisons_synthetic\global\14_global_qd.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4854"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Users\mpapas\Projects\SkinAppearance\Paper\Images\comparisons_synthetic\global\1_global_qd.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42140"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Users\mpapas\Projects\SkinAppearance\Paper\Images\comparisons_synthetic\global\2_global_qd.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89237"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C:\Users\mpapas\Projects\SkinAppearance\Paper\Images\comparisons_synthetic\global\3_global_qd.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02350"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Users\mpapas\Projects\SkinAppearance\Paper\Images\comparisons_synthetic\global\4_global_qd.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2818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C:\Users\mpapas\Projects\SkinAppearance\Paper\Images\comparisons_synthetic\global\5_global_q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54014"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C:\Users\mpapas\Projects\SkinAppearance\Paper\Images\comparisons_synthetic\global\6_global_qd.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9846"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C:\Users\mpapas\Projects\SkinAppearance\Paper\Images\comparisons_synthetic\global\7_global_qd.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05678"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Users\mpapas\Projects\SkinAppearance\Paper\Images\comparisons_synthetic\global\8_global_qd.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0056"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C:\Users\mpapas\Projects\SkinAppearance\Paper\Images\comparisons_synthetic\global\9_global_qd.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5734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C:\Users\mpapas\Projects\SkinAppearance\Paper\Images\comparisons_synthetic\global\10_global_qd.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791720" y="971550"/>
            <a:ext cx="2286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descr="C:\Users\mpapas\Projects\SkinAppearance\Paper\Images\comparisons_synthetic\global\11_global_qd.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17552" y="971550"/>
            <a:ext cx="228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normAutofit fontScale="90000"/>
          </a:bodyPr>
          <a:lstStyle/>
          <a:p>
            <a:endParaRPr lang="en-GB" dirty="0"/>
          </a:p>
        </p:txBody>
      </p:sp>
      <p:sp>
        <p:nvSpPr>
          <p:cNvPr id="64" name="Title 1"/>
          <p:cNvSpPr txBox="1">
            <a:spLocks/>
          </p:cNvSpPr>
          <p:nvPr/>
        </p:nvSpPr>
        <p:spPr>
          <a:xfrm>
            <a:off x="365638" y="333998"/>
            <a:ext cx="8229600" cy="619125"/>
          </a:xfrm>
          <a:prstGeom prst="rect">
            <a:avLst/>
          </a:prstGeom>
        </p:spPr>
        <p:txBody>
          <a:bodyPr vert="horz" lIns="81639" tIns="40819" rIns="81639" bIns="40819" rtlCol="0" anchor="ctr">
            <a:normAutofit/>
          </a:bodyPr>
          <a:lstStyle>
            <a:lvl1pPr algn="ctr" defTabSz="816388" rtl="0" eaLnBrk="1" latinLnBrk="0" hangingPunct="1">
              <a:spcBef>
                <a:spcPct val="0"/>
              </a:spcBef>
              <a:buNone/>
              <a:defRPr sz="3900" b="1" kern="1200">
                <a:solidFill>
                  <a:schemeClr val="tx1"/>
                </a:solidFill>
                <a:latin typeface="Arial" pitchFamily="34" charset="0"/>
                <a:ea typeface="+mj-ea"/>
                <a:cs typeface="Arial" pitchFamily="34" charset="0"/>
              </a:defRPr>
            </a:lvl1pPr>
          </a:lstStyle>
          <a:p>
            <a:r>
              <a:rPr lang="en-US" sz="3200" dirty="0" smtClean="0">
                <a:latin typeface="Adobe Garamond Pro" pitchFamily="18" charset="0"/>
              </a:rPr>
              <a:t>Validation in Simulation</a:t>
            </a:r>
            <a:endParaRPr lang="en-US" sz="3200" dirty="0">
              <a:latin typeface="Adobe Garamond Pro" pitchFamily="18" charset="0"/>
            </a:endParaRPr>
          </a:p>
        </p:txBody>
      </p:sp>
      <p:sp>
        <p:nvSpPr>
          <p:cNvPr id="16" name="TextBox 15"/>
          <p:cNvSpPr txBox="1"/>
          <p:nvPr/>
        </p:nvSpPr>
        <p:spPr>
          <a:xfrm>
            <a:off x="304800"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6" name="TextBox 65"/>
          <p:cNvSpPr txBox="1"/>
          <p:nvPr/>
        </p:nvSpPr>
        <p:spPr>
          <a:xfrm>
            <a:off x="555803"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7" name="TextBox 66"/>
          <p:cNvSpPr txBox="1"/>
          <p:nvPr/>
        </p:nvSpPr>
        <p:spPr>
          <a:xfrm>
            <a:off x="922086"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8" name="TextBox 67"/>
          <p:cNvSpPr txBox="1"/>
          <p:nvPr/>
        </p:nvSpPr>
        <p:spPr>
          <a:xfrm>
            <a:off x="1173089"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9" name="TextBox 68"/>
          <p:cNvSpPr txBox="1"/>
          <p:nvPr/>
        </p:nvSpPr>
        <p:spPr>
          <a:xfrm>
            <a:off x="1547918"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70" name="TextBox 69"/>
          <p:cNvSpPr txBox="1"/>
          <p:nvPr/>
        </p:nvSpPr>
        <p:spPr>
          <a:xfrm>
            <a:off x="1798921"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71" name="TextBox 70"/>
          <p:cNvSpPr txBox="1"/>
          <p:nvPr/>
        </p:nvSpPr>
        <p:spPr>
          <a:xfrm>
            <a:off x="2182296"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72" name="TextBox 71"/>
          <p:cNvSpPr txBox="1"/>
          <p:nvPr/>
        </p:nvSpPr>
        <p:spPr>
          <a:xfrm>
            <a:off x="2433299"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73" name="TextBox 72"/>
          <p:cNvSpPr txBox="1"/>
          <p:nvPr/>
        </p:nvSpPr>
        <p:spPr>
          <a:xfrm>
            <a:off x="2808128"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74" name="TextBox 73"/>
          <p:cNvSpPr txBox="1"/>
          <p:nvPr/>
        </p:nvSpPr>
        <p:spPr>
          <a:xfrm>
            <a:off x="3059131"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75" name="TextBox 74"/>
          <p:cNvSpPr txBox="1"/>
          <p:nvPr/>
        </p:nvSpPr>
        <p:spPr>
          <a:xfrm>
            <a:off x="3433960"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76" name="TextBox 75"/>
          <p:cNvSpPr txBox="1"/>
          <p:nvPr/>
        </p:nvSpPr>
        <p:spPr>
          <a:xfrm>
            <a:off x="3684963"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77" name="TextBox 76"/>
          <p:cNvSpPr txBox="1"/>
          <p:nvPr/>
        </p:nvSpPr>
        <p:spPr>
          <a:xfrm>
            <a:off x="4068338"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78" name="TextBox 77"/>
          <p:cNvSpPr txBox="1"/>
          <p:nvPr/>
        </p:nvSpPr>
        <p:spPr>
          <a:xfrm>
            <a:off x="4319341"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79" name="TextBox 78"/>
          <p:cNvSpPr txBox="1"/>
          <p:nvPr/>
        </p:nvSpPr>
        <p:spPr>
          <a:xfrm>
            <a:off x="4694170"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80" name="TextBox 79"/>
          <p:cNvSpPr txBox="1"/>
          <p:nvPr/>
        </p:nvSpPr>
        <p:spPr>
          <a:xfrm>
            <a:off x="4945173"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81" name="TextBox 80"/>
          <p:cNvSpPr txBox="1"/>
          <p:nvPr/>
        </p:nvSpPr>
        <p:spPr>
          <a:xfrm>
            <a:off x="5311456"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82" name="TextBox 81"/>
          <p:cNvSpPr txBox="1"/>
          <p:nvPr/>
        </p:nvSpPr>
        <p:spPr>
          <a:xfrm>
            <a:off x="5562459"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83" name="TextBox 82"/>
          <p:cNvSpPr txBox="1"/>
          <p:nvPr/>
        </p:nvSpPr>
        <p:spPr>
          <a:xfrm>
            <a:off x="5945834"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84" name="TextBox 83"/>
          <p:cNvSpPr txBox="1"/>
          <p:nvPr/>
        </p:nvSpPr>
        <p:spPr>
          <a:xfrm>
            <a:off x="6196837"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85" name="TextBox 84"/>
          <p:cNvSpPr txBox="1"/>
          <p:nvPr/>
        </p:nvSpPr>
        <p:spPr>
          <a:xfrm>
            <a:off x="6571666"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86" name="TextBox 85"/>
          <p:cNvSpPr txBox="1"/>
          <p:nvPr/>
        </p:nvSpPr>
        <p:spPr>
          <a:xfrm>
            <a:off x="6822669"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87" name="TextBox 86"/>
          <p:cNvSpPr txBox="1"/>
          <p:nvPr/>
        </p:nvSpPr>
        <p:spPr>
          <a:xfrm>
            <a:off x="7197497"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88" name="TextBox 87"/>
          <p:cNvSpPr txBox="1"/>
          <p:nvPr/>
        </p:nvSpPr>
        <p:spPr>
          <a:xfrm>
            <a:off x="7448500"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89" name="TextBox 88"/>
          <p:cNvSpPr txBox="1"/>
          <p:nvPr/>
        </p:nvSpPr>
        <p:spPr>
          <a:xfrm>
            <a:off x="7831875"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90" name="TextBox 89"/>
          <p:cNvSpPr txBox="1"/>
          <p:nvPr/>
        </p:nvSpPr>
        <p:spPr>
          <a:xfrm>
            <a:off x="8082878"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91" name="TextBox 90"/>
          <p:cNvSpPr txBox="1"/>
          <p:nvPr/>
        </p:nvSpPr>
        <p:spPr>
          <a:xfrm>
            <a:off x="8457707"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92" name="TextBox 91"/>
          <p:cNvSpPr txBox="1"/>
          <p:nvPr/>
        </p:nvSpPr>
        <p:spPr>
          <a:xfrm>
            <a:off x="8708710" y="937796"/>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Tree>
    <p:extLst>
      <p:ext uri="{BB962C8B-B14F-4D97-AF65-F5344CB8AC3E}">
        <p14:creationId xmlns:p14="http://schemas.microsoft.com/office/powerpoint/2010/main" val="3997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fade">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fade">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fade">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fade">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xEl>
                                              <p:pRg st="7" end="7"/>
                                            </p:txEl>
                                          </p:spTgt>
                                        </p:tgtEl>
                                        <p:attrNameLst>
                                          <p:attrName>style.visibility</p:attrName>
                                        </p:attrNameLst>
                                      </p:cBhvr>
                                      <p:to>
                                        <p:strVal val="visible"/>
                                      </p:to>
                                    </p:set>
                                    <p:animEffect transition="in" filter="fade">
                                      <p:cBhvr>
                                        <p:cTn id="32" dur="500"/>
                                        <p:tgtEl>
                                          <p:spTgt spid="3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grpId="0" nodeType="clickEffect">
                                  <p:stCondLst>
                                    <p:cond delay="0"/>
                                  </p:stCondLst>
                                  <p:childTnLst>
                                    <p:animClr clrSpc="rgb" dir="cw">
                                      <p:cBhvr override="childStyle">
                                        <p:cTn id="56" dur="500" fill="hold"/>
                                        <p:tgtEl>
                                          <p:spTgt spid="64"/>
                                        </p:tgtEl>
                                        <p:attrNameLst>
                                          <p:attrName>style.color</p:attrName>
                                        </p:attrNameLst>
                                      </p:cBhvr>
                                      <p:to>
                                        <a:srgbClr val="FFFFFF"/>
                                      </p:to>
                                    </p:animClr>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50"/>
                                        <p:tgtEl>
                                          <p:spTgt spid="62"/>
                                        </p:tgtEl>
                                      </p:cBhvr>
                                    </p:animEffect>
                                  </p:childTnLst>
                                </p:cTn>
                              </p:par>
                              <p:par>
                                <p:cTn id="60" presetID="10" presetClass="entr" presetSubtype="0" fill="hold" nodeType="withEffect">
                                  <p:stCondLst>
                                    <p:cond delay="0"/>
                                  </p:stCondLst>
                                  <p:childTnLst>
                                    <p:set>
                                      <p:cBhvr>
                                        <p:cTn id="61" dur="1" fill="hold">
                                          <p:stCondLst>
                                            <p:cond delay="0"/>
                                          </p:stCondLst>
                                        </p:cTn>
                                        <p:tgtEl>
                                          <p:spTgt spid="2060"/>
                                        </p:tgtEl>
                                        <p:attrNameLst>
                                          <p:attrName>style.visibility</p:attrName>
                                        </p:attrNameLst>
                                      </p:cBhvr>
                                      <p:to>
                                        <p:strVal val="visible"/>
                                      </p:to>
                                    </p:set>
                                    <p:animEffect transition="in" filter="fade">
                                      <p:cBhvr>
                                        <p:cTn id="62" dur="250"/>
                                        <p:tgtEl>
                                          <p:spTgt spid="20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50"/>
                                        <p:tgtEl>
                                          <p:spTgt spid="16"/>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061"/>
                                        </p:tgtEl>
                                        <p:attrNameLst>
                                          <p:attrName>style.visibility</p:attrName>
                                        </p:attrNameLst>
                                      </p:cBhvr>
                                      <p:to>
                                        <p:strVal val="visible"/>
                                      </p:to>
                                    </p:set>
                                    <p:animEffect transition="in" filter="fade">
                                      <p:cBhvr>
                                        <p:cTn id="69" dur="250"/>
                                        <p:tgtEl>
                                          <p:spTgt spid="20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250"/>
                                        <p:tgtEl>
                                          <p:spTgt spid="67"/>
                                        </p:tgtEl>
                                      </p:cBhvr>
                                    </p:animEffect>
                                  </p:childTnLst>
                                </p:cTn>
                              </p:par>
                            </p:childTnLst>
                          </p:cTn>
                        </p:par>
                        <p:par>
                          <p:cTn id="73" fill="hold">
                            <p:stCondLst>
                              <p:cond delay="750"/>
                            </p:stCondLst>
                            <p:childTnLst>
                              <p:par>
                                <p:cTn id="74" presetID="10" presetClass="entr" presetSubtype="0" fill="hold" nodeType="afterEffect">
                                  <p:stCondLst>
                                    <p:cond delay="0"/>
                                  </p:stCondLst>
                                  <p:childTnLst>
                                    <p:set>
                                      <p:cBhvr>
                                        <p:cTn id="75" dur="1" fill="hold">
                                          <p:stCondLst>
                                            <p:cond delay="0"/>
                                          </p:stCondLst>
                                        </p:cTn>
                                        <p:tgtEl>
                                          <p:spTgt spid="2062"/>
                                        </p:tgtEl>
                                        <p:attrNameLst>
                                          <p:attrName>style.visibility</p:attrName>
                                        </p:attrNameLst>
                                      </p:cBhvr>
                                      <p:to>
                                        <p:strVal val="visible"/>
                                      </p:to>
                                    </p:set>
                                    <p:animEffect transition="in" filter="fade">
                                      <p:cBhvr>
                                        <p:cTn id="76" dur="250"/>
                                        <p:tgtEl>
                                          <p:spTgt spid="20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250"/>
                                        <p:tgtEl>
                                          <p:spTgt spid="69"/>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2063"/>
                                        </p:tgtEl>
                                        <p:attrNameLst>
                                          <p:attrName>style.visibility</p:attrName>
                                        </p:attrNameLst>
                                      </p:cBhvr>
                                      <p:to>
                                        <p:strVal val="visible"/>
                                      </p:to>
                                    </p:set>
                                    <p:animEffect transition="in" filter="fade">
                                      <p:cBhvr>
                                        <p:cTn id="83" dur="250"/>
                                        <p:tgtEl>
                                          <p:spTgt spid="206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250"/>
                                        <p:tgtEl>
                                          <p:spTgt spid="71"/>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2064"/>
                                        </p:tgtEl>
                                        <p:attrNameLst>
                                          <p:attrName>style.visibility</p:attrName>
                                        </p:attrNameLst>
                                      </p:cBhvr>
                                      <p:to>
                                        <p:strVal val="visible"/>
                                      </p:to>
                                    </p:set>
                                    <p:animEffect transition="in" filter="fade">
                                      <p:cBhvr>
                                        <p:cTn id="90" dur="250"/>
                                        <p:tgtEl>
                                          <p:spTgt spid="206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fade">
                                      <p:cBhvr>
                                        <p:cTn id="93" dur="250"/>
                                        <p:tgtEl>
                                          <p:spTgt spid="73"/>
                                        </p:tgtEl>
                                      </p:cBhvr>
                                    </p:animEffec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2065"/>
                                        </p:tgtEl>
                                        <p:attrNameLst>
                                          <p:attrName>style.visibility</p:attrName>
                                        </p:attrNameLst>
                                      </p:cBhvr>
                                      <p:to>
                                        <p:strVal val="visible"/>
                                      </p:to>
                                    </p:set>
                                    <p:animEffect transition="in" filter="fade">
                                      <p:cBhvr>
                                        <p:cTn id="97" dur="250"/>
                                        <p:tgtEl>
                                          <p:spTgt spid="206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250"/>
                                        <p:tgtEl>
                                          <p:spTgt spid="75"/>
                                        </p:tgtEl>
                                      </p:cBhvr>
                                    </p:animEffect>
                                  </p:childTnLst>
                                </p:cTn>
                              </p:par>
                            </p:childTnLst>
                          </p:cTn>
                        </p:par>
                        <p:par>
                          <p:cTn id="101" fill="hold">
                            <p:stCondLst>
                              <p:cond delay="1750"/>
                            </p:stCondLst>
                            <p:childTnLst>
                              <p:par>
                                <p:cTn id="102" presetID="10" presetClass="entr" presetSubtype="0" fill="hold" nodeType="afterEffect">
                                  <p:stCondLst>
                                    <p:cond delay="0"/>
                                  </p:stCondLst>
                                  <p:childTnLst>
                                    <p:set>
                                      <p:cBhvr>
                                        <p:cTn id="103" dur="1" fill="hold">
                                          <p:stCondLst>
                                            <p:cond delay="0"/>
                                          </p:stCondLst>
                                        </p:cTn>
                                        <p:tgtEl>
                                          <p:spTgt spid="2066"/>
                                        </p:tgtEl>
                                        <p:attrNameLst>
                                          <p:attrName>style.visibility</p:attrName>
                                        </p:attrNameLst>
                                      </p:cBhvr>
                                      <p:to>
                                        <p:strVal val="visible"/>
                                      </p:to>
                                    </p:set>
                                    <p:animEffect transition="in" filter="fade">
                                      <p:cBhvr>
                                        <p:cTn id="104" dur="250"/>
                                        <p:tgtEl>
                                          <p:spTgt spid="206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250"/>
                                        <p:tgtEl>
                                          <p:spTgt spid="77"/>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2067"/>
                                        </p:tgtEl>
                                        <p:attrNameLst>
                                          <p:attrName>style.visibility</p:attrName>
                                        </p:attrNameLst>
                                      </p:cBhvr>
                                      <p:to>
                                        <p:strVal val="visible"/>
                                      </p:to>
                                    </p:set>
                                    <p:animEffect transition="in" filter="fade">
                                      <p:cBhvr>
                                        <p:cTn id="111" dur="250"/>
                                        <p:tgtEl>
                                          <p:spTgt spid="206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fade">
                                      <p:cBhvr>
                                        <p:cTn id="114" dur="250"/>
                                        <p:tgtEl>
                                          <p:spTgt spid="79"/>
                                        </p:tgtEl>
                                      </p:cBhvr>
                                    </p:animEffect>
                                  </p:childTnLst>
                                </p:cTn>
                              </p:par>
                            </p:childTnLst>
                          </p:cTn>
                        </p:par>
                        <p:par>
                          <p:cTn id="115" fill="hold">
                            <p:stCondLst>
                              <p:cond delay="2250"/>
                            </p:stCondLst>
                            <p:childTnLst>
                              <p:par>
                                <p:cTn id="116" presetID="10" presetClass="entr" presetSubtype="0" fill="hold" nodeType="afterEffect">
                                  <p:stCondLst>
                                    <p:cond delay="0"/>
                                  </p:stCondLst>
                                  <p:childTnLst>
                                    <p:set>
                                      <p:cBhvr>
                                        <p:cTn id="117" dur="1" fill="hold">
                                          <p:stCondLst>
                                            <p:cond delay="0"/>
                                          </p:stCondLst>
                                        </p:cTn>
                                        <p:tgtEl>
                                          <p:spTgt spid="2068"/>
                                        </p:tgtEl>
                                        <p:attrNameLst>
                                          <p:attrName>style.visibility</p:attrName>
                                        </p:attrNameLst>
                                      </p:cBhvr>
                                      <p:to>
                                        <p:strVal val="visible"/>
                                      </p:to>
                                    </p:set>
                                    <p:animEffect transition="in" filter="fade">
                                      <p:cBhvr>
                                        <p:cTn id="118" dur="250"/>
                                        <p:tgtEl>
                                          <p:spTgt spid="206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250"/>
                                        <p:tgtEl>
                                          <p:spTgt spid="81"/>
                                        </p:tgtEl>
                                      </p:cBhvr>
                                    </p:animEffect>
                                  </p:childTnLst>
                                </p:cTn>
                              </p:par>
                            </p:childTnLst>
                          </p:cTn>
                        </p:par>
                        <p:par>
                          <p:cTn id="122" fill="hold">
                            <p:stCondLst>
                              <p:cond delay="2500"/>
                            </p:stCondLst>
                            <p:childTnLst>
                              <p:par>
                                <p:cTn id="123" presetID="10" presetClass="entr" presetSubtype="0" fill="hold" nodeType="afterEffect">
                                  <p:stCondLst>
                                    <p:cond delay="0"/>
                                  </p:stCondLst>
                                  <p:childTnLst>
                                    <p:set>
                                      <p:cBhvr>
                                        <p:cTn id="124" dur="1" fill="hold">
                                          <p:stCondLst>
                                            <p:cond delay="0"/>
                                          </p:stCondLst>
                                        </p:cTn>
                                        <p:tgtEl>
                                          <p:spTgt spid="2069"/>
                                        </p:tgtEl>
                                        <p:attrNameLst>
                                          <p:attrName>style.visibility</p:attrName>
                                        </p:attrNameLst>
                                      </p:cBhvr>
                                      <p:to>
                                        <p:strVal val="visible"/>
                                      </p:to>
                                    </p:set>
                                    <p:animEffect transition="in" filter="fade">
                                      <p:cBhvr>
                                        <p:cTn id="125" dur="250"/>
                                        <p:tgtEl>
                                          <p:spTgt spid="206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fade">
                                      <p:cBhvr>
                                        <p:cTn id="128" dur="250"/>
                                        <p:tgtEl>
                                          <p:spTgt spid="83"/>
                                        </p:tgtEl>
                                      </p:cBhvr>
                                    </p:animEffect>
                                  </p:childTnLst>
                                </p:cTn>
                              </p:par>
                            </p:childTnLst>
                          </p:cTn>
                        </p:par>
                        <p:par>
                          <p:cTn id="129" fill="hold">
                            <p:stCondLst>
                              <p:cond delay="2750"/>
                            </p:stCondLst>
                            <p:childTnLst>
                              <p:par>
                                <p:cTn id="130" presetID="10" presetClass="entr" presetSubtype="0" fill="hold" nodeType="afterEffect">
                                  <p:stCondLst>
                                    <p:cond delay="0"/>
                                  </p:stCondLst>
                                  <p:childTnLst>
                                    <p:set>
                                      <p:cBhvr>
                                        <p:cTn id="131" dur="1" fill="hold">
                                          <p:stCondLst>
                                            <p:cond delay="0"/>
                                          </p:stCondLst>
                                        </p:cTn>
                                        <p:tgtEl>
                                          <p:spTgt spid="2070"/>
                                        </p:tgtEl>
                                        <p:attrNameLst>
                                          <p:attrName>style.visibility</p:attrName>
                                        </p:attrNameLst>
                                      </p:cBhvr>
                                      <p:to>
                                        <p:strVal val="visible"/>
                                      </p:to>
                                    </p:set>
                                    <p:animEffect transition="in" filter="fade">
                                      <p:cBhvr>
                                        <p:cTn id="132" dur="250"/>
                                        <p:tgtEl>
                                          <p:spTgt spid="207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fade">
                                      <p:cBhvr>
                                        <p:cTn id="135" dur="250"/>
                                        <p:tgtEl>
                                          <p:spTgt spid="85"/>
                                        </p:tgtEl>
                                      </p:cBhvr>
                                    </p:animEffect>
                                  </p:childTnLst>
                                </p:cTn>
                              </p:par>
                            </p:childTnLst>
                          </p:cTn>
                        </p:par>
                        <p:par>
                          <p:cTn id="136" fill="hold">
                            <p:stCondLst>
                              <p:cond delay="3000"/>
                            </p:stCondLst>
                            <p:childTnLst>
                              <p:par>
                                <p:cTn id="137" presetID="10" presetClass="entr" presetSubtype="0" fill="hold" nodeType="afterEffect">
                                  <p:stCondLst>
                                    <p:cond delay="0"/>
                                  </p:stCondLst>
                                  <p:childTnLst>
                                    <p:set>
                                      <p:cBhvr>
                                        <p:cTn id="138" dur="1" fill="hold">
                                          <p:stCondLst>
                                            <p:cond delay="0"/>
                                          </p:stCondLst>
                                        </p:cTn>
                                        <p:tgtEl>
                                          <p:spTgt spid="2071"/>
                                        </p:tgtEl>
                                        <p:attrNameLst>
                                          <p:attrName>style.visibility</p:attrName>
                                        </p:attrNameLst>
                                      </p:cBhvr>
                                      <p:to>
                                        <p:strVal val="visible"/>
                                      </p:to>
                                    </p:set>
                                    <p:animEffect transition="in" filter="fade">
                                      <p:cBhvr>
                                        <p:cTn id="139" dur="250"/>
                                        <p:tgtEl>
                                          <p:spTgt spid="207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Effect transition="in" filter="fade">
                                      <p:cBhvr>
                                        <p:cTn id="142" dur="250"/>
                                        <p:tgtEl>
                                          <p:spTgt spid="87"/>
                                        </p:tgtEl>
                                      </p:cBhvr>
                                    </p:animEffect>
                                  </p:childTnLst>
                                </p:cTn>
                              </p:par>
                            </p:childTnLst>
                          </p:cTn>
                        </p:par>
                        <p:par>
                          <p:cTn id="143" fill="hold">
                            <p:stCondLst>
                              <p:cond delay="3250"/>
                            </p:stCondLst>
                            <p:childTnLst>
                              <p:par>
                                <p:cTn id="144" presetID="10" presetClass="entr" presetSubtype="0" fill="hold" nodeType="afterEffect">
                                  <p:stCondLst>
                                    <p:cond delay="0"/>
                                  </p:stCondLst>
                                  <p:childTnLst>
                                    <p:set>
                                      <p:cBhvr>
                                        <p:cTn id="145" dur="1" fill="hold">
                                          <p:stCondLst>
                                            <p:cond delay="0"/>
                                          </p:stCondLst>
                                        </p:cTn>
                                        <p:tgtEl>
                                          <p:spTgt spid="2072"/>
                                        </p:tgtEl>
                                        <p:attrNameLst>
                                          <p:attrName>style.visibility</p:attrName>
                                        </p:attrNameLst>
                                      </p:cBhvr>
                                      <p:to>
                                        <p:strVal val="visible"/>
                                      </p:to>
                                    </p:set>
                                    <p:animEffect transition="in" filter="fade">
                                      <p:cBhvr>
                                        <p:cTn id="146" dur="250"/>
                                        <p:tgtEl>
                                          <p:spTgt spid="207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9"/>
                                        </p:tgtEl>
                                        <p:attrNameLst>
                                          <p:attrName>style.visibility</p:attrName>
                                        </p:attrNameLst>
                                      </p:cBhvr>
                                      <p:to>
                                        <p:strVal val="visible"/>
                                      </p:to>
                                    </p:set>
                                    <p:animEffect transition="in" filter="fade">
                                      <p:cBhvr>
                                        <p:cTn id="149" dur="250"/>
                                        <p:tgtEl>
                                          <p:spTgt spid="89"/>
                                        </p:tgtEl>
                                      </p:cBhvr>
                                    </p:animEffect>
                                  </p:childTnLst>
                                </p:cTn>
                              </p:par>
                            </p:childTnLst>
                          </p:cTn>
                        </p:par>
                        <p:par>
                          <p:cTn id="150" fill="hold">
                            <p:stCondLst>
                              <p:cond delay="3500"/>
                            </p:stCondLst>
                            <p:childTnLst>
                              <p:par>
                                <p:cTn id="151" presetID="10" presetClass="entr" presetSubtype="0" fill="hold" nodeType="afterEffect">
                                  <p:stCondLst>
                                    <p:cond delay="0"/>
                                  </p:stCondLst>
                                  <p:childTnLst>
                                    <p:set>
                                      <p:cBhvr>
                                        <p:cTn id="152" dur="1" fill="hold">
                                          <p:stCondLst>
                                            <p:cond delay="0"/>
                                          </p:stCondLst>
                                        </p:cTn>
                                        <p:tgtEl>
                                          <p:spTgt spid="2073"/>
                                        </p:tgtEl>
                                        <p:attrNameLst>
                                          <p:attrName>style.visibility</p:attrName>
                                        </p:attrNameLst>
                                      </p:cBhvr>
                                      <p:to>
                                        <p:strVal val="visible"/>
                                      </p:to>
                                    </p:set>
                                    <p:animEffect transition="in" filter="fade">
                                      <p:cBhvr>
                                        <p:cTn id="153" dur="250"/>
                                        <p:tgtEl>
                                          <p:spTgt spid="207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91"/>
                                        </p:tgtEl>
                                        <p:attrNameLst>
                                          <p:attrName>style.visibility</p:attrName>
                                        </p:attrNameLst>
                                      </p:cBhvr>
                                      <p:to>
                                        <p:strVal val="visible"/>
                                      </p:to>
                                    </p:set>
                                    <p:animEffect transition="in" filter="fade">
                                      <p:cBhvr>
                                        <p:cTn id="156" dur="250"/>
                                        <p:tgtEl>
                                          <p:spTgt spid="91"/>
                                        </p:tgtEl>
                                      </p:cBhvr>
                                    </p:animEffect>
                                  </p:childTnLst>
                                </p:cTn>
                              </p:par>
                            </p:childTnLst>
                          </p:cTn>
                        </p:par>
                        <p:par>
                          <p:cTn id="157" fill="hold">
                            <p:stCondLst>
                              <p:cond delay="3750"/>
                            </p:stCondLst>
                            <p:childTnLst>
                              <p:par>
                                <p:cTn id="158" presetID="10" presetClass="entr" presetSubtype="0" fill="hold" nodeType="afterEffect">
                                  <p:stCondLst>
                                    <p:cond delay="0"/>
                                  </p:stCondLst>
                                  <p:childTnLst>
                                    <p:set>
                                      <p:cBhvr>
                                        <p:cTn id="159" dur="1" fill="hold">
                                          <p:stCondLst>
                                            <p:cond delay="0"/>
                                          </p:stCondLst>
                                        </p:cTn>
                                        <p:tgtEl>
                                          <p:spTgt spid="2090"/>
                                        </p:tgtEl>
                                        <p:attrNameLst>
                                          <p:attrName>style.visibility</p:attrName>
                                        </p:attrNameLst>
                                      </p:cBhvr>
                                      <p:to>
                                        <p:strVal val="visible"/>
                                      </p:to>
                                    </p:set>
                                    <p:animEffect transition="in" filter="fade">
                                      <p:cBhvr>
                                        <p:cTn id="160" dur="250"/>
                                        <p:tgtEl>
                                          <p:spTgt spid="209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fade">
                                      <p:cBhvr>
                                        <p:cTn id="163" dur="250"/>
                                        <p:tgtEl>
                                          <p:spTgt spid="66"/>
                                        </p:tgtEl>
                                      </p:cBhvr>
                                    </p:animEffect>
                                  </p:childTnLst>
                                </p:cTn>
                              </p:par>
                            </p:childTnLst>
                          </p:cTn>
                        </p:par>
                        <p:par>
                          <p:cTn id="164" fill="hold">
                            <p:stCondLst>
                              <p:cond delay="4000"/>
                            </p:stCondLst>
                            <p:childTnLst>
                              <p:par>
                                <p:cTn id="165" presetID="10" presetClass="entr" presetSubtype="0" fill="hold" nodeType="afterEffect">
                                  <p:stCondLst>
                                    <p:cond delay="0"/>
                                  </p:stCondLst>
                                  <p:childTnLst>
                                    <p:set>
                                      <p:cBhvr>
                                        <p:cTn id="166" dur="1" fill="hold">
                                          <p:stCondLst>
                                            <p:cond delay="0"/>
                                          </p:stCondLst>
                                        </p:cTn>
                                        <p:tgtEl>
                                          <p:spTgt spid="2091"/>
                                        </p:tgtEl>
                                        <p:attrNameLst>
                                          <p:attrName>style.visibility</p:attrName>
                                        </p:attrNameLst>
                                      </p:cBhvr>
                                      <p:to>
                                        <p:strVal val="visible"/>
                                      </p:to>
                                    </p:set>
                                    <p:animEffect transition="in" filter="fade">
                                      <p:cBhvr>
                                        <p:cTn id="167" dur="250"/>
                                        <p:tgtEl>
                                          <p:spTgt spid="209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fade">
                                      <p:cBhvr>
                                        <p:cTn id="170" dur="250"/>
                                        <p:tgtEl>
                                          <p:spTgt spid="68"/>
                                        </p:tgtEl>
                                      </p:cBhvr>
                                    </p:animEffect>
                                  </p:childTnLst>
                                </p:cTn>
                              </p:par>
                            </p:childTnLst>
                          </p:cTn>
                        </p:par>
                        <p:par>
                          <p:cTn id="171" fill="hold">
                            <p:stCondLst>
                              <p:cond delay="4250"/>
                            </p:stCondLst>
                            <p:childTnLst>
                              <p:par>
                                <p:cTn id="172" presetID="10" presetClass="entr" presetSubtype="0" fill="hold" nodeType="afterEffect">
                                  <p:stCondLst>
                                    <p:cond delay="0"/>
                                  </p:stCondLst>
                                  <p:childTnLst>
                                    <p:set>
                                      <p:cBhvr>
                                        <p:cTn id="173" dur="1" fill="hold">
                                          <p:stCondLst>
                                            <p:cond delay="0"/>
                                          </p:stCondLst>
                                        </p:cTn>
                                        <p:tgtEl>
                                          <p:spTgt spid="2092"/>
                                        </p:tgtEl>
                                        <p:attrNameLst>
                                          <p:attrName>style.visibility</p:attrName>
                                        </p:attrNameLst>
                                      </p:cBhvr>
                                      <p:to>
                                        <p:strVal val="visible"/>
                                      </p:to>
                                    </p:set>
                                    <p:animEffect transition="in" filter="fade">
                                      <p:cBhvr>
                                        <p:cTn id="174" dur="250"/>
                                        <p:tgtEl>
                                          <p:spTgt spid="209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0"/>
                                        </p:tgtEl>
                                        <p:attrNameLst>
                                          <p:attrName>style.visibility</p:attrName>
                                        </p:attrNameLst>
                                      </p:cBhvr>
                                      <p:to>
                                        <p:strVal val="visible"/>
                                      </p:to>
                                    </p:set>
                                    <p:animEffect transition="in" filter="fade">
                                      <p:cBhvr>
                                        <p:cTn id="177" dur="250"/>
                                        <p:tgtEl>
                                          <p:spTgt spid="70"/>
                                        </p:tgtEl>
                                      </p:cBhvr>
                                    </p:animEffect>
                                  </p:childTnLst>
                                </p:cTn>
                              </p:par>
                            </p:childTnLst>
                          </p:cTn>
                        </p:par>
                        <p:par>
                          <p:cTn id="178" fill="hold">
                            <p:stCondLst>
                              <p:cond delay="4500"/>
                            </p:stCondLst>
                            <p:childTnLst>
                              <p:par>
                                <p:cTn id="179" presetID="10" presetClass="entr" presetSubtype="0" fill="hold" nodeType="afterEffect">
                                  <p:stCondLst>
                                    <p:cond delay="0"/>
                                  </p:stCondLst>
                                  <p:childTnLst>
                                    <p:set>
                                      <p:cBhvr>
                                        <p:cTn id="180" dur="1" fill="hold">
                                          <p:stCondLst>
                                            <p:cond delay="0"/>
                                          </p:stCondLst>
                                        </p:cTn>
                                        <p:tgtEl>
                                          <p:spTgt spid="2093"/>
                                        </p:tgtEl>
                                        <p:attrNameLst>
                                          <p:attrName>style.visibility</p:attrName>
                                        </p:attrNameLst>
                                      </p:cBhvr>
                                      <p:to>
                                        <p:strVal val="visible"/>
                                      </p:to>
                                    </p:set>
                                    <p:animEffect transition="in" filter="fade">
                                      <p:cBhvr>
                                        <p:cTn id="181" dur="250"/>
                                        <p:tgtEl>
                                          <p:spTgt spid="2093"/>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2"/>
                                        </p:tgtEl>
                                        <p:attrNameLst>
                                          <p:attrName>style.visibility</p:attrName>
                                        </p:attrNameLst>
                                      </p:cBhvr>
                                      <p:to>
                                        <p:strVal val="visible"/>
                                      </p:to>
                                    </p:set>
                                    <p:animEffect transition="in" filter="fade">
                                      <p:cBhvr>
                                        <p:cTn id="184" dur="250"/>
                                        <p:tgtEl>
                                          <p:spTgt spid="72"/>
                                        </p:tgtEl>
                                      </p:cBhvr>
                                    </p:animEffect>
                                  </p:childTnLst>
                                </p:cTn>
                              </p:par>
                            </p:childTnLst>
                          </p:cTn>
                        </p:par>
                        <p:par>
                          <p:cTn id="185" fill="hold">
                            <p:stCondLst>
                              <p:cond delay="4750"/>
                            </p:stCondLst>
                            <p:childTnLst>
                              <p:par>
                                <p:cTn id="186" presetID="10" presetClass="entr" presetSubtype="0" fill="hold" nodeType="afterEffect">
                                  <p:stCondLst>
                                    <p:cond delay="0"/>
                                  </p:stCondLst>
                                  <p:childTnLst>
                                    <p:set>
                                      <p:cBhvr>
                                        <p:cTn id="187" dur="1" fill="hold">
                                          <p:stCondLst>
                                            <p:cond delay="0"/>
                                          </p:stCondLst>
                                        </p:cTn>
                                        <p:tgtEl>
                                          <p:spTgt spid="2094"/>
                                        </p:tgtEl>
                                        <p:attrNameLst>
                                          <p:attrName>style.visibility</p:attrName>
                                        </p:attrNameLst>
                                      </p:cBhvr>
                                      <p:to>
                                        <p:strVal val="visible"/>
                                      </p:to>
                                    </p:set>
                                    <p:animEffect transition="in" filter="fade">
                                      <p:cBhvr>
                                        <p:cTn id="188" dur="250"/>
                                        <p:tgtEl>
                                          <p:spTgt spid="209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fade">
                                      <p:cBhvr>
                                        <p:cTn id="191" dur="250"/>
                                        <p:tgtEl>
                                          <p:spTgt spid="74"/>
                                        </p:tgtEl>
                                      </p:cBhvr>
                                    </p:animEffect>
                                  </p:childTnLst>
                                </p:cTn>
                              </p:par>
                            </p:childTnLst>
                          </p:cTn>
                        </p:par>
                        <p:par>
                          <p:cTn id="192" fill="hold">
                            <p:stCondLst>
                              <p:cond delay="5000"/>
                            </p:stCondLst>
                            <p:childTnLst>
                              <p:par>
                                <p:cTn id="193" presetID="10" presetClass="entr" presetSubtype="0" fill="hold" nodeType="afterEffect">
                                  <p:stCondLst>
                                    <p:cond delay="0"/>
                                  </p:stCondLst>
                                  <p:childTnLst>
                                    <p:set>
                                      <p:cBhvr>
                                        <p:cTn id="194" dur="1" fill="hold">
                                          <p:stCondLst>
                                            <p:cond delay="0"/>
                                          </p:stCondLst>
                                        </p:cTn>
                                        <p:tgtEl>
                                          <p:spTgt spid="2095"/>
                                        </p:tgtEl>
                                        <p:attrNameLst>
                                          <p:attrName>style.visibility</p:attrName>
                                        </p:attrNameLst>
                                      </p:cBhvr>
                                      <p:to>
                                        <p:strVal val="visible"/>
                                      </p:to>
                                    </p:set>
                                    <p:animEffect transition="in" filter="fade">
                                      <p:cBhvr>
                                        <p:cTn id="195" dur="250"/>
                                        <p:tgtEl>
                                          <p:spTgt spid="209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76"/>
                                        </p:tgtEl>
                                        <p:attrNameLst>
                                          <p:attrName>style.visibility</p:attrName>
                                        </p:attrNameLst>
                                      </p:cBhvr>
                                      <p:to>
                                        <p:strVal val="visible"/>
                                      </p:to>
                                    </p:set>
                                    <p:animEffect transition="in" filter="fade">
                                      <p:cBhvr>
                                        <p:cTn id="198" dur="250"/>
                                        <p:tgtEl>
                                          <p:spTgt spid="76"/>
                                        </p:tgtEl>
                                      </p:cBhvr>
                                    </p:animEffect>
                                  </p:childTnLst>
                                </p:cTn>
                              </p:par>
                            </p:childTnLst>
                          </p:cTn>
                        </p:par>
                        <p:par>
                          <p:cTn id="199" fill="hold">
                            <p:stCondLst>
                              <p:cond delay="5250"/>
                            </p:stCondLst>
                            <p:childTnLst>
                              <p:par>
                                <p:cTn id="200" presetID="10" presetClass="entr" presetSubtype="0" fill="hold" nodeType="afterEffect">
                                  <p:stCondLst>
                                    <p:cond delay="0"/>
                                  </p:stCondLst>
                                  <p:childTnLst>
                                    <p:set>
                                      <p:cBhvr>
                                        <p:cTn id="201" dur="1" fill="hold">
                                          <p:stCondLst>
                                            <p:cond delay="0"/>
                                          </p:stCondLst>
                                        </p:cTn>
                                        <p:tgtEl>
                                          <p:spTgt spid="2096"/>
                                        </p:tgtEl>
                                        <p:attrNameLst>
                                          <p:attrName>style.visibility</p:attrName>
                                        </p:attrNameLst>
                                      </p:cBhvr>
                                      <p:to>
                                        <p:strVal val="visible"/>
                                      </p:to>
                                    </p:set>
                                    <p:animEffect transition="in" filter="fade">
                                      <p:cBhvr>
                                        <p:cTn id="202" dur="250"/>
                                        <p:tgtEl>
                                          <p:spTgt spid="2096"/>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78"/>
                                        </p:tgtEl>
                                        <p:attrNameLst>
                                          <p:attrName>style.visibility</p:attrName>
                                        </p:attrNameLst>
                                      </p:cBhvr>
                                      <p:to>
                                        <p:strVal val="visible"/>
                                      </p:to>
                                    </p:set>
                                    <p:animEffect transition="in" filter="fade">
                                      <p:cBhvr>
                                        <p:cTn id="205" dur="250"/>
                                        <p:tgtEl>
                                          <p:spTgt spid="78"/>
                                        </p:tgtEl>
                                      </p:cBhvr>
                                    </p:animEffect>
                                  </p:childTnLst>
                                </p:cTn>
                              </p:par>
                            </p:childTnLst>
                          </p:cTn>
                        </p:par>
                        <p:par>
                          <p:cTn id="206" fill="hold">
                            <p:stCondLst>
                              <p:cond delay="5500"/>
                            </p:stCondLst>
                            <p:childTnLst>
                              <p:par>
                                <p:cTn id="207" presetID="10" presetClass="entr" presetSubtype="0" fill="hold" nodeType="afterEffect">
                                  <p:stCondLst>
                                    <p:cond delay="0"/>
                                  </p:stCondLst>
                                  <p:childTnLst>
                                    <p:set>
                                      <p:cBhvr>
                                        <p:cTn id="208" dur="1" fill="hold">
                                          <p:stCondLst>
                                            <p:cond delay="0"/>
                                          </p:stCondLst>
                                        </p:cTn>
                                        <p:tgtEl>
                                          <p:spTgt spid="2097"/>
                                        </p:tgtEl>
                                        <p:attrNameLst>
                                          <p:attrName>style.visibility</p:attrName>
                                        </p:attrNameLst>
                                      </p:cBhvr>
                                      <p:to>
                                        <p:strVal val="visible"/>
                                      </p:to>
                                    </p:set>
                                    <p:animEffect transition="in" filter="fade">
                                      <p:cBhvr>
                                        <p:cTn id="209" dur="250"/>
                                        <p:tgtEl>
                                          <p:spTgt spid="2097"/>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80"/>
                                        </p:tgtEl>
                                        <p:attrNameLst>
                                          <p:attrName>style.visibility</p:attrName>
                                        </p:attrNameLst>
                                      </p:cBhvr>
                                      <p:to>
                                        <p:strVal val="visible"/>
                                      </p:to>
                                    </p:set>
                                    <p:animEffect transition="in" filter="fade">
                                      <p:cBhvr>
                                        <p:cTn id="212" dur="250"/>
                                        <p:tgtEl>
                                          <p:spTgt spid="80"/>
                                        </p:tgtEl>
                                      </p:cBhvr>
                                    </p:animEffect>
                                  </p:childTnLst>
                                </p:cTn>
                              </p:par>
                            </p:childTnLst>
                          </p:cTn>
                        </p:par>
                        <p:par>
                          <p:cTn id="213" fill="hold">
                            <p:stCondLst>
                              <p:cond delay="5750"/>
                            </p:stCondLst>
                            <p:childTnLst>
                              <p:par>
                                <p:cTn id="214" presetID="10" presetClass="entr" presetSubtype="0" fill="hold" nodeType="afterEffect">
                                  <p:stCondLst>
                                    <p:cond delay="0"/>
                                  </p:stCondLst>
                                  <p:childTnLst>
                                    <p:set>
                                      <p:cBhvr>
                                        <p:cTn id="215" dur="1" fill="hold">
                                          <p:stCondLst>
                                            <p:cond delay="0"/>
                                          </p:stCondLst>
                                        </p:cTn>
                                        <p:tgtEl>
                                          <p:spTgt spid="2098"/>
                                        </p:tgtEl>
                                        <p:attrNameLst>
                                          <p:attrName>style.visibility</p:attrName>
                                        </p:attrNameLst>
                                      </p:cBhvr>
                                      <p:to>
                                        <p:strVal val="visible"/>
                                      </p:to>
                                    </p:set>
                                    <p:animEffect transition="in" filter="fade">
                                      <p:cBhvr>
                                        <p:cTn id="216" dur="250"/>
                                        <p:tgtEl>
                                          <p:spTgt spid="2098"/>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82"/>
                                        </p:tgtEl>
                                        <p:attrNameLst>
                                          <p:attrName>style.visibility</p:attrName>
                                        </p:attrNameLst>
                                      </p:cBhvr>
                                      <p:to>
                                        <p:strVal val="visible"/>
                                      </p:to>
                                    </p:set>
                                    <p:animEffect transition="in" filter="fade">
                                      <p:cBhvr>
                                        <p:cTn id="219" dur="250"/>
                                        <p:tgtEl>
                                          <p:spTgt spid="82"/>
                                        </p:tgtEl>
                                      </p:cBhvr>
                                    </p:animEffect>
                                  </p:childTnLst>
                                </p:cTn>
                              </p:par>
                            </p:childTnLst>
                          </p:cTn>
                        </p:par>
                        <p:par>
                          <p:cTn id="220" fill="hold">
                            <p:stCondLst>
                              <p:cond delay="6000"/>
                            </p:stCondLst>
                            <p:childTnLst>
                              <p:par>
                                <p:cTn id="221" presetID="10" presetClass="entr" presetSubtype="0" fill="hold" nodeType="afterEffect">
                                  <p:stCondLst>
                                    <p:cond delay="0"/>
                                  </p:stCondLst>
                                  <p:childTnLst>
                                    <p:set>
                                      <p:cBhvr>
                                        <p:cTn id="222" dur="1" fill="hold">
                                          <p:stCondLst>
                                            <p:cond delay="0"/>
                                          </p:stCondLst>
                                        </p:cTn>
                                        <p:tgtEl>
                                          <p:spTgt spid="2099"/>
                                        </p:tgtEl>
                                        <p:attrNameLst>
                                          <p:attrName>style.visibility</p:attrName>
                                        </p:attrNameLst>
                                      </p:cBhvr>
                                      <p:to>
                                        <p:strVal val="visible"/>
                                      </p:to>
                                    </p:set>
                                    <p:animEffect transition="in" filter="fade">
                                      <p:cBhvr>
                                        <p:cTn id="223" dur="250"/>
                                        <p:tgtEl>
                                          <p:spTgt spid="209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4"/>
                                        </p:tgtEl>
                                        <p:attrNameLst>
                                          <p:attrName>style.visibility</p:attrName>
                                        </p:attrNameLst>
                                      </p:cBhvr>
                                      <p:to>
                                        <p:strVal val="visible"/>
                                      </p:to>
                                    </p:set>
                                    <p:animEffect transition="in" filter="fade">
                                      <p:cBhvr>
                                        <p:cTn id="226" dur="250"/>
                                        <p:tgtEl>
                                          <p:spTgt spid="84"/>
                                        </p:tgtEl>
                                      </p:cBhvr>
                                    </p:animEffect>
                                  </p:childTnLst>
                                </p:cTn>
                              </p:par>
                            </p:childTnLst>
                          </p:cTn>
                        </p:par>
                        <p:par>
                          <p:cTn id="227" fill="hold">
                            <p:stCondLst>
                              <p:cond delay="6250"/>
                            </p:stCondLst>
                            <p:childTnLst>
                              <p:par>
                                <p:cTn id="228" presetID="10" presetClass="entr" presetSubtype="0" fill="hold" nodeType="afterEffect">
                                  <p:stCondLst>
                                    <p:cond delay="0"/>
                                  </p:stCondLst>
                                  <p:childTnLst>
                                    <p:set>
                                      <p:cBhvr>
                                        <p:cTn id="229" dur="1" fill="hold">
                                          <p:stCondLst>
                                            <p:cond delay="0"/>
                                          </p:stCondLst>
                                        </p:cTn>
                                        <p:tgtEl>
                                          <p:spTgt spid="2100"/>
                                        </p:tgtEl>
                                        <p:attrNameLst>
                                          <p:attrName>style.visibility</p:attrName>
                                        </p:attrNameLst>
                                      </p:cBhvr>
                                      <p:to>
                                        <p:strVal val="visible"/>
                                      </p:to>
                                    </p:set>
                                    <p:animEffect transition="in" filter="fade">
                                      <p:cBhvr>
                                        <p:cTn id="230" dur="250"/>
                                        <p:tgtEl>
                                          <p:spTgt spid="2100"/>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86"/>
                                        </p:tgtEl>
                                        <p:attrNameLst>
                                          <p:attrName>style.visibility</p:attrName>
                                        </p:attrNameLst>
                                      </p:cBhvr>
                                      <p:to>
                                        <p:strVal val="visible"/>
                                      </p:to>
                                    </p:set>
                                    <p:animEffect transition="in" filter="fade">
                                      <p:cBhvr>
                                        <p:cTn id="233" dur="250"/>
                                        <p:tgtEl>
                                          <p:spTgt spid="86"/>
                                        </p:tgtEl>
                                      </p:cBhvr>
                                    </p:animEffect>
                                  </p:childTnLst>
                                </p:cTn>
                              </p:par>
                            </p:childTnLst>
                          </p:cTn>
                        </p:par>
                        <p:par>
                          <p:cTn id="234" fill="hold">
                            <p:stCondLst>
                              <p:cond delay="6500"/>
                            </p:stCondLst>
                            <p:childTnLst>
                              <p:par>
                                <p:cTn id="235" presetID="10" presetClass="entr" presetSubtype="0" fill="hold" nodeType="afterEffect">
                                  <p:stCondLst>
                                    <p:cond delay="0"/>
                                  </p:stCondLst>
                                  <p:childTnLst>
                                    <p:set>
                                      <p:cBhvr>
                                        <p:cTn id="236" dur="1" fill="hold">
                                          <p:stCondLst>
                                            <p:cond delay="0"/>
                                          </p:stCondLst>
                                        </p:cTn>
                                        <p:tgtEl>
                                          <p:spTgt spid="2101"/>
                                        </p:tgtEl>
                                        <p:attrNameLst>
                                          <p:attrName>style.visibility</p:attrName>
                                        </p:attrNameLst>
                                      </p:cBhvr>
                                      <p:to>
                                        <p:strVal val="visible"/>
                                      </p:to>
                                    </p:set>
                                    <p:animEffect transition="in" filter="fade">
                                      <p:cBhvr>
                                        <p:cTn id="237" dur="250"/>
                                        <p:tgtEl>
                                          <p:spTgt spid="210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88"/>
                                        </p:tgtEl>
                                        <p:attrNameLst>
                                          <p:attrName>style.visibility</p:attrName>
                                        </p:attrNameLst>
                                      </p:cBhvr>
                                      <p:to>
                                        <p:strVal val="visible"/>
                                      </p:to>
                                    </p:set>
                                    <p:animEffect transition="in" filter="fade">
                                      <p:cBhvr>
                                        <p:cTn id="240" dur="250"/>
                                        <p:tgtEl>
                                          <p:spTgt spid="88"/>
                                        </p:tgtEl>
                                      </p:cBhvr>
                                    </p:animEffect>
                                  </p:childTnLst>
                                </p:cTn>
                              </p:par>
                            </p:childTnLst>
                          </p:cTn>
                        </p:par>
                        <p:par>
                          <p:cTn id="241" fill="hold">
                            <p:stCondLst>
                              <p:cond delay="6750"/>
                            </p:stCondLst>
                            <p:childTnLst>
                              <p:par>
                                <p:cTn id="242" presetID="10" presetClass="entr" presetSubtype="0" fill="hold" nodeType="afterEffect">
                                  <p:stCondLst>
                                    <p:cond delay="0"/>
                                  </p:stCondLst>
                                  <p:childTnLst>
                                    <p:set>
                                      <p:cBhvr>
                                        <p:cTn id="243" dur="1" fill="hold">
                                          <p:stCondLst>
                                            <p:cond delay="0"/>
                                          </p:stCondLst>
                                        </p:cTn>
                                        <p:tgtEl>
                                          <p:spTgt spid="2088"/>
                                        </p:tgtEl>
                                        <p:attrNameLst>
                                          <p:attrName>style.visibility</p:attrName>
                                        </p:attrNameLst>
                                      </p:cBhvr>
                                      <p:to>
                                        <p:strVal val="visible"/>
                                      </p:to>
                                    </p:set>
                                    <p:animEffect transition="in" filter="fade">
                                      <p:cBhvr>
                                        <p:cTn id="244" dur="250"/>
                                        <p:tgtEl>
                                          <p:spTgt spid="2088"/>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90"/>
                                        </p:tgtEl>
                                        <p:attrNameLst>
                                          <p:attrName>style.visibility</p:attrName>
                                        </p:attrNameLst>
                                      </p:cBhvr>
                                      <p:to>
                                        <p:strVal val="visible"/>
                                      </p:to>
                                    </p:set>
                                    <p:animEffect transition="in" filter="fade">
                                      <p:cBhvr>
                                        <p:cTn id="247" dur="250"/>
                                        <p:tgtEl>
                                          <p:spTgt spid="90"/>
                                        </p:tgtEl>
                                      </p:cBhvr>
                                    </p:animEffect>
                                  </p:childTnLst>
                                </p:cTn>
                              </p:par>
                            </p:childTnLst>
                          </p:cTn>
                        </p:par>
                        <p:par>
                          <p:cTn id="248" fill="hold">
                            <p:stCondLst>
                              <p:cond delay="7000"/>
                            </p:stCondLst>
                            <p:childTnLst>
                              <p:par>
                                <p:cTn id="249" presetID="10" presetClass="entr" presetSubtype="0" fill="hold" nodeType="afterEffect">
                                  <p:stCondLst>
                                    <p:cond delay="0"/>
                                  </p:stCondLst>
                                  <p:childTnLst>
                                    <p:set>
                                      <p:cBhvr>
                                        <p:cTn id="250" dur="1" fill="hold">
                                          <p:stCondLst>
                                            <p:cond delay="0"/>
                                          </p:stCondLst>
                                        </p:cTn>
                                        <p:tgtEl>
                                          <p:spTgt spid="2089"/>
                                        </p:tgtEl>
                                        <p:attrNameLst>
                                          <p:attrName>style.visibility</p:attrName>
                                        </p:attrNameLst>
                                      </p:cBhvr>
                                      <p:to>
                                        <p:strVal val="visible"/>
                                      </p:to>
                                    </p:set>
                                    <p:animEffect transition="in" filter="fade">
                                      <p:cBhvr>
                                        <p:cTn id="251" dur="250"/>
                                        <p:tgtEl>
                                          <p:spTgt spid="2089"/>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92"/>
                                        </p:tgtEl>
                                        <p:attrNameLst>
                                          <p:attrName>style.visibility</p:attrName>
                                        </p:attrNameLst>
                                      </p:cBhvr>
                                      <p:to>
                                        <p:strVal val="visible"/>
                                      </p:to>
                                    </p:set>
                                    <p:animEffect transition="in" filter="fade">
                                      <p:cBhvr>
                                        <p:cTn id="254"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build="p" bldLvl="2"/>
      <p:bldP spid="62" grpId="0" animBg="1"/>
      <p:bldP spid="64" grpId="0"/>
      <p:bldP spid="16"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img.coopathome.ch/produkte/ganzgross/front/30/3081655x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88483"/>
            <a:ext cx="738171" cy="228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8" name="Picture 4" descr="http://img.coopathome.ch/produkte/ganzgross/front/38/3845375x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696" y="1907961"/>
            <a:ext cx="692417" cy="228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9" name="Picture 6" descr="http://img.coopathome.ch/produkte/ganzgross/front/30/3001930x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474" y="1907961"/>
            <a:ext cx="3184240" cy="1592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8" descr="http://img.coopathome.ch/produkte/ganzgross/front/44/4407313xu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403" y="1891266"/>
            <a:ext cx="677165" cy="228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Picture 10" descr="http://img.coopathome.ch/produkte/ganzgross/front/36/3690331xu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6095" y="1891266"/>
            <a:ext cx="1085905" cy="228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Picture 2" descr="C:\Users\mpapas\Dropbox\Presentations\Siggraph2013-SkinAppearance\media\latte-intero_new.jpg"/>
          <p:cNvPicPr>
            <a:picLocks noChangeAspect="1" noChangeArrowheads="1"/>
          </p:cNvPicPr>
          <p:nvPr/>
        </p:nvPicPr>
        <p:blipFill rotWithShape="1">
          <a:blip r:embed="rId8"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124200" y="367031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Picture 2" descr="C:\Users\mpapas\Dropbox\Presentations\Siggraph2013-SkinAppearance\media\latte-intero_new.jpg"/>
          <p:cNvPicPr>
            <a:picLocks noChangeAspect="1" noChangeArrowheads="1"/>
          </p:cNvPicPr>
          <p:nvPr/>
        </p:nvPicPr>
        <p:blipFill rotWithShape="1">
          <a:blip r:embed="rId9"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4506463" y="3670310"/>
            <a:ext cx="1349728" cy="88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5" name="Rectangle 44"/>
          <p:cNvSpPr/>
          <p:nvPr/>
        </p:nvSpPr>
        <p:spPr>
          <a:xfrm>
            <a:off x="-45720" y="-85485"/>
            <a:ext cx="9235440" cy="534997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sz="3200" dirty="0" smtClean="0"/>
              <a:t>Results: Real World (Global Parameters)</a:t>
            </a:r>
            <a:endParaRPr lang="en-US" sz="3200" dirty="0"/>
          </a:p>
        </p:txBody>
      </p:sp>
      <p:sp>
        <p:nvSpPr>
          <p:cNvPr id="6" name="Slide Number Placeholder 5"/>
          <p:cNvSpPr>
            <a:spLocks noGrp="1"/>
          </p:cNvSpPr>
          <p:nvPr>
            <p:ph type="sldNum" sz="quarter" idx="12"/>
          </p:nvPr>
        </p:nvSpPr>
        <p:spPr>
          <a:xfrm>
            <a:off x="8601075" y="4902582"/>
            <a:ext cx="352425" cy="273844"/>
          </a:xfrm>
        </p:spPr>
        <p:txBody>
          <a:bodyPr/>
          <a:lstStyle/>
          <a:p>
            <a:fld id="{696E8FB5-F7ED-4E90-B5C1-958EB4BE69F1}" type="slidenum">
              <a:rPr lang="en-US" smtClean="0"/>
              <a:t>28</a:t>
            </a:fld>
            <a:endParaRPr lang="en-US" dirty="0"/>
          </a:p>
        </p:txBody>
      </p:sp>
      <p:pic>
        <p:nvPicPr>
          <p:cNvPr id="7" name="Picture 2" descr="C:\Users\mpapas\Projects\SkinAppearance\Paper\Images\comparisons\whchoco_targe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8734"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papas\Projects\SkinAppearance\Paper\Images\comparisons\bifidus_targe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412"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mpapas\Projects\SkinAppearance\Paper\Images\comparisons\blue-ocean_targe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7700"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papas\Projects\SkinAppearance\Paper\Images\comparisons\bright-dart_targe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090"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mpapas\Projects\SkinAppearance\Paper\Images\comparisons\dark-dart_targe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6666"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mpapas\Projects\SkinAppearance\Paper\Images\comparisons\latte-intero_targe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84022"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mpapas\Projects\SkinAppearance\Paper\Images\comparisons\latte-magro_target.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0344"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mpapas\Projects\SkinAppearance\Paper\Images\comparisons\mocca_targe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1378"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mpapas\Projects\SkinAppearance\Paper\Images\comparisons\soap-rose_targe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5056" y="1725288"/>
            <a:ext cx="401367" cy="25205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mpapas\Projects\SkinAppearance\Paper\Images\comparisons\whchoco_ol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67004"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mpapas\Projects\SkinAppearance\Paper\Images\comparisons\bifidus_old.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80682"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mpapas\Projects\SkinAppearance\Paper\Images\comparisons\blue-ocean_old.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525970"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mpapas\Projects\SkinAppearance\Paper\Images\comparisons\bright-dart_old.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94360"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mpapas\Projects\SkinAppearance\Paper\Images\comparisons\dark-dart_old.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84930"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C:\Users\mpapas\Projects\SkinAppearance\Paper\Images\comparisons\latte-intero_old.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12292"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C:\Users\mpapas\Projects\SkinAppearance\Paper\Images\comparisons\latte-magro_old.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98614"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C:\Users\mpapas\Projects\SkinAppearance\Paper\Images\comparisons\mocca_old.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539648"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Users\mpapas\Projects\SkinAppearance\Paper\Images\comparisons\soap-rose_old.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53326" y="1723019"/>
            <a:ext cx="395610" cy="252513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a:xfrm>
            <a:off x="457200" y="4902582"/>
            <a:ext cx="1066800" cy="273844"/>
          </a:xfrm>
        </p:spPr>
        <p:txBody>
          <a:bodyPr/>
          <a:lstStyle/>
          <a:p>
            <a:fld id="{5AA2F71D-E318-4F28-B4D9-463ED880E206}" type="datetime4">
              <a:rPr lang="en-US" smtClean="0"/>
              <a:t>January 26, 2015</a:t>
            </a:fld>
            <a:endParaRPr lang="en-US" dirty="0"/>
          </a:p>
        </p:txBody>
      </p:sp>
      <p:sp>
        <p:nvSpPr>
          <p:cNvPr id="4" name="Footer Placeholder 3"/>
          <p:cNvSpPr>
            <a:spLocks noGrp="1"/>
          </p:cNvSpPr>
          <p:nvPr>
            <p:ph type="ftr" sz="quarter" idx="11"/>
          </p:nvPr>
        </p:nvSpPr>
        <p:spPr>
          <a:xfrm>
            <a:off x="1524000" y="4902582"/>
            <a:ext cx="6762750" cy="273844"/>
          </a:xfrm>
        </p:spPr>
        <p:txBody>
          <a:bodyPr/>
          <a:lstStyle/>
          <a:p>
            <a:r>
              <a:rPr lang="en-US" smtClean="0"/>
              <a:t>Marios Papas</a:t>
            </a:r>
            <a:endParaRPr lang="en-US"/>
          </a:p>
        </p:txBody>
      </p:sp>
      <p:sp>
        <p:nvSpPr>
          <p:cNvPr id="16" name="TextBox 15"/>
          <p:cNvSpPr txBox="1"/>
          <p:nvPr/>
        </p:nvSpPr>
        <p:spPr>
          <a:xfrm>
            <a:off x="147893" y="1123945"/>
            <a:ext cx="873957" cy="584775"/>
          </a:xfrm>
          <a:prstGeom prst="rect">
            <a:avLst/>
          </a:prstGeom>
          <a:noFill/>
        </p:spPr>
        <p:txBody>
          <a:bodyPr wrap="none" rtlCol="0">
            <a:spAutoFit/>
          </a:bodyPr>
          <a:lstStyle/>
          <a:p>
            <a:pPr algn="ctr"/>
            <a:r>
              <a:rPr lang="en-US" dirty="0" smtClean="0">
                <a:solidFill>
                  <a:schemeClr val="bg1"/>
                </a:solidFill>
              </a:rPr>
              <a:t>Silicone </a:t>
            </a:r>
          </a:p>
          <a:p>
            <a:pPr algn="ctr"/>
            <a:r>
              <a:rPr lang="en-US" dirty="0" smtClean="0">
                <a:solidFill>
                  <a:schemeClr val="bg1"/>
                </a:solidFill>
              </a:rPr>
              <a:t>Mixture 1</a:t>
            </a:r>
            <a:endParaRPr lang="en-GB" dirty="0">
              <a:solidFill>
                <a:schemeClr val="bg1"/>
              </a:solidFill>
            </a:endParaRPr>
          </a:p>
        </p:txBody>
      </p:sp>
      <p:sp>
        <p:nvSpPr>
          <p:cNvPr id="35" name="TextBox 34"/>
          <p:cNvSpPr txBox="1"/>
          <p:nvPr/>
        </p:nvSpPr>
        <p:spPr>
          <a:xfrm>
            <a:off x="1019569" y="1123945"/>
            <a:ext cx="1102161" cy="584775"/>
          </a:xfrm>
          <a:prstGeom prst="rect">
            <a:avLst/>
          </a:prstGeom>
          <a:noFill/>
        </p:spPr>
        <p:txBody>
          <a:bodyPr wrap="none" rtlCol="0">
            <a:spAutoFit/>
          </a:bodyPr>
          <a:lstStyle/>
          <a:p>
            <a:pPr algn="ctr"/>
            <a:r>
              <a:rPr lang="en-US" dirty="0" smtClean="0">
                <a:solidFill>
                  <a:schemeClr val="bg1"/>
                </a:solidFill>
              </a:rPr>
              <a:t>Strawberry</a:t>
            </a:r>
          </a:p>
          <a:p>
            <a:pPr algn="ctr"/>
            <a:r>
              <a:rPr lang="en-US" dirty="0" smtClean="0">
                <a:solidFill>
                  <a:schemeClr val="bg1"/>
                </a:solidFill>
              </a:rPr>
              <a:t>Yogurt Drink</a:t>
            </a:r>
          </a:p>
        </p:txBody>
      </p:sp>
      <p:sp>
        <p:nvSpPr>
          <p:cNvPr id="46" name="TextBox 45"/>
          <p:cNvSpPr txBox="1"/>
          <p:nvPr/>
        </p:nvSpPr>
        <p:spPr>
          <a:xfrm>
            <a:off x="3971731" y="1123945"/>
            <a:ext cx="1102161" cy="584775"/>
          </a:xfrm>
          <a:prstGeom prst="rect">
            <a:avLst/>
          </a:prstGeom>
          <a:noFill/>
        </p:spPr>
        <p:txBody>
          <a:bodyPr wrap="none" rtlCol="0">
            <a:spAutoFit/>
          </a:bodyPr>
          <a:lstStyle/>
          <a:p>
            <a:pPr algn="ctr"/>
            <a:r>
              <a:rPr lang="en-US" dirty="0" err="1" smtClean="0">
                <a:solidFill>
                  <a:schemeClr val="bg1"/>
                </a:solidFill>
              </a:rPr>
              <a:t>Mocca</a:t>
            </a:r>
            <a:endParaRPr lang="en-US" dirty="0" smtClean="0">
              <a:solidFill>
                <a:schemeClr val="bg1"/>
              </a:solidFill>
            </a:endParaRPr>
          </a:p>
          <a:p>
            <a:pPr algn="ctr"/>
            <a:r>
              <a:rPr lang="en-US" dirty="0" smtClean="0">
                <a:solidFill>
                  <a:schemeClr val="bg1"/>
                </a:solidFill>
              </a:rPr>
              <a:t>Yogurt Drink</a:t>
            </a:r>
          </a:p>
        </p:txBody>
      </p:sp>
      <p:sp>
        <p:nvSpPr>
          <p:cNvPr id="47" name="TextBox 46"/>
          <p:cNvSpPr txBox="1"/>
          <p:nvPr/>
        </p:nvSpPr>
        <p:spPr>
          <a:xfrm>
            <a:off x="3066986" y="1370166"/>
            <a:ext cx="949298" cy="338554"/>
          </a:xfrm>
          <a:prstGeom prst="rect">
            <a:avLst/>
          </a:prstGeom>
          <a:noFill/>
        </p:spPr>
        <p:txBody>
          <a:bodyPr wrap="none" rtlCol="0">
            <a:spAutoFit/>
          </a:bodyPr>
          <a:lstStyle/>
          <a:p>
            <a:pPr algn="ctr"/>
            <a:r>
              <a:rPr lang="en-US" dirty="0" smtClean="0">
                <a:solidFill>
                  <a:schemeClr val="bg1"/>
                </a:solidFill>
              </a:rPr>
              <a:t>Pink Soap</a:t>
            </a:r>
          </a:p>
        </p:txBody>
      </p:sp>
      <p:sp>
        <p:nvSpPr>
          <p:cNvPr id="48" name="TextBox 47"/>
          <p:cNvSpPr txBox="1"/>
          <p:nvPr/>
        </p:nvSpPr>
        <p:spPr>
          <a:xfrm>
            <a:off x="2078504" y="1123945"/>
            <a:ext cx="939681" cy="584775"/>
          </a:xfrm>
          <a:prstGeom prst="rect">
            <a:avLst/>
          </a:prstGeom>
          <a:noFill/>
        </p:spPr>
        <p:txBody>
          <a:bodyPr wrap="none" rtlCol="0">
            <a:spAutoFit/>
          </a:bodyPr>
          <a:lstStyle/>
          <a:p>
            <a:pPr algn="ctr"/>
            <a:r>
              <a:rPr lang="en-US" dirty="0" smtClean="0">
                <a:solidFill>
                  <a:schemeClr val="bg1"/>
                </a:solidFill>
              </a:rPr>
              <a:t>White </a:t>
            </a:r>
          </a:p>
          <a:p>
            <a:pPr algn="ctr"/>
            <a:r>
              <a:rPr lang="en-US" dirty="0" smtClean="0">
                <a:solidFill>
                  <a:schemeClr val="bg1"/>
                </a:solidFill>
              </a:rPr>
              <a:t>Chocolate</a:t>
            </a:r>
          </a:p>
        </p:txBody>
      </p:sp>
      <p:sp>
        <p:nvSpPr>
          <p:cNvPr id="49" name="TextBox 48"/>
          <p:cNvSpPr txBox="1"/>
          <p:nvPr/>
        </p:nvSpPr>
        <p:spPr>
          <a:xfrm>
            <a:off x="4997952" y="1123945"/>
            <a:ext cx="1032654" cy="584775"/>
          </a:xfrm>
          <a:prstGeom prst="rect">
            <a:avLst/>
          </a:prstGeom>
          <a:noFill/>
        </p:spPr>
        <p:txBody>
          <a:bodyPr wrap="none" rtlCol="0">
            <a:spAutoFit/>
          </a:bodyPr>
          <a:lstStyle/>
          <a:p>
            <a:pPr algn="ctr"/>
            <a:r>
              <a:rPr lang="en-US" dirty="0" smtClean="0">
                <a:solidFill>
                  <a:schemeClr val="bg1"/>
                </a:solidFill>
              </a:rPr>
              <a:t>Blue Fabric</a:t>
            </a:r>
          </a:p>
          <a:p>
            <a:pPr algn="ctr"/>
            <a:r>
              <a:rPr lang="en-US" dirty="0" smtClean="0">
                <a:solidFill>
                  <a:schemeClr val="bg1"/>
                </a:solidFill>
              </a:rPr>
              <a:t>Softener</a:t>
            </a:r>
          </a:p>
        </p:txBody>
      </p:sp>
      <p:sp>
        <p:nvSpPr>
          <p:cNvPr id="50" name="TextBox 49"/>
          <p:cNvSpPr txBox="1"/>
          <p:nvPr/>
        </p:nvSpPr>
        <p:spPr>
          <a:xfrm>
            <a:off x="6117566" y="1123945"/>
            <a:ext cx="752130" cy="584775"/>
          </a:xfrm>
          <a:prstGeom prst="rect">
            <a:avLst/>
          </a:prstGeom>
          <a:noFill/>
        </p:spPr>
        <p:txBody>
          <a:bodyPr wrap="none" rtlCol="0">
            <a:spAutoFit/>
          </a:bodyPr>
          <a:lstStyle/>
          <a:p>
            <a:pPr algn="ctr"/>
            <a:r>
              <a:rPr lang="en-US" dirty="0" smtClean="0">
                <a:solidFill>
                  <a:schemeClr val="bg1"/>
                </a:solidFill>
              </a:rPr>
              <a:t>Full-Fat</a:t>
            </a:r>
          </a:p>
          <a:p>
            <a:pPr algn="ctr"/>
            <a:r>
              <a:rPr lang="en-US" dirty="0" smtClean="0">
                <a:solidFill>
                  <a:schemeClr val="bg1"/>
                </a:solidFill>
              </a:rPr>
              <a:t>Milk</a:t>
            </a:r>
          </a:p>
        </p:txBody>
      </p:sp>
      <p:sp>
        <p:nvSpPr>
          <p:cNvPr id="51" name="TextBox 50"/>
          <p:cNvSpPr txBox="1"/>
          <p:nvPr/>
        </p:nvSpPr>
        <p:spPr>
          <a:xfrm>
            <a:off x="7090743" y="1123945"/>
            <a:ext cx="790601" cy="584775"/>
          </a:xfrm>
          <a:prstGeom prst="rect">
            <a:avLst/>
          </a:prstGeom>
          <a:noFill/>
        </p:spPr>
        <p:txBody>
          <a:bodyPr wrap="none" rtlCol="0">
            <a:spAutoFit/>
          </a:bodyPr>
          <a:lstStyle/>
          <a:p>
            <a:pPr algn="ctr"/>
            <a:r>
              <a:rPr lang="en-US" dirty="0" smtClean="0">
                <a:solidFill>
                  <a:schemeClr val="bg1"/>
                </a:solidFill>
              </a:rPr>
              <a:t>Low-Fat</a:t>
            </a:r>
          </a:p>
          <a:p>
            <a:pPr algn="ctr"/>
            <a:r>
              <a:rPr lang="en-US" dirty="0" smtClean="0">
                <a:solidFill>
                  <a:schemeClr val="bg1"/>
                </a:solidFill>
              </a:rPr>
              <a:t>Milk</a:t>
            </a:r>
          </a:p>
        </p:txBody>
      </p:sp>
      <p:sp>
        <p:nvSpPr>
          <p:cNvPr id="52" name="TextBox 51"/>
          <p:cNvSpPr txBox="1"/>
          <p:nvPr/>
        </p:nvSpPr>
        <p:spPr>
          <a:xfrm>
            <a:off x="8043907" y="1123945"/>
            <a:ext cx="873958" cy="584775"/>
          </a:xfrm>
          <a:prstGeom prst="rect">
            <a:avLst/>
          </a:prstGeom>
          <a:noFill/>
        </p:spPr>
        <p:txBody>
          <a:bodyPr wrap="none" rtlCol="0">
            <a:spAutoFit/>
          </a:bodyPr>
          <a:lstStyle/>
          <a:p>
            <a:pPr algn="ctr"/>
            <a:r>
              <a:rPr lang="en-US" dirty="0" smtClean="0">
                <a:solidFill>
                  <a:schemeClr val="bg1"/>
                </a:solidFill>
              </a:rPr>
              <a:t>Silicone </a:t>
            </a:r>
          </a:p>
          <a:p>
            <a:pPr algn="ctr"/>
            <a:r>
              <a:rPr lang="en-US" dirty="0" smtClean="0">
                <a:solidFill>
                  <a:schemeClr val="bg1"/>
                </a:solidFill>
              </a:rPr>
              <a:t>Mixture 2</a:t>
            </a:r>
            <a:endParaRPr lang="en-GB" dirty="0">
              <a:solidFill>
                <a:schemeClr val="bg1"/>
              </a:solidFill>
            </a:endParaRPr>
          </a:p>
        </p:txBody>
      </p:sp>
      <p:sp>
        <p:nvSpPr>
          <p:cNvPr id="53" name="TextBox 52"/>
          <p:cNvSpPr txBox="1"/>
          <p:nvPr/>
        </p:nvSpPr>
        <p:spPr>
          <a:xfrm>
            <a:off x="30480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54" name="TextBox 53"/>
          <p:cNvSpPr txBox="1"/>
          <p:nvPr/>
        </p:nvSpPr>
        <p:spPr>
          <a:xfrm>
            <a:off x="708814"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55" name="TextBox 54"/>
          <p:cNvSpPr txBox="1"/>
          <p:nvPr/>
        </p:nvSpPr>
        <p:spPr>
          <a:xfrm>
            <a:off x="128845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56" name="TextBox 55"/>
          <p:cNvSpPr txBox="1"/>
          <p:nvPr/>
        </p:nvSpPr>
        <p:spPr>
          <a:xfrm>
            <a:off x="1695135"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57" name="TextBox 56"/>
          <p:cNvSpPr txBox="1"/>
          <p:nvPr/>
        </p:nvSpPr>
        <p:spPr>
          <a:xfrm>
            <a:off x="227210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58" name="TextBox 57"/>
          <p:cNvSpPr txBox="1"/>
          <p:nvPr/>
        </p:nvSpPr>
        <p:spPr>
          <a:xfrm>
            <a:off x="2681456"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59" name="TextBox 58"/>
          <p:cNvSpPr txBox="1"/>
          <p:nvPr/>
        </p:nvSpPr>
        <p:spPr>
          <a:xfrm>
            <a:off x="325575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0" name="TextBox 59"/>
          <p:cNvSpPr txBox="1"/>
          <p:nvPr/>
        </p:nvSpPr>
        <p:spPr>
          <a:xfrm>
            <a:off x="3667777"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1" name="TextBox 60"/>
          <p:cNvSpPr txBox="1"/>
          <p:nvPr/>
        </p:nvSpPr>
        <p:spPr>
          <a:xfrm>
            <a:off x="423940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2" name="TextBox 61"/>
          <p:cNvSpPr txBox="1"/>
          <p:nvPr/>
        </p:nvSpPr>
        <p:spPr>
          <a:xfrm>
            <a:off x="4654098"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3" name="TextBox 62"/>
          <p:cNvSpPr txBox="1"/>
          <p:nvPr/>
        </p:nvSpPr>
        <p:spPr>
          <a:xfrm>
            <a:off x="522305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4" name="TextBox 63"/>
          <p:cNvSpPr txBox="1"/>
          <p:nvPr/>
        </p:nvSpPr>
        <p:spPr>
          <a:xfrm>
            <a:off x="5640419"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5" name="TextBox 64"/>
          <p:cNvSpPr txBox="1"/>
          <p:nvPr/>
        </p:nvSpPr>
        <p:spPr>
          <a:xfrm>
            <a:off x="620670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6" name="TextBox 65"/>
          <p:cNvSpPr txBox="1"/>
          <p:nvPr/>
        </p:nvSpPr>
        <p:spPr>
          <a:xfrm>
            <a:off x="662674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7" name="TextBox 66"/>
          <p:cNvSpPr txBox="1"/>
          <p:nvPr/>
        </p:nvSpPr>
        <p:spPr>
          <a:xfrm>
            <a:off x="7190350"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68" name="TextBox 67"/>
          <p:cNvSpPr txBox="1"/>
          <p:nvPr/>
        </p:nvSpPr>
        <p:spPr>
          <a:xfrm>
            <a:off x="7613061"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
        <p:nvSpPr>
          <p:cNvPr id="69" name="TextBox 68"/>
          <p:cNvSpPr txBox="1"/>
          <p:nvPr/>
        </p:nvSpPr>
        <p:spPr>
          <a:xfrm>
            <a:off x="8173998"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T</a:t>
            </a:r>
            <a:endParaRPr lang="en-GB" dirty="0">
              <a:solidFill>
                <a:schemeClr val="bg1"/>
              </a:solidFill>
            </a:endParaRPr>
          </a:p>
        </p:txBody>
      </p:sp>
      <p:sp>
        <p:nvSpPr>
          <p:cNvPr id="70" name="TextBox 69"/>
          <p:cNvSpPr txBox="1"/>
          <p:nvPr/>
        </p:nvSpPr>
        <p:spPr>
          <a:xfrm>
            <a:off x="8599384" y="1733550"/>
            <a:ext cx="16670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rPr>
              <a:t>R</a:t>
            </a:r>
            <a:endParaRPr lang="en-GB" dirty="0">
              <a:solidFill>
                <a:schemeClr val="bg1"/>
              </a:solidFill>
            </a:endParaRPr>
          </a:p>
        </p:txBody>
      </p:sp>
    </p:spTree>
    <p:extLst>
      <p:ext uri="{BB962C8B-B14F-4D97-AF65-F5344CB8AC3E}">
        <p14:creationId xmlns:p14="http://schemas.microsoft.com/office/powerpoint/2010/main" val="31235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2"/>
                                        </p:tgtEl>
                                        <p:attrNameLst>
                                          <p:attrName>style.color</p:attrName>
                                        </p:attrNameLst>
                                      </p:cBhvr>
                                      <p:to>
                                        <a:srgbClr val="FFFFFF"/>
                                      </p:to>
                                    </p:animClr>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3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par>
                          <p:cTn id="28" fill="hold">
                            <p:stCondLst>
                              <p:cond delay="23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3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300"/>
                                        <p:tgtEl>
                                          <p:spTgt spid="35"/>
                                        </p:tgtEl>
                                      </p:cBhvr>
                                    </p:animEffect>
                                  </p:childTnLst>
                                </p:cTn>
                              </p:par>
                            </p:childTnLst>
                          </p:cTn>
                        </p:par>
                        <p:par>
                          <p:cTn id="38" fill="hold">
                            <p:stCondLst>
                              <p:cond delay="26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3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300"/>
                                        <p:tgtEl>
                                          <p:spTgt spid="48"/>
                                        </p:tgtEl>
                                      </p:cBhvr>
                                    </p:animEffect>
                                  </p:childTnLst>
                                </p:cTn>
                              </p:par>
                            </p:childTnLst>
                          </p:cTn>
                        </p:par>
                        <p:par>
                          <p:cTn id="48" fill="hold">
                            <p:stCondLst>
                              <p:cond delay="29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3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3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300"/>
                                        <p:tgtEl>
                                          <p:spTgt spid="47"/>
                                        </p:tgtEl>
                                      </p:cBhvr>
                                    </p:animEffect>
                                  </p:childTnLst>
                                </p:cTn>
                              </p:par>
                            </p:childTnLst>
                          </p:cTn>
                        </p:par>
                        <p:par>
                          <p:cTn id="58" fill="hold">
                            <p:stCondLst>
                              <p:cond delay="320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3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300"/>
                                        <p:tgtEl>
                                          <p:spTgt spid="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300"/>
                                        <p:tgtEl>
                                          <p:spTgt spid="4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30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300"/>
                                        <p:tgtEl>
                                          <p:spTgt spid="6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300"/>
                                        <p:tgtEl>
                                          <p:spTgt spid="49"/>
                                        </p:tgtEl>
                                      </p:cBhvr>
                                    </p:animEffect>
                                  </p:childTnLst>
                                </p:cTn>
                              </p:par>
                            </p:childTnLst>
                          </p:cTn>
                        </p:par>
                        <p:par>
                          <p:cTn id="78" fill="hold">
                            <p:stCondLst>
                              <p:cond delay="3800"/>
                            </p:stCondLst>
                            <p:childTnLst>
                              <p:par>
                                <p:cTn id="79" presetID="10"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3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300"/>
                                        <p:tgtEl>
                                          <p:spTgt spid="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300"/>
                                        <p:tgtEl>
                                          <p:spTgt spid="50"/>
                                        </p:tgtEl>
                                      </p:cBhvr>
                                    </p:animEffect>
                                  </p:childTnLst>
                                </p:cTn>
                              </p:par>
                            </p:childTnLst>
                          </p:cTn>
                        </p:par>
                        <p:par>
                          <p:cTn id="88" fill="hold">
                            <p:stCondLst>
                              <p:cond delay="4100"/>
                            </p:stCondLst>
                            <p:childTnLst>
                              <p:par>
                                <p:cTn id="89" presetID="10"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300"/>
                                        <p:tgtEl>
                                          <p:spTgt spid="1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300"/>
                                        <p:tgtEl>
                                          <p:spTgt spid="6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300"/>
                                        <p:tgtEl>
                                          <p:spTgt spid="51"/>
                                        </p:tgtEl>
                                      </p:cBhvr>
                                    </p:animEffect>
                                  </p:childTnLst>
                                </p:cTn>
                              </p:par>
                            </p:childTnLst>
                          </p:cTn>
                        </p:par>
                        <p:par>
                          <p:cTn id="98" fill="hold">
                            <p:stCondLst>
                              <p:cond delay="4400"/>
                            </p:stCondLst>
                            <p:childTnLst>
                              <p:par>
                                <p:cTn id="99" presetID="10" presetClass="entr" presetSubtype="0" fill="hold"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300"/>
                                        <p:tgtEl>
                                          <p:spTgt spid="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300"/>
                                        <p:tgtEl>
                                          <p:spTgt spid="6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3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4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400"/>
                                        <p:tgtEl>
                                          <p:spTgt spid="54"/>
                                        </p:tgtEl>
                                      </p:cBhvr>
                                    </p:animEffect>
                                  </p:childTnLst>
                                </p:cTn>
                              </p:par>
                            </p:childTnLst>
                          </p:cTn>
                        </p:par>
                        <p:par>
                          <p:cTn id="116" fill="hold">
                            <p:stCondLst>
                              <p:cond delay="400"/>
                            </p:stCondLst>
                            <p:childTnLst>
                              <p:par>
                                <p:cTn id="117" presetID="10" presetClass="entr" presetSubtype="0"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400"/>
                                        <p:tgtEl>
                                          <p:spTgt spid="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400"/>
                                        <p:tgtEl>
                                          <p:spTgt spid="56"/>
                                        </p:tgtEl>
                                      </p:cBhvr>
                                    </p:animEffect>
                                  </p:childTnLst>
                                </p:cTn>
                              </p:par>
                            </p:childTnLst>
                          </p:cTn>
                        </p:par>
                        <p:par>
                          <p:cTn id="123" fill="hold">
                            <p:stCondLst>
                              <p:cond delay="800"/>
                            </p:stCondLst>
                            <p:childTnLst>
                              <p:par>
                                <p:cTn id="124" presetID="10" presetClass="entr" presetSubtype="0" fill="hold"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400"/>
                                        <p:tgtEl>
                                          <p:spTgt spid="3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400"/>
                                        <p:tgtEl>
                                          <p:spTgt spid="58"/>
                                        </p:tgtEl>
                                      </p:cBhvr>
                                    </p:animEffect>
                                  </p:childTnLst>
                                </p:cTn>
                              </p:par>
                            </p:childTnLst>
                          </p:cTn>
                        </p:par>
                        <p:par>
                          <p:cTn id="130" fill="hold">
                            <p:stCondLst>
                              <p:cond delay="1200"/>
                            </p:stCondLst>
                            <p:childTnLst>
                              <p:par>
                                <p:cTn id="131" presetID="10" presetClass="entr" presetSubtype="0" fill="hold" nodeType="after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400"/>
                                        <p:tgtEl>
                                          <p:spTgt spid="4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400"/>
                                        <p:tgtEl>
                                          <p:spTgt spid="60"/>
                                        </p:tgtEl>
                                      </p:cBhvr>
                                    </p:animEffect>
                                  </p:childTnLst>
                                </p:cTn>
                              </p:par>
                            </p:childTnLst>
                          </p:cTn>
                        </p:par>
                        <p:par>
                          <p:cTn id="137" fill="hold">
                            <p:stCondLst>
                              <p:cond delay="1600"/>
                            </p:stCondLst>
                            <p:childTnLst>
                              <p:par>
                                <p:cTn id="138" presetID="10" presetClass="entr" presetSubtype="0" fill="hold" nodeType="after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400"/>
                                        <p:tgtEl>
                                          <p:spTgt spid="4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fade">
                                      <p:cBhvr>
                                        <p:cTn id="143" dur="400"/>
                                        <p:tgtEl>
                                          <p:spTgt spid="62"/>
                                        </p:tgtEl>
                                      </p:cBhvr>
                                    </p:animEffect>
                                  </p:childTnLst>
                                </p:cTn>
                              </p:par>
                            </p:childTnLst>
                          </p:cTn>
                        </p:par>
                        <p:par>
                          <p:cTn id="144" fill="hold">
                            <p:stCondLst>
                              <p:cond delay="2000"/>
                            </p:stCondLst>
                            <p:childTnLst>
                              <p:par>
                                <p:cTn id="145" presetID="10" presetClass="entr" presetSubtype="0" fill="hold" nodeType="after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400"/>
                                        <p:tgtEl>
                                          <p:spTgt spid="3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fade">
                                      <p:cBhvr>
                                        <p:cTn id="150" dur="400"/>
                                        <p:tgtEl>
                                          <p:spTgt spid="64"/>
                                        </p:tgtEl>
                                      </p:cBhvr>
                                    </p:animEffect>
                                  </p:childTnLst>
                                </p:cTn>
                              </p:par>
                            </p:childTnLst>
                          </p:cTn>
                        </p:par>
                        <p:par>
                          <p:cTn id="151" fill="hold">
                            <p:stCondLst>
                              <p:cond delay="2400"/>
                            </p:stCondLst>
                            <p:childTnLst>
                              <p:par>
                                <p:cTn id="152" presetID="10" presetClass="entr" presetSubtype="0" fill="hold" nodeType="after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fade">
                                      <p:cBhvr>
                                        <p:cTn id="154" dur="400"/>
                                        <p:tgtEl>
                                          <p:spTgt spid="4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fade">
                                      <p:cBhvr>
                                        <p:cTn id="157" dur="400"/>
                                        <p:tgtEl>
                                          <p:spTgt spid="66"/>
                                        </p:tgtEl>
                                      </p:cBhvr>
                                    </p:animEffect>
                                  </p:childTnLst>
                                </p:cTn>
                              </p:par>
                            </p:childTnLst>
                          </p:cTn>
                        </p:par>
                        <p:par>
                          <p:cTn id="158" fill="hold">
                            <p:stCondLst>
                              <p:cond delay="2800"/>
                            </p:stCondLst>
                            <p:childTnLst>
                              <p:par>
                                <p:cTn id="159" presetID="10" presetClass="entr" presetSubtype="0" fill="hold"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400"/>
                                        <p:tgtEl>
                                          <p:spTgt spid="4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400"/>
                                        <p:tgtEl>
                                          <p:spTgt spid="68"/>
                                        </p:tgtEl>
                                      </p:cBhvr>
                                    </p:animEffect>
                                  </p:childTnLst>
                                </p:cTn>
                              </p:par>
                            </p:childTnLst>
                          </p:cTn>
                        </p:par>
                        <p:par>
                          <p:cTn id="165" fill="hold">
                            <p:stCondLst>
                              <p:cond delay="3200"/>
                            </p:stCondLst>
                            <p:childTnLst>
                              <p:par>
                                <p:cTn id="166" presetID="10" presetClass="entr" presetSubtype="0" fill="hold" nodeType="afterEffect">
                                  <p:stCondLst>
                                    <p:cond delay="0"/>
                                  </p:stCondLst>
                                  <p:childTnLst>
                                    <p:set>
                                      <p:cBhvr>
                                        <p:cTn id="167" dur="1" fill="hold">
                                          <p:stCondLst>
                                            <p:cond delay="0"/>
                                          </p:stCondLst>
                                        </p:cTn>
                                        <p:tgtEl>
                                          <p:spTgt spid="40"/>
                                        </p:tgtEl>
                                        <p:attrNameLst>
                                          <p:attrName>style.visibility</p:attrName>
                                        </p:attrNameLst>
                                      </p:cBhvr>
                                      <p:to>
                                        <p:strVal val="visible"/>
                                      </p:to>
                                    </p:set>
                                    <p:animEffect transition="in" filter="fade">
                                      <p:cBhvr>
                                        <p:cTn id="168" dur="400"/>
                                        <p:tgtEl>
                                          <p:spTgt spid="4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0"/>
                                        </p:tgtEl>
                                        <p:attrNameLst>
                                          <p:attrName>style.visibility</p:attrName>
                                        </p:attrNameLst>
                                      </p:cBhvr>
                                      <p:to>
                                        <p:strVal val="visible"/>
                                      </p:to>
                                    </p:set>
                                    <p:animEffect transition="in" filter="fade">
                                      <p:cBhvr>
                                        <p:cTn id="171" dur="400"/>
                                        <p:tgtEl>
                                          <p:spTgt spid="70"/>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mph" presetSubtype="0" nodeType="clickEffect">
                                  <p:stCondLst>
                                    <p:cond delay="0"/>
                                  </p:stCondLst>
                                  <p:childTnLst>
                                    <p:set>
                                      <p:cBhvr rctx="PPT">
                                        <p:cTn id="175" dur="indefinite"/>
                                        <p:tgtEl>
                                          <p:spTgt spid="10"/>
                                        </p:tgtEl>
                                        <p:attrNameLst>
                                          <p:attrName>style.opacity</p:attrName>
                                        </p:attrNameLst>
                                      </p:cBhvr>
                                      <p:to>
                                        <p:strVal val="0.1"/>
                                      </p:to>
                                    </p:set>
                                    <p:animEffect filter="image" prLst="opacity: 0.1">
                                      <p:cBhvr rctx="IE">
                                        <p:cTn id="176" dur="indefinite"/>
                                        <p:tgtEl>
                                          <p:spTgt spid="10"/>
                                        </p:tgtEl>
                                      </p:cBhvr>
                                    </p:animEffect>
                                  </p:childTnLst>
                                </p:cTn>
                              </p:par>
                              <p:par>
                                <p:cTn id="177" presetID="9" presetClass="emph" presetSubtype="0" nodeType="withEffect">
                                  <p:stCondLst>
                                    <p:cond delay="0"/>
                                  </p:stCondLst>
                                  <p:childTnLst>
                                    <p:set>
                                      <p:cBhvr rctx="PPT">
                                        <p:cTn id="178" dur="indefinite"/>
                                        <p:tgtEl>
                                          <p:spTgt spid="8"/>
                                        </p:tgtEl>
                                        <p:attrNameLst>
                                          <p:attrName>style.opacity</p:attrName>
                                        </p:attrNameLst>
                                      </p:cBhvr>
                                      <p:to>
                                        <p:strVal val="0.1"/>
                                      </p:to>
                                    </p:set>
                                    <p:animEffect filter="image" prLst="opacity: 0.1">
                                      <p:cBhvr rctx="IE">
                                        <p:cTn id="179" dur="indefinite"/>
                                        <p:tgtEl>
                                          <p:spTgt spid="8"/>
                                        </p:tgtEl>
                                      </p:cBhvr>
                                    </p:animEffect>
                                  </p:childTnLst>
                                </p:cTn>
                              </p:par>
                              <p:par>
                                <p:cTn id="180" presetID="9" presetClass="emph" presetSubtype="0" nodeType="withEffect">
                                  <p:stCondLst>
                                    <p:cond delay="0"/>
                                  </p:stCondLst>
                                  <p:childTnLst>
                                    <p:set>
                                      <p:cBhvr rctx="PPT">
                                        <p:cTn id="181" dur="indefinite"/>
                                        <p:tgtEl>
                                          <p:spTgt spid="7"/>
                                        </p:tgtEl>
                                        <p:attrNameLst>
                                          <p:attrName>style.opacity</p:attrName>
                                        </p:attrNameLst>
                                      </p:cBhvr>
                                      <p:to>
                                        <p:strVal val="0.1"/>
                                      </p:to>
                                    </p:set>
                                    <p:animEffect filter="image" prLst="opacity: 0.1">
                                      <p:cBhvr rctx="IE">
                                        <p:cTn id="182" dur="indefinite"/>
                                        <p:tgtEl>
                                          <p:spTgt spid="7"/>
                                        </p:tgtEl>
                                      </p:cBhvr>
                                    </p:animEffect>
                                  </p:childTnLst>
                                </p:cTn>
                              </p:par>
                              <p:par>
                                <p:cTn id="183" presetID="9" presetClass="emph" presetSubtype="0" nodeType="withEffect">
                                  <p:stCondLst>
                                    <p:cond delay="0"/>
                                  </p:stCondLst>
                                  <p:childTnLst>
                                    <p:set>
                                      <p:cBhvr rctx="PPT">
                                        <p:cTn id="184" dur="indefinite"/>
                                        <p:tgtEl>
                                          <p:spTgt spid="15"/>
                                        </p:tgtEl>
                                        <p:attrNameLst>
                                          <p:attrName>style.opacity</p:attrName>
                                        </p:attrNameLst>
                                      </p:cBhvr>
                                      <p:to>
                                        <p:strVal val="0.1"/>
                                      </p:to>
                                    </p:set>
                                    <p:animEffect filter="image" prLst="opacity: 0.1">
                                      <p:cBhvr rctx="IE">
                                        <p:cTn id="185" dur="indefinite"/>
                                        <p:tgtEl>
                                          <p:spTgt spid="15"/>
                                        </p:tgtEl>
                                      </p:cBhvr>
                                    </p:animEffect>
                                  </p:childTnLst>
                                </p:cTn>
                              </p:par>
                              <p:par>
                                <p:cTn id="186" presetID="9" presetClass="emph" presetSubtype="0" nodeType="withEffect">
                                  <p:stCondLst>
                                    <p:cond delay="0"/>
                                  </p:stCondLst>
                                  <p:childTnLst>
                                    <p:set>
                                      <p:cBhvr rctx="PPT">
                                        <p:cTn id="187" dur="indefinite"/>
                                        <p:tgtEl>
                                          <p:spTgt spid="14"/>
                                        </p:tgtEl>
                                        <p:attrNameLst>
                                          <p:attrName>style.opacity</p:attrName>
                                        </p:attrNameLst>
                                      </p:cBhvr>
                                      <p:to>
                                        <p:strVal val="0.1"/>
                                      </p:to>
                                    </p:set>
                                    <p:animEffect filter="image" prLst="opacity: 0.1">
                                      <p:cBhvr rctx="IE">
                                        <p:cTn id="188" dur="indefinite"/>
                                        <p:tgtEl>
                                          <p:spTgt spid="14"/>
                                        </p:tgtEl>
                                      </p:cBhvr>
                                    </p:animEffect>
                                  </p:childTnLst>
                                </p:cTn>
                              </p:par>
                              <p:par>
                                <p:cTn id="189" presetID="9" presetClass="emph" presetSubtype="0" nodeType="withEffect">
                                  <p:stCondLst>
                                    <p:cond delay="0"/>
                                  </p:stCondLst>
                                  <p:childTnLst>
                                    <p:set>
                                      <p:cBhvr rctx="PPT">
                                        <p:cTn id="190" dur="indefinite"/>
                                        <p:tgtEl>
                                          <p:spTgt spid="9"/>
                                        </p:tgtEl>
                                        <p:attrNameLst>
                                          <p:attrName>style.opacity</p:attrName>
                                        </p:attrNameLst>
                                      </p:cBhvr>
                                      <p:to>
                                        <p:strVal val="0.1"/>
                                      </p:to>
                                    </p:set>
                                    <p:animEffect filter="image" prLst="opacity: 0.1">
                                      <p:cBhvr rctx="IE">
                                        <p:cTn id="191" dur="indefinite"/>
                                        <p:tgtEl>
                                          <p:spTgt spid="9"/>
                                        </p:tgtEl>
                                      </p:cBhvr>
                                    </p:animEffect>
                                  </p:childTnLst>
                                </p:cTn>
                              </p:par>
                              <p:par>
                                <p:cTn id="192" presetID="9" presetClass="emph" presetSubtype="0" nodeType="withEffect">
                                  <p:stCondLst>
                                    <p:cond delay="0"/>
                                  </p:stCondLst>
                                  <p:childTnLst>
                                    <p:set>
                                      <p:cBhvr rctx="PPT">
                                        <p:cTn id="193" dur="indefinite"/>
                                        <p:tgtEl>
                                          <p:spTgt spid="12"/>
                                        </p:tgtEl>
                                        <p:attrNameLst>
                                          <p:attrName>style.opacity</p:attrName>
                                        </p:attrNameLst>
                                      </p:cBhvr>
                                      <p:to>
                                        <p:strVal val="0.1"/>
                                      </p:to>
                                    </p:set>
                                    <p:animEffect filter="image" prLst="opacity: 0.1">
                                      <p:cBhvr rctx="IE">
                                        <p:cTn id="194" dur="indefinite"/>
                                        <p:tgtEl>
                                          <p:spTgt spid="12"/>
                                        </p:tgtEl>
                                      </p:cBhvr>
                                    </p:animEffect>
                                  </p:childTnLst>
                                </p:cTn>
                              </p:par>
                              <p:par>
                                <p:cTn id="195" presetID="9" presetClass="emph" presetSubtype="0" nodeType="withEffect">
                                  <p:stCondLst>
                                    <p:cond delay="0"/>
                                  </p:stCondLst>
                                  <p:childTnLst>
                                    <p:set>
                                      <p:cBhvr rctx="PPT">
                                        <p:cTn id="196" dur="indefinite"/>
                                        <p:tgtEl>
                                          <p:spTgt spid="13"/>
                                        </p:tgtEl>
                                        <p:attrNameLst>
                                          <p:attrName>style.opacity</p:attrName>
                                        </p:attrNameLst>
                                      </p:cBhvr>
                                      <p:to>
                                        <p:strVal val="0.1"/>
                                      </p:to>
                                    </p:set>
                                    <p:animEffect filter="image" prLst="opacity: 0.1">
                                      <p:cBhvr rctx="IE">
                                        <p:cTn id="197" dur="indefinite"/>
                                        <p:tgtEl>
                                          <p:spTgt spid="13"/>
                                        </p:tgtEl>
                                      </p:cBhvr>
                                    </p:animEffect>
                                  </p:childTnLst>
                                </p:cTn>
                              </p:par>
                              <p:par>
                                <p:cTn id="198" presetID="9" presetClass="emph" presetSubtype="0" nodeType="withEffect">
                                  <p:stCondLst>
                                    <p:cond delay="0"/>
                                  </p:stCondLst>
                                  <p:childTnLst>
                                    <p:set>
                                      <p:cBhvr rctx="PPT">
                                        <p:cTn id="199" dur="indefinite"/>
                                        <p:tgtEl>
                                          <p:spTgt spid="39"/>
                                        </p:tgtEl>
                                        <p:attrNameLst>
                                          <p:attrName>style.opacity</p:attrName>
                                        </p:attrNameLst>
                                      </p:cBhvr>
                                      <p:to>
                                        <p:strVal val="0.1"/>
                                      </p:to>
                                    </p:set>
                                    <p:animEffect filter="image" prLst="opacity: 0.1">
                                      <p:cBhvr rctx="IE">
                                        <p:cTn id="200" dur="indefinite"/>
                                        <p:tgtEl>
                                          <p:spTgt spid="39"/>
                                        </p:tgtEl>
                                      </p:cBhvr>
                                    </p:animEffect>
                                  </p:childTnLst>
                                </p:cTn>
                              </p:par>
                              <p:par>
                                <p:cTn id="201" presetID="9" presetClass="emph" presetSubtype="0" nodeType="withEffect">
                                  <p:stCondLst>
                                    <p:cond delay="0"/>
                                  </p:stCondLst>
                                  <p:childTnLst>
                                    <p:set>
                                      <p:cBhvr rctx="PPT">
                                        <p:cTn id="202" dur="indefinite"/>
                                        <p:tgtEl>
                                          <p:spTgt spid="37"/>
                                        </p:tgtEl>
                                        <p:attrNameLst>
                                          <p:attrName>style.opacity</p:attrName>
                                        </p:attrNameLst>
                                      </p:cBhvr>
                                      <p:to>
                                        <p:strVal val="0.1"/>
                                      </p:to>
                                    </p:set>
                                    <p:animEffect filter="image" prLst="opacity: 0.1">
                                      <p:cBhvr rctx="IE">
                                        <p:cTn id="203" dur="indefinite"/>
                                        <p:tgtEl>
                                          <p:spTgt spid="37"/>
                                        </p:tgtEl>
                                      </p:cBhvr>
                                    </p:animEffect>
                                  </p:childTnLst>
                                </p:cTn>
                              </p:par>
                              <p:par>
                                <p:cTn id="204" presetID="9" presetClass="emph" presetSubtype="0" nodeType="withEffect">
                                  <p:stCondLst>
                                    <p:cond delay="0"/>
                                  </p:stCondLst>
                                  <p:childTnLst>
                                    <p:set>
                                      <p:cBhvr rctx="PPT">
                                        <p:cTn id="205" dur="indefinite"/>
                                        <p:tgtEl>
                                          <p:spTgt spid="36"/>
                                        </p:tgtEl>
                                        <p:attrNameLst>
                                          <p:attrName>style.opacity</p:attrName>
                                        </p:attrNameLst>
                                      </p:cBhvr>
                                      <p:to>
                                        <p:strVal val="0.1"/>
                                      </p:to>
                                    </p:set>
                                    <p:animEffect filter="image" prLst="opacity: 0.1">
                                      <p:cBhvr rctx="IE">
                                        <p:cTn id="206" dur="indefinite"/>
                                        <p:tgtEl>
                                          <p:spTgt spid="36"/>
                                        </p:tgtEl>
                                      </p:cBhvr>
                                    </p:animEffect>
                                  </p:childTnLst>
                                </p:cTn>
                              </p:par>
                              <p:par>
                                <p:cTn id="207" presetID="9" presetClass="emph" presetSubtype="0" nodeType="withEffect">
                                  <p:stCondLst>
                                    <p:cond delay="0"/>
                                  </p:stCondLst>
                                  <p:childTnLst>
                                    <p:set>
                                      <p:cBhvr rctx="PPT">
                                        <p:cTn id="208" dur="indefinite"/>
                                        <p:tgtEl>
                                          <p:spTgt spid="44"/>
                                        </p:tgtEl>
                                        <p:attrNameLst>
                                          <p:attrName>style.opacity</p:attrName>
                                        </p:attrNameLst>
                                      </p:cBhvr>
                                      <p:to>
                                        <p:strVal val="0.1"/>
                                      </p:to>
                                    </p:set>
                                    <p:animEffect filter="image" prLst="opacity: 0.1">
                                      <p:cBhvr rctx="IE">
                                        <p:cTn id="209" dur="indefinite"/>
                                        <p:tgtEl>
                                          <p:spTgt spid="44"/>
                                        </p:tgtEl>
                                      </p:cBhvr>
                                    </p:animEffect>
                                  </p:childTnLst>
                                </p:cTn>
                              </p:par>
                              <p:par>
                                <p:cTn id="210" presetID="9" presetClass="emph" presetSubtype="0" nodeType="withEffect">
                                  <p:stCondLst>
                                    <p:cond delay="0"/>
                                  </p:stCondLst>
                                  <p:childTnLst>
                                    <p:set>
                                      <p:cBhvr rctx="PPT">
                                        <p:cTn id="211" dur="indefinite"/>
                                        <p:tgtEl>
                                          <p:spTgt spid="43"/>
                                        </p:tgtEl>
                                        <p:attrNameLst>
                                          <p:attrName>style.opacity</p:attrName>
                                        </p:attrNameLst>
                                      </p:cBhvr>
                                      <p:to>
                                        <p:strVal val="0.1"/>
                                      </p:to>
                                    </p:set>
                                    <p:animEffect filter="image" prLst="opacity: 0.1">
                                      <p:cBhvr rctx="IE">
                                        <p:cTn id="212" dur="indefinite"/>
                                        <p:tgtEl>
                                          <p:spTgt spid="43"/>
                                        </p:tgtEl>
                                      </p:cBhvr>
                                    </p:animEffect>
                                  </p:childTnLst>
                                </p:cTn>
                              </p:par>
                              <p:par>
                                <p:cTn id="213" presetID="9" presetClass="emph" presetSubtype="0" nodeType="withEffect">
                                  <p:stCondLst>
                                    <p:cond delay="0"/>
                                  </p:stCondLst>
                                  <p:childTnLst>
                                    <p:set>
                                      <p:cBhvr rctx="PPT">
                                        <p:cTn id="214" dur="indefinite"/>
                                        <p:tgtEl>
                                          <p:spTgt spid="38"/>
                                        </p:tgtEl>
                                        <p:attrNameLst>
                                          <p:attrName>style.opacity</p:attrName>
                                        </p:attrNameLst>
                                      </p:cBhvr>
                                      <p:to>
                                        <p:strVal val="0.1"/>
                                      </p:to>
                                    </p:set>
                                    <p:animEffect filter="image" prLst="opacity: 0.1">
                                      <p:cBhvr rctx="IE">
                                        <p:cTn id="215" dur="indefinite"/>
                                        <p:tgtEl>
                                          <p:spTgt spid="38"/>
                                        </p:tgtEl>
                                      </p:cBhvr>
                                    </p:animEffect>
                                  </p:childTnLst>
                                </p:cTn>
                              </p:par>
                              <p:par>
                                <p:cTn id="216" presetID="9" presetClass="emph" presetSubtype="0" nodeType="withEffect">
                                  <p:stCondLst>
                                    <p:cond delay="0"/>
                                  </p:stCondLst>
                                  <p:childTnLst>
                                    <p:set>
                                      <p:cBhvr rctx="PPT">
                                        <p:cTn id="217" dur="indefinite"/>
                                        <p:tgtEl>
                                          <p:spTgt spid="41"/>
                                        </p:tgtEl>
                                        <p:attrNameLst>
                                          <p:attrName>style.opacity</p:attrName>
                                        </p:attrNameLst>
                                      </p:cBhvr>
                                      <p:to>
                                        <p:strVal val="0.1"/>
                                      </p:to>
                                    </p:set>
                                    <p:animEffect filter="image" prLst="opacity: 0.1">
                                      <p:cBhvr rctx="IE">
                                        <p:cTn id="218" dur="indefinite"/>
                                        <p:tgtEl>
                                          <p:spTgt spid="41"/>
                                        </p:tgtEl>
                                      </p:cBhvr>
                                    </p:animEffect>
                                  </p:childTnLst>
                                </p:cTn>
                              </p:par>
                              <p:par>
                                <p:cTn id="219" presetID="9" presetClass="emph" presetSubtype="0" nodeType="withEffect">
                                  <p:stCondLst>
                                    <p:cond delay="0"/>
                                  </p:stCondLst>
                                  <p:childTnLst>
                                    <p:set>
                                      <p:cBhvr rctx="PPT">
                                        <p:cTn id="220" dur="indefinite"/>
                                        <p:tgtEl>
                                          <p:spTgt spid="42"/>
                                        </p:tgtEl>
                                        <p:attrNameLst>
                                          <p:attrName>style.opacity</p:attrName>
                                        </p:attrNameLst>
                                      </p:cBhvr>
                                      <p:to>
                                        <p:strVal val="0.1"/>
                                      </p:to>
                                    </p:set>
                                    <p:animEffect filter="image" prLst="opacity: 0.1">
                                      <p:cBhvr rctx="IE">
                                        <p:cTn id="221" dur="indefinite"/>
                                        <p:tgtEl>
                                          <p:spTgt spid="42"/>
                                        </p:tgtEl>
                                      </p:cBhvr>
                                    </p:animEffect>
                                  </p:childTnLst>
                                </p:cTn>
                              </p:par>
                              <p:par>
                                <p:cTn id="222" presetID="9" presetClass="emph" presetSubtype="0" grpId="1" nodeType="withEffect">
                                  <p:stCondLst>
                                    <p:cond delay="0"/>
                                  </p:stCondLst>
                                  <p:childTnLst>
                                    <p:set>
                                      <p:cBhvr rctx="PPT">
                                        <p:cTn id="223" dur="indefinite"/>
                                        <p:tgtEl>
                                          <p:spTgt spid="53"/>
                                        </p:tgtEl>
                                        <p:attrNameLst>
                                          <p:attrName>style.opacity</p:attrName>
                                        </p:attrNameLst>
                                      </p:cBhvr>
                                      <p:to>
                                        <p:strVal val="0.1"/>
                                      </p:to>
                                    </p:set>
                                    <p:animEffect filter="image" prLst="opacity: 0.1">
                                      <p:cBhvr rctx="IE">
                                        <p:cTn id="224" dur="indefinite"/>
                                        <p:tgtEl>
                                          <p:spTgt spid="53"/>
                                        </p:tgtEl>
                                      </p:cBhvr>
                                    </p:animEffect>
                                  </p:childTnLst>
                                </p:cTn>
                              </p:par>
                              <p:par>
                                <p:cTn id="225" presetID="9" presetClass="emph" presetSubtype="0" grpId="1" nodeType="withEffect">
                                  <p:stCondLst>
                                    <p:cond delay="0"/>
                                  </p:stCondLst>
                                  <p:childTnLst>
                                    <p:set>
                                      <p:cBhvr rctx="PPT">
                                        <p:cTn id="226" dur="indefinite"/>
                                        <p:tgtEl>
                                          <p:spTgt spid="16"/>
                                        </p:tgtEl>
                                        <p:attrNameLst>
                                          <p:attrName>style.opacity</p:attrName>
                                        </p:attrNameLst>
                                      </p:cBhvr>
                                      <p:to>
                                        <p:strVal val="0.1"/>
                                      </p:to>
                                    </p:set>
                                    <p:animEffect filter="image" prLst="opacity: 0.1">
                                      <p:cBhvr rctx="IE">
                                        <p:cTn id="227" dur="indefinite"/>
                                        <p:tgtEl>
                                          <p:spTgt spid="16"/>
                                        </p:tgtEl>
                                      </p:cBhvr>
                                    </p:animEffect>
                                  </p:childTnLst>
                                </p:cTn>
                              </p:par>
                              <p:par>
                                <p:cTn id="228" presetID="9" presetClass="emph" presetSubtype="0" grpId="1" nodeType="withEffect">
                                  <p:stCondLst>
                                    <p:cond delay="0"/>
                                  </p:stCondLst>
                                  <p:childTnLst>
                                    <p:set>
                                      <p:cBhvr rctx="PPT">
                                        <p:cTn id="229" dur="indefinite"/>
                                        <p:tgtEl>
                                          <p:spTgt spid="55"/>
                                        </p:tgtEl>
                                        <p:attrNameLst>
                                          <p:attrName>style.opacity</p:attrName>
                                        </p:attrNameLst>
                                      </p:cBhvr>
                                      <p:to>
                                        <p:strVal val="0.1"/>
                                      </p:to>
                                    </p:set>
                                    <p:animEffect filter="image" prLst="opacity: 0.1">
                                      <p:cBhvr rctx="IE">
                                        <p:cTn id="230" dur="indefinite"/>
                                        <p:tgtEl>
                                          <p:spTgt spid="55"/>
                                        </p:tgtEl>
                                      </p:cBhvr>
                                    </p:animEffect>
                                  </p:childTnLst>
                                </p:cTn>
                              </p:par>
                              <p:par>
                                <p:cTn id="231" presetID="9" presetClass="emph" presetSubtype="0" grpId="1" nodeType="withEffect">
                                  <p:stCondLst>
                                    <p:cond delay="0"/>
                                  </p:stCondLst>
                                  <p:childTnLst>
                                    <p:set>
                                      <p:cBhvr rctx="PPT">
                                        <p:cTn id="232" dur="indefinite"/>
                                        <p:tgtEl>
                                          <p:spTgt spid="35"/>
                                        </p:tgtEl>
                                        <p:attrNameLst>
                                          <p:attrName>style.opacity</p:attrName>
                                        </p:attrNameLst>
                                      </p:cBhvr>
                                      <p:to>
                                        <p:strVal val="0.1"/>
                                      </p:to>
                                    </p:set>
                                    <p:animEffect filter="image" prLst="opacity: 0.1">
                                      <p:cBhvr rctx="IE">
                                        <p:cTn id="233" dur="indefinite"/>
                                        <p:tgtEl>
                                          <p:spTgt spid="35"/>
                                        </p:tgtEl>
                                      </p:cBhvr>
                                    </p:animEffect>
                                  </p:childTnLst>
                                </p:cTn>
                              </p:par>
                              <p:par>
                                <p:cTn id="234" presetID="9" presetClass="emph" presetSubtype="0" grpId="1" nodeType="withEffect">
                                  <p:stCondLst>
                                    <p:cond delay="0"/>
                                  </p:stCondLst>
                                  <p:childTnLst>
                                    <p:set>
                                      <p:cBhvr rctx="PPT">
                                        <p:cTn id="235" dur="indefinite"/>
                                        <p:tgtEl>
                                          <p:spTgt spid="57"/>
                                        </p:tgtEl>
                                        <p:attrNameLst>
                                          <p:attrName>style.opacity</p:attrName>
                                        </p:attrNameLst>
                                      </p:cBhvr>
                                      <p:to>
                                        <p:strVal val="0.1"/>
                                      </p:to>
                                    </p:set>
                                    <p:animEffect filter="image" prLst="opacity: 0.1">
                                      <p:cBhvr rctx="IE">
                                        <p:cTn id="236" dur="indefinite"/>
                                        <p:tgtEl>
                                          <p:spTgt spid="57"/>
                                        </p:tgtEl>
                                      </p:cBhvr>
                                    </p:animEffect>
                                  </p:childTnLst>
                                </p:cTn>
                              </p:par>
                              <p:par>
                                <p:cTn id="237" presetID="9" presetClass="emph" presetSubtype="0" grpId="1" nodeType="withEffect">
                                  <p:stCondLst>
                                    <p:cond delay="0"/>
                                  </p:stCondLst>
                                  <p:childTnLst>
                                    <p:set>
                                      <p:cBhvr rctx="PPT">
                                        <p:cTn id="238" dur="indefinite"/>
                                        <p:tgtEl>
                                          <p:spTgt spid="48"/>
                                        </p:tgtEl>
                                        <p:attrNameLst>
                                          <p:attrName>style.opacity</p:attrName>
                                        </p:attrNameLst>
                                      </p:cBhvr>
                                      <p:to>
                                        <p:strVal val="0.1"/>
                                      </p:to>
                                    </p:set>
                                    <p:animEffect filter="image" prLst="opacity: 0.1">
                                      <p:cBhvr rctx="IE">
                                        <p:cTn id="239" dur="indefinite"/>
                                        <p:tgtEl>
                                          <p:spTgt spid="48"/>
                                        </p:tgtEl>
                                      </p:cBhvr>
                                    </p:animEffect>
                                  </p:childTnLst>
                                </p:cTn>
                              </p:par>
                              <p:par>
                                <p:cTn id="240" presetID="9" presetClass="emph" presetSubtype="0" grpId="1" nodeType="withEffect">
                                  <p:stCondLst>
                                    <p:cond delay="0"/>
                                  </p:stCondLst>
                                  <p:childTnLst>
                                    <p:set>
                                      <p:cBhvr rctx="PPT">
                                        <p:cTn id="241" dur="indefinite"/>
                                        <p:tgtEl>
                                          <p:spTgt spid="59"/>
                                        </p:tgtEl>
                                        <p:attrNameLst>
                                          <p:attrName>style.opacity</p:attrName>
                                        </p:attrNameLst>
                                      </p:cBhvr>
                                      <p:to>
                                        <p:strVal val="0.1"/>
                                      </p:to>
                                    </p:set>
                                    <p:animEffect filter="image" prLst="opacity: 0.1">
                                      <p:cBhvr rctx="IE">
                                        <p:cTn id="242" dur="indefinite"/>
                                        <p:tgtEl>
                                          <p:spTgt spid="59"/>
                                        </p:tgtEl>
                                      </p:cBhvr>
                                    </p:animEffect>
                                  </p:childTnLst>
                                </p:cTn>
                              </p:par>
                              <p:par>
                                <p:cTn id="243" presetID="9" presetClass="emph" presetSubtype="0" grpId="1" nodeType="withEffect">
                                  <p:stCondLst>
                                    <p:cond delay="0"/>
                                  </p:stCondLst>
                                  <p:childTnLst>
                                    <p:set>
                                      <p:cBhvr rctx="PPT">
                                        <p:cTn id="244" dur="indefinite"/>
                                        <p:tgtEl>
                                          <p:spTgt spid="47"/>
                                        </p:tgtEl>
                                        <p:attrNameLst>
                                          <p:attrName>style.opacity</p:attrName>
                                        </p:attrNameLst>
                                      </p:cBhvr>
                                      <p:to>
                                        <p:strVal val="0.1"/>
                                      </p:to>
                                    </p:set>
                                    <p:animEffect filter="image" prLst="opacity: 0.1">
                                      <p:cBhvr rctx="IE">
                                        <p:cTn id="245" dur="indefinite"/>
                                        <p:tgtEl>
                                          <p:spTgt spid="47"/>
                                        </p:tgtEl>
                                      </p:cBhvr>
                                    </p:animEffect>
                                  </p:childTnLst>
                                </p:cTn>
                              </p:par>
                              <p:par>
                                <p:cTn id="246" presetID="9" presetClass="emph" presetSubtype="0" grpId="1" nodeType="withEffect">
                                  <p:stCondLst>
                                    <p:cond delay="0"/>
                                  </p:stCondLst>
                                  <p:childTnLst>
                                    <p:set>
                                      <p:cBhvr rctx="PPT">
                                        <p:cTn id="247" dur="indefinite"/>
                                        <p:tgtEl>
                                          <p:spTgt spid="61"/>
                                        </p:tgtEl>
                                        <p:attrNameLst>
                                          <p:attrName>style.opacity</p:attrName>
                                        </p:attrNameLst>
                                      </p:cBhvr>
                                      <p:to>
                                        <p:strVal val="0.1"/>
                                      </p:to>
                                    </p:set>
                                    <p:animEffect filter="image" prLst="opacity: 0.1">
                                      <p:cBhvr rctx="IE">
                                        <p:cTn id="248" dur="indefinite"/>
                                        <p:tgtEl>
                                          <p:spTgt spid="61"/>
                                        </p:tgtEl>
                                      </p:cBhvr>
                                    </p:animEffect>
                                  </p:childTnLst>
                                </p:cTn>
                              </p:par>
                              <p:par>
                                <p:cTn id="249" presetID="9" presetClass="emph" presetSubtype="0" grpId="1" nodeType="withEffect">
                                  <p:stCondLst>
                                    <p:cond delay="0"/>
                                  </p:stCondLst>
                                  <p:childTnLst>
                                    <p:set>
                                      <p:cBhvr rctx="PPT">
                                        <p:cTn id="250" dur="indefinite"/>
                                        <p:tgtEl>
                                          <p:spTgt spid="46"/>
                                        </p:tgtEl>
                                        <p:attrNameLst>
                                          <p:attrName>style.opacity</p:attrName>
                                        </p:attrNameLst>
                                      </p:cBhvr>
                                      <p:to>
                                        <p:strVal val="0.1"/>
                                      </p:to>
                                    </p:set>
                                    <p:animEffect filter="image" prLst="opacity: 0.1">
                                      <p:cBhvr rctx="IE">
                                        <p:cTn id="251" dur="indefinite"/>
                                        <p:tgtEl>
                                          <p:spTgt spid="46"/>
                                        </p:tgtEl>
                                      </p:cBhvr>
                                    </p:animEffect>
                                  </p:childTnLst>
                                </p:cTn>
                              </p:par>
                              <p:par>
                                <p:cTn id="252" presetID="9" presetClass="emph" presetSubtype="0" grpId="1" nodeType="withEffect">
                                  <p:stCondLst>
                                    <p:cond delay="0"/>
                                  </p:stCondLst>
                                  <p:childTnLst>
                                    <p:set>
                                      <p:cBhvr rctx="PPT">
                                        <p:cTn id="253" dur="indefinite"/>
                                        <p:tgtEl>
                                          <p:spTgt spid="63"/>
                                        </p:tgtEl>
                                        <p:attrNameLst>
                                          <p:attrName>style.opacity</p:attrName>
                                        </p:attrNameLst>
                                      </p:cBhvr>
                                      <p:to>
                                        <p:strVal val="0.1"/>
                                      </p:to>
                                    </p:set>
                                    <p:animEffect filter="image" prLst="opacity: 0.1">
                                      <p:cBhvr rctx="IE">
                                        <p:cTn id="254" dur="indefinite"/>
                                        <p:tgtEl>
                                          <p:spTgt spid="63"/>
                                        </p:tgtEl>
                                      </p:cBhvr>
                                    </p:animEffect>
                                  </p:childTnLst>
                                </p:cTn>
                              </p:par>
                              <p:par>
                                <p:cTn id="255" presetID="9" presetClass="emph" presetSubtype="0" grpId="1" nodeType="withEffect">
                                  <p:stCondLst>
                                    <p:cond delay="0"/>
                                  </p:stCondLst>
                                  <p:childTnLst>
                                    <p:set>
                                      <p:cBhvr rctx="PPT">
                                        <p:cTn id="256" dur="indefinite"/>
                                        <p:tgtEl>
                                          <p:spTgt spid="49"/>
                                        </p:tgtEl>
                                        <p:attrNameLst>
                                          <p:attrName>style.opacity</p:attrName>
                                        </p:attrNameLst>
                                      </p:cBhvr>
                                      <p:to>
                                        <p:strVal val="0.1"/>
                                      </p:to>
                                    </p:set>
                                    <p:animEffect filter="image" prLst="opacity: 0.1">
                                      <p:cBhvr rctx="IE">
                                        <p:cTn id="257" dur="indefinite"/>
                                        <p:tgtEl>
                                          <p:spTgt spid="49"/>
                                        </p:tgtEl>
                                      </p:cBhvr>
                                    </p:animEffect>
                                  </p:childTnLst>
                                </p:cTn>
                              </p:par>
                              <p:par>
                                <p:cTn id="258" presetID="9" presetClass="emph" presetSubtype="0" grpId="1" nodeType="withEffect">
                                  <p:stCondLst>
                                    <p:cond delay="0"/>
                                  </p:stCondLst>
                                  <p:childTnLst>
                                    <p:set>
                                      <p:cBhvr rctx="PPT">
                                        <p:cTn id="259" dur="indefinite"/>
                                        <p:tgtEl>
                                          <p:spTgt spid="65"/>
                                        </p:tgtEl>
                                        <p:attrNameLst>
                                          <p:attrName>style.opacity</p:attrName>
                                        </p:attrNameLst>
                                      </p:cBhvr>
                                      <p:to>
                                        <p:strVal val="0.1"/>
                                      </p:to>
                                    </p:set>
                                    <p:animEffect filter="image" prLst="opacity: 0.1">
                                      <p:cBhvr rctx="IE">
                                        <p:cTn id="260" dur="indefinite"/>
                                        <p:tgtEl>
                                          <p:spTgt spid="65"/>
                                        </p:tgtEl>
                                      </p:cBhvr>
                                    </p:animEffect>
                                  </p:childTnLst>
                                </p:cTn>
                              </p:par>
                              <p:par>
                                <p:cTn id="261" presetID="9" presetClass="emph" presetSubtype="0" grpId="1" nodeType="withEffect">
                                  <p:stCondLst>
                                    <p:cond delay="0"/>
                                  </p:stCondLst>
                                  <p:childTnLst>
                                    <p:set>
                                      <p:cBhvr rctx="PPT">
                                        <p:cTn id="262" dur="indefinite"/>
                                        <p:tgtEl>
                                          <p:spTgt spid="50"/>
                                        </p:tgtEl>
                                        <p:attrNameLst>
                                          <p:attrName>style.opacity</p:attrName>
                                        </p:attrNameLst>
                                      </p:cBhvr>
                                      <p:to>
                                        <p:strVal val="0.1"/>
                                      </p:to>
                                    </p:set>
                                    <p:animEffect filter="image" prLst="opacity: 0.1">
                                      <p:cBhvr rctx="IE">
                                        <p:cTn id="263" dur="indefinite"/>
                                        <p:tgtEl>
                                          <p:spTgt spid="50"/>
                                        </p:tgtEl>
                                      </p:cBhvr>
                                    </p:animEffect>
                                  </p:childTnLst>
                                </p:cTn>
                              </p:par>
                              <p:par>
                                <p:cTn id="264" presetID="9" presetClass="emph" presetSubtype="0" grpId="1" nodeType="withEffect">
                                  <p:stCondLst>
                                    <p:cond delay="0"/>
                                  </p:stCondLst>
                                  <p:childTnLst>
                                    <p:set>
                                      <p:cBhvr rctx="PPT">
                                        <p:cTn id="265" dur="indefinite"/>
                                        <p:tgtEl>
                                          <p:spTgt spid="67"/>
                                        </p:tgtEl>
                                        <p:attrNameLst>
                                          <p:attrName>style.opacity</p:attrName>
                                        </p:attrNameLst>
                                      </p:cBhvr>
                                      <p:to>
                                        <p:strVal val="0.1"/>
                                      </p:to>
                                    </p:set>
                                    <p:animEffect filter="image" prLst="opacity: 0.1">
                                      <p:cBhvr rctx="IE">
                                        <p:cTn id="266" dur="indefinite"/>
                                        <p:tgtEl>
                                          <p:spTgt spid="67"/>
                                        </p:tgtEl>
                                      </p:cBhvr>
                                    </p:animEffect>
                                  </p:childTnLst>
                                </p:cTn>
                              </p:par>
                              <p:par>
                                <p:cTn id="267" presetID="9" presetClass="emph" presetSubtype="0" grpId="1" nodeType="withEffect">
                                  <p:stCondLst>
                                    <p:cond delay="0"/>
                                  </p:stCondLst>
                                  <p:childTnLst>
                                    <p:set>
                                      <p:cBhvr rctx="PPT">
                                        <p:cTn id="268" dur="indefinite"/>
                                        <p:tgtEl>
                                          <p:spTgt spid="51"/>
                                        </p:tgtEl>
                                        <p:attrNameLst>
                                          <p:attrName>style.opacity</p:attrName>
                                        </p:attrNameLst>
                                      </p:cBhvr>
                                      <p:to>
                                        <p:strVal val="0.1"/>
                                      </p:to>
                                    </p:set>
                                    <p:animEffect filter="image" prLst="opacity: 0.1">
                                      <p:cBhvr rctx="IE">
                                        <p:cTn id="269" dur="indefinite"/>
                                        <p:tgtEl>
                                          <p:spTgt spid="51"/>
                                        </p:tgtEl>
                                      </p:cBhvr>
                                    </p:animEffect>
                                  </p:childTnLst>
                                </p:cTn>
                              </p:par>
                              <p:par>
                                <p:cTn id="270" presetID="9" presetClass="emph" presetSubtype="0" grpId="1" nodeType="withEffect">
                                  <p:stCondLst>
                                    <p:cond delay="0"/>
                                  </p:stCondLst>
                                  <p:childTnLst>
                                    <p:set>
                                      <p:cBhvr rctx="PPT">
                                        <p:cTn id="271" dur="indefinite"/>
                                        <p:tgtEl>
                                          <p:spTgt spid="54"/>
                                        </p:tgtEl>
                                        <p:attrNameLst>
                                          <p:attrName>style.opacity</p:attrName>
                                        </p:attrNameLst>
                                      </p:cBhvr>
                                      <p:to>
                                        <p:strVal val="0.1"/>
                                      </p:to>
                                    </p:set>
                                    <p:animEffect filter="image" prLst="opacity: 0.1">
                                      <p:cBhvr rctx="IE">
                                        <p:cTn id="272" dur="indefinite"/>
                                        <p:tgtEl>
                                          <p:spTgt spid="54"/>
                                        </p:tgtEl>
                                      </p:cBhvr>
                                    </p:animEffect>
                                  </p:childTnLst>
                                </p:cTn>
                              </p:par>
                              <p:par>
                                <p:cTn id="273" presetID="9" presetClass="emph" presetSubtype="0" grpId="1" nodeType="withEffect">
                                  <p:stCondLst>
                                    <p:cond delay="0"/>
                                  </p:stCondLst>
                                  <p:childTnLst>
                                    <p:set>
                                      <p:cBhvr rctx="PPT">
                                        <p:cTn id="274" dur="indefinite"/>
                                        <p:tgtEl>
                                          <p:spTgt spid="56"/>
                                        </p:tgtEl>
                                        <p:attrNameLst>
                                          <p:attrName>style.opacity</p:attrName>
                                        </p:attrNameLst>
                                      </p:cBhvr>
                                      <p:to>
                                        <p:strVal val="0.1"/>
                                      </p:to>
                                    </p:set>
                                    <p:animEffect filter="image" prLst="opacity: 0.1">
                                      <p:cBhvr rctx="IE">
                                        <p:cTn id="275" dur="indefinite"/>
                                        <p:tgtEl>
                                          <p:spTgt spid="56"/>
                                        </p:tgtEl>
                                      </p:cBhvr>
                                    </p:animEffect>
                                  </p:childTnLst>
                                </p:cTn>
                              </p:par>
                              <p:par>
                                <p:cTn id="276" presetID="9" presetClass="emph" presetSubtype="0" grpId="1" nodeType="withEffect">
                                  <p:stCondLst>
                                    <p:cond delay="0"/>
                                  </p:stCondLst>
                                  <p:childTnLst>
                                    <p:set>
                                      <p:cBhvr rctx="PPT">
                                        <p:cTn id="277" dur="indefinite"/>
                                        <p:tgtEl>
                                          <p:spTgt spid="58"/>
                                        </p:tgtEl>
                                        <p:attrNameLst>
                                          <p:attrName>style.opacity</p:attrName>
                                        </p:attrNameLst>
                                      </p:cBhvr>
                                      <p:to>
                                        <p:strVal val="0.1"/>
                                      </p:to>
                                    </p:set>
                                    <p:animEffect filter="image" prLst="opacity: 0.1">
                                      <p:cBhvr rctx="IE">
                                        <p:cTn id="278" dur="indefinite"/>
                                        <p:tgtEl>
                                          <p:spTgt spid="58"/>
                                        </p:tgtEl>
                                      </p:cBhvr>
                                    </p:animEffect>
                                  </p:childTnLst>
                                </p:cTn>
                              </p:par>
                              <p:par>
                                <p:cTn id="279" presetID="9" presetClass="emph" presetSubtype="0" grpId="1" nodeType="withEffect">
                                  <p:stCondLst>
                                    <p:cond delay="0"/>
                                  </p:stCondLst>
                                  <p:childTnLst>
                                    <p:set>
                                      <p:cBhvr rctx="PPT">
                                        <p:cTn id="280" dur="indefinite"/>
                                        <p:tgtEl>
                                          <p:spTgt spid="60"/>
                                        </p:tgtEl>
                                        <p:attrNameLst>
                                          <p:attrName>style.opacity</p:attrName>
                                        </p:attrNameLst>
                                      </p:cBhvr>
                                      <p:to>
                                        <p:strVal val="0.1"/>
                                      </p:to>
                                    </p:set>
                                    <p:animEffect filter="image" prLst="opacity: 0.1">
                                      <p:cBhvr rctx="IE">
                                        <p:cTn id="281" dur="indefinite"/>
                                        <p:tgtEl>
                                          <p:spTgt spid="60"/>
                                        </p:tgtEl>
                                      </p:cBhvr>
                                    </p:animEffect>
                                  </p:childTnLst>
                                </p:cTn>
                              </p:par>
                              <p:par>
                                <p:cTn id="282" presetID="9" presetClass="emph" presetSubtype="0" grpId="1" nodeType="withEffect">
                                  <p:stCondLst>
                                    <p:cond delay="0"/>
                                  </p:stCondLst>
                                  <p:childTnLst>
                                    <p:set>
                                      <p:cBhvr rctx="PPT">
                                        <p:cTn id="283" dur="indefinite"/>
                                        <p:tgtEl>
                                          <p:spTgt spid="62"/>
                                        </p:tgtEl>
                                        <p:attrNameLst>
                                          <p:attrName>style.opacity</p:attrName>
                                        </p:attrNameLst>
                                      </p:cBhvr>
                                      <p:to>
                                        <p:strVal val="0.1"/>
                                      </p:to>
                                    </p:set>
                                    <p:animEffect filter="image" prLst="opacity: 0.1">
                                      <p:cBhvr rctx="IE">
                                        <p:cTn id="284" dur="indefinite"/>
                                        <p:tgtEl>
                                          <p:spTgt spid="62"/>
                                        </p:tgtEl>
                                      </p:cBhvr>
                                    </p:animEffect>
                                  </p:childTnLst>
                                </p:cTn>
                              </p:par>
                              <p:par>
                                <p:cTn id="285" presetID="9" presetClass="emph" presetSubtype="0" grpId="1" nodeType="withEffect">
                                  <p:stCondLst>
                                    <p:cond delay="0"/>
                                  </p:stCondLst>
                                  <p:childTnLst>
                                    <p:set>
                                      <p:cBhvr rctx="PPT">
                                        <p:cTn id="286" dur="indefinite"/>
                                        <p:tgtEl>
                                          <p:spTgt spid="64"/>
                                        </p:tgtEl>
                                        <p:attrNameLst>
                                          <p:attrName>style.opacity</p:attrName>
                                        </p:attrNameLst>
                                      </p:cBhvr>
                                      <p:to>
                                        <p:strVal val="0.1"/>
                                      </p:to>
                                    </p:set>
                                    <p:animEffect filter="image" prLst="opacity: 0.1">
                                      <p:cBhvr rctx="IE">
                                        <p:cTn id="287" dur="indefinite"/>
                                        <p:tgtEl>
                                          <p:spTgt spid="64"/>
                                        </p:tgtEl>
                                      </p:cBhvr>
                                    </p:animEffect>
                                  </p:childTnLst>
                                </p:cTn>
                              </p:par>
                              <p:par>
                                <p:cTn id="288" presetID="9" presetClass="emph" presetSubtype="0" grpId="1" nodeType="withEffect">
                                  <p:stCondLst>
                                    <p:cond delay="0"/>
                                  </p:stCondLst>
                                  <p:childTnLst>
                                    <p:set>
                                      <p:cBhvr rctx="PPT">
                                        <p:cTn id="289" dur="indefinite"/>
                                        <p:tgtEl>
                                          <p:spTgt spid="66"/>
                                        </p:tgtEl>
                                        <p:attrNameLst>
                                          <p:attrName>style.opacity</p:attrName>
                                        </p:attrNameLst>
                                      </p:cBhvr>
                                      <p:to>
                                        <p:strVal val="0.1"/>
                                      </p:to>
                                    </p:set>
                                    <p:animEffect filter="image" prLst="opacity: 0.1">
                                      <p:cBhvr rctx="IE">
                                        <p:cTn id="290" dur="indefinite"/>
                                        <p:tgtEl>
                                          <p:spTgt spid="66"/>
                                        </p:tgtEl>
                                      </p:cBhvr>
                                    </p:animEffect>
                                  </p:childTnLst>
                                </p:cTn>
                              </p:par>
                              <p:par>
                                <p:cTn id="291" presetID="9" presetClass="emph" presetSubtype="0" grpId="1" nodeType="withEffect">
                                  <p:stCondLst>
                                    <p:cond delay="0"/>
                                  </p:stCondLst>
                                  <p:childTnLst>
                                    <p:set>
                                      <p:cBhvr rctx="PPT">
                                        <p:cTn id="292" dur="indefinite"/>
                                        <p:tgtEl>
                                          <p:spTgt spid="68"/>
                                        </p:tgtEl>
                                        <p:attrNameLst>
                                          <p:attrName>style.opacity</p:attrName>
                                        </p:attrNameLst>
                                      </p:cBhvr>
                                      <p:to>
                                        <p:strVal val="0.1"/>
                                      </p:to>
                                    </p:set>
                                    <p:animEffect filter="image" prLst="opacity: 0.1">
                                      <p:cBhvr rctx="IE">
                                        <p:cTn id="293" dur="indefinite"/>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16" grpId="0"/>
      <p:bldP spid="16" grpId="1"/>
      <p:bldP spid="35" grpId="0"/>
      <p:bldP spid="3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68" grpId="0"/>
      <p:bldP spid="68" grpId="1"/>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247745" y="1428750"/>
            <a:ext cx="2086255" cy="2015001"/>
          </a:xfrm>
          <a:prstGeom prst="ellipse">
            <a:avLst/>
          </a:prstGeom>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TextBox 314"/>
          <p:cNvSpPr txBox="1"/>
          <p:nvPr/>
        </p:nvSpPr>
        <p:spPr>
          <a:xfrm>
            <a:off x="1165442" y="3985796"/>
            <a:ext cx="938077" cy="338554"/>
          </a:xfrm>
          <a:prstGeom prst="rect">
            <a:avLst/>
          </a:prstGeom>
          <a:noFill/>
          <a:ln>
            <a:noFill/>
          </a:ln>
        </p:spPr>
        <p:txBody>
          <a:bodyPr wrap="none" rtlCol="0">
            <a:spAutoFit/>
          </a:bodyPr>
          <a:lstStyle/>
          <a:p>
            <a:r>
              <a:rPr lang="en-US" dirty="0" smtClean="0"/>
              <a:t>Pigment 1</a:t>
            </a:r>
            <a:endParaRPr lang="en-US" dirty="0"/>
          </a:p>
        </p:txBody>
      </p:sp>
      <p:sp>
        <p:nvSpPr>
          <p:cNvPr id="316" name="TextBox 315"/>
          <p:cNvSpPr txBox="1"/>
          <p:nvPr/>
        </p:nvSpPr>
        <p:spPr>
          <a:xfrm rot="16200000">
            <a:off x="-28414" y="2683813"/>
            <a:ext cx="938077" cy="338554"/>
          </a:xfrm>
          <a:prstGeom prst="rect">
            <a:avLst/>
          </a:prstGeom>
          <a:noFill/>
          <a:ln>
            <a:noFill/>
          </a:ln>
        </p:spPr>
        <p:txBody>
          <a:bodyPr wrap="none" rtlCol="0">
            <a:spAutoFit/>
          </a:bodyPr>
          <a:lstStyle/>
          <a:p>
            <a:r>
              <a:rPr lang="en-US" dirty="0" smtClean="0"/>
              <a:t>Pigment 2</a:t>
            </a:r>
            <a:endParaRPr lang="en-US" dirty="0"/>
          </a:p>
        </p:txBody>
      </p:sp>
      <p:cxnSp>
        <p:nvCxnSpPr>
          <p:cNvPr id="317" name="Straight Connector 316"/>
          <p:cNvCxnSpPr/>
          <p:nvPr/>
        </p:nvCxnSpPr>
        <p:spPr>
          <a:xfrm rot="16200000">
            <a:off x="1736555" y="2270147"/>
            <a:ext cx="0" cy="2239697"/>
          </a:xfrm>
          <a:prstGeom prst="line">
            <a:avLst/>
          </a:prstGeom>
          <a:ln w="3175">
            <a:solidFill>
              <a:schemeClr val="accent2">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903163" y="1764018"/>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214853" y="1764018"/>
            <a:ext cx="0" cy="2239698"/>
          </a:xfrm>
          <a:prstGeom prst="line">
            <a:avLst/>
          </a:prstGeom>
          <a:ln w="3175">
            <a:solidFill>
              <a:schemeClr val="accent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1526542" y="1764018"/>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1838231" y="1764018"/>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2149920" y="1759577"/>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6200000">
            <a:off x="1736555" y="2581836"/>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a:off x="591474" y="4003715"/>
            <a:ext cx="24935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flipV="1">
            <a:off x="591474" y="1717995"/>
            <a:ext cx="0" cy="2285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16200000">
            <a:off x="1736555" y="1958458"/>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16200000">
            <a:off x="1736555" y="1646769"/>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16200000">
            <a:off x="1732115" y="1335080"/>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1475381" y="3337497"/>
            <a:ext cx="105006" cy="105001"/>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2" name="Oval 331"/>
          <p:cNvSpPr/>
          <p:nvPr/>
        </p:nvSpPr>
        <p:spPr>
          <a:xfrm>
            <a:off x="1784723" y="3337497"/>
            <a:ext cx="105006" cy="105001"/>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3" name="Oval 332"/>
          <p:cNvSpPr/>
          <p:nvPr/>
        </p:nvSpPr>
        <p:spPr>
          <a:xfrm>
            <a:off x="2096413" y="3337497"/>
            <a:ext cx="105006" cy="105001"/>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4" name="Oval 333"/>
          <p:cNvSpPr/>
          <p:nvPr/>
        </p:nvSpPr>
        <p:spPr>
          <a:xfrm rot="16200000">
            <a:off x="1161345" y="3332300"/>
            <a:ext cx="105006" cy="105006"/>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5" name="Oval 334"/>
          <p:cNvSpPr/>
          <p:nvPr/>
        </p:nvSpPr>
        <p:spPr>
          <a:xfrm rot="16200000">
            <a:off x="1161345" y="3018264"/>
            <a:ext cx="105006" cy="105006"/>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7" name="Oval 336"/>
          <p:cNvSpPr/>
          <p:nvPr/>
        </p:nvSpPr>
        <p:spPr>
          <a:xfrm>
            <a:off x="1474039" y="3025807"/>
            <a:ext cx="105006" cy="105001"/>
          </a:xfrm>
          <a:prstGeom prst="ellipse">
            <a:avLst/>
          </a:prstGeom>
          <a:solidFill>
            <a:srgbClr val="660066">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TextBox 128"/>
          <p:cNvSpPr txBox="1"/>
          <p:nvPr/>
        </p:nvSpPr>
        <p:spPr>
          <a:xfrm rot="20918504">
            <a:off x="4889676" y="2628718"/>
            <a:ext cx="931665" cy="523220"/>
          </a:xfrm>
          <a:prstGeom prst="rect">
            <a:avLst/>
          </a:prstGeom>
          <a:noFill/>
          <a:ln>
            <a:noFill/>
          </a:ln>
        </p:spPr>
        <p:txBody>
          <a:bodyPr wrap="none" rtlCol="0">
            <a:spAutoFit/>
          </a:bodyPr>
          <a:lstStyle/>
          <a:p>
            <a:r>
              <a:rPr lang="en-US" sz="1400" dirty="0" smtClean="0">
                <a:solidFill>
                  <a:schemeClr val="accent2">
                    <a:lumMod val="75000"/>
                  </a:schemeClr>
                </a:solidFill>
              </a:rPr>
              <a:t>Pigment 1</a:t>
            </a:r>
          </a:p>
          <a:p>
            <a:r>
              <a:rPr lang="en-US" sz="1400" dirty="0" smtClean="0">
                <a:solidFill>
                  <a:schemeClr val="accent2">
                    <a:lumMod val="75000"/>
                  </a:schemeClr>
                </a:solidFill>
              </a:rPr>
              <a:t>parameters</a:t>
            </a:r>
            <a:endParaRPr lang="en-US" sz="1400" dirty="0">
              <a:solidFill>
                <a:schemeClr val="accent2">
                  <a:lumMod val="75000"/>
                </a:schemeClr>
              </a:solidFill>
            </a:endParaRPr>
          </a:p>
        </p:txBody>
      </p:sp>
      <p:sp>
        <p:nvSpPr>
          <p:cNvPr id="130" name="TextBox 129"/>
          <p:cNvSpPr txBox="1"/>
          <p:nvPr/>
        </p:nvSpPr>
        <p:spPr>
          <a:xfrm rot="16866466">
            <a:off x="3738649" y="1652863"/>
            <a:ext cx="931665" cy="523220"/>
          </a:xfrm>
          <a:prstGeom prst="rect">
            <a:avLst/>
          </a:prstGeom>
          <a:noFill/>
          <a:ln>
            <a:noFill/>
          </a:ln>
        </p:spPr>
        <p:txBody>
          <a:bodyPr wrap="none" rtlCol="0">
            <a:spAutoFit/>
          </a:bodyPr>
          <a:lstStyle/>
          <a:p>
            <a:r>
              <a:rPr lang="en-US" sz="1400" dirty="0" smtClean="0">
                <a:solidFill>
                  <a:schemeClr val="accent1">
                    <a:lumMod val="75000"/>
                  </a:schemeClr>
                </a:solidFill>
              </a:rPr>
              <a:t>Pigment </a:t>
            </a:r>
            <a:r>
              <a:rPr lang="en-US" sz="1400" dirty="0">
                <a:solidFill>
                  <a:schemeClr val="accent1">
                    <a:lumMod val="75000"/>
                  </a:schemeClr>
                </a:solidFill>
              </a:rPr>
              <a:t>2</a:t>
            </a:r>
            <a:endParaRPr lang="en-US" sz="1400" dirty="0" smtClean="0">
              <a:solidFill>
                <a:schemeClr val="accent1">
                  <a:lumMod val="75000"/>
                </a:schemeClr>
              </a:solidFill>
            </a:endParaRPr>
          </a:p>
          <a:p>
            <a:r>
              <a:rPr lang="en-US" sz="1400" dirty="0" smtClean="0">
                <a:solidFill>
                  <a:schemeClr val="accent1">
                    <a:lumMod val="75000"/>
                  </a:schemeClr>
                </a:solidFill>
              </a:rPr>
              <a:t>parameters</a:t>
            </a:r>
            <a:endParaRPr lang="en-US" sz="1400" dirty="0">
              <a:solidFill>
                <a:schemeClr val="accent1">
                  <a:lumMod val="75000"/>
                </a:schemeClr>
              </a:solidFill>
            </a:endParaRPr>
          </a:p>
        </p:txBody>
      </p:sp>
      <p:cxnSp>
        <p:nvCxnSpPr>
          <p:cNvPr id="115" name="Straight Connector 114"/>
          <p:cNvCxnSpPr/>
          <p:nvPr/>
        </p:nvCxnSpPr>
        <p:spPr>
          <a:xfrm rot="15553304">
            <a:off x="4502984" y="1959512"/>
            <a:ext cx="0" cy="2239697"/>
          </a:xfrm>
          <a:prstGeom prst="line">
            <a:avLst/>
          </a:prstGeom>
          <a:ln w="3175">
            <a:solidFill>
              <a:schemeClr val="accent2">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865526" y="1828203"/>
            <a:ext cx="372860" cy="1989384"/>
          </a:xfrm>
          <a:prstGeom prst="line">
            <a:avLst/>
          </a:prstGeom>
          <a:ln w="3175">
            <a:solidFill>
              <a:schemeClr val="accent1">
                <a:lumMod val="75000"/>
                <a:alpha val="8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4522769" y="2004481"/>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Donut 118"/>
          <p:cNvSpPr/>
          <p:nvPr/>
        </p:nvSpPr>
        <p:spPr>
          <a:xfrm rot="20953304">
            <a:off x="4245490" y="3065886"/>
            <a:ext cx="105006" cy="105001"/>
          </a:xfrm>
          <a:prstGeom prst="donut">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Donut 119"/>
          <p:cNvSpPr/>
          <p:nvPr/>
        </p:nvSpPr>
        <p:spPr>
          <a:xfrm rot="20953304">
            <a:off x="4549376" y="3008036"/>
            <a:ext cx="105006" cy="105001"/>
          </a:xfrm>
          <a:prstGeom prst="donut">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Donut 120"/>
          <p:cNvSpPr/>
          <p:nvPr/>
        </p:nvSpPr>
        <p:spPr>
          <a:xfrm rot="20953304">
            <a:off x="4855566" y="2949747"/>
            <a:ext cx="105006" cy="105001"/>
          </a:xfrm>
          <a:prstGeom prst="donut">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Donut 121"/>
          <p:cNvSpPr/>
          <p:nvPr/>
        </p:nvSpPr>
        <p:spPr>
          <a:xfrm rot="15553304">
            <a:off x="3936023" y="3119507"/>
            <a:ext cx="105006" cy="105006"/>
          </a:xfrm>
          <a:prstGeom prst="donut">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Donut 123"/>
          <p:cNvSpPr/>
          <p:nvPr/>
        </p:nvSpPr>
        <p:spPr>
          <a:xfrm rot="6046696" flipH="1">
            <a:off x="3967150" y="2960577"/>
            <a:ext cx="105006" cy="105006"/>
          </a:xfrm>
          <a:prstGeom prst="donut">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2" name="Straight Connector 111"/>
          <p:cNvCxnSpPr/>
          <p:nvPr/>
        </p:nvCxnSpPr>
        <p:spPr>
          <a:xfrm>
            <a:off x="3992685" y="1810041"/>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a:off x="4502983" y="2311220"/>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Extension: Local Refinement</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29</a:t>
            </a:fld>
            <a:endParaRPr lang="en-US"/>
          </a:p>
        </p:txBody>
      </p:sp>
      <p:sp>
        <p:nvSpPr>
          <p:cNvPr id="422" name="Freeform 421"/>
          <p:cNvSpPr/>
          <p:nvPr/>
        </p:nvSpPr>
        <p:spPr>
          <a:xfrm>
            <a:off x="6309971" y="2255447"/>
            <a:ext cx="1029207" cy="1592800"/>
          </a:xfrm>
          <a:custGeom>
            <a:avLst/>
            <a:gdLst>
              <a:gd name="connsiteX0" fmla="*/ 518622 w 754844"/>
              <a:gd name="connsiteY0" fmla="*/ 0 h 1168196"/>
              <a:gd name="connsiteX1" fmla="*/ 731982 w 754844"/>
              <a:gd name="connsiteY1" fmla="*/ 256032 h 1168196"/>
              <a:gd name="connsiteX2" fmla="*/ 707598 w 754844"/>
              <a:gd name="connsiteY2" fmla="*/ 420624 h 1168196"/>
              <a:gd name="connsiteX3" fmla="*/ 366222 w 754844"/>
              <a:gd name="connsiteY3" fmla="*/ 627888 h 1168196"/>
              <a:gd name="connsiteX4" fmla="*/ 97998 w 754844"/>
              <a:gd name="connsiteY4" fmla="*/ 859536 h 1168196"/>
              <a:gd name="connsiteX5" fmla="*/ 24846 w 754844"/>
              <a:gd name="connsiteY5" fmla="*/ 1109472 h 1168196"/>
              <a:gd name="connsiteX6" fmla="*/ 12654 w 754844"/>
              <a:gd name="connsiteY6" fmla="*/ 1164336 h 116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844" h="1168196">
                <a:moveTo>
                  <a:pt x="518622" y="0"/>
                </a:moveTo>
                <a:cubicBezTo>
                  <a:pt x="609554" y="92964"/>
                  <a:pt x="700486" y="185928"/>
                  <a:pt x="731982" y="256032"/>
                </a:cubicBezTo>
                <a:cubicBezTo>
                  <a:pt x="763478" y="326136"/>
                  <a:pt x="768558" y="358648"/>
                  <a:pt x="707598" y="420624"/>
                </a:cubicBezTo>
                <a:cubicBezTo>
                  <a:pt x="646638" y="482600"/>
                  <a:pt x="467822" y="554736"/>
                  <a:pt x="366222" y="627888"/>
                </a:cubicBezTo>
                <a:cubicBezTo>
                  <a:pt x="264622" y="701040"/>
                  <a:pt x="154894" y="779272"/>
                  <a:pt x="97998" y="859536"/>
                </a:cubicBezTo>
                <a:cubicBezTo>
                  <a:pt x="41102" y="939800"/>
                  <a:pt x="39070" y="1058672"/>
                  <a:pt x="24846" y="1109472"/>
                </a:cubicBezTo>
                <a:cubicBezTo>
                  <a:pt x="10622" y="1160272"/>
                  <a:pt x="-15794" y="1176528"/>
                  <a:pt x="12654" y="1164336"/>
                </a:cubicBezTo>
              </a:path>
            </a:pathLst>
          </a:custGeom>
          <a:no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422"/>
          <p:cNvSpPr/>
          <p:nvPr/>
        </p:nvSpPr>
        <p:spPr>
          <a:xfrm>
            <a:off x="7050343" y="2272070"/>
            <a:ext cx="1007361" cy="1429614"/>
          </a:xfrm>
          <a:custGeom>
            <a:avLst/>
            <a:gdLst>
              <a:gd name="connsiteX0" fmla="*/ 0 w 738822"/>
              <a:gd name="connsiteY0" fmla="*/ 0 h 1048512"/>
              <a:gd name="connsiteX1" fmla="*/ 30480 w 738822"/>
              <a:gd name="connsiteY1" fmla="*/ 316992 h 1048512"/>
              <a:gd name="connsiteX2" fmla="*/ 164592 w 738822"/>
              <a:gd name="connsiteY2" fmla="*/ 414528 h 1048512"/>
              <a:gd name="connsiteX3" fmla="*/ 396240 w 738822"/>
              <a:gd name="connsiteY3" fmla="*/ 438912 h 1048512"/>
              <a:gd name="connsiteX4" fmla="*/ 682752 w 738822"/>
              <a:gd name="connsiteY4" fmla="*/ 627888 h 1048512"/>
              <a:gd name="connsiteX5" fmla="*/ 719328 w 738822"/>
              <a:gd name="connsiteY5" fmla="*/ 938784 h 1048512"/>
              <a:gd name="connsiteX6" fmla="*/ 719328 w 738822"/>
              <a:gd name="connsiteY6" fmla="*/ 1048512 h 10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822" h="1048512">
                <a:moveTo>
                  <a:pt x="0" y="0"/>
                </a:moveTo>
                <a:cubicBezTo>
                  <a:pt x="1524" y="123952"/>
                  <a:pt x="3048" y="247904"/>
                  <a:pt x="30480" y="316992"/>
                </a:cubicBezTo>
                <a:cubicBezTo>
                  <a:pt x="57912" y="386080"/>
                  <a:pt x="103632" y="394208"/>
                  <a:pt x="164592" y="414528"/>
                </a:cubicBezTo>
                <a:cubicBezTo>
                  <a:pt x="225552" y="434848"/>
                  <a:pt x="309880" y="403352"/>
                  <a:pt x="396240" y="438912"/>
                </a:cubicBezTo>
                <a:cubicBezTo>
                  <a:pt x="482600" y="474472"/>
                  <a:pt x="628904" y="544576"/>
                  <a:pt x="682752" y="627888"/>
                </a:cubicBezTo>
                <a:cubicBezTo>
                  <a:pt x="736600" y="711200"/>
                  <a:pt x="713232" y="868680"/>
                  <a:pt x="719328" y="938784"/>
                </a:cubicBezTo>
                <a:cubicBezTo>
                  <a:pt x="725424" y="1008888"/>
                  <a:pt x="759968" y="1037336"/>
                  <a:pt x="719328" y="1048512"/>
                </a:cubicBezTo>
              </a:path>
            </a:pathLst>
          </a:custGeom>
          <a:noFill/>
          <a:ln w="952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TextBox 405"/>
          <p:cNvSpPr txBox="1"/>
          <p:nvPr/>
        </p:nvSpPr>
        <p:spPr>
          <a:xfrm>
            <a:off x="7057446" y="4022869"/>
            <a:ext cx="585417" cy="338554"/>
          </a:xfrm>
          <a:prstGeom prst="rect">
            <a:avLst/>
          </a:prstGeom>
          <a:noFill/>
        </p:spPr>
        <p:txBody>
          <a:bodyPr wrap="none" rtlCol="0">
            <a:spAutoFit/>
          </a:bodyPr>
          <a:lstStyle/>
          <a:p>
            <a:pPr algn="ctr"/>
            <a:r>
              <a:rPr lang="en-US" dirty="0" smtClean="0"/>
              <a:t>Color</a:t>
            </a:r>
            <a:endParaRPr lang="en-US" dirty="0"/>
          </a:p>
        </p:txBody>
      </p:sp>
      <p:sp>
        <p:nvSpPr>
          <p:cNvPr id="407" name="TextBox 406"/>
          <p:cNvSpPr txBox="1"/>
          <p:nvPr/>
        </p:nvSpPr>
        <p:spPr>
          <a:xfrm rot="16200000">
            <a:off x="5337298" y="2683812"/>
            <a:ext cx="1178849" cy="338554"/>
          </a:xfrm>
          <a:prstGeom prst="rect">
            <a:avLst/>
          </a:prstGeom>
          <a:noFill/>
        </p:spPr>
        <p:txBody>
          <a:bodyPr wrap="none" rtlCol="0">
            <a:spAutoFit/>
          </a:bodyPr>
          <a:lstStyle/>
          <a:p>
            <a:r>
              <a:rPr lang="en-US" dirty="0" smtClean="0"/>
              <a:t>Translucency</a:t>
            </a:r>
            <a:endParaRPr lang="en-US" dirty="0"/>
          </a:p>
        </p:txBody>
      </p:sp>
      <p:cxnSp>
        <p:nvCxnSpPr>
          <p:cNvPr id="408" name="Straight Connector 407"/>
          <p:cNvCxnSpPr/>
          <p:nvPr/>
        </p:nvCxnSpPr>
        <p:spPr>
          <a:xfrm rot="16200000">
            <a:off x="7222955" y="2318713"/>
            <a:ext cx="0" cy="223969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6389563" y="1812584"/>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6701252" y="1812584"/>
            <a:ext cx="0" cy="2239698"/>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7012941" y="1812584"/>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324630" y="1812584"/>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7636319" y="1808143"/>
            <a:ext cx="0" cy="2239698"/>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a:off x="7222955" y="2630402"/>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a:off x="6077874" y="4052281"/>
            <a:ext cx="24935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V="1">
            <a:off x="6077874" y="1766561"/>
            <a:ext cx="0" cy="2285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16200000">
            <a:off x="7222955" y="2007024"/>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16200000">
            <a:off x="7222955" y="1695335"/>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16200000">
            <a:off x="7218514" y="1383646"/>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25" name="Oval 424"/>
          <p:cNvSpPr/>
          <p:nvPr/>
        </p:nvSpPr>
        <p:spPr>
          <a:xfrm flipV="1">
            <a:off x="7531313" y="2817438"/>
            <a:ext cx="105006" cy="105001"/>
          </a:xfrm>
          <a:prstGeom prst="ellipse">
            <a:avLst/>
          </a:prstGeom>
          <a:solidFill>
            <a:srgbClr val="993366">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6" name="Oval 425"/>
          <p:cNvSpPr/>
          <p:nvPr/>
        </p:nvSpPr>
        <p:spPr>
          <a:xfrm flipV="1">
            <a:off x="7924635" y="3070769"/>
            <a:ext cx="105006" cy="105001"/>
          </a:xfrm>
          <a:prstGeom prst="ellipse">
            <a:avLst/>
          </a:prstGeom>
          <a:solidFill>
            <a:srgbClr val="990033">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7" name="Oval 426"/>
          <p:cNvSpPr/>
          <p:nvPr/>
        </p:nvSpPr>
        <p:spPr>
          <a:xfrm flipV="1">
            <a:off x="7975277" y="3497795"/>
            <a:ext cx="105006" cy="105001"/>
          </a:xfrm>
          <a:prstGeom prst="ellipse">
            <a:avLst/>
          </a:prstGeom>
          <a:solidFill>
            <a:srgbClr val="A50021">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8" name="Oval 427"/>
          <p:cNvSpPr/>
          <p:nvPr/>
        </p:nvSpPr>
        <p:spPr>
          <a:xfrm rot="5400000" flipV="1">
            <a:off x="7219624" y="2771809"/>
            <a:ext cx="105006" cy="105006"/>
          </a:xfrm>
          <a:prstGeom prst="ellipse">
            <a:avLst/>
          </a:prstGeom>
          <a:solidFill>
            <a:srgbClr val="660066">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9" name="Oval 428"/>
          <p:cNvSpPr/>
          <p:nvPr/>
        </p:nvSpPr>
        <p:spPr>
          <a:xfrm rot="5400000" flipV="1">
            <a:off x="6745780" y="3074368"/>
            <a:ext cx="105006" cy="105006"/>
          </a:xfrm>
          <a:prstGeom prst="ellipse">
            <a:avLst/>
          </a:prstGeom>
          <a:solidFill>
            <a:srgbClr val="9900FF">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TextBox 99"/>
          <p:cNvSpPr txBox="1"/>
          <p:nvPr/>
        </p:nvSpPr>
        <p:spPr>
          <a:xfrm>
            <a:off x="3958257" y="4022870"/>
            <a:ext cx="1775166" cy="338554"/>
          </a:xfrm>
          <a:prstGeom prst="rect">
            <a:avLst/>
          </a:prstGeom>
          <a:noFill/>
        </p:spPr>
        <p:txBody>
          <a:bodyPr wrap="none" rtlCol="0">
            <a:spAutoFit/>
          </a:bodyPr>
          <a:lstStyle/>
          <a:p>
            <a:r>
              <a:rPr lang="en-US" dirty="0" smtClean="0"/>
              <a:t>Scattering Coefficient</a:t>
            </a:r>
            <a:endParaRPr lang="en-US" dirty="0"/>
          </a:p>
        </p:txBody>
      </p:sp>
      <p:sp>
        <p:nvSpPr>
          <p:cNvPr id="101" name="TextBox 100"/>
          <p:cNvSpPr txBox="1"/>
          <p:nvPr/>
        </p:nvSpPr>
        <p:spPr>
          <a:xfrm rot="16200000">
            <a:off x="2306454" y="2683813"/>
            <a:ext cx="1821653" cy="338554"/>
          </a:xfrm>
          <a:prstGeom prst="rect">
            <a:avLst/>
          </a:prstGeom>
          <a:noFill/>
        </p:spPr>
        <p:txBody>
          <a:bodyPr wrap="none" rtlCol="0">
            <a:spAutoFit/>
          </a:bodyPr>
          <a:lstStyle/>
          <a:p>
            <a:r>
              <a:rPr lang="en-US" dirty="0"/>
              <a:t>Absorption Coefficient</a:t>
            </a:r>
          </a:p>
        </p:txBody>
      </p:sp>
      <p:cxnSp>
        <p:nvCxnSpPr>
          <p:cNvPr id="102" name="Straight Connector 101"/>
          <p:cNvCxnSpPr/>
          <p:nvPr/>
        </p:nvCxnSpPr>
        <p:spPr>
          <a:xfrm>
            <a:off x="3689377" y="1810041"/>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312755" y="1810041"/>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624444" y="1810041"/>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936133" y="1805600"/>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6200000">
            <a:off x="4522769" y="2627858"/>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3377688" y="4049737"/>
            <a:ext cx="24935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3377688" y="1764018"/>
            <a:ext cx="0" cy="2285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a:off x="4522769" y="1692792"/>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a:off x="4518328" y="1381103"/>
            <a:ext cx="0" cy="223969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rot="16200000">
            <a:off x="1161344" y="2402423"/>
            <a:ext cx="105006" cy="105006"/>
          </a:xfrm>
          <a:prstGeom prst="ellipse">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Multiply 83"/>
          <p:cNvSpPr/>
          <p:nvPr/>
        </p:nvSpPr>
        <p:spPr>
          <a:xfrm rot="5400000" flipV="1">
            <a:off x="6265322" y="3654093"/>
            <a:ext cx="186025" cy="186025"/>
          </a:xfrm>
          <a:prstGeom prst="mathMultiply">
            <a:avLst/>
          </a:prstGeom>
          <a:solidFill>
            <a:srgbClr val="000066">
              <a:alpha val="89804"/>
            </a:srgbClr>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Donut 84"/>
          <p:cNvSpPr/>
          <p:nvPr/>
        </p:nvSpPr>
        <p:spPr>
          <a:xfrm rot="6046696" flipH="1">
            <a:off x="4062733" y="2431076"/>
            <a:ext cx="105006" cy="105006"/>
          </a:xfrm>
          <a:prstGeom prst="donut">
            <a:avLst/>
          </a:prstGeom>
          <a:solidFill>
            <a:srgbClr val="00006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rot="5400000" flipV="1">
            <a:off x="6337060" y="3750251"/>
            <a:ext cx="105006" cy="105006"/>
          </a:xfrm>
          <a:prstGeom prst="ellipse">
            <a:avLst/>
          </a:prstGeom>
          <a:solidFill>
            <a:srgbClr val="000066">
              <a:alpha val="72941"/>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B35C4DB-08ED-441D-8D43-5F7D28380544}"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151323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1.66667E-6 -4.35534E-6 L 0.02396 -0.02436 " pathEditMode="relative" rAng="0" ptsTypes="AA">
                                      <p:cBhvr>
                                        <p:cTn id="22" dur="2000" fill="hold"/>
                                        <p:tgtEl>
                                          <p:spTgt spid="86"/>
                                        </p:tgtEl>
                                        <p:attrNameLst>
                                          <p:attrName>ppt_x</p:attrName>
                                          <p:attrName>ppt_y</p:attrName>
                                        </p:attrNameLst>
                                      </p:cBhvr>
                                      <p:rCtr x="1198" y="-123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33333E-6 2.89108E-6 L 0.025 -0.01234 " pathEditMode="relative" rAng="0" ptsTypes="AA">
                                      <p:cBhvr>
                                        <p:cTn id="26" dur="2000" fill="hold"/>
                                        <p:tgtEl>
                                          <p:spTgt spid="85"/>
                                        </p:tgtEl>
                                        <p:attrNameLst>
                                          <p:attrName>ppt_x</p:attrName>
                                          <p:attrName>ppt_y</p:attrName>
                                        </p:attrNameLst>
                                      </p:cBhvr>
                                      <p:rCtr x="1250" y="-617"/>
                                    </p:animMotion>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8" presetClass="emph" presetSubtype="0" fill="hold" nodeType="afterEffect">
                                  <p:stCondLst>
                                    <p:cond delay="0"/>
                                  </p:stCondLst>
                                  <p:childTnLst>
                                    <p:animRot by="900000">
                                      <p:cBhvr>
                                        <p:cTn id="33" dur="2000" fill="hold"/>
                                        <p:tgtEl>
                                          <p:spTgt spid="116"/>
                                        </p:tgtEl>
                                        <p:attrNameLst>
                                          <p:attrName>r</p:attrName>
                                        </p:attrNameLst>
                                      </p:cBhvr>
                                    </p:animRot>
                                  </p:childTnLst>
                                </p:cTn>
                              </p:par>
                              <p:par>
                                <p:cTn id="34" presetID="42" presetClass="path" presetSubtype="0" accel="50000" decel="50000" fill="hold" grpId="0" nodeType="withEffect">
                                  <p:stCondLst>
                                    <p:cond delay="0"/>
                                  </p:stCondLst>
                                  <p:childTnLst>
                                    <p:animMotion origin="layout" path="M -2.22222E-6 -2.59716E-6 L 0.02361 0.02406 " pathEditMode="relative" rAng="0" ptsTypes="AA">
                                      <p:cBhvr>
                                        <p:cTn id="35" dur="2000" fill="hold"/>
                                        <p:tgtEl>
                                          <p:spTgt spid="130"/>
                                        </p:tgtEl>
                                        <p:attrNameLst>
                                          <p:attrName>ppt_x</p:attrName>
                                          <p:attrName>ppt_y</p:attrName>
                                        </p:attrNameLst>
                                      </p:cBhvr>
                                      <p:rCtr x="1181" y="1203"/>
                                    </p:animMotion>
                                  </p:childTnLst>
                                </p:cTn>
                              </p:par>
                              <p:par>
                                <p:cTn id="36" presetID="8" presetClass="emph" presetSubtype="0" fill="hold" grpId="1" nodeType="withEffect">
                                  <p:stCondLst>
                                    <p:cond delay="0"/>
                                  </p:stCondLst>
                                  <p:childTnLst>
                                    <p:animRot by="720000">
                                      <p:cBhvr>
                                        <p:cTn id="37" dur="2000" fill="hold"/>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0" grpId="0"/>
      <p:bldP spid="130" grpId="1"/>
      <p:bldP spid="83" grpId="0" animBg="1"/>
      <p:bldP spid="84" grpId="0" animBg="1"/>
      <p:bldP spid="85" grpId="0" animBg="1"/>
      <p:bldP spid="85" grpId="1" animBg="1"/>
      <p:bldP spid="86" grpId="0" animBg="1"/>
      <p:bldP spid="8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Pigments are Everywhere</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http://upload.wikimedia.org/wikipedia/commons/6/6b/Flannel_washcloth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90799" y="1581150"/>
            <a:ext cx="2721789" cy="28431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3/3b/Sand_buck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581150"/>
            <a:ext cx="2057400" cy="14695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7/74/Crumpled_olive_green_pap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050721"/>
            <a:ext cx="2059643" cy="13735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1/1f/Vitraux_de_la_basilique_Notre-Dame%2C_Gen%C3%A8ve_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6290" y="1581151"/>
            <a:ext cx="1072182" cy="284312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upload.wikimedia.org/wikipedia/commons/8/87/%C3%84ss%C3%A4_Mi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060130" y="1899493"/>
            <a:ext cx="2843124" cy="22064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96E8FB5-F7ED-4E90-B5C1-958EB4BE69F1}" type="slidenum">
              <a:rPr lang="en-US" smtClean="0"/>
              <a:t>3</a:t>
            </a:fld>
            <a:endParaRPr lang="en-US"/>
          </a:p>
        </p:txBody>
      </p:sp>
      <p:sp>
        <p:nvSpPr>
          <p:cNvPr id="4" name="Date Placeholder 3"/>
          <p:cNvSpPr>
            <a:spLocks noGrp="1"/>
          </p:cNvSpPr>
          <p:nvPr>
            <p:ph type="dt" sz="half" idx="10"/>
          </p:nvPr>
        </p:nvSpPr>
        <p:spPr/>
        <p:txBody>
          <a:bodyPr/>
          <a:lstStyle/>
          <a:p>
            <a:fld id="{EE2D5AE3-69C4-492C-856E-FB80DE0D0254}"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7" name="Rectangle 6"/>
          <p:cNvSpPr/>
          <p:nvPr/>
        </p:nvSpPr>
        <p:spPr>
          <a:xfrm>
            <a:off x="1388125" y="1504950"/>
            <a:ext cx="1293944" cy="261610"/>
          </a:xfrm>
          <a:prstGeom prst="rect">
            <a:avLst/>
          </a:prstGeom>
        </p:spPr>
        <p:txBody>
          <a:bodyPr wrap="none">
            <a:spAutoFit/>
          </a:bodyPr>
          <a:lstStyle/>
          <a:p>
            <a:r>
              <a:rPr lang="en-GB" sz="1100" i="1" dirty="0" smtClean="0">
                <a:solidFill>
                  <a:schemeClr val="accent6">
                    <a:lumMod val="50000"/>
                  </a:schemeClr>
                </a:solidFill>
              </a:rPr>
              <a:t>[Flickr/</a:t>
            </a:r>
            <a:r>
              <a:rPr lang="en-GB" sz="1100" i="1" dirty="0" err="1" smtClean="0">
                <a:solidFill>
                  <a:schemeClr val="accent6">
                    <a:lumMod val="50000"/>
                  </a:schemeClr>
                </a:solidFill>
              </a:rPr>
              <a:t>Longhorndave</a:t>
            </a:r>
            <a:r>
              <a:rPr lang="en-GB" sz="1100" i="1" dirty="0">
                <a:solidFill>
                  <a:schemeClr val="accent6">
                    <a:lumMod val="50000"/>
                  </a:schemeClr>
                </a:solidFill>
              </a:rPr>
              <a:t>]</a:t>
            </a:r>
          </a:p>
        </p:txBody>
      </p:sp>
      <p:sp>
        <p:nvSpPr>
          <p:cNvPr id="14" name="Rectangle 13"/>
          <p:cNvSpPr/>
          <p:nvPr/>
        </p:nvSpPr>
        <p:spPr>
          <a:xfrm rot="5400000">
            <a:off x="5490191" y="3505330"/>
            <a:ext cx="1665841" cy="276999"/>
          </a:xfrm>
          <a:prstGeom prst="rect">
            <a:avLst/>
          </a:prstGeom>
        </p:spPr>
        <p:txBody>
          <a:bodyPr wrap="none">
            <a:spAutoFit/>
          </a:bodyPr>
          <a:lstStyle/>
          <a:p>
            <a:r>
              <a:rPr lang="en-GB" sz="1200" i="1" dirty="0" smtClean="0">
                <a:solidFill>
                  <a:schemeClr val="accent6">
                    <a:lumMod val="50000"/>
                  </a:schemeClr>
                </a:solidFill>
              </a:rPr>
              <a:t>[</a:t>
            </a:r>
            <a:r>
              <a:rPr lang="en-GB" sz="1200" i="1" dirty="0" err="1" smtClean="0">
                <a:solidFill>
                  <a:schemeClr val="accent6">
                    <a:lumMod val="50000"/>
                  </a:schemeClr>
                </a:solidFill>
              </a:rPr>
              <a:t>wikimediacommons</a:t>
            </a:r>
            <a:r>
              <a:rPr lang="en-GB" sz="1200" i="1" dirty="0" smtClean="0">
                <a:solidFill>
                  <a:schemeClr val="accent6">
                    <a:lumMod val="50000"/>
                  </a:schemeClr>
                </a:solidFill>
              </a:rPr>
              <a:t>/</a:t>
            </a:r>
            <a:r>
              <a:rPr lang="en-GB" sz="1200" i="1" dirty="0" err="1" smtClean="0">
                <a:solidFill>
                  <a:schemeClr val="accent6">
                    <a:lumMod val="50000"/>
                  </a:schemeClr>
                </a:solidFill>
              </a:rPr>
              <a:t>yann</a:t>
            </a:r>
            <a:r>
              <a:rPr lang="en-GB" sz="1200" i="1" dirty="0" smtClean="0">
                <a:solidFill>
                  <a:schemeClr val="accent6">
                    <a:lumMod val="50000"/>
                  </a:schemeClr>
                </a:solidFill>
              </a:rPr>
              <a:t>]</a:t>
            </a:r>
            <a:endParaRPr lang="en-GB" sz="1200" i="1" dirty="0">
              <a:solidFill>
                <a:schemeClr val="accent6">
                  <a:lumMod val="50000"/>
                </a:schemeClr>
              </a:solidFill>
            </a:endParaRPr>
          </a:p>
        </p:txBody>
      </p:sp>
      <p:sp>
        <p:nvSpPr>
          <p:cNvPr id="15" name="Rectangle 14"/>
          <p:cNvSpPr/>
          <p:nvPr/>
        </p:nvSpPr>
        <p:spPr>
          <a:xfrm>
            <a:off x="6512693" y="4321373"/>
            <a:ext cx="2021707" cy="276999"/>
          </a:xfrm>
          <a:prstGeom prst="rect">
            <a:avLst/>
          </a:prstGeom>
        </p:spPr>
        <p:txBody>
          <a:bodyPr wrap="none">
            <a:spAutoFit/>
          </a:bodyPr>
          <a:lstStyle/>
          <a:p>
            <a:pPr algn="ctr"/>
            <a:r>
              <a:rPr lang="en-GB" sz="1200" i="1" dirty="0">
                <a:solidFill>
                  <a:schemeClr val="accent6">
                    <a:lumMod val="50000"/>
                  </a:schemeClr>
                </a:solidFill>
              </a:rPr>
              <a:t>[</a:t>
            </a:r>
            <a:r>
              <a:rPr lang="en-GB" sz="1200" i="1" dirty="0" err="1" smtClean="0">
                <a:solidFill>
                  <a:schemeClr val="accent6">
                    <a:lumMod val="50000"/>
                  </a:schemeClr>
                </a:solidFill>
              </a:rPr>
              <a:t>wikimediacommons</a:t>
            </a:r>
            <a:r>
              <a:rPr lang="en-GB" sz="1200" i="1" dirty="0" smtClean="0">
                <a:solidFill>
                  <a:schemeClr val="accent6">
                    <a:lumMod val="50000"/>
                  </a:schemeClr>
                </a:solidFill>
              </a:rPr>
              <a:t>/</a:t>
            </a:r>
            <a:r>
              <a:rPr lang="en-GB" sz="1200" i="1" dirty="0" err="1" smtClean="0">
                <a:solidFill>
                  <a:schemeClr val="accent6">
                    <a:lumMod val="50000"/>
                  </a:schemeClr>
                </a:solidFill>
              </a:rPr>
              <a:t>kulmalukko</a:t>
            </a:r>
            <a:r>
              <a:rPr lang="en-GB" sz="1200" i="1" dirty="0">
                <a:solidFill>
                  <a:schemeClr val="accent6">
                    <a:lumMod val="50000"/>
                  </a:schemeClr>
                </a:solidFill>
              </a:rPr>
              <a:t>]</a:t>
            </a:r>
          </a:p>
        </p:txBody>
      </p:sp>
      <p:sp>
        <p:nvSpPr>
          <p:cNvPr id="16" name="Rectangle 15"/>
          <p:cNvSpPr/>
          <p:nvPr/>
        </p:nvSpPr>
        <p:spPr>
          <a:xfrm>
            <a:off x="4066755" y="4352969"/>
            <a:ext cx="1319592" cy="261610"/>
          </a:xfrm>
          <a:prstGeom prst="rect">
            <a:avLst/>
          </a:prstGeom>
        </p:spPr>
        <p:txBody>
          <a:bodyPr wrap="none">
            <a:spAutoFit/>
          </a:bodyPr>
          <a:lstStyle/>
          <a:p>
            <a:pPr algn="ctr"/>
            <a:r>
              <a:rPr lang="en-GB" sz="1100" i="1" dirty="0" smtClean="0">
                <a:solidFill>
                  <a:schemeClr val="accent6">
                    <a:lumMod val="50000"/>
                  </a:schemeClr>
                </a:solidFill>
              </a:rPr>
              <a:t>[Flickr/Steve Johnson]</a:t>
            </a:r>
            <a:endParaRPr lang="en-GB" sz="1100" i="1" dirty="0">
              <a:solidFill>
                <a:schemeClr val="accent6">
                  <a:lumMod val="50000"/>
                </a:schemeClr>
              </a:solidFill>
            </a:endParaRPr>
          </a:p>
        </p:txBody>
      </p:sp>
    </p:spTree>
    <p:extLst>
      <p:ext uri="{BB962C8B-B14F-4D97-AF65-F5344CB8AC3E}">
        <p14:creationId xmlns:p14="http://schemas.microsoft.com/office/powerpoint/2010/main" val="77288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500"/>
                                        <p:tgtEl>
                                          <p:spTgt spid="5126"/>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5128"/>
                                        </p:tgtEl>
                                        <p:attrNameLst>
                                          <p:attrName>style.visibility</p:attrName>
                                        </p:attrNameLst>
                                      </p:cBhvr>
                                      <p:to>
                                        <p:strVal val="visible"/>
                                      </p:to>
                                    </p:set>
                                    <p:animEffect transition="in" filter="fade">
                                      <p:cBhvr>
                                        <p:cTn id="25" dur="500"/>
                                        <p:tgtEl>
                                          <p:spTgt spid="5128"/>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3500"/>
                            </p:stCondLst>
                            <p:childTnLst>
                              <p:par>
                                <p:cTn id="30" presetID="10" presetClass="entr" presetSubtype="0" fill="hold" nodeType="afterEffect">
                                  <p:stCondLst>
                                    <p:cond delay="500"/>
                                  </p:stCondLst>
                                  <p:childTnLst>
                                    <p:set>
                                      <p:cBhvr>
                                        <p:cTn id="31" dur="1" fill="hold">
                                          <p:stCondLst>
                                            <p:cond delay="0"/>
                                          </p:stCondLst>
                                        </p:cTn>
                                        <p:tgtEl>
                                          <p:spTgt spid="5130"/>
                                        </p:tgtEl>
                                        <p:attrNameLst>
                                          <p:attrName>style.visibility</p:attrName>
                                        </p:attrNameLst>
                                      </p:cBhvr>
                                      <p:to>
                                        <p:strVal val="visible"/>
                                      </p:to>
                                    </p:set>
                                    <p:animEffect transition="in" filter="fade">
                                      <p:cBhvr>
                                        <p:cTn id="32" dur="500"/>
                                        <p:tgtEl>
                                          <p:spTgt spid="513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95250"/>
            <a:ext cx="9235440" cy="534997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8601075" y="4904718"/>
            <a:ext cx="352425" cy="273844"/>
          </a:xfrm>
        </p:spPr>
        <p:txBody>
          <a:bodyPr/>
          <a:lstStyle/>
          <a:p>
            <a:fld id="{696E8FB5-F7ED-4E90-B5C1-958EB4BE69F1}" type="slidenum">
              <a:rPr lang="en-US" smtClean="0"/>
              <a:t>30</a:t>
            </a:fld>
            <a:endParaRPr lang="en-US" dirty="0"/>
          </a:p>
        </p:txBody>
      </p:sp>
      <p:pic>
        <p:nvPicPr>
          <p:cNvPr id="5122" name="Picture 2" descr="C:\Users\mpapas\Projects\SkinAppearance\Paper\Images\comparisons\dark-dart_n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360" y="1733551"/>
            <a:ext cx="793903" cy="309858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papas\Projects\SkinAppearance\Paper\Images\comparisons\dark-dart_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733551"/>
            <a:ext cx="793903" cy="30985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papas\Projects\SkinAppearance\Paper\Images\comparisons\dark-dart_targ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733550"/>
            <a:ext cx="793903" cy="3098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88915" y="1138456"/>
            <a:ext cx="780983" cy="584775"/>
          </a:xfrm>
          <a:prstGeom prst="rect">
            <a:avLst/>
          </a:prstGeom>
          <a:noFill/>
        </p:spPr>
        <p:txBody>
          <a:bodyPr wrap="none" rtlCol="0">
            <a:spAutoFit/>
          </a:bodyPr>
          <a:lstStyle/>
          <a:p>
            <a:r>
              <a:rPr lang="en-US" dirty="0" smtClean="0">
                <a:solidFill>
                  <a:schemeClr val="bg1"/>
                </a:solidFill>
              </a:rPr>
              <a:t>Replica</a:t>
            </a:r>
          </a:p>
          <a:p>
            <a:r>
              <a:rPr lang="en-US" dirty="0">
                <a:solidFill>
                  <a:schemeClr val="bg1"/>
                </a:solidFill>
              </a:rPr>
              <a:t>(</a:t>
            </a:r>
            <a:r>
              <a:rPr lang="en-US" dirty="0" smtClean="0">
                <a:solidFill>
                  <a:schemeClr val="bg1"/>
                </a:solidFill>
              </a:rPr>
              <a:t>Global)</a:t>
            </a:r>
            <a:endParaRPr lang="en-GB" dirty="0">
              <a:solidFill>
                <a:schemeClr val="bg1"/>
              </a:solidFill>
            </a:endParaRPr>
          </a:p>
        </p:txBody>
      </p:sp>
      <p:sp>
        <p:nvSpPr>
          <p:cNvPr id="10" name="TextBox 9"/>
          <p:cNvSpPr txBox="1"/>
          <p:nvPr/>
        </p:nvSpPr>
        <p:spPr>
          <a:xfrm>
            <a:off x="4256550" y="1261566"/>
            <a:ext cx="700000" cy="338554"/>
          </a:xfrm>
          <a:prstGeom prst="rect">
            <a:avLst/>
          </a:prstGeom>
          <a:noFill/>
        </p:spPr>
        <p:txBody>
          <a:bodyPr wrap="none" rtlCol="0">
            <a:spAutoFit/>
          </a:bodyPr>
          <a:lstStyle/>
          <a:p>
            <a:r>
              <a:rPr lang="en-US" dirty="0" smtClean="0">
                <a:solidFill>
                  <a:schemeClr val="bg1"/>
                </a:solidFill>
              </a:rPr>
              <a:t>Target</a:t>
            </a:r>
            <a:endParaRPr lang="en-GB" dirty="0">
              <a:solidFill>
                <a:schemeClr val="bg1"/>
              </a:solidFill>
            </a:endParaRPr>
          </a:p>
        </p:txBody>
      </p:sp>
      <p:sp>
        <p:nvSpPr>
          <p:cNvPr id="11" name="TextBox 10"/>
          <p:cNvSpPr txBox="1"/>
          <p:nvPr/>
        </p:nvSpPr>
        <p:spPr>
          <a:xfrm>
            <a:off x="5131644" y="1138456"/>
            <a:ext cx="744114" cy="584775"/>
          </a:xfrm>
          <a:prstGeom prst="rect">
            <a:avLst/>
          </a:prstGeom>
          <a:noFill/>
        </p:spPr>
        <p:txBody>
          <a:bodyPr wrap="none" rtlCol="0">
            <a:spAutoFit/>
          </a:bodyPr>
          <a:lstStyle/>
          <a:p>
            <a:r>
              <a:rPr lang="en-US" dirty="0" smtClean="0">
                <a:solidFill>
                  <a:schemeClr val="bg1"/>
                </a:solidFill>
              </a:rPr>
              <a:t>Replica</a:t>
            </a:r>
          </a:p>
          <a:p>
            <a:r>
              <a:rPr lang="en-US" dirty="0">
                <a:solidFill>
                  <a:schemeClr val="bg1"/>
                </a:solidFill>
              </a:rPr>
              <a:t>(</a:t>
            </a:r>
            <a:r>
              <a:rPr lang="en-US" dirty="0" smtClean="0">
                <a:solidFill>
                  <a:schemeClr val="bg1"/>
                </a:solidFill>
              </a:rPr>
              <a:t>Local)</a:t>
            </a:r>
            <a:endParaRPr lang="en-GB" dirty="0">
              <a:solidFill>
                <a:schemeClr val="bg1"/>
              </a:solidFill>
            </a:endParaRPr>
          </a:p>
        </p:txBody>
      </p:sp>
      <p:sp>
        <p:nvSpPr>
          <p:cNvPr id="4" name="Title 3"/>
          <p:cNvSpPr>
            <a:spLocks noGrp="1"/>
          </p:cNvSpPr>
          <p:nvPr>
            <p:ph type="title"/>
          </p:nvPr>
        </p:nvSpPr>
        <p:spPr/>
        <p:txBody>
          <a:bodyPr>
            <a:normAutofit fontScale="90000"/>
          </a:bodyPr>
          <a:lstStyle/>
          <a:p>
            <a:endParaRPr lang="en-GB"/>
          </a:p>
        </p:txBody>
      </p:sp>
      <p:sp>
        <p:nvSpPr>
          <p:cNvPr id="14" name="Title 1"/>
          <p:cNvSpPr txBox="1">
            <a:spLocks/>
          </p:cNvSpPr>
          <p:nvPr/>
        </p:nvSpPr>
        <p:spPr>
          <a:xfrm>
            <a:off x="533400" y="485775"/>
            <a:ext cx="8229600" cy="619125"/>
          </a:xfrm>
          <a:prstGeom prst="rect">
            <a:avLst/>
          </a:prstGeom>
        </p:spPr>
        <p:txBody>
          <a:bodyPr vert="horz" lIns="81639" tIns="40819" rIns="81639" bIns="40819" rtlCol="0" anchor="ctr">
            <a:normAutofit/>
          </a:bodyPr>
          <a:lstStyle>
            <a:lvl1pPr algn="ctr" defTabSz="816388" rtl="0" eaLnBrk="1" latinLnBrk="0" hangingPunct="1">
              <a:spcBef>
                <a:spcPct val="0"/>
              </a:spcBef>
              <a:buNone/>
              <a:defRPr sz="3900" b="1" kern="1200">
                <a:solidFill>
                  <a:schemeClr val="tx1"/>
                </a:solidFill>
                <a:latin typeface="Arial" pitchFamily="34" charset="0"/>
                <a:ea typeface="+mj-ea"/>
                <a:cs typeface="Arial" pitchFamily="34" charset="0"/>
              </a:defRPr>
            </a:lvl1pPr>
          </a:lstStyle>
          <a:p>
            <a:r>
              <a:rPr lang="en-US" sz="3200" dirty="0" smtClean="0">
                <a:latin typeface="Adobe Garamond Pro" pitchFamily="18" charset="0"/>
              </a:rPr>
              <a:t>Local Vs. Global</a:t>
            </a:r>
            <a:endParaRPr lang="en-US" sz="3200" dirty="0">
              <a:latin typeface="Adobe Garamond Pro" pitchFamily="18" charset="0"/>
            </a:endParaRPr>
          </a:p>
        </p:txBody>
      </p:sp>
      <p:sp>
        <p:nvSpPr>
          <p:cNvPr id="2" name="Date Placeholder 1"/>
          <p:cNvSpPr>
            <a:spLocks noGrp="1"/>
          </p:cNvSpPr>
          <p:nvPr>
            <p:ph type="dt" sz="half" idx="10"/>
          </p:nvPr>
        </p:nvSpPr>
        <p:spPr>
          <a:xfrm>
            <a:off x="457200" y="4904718"/>
            <a:ext cx="1066800" cy="273844"/>
          </a:xfrm>
        </p:spPr>
        <p:txBody>
          <a:bodyPr/>
          <a:lstStyle/>
          <a:p>
            <a:fld id="{7975FFA9-B7C7-4A6D-A5DB-3F89599E9FFD}" type="datetime4">
              <a:rPr lang="en-US" smtClean="0"/>
              <a:t>January 26, 2015</a:t>
            </a:fld>
            <a:endParaRPr lang="en-US"/>
          </a:p>
        </p:txBody>
      </p:sp>
      <p:sp>
        <p:nvSpPr>
          <p:cNvPr id="5" name="Footer Placeholder 4"/>
          <p:cNvSpPr>
            <a:spLocks noGrp="1"/>
          </p:cNvSpPr>
          <p:nvPr>
            <p:ph type="ftr" sz="quarter" idx="11"/>
          </p:nvPr>
        </p:nvSpPr>
        <p:spPr>
          <a:xfrm>
            <a:off x="1524000" y="4904718"/>
            <a:ext cx="6762750" cy="273844"/>
          </a:xfrm>
        </p:spPr>
        <p:txBody>
          <a:bodyPr/>
          <a:lstStyle/>
          <a:p>
            <a:r>
              <a:rPr lang="en-US" dirty="0" smtClean="0"/>
              <a:t>Marios Papas</a:t>
            </a:r>
            <a:endParaRPr lang="en-US" dirty="0"/>
          </a:p>
        </p:txBody>
      </p:sp>
    </p:spTree>
    <p:extLst>
      <p:ext uri="{BB962C8B-B14F-4D97-AF65-F5344CB8AC3E}">
        <p14:creationId xmlns:p14="http://schemas.microsoft.com/office/powerpoint/2010/main" val="393116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4"/>
                                        </p:tgtEl>
                                        <p:attrNameLst>
                                          <p:attrName>style.color</p:attrName>
                                        </p:attrNameLst>
                                      </p:cBhvr>
                                      <p:to>
                                        <a:srgbClr val="FFFFFF"/>
                                      </p:to>
                                    </p:animClr>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10" grpId="0"/>
      <p:bldP spid="11"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920" y="-263952"/>
            <a:ext cx="11221840" cy="6312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solidFill>
              </a:rPr>
              <a:t>Results: Real World</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
        <p:nvSpPr>
          <p:cNvPr id="18" name="Slide Number Placeholder 17"/>
          <p:cNvSpPr>
            <a:spLocks noGrp="1"/>
          </p:cNvSpPr>
          <p:nvPr>
            <p:ph type="sldNum" sz="quarter" idx="12"/>
          </p:nvPr>
        </p:nvSpPr>
        <p:spPr>
          <a:xfrm>
            <a:off x="8601075" y="4913042"/>
            <a:ext cx="352425" cy="273844"/>
          </a:xfrm>
        </p:spPr>
        <p:txBody>
          <a:bodyPr/>
          <a:lstStyle/>
          <a:p>
            <a:fld id="{696E8FB5-F7ED-4E90-B5C1-958EB4BE69F1}" type="slidenum">
              <a:rPr lang="en-US" smtClean="0"/>
              <a:t>31</a:t>
            </a:fld>
            <a:endParaRPr lang="en-US" dirty="0"/>
          </a:p>
        </p:txBody>
      </p:sp>
      <p:sp>
        <p:nvSpPr>
          <p:cNvPr id="4" name="Date Placeholder 3"/>
          <p:cNvSpPr>
            <a:spLocks noGrp="1"/>
          </p:cNvSpPr>
          <p:nvPr>
            <p:ph type="dt" sz="half" idx="10"/>
          </p:nvPr>
        </p:nvSpPr>
        <p:spPr>
          <a:xfrm>
            <a:off x="135836" y="4913042"/>
            <a:ext cx="1066800" cy="273844"/>
          </a:xfrm>
        </p:spPr>
        <p:txBody>
          <a:bodyPr/>
          <a:lstStyle/>
          <a:p>
            <a:fld id="{89F36D80-6E8C-4419-A990-A611E8BCD684}" type="datetime4">
              <a:rPr lang="en-US" smtClean="0"/>
              <a:t>January 26, 2015</a:t>
            </a:fld>
            <a:endParaRPr lang="en-US"/>
          </a:p>
        </p:txBody>
      </p:sp>
      <p:sp>
        <p:nvSpPr>
          <p:cNvPr id="5" name="Footer Placeholder 4"/>
          <p:cNvSpPr>
            <a:spLocks noGrp="1"/>
          </p:cNvSpPr>
          <p:nvPr>
            <p:ph type="ftr" sz="quarter" idx="11"/>
          </p:nvPr>
        </p:nvSpPr>
        <p:spPr>
          <a:xfrm>
            <a:off x="1600200" y="4913042"/>
            <a:ext cx="5943600" cy="273844"/>
          </a:xfrm>
        </p:spPr>
        <p:txBody>
          <a:bodyPr/>
          <a:lstStyle/>
          <a:p>
            <a:r>
              <a:rPr lang="en-US" smtClean="0"/>
              <a:t>Marios Papas</a:t>
            </a:r>
            <a:endParaRPr lang="en-US"/>
          </a:p>
        </p:txBody>
      </p:sp>
    </p:spTree>
    <p:extLst>
      <p:ext uri="{BB962C8B-B14F-4D97-AF65-F5344CB8AC3E}">
        <p14:creationId xmlns:p14="http://schemas.microsoft.com/office/powerpoint/2010/main" val="18586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32</a:t>
            </a:fld>
            <a:endParaRPr lang="en-US"/>
          </a:p>
        </p:txBody>
      </p:sp>
      <p:sp>
        <p:nvSpPr>
          <p:cNvPr id="4" name="Date Placeholder 3"/>
          <p:cNvSpPr>
            <a:spLocks noGrp="1"/>
          </p:cNvSpPr>
          <p:nvPr>
            <p:ph type="dt" sz="half" idx="10"/>
          </p:nvPr>
        </p:nvSpPr>
        <p:spPr/>
        <p:txBody>
          <a:bodyPr/>
          <a:lstStyle/>
          <a:p>
            <a:fld id="{06611D5E-1CA3-4882-94EA-6405737C0A19}"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pic>
        <p:nvPicPr>
          <p:cNvPr id="11" name="Picture 10" descr="C:\Users\mpapas\Projects\SkinAppearance\Paper\Images\thumbna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3750" y="1638357"/>
            <a:ext cx="1039368" cy="164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318" y="1085850"/>
            <a:ext cx="887679" cy="461665"/>
          </a:xfrm>
          <a:prstGeom prst="rect">
            <a:avLst/>
          </a:prstGeom>
          <a:noFill/>
          <a:effectLst/>
        </p:spPr>
        <p:txBody>
          <a:bodyPr wrap="none" rtlCol="0">
            <a:spAutoFit/>
          </a:bodyPr>
          <a:lstStyle/>
          <a:p>
            <a:pPr algn="ctr"/>
            <a:r>
              <a:rPr lang="en-US" sz="2400" dirty="0" smtClean="0">
                <a:latin typeface="+mj-lt"/>
              </a:rPr>
              <a:t>Target</a:t>
            </a:r>
            <a:endParaRPr lang="en-GB" sz="2400" dirty="0">
              <a:latin typeface="+mj-lt"/>
            </a:endParaRPr>
          </a:p>
        </p:txBody>
      </p:sp>
      <p:grpSp>
        <p:nvGrpSpPr>
          <p:cNvPr id="13" name="Group 12"/>
          <p:cNvGrpSpPr/>
          <p:nvPr/>
        </p:nvGrpSpPr>
        <p:grpSpPr>
          <a:xfrm>
            <a:off x="7587360" y="1078230"/>
            <a:ext cx="1051577" cy="2204653"/>
            <a:chOff x="7587360" y="1078230"/>
            <a:chExt cx="1051577" cy="2204653"/>
          </a:xfrm>
        </p:grpSpPr>
        <p:pic>
          <p:nvPicPr>
            <p:cNvPr id="14" name="Picture 4" descr="C:\Users\mpapas\Projects\SkinAppearance\Paper\Images\thumbnai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87360" y="1630737"/>
              <a:ext cx="1051577" cy="165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98424" y="1078230"/>
              <a:ext cx="1029449" cy="461665"/>
            </a:xfrm>
            <a:prstGeom prst="rect">
              <a:avLst/>
            </a:prstGeom>
            <a:noFill/>
            <a:effectLst/>
          </p:spPr>
          <p:txBody>
            <a:bodyPr wrap="none" rtlCol="0">
              <a:spAutoFit/>
            </a:bodyPr>
            <a:lstStyle/>
            <a:p>
              <a:pPr algn="ctr"/>
              <a:r>
                <a:rPr lang="en-US" sz="2400" dirty="0" smtClean="0">
                  <a:latin typeface="+mj-lt"/>
                </a:rPr>
                <a:t>Replica</a:t>
              </a:r>
              <a:endParaRPr lang="en-GB" sz="2400" dirty="0">
                <a:latin typeface="+mj-lt"/>
              </a:endParaRPr>
            </a:p>
          </p:txBody>
        </p:sp>
      </p:grpSp>
      <p:grpSp>
        <p:nvGrpSpPr>
          <p:cNvPr id="16" name="Group 15"/>
          <p:cNvGrpSpPr/>
          <p:nvPr/>
        </p:nvGrpSpPr>
        <p:grpSpPr>
          <a:xfrm>
            <a:off x="1676400" y="1080564"/>
            <a:ext cx="1572215" cy="2253186"/>
            <a:chOff x="1676400" y="1080564"/>
            <a:chExt cx="1572215" cy="2253186"/>
          </a:xfrm>
        </p:grpSpPr>
        <p:grpSp>
          <p:nvGrpSpPr>
            <p:cNvPr id="17" name="Group 16"/>
            <p:cNvGrpSpPr/>
            <p:nvPr/>
          </p:nvGrpSpPr>
          <p:grpSpPr>
            <a:xfrm>
              <a:off x="1676400" y="1936780"/>
              <a:ext cx="1572215" cy="1396970"/>
              <a:chOff x="1676400" y="2055280"/>
              <a:chExt cx="1572215" cy="1396970"/>
            </a:xfrm>
          </p:grpSpPr>
          <p:pic>
            <p:nvPicPr>
              <p:cNvPr id="19" name="Picture 8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445" y="2735321"/>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735321"/>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725114"/>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3640" y="2055280"/>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6005" y="2070840"/>
                <a:ext cx="513170" cy="71692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1839162" y="1080564"/>
              <a:ext cx="1239442" cy="461665"/>
            </a:xfrm>
            <a:prstGeom prst="rect">
              <a:avLst/>
            </a:prstGeom>
            <a:noFill/>
            <a:effectLst/>
          </p:spPr>
          <p:txBody>
            <a:bodyPr wrap="none" rtlCol="0">
              <a:spAutoFit/>
            </a:bodyPr>
            <a:lstStyle/>
            <a:p>
              <a:pPr algn="ctr"/>
              <a:r>
                <a:rPr lang="en-US" sz="2400" dirty="0" smtClean="0">
                  <a:latin typeface="+mj-lt"/>
                </a:rPr>
                <a:t>Pigments</a:t>
              </a:r>
              <a:endParaRPr lang="en-GB" sz="2400" dirty="0">
                <a:latin typeface="+mj-lt"/>
              </a:endParaRPr>
            </a:p>
          </p:txBody>
        </p:sp>
      </p:grpSp>
      <p:grpSp>
        <p:nvGrpSpPr>
          <p:cNvPr id="24" name="Group 23"/>
          <p:cNvGrpSpPr/>
          <p:nvPr/>
        </p:nvGrpSpPr>
        <p:grpSpPr>
          <a:xfrm>
            <a:off x="3657600" y="1078230"/>
            <a:ext cx="1887537" cy="3322320"/>
            <a:chOff x="3657600" y="1078230"/>
            <a:chExt cx="1887537" cy="3322320"/>
          </a:xfrm>
        </p:grpSpPr>
        <p:grpSp>
          <p:nvGrpSpPr>
            <p:cNvPr id="25" name="Group 39"/>
            <p:cNvGrpSpPr>
              <a:grpSpLocks noChangeAspect="1"/>
            </p:cNvGrpSpPr>
            <p:nvPr/>
          </p:nvGrpSpPr>
          <p:grpSpPr bwMode="auto">
            <a:xfrm>
              <a:off x="3657600" y="1579024"/>
              <a:ext cx="1887537" cy="2821526"/>
              <a:chOff x="2494" y="1043"/>
              <a:chExt cx="772" cy="1154"/>
            </a:xfrm>
          </p:grpSpPr>
          <p:sp>
            <p:nvSpPr>
              <p:cNvPr id="27" name="AutoShape 38"/>
              <p:cNvSpPr>
                <a:spLocks noChangeAspect="1" noChangeArrowheads="1" noTextEdit="1"/>
              </p:cNvSpPr>
              <p:nvPr/>
            </p:nvSpPr>
            <p:spPr bwMode="auto">
              <a:xfrm>
                <a:off x="2494" y="1043"/>
                <a:ext cx="772"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0"/>
              <p:cNvSpPr>
                <a:spLocks/>
              </p:cNvSpPr>
              <p:nvPr/>
            </p:nvSpPr>
            <p:spPr bwMode="auto">
              <a:xfrm>
                <a:off x="2494" y="1043"/>
                <a:ext cx="772" cy="825"/>
              </a:xfrm>
              <a:custGeom>
                <a:avLst/>
                <a:gdLst>
                  <a:gd name="T0" fmla="*/ 2475 w 10808"/>
                  <a:gd name="T1" fmla="*/ 9212 h 11556"/>
                  <a:gd name="T2" fmla="*/ 1284 w 10808"/>
                  <a:gd name="T3" fmla="*/ 7733 h 11556"/>
                  <a:gd name="T4" fmla="*/ 399 w 10808"/>
                  <a:gd name="T5" fmla="*/ 6859 h 11556"/>
                  <a:gd name="T6" fmla="*/ 18 w 10808"/>
                  <a:gd name="T7" fmla="*/ 6541 h 11556"/>
                  <a:gd name="T8" fmla="*/ 628 w 10808"/>
                  <a:gd name="T9" fmla="*/ 6799 h 11556"/>
                  <a:gd name="T10" fmla="*/ 1336 w 10808"/>
                  <a:gd name="T11" fmla="*/ 7168 h 11556"/>
                  <a:gd name="T12" fmla="*/ 1968 w 10808"/>
                  <a:gd name="T13" fmla="*/ 7635 h 11556"/>
                  <a:gd name="T14" fmla="*/ 2108 w 10808"/>
                  <a:gd name="T15" fmla="*/ 7517 h 11556"/>
                  <a:gd name="T16" fmla="*/ 1985 w 10808"/>
                  <a:gd name="T17" fmla="*/ 6614 h 11556"/>
                  <a:gd name="T18" fmla="*/ 1700 w 10808"/>
                  <a:gd name="T19" fmla="*/ 5467 h 11556"/>
                  <a:gd name="T20" fmla="*/ 1193 w 10808"/>
                  <a:gd name="T21" fmla="*/ 4429 h 11556"/>
                  <a:gd name="T22" fmla="*/ 1560 w 10808"/>
                  <a:gd name="T23" fmla="*/ 4523 h 11556"/>
                  <a:gd name="T24" fmla="*/ 2058 w 10808"/>
                  <a:gd name="T25" fmla="*/ 4795 h 11556"/>
                  <a:gd name="T26" fmla="*/ 2488 w 10808"/>
                  <a:gd name="T27" fmla="*/ 5133 h 11556"/>
                  <a:gd name="T28" fmla="*/ 2412 w 10808"/>
                  <a:gd name="T29" fmla="*/ 4499 h 11556"/>
                  <a:gd name="T30" fmla="*/ 2033 w 10808"/>
                  <a:gd name="T31" fmla="*/ 3044 h 11556"/>
                  <a:gd name="T32" fmla="*/ 1618 w 10808"/>
                  <a:gd name="T33" fmla="*/ 1767 h 11556"/>
                  <a:gd name="T34" fmla="*/ 1453 w 10808"/>
                  <a:gd name="T35" fmla="*/ 1270 h 11556"/>
                  <a:gd name="T36" fmla="*/ 1898 w 10808"/>
                  <a:gd name="T37" fmla="*/ 1565 h 11556"/>
                  <a:gd name="T38" fmla="*/ 2514 w 10808"/>
                  <a:gd name="T39" fmla="*/ 2101 h 11556"/>
                  <a:gd name="T40" fmla="*/ 3085 w 10808"/>
                  <a:gd name="T41" fmla="*/ 2863 h 11556"/>
                  <a:gd name="T42" fmla="*/ 3812 w 10808"/>
                  <a:gd name="T43" fmla="*/ 287 h 11556"/>
                  <a:gd name="T44" fmla="*/ 4307 w 10808"/>
                  <a:gd name="T45" fmla="*/ 981 h 11556"/>
                  <a:gd name="T46" fmla="*/ 4825 w 10808"/>
                  <a:gd name="T47" fmla="*/ 1835 h 11556"/>
                  <a:gd name="T48" fmla="*/ 5110 w 10808"/>
                  <a:gd name="T49" fmla="*/ 2598 h 11556"/>
                  <a:gd name="T50" fmla="*/ 6778 w 10808"/>
                  <a:gd name="T51" fmla="*/ 847 h 11556"/>
                  <a:gd name="T52" fmla="*/ 6840 w 10808"/>
                  <a:gd name="T53" fmla="*/ 2124 h 11556"/>
                  <a:gd name="T54" fmla="*/ 7034 w 10808"/>
                  <a:gd name="T55" fmla="*/ 2347 h 11556"/>
                  <a:gd name="T56" fmla="*/ 8271 w 10808"/>
                  <a:gd name="T57" fmla="*/ 1680 h 11556"/>
                  <a:gd name="T58" fmla="*/ 8873 w 10808"/>
                  <a:gd name="T59" fmla="*/ 1511 h 11556"/>
                  <a:gd name="T60" fmla="*/ 8384 w 10808"/>
                  <a:gd name="T61" fmla="*/ 2984 h 11556"/>
                  <a:gd name="T62" fmla="*/ 8161 w 10808"/>
                  <a:gd name="T63" fmla="*/ 3763 h 11556"/>
                  <a:gd name="T64" fmla="*/ 8390 w 10808"/>
                  <a:gd name="T65" fmla="*/ 3914 h 11556"/>
                  <a:gd name="T66" fmla="*/ 9408 w 10808"/>
                  <a:gd name="T67" fmla="*/ 3746 h 11556"/>
                  <a:gd name="T68" fmla="*/ 9552 w 10808"/>
                  <a:gd name="T69" fmla="*/ 3852 h 11556"/>
                  <a:gd name="T70" fmla="*/ 9153 w 10808"/>
                  <a:gd name="T71" fmla="*/ 4178 h 11556"/>
                  <a:gd name="T72" fmla="*/ 8833 w 10808"/>
                  <a:gd name="T73" fmla="*/ 4516 h 11556"/>
                  <a:gd name="T74" fmla="*/ 8854 w 10808"/>
                  <a:gd name="T75" fmla="*/ 4690 h 11556"/>
                  <a:gd name="T76" fmla="*/ 9576 w 10808"/>
                  <a:gd name="T77" fmla="*/ 4604 h 11556"/>
                  <a:gd name="T78" fmla="*/ 10262 w 10808"/>
                  <a:gd name="T79" fmla="*/ 4580 h 11556"/>
                  <a:gd name="T80" fmla="*/ 10796 w 10808"/>
                  <a:gd name="T81" fmla="*/ 4651 h 11556"/>
                  <a:gd name="T82" fmla="*/ 10266 w 10808"/>
                  <a:gd name="T83" fmla="*/ 5217 h 11556"/>
                  <a:gd name="T84" fmla="*/ 9774 w 10808"/>
                  <a:gd name="T85" fmla="*/ 5837 h 11556"/>
                  <a:gd name="T86" fmla="*/ 9364 w 10808"/>
                  <a:gd name="T87" fmla="*/ 6523 h 11556"/>
                  <a:gd name="T88" fmla="*/ 9649 w 10808"/>
                  <a:gd name="T89" fmla="*/ 6495 h 11556"/>
                  <a:gd name="T90" fmla="*/ 10206 w 10808"/>
                  <a:gd name="T91" fmla="*/ 6350 h 11556"/>
                  <a:gd name="T92" fmla="*/ 10595 w 10808"/>
                  <a:gd name="T93" fmla="*/ 6307 h 11556"/>
                  <a:gd name="T94" fmla="*/ 9984 w 10808"/>
                  <a:gd name="T95" fmla="*/ 6808 h 11556"/>
                  <a:gd name="T96" fmla="*/ 9292 w 10808"/>
                  <a:gd name="T97" fmla="*/ 7472 h 11556"/>
                  <a:gd name="T98" fmla="*/ 8711 w 10808"/>
                  <a:gd name="T99" fmla="*/ 8226 h 11556"/>
                  <a:gd name="T100" fmla="*/ 8787 w 10808"/>
                  <a:gd name="T101" fmla="*/ 8373 h 11556"/>
                  <a:gd name="T102" fmla="*/ 9227 w 10808"/>
                  <a:gd name="T103" fmla="*/ 8142 h 11556"/>
                  <a:gd name="T104" fmla="*/ 9699 w 10808"/>
                  <a:gd name="T105" fmla="*/ 7968 h 11556"/>
                  <a:gd name="T106" fmla="*/ 9850 w 10808"/>
                  <a:gd name="T107" fmla="*/ 8018 h 11556"/>
                  <a:gd name="T108" fmla="*/ 9216 w 10808"/>
                  <a:gd name="T109" fmla="*/ 8524 h 11556"/>
                  <a:gd name="T110" fmla="*/ 8373 w 10808"/>
                  <a:gd name="T111" fmla="*/ 9356 h 11556"/>
                  <a:gd name="T112" fmla="*/ 7672 w 10808"/>
                  <a:gd name="T113" fmla="*/ 10398 h 11556"/>
                  <a:gd name="T114" fmla="*/ 7121 w 10808"/>
                  <a:gd name="T115" fmla="*/ 11339 h 11556"/>
                  <a:gd name="T116" fmla="*/ 5931 w 10808"/>
                  <a:gd name="T117" fmla="*/ 11552 h 11556"/>
                  <a:gd name="T118" fmla="*/ 4588 w 10808"/>
                  <a:gd name="T119" fmla="*/ 11335 h 11556"/>
                  <a:gd name="T120" fmla="*/ 3660 w 10808"/>
                  <a:gd name="T121" fmla="*/ 11058 h 1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8" h="11556">
                    <a:moveTo>
                      <a:pt x="3621" y="11044"/>
                    </a:moveTo>
                    <a:lnTo>
                      <a:pt x="3457" y="10750"/>
                    </a:lnTo>
                    <a:lnTo>
                      <a:pt x="3292" y="10467"/>
                    </a:lnTo>
                    <a:lnTo>
                      <a:pt x="3127" y="10194"/>
                    </a:lnTo>
                    <a:lnTo>
                      <a:pt x="2962" y="9933"/>
                    </a:lnTo>
                    <a:lnTo>
                      <a:pt x="2798" y="9682"/>
                    </a:lnTo>
                    <a:lnTo>
                      <a:pt x="2636" y="9441"/>
                    </a:lnTo>
                    <a:lnTo>
                      <a:pt x="2475" y="9212"/>
                    </a:lnTo>
                    <a:lnTo>
                      <a:pt x="2316" y="8992"/>
                    </a:lnTo>
                    <a:lnTo>
                      <a:pt x="2159" y="8782"/>
                    </a:lnTo>
                    <a:lnTo>
                      <a:pt x="2004" y="8583"/>
                    </a:lnTo>
                    <a:lnTo>
                      <a:pt x="1852" y="8393"/>
                    </a:lnTo>
                    <a:lnTo>
                      <a:pt x="1704" y="8213"/>
                    </a:lnTo>
                    <a:lnTo>
                      <a:pt x="1560" y="8044"/>
                    </a:lnTo>
                    <a:lnTo>
                      <a:pt x="1420" y="7883"/>
                    </a:lnTo>
                    <a:lnTo>
                      <a:pt x="1284" y="7733"/>
                    </a:lnTo>
                    <a:lnTo>
                      <a:pt x="1152" y="7591"/>
                    </a:lnTo>
                    <a:lnTo>
                      <a:pt x="1026" y="7459"/>
                    </a:lnTo>
                    <a:lnTo>
                      <a:pt x="907" y="7337"/>
                    </a:lnTo>
                    <a:lnTo>
                      <a:pt x="792" y="7224"/>
                    </a:lnTo>
                    <a:lnTo>
                      <a:pt x="683" y="7119"/>
                    </a:lnTo>
                    <a:lnTo>
                      <a:pt x="581" y="7024"/>
                    </a:lnTo>
                    <a:lnTo>
                      <a:pt x="487" y="6937"/>
                    </a:lnTo>
                    <a:lnTo>
                      <a:pt x="399" y="6859"/>
                    </a:lnTo>
                    <a:lnTo>
                      <a:pt x="319" y="6790"/>
                    </a:lnTo>
                    <a:lnTo>
                      <a:pt x="247" y="6729"/>
                    </a:lnTo>
                    <a:lnTo>
                      <a:pt x="184" y="6676"/>
                    </a:lnTo>
                    <a:lnTo>
                      <a:pt x="129" y="6633"/>
                    </a:lnTo>
                    <a:lnTo>
                      <a:pt x="84" y="6597"/>
                    </a:lnTo>
                    <a:lnTo>
                      <a:pt x="21" y="6550"/>
                    </a:lnTo>
                    <a:lnTo>
                      <a:pt x="0" y="6534"/>
                    </a:lnTo>
                    <a:lnTo>
                      <a:pt x="18" y="6541"/>
                    </a:lnTo>
                    <a:lnTo>
                      <a:pt x="72" y="6561"/>
                    </a:lnTo>
                    <a:lnTo>
                      <a:pt x="155" y="6595"/>
                    </a:lnTo>
                    <a:lnTo>
                      <a:pt x="265" y="6640"/>
                    </a:lnTo>
                    <a:lnTo>
                      <a:pt x="328" y="6666"/>
                    </a:lnTo>
                    <a:lnTo>
                      <a:pt x="397" y="6696"/>
                    </a:lnTo>
                    <a:lnTo>
                      <a:pt x="470" y="6728"/>
                    </a:lnTo>
                    <a:lnTo>
                      <a:pt x="547" y="6762"/>
                    </a:lnTo>
                    <a:lnTo>
                      <a:pt x="628" y="6799"/>
                    </a:lnTo>
                    <a:lnTo>
                      <a:pt x="711" y="6838"/>
                    </a:lnTo>
                    <a:lnTo>
                      <a:pt x="798" y="6879"/>
                    </a:lnTo>
                    <a:lnTo>
                      <a:pt x="885" y="6923"/>
                    </a:lnTo>
                    <a:lnTo>
                      <a:pt x="974" y="6968"/>
                    </a:lnTo>
                    <a:lnTo>
                      <a:pt x="1065" y="7016"/>
                    </a:lnTo>
                    <a:lnTo>
                      <a:pt x="1155" y="7064"/>
                    </a:lnTo>
                    <a:lnTo>
                      <a:pt x="1246" y="7116"/>
                    </a:lnTo>
                    <a:lnTo>
                      <a:pt x="1336" y="7168"/>
                    </a:lnTo>
                    <a:lnTo>
                      <a:pt x="1424" y="7222"/>
                    </a:lnTo>
                    <a:lnTo>
                      <a:pt x="1511" y="7277"/>
                    </a:lnTo>
                    <a:lnTo>
                      <a:pt x="1596" y="7334"/>
                    </a:lnTo>
                    <a:lnTo>
                      <a:pt x="1678" y="7392"/>
                    </a:lnTo>
                    <a:lnTo>
                      <a:pt x="1757" y="7451"/>
                    </a:lnTo>
                    <a:lnTo>
                      <a:pt x="1831" y="7512"/>
                    </a:lnTo>
                    <a:lnTo>
                      <a:pt x="1903" y="7573"/>
                    </a:lnTo>
                    <a:lnTo>
                      <a:pt x="1968" y="7635"/>
                    </a:lnTo>
                    <a:lnTo>
                      <a:pt x="2029" y="7697"/>
                    </a:lnTo>
                    <a:lnTo>
                      <a:pt x="2084" y="7761"/>
                    </a:lnTo>
                    <a:lnTo>
                      <a:pt x="2132" y="7826"/>
                    </a:lnTo>
                    <a:lnTo>
                      <a:pt x="2131" y="7797"/>
                    </a:lnTo>
                    <a:lnTo>
                      <a:pt x="2125" y="7719"/>
                    </a:lnTo>
                    <a:lnTo>
                      <a:pt x="2121" y="7662"/>
                    </a:lnTo>
                    <a:lnTo>
                      <a:pt x="2115" y="7594"/>
                    </a:lnTo>
                    <a:lnTo>
                      <a:pt x="2108" y="7517"/>
                    </a:lnTo>
                    <a:lnTo>
                      <a:pt x="2099" y="7429"/>
                    </a:lnTo>
                    <a:lnTo>
                      <a:pt x="2089" y="7333"/>
                    </a:lnTo>
                    <a:lnTo>
                      <a:pt x="2077" y="7229"/>
                    </a:lnTo>
                    <a:lnTo>
                      <a:pt x="2063" y="7118"/>
                    </a:lnTo>
                    <a:lnTo>
                      <a:pt x="2047" y="7001"/>
                    </a:lnTo>
                    <a:lnTo>
                      <a:pt x="2029" y="6876"/>
                    </a:lnTo>
                    <a:lnTo>
                      <a:pt x="2007" y="6748"/>
                    </a:lnTo>
                    <a:lnTo>
                      <a:pt x="1985" y="6614"/>
                    </a:lnTo>
                    <a:lnTo>
                      <a:pt x="1959" y="6477"/>
                    </a:lnTo>
                    <a:lnTo>
                      <a:pt x="1931" y="6336"/>
                    </a:lnTo>
                    <a:lnTo>
                      <a:pt x="1901" y="6194"/>
                    </a:lnTo>
                    <a:lnTo>
                      <a:pt x="1866" y="6049"/>
                    </a:lnTo>
                    <a:lnTo>
                      <a:pt x="1830" y="5903"/>
                    </a:lnTo>
                    <a:lnTo>
                      <a:pt x="1790" y="5758"/>
                    </a:lnTo>
                    <a:lnTo>
                      <a:pt x="1747" y="5611"/>
                    </a:lnTo>
                    <a:lnTo>
                      <a:pt x="1700" y="5467"/>
                    </a:lnTo>
                    <a:lnTo>
                      <a:pt x="1651" y="5323"/>
                    </a:lnTo>
                    <a:lnTo>
                      <a:pt x="1597" y="5183"/>
                    </a:lnTo>
                    <a:lnTo>
                      <a:pt x="1539" y="5046"/>
                    </a:lnTo>
                    <a:lnTo>
                      <a:pt x="1479" y="4911"/>
                    </a:lnTo>
                    <a:lnTo>
                      <a:pt x="1413" y="4782"/>
                    </a:lnTo>
                    <a:lnTo>
                      <a:pt x="1344" y="4658"/>
                    </a:lnTo>
                    <a:lnTo>
                      <a:pt x="1270" y="4540"/>
                    </a:lnTo>
                    <a:lnTo>
                      <a:pt x="1193" y="4429"/>
                    </a:lnTo>
                    <a:lnTo>
                      <a:pt x="1111" y="4324"/>
                    </a:lnTo>
                    <a:lnTo>
                      <a:pt x="1124" y="4329"/>
                    </a:lnTo>
                    <a:lnTo>
                      <a:pt x="1162" y="4345"/>
                    </a:lnTo>
                    <a:lnTo>
                      <a:pt x="1223" y="4369"/>
                    </a:lnTo>
                    <a:lnTo>
                      <a:pt x="1301" y="4404"/>
                    </a:lnTo>
                    <a:lnTo>
                      <a:pt x="1396" y="4446"/>
                    </a:lnTo>
                    <a:lnTo>
                      <a:pt x="1503" y="4495"/>
                    </a:lnTo>
                    <a:lnTo>
                      <a:pt x="1560" y="4523"/>
                    </a:lnTo>
                    <a:lnTo>
                      <a:pt x="1620" y="4552"/>
                    </a:lnTo>
                    <a:lnTo>
                      <a:pt x="1680" y="4582"/>
                    </a:lnTo>
                    <a:lnTo>
                      <a:pt x="1743" y="4615"/>
                    </a:lnTo>
                    <a:lnTo>
                      <a:pt x="1805" y="4648"/>
                    </a:lnTo>
                    <a:lnTo>
                      <a:pt x="1868" y="4683"/>
                    </a:lnTo>
                    <a:lnTo>
                      <a:pt x="1932" y="4720"/>
                    </a:lnTo>
                    <a:lnTo>
                      <a:pt x="1995" y="4757"/>
                    </a:lnTo>
                    <a:lnTo>
                      <a:pt x="2058" y="4795"/>
                    </a:lnTo>
                    <a:lnTo>
                      <a:pt x="2119" y="4835"/>
                    </a:lnTo>
                    <a:lnTo>
                      <a:pt x="2180" y="4875"/>
                    </a:lnTo>
                    <a:lnTo>
                      <a:pt x="2238" y="4916"/>
                    </a:lnTo>
                    <a:lnTo>
                      <a:pt x="2294" y="4958"/>
                    </a:lnTo>
                    <a:lnTo>
                      <a:pt x="2347" y="5001"/>
                    </a:lnTo>
                    <a:lnTo>
                      <a:pt x="2397" y="5045"/>
                    </a:lnTo>
                    <a:lnTo>
                      <a:pt x="2445" y="5088"/>
                    </a:lnTo>
                    <a:lnTo>
                      <a:pt x="2488" y="5133"/>
                    </a:lnTo>
                    <a:lnTo>
                      <a:pt x="2527" y="5178"/>
                    </a:lnTo>
                    <a:lnTo>
                      <a:pt x="2561" y="5222"/>
                    </a:lnTo>
                    <a:lnTo>
                      <a:pt x="2592" y="5268"/>
                    </a:lnTo>
                    <a:lnTo>
                      <a:pt x="2584" y="5232"/>
                    </a:lnTo>
                    <a:lnTo>
                      <a:pt x="2560" y="5129"/>
                    </a:lnTo>
                    <a:lnTo>
                      <a:pt x="2523" y="4967"/>
                    </a:lnTo>
                    <a:lnTo>
                      <a:pt x="2474" y="4754"/>
                    </a:lnTo>
                    <a:lnTo>
                      <a:pt x="2412" y="4499"/>
                    </a:lnTo>
                    <a:lnTo>
                      <a:pt x="2342" y="4210"/>
                    </a:lnTo>
                    <a:lnTo>
                      <a:pt x="2303" y="4055"/>
                    </a:lnTo>
                    <a:lnTo>
                      <a:pt x="2262" y="3895"/>
                    </a:lnTo>
                    <a:lnTo>
                      <a:pt x="2219" y="3729"/>
                    </a:lnTo>
                    <a:lnTo>
                      <a:pt x="2175" y="3560"/>
                    </a:lnTo>
                    <a:lnTo>
                      <a:pt x="2128" y="3390"/>
                    </a:lnTo>
                    <a:lnTo>
                      <a:pt x="2081" y="3217"/>
                    </a:lnTo>
                    <a:lnTo>
                      <a:pt x="2033" y="3044"/>
                    </a:lnTo>
                    <a:lnTo>
                      <a:pt x="1983" y="2872"/>
                    </a:lnTo>
                    <a:lnTo>
                      <a:pt x="1932" y="2701"/>
                    </a:lnTo>
                    <a:lnTo>
                      <a:pt x="1881" y="2532"/>
                    </a:lnTo>
                    <a:lnTo>
                      <a:pt x="1829" y="2368"/>
                    </a:lnTo>
                    <a:lnTo>
                      <a:pt x="1777" y="2208"/>
                    </a:lnTo>
                    <a:lnTo>
                      <a:pt x="1723" y="2054"/>
                    </a:lnTo>
                    <a:lnTo>
                      <a:pt x="1671" y="1906"/>
                    </a:lnTo>
                    <a:lnTo>
                      <a:pt x="1618" y="1767"/>
                    </a:lnTo>
                    <a:lnTo>
                      <a:pt x="1565" y="1636"/>
                    </a:lnTo>
                    <a:lnTo>
                      <a:pt x="1513" y="1514"/>
                    </a:lnTo>
                    <a:lnTo>
                      <a:pt x="1462" y="1404"/>
                    </a:lnTo>
                    <a:lnTo>
                      <a:pt x="1410" y="1305"/>
                    </a:lnTo>
                    <a:lnTo>
                      <a:pt x="1360" y="1218"/>
                    </a:lnTo>
                    <a:lnTo>
                      <a:pt x="1376" y="1227"/>
                    </a:lnTo>
                    <a:lnTo>
                      <a:pt x="1421" y="1252"/>
                    </a:lnTo>
                    <a:lnTo>
                      <a:pt x="1453" y="1270"/>
                    </a:lnTo>
                    <a:lnTo>
                      <a:pt x="1493" y="1293"/>
                    </a:lnTo>
                    <a:lnTo>
                      <a:pt x="1537" y="1321"/>
                    </a:lnTo>
                    <a:lnTo>
                      <a:pt x="1586" y="1351"/>
                    </a:lnTo>
                    <a:lnTo>
                      <a:pt x="1641" y="1386"/>
                    </a:lnTo>
                    <a:lnTo>
                      <a:pt x="1699" y="1425"/>
                    </a:lnTo>
                    <a:lnTo>
                      <a:pt x="1762" y="1468"/>
                    </a:lnTo>
                    <a:lnTo>
                      <a:pt x="1828" y="1515"/>
                    </a:lnTo>
                    <a:lnTo>
                      <a:pt x="1898" y="1565"/>
                    </a:lnTo>
                    <a:lnTo>
                      <a:pt x="1970" y="1619"/>
                    </a:lnTo>
                    <a:lnTo>
                      <a:pt x="2045" y="1677"/>
                    </a:lnTo>
                    <a:lnTo>
                      <a:pt x="2120" y="1739"/>
                    </a:lnTo>
                    <a:lnTo>
                      <a:pt x="2198" y="1803"/>
                    </a:lnTo>
                    <a:lnTo>
                      <a:pt x="2276" y="1873"/>
                    </a:lnTo>
                    <a:lnTo>
                      <a:pt x="2356" y="1946"/>
                    </a:lnTo>
                    <a:lnTo>
                      <a:pt x="2436" y="2022"/>
                    </a:lnTo>
                    <a:lnTo>
                      <a:pt x="2514" y="2101"/>
                    </a:lnTo>
                    <a:lnTo>
                      <a:pt x="2593" y="2185"/>
                    </a:lnTo>
                    <a:lnTo>
                      <a:pt x="2669" y="2272"/>
                    </a:lnTo>
                    <a:lnTo>
                      <a:pt x="2745" y="2362"/>
                    </a:lnTo>
                    <a:lnTo>
                      <a:pt x="2818" y="2456"/>
                    </a:lnTo>
                    <a:lnTo>
                      <a:pt x="2890" y="2553"/>
                    </a:lnTo>
                    <a:lnTo>
                      <a:pt x="2958" y="2653"/>
                    </a:lnTo>
                    <a:lnTo>
                      <a:pt x="3024" y="2756"/>
                    </a:lnTo>
                    <a:lnTo>
                      <a:pt x="3085" y="2863"/>
                    </a:lnTo>
                    <a:lnTo>
                      <a:pt x="3143" y="2973"/>
                    </a:lnTo>
                    <a:lnTo>
                      <a:pt x="3195" y="3086"/>
                    </a:lnTo>
                    <a:lnTo>
                      <a:pt x="3243" y="3203"/>
                    </a:lnTo>
                    <a:lnTo>
                      <a:pt x="3589" y="0"/>
                    </a:lnTo>
                    <a:lnTo>
                      <a:pt x="3605" y="20"/>
                    </a:lnTo>
                    <a:lnTo>
                      <a:pt x="3650" y="77"/>
                    </a:lnTo>
                    <a:lnTo>
                      <a:pt x="3720" y="168"/>
                    </a:lnTo>
                    <a:lnTo>
                      <a:pt x="3812" y="287"/>
                    </a:lnTo>
                    <a:lnTo>
                      <a:pt x="3863" y="356"/>
                    </a:lnTo>
                    <a:lnTo>
                      <a:pt x="3919" y="432"/>
                    </a:lnTo>
                    <a:lnTo>
                      <a:pt x="3979" y="513"/>
                    </a:lnTo>
                    <a:lnTo>
                      <a:pt x="4041" y="599"/>
                    </a:lnTo>
                    <a:lnTo>
                      <a:pt x="4106" y="689"/>
                    </a:lnTo>
                    <a:lnTo>
                      <a:pt x="4171" y="783"/>
                    </a:lnTo>
                    <a:lnTo>
                      <a:pt x="4239" y="881"/>
                    </a:lnTo>
                    <a:lnTo>
                      <a:pt x="4307" y="981"/>
                    </a:lnTo>
                    <a:lnTo>
                      <a:pt x="4377" y="1084"/>
                    </a:lnTo>
                    <a:lnTo>
                      <a:pt x="4445" y="1189"/>
                    </a:lnTo>
                    <a:lnTo>
                      <a:pt x="4513" y="1296"/>
                    </a:lnTo>
                    <a:lnTo>
                      <a:pt x="4579" y="1404"/>
                    </a:lnTo>
                    <a:lnTo>
                      <a:pt x="4645" y="1512"/>
                    </a:lnTo>
                    <a:lnTo>
                      <a:pt x="4708" y="1620"/>
                    </a:lnTo>
                    <a:lnTo>
                      <a:pt x="4767" y="1728"/>
                    </a:lnTo>
                    <a:lnTo>
                      <a:pt x="4825" y="1835"/>
                    </a:lnTo>
                    <a:lnTo>
                      <a:pt x="4878" y="1940"/>
                    </a:lnTo>
                    <a:lnTo>
                      <a:pt x="4928" y="2044"/>
                    </a:lnTo>
                    <a:lnTo>
                      <a:pt x="4973" y="2145"/>
                    </a:lnTo>
                    <a:lnTo>
                      <a:pt x="5012" y="2243"/>
                    </a:lnTo>
                    <a:lnTo>
                      <a:pt x="5046" y="2338"/>
                    </a:lnTo>
                    <a:lnTo>
                      <a:pt x="5075" y="2428"/>
                    </a:lnTo>
                    <a:lnTo>
                      <a:pt x="5096" y="2515"/>
                    </a:lnTo>
                    <a:lnTo>
                      <a:pt x="5110" y="2598"/>
                    </a:lnTo>
                    <a:lnTo>
                      <a:pt x="6760" y="0"/>
                    </a:lnTo>
                    <a:lnTo>
                      <a:pt x="6760" y="22"/>
                    </a:lnTo>
                    <a:lnTo>
                      <a:pt x="6761" y="87"/>
                    </a:lnTo>
                    <a:lnTo>
                      <a:pt x="6763" y="187"/>
                    </a:lnTo>
                    <a:lnTo>
                      <a:pt x="6765" y="318"/>
                    </a:lnTo>
                    <a:lnTo>
                      <a:pt x="6769" y="476"/>
                    </a:lnTo>
                    <a:lnTo>
                      <a:pt x="6773" y="653"/>
                    </a:lnTo>
                    <a:lnTo>
                      <a:pt x="6778" y="847"/>
                    </a:lnTo>
                    <a:lnTo>
                      <a:pt x="6784" y="1051"/>
                    </a:lnTo>
                    <a:lnTo>
                      <a:pt x="6791" y="1260"/>
                    </a:lnTo>
                    <a:lnTo>
                      <a:pt x="6800" y="1468"/>
                    </a:lnTo>
                    <a:lnTo>
                      <a:pt x="6810" y="1672"/>
                    </a:lnTo>
                    <a:lnTo>
                      <a:pt x="6821" y="1865"/>
                    </a:lnTo>
                    <a:lnTo>
                      <a:pt x="6827" y="1956"/>
                    </a:lnTo>
                    <a:lnTo>
                      <a:pt x="6833" y="2043"/>
                    </a:lnTo>
                    <a:lnTo>
                      <a:pt x="6840" y="2124"/>
                    </a:lnTo>
                    <a:lnTo>
                      <a:pt x="6847" y="2199"/>
                    </a:lnTo>
                    <a:lnTo>
                      <a:pt x="6855" y="2268"/>
                    </a:lnTo>
                    <a:lnTo>
                      <a:pt x="6864" y="2329"/>
                    </a:lnTo>
                    <a:lnTo>
                      <a:pt x="6872" y="2383"/>
                    </a:lnTo>
                    <a:lnTo>
                      <a:pt x="6881" y="2428"/>
                    </a:lnTo>
                    <a:lnTo>
                      <a:pt x="6899" y="2418"/>
                    </a:lnTo>
                    <a:lnTo>
                      <a:pt x="6951" y="2390"/>
                    </a:lnTo>
                    <a:lnTo>
                      <a:pt x="7034" y="2347"/>
                    </a:lnTo>
                    <a:lnTo>
                      <a:pt x="7142" y="2288"/>
                    </a:lnTo>
                    <a:lnTo>
                      <a:pt x="7270" y="2218"/>
                    </a:lnTo>
                    <a:lnTo>
                      <a:pt x="7418" y="2140"/>
                    </a:lnTo>
                    <a:lnTo>
                      <a:pt x="7579" y="2054"/>
                    </a:lnTo>
                    <a:lnTo>
                      <a:pt x="7748" y="1962"/>
                    </a:lnTo>
                    <a:lnTo>
                      <a:pt x="7922" y="1868"/>
                    </a:lnTo>
                    <a:lnTo>
                      <a:pt x="8098" y="1773"/>
                    </a:lnTo>
                    <a:lnTo>
                      <a:pt x="8271" y="1680"/>
                    </a:lnTo>
                    <a:lnTo>
                      <a:pt x="8436" y="1591"/>
                    </a:lnTo>
                    <a:lnTo>
                      <a:pt x="8589" y="1508"/>
                    </a:lnTo>
                    <a:lnTo>
                      <a:pt x="8728" y="1432"/>
                    </a:lnTo>
                    <a:lnTo>
                      <a:pt x="8846" y="1367"/>
                    </a:lnTo>
                    <a:lnTo>
                      <a:pt x="8941" y="1315"/>
                    </a:lnTo>
                    <a:lnTo>
                      <a:pt x="8932" y="1338"/>
                    </a:lnTo>
                    <a:lnTo>
                      <a:pt x="8909" y="1406"/>
                    </a:lnTo>
                    <a:lnTo>
                      <a:pt x="8873" y="1511"/>
                    </a:lnTo>
                    <a:lnTo>
                      <a:pt x="8825" y="1648"/>
                    </a:lnTo>
                    <a:lnTo>
                      <a:pt x="8768" y="1814"/>
                    </a:lnTo>
                    <a:lnTo>
                      <a:pt x="8705" y="2001"/>
                    </a:lnTo>
                    <a:lnTo>
                      <a:pt x="8635" y="2206"/>
                    </a:lnTo>
                    <a:lnTo>
                      <a:pt x="8564" y="2423"/>
                    </a:lnTo>
                    <a:lnTo>
                      <a:pt x="8490" y="2647"/>
                    </a:lnTo>
                    <a:lnTo>
                      <a:pt x="8419" y="2872"/>
                    </a:lnTo>
                    <a:lnTo>
                      <a:pt x="8384" y="2984"/>
                    </a:lnTo>
                    <a:lnTo>
                      <a:pt x="8349" y="3094"/>
                    </a:lnTo>
                    <a:lnTo>
                      <a:pt x="8317" y="3201"/>
                    </a:lnTo>
                    <a:lnTo>
                      <a:pt x="8286" y="3306"/>
                    </a:lnTo>
                    <a:lnTo>
                      <a:pt x="8257" y="3407"/>
                    </a:lnTo>
                    <a:lnTo>
                      <a:pt x="8228" y="3504"/>
                    </a:lnTo>
                    <a:lnTo>
                      <a:pt x="8203" y="3597"/>
                    </a:lnTo>
                    <a:lnTo>
                      <a:pt x="8181" y="3683"/>
                    </a:lnTo>
                    <a:lnTo>
                      <a:pt x="8161" y="3763"/>
                    </a:lnTo>
                    <a:lnTo>
                      <a:pt x="8144" y="3837"/>
                    </a:lnTo>
                    <a:lnTo>
                      <a:pt x="8131" y="3903"/>
                    </a:lnTo>
                    <a:lnTo>
                      <a:pt x="8120" y="3961"/>
                    </a:lnTo>
                    <a:lnTo>
                      <a:pt x="8133" y="3959"/>
                    </a:lnTo>
                    <a:lnTo>
                      <a:pt x="8168" y="3952"/>
                    </a:lnTo>
                    <a:lnTo>
                      <a:pt x="8224" y="3943"/>
                    </a:lnTo>
                    <a:lnTo>
                      <a:pt x="8299" y="3930"/>
                    </a:lnTo>
                    <a:lnTo>
                      <a:pt x="8390" y="3914"/>
                    </a:lnTo>
                    <a:lnTo>
                      <a:pt x="8493" y="3896"/>
                    </a:lnTo>
                    <a:lnTo>
                      <a:pt x="8609" y="3876"/>
                    </a:lnTo>
                    <a:lnTo>
                      <a:pt x="8734" y="3855"/>
                    </a:lnTo>
                    <a:lnTo>
                      <a:pt x="8865" y="3833"/>
                    </a:lnTo>
                    <a:lnTo>
                      <a:pt x="9000" y="3811"/>
                    </a:lnTo>
                    <a:lnTo>
                      <a:pt x="9138" y="3789"/>
                    </a:lnTo>
                    <a:lnTo>
                      <a:pt x="9274" y="3767"/>
                    </a:lnTo>
                    <a:lnTo>
                      <a:pt x="9408" y="3746"/>
                    </a:lnTo>
                    <a:lnTo>
                      <a:pt x="9537" y="3727"/>
                    </a:lnTo>
                    <a:lnTo>
                      <a:pt x="9659" y="3710"/>
                    </a:lnTo>
                    <a:lnTo>
                      <a:pt x="9770" y="3695"/>
                    </a:lnTo>
                    <a:lnTo>
                      <a:pt x="9759" y="3702"/>
                    </a:lnTo>
                    <a:lnTo>
                      <a:pt x="9730" y="3723"/>
                    </a:lnTo>
                    <a:lnTo>
                      <a:pt x="9684" y="3755"/>
                    </a:lnTo>
                    <a:lnTo>
                      <a:pt x="9623" y="3799"/>
                    </a:lnTo>
                    <a:lnTo>
                      <a:pt x="9552" y="3852"/>
                    </a:lnTo>
                    <a:lnTo>
                      <a:pt x="9470" y="3915"/>
                    </a:lnTo>
                    <a:lnTo>
                      <a:pt x="9428" y="3948"/>
                    </a:lnTo>
                    <a:lnTo>
                      <a:pt x="9384" y="3983"/>
                    </a:lnTo>
                    <a:lnTo>
                      <a:pt x="9338" y="4020"/>
                    </a:lnTo>
                    <a:lnTo>
                      <a:pt x="9292" y="4058"/>
                    </a:lnTo>
                    <a:lnTo>
                      <a:pt x="9246" y="4097"/>
                    </a:lnTo>
                    <a:lnTo>
                      <a:pt x="9199" y="4137"/>
                    </a:lnTo>
                    <a:lnTo>
                      <a:pt x="9153" y="4178"/>
                    </a:lnTo>
                    <a:lnTo>
                      <a:pt x="9108" y="4220"/>
                    </a:lnTo>
                    <a:lnTo>
                      <a:pt x="9063" y="4261"/>
                    </a:lnTo>
                    <a:lnTo>
                      <a:pt x="9020" y="4304"/>
                    </a:lnTo>
                    <a:lnTo>
                      <a:pt x="8978" y="4347"/>
                    </a:lnTo>
                    <a:lnTo>
                      <a:pt x="8939" y="4389"/>
                    </a:lnTo>
                    <a:lnTo>
                      <a:pt x="8900" y="4432"/>
                    </a:lnTo>
                    <a:lnTo>
                      <a:pt x="8865" y="4473"/>
                    </a:lnTo>
                    <a:lnTo>
                      <a:pt x="8833" y="4516"/>
                    </a:lnTo>
                    <a:lnTo>
                      <a:pt x="8804" y="4556"/>
                    </a:lnTo>
                    <a:lnTo>
                      <a:pt x="8777" y="4596"/>
                    </a:lnTo>
                    <a:lnTo>
                      <a:pt x="8755" y="4636"/>
                    </a:lnTo>
                    <a:lnTo>
                      <a:pt x="8737" y="4674"/>
                    </a:lnTo>
                    <a:lnTo>
                      <a:pt x="8724" y="4711"/>
                    </a:lnTo>
                    <a:lnTo>
                      <a:pt x="8739" y="4708"/>
                    </a:lnTo>
                    <a:lnTo>
                      <a:pt x="8783" y="4701"/>
                    </a:lnTo>
                    <a:lnTo>
                      <a:pt x="8854" y="4690"/>
                    </a:lnTo>
                    <a:lnTo>
                      <a:pt x="8948" y="4676"/>
                    </a:lnTo>
                    <a:lnTo>
                      <a:pt x="9061" y="4660"/>
                    </a:lnTo>
                    <a:lnTo>
                      <a:pt x="9192" y="4644"/>
                    </a:lnTo>
                    <a:lnTo>
                      <a:pt x="9263" y="4635"/>
                    </a:lnTo>
                    <a:lnTo>
                      <a:pt x="9337" y="4627"/>
                    </a:lnTo>
                    <a:lnTo>
                      <a:pt x="9415" y="4619"/>
                    </a:lnTo>
                    <a:lnTo>
                      <a:pt x="9495" y="4612"/>
                    </a:lnTo>
                    <a:lnTo>
                      <a:pt x="9576" y="4604"/>
                    </a:lnTo>
                    <a:lnTo>
                      <a:pt x="9660" y="4597"/>
                    </a:lnTo>
                    <a:lnTo>
                      <a:pt x="9744" y="4592"/>
                    </a:lnTo>
                    <a:lnTo>
                      <a:pt x="9830" y="4587"/>
                    </a:lnTo>
                    <a:lnTo>
                      <a:pt x="9917" y="4583"/>
                    </a:lnTo>
                    <a:lnTo>
                      <a:pt x="10003" y="4580"/>
                    </a:lnTo>
                    <a:lnTo>
                      <a:pt x="10091" y="4579"/>
                    </a:lnTo>
                    <a:lnTo>
                      <a:pt x="10176" y="4578"/>
                    </a:lnTo>
                    <a:lnTo>
                      <a:pt x="10262" y="4580"/>
                    </a:lnTo>
                    <a:lnTo>
                      <a:pt x="10347" y="4582"/>
                    </a:lnTo>
                    <a:lnTo>
                      <a:pt x="10429" y="4587"/>
                    </a:lnTo>
                    <a:lnTo>
                      <a:pt x="10511" y="4593"/>
                    </a:lnTo>
                    <a:lnTo>
                      <a:pt x="10589" y="4601"/>
                    </a:lnTo>
                    <a:lnTo>
                      <a:pt x="10665" y="4612"/>
                    </a:lnTo>
                    <a:lnTo>
                      <a:pt x="10738" y="4624"/>
                    </a:lnTo>
                    <a:lnTo>
                      <a:pt x="10808" y="4639"/>
                    </a:lnTo>
                    <a:lnTo>
                      <a:pt x="10796" y="4651"/>
                    </a:lnTo>
                    <a:lnTo>
                      <a:pt x="10760" y="4686"/>
                    </a:lnTo>
                    <a:lnTo>
                      <a:pt x="10703" y="4744"/>
                    </a:lnTo>
                    <a:lnTo>
                      <a:pt x="10629" y="4821"/>
                    </a:lnTo>
                    <a:lnTo>
                      <a:pt x="10539" y="4914"/>
                    </a:lnTo>
                    <a:lnTo>
                      <a:pt x="10437" y="5026"/>
                    </a:lnTo>
                    <a:lnTo>
                      <a:pt x="10382" y="5086"/>
                    </a:lnTo>
                    <a:lnTo>
                      <a:pt x="10326" y="5150"/>
                    </a:lnTo>
                    <a:lnTo>
                      <a:pt x="10266" y="5217"/>
                    </a:lnTo>
                    <a:lnTo>
                      <a:pt x="10207" y="5287"/>
                    </a:lnTo>
                    <a:lnTo>
                      <a:pt x="10145" y="5360"/>
                    </a:lnTo>
                    <a:lnTo>
                      <a:pt x="10083" y="5434"/>
                    </a:lnTo>
                    <a:lnTo>
                      <a:pt x="10020" y="5511"/>
                    </a:lnTo>
                    <a:lnTo>
                      <a:pt x="9959" y="5591"/>
                    </a:lnTo>
                    <a:lnTo>
                      <a:pt x="9896" y="5672"/>
                    </a:lnTo>
                    <a:lnTo>
                      <a:pt x="9835" y="5754"/>
                    </a:lnTo>
                    <a:lnTo>
                      <a:pt x="9774" y="5837"/>
                    </a:lnTo>
                    <a:lnTo>
                      <a:pt x="9715" y="5922"/>
                    </a:lnTo>
                    <a:lnTo>
                      <a:pt x="9657" y="6007"/>
                    </a:lnTo>
                    <a:lnTo>
                      <a:pt x="9601" y="6093"/>
                    </a:lnTo>
                    <a:lnTo>
                      <a:pt x="9548" y="6179"/>
                    </a:lnTo>
                    <a:lnTo>
                      <a:pt x="9498" y="6265"/>
                    </a:lnTo>
                    <a:lnTo>
                      <a:pt x="9449" y="6351"/>
                    </a:lnTo>
                    <a:lnTo>
                      <a:pt x="9405" y="6437"/>
                    </a:lnTo>
                    <a:lnTo>
                      <a:pt x="9364" y="6523"/>
                    </a:lnTo>
                    <a:lnTo>
                      <a:pt x="9327" y="6607"/>
                    </a:lnTo>
                    <a:lnTo>
                      <a:pt x="9334" y="6604"/>
                    </a:lnTo>
                    <a:lnTo>
                      <a:pt x="9357" y="6596"/>
                    </a:lnTo>
                    <a:lnTo>
                      <a:pt x="9392" y="6583"/>
                    </a:lnTo>
                    <a:lnTo>
                      <a:pt x="9440" y="6564"/>
                    </a:lnTo>
                    <a:lnTo>
                      <a:pt x="9500" y="6544"/>
                    </a:lnTo>
                    <a:lnTo>
                      <a:pt x="9569" y="6520"/>
                    </a:lnTo>
                    <a:lnTo>
                      <a:pt x="9649" y="6495"/>
                    </a:lnTo>
                    <a:lnTo>
                      <a:pt x="9735" y="6467"/>
                    </a:lnTo>
                    <a:lnTo>
                      <a:pt x="9830" y="6440"/>
                    </a:lnTo>
                    <a:lnTo>
                      <a:pt x="9932" y="6413"/>
                    </a:lnTo>
                    <a:lnTo>
                      <a:pt x="9984" y="6400"/>
                    </a:lnTo>
                    <a:lnTo>
                      <a:pt x="10038" y="6387"/>
                    </a:lnTo>
                    <a:lnTo>
                      <a:pt x="10093" y="6375"/>
                    </a:lnTo>
                    <a:lnTo>
                      <a:pt x="10149" y="6362"/>
                    </a:lnTo>
                    <a:lnTo>
                      <a:pt x="10206" y="6350"/>
                    </a:lnTo>
                    <a:lnTo>
                      <a:pt x="10263" y="6339"/>
                    </a:lnTo>
                    <a:lnTo>
                      <a:pt x="10320" y="6329"/>
                    </a:lnTo>
                    <a:lnTo>
                      <a:pt x="10379" y="6320"/>
                    </a:lnTo>
                    <a:lnTo>
                      <a:pt x="10438" y="6311"/>
                    </a:lnTo>
                    <a:lnTo>
                      <a:pt x="10497" y="6304"/>
                    </a:lnTo>
                    <a:lnTo>
                      <a:pt x="10556" y="6298"/>
                    </a:lnTo>
                    <a:lnTo>
                      <a:pt x="10615" y="6293"/>
                    </a:lnTo>
                    <a:lnTo>
                      <a:pt x="10595" y="6307"/>
                    </a:lnTo>
                    <a:lnTo>
                      <a:pt x="10542" y="6348"/>
                    </a:lnTo>
                    <a:lnTo>
                      <a:pt x="10457" y="6414"/>
                    </a:lnTo>
                    <a:lnTo>
                      <a:pt x="10347" y="6503"/>
                    </a:lnTo>
                    <a:lnTo>
                      <a:pt x="10282" y="6555"/>
                    </a:lnTo>
                    <a:lnTo>
                      <a:pt x="10214" y="6612"/>
                    </a:lnTo>
                    <a:lnTo>
                      <a:pt x="10141" y="6673"/>
                    </a:lnTo>
                    <a:lnTo>
                      <a:pt x="10064" y="6739"/>
                    </a:lnTo>
                    <a:lnTo>
                      <a:pt x="9984" y="6808"/>
                    </a:lnTo>
                    <a:lnTo>
                      <a:pt x="9901" y="6881"/>
                    </a:lnTo>
                    <a:lnTo>
                      <a:pt x="9816" y="6958"/>
                    </a:lnTo>
                    <a:lnTo>
                      <a:pt x="9729" y="7038"/>
                    </a:lnTo>
                    <a:lnTo>
                      <a:pt x="9642" y="7120"/>
                    </a:lnTo>
                    <a:lnTo>
                      <a:pt x="9554" y="7206"/>
                    </a:lnTo>
                    <a:lnTo>
                      <a:pt x="9466" y="7292"/>
                    </a:lnTo>
                    <a:lnTo>
                      <a:pt x="9379" y="7381"/>
                    </a:lnTo>
                    <a:lnTo>
                      <a:pt x="9292" y="7472"/>
                    </a:lnTo>
                    <a:lnTo>
                      <a:pt x="9207" y="7565"/>
                    </a:lnTo>
                    <a:lnTo>
                      <a:pt x="9126" y="7658"/>
                    </a:lnTo>
                    <a:lnTo>
                      <a:pt x="9046" y="7753"/>
                    </a:lnTo>
                    <a:lnTo>
                      <a:pt x="8970" y="7848"/>
                    </a:lnTo>
                    <a:lnTo>
                      <a:pt x="8898" y="7943"/>
                    </a:lnTo>
                    <a:lnTo>
                      <a:pt x="8831" y="8038"/>
                    </a:lnTo>
                    <a:lnTo>
                      <a:pt x="8768" y="8133"/>
                    </a:lnTo>
                    <a:lnTo>
                      <a:pt x="8711" y="8226"/>
                    </a:lnTo>
                    <a:lnTo>
                      <a:pt x="8659" y="8319"/>
                    </a:lnTo>
                    <a:lnTo>
                      <a:pt x="8616" y="8412"/>
                    </a:lnTo>
                    <a:lnTo>
                      <a:pt x="8579" y="8503"/>
                    </a:lnTo>
                    <a:lnTo>
                      <a:pt x="8588" y="8497"/>
                    </a:lnTo>
                    <a:lnTo>
                      <a:pt x="8615" y="8479"/>
                    </a:lnTo>
                    <a:lnTo>
                      <a:pt x="8658" y="8452"/>
                    </a:lnTo>
                    <a:lnTo>
                      <a:pt x="8716" y="8415"/>
                    </a:lnTo>
                    <a:lnTo>
                      <a:pt x="8787" y="8373"/>
                    </a:lnTo>
                    <a:lnTo>
                      <a:pt x="8869" y="8325"/>
                    </a:lnTo>
                    <a:lnTo>
                      <a:pt x="8914" y="8300"/>
                    </a:lnTo>
                    <a:lnTo>
                      <a:pt x="8962" y="8275"/>
                    </a:lnTo>
                    <a:lnTo>
                      <a:pt x="9011" y="8248"/>
                    </a:lnTo>
                    <a:lnTo>
                      <a:pt x="9062" y="8221"/>
                    </a:lnTo>
                    <a:lnTo>
                      <a:pt x="9116" y="8195"/>
                    </a:lnTo>
                    <a:lnTo>
                      <a:pt x="9170" y="8168"/>
                    </a:lnTo>
                    <a:lnTo>
                      <a:pt x="9227" y="8142"/>
                    </a:lnTo>
                    <a:lnTo>
                      <a:pt x="9283" y="8116"/>
                    </a:lnTo>
                    <a:lnTo>
                      <a:pt x="9341" y="8091"/>
                    </a:lnTo>
                    <a:lnTo>
                      <a:pt x="9400" y="8068"/>
                    </a:lnTo>
                    <a:lnTo>
                      <a:pt x="9459" y="8045"/>
                    </a:lnTo>
                    <a:lnTo>
                      <a:pt x="9520" y="8022"/>
                    </a:lnTo>
                    <a:lnTo>
                      <a:pt x="9579" y="8003"/>
                    </a:lnTo>
                    <a:lnTo>
                      <a:pt x="9639" y="7985"/>
                    </a:lnTo>
                    <a:lnTo>
                      <a:pt x="9699" y="7968"/>
                    </a:lnTo>
                    <a:lnTo>
                      <a:pt x="9757" y="7954"/>
                    </a:lnTo>
                    <a:lnTo>
                      <a:pt x="9817" y="7942"/>
                    </a:lnTo>
                    <a:lnTo>
                      <a:pt x="9874" y="7933"/>
                    </a:lnTo>
                    <a:lnTo>
                      <a:pt x="9932" y="7926"/>
                    </a:lnTo>
                    <a:lnTo>
                      <a:pt x="9987" y="7921"/>
                    </a:lnTo>
                    <a:lnTo>
                      <a:pt x="9964" y="7938"/>
                    </a:lnTo>
                    <a:lnTo>
                      <a:pt x="9897" y="7984"/>
                    </a:lnTo>
                    <a:lnTo>
                      <a:pt x="9850" y="8018"/>
                    </a:lnTo>
                    <a:lnTo>
                      <a:pt x="9795" y="8060"/>
                    </a:lnTo>
                    <a:lnTo>
                      <a:pt x="9730" y="8108"/>
                    </a:lnTo>
                    <a:lnTo>
                      <a:pt x="9659" y="8163"/>
                    </a:lnTo>
                    <a:lnTo>
                      <a:pt x="9581" y="8223"/>
                    </a:lnTo>
                    <a:lnTo>
                      <a:pt x="9497" y="8290"/>
                    </a:lnTo>
                    <a:lnTo>
                      <a:pt x="9408" y="8363"/>
                    </a:lnTo>
                    <a:lnTo>
                      <a:pt x="9313" y="8441"/>
                    </a:lnTo>
                    <a:lnTo>
                      <a:pt x="9216" y="8524"/>
                    </a:lnTo>
                    <a:lnTo>
                      <a:pt x="9115" y="8613"/>
                    </a:lnTo>
                    <a:lnTo>
                      <a:pt x="9011" y="8706"/>
                    </a:lnTo>
                    <a:lnTo>
                      <a:pt x="8905" y="8804"/>
                    </a:lnTo>
                    <a:lnTo>
                      <a:pt x="8798" y="8907"/>
                    </a:lnTo>
                    <a:lnTo>
                      <a:pt x="8692" y="9014"/>
                    </a:lnTo>
                    <a:lnTo>
                      <a:pt x="8585" y="9124"/>
                    </a:lnTo>
                    <a:lnTo>
                      <a:pt x="8478" y="9239"/>
                    </a:lnTo>
                    <a:lnTo>
                      <a:pt x="8373" y="9356"/>
                    </a:lnTo>
                    <a:lnTo>
                      <a:pt x="8272" y="9478"/>
                    </a:lnTo>
                    <a:lnTo>
                      <a:pt x="8172" y="9602"/>
                    </a:lnTo>
                    <a:lnTo>
                      <a:pt x="8075" y="9729"/>
                    </a:lnTo>
                    <a:lnTo>
                      <a:pt x="7984" y="9859"/>
                    </a:lnTo>
                    <a:lnTo>
                      <a:pt x="7897" y="9990"/>
                    </a:lnTo>
                    <a:lnTo>
                      <a:pt x="7815" y="10125"/>
                    </a:lnTo>
                    <a:lnTo>
                      <a:pt x="7741" y="10260"/>
                    </a:lnTo>
                    <a:lnTo>
                      <a:pt x="7672" y="10398"/>
                    </a:lnTo>
                    <a:lnTo>
                      <a:pt x="7612" y="10537"/>
                    </a:lnTo>
                    <a:lnTo>
                      <a:pt x="7560" y="10677"/>
                    </a:lnTo>
                    <a:lnTo>
                      <a:pt x="7516" y="10818"/>
                    </a:lnTo>
                    <a:lnTo>
                      <a:pt x="7469" y="10952"/>
                    </a:lnTo>
                    <a:lnTo>
                      <a:pt x="7403" y="11071"/>
                    </a:lnTo>
                    <a:lnTo>
                      <a:pt x="7324" y="11174"/>
                    </a:lnTo>
                    <a:lnTo>
                      <a:pt x="7229" y="11263"/>
                    </a:lnTo>
                    <a:lnTo>
                      <a:pt x="7121" y="11339"/>
                    </a:lnTo>
                    <a:lnTo>
                      <a:pt x="7002" y="11402"/>
                    </a:lnTo>
                    <a:lnTo>
                      <a:pt x="6872" y="11454"/>
                    </a:lnTo>
                    <a:lnTo>
                      <a:pt x="6732" y="11493"/>
                    </a:lnTo>
                    <a:lnTo>
                      <a:pt x="6584" y="11522"/>
                    </a:lnTo>
                    <a:lnTo>
                      <a:pt x="6427" y="11542"/>
                    </a:lnTo>
                    <a:lnTo>
                      <a:pt x="6266" y="11554"/>
                    </a:lnTo>
                    <a:lnTo>
                      <a:pt x="6100" y="11556"/>
                    </a:lnTo>
                    <a:lnTo>
                      <a:pt x="5931" y="11552"/>
                    </a:lnTo>
                    <a:lnTo>
                      <a:pt x="5759" y="11539"/>
                    </a:lnTo>
                    <a:lnTo>
                      <a:pt x="5585" y="11522"/>
                    </a:lnTo>
                    <a:lnTo>
                      <a:pt x="5412" y="11500"/>
                    </a:lnTo>
                    <a:lnTo>
                      <a:pt x="5240" y="11473"/>
                    </a:lnTo>
                    <a:lnTo>
                      <a:pt x="5071" y="11441"/>
                    </a:lnTo>
                    <a:lnTo>
                      <a:pt x="4904" y="11408"/>
                    </a:lnTo>
                    <a:lnTo>
                      <a:pt x="4743" y="11373"/>
                    </a:lnTo>
                    <a:lnTo>
                      <a:pt x="4588" y="11335"/>
                    </a:lnTo>
                    <a:lnTo>
                      <a:pt x="4440" y="11297"/>
                    </a:lnTo>
                    <a:lnTo>
                      <a:pt x="4301" y="11259"/>
                    </a:lnTo>
                    <a:lnTo>
                      <a:pt x="4171" y="11222"/>
                    </a:lnTo>
                    <a:lnTo>
                      <a:pt x="4052" y="11186"/>
                    </a:lnTo>
                    <a:lnTo>
                      <a:pt x="3945" y="11153"/>
                    </a:lnTo>
                    <a:lnTo>
                      <a:pt x="3851" y="11122"/>
                    </a:lnTo>
                    <a:lnTo>
                      <a:pt x="3771" y="11096"/>
                    </a:lnTo>
                    <a:lnTo>
                      <a:pt x="3660" y="11058"/>
                    </a:lnTo>
                    <a:lnTo>
                      <a:pt x="3621" y="11044"/>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46"/>
              <p:cNvSpPr>
                <a:spLocks/>
              </p:cNvSpPr>
              <p:nvPr/>
            </p:nvSpPr>
            <p:spPr bwMode="auto">
              <a:xfrm>
                <a:off x="2690" y="1741"/>
                <a:ext cx="436" cy="456"/>
              </a:xfrm>
              <a:custGeom>
                <a:avLst/>
                <a:gdLst>
                  <a:gd name="T0" fmla="*/ 5488 w 6109"/>
                  <a:gd name="T1" fmla="*/ 725 h 6382"/>
                  <a:gd name="T2" fmla="*/ 5382 w 6109"/>
                  <a:gd name="T3" fmla="*/ 972 h 6382"/>
                  <a:gd name="T4" fmla="*/ 5291 w 6109"/>
                  <a:gd name="T5" fmla="*/ 1213 h 6382"/>
                  <a:gd name="T6" fmla="*/ 5215 w 6109"/>
                  <a:gd name="T7" fmla="*/ 1452 h 6382"/>
                  <a:gd name="T8" fmla="*/ 5157 w 6109"/>
                  <a:gd name="T9" fmla="*/ 1688 h 6382"/>
                  <a:gd name="T10" fmla="*/ 5097 w 6109"/>
                  <a:gd name="T11" fmla="*/ 2037 h 6382"/>
                  <a:gd name="T12" fmla="*/ 5062 w 6109"/>
                  <a:gd name="T13" fmla="*/ 2597 h 6382"/>
                  <a:gd name="T14" fmla="*/ 5099 w 6109"/>
                  <a:gd name="T15" fmla="*/ 3121 h 6382"/>
                  <a:gd name="T16" fmla="*/ 5190 w 6109"/>
                  <a:gd name="T17" fmla="*/ 3603 h 6382"/>
                  <a:gd name="T18" fmla="*/ 5322 w 6109"/>
                  <a:gd name="T19" fmla="*/ 4039 h 6382"/>
                  <a:gd name="T20" fmla="*/ 5478 w 6109"/>
                  <a:gd name="T21" fmla="*/ 4425 h 6382"/>
                  <a:gd name="T22" fmla="*/ 5646 w 6109"/>
                  <a:gd name="T23" fmla="*/ 4756 h 6382"/>
                  <a:gd name="T24" fmla="*/ 5806 w 6109"/>
                  <a:gd name="T25" fmla="*/ 5027 h 6382"/>
                  <a:gd name="T26" fmla="*/ 5947 w 6109"/>
                  <a:gd name="T27" fmla="*/ 5234 h 6382"/>
                  <a:gd name="T28" fmla="*/ 6051 w 6109"/>
                  <a:gd name="T29" fmla="*/ 5372 h 6382"/>
                  <a:gd name="T30" fmla="*/ 6102 w 6109"/>
                  <a:gd name="T31" fmla="*/ 5446 h 6382"/>
                  <a:gd name="T32" fmla="*/ 6008 w 6109"/>
                  <a:gd name="T33" fmla="*/ 5522 h 6382"/>
                  <a:gd name="T34" fmla="*/ 5804 w 6109"/>
                  <a:gd name="T35" fmla="*/ 5664 h 6382"/>
                  <a:gd name="T36" fmla="*/ 5489 w 6109"/>
                  <a:gd name="T37" fmla="*/ 5845 h 6382"/>
                  <a:gd name="T38" fmla="*/ 5067 w 6109"/>
                  <a:gd name="T39" fmla="*/ 6036 h 6382"/>
                  <a:gd name="T40" fmla="*/ 4540 w 6109"/>
                  <a:gd name="T41" fmla="*/ 6207 h 6382"/>
                  <a:gd name="T42" fmla="*/ 3907 w 6109"/>
                  <a:gd name="T43" fmla="*/ 6333 h 6382"/>
                  <a:gd name="T44" fmla="*/ 3172 w 6109"/>
                  <a:gd name="T45" fmla="*/ 6382 h 6382"/>
                  <a:gd name="T46" fmla="*/ 2335 w 6109"/>
                  <a:gd name="T47" fmla="*/ 6328 h 6382"/>
                  <a:gd name="T48" fmla="*/ 1400 w 6109"/>
                  <a:gd name="T49" fmla="*/ 6144 h 6382"/>
                  <a:gd name="T50" fmla="*/ 366 w 6109"/>
                  <a:gd name="T51" fmla="*/ 5798 h 6382"/>
                  <a:gd name="T52" fmla="*/ 52 w 6109"/>
                  <a:gd name="T53" fmla="*/ 5548 h 6382"/>
                  <a:gd name="T54" fmla="*/ 147 w 6109"/>
                  <a:gd name="T55" fmla="*/ 5365 h 6382"/>
                  <a:gd name="T56" fmla="*/ 275 w 6109"/>
                  <a:gd name="T57" fmla="*/ 5100 h 6382"/>
                  <a:gd name="T58" fmla="*/ 422 w 6109"/>
                  <a:gd name="T59" fmla="*/ 4765 h 6382"/>
                  <a:gd name="T60" fmla="*/ 577 w 6109"/>
                  <a:gd name="T61" fmla="*/ 4375 h 6382"/>
                  <a:gd name="T62" fmla="*/ 724 w 6109"/>
                  <a:gd name="T63" fmla="*/ 3940 h 6382"/>
                  <a:gd name="T64" fmla="*/ 853 w 6109"/>
                  <a:gd name="T65" fmla="*/ 3475 h 6382"/>
                  <a:gd name="T66" fmla="*/ 948 w 6109"/>
                  <a:gd name="T67" fmla="*/ 2992 h 6382"/>
                  <a:gd name="T68" fmla="*/ 996 w 6109"/>
                  <a:gd name="T69" fmla="*/ 2504 h 6382"/>
                  <a:gd name="T70" fmla="*/ 985 w 6109"/>
                  <a:gd name="T71" fmla="*/ 2023 h 6382"/>
                  <a:gd name="T72" fmla="*/ 951 w 6109"/>
                  <a:gd name="T73" fmla="*/ 1770 h 6382"/>
                  <a:gd name="T74" fmla="*/ 921 w 6109"/>
                  <a:gd name="T75" fmla="*/ 1629 h 6382"/>
                  <a:gd name="T76" fmla="*/ 883 w 6109"/>
                  <a:gd name="T77" fmla="*/ 1490 h 6382"/>
                  <a:gd name="T78" fmla="*/ 837 w 6109"/>
                  <a:gd name="T79" fmla="*/ 1354 h 6382"/>
                  <a:gd name="T80" fmla="*/ 780 w 6109"/>
                  <a:gd name="T81" fmla="*/ 1224 h 6382"/>
                  <a:gd name="T82" fmla="*/ 716 w 6109"/>
                  <a:gd name="T83" fmla="*/ 1097 h 6382"/>
                  <a:gd name="T84" fmla="*/ 640 w 6109"/>
                  <a:gd name="T85" fmla="*/ 975 h 6382"/>
                  <a:gd name="T86" fmla="*/ 556 w 6109"/>
                  <a:gd name="T87" fmla="*/ 859 h 6382"/>
                  <a:gd name="T88" fmla="*/ 459 w 6109"/>
                  <a:gd name="T89" fmla="*/ 748 h 6382"/>
                  <a:gd name="T90" fmla="*/ 352 w 6109"/>
                  <a:gd name="T91" fmla="*/ 643 h 6382"/>
                  <a:gd name="T92" fmla="*/ 233 w 6109"/>
                  <a:gd name="T93" fmla="*/ 544 h 6382"/>
                  <a:gd name="T94" fmla="*/ 411 w 6109"/>
                  <a:gd name="T95" fmla="*/ 468 h 6382"/>
                  <a:gd name="T96" fmla="*/ 674 w 6109"/>
                  <a:gd name="T97" fmla="*/ 371 h 6382"/>
                  <a:gd name="T98" fmla="*/ 1040 w 6109"/>
                  <a:gd name="T99" fmla="*/ 258 h 6382"/>
                  <a:gd name="T100" fmla="*/ 1500 w 6109"/>
                  <a:gd name="T101" fmla="*/ 147 h 6382"/>
                  <a:gd name="T102" fmla="*/ 2040 w 6109"/>
                  <a:gd name="T103" fmla="*/ 57 h 6382"/>
                  <a:gd name="T104" fmla="*/ 2650 w 6109"/>
                  <a:gd name="T105" fmla="*/ 5 h 6382"/>
                  <a:gd name="T106" fmla="*/ 3320 w 6109"/>
                  <a:gd name="T107" fmla="*/ 11 h 6382"/>
                  <a:gd name="T108" fmla="*/ 4037 w 6109"/>
                  <a:gd name="T109" fmla="*/ 94 h 6382"/>
                  <a:gd name="T110" fmla="*/ 4790 w 6109"/>
                  <a:gd name="T111" fmla="*/ 271 h 6382"/>
                  <a:gd name="T112" fmla="*/ 5569 w 6109"/>
                  <a:gd name="T113" fmla="*/ 560 h 6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09" h="6382">
                    <a:moveTo>
                      <a:pt x="5569" y="560"/>
                    </a:moveTo>
                    <a:lnTo>
                      <a:pt x="5528" y="644"/>
                    </a:lnTo>
                    <a:lnTo>
                      <a:pt x="5488" y="725"/>
                    </a:lnTo>
                    <a:lnTo>
                      <a:pt x="5451" y="808"/>
                    </a:lnTo>
                    <a:lnTo>
                      <a:pt x="5415" y="890"/>
                    </a:lnTo>
                    <a:lnTo>
                      <a:pt x="5382" y="972"/>
                    </a:lnTo>
                    <a:lnTo>
                      <a:pt x="5349" y="1053"/>
                    </a:lnTo>
                    <a:lnTo>
                      <a:pt x="5319" y="1133"/>
                    </a:lnTo>
                    <a:lnTo>
                      <a:pt x="5291" y="1213"/>
                    </a:lnTo>
                    <a:lnTo>
                      <a:pt x="5264" y="1294"/>
                    </a:lnTo>
                    <a:lnTo>
                      <a:pt x="5239" y="1373"/>
                    </a:lnTo>
                    <a:lnTo>
                      <a:pt x="5215" y="1452"/>
                    </a:lnTo>
                    <a:lnTo>
                      <a:pt x="5194" y="1531"/>
                    </a:lnTo>
                    <a:lnTo>
                      <a:pt x="5175" y="1610"/>
                    </a:lnTo>
                    <a:lnTo>
                      <a:pt x="5157" y="1688"/>
                    </a:lnTo>
                    <a:lnTo>
                      <a:pt x="5141" y="1765"/>
                    </a:lnTo>
                    <a:lnTo>
                      <a:pt x="5127" y="1843"/>
                    </a:lnTo>
                    <a:lnTo>
                      <a:pt x="5097" y="2037"/>
                    </a:lnTo>
                    <a:lnTo>
                      <a:pt x="5076" y="2228"/>
                    </a:lnTo>
                    <a:lnTo>
                      <a:pt x="5065" y="2415"/>
                    </a:lnTo>
                    <a:lnTo>
                      <a:pt x="5062" y="2597"/>
                    </a:lnTo>
                    <a:lnTo>
                      <a:pt x="5067" y="2776"/>
                    </a:lnTo>
                    <a:lnTo>
                      <a:pt x="5079" y="2951"/>
                    </a:lnTo>
                    <a:lnTo>
                      <a:pt x="5099" y="3121"/>
                    </a:lnTo>
                    <a:lnTo>
                      <a:pt x="5124" y="3286"/>
                    </a:lnTo>
                    <a:lnTo>
                      <a:pt x="5154" y="3448"/>
                    </a:lnTo>
                    <a:lnTo>
                      <a:pt x="5190" y="3603"/>
                    </a:lnTo>
                    <a:lnTo>
                      <a:pt x="5231" y="3754"/>
                    </a:lnTo>
                    <a:lnTo>
                      <a:pt x="5275" y="3899"/>
                    </a:lnTo>
                    <a:lnTo>
                      <a:pt x="5322" y="4039"/>
                    </a:lnTo>
                    <a:lnTo>
                      <a:pt x="5373" y="4174"/>
                    </a:lnTo>
                    <a:lnTo>
                      <a:pt x="5425" y="4303"/>
                    </a:lnTo>
                    <a:lnTo>
                      <a:pt x="5478" y="4425"/>
                    </a:lnTo>
                    <a:lnTo>
                      <a:pt x="5534" y="4542"/>
                    </a:lnTo>
                    <a:lnTo>
                      <a:pt x="5589" y="4652"/>
                    </a:lnTo>
                    <a:lnTo>
                      <a:pt x="5646" y="4756"/>
                    </a:lnTo>
                    <a:lnTo>
                      <a:pt x="5700" y="4853"/>
                    </a:lnTo>
                    <a:lnTo>
                      <a:pt x="5754" y="4944"/>
                    </a:lnTo>
                    <a:lnTo>
                      <a:pt x="5806" y="5027"/>
                    </a:lnTo>
                    <a:lnTo>
                      <a:pt x="5856" y="5104"/>
                    </a:lnTo>
                    <a:lnTo>
                      <a:pt x="5903" y="5172"/>
                    </a:lnTo>
                    <a:lnTo>
                      <a:pt x="5947" y="5234"/>
                    </a:lnTo>
                    <a:lnTo>
                      <a:pt x="5986" y="5287"/>
                    </a:lnTo>
                    <a:lnTo>
                      <a:pt x="6021" y="5334"/>
                    </a:lnTo>
                    <a:lnTo>
                      <a:pt x="6051" y="5372"/>
                    </a:lnTo>
                    <a:lnTo>
                      <a:pt x="6094" y="5423"/>
                    </a:lnTo>
                    <a:lnTo>
                      <a:pt x="6109" y="5441"/>
                    </a:lnTo>
                    <a:lnTo>
                      <a:pt x="6102" y="5446"/>
                    </a:lnTo>
                    <a:lnTo>
                      <a:pt x="6084" y="5462"/>
                    </a:lnTo>
                    <a:lnTo>
                      <a:pt x="6052" y="5488"/>
                    </a:lnTo>
                    <a:lnTo>
                      <a:pt x="6008" y="5522"/>
                    </a:lnTo>
                    <a:lnTo>
                      <a:pt x="5952" y="5564"/>
                    </a:lnTo>
                    <a:lnTo>
                      <a:pt x="5884" y="5612"/>
                    </a:lnTo>
                    <a:lnTo>
                      <a:pt x="5804" y="5664"/>
                    </a:lnTo>
                    <a:lnTo>
                      <a:pt x="5711" y="5722"/>
                    </a:lnTo>
                    <a:lnTo>
                      <a:pt x="5606" y="5782"/>
                    </a:lnTo>
                    <a:lnTo>
                      <a:pt x="5489" y="5845"/>
                    </a:lnTo>
                    <a:lnTo>
                      <a:pt x="5360" y="5908"/>
                    </a:lnTo>
                    <a:lnTo>
                      <a:pt x="5219" y="5972"/>
                    </a:lnTo>
                    <a:lnTo>
                      <a:pt x="5067" y="6036"/>
                    </a:lnTo>
                    <a:lnTo>
                      <a:pt x="4903" y="6096"/>
                    </a:lnTo>
                    <a:lnTo>
                      <a:pt x="4727" y="6154"/>
                    </a:lnTo>
                    <a:lnTo>
                      <a:pt x="4540" y="6207"/>
                    </a:lnTo>
                    <a:lnTo>
                      <a:pt x="4340" y="6256"/>
                    </a:lnTo>
                    <a:lnTo>
                      <a:pt x="4129" y="6297"/>
                    </a:lnTo>
                    <a:lnTo>
                      <a:pt x="3907" y="6333"/>
                    </a:lnTo>
                    <a:lnTo>
                      <a:pt x="3673" y="6359"/>
                    </a:lnTo>
                    <a:lnTo>
                      <a:pt x="3428" y="6376"/>
                    </a:lnTo>
                    <a:lnTo>
                      <a:pt x="3172" y="6382"/>
                    </a:lnTo>
                    <a:lnTo>
                      <a:pt x="2904" y="6377"/>
                    </a:lnTo>
                    <a:lnTo>
                      <a:pt x="2625" y="6360"/>
                    </a:lnTo>
                    <a:lnTo>
                      <a:pt x="2335" y="6328"/>
                    </a:lnTo>
                    <a:lnTo>
                      <a:pt x="2034" y="6283"/>
                    </a:lnTo>
                    <a:lnTo>
                      <a:pt x="1722" y="6221"/>
                    </a:lnTo>
                    <a:lnTo>
                      <a:pt x="1400" y="6144"/>
                    </a:lnTo>
                    <a:lnTo>
                      <a:pt x="1065" y="6048"/>
                    </a:lnTo>
                    <a:lnTo>
                      <a:pt x="721" y="5933"/>
                    </a:lnTo>
                    <a:lnTo>
                      <a:pt x="366" y="5798"/>
                    </a:lnTo>
                    <a:lnTo>
                      <a:pt x="0" y="5642"/>
                    </a:lnTo>
                    <a:lnTo>
                      <a:pt x="14" y="5619"/>
                    </a:lnTo>
                    <a:lnTo>
                      <a:pt x="52" y="5548"/>
                    </a:lnTo>
                    <a:lnTo>
                      <a:pt x="79" y="5496"/>
                    </a:lnTo>
                    <a:lnTo>
                      <a:pt x="111" y="5436"/>
                    </a:lnTo>
                    <a:lnTo>
                      <a:pt x="147" y="5365"/>
                    </a:lnTo>
                    <a:lnTo>
                      <a:pt x="186" y="5285"/>
                    </a:lnTo>
                    <a:lnTo>
                      <a:pt x="228" y="5197"/>
                    </a:lnTo>
                    <a:lnTo>
                      <a:pt x="275" y="5100"/>
                    </a:lnTo>
                    <a:lnTo>
                      <a:pt x="322" y="4996"/>
                    </a:lnTo>
                    <a:lnTo>
                      <a:pt x="371" y="4884"/>
                    </a:lnTo>
                    <a:lnTo>
                      <a:pt x="422" y="4765"/>
                    </a:lnTo>
                    <a:lnTo>
                      <a:pt x="473" y="4641"/>
                    </a:lnTo>
                    <a:lnTo>
                      <a:pt x="526" y="4511"/>
                    </a:lnTo>
                    <a:lnTo>
                      <a:pt x="577" y="4375"/>
                    </a:lnTo>
                    <a:lnTo>
                      <a:pt x="627" y="4234"/>
                    </a:lnTo>
                    <a:lnTo>
                      <a:pt x="677" y="4090"/>
                    </a:lnTo>
                    <a:lnTo>
                      <a:pt x="724" y="3940"/>
                    </a:lnTo>
                    <a:lnTo>
                      <a:pt x="770" y="3788"/>
                    </a:lnTo>
                    <a:lnTo>
                      <a:pt x="813" y="3633"/>
                    </a:lnTo>
                    <a:lnTo>
                      <a:pt x="853" y="3475"/>
                    </a:lnTo>
                    <a:lnTo>
                      <a:pt x="888" y="3315"/>
                    </a:lnTo>
                    <a:lnTo>
                      <a:pt x="920" y="3155"/>
                    </a:lnTo>
                    <a:lnTo>
                      <a:pt x="948" y="2992"/>
                    </a:lnTo>
                    <a:lnTo>
                      <a:pt x="970" y="2830"/>
                    </a:lnTo>
                    <a:lnTo>
                      <a:pt x="986" y="2666"/>
                    </a:lnTo>
                    <a:lnTo>
                      <a:pt x="996" y="2504"/>
                    </a:lnTo>
                    <a:lnTo>
                      <a:pt x="1000" y="2342"/>
                    </a:lnTo>
                    <a:lnTo>
                      <a:pt x="996" y="2181"/>
                    </a:lnTo>
                    <a:lnTo>
                      <a:pt x="985" y="2023"/>
                    </a:lnTo>
                    <a:lnTo>
                      <a:pt x="966" y="1867"/>
                    </a:lnTo>
                    <a:lnTo>
                      <a:pt x="959" y="1819"/>
                    </a:lnTo>
                    <a:lnTo>
                      <a:pt x="951" y="1770"/>
                    </a:lnTo>
                    <a:lnTo>
                      <a:pt x="942" y="1723"/>
                    </a:lnTo>
                    <a:lnTo>
                      <a:pt x="932" y="1676"/>
                    </a:lnTo>
                    <a:lnTo>
                      <a:pt x="921" y="1629"/>
                    </a:lnTo>
                    <a:lnTo>
                      <a:pt x="909" y="1583"/>
                    </a:lnTo>
                    <a:lnTo>
                      <a:pt x="896" y="1536"/>
                    </a:lnTo>
                    <a:lnTo>
                      <a:pt x="883" y="1490"/>
                    </a:lnTo>
                    <a:lnTo>
                      <a:pt x="869" y="1444"/>
                    </a:lnTo>
                    <a:lnTo>
                      <a:pt x="853" y="1400"/>
                    </a:lnTo>
                    <a:lnTo>
                      <a:pt x="837" y="1354"/>
                    </a:lnTo>
                    <a:lnTo>
                      <a:pt x="819" y="1311"/>
                    </a:lnTo>
                    <a:lnTo>
                      <a:pt x="801" y="1267"/>
                    </a:lnTo>
                    <a:lnTo>
                      <a:pt x="780" y="1224"/>
                    </a:lnTo>
                    <a:lnTo>
                      <a:pt x="760" y="1181"/>
                    </a:lnTo>
                    <a:lnTo>
                      <a:pt x="738" y="1138"/>
                    </a:lnTo>
                    <a:lnTo>
                      <a:pt x="716" y="1097"/>
                    </a:lnTo>
                    <a:lnTo>
                      <a:pt x="692" y="1056"/>
                    </a:lnTo>
                    <a:lnTo>
                      <a:pt x="667" y="1015"/>
                    </a:lnTo>
                    <a:lnTo>
                      <a:pt x="640" y="975"/>
                    </a:lnTo>
                    <a:lnTo>
                      <a:pt x="613" y="935"/>
                    </a:lnTo>
                    <a:lnTo>
                      <a:pt x="585" y="897"/>
                    </a:lnTo>
                    <a:lnTo>
                      <a:pt x="556" y="859"/>
                    </a:lnTo>
                    <a:lnTo>
                      <a:pt x="525" y="821"/>
                    </a:lnTo>
                    <a:lnTo>
                      <a:pt x="492" y="784"/>
                    </a:lnTo>
                    <a:lnTo>
                      <a:pt x="459" y="748"/>
                    </a:lnTo>
                    <a:lnTo>
                      <a:pt x="425" y="712"/>
                    </a:lnTo>
                    <a:lnTo>
                      <a:pt x="390" y="677"/>
                    </a:lnTo>
                    <a:lnTo>
                      <a:pt x="352" y="643"/>
                    </a:lnTo>
                    <a:lnTo>
                      <a:pt x="314" y="609"/>
                    </a:lnTo>
                    <a:lnTo>
                      <a:pt x="275" y="576"/>
                    </a:lnTo>
                    <a:lnTo>
                      <a:pt x="233" y="544"/>
                    </a:lnTo>
                    <a:lnTo>
                      <a:pt x="263" y="530"/>
                    </a:lnTo>
                    <a:lnTo>
                      <a:pt x="348" y="493"/>
                    </a:lnTo>
                    <a:lnTo>
                      <a:pt x="411" y="468"/>
                    </a:lnTo>
                    <a:lnTo>
                      <a:pt x="486" y="439"/>
                    </a:lnTo>
                    <a:lnTo>
                      <a:pt x="574" y="405"/>
                    </a:lnTo>
                    <a:lnTo>
                      <a:pt x="674" y="371"/>
                    </a:lnTo>
                    <a:lnTo>
                      <a:pt x="784" y="334"/>
                    </a:lnTo>
                    <a:lnTo>
                      <a:pt x="907" y="296"/>
                    </a:lnTo>
                    <a:lnTo>
                      <a:pt x="1040" y="258"/>
                    </a:lnTo>
                    <a:lnTo>
                      <a:pt x="1183" y="219"/>
                    </a:lnTo>
                    <a:lnTo>
                      <a:pt x="1336" y="182"/>
                    </a:lnTo>
                    <a:lnTo>
                      <a:pt x="1500" y="147"/>
                    </a:lnTo>
                    <a:lnTo>
                      <a:pt x="1671" y="113"/>
                    </a:lnTo>
                    <a:lnTo>
                      <a:pt x="1851" y="83"/>
                    </a:lnTo>
                    <a:lnTo>
                      <a:pt x="2040" y="57"/>
                    </a:lnTo>
                    <a:lnTo>
                      <a:pt x="2236" y="35"/>
                    </a:lnTo>
                    <a:lnTo>
                      <a:pt x="2439" y="18"/>
                    </a:lnTo>
                    <a:lnTo>
                      <a:pt x="2650" y="5"/>
                    </a:lnTo>
                    <a:lnTo>
                      <a:pt x="2867" y="0"/>
                    </a:lnTo>
                    <a:lnTo>
                      <a:pt x="3091" y="2"/>
                    </a:lnTo>
                    <a:lnTo>
                      <a:pt x="3320" y="11"/>
                    </a:lnTo>
                    <a:lnTo>
                      <a:pt x="3554" y="30"/>
                    </a:lnTo>
                    <a:lnTo>
                      <a:pt x="3793" y="57"/>
                    </a:lnTo>
                    <a:lnTo>
                      <a:pt x="4037" y="94"/>
                    </a:lnTo>
                    <a:lnTo>
                      <a:pt x="4285" y="142"/>
                    </a:lnTo>
                    <a:lnTo>
                      <a:pt x="4536" y="200"/>
                    </a:lnTo>
                    <a:lnTo>
                      <a:pt x="4790" y="271"/>
                    </a:lnTo>
                    <a:lnTo>
                      <a:pt x="5048" y="354"/>
                    </a:lnTo>
                    <a:lnTo>
                      <a:pt x="5307" y="450"/>
                    </a:lnTo>
                    <a:lnTo>
                      <a:pt x="5569" y="5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7"/>
              <p:cNvSpPr>
                <a:spLocks/>
              </p:cNvSpPr>
              <p:nvPr/>
            </p:nvSpPr>
            <p:spPr bwMode="auto">
              <a:xfrm>
                <a:off x="2707" y="1741"/>
                <a:ext cx="381" cy="149"/>
              </a:xfrm>
              <a:custGeom>
                <a:avLst/>
                <a:gdLst>
                  <a:gd name="T0" fmla="*/ 2517 w 5336"/>
                  <a:gd name="T1" fmla="*/ 2077 h 2077"/>
                  <a:gd name="T2" fmla="*/ 2162 w 5336"/>
                  <a:gd name="T3" fmla="*/ 2068 h 2077"/>
                  <a:gd name="T4" fmla="*/ 1850 w 5336"/>
                  <a:gd name="T5" fmla="*/ 2051 h 2077"/>
                  <a:gd name="T6" fmla="*/ 1579 w 5336"/>
                  <a:gd name="T7" fmla="*/ 2027 h 2077"/>
                  <a:gd name="T8" fmla="*/ 1347 w 5336"/>
                  <a:gd name="T9" fmla="*/ 1998 h 2077"/>
                  <a:gd name="T10" fmla="*/ 1155 w 5336"/>
                  <a:gd name="T11" fmla="*/ 1967 h 2077"/>
                  <a:gd name="T12" fmla="*/ 1000 w 5336"/>
                  <a:gd name="T13" fmla="*/ 1937 h 2077"/>
                  <a:gd name="T14" fmla="*/ 798 w 5336"/>
                  <a:gd name="T15" fmla="*/ 1888 h 2077"/>
                  <a:gd name="T16" fmla="*/ 733 w 5336"/>
                  <a:gd name="T17" fmla="*/ 1867 h 2077"/>
                  <a:gd name="T18" fmla="*/ 709 w 5336"/>
                  <a:gd name="T19" fmla="*/ 1723 h 2077"/>
                  <a:gd name="T20" fmla="*/ 676 w 5336"/>
                  <a:gd name="T21" fmla="*/ 1583 h 2077"/>
                  <a:gd name="T22" fmla="*/ 636 w 5336"/>
                  <a:gd name="T23" fmla="*/ 1444 h 2077"/>
                  <a:gd name="T24" fmla="*/ 586 w 5336"/>
                  <a:gd name="T25" fmla="*/ 1311 h 2077"/>
                  <a:gd name="T26" fmla="*/ 527 w 5336"/>
                  <a:gd name="T27" fmla="*/ 1181 h 2077"/>
                  <a:gd name="T28" fmla="*/ 459 w 5336"/>
                  <a:gd name="T29" fmla="*/ 1056 h 2077"/>
                  <a:gd name="T30" fmla="*/ 380 w 5336"/>
                  <a:gd name="T31" fmla="*/ 935 h 2077"/>
                  <a:gd name="T32" fmla="*/ 292 w 5336"/>
                  <a:gd name="T33" fmla="*/ 821 h 2077"/>
                  <a:gd name="T34" fmla="*/ 192 w 5336"/>
                  <a:gd name="T35" fmla="*/ 712 h 2077"/>
                  <a:gd name="T36" fmla="*/ 81 w 5336"/>
                  <a:gd name="T37" fmla="*/ 609 h 2077"/>
                  <a:gd name="T38" fmla="*/ 30 w 5336"/>
                  <a:gd name="T39" fmla="*/ 530 h 2077"/>
                  <a:gd name="T40" fmla="*/ 253 w 5336"/>
                  <a:gd name="T41" fmla="*/ 439 h 2077"/>
                  <a:gd name="T42" fmla="*/ 551 w 5336"/>
                  <a:gd name="T43" fmla="*/ 334 h 2077"/>
                  <a:gd name="T44" fmla="*/ 950 w 5336"/>
                  <a:gd name="T45" fmla="*/ 219 h 2077"/>
                  <a:gd name="T46" fmla="*/ 1438 w 5336"/>
                  <a:gd name="T47" fmla="*/ 113 h 2077"/>
                  <a:gd name="T48" fmla="*/ 2003 w 5336"/>
                  <a:gd name="T49" fmla="*/ 35 h 2077"/>
                  <a:gd name="T50" fmla="*/ 2634 w 5336"/>
                  <a:gd name="T51" fmla="*/ 0 h 2077"/>
                  <a:gd name="T52" fmla="*/ 3321 w 5336"/>
                  <a:gd name="T53" fmla="*/ 30 h 2077"/>
                  <a:gd name="T54" fmla="*/ 4052 w 5336"/>
                  <a:gd name="T55" fmla="*/ 142 h 2077"/>
                  <a:gd name="T56" fmla="*/ 4815 w 5336"/>
                  <a:gd name="T57" fmla="*/ 354 h 2077"/>
                  <a:gd name="T58" fmla="*/ 5295 w 5336"/>
                  <a:gd name="T59" fmla="*/ 644 h 2077"/>
                  <a:gd name="T60" fmla="*/ 5182 w 5336"/>
                  <a:gd name="T61" fmla="*/ 890 h 2077"/>
                  <a:gd name="T62" fmla="*/ 5086 w 5336"/>
                  <a:gd name="T63" fmla="*/ 1133 h 2077"/>
                  <a:gd name="T64" fmla="*/ 5006 w 5336"/>
                  <a:gd name="T65" fmla="*/ 1373 h 2077"/>
                  <a:gd name="T66" fmla="*/ 4942 w 5336"/>
                  <a:gd name="T67" fmla="*/ 1610 h 2077"/>
                  <a:gd name="T68" fmla="*/ 4894 w 5336"/>
                  <a:gd name="T69" fmla="*/ 1843 h 2077"/>
                  <a:gd name="T70" fmla="*/ 4821 w 5336"/>
                  <a:gd name="T71" fmla="*/ 1863 h 2077"/>
                  <a:gd name="T72" fmla="*/ 4602 w 5336"/>
                  <a:gd name="T73" fmla="*/ 1915 h 2077"/>
                  <a:gd name="T74" fmla="*/ 4437 w 5336"/>
                  <a:gd name="T75" fmla="*/ 1946 h 2077"/>
                  <a:gd name="T76" fmla="*/ 4233 w 5336"/>
                  <a:gd name="T77" fmla="*/ 1978 h 2077"/>
                  <a:gd name="T78" fmla="*/ 3991 w 5336"/>
                  <a:gd name="T79" fmla="*/ 2009 h 2077"/>
                  <a:gd name="T80" fmla="*/ 3712 w 5336"/>
                  <a:gd name="T81" fmla="*/ 2037 h 2077"/>
                  <a:gd name="T82" fmla="*/ 3394 w 5336"/>
                  <a:gd name="T83" fmla="*/ 2058 h 2077"/>
                  <a:gd name="T84" fmla="*/ 3036 w 5336"/>
                  <a:gd name="T85" fmla="*/ 2072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36" h="2077">
                    <a:moveTo>
                      <a:pt x="2778" y="2076"/>
                    </a:moveTo>
                    <a:lnTo>
                      <a:pt x="2645" y="2077"/>
                    </a:lnTo>
                    <a:lnTo>
                      <a:pt x="2517" y="2077"/>
                    </a:lnTo>
                    <a:lnTo>
                      <a:pt x="2394" y="2075"/>
                    </a:lnTo>
                    <a:lnTo>
                      <a:pt x="2276" y="2072"/>
                    </a:lnTo>
                    <a:lnTo>
                      <a:pt x="2162" y="2068"/>
                    </a:lnTo>
                    <a:lnTo>
                      <a:pt x="2053" y="2063"/>
                    </a:lnTo>
                    <a:lnTo>
                      <a:pt x="1950" y="2057"/>
                    </a:lnTo>
                    <a:lnTo>
                      <a:pt x="1850" y="2051"/>
                    </a:lnTo>
                    <a:lnTo>
                      <a:pt x="1755" y="2043"/>
                    </a:lnTo>
                    <a:lnTo>
                      <a:pt x="1664" y="2035"/>
                    </a:lnTo>
                    <a:lnTo>
                      <a:pt x="1579" y="2027"/>
                    </a:lnTo>
                    <a:lnTo>
                      <a:pt x="1497" y="2018"/>
                    </a:lnTo>
                    <a:lnTo>
                      <a:pt x="1420" y="2008"/>
                    </a:lnTo>
                    <a:lnTo>
                      <a:pt x="1347" y="1998"/>
                    </a:lnTo>
                    <a:lnTo>
                      <a:pt x="1279" y="1988"/>
                    </a:lnTo>
                    <a:lnTo>
                      <a:pt x="1215" y="1977"/>
                    </a:lnTo>
                    <a:lnTo>
                      <a:pt x="1155" y="1967"/>
                    </a:lnTo>
                    <a:lnTo>
                      <a:pt x="1099" y="1957"/>
                    </a:lnTo>
                    <a:lnTo>
                      <a:pt x="1047" y="1947"/>
                    </a:lnTo>
                    <a:lnTo>
                      <a:pt x="1000" y="1937"/>
                    </a:lnTo>
                    <a:lnTo>
                      <a:pt x="917" y="1919"/>
                    </a:lnTo>
                    <a:lnTo>
                      <a:pt x="850" y="1902"/>
                    </a:lnTo>
                    <a:lnTo>
                      <a:pt x="798" y="1888"/>
                    </a:lnTo>
                    <a:lnTo>
                      <a:pt x="762" y="1876"/>
                    </a:lnTo>
                    <a:lnTo>
                      <a:pt x="740" y="1869"/>
                    </a:lnTo>
                    <a:lnTo>
                      <a:pt x="733" y="1867"/>
                    </a:lnTo>
                    <a:lnTo>
                      <a:pt x="726" y="1819"/>
                    </a:lnTo>
                    <a:lnTo>
                      <a:pt x="718" y="1770"/>
                    </a:lnTo>
                    <a:lnTo>
                      <a:pt x="709" y="1723"/>
                    </a:lnTo>
                    <a:lnTo>
                      <a:pt x="699" y="1676"/>
                    </a:lnTo>
                    <a:lnTo>
                      <a:pt x="688" y="1629"/>
                    </a:lnTo>
                    <a:lnTo>
                      <a:pt x="676" y="1583"/>
                    </a:lnTo>
                    <a:lnTo>
                      <a:pt x="663" y="1536"/>
                    </a:lnTo>
                    <a:lnTo>
                      <a:pt x="650" y="1490"/>
                    </a:lnTo>
                    <a:lnTo>
                      <a:pt x="636" y="1444"/>
                    </a:lnTo>
                    <a:lnTo>
                      <a:pt x="620" y="1400"/>
                    </a:lnTo>
                    <a:lnTo>
                      <a:pt x="604" y="1354"/>
                    </a:lnTo>
                    <a:lnTo>
                      <a:pt x="586" y="1311"/>
                    </a:lnTo>
                    <a:lnTo>
                      <a:pt x="568" y="1267"/>
                    </a:lnTo>
                    <a:lnTo>
                      <a:pt x="547" y="1224"/>
                    </a:lnTo>
                    <a:lnTo>
                      <a:pt x="527" y="1181"/>
                    </a:lnTo>
                    <a:lnTo>
                      <a:pt x="505" y="1138"/>
                    </a:lnTo>
                    <a:lnTo>
                      <a:pt x="483" y="1097"/>
                    </a:lnTo>
                    <a:lnTo>
                      <a:pt x="459" y="1056"/>
                    </a:lnTo>
                    <a:lnTo>
                      <a:pt x="434" y="1015"/>
                    </a:lnTo>
                    <a:lnTo>
                      <a:pt x="407" y="975"/>
                    </a:lnTo>
                    <a:lnTo>
                      <a:pt x="380" y="935"/>
                    </a:lnTo>
                    <a:lnTo>
                      <a:pt x="352" y="897"/>
                    </a:lnTo>
                    <a:lnTo>
                      <a:pt x="323" y="859"/>
                    </a:lnTo>
                    <a:lnTo>
                      <a:pt x="292" y="821"/>
                    </a:lnTo>
                    <a:lnTo>
                      <a:pt x="259" y="784"/>
                    </a:lnTo>
                    <a:lnTo>
                      <a:pt x="226" y="748"/>
                    </a:lnTo>
                    <a:lnTo>
                      <a:pt x="192" y="712"/>
                    </a:lnTo>
                    <a:lnTo>
                      <a:pt x="157" y="677"/>
                    </a:lnTo>
                    <a:lnTo>
                      <a:pt x="119" y="643"/>
                    </a:lnTo>
                    <a:lnTo>
                      <a:pt x="81" y="609"/>
                    </a:lnTo>
                    <a:lnTo>
                      <a:pt x="42" y="576"/>
                    </a:lnTo>
                    <a:lnTo>
                      <a:pt x="0" y="544"/>
                    </a:lnTo>
                    <a:lnTo>
                      <a:pt x="30" y="530"/>
                    </a:lnTo>
                    <a:lnTo>
                      <a:pt x="115" y="493"/>
                    </a:lnTo>
                    <a:lnTo>
                      <a:pt x="178" y="468"/>
                    </a:lnTo>
                    <a:lnTo>
                      <a:pt x="253" y="439"/>
                    </a:lnTo>
                    <a:lnTo>
                      <a:pt x="341" y="405"/>
                    </a:lnTo>
                    <a:lnTo>
                      <a:pt x="441" y="371"/>
                    </a:lnTo>
                    <a:lnTo>
                      <a:pt x="551" y="334"/>
                    </a:lnTo>
                    <a:lnTo>
                      <a:pt x="674" y="296"/>
                    </a:lnTo>
                    <a:lnTo>
                      <a:pt x="807" y="258"/>
                    </a:lnTo>
                    <a:lnTo>
                      <a:pt x="950" y="219"/>
                    </a:lnTo>
                    <a:lnTo>
                      <a:pt x="1103" y="182"/>
                    </a:lnTo>
                    <a:lnTo>
                      <a:pt x="1267" y="147"/>
                    </a:lnTo>
                    <a:lnTo>
                      <a:pt x="1438" y="113"/>
                    </a:lnTo>
                    <a:lnTo>
                      <a:pt x="1618" y="83"/>
                    </a:lnTo>
                    <a:lnTo>
                      <a:pt x="1807" y="57"/>
                    </a:lnTo>
                    <a:lnTo>
                      <a:pt x="2003" y="35"/>
                    </a:lnTo>
                    <a:lnTo>
                      <a:pt x="2206" y="18"/>
                    </a:lnTo>
                    <a:lnTo>
                      <a:pt x="2417" y="5"/>
                    </a:lnTo>
                    <a:lnTo>
                      <a:pt x="2634" y="0"/>
                    </a:lnTo>
                    <a:lnTo>
                      <a:pt x="2858" y="2"/>
                    </a:lnTo>
                    <a:lnTo>
                      <a:pt x="3087" y="11"/>
                    </a:lnTo>
                    <a:lnTo>
                      <a:pt x="3321" y="30"/>
                    </a:lnTo>
                    <a:lnTo>
                      <a:pt x="3560" y="57"/>
                    </a:lnTo>
                    <a:lnTo>
                      <a:pt x="3804" y="94"/>
                    </a:lnTo>
                    <a:lnTo>
                      <a:pt x="4052" y="142"/>
                    </a:lnTo>
                    <a:lnTo>
                      <a:pt x="4303" y="200"/>
                    </a:lnTo>
                    <a:lnTo>
                      <a:pt x="4557" y="271"/>
                    </a:lnTo>
                    <a:lnTo>
                      <a:pt x="4815" y="354"/>
                    </a:lnTo>
                    <a:lnTo>
                      <a:pt x="5074" y="450"/>
                    </a:lnTo>
                    <a:lnTo>
                      <a:pt x="5336" y="560"/>
                    </a:lnTo>
                    <a:lnTo>
                      <a:pt x="5295" y="644"/>
                    </a:lnTo>
                    <a:lnTo>
                      <a:pt x="5255" y="725"/>
                    </a:lnTo>
                    <a:lnTo>
                      <a:pt x="5218" y="808"/>
                    </a:lnTo>
                    <a:lnTo>
                      <a:pt x="5182" y="890"/>
                    </a:lnTo>
                    <a:lnTo>
                      <a:pt x="5149" y="972"/>
                    </a:lnTo>
                    <a:lnTo>
                      <a:pt x="5116" y="1053"/>
                    </a:lnTo>
                    <a:lnTo>
                      <a:pt x="5086" y="1133"/>
                    </a:lnTo>
                    <a:lnTo>
                      <a:pt x="5058" y="1213"/>
                    </a:lnTo>
                    <a:lnTo>
                      <a:pt x="5031" y="1294"/>
                    </a:lnTo>
                    <a:lnTo>
                      <a:pt x="5006" y="1373"/>
                    </a:lnTo>
                    <a:lnTo>
                      <a:pt x="4982" y="1452"/>
                    </a:lnTo>
                    <a:lnTo>
                      <a:pt x="4961" y="1531"/>
                    </a:lnTo>
                    <a:lnTo>
                      <a:pt x="4942" y="1610"/>
                    </a:lnTo>
                    <a:lnTo>
                      <a:pt x="4924" y="1688"/>
                    </a:lnTo>
                    <a:lnTo>
                      <a:pt x="4908" y="1765"/>
                    </a:lnTo>
                    <a:lnTo>
                      <a:pt x="4894" y="1843"/>
                    </a:lnTo>
                    <a:lnTo>
                      <a:pt x="4886" y="1845"/>
                    </a:lnTo>
                    <a:lnTo>
                      <a:pt x="4862" y="1852"/>
                    </a:lnTo>
                    <a:lnTo>
                      <a:pt x="4821" y="1863"/>
                    </a:lnTo>
                    <a:lnTo>
                      <a:pt x="4764" y="1879"/>
                    </a:lnTo>
                    <a:lnTo>
                      <a:pt x="4691" y="1896"/>
                    </a:lnTo>
                    <a:lnTo>
                      <a:pt x="4602" y="1915"/>
                    </a:lnTo>
                    <a:lnTo>
                      <a:pt x="4550" y="1925"/>
                    </a:lnTo>
                    <a:lnTo>
                      <a:pt x="4495" y="1935"/>
                    </a:lnTo>
                    <a:lnTo>
                      <a:pt x="4437" y="1946"/>
                    </a:lnTo>
                    <a:lnTo>
                      <a:pt x="4372" y="1956"/>
                    </a:lnTo>
                    <a:lnTo>
                      <a:pt x="4305" y="1967"/>
                    </a:lnTo>
                    <a:lnTo>
                      <a:pt x="4233" y="1978"/>
                    </a:lnTo>
                    <a:lnTo>
                      <a:pt x="4156" y="1989"/>
                    </a:lnTo>
                    <a:lnTo>
                      <a:pt x="4076" y="1999"/>
                    </a:lnTo>
                    <a:lnTo>
                      <a:pt x="3991" y="2009"/>
                    </a:lnTo>
                    <a:lnTo>
                      <a:pt x="3903" y="2019"/>
                    </a:lnTo>
                    <a:lnTo>
                      <a:pt x="3810" y="2028"/>
                    </a:lnTo>
                    <a:lnTo>
                      <a:pt x="3712" y="2037"/>
                    </a:lnTo>
                    <a:lnTo>
                      <a:pt x="3611" y="2045"/>
                    </a:lnTo>
                    <a:lnTo>
                      <a:pt x="3505" y="2052"/>
                    </a:lnTo>
                    <a:lnTo>
                      <a:pt x="3394" y="2058"/>
                    </a:lnTo>
                    <a:lnTo>
                      <a:pt x="3279" y="2064"/>
                    </a:lnTo>
                    <a:lnTo>
                      <a:pt x="3160" y="2069"/>
                    </a:lnTo>
                    <a:lnTo>
                      <a:pt x="3036" y="2072"/>
                    </a:lnTo>
                    <a:lnTo>
                      <a:pt x="2909" y="2075"/>
                    </a:lnTo>
                    <a:lnTo>
                      <a:pt x="2778" y="2076"/>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8"/>
              <p:cNvSpPr>
                <a:spLocks/>
              </p:cNvSpPr>
              <p:nvPr/>
            </p:nvSpPr>
            <p:spPr bwMode="auto">
              <a:xfrm>
                <a:off x="2626" y="1741"/>
                <a:ext cx="550" cy="104"/>
              </a:xfrm>
              <a:custGeom>
                <a:avLst/>
                <a:gdLst>
                  <a:gd name="T0" fmla="*/ 7682 w 7702"/>
                  <a:gd name="T1" fmla="*/ 628 h 1454"/>
                  <a:gd name="T2" fmla="*/ 7580 w 7702"/>
                  <a:gd name="T3" fmla="*/ 521 h 1454"/>
                  <a:gd name="T4" fmla="*/ 7398 w 7702"/>
                  <a:gd name="T5" fmla="*/ 421 h 1454"/>
                  <a:gd name="T6" fmla="*/ 7142 w 7702"/>
                  <a:gd name="T7" fmla="*/ 328 h 1454"/>
                  <a:gd name="T8" fmla="*/ 6820 w 7702"/>
                  <a:gd name="T9" fmla="*/ 245 h 1454"/>
                  <a:gd name="T10" fmla="*/ 6437 w 7702"/>
                  <a:gd name="T11" fmla="*/ 172 h 1454"/>
                  <a:gd name="T12" fmla="*/ 6000 w 7702"/>
                  <a:gd name="T13" fmla="*/ 110 h 1454"/>
                  <a:gd name="T14" fmla="*/ 5516 w 7702"/>
                  <a:gd name="T15" fmla="*/ 61 h 1454"/>
                  <a:gd name="T16" fmla="*/ 4991 w 7702"/>
                  <a:gd name="T17" fmla="*/ 26 h 1454"/>
                  <a:gd name="T18" fmla="*/ 4432 w 7702"/>
                  <a:gd name="T19" fmla="*/ 5 h 1454"/>
                  <a:gd name="T20" fmla="*/ 3847 w 7702"/>
                  <a:gd name="T21" fmla="*/ 1 h 1454"/>
                  <a:gd name="T22" fmla="*/ 3261 w 7702"/>
                  <a:gd name="T23" fmla="*/ 12 h 1454"/>
                  <a:gd name="T24" fmla="*/ 2702 w 7702"/>
                  <a:gd name="T25" fmla="*/ 39 h 1454"/>
                  <a:gd name="T26" fmla="*/ 2177 w 7702"/>
                  <a:gd name="T27" fmla="*/ 81 h 1454"/>
                  <a:gd name="T28" fmla="*/ 1694 w 7702"/>
                  <a:gd name="T29" fmla="*/ 136 h 1454"/>
                  <a:gd name="T30" fmla="*/ 1257 w 7702"/>
                  <a:gd name="T31" fmla="*/ 203 h 1454"/>
                  <a:gd name="T32" fmla="*/ 875 w 7702"/>
                  <a:gd name="T33" fmla="*/ 282 h 1454"/>
                  <a:gd name="T34" fmla="*/ 553 w 7702"/>
                  <a:gd name="T35" fmla="*/ 369 h 1454"/>
                  <a:gd name="T36" fmla="*/ 298 w 7702"/>
                  <a:gd name="T37" fmla="*/ 466 h 1454"/>
                  <a:gd name="T38" fmla="*/ 118 w 7702"/>
                  <a:gd name="T39" fmla="*/ 568 h 1454"/>
                  <a:gd name="T40" fmla="*/ 18 w 7702"/>
                  <a:gd name="T41" fmla="*/ 677 h 1454"/>
                  <a:gd name="T42" fmla="*/ 5 w 7702"/>
                  <a:gd name="T43" fmla="*/ 789 h 1454"/>
                  <a:gd name="T44" fmla="*/ 79 w 7702"/>
                  <a:gd name="T45" fmla="*/ 898 h 1454"/>
                  <a:gd name="T46" fmla="*/ 234 w 7702"/>
                  <a:gd name="T47" fmla="*/ 1001 h 1454"/>
                  <a:gd name="T48" fmla="*/ 466 w 7702"/>
                  <a:gd name="T49" fmla="*/ 1096 h 1454"/>
                  <a:gd name="T50" fmla="*/ 767 w 7702"/>
                  <a:gd name="T51" fmla="*/ 1183 h 1454"/>
                  <a:gd name="T52" fmla="*/ 1130 w 7702"/>
                  <a:gd name="T53" fmla="*/ 1259 h 1454"/>
                  <a:gd name="T54" fmla="*/ 1550 w 7702"/>
                  <a:gd name="T55" fmla="*/ 1325 h 1454"/>
                  <a:gd name="T56" fmla="*/ 2019 w 7702"/>
                  <a:gd name="T57" fmla="*/ 1379 h 1454"/>
                  <a:gd name="T58" fmla="*/ 2531 w 7702"/>
                  <a:gd name="T59" fmla="*/ 1419 h 1454"/>
                  <a:gd name="T60" fmla="*/ 3080 w 7702"/>
                  <a:gd name="T61" fmla="*/ 1444 h 1454"/>
                  <a:gd name="T62" fmla="*/ 3657 w 7702"/>
                  <a:gd name="T63" fmla="*/ 1454 h 1454"/>
                  <a:gd name="T64" fmla="*/ 4249 w 7702"/>
                  <a:gd name="T65" fmla="*/ 1448 h 1454"/>
                  <a:gd name="T66" fmla="*/ 4819 w 7702"/>
                  <a:gd name="T67" fmla="*/ 1426 h 1454"/>
                  <a:gd name="T68" fmla="*/ 5357 w 7702"/>
                  <a:gd name="T69" fmla="*/ 1390 h 1454"/>
                  <a:gd name="T70" fmla="*/ 5855 w 7702"/>
                  <a:gd name="T71" fmla="*/ 1338 h 1454"/>
                  <a:gd name="T72" fmla="*/ 6308 w 7702"/>
                  <a:gd name="T73" fmla="*/ 1276 h 1454"/>
                  <a:gd name="T74" fmla="*/ 6708 w 7702"/>
                  <a:gd name="T75" fmla="*/ 1201 h 1454"/>
                  <a:gd name="T76" fmla="*/ 7050 w 7702"/>
                  <a:gd name="T77" fmla="*/ 1116 h 1454"/>
                  <a:gd name="T78" fmla="*/ 7327 w 7702"/>
                  <a:gd name="T79" fmla="*/ 1022 h 1454"/>
                  <a:gd name="T80" fmla="*/ 7533 w 7702"/>
                  <a:gd name="T81" fmla="*/ 921 h 1454"/>
                  <a:gd name="T82" fmla="*/ 7660 w 7702"/>
                  <a:gd name="T83" fmla="*/ 815 h 1454"/>
                  <a:gd name="T84" fmla="*/ 7702 w 7702"/>
                  <a:gd name="T85" fmla="*/ 70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02" h="1454">
                    <a:moveTo>
                      <a:pt x="7702" y="703"/>
                    </a:moveTo>
                    <a:lnTo>
                      <a:pt x="7697" y="666"/>
                    </a:lnTo>
                    <a:lnTo>
                      <a:pt x="7682" y="628"/>
                    </a:lnTo>
                    <a:lnTo>
                      <a:pt x="7657" y="592"/>
                    </a:lnTo>
                    <a:lnTo>
                      <a:pt x="7623" y="557"/>
                    </a:lnTo>
                    <a:lnTo>
                      <a:pt x="7580" y="521"/>
                    </a:lnTo>
                    <a:lnTo>
                      <a:pt x="7528" y="487"/>
                    </a:lnTo>
                    <a:lnTo>
                      <a:pt x="7467" y="454"/>
                    </a:lnTo>
                    <a:lnTo>
                      <a:pt x="7398" y="421"/>
                    </a:lnTo>
                    <a:lnTo>
                      <a:pt x="7320" y="389"/>
                    </a:lnTo>
                    <a:lnTo>
                      <a:pt x="7236" y="359"/>
                    </a:lnTo>
                    <a:lnTo>
                      <a:pt x="7142" y="328"/>
                    </a:lnTo>
                    <a:lnTo>
                      <a:pt x="7042" y="299"/>
                    </a:lnTo>
                    <a:lnTo>
                      <a:pt x="6934" y="272"/>
                    </a:lnTo>
                    <a:lnTo>
                      <a:pt x="6820" y="245"/>
                    </a:lnTo>
                    <a:lnTo>
                      <a:pt x="6699" y="219"/>
                    </a:lnTo>
                    <a:lnTo>
                      <a:pt x="6571" y="195"/>
                    </a:lnTo>
                    <a:lnTo>
                      <a:pt x="6437" y="172"/>
                    </a:lnTo>
                    <a:lnTo>
                      <a:pt x="6297" y="150"/>
                    </a:lnTo>
                    <a:lnTo>
                      <a:pt x="6151" y="130"/>
                    </a:lnTo>
                    <a:lnTo>
                      <a:pt x="6000" y="110"/>
                    </a:lnTo>
                    <a:lnTo>
                      <a:pt x="5843" y="92"/>
                    </a:lnTo>
                    <a:lnTo>
                      <a:pt x="5682" y="76"/>
                    </a:lnTo>
                    <a:lnTo>
                      <a:pt x="5516" y="61"/>
                    </a:lnTo>
                    <a:lnTo>
                      <a:pt x="5345" y="48"/>
                    </a:lnTo>
                    <a:lnTo>
                      <a:pt x="5171" y="36"/>
                    </a:lnTo>
                    <a:lnTo>
                      <a:pt x="4991" y="26"/>
                    </a:lnTo>
                    <a:lnTo>
                      <a:pt x="4809" y="17"/>
                    </a:lnTo>
                    <a:lnTo>
                      <a:pt x="4623" y="10"/>
                    </a:lnTo>
                    <a:lnTo>
                      <a:pt x="4432" y="5"/>
                    </a:lnTo>
                    <a:lnTo>
                      <a:pt x="4240" y="2"/>
                    </a:lnTo>
                    <a:lnTo>
                      <a:pt x="4044" y="0"/>
                    </a:lnTo>
                    <a:lnTo>
                      <a:pt x="3847" y="1"/>
                    </a:lnTo>
                    <a:lnTo>
                      <a:pt x="3649" y="3"/>
                    </a:lnTo>
                    <a:lnTo>
                      <a:pt x="3453" y="6"/>
                    </a:lnTo>
                    <a:lnTo>
                      <a:pt x="3261" y="12"/>
                    </a:lnTo>
                    <a:lnTo>
                      <a:pt x="3071" y="20"/>
                    </a:lnTo>
                    <a:lnTo>
                      <a:pt x="2885" y="29"/>
                    </a:lnTo>
                    <a:lnTo>
                      <a:pt x="2702" y="39"/>
                    </a:lnTo>
                    <a:lnTo>
                      <a:pt x="2524" y="52"/>
                    </a:lnTo>
                    <a:lnTo>
                      <a:pt x="2348" y="65"/>
                    </a:lnTo>
                    <a:lnTo>
                      <a:pt x="2177" y="81"/>
                    </a:lnTo>
                    <a:lnTo>
                      <a:pt x="2012" y="97"/>
                    </a:lnTo>
                    <a:lnTo>
                      <a:pt x="1850" y="116"/>
                    </a:lnTo>
                    <a:lnTo>
                      <a:pt x="1694" y="136"/>
                    </a:lnTo>
                    <a:lnTo>
                      <a:pt x="1542" y="157"/>
                    </a:lnTo>
                    <a:lnTo>
                      <a:pt x="1397" y="180"/>
                    </a:lnTo>
                    <a:lnTo>
                      <a:pt x="1257" y="203"/>
                    </a:lnTo>
                    <a:lnTo>
                      <a:pt x="1123" y="229"/>
                    </a:lnTo>
                    <a:lnTo>
                      <a:pt x="995" y="255"/>
                    </a:lnTo>
                    <a:lnTo>
                      <a:pt x="875" y="282"/>
                    </a:lnTo>
                    <a:lnTo>
                      <a:pt x="761" y="310"/>
                    </a:lnTo>
                    <a:lnTo>
                      <a:pt x="653" y="340"/>
                    </a:lnTo>
                    <a:lnTo>
                      <a:pt x="553" y="369"/>
                    </a:lnTo>
                    <a:lnTo>
                      <a:pt x="461" y="400"/>
                    </a:lnTo>
                    <a:lnTo>
                      <a:pt x="376" y="432"/>
                    </a:lnTo>
                    <a:lnTo>
                      <a:pt x="298" y="466"/>
                    </a:lnTo>
                    <a:lnTo>
                      <a:pt x="230" y="499"/>
                    </a:lnTo>
                    <a:lnTo>
                      <a:pt x="170" y="533"/>
                    </a:lnTo>
                    <a:lnTo>
                      <a:pt x="118" y="568"/>
                    </a:lnTo>
                    <a:lnTo>
                      <a:pt x="76" y="604"/>
                    </a:lnTo>
                    <a:lnTo>
                      <a:pt x="43" y="641"/>
                    </a:lnTo>
                    <a:lnTo>
                      <a:pt x="18" y="677"/>
                    </a:lnTo>
                    <a:lnTo>
                      <a:pt x="4" y="714"/>
                    </a:lnTo>
                    <a:lnTo>
                      <a:pt x="0" y="752"/>
                    </a:lnTo>
                    <a:lnTo>
                      <a:pt x="5" y="789"/>
                    </a:lnTo>
                    <a:lnTo>
                      <a:pt x="19" y="826"/>
                    </a:lnTo>
                    <a:lnTo>
                      <a:pt x="45" y="863"/>
                    </a:lnTo>
                    <a:lnTo>
                      <a:pt x="79" y="898"/>
                    </a:lnTo>
                    <a:lnTo>
                      <a:pt x="121" y="933"/>
                    </a:lnTo>
                    <a:lnTo>
                      <a:pt x="174" y="968"/>
                    </a:lnTo>
                    <a:lnTo>
                      <a:pt x="234" y="1001"/>
                    </a:lnTo>
                    <a:lnTo>
                      <a:pt x="303" y="1033"/>
                    </a:lnTo>
                    <a:lnTo>
                      <a:pt x="381" y="1066"/>
                    </a:lnTo>
                    <a:lnTo>
                      <a:pt x="466" y="1096"/>
                    </a:lnTo>
                    <a:lnTo>
                      <a:pt x="559" y="1126"/>
                    </a:lnTo>
                    <a:lnTo>
                      <a:pt x="659" y="1155"/>
                    </a:lnTo>
                    <a:lnTo>
                      <a:pt x="767" y="1183"/>
                    </a:lnTo>
                    <a:lnTo>
                      <a:pt x="882" y="1210"/>
                    </a:lnTo>
                    <a:lnTo>
                      <a:pt x="1003" y="1235"/>
                    </a:lnTo>
                    <a:lnTo>
                      <a:pt x="1130" y="1259"/>
                    </a:lnTo>
                    <a:lnTo>
                      <a:pt x="1264" y="1283"/>
                    </a:lnTo>
                    <a:lnTo>
                      <a:pt x="1404" y="1305"/>
                    </a:lnTo>
                    <a:lnTo>
                      <a:pt x="1550" y="1325"/>
                    </a:lnTo>
                    <a:lnTo>
                      <a:pt x="1702" y="1345"/>
                    </a:lnTo>
                    <a:lnTo>
                      <a:pt x="1858" y="1362"/>
                    </a:lnTo>
                    <a:lnTo>
                      <a:pt x="2019" y="1379"/>
                    </a:lnTo>
                    <a:lnTo>
                      <a:pt x="2185" y="1394"/>
                    </a:lnTo>
                    <a:lnTo>
                      <a:pt x="2356" y="1407"/>
                    </a:lnTo>
                    <a:lnTo>
                      <a:pt x="2531" y="1419"/>
                    </a:lnTo>
                    <a:lnTo>
                      <a:pt x="2710" y="1429"/>
                    </a:lnTo>
                    <a:lnTo>
                      <a:pt x="2893" y="1438"/>
                    </a:lnTo>
                    <a:lnTo>
                      <a:pt x="3080" y="1444"/>
                    </a:lnTo>
                    <a:lnTo>
                      <a:pt x="3269" y="1449"/>
                    </a:lnTo>
                    <a:lnTo>
                      <a:pt x="3461" y="1452"/>
                    </a:lnTo>
                    <a:lnTo>
                      <a:pt x="3657" y="1454"/>
                    </a:lnTo>
                    <a:lnTo>
                      <a:pt x="3855" y="1453"/>
                    </a:lnTo>
                    <a:lnTo>
                      <a:pt x="4054" y="1451"/>
                    </a:lnTo>
                    <a:lnTo>
                      <a:pt x="4249" y="1448"/>
                    </a:lnTo>
                    <a:lnTo>
                      <a:pt x="4442" y="1442"/>
                    </a:lnTo>
                    <a:lnTo>
                      <a:pt x="4633" y="1435"/>
                    </a:lnTo>
                    <a:lnTo>
                      <a:pt x="4819" y="1426"/>
                    </a:lnTo>
                    <a:lnTo>
                      <a:pt x="5002" y="1416"/>
                    </a:lnTo>
                    <a:lnTo>
                      <a:pt x="5182" y="1404"/>
                    </a:lnTo>
                    <a:lnTo>
                      <a:pt x="5357" y="1390"/>
                    </a:lnTo>
                    <a:lnTo>
                      <a:pt x="5527" y="1375"/>
                    </a:lnTo>
                    <a:lnTo>
                      <a:pt x="5693" y="1357"/>
                    </a:lnTo>
                    <a:lnTo>
                      <a:pt x="5855" y="1338"/>
                    </a:lnTo>
                    <a:lnTo>
                      <a:pt x="6011" y="1319"/>
                    </a:lnTo>
                    <a:lnTo>
                      <a:pt x="6162" y="1298"/>
                    </a:lnTo>
                    <a:lnTo>
                      <a:pt x="6308" y="1276"/>
                    </a:lnTo>
                    <a:lnTo>
                      <a:pt x="6447" y="1251"/>
                    </a:lnTo>
                    <a:lnTo>
                      <a:pt x="6581" y="1226"/>
                    </a:lnTo>
                    <a:lnTo>
                      <a:pt x="6708" y="1201"/>
                    </a:lnTo>
                    <a:lnTo>
                      <a:pt x="6829" y="1174"/>
                    </a:lnTo>
                    <a:lnTo>
                      <a:pt x="6943" y="1145"/>
                    </a:lnTo>
                    <a:lnTo>
                      <a:pt x="7050" y="1116"/>
                    </a:lnTo>
                    <a:lnTo>
                      <a:pt x="7150" y="1086"/>
                    </a:lnTo>
                    <a:lnTo>
                      <a:pt x="7243" y="1055"/>
                    </a:lnTo>
                    <a:lnTo>
                      <a:pt x="7327" y="1022"/>
                    </a:lnTo>
                    <a:lnTo>
                      <a:pt x="7404" y="990"/>
                    </a:lnTo>
                    <a:lnTo>
                      <a:pt x="7472" y="956"/>
                    </a:lnTo>
                    <a:lnTo>
                      <a:pt x="7533" y="921"/>
                    </a:lnTo>
                    <a:lnTo>
                      <a:pt x="7583" y="887"/>
                    </a:lnTo>
                    <a:lnTo>
                      <a:pt x="7626" y="851"/>
                    </a:lnTo>
                    <a:lnTo>
                      <a:pt x="7660" y="815"/>
                    </a:lnTo>
                    <a:lnTo>
                      <a:pt x="7683" y="778"/>
                    </a:lnTo>
                    <a:lnTo>
                      <a:pt x="7697" y="740"/>
                    </a:lnTo>
                    <a:lnTo>
                      <a:pt x="7702" y="7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9"/>
              <p:cNvSpPr>
                <a:spLocks/>
              </p:cNvSpPr>
              <p:nvPr/>
            </p:nvSpPr>
            <p:spPr bwMode="auto">
              <a:xfrm>
                <a:off x="2731" y="1747"/>
                <a:ext cx="340" cy="76"/>
              </a:xfrm>
              <a:custGeom>
                <a:avLst/>
                <a:gdLst>
                  <a:gd name="T0" fmla="*/ 4742 w 4756"/>
                  <a:gd name="T1" fmla="*/ 462 h 1065"/>
                  <a:gd name="T2" fmla="*/ 4678 w 4756"/>
                  <a:gd name="T3" fmla="*/ 383 h 1065"/>
                  <a:gd name="T4" fmla="*/ 4565 w 4756"/>
                  <a:gd name="T5" fmla="*/ 309 h 1065"/>
                  <a:gd name="T6" fmla="*/ 4407 w 4756"/>
                  <a:gd name="T7" fmla="*/ 240 h 1065"/>
                  <a:gd name="T8" fmla="*/ 4207 w 4756"/>
                  <a:gd name="T9" fmla="*/ 180 h 1065"/>
                  <a:gd name="T10" fmla="*/ 3971 w 4756"/>
                  <a:gd name="T11" fmla="*/ 126 h 1065"/>
                  <a:gd name="T12" fmla="*/ 3702 w 4756"/>
                  <a:gd name="T13" fmla="*/ 81 h 1065"/>
                  <a:gd name="T14" fmla="*/ 3403 w 4756"/>
                  <a:gd name="T15" fmla="*/ 46 h 1065"/>
                  <a:gd name="T16" fmla="*/ 3080 w 4756"/>
                  <a:gd name="T17" fmla="*/ 19 h 1065"/>
                  <a:gd name="T18" fmla="*/ 2736 w 4756"/>
                  <a:gd name="T19" fmla="*/ 4 h 1065"/>
                  <a:gd name="T20" fmla="*/ 2374 w 4756"/>
                  <a:gd name="T21" fmla="*/ 0 h 1065"/>
                  <a:gd name="T22" fmla="*/ 2011 w 4756"/>
                  <a:gd name="T23" fmla="*/ 8 h 1065"/>
                  <a:gd name="T24" fmla="*/ 1667 w 4756"/>
                  <a:gd name="T25" fmla="*/ 28 h 1065"/>
                  <a:gd name="T26" fmla="*/ 1344 w 4756"/>
                  <a:gd name="T27" fmla="*/ 59 h 1065"/>
                  <a:gd name="T28" fmla="*/ 1046 w 4756"/>
                  <a:gd name="T29" fmla="*/ 98 h 1065"/>
                  <a:gd name="T30" fmla="*/ 778 w 4756"/>
                  <a:gd name="T31" fmla="*/ 148 h 1065"/>
                  <a:gd name="T32" fmla="*/ 542 w 4756"/>
                  <a:gd name="T33" fmla="*/ 204 h 1065"/>
                  <a:gd name="T34" fmla="*/ 343 w 4756"/>
                  <a:gd name="T35" fmla="*/ 268 h 1065"/>
                  <a:gd name="T36" fmla="*/ 186 w 4756"/>
                  <a:gd name="T37" fmla="*/ 338 h 1065"/>
                  <a:gd name="T38" fmla="*/ 74 w 4756"/>
                  <a:gd name="T39" fmla="*/ 413 h 1065"/>
                  <a:gd name="T40" fmla="*/ 12 w 4756"/>
                  <a:gd name="T41" fmla="*/ 493 h 1065"/>
                  <a:gd name="T42" fmla="*/ 3 w 4756"/>
                  <a:gd name="T43" fmla="*/ 576 h 1065"/>
                  <a:gd name="T44" fmla="*/ 50 w 4756"/>
                  <a:gd name="T45" fmla="*/ 654 h 1065"/>
                  <a:gd name="T46" fmla="*/ 148 w 4756"/>
                  <a:gd name="T47" fmla="*/ 729 h 1065"/>
                  <a:gd name="T48" fmla="*/ 291 w 4756"/>
                  <a:gd name="T49" fmla="*/ 799 h 1065"/>
                  <a:gd name="T50" fmla="*/ 477 w 4756"/>
                  <a:gd name="T51" fmla="*/ 862 h 1065"/>
                  <a:gd name="T52" fmla="*/ 702 w 4756"/>
                  <a:gd name="T53" fmla="*/ 919 h 1065"/>
                  <a:gd name="T54" fmla="*/ 961 w 4756"/>
                  <a:gd name="T55" fmla="*/ 967 h 1065"/>
                  <a:gd name="T56" fmla="*/ 1250 w 4756"/>
                  <a:gd name="T57" fmla="*/ 1007 h 1065"/>
                  <a:gd name="T58" fmla="*/ 1565 w 4756"/>
                  <a:gd name="T59" fmla="*/ 1037 h 1065"/>
                  <a:gd name="T60" fmla="*/ 1903 w 4756"/>
                  <a:gd name="T61" fmla="*/ 1057 h 1065"/>
                  <a:gd name="T62" fmla="*/ 2259 w 4756"/>
                  <a:gd name="T63" fmla="*/ 1065 h 1065"/>
                  <a:gd name="T64" fmla="*/ 2625 w 4756"/>
                  <a:gd name="T65" fmla="*/ 1060 h 1065"/>
                  <a:gd name="T66" fmla="*/ 2975 w 4756"/>
                  <a:gd name="T67" fmla="*/ 1044 h 1065"/>
                  <a:gd name="T68" fmla="*/ 3306 w 4756"/>
                  <a:gd name="T69" fmla="*/ 1018 h 1065"/>
                  <a:gd name="T70" fmla="*/ 3613 w 4756"/>
                  <a:gd name="T71" fmla="*/ 981 h 1065"/>
                  <a:gd name="T72" fmla="*/ 3892 w 4756"/>
                  <a:gd name="T73" fmla="*/ 935 h 1065"/>
                  <a:gd name="T74" fmla="*/ 4139 w 4756"/>
                  <a:gd name="T75" fmla="*/ 881 h 1065"/>
                  <a:gd name="T76" fmla="*/ 4350 w 4756"/>
                  <a:gd name="T77" fmla="*/ 819 h 1065"/>
                  <a:gd name="T78" fmla="*/ 4522 w 4756"/>
                  <a:gd name="T79" fmla="*/ 750 h 1065"/>
                  <a:gd name="T80" fmla="*/ 4649 w 4756"/>
                  <a:gd name="T81" fmla="*/ 677 h 1065"/>
                  <a:gd name="T82" fmla="*/ 4728 w 4756"/>
                  <a:gd name="T83" fmla="*/ 599 h 1065"/>
                  <a:gd name="T84" fmla="*/ 4756 w 4756"/>
                  <a:gd name="T85" fmla="*/ 51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6" h="1065">
                    <a:moveTo>
                      <a:pt x="4756" y="516"/>
                    </a:moveTo>
                    <a:lnTo>
                      <a:pt x="4752" y="489"/>
                    </a:lnTo>
                    <a:lnTo>
                      <a:pt x="4742" y="462"/>
                    </a:lnTo>
                    <a:lnTo>
                      <a:pt x="4726" y="434"/>
                    </a:lnTo>
                    <a:lnTo>
                      <a:pt x="4705" y="408"/>
                    </a:lnTo>
                    <a:lnTo>
                      <a:pt x="4678" y="383"/>
                    </a:lnTo>
                    <a:lnTo>
                      <a:pt x="4645" y="358"/>
                    </a:lnTo>
                    <a:lnTo>
                      <a:pt x="4607" y="332"/>
                    </a:lnTo>
                    <a:lnTo>
                      <a:pt x="4565" y="309"/>
                    </a:lnTo>
                    <a:lnTo>
                      <a:pt x="4517" y="285"/>
                    </a:lnTo>
                    <a:lnTo>
                      <a:pt x="4464" y="263"/>
                    </a:lnTo>
                    <a:lnTo>
                      <a:pt x="4407" y="240"/>
                    </a:lnTo>
                    <a:lnTo>
                      <a:pt x="4344" y="219"/>
                    </a:lnTo>
                    <a:lnTo>
                      <a:pt x="4278" y="199"/>
                    </a:lnTo>
                    <a:lnTo>
                      <a:pt x="4207" y="180"/>
                    </a:lnTo>
                    <a:lnTo>
                      <a:pt x="4133" y="161"/>
                    </a:lnTo>
                    <a:lnTo>
                      <a:pt x="4053" y="143"/>
                    </a:lnTo>
                    <a:lnTo>
                      <a:pt x="3971" y="126"/>
                    </a:lnTo>
                    <a:lnTo>
                      <a:pt x="3885" y="110"/>
                    </a:lnTo>
                    <a:lnTo>
                      <a:pt x="3795" y="95"/>
                    </a:lnTo>
                    <a:lnTo>
                      <a:pt x="3702" y="81"/>
                    </a:lnTo>
                    <a:lnTo>
                      <a:pt x="3605" y="68"/>
                    </a:lnTo>
                    <a:lnTo>
                      <a:pt x="3506" y="56"/>
                    </a:lnTo>
                    <a:lnTo>
                      <a:pt x="3403" y="46"/>
                    </a:lnTo>
                    <a:lnTo>
                      <a:pt x="3298" y="35"/>
                    </a:lnTo>
                    <a:lnTo>
                      <a:pt x="3190" y="26"/>
                    </a:lnTo>
                    <a:lnTo>
                      <a:pt x="3080" y="19"/>
                    </a:lnTo>
                    <a:lnTo>
                      <a:pt x="2967" y="13"/>
                    </a:lnTo>
                    <a:lnTo>
                      <a:pt x="2853" y="7"/>
                    </a:lnTo>
                    <a:lnTo>
                      <a:pt x="2736" y="4"/>
                    </a:lnTo>
                    <a:lnTo>
                      <a:pt x="2617" y="1"/>
                    </a:lnTo>
                    <a:lnTo>
                      <a:pt x="2496" y="0"/>
                    </a:lnTo>
                    <a:lnTo>
                      <a:pt x="2374" y="0"/>
                    </a:lnTo>
                    <a:lnTo>
                      <a:pt x="2251" y="1"/>
                    </a:lnTo>
                    <a:lnTo>
                      <a:pt x="2130" y="4"/>
                    </a:lnTo>
                    <a:lnTo>
                      <a:pt x="2011" y="8"/>
                    </a:lnTo>
                    <a:lnTo>
                      <a:pt x="1895" y="13"/>
                    </a:lnTo>
                    <a:lnTo>
                      <a:pt x="1780" y="20"/>
                    </a:lnTo>
                    <a:lnTo>
                      <a:pt x="1667" y="28"/>
                    </a:lnTo>
                    <a:lnTo>
                      <a:pt x="1557" y="37"/>
                    </a:lnTo>
                    <a:lnTo>
                      <a:pt x="1449" y="48"/>
                    </a:lnTo>
                    <a:lnTo>
                      <a:pt x="1344" y="59"/>
                    </a:lnTo>
                    <a:lnTo>
                      <a:pt x="1242" y="71"/>
                    </a:lnTo>
                    <a:lnTo>
                      <a:pt x="1142" y="84"/>
                    </a:lnTo>
                    <a:lnTo>
                      <a:pt x="1046" y="98"/>
                    </a:lnTo>
                    <a:lnTo>
                      <a:pt x="953" y="114"/>
                    </a:lnTo>
                    <a:lnTo>
                      <a:pt x="863" y="130"/>
                    </a:lnTo>
                    <a:lnTo>
                      <a:pt x="778" y="148"/>
                    </a:lnTo>
                    <a:lnTo>
                      <a:pt x="695" y="166"/>
                    </a:lnTo>
                    <a:lnTo>
                      <a:pt x="616" y="185"/>
                    </a:lnTo>
                    <a:lnTo>
                      <a:pt x="542" y="204"/>
                    </a:lnTo>
                    <a:lnTo>
                      <a:pt x="471" y="224"/>
                    </a:lnTo>
                    <a:lnTo>
                      <a:pt x="405" y="246"/>
                    </a:lnTo>
                    <a:lnTo>
                      <a:pt x="343" y="268"/>
                    </a:lnTo>
                    <a:lnTo>
                      <a:pt x="286" y="291"/>
                    </a:lnTo>
                    <a:lnTo>
                      <a:pt x="234" y="314"/>
                    </a:lnTo>
                    <a:lnTo>
                      <a:pt x="186" y="338"/>
                    </a:lnTo>
                    <a:lnTo>
                      <a:pt x="144" y="363"/>
                    </a:lnTo>
                    <a:lnTo>
                      <a:pt x="107" y="388"/>
                    </a:lnTo>
                    <a:lnTo>
                      <a:pt x="74" y="413"/>
                    </a:lnTo>
                    <a:lnTo>
                      <a:pt x="48" y="439"/>
                    </a:lnTo>
                    <a:lnTo>
                      <a:pt x="27" y="467"/>
                    </a:lnTo>
                    <a:lnTo>
                      <a:pt x="12" y="493"/>
                    </a:lnTo>
                    <a:lnTo>
                      <a:pt x="3" y="521"/>
                    </a:lnTo>
                    <a:lnTo>
                      <a:pt x="0" y="548"/>
                    </a:lnTo>
                    <a:lnTo>
                      <a:pt x="3" y="576"/>
                    </a:lnTo>
                    <a:lnTo>
                      <a:pt x="13" y="602"/>
                    </a:lnTo>
                    <a:lnTo>
                      <a:pt x="29" y="628"/>
                    </a:lnTo>
                    <a:lnTo>
                      <a:pt x="50" y="654"/>
                    </a:lnTo>
                    <a:lnTo>
                      <a:pt x="77" y="680"/>
                    </a:lnTo>
                    <a:lnTo>
                      <a:pt x="110" y="705"/>
                    </a:lnTo>
                    <a:lnTo>
                      <a:pt x="148" y="729"/>
                    </a:lnTo>
                    <a:lnTo>
                      <a:pt x="190" y="753"/>
                    </a:lnTo>
                    <a:lnTo>
                      <a:pt x="239" y="777"/>
                    </a:lnTo>
                    <a:lnTo>
                      <a:pt x="291" y="799"/>
                    </a:lnTo>
                    <a:lnTo>
                      <a:pt x="348" y="821"/>
                    </a:lnTo>
                    <a:lnTo>
                      <a:pt x="411" y="842"/>
                    </a:lnTo>
                    <a:lnTo>
                      <a:pt x="477" y="862"/>
                    </a:lnTo>
                    <a:lnTo>
                      <a:pt x="548" y="882"/>
                    </a:lnTo>
                    <a:lnTo>
                      <a:pt x="622" y="901"/>
                    </a:lnTo>
                    <a:lnTo>
                      <a:pt x="702" y="919"/>
                    </a:lnTo>
                    <a:lnTo>
                      <a:pt x="785" y="936"/>
                    </a:lnTo>
                    <a:lnTo>
                      <a:pt x="870" y="952"/>
                    </a:lnTo>
                    <a:lnTo>
                      <a:pt x="961" y="967"/>
                    </a:lnTo>
                    <a:lnTo>
                      <a:pt x="1054" y="982"/>
                    </a:lnTo>
                    <a:lnTo>
                      <a:pt x="1150" y="995"/>
                    </a:lnTo>
                    <a:lnTo>
                      <a:pt x="1250" y="1007"/>
                    </a:lnTo>
                    <a:lnTo>
                      <a:pt x="1352" y="1019"/>
                    </a:lnTo>
                    <a:lnTo>
                      <a:pt x="1457" y="1028"/>
                    </a:lnTo>
                    <a:lnTo>
                      <a:pt x="1565" y="1037"/>
                    </a:lnTo>
                    <a:lnTo>
                      <a:pt x="1675" y="1045"/>
                    </a:lnTo>
                    <a:lnTo>
                      <a:pt x="1788" y="1051"/>
                    </a:lnTo>
                    <a:lnTo>
                      <a:pt x="1903" y="1057"/>
                    </a:lnTo>
                    <a:lnTo>
                      <a:pt x="2020" y="1061"/>
                    </a:lnTo>
                    <a:lnTo>
                      <a:pt x="2138" y="1063"/>
                    </a:lnTo>
                    <a:lnTo>
                      <a:pt x="2259" y="1065"/>
                    </a:lnTo>
                    <a:lnTo>
                      <a:pt x="2382" y="1064"/>
                    </a:lnTo>
                    <a:lnTo>
                      <a:pt x="2504" y="1063"/>
                    </a:lnTo>
                    <a:lnTo>
                      <a:pt x="2625" y="1060"/>
                    </a:lnTo>
                    <a:lnTo>
                      <a:pt x="2744" y="1056"/>
                    </a:lnTo>
                    <a:lnTo>
                      <a:pt x="2861" y="1051"/>
                    </a:lnTo>
                    <a:lnTo>
                      <a:pt x="2975" y="1044"/>
                    </a:lnTo>
                    <a:lnTo>
                      <a:pt x="3088" y="1037"/>
                    </a:lnTo>
                    <a:lnTo>
                      <a:pt x="3198" y="1028"/>
                    </a:lnTo>
                    <a:lnTo>
                      <a:pt x="3306" y="1018"/>
                    </a:lnTo>
                    <a:lnTo>
                      <a:pt x="3412" y="1007"/>
                    </a:lnTo>
                    <a:lnTo>
                      <a:pt x="3513" y="995"/>
                    </a:lnTo>
                    <a:lnTo>
                      <a:pt x="3613" y="981"/>
                    </a:lnTo>
                    <a:lnTo>
                      <a:pt x="3710" y="966"/>
                    </a:lnTo>
                    <a:lnTo>
                      <a:pt x="3802" y="951"/>
                    </a:lnTo>
                    <a:lnTo>
                      <a:pt x="3892" y="935"/>
                    </a:lnTo>
                    <a:lnTo>
                      <a:pt x="3979" y="918"/>
                    </a:lnTo>
                    <a:lnTo>
                      <a:pt x="4060" y="900"/>
                    </a:lnTo>
                    <a:lnTo>
                      <a:pt x="4139" y="881"/>
                    </a:lnTo>
                    <a:lnTo>
                      <a:pt x="4213" y="860"/>
                    </a:lnTo>
                    <a:lnTo>
                      <a:pt x="4284" y="840"/>
                    </a:lnTo>
                    <a:lnTo>
                      <a:pt x="4350" y="819"/>
                    </a:lnTo>
                    <a:lnTo>
                      <a:pt x="4412" y="797"/>
                    </a:lnTo>
                    <a:lnTo>
                      <a:pt x="4469" y="775"/>
                    </a:lnTo>
                    <a:lnTo>
                      <a:pt x="4522" y="750"/>
                    </a:lnTo>
                    <a:lnTo>
                      <a:pt x="4569" y="727"/>
                    </a:lnTo>
                    <a:lnTo>
                      <a:pt x="4612" y="702"/>
                    </a:lnTo>
                    <a:lnTo>
                      <a:pt x="4649" y="677"/>
                    </a:lnTo>
                    <a:lnTo>
                      <a:pt x="4681" y="651"/>
                    </a:lnTo>
                    <a:lnTo>
                      <a:pt x="4708" y="625"/>
                    </a:lnTo>
                    <a:lnTo>
                      <a:pt x="4728" y="599"/>
                    </a:lnTo>
                    <a:lnTo>
                      <a:pt x="4743" y="572"/>
                    </a:lnTo>
                    <a:lnTo>
                      <a:pt x="4752" y="544"/>
                    </a:lnTo>
                    <a:lnTo>
                      <a:pt x="4756" y="516"/>
                    </a:lnTo>
                    <a:close/>
                  </a:path>
                </a:pathLst>
              </a:custGeom>
              <a:solidFill>
                <a:srgbClr val="575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0"/>
              <p:cNvSpPr>
                <a:spLocks/>
              </p:cNvSpPr>
              <p:nvPr/>
            </p:nvSpPr>
            <p:spPr bwMode="auto">
              <a:xfrm>
                <a:off x="2745" y="1902"/>
                <a:ext cx="351" cy="281"/>
              </a:xfrm>
              <a:custGeom>
                <a:avLst/>
                <a:gdLst>
                  <a:gd name="T0" fmla="*/ 3777 w 4926"/>
                  <a:gd name="T1" fmla="*/ 2419 h 3946"/>
                  <a:gd name="T2" fmla="*/ 3575 w 4926"/>
                  <a:gd name="T3" fmla="*/ 2503 h 3946"/>
                  <a:gd name="T4" fmla="*/ 3343 w 4926"/>
                  <a:gd name="T5" fmla="*/ 2585 h 3946"/>
                  <a:gd name="T6" fmla="*/ 3094 w 4926"/>
                  <a:gd name="T7" fmla="*/ 2664 h 3946"/>
                  <a:gd name="T8" fmla="*/ 2839 w 4926"/>
                  <a:gd name="T9" fmla="*/ 2737 h 3946"/>
                  <a:gd name="T10" fmla="*/ 2510 w 4926"/>
                  <a:gd name="T11" fmla="*/ 2824 h 3946"/>
                  <a:gd name="T12" fmla="*/ 2100 w 4926"/>
                  <a:gd name="T13" fmla="*/ 2923 h 3946"/>
                  <a:gd name="T14" fmla="*/ 1877 w 4926"/>
                  <a:gd name="T15" fmla="*/ 2974 h 3946"/>
                  <a:gd name="T16" fmla="*/ 2115 w 4926"/>
                  <a:gd name="T17" fmla="*/ 3021 h 3946"/>
                  <a:gd name="T18" fmla="*/ 2471 w 4926"/>
                  <a:gd name="T19" fmla="*/ 3069 h 3946"/>
                  <a:gd name="T20" fmla="*/ 2798 w 4926"/>
                  <a:gd name="T21" fmla="*/ 3096 h 3946"/>
                  <a:gd name="T22" fmla="*/ 3092 w 4926"/>
                  <a:gd name="T23" fmla="*/ 3106 h 3946"/>
                  <a:gd name="T24" fmla="*/ 3352 w 4926"/>
                  <a:gd name="T25" fmla="*/ 3104 h 3946"/>
                  <a:gd name="T26" fmla="*/ 3575 w 4926"/>
                  <a:gd name="T27" fmla="*/ 3092 h 3946"/>
                  <a:gd name="T28" fmla="*/ 3761 w 4926"/>
                  <a:gd name="T29" fmla="*/ 3075 h 3946"/>
                  <a:gd name="T30" fmla="*/ 3910 w 4926"/>
                  <a:gd name="T31" fmla="*/ 3055 h 3946"/>
                  <a:gd name="T32" fmla="*/ 4066 w 4926"/>
                  <a:gd name="T33" fmla="*/ 3026 h 3946"/>
                  <a:gd name="T34" fmla="*/ 3942 w 4926"/>
                  <a:gd name="T35" fmla="*/ 3104 h 3946"/>
                  <a:gd name="T36" fmla="*/ 3434 w 4926"/>
                  <a:gd name="T37" fmla="*/ 3318 h 3946"/>
                  <a:gd name="T38" fmla="*/ 2912 w 4926"/>
                  <a:gd name="T39" fmla="*/ 3467 h 3946"/>
                  <a:gd name="T40" fmla="*/ 2390 w 4926"/>
                  <a:gd name="T41" fmla="*/ 3560 h 3946"/>
                  <a:gd name="T42" fmla="*/ 1883 w 4926"/>
                  <a:gd name="T43" fmla="*/ 3609 h 3946"/>
                  <a:gd name="T44" fmla="*/ 1407 w 4926"/>
                  <a:gd name="T45" fmla="*/ 3621 h 3946"/>
                  <a:gd name="T46" fmla="*/ 976 w 4926"/>
                  <a:gd name="T47" fmla="*/ 3608 h 3946"/>
                  <a:gd name="T48" fmla="*/ 606 w 4926"/>
                  <a:gd name="T49" fmla="*/ 3580 h 3946"/>
                  <a:gd name="T50" fmla="*/ 311 w 4926"/>
                  <a:gd name="T51" fmla="*/ 3544 h 3946"/>
                  <a:gd name="T52" fmla="*/ 106 w 4926"/>
                  <a:gd name="T53" fmla="*/ 3513 h 3946"/>
                  <a:gd name="T54" fmla="*/ 300 w 4926"/>
                  <a:gd name="T55" fmla="*/ 3599 h 3946"/>
                  <a:gd name="T56" fmla="*/ 1144 w 4926"/>
                  <a:gd name="T57" fmla="*/ 3824 h 3946"/>
                  <a:gd name="T58" fmla="*/ 1904 w 4926"/>
                  <a:gd name="T59" fmla="*/ 3930 h 3946"/>
                  <a:gd name="T60" fmla="*/ 2580 w 4926"/>
                  <a:gd name="T61" fmla="*/ 3939 h 3946"/>
                  <a:gd name="T62" fmla="*/ 3172 w 4926"/>
                  <a:gd name="T63" fmla="*/ 3873 h 3946"/>
                  <a:gd name="T64" fmla="*/ 3680 w 4926"/>
                  <a:gd name="T65" fmla="*/ 3753 h 3946"/>
                  <a:gd name="T66" fmla="*/ 4101 w 4926"/>
                  <a:gd name="T67" fmla="*/ 3602 h 3946"/>
                  <a:gd name="T68" fmla="*/ 4436 w 4926"/>
                  <a:gd name="T69" fmla="*/ 3439 h 3946"/>
                  <a:gd name="T70" fmla="*/ 4686 w 4926"/>
                  <a:gd name="T71" fmla="*/ 3289 h 3946"/>
                  <a:gd name="T72" fmla="*/ 4847 w 4926"/>
                  <a:gd name="T73" fmla="*/ 3173 h 3946"/>
                  <a:gd name="T74" fmla="*/ 4915 w 4926"/>
                  <a:gd name="T75" fmla="*/ 3088 h 3946"/>
                  <a:gd name="T76" fmla="*/ 4838 w 4926"/>
                  <a:gd name="T77" fmla="*/ 2953 h 3946"/>
                  <a:gd name="T78" fmla="*/ 4743 w 4926"/>
                  <a:gd name="T79" fmla="*/ 2773 h 3946"/>
                  <a:gd name="T80" fmla="*/ 4625 w 4926"/>
                  <a:gd name="T81" fmla="*/ 2534 h 3946"/>
                  <a:gd name="T82" fmla="*/ 4496 w 4926"/>
                  <a:gd name="T83" fmla="*/ 2244 h 3946"/>
                  <a:gd name="T84" fmla="*/ 4365 w 4926"/>
                  <a:gd name="T85" fmla="*/ 1910 h 3946"/>
                  <a:gd name="T86" fmla="*/ 4241 w 4926"/>
                  <a:gd name="T87" fmla="*/ 1540 h 3946"/>
                  <a:gd name="T88" fmla="*/ 4135 w 4926"/>
                  <a:gd name="T89" fmla="*/ 1142 h 3946"/>
                  <a:gd name="T90" fmla="*/ 4056 w 4926"/>
                  <a:gd name="T91" fmla="*/ 723 h 3946"/>
                  <a:gd name="T92" fmla="*/ 4012 w 4926"/>
                  <a:gd name="T93" fmla="*/ 292 h 3946"/>
                  <a:gd name="T94" fmla="*/ 4005 w 4926"/>
                  <a:gd name="T95" fmla="*/ 16 h 3946"/>
                  <a:gd name="T96" fmla="*/ 3960 w 4926"/>
                  <a:gd name="T97" fmla="*/ 242 h 3946"/>
                  <a:gd name="T98" fmla="*/ 3903 w 4926"/>
                  <a:gd name="T99" fmla="*/ 588 h 3946"/>
                  <a:gd name="T100" fmla="*/ 3869 w 4926"/>
                  <a:gd name="T101" fmla="*/ 843 h 3946"/>
                  <a:gd name="T102" fmla="*/ 3841 w 4926"/>
                  <a:gd name="T103" fmla="*/ 1122 h 3946"/>
                  <a:gd name="T104" fmla="*/ 3823 w 4926"/>
                  <a:gd name="T105" fmla="*/ 1415 h 3946"/>
                  <a:gd name="T106" fmla="*/ 3819 w 4926"/>
                  <a:gd name="T107" fmla="*/ 1712 h 3946"/>
                  <a:gd name="T108" fmla="*/ 3833 w 4926"/>
                  <a:gd name="T109" fmla="*/ 2002 h 3946"/>
                  <a:gd name="T110" fmla="*/ 3869 w 4926"/>
                  <a:gd name="T111" fmla="*/ 2277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6" h="3946">
                    <a:moveTo>
                      <a:pt x="3887" y="2364"/>
                    </a:moveTo>
                    <a:lnTo>
                      <a:pt x="3835" y="2392"/>
                    </a:lnTo>
                    <a:lnTo>
                      <a:pt x="3777" y="2419"/>
                    </a:lnTo>
                    <a:lnTo>
                      <a:pt x="3713" y="2448"/>
                    </a:lnTo>
                    <a:lnTo>
                      <a:pt x="3646" y="2476"/>
                    </a:lnTo>
                    <a:lnTo>
                      <a:pt x="3575" y="2503"/>
                    </a:lnTo>
                    <a:lnTo>
                      <a:pt x="3501" y="2532"/>
                    </a:lnTo>
                    <a:lnTo>
                      <a:pt x="3423" y="2559"/>
                    </a:lnTo>
                    <a:lnTo>
                      <a:pt x="3343" y="2585"/>
                    </a:lnTo>
                    <a:lnTo>
                      <a:pt x="3262" y="2612"/>
                    </a:lnTo>
                    <a:lnTo>
                      <a:pt x="3178" y="2639"/>
                    </a:lnTo>
                    <a:lnTo>
                      <a:pt x="3094" y="2664"/>
                    </a:lnTo>
                    <a:lnTo>
                      <a:pt x="3009" y="2689"/>
                    </a:lnTo>
                    <a:lnTo>
                      <a:pt x="2923" y="2713"/>
                    </a:lnTo>
                    <a:lnTo>
                      <a:pt x="2839" y="2737"/>
                    </a:lnTo>
                    <a:lnTo>
                      <a:pt x="2754" y="2760"/>
                    </a:lnTo>
                    <a:lnTo>
                      <a:pt x="2672" y="2782"/>
                    </a:lnTo>
                    <a:lnTo>
                      <a:pt x="2510" y="2824"/>
                    </a:lnTo>
                    <a:lnTo>
                      <a:pt x="2359" y="2862"/>
                    </a:lnTo>
                    <a:lnTo>
                      <a:pt x="2221" y="2895"/>
                    </a:lnTo>
                    <a:lnTo>
                      <a:pt x="2100" y="2923"/>
                    </a:lnTo>
                    <a:lnTo>
                      <a:pt x="2001" y="2946"/>
                    </a:lnTo>
                    <a:lnTo>
                      <a:pt x="1925" y="2963"/>
                    </a:lnTo>
                    <a:lnTo>
                      <a:pt x="1877" y="2974"/>
                    </a:lnTo>
                    <a:lnTo>
                      <a:pt x="1860" y="2977"/>
                    </a:lnTo>
                    <a:lnTo>
                      <a:pt x="1989" y="3000"/>
                    </a:lnTo>
                    <a:lnTo>
                      <a:pt x="2115" y="3021"/>
                    </a:lnTo>
                    <a:lnTo>
                      <a:pt x="2236" y="3039"/>
                    </a:lnTo>
                    <a:lnTo>
                      <a:pt x="2356" y="3055"/>
                    </a:lnTo>
                    <a:lnTo>
                      <a:pt x="2471" y="3069"/>
                    </a:lnTo>
                    <a:lnTo>
                      <a:pt x="2584" y="3080"/>
                    </a:lnTo>
                    <a:lnTo>
                      <a:pt x="2693" y="3089"/>
                    </a:lnTo>
                    <a:lnTo>
                      <a:pt x="2798" y="3096"/>
                    </a:lnTo>
                    <a:lnTo>
                      <a:pt x="2899" y="3101"/>
                    </a:lnTo>
                    <a:lnTo>
                      <a:pt x="2997" y="3104"/>
                    </a:lnTo>
                    <a:lnTo>
                      <a:pt x="3092" y="3106"/>
                    </a:lnTo>
                    <a:lnTo>
                      <a:pt x="3182" y="3107"/>
                    </a:lnTo>
                    <a:lnTo>
                      <a:pt x="3269" y="3106"/>
                    </a:lnTo>
                    <a:lnTo>
                      <a:pt x="3352" y="3104"/>
                    </a:lnTo>
                    <a:lnTo>
                      <a:pt x="3430" y="3101"/>
                    </a:lnTo>
                    <a:lnTo>
                      <a:pt x="3505" y="3097"/>
                    </a:lnTo>
                    <a:lnTo>
                      <a:pt x="3575" y="3092"/>
                    </a:lnTo>
                    <a:lnTo>
                      <a:pt x="3642" y="3087"/>
                    </a:lnTo>
                    <a:lnTo>
                      <a:pt x="3704" y="3081"/>
                    </a:lnTo>
                    <a:lnTo>
                      <a:pt x="3761" y="3075"/>
                    </a:lnTo>
                    <a:lnTo>
                      <a:pt x="3816" y="3068"/>
                    </a:lnTo>
                    <a:lnTo>
                      <a:pt x="3864" y="3062"/>
                    </a:lnTo>
                    <a:lnTo>
                      <a:pt x="3910" y="3055"/>
                    </a:lnTo>
                    <a:lnTo>
                      <a:pt x="3950" y="3048"/>
                    </a:lnTo>
                    <a:lnTo>
                      <a:pt x="4017" y="3036"/>
                    </a:lnTo>
                    <a:lnTo>
                      <a:pt x="4066" y="3026"/>
                    </a:lnTo>
                    <a:lnTo>
                      <a:pt x="4095" y="3019"/>
                    </a:lnTo>
                    <a:lnTo>
                      <a:pt x="4105" y="3017"/>
                    </a:lnTo>
                    <a:lnTo>
                      <a:pt x="3942" y="3104"/>
                    </a:lnTo>
                    <a:lnTo>
                      <a:pt x="3776" y="3184"/>
                    </a:lnTo>
                    <a:lnTo>
                      <a:pt x="3605" y="3254"/>
                    </a:lnTo>
                    <a:lnTo>
                      <a:pt x="3434" y="3318"/>
                    </a:lnTo>
                    <a:lnTo>
                      <a:pt x="3261" y="3375"/>
                    </a:lnTo>
                    <a:lnTo>
                      <a:pt x="3087" y="3424"/>
                    </a:lnTo>
                    <a:lnTo>
                      <a:pt x="2912" y="3467"/>
                    </a:lnTo>
                    <a:lnTo>
                      <a:pt x="2737" y="3504"/>
                    </a:lnTo>
                    <a:lnTo>
                      <a:pt x="2563" y="3534"/>
                    </a:lnTo>
                    <a:lnTo>
                      <a:pt x="2390" y="3560"/>
                    </a:lnTo>
                    <a:lnTo>
                      <a:pt x="2218" y="3581"/>
                    </a:lnTo>
                    <a:lnTo>
                      <a:pt x="2049" y="3597"/>
                    </a:lnTo>
                    <a:lnTo>
                      <a:pt x="1883" y="3609"/>
                    </a:lnTo>
                    <a:lnTo>
                      <a:pt x="1721" y="3616"/>
                    </a:lnTo>
                    <a:lnTo>
                      <a:pt x="1562" y="3620"/>
                    </a:lnTo>
                    <a:lnTo>
                      <a:pt x="1407" y="3621"/>
                    </a:lnTo>
                    <a:lnTo>
                      <a:pt x="1257" y="3619"/>
                    </a:lnTo>
                    <a:lnTo>
                      <a:pt x="1113" y="3615"/>
                    </a:lnTo>
                    <a:lnTo>
                      <a:pt x="976" y="3608"/>
                    </a:lnTo>
                    <a:lnTo>
                      <a:pt x="845" y="3600"/>
                    </a:lnTo>
                    <a:lnTo>
                      <a:pt x="722" y="3590"/>
                    </a:lnTo>
                    <a:lnTo>
                      <a:pt x="606" y="3580"/>
                    </a:lnTo>
                    <a:lnTo>
                      <a:pt x="498" y="3568"/>
                    </a:lnTo>
                    <a:lnTo>
                      <a:pt x="400" y="3556"/>
                    </a:lnTo>
                    <a:lnTo>
                      <a:pt x="311" y="3544"/>
                    </a:lnTo>
                    <a:lnTo>
                      <a:pt x="232" y="3533"/>
                    </a:lnTo>
                    <a:lnTo>
                      <a:pt x="163" y="3522"/>
                    </a:lnTo>
                    <a:lnTo>
                      <a:pt x="106" y="3513"/>
                    </a:lnTo>
                    <a:lnTo>
                      <a:pt x="28" y="3499"/>
                    </a:lnTo>
                    <a:lnTo>
                      <a:pt x="0" y="3493"/>
                    </a:lnTo>
                    <a:lnTo>
                      <a:pt x="300" y="3599"/>
                    </a:lnTo>
                    <a:lnTo>
                      <a:pt x="591" y="3689"/>
                    </a:lnTo>
                    <a:lnTo>
                      <a:pt x="872" y="3763"/>
                    </a:lnTo>
                    <a:lnTo>
                      <a:pt x="1144" y="3824"/>
                    </a:lnTo>
                    <a:lnTo>
                      <a:pt x="1406" y="3871"/>
                    </a:lnTo>
                    <a:lnTo>
                      <a:pt x="1659" y="3907"/>
                    </a:lnTo>
                    <a:lnTo>
                      <a:pt x="1904" y="3930"/>
                    </a:lnTo>
                    <a:lnTo>
                      <a:pt x="2139" y="3943"/>
                    </a:lnTo>
                    <a:lnTo>
                      <a:pt x="2364" y="3946"/>
                    </a:lnTo>
                    <a:lnTo>
                      <a:pt x="2580" y="3939"/>
                    </a:lnTo>
                    <a:lnTo>
                      <a:pt x="2786" y="3925"/>
                    </a:lnTo>
                    <a:lnTo>
                      <a:pt x="2984" y="3903"/>
                    </a:lnTo>
                    <a:lnTo>
                      <a:pt x="3172" y="3873"/>
                    </a:lnTo>
                    <a:lnTo>
                      <a:pt x="3350" y="3838"/>
                    </a:lnTo>
                    <a:lnTo>
                      <a:pt x="3520" y="3798"/>
                    </a:lnTo>
                    <a:lnTo>
                      <a:pt x="3680" y="3753"/>
                    </a:lnTo>
                    <a:lnTo>
                      <a:pt x="3830" y="3705"/>
                    </a:lnTo>
                    <a:lnTo>
                      <a:pt x="3970" y="3654"/>
                    </a:lnTo>
                    <a:lnTo>
                      <a:pt x="4101" y="3602"/>
                    </a:lnTo>
                    <a:lnTo>
                      <a:pt x="4223" y="3547"/>
                    </a:lnTo>
                    <a:lnTo>
                      <a:pt x="4335" y="3494"/>
                    </a:lnTo>
                    <a:lnTo>
                      <a:pt x="4436" y="3439"/>
                    </a:lnTo>
                    <a:lnTo>
                      <a:pt x="4529" y="3387"/>
                    </a:lnTo>
                    <a:lnTo>
                      <a:pt x="4613" y="3336"/>
                    </a:lnTo>
                    <a:lnTo>
                      <a:pt x="4686" y="3289"/>
                    </a:lnTo>
                    <a:lnTo>
                      <a:pt x="4750" y="3245"/>
                    </a:lnTo>
                    <a:lnTo>
                      <a:pt x="4803" y="3206"/>
                    </a:lnTo>
                    <a:lnTo>
                      <a:pt x="4847" y="3173"/>
                    </a:lnTo>
                    <a:lnTo>
                      <a:pt x="4907" y="3123"/>
                    </a:lnTo>
                    <a:lnTo>
                      <a:pt x="4926" y="3106"/>
                    </a:lnTo>
                    <a:lnTo>
                      <a:pt x="4915" y="3088"/>
                    </a:lnTo>
                    <a:lnTo>
                      <a:pt x="4885" y="3036"/>
                    </a:lnTo>
                    <a:lnTo>
                      <a:pt x="4863" y="2998"/>
                    </a:lnTo>
                    <a:lnTo>
                      <a:pt x="4838" y="2953"/>
                    </a:lnTo>
                    <a:lnTo>
                      <a:pt x="4809" y="2900"/>
                    </a:lnTo>
                    <a:lnTo>
                      <a:pt x="4777" y="2839"/>
                    </a:lnTo>
                    <a:lnTo>
                      <a:pt x="4743" y="2773"/>
                    </a:lnTo>
                    <a:lnTo>
                      <a:pt x="4705" y="2699"/>
                    </a:lnTo>
                    <a:lnTo>
                      <a:pt x="4666" y="2619"/>
                    </a:lnTo>
                    <a:lnTo>
                      <a:pt x="4625" y="2534"/>
                    </a:lnTo>
                    <a:lnTo>
                      <a:pt x="4582" y="2443"/>
                    </a:lnTo>
                    <a:lnTo>
                      <a:pt x="4540" y="2346"/>
                    </a:lnTo>
                    <a:lnTo>
                      <a:pt x="4496" y="2244"/>
                    </a:lnTo>
                    <a:lnTo>
                      <a:pt x="4452" y="2137"/>
                    </a:lnTo>
                    <a:lnTo>
                      <a:pt x="4408" y="2026"/>
                    </a:lnTo>
                    <a:lnTo>
                      <a:pt x="4365" y="1910"/>
                    </a:lnTo>
                    <a:lnTo>
                      <a:pt x="4323" y="1790"/>
                    </a:lnTo>
                    <a:lnTo>
                      <a:pt x="4281" y="1667"/>
                    </a:lnTo>
                    <a:lnTo>
                      <a:pt x="4241" y="1540"/>
                    </a:lnTo>
                    <a:lnTo>
                      <a:pt x="4204" y="1411"/>
                    </a:lnTo>
                    <a:lnTo>
                      <a:pt x="4167" y="1277"/>
                    </a:lnTo>
                    <a:lnTo>
                      <a:pt x="4135" y="1142"/>
                    </a:lnTo>
                    <a:lnTo>
                      <a:pt x="4105" y="1005"/>
                    </a:lnTo>
                    <a:lnTo>
                      <a:pt x="4078" y="864"/>
                    </a:lnTo>
                    <a:lnTo>
                      <a:pt x="4056" y="723"/>
                    </a:lnTo>
                    <a:lnTo>
                      <a:pt x="4036" y="581"/>
                    </a:lnTo>
                    <a:lnTo>
                      <a:pt x="4022" y="436"/>
                    </a:lnTo>
                    <a:lnTo>
                      <a:pt x="4012" y="292"/>
                    </a:lnTo>
                    <a:lnTo>
                      <a:pt x="4007" y="146"/>
                    </a:lnTo>
                    <a:lnTo>
                      <a:pt x="4008" y="0"/>
                    </a:lnTo>
                    <a:lnTo>
                      <a:pt x="4005" y="16"/>
                    </a:lnTo>
                    <a:lnTo>
                      <a:pt x="3995" y="65"/>
                    </a:lnTo>
                    <a:lnTo>
                      <a:pt x="3979" y="140"/>
                    </a:lnTo>
                    <a:lnTo>
                      <a:pt x="3960" y="242"/>
                    </a:lnTo>
                    <a:lnTo>
                      <a:pt x="3939" y="367"/>
                    </a:lnTo>
                    <a:lnTo>
                      <a:pt x="3916" y="510"/>
                    </a:lnTo>
                    <a:lnTo>
                      <a:pt x="3903" y="588"/>
                    </a:lnTo>
                    <a:lnTo>
                      <a:pt x="3891" y="670"/>
                    </a:lnTo>
                    <a:lnTo>
                      <a:pt x="3880" y="755"/>
                    </a:lnTo>
                    <a:lnTo>
                      <a:pt x="3869" y="843"/>
                    </a:lnTo>
                    <a:lnTo>
                      <a:pt x="3859" y="934"/>
                    </a:lnTo>
                    <a:lnTo>
                      <a:pt x="3850" y="1027"/>
                    </a:lnTo>
                    <a:lnTo>
                      <a:pt x="3841" y="1122"/>
                    </a:lnTo>
                    <a:lnTo>
                      <a:pt x="3834" y="1219"/>
                    </a:lnTo>
                    <a:lnTo>
                      <a:pt x="3828" y="1317"/>
                    </a:lnTo>
                    <a:lnTo>
                      <a:pt x="3823" y="1415"/>
                    </a:lnTo>
                    <a:lnTo>
                      <a:pt x="3820" y="1515"/>
                    </a:lnTo>
                    <a:lnTo>
                      <a:pt x="3818" y="1614"/>
                    </a:lnTo>
                    <a:lnTo>
                      <a:pt x="3819" y="1712"/>
                    </a:lnTo>
                    <a:lnTo>
                      <a:pt x="3821" y="1811"/>
                    </a:lnTo>
                    <a:lnTo>
                      <a:pt x="3826" y="1907"/>
                    </a:lnTo>
                    <a:lnTo>
                      <a:pt x="3833" y="2002"/>
                    </a:lnTo>
                    <a:lnTo>
                      <a:pt x="3842" y="2096"/>
                    </a:lnTo>
                    <a:lnTo>
                      <a:pt x="3854" y="2188"/>
                    </a:lnTo>
                    <a:lnTo>
                      <a:pt x="3869" y="2277"/>
                    </a:lnTo>
                    <a:lnTo>
                      <a:pt x="3887" y="2364"/>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1"/>
              <p:cNvSpPr>
                <a:spLocks/>
              </p:cNvSpPr>
              <p:nvPr/>
            </p:nvSpPr>
            <p:spPr bwMode="auto">
              <a:xfrm>
                <a:off x="2688" y="1791"/>
                <a:ext cx="479" cy="44"/>
              </a:xfrm>
              <a:custGeom>
                <a:avLst/>
                <a:gdLst>
                  <a:gd name="T0" fmla="*/ 6704 w 6704"/>
                  <a:gd name="T1" fmla="*/ 0 h 611"/>
                  <a:gd name="T2" fmla="*/ 6672 w 6704"/>
                  <a:gd name="T3" fmla="*/ 44 h 611"/>
                  <a:gd name="T4" fmla="*/ 6618 w 6704"/>
                  <a:gd name="T5" fmla="*/ 87 h 611"/>
                  <a:gd name="T6" fmla="*/ 6546 w 6704"/>
                  <a:gd name="T7" fmla="*/ 129 h 611"/>
                  <a:gd name="T8" fmla="*/ 6455 w 6704"/>
                  <a:gd name="T9" fmla="*/ 172 h 611"/>
                  <a:gd name="T10" fmla="*/ 6346 w 6704"/>
                  <a:gd name="T11" fmla="*/ 212 h 611"/>
                  <a:gd name="T12" fmla="*/ 6221 w 6704"/>
                  <a:gd name="T13" fmla="*/ 253 h 611"/>
                  <a:gd name="T14" fmla="*/ 6078 w 6704"/>
                  <a:gd name="T15" fmla="*/ 291 h 611"/>
                  <a:gd name="T16" fmla="*/ 5922 w 6704"/>
                  <a:gd name="T17" fmla="*/ 328 h 611"/>
                  <a:gd name="T18" fmla="*/ 5751 w 6704"/>
                  <a:gd name="T19" fmla="*/ 364 h 611"/>
                  <a:gd name="T20" fmla="*/ 5568 w 6704"/>
                  <a:gd name="T21" fmla="*/ 398 h 611"/>
                  <a:gd name="T22" fmla="*/ 5371 w 6704"/>
                  <a:gd name="T23" fmla="*/ 430 h 611"/>
                  <a:gd name="T24" fmla="*/ 5163 w 6704"/>
                  <a:gd name="T25" fmla="*/ 460 h 611"/>
                  <a:gd name="T26" fmla="*/ 4945 w 6704"/>
                  <a:gd name="T27" fmla="*/ 488 h 611"/>
                  <a:gd name="T28" fmla="*/ 4718 w 6704"/>
                  <a:gd name="T29" fmla="*/ 513 h 611"/>
                  <a:gd name="T30" fmla="*/ 4481 w 6704"/>
                  <a:gd name="T31" fmla="*/ 535 h 611"/>
                  <a:gd name="T32" fmla="*/ 4236 w 6704"/>
                  <a:gd name="T33" fmla="*/ 555 h 611"/>
                  <a:gd name="T34" fmla="*/ 3984 w 6704"/>
                  <a:gd name="T35" fmla="*/ 573 h 611"/>
                  <a:gd name="T36" fmla="*/ 3728 w 6704"/>
                  <a:gd name="T37" fmla="*/ 588 h 611"/>
                  <a:gd name="T38" fmla="*/ 3465 w 6704"/>
                  <a:gd name="T39" fmla="*/ 599 h 611"/>
                  <a:gd name="T40" fmla="*/ 3199 w 6704"/>
                  <a:gd name="T41" fmla="*/ 606 h 611"/>
                  <a:gd name="T42" fmla="*/ 2929 w 6704"/>
                  <a:gd name="T43" fmla="*/ 610 h 611"/>
                  <a:gd name="T44" fmla="*/ 2656 w 6704"/>
                  <a:gd name="T45" fmla="*/ 611 h 611"/>
                  <a:gd name="T46" fmla="*/ 2382 w 6704"/>
                  <a:gd name="T47" fmla="*/ 608 h 611"/>
                  <a:gd name="T48" fmla="*/ 2108 w 6704"/>
                  <a:gd name="T49" fmla="*/ 600 h 611"/>
                  <a:gd name="T50" fmla="*/ 1834 w 6704"/>
                  <a:gd name="T51" fmla="*/ 589 h 611"/>
                  <a:gd name="T52" fmla="*/ 1561 w 6704"/>
                  <a:gd name="T53" fmla="*/ 574 h 611"/>
                  <a:gd name="T54" fmla="*/ 1290 w 6704"/>
                  <a:gd name="T55" fmla="*/ 553 h 611"/>
                  <a:gd name="T56" fmla="*/ 1023 w 6704"/>
                  <a:gd name="T57" fmla="*/ 528 h 611"/>
                  <a:gd name="T58" fmla="*/ 759 w 6704"/>
                  <a:gd name="T59" fmla="*/ 499 h 611"/>
                  <a:gd name="T60" fmla="*/ 500 w 6704"/>
                  <a:gd name="T61" fmla="*/ 464 h 611"/>
                  <a:gd name="T62" fmla="*/ 246 w 6704"/>
                  <a:gd name="T63" fmla="*/ 424 h 611"/>
                  <a:gd name="T64" fmla="*/ 0 w 6704"/>
                  <a:gd name="T65" fmla="*/ 380 h 611"/>
                  <a:gd name="T66" fmla="*/ 50 w 6704"/>
                  <a:gd name="T67" fmla="*/ 383 h 611"/>
                  <a:gd name="T68" fmla="*/ 195 w 6704"/>
                  <a:gd name="T69" fmla="*/ 392 h 611"/>
                  <a:gd name="T70" fmla="*/ 300 w 6704"/>
                  <a:gd name="T71" fmla="*/ 398 h 611"/>
                  <a:gd name="T72" fmla="*/ 425 w 6704"/>
                  <a:gd name="T73" fmla="*/ 405 h 611"/>
                  <a:gd name="T74" fmla="*/ 568 w 6704"/>
                  <a:gd name="T75" fmla="*/ 412 h 611"/>
                  <a:gd name="T76" fmla="*/ 729 w 6704"/>
                  <a:gd name="T77" fmla="*/ 420 h 611"/>
                  <a:gd name="T78" fmla="*/ 905 w 6704"/>
                  <a:gd name="T79" fmla="*/ 427 h 611"/>
                  <a:gd name="T80" fmla="*/ 1098 w 6704"/>
                  <a:gd name="T81" fmla="*/ 434 h 611"/>
                  <a:gd name="T82" fmla="*/ 1304 w 6704"/>
                  <a:gd name="T83" fmla="*/ 441 h 611"/>
                  <a:gd name="T84" fmla="*/ 1523 w 6704"/>
                  <a:gd name="T85" fmla="*/ 446 h 611"/>
                  <a:gd name="T86" fmla="*/ 1753 w 6704"/>
                  <a:gd name="T87" fmla="*/ 451 h 611"/>
                  <a:gd name="T88" fmla="*/ 1994 w 6704"/>
                  <a:gd name="T89" fmla="*/ 454 h 611"/>
                  <a:gd name="T90" fmla="*/ 2244 w 6704"/>
                  <a:gd name="T91" fmla="*/ 457 h 611"/>
                  <a:gd name="T92" fmla="*/ 2501 w 6704"/>
                  <a:gd name="T93" fmla="*/ 456 h 611"/>
                  <a:gd name="T94" fmla="*/ 2765 w 6704"/>
                  <a:gd name="T95" fmla="*/ 453 h 611"/>
                  <a:gd name="T96" fmla="*/ 3035 w 6704"/>
                  <a:gd name="T97" fmla="*/ 449 h 611"/>
                  <a:gd name="T98" fmla="*/ 3309 w 6704"/>
                  <a:gd name="T99" fmla="*/ 442 h 611"/>
                  <a:gd name="T100" fmla="*/ 3586 w 6704"/>
                  <a:gd name="T101" fmla="*/ 432 h 611"/>
                  <a:gd name="T102" fmla="*/ 3864 w 6704"/>
                  <a:gd name="T103" fmla="*/ 419 h 611"/>
                  <a:gd name="T104" fmla="*/ 4144 w 6704"/>
                  <a:gd name="T105" fmla="*/ 403 h 611"/>
                  <a:gd name="T106" fmla="*/ 4422 w 6704"/>
                  <a:gd name="T107" fmla="*/ 383 h 611"/>
                  <a:gd name="T108" fmla="*/ 4699 w 6704"/>
                  <a:gd name="T109" fmla="*/ 359 h 611"/>
                  <a:gd name="T110" fmla="*/ 4973 w 6704"/>
                  <a:gd name="T111" fmla="*/ 331 h 611"/>
                  <a:gd name="T112" fmla="*/ 5242 w 6704"/>
                  <a:gd name="T113" fmla="*/ 299 h 611"/>
                  <a:gd name="T114" fmla="*/ 5506 w 6704"/>
                  <a:gd name="T115" fmla="*/ 262 h 611"/>
                  <a:gd name="T116" fmla="*/ 5764 w 6704"/>
                  <a:gd name="T117" fmla="*/ 220 h 611"/>
                  <a:gd name="T118" fmla="*/ 6014 w 6704"/>
                  <a:gd name="T119" fmla="*/ 174 h 611"/>
                  <a:gd name="T120" fmla="*/ 6255 w 6704"/>
                  <a:gd name="T121" fmla="*/ 121 h 611"/>
                  <a:gd name="T122" fmla="*/ 6484 w 6704"/>
                  <a:gd name="T123" fmla="*/ 64 h 611"/>
                  <a:gd name="T124" fmla="*/ 6704 w 6704"/>
                  <a:gd name="T125"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04" h="611">
                    <a:moveTo>
                      <a:pt x="6704" y="0"/>
                    </a:moveTo>
                    <a:lnTo>
                      <a:pt x="6672" y="44"/>
                    </a:lnTo>
                    <a:lnTo>
                      <a:pt x="6618" y="87"/>
                    </a:lnTo>
                    <a:lnTo>
                      <a:pt x="6546" y="129"/>
                    </a:lnTo>
                    <a:lnTo>
                      <a:pt x="6455" y="172"/>
                    </a:lnTo>
                    <a:lnTo>
                      <a:pt x="6346" y="212"/>
                    </a:lnTo>
                    <a:lnTo>
                      <a:pt x="6221" y="253"/>
                    </a:lnTo>
                    <a:lnTo>
                      <a:pt x="6078" y="291"/>
                    </a:lnTo>
                    <a:lnTo>
                      <a:pt x="5922" y="328"/>
                    </a:lnTo>
                    <a:lnTo>
                      <a:pt x="5751" y="364"/>
                    </a:lnTo>
                    <a:lnTo>
                      <a:pt x="5568" y="398"/>
                    </a:lnTo>
                    <a:lnTo>
                      <a:pt x="5371" y="430"/>
                    </a:lnTo>
                    <a:lnTo>
                      <a:pt x="5163" y="460"/>
                    </a:lnTo>
                    <a:lnTo>
                      <a:pt x="4945" y="488"/>
                    </a:lnTo>
                    <a:lnTo>
                      <a:pt x="4718" y="513"/>
                    </a:lnTo>
                    <a:lnTo>
                      <a:pt x="4481" y="535"/>
                    </a:lnTo>
                    <a:lnTo>
                      <a:pt x="4236" y="555"/>
                    </a:lnTo>
                    <a:lnTo>
                      <a:pt x="3984" y="573"/>
                    </a:lnTo>
                    <a:lnTo>
                      <a:pt x="3728" y="588"/>
                    </a:lnTo>
                    <a:lnTo>
                      <a:pt x="3465" y="599"/>
                    </a:lnTo>
                    <a:lnTo>
                      <a:pt x="3199" y="606"/>
                    </a:lnTo>
                    <a:lnTo>
                      <a:pt x="2929" y="610"/>
                    </a:lnTo>
                    <a:lnTo>
                      <a:pt x="2656" y="611"/>
                    </a:lnTo>
                    <a:lnTo>
                      <a:pt x="2382" y="608"/>
                    </a:lnTo>
                    <a:lnTo>
                      <a:pt x="2108" y="600"/>
                    </a:lnTo>
                    <a:lnTo>
                      <a:pt x="1834" y="589"/>
                    </a:lnTo>
                    <a:lnTo>
                      <a:pt x="1561" y="574"/>
                    </a:lnTo>
                    <a:lnTo>
                      <a:pt x="1290" y="553"/>
                    </a:lnTo>
                    <a:lnTo>
                      <a:pt x="1023" y="528"/>
                    </a:lnTo>
                    <a:lnTo>
                      <a:pt x="759" y="499"/>
                    </a:lnTo>
                    <a:lnTo>
                      <a:pt x="500" y="464"/>
                    </a:lnTo>
                    <a:lnTo>
                      <a:pt x="246" y="424"/>
                    </a:lnTo>
                    <a:lnTo>
                      <a:pt x="0" y="380"/>
                    </a:lnTo>
                    <a:lnTo>
                      <a:pt x="50" y="383"/>
                    </a:lnTo>
                    <a:lnTo>
                      <a:pt x="195" y="392"/>
                    </a:lnTo>
                    <a:lnTo>
                      <a:pt x="300" y="398"/>
                    </a:lnTo>
                    <a:lnTo>
                      <a:pt x="425" y="405"/>
                    </a:lnTo>
                    <a:lnTo>
                      <a:pt x="568" y="412"/>
                    </a:lnTo>
                    <a:lnTo>
                      <a:pt x="729" y="420"/>
                    </a:lnTo>
                    <a:lnTo>
                      <a:pt x="905" y="427"/>
                    </a:lnTo>
                    <a:lnTo>
                      <a:pt x="1098" y="434"/>
                    </a:lnTo>
                    <a:lnTo>
                      <a:pt x="1304" y="441"/>
                    </a:lnTo>
                    <a:lnTo>
                      <a:pt x="1523" y="446"/>
                    </a:lnTo>
                    <a:lnTo>
                      <a:pt x="1753" y="451"/>
                    </a:lnTo>
                    <a:lnTo>
                      <a:pt x="1994" y="454"/>
                    </a:lnTo>
                    <a:lnTo>
                      <a:pt x="2244" y="457"/>
                    </a:lnTo>
                    <a:lnTo>
                      <a:pt x="2501" y="456"/>
                    </a:lnTo>
                    <a:lnTo>
                      <a:pt x="2765" y="453"/>
                    </a:lnTo>
                    <a:lnTo>
                      <a:pt x="3035" y="449"/>
                    </a:lnTo>
                    <a:lnTo>
                      <a:pt x="3309" y="442"/>
                    </a:lnTo>
                    <a:lnTo>
                      <a:pt x="3586" y="432"/>
                    </a:lnTo>
                    <a:lnTo>
                      <a:pt x="3864" y="419"/>
                    </a:lnTo>
                    <a:lnTo>
                      <a:pt x="4144" y="403"/>
                    </a:lnTo>
                    <a:lnTo>
                      <a:pt x="4422" y="383"/>
                    </a:lnTo>
                    <a:lnTo>
                      <a:pt x="4699" y="359"/>
                    </a:lnTo>
                    <a:lnTo>
                      <a:pt x="4973" y="331"/>
                    </a:lnTo>
                    <a:lnTo>
                      <a:pt x="5242" y="299"/>
                    </a:lnTo>
                    <a:lnTo>
                      <a:pt x="5506" y="262"/>
                    </a:lnTo>
                    <a:lnTo>
                      <a:pt x="5764" y="220"/>
                    </a:lnTo>
                    <a:lnTo>
                      <a:pt x="6014" y="174"/>
                    </a:lnTo>
                    <a:lnTo>
                      <a:pt x="6255" y="121"/>
                    </a:lnTo>
                    <a:lnTo>
                      <a:pt x="6484" y="64"/>
                    </a:lnTo>
                    <a:lnTo>
                      <a:pt x="6704" y="0"/>
                    </a:lnTo>
                    <a:close/>
                  </a:path>
                </a:pathLst>
              </a:custGeom>
              <a:solidFill>
                <a:srgbClr val="B6B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52"/>
              <p:cNvSpPr>
                <a:spLocks/>
              </p:cNvSpPr>
              <p:nvPr/>
            </p:nvSpPr>
            <p:spPr bwMode="auto">
              <a:xfrm>
                <a:off x="2994" y="1541"/>
                <a:ext cx="18" cy="17"/>
              </a:xfrm>
              <a:custGeom>
                <a:avLst/>
                <a:gdLst>
                  <a:gd name="T0" fmla="*/ 210 w 246"/>
                  <a:gd name="T1" fmla="*/ 40 h 244"/>
                  <a:gd name="T2" fmla="*/ 192 w 246"/>
                  <a:gd name="T3" fmla="*/ 23 h 244"/>
                  <a:gd name="T4" fmla="*/ 172 w 246"/>
                  <a:gd name="T5" fmla="*/ 10 h 244"/>
                  <a:gd name="T6" fmla="*/ 151 w 246"/>
                  <a:gd name="T7" fmla="*/ 3 h 244"/>
                  <a:gd name="T8" fmla="*/ 127 w 246"/>
                  <a:gd name="T9" fmla="*/ 0 h 244"/>
                  <a:gd name="T10" fmla="*/ 104 w 246"/>
                  <a:gd name="T11" fmla="*/ 1 h 244"/>
                  <a:gd name="T12" fmla="*/ 82 w 246"/>
                  <a:gd name="T13" fmla="*/ 7 h 244"/>
                  <a:gd name="T14" fmla="*/ 60 w 246"/>
                  <a:gd name="T15" fmla="*/ 18 h 244"/>
                  <a:gd name="T16" fmla="*/ 39 w 246"/>
                  <a:gd name="T17" fmla="*/ 34 h 244"/>
                  <a:gd name="T18" fmla="*/ 22 w 246"/>
                  <a:gd name="T19" fmla="*/ 51 h 244"/>
                  <a:gd name="T20" fmla="*/ 10 w 246"/>
                  <a:gd name="T21" fmla="*/ 71 h 244"/>
                  <a:gd name="T22" fmla="*/ 3 w 246"/>
                  <a:gd name="T23" fmla="*/ 92 h 244"/>
                  <a:gd name="T24" fmla="*/ 0 w 246"/>
                  <a:gd name="T25" fmla="*/ 115 h 244"/>
                  <a:gd name="T26" fmla="*/ 1 w 246"/>
                  <a:gd name="T27" fmla="*/ 139 h 244"/>
                  <a:gd name="T28" fmla="*/ 7 w 246"/>
                  <a:gd name="T29" fmla="*/ 162 h 244"/>
                  <a:gd name="T30" fmla="*/ 18 w 246"/>
                  <a:gd name="T31" fmla="*/ 184 h 244"/>
                  <a:gd name="T32" fmla="*/ 33 w 246"/>
                  <a:gd name="T33" fmla="*/ 204 h 244"/>
                  <a:gd name="T34" fmla="*/ 51 w 246"/>
                  <a:gd name="T35" fmla="*/ 221 h 244"/>
                  <a:gd name="T36" fmla="*/ 72 w 246"/>
                  <a:gd name="T37" fmla="*/ 234 h 244"/>
                  <a:gd name="T38" fmla="*/ 94 w 246"/>
                  <a:gd name="T39" fmla="*/ 241 h 244"/>
                  <a:gd name="T40" fmla="*/ 117 w 246"/>
                  <a:gd name="T41" fmla="*/ 244 h 244"/>
                  <a:gd name="T42" fmla="*/ 142 w 246"/>
                  <a:gd name="T43" fmla="*/ 243 h 244"/>
                  <a:gd name="T44" fmla="*/ 164 w 246"/>
                  <a:gd name="T45" fmla="*/ 237 h 244"/>
                  <a:gd name="T46" fmla="*/ 184 w 246"/>
                  <a:gd name="T47" fmla="*/ 225 h 244"/>
                  <a:gd name="T48" fmla="*/ 204 w 246"/>
                  <a:gd name="T49" fmla="*/ 211 h 244"/>
                  <a:gd name="T50" fmla="*/ 221 w 246"/>
                  <a:gd name="T51" fmla="*/ 193 h 244"/>
                  <a:gd name="T52" fmla="*/ 234 w 246"/>
                  <a:gd name="T53" fmla="*/ 173 h 244"/>
                  <a:gd name="T54" fmla="*/ 242 w 246"/>
                  <a:gd name="T55" fmla="*/ 152 h 244"/>
                  <a:gd name="T56" fmla="*/ 246 w 246"/>
                  <a:gd name="T57" fmla="*/ 129 h 244"/>
                  <a:gd name="T58" fmla="*/ 245 w 246"/>
                  <a:gd name="T59" fmla="*/ 105 h 244"/>
                  <a:gd name="T60" fmla="*/ 238 w 246"/>
                  <a:gd name="T61" fmla="*/ 83 h 244"/>
                  <a:gd name="T62" fmla="*/ 226 w 246"/>
                  <a:gd name="T63"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4">
                    <a:moveTo>
                      <a:pt x="218" y="50"/>
                    </a:moveTo>
                    <a:lnTo>
                      <a:pt x="210" y="40"/>
                    </a:lnTo>
                    <a:lnTo>
                      <a:pt x="201" y="31"/>
                    </a:lnTo>
                    <a:lnTo>
                      <a:pt x="192" y="23"/>
                    </a:lnTo>
                    <a:lnTo>
                      <a:pt x="182" y="16"/>
                    </a:lnTo>
                    <a:lnTo>
                      <a:pt x="172" y="10"/>
                    </a:lnTo>
                    <a:lnTo>
                      <a:pt x="162" y="6"/>
                    </a:lnTo>
                    <a:lnTo>
                      <a:pt x="151" y="3"/>
                    </a:lnTo>
                    <a:lnTo>
                      <a:pt x="140" y="1"/>
                    </a:lnTo>
                    <a:lnTo>
                      <a:pt x="127" y="0"/>
                    </a:lnTo>
                    <a:lnTo>
                      <a:pt x="116" y="0"/>
                    </a:lnTo>
                    <a:lnTo>
                      <a:pt x="104" y="1"/>
                    </a:lnTo>
                    <a:lnTo>
                      <a:pt x="93" y="4"/>
                    </a:lnTo>
                    <a:lnTo>
                      <a:pt x="82" y="7"/>
                    </a:lnTo>
                    <a:lnTo>
                      <a:pt x="70" y="12"/>
                    </a:lnTo>
                    <a:lnTo>
                      <a:pt x="60" y="18"/>
                    </a:lnTo>
                    <a:lnTo>
                      <a:pt x="49" y="26"/>
                    </a:lnTo>
                    <a:lnTo>
                      <a:pt x="39" y="34"/>
                    </a:lnTo>
                    <a:lnTo>
                      <a:pt x="30" y="42"/>
                    </a:lnTo>
                    <a:lnTo>
                      <a:pt x="22" y="51"/>
                    </a:lnTo>
                    <a:lnTo>
                      <a:pt x="16" y="61"/>
                    </a:lnTo>
                    <a:lnTo>
                      <a:pt x="10" y="71"/>
                    </a:lnTo>
                    <a:lnTo>
                      <a:pt x="6" y="82"/>
                    </a:lnTo>
                    <a:lnTo>
                      <a:pt x="3" y="92"/>
                    </a:lnTo>
                    <a:lnTo>
                      <a:pt x="1" y="104"/>
                    </a:lnTo>
                    <a:lnTo>
                      <a:pt x="0" y="115"/>
                    </a:lnTo>
                    <a:lnTo>
                      <a:pt x="0" y="127"/>
                    </a:lnTo>
                    <a:lnTo>
                      <a:pt x="1" y="139"/>
                    </a:lnTo>
                    <a:lnTo>
                      <a:pt x="4" y="150"/>
                    </a:lnTo>
                    <a:lnTo>
                      <a:pt x="7" y="162"/>
                    </a:lnTo>
                    <a:lnTo>
                      <a:pt x="12" y="173"/>
                    </a:lnTo>
                    <a:lnTo>
                      <a:pt x="18" y="184"/>
                    </a:lnTo>
                    <a:lnTo>
                      <a:pt x="25" y="194"/>
                    </a:lnTo>
                    <a:lnTo>
                      <a:pt x="33" y="204"/>
                    </a:lnTo>
                    <a:lnTo>
                      <a:pt x="42" y="213"/>
                    </a:lnTo>
                    <a:lnTo>
                      <a:pt x="51" y="221"/>
                    </a:lnTo>
                    <a:lnTo>
                      <a:pt x="61" y="227"/>
                    </a:lnTo>
                    <a:lnTo>
                      <a:pt x="72" y="234"/>
                    </a:lnTo>
                    <a:lnTo>
                      <a:pt x="83" y="238"/>
                    </a:lnTo>
                    <a:lnTo>
                      <a:pt x="94" y="241"/>
                    </a:lnTo>
                    <a:lnTo>
                      <a:pt x="106" y="243"/>
                    </a:lnTo>
                    <a:lnTo>
                      <a:pt x="117" y="244"/>
                    </a:lnTo>
                    <a:lnTo>
                      <a:pt x="129" y="244"/>
                    </a:lnTo>
                    <a:lnTo>
                      <a:pt x="142" y="243"/>
                    </a:lnTo>
                    <a:lnTo>
                      <a:pt x="153" y="240"/>
                    </a:lnTo>
                    <a:lnTo>
                      <a:pt x="164" y="237"/>
                    </a:lnTo>
                    <a:lnTo>
                      <a:pt x="174" y="232"/>
                    </a:lnTo>
                    <a:lnTo>
                      <a:pt x="184" y="225"/>
                    </a:lnTo>
                    <a:lnTo>
                      <a:pt x="194" y="218"/>
                    </a:lnTo>
                    <a:lnTo>
                      <a:pt x="204" y="211"/>
                    </a:lnTo>
                    <a:lnTo>
                      <a:pt x="213" y="202"/>
                    </a:lnTo>
                    <a:lnTo>
                      <a:pt x="221" y="193"/>
                    </a:lnTo>
                    <a:lnTo>
                      <a:pt x="228" y="183"/>
                    </a:lnTo>
                    <a:lnTo>
                      <a:pt x="234" y="173"/>
                    </a:lnTo>
                    <a:lnTo>
                      <a:pt x="238" y="163"/>
                    </a:lnTo>
                    <a:lnTo>
                      <a:pt x="242" y="152"/>
                    </a:lnTo>
                    <a:lnTo>
                      <a:pt x="245" y="141"/>
                    </a:lnTo>
                    <a:lnTo>
                      <a:pt x="246" y="129"/>
                    </a:lnTo>
                    <a:lnTo>
                      <a:pt x="246" y="117"/>
                    </a:lnTo>
                    <a:lnTo>
                      <a:pt x="245" y="105"/>
                    </a:lnTo>
                    <a:lnTo>
                      <a:pt x="242" y="94"/>
                    </a:lnTo>
                    <a:lnTo>
                      <a:pt x="238" y="83"/>
                    </a:lnTo>
                    <a:lnTo>
                      <a:pt x="233" y="71"/>
                    </a:lnTo>
                    <a:lnTo>
                      <a:pt x="226" y="60"/>
                    </a:lnTo>
                    <a:lnTo>
                      <a:pt x="218" y="50"/>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3"/>
              <p:cNvSpPr>
                <a:spLocks/>
              </p:cNvSpPr>
              <p:nvPr/>
            </p:nvSpPr>
            <p:spPr bwMode="auto">
              <a:xfrm>
                <a:off x="2861" y="1780"/>
                <a:ext cx="17" cy="18"/>
              </a:xfrm>
              <a:custGeom>
                <a:avLst/>
                <a:gdLst>
                  <a:gd name="T0" fmla="*/ 216 w 247"/>
                  <a:gd name="T1" fmla="*/ 39 h 244"/>
                  <a:gd name="T2" fmla="*/ 197 w 247"/>
                  <a:gd name="T3" fmla="*/ 23 h 244"/>
                  <a:gd name="T4" fmla="*/ 176 w 247"/>
                  <a:gd name="T5" fmla="*/ 11 h 244"/>
                  <a:gd name="T6" fmla="*/ 153 w 247"/>
                  <a:gd name="T7" fmla="*/ 3 h 244"/>
                  <a:gd name="T8" fmla="*/ 129 w 247"/>
                  <a:gd name="T9" fmla="*/ 0 h 244"/>
                  <a:gd name="T10" fmla="*/ 105 w 247"/>
                  <a:gd name="T11" fmla="*/ 2 h 244"/>
                  <a:gd name="T12" fmla="*/ 81 w 247"/>
                  <a:gd name="T13" fmla="*/ 8 h 244"/>
                  <a:gd name="T14" fmla="*/ 57 w 247"/>
                  <a:gd name="T15" fmla="*/ 18 h 244"/>
                  <a:gd name="T16" fmla="*/ 38 w 247"/>
                  <a:gd name="T17" fmla="*/ 33 h 244"/>
                  <a:gd name="T18" fmla="*/ 23 w 247"/>
                  <a:gd name="T19" fmla="*/ 51 h 244"/>
                  <a:gd name="T20" fmla="*/ 11 w 247"/>
                  <a:gd name="T21" fmla="*/ 71 h 244"/>
                  <a:gd name="T22" fmla="*/ 4 w 247"/>
                  <a:gd name="T23" fmla="*/ 93 h 244"/>
                  <a:gd name="T24" fmla="*/ 0 w 247"/>
                  <a:gd name="T25" fmla="*/ 115 h 244"/>
                  <a:gd name="T26" fmla="*/ 0 w 247"/>
                  <a:gd name="T27" fmla="*/ 138 h 244"/>
                  <a:gd name="T28" fmla="*/ 6 w 247"/>
                  <a:gd name="T29" fmla="*/ 161 h 244"/>
                  <a:gd name="T30" fmla="*/ 15 w 247"/>
                  <a:gd name="T31" fmla="*/ 183 h 244"/>
                  <a:gd name="T32" fmla="*/ 30 w 247"/>
                  <a:gd name="T33" fmla="*/ 205 h 244"/>
                  <a:gd name="T34" fmla="*/ 49 w 247"/>
                  <a:gd name="T35" fmla="*/ 221 h 244"/>
                  <a:gd name="T36" fmla="*/ 70 w 247"/>
                  <a:gd name="T37" fmla="*/ 233 h 244"/>
                  <a:gd name="T38" fmla="*/ 93 w 247"/>
                  <a:gd name="T39" fmla="*/ 241 h 244"/>
                  <a:gd name="T40" fmla="*/ 117 w 247"/>
                  <a:gd name="T41" fmla="*/ 244 h 244"/>
                  <a:gd name="T42" fmla="*/ 142 w 247"/>
                  <a:gd name="T43" fmla="*/ 242 h 244"/>
                  <a:gd name="T44" fmla="*/ 165 w 247"/>
                  <a:gd name="T45" fmla="*/ 236 h 244"/>
                  <a:gd name="T46" fmla="*/ 188 w 247"/>
                  <a:gd name="T47" fmla="*/ 226 h 244"/>
                  <a:gd name="T48" fmla="*/ 209 w 247"/>
                  <a:gd name="T49" fmla="*/ 211 h 244"/>
                  <a:gd name="T50" fmla="*/ 223 w 247"/>
                  <a:gd name="T51" fmla="*/ 193 h 244"/>
                  <a:gd name="T52" fmla="*/ 235 w 247"/>
                  <a:gd name="T53" fmla="*/ 173 h 244"/>
                  <a:gd name="T54" fmla="*/ 243 w 247"/>
                  <a:gd name="T55" fmla="*/ 151 h 244"/>
                  <a:gd name="T56" fmla="*/ 246 w 247"/>
                  <a:gd name="T57" fmla="*/ 129 h 244"/>
                  <a:gd name="T58" fmla="*/ 246 w 247"/>
                  <a:gd name="T59" fmla="*/ 106 h 244"/>
                  <a:gd name="T60" fmla="*/ 241 w 247"/>
                  <a:gd name="T61" fmla="*/ 82 h 244"/>
                  <a:gd name="T62" fmla="*/ 231 w 247"/>
                  <a:gd name="T63"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244">
                    <a:moveTo>
                      <a:pt x="224" y="49"/>
                    </a:moveTo>
                    <a:lnTo>
                      <a:pt x="216" y="39"/>
                    </a:lnTo>
                    <a:lnTo>
                      <a:pt x="207" y="31"/>
                    </a:lnTo>
                    <a:lnTo>
                      <a:pt x="197" y="23"/>
                    </a:lnTo>
                    <a:lnTo>
                      <a:pt x="187" y="16"/>
                    </a:lnTo>
                    <a:lnTo>
                      <a:pt x="176" y="11"/>
                    </a:lnTo>
                    <a:lnTo>
                      <a:pt x="165" y="7"/>
                    </a:lnTo>
                    <a:lnTo>
                      <a:pt x="153" y="3"/>
                    </a:lnTo>
                    <a:lnTo>
                      <a:pt x="141" y="1"/>
                    </a:lnTo>
                    <a:lnTo>
                      <a:pt x="129" y="0"/>
                    </a:lnTo>
                    <a:lnTo>
                      <a:pt x="117" y="1"/>
                    </a:lnTo>
                    <a:lnTo>
                      <a:pt x="105" y="2"/>
                    </a:lnTo>
                    <a:lnTo>
                      <a:pt x="93" y="4"/>
                    </a:lnTo>
                    <a:lnTo>
                      <a:pt x="81" y="8"/>
                    </a:lnTo>
                    <a:lnTo>
                      <a:pt x="69" y="13"/>
                    </a:lnTo>
                    <a:lnTo>
                      <a:pt x="57" y="18"/>
                    </a:lnTo>
                    <a:lnTo>
                      <a:pt x="46" y="25"/>
                    </a:lnTo>
                    <a:lnTo>
                      <a:pt x="38" y="33"/>
                    </a:lnTo>
                    <a:lnTo>
                      <a:pt x="30" y="42"/>
                    </a:lnTo>
                    <a:lnTo>
                      <a:pt x="23" y="51"/>
                    </a:lnTo>
                    <a:lnTo>
                      <a:pt x="17" y="60"/>
                    </a:lnTo>
                    <a:lnTo>
                      <a:pt x="11" y="71"/>
                    </a:lnTo>
                    <a:lnTo>
                      <a:pt x="7" y="81"/>
                    </a:lnTo>
                    <a:lnTo>
                      <a:pt x="4" y="93"/>
                    </a:lnTo>
                    <a:lnTo>
                      <a:pt x="1" y="104"/>
                    </a:lnTo>
                    <a:lnTo>
                      <a:pt x="0" y="115"/>
                    </a:lnTo>
                    <a:lnTo>
                      <a:pt x="0" y="127"/>
                    </a:lnTo>
                    <a:lnTo>
                      <a:pt x="0" y="138"/>
                    </a:lnTo>
                    <a:lnTo>
                      <a:pt x="2" y="150"/>
                    </a:lnTo>
                    <a:lnTo>
                      <a:pt x="6" y="161"/>
                    </a:lnTo>
                    <a:lnTo>
                      <a:pt x="10" y="172"/>
                    </a:lnTo>
                    <a:lnTo>
                      <a:pt x="15" y="183"/>
                    </a:lnTo>
                    <a:lnTo>
                      <a:pt x="22" y="195"/>
                    </a:lnTo>
                    <a:lnTo>
                      <a:pt x="30" y="205"/>
                    </a:lnTo>
                    <a:lnTo>
                      <a:pt x="39" y="214"/>
                    </a:lnTo>
                    <a:lnTo>
                      <a:pt x="49" y="221"/>
                    </a:lnTo>
                    <a:lnTo>
                      <a:pt x="59" y="228"/>
                    </a:lnTo>
                    <a:lnTo>
                      <a:pt x="70" y="233"/>
                    </a:lnTo>
                    <a:lnTo>
                      <a:pt x="82" y="238"/>
                    </a:lnTo>
                    <a:lnTo>
                      <a:pt x="93" y="241"/>
                    </a:lnTo>
                    <a:lnTo>
                      <a:pt x="105" y="243"/>
                    </a:lnTo>
                    <a:lnTo>
                      <a:pt x="117" y="244"/>
                    </a:lnTo>
                    <a:lnTo>
                      <a:pt x="129" y="244"/>
                    </a:lnTo>
                    <a:lnTo>
                      <a:pt x="142" y="242"/>
                    </a:lnTo>
                    <a:lnTo>
                      <a:pt x="154" y="240"/>
                    </a:lnTo>
                    <a:lnTo>
                      <a:pt x="165" y="236"/>
                    </a:lnTo>
                    <a:lnTo>
                      <a:pt x="177" y="232"/>
                    </a:lnTo>
                    <a:lnTo>
                      <a:pt x="188" y="226"/>
                    </a:lnTo>
                    <a:lnTo>
                      <a:pt x="200" y="219"/>
                    </a:lnTo>
                    <a:lnTo>
                      <a:pt x="209" y="211"/>
                    </a:lnTo>
                    <a:lnTo>
                      <a:pt x="216" y="203"/>
                    </a:lnTo>
                    <a:lnTo>
                      <a:pt x="223" y="193"/>
                    </a:lnTo>
                    <a:lnTo>
                      <a:pt x="230" y="183"/>
                    </a:lnTo>
                    <a:lnTo>
                      <a:pt x="235" y="173"/>
                    </a:lnTo>
                    <a:lnTo>
                      <a:pt x="239" y="162"/>
                    </a:lnTo>
                    <a:lnTo>
                      <a:pt x="243" y="151"/>
                    </a:lnTo>
                    <a:lnTo>
                      <a:pt x="245" y="140"/>
                    </a:lnTo>
                    <a:lnTo>
                      <a:pt x="246" y="129"/>
                    </a:lnTo>
                    <a:lnTo>
                      <a:pt x="247" y="117"/>
                    </a:lnTo>
                    <a:lnTo>
                      <a:pt x="246" y="106"/>
                    </a:lnTo>
                    <a:lnTo>
                      <a:pt x="244" y="94"/>
                    </a:lnTo>
                    <a:lnTo>
                      <a:pt x="241" y="82"/>
                    </a:lnTo>
                    <a:lnTo>
                      <a:pt x="236" y="71"/>
                    </a:lnTo>
                    <a:lnTo>
                      <a:pt x="231" y="60"/>
                    </a:lnTo>
                    <a:lnTo>
                      <a:pt x="224" y="49"/>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4"/>
              <p:cNvSpPr>
                <a:spLocks/>
              </p:cNvSpPr>
              <p:nvPr/>
            </p:nvSpPr>
            <p:spPr bwMode="auto">
              <a:xfrm>
                <a:off x="2695" y="1619"/>
                <a:ext cx="18" cy="18"/>
              </a:xfrm>
              <a:custGeom>
                <a:avLst/>
                <a:gdLst>
                  <a:gd name="T0" fmla="*/ 216 w 249"/>
                  <a:gd name="T1" fmla="*/ 44 h 249"/>
                  <a:gd name="T2" fmla="*/ 198 w 249"/>
                  <a:gd name="T3" fmla="*/ 27 h 249"/>
                  <a:gd name="T4" fmla="*/ 177 w 249"/>
                  <a:gd name="T5" fmla="*/ 14 h 249"/>
                  <a:gd name="T6" fmla="*/ 153 w 249"/>
                  <a:gd name="T7" fmla="*/ 5 h 249"/>
                  <a:gd name="T8" fmla="*/ 129 w 249"/>
                  <a:gd name="T9" fmla="*/ 1 h 249"/>
                  <a:gd name="T10" fmla="*/ 105 w 249"/>
                  <a:gd name="T11" fmla="*/ 1 h 249"/>
                  <a:gd name="T12" fmla="*/ 81 w 249"/>
                  <a:gd name="T13" fmla="*/ 6 h 249"/>
                  <a:gd name="T14" fmla="*/ 58 w 249"/>
                  <a:gd name="T15" fmla="*/ 15 h 249"/>
                  <a:gd name="T16" fmla="*/ 39 w 249"/>
                  <a:gd name="T17" fmla="*/ 30 h 249"/>
                  <a:gd name="T18" fmla="*/ 23 w 249"/>
                  <a:gd name="T19" fmla="*/ 49 h 249"/>
                  <a:gd name="T20" fmla="*/ 11 w 249"/>
                  <a:gd name="T21" fmla="*/ 70 h 249"/>
                  <a:gd name="T22" fmla="*/ 4 w 249"/>
                  <a:gd name="T23" fmla="*/ 93 h 249"/>
                  <a:gd name="T24" fmla="*/ 0 w 249"/>
                  <a:gd name="T25" fmla="*/ 117 h 249"/>
                  <a:gd name="T26" fmla="*/ 0 w 249"/>
                  <a:gd name="T27" fmla="*/ 142 h 249"/>
                  <a:gd name="T28" fmla="*/ 6 w 249"/>
                  <a:gd name="T29" fmla="*/ 165 h 249"/>
                  <a:gd name="T30" fmla="*/ 15 w 249"/>
                  <a:gd name="T31" fmla="*/ 189 h 249"/>
                  <a:gd name="T32" fmla="*/ 30 w 249"/>
                  <a:gd name="T33" fmla="*/ 210 h 249"/>
                  <a:gd name="T34" fmla="*/ 50 w 249"/>
                  <a:gd name="T35" fmla="*/ 226 h 249"/>
                  <a:gd name="T36" fmla="*/ 70 w 249"/>
                  <a:gd name="T37" fmla="*/ 238 h 249"/>
                  <a:gd name="T38" fmla="*/ 93 w 249"/>
                  <a:gd name="T39" fmla="*/ 246 h 249"/>
                  <a:gd name="T40" fmla="*/ 117 w 249"/>
                  <a:gd name="T41" fmla="*/ 249 h 249"/>
                  <a:gd name="T42" fmla="*/ 142 w 249"/>
                  <a:gd name="T43" fmla="*/ 247 h 249"/>
                  <a:gd name="T44" fmla="*/ 166 w 249"/>
                  <a:gd name="T45" fmla="*/ 241 h 249"/>
                  <a:gd name="T46" fmla="*/ 189 w 249"/>
                  <a:gd name="T47" fmla="*/ 231 h 249"/>
                  <a:gd name="T48" fmla="*/ 210 w 249"/>
                  <a:gd name="T49" fmla="*/ 216 h 249"/>
                  <a:gd name="T50" fmla="*/ 226 w 249"/>
                  <a:gd name="T51" fmla="*/ 198 h 249"/>
                  <a:gd name="T52" fmla="*/ 238 w 249"/>
                  <a:gd name="T53" fmla="*/ 177 h 249"/>
                  <a:gd name="T54" fmla="*/ 246 w 249"/>
                  <a:gd name="T55" fmla="*/ 154 h 249"/>
                  <a:gd name="T56" fmla="*/ 249 w 249"/>
                  <a:gd name="T57" fmla="*/ 130 h 249"/>
                  <a:gd name="T58" fmla="*/ 247 w 249"/>
                  <a:gd name="T59" fmla="*/ 107 h 249"/>
                  <a:gd name="T60" fmla="*/ 241 w 249"/>
                  <a:gd name="T61" fmla="*/ 85 h 249"/>
                  <a:gd name="T62" fmla="*/ 231 w 249"/>
                  <a:gd name="T63"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49">
                    <a:moveTo>
                      <a:pt x="224" y="54"/>
                    </a:moveTo>
                    <a:lnTo>
                      <a:pt x="216" y="44"/>
                    </a:lnTo>
                    <a:lnTo>
                      <a:pt x="207" y="35"/>
                    </a:lnTo>
                    <a:lnTo>
                      <a:pt x="198" y="27"/>
                    </a:lnTo>
                    <a:lnTo>
                      <a:pt x="188" y="20"/>
                    </a:lnTo>
                    <a:lnTo>
                      <a:pt x="177" y="14"/>
                    </a:lnTo>
                    <a:lnTo>
                      <a:pt x="165" y="9"/>
                    </a:lnTo>
                    <a:lnTo>
                      <a:pt x="153" y="5"/>
                    </a:lnTo>
                    <a:lnTo>
                      <a:pt x="141" y="2"/>
                    </a:lnTo>
                    <a:lnTo>
                      <a:pt x="129" y="1"/>
                    </a:lnTo>
                    <a:lnTo>
                      <a:pt x="117" y="0"/>
                    </a:lnTo>
                    <a:lnTo>
                      <a:pt x="105" y="1"/>
                    </a:lnTo>
                    <a:lnTo>
                      <a:pt x="93" y="3"/>
                    </a:lnTo>
                    <a:lnTo>
                      <a:pt x="81" y="6"/>
                    </a:lnTo>
                    <a:lnTo>
                      <a:pt x="69" y="10"/>
                    </a:lnTo>
                    <a:lnTo>
                      <a:pt x="58" y="15"/>
                    </a:lnTo>
                    <a:lnTo>
                      <a:pt x="47" y="22"/>
                    </a:lnTo>
                    <a:lnTo>
                      <a:pt x="39" y="30"/>
                    </a:lnTo>
                    <a:lnTo>
                      <a:pt x="30" y="39"/>
                    </a:lnTo>
                    <a:lnTo>
                      <a:pt x="23" y="49"/>
                    </a:lnTo>
                    <a:lnTo>
                      <a:pt x="17" y="59"/>
                    </a:lnTo>
                    <a:lnTo>
                      <a:pt x="11" y="70"/>
                    </a:lnTo>
                    <a:lnTo>
                      <a:pt x="7" y="82"/>
                    </a:lnTo>
                    <a:lnTo>
                      <a:pt x="4" y="93"/>
                    </a:lnTo>
                    <a:lnTo>
                      <a:pt x="1" y="105"/>
                    </a:lnTo>
                    <a:lnTo>
                      <a:pt x="0" y="117"/>
                    </a:lnTo>
                    <a:lnTo>
                      <a:pt x="0" y="129"/>
                    </a:lnTo>
                    <a:lnTo>
                      <a:pt x="0" y="142"/>
                    </a:lnTo>
                    <a:lnTo>
                      <a:pt x="2" y="154"/>
                    </a:lnTo>
                    <a:lnTo>
                      <a:pt x="6" y="165"/>
                    </a:lnTo>
                    <a:lnTo>
                      <a:pt x="10" y="178"/>
                    </a:lnTo>
                    <a:lnTo>
                      <a:pt x="15" y="189"/>
                    </a:lnTo>
                    <a:lnTo>
                      <a:pt x="22" y="200"/>
                    </a:lnTo>
                    <a:lnTo>
                      <a:pt x="30" y="210"/>
                    </a:lnTo>
                    <a:lnTo>
                      <a:pt x="40" y="219"/>
                    </a:lnTo>
                    <a:lnTo>
                      <a:pt x="50" y="226"/>
                    </a:lnTo>
                    <a:lnTo>
                      <a:pt x="60" y="233"/>
                    </a:lnTo>
                    <a:lnTo>
                      <a:pt x="70" y="238"/>
                    </a:lnTo>
                    <a:lnTo>
                      <a:pt x="82" y="243"/>
                    </a:lnTo>
                    <a:lnTo>
                      <a:pt x="93" y="246"/>
                    </a:lnTo>
                    <a:lnTo>
                      <a:pt x="105" y="248"/>
                    </a:lnTo>
                    <a:lnTo>
                      <a:pt x="117" y="249"/>
                    </a:lnTo>
                    <a:lnTo>
                      <a:pt x="129" y="249"/>
                    </a:lnTo>
                    <a:lnTo>
                      <a:pt x="142" y="247"/>
                    </a:lnTo>
                    <a:lnTo>
                      <a:pt x="154" y="245"/>
                    </a:lnTo>
                    <a:lnTo>
                      <a:pt x="166" y="241"/>
                    </a:lnTo>
                    <a:lnTo>
                      <a:pt x="178" y="237"/>
                    </a:lnTo>
                    <a:lnTo>
                      <a:pt x="189" y="231"/>
                    </a:lnTo>
                    <a:lnTo>
                      <a:pt x="200" y="224"/>
                    </a:lnTo>
                    <a:lnTo>
                      <a:pt x="210" y="216"/>
                    </a:lnTo>
                    <a:lnTo>
                      <a:pt x="219" y="207"/>
                    </a:lnTo>
                    <a:lnTo>
                      <a:pt x="226" y="198"/>
                    </a:lnTo>
                    <a:lnTo>
                      <a:pt x="233" y="188"/>
                    </a:lnTo>
                    <a:lnTo>
                      <a:pt x="238" y="177"/>
                    </a:lnTo>
                    <a:lnTo>
                      <a:pt x="243" y="165"/>
                    </a:lnTo>
                    <a:lnTo>
                      <a:pt x="246" y="154"/>
                    </a:lnTo>
                    <a:lnTo>
                      <a:pt x="248" y="142"/>
                    </a:lnTo>
                    <a:lnTo>
                      <a:pt x="249" y="130"/>
                    </a:lnTo>
                    <a:lnTo>
                      <a:pt x="249" y="119"/>
                    </a:lnTo>
                    <a:lnTo>
                      <a:pt x="247" y="107"/>
                    </a:lnTo>
                    <a:lnTo>
                      <a:pt x="245" y="96"/>
                    </a:lnTo>
                    <a:lnTo>
                      <a:pt x="241" y="85"/>
                    </a:lnTo>
                    <a:lnTo>
                      <a:pt x="237" y="75"/>
                    </a:lnTo>
                    <a:lnTo>
                      <a:pt x="231" y="64"/>
                    </a:lnTo>
                    <a:lnTo>
                      <a:pt x="224" y="54"/>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5"/>
              <p:cNvSpPr>
                <a:spLocks/>
              </p:cNvSpPr>
              <p:nvPr/>
            </p:nvSpPr>
            <p:spPr bwMode="auto">
              <a:xfrm>
                <a:off x="2859" y="1524"/>
                <a:ext cx="21" cy="21"/>
              </a:xfrm>
              <a:custGeom>
                <a:avLst/>
                <a:gdLst>
                  <a:gd name="T0" fmla="*/ 252 w 289"/>
                  <a:gd name="T1" fmla="*/ 44 h 294"/>
                  <a:gd name="T2" fmla="*/ 230 w 289"/>
                  <a:gd name="T3" fmla="*/ 25 h 294"/>
                  <a:gd name="T4" fmla="*/ 205 w 289"/>
                  <a:gd name="T5" fmla="*/ 12 h 294"/>
                  <a:gd name="T6" fmla="*/ 179 w 289"/>
                  <a:gd name="T7" fmla="*/ 3 h 294"/>
                  <a:gd name="T8" fmla="*/ 153 w 289"/>
                  <a:gd name="T9" fmla="*/ 0 h 294"/>
                  <a:gd name="T10" fmla="*/ 125 w 289"/>
                  <a:gd name="T11" fmla="*/ 3 h 294"/>
                  <a:gd name="T12" fmla="*/ 98 w 289"/>
                  <a:gd name="T13" fmla="*/ 10 h 294"/>
                  <a:gd name="T14" fmla="*/ 72 w 289"/>
                  <a:gd name="T15" fmla="*/ 23 h 294"/>
                  <a:gd name="T16" fmla="*/ 48 w 289"/>
                  <a:gd name="T17" fmla="*/ 40 h 294"/>
                  <a:gd name="T18" fmla="*/ 28 w 289"/>
                  <a:gd name="T19" fmla="*/ 63 h 294"/>
                  <a:gd name="T20" fmla="*/ 14 w 289"/>
                  <a:gd name="T21" fmla="*/ 87 h 294"/>
                  <a:gd name="T22" fmla="*/ 4 w 289"/>
                  <a:gd name="T23" fmla="*/ 113 h 294"/>
                  <a:gd name="T24" fmla="*/ 0 w 289"/>
                  <a:gd name="T25" fmla="*/ 139 h 294"/>
                  <a:gd name="T26" fmla="*/ 1 w 289"/>
                  <a:gd name="T27" fmla="*/ 168 h 294"/>
                  <a:gd name="T28" fmla="*/ 7 w 289"/>
                  <a:gd name="T29" fmla="*/ 195 h 294"/>
                  <a:gd name="T30" fmla="*/ 19 w 289"/>
                  <a:gd name="T31" fmla="*/ 221 h 294"/>
                  <a:gd name="T32" fmla="*/ 37 w 289"/>
                  <a:gd name="T33" fmla="*/ 244 h 294"/>
                  <a:gd name="T34" fmla="*/ 58 w 289"/>
                  <a:gd name="T35" fmla="*/ 265 h 294"/>
                  <a:gd name="T36" fmla="*/ 83 w 289"/>
                  <a:gd name="T37" fmla="*/ 279 h 294"/>
                  <a:gd name="T38" fmla="*/ 109 w 289"/>
                  <a:gd name="T39" fmla="*/ 289 h 294"/>
                  <a:gd name="T40" fmla="*/ 136 w 289"/>
                  <a:gd name="T41" fmla="*/ 293 h 294"/>
                  <a:gd name="T42" fmla="*/ 163 w 289"/>
                  <a:gd name="T43" fmla="*/ 292 h 294"/>
                  <a:gd name="T44" fmla="*/ 190 w 289"/>
                  <a:gd name="T45" fmla="*/ 286 h 294"/>
                  <a:gd name="T46" fmla="*/ 216 w 289"/>
                  <a:gd name="T47" fmla="*/ 274 h 294"/>
                  <a:gd name="T48" fmla="*/ 240 w 289"/>
                  <a:gd name="T49" fmla="*/ 255 h 294"/>
                  <a:gd name="T50" fmla="*/ 260 w 289"/>
                  <a:gd name="T51" fmla="*/ 233 h 294"/>
                  <a:gd name="T52" fmla="*/ 274 w 289"/>
                  <a:gd name="T53" fmla="*/ 208 h 294"/>
                  <a:gd name="T54" fmla="*/ 284 w 289"/>
                  <a:gd name="T55" fmla="*/ 181 h 294"/>
                  <a:gd name="T56" fmla="*/ 289 w 289"/>
                  <a:gd name="T57" fmla="*/ 152 h 294"/>
                  <a:gd name="T58" fmla="*/ 288 w 289"/>
                  <a:gd name="T59" fmla="*/ 123 h 294"/>
                  <a:gd name="T60" fmla="*/ 281 w 289"/>
                  <a:gd name="T61" fmla="*/ 95 h 294"/>
                  <a:gd name="T62" fmla="*/ 269 w 289"/>
                  <a:gd name="T63" fmla="*/ 6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4">
                    <a:moveTo>
                      <a:pt x="261" y="56"/>
                    </a:moveTo>
                    <a:lnTo>
                      <a:pt x="252" y="44"/>
                    </a:lnTo>
                    <a:lnTo>
                      <a:pt x="241" y="34"/>
                    </a:lnTo>
                    <a:lnTo>
                      <a:pt x="230" y="25"/>
                    </a:lnTo>
                    <a:lnTo>
                      <a:pt x="218" y="18"/>
                    </a:lnTo>
                    <a:lnTo>
                      <a:pt x="205" y="12"/>
                    </a:lnTo>
                    <a:lnTo>
                      <a:pt x="193" y="7"/>
                    </a:lnTo>
                    <a:lnTo>
                      <a:pt x="179" y="3"/>
                    </a:lnTo>
                    <a:lnTo>
                      <a:pt x="166" y="1"/>
                    </a:lnTo>
                    <a:lnTo>
                      <a:pt x="153" y="0"/>
                    </a:lnTo>
                    <a:lnTo>
                      <a:pt x="139" y="1"/>
                    </a:lnTo>
                    <a:lnTo>
                      <a:pt x="125" y="3"/>
                    </a:lnTo>
                    <a:lnTo>
                      <a:pt x="112" y="6"/>
                    </a:lnTo>
                    <a:lnTo>
                      <a:pt x="98" y="10"/>
                    </a:lnTo>
                    <a:lnTo>
                      <a:pt x="85" y="16"/>
                    </a:lnTo>
                    <a:lnTo>
                      <a:pt x="72" y="23"/>
                    </a:lnTo>
                    <a:lnTo>
                      <a:pt x="59" y="31"/>
                    </a:lnTo>
                    <a:lnTo>
                      <a:pt x="48" y="40"/>
                    </a:lnTo>
                    <a:lnTo>
                      <a:pt x="38" y="51"/>
                    </a:lnTo>
                    <a:lnTo>
                      <a:pt x="28" y="63"/>
                    </a:lnTo>
                    <a:lnTo>
                      <a:pt x="21" y="74"/>
                    </a:lnTo>
                    <a:lnTo>
                      <a:pt x="14" y="87"/>
                    </a:lnTo>
                    <a:lnTo>
                      <a:pt x="8" y="99"/>
                    </a:lnTo>
                    <a:lnTo>
                      <a:pt x="4" y="113"/>
                    </a:lnTo>
                    <a:lnTo>
                      <a:pt x="1" y="126"/>
                    </a:lnTo>
                    <a:lnTo>
                      <a:pt x="0" y="139"/>
                    </a:lnTo>
                    <a:lnTo>
                      <a:pt x="0" y="153"/>
                    </a:lnTo>
                    <a:lnTo>
                      <a:pt x="1" y="168"/>
                    </a:lnTo>
                    <a:lnTo>
                      <a:pt x="3" y="181"/>
                    </a:lnTo>
                    <a:lnTo>
                      <a:pt x="7" y="195"/>
                    </a:lnTo>
                    <a:lnTo>
                      <a:pt x="12" y="208"/>
                    </a:lnTo>
                    <a:lnTo>
                      <a:pt x="19" y="221"/>
                    </a:lnTo>
                    <a:lnTo>
                      <a:pt x="27" y="233"/>
                    </a:lnTo>
                    <a:lnTo>
                      <a:pt x="37" y="244"/>
                    </a:lnTo>
                    <a:lnTo>
                      <a:pt x="47" y="254"/>
                    </a:lnTo>
                    <a:lnTo>
                      <a:pt x="58" y="265"/>
                    </a:lnTo>
                    <a:lnTo>
                      <a:pt x="70" y="272"/>
                    </a:lnTo>
                    <a:lnTo>
                      <a:pt x="83" y="279"/>
                    </a:lnTo>
                    <a:lnTo>
                      <a:pt x="96" y="285"/>
                    </a:lnTo>
                    <a:lnTo>
                      <a:pt x="109" y="289"/>
                    </a:lnTo>
                    <a:lnTo>
                      <a:pt x="122" y="292"/>
                    </a:lnTo>
                    <a:lnTo>
                      <a:pt x="136" y="293"/>
                    </a:lnTo>
                    <a:lnTo>
                      <a:pt x="149" y="294"/>
                    </a:lnTo>
                    <a:lnTo>
                      <a:pt x="163" y="292"/>
                    </a:lnTo>
                    <a:lnTo>
                      <a:pt x="177" y="290"/>
                    </a:lnTo>
                    <a:lnTo>
                      <a:pt x="190" y="286"/>
                    </a:lnTo>
                    <a:lnTo>
                      <a:pt x="203" y="281"/>
                    </a:lnTo>
                    <a:lnTo>
                      <a:pt x="216" y="274"/>
                    </a:lnTo>
                    <a:lnTo>
                      <a:pt x="229" y="266"/>
                    </a:lnTo>
                    <a:lnTo>
                      <a:pt x="240" y="255"/>
                    </a:lnTo>
                    <a:lnTo>
                      <a:pt x="251" y="245"/>
                    </a:lnTo>
                    <a:lnTo>
                      <a:pt x="260" y="233"/>
                    </a:lnTo>
                    <a:lnTo>
                      <a:pt x="268" y="221"/>
                    </a:lnTo>
                    <a:lnTo>
                      <a:pt x="274" y="208"/>
                    </a:lnTo>
                    <a:lnTo>
                      <a:pt x="280" y="195"/>
                    </a:lnTo>
                    <a:lnTo>
                      <a:pt x="284" y="181"/>
                    </a:lnTo>
                    <a:lnTo>
                      <a:pt x="287" y="167"/>
                    </a:lnTo>
                    <a:lnTo>
                      <a:pt x="289" y="152"/>
                    </a:lnTo>
                    <a:lnTo>
                      <a:pt x="289" y="137"/>
                    </a:lnTo>
                    <a:lnTo>
                      <a:pt x="288" y="123"/>
                    </a:lnTo>
                    <a:lnTo>
                      <a:pt x="285" y="109"/>
                    </a:lnTo>
                    <a:lnTo>
                      <a:pt x="281" y="95"/>
                    </a:lnTo>
                    <a:lnTo>
                      <a:pt x="276" y="81"/>
                    </a:lnTo>
                    <a:lnTo>
                      <a:pt x="269" y="68"/>
                    </a:lnTo>
                    <a:lnTo>
                      <a:pt x="261" y="56"/>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6"/>
              <p:cNvSpPr>
                <a:spLocks/>
              </p:cNvSpPr>
              <p:nvPr/>
            </p:nvSpPr>
            <p:spPr bwMode="auto">
              <a:xfrm>
                <a:off x="2740" y="1373"/>
                <a:ext cx="20" cy="21"/>
              </a:xfrm>
              <a:custGeom>
                <a:avLst/>
                <a:gdLst>
                  <a:gd name="T0" fmla="*/ 252 w 289"/>
                  <a:gd name="T1" fmla="*/ 43 h 292"/>
                  <a:gd name="T2" fmla="*/ 229 w 289"/>
                  <a:gd name="T3" fmla="*/ 25 h 292"/>
                  <a:gd name="T4" fmla="*/ 205 w 289"/>
                  <a:gd name="T5" fmla="*/ 11 h 292"/>
                  <a:gd name="T6" fmla="*/ 180 w 289"/>
                  <a:gd name="T7" fmla="*/ 3 h 292"/>
                  <a:gd name="T8" fmla="*/ 153 w 289"/>
                  <a:gd name="T9" fmla="*/ 0 h 292"/>
                  <a:gd name="T10" fmla="*/ 125 w 289"/>
                  <a:gd name="T11" fmla="*/ 2 h 292"/>
                  <a:gd name="T12" fmla="*/ 98 w 289"/>
                  <a:gd name="T13" fmla="*/ 10 h 292"/>
                  <a:gd name="T14" fmla="*/ 72 w 289"/>
                  <a:gd name="T15" fmla="*/ 23 h 292"/>
                  <a:gd name="T16" fmla="*/ 48 w 289"/>
                  <a:gd name="T17" fmla="*/ 40 h 292"/>
                  <a:gd name="T18" fmla="*/ 29 w 289"/>
                  <a:gd name="T19" fmla="*/ 62 h 292"/>
                  <a:gd name="T20" fmla="*/ 14 w 289"/>
                  <a:gd name="T21" fmla="*/ 86 h 292"/>
                  <a:gd name="T22" fmla="*/ 4 w 289"/>
                  <a:gd name="T23" fmla="*/ 112 h 292"/>
                  <a:gd name="T24" fmla="*/ 0 w 289"/>
                  <a:gd name="T25" fmla="*/ 139 h 292"/>
                  <a:gd name="T26" fmla="*/ 1 w 289"/>
                  <a:gd name="T27" fmla="*/ 167 h 292"/>
                  <a:gd name="T28" fmla="*/ 7 w 289"/>
                  <a:gd name="T29" fmla="*/ 194 h 292"/>
                  <a:gd name="T30" fmla="*/ 19 w 289"/>
                  <a:gd name="T31" fmla="*/ 220 h 292"/>
                  <a:gd name="T32" fmla="*/ 37 w 289"/>
                  <a:gd name="T33" fmla="*/ 244 h 292"/>
                  <a:gd name="T34" fmla="*/ 58 w 289"/>
                  <a:gd name="T35" fmla="*/ 263 h 292"/>
                  <a:gd name="T36" fmla="*/ 82 w 289"/>
                  <a:gd name="T37" fmla="*/ 278 h 292"/>
                  <a:gd name="T38" fmla="*/ 109 w 289"/>
                  <a:gd name="T39" fmla="*/ 288 h 292"/>
                  <a:gd name="T40" fmla="*/ 136 w 289"/>
                  <a:gd name="T41" fmla="*/ 292 h 292"/>
                  <a:gd name="T42" fmla="*/ 163 w 289"/>
                  <a:gd name="T43" fmla="*/ 291 h 292"/>
                  <a:gd name="T44" fmla="*/ 190 w 289"/>
                  <a:gd name="T45" fmla="*/ 285 h 292"/>
                  <a:gd name="T46" fmla="*/ 216 w 289"/>
                  <a:gd name="T47" fmla="*/ 273 h 292"/>
                  <a:gd name="T48" fmla="*/ 241 w 289"/>
                  <a:gd name="T49" fmla="*/ 255 h 292"/>
                  <a:gd name="T50" fmla="*/ 260 w 289"/>
                  <a:gd name="T51" fmla="*/ 233 h 292"/>
                  <a:gd name="T52" fmla="*/ 275 w 289"/>
                  <a:gd name="T53" fmla="*/ 208 h 292"/>
                  <a:gd name="T54" fmla="*/ 284 w 289"/>
                  <a:gd name="T55" fmla="*/ 180 h 292"/>
                  <a:gd name="T56" fmla="*/ 289 w 289"/>
                  <a:gd name="T57" fmla="*/ 151 h 292"/>
                  <a:gd name="T58" fmla="*/ 288 w 289"/>
                  <a:gd name="T59" fmla="*/ 123 h 292"/>
                  <a:gd name="T60" fmla="*/ 281 w 289"/>
                  <a:gd name="T61" fmla="*/ 94 h 292"/>
                  <a:gd name="T62" fmla="*/ 269 w 289"/>
                  <a:gd name="T63" fmla="*/ 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2">
                    <a:moveTo>
                      <a:pt x="261" y="55"/>
                    </a:moveTo>
                    <a:lnTo>
                      <a:pt x="252" y="43"/>
                    </a:lnTo>
                    <a:lnTo>
                      <a:pt x="241" y="33"/>
                    </a:lnTo>
                    <a:lnTo>
                      <a:pt x="229" y="25"/>
                    </a:lnTo>
                    <a:lnTo>
                      <a:pt x="218" y="17"/>
                    </a:lnTo>
                    <a:lnTo>
                      <a:pt x="205" y="11"/>
                    </a:lnTo>
                    <a:lnTo>
                      <a:pt x="193" y="7"/>
                    </a:lnTo>
                    <a:lnTo>
                      <a:pt x="180" y="3"/>
                    </a:lnTo>
                    <a:lnTo>
                      <a:pt x="166" y="1"/>
                    </a:lnTo>
                    <a:lnTo>
                      <a:pt x="153" y="0"/>
                    </a:lnTo>
                    <a:lnTo>
                      <a:pt x="139" y="1"/>
                    </a:lnTo>
                    <a:lnTo>
                      <a:pt x="125" y="2"/>
                    </a:lnTo>
                    <a:lnTo>
                      <a:pt x="112" y="5"/>
                    </a:lnTo>
                    <a:lnTo>
                      <a:pt x="98" y="10"/>
                    </a:lnTo>
                    <a:lnTo>
                      <a:pt x="84" y="15"/>
                    </a:lnTo>
                    <a:lnTo>
                      <a:pt x="72" y="23"/>
                    </a:lnTo>
                    <a:lnTo>
                      <a:pt x="59" y="31"/>
                    </a:lnTo>
                    <a:lnTo>
                      <a:pt x="48" y="40"/>
                    </a:lnTo>
                    <a:lnTo>
                      <a:pt x="38" y="51"/>
                    </a:lnTo>
                    <a:lnTo>
                      <a:pt x="29" y="62"/>
                    </a:lnTo>
                    <a:lnTo>
                      <a:pt x="21" y="73"/>
                    </a:lnTo>
                    <a:lnTo>
                      <a:pt x="14" y="86"/>
                    </a:lnTo>
                    <a:lnTo>
                      <a:pt x="9" y="99"/>
                    </a:lnTo>
                    <a:lnTo>
                      <a:pt x="4" y="112"/>
                    </a:lnTo>
                    <a:lnTo>
                      <a:pt x="2" y="126"/>
                    </a:lnTo>
                    <a:lnTo>
                      <a:pt x="0" y="139"/>
                    </a:lnTo>
                    <a:lnTo>
                      <a:pt x="0" y="153"/>
                    </a:lnTo>
                    <a:lnTo>
                      <a:pt x="1" y="167"/>
                    </a:lnTo>
                    <a:lnTo>
                      <a:pt x="3" y="180"/>
                    </a:lnTo>
                    <a:lnTo>
                      <a:pt x="7" y="194"/>
                    </a:lnTo>
                    <a:lnTo>
                      <a:pt x="12" y="208"/>
                    </a:lnTo>
                    <a:lnTo>
                      <a:pt x="19" y="220"/>
                    </a:lnTo>
                    <a:lnTo>
                      <a:pt x="28" y="233"/>
                    </a:lnTo>
                    <a:lnTo>
                      <a:pt x="37" y="244"/>
                    </a:lnTo>
                    <a:lnTo>
                      <a:pt x="47" y="254"/>
                    </a:lnTo>
                    <a:lnTo>
                      <a:pt x="58" y="263"/>
                    </a:lnTo>
                    <a:lnTo>
                      <a:pt x="70" y="271"/>
                    </a:lnTo>
                    <a:lnTo>
                      <a:pt x="82" y="278"/>
                    </a:lnTo>
                    <a:lnTo>
                      <a:pt x="96" y="283"/>
                    </a:lnTo>
                    <a:lnTo>
                      <a:pt x="109" y="288"/>
                    </a:lnTo>
                    <a:lnTo>
                      <a:pt x="122" y="290"/>
                    </a:lnTo>
                    <a:lnTo>
                      <a:pt x="136" y="292"/>
                    </a:lnTo>
                    <a:lnTo>
                      <a:pt x="150" y="292"/>
                    </a:lnTo>
                    <a:lnTo>
                      <a:pt x="163" y="291"/>
                    </a:lnTo>
                    <a:lnTo>
                      <a:pt x="177" y="289"/>
                    </a:lnTo>
                    <a:lnTo>
                      <a:pt x="190" y="285"/>
                    </a:lnTo>
                    <a:lnTo>
                      <a:pt x="203" y="280"/>
                    </a:lnTo>
                    <a:lnTo>
                      <a:pt x="216" y="273"/>
                    </a:lnTo>
                    <a:lnTo>
                      <a:pt x="228" y="265"/>
                    </a:lnTo>
                    <a:lnTo>
                      <a:pt x="241" y="255"/>
                    </a:lnTo>
                    <a:lnTo>
                      <a:pt x="251" y="244"/>
                    </a:lnTo>
                    <a:lnTo>
                      <a:pt x="260" y="233"/>
                    </a:lnTo>
                    <a:lnTo>
                      <a:pt x="268" y="221"/>
                    </a:lnTo>
                    <a:lnTo>
                      <a:pt x="275" y="208"/>
                    </a:lnTo>
                    <a:lnTo>
                      <a:pt x="280" y="194"/>
                    </a:lnTo>
                    <a:lnTo>
                      <a:pt x="284" y="180"/>
                    </a:lnTo>
                    <a:lnTo>
                      <a:pt x="287" y="166"/>
                    </a:lnTo>
                    <a:lnTo>
                      <a:pt x="289" y="151"/>
                    </a:lnTo>
                    <a:lnTo>
                      <a:pt x="289" y="137"/>
                    </a:lnTo>
                    <a:lnTo>
                      <a:pt x="288" y="123"/>
                    </a:lnTo>
                    <a:lnTo>
                      <a:pt x="285" y="108"/>
                    </a:lnTo>
                    <a:lnTo>
                      <a:pt x="281" y="94"/>
                    </a:lnTo>
                    <a:lnTo>
                      <a:pt x="276" y="80"/>
                    </a:lnTo>
                    <a:lnTo>
                      <a:pt x="269" y="67"/>
                    </a:lnTo>
                    <a:lnTo>
                      <a:pt x="261" y="55"/>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7"/>
              <p:cNvSpPr>
                <a:spLocks/>
              </p:cNvSpPr>
              <p:nvPr/>
            </p:nvSpPr>
            <p:spPr bwMode="auto">
              <a:xfrm>
                <a:off x="2878" y="1300"/>
                <a:ext cx="21" cy="21"/>
              </a:xfrm>
              <a:custGeom>
                <a:avLst/>
                <a:gdLst>
                  <a:gd name="T0" fmla="*/ 252 w 289"/>
                  <a:gd name="T1" fmla="*/ 49 h 294"/>
                  <a:gd name="T2" fmla="*/ 230 w 289"/>
                  <a:gd name="T3" fmla="*/ 29 h 294"/>
                  <a:gd name="T4" fmla="*/ 206 w 289"/>
                  <a:gd name="T5" fmla="*/ 15 h 294"/>
                  <a:gd name="T6" fmla="*/ 180 w 289"/>
                  <a:gd name="T7" fmla="*/ 5 h 294"/>
                  <a:gd name="T8" fmla="*/ 153 w 289"/>
                  <a:gd name="T9" fmla="*/ 1 h 294"/>
                  <a:gd name="T10" fmla="*/ 126 w 289"/>
                  <a:gd name="T11" fmla="*/ 2 h 294"/>
                  <a:gd name="T12" fmla="*/ 99 w 289"/>
                  <a:gd name="T13" fmla="*/ 8 h 294"/>
                  <a:gd name="T14" fmla="*/ 72 w 289"/>
                  <a:gd name="T15" fmla="*/ 20 h 294"/>
                  <a:gd name="T16" fmla="*/ 49 w 289"/>
                  <a:gd name="T17" fmla="*/ 38 h 294"/>
                  <a:gd name="T18" fmla="*/ 29 w 289"/>
                  <a:gd name="T19" fmla="*/ 60 h 294"/>
                  <a:gd name="T20" fmla="*/ 15 w 289"/>
                  <a:gd name="T21" fmla="*/ 86 h 294"/>
                  <a:gd name="T22" fmla="*/ 5 w 289"/>
                  <a:gd name="T23" fmla="*/ 113 h 294"/>
                  <a:gd name="T24" fmla="*/ 0 w 289"/>
                  <a:gd name="T25" fmla="*/ 141 h 294"/>
                  <a:gd name="T26" fmla="*/ 1 w 289"/>
                  <a:gd name="T27" fmla="*/ 170 h 294"/>
                  <a:gd name="T28" fmla="*/ 8 w 289"/>
                  <a:gd name="T29" fmla="*/ 199 h 294"/>
                  <a:gd name="T30" fmla="*/ 20 w 289"/>
                  <a:gd name="T31" fmla="*/ 226 h 294"/>
                  <a:gd name="T32" fmla="*/ 37 w 289"/>
                  <a:gd name="T33" fmla="*/ 249 h 294"/>
                  <a:gd name="T34" fmla="*/ 59 w 289"/>
                  <a:gd name="T35" fmla="*/ 268 h 294"/>
                  <a:gd name="T36" fmla="*/ 83 w 289"/>
                  <a:gd name="T37" fmla="*/ 281 h 294"/>
                  <a:gd name="T38" fmla="*/ 109 w 289"/>
                  <a:gd name="T39" fmla="*/ 291 h 294"/>
                  <a:gd name="T40" fmla="*/ 136 w 289"/>
                  <a:gd name="T41" fmla="*/ 294 h 294"/>
                  <a:gd name="T42" fmla="*/ 164 w 289"/>
                  <a:gd name="T43" fmla="*/ 291 h 294"/>
                  <a:gd name="T44" fmla="*/ 191 w 289"/>
                  <a:gd name="T45" fmla="*/ 283 h 294"/>
                  <a:gd name="T46" fmla="*/ 216 w 289"/>
                  <a:gd name="T47" fmla="*/ 270 h 294"/>
                  <a:gd name="T48" fmla="*/ 241 w 289"/>
                  <a:gd name="T49" fmla="*/ 252 h 294"/>
                  <a:gd name="T50" fmla="*/ 260 w 289"/>
                  <a:gd name="T51" fmla="*/ 231 h 294"/>
                  <a:gd name="T52" fmla="*/ 275 w 289"/>
                  <a:gd name="T53" fmla="*/ 207 h 294"/>
                  <a:gd name="T54" fmla="*/ 285 w 289"/>
                  <a:gd name="T55" fmla="*/ 180 h 294"/>
                  <a:gd name="T56" fmla="*/ 289 w 289"/>
                  <a:gd name="T57" fmla="*/ 154 h 294"/>
                  <a:gd name="T58" fmla="*/ 288 w 289"/>
                  <a:gd name="T59" fmla="*/ 126 h 294"/>
                  <a:gd name="T60" fmla="*/ 282 w 289"/>
                  <a:gd name="T61" fmla="*/ 99 h 294"/>
                  <a:gd name="T62" fmla="*/ 270 w 289"/>
                  <a:gd name="T63" fmla="*/ 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4">
                    <a:moveTo>
                      <a:pt x="262" y="60"/>
                    </a:moveTo>
                    <a:lnTo>
                      <a:pt x="252" y="49"/>
                    </a:lnTo>
                    <a:lnTo>
                      <a:pt x="242" y="38"/>
                    </a:lnTo>
                    <a:lnTo>
                      <a:pt x="230" y="29"/>
                    </a:lnTo>
                    <a:lnTo>
                      <a:pt x="218" y="21"/>
                    </a:lnTo>
                    <a:lnTo>
                      <a:pt x="206" y="15"/>
                    </a:lnTo>
                    <a:lnTo>
                      <a:pt x="193" y="9"/>
                    </a:lnTo>
                    <a:lnTo>
                      <a:pt x="180" y="5"/>
                    </a:lnTo>
                    <a:lnTo>
                      <a:pt x="167" y="2"/>
                    </a:lnTo>
                    <a:lnTo>
                      <a:pt x="153" y="1"/>
                    </a:lnTo>
                    <a:lnTo>
                      <a:pt x="140" y="0"/>
                    </a:lnTo>
                    <a:lnTo>
                      <a:pt x="126" y="2"/>
                    </a:lnTo>
                    <a:lnTo>
                      <a:pt x="112" y="4"/>
                    </a:lnTo>
                    <a:lnTo>
                      <a:pt x="99" y="8"/>
                    </a:lnTo>
                    <a:lnTo>
                      <a:pt x="85" y="13"/>
                    </a:lnTo>
                    <a:lnTo>
                      <a:pt x="72" y="20"/>
                    </a:lnTo>
                    <a:lnTo>
                      <a:pt x="60" y="28"/>
                    </a:lnTo>
                    <a:lnTo>
                      <a:pt x="49" y="38"/>
                    </a:lnTo>
                    <a:lnTo>
                      <a:pt x="38" y="48"/>
                    </a:lnTo>
                    <a:lnTo>
                      <a:pt x="29" y="60"/>
                    </a:lnTo>
                    <a:lnTo>
                      <a:pt x="21" y="72"/>
                    </a:lnTo>
                    <a:lnTo>
                      <a:pt x="15" y="86"/>
                    </a:lnTo>
                    <a:lnTo>
                      <a:pt x="9" y="99"/>
                    </a:lnTo>
                    <a:lnTo>
                      <a:pt x="5" y="113"/>
                    </a:lnTo>
                    <a:lnTo>
                      <a:pt x="2" y="127"/>
                    </a:lnTo>
                    <a:lnTo>
                      <a:pt x="0" y="141"/>
                    </a:lnTo>
                    <a:lnTo>
                      <a:pt x="0" y="156"/>
                    </a:lnTo>
                    <a:lnTo>
                      <a:pt x="1" y="170"/>
                    </a:lnTo>
                    <a:lnTo>
                      <a:pt x="4" y="184"/>
                    </a:lnTo>
                    <a:lnTo>
                      <a:pt x="8" y="199"/>
                    </a:lnTo>
                    <a:lnTo>
                      <a:pt x="13" y="213"/>
                    </a:lnTo>
                    <a:lnTo>
                      <a:pt x="20" y="226"/>
                    </a:lnTo>
                    <a:lnTo>
                      <a:pt x="28" y="238"/>
                    </a:lnTo>
                    <a:lnTo>
                      <a:pt x="37" y="249"/>
                    </a:lnTo>
                    <a:lnTo>
                      <a:pt x="48" y="259"/>
                    </a:lnTo>
                    <a:lnTo>
                      <a:pt x="59" y="268"/>
                    </a:lnTo>
                    <a:lnTo>
                      <a:pt x="70" y="275"/>
                    </a:lnTo>
                    <a:lnTo>
                      <a:pt x="83" y="281"/>
                    </a:lnTo>
                    <a:lnTo>
                      <a:pt x="96" y="286"/>
                    </a:lnTo>
                    <a:lnTo>
                      <a:pt x="109" y="291"/>
                    </a:lnTo>
                    <a:lnTo>
                      <a:pt x="123" y="293"/>
                    </a:lnTo>
                    <a:lnTo>
                      <a:pt x="136" y="294"/>
                    </a:lnTo>
                    <a:lnTo>
                      <a:pt x="150" y="293"/>
                    </a:lnTo>
                    <a:lnTo>
                      <a:pt x="164" y="291"/>
                    </a:lnTo>
                    <a:lnTo>
                      <a:pt x="177" y="287"/>
                    </a:lnTo>
                    <a:lnTo>
                      <a:pt x="191" y="283"/>
                    </a:lnTo>
                    <a:lnTo>
                      <a:pt x="204" y="277"/>
                    </a:lnTo>
                    <a:lnTo>
                      <a:pt x="216" y="270"/>
                    </a:lnTo>
                    <a:lnTo>
                      <a:pt x="229" y="262"/>
                    </a:lnTo>
                    <a:lnTo>
                      <a:pt x="241" y="252"/>
                    </a:lnTo>
                    <a:lnTo>
                      <a:pt x="251" y="242"/>
                    </a:lnTo>
                    <a:lnTo>
                      <a:pt x="260" y="231"/>
                    </a:lnTo>
                    <a:lnTo>
                      <a:pt x="268" y="219"/>
                    </a:lnTo>
                    <a:lnTo>
                      <a:pt x="275" y="207"/>
                    </a:lnTo>
                    <a:lnTo>
                      <a:pt x="281" y="194"/>
                    </a:lnTo>
                    <a:lnTo>
                      <a:pt x="285" y="180"/>
                    </a:lnTo>
                    <a:lnTo>
                      <a:pt x="288" y="167"/>
                    </a:lnTo>
                    <a:lnTo>
                      <a:pt x="289" y="154"/>
                    </a:lnTo>
                    <a:lnTo>
                      <a:pt x="289" y="140"/>
                    </a:lnTo>
                    <a:lnTo>
                      <a:pt x="288" y="126"/>
                    </a:lnTo>
                    <a:lnTo>
                      <a:pt x="286" y="113"/>
                    </a:lnTo>
                    <a:lnTo>
                      <a:pt x="282" y="99"/>
                    </a:lnTo>
                    <a:lnTo>
                      <a:pt x="277" y="86"/>
                    </a:lnTo>
                    <a:lnTo>
                      <a:pt x="270" y="72"/>
                    </a:lnTo>
                    <a:lnTo>
                      <a:pt x="262" y="60"/>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8"/>
              <p:cNvSpPr>
                <a:spLocks/>
              </p:cNvSpPr>
              <p:nvPr/>
            </p:nvSpPr>
            <p:spPr bwMode="auto">
              <a:xfrm>
                <a:off x="2726" y="1703"/>
                <a:ext cx="21" cy="20"/>
              </a:xfrm>
              <a:custGeom>
                <a:avLst/>
                <a:gdLst>
                  <a:gd name="T0" fmla="*/ 252 w 290"/>
                  <a:gd name="T1" fmla="*/ 49 h 290"/>
                  <a:gd name="T2" fmla="*/ 231 w 290"/>
                  <a:gd name="T3" fmla="*/ 29 h 290"/>
                  <a:gd name="T4" fmla="*/ 207 w 290"/>
                  <a:gd name="T5" fmla="*/ 14 h 290"/>
                  <a:gd name="T6" fmla="*/ 181 w 290"/>
                  <a:gd name="T7" fmla="*/ 5 h 290"/>
                  <a:gd name="T8" fmla="*/ 154 w 290"/>
                  <a:gd name="T9" fmla="*/ 0 h 290"/>
                  <a:gd name="T10" fmla="*/ 126 w 290"/>
                  <a:gd name="T11" fmla="*/ 1 h 290"/>
                  <a:gd name="T12" fmla="*/ 99 w 290"/>
                  <a:gd name="T13" fmla="*/ 7 h 290"/>
                  <a:gd name="T14" fmla="*/ 73 w 290"/>
                  <a:gd name="T15" fmla="*/ 19 h 290"/>
                  <a:gd name="T16" fmla="*/ 49 w 290"/>
                  <a:gd name="T17" fmla="*/ 38 h 290"/>
                  <a:gd name="T18" fmla="*/ 30 w 290"/>
                  <a:gd name="T19" fmla="*/ 59 h 290"/>
                  <a:gd name="T20" fmla="*/ 15 w 290"/>
                  <a:gd name="T21" fmla="*/ 83 h 290"/>
                  <a:gd name="T22" fmla="*/ 5 w 290"/>
                  <a:gd name="T23" fmla="*/ 109 h 290"/>
                  <a:gd name="T24" fmla="*/ 0 w 290"/>
                  <a:gd name="T25" fmla="*/ 136 h 290"/>
                  <a:gd name="T26" fmla="*/ 1 w 290"/>
                  <a:gd name="T27" fmla="*/ 164 h 290"/>
                  <a:gd name="T28" fmla="*/ 7 w 290"/>
                  <a:gd name="T29" fmla="*/ 191 h 290"/>
                  <a:gd name="T30" fmla="*/ 20 w 290"/>
                  <a:gd name="T31" fmla="*/ 217 h 290"/>
                  <a:gd name="T32" fmla="*/ 38 w 290"/>
                  <a:gd name="T33" fmla="*/ 241 h 290"/>
                  <a:gd name="T34" fmla="*/ 59 w 290"/>
                  <a:gd name="T35" fmla="*/ 261 h 290"/>
                  <a:gd name="T36" fmla="*/ 83 w 290"/>
                  <a:gd name="T37" fmla="*/ 276 h 290"/>
                  <a:gd name="T38" fmla="*/ 109 w 290"/>
                  <a:gd name="T39" fmla="*/ 286 h 290"/>
                  <a:gd name="T40" fmla="*/ 136 w 290"/>
                  <a:gd name="T41" fmla="*/ 290 h 290"/>
                  <a:gd name="T42" fmla="*/ 164 w 290"/>
                  <a:gd name="T43" fmla="*/ 289 h 290"/>
                  <a:gd name="T44" fmla="*/ 191 w 290"/>
                  <a:gd name="T45" fmla="*/ 283 h 290"/>
                  <a:gd name="T46" fmla="*/ 217 w 290"/>
                  <a:gd name="T47" fmla="*/ 271 h 290"/>
                  <a:gd name="T48" fmla="*/ 241 w 290"/>
                  <a:gd name="T49" fmla="*/ 253 h 290"/>
                  <a:gd name="T50" fmla="*/ 260 w 290"/>
                  <a:gd name="T51" fmla="*/ 231 h 290"/>
                  <a:gd name="T52" fmla="*/ 275 w 290"/>
                  <a:gd name="T53" fmla="*/ 207 h 290"/>
                  <a:gd name="T54" fmla="*/ 284 w 290"/>
                  <a:gd name="T55" fmla="*/ 181 h 290"/>
                  <a:gd name="T56" fmla="*/ 290 w 290"/>
                  <a:gd name="T57" fmla="*/ 154 h 290"/>
                  <a:gd name="T58" fmla="*/ 289 w 290"/>
                  <a:gd name="T59" fmla="*/ 126 h 290"/>
                  <a:gd name="T60" fmla="*/ 282 w 290"/>
                  <a:gd name="T61" fmla="*/ 99 h 290"/>
                  <a:gd name="T62" fmla="*/ 270 w 290"/>
                  <a:gd name="T63"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90">
                    <a:moveTo>
                      <a:pt x="261" y="61"/>
                    </a:moveTo>
                    <a:lnTo>
                      <a:pt x="252" y="49"/>
                    </a:lnTo>
                    <a:lnTo>
                      <a:pt x="242" y="39"/>
                    </a:lnTo>
                    <a:lnTo>
                      <a:pt x="231" y="29"/>
                    </a:lnTo>
                    <a:lnTo>
                      <a:pt x="219" y="21"/>
                    </a:lnTo>
                    <a:lnTo>
                      <a:pt x="207" y="14"/>
                    </a:lnTo>
                    <a:lnTo>
                      <a:pt x="194" y="9"/>
                    </a:lnTo>
                    <a:lnTo>
                      <a:pt x="181" y="5"/>
                    </a:lnTo>
                    <a:lnTo>
                      <a:pt x="168" y="2"/>
                    </a:lnTo>
                    <a:lnTo>
                      <a:pt x="154" y="0"/>
                    </a:lnTo>
                    <a:lnTo>
                      <a:pt x="139" y="0"/>
                    </a:lnTo>
                    <a:lnTo>
                      <a:pt x="126" y="1"/>
                    </a:lnTo>
                    <a:lnTo>
                      <a:pt x="112" y="3"/>
                    </a:lnTo>
                    <a:lnTo>
                      <a:pt x="99" y="7"/>
                    </a:lnTo>
                    <a:lnTo>
                      <a:pt x="86" y="13"/>
                    </a:lnTo>
                    <a:lnTo>
                      <a:pt x="73" y="19"/>
                    </a:lnTo>
                    <a:lnTo>
                      <a:pt x="61" y="28"/>
                    </a:lnTo>
                    <a:lnTo>
                      <a:pt x="49" y="38"/>
                    </a:lnTo>
                    <a:lnTo>
                      <a:pt x="39" y="48"/>
                    </a:lnTo>
                    <a:lnTo>
                      <a:pt x="30" y="59"/>
                    </a:lnTo>
                    <a:lnTo>
                      <a:pt x="22" y="71"/>
                    </a:lnTo>
                    <a:lnTo>
                      <a:pt x="15" y="83"/>
                    </a:lnTo>
                    <a:lnTo>
                      <a:pt x="10" y="96"/>
                    </a:lnTo>
                    <a:lnTo>
                      <a:pt x="5" y="109"/>
                    </a:lnTo>
                    <a:lnTo>
                      <a:pt x="2" y="123"/>
                    </a:lnTo>
                    <a:lnTo>
                      <a:pt x="0" y="136"/>
                    </a:lnTo>
                    <a:lnTo>
                      <a:pt x="0" y="151"/>
                    </a:lnTo>
                    <a:lnTo>
                      <a:pt x="1" y="164"/>
                    </a:lnTo>
                    <a:lnTo>
                      <a:pt x="4" y="178"/>
                    </a:lnTo>
                    <a:lnTo>
                      <a:pt x="7" y="191"/>
                    </a:lnTo>
                    <a:lnTo>
                      <a:pt x="14" y="204"/>
                    </a:lnTo>
                    <a:lnTo>
                      <a:pt x="20" y="217"/>
                    </a:lnTo>
                    <a:lnTo>
                      <a:pt x="29" y="229"/>
                    </a:lnTo>
                    <a:lnTo>
                      <a:pt x="38" y="241"/>
                    </a:lnTo>
                    <a:lnTo>
                      <a:pt x="48" y="252"/>
                    </a:lnTo>
                    <a:lnTo>
                      <a:pt x="59" y="261"/>
                    </a:lnTo>
                    <a:lnTo>
                      <a:pt x="71" y="269"/>
                    </a:lnTo>
                    <a:lnTo>
                      <a:pt x="83" y="276"/>
                    </a:lnTo>
                    <a:lnTo>
                      <a:pt x="96" y="281"/>
                    </a:lnTo>
                    <a:lnTo>
                      <a:pt x="109" y="286"/>
                    </a:lnTo>
                    <a:lnTo>
                      <a:pt x="123" y="288"/>
                    </a:lnTo>
                    <a:lnTo>
                      <a:pt x="136" y="290"/>
                    </a:lnTo>
                    <a:lnTo>
                      <a:pt x="151" y="290"/>
                    </a:lnTo>
                    <a:lnTo>
                      <a:pt x="164" y="289"/>
                    </a:lnTo>
                    <a:lnTo>
                      <a:pt x="178" y="287"/>
                    </a:lnTo>
                    <a:lnTo>
                      <a:pt x="191" y="283"/>
                    </a:lnTo>
                    <a:lnTo>
                      <a:pt x="205" y="277"/>
                    </a:lnTo>
                    <a:lnTo>
                      <a:pt x="217" y="271"/>
                    </a:lnTo>
                    <a:lnTo>
                      <a:pt x="229" y="262"/>
                    </a:lnTo>
                    <a:lnTo>
                      <a:pt x="241" y="253"/>
                    </a:lnTo>
                    <a:lnTo>
                      <a:pt x="251" y="242"/>
                    </a:lnTo>
                    <a:lnTo>
                      <a:pt x="260" y="231"/>
                    </a:lnTo>
                    <a:lnTo>
                      <a:pt x="268" y="219"/>
                    </a:lnTo>
                    <a:lnTo>
                      <a:pt x="275" y="207"/>
                    </a:lnTo>
                    <a:lnTo>
                      <a:pt x="280" y="194"/>
                    </a:lnTo>
                    <a:lnTo>
                      <a:pt x="284" y="181"/>
                    </a:lnTo>
                    <a:lnTo>
                      <a:pt x="288" y="167"/>
                    </a:lnTo>
                    <a:lnTo>
                      <a:pt x="290" y="154"/>
                    </a:lnTo>
                    <a:lnTo>
                      <a:pt x="290" y="139"/>
                    </a:lnTo>
                    <a:lnTo>
                      <a:pt x="289" y="126"/>
                    </a:lnTo>
                    <a:lnTo>
                      <a:pt x="287" y="112"/>
                    </a:lnTo>
                    <a:lnTo>
                      <a:pt x="282" y="99"/>
                    </a:lnTo>
                    <a:lnTo>
                      <a:pt x="276" y="86"/>
                    </a:lnTo>
                    <a:lnTo>
                      <a:pt x="270" y="73"/>
                    </a:lnTo>
                    <a:lnTo>
                      <a:pt x="261" y="61"/>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9"/>
              <p:cNvSpPr>
                <a:spLocks/>
              </p:cNvSpPr>
              <p:nvPr/>
            </p:nvSpPr>
            <p:spPr bwMode="auto">
              <a:xfrm>
                <a:off x="3008" y="1299"/>
                <a:ext cx="21" cy="21"/>
              </a:xfrm>
              <a:custGeom>
                <a:avLst/>
                <a:gdLst>
                  <a:gd name="T0" fmla="*/ 249 w 289"/>
                  <a:gd name="T1" fmla="*/ 49 h 290"/>
                  <a:gd name="T2" fmla="*/ 228 w 289"/>
                  <a:gd name="T3" fmla="*/ 29 h 290"/>
                  <a:gd name="T4" fmla="*/ 203 w 289"/>
                  <a:gd name="T5" fmla="*/ 15 h 290"/>
                  <a:gd name="T6" fmla="*/ 177 w 289"/>
                  <a:gd name="T7" fmla="*/ 5 h 290"/>
                  <a:gd name="T8" fmla="*/ 150 w 289"/>
                  <a:gd name="T9" fmla="*/ 1 h 290"/>
                  <a:gd name="T10" fmla="*/ 123 w 289"/>
                  <a:gd name="T11" fmla="*/ 2 h 290"/>
                  <a:gd name="T12" fmla="*/ 96 w 289"/>
                  <a:gd name="T13" fmla="*/ 8 h 290"/>
                  <a:gd name="T14" fmla="*/ 69 w 289"/>
                  <a:gd name="T15" fmla="*/ 20 h 290"/>
                  <a:gd name="T16" fmla="*/ 45 w 289"/>
                  <a:gd name="T17" fmla="*/ 38 h 290"/>
                  <a:gd name="T18" fmla="*/ 26 w 289"/>
                  <a:gd name="T19" fmla="*/ 59 h 290"/>
                  <a:gd name="T20" fmla="*/ 13 w 289"/>
                  <a:gd name="T21" fmla="*/ 83 h 290"/>
                  <a:gd name="T22" fmla="*/ 4 w 289"/>
                  <a:gd name="T23" fmla="*/ 110 h 290"/>
                  <a:gd name="T24" fmla="*/ 0 w 289"/>
                  <a:gd name="T25" fmla="*/ 137 h 290"/>
                  <a:gd name="T26" fmla="*/ 1 w 289"/>
                  <a:gd name="T27" fmla="*/ 164 h 290"/>
                  <a:gd name="T28" fmla="*/ 7 w 289"/>
                  <a:gd name="T29" fmla="*/ 191 h 290"/>
                  <a:gd name="T30" fmla="*/ 18 w 289"/>
                  <a:gd name="T31" fmla="*/ 218 h 290"/>
                  <a:gd name="T32" fmla="*/ 34 w 289"/>
                  <a:gd name="T33" fmla="*/ 241 h 290"/>
                  <a:gd name="T34" fmla="*/ 56 w 289"/>
                  <a:gd name="T35" fmla="*/ 261 h 290"/>
                  <a:gd name="T36" fmla="*/ 82 w 289"/>
                  <a:gd name="T37" fmla="*/ 275 h 290"/>
                  <a:gd name="T38" fmla="*/ 109 w 289"/>
                  <a:gd name="T39" fmla="*/ 285 h 290"/>
                  <a:gd name="T40" fmla="*/ 138 w 289"/>
                  <a:gd name="T41" fmla="*/ 289 h 290"/>
                  <a:gd name="T42" fmla="*/ 166 w 289"/>
                  <a:gd name="T43" fmla="*/ 289 h 290"/>
                  <a:gd name="T44" fmla="*/ 195 w 289"/>
                  <a:gd name="T45" fmla="*/ 282 h 290"/>
                  <a:gd name="T46" fmla="*/ 222 w 289"/>
                  <a:gd name="T47" fmla="*/ 270 h 290"/>
                  <a:gd name="T48" fmla="*/ 246 w 289"/>
                  <a:gd name="T49" fmla="*/ 252 h 290"/>
                  <a:gd name="T50" fmla="*/ 264 w 289"/>
                  <a:gd name="T51" fmla="*/ 231 h 290"/>
                  <a:gd name="T52" fmla="*/ 278 w 289"/>
                  <a:gd name="T53" fmla="*/ 207 h 290"/>
                  <a:gd name="T54" fmla="*/ 286 w 289"/>
                  <a:gd name="T55" fmla="*/ 180 h 290"/>
                  <a:gd name="T56" fmla="*/ 289 w 289"/>
                  <a:gd name="T57" fmla="*/ 154 h 290"/>
                  <a:gd name="T58" fmla="*/ 287 w 289"/>
                  <a:gd name="T59" fmla="*/ 126 h 290"/>
                  <a:gd name="T60" fmla="*/ 279 w 289"/>
                  <a:gd name="T61" fmla="*/ 99 h 290"/>
                  <a:gd name="T62" fmla="*/ 267 w 289"/>
                  <a:gd name="T63"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0">
                    <a:moveTo>
                      <a:pt x="258" y="60"/>
                    </a:moveTo>
                    <a:lnTo>
                      <a:pt x="249" y="49"/>
                    </a:lnTo>
                    <a:lnTo>
                      <a:pt x="239" y="38"/>
                    </a:lnTo>
                    <a:lnTo>
                      <a:pt x="228" y="29"/>
                    </a:lnTo>
                    <a:lnTo>
                      <a:pt x="216" y="21"/>
                    </a:lnTo>
                    <a:lnTo>
                      <a:pt x="203" y="15"/>
                    </a:lnTo>
                    <a:lnTo>
                      <a:pt x="190" y="9"/>
                    </a:lnTo>
                    <a:lnTo>
                      <a:pt x="177" y="5"/>
                    </a:lnTo>
                    <a:lnTo>
                      <a:pt x="163" y="2"/>
                    </a:lnTo>
                    <a:lnTo>
                      <a:pt x="150" y="1"/>
                    </a:lnTo>
                    <a:lnTo>
                      <a:pt x="136" y="0"/>
                    </a:lnTo>
                    <a:lnTo>
                      <a:pt x="123" y="2"/>
                    </a:lnTo>
                    <a:lnTo>
                      <a:pt x="109" y="4"/>
                    </a:lnTo>
                    <a:lnTo>
                      <a:pt x="96" y="8"/>
                    </a:lnTo>
                    <a:lnTo>
                      <a:pt x="83" y="13"/>
                    </a:lnTo>
                    <a:lnTo>
                      <a:pt x="69" y="20"/>
                    </a:lnTo>
                    <a:lnTo>
                      <a:pt x="57" y="28"/>
                    </a:lnTo>
                    <a:lnTo>
                      <a:pt x="45" y="38"/>
                    </a:lnTo>
                    <a:lnTo>
                      <a:pt x="35" y="48"/>
                    </a:lnTo>
                    <a:lnTo>
                      <a:pt x="26" y="59"/>
                    </a:lnTo>
                    <a:lnTo>
                      <a:pt x="19" y="71"/>
                    </a:lnTo>
                    <a:lnTo>
                      <a:pt x="13" y="83"/>
                    </a:lnTo>
                    <a:lnTo>
                      <a:pt x="8" y="97"/>
                    </a:lnTo>
                    <a:lnTo>
                      <a:pt x="4" y="110"/>
                    </a:lnTo>
                    <a:lnTo>
                      <a:pt x="2" y="123"/>
                    </a:lnTo>
                    <a:lnTo>
                      <a:pt x="0" y="137"/>
                    </a:lnTo>
                    <a:lnTo>
                      <a:pt x="0" y="150"/>
                    </a:lnTo>
                    <a:lnTo>
                      <a:pt x="1" y="164"/>
                    </a:lnTo>
                    <a:lnTo>
                      <a:pt x="4" y="178"/>
                    </a:lnTo>
                    <a:lnTo>
                      <a:pt x="7" y="191"/>
                    </a:lnTo>
                    <a:lnTo>
                      <a:pt x="12" y="205"/>
                    </a:lnTo>
                    <a:lnTo>
                      <a:pt x="18" y="218"/>
                    </a:lnTo>
                    <a:lnTo>
                      <a:pt x="25" y="230"/>
                    </a:lnTo>
                    <a:lnTo>
                      <a:pt x="34" y="241"/>
                    </a:lnTo>
                    <a:lnTo>
                      <a:pt x="45" y="252"/>
                    </a:lnTo>
                    <a:lnTo>
                      <a:pt x="56" y="261"/>
                    </a:lnTo>
                    <a:lnTo>
                      <a:pt x="68" y="269"/>
                    </a:lnTo>
                    <a:lnTo>
                      <a:pt x="82" y="275"/>
                    </a:lnTo>
                    <a:lnTo>
                      <a:pt x="96" y="281"/>
                    </a:lnTo>
                    <a:lnTo>
                      <a:pt x="109" y="285"/>
                    </a:lnTo>
                    <a:lnTo>
                      <a:pt x="123" y="288"/>
                    </a:lnTo>
                    <a:lnTo>
                      <a:pt x="138" y="289"/>
                    </a:lnTo>
                    <a:lnTo>
                      <a:pt x="152" y="290"/>
                    </a:lnTo>
                    <a:lnTo>
                      <a:pt x="166" y="289"/>
                    </a:lnTo>
                    <a:lnTo>
                      <a:pt x="181" y="286"/>
                    </a:lnTo>
                    <a:lnTo>
                      <a:pt x="195" y="282"/>
                    </a:lnTo>
                    <a:lnTo>
                      <a:pt x="208" y="277"/>
                    </a:lnTo>
                    <a:lnTo>
                      <a:pt x="222" y="270"/>
                    </a:lnTo>
                    <a:lnTo>
                      <a:pt x="234" y="262"/>
                    </a:lnTo>
                    <a:lnTo>
                      <a:pt x="246" y="252"/>
                    </a:lnTo>
                    <a:lnTo>
                      <a:pt x="256" y="242"/>
                    </a:lnTo>
                    <a:lnTo>
                      <a:pt x="264" y="231"/>
                    </a:lnTo>
                    <a:lnTo>
                      <a:pt x="272" y="219"/>
                    </a:lnTo>
                    <a:lnTo>
                      <a:pt x="278" y="207"/>
                    </a:lnTo>
                    <a:lnTo>
                      <a:pt x="283" y="195"/>
                    </a:lnTo>
                    <a:lnTo>
                      <a:pt x="286" y="180"/>
                    </a:lnTo>
                    <a:lnTo>
                      <a:pt x="288" y="167"/>
                    </a:lnTo>
                    <a:lnTo>
                      <a:pt x="289" y="154"/>
                    </a:lnTo>
                    <a:lnTo>
                      <a:pt x="289" y="140"/>
                    </a:lnTo>
                    <a:lnTo>
                      <a:pt x="287" y="126"/>
                    </a:lnTo>
                    <a:lnTo>
                      <a:pt x="284" y="113"/>
                    </a:lnTo>
                    <a:lnTo>
                      <a:pt x="279" y="99"/>
                    </a:lnTo>
                    <a:lnTo>
                      <a:pt x="274" y="85"/>
                    </a:lnTo>
                    <a:lnTo>
                      <a:pt x="267" y="72"/>
                    </a:lnTo>
                    <a:lnTo>
                      <a:pt x="258" y="60"/>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0"/>
              <p:cNvSpPr>
                <a:spLocks/>
              </p:cNvSpPr>
              <p:nvPr/>
            </p:nvSpPr>
            <p:spPr bwMode="auto">
              <a:xfrm>
                <a:off x="3009" y="1726"/>
                <a:ext cx="58" cy="59"/>
              </a:xfrm>
              <a:custGeom>
                <a:avLst/>
                <a:gdLst>
                  <a:gd name="T0" fmla="*/ 466 w 813"/>
                  <a:gd name="T1" fmla="*/ 0 h 823"/>
                  <a:gd name="T2" fmla="*/ 507 w 813"/>
                  <a:gd name="T3" fmla="*/ 315 h 823"/>
                  <a:gd name="T4" fmla="*/ 813 w 813"/>
                  <a:gd name="T5" fmla="*/ 372 h 823"/>
                  <a:gd name="T6" fmla="*/ 531 w 813"/>
                  <a:gd name="T7" fmla="*/ 509 h 823"/>
                  <a:gd name="T8" fmla="*/ 563 w 813"/>
                  <a:gd name="T9" fmla="*/ 823 h 823"/>
                  <a:gd name="T10" fmla="*/ 354 w 813"/>
                  <a:gd name="T11" fmla="*/ 589 h 823"/>
                  <a:gd name="T12" fmla="*/ 65 w 813"/>
                  <a:gd name="T13" fmla="*/ 718 h 823"/>
                  <a:gd name="T14" fmla="*/ 217 w 813"/>
                  <a:gd name="T15" fmla="*/ 445 h 823"/>
                  <a:gd name="T16" fmla="*/ 0 w 813"/>
                  <a:gd name="T17" fmla="*/ 210 h 823"/>
                  <a:gd name="T18" fmla="*/ 313 w 813"/>
                  <a:gd name="T19" fmla="*/ 275 h 823"/>
                  <a:gd name="T20" fmla="*/ 466 w 81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23">
                    <a:moveTo>
                      <a:pt x="466" y="0"/>
                    </a:moveTo>
                    <a:lnTo>
                      <a:pt x="507" y="315"/>
                    </a:lnTo>
                    <a:lnTo>
                      <a:pt x="813" y="372"/>
                    </a:lnTo>
                    <a:lnTo>
                      <a:pt x="531" y="509"/>
                    </a:lnTo>
                    <a:lnTo>
                      <a:pt x="563" y="823"/>
                    </a:lnTo>
                    <a:lnTo>
                      <a:pt x="354" y="589"/>
                    </a:lnTo>
                    <a:lnTo>
                      <a:pt x="65" y="718"/>
                    </a:lnTo>
                    <a:lnTo>
                      <a:pt x="217" y="445"/>
                    </a:lnTo>
                    <a:lnTo>
                      <a:pt x="0" y="210"/>
                    </a:lnTo>
                    <a:lnTo>
                      <a:pt x="313" y="275"/>
                    </a:lnTo>
                    <a:lnTo>
                      <a:pt x="466"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61"/>
              <p:cNvSpPr>
                <a:spLocks/>
              </p:cNvSpPr>
              <p:nvPr/>
            </p:nvSpPr>
            <p:spPr bwMode="auto">
              <a:xfrm>
                <a:off x="2805" y="1468"/>
                <a:ext cx="37" cy="37"/>
              </a:xfrm>
              <a:custGeom>
                <a:avLst/>
                <a:gdLst>
                  <a:gd name="T0" fmla="*/ 129 w 524"/>
                  <a:gd name="T1" fmla="*/ 0 h 516"/>
                  <a:gd name="T2" fmla="*/ 282 w 524"/>
                  <a:gd name="T3" fmla="*/ 105 h 516"/>
                  <a:gd name="T4" fmla="*/ 460 w 524"/>
                  <a:gd name="T5" fmla="*/ 41 h 516"/>
                  <a:gd name="T6" fmla="*/ 403 w 524"/>
                  <a:gd name="T7" fmla="*/ 219 h 516"/>
                  <a:gd name="T8" fmla="*/ 524 w 524"/>
                  <a:gd name="T9" fmla="*/ 356 h 516"/>
                  <a:gd name="T10" fmla="*/ 339 w 524"/>
                  <a:gd name="T11" fmla="*/ 364 h 516"/>
                  <a:gd name="T12" fmla="*/ 242 w 524"/>
                  <a:gd name="T13" fmla="*/ 516 h 516"/>
                  <a:gd name="T14" fmla="*/ 178 w 524"/>
                  <a:gd name="T15" fmla="*/ 348 h 516"/>
                  <a:gd name="T16" fmla="*/ 0 w 524"/>
                  <a:gd name="T17" fmla="*/ 299 h 516"/>
                  <a:gd name="T18" fmla="*/ 145 w 524"/>
                  <a:gd name="T19" fmla="*/ 186 h 516"/>
                  <a:gd name="T20" fmla="*/ 129 w 524"/>
                  <a:gd name="T2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516">
                    <a:moveTo>
                      <a:pt x="129" y="0"/>
                    </a:moveTo>
                    <a:lnTo>
                      <a:pt x="282" y="105"/>
                    </a:lnTo>
                    <a:lnTo>
                      <a:pt x="460" y="41"/>
                    </a:lnTo>
                    <a:lnTo>
                      <a:pt x="403" y="219"/>
                    </a:lnTo>
                    <a:lnTo>
                      <a:pt x="524" y="356"/>
                    </a:lnTo>
                    <a:lnTo>
                      <a:pt x="339" y="364"/>
                    </a:lnTo>
                    <a:lnTo>
                      <a:pt x="242" y="516"/>
                    </a:lnTo>
                    <a:lnTo>
                      <a:pt x="178" y="348"/>
                    </a:lnTo>
                    <a:lnTo>
                      <a:pt x="0" y="299"/>
                    </a:lnTo>
                    <a:lnTo>
                      <a:pt x="145" y="186"/>
                    </a:lnTo>
                    <a:lnTo>
                      <a:pt x="129"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62"/>
              <p:cNvSpPr>
                <a:spLocks/>
              </p:cNvSpPr>
              <p:nvPr/>
            </p:nvSpPr>
            <p:spPr bwMode="auto">
              <a:xfrm>
                <a:off x="2888" y="1636"/>
                <a:ext cx="47" cy="49"/>
              </a:xfrm>
              <a:custGeom>
                <a:avLst/>
                <a:gdLst>
                  <a:gd name="T0" fmla="*/ 402 w 652"/>
                  <a:gd name="T1" fmla="*/ 0 h 686"/>
                  <a:gd name="T2" fmla="*/ 442 w 652"/>
                  <a:gd name="T3" fmla="*/ 242 h 686"/>
                  <a:gd name="T4" fmla="*/ 652 w 652"/>
                  <a:gd name="T5" fmla="*/ 346 h 686"/>
                  <a:gd name="T6" fmla="*/ 442 w 652"/>
                  <a:gd name="T7" fmla="*/ 452 h 686"/>
                  <a:gd name="T8" fmla="*/ 410 w 652"/>
                  <a:gd name="T9" fmla="*/ 686 h 686"/>
                  <a:gd name="T10" fmla="*/ 242 w 652"/>
                  <a:gd name="T11" fmla="*/ 516 h 686"/>
                  <a:gd name="T12" fmla="*/ 8 w 652"/>
                  <a:gd name="T13" fmla="*/ 565 h 686"/>
                  <a:gd name="T14" fmla="*/ 113 w 652"/>
                  <a:gd name="T15" fmla="*/ 346 h 686"/>
                  <a:gd name="T16" fmla="*/ 0 w 652"/>
                  <a:gd name="T17" fmla="*/ 137 h 686"/>
                  <a:gd name="T18" fmla="*/ 242 w 652"/>
                  <a:gd name="T19" fmla="*/ 178 h 686"/>
                  <a:gd name="T20" fmla="*/ 402 w 652"/>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686">
                    <a:moveTo>
                      <a:pt x="402" y="0"/>
                    </a:moveTo>
                    <a:lnTo>
                      <a:pt x="442" y="242"/>
                    </a:lnTo>
                    <a:lnTo>
                      <a:pt x="652" y="346"/>
                    </a:lnTo>
                    <a:lnTo>
                      <a:pt x="442" y="452"/>
                    </a:lnTo>
                    <a:lnTo>
                      <a:pt x="410" y="686"/>
                    </a:lnTo>
                    <a:lnTo>
                      <a:pt x="242" y="516"/>
                    </a:lnTo>
                    <a:lnTo>
                      <a:pt x="8" y="565"/>
                    </a:lnTo>
                    <a:lnTo>
                      <a:pt x="113" y="346"/>
                    </a:lnTo>
                    <a:lnTo>
                      <a:pt x="0" y="137"/>
                    </a:lnTo>
                    <a:lnTo>
                      <a:pt x="242" y="178"/>
                    </a:lnTo>
                    <a:lnTo>
                      <a:pt x="402"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3"/>
              <p:cNvSpPr>
                <a:spLocks/>
              </p:cNvSpPr>
              <p:nvPr/>
            </p:nvSpPr>
            <p:spPr bwMode="auto">
              <a:xfrm>
                <a:off x="2844" y="1642"/>
                <a:ext cx="28" cy="28"/>
              </a:xfrm>
              <a:custGeom>
                <a:avLst/>
                <a:gdLst>
                  <a:gd name="T0" fmla="*/ 160 w 394"/>
                  <a:gd name="T1" fmla="*/ 0 h 395"/>
                  <a:gd name="T2" fmla="*/ 249 w 394"/>
                  <a:gd name="T3" fmla="*/ 105 h 395"/>
                  <a:gd name="T4" fmla="*/ 394 w 394"/>
                  <a:gd name="T5" fmla="*/ 89 h 395"/>
                  <a:gd name="T6" fmla="*/ 314 w 394"/>
                  <a:gd name="T7" fmla="*/ 210 h 395"/>
                  <a:gd name="T8" fmla="*/ 370 w 394"/>
                  <a:gd name="T9" fmla="*/ 338 h 395"/>
                  <a:gd name="T10" fmla="*/ 241 w 394"/>
                  <a:gd name="T11" fmla="*/ 306 h 395"/>
                  <a:gd name="T12" fmla="*/ 136 w 394"/>
                  <a:gd name="T13" fmla="*/ 395 h 395"/>
                  <a:gd name="T14" fmla="*/ 121 w 394"/>
                  <a:gd name="T15" fmla="*/ 257 h 395"/>
                  <a:gd name="T16" fmla="*/ 0 w 394"/>
                  <a:gd name="T17" fmla="*/ 186 h 395"/>
                  <a:gd name="T18" fmla="*/ 128 w 394"/>
                  <a:gd name="T19" fmla="*/ 137 h 395"/>
                  <a:gd name="T20" fmla="*/ 160 w 394"/>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95">
                    <a:moveTo>
                      <a:pt x="160" y="0"/>
                    </a:moveTo>
                    <a:lnTo>
                      <a:pt x="249" y="105"/>
                    </a:lnTo>
                    <a:lnTo>
                      <a:pt x="394" y="89"/>
                    </a:lnTo>
                    <a:lnTo>
                      <a:pt x="314" y="210"/>
                    </a:lnTo>
                    <a:lnTo>
                      <a:pt x="370" y="338"/>
                    </a:lnTo>
                    <a:lnTo>
                      <a:pt x="241" y="306"/>
                    </a:lnTo>
                    <a:lnTo>
                      <a:pt x="136" y="395"/>
                    </a:lnTo>
                    <a:lnTo>
                      <a:pt x="121" y="257"/>
                    </a:lnTo>
                    <a:lnTo>
                      <a:pt x="0" y="186"/>
                    </a:lnTo>
                    <a:lnTo>
                      <a:pt x="128" y="137"/>
                    </a:lnTo>
                    <a:lnTo>
                      <a:pt x="160" y="0"/>
                    </a:lnTo>
                    <a:close/>
                  </a:path>
                </a:pathLst>
              </a:custGeom>
              <a:solidFill>
                <a:srgbClr val="832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4"/>
              <p:cNvSpPr>
                <a:spLocks/>
              </p:cNvSpPr>
              <p:nvPr/>
            </p:nvSpPr>
            <p:spPr bwMode="auto">
              <a:xfrm>
                <a:off x="3018" y="1329"/>
                <a:ext cx="51" cy="53"/>
              </a:xfrm>
              <a:custGeom>
                <a:avLst/>
                <a:gdLst>
                  <a:gd name="T0" fmla="*/ 443 w 717"/>
                  <a:gd name="T1" fmla="*/ 0 h 750"/>
                  <a:gd name="T2" fmla="*/ 483 w 717"/>
                  <a:gd name="T3" fmla="*/ 257 h 750"/>
                  <a:gd name="T4" fmla="*/ 717 w 717"/>
                  <a:gd name="T5" fmla="*/ 370 h 750"/>
                  <a:gd name="T6" fmla="*/ 483 w 717"/>
                  <a:gd name="T7" fmla="*/ 491 h 750"/>
                  <a:gd name="T8" fmla="*/ 443 w 717"/>
                  <a:gd name="T9" fmla="*/ 750 h 750"/>
                  <a:gd name="T10" fmla="*/ 258 w 717"/>
                  <a:gd name="T11" fmla="*/ 556 h 750"/>
                  <a:gd name="T12" fmla="*/ 0 w 717"/>
                  <a:gd name="T13" fmla="*/ 604 h 750"/>
                  <a:gd name="T14" fmla="*/ 121 w 717"/>
                  <a:gd name="T15" fmla="*/ 370 h 750"/>
                  <a:gd name="T16" fmla="*/ 0 w 717"/>
                  <a:gd name="T17" fmla="*/ 136 h 750"/>
                  <a:gd name="T18" fmla="*/ 266 w 717"/>
                  <a:gd name="T19" fmla="*/ 184 h 750"/>
                  <a:gd name="T20" fmla="*/ 443 w 717"/>
                  <a:gd name="T2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750">
                    <a:moveTo>
                      <a:pt x="443" y="0"/>
                    </a:moveTo>
                    <a:lnTo>
                      <a:pt x="483" y="257"/>
                    </a:lnTo>
                    <a:lnTo>
                      <a:pt x="717" y="370"/>
                    </a:lnTo>
                    <a:lnTo>
                      <a:pt x="483" y="491"/>
                    </a:lnTo>
                    <a:lnTo>
                      <a:pt x="443" y="750"/>
                    </a:lnTo>
                    <a:lnTo>
                      <a:pt x="258" y="556"/>
                    </a:lnTo>
                    <a:lnTo>
                      <a:pt x="0" y="604"/>
                    </a:lnTo>
                    <a:lnTo>
                      <a:pt x="121" y="370"/>
                    </a:lnTo>
                    <a:lnTo>
                      <a:pt x="0" y="136"/>
                    </a:lnTo>
                    <a:lnTo>
                      <a:pt x="266" y="184"/>
                    </a:lnTo>
                    <a:lnTo>
                      <a:pt x="443" y="0"/>
                    </a:lnTo>
                    <a:close/>
                  </a:path>
                </a:pathLst>
              </a:custGeom>
              <a:solidFill>
                <a:srgbClr val="832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5"/>
              <p:cNvSpPr>
                <a:spLocks/>
              </p:cNvSpPr>
              <p:nvPr/>
            </p:nvSpPr>
            <p:spPr bwMode="auto">
              <a:xfrm>
                <a:off x="3033" y="1613"/>
                <a:ext cx="46" cy="47"/>
              </a:xfrm>
              <a:custGeom>
                <a:avLst/>
                <a:gdLst>
                  <a:gd name="T0" fmla="*/ 444 w 644"/>
                  <a:gd name="T1" fmla="*/ 0 h 654"/>
                  <a:gd name="T2" fmla="*/ 452 w 644"/>
                  <a:gd name="T3" fmla="*/ 234 h 654"/>
                  <a:gd name="T4" fmla="*/ 644 w 644"/>
                  <a:gd name="T5" fmla="*/ 355 h 654"/>
                  <a:gd name="T6" fmla="*/ 428 w 644"/>
                  <a:gd name="T7" fmla="*/ 436 h 654"/>
                  <a:gd name="T8" fmla="*/ 371 w 644"/>
                  <a:gd name="T9" fmla="*/ 654 h 654"/>
                  <a:gd name="T10" fmla="*/ 234 w 644"/>
                  <a:gd name="T11" fmla="*/ 477 h 654"/>
                  <a:gd name="T12" fmla="*/ 0 w 644"/>
                  <a:gd name="T13" fmla="*/ 493 h 654"/>
                  <a:gd name="T14" fmla="*/ 129 w 644"/>
                  <a:gd name="T15" fmla="*/ 299 h 654"/>
                  <a:gd name="T16" fmla="*/ 49 w 644"/>
                  <a:gd name="T17" fmla="*/ 89 h 654"/>
                  <a:gd name="T18" fmla="*/ 266 w 644"/>
                  <a:gd name="T19" fmla="*/ 145 h 654"/>
                  <a:gd name="T20" fmla="*/ 444 w 644"/>
                  <a:gd name="T21"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54">
                    <a:moveTo>
                      <a:pt x="444" y="0"/>
                    </a:moveTo>
                    <a:lnTo>
                      <a:pt x="452" y="234"/>
                    </a:lnTo>
                    <a:lnTo>
                      <a:pt x="644" y="355"/>
                    </a:lnTo>
                    <a:lnTo>
                      <a:pt x="428" y="436"/>
                    </a:lnTo>
                    <a:lnTo>
                      <a:pt x="371" y="654"/>
                    </a:lnTo>
                    <a:lnTo>
                      <a:pt x="234" y="477"/>
                    </a:lnTo>
                    <a:lnTo>
                      <a:pt x="0" y="493"/>
                    </a:lnTo>
                    <a:lnTo>
                      <a:pt x="129" y="299"/>
                    </a:lnTo>
                    <a:lnTo>
                      <a:pt x="49" y="89"/>
                    </a:lnTo>
                    <a:lnTo>
                      <a:pt x="266" y="145"/>
                    </a:lnTo>
                    <a:lnTo>
                      <a:pt x="444" y="0"/>
                    </a:lnTo>
                    <a:close/>
                  </a:path>
                </a:pathLst>
              </a:custGeom>
              <a:solidFill>
                <a:srgbClr val="DF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6"/>
              <p:cNvSpPr>
                <a:spLocks noEditPoints="1"/>
              </p:cNvSpPr>
              <p:nvPr/>
            </p:nvSpPr>
            <p:spPr bwMode="auto">
              <a:xfrm>
                <a:off x="2860" y="1221"/>
                <a:ext cx="59" cy="72"/>
              </a:xfrm>
              <a:custGeom>
                <a:avLst/>
                <a:gdLst>
                  <a:gd name="T0" fmla="*/ 617 w 827"/>
                  <a:gd name="T1" fmla="*/ 891 h 1006"/>
                  <a:gd name="T2" fmla="*/ 438 w 827"/>
                  <a:gd name="T3" fmla="*/ 871 h 1006"/>
                  <a:gd name="T4" fmla="*/ 280 w 827"/>
                  <a:gd name="T5" fmla="*/ 792 h 1006"/>
                  <a:gd name="T6" fmla="*/ 162 w 827"/>
                  <a:gd name="T7" fmla="*/ 651 h 1006"/>
                  <a:gd name="T8" fmla="*/ 147 w 827"/>
                  <a:gd name="T9" fmla="*/ 823 h 1006"/>
                  <a:gd name="T10" fmla="*/ 330 w 827"/>
                  <a:gd name="T11" fmla="*/ 954 h 1006"/>
                  <a:gd name="T12" fmla="*/ 547 w 827"/>
                  <a:gd name="T13" fmla="*/ 1006 h 1006"/>
                  <a:gd name="T14" fmla="*/ 773 w 827"/>
                  <a:gd name="T15" fmla="*/ 968 h 1006"/>
                  <a:gd name="T16" fmla="*/ 126 w 827"/>
                  <a:gd name="T17" fmla="*/ 559 h 1006"/>
                  <a:gd name="T18" fmla="*/ 117 w 827"/>
                  <a:gd name="T19" fmla="*/ 416 h 1006"/>
                  <a:gd name="T20" fmla="*/ 162 w 827"/>
                  <a:gd name="T21" fmla="*/ 284 h 1006"/>
                  <a:gd name="T22" fmla="*/ 256 w 827"/>
                  <a:gd name="T23" fmla="*/ 177 h 1006"/>
                  <a:gd name="T24" fmla="*/ 201 w 827"/>
                  <a:gd name="T25" fmla="*/ 78 h 1006"/>
                  <a:gd name="T26" fmla="*/ 74 w 827"/>
                  <a:gd name="T27" fmla="*/ 211 h 1006"/>
                  <a:gd name="T28" fmla="*/ 8 w 827"/>
                  <a:gd name="T29" fmla="*/ 381 h 1006"/>
                  <a:gd name="T30" fmla="*/ 9 w 827"/>
                  <a:gd name="T31" fmla="*/ 566 h 1006"/>
                  <a:gd name="T32" fmla="*/ 95 w 827"/>
                  <a:gd name="T33" fmla="*/ 654 h 1006"/>
                  <a:gd name="T34" fmla="*/ 398 w 827"/>
                  <a:gd name="T35" fmla="*/ 115 h 1006"/>
                  <a:gd name="T36" fmla="*/ 505 w 827"/>
                  <a:gd name="T37" fmla="*/ 122 h 1006"/>
                  <a:gd name="T38" fmla="*/ 603 w 827"/>
                  <a:gd name="T39" fmla="*/ 164 h 1006"/>
                  <a:gd name="T40" fmla="*/ 677 w 827"/>
                  <a:gd name="T41" fmla="*/ 243 h 1006"/>
                  <a:gd name="T42" fmla="*/ 740 w 827"/>
                  <a:gd name="T43" fmla="*/ 136 h 1006"/>
                  <a:gd name="T44" fmla="*/ 620 w 827"/>
                  <a:gd name="T45" fmla="*/ 42 h 1006"/>
                  <a:gd name="T46" fmla="*/ 475 w 827"/>
                  <a:gd name="T47" fmla="*/ 2 h 1006"/>
                  <a:gd name="T48" fmla="*/ 321 w 827"/>
                  <a:gd name="T49" fmla="*/ 18 h 1006"/>
                  <a:gd name="T50" fmla="*/ 690 w 827"/>
                  <a:gd name="T51" fmla="*/ 267 h 1006"/>
                  <a:gd name="T52" fmla="*/ 711 w 827"/>
                  <a:gd name="T53" fmla="*/ 391 h 1006"/>
                  <a:gd name="T54" fmla="*/ 673 w 827"/>
                  <a:gd name="T55" fmla="*/ 486 h 1006"/>
                  <a:gd name="T56" fmla="*/ 594 w 827"/>
                  <a:gd name="T57" fmla="*/ 557 h 1006"/>
                  <a:gd name="T58" fmla="*/ 733 w 827"/>
                  <a:gd name="T59" fmla="*/ 587 h 1006"/>
                  <a:gd name="T60" fmla="*/ 801 w 827"/>
                  <a:gd name="T61" fmla="*/ 482 h 1006"/>
                  <a:gd name="T62" fmla="*/ 825 w 827"/>
                  <a:gd name="T63" fmla="*/ 360 h 1006"/>
                  <a:gd name="T64" fmla="*/ 802 w 827"/>
                  <a:gd name="T65" fmla="*/ 233 h 1006"/>
                  <a:gd name="T66" fmla="*/ 564 w 827"/>
                  <a:gd name="T67" fmla="*/ 567 h 1006"/>
                  <a:gd name="T68" fmla="*/ 444 w 827"/>
                  <a:gd name="T69" fmla="*/ 551 h 1006"/>
                  <a:gd name="T70" fmla="*/ 286 w 827"/>
                  <a:gd name="T71" fmla="*/ 545 h 1006"/>
                  <a:gd name="T72" fmla="*/ 355 w 827"/>
                  <a:gd name="T73" fmla="*/ 624 h 1006"/>
                  <a:gd name="T74" fmla="*/ 446 w 827"/>
                  <a:gd name="T75" fmla="*/ 671 h 1006"/>
                  <a:gd name="T76" fmla="*/ 550 w 827"/>
                  <a:gd name="T77" fmla="*/ 680 h 1006"/>
                  <a:gd name="T78" fmla="*/ 594 w 827"/>
                  <a:gd name="T79" fmla="*/ 557 h 1006"/>
                  <a:gd name="T80" fmla="*/ 368 w 827"/>
                  <a:gd name="T81" fmla="*/ 437 h 1006"/>
                  <a:gd name="T82" fmla="*/ 397 w 827"/>
                  <a:gd name="T83" fmla="*/ 353 h 1006"/>
                  <a:gd name="T84" fmla="*/ 355 w 827"/>
                  <a:gd name="T85" fmla="*/ 244 h 1006"/>
                  <a:gd name="T86" fmla="*/ 293 w 827"/>
                  <a:gd name="T87" fmla="*/ 309 h 1006"/>
                  <a:gd name="T88" fmla="*/ 261 w 827"/>
                  <a:gd name="T89" fmla="*/ 391 h 1006"/>
                  <a:gd name="T90" fmla="*/ 261 w 827"/>
                  <a:gd name="T91" fmla="*/ 479 h 1006"/>
                  <a:gd name="T92" fmla="*/ 328 w 827"/>
                  <a:gd name="T93" fmla="*/ 509 h 1006"/>
                  <a:gd name="T94" fmla="*/ 479 w 827"/>
                  <a:gd name="T95" fmla="*/ 318 h 1006"/>
                  <a:gd name="T96" fmla="*/ 536 w 827"/>
                  <a:gd name="T97" fmla="*/ 349 h 1006"/>
                  <a:gd name="T98" fmla="*/ 580 w 827"/>
                  <a:gd name="T99" fmla="*/ 242 h 1006"/>
                  <a:gd name="T100" fmla="*/ 440 w 827"/>
                  <a:gd name="T101" fmla="*/ 209 h 1006"/>
                  <a:gd name="T102" fmla="*/ 546 w 827"/>
                  <a:gd name="T103" fmla="*/ 364 h 1006"/>
                  <a:gd name="T104" fmla="*/ 546 w 827"/>
                  <a:gd name="T105" fmla="*/ 404 h 1006"/>
                  <a:gd name="T106" fmla="*/ 584 w 827"/>
                  <a:gd name="T107" fmla="*/ 525 h 1006"/>
                  <a:gd name="T108" fmla="*/ 656 w 827"/>
                  <a:gd name="T109" fmla="*/ 424 h 1006"/>
                  <a:gd name="T110" fmla="*/ 546 w 827"/>
                  <a:gd name="T111" fmla="*/ 364 h 1006"/>
                  <a:gd name="T112" fmla="*/ 383 w 827"/>
                  <a:gd name="T113" fmla="*/ 482 h 1006"/>
                  <a:gd name="T114" fmla="*/ 471 w 827"/>
                  <a:gd name="T115" fmla="*/ 547 h 1006"/>
                  <a:gd name="T116" fmla="*/ 522 w 827"/>
                  <a:gd name="T117" fmla="*/ 436 h 1006"/>
                  <a:gd name="T118" fmla="*/ 421 w 827"/>
                  <a:gd name="T119" fmla="*/ 306 h 1006"/>
                  <a:gd name="T120" fmla="*/ 366 w 827"/>
                  <a:gd name="T121" fmla="*/ 384 h 1006"/>
                  <a:gd name="T122" fmla="*/ 473 w 827"/>
                  <a:gd name="T123" fmla="*/ 42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06">
                    <a:moveTo>
                      <a:pt x="779" y="848"/>
                    </a:moveTo>
                    <a:lnTo>
                      <a:pt x="756" y="857"/>
                    </a:lnTo>
                    <a:lnTo>
                      <a:pt x="733" y="866"/>
                    </a:lnTo>
                    <a:lnTo>
                      <a:pt x="710" y="873"/>
                    </a:lnTo>
                    <a:lnTo>
                      <a:pt x="687" y="880"/>
                    </a:lnTo>
                    <a:lnTo>
                      <a:pt x="664" y="885"/>
                    </a:lnTo>
                    <a:lnTo>
                      <a:pt x="641" y="889"/>
                    </a:lnTo>
                    <a:lnTo>
                      <a:pt x="617" y="891"/>
                    </a:lnTo>
                    <a:lnTo>
                      <a:pt x="595" y="893"/>
                    </a:lnTo>
                    <a:lnTo>
                      <a:pt x="572" y="893"/>
                    </a:lnTo>
                    <a:lnTo>
                      <a:pt x="549" y="892"/>
                    </a:lnTo>
                    <a:lnTo>
                      <a:pt x="527" y="890"/>
                    </a:lnTo>
                    <a:lnTo>
                      <a:pt x="504" y="887"/>
                    </a:lnTo>
                    <a:lnTo>
                      <a:pt x="481" y="883"/>
                    </a:lnTo>
                    <a:lnTo>
                      <a:pt x="459" y="878"/>
                    </a:lnTo>
                    <a:lnTo>
                      <a:pt x="438" y="871"/>
                    </a:lnTo>
                    <a:lnTo>
                      <a:pt x="417" y="864"/>
                    </a:lnTo>
                    <a:lnTo>
                      <a:pt x="396" y="857"/>
                    </a:lnTo>
                    <a:lnTo>
                      <a:pt x="376" y="849"/>
                    </a:lnTo>
                    <a:lnTo>
                      <a:pt x="356" y="840"/>
                    </a:lnTo>
                    <a:lnTo>
                      <a:pt x="335" y="830"/>
                    </a:lnTo>
                    <a:lnTo>
                      <a:pt x="316" y="818"/>
                    </a:lnTo>
                    <a:lnTo>
                      <a:pt x="298" y="806"/>
                    </a:lnTo>
                    <a:lnTo>
                      <a:pt x="280" y="792"/>
                    </a:lnTo>
                    <a:lnTo>
                      <a:pt x="263" y="778"/>
                    </a:lnTo>
                    <a:lnTo>
                      <a:pt x="246" y="761"/>
                    </a:lnTo>
                    <a:lnTo>
                      <a:pt x="231" y="745"/>
                    </a:lnTo>
                    <a:lnTo>
                      <a:pt x="216" y="728"/>
                    </a:lnTo>
                    <a:lnTo>
                      <a:pt x="200" y="710"/>
                    </a:lnTo>
                    <a:lnTo>
                      <a:pt x="187" y="691"/>
                    </a:lnTo>
                    <a:lnTo>
                      <a:pt x="174" y="672"/>
                    </a:lnTo>
                    <a:lnTo>
                      <a:pt x="162" y="651"/>
                    </a:lnTo>
                    <a:lnTo>
                      <a:pt x="151" y="630"/>
                    </a:lnTo>
                    <a:lnTo>
                      <a:pt x="46" y="679"/>
                    </a:lnTo>
                    <a:lnTo>
                      <a:pt x="60" y="705"/>
                    </a:lnTo>
                    <a:lnTo>
                      <a:pt x="75" y="731"/>
                    </a:lnTo>
                    <a:lnTo>
                      <a:pt x="93" y="755"/>
                    </a:lnTo>
                    <a:lnTo>
                      <a:pt x="110" y="780"/>
                    </a:lnTo>
                    <a:lnTo>
                      <a:pt x="128" y="802"/>
                    </a:lnTo>
                    <a:lnTo>
                      <a:pt x="147" y="823"/>
                    </a:lnTo>
                    <a:lnTo>
                      <a:pt x="168" y="843"/>
                    </a:lnTo>
                    <a:lnTo>
                      <a:pt x="189" y="863"/>
                    </a:lnTo>
                    <a:lnTo>
                      <a:pt x="210" y="882"/>
                    </a:lnTo>
                    <a:lnTo>
                      <a:pt x="234" y="898"/>
                    </a:lnTo>
                    <a:lnTo>
                      <a:pt x="257" y="914"/>
                    </a:lnTo>
                    <a:lnTo>
                      <a:pt x="281" y="929"/>
                    </a:lnTo>
                    <a:lnTo>
                      <a:pt x="305" y="942"/>
                    </a:lnTo>
                    <a:lnTo>
                      <a:pt x="330" y="954"/>
                    </a:lnTo>
                    <a:lnTo>
                      <a:pt x="357" y="965"/>
                    </a:lnTo>
                    <a:lnTo>
                      <a:pt x="383" y="974"/>
                    </a:lnTo>
                    <a:lnTo>
                      <a:pt x="409" y="984"/>
                    </a:lnTo>
                    <a:lnTo>
                      <a:pt x="436" y="991"/>
                    </a:lnTo>
                    <a:lnTo>
                      <a:pt x="463" y="997"/>
                    </a:lnTo>
                    <a:lnTo>
                      <a:pt x="491" y="1001"/>
                    </a:lnTo>
                    <a:lnTo>
                      <a:pt x="519" y="1004"/>
                    </a:lnTo>
                    <a:lnTo>
                      <a:pt x="547" y="1006"/>
                    </a:lnTo>
                    <a:lnTo>
                      <a:pt x="575" y="1006"/>
                    </a:lnTo>
                    <a:lnTo>
                      <a:pt x="603" y="1005"/>
                    </a:lnTo>
                    <a:lnTo>
                      <a:pt x="632" y="1003"/>
                    </a:lnTo>
                    <a:lnTo>
                      <a:pt x="660" y="999"/>
                    </a:lnTo>
                    <a:lnTo>
                      <a:pt x="688" y="994"/>
                    </a:lnTo>
                    <a:lnTo>
                      <a:pt x="716" y="987"/>
                    </a:lnTo>
                    <a:lnTo>
                      <a:pt x="744" y="979"/>
                    </a:lnTo>
                    <a:lnTo>
                      <a:pt x="773" y="968"/>
                    </a:lnTo>
                    <a:lnTo>
                      <a:pt x="800" y="957"/>
                    </a:lnTo>
                    <a:lnTo>
                      <a:pt x="827" y="944"/>
                    </a:lnTo>
                    <a:lnTo>
                      <a:pt x="779" y="848"/>
                    </a:lnTo>
                    <a:close/>
                    <a:moveTo>
                      <a:pt x="151" y="630"/>
                    </a:moveTo>
                    <a:lnTo>
                      <a:pt x="143" y="613"/>
                    </a:lnTo>
                    <a:lnTo>
                      <a:pt x="137" y="595"/>
                    </a:lnTo>
                    <a:lnTo>
                      <a:pt x="131" y="578"/>
                    </a:lnTo>
                    <a:lnTo>
                      <a:pt x="126" y="559"/>
                    </a:lnTo>
                    <a:lnTo>
                      <a:pt x="121" y="541"/>
                    </a:lnTo>
                    <a:lnTo>
                      <a:pt x="118" y="523"/>
                    </a:lnTo>
                    <a:lnTo>
                      <a:pt x="116" y="505"/>
                    </a:lnTo>
                    <a:lnTo>
                      <a:pt x="114" y="488"/>
                    </a:lnTo>
                    <a:lnTo>
                      <a:pt x="114" y="470"/>
                    </a:lnTo>
                    <a:lnTo>
                      <a:pt x="114" y="451"/>
                    </a:lnTo>
                    <a:lnTo>
                      <a:pt x="115" y="434"/>
                    </a:lnTo>
                    <a:lnTo>
                      <a:pt x="117" y="416"/>
                    </a:lnTo>
                    <a:lnTo>
                      <a:pt x="120" y="399"/>
                    </a:lnTo>
                    <a:lnTo>
                      <a:pt x="124" y="382"/>
                    </a:lnTo>
                    <a:lnTo>
                      <a:pt x="128" y="365"/>
                    </a:lnTo>
                    <a:lnTo>
                      <a:pt x="133" y="347"/>
                    </a:lnTo>
                    <a:lnTo>
                      <a:pt x="139" y="331"/>
                    </a:lnTo>
                    <a:lnTo>
                      <a:pt x="146" y="315"/>
                    </a:lnTo>
                    <a:lnTo>
                      <a:pt x="153" y="299"/>
                    </a:lnTo>
                    <a:lnTo>
                      <a:pt x="162" y="284"/>
                    </a:lnTo>
                    <a:lnTo>
                      <a:pt x="171" y="269"/>
                    </a:lnTo>
                    <a:lnTo>
                      <a:pt x="181" y="255"/>
                    </a:lnTo>
                    <a:lnTo>
                      <a:pt x="191" y="239"/>
                    </a:lnTo>
                    <a:lnTo>
                      <a:pt x="203" y="226"/>
                    </a:lnTo>
                    <a:lnTo>
                      <a:pt x="216" y="213"/>
                    </a:lnTo>
                    <a:lnTo>
                      <a:pt x="229" y="200"/>
                    </a:lnTo>
                    <a:lnTo>
                      <a:pt x="242" y="189"/>
                    </a:lnTo>
                    <a:lnTo>
                      <a:pt x="256" y="177"/>
                    </a:lnTo>
                    <a:lnTo>
                      <a:pt x="271" y="167"/>
                    </a:lnTo>
                    <a:lnTo>
                      <a:pt x="287" y="156"/>
                    </a:lnTo>
                    <a:lnTo>
                      <a:pt x="303" y="146"/>
                    </a:lnTo>
                    <a:lnTo>
                      <a:pt x="320" y="137"/>
                    </a:lnTo>
                    <a:lnTo>
                      <a:pt x="264" y="41"/>
                    </a:lnTo>
                    <a:lnTo>
                      <a:pt x="243" y="53"/>
                    </a:lnTo>
                    <a:lnTo>
                      <a:pt x="222" y="65"/>
                    </a:lnTo>
                    <a:lnTo>
                      <a:pt x="201" y="78"/>
                    </a:lnTo>
                    <a:lnTo>
                      <a:pt x="183" y="91"/>
                    </a:lnTo>
                    <a:lnTo>
                      <a:pt x="165" y="106"/>
                    </a:lnTo>
                    <a:lnTo>
                      <a:pt x="147" y="122"/>
                    </a:lnTo>
                    <a:lnTo>
                      <a:pt x="131" y="138"/>
                    </a:lnTo>
                    <a:lnTo>
                      <a:pt x="116" y="156"/>
                    </a:lnTo>
                    <a:lnTo>
                      <a:pt x="101" y="174"/>
                    </a:lnTo>
                    <a:lnTo>
                      <a:pt x="88" y="192"/>
                    </a:lnTo>
                    <a:lnTo>
                      <a:pt x="74" y="211"/>
                    </a:lnTo>
                    <a:lnTo>
                      <a:pt x="62" y="230"/>
                    </a:lnTo>
                    <a:lnTo>
                      <a:pt x="52" y="251"/>
                    </a:lnTo>
                    <a:lnTo>
                      <a:pt x="42" y="272"/>
                    </a:lnTo>
                    <a:lnTo>
                      <a:pt x="33" y="293"/>
                    </a:lnTo>
                    <a:lnTo>
                      <a:pt x="25" y="314"/>
                    </a:lnTo>
                    <a:lnTo>
                      <a:pt x="19" y="336"/>
                    </a:lnTo>
                    <a:lnTo>
                      <a:pt x="13" y="359"/>
                    </a:lnTo>
                    <a:lnTo>
                      <a:pt x="8" y="381"/>
                    </a:lnTo>
                    <a:lnTo>
                      <a:pt x="4" y="404"/>
                    </a:lnTo>
                    <a:lnTo>
                      <a:pt x="2" y="427"/>
                    </a:lnTo>
                    <a:lnTo>
                      <a:pt x="0" y="449"/>
                    </a:lnTo>
                    <a:lnTo>
                      <a:pt x="0" y="473"/>
                    </a:lnTo>
                    <a:lnTo>
                      <a:pt x="0" y="496"/>
                    </a:lnTo>
                    <a:lnTo>
                      <a:pt x="2" y="519"/>
                    </a:lnTo>
                    <a:lnTo>
                      <a:pt x="5" y="542"/>
                    </a:lnTo>
                    <a:lnTo>
                      <a:pt x="9" y="566"/>
                    </a:lnTo>
                    <a:lnTo>
                      <a:pt x="14" y="589"/>
                    </a:lnTo>
                    <a:lnTo>
                      <a:pt x="20" y="611"/>
                    </a:lnTo>
                    <a:lnTo>
                      <a:pt x="28" y="634"/>
                    </a:lnTo>
                    <a:lnTo>
                      <a:pt x="36" y="656"/>
                    </a:lnTo>
                    <a:lnTo>
                      <a:pt x="46" y="679"/>
                    </a:lnTo>
                    <a:lnTo>
                      <a:pt x="151" y="630"/>
                    </a:lnTo>
                    <a:close/>
                    <a:moveTo>
                      <a:pt x="46" y="679"/>
                    </a:moveTo>
                    <a:lnTo>
                      <a:pt x="95" y="654"/>
                    </a:lnTo>
                    <a:lnTo>
                      <a:pt x="46" y="679"/>
                    </a:lnTo>
                    <a:close/>
                    <a:moveTo>
                      <a:pt x="320" y="137"/>
                    </a:moveTo>
                    <a:lnTo>
                      <a:pt x="332" y="132"/>
                    </a:lnTo>
                    <a:lnTo>
                      <a:pt x="345" y="127"/>
                    </a:lnTo>
                    <a:lnTo>
                      <a:pt x="358" y="123"/>
                    </a:lnTo>
                    <a:lnTo>
                      <a:pt x="371" y="119"/>
                    </a:lnTo>
                    <a:lnTo>
                      <a:pt x="385" y="117"/>
                    </a:lnTo>
                    <a:lnTo>
                      <a:pt x="398" y="115"/>
                    </a:lnTo>
                    <a:lnTo>
                      <a:pt x="411" y="113"/>
                    </a:lnTo>
                    <a:lnTo>
                      <a:pt x="425" y="113"/>
                    </a:lnTo>
                    <a:lnTo>
                      <a:pt x="438" y="113"/>
                    </a:lnTo>
                    <a:lnTo>
                      <a:pt x="452" y="113"/>
                    </a:lnTo>
                    <a:lnTo>
                      <a:pt x="465" y="114"/>
                    </a:lnTo>
                    <a:lnTo>
                      <a:pt x="478" y="116"/>
                    </a:lnTo>
                    <a:lnTo>
                      <a:pt x="491" y="119"/>
                    </a:lnTo>
                    <a:lnTo>
                      <a:pt x="505" y="122"/>
                    </a:lnTo>
                    <a:lnTo>
                      <a:pt x="518" y="125"/>
                    </a:lnTo>
                    <a:lnTo>
                      <a:pt x="530" y="130"/>
                    </a:lnTo>
                    <a:lnTo>
                      <a:pt x="543" y="133"/>
                    </a:lnTo>
                    <a:lnTo>
                      <a:pt x="556" y="137"/>
                    </a:lnTo>
                    <a:lnTo>
                      <a:pt x="568" y="143"/>
                    </a:lnTo>
                    <a:lnTo>
                      <a:pt x="580" y="150"/>
                    </a:lnTo>
                    <a:lnTo>
                      <a:pt x="592" y="156"/>
                    </a:lnTo>
                    <a:lnTo>
                      <a:pt x="603" y="164"/>
                    </a:lnTo>
                    <a:lnTo>
                      <a:pt x="614" y="172"/>
                    </a:lnTo>
                    <a:lnTo>
                      <a:pt x="625" y="180"/>
                    </a:lnTo>
                    <a:lnTo>
                      <a:pt x="635" y="190"/>
                    </a:lnTo>
                    <a:lnTo>
                      <a:pt x="645" y="200"/>
                    </a:lnTo>
                    <a:lnTo>
                      <a:pt x="654" y="210"/>
                    </a:lnTo>
                    <a:lnTo>
                      <a:pt x="662" y="220"/>
                    </a:lnTo>
                    <a:lnTo>
                      <a:pt x="670" y="231"/>
                    </a:lnTo>
                    <a:lnTo>
                      <a:pt x="677" y="243"/>
                    </a:lnTo>
                    <a:lnTo>
                      <a:pt x="684" y="255"/>
                    </a:lnTo>
                    <a:lnTo>
                      <a:pt x="690" y="267"/>
                    </a:lnTo>
                    <a:lnTo>
                      <a:pt x="795" y="218"/>
                    </a:lnTo>
                    <a:lnTo>
                      <a:pt x="786" y="201"/>
                    </a:lnTo>
                    <a:lnTo>
                      <a:pt x="776" y="184"/>
                    </a:lnTo>
                    <a:lnTo>
                      <a:pt x="764" y="167"/>
                    </a:lnTo>
                    <a:lnTo>
                      <a:pt x="752" y="152"/>
                    </a:lnTo>
                    <a:lnTo>
                      <a:pt x="740" y="136"/>
                    </a:lnTo>
                    <a:lnTo>
                      <a:pt x="727" y="122"/>
                    </a:lnTo>
                    <a:lnTo>
                      <a:pt x="714" y="108"/>
                    </a:lnTo>
                    <a:lnTo>
                      <a:pt x="700" y="96"/>
                    </a:lnTo>
                    <a:lnTo>
                      <a:pt x="685" y="84"/>
                    </a:lnTo>
                    <a:lnTo>
                      <a:pt x="670" y="72"/>
                    </a:lnTo>
                    <a:lnTo>
                      <a:pt x="654" y="62"/>
                    </a:lnTo>
                    <a:lnTo>
                      <a:pt x="638" y="52"/>
                    </a:lnTo>
                    <a:lnTo>
                      <a:pt x="620" y="42"/>
                    </a:lnTo>
                    <a:lnTo>
                      <a:pt x="604" y="34"/>
                    </a:lnTo>
                    <a:lnTo>
                      <a:pt x="586" y="27"/>
                    </a:lnTo>
                    <a:lnTo>
                      <a:pt x="569" y="21"/>
                    </a:lnTo>
                    <a:lnTo>
                      <a:pt x="551" y="15"/>
                    </a:lnTo>
                    <a:lnTo>
                      <a:pt x="532" y="10"/>
                    </a:lnTo>
                    <a:lnTo>
                      <a:pt x="514" y="7"/>
                    </a:lnTo>
                    <a:lnTo>
                      <a:pt x="495" y="4"/>
                    </a:lnTo>
                    <a:lnTo>
                      <a:pt x="475" y="2"/>
                    </a:lnTo>
                    <a:lnTo>
                      <a:pt x="456" y="0"/>
                    </a:lnTo>
                    <a:lnTo>
                      <a:pt x="437" y="0"/>
                    </a:lnTo>
                    <a:lnTo>
                      <a:pt x="418" y="1"/>
                    </a:lnTo>
                    <a:lnTo>
                      <a:pt x="399" y="2"/>
                    </a:lnTo>
                    <a:lnTo>
                      <a:pt x="380" y="5"/>
                    </a:lnTo>
                    <a:lnTo>
                      <a:pt x="360" y="8"/>
                    </a:lnTo>
                    <a:lnTo>
                      <a:pt x="340" y="13"/>
                    </a:lnTo>
                    <a:lnTo>
                      <a:pt x="321" y="18"/>
                    </a:lnTo>
                    <a:lnTo>
                      <a:pt x="302" y="25"/>
                    </a:lnTo>
                    <a:lnTo>
                      <a:pt x="283" y="32"/>
                    </a:lnTo>
                    <a:lnTo>
                      <a:pt x="264" y="41"/>
                    </a:lnTo>
                    <a:lnTo>
                      <a:pt x="320" y="137"/>
                    </a:lnTo>
                    <a:close/>
                    <a:moveTo>
                      <a:pt x="320" y="137"/>
                    </a:moveTo>
                    <a:lnTo>
                      <a:pt x="288" y="90"/>
                    </a:lnTo>
                    <a:lnTo>
                      <a:pt x="320" y="137"/>
                    </a:lnTo>
                    <a:close/>
                    <a:moveTo>
                      <a:pt x="690" y="267"/>
                    </a:moveTo>
                    <a:lnTo>
                      <a:pt x="699" y="288"/>
                    </a:lnTo>
                    <a:lnTo>
                      <a:pt x="705" y="309"/>
                    </a:lnTo>
                    <a:lnTo>
                      <a:pt x="710" y="330"/>
                    </a:lnTo>
                    <a:lnTo>
                      <a:pt x="712" y="350"/>
                    </a:lnTo>
                    <a:lnTo>
                      <a:pt x="713" y="361"/>
                    </a:lnTo>
                    <a:lnTo>
                      <a:pt x="713" y="371"/>
                    </a:lnTo>
                    <a:lnTo>
                      <a:pt x="712" y="381"/>
                    </a:lnTo>
                    <a:lnTo>
                      <a:pt x="711" y="391"/>
                    </a:lnTo>
                    <a:lnTo>
                      <a:pt x="709" y="400"/>
                    </a:lnTo>
                    <a:lnTo>
                      <a:pt x="706" y="410"/>
                    </a:lnTo>
                    <a:lnTo>
                      <a:pt x="703" y="419"/>
                    </a:lnTo>
                    <a:lnTo>
                      <a:pt x="698" y="428"/>
                    </a:lnTo>
                    <a:lnTo>
                      <a:pt x="692" y="448"/>
                    </a:lnTo>
                    <a:lnTo>
                      <a:pt x="683" y="468"/>
                    </a:lnTo>
                    <a:lnTo>
                      <a:pt x="679" y="477"/>
                    </a:lnTo>
                    <a:lnTo>
                      <a:pt x="673" y="486"/>
                    </a:lnTo>
                    <a:lnTo>
                      <a:pt x="668" y="494"/>
                    </a:lnTo>
                    <a:lnTo>
                      <a:pt x="662" y="502"/>
                    </a:lnTo>
                    <a:lnTo>
                      <a:pt x="655" y="510"/>
                    </a:lnTo>
                    <a:lnTo>
                      <a:pt x="648" y="517"/>
                    </a:lnTo>
                    <a:lnTo>
                      <a:pt x="640" y="524"/>
                    </a:lnTo>
                    <a:lnTo>
                      <a:pt x="632" y="531"/>
                    </a:lnTo>
                    <a:lnTo>
                      <a:pt x="613" y="545"/>
                    </a:lnTo>
                    <a:lnTo>
                      <a:pt x="594" y="557"/>
                    </a:lnTo>
                    <a:lnTo>
                      <a:pt x="643" y="654"/>
                    </a:lnTo>
                    <a:lnTo>
                      <a:pt x="657" y="646"/>
                    </a:lnTo>
                    <a:lnTo>
                      <a:pt x="671" y="638"/>
                    </a:lnTo>
                    <a:lnTo>
                      <a:pt x="685" y="629"/>
                    </a:lnTo>
                    <a:lnTo>
                      <a:pt x="698" y="619"/>
                    </a:lnTo>
                    <a:lnTo>
                      <a:pt x="710" y="609"/>
                    </a:lnTo>
                    <a:lnTo>
                      <a:pt x="722" y="598"/>
                    </a:lnTo>
                    <a:lnTo>
                      <a:pt x="733" y="587"/>
                    </a:lnTo>
                    <a:lnTo>
                      <a:pt x="744" y="575"/>
                    </a:lnTo>
                    <a:lnTo>
                      <a:pt x="754" y="562"/>
                    </a:lnTo>
                    <a:lnTo>
                      <a:pt x="763" y="550"/>
                    </a:lnTo>
                    <a:lnTo>
                      <a:pt x="773" y="537"/>
                    </a:lnTo>
                    <a:lnTo>
                      <a:pt x="781" y="523"/>
                    </a:lnTo>
                    <a:lnTo>
                      <a:pt x="788" y="510"/>
                    </a:lnTo>
                    <a:lnTo>
                      <a:pt x="795" y="496"/>
                    </a:lnTo>
                    <a:lnTo>
                      <a:pt x="801" y="482"/>
                    </a:lnTo>
                    <a:lnTo>
                      <a:pt x="806" y="467"/>
                    </a:lnTo>
                    <a:lnTo>
                      <a:pt x="811" y="451"/>
                    </a:lnTo>
                    <a:lnTo>
                      <a:pt x="815" y="436"/>
                    </a:lnTo>
                    <a:lnTo>
                      <a:pt x="818" y="421"/>
                    </a:lnTo>
                    <a:lnTo>
                      <a:pt x="821" y="406"/>
                    </a:lnTo>
                    <a:lnTo>
                      <a:pt x="823" y="391"/>
                    </a:lnTo>
                    <a:lnTo>
                      <a:pt x="824" y="375"/>
                    </a:lnTo>
                    <a:lnTo>
                      <a:pt x="825" y="360"/>
                    </a:lnTo>
                    <a:lnTo>
                      <a:pt x="824" y="343"/>
                    </a:lnTo>
                    <a:lnTo>
                      <a:pt x="823" y="327"/>
                    </a:lnTo>
                    <a:lnTo>
                      <a:pt x="822" y="312"/>
                    </a:lnTo>
                    <a:lnTo>
                      <a:pt x="819" y="296"/>
                    </a:lnTo>
                    <a:lnTo>
                      <a:pt x="816" y="281"/>
                    </a:lnTo>
                    <a:lnTo>
                      <a:pt x="812" y="265"/>
                    </a:lnTo>
                    <a:lnTo>
                      <a:pt x="807" y="249"/>
                    </a:lnTo>
                    <a:lnTo>
                      <a:pt x="802" y="233"/>
                    </a:lnTo>
                    <a:lnTo>
                      <a:pt x="795" y="218"/>
                    </a:lnTo>
                    <a:lnTo>
                      <a:pt x="690" y="267"/>
                    </a:lnTo>
                    <a:close/>
                    <a:moveTo>
                      <a:pt x="690" y="267"/>
                    </a:moveTo>
                    <a:lnTo>
                      <a:pt x="738" y="242"/>
                    </a:lnTo>
                    <a:lnTo>
                      <a:pt x="690" y="267"/>
                    </a:lnTo>
                    <a:close/>
                    <a:moveTo>
                      <a:pt x="594" y="557"/>
                    </a:moveTo>
                    <a:lnTo>
                      <a:pt x="579" y="562"/>
                    </a:lnTo>
                    <a:lnTo>
                      <a:pt x="564" y="567"/>
                    </a:lnTo>
                    <a:lnTo>
                      <a:pt x="549" y="570"/>
                    </a:lnTo>
                    <a:lnTo>
                      <a:pt x="534" y="571"/>
                    </a:lnTo>
                    <a:lnTo>
                      <a:pt x="519" y="571"/>
                    </a:lnTo>
                    <a:lnTo>
                      <a:pt x="504" y="570"/>
                    </a:lnTo>
                    <a:lnTo>
                      <a:pt x="488" y="569"/>
                    </a:lnTo>
                    <a:lnTo>
                      <a:pt x="473" y="566"/>
                    </a:lnTo>
                    <a:lnTo>
                      <a:pt x="458" y="559"/>
                    </a:lnTo>
                    <a:lnTo>
                      <a:pt x="444" y="551"/>
                    </a:lnTo>
                    <a:lnTo>
                      <a:pt x="431" y="543"/>
                    </a:lnTo>
                    <a:lnTo>
                      <a:pt x="419" y="534"/>
                    </a:lnTo>
                    <a:lnTo>
                      <a:pt x="407" y="524"/>
                    </a:lnTo>
                    <a:lnTo>
                      <a:pt x="396" y="512"/>
                    </a:lnTo>
                    <a:lnTo>
                      <a:pt x="386" y="499"/>
                    </a:lnTo>
                    <a:lnTo>
                      <a:pt x="377" y="485"/>
                    </a:lnTo>
                    <a:lnTo>
                      <a:pt x="280" y="533"/>
                    </a:lnTo>
                    <a:lnTo>
                      <a:pt x="286" y="545"/>
                    </a:lnTo>
                    <a:lnTo>
                      <a:pt x="293" y="556"/>
                    </a:lnTo>
                    <a:lnTo>
                      <a:pt x="300" y="568"/>
                    </a:lnTo>
                    <a:lnTo>
                      <a:pt x="308" y="578"/>
                    </a:lnTo>
                    <a:lnTo>
                      <a:pt x="316" y="589"/>
                    </a:lnTo>
                    <a:lnTo>
                      <a:pt x="325" y="598"/>
                    </a:lnTo>
                    <a:lnTo>
                      <a:pt x="334" y="607"/>
                    </a:lnTo>
                    <a:lnTo>
                      <a:pt x="344" y="616"/>
                    </a:lnTo>
                    <a:lnTo>
                      <a:pt x="355" y="624"/>
                    </a:lnTo>
                    <a:lnTo>
                      <a:pt x="365" y="631"/>
                    </a:lnTo>
                    <a:lnTo>
                      <a:pt x="376" y="638"/>
                    </a:lnTo>
                    <a:lnTo>
                      <a:pt x="387" y="645"/>
                    </a:lnTo>
                    <a:lnTo>
                      <a:pt x="398" y="651"/>
                    </a:lnTo>
                    <a:lnTo>
                      <a:pt x="410" y="657"/>
                    </a:lnTo>
                    <a:lnTo>
                      <a:pt x="422" y="661"/>
                    </a:lnTo>
                    <a:lnTo>
                      <a:pt x="434" y="666"/>
                    </a:lnTo>
                    <a:lnTo>
                      <a:pt x="446" y="671"/>
                    </a:lnTo>
                    <a:lnTo>
                      <a:pt x="458" y="674"/>
                    </a:lnTo>
                    <a:lnTo>
                      <a:pt x="471" y="677"/>
                    </a:lnTo>
                    <a:lnTo>
                      <a:pt x="484" y="679"/>
                    </a:lnTo>
                    <a:lnTo>
                      <a:pt x="498" y="680"/>
                    </a:lnTo>
                    <a:lnTo>
                      <a:pt x="511" y="681"/>
                    </a:lnTo>
                    <a:lnTo>
                      <a:pt x="524" y="681"/>
                    </a:lnTo>
                    <a:lnTo>
                      <a:pt x="537" y="681"/>
                    </a:lnTo>
                    <a:lnTo>
                      <a:pt x="550" y="680"/>
                    </a:lnTo>
                    <a:lnTo>
                      <a:pt x="563" y="678"/>
                    </a:lnTo>
                    <a:lnTo>
                      <a:pt x="576" y="676"/>
                    </a:lnTo>
                    <a:lnTo>
                      <a:pt x="590" y="673"/>
                    </a:lnTo>
                    <a:lnTo>
                      <a:pt x="603" y="670"/>
                    </a:lnTo>
                    <a:lnTo>
                      <a:pt x="616" y="664"/>
                    </a:lnTo>
                    <a:lnTo>
                      <a:pt x="629" y="660"/>
                    </a:lnTo>
                    <a:lnTo>
                      <a:pt x="643" y="654"/>
                    </a:lnTo>
                    <a:lnTo>
                      <a:pt x="594" y="557"/>
                    </a:lnTo>
                    <a:close/>
                    <a:moveTo>
                      <a:pt x="643" y="654"/>
                    </a:moveTo>
                    <a:lnTo>
                      <a:pt x="618" y="606"/>
                    </a:lnTo>
                    <a:lnTo>
                      <a:pt x="643" y="654"/>
                    </a:lnTo>
                    <a:close/>
                    <a:moveTo>
                      <a:pt x="377" y="485"/>
                    </a:moveTo>
                    <a:lnTo>
                      <a:pt x="373" y="473"/>
                    </a:lnTo>
                    <a:lnTo>
                      <a:pt x="370" y="461"/>
                    </a:lnTo>
                    <a:lnTo>
                      <a:pt x="368" y="448"/>
                    </a:lnTo>
                    <a:lnTo>
                      <a:pt x="368" y="437"/>
                    </a:lnTo>
                    <a:lnTo>
                      <a:pt x="368" y="425"/>
                    </a:lnTo>
                    <a:lnTo>
                      <a:pt x="369" y="414"/>
                    </a:lnTo>
                    <a:lnTo>
                      <a:pt x="372" y="403"/>
                    </a:lnTo>
                    <a:lnTo>
                      <a:pt x="375" y="392"/>
                    </a:lnTo>
                    <a:lnTo>
                      <a:pt x="379" y="382"/>
                    </a:lnTo>
                    <a:lnTo>
                      <a:pt x="384" y="372"/>
                    </a:lnTo>
                    <a:lnTo>
                      <a:pt x="390" y="363"/>
                    </a:lnTo>
                    <a:lnTo>
                      <a:pt x="397" y="353"/>
                    </a:lnTo>
                    <a:lnTo>
                      <a:pt x="405" y="344"/>
                    </a:lnTo>
                    <a:lnTo>
                      <a:pt x="413" y="337"/>
                    </a:lnTo>
                    <a:lnTo>
                      <a:pt x="423" y="330"/>
                    </a:lnTo>
                    <a:lnTo>
                      <a:pt x="433" y="323"/>
                    </a:lnTo>
                    <a:lnTo>
                      <a:pt x="385" y="226"/>
                    </a:lnTo>
                    <a:lnTo>
                      <a:pt x="375" y="232"/>
                    </a:lnTo>
                    <a:lnTo>
                      <a:pt x="365" y="238"/>
                    </a:lnTo>
                    <a:lnTo>
                      <a:pt x="355" y="244"/>
                    </a:lnTo>
                    <a:lnTo>
                      <a:pt x="345" y="251"/>
                    </a:lnTo>
                    <a:lnTo>
                      <a:pt x="336" y="259"/>
                    </a:lnTo>
                    <a:lnTo>
                      <a:pt x="328" y="267"/>
                    </a:lnTo>
                    <a:lnTo>
                      <a:pt x="320" y="275"/>
                    </a:lnTo>
                    <a:lnTo>
                      <a:pt x="313" y="283"/>
                    </a:lnTo>
                    <a:lnTo>
                      <a:pt x="305" y="291"/>
                    </a:lnTo>
                    <a:lnTo>
                      <a:pt x="299" y="300"/>
                    </a:lnTo>
                    <a:lnTo>
                      <a:pt x="293" y="309"/>
                    </a:lnTo>
                    <a:lnTo>
                      <a:pt x="287" y="319"/>
                    </a:lnTo>
                    <a:lnTo>
                      <a:pt x="282" y="328"/>
                    </a:lnTo>
                    <a:lnTo>
                      <a:pt x="277" y="338"/>
                    </a:lnTo>
                    <a:lnTo>
                      <a:pt x="273" y="348"/>
                    </a:lnTo>
                    <a:lnTo>
                      <a:pt x="269" y="359"/>
                    </a:lnTo>
                    <a:lnTo>
                      <a:pt x="266" y="370"/>
                    </a:lnTo>
                    <a:lnTo>
                      <a:pt x="263" y="380"/>
                    </a:lnTo>
                    <a:lnTo>
                      <a:pt x="261" y="391"/>
                    </a:lnTo>
                    <a:lnTo>
                      <a:pt x="259" y="402"/>
                    </a:lnTo>
                    <a:lnTo>
                      <a:pt x="257" y="412"/>
                    </a:lnTo>
                    <a:lnTo>
                      <a:pt x="257" y="423"/>
                    </a:lnTo>
                    <a:lnTo>
                      <a:pt x="257" y="434"/>
                    </a:lnTo>
                    <a:lnTo>
                      <a:pt x="257" y="445"/>
                    </a:lnTo>
                    <a:lnTo>
                      <a:pt x="258" y="456"/>
                    </a:lnTo>
                    <a:lnTo>
                      <a:pt x="259" y="468"/>
                    </a:lnTo>
                    <a:lnTo>
                      <a:pt x="261" y="479"/>
                    </a:lnTo>
                    <a:lnTo>
                      <a:pt x="264" y="490"/>
                    </a:lnTo>
                    <a:lnTo>
                      <a:pt x="267" y="501"/>
                    </a:lnTo>
                    <a:lnTo>
                      <a:pt x="271" y="512"/>
                    </a:lnTo>
                    <a:lnTo>
                      <a:pt x="275" y="522"/>
                    </a:lnTo>
                    <a:lnTo>
                      <a:pt x="280" y="533"/>
                    </a:lnTo>
                    <a:lnTo>
                      <a:pt x="377" y="485"/>
                    </a:lnTo>
                    <a:close/>
                    <a:moveTo>
                      <a:pt x="280" y="533"/>
                    </a:moveTo>
                    <a:lnTo>
                      <a:pt x="328" y="509"/>
                    </a:lnTo>
                    <a:lnTo>
                      <a:pt x="280" y="533"/>
                    </a:lnTo>
                    <a:close/>
                    <a:moveTo>
                      <a:pt x="433" y="323"/>
                    </a:moveTo>
                    <a:lnTo>
                      <a:pt x="440" y="321"/>
                    </a:lnTo>
                    <a:lnTo>
                      <a:pt x="448" y="319"/>
                    </a:lnTo>
                    <a:lnTo>
                      <a:pt x="456" y="318"/>
                    </a:lnTo>
                    <a:lnTo>
                      <a:pt x="464" y="317"/>
                    </a:lnTo>
                    <a:lnTo>
                      <a:pt x="472" y="317"/>
                    </a:lnTo>
                    <a:lnTo>
                      <a:pt x="479" y="318"/>
                    </a:lnTo>
                    <a:lnTo>
                      <a:pt x="487" y="320"/>
                    </a:lnTo>
                    <a:lnTo>
                      <a:pt x="496" y="322"/>
                    </a:lnTo>
                    <a:lnTo>
                      <a:pt x="503" y="325"/>
                    </a:lnTo>
                    <a:lnTo>
                      <a:pt x="510" y="329"/>
                    </a:lnTo>
                    <a:lnTo>
                      <a:pt x="517" y="333"/>
                    </a:lnTo>
                    <a:lnTo>
                      <a:pt x="524" y="338"/>
                    </a:lnTo>
                    <a:lnTo>
                      <a:pt x="530" y="343"/>
                    </a:lnTo>
                    <a:lnTo>
                      <a:pt x="536" y="349"/>
                    </a:lnTo>
                    <a:lnTo>
                      <a:pt x="541" y="357"/>
                    </a:lnTo>
                    <a:lnTo>
                      <a:pt x="546" y="364"/>
                    </a:lnTo>
                    <a:lnTo>
                      <a:pt x="643" y="315"/>
                    </a:lnTo>
                    <a:lnTo>
                      <a:pt x="633" y="298"/>
                    </a:lnTo>
                    <a:lnTo>
                      <a:pt x="621" y="282"/>
                    </a:lnTo>
                    <a:lnTo>
                      <a:pt x="608" y="267"/>
                    </a:lnTo>
                    <a:lnTo>
                      <a:pt x="595" y="254"/>
                    </a:lnTo>
                    <a:lnTo>
                      <a:pt x="580" y="242"/>
                    </a:lnTo>
                    <a:lnTo>
                      <a:pt x="565" y="232"/>
                    </a:lnTo>
                    <a:lnTo>
                      <a:pt x="549" y="223"/>
                    </a:lnTo>
                    <a:lnTo>
                      <a:pt x="532" y="216"/>
                    </a:lnTo>
                    <a:lnTo>
                      <a:pt x="514" y="211"/>
                    </a:lnTo>
                    <a:lnTo>
                      <a:pt x="496" y="208"/>
                    </a:lnTo>
                    <a:lnTo>
                      <a:pt x="477" y="206"/>
                    </a:lnTo>
                    <a:lnTo>
                      <a:pt x="459" y="206"/>
                    </a:lnTo>
                    <a:lnTo>
                      <a:pt x="440" y="209"/>
                    </a:lnTo>
                    <a:lnTo>
                      <a:pt x="421" y="212"/>
                    </a:lnTo>
                    <a:lnTo>
                      <a:pt x="403" y="218"/>
                    </a:lnTo>
                    <a:lnTo>
                      <a:pt x="385" y="226"/>
                    </a:lnTo>
                    <a:lnTo>
                      <a:pt x="433" y="323"/>
                    </a:lnTo>
                    <a:close/>
                    <a:moveTo>
                      <a:pt x="385" y="226"/>
                    </a:moveTo>
                    <a:lnTo>
                      <a:pt x="409" y="275"/>
                    </a:lnTo>
                    <a:lnTo>
                      <a:pt x="385" y="226"/>
                    </a:lnTo>
                    <a:close/>
                    <a:moveTo>
                      <a:pt x="546" y="364"/>
                    </a:moveTo>
                    <a:lnTo>
                      <a:pt x="548" y="370"/>
                    </a:lnTo>
                    <a:lnTo>
                      <a:pt x="550" y="375"/>
                    </a:lnTo>
                    <a:lnTo>
                      <a:pt x="551" y="380"/>
                    </a:lnTo>
                    <a:lnTo>
                      <a:pt x="552" y="384"/>
                    </a:lnTo>
                    <a:lnTo>
                      <a:pt x="551" y="389"/>
                    </a:lnTo>
                    <a:lnTo>
                      <a:pt x="550" y="393"/>
                    </a:lnTo>
                    <a:lnTo>
                      <a:pt x="548" y="399"/>
                    </a:lnTo>
                    <a:lnTo>
                      <a:pt x="546" y="404"/>
                    </a:lnTo>
                    <a:lnTo>
                      <a:pt x="545" y="410"/>
                    </a:lnTo>
                    <a:lnTo>
                      <a:pt x="543" y="415"/>
                    </a:lnTo>
                    <a:lnTo>
                      <a:pt x="540" y="419"/>
                    </a:lnTo>
                    <a:lnTo>
                      <a:pt x="537" y="423"/>
                    </a:lnTo>
                    <a:lnTo>
                      <a:pt x="529" y="430"/>
                    </a:lnTo>
                    <a:lnTo>
                      <a:pt x="522" y="436"/>
                    </a:lnTo>
                    <a:lnTo>
                      <a:pt x="570" y="533"/>
                    </a:lnTo>
                    <a:lnTo>
                      <a:pt x="584" y="525"/>
                    </a:lnTo>
                    <a:lnTo>
                      <a:pt x="597" y="516"/>
                    </a:lnTo>
                    <a:lnTo>
                      <a:pt x="609" y="505"/>
                    </a:lnTo>
                    <a:lnTo>
                      <a:pt x="620" y="494"/>
                    </a:lnTo>
                    <a:lnTo>
                      <a:pt x="631" y="481"/>
                    </a:lnTo>
                    <a:lnTo>
                      <a:pt x="639" y="468"/>
                    </a:lnTo>
                    <a:lnTo>
                      <a:pt x="646" y="454"/>
                    </a:lnTo>
                    <a:lnTo>
                      <a:pt x="652" y="439"/>
                    </a:lnTo>
                    <a:lnTo>
                      <a:pt x="656" y="424"/>
                    </a:lnTo>
                    <a:lnTo>
                      <a:pt x="658" y="409"/>
                    </a:lnTo>
                    <a:lnTo>
                      <a:pt x="660" y="394"/>
                    </a:lnTo>
                    <a:lnTo>
                      <a:pt x="659" y="378"/>
                    </a:lnTo>
                    <a:lnTo>
                      <a:pt x="658" y="362"/>
                    </a:lnTo>
                    <a:lnTo>
                      <a:pt x="654" y="346"/>
                    </a:lnTo>
                    <a:lnTo>
                      <a:pt x="649" y="330"/>
                    </a:lnTo>
                    <a:lnTo>
                      <a:pt x="643" y="315"/>
                    </a:lnTo>
                    <a:lnTo>
                      <a:pt x="546" y="364"/>
                    </a:lnTo>
                    <a:close/>
                    <a:moveTo>
                      <a:pt x="643" y="315"/>
                    </a:moveTo>
                    <a:lnTo>
                      <a:pt x="594" y="339"/>
                    </a:lnTo>
                    <a:lnTo>
                      <a:pt x="643" y="315"/>
                    </a:lnTo>
                    <a:close/>
                    <a:moveTo>
                      <a:pt x="522" y="436"/>
                    </a:moveTo>
                    <a:lnTo>
                      <a:pt x="498" y="436"/>
                    </a:lnTo>
                    <a:lnTo>
                      <a:pt x="473" y="420"/>
                    </a:lnTo>
                    <a:lnTo>
                      <a:pt x="377" y="469"/>
                    </a:lnTo>
                    <a:lnTo>
                      <a:pt x="383" y="482"/>
                    </a:lnTo>
                    <a:lnTo>
                      <a:pt x="391" y="494"/>
                    </a:lnTo>
                    <a:lnTo>
                      <a:pt x="400" y="505"/>
                    </a:lnTo>
                    <a:lnTo>
                      <a:pt x="410" y="515"/>
                    </a:lnTo>
                    <a:lnTo>
                      <a:pt x="421" y="524"/>
                    </a:lnTo>
                    <a:lnTo>
                      <a:pt x="433" y="531"/>
                    </a:lnTo>
                    <a:lnTo>
                      <a:pt x="445" y="538"/>
                    </a:lnTo>
                    <a:lnTo>
                      <a:pt x="458" y="543"/>
                    </a:lnTo>
                    <a:lnTo>
                      <a:pt x="471" y="547"/>
                    </a:lnTo>
                    <a:lnTo>
                      <a:pt x="485" y="549"/>
                    </a:lnTo>
                    <a:lnTo>
                      <a:pt x="500" y="550"/>
                    </a:lnTo>
                    <a:lnTo>
                      <a:pt x="514" y="550"/>
                    </a:lnTo>
                    <a:lnTo>
                      <a:pt x="528" y="548"/>
                    </a:lnTo>
                    <a:lnTo>
                      <a:pt x="542" y="545"/>
                    </a:lnTo>
                    <a:lnTo>
                      <a:pt x="556" y="540"/>
                    </a:lnTo>
                    <a:lnTo>
                      <a:pt x="570" y="533"/>
                    </a:lnTo>
                    <a:lnTo>
                      <a:pt x="522" y="436"/>
                    </a:lnTo>
                    <a:close/>
                    <a:moveTo>
                      <a:pt x="522" y="436"/>
                    </a:moveTo>
                    <a:lnTo>
                      <a:pt x="546" y="485"/>
                    </a:lnTo>
                    <a:lnTo>
                      <a:pt x="522" y="436"/>
                    </a:lnTo>
                    <a:close/>
                    <a:moveTo>
                      <a:pt x="473" y="420"/>
                    </a:moveTo>
                    <a:lnTo>
                      <a:pt x="473" y="412"/>
                    </a:lnTo>
                    <a:lnTo>
                      <a:pt x="481" y="404"/>
                    </a:lnTo>
                    <a:lnTo>
                      <a:pt x="433" y="299"/>
                    </a:lnTo>
                    <a:lnTo>
                      <a:pt x="421" y="306"/>
                    </a:lnTo>
                    <a:lnTo>
                      <a:pt x="410" y="313"/>
                    </a:lnTo>
                    <a:lnTo>
                      <a:pt x="401" y="321"/>
                    </a:lnTo>
                    <a:lnTo>
                      <a:pt x="392" y="329"/>
                    </a:lnTo>
                    <a:lnTo>
                      <a:pt x="384" y="339"/>
                    </a:lnTo>
                    <a:lnTo>
                      <a:pt x="378" y="349"/>
                    </a:lnTo>
                    <a:lnTo>
                      <a:pt x="373" y="361"/>
                    </a:lnTo>
                    <a:lnTo>
                      <a:pt x="369" y="372"/>
                    </a:lnTo>
                    <a:lnTo>
                      <a:pt x="366" y="384"/>
                    </a:lnTo>
                    <a:lnTo>
                      <a:pt x="364" y="396"/>
                    </a:lnTo>
                    <a:lnTo>
                      <a:pt x="364" y="408"/>
                    </a:lnTo>
                    <a:lnTo>
                      <a:pt x="364" y="420"/>
                    </a:lnTo>
                    <a:lnTo>
                      <a:pt x="365" y="432"/>
                    </a:lnTo>
                    <a:lnTo>
                      <a:pt x="368" y="444"/>
                    </a:lnTo>
                    <a:lnTo>
                      <a:pt x="372" y="456"/>
                    </a:lnTo>
                    <a:lnTo>
                      <a:pt x="377" y="469"/>
                    </a:lnTo>
                    <a:lnTo>
                      <a:pt x="473" y="420"/>
                    </a:lnTo>
                    <a:close/>
                    <a:moveTo>
                      <a:pt x="473" y="420"/>
                    </a:moveTo>
                    <a:lnTo>
                      <a:pt x="425" y="444"/>
                    </a:lnTo>
                    <a:lnTo>
                      <a:pt x="473" y="420"/>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7"/>
              <p:cNvSpPr>
                <a:spLocks noEditPoints="1"/>
              </p:cNvSpPr>
              <p:nvPr/>
            </p:nvSpPr>
            <p:spPr bwMode="auto">
              <a:xfrm>
                <a:off x="2646" y="1531"/>
                <a:ext cx="67" cy="69"/>
              </a:xfrm>
              <a:custGeom>
                <a:avLst/>
                <a:gdLst>
                  <a:gd name="T0" fmla="*/ 725 w 936"/>
                  <a:gd name="T1" fmla="*/ 813 h 959"/>
                  <a:gd name="T2" fmla="*/ 548 w 936"/>
                  <a:gd name="T3" fmla="*/ 846 h 959"/>
                  <a:gd name="T4" fmla="*/ 373 w 936"/>
                  <a:gd name="T5" fmla="*/ 811 h 959"/>
                  <a:gd name="T6" fmla="*/ 221 w 936"/>
                  <a:gd name="T7" fmla="*/ 709 h 959"/>
                  <a:gd name="T8" fmla="*/ 256 w 936"/>
                  <a:gd name="T9" fmla="*/ 876 h 959"/>
                  <a:gd name="T10" fmla="*/ 464 w 936"/>
                  <a:gd name="T11" fmla="*/ 952 h 959"/>
                  <a:gd name="T12" fmla="*/ 685 w 936"/>
                  <a:gd name="T13" fmla="*/ 943 h 959"/>
                  <a:gd name="T14" fmla="*/ 890 w 936"/>
                  <a:gd name="T15" fmla="*/ 849 h 959"/>
                  <a:gd name="T16" fmla="*/ 162 w 936"/>
                  <a:gd name="T17" fmla="*/ 633 h 959"/>
                  <a:gd name="T18" fmla="*/ 116 w 936"/>
                  <a:gd name="T19" fmla="*/ 501 h 959"/>
                  <a:gd name="T20" fmla="*/ 123 w 936"/>
                  <a:gd name="T21" fmla="*/ 362 h 959"/>
                  <a:gd name="T22" fmla="*/ 183 w 936"/>
                  <a:gd name="T23" fmla="*/ 236 h 959"/>
                  <a:gd name="T24" fmla="*/ 106 w 936"/>
                  <a:gd name="T25" fmla="*/ 153 h 959"/>
                  <a:gd name="T26" fmla="*/ 20 w 936"/>
                  <a:gd name="T27" fmla="*/ 314 h 959"/>
                  <a:gd name="T28" fmla="*/ 2 w 936"/>
                  <a:gd name="T29" fmla="*/ 492 h 959"/>
                  <a:gd name="T30" fmla="*/ 55 w 936"/>
                  <a:gd name="T31" fmla="*/ 666 h 959"/>
                  <a:gd name="T32" fmla="*/ 164 w 936"/>
                  <a:gd name="T33" fmla="*/ 732 h 959"/>
                  <a:gd name="T34" fmla="*/ 303 w 936"/>
                  <a:gd name="T35" fmla="*/ 139 h 959"/>
                  <a:gd name="T36" fmla="*/ 402 w 936"/>
                  <a:gd name="T37" fmla="*/ 112 h 959"/>
                  <a:gd name="T38" fmla="*/ 535 w 936"/>
                  <a:gd name="T39" fmla="*/ 137 h 959"/>
                  <a:gd name="T40" fmla="*/ 622 w 936"/>
                  <a:gd name="T41" fmla="*/ 200 h 959"/>
                  <a:gd name="T42" fmla="*/ 596 w 936"/>
                  <a:gd name="T43" fmla="*/ 43 h 959"/>
                  <a:gd name="T44" fmla="*/ 454 w 936"/>
                  <a:gd name="T45" fmla="*/ 1 h 959"/>
                  <a:gd name="T46" fmla="*/ 307 w 936"/>
                  <a:gd name="T47" fmla="*/ 16 h 959"/>
                  <a:gd name="T48" fmla="*/ 171 w 936"/>
                  <a:gd name="T49" fmla="*/ 90 h 959"/>
                  <a:gd name="T50" fmla="*/ 648 w 936"/>
                  <a:gd name="T51" fmla="*/ 237 h 959"/>
                  <a:gd name="T52" fmla="*/ 670 w 936"/>
                  <a:gd name="T53" fmla="*/ 394 h 959"/>
                  <a:gd name="T54" fmla="*/ 623 w 936"/>
                  <a:gd name="T55" fmla="*/ 483 h 959"/>
                  <a:gd name="T56" fmla="*/ 734 w 936"/>
                  <a:gd name="T57" fmla="*/ 525 h 959"/>
                  <a:gd name="T58" fmla="*/ 782 w 936"/>
                  <a:gd name="T59" fmla="*/ 409 h 959"/>
                  <a:gd name="T60" fmla="*/ 782 w 936"/>
                  <a:gd name="T61" fmla="*/ 286 h 959"/>
                  <a:gd name="T62" fmla="*/ 734 w 936"/>
                  <a:gd name="T63" fmla="*/ 168 h 959"/>
                  <a:gd name="T64" fmla="*/ 606 w 936"/>
                  <a:gd name="T65" fmla="*/ 498 h 959"/>
                  <a:gd name="T66" fmla="*/ 495 w 936"/>
                  <a:gd name="T67" fmla="*/ 539 h 959"/>
                  <a:gd name="T68" fmla="*/ 389 w 936"/>
                  <a:gd name="T69" fmla="*/ 490 h 959"/>
                  <a:gd name="T70" fmla="*/ 377 w 936"/>
                  <a:gd name="T71" fmla="*/ 622 h 959"/>
                  <a:gd name="T72" fmla="*/ 477 w 936"/>
                  <a:gd name="T73" fmla="*/ 652 h 959"/>
                  <a:gd name="T74" fmla="*/ 578 w 936"/>
                  <a:gd name="T75" fmla="*/ 643 h 959"/>
                  <a:gd name="T76" fmla="*/ 668 w 936"/>
                  <a:gd name="T77" fmla="*/ 596 h 959"/>
                  <a:gd name="T78" fmla="*/ 373 w 936"/>
                  <a:gd name="T79" fmla="*/ 471 h 959"/>
                  <a:gd name="T80" fmla="*/ 360 w 936"/>
                  <a:gd name="T81" fmla="*/ 385 h 959"/>
                  <a:gd name="T82" fmla="*/ 309 w 936"/>
                  <a:gd name="T83" fmla="*/ 248 h 959"/>
                  <a:gd name="T84" fmla="*/ 257 w 936"/>
                  <a:gd name="T85" fmla="*/ 336 h 959"/>
                  <a:gd name="T86" fmla="*/ 248 w 936"/>
                  <a:gd name="T87" fmla="*/ 455 h 959"/>
                  <a:gd name="T88" fmla="*/ 280 w 936"/>
                  <a:gd name="T89" fmla="*/ 536 h 959"/>
                  <a:gd name="T90" fmla="*/ 397 w 936"/>
                  <a:gd name="T91" fmla="*/ 328 h 959"/>
                  <a:gd name="T92" fmla="*/ 454 w 936"/>
                  <a:gd name="T93" fmla="*/ 306 h 959"/>
                  <a:gd name="T94" fmla="*/ 510 w 936"/>
                  <a:gd name="T95" fmla="*/ 336 h 959"/>
                  <a:gd name="T96" fmla="*/ 475 w 936"/>
                  <a:gd name="T97" fmla="*/ 195 h 959"/>
                  <a:gd name="T98" fmla="*/ 332 w 936"/>
                  <a:gd name="T99" fmla="*/ 228 h 959"/>
                  <a:gd name="T100" fmla="*/ 514 w 936"/>
                  <a:gd name="T101" fmla="*/ 344 h 959"/>
                  <a:gd name="T102" fmla="*/ 511 w 936"/>
                  <a:gd name="T103" fmla="*/ 402 h 959"/>
                  <a:gd name="T104" fmla="*/ 625 w 936"/>
                  <a:gd name="T105" fmla="*/ 425 h 959"/>
                  <a:gd name="T106" fmla="*/ 619 w 936"/>
                  <a:gd name="T107" fmla="*/ 300 h 959"/>
                  <a:gd name="T108" fmla="*/ 502 w 936"/>
                  <a:gd name="T109" fmla="*/ 409 h 959"/>
                  <a:gd name="T110" fmla="*/ 462 w 936"/>
                  <a:gd name="T111" fmla="*/ 409 h 959"/>
                  <a:gd name="T112" fmla="*/ 461 w 936"/>
                  <a:gd name="T113" fmla="*/ 527 h 959"/>
                  <a:gd name="T114" fmla="*/ 569 w 936"/>
                  <a:gd name="T115" fmla="*/ 500 h 959"/>
                  <a:gd name="T116" fmla="*/ 462 w 936"/>
                  <a:gd name="T117" fmla="*/ 385 h 959"/>
                  <a:gd name="T118" fmla="*/ 344 w 936"/>
                  <a:gd name="T119" fmla="*/ 381 h 959"/>
                  <a:gd name="T120" fmla="*/ 367 w 936"/>
                  <a:gd name="T121" fmla="*/ 4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6" h="959">
                    <a:moveTo>
                      <a:pt x="864" y="724"/>
                    </a:moveTo>
                    <a:lnTo>
                      <a:pt x="845" y="740"/>
                    </a:lnTo>
                    <a:lnTo>
                      <a:pt x="826" y="755"/>
                    </a:lnTo>
                    <a:lnTo>
                      <a:pt x="807" y="768"/>
                    </a:lnTo>
                    <a:lnTo>
                      <a:pt x="787" y="782"/>
                    </a:lnTo>
                    <a:lnTo>
                      <a:pt x="767" y="793"/>
                    </a:lnTo>
                    <a:lnTo>
                      <a:pt x="746" y="804"/>
                    </a:lnTo>
                    <a:lnTo>
                      <a:pt x="725" y="813"/>
                    </a:lnTo>
                    <a:lnTo>
                      <a:pt x="703" y="821"/>
                    </a:lnTo>
                    <a:lnTo>
                      <a:pt x="682" y="828"/>
                    </a:lnTo>
                    <a:lnTo>
                      <a:pt x="660" y="834"/>
                    </a:lnTo>
                    <a:lnTo>
                      <a:pt x="638" y="838"/>
                    </a:lnTo>
                    <a:lnTo>
                      <a:pt x="616" y="842"/>
                    </a:lnTo>
                    <a:lnTo>
                      <a:pt x="594" y="844"/>
                    </a:lnTo>
                    <a:lnTo>
                      <a:pt x="570" y="846"/>
                    </a:lnTo>
                    <a:lnTo>
                      <a:pt x="548" y="846"/>
                    </a:lnTo>
                    <a:lnTo>
                      <a:pt x="526" y="845"/>
                    </a:lnTo>
                    <a:lnTo>
                      <a:pt x="503" y="843"/>
                    </a:lnTo>
                    <a:lnTo>
                      <a:pt x="481" y="840"/>
                    </a:lnTo>
                    <a:lnTo>
                      <a:pt x="459" y="836"/>
                    </a:lnTo>
                    <a:lnTo>
                      <a:pt x="437" y="831"/>
                    </a:lnTo>
                    <a:lnTo>
                      <a:pt x="415" y="825"/>
                    </a:lnTo>
                    <a:lnTo>
                      <a:pt x="394" y="819"/>
                    </a:lnTo>
                    <a:lnTo>
                      <a:pt x="373" y="811"/>
                    </a:lnTo>
                    <a:lnTo>
                      <a:pt x="353" y="802"/>
                    </a:lnTo>
                    <a:lnTo>
                      <a:pt x="333" y="792"/>
                    </a:lnTo>
                    <a:lnTo>
                      <a:pt x="313" y="781"/>
                    </a:lnTo>
                    <a:lnTo>
                      <a:pt x="293" y="768"/>
                    </a:lnTo>
                    <a:lnTo>
                      <a:pt x="274" y="755"/>
                    </a:lnTo>
                    <a:lnTo>
                      <a:pt x="256" y="741"/>
                    </a:lnTo>
                    <a:lnTo>
                      <a:pt x="238" y="726"/>
                    </a:lnTo>
                    <a:lnTo>
                      <a:pt x="221" y="709"/>
                    </a:lnTo>
                    <a:lnTo>
                      <a:pt x="204" y="692"/>
                    </a:lnTo>
                    <a:lnTo>
                      <a:pt x="123" y="764"/>
                    </a:lnTo>
                    <a:lnTo>
                      <a:pt x="143" y="787"/>
                    </a:lnTo>
                    <a:lnTo>
                      <a:pt x="165" y="807"/>
                    </a:lnTo>
                    <a:lnTo>
                      <a:pt x="186" y="826"/>
                    </a:lnTo>
                    <a:lnTo>
                      <a:pt x="209" y="844"/>
                    </a:lnTo>
                    <a:lnTo>
                      <a:pt x="232" y="861"/>
                    </a:lnTo>
                    <a:lnTo>
                      <a:pt x="256" y="876"/>
                    </a:lnTo>
                    <a:lnTo>
                      <a:pt x="280" y="891"/>
                    </a:lnTo>
                    <a:lnTo>
                      <a:pt x="306" y="904"/>
                    </a:lnTo>
                    <a:lnTo>
                      <a:pt x="331" y="915"/>
                    </a:lnTo>
                    <a:lnTo>
                      <a:pt x="357" y="925"/>
                    </a:lnTo>
                    <a:lnTo>
                      <a:pt x="383" y="934"/>
                    </a:lnTo>
                    <a:lnTo>
                      <a:pt x="409" y="941"/>
                    </a:lnTo>
                    <a:lnTo>
                      <a:pt x="437" y="947"/>
                    </a:lnTo>
                    <a:lnTo>
                      <a:pt x="464" y="952"/>
                    </a:lnTo>
                    <a:lnTo>
                      <a:pt x="491" y="956"/>
                    </a:lnTo>
                    <a:lnTo>
                      <a:pt x="518" y="958"/>
                    </a:lnTo>
                    <a:lnTo>
                      <a:pt x="546" y="959"/>
                    </a:lnTo>
                    <a:lnTo>
                      <a:pt x="575" y="958"/>
                    </a:lnTo>
                    <a:lnTo>
                      <a:pt x="603" y="956"/>
                    </a:lnTo>
                    <a:lnTo>
                      <a:pt x="631" y="953"/>
                    </a:lnTo>
                    <a:lnTo>
                      <a:pt x="658" y="949"/>
                    </a:lnTo>
                    <a:lnTo>
                      <a:pt x="685" y="943"/>
                    </a:lnTo>
                    <a:lnTo>
                      <a:pt x="713" y="936"/>
                    </a:lnTo>
                    <a:lnTo>
                      <a:pt x="739" y="928"/>
                    </a:lnTo>
                    <a:lnTo>
                      <a:pt x="765" y="918"/>
                    </a:lnTo>
                    <a:lnTo>
                      <a:pt x="791" y="907"/>
                    </a:lnTo>
                    <a:lnTo>
                      <a:pt x="816" y="895"/>
                    </a:lnTo>
                    <a:lnTo>
                      <a:pt x="841" y="880"/>
                    </a:lnTo>
                    <a:lnTo>
                      <a:pt x="866" y="865"/>
                    </a:lnTo>
                    <a:lnTo>
                      <a:pt x="890" y="849"/>
                    </a:lnTo>
                    <a:lnTo>
                      <a:pt x="913" y="832"/>
                    </a:lnTo>
                    <a:lnTo>
                      <a:pt x="936" y="813"/>
                    </a:lnTo>
                    <a:lnTo>
                      <a:pt x="864" y="724"/>
                    </a:lnTo>
                    <a:close/>
                    <a:moveTo>
                      <a:pt x="204" y="692"/>
                    </a:moveTo>
                    <a:lnTo>
                      <a:pt x="192" y="678"/>
                    </a:lnTo>
                    <a:lnTo>
                      <a:pt x="181" y="663"/>
                    </a:lnTo>
                    <a:lnTo>
                      <a:pt x="171" y="648"/>
                    </a:lnTo>
                    <a:lnTo>
                      <a:pt x="162" y="633"/>
                    </a:lnTo>
                    <a:lnTo>
                      <a:pt x="153" y="618"/>
                    </a:lnTo>
                    <a:lnTo>
                      <a:pt x="145" y="602"/>
                    </a:lnTo>
                    <a:lnTo>
                      <a:pt x="138" y="586"/>
                    </a:lnTo>
                    <a:lnTo>
                      <a:pt x="132" y="568"/>
                    </a:lnTo>
                    <a:lnTo>
                      <a:pt x="127" y="552"/>
                    </a:lnTo>
                    <a:lnTo>
                      <a:pt x="122" y="535"/>
                    </a:lnTo>
                    <a:lnTo>
                      <a:pt x="119" y="518"/>
                    </a:lnTo>
                    <a:lnTo>
                      <a:pt x="116" y="501"/>
                    </a:lnTo>
                    <a:lnTo>
                      <a:pt x="115" y="484"/>
                    </a:lnTo>
                    <a:lnTo>
                      <a:pt x="114" y="468"/>
                    </a:lnTo>
                    <a:lnTo>
                      <a:pt x="114" y="450"/>
                    </a:lnTo>
                    <a:lnTo>
                      <a:pt x="115" y="433"/>
                    </a:lnTo>
                    <a:lnTo>
                      <a:pt x="116" y="415"/>
                    </a:lnTo>
                    <a:lnTo>
                      <a:pt x="117" y="398"/>
                    </a:lnTo>
                    <a:lnTo>
                      <a:pt x="119" y="380"/>
                    </a:lnTo>
                    <a:lnTo>
                      <a:pt x="123" y="362"/>
                    </a:lnTo>
                    <a:lnTo>
                      <a:pt x="127" y="345"/>
                    </a:lnTo>
                    <a:lnTo>
                      <a:pt x="132" y="329"/>
                    </a:lnTo>
                    <a:lnTo>
                      <a:pt x="138" y="312"/>
                    </a:lnTo>
                    <a:lnTo>
                      <a:pt x="145" y="297"/>
                    </a:lnTo>
                    <a:lnTo>
                      <a:pt x="153" y="281"/>
                    </a:lnTo>
                    <a:lnTo>
                      <a:pt x="163" y="266"/>
                    </a:lnTo>
                    <a:lnTo>
                      <a:pt x="173" y="250"/>
                    </a:lnTo>
                    <a:lnTo>
                      <a:pt x="183" y="236"/>
                    </a:lnTo>
                    <a:lnTo>
                      <a:pt x="195" y="222"/>
                    </a:lnTo>
                    <a:lnTo>
                      <a:pt x="208" y="209"/>
                    </a:lnTo>
                    <a:lnTo>
                      <a:pt x="221" y="196"/>
                    </a:lnTo>
                    <a:lnTo>
                      <a:pt x="236" y="184"/>
                    </a:lnTo>
                    <a:lnTo>
                      <a:pt x="155" y="103"/>
                    </a:lnTo>
                    <a:lnTo>
                      <a:pt x="138" y="119"/>
                    </a:lnTo>
                    <a:lnTo>
                      <a:pt x="121" y="136"/>
                    </a:lnTo>
                    <a:lnTo>
                      <a:pt x="106" y="153"/>
                    </a:lnTo>
                    <a:lnTo>
                      <a:pt x="91" y="172"/>
                    </a:lnTo>
                    <a:lnTo>
                      <a:pt x="78" y="191"/>
                    </a:lnTo>
                    <a:lnTo>
                      <a:pt x="66" y="210"/>
                    </a:lnTo>
                    <a:lnTo>
                      <a:pt x="55" y="230"/>
                    </a:lnTo>
                    <a:lnTo>
                      <a:pt x="44" y="250"/>
                    </a:lnTo>
                    <a:lnTo>
                      <a:pt x="35" y="272"/>
                    </a:lnTo>
                    <a:lnTo>
                      <a:pt x="27" y="293"/>
                    </a:lnTo>
                    <a:lnTo>
                      <a:pt x="20" y="314"/>
                    </a:lnTo>
                    <a:lnTo>
                      <a:pt x="13" y="335"/>
                    </a:lnTo>
                    <a:lnTo>
                      <a:pt x="8" y="357"/>
                    </a:lnTo>
                    <a:lnTo>
                      <a:pt x="5" y="380"/>
                    </a:lnTo>
                    <a:lnTo>
                      <a:pt x="2" y="402"/>
                    </a:lnTo>
                    <a:lnTo>
                      <a:pt x="0" y="424"/>
                    </a:lnTo>
                    <a:lnTo>
                      <a:pt x="0" y="447"/>
                    </a:lnTo>
                    <a:lnTo>
                      <a:pt x="0" y="470"/>
                    </a:lnTo>
                    <a:lnTo>
                      <a:pt x="2" y="492"/>
                    </a:lnTo>
                    <a:lnTo>
                      <a:pt x="4" y="515"/>
                    </a:lnTo>
                    <a:lnTo>
                      <a:pt x="8" y="537"/>
                    </a:lnTo>
                    <a:lnTo>
                      <a:pt x="13" y="559"/>
                    </a:lnTo>
                    <a:lnTo>
                      <a:pt x="20" y="582"/>
                    </a:lnTo>
                    <a:lnTo>
                      <a:pt x="27" y="603"/>
                    </a:lnTo>
                    <a:lnTo>
                      <a:pt x="35" y="625"/>
                    </a:lnTo>
                    <a:lnTo>
                      <a:pt x="44" y="646"/>
                    </a:lnTo>
                    <a:lnTo>
                      <a:pt x="55" y="666"/>
                    </a:lnTo>
                    <a:lnTo>
                      <a:pt x="66" y="688"/>
                    </a:lnTo>
                    <a:lnTo>
                      <a:pt x="79" y="707"/>
                    </a:lnTo>
                    <a:lnTo>
                      <a:pt x="92" y="727"/>
                    </a:lnTo>
                    <a:lnTo>
                      <a:pt x="107" y="746"/>
                    </a:lnTo>
                    <a:lnTo>
                      <a:pt x="123" y="764"/>
                    </a:lnTo>
                    <a:lnTo>
                      <a:pt x="204" y="692"/>
                    </a:lnTo>
                    <a:close/>
                    <a:moveTo>
                      <a:pt x="123" y="764"/>
                    </a:moveTo>
                    <a:lnTo>
                      <a:pt x="164" y="732"/>
                    </a:lnTo>
                    <a:lnTo>
                      <a:pt x="123" y="764"/>
                    </a:lnTo>
                    <a:close/>
                    <a:moveTo>
                      <a:pt x="236" y="184"/>
                    </a:moveTo>
                    <a:lnTo>
                      <a:pt x="247" y="175"/>
                    </a:lnTo>
                    <a:lnTo>
                      <a:pt x="257" y="167"/>
                    </a:lnTo>
                    <a:lnTo>
                      <a:pt x="268" y="159"/>
                    </a:lnTo>
                    <a:lnTo>
                      <a:pt x="279" y="151"/>
                    </a:lnTo>
                    <a:lnTo>
                      <a:pt x="291" y="145"/>
                    </a:lnTo>
                    <a:lnTo>
                      <a:pt x="303" y="139"/>
                    </a:lnTo>
                    <a:lnTo>
                      <a:pt x="315" y="134"/>
                    </a:lnTo>
                    <a:lnTo>
                      <a:pt x="327" y="129"/>
                    </a:lnTo>
                    <a:lnTo>
                      <a:pt x="339" y="125"/>
                    </a:lnTo>
                    <a:lnTo>
                      <a:pt x="351" y="121"/>
                    </a:lnTo>
                    <a:lnTo>
                      <a:pt x="364" y="118"/>
                    </a:lnTo>
                    <a:lnTo>
                      <a:pt x="376" y="115"/>
                    </a:lnTo>
                    <a:lnTo>
                      <a:pt x="389" y="113"/>
                    </a:lnTo>
                    <a:lnTo>
                      <a:pt x="402" y="112"/>
                    </a:lnTo>
                    <a:lnTo>
                      <a:pt x="415" y="111"/>
                    </a:lnTo>
                    <a:lnTo>
                      <a:pt x="429" y="111"/>
                    </a:lnTo>
                    <a:lnTo>
                      <a:pt x="457" y="115"/>
                    </a:lnTo>
                    <a:lnTo>
                      <a:pt x="483" y="120"/>
                    </a:lnTo>
                    <a:lnTo>
                      <a:pt x="496" y="123"/>
                    </a:lnTo>
                    <a:lnTo>
                      <a:pt x="509" y="127"/>
                    </a:lnTo>
                    <a:lnTo>
                      <a:pt x="522" y="132"/>
                    </a:lnTo>
                    <a:lnTo>
                      <a:pt x="535" y="137"/>
                    </a:lnTo>
                    <a:lnTo>
                      <a:pt x="547" y="142"/>
                    </a:lnTo>
                    <a:lnTo>
                      <a:pt x="559" y="148"/>
                    </a:lnTo>
                    <a:lnTo>
                      <a:pt x="570" y="155"/>
                    </a:lnTo>
                    <a:lnTo>
                      <a:pt x="582" y="163"/>
                    </a:lnTo>
                    <a:lnTo>
                      <a:pt x="593" y="172"/>
                    </a:lnTo>
                    <a:lnTo>
                      <a:pt x="603" y="180"/>
                    </a:lnTo>
                    <a:lnTo>
                      <a:pt x="613" y="190"/>
                    </a:lnTo>
                    <a:lnTo>
                      <a:pt x="622" y="200"/>
                    </a:lnTo>
                    <a:lnTo>
                      <a:pt x="702" y="127"/>
                    </a:lnTo>
                    <a:lnTo>
                      <a:pt x="689" y="112"/>
                    </a:lnTo>
                    <a:lnTo>
                      <a:pt x="674" y="99"/>
                    </a:lnTo>
                    <a:lnTo>
                      <a:pt x="659" y="86"/>
                    </a:lnTo>
                    <a:lnTo>
                      <a:pt x="644" y="74"/>
                    </a:lnTo>
                    <a:lnTo>
                      <a:pt x="629" y="63"/>
                    </a:lnTo>
                    <a:lnTo>
                      <a:pt x="612" y="53"/>
                    </a:lnTo>
                    <a:lnTo>
                      <a:pt x="596" y="43"/>
                    </a:lnTo>
                    <a:lnTo>
                      <a:pt x="579" y="34"/>
                    </a:lnTo>
                    <a:lnTo>
                      <a:pt x="561" y="27"/>
                    </a:lnTo>
                    <a:lnTo>
                      <a:pt x="544" y="20"/>
                    </a:lnTo>
                    <a:lnTo>
                      <a:pt x="526" y="15"/>
                    </a:lnTo>
                    <a:lnTo>
                      <a:pt x="508" y="10"/>
                    </a:lnTo>
                    <a:lnTo>
                      <a:pt x="490" y="6"/>
                    </a:lnTo>
                    <a:lnTo>
                      <a:pt x="472" y="3"/>
                    </a:lnTo>
                    <a:lnTo>
                      <a:pt x="454" y="1"/>
                    </a:lnTo>
                    <a:lnTo>
                      <a:pt x="436" y="0"/>
                    </a:lnTo>
                    <a:lnTo>
                      <a:pt x="416" y="0"/>
                    </a:lnTo>
                    <a:lnTo>
                      <a:pt x="398" y="0"/>
                    </a:lnTo>
                    <a:lnTo>
                      <a:pt x="379" y="2"/>
                    </a:lnTo>
                    <a:lnTo>
                      <a:pt x="361" y="4"/>
                    </a:lnTo>
                    <a:lnTo>
                      <a:pt x="343" y="7"/>
                    </a:lnTo>
                    <a:lnTo>
                      <a:pt x="325" y="11"/>
                    </a:lnTo>
                    <a:lnTo>
                      <a:pt x="307" y="16"/>
                    </a:lnTo>
                    <a:lnTo>
                      <a:pt x="288" y="22"/>
                    </a:lnTo>
                    <a:lnTo>
                      <a:pt x="270" y="29"/>
                    </a:lnTo>
                    <a:lnTo>
                      <a:pt x="253" y="37"/>
                    </a:lnTo>
                    <a:lnTo>
                      <a:pt x="236" y="46"/>
                    </a:lnTo>
                    <a:lnTo>
                      <a:pt x="219" y="56"/>
                    </a:lnTo>
                    <a:lnTo>
                      <a:pt x="203" y="66"/>
                    </a:lnTo>
                    <a:lnTo>
                      <a:pt x="187" y="78"/>
                    </a:lnTo>
                    <a:lnTo>
                      <a:pt x="171" y="90"/>
                    </a:lnTo>
                    <a:lnTo>
                      <a:pt x="155" y="103"/>
                    </a:lnTo>
                    <a:lnTo>
                      <a:pt x="236" y="184"/>
                    </a:lnTo>
                    <a:close/>
                    <a:moveTo>
                      <a:pt x="236" y="184"/>
                    </a:moveTo>
                    <a:lnTo>
                      <a:pt x="196" y="143"/>
                    </a:lnTo>
                    <a:lnTo>
                      <a:pt x="236" y="184"/>
                    </a:lnTo>
                    <a:close/>
                    <a:moveTo>
                      <a:pt x="622" y="200"/>
                    </a:moveTo>
                    <a:lnTo>
                      <a:pt x="636" y="218"/>
                    </a:lnTo>
                    <a:lnTo>
                      <a:pt x="648" y="237"/>
                    </a:lnTo>
                    <a:lnTo>
                      <a:pt x="658" y="256"/>
                    </a:lnTo>
                    <a:lnTo>
                      <a:pt x="665" y="277"/>
                    </a:lnTo>
                    <a:lnTo>
                      <a:pt x="671" y="296"/>
                    </a:lnTo>
                    <a:lnTo>
                      <a:pt x="675" y="315"/>
                    </a:lnTo>
                    <a:lnTo>
                      <a:pt x="678" y="334"/>
                    </a:lnTo>
                    <a:lnTo>
                      <a:pt x="678" y="352"/>
                    </a:lnTo>
                    <a:lnTo>
                      <a:pt x="675" y="374"/>
                    </a:lnTo>
                    <a:lnTo>
                      <a:pt x="670" y="394"/>
                    </a:lnTo>
                    <a:lnTo>
                      <a:pt x="665" y="413"/>
                    </a:lnTo>
                    <a:lnTo>
                      <a:pt x="657" y="431"/>
                    </a:lnTo>
                    <a:lnTo>
                      <a:pt x="653" y="440"/>
                    </a:lnTo>
                    <a:lnTo>
                      <a:pt x="648" y="449"/>
                    </a:lnTo>
                    <a:lnTo>
                      <a:pt x="643" y="458"/>
                    </a:lnTo>
                    <a:lnTo>
                      <a:pt x="637" y="467"/>
                    </a:lnTo>
                    <a:lnTo>
                      <a:pt x="630" y="475"/>
                    </a:lnTo>
                    <a:lnTo>
                      <a:pt x="623" y="483"/>
                    </a:lnTo>
                    <a:lnTo>
                      <a:pt x="615" y="491"/>
                    </a:lnTo>
                    <a:lnTo>
                      <a:pt x="606" y="498"/>
                    </a:lnTo>
                    <a:lnTo>
                      <a:pt x="678" y="587"/>
                    </a:lnTo>
                    <a:lnTo>
                      <a:pt x="691" y="576"/>
                    </a:lnTo>
                    <a:lnTo>
                      <a:pt x="702" y="563"/>
                    </a:lnTo>
                    <a:lnTo>
                      <a:pt x="714" y="551"/>
                    </a:lnTo>
                    <a:lnTo>
                      <a:pt x="724" y="538"/>
                    </a:lnTo>
                    <a:lnTo>
                      <a:pt x="734" y="525"/>
                    </a:lnTo>
                    <a:lnTo>
                      <a:pt x="742" y="511"/>
                    </a:lnTo>
                    <a:lnTo>
                      <a:pt x="750" y="498"/>
                    </a:lnTo>
                    <a:lnTo>
                      <a:pt x="757" y="484"/>
                    </a:lnTo>
                    <a:lnTo>
                      <a:pt x="764" y="469"/>
                    </a:lnTo>
                    <a:lnTo>
                      <a:pt x="769" y="454"/>
                    </a:lnTo>
                    <a:lnTo>
                      <a:pt x="774" y="439"/>
                    </a:lnTo>
                    <a:lnTo>
                      <a:pt x="778" y="424"/>
                    </a:lnTo>
                    <a:lnTo>
                      <a:pt x="782" y="409"/>
                    </a:lnTo>
                    <a:lnTo>
                      <a:pt x="784" y="394"/>
                    </a:lnTo>
                    <a:lnTo>
                      <a:pt x="786" y="379"/>
                    </a:lnTo>
                    <a:lnTo>
                      <a:pt x="787" y="362"/>
                    </a:lnTo>
                    <a:lnTo>
                      <a:pt x="788" y="347"/>
                    </a:lnTo>
                    <a:lnTo>
                      <a:pt x="787" y="332"/>
                    </a:lnTo>
                    <a:lnTo>
                      <a:pt x="786" y="316"/>
                    </a:lnTo>
                    <a:lnTo>
                      <a:pt x="784" y="301"/>
                    </a:lnTo>
                    <a:lnTo>
                      <a:pt x="782" y="286"/>
                    </a:lnTo>
                    <a:lnTo>
                      <a:pt x="778" y="270"/>
                    </a:lnTo>
                    <a:lnTo>
                      <a:pt x="774" y="254"/>
                    </a:lnTo>
                    <a:lnTo>
                      <a:pt x="769" y="239"/>
                    </a:lnTo>
                    <a:lnTo>
                      <a:pt x="764" y="225"/>
                    </a:lnTo>
                    <a:lnTo>
                      <a:pt x="757" y="210"/>
                    </a:lnTo>
                    <a:lnTo>
                      <a:pt x="750" y="196"/>
                    </a:lnTo>
                    <a:lnTo>
                      <a:pt x="742" y="181"/>
                    </a:lnTo>
                    <a:lnTo>
                      <a:pt x="734" y="168"/>
                    </a:lnTo>
                    <a:lnTo>
                      <a:pt x="724" y="153"/>
                    </a:lnTo>
                    <a:lnTo>
                      <a:pt x="714" y="140"/>
                    </a:lnTo>
                    <a:lnTo>
                      <a:pt x="702" y="127"/>
                    </a:lnTo>
                    <a:lnTo>
                      <a:pt x="622" y="200"/>
                    </a:lnTo>
                    <a:close/>
                    <a:moveTo>
                      <a:pt x="702" y="127"/>
                    </a:moveTo>
                    <a:lnTo>
                      <a:pt x="662" y="168"/>
                    </a:lnTo>
                    <a:lnTo>
                      <a:pt x="702" y="127"/>
                    </a:lnTo>
                    <a:close/>
                    <a:moveTo>
                      <a:pt x="606" y="498"/>
                    </a:moveTo>
                    <a:lnTo>
                      <a:pt x="594" y="508"/>
                    </a:lnTo>
                    <a:lnTo>
                      <a:pt x="581" y="517"/>
                    </a:lnTo>
                    <a:lnTo>
                      <a:pt x="567" y="524"/>
                    </a:lnTo>
                    <a:lnTo>
                      <a:pt x="553" y="530"/>
                    </a:lnTo>
                    <a:lnTo>
                      <a:pt x="538" y="534"/>
                    </a:lnTo>
                    <a:lnTo>
                      <a:pt x="524" y="537"/>
                    </a:lnTo>
                    <a:lnTo>
                      <a:pt x="509" y="539"/>
                    </a:lnTo>
                    <a:lnTo>
                      <a:pt x="495" y="539"/>
                    </a:lnTo>
                    <a:lnTo>
                      <a:pt x="480" y="538"/>
                    </a:lnTo>
                    <a:lnTo>
                      <a:pt x="466" y="536"/>
                    </a:lnTo>
                    <a:lnTo>
                      <a:pt x="452" y="532"/>
                    </a:lnTo>
                    <a:lnTo>
                      <a:pt x="438" y="526"/>
                    </a:lnTo>
                    <a:lnTo>
                      <a:pt x="424" y="520"/>
                    </a:lnTo>
                    <a:lnTo>
                      <a:pt x="411" y="511"/>
                    </a:lnTo>
                    <a:lnTo>
                      <a:pt x="400" y="502"/>
                    </a:lnTo>
                    <a:lnTo>
                      <a:pt x="389" y="490"/>
                    </a:lnTo>
                    <a:lnTo>
                      <a:pt x="301" y="562"/>
                    </a:lnTo>
                    <a:lnTo>
                      <a:pt x="311" y="573"/>
                    </a:lnTo>
                    <a:lnTo>
                      <a:pt x="321" y="583"/>
                    </a:lnTo>
                    <a:lnTo>
                      <a:pt x="332" y="592"/>
                    </a:lnTo>
                    <a:lnTo>
                      <a:pt x="342" y="600"/>
                    </a:lnTo>
                    <a:lnTo>
                      <a:pt x="354" y="608"/>
                    </a:lnTo>
                    <a:lnTo>
                      <a:pt x="365" y="615"/>
                    </a:lnTo>
                    <a:lnTo>
                      <a:pt x="377" y="622"/>
                    </a:lnTo>
                    <a:lnTo>
                      <a:pt x="389" y="628"/>
                    </a:lnTo>
                    <a:lnTo>
                      <a:pt x="401" y="633"/>
                    </a:lnTo>
                    <a:lnTo>
                      <a:pt x="413" y="638"/>
                    </a:lnTo>
                    <a:lnTo>
                      <a:pt x="425" y="642"/>
                    </a:lnTo>
                    <a:lnTo>
                      <a:pt x="439" y="645"/>
                    </a:lnTo>
                    <a:lnTo>
                      <a:pt x="451" y="648"/>
                    </a:lnTo>
                    <a:lnTo>
                      <a:pt x="464" y="650"/>
                    </a:lnTo>
                    <a:lnTo>
                      <a:pt x="477" y="652"/>
                    </a:lnTo>
                    <a:lnTo>
                      <a:pt x="490" y="653"/>
                    </a:lnTo>
                    <a:lnTo>
                      <a:pt x="502" y="654"/>
                    </a:lnTo>
                    <a:lnTo>
                      <a:pt x="515" y="653"/>
                    </a:lnTo>
                    <a:lnTo>
                      <a:pt x="528" y="653"/>
                    </a:lnTo>
                    <a:lnTo>
                      <a:pt x="540" y="651"/>
                    </a:lnTo>
                    <a:lnTo>
                      <a:pt x="553" y="649"/>
                    </a:lnTo>
                    <a:lnTo>
                      <a:pt x="565" y="647"/>
                    </a:lnTo>
                    <a:lnTo>
                      <a:pt x="578" y="643"/>
                    </a:lnTo>
                    <a:lnTo>
                      <a:pt x="590" y="640"/>
                    </a:lnTo>
                    <a:lnTo>
                      <a:pt x="602" y="635"/>
                    </a:lnTo>
                    <a:lnTo>
                      <a:pt x="614" y="630"/>
                    </a:lnTo>
                    <a:lnTo>
                      <a:pt x="625" y="624"/>
                    </a:lnTo>
                    <a:lnTo>
                      <a:pt x="637" y="618"/>
                    </a:lnTo>
                    <a:lnTo>
                      <a:pt x="648" y="611"/>
                    </a:lnTo>
                    <a:lnTo>
                      <a:pt x="658" y="604"/>
                    </a:lnTo>
                    <a:lnTo>
                      <a:pt x="668" y="596"/>
                    </a:lnTo>
                    <a:lnTo>
                      <a:pt x="678" y="587"/>
                    </a:lnTo>
                    <a:lnTo>
                      <a:pt x="606" y="498"/>
                    </a:lnTo>
                    <a:close/>
                    <a:moveTo>
                      <a:pt x="678" y="587"/>
                    </a:moveTo>
                    <a:lnTo>
                      <a:pt x="646" y="538"/>
                    </a:lnTo>
                    <a:lnTo>
                      <a:pt x="678" y="587"/>
                    </a:lnTo>
                    <a:close/>
                    <a:moveTo>
                      <a:pt x="389" y="490"/>
                    </a:moveTo>
                    <a:lnTo>
                      <a:pt x="380" y="481"/>
                    </a:lnTo>
                    <a:lnTo>
                      <a:pt x="373" y="471"/>
                    </a:lnTo>
                    <a:lnTo>
                      <a:pt x="368" y="460"/>
                    </a:lnTo>
                    <a:lnTo>
                      <a:pt x="363" y="450"/>
                    </a:lnTo>
                    <a:lnTo>
                      <a:pt x="360" y="439"/>
                    </a:lnTo>
                    <a:lnTo>
                      <a:pt x="358" y="428"/>
                    </a:lnTo>
                    <a:lnTo>
                      <a:pt x="357" y="417"/>
                    </a:lnTo>
                    <a:lnTo>
                      <a:pt x="357" y="406"/>
                    </a:lnTo>
                    <a:lnTo>
                      <a:pt x="358" y="396"/>
                    </a:lnTo>
                    <a:lnTo>
                      <a:pt x="360" y="385"/>
                    </a:lnTo>
                    <a:lnTo>
                      <a:pt x="364" y="375"/>
                    </a:lnTo>
                    <a:lnTo>
                      <a:pt x="368" y="365"/>
                    </a:lnTo>
                    <a:lnTo>
                      <a:pt x="374" y="354"/>
                    </a:lnTo>
                    <a:lnTo>
                      <a:pt x="381" y="345"/>
                    </a:lnTo>
                    <a:lnTo>
                      <a:pt x="388" y="336"/>
                    </a:lnTo>
                    <a:lnTo>
                      <a:pt x="397" y="328"/>
                    </a:lnTo>
                    <a:lnTo>
                      <a:pt x="317" y="240"/>
                    </a:lnTo>
                    <a:lnTo>
                      <a:pt x="309" y="248"/>
                    </a:lnTo>
                    <a:lnTo>
                      <a:pt x="301" y="257"/>
                    </a:lnTo>
                    <a:lnTo>
                      <a:pt x="293" y="267"/>
                    </a:lnTo>
                    <a:lnTo>
                      <a:pt x="287" y="276"/>
                    </a:lnTo>
                    <a:lnTo>
                      <a:pt x="280" y="286"/>
                    </a:lnTo>
                    <a:lnTo>
                      <a:pt x="275" y="295"/>
                    </a:lnTo>
                    <a:lnTo>
                      <a:pt x="270" y="305"/>
                    </a:lnTo>
                    <a:lnTo>
                      <a:pt x="265" y="315"/>
                    </a:lnTo>
                    <a:lnTo>
                      <a:pt x="257" y="336"/>
                    </a:lnTo>
                    <a:lnTo>
                      <a:pt x="251" y="357"/>
                    </a:lnTo>
                    <a:lnTo>
                      <a:pt x="247" y="380"/>
                    </a:lnTo>
                    <a:lnTo>
                      <a:pt x="245" y="401"/>
                    </a:lnTo>
                    <a:lnTo>
                      <a:pt x="245" y="412"/>
                    </a:lnTo>
                    <a:lnTo>
                      <a:pt x="245" y="423"/>
                    </a:lnTo>
                    <a:lnTo>
                      <a:pt x="245" y="434"/>
                    </a:lnTo>
                    <a:lnTo>
                      <a:pt x="247" y="445"/>
                    </a:lnTo>
                    <a:lnTo>
                      <a:pt x="248" y="455"/>
                    </a:lnTo>
                    <a:lnTo>
                      <a:pt x="250" y="467"/>
                    </a:lnTo>
                    <a:lnTo>
                      <a:pt x="253" y="477"/>
                    </a:lnTo>
                    <a:lnTo>
                      <a:pt x="256" y="488"/>
                    </a:lnTo>
                    <a:lnTo>
                      <a:pt x="260" y="498"/>
                    </a:lnTo>
                    <a:lnTo>
                      <a:pt x="264" y="508"/>
                    </a:lnTo>
                    <a:lnTo>
                      <a:pt x="269" y="517"/>
                    </a:lnTo>
                    <a:lnTo>
                      <a:pt x="274" y="527"/>
                    </a:lnTo>
                    <a:lnTo>
                      <a:pt x="280" y="536"/>
                    </a:lnTo>
                    <a:lnTo>
                      <a:pt x="286" y="545"/>
                    </a:lnTo>
                    <a:lnTo>
                      <a:pt x="293" y="554"/>
                    </a:lnTo>
                    <a:lnTo>
                      <a:pt x="301" y="562"/>
                    </a:lnTo>
                    <a:lnTo>
                      <a:pt x="389" y="490"/>
                    </a:lnTo>
                    <a:close/>
                    <a:moveTo>
                      <a:pt x="301" y="562"/>
                    </a:moveTo>
                    <a:lnTo>
                      <a:pt x="341" y="522"/>
                    </a:lnTo>
                    <a:lnTo>
                      <a:pt x="301" y="562"/>
                    </a:lnTo>
                    <a:close/>
                    <a:moveTo>
                      <a:pt x="397" y="328"/>
                    </a:moveTo>
                    <a:lnTo>
                      <a:pt x="403" y="323"/>
                    </a:lnTo>
                    <a:lnTo>
                      <a:pt x="409" y="318"/>
                    </a:lnTo>
                    <a:lnTo>
                      <a:pt x="416" y="314"/>
                    </a:lnTo>
                    <a:lnTo>
                      <a:pt x="423" y="311"/>
                    </a:lnTo>
                    <a:lnTo>
                      <a:pt x="430" y="308"/>
                    </a:lnTo>
                    <a:lnTo>
                      <a:pt x="439" y="306"/>
                    </a:lnTo>
                    <a:lnTo>
                      <a:pt x="446" y="306"/>
                    </a:lnTo>
                    <a:lnTo>
                      <a:pt x="454" y="306"/>
                    </a:lnTo>
                    <a:lnTo>
                      <a:pt x="461" y="306"/>
                    </a:lnTo>
                    <a:lnTo>
                      <a:pt x="469" y="308"/>
                    </a:lnTo>
                    <a:lnTo>
                      <a:pt x="476" y="311"/>
                    </a:lnTo>
                    <a:lnTo>
                      <a:pt x="483" y="314"/>
                    </a:lnTo>
                    <a:lnTo>
                      <a:pt x="490" y="318"/>
                    </a:lnTo>
                    <a:lnTo>
                      <a:pt x="497" y="323"/>
                    </a:lnTo>
                    <a:lnTo>
                      <a:pt x="503" y="329"/>
                    </a:lnTo>
                    <a:lnTo>
                      <a:pt x="510" y="336"/>
                    </a:lnTo>
                    <a:lnTo>
                      <a:pt x="590" y="256"/>
                    </a:lnTo>
                    <a:lnTo>
                      <a:pt x="576" y="242"/>
                    </a:lnTo>
                    <a:lnTo>
                      <a:pt x="560" y="229"/>
                    </a:lnTo>
                    <a:lnTo>
                      <a:pt x="544" y="219"/>
                    </a:lnTo>
                    <a:lnTo>
                      <a:pt x="528" y="210"/>
                    </a:lnTo>
                    <a:lnTo>
                      <a:pt x="511" y="204"/>
                    </a:lnTo>
                    <a:lnTo>
                      <a:pt x="493" y="199"/>
                    </a:lnTo>
                    <a:lnTo>
                      <a:pt x="475" y="195"/>
                    </a:lnTo>
                    <a:lnTo>
                      <a:pt x="457" y="194"/>
                    </a:lnTo>
                    <a:lnTo>
                      <a:pt x="438" y="194"/>
                    </a:lnTo>
                    <a:lnTo>
                      <a:pt x="419" y="196"/>
                    </a:lnTo>
                    <a:lnTo>
                      <a:pt x="401" y="199"/>
                    </a:lnTo>
                    <a:lnTo>
                      <a:pt x="383" y="204"/>
                    </a:lnTo>
                    <a:lnTo>
                      <a:pt x="365" y="211"/>
                    </a:lnTo>
                    <a:lnTo>
                      <a:pt x="348" y="219"/>
                    </a:lnTo>
                    <a:lnTo>
                      <a:pt x="332" y="228"/>
                    </a:lnTo>
                    <a:lnTo>
                      <a:pt x="317" y="240"/>
                    </a:lnTo>
                    <a:lnTo>
                      <a:pt x="397" y="328"/>
                    </a:lnTo>
                    <a:close/>
                    <a:moveTo>
                      <a:pt x="317" y="240"/>
                    </a:moveTo>
                    <a:lnTo>
                      <a:pt x="357" y="289"/>
                    </a:lnTo>
                    <a:lnTo>
                      <a:pt x="317" y="240"/>
                    </a:lnTo>
                    <a:close/>
                    <a:moveTo>
                      <a:pt x="510" y="336"/>
                    </a:moveTo>
                    <a:lnTo>
                      <a:pt x="512" y="340"/>
                    </a:lnTo>
                    <a:lnTo>
                      <a:pt x="514" y="344"/>
                    </a:lnTo>
                    <a:lnTo>
                      <a:pt x="516" y="348"/>
                    </a:lnTo>
                    <a:lnTo>
                      <a:pt x="517" y="352"/>
                    </a:lnTo>
                    <a:lnTo>
                      <a:pt x="517" y="361"/>
                    </a:lnTo>
                    <a:lnTo>
                      <a:pt x="518" y="369"/>
                    </a:lnTo>
                    <a:lnTo>
                      <a:pt x="517" y="381"/>
                    </a:lnTo>
                    <a:lnTo>
                      <a:pt x="516" y="392"/>
                    </a:lnTo>
                    <a:lnTo>
                      <a:pt x="514" y="397"/>
                    </a:lnTo>
                    <a:lnTo>
                      <a:pt x="511" y="402"/>
                    </a:lnTo>
                    <a:lnTo>
                      <a:pt x="507" y="406"/>
                    </a:lnTo>
                    <a:lnTo>
                      <a:pt x="502" y="409"/>
                    </a:lnTo>
                    <a:lnTo>
                      <a:pt x="582" y="490"/>
                    </a:lnTo>
                    <a:lnTo>
                      <a:pt x="594" y="479"/>
                    </a:lnTo>
                    <a:lnTo>
                      <a:pt x="604" y="467"/>
                    </a:lnTo>
                    <a:lnTo>
                      <a:pt x="612" y="453"/>
                    </a:lnTo>
                    <a:lnTo>
                      <a:pt x="620" y="440"/>
                    </a:lnTo>
                    <a:lnTo>
                      <a:pt x="625" y="425"/>
                    </a:lnTo>
                    <a:lnTo>
                      <a:pt x="630" y="410"/>
                    </a:lnTo>
                    <a:lnTo>
                      <a:pt x="633" y="395"/>
                    </a:lnTo>
                    <a:lnTo>
                      <a:pt x="634" y="379"/>
                    </a:lnTo>
                    <a:lnTo>
                      <a:pt x="634" y="364"/>
                    </a:lnTo>
                    <a:lnTo>
                      <a:pt x="633" y="347"/>
                    </a:lnTo>
                    <a:lnTo>
                      <a:pt x="630" y="331"/>
                    </a:lnTo>
                    <a:lnTo>
                      <a:pt x="625" y="315"/>
                    </a:lnTo>
                    <a:lnTo>
                      <a:pt x="619" y="300"/>
                    </a:lnTo>
                    <a:lnTo>
                      <a:pt x="611" y="285"/>
                    </a:lnTo>
                    <a:lnTo>
                      <a:pt x="602" y="270"/>
                    </a:lnTo>
                    <a:lnTo>
                      <a:pt x="590" y="256"/>
                    </a:lnTo>
                    <a:lnTo>
                      <a:pt x="510" y="336"/>
                    </a:lnTo>
                    <a:close/>
                    <a:moveTo>
                      <a:pt x="590" y="256"/>
                    </a:moveTo>
                    <a:lnTo>
                      <a:pt x="550" y="297"/>
                    </a:lnTo>
                    <a:lnTo>
                      <a:pt x="590" y="256"/>
                    </a:lnTo>
                    <a:close/>
                    <a:moveTo>
                      <a:pt x="502" y="409"/>
                    </a:moveTo>
                    <a:lnTo>
                      <a:pt x="498" y="412"/>
                    </a:lnTo>
                    <a:lnTo>
                      <a:pt x="493" y="414"/>
                    </a:lnTo>
                    <a:lnTo>
                      <a:pt x="487" y="415"/>
                    </a:lnTo>
                    <a:lnTo>
                      <a:pt x="482" y="415"/>
                    </a:lnTo>
                    <a:lnTo>
                      <a:pt x="476" y="415"/>
                    </a:lnTo>
                    <a:lnTo>
                      <a:pt x="470" y="414"/>
                    </a:lnTo>
                    <a:lnTo>
                      <a:pt x="465" y="412"/>
                    </a:lnTo>
                    <a:lnTo>
                      <a:pt x="462" y="409"/>
                    </a:lnTo>
                    <a:lnTo>
                      <a:pt x="373" y="482"/>
                    </a:lnTo>
                    <a:lnTo>
                      <a:pt x="384" y="492"/>
                    </a:lnTo>
                    <a:lnTo>
                      <a:pt x="395" y="501"/>
                    </a:lnTo>
                    <a:lnTo>
                      <a:pt x="407" y="509"/>
                    </a:lnTo>
                    <a:lnTo>
                      <a:pt x="420" y="515"/>
                    </a:lnTo>
                    <a:lnTo>
                      <a:pt x="434" y="520"/>
                    </a:lnTo>
                    <a:lnTo>
                      <a:pt x="447" y="524"/>
                    </a:lnTo>
                    <a:lnTo>
                      <a:pt x="461" y="527"/>
                    </a:lnTo>
                    <a:lnTo>
                      <a:pt x="475" y="528"/>
                    </a:lnTo>
                    <a:lnTo>
                      <a:pt x="488" y="528"/>
                    </a:lnTo>
                    <a:lnTo>
                      <a:pt x="502" y="527"/>
                    </a:lnTo>
                    <a:lnTo>
                      <a:pt x="516" y="524"/>
                    </a:lnTo>
                    <a:lnTo>
                      <a:pt x="530" y="521"/>
                    </a:lnTo>
                    <a:lnTo>
                      <a:pt x="543" y="515"/>
                    </a:lnTo>
                    <a:lnTo>
                      <a:pt x="556" y="508"/>
                    </a:lnTo>
                    <a:lnTo>
                      <a:pt x="569" y="500"/>
                    </a:lnTo>
                    <a:lnTo>
                      <a:pt x="582" y="490"/>
                    </a:lnTo>
                    <a:lnTo>
                      <a:pt x="502" y="409"/>
                    </a:lnTo>
                    <a:close/>
                    <a:moveTo>
                      <a:pt x="582" y="490"/>
                    </a:moveTo>
                    <a:lnTo>
                      <a:pt x="542" y="449"/>
                    </a:lnTo>
                    <a:lnTo>
                      <a:pt x="582" y="490"/>
                    </a:lnTo>
                    <a:close/>
                    <a:moveTo>
                      <a:pt x="462" y="409"/>
                    </a:moveTo>
                    <a:lnTo>
                      <a:pt x="454" y="393"/>
                    </a:lnTo>
                    <a:lnTo>
                      <a:pt x="462" y="385"/>
                    </a:lnTo>
                    <a:lnTo>
                      <a:pt x="389" y="304"/>
                    </a:lnTo>
                    <a:lnTo>
                      <a:pt x="378" y="314"/>
                    </a:lnTo>
                    <a:lnTo>
                      <a:pt x="369" y="324"/>
                    </a:lnTo>
                    <a:lnTo>
                      <a:pt x="362" y="334"/>
                    </a:lnTo>
                    <a:lnTo>
                      <a:pt x="356" y="345"/>
                    </a:lnTo>
                    <a:lnTo>
                      <a:pt x="351" y="357"/>
                    </a:lnTo>
                    <a:lnTo>
                      <a:pt x="347" y="370"/>
                    </a:lnTo>
                    <a:lnTo>
                      <a:pt x="344" y="381"/>
                    </a:lnTo>
                    <a:lnTo>
                      <a:pt x="341" y="393"/>
                    </a:lnTo>
                    <a:lnTo>
                      <a:pt x="341" y="405"/>
                    </a:lnTo>
                    <a:lnTo>
                      <a:pt x="344" y="417"/>
                    </a:lnTo>
                    <a:lnTo>
                      <a:pt x="347" y="429"/>
                    </a:lnTo>
                    <a:lnTo>
                      <a:pt x="351" y="440"/>
                    </a:lnTo>
                    <a:lnTo>
                      <a:pt x="356" y="451"/>
                    </a:lnTo>
                    <a:lnTo>
                      <a:pt x="361" y="462"/>
                    </a:lnTo>
                    <a:lnTo>
                      <a:pt x="367" y="473"/>
                    </a:lnTo>
                    <a:lnTo>
                      <a:pt x="373" y="482"/>
                    </a:lnTo>
                    <a:lnTo>
                      <a:pt x="462" y="409"/>
                    </a:lnTo>
                    <a:close/>
                    <a:moveTo>
                      <a:pt x="373" y="482"/>
                    </a:moveTo>
                    <a:lnTo>
                      <a:pt x="421" y="441"/>
                    </a:lnTo>
                    <a:lnTo>
                      <a:pt x="373" y="482"/>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8"/>
              <p:cNvSpPr>
                <a:spLocks noEditPoints="1"/>
              </p:cNvSpPr>
              <p:nvPr/>
            </p:nvSpPr>
            <p:spPr bwMode="auto">
              <a:xfrm>
                <a:off x="3031" y="1560"/>
                <a:ext cx="58" cy="49"/>
              </a:xfrm>
              <a:custGeom>
                <a:avLst/>
                <a:gdLst>
                  <a:gd name="T0" fmla="*/ 656 w 809"/>
                  <a:gd name="T1" fmla="*/ 450 h 693"/>
                  <a:gd name="T2" fmla="*/ 572 w 809"/>
                  <a:gd name="T3" fmla="*/ 526 h 693"/>
                  <a:gd name="T4" fmla="*/ 471 w 809"/>
                  <a:gd name="T5" fmla="*/ 569 h 693"/>
                  <a:gd name="T6" fmla="*/ 359 w 809"/>
                  <a:gd name="T7" fmla="*/ 577 h 693"/>
                  <a:gd name="T8" fmla="*/ 260 w 809"/>
                  <a:gd name="T9" fmla="*/ 670 h 693"/>
                  <a:gd name="T10" fmla="*/ 413 w 809"/>
                  <a:gd name="T11" fmla="*/ 692 h 693"/>
                  <a:gd name="T12" fmla="*/ 558 w 809"/>
                  <a:gd name="T13" fmla="*/ 660 h 693"/>
                  <a:gd name="T14" fmla="*/ 684 w 809"/>
                  <a:gd name="T15" fmla="*/ 582 h 693"/>
                  <a:gd name="T16" fmla="*/ 780 w 809"/>
                  <a:gd name="T17" fmla="*/ 465 h 693"/>
                  <a:gd name="T18" fmla="*/ 255 w 809"/>
                  <a:gd name="T19" fmla="*/ 548 h 693"/>
                  <a:gd name="T20" fmla="*/ 185 w 809"/>
                  <a:gd name="T21" fmla="*/ 497 h 693"/>
                  <a:gd name="T22" fmla="*/ 135 w 809"/>
                  <a:gd name="T23" fmla="*/ 427 h 693"/>
                  <a:gd name="T24" fmla="*/ 112 w 809"/>
                  <a:gd name="T25" fmla="*/ 345 h 693"/>
                  <a:gd name="T26" fmla="*/ 117 w 809"/>
                  <a:gd name="T27" fmla="*/ 259 h 693"/>
                  <a:gd name="T28" fmla="*/ 4 w 809"/>
                  <a:gd name="T29" fmla="*/ 267 h 693"/>
                  <a:gd name="T30" fmla="*/ 8 w 809"/>
                  <a:gd name="T31" fmla="*/ 392 h 693"/>
                  <a:gd name="T32" fmla="*/ 52 w 809"/>
                  <a:gd name="T33" fmla="*/ 505 h 693"/>
                  <a:gd name="T34" fmla="*/ 130 w 809"/>
                  <a:gd name="T35" fmla="*/ 598 h 693"/>
                  <a:gd name="T36" fmla="*/ 238 w 809"/>
                  <a:gd name="T37" fmla="*/ 662 h 693"/>
                  <a:gd name="T38" fmla="*/ 145 w 809"/>
                  <a:gd name="T39" fmla="*/ 201 h 693"/>
                  <a:gd name="T40" fmla="*/ 205 w 809"/>
                  <a:gd name="T41" fmla="*/ 142 h 693"/>
                  <a:gd name="T42" fmla="*/ 263 w 809"/>
                  <a:gd name="T43" fmla="*/ 117 h 693"/>
                  <a:gd name="T44" fmla="*/ 415 w 809"/>
                  <a:gd name="T45" fmla="*/ 17 h 693"/>
                  <a:gd name="T46" fmla="*/ 310 w 809"/>
                  <a:gd name="T47" fmla="*/ 0 h 693"/>
                  <a:gd name="T48" fmla="*/ 209 w 809"/>
                  <a:gd name="T49" fmla="*/ 17 h 693"/>
                  <a:gd name="T50" fmla="*/ 119 w 809"/>
                  <a:gd name="T51" fmla="*/ 65 h 693"/>
                  <a:gd name="T52" fmla="*/ 50 w 809"/>
                  <a:gd name="T53" fmla="*/ 141 h 693"/>
                  <a:gd name="T54" fmla="*/ 77 w 809"/>
                  <a:gd name="T55" fmla="*/ 211 h 693"/>
                  <a:gd name="T56" fmla="*/ 431 w 809"/>
                  <a:gd name="T57" fmla="*/ 162 h 693"/>
                  <a:gd name="T58" fmla="*/ 468 w 809"/>
                  <a:gd name="T59" fmla="*/ 247 h 693"/>
                  <a:gd name="T60" fmla="*/ 567 w 809"/>
                  <a:gd name="T61" fmla="*/ 316 h 693"/>
                  <a:gd name="T62" fmla="*/ 576 w 809"/>
                  <a:gd name="T63" fmla="*/ 228 h 693"/>
                  <a:gd name="T64" fmla="*/ 552 w 809"/>
                  <a:gd name="T65" fmla="*/ 146 h 693"/>
                  <a:gd name="T66" fmla="*/ 507 w 809"/>
                  <a:gd name="T67" fmla="*/ 79 h 693"/>
                  <a:gd name="T68" fmla="*/ 438 w 809"/>
                  <a:gd name="T69" fmla="*/ 27 h 693"/>
                  <a:gd name="T70" fmla="*/ 456 w 809"/>
                  <a:gd name="T71" fmla="*/ 300 h 693"/>
                  <a:gd name="T72" fmla="*/ 415 w 809"/>
                  <a:gd name="T73" fmla="*/ 358 h 693"/>
                  <a:gd name="T74" fmla="*/ 346 w 809"/>
                  <a:gd name="T75" fmla="*/ 368 h 693"/>
                  <a:gd name="T76" fmla="*/ 371 w 809"/>
                  <a:gd name="T77" fmla="*/ 480 h 693"/>
                  <a:gd name="T78" fmla="*/ 473 w 809"/>
                  <a:gd name="T79" fmla="*/ 451 h 693"/>
                  <a:gd name="T80" fmla="*/ 543 w 809"/>
                  <a:gd name="T81" fmla="*/ 380 h 693"/>
                  <a:gd name="T82" fmla="*/ 512 w 809"/>
                  <a:gd name="T83" fmla="*/ 324 h 693"/>
                  <a:gd name="T84" fmla="*/ 298 w 809"/>
                  <a:gd name="T85" fmla="*/ 342 h 693"/>
                  <a:gd name="T86" fmla="*/ 280 w 809"/>
                  <a:gd name="T87" fmla="*/ 300 h 693"/>
                  <a:gd name="T88" fmla="*/ 173 w 809"/>
                  <a:gd name="T89" fmla="*/ 271 h 693"/>
                  <a:gd name="T90" fmla="*/ 191 w 809"/>
                  <a:gd name="T91" fmla="*/ 388 h 693"/>
                  <a:gd name="T92" fmla="*/ 269 w 809"/>
                  <a:gd name="T93" fmla="*/ 462 h 693"/>
                  <a:gd name="T94" fmla="*/ 286 w 809"/>
                  <a:gd name="T95" fmla="*/ 276 h 693"/>
                  <a:gd name="T96" fmla="*/ 304 w 809"/>
                  <a:gd name="T97" fmla="*/ 251 h 693"/>
                  <a:gd name="T98" fmla="*/ 343 w 809"/>
                  <a:gd name="T99" fmla="*/ 243 h 693"/>
                  <a:gd name="T100" fmla="*/ 292 w 809"/>
                  <a:gd name="T101" fmla="*/ 137 h 693"/>
                  <a:gd name="T102" fmla="*/ 205 w 809"/>
                  <a:gd name="T103" fmla="*/ 195 h 693"/>
                  <a:gd name="T104" fmla="*/ 286 w 809"/>
                  <a:gd name="T105" fmla="*/ 276 h 693"/>
                  <a:gd name="T106" fmla="*/ 471 w 809"/>
                  <a:gd name="T107" fmla="*/ 276 h 693"/>
                  <a:gd name="T108" fmla="*/ 446 w 809"/>
                  <a:gd name="T109" fmla="*/ 190 h 693"/>
                  <a:gd name="T110" fmla="*/ 343 w 809"/>
                  <a:gd name="T111" fmla="*/ 243 h 693"/>
                  <a:gd name="T112" fmla="*/ 323 w 809"/>
                  <a:gd name="T113" fmla="*/ 391 h 693"/>
                  <a:gd name="T114" fmla="*/ 399 w 809"/>
                  <a:gd name="T115" fmla="*/ 389 h 693"/>
                  <a:gd name="T116" fmla="*/ 460 w 809"/>
                  <a:gd name="T117" fmla="*/ 32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 h="693">
                    <a:moveTo>
                      <a:pt x="704" y="364"/>
                    </a:moveTo>
                    <a:lnTo>
                      <a:pt x="698" y="380"/>
                    </a:lnTo>
                    <a:lnTo>
                      <a:pt x="691" y="395"/>
                    </a:lnTo>
                    <a:lnTo>
                      <a:pt x="683" y="410"/>
                    </a:lnTo>
                    <a:lnTo>
                      <a:pt x="675" y="424"/>
                    </a:lnTo>
                    <a:lnTo>
                      <a:pt x="666" y="437"/>
                    </a:lnTo>
                    <a:lnTo>
                      <a:pt x="656" y="450"/>
                    </a:lnTo>
                    <a:lnTo>
                      <a:pt x="646" y="463"/>
                    </a:lnTo>
                    <a:lnTo>
                      <a:pt x="635" y="475"/>
                    </a:lnTo>
                    <a:lnTo>
                      <a:pt x="623" y="487"/>
                    </a:lnTo>
                    <a:lnTo>
                      <a:pt x="612" y="498"/>
                    </a:lnTo>
                    <a:lnTo>
                      <a:pt x="599" y="508"/>
                    </a:lnTo>
                    <a:lnTo>
                      <a:pt x="585" y="517"/>
                    </a:lnTo>
                    <a:lnTo>
                      <a:pt x="572" y="526"/>
                    </a:lnTo>
                    <a:lnTo>
                      <a:pt x="559" y="534"/>
                    </a:lnTo>
                    <a:lnTo>
                      <a:pt x="545" y="542"/>
                    </a:lnTo>
                    <a:lnTo>
                      <a:pt x="531" y="549"/>
                    </a:lnTo>
                    <a:lnTo>
                      <a:pt x="516" y="555"/>
                    </a:lnTo>
                    <a:lnTo>
                      <a:pt x="501" y="560"/>
                    </a:lnTo>
                    <a:lnTo>
                      <a:pt x="486" y="565"/>
                    </a:lnTo>
                    <a:lnTo>
                      <a:pt x="471" y="569"/>
                    </a:lnTo>
                    <a:lnTo>
                      <a:pt x="455" y="573"/>
                    </a:lnTo>
                    <a:lnTo>
                      <a:pt x="439" y="575"/>
                    </a:lnTo>
                    <a:lnTo>
                      <a:pt x="423" y="577"/>
                    </a:lnTo>
                    <a:lnTo>
                      <a:pt x="407" y="578"/>
                    </a:lnTo>
                    <a:lnTo>
                      <a:pt x="391" y="579"/>
                    </a:lnTo>
                    <a:lnTo>
                      <a:pt x="375" y="578"/>
                    </a:lnTo>
                    <a:lnTo>
                      <a:pt x="359" y="577"/>
                    </a:lnTo>
                    <a:lnTo>
                      <a:pt x="343" y="575"/>
                    </a:lnTo>
                    <a:lnTo>
                      <a:pt x="327" y="572"/>
                    </a:lnTo>
                    <a:lnTo>
                      <a:pt x="311" y="568"/>
                    </a:lnTo>
                    <a:lnTo>
                      <a:pt x="294" y="563"/>
                    </a:lnTo>
                    <a:lnTo>
                      <a:pt x="278" y="558"/>
                    </a:lnTo>
                    <a:lnTo>
                      <a:pt x="238" y="662"/>
                    </a:lnTo>
                    <a:lnTo>
                      <a:pt x="260" y="670"/>
                    </a:lnTo>
                    <a:lnTo>
                      <a:pt x="281" y="677"/>
                    </a:lnTo>
                    <a:lnTo>
                      <a:pt x="303" y="682"/>
                    </a:lnTo>
                    <a:lnTo>
                      <a:pt x="326" y="686"/>
                    </a:lnTo>
                    <a:lnTo>
                      <a:pt x="348" y="690"/>
                    </a:lnTo>
                    <a:lnTo>
                      <a:pt x="370" y="692"/>
                    </a:lnTo>
                    <a:lnTo>
                      <a:pt x="391" y="693"/>
                    </a:lnTo>
                    <a:lnTo>
                      <a:pt x="413" y="692"/>
                    </a:lnTo>
                    <a:lnTo>
                      <a:pt x="434" y="691"/>
                    </a:lnTo>
                    <a:lnTo>
                      <a:pt x="456" y="687"/>
                    </a:lnTo>
                    <a:lnTo>
                      <a:pt x="477" y="684"/>
                    </a:lnTo>
                    <a:lnTo>
                      <a:pt x="498" y="679"/>
                    </a:lnTo>
                    <a:lnTo>
                      <a:pt x="518" y="674"/>
                    </a:lnTo>
                    <a:lnTo>
                      <a:pt x="538" y="667"/>
                    </a:lnTo>
                    <a:lnTo>
                      <a:pt x="558" y="660"/>
                    </a:lnTo>
                    <a:lnTo>
                      <a:pt x="577" y="652"/>
                    </a:lnTo>
                    <a:lnTo>
                      <a:pt x="597" y="642"/>
                    </a:lnTo>
                    <a:lnTo>
                      <a:pt x="616" y="632"/>
                    </a:lnTo>
                    <a:lnTo>
                      <a:pt x="634" y="621"/>
                    </a:lnTo>
                    <a:lnTo>
                      <a:pt x="651" y="609"/>
                    </a:lnTo>
                    <a:lnTo>
                      <a:pt x="668" y="597"/>
                    </a:lnTo>
                    <a:lnTo>
                      <a:pt x="684" y="582"/>
                    </a:lnTo>
                    <a:lnTo>
                      <a:pt x="700" y="568"/>
                    </a:lnTo>
                    <a:lnTo>
                      <a:pt x="715" y="553"/>
                    </a:lnTo>
                    <a:lnTo>
                      <a:pt x="730" y="537"/>
                    </a:lnTo>
                    <a:lnTo>
                      <a:pt x="744" y="520"/>
                    </a:lnTo>
                    <a:lnTo>
                      <a:pt x="757" y="503"/>
                    </a:lnTo>
                    <a:lnTo>
                      <a:pt x="769" y="485"/>
                    </a:lnTo>
                    <a:lnTo>
                      <a:pt x="780" y="465"/>
                    </a:lnTo>
                    <a:lnTo>
                      <a:pt x="791" y="446"/>
                    </a:lnTo>
                    <a:lnTo>
                      <a:pt x="800" y="426"/>
                    </a:lnTo>
                    <a:lnTo>
                      <a:pt x="809" y="405"/>
                    </a:lnTo>
                    <a:lnTo>
                      <a:pt x="704" y="364"/>
                    </a:lnTo>
                    <a:close/>
                    <a:moveTo>
                      <a:pt x="278" y="558"/>
                    </a:moveTo>
                    <a:lnTo>
                      <a:pt x="266" y="553"/>
                    </a:lnTo>
                    <a:lnTo>
                      <a:pt x="255" y="548"/>
                    </a:lnTo>
                    <a:lnTo>
                      <a:pt x="243" y="542"/>
                    </a:lnTo>
                    <a:lnTo>
                      <a:pt x="233" y="535"/>
                    </a:lnTo>
                    <a:lnTo>
                      <a:pt x="222" y="529"/>
                    </a:lnTo>
                    <a:lnTo>
                      <a:pt x="212" y="521"/>
                    </a:lnTo>
                    <a:lnTo>
                      <a:pt x="203" y="514"/>
                    </a:lnTo>
                    <a:lnTo>
                      <a:pt x="193" y="505"/>
                    </a:lnTo>
                    <a:lnTo>
                      <a:pt x="185" y="497"/>
                    </a:lnTo>
                    <a:lnTo>
                      <a:pt x="176" y="488"/>
                    </a:lnTo>
                    <a:lnTo>
                      <a:pt x="167" y="478"/>
                    </a:lnTo>
                    <a:lnTo>
                      <a:pt x="160" y="468"/>
                    </a:lnTo>
                    <a:lnTo>
                      <a:pt x="153" y="458"/>
                    </a:lnTo>
                    <a:lnTo>
                      <a:pt x="147" y="448"/>
                    </a:lnTo>
                    <a:lnTo>
                      <a:pt x="141" y="438"/>
                    </a:lnTo>
                    <a:lnTo>
                      <a:pt x="135" y="427"/>
                    </a:lnTo>
                    <a:lnTo>
                      <a:pt x="130" y="416"/>
                    </a:lnTo>
                    <a:lnTo>
                      <a:pt x="126" y="405"/>
                    </a:lnTo>
                    <a:lnTo>
                      <a:pt x="122" y="393"/>
                    </a:lnTo>
                    <a:lnTo>
                      <a:pt x="118" y="382"/>
                    </a:lnTo>
                    <a:lnTo>
                      <a:pt x="115" y="369"/>
                    </a:lnTo>
                    <a:lnTo>
                      <a:pt x="113" y="357"/>
                    </a:lnTo>
                    <a:lnTo>
                      <a:pt x="112" y="345"/>
                    </a:lnTo>
                    <a:lnTo>
                      <a:pt x="111" y="333"/>
                    </a:lnTo>
                    <a:lnTo>
                      <a:pt x="110" y="321"/>
                    </a:lnTo>
                    <a:lnTo>
                      <a:pt x="110" y="309"/>
                    </a:lnTo>
                    <a:lnTo>
                      <a:pt x="111" y="297"/>
                    </a:lnTo>
                    <a:lnTo>
                      <a:pt x="113" y="285"/>
                    </a:lnTo>
                    <a:lnTo>
                      <a:pt x="115" y="271"/>
                    </a:lnTo>
                    <a:lnTo>
                      <a:pt x="117" y="259"/>
                    </a:lnTo>
                    <a:lnTo>
                      <a:pt x="121" y="247"/>
                    </a:lnTo>
                    <a:lnTo>
                      <a:pt x="125" y="235"/>
                    </a:lnTo>
                    <a:lnTo>
                      <a:pt x="20" y="195"/>
                    </a:lnTo>
                    <a:lnTo>
                      <a:pt x="15" y="213"/>
                    </a:lnTo>
                    <a:lnTo>
                      <a:pt x="10" y="231"/>
                    </a:lnTo>
                    <a:lnTo>
                      <a:pt x="6" y="249"/>
                    </a:lnTo>
                    <a:lnTo>
                      <a:pt x="4" y="267"/>
                    </a:lnTo>
                    <a:lnTo>
                      <a:pt x="2" y="286"/>
                    </a:lnTo>
                    <a:lnTo>
                      <a:pt x="1" y="304"/>
                    </a:lnTo>
                    <a:lnTo>
                      <a:pt x="0" y="322"/>
                    </a:lnTo>
                    <a:lnTo>
                      <a:pt x="1" y="339"/>
                    </a:lnTo>
                    <a:lnTo>
                      <a:pt x="3" y="357"/>
                    </a:lnTo>
                    <a:lnTo>
                      <a:pt x="5" y="374"/>
                    </a:lnTo>
                    <a:lnTo>
                      <a:pt x="8" y="392"/>
                    </a:lnTo>
                    <a:lnTo>
                      <a:pt x="12" y="409"/>
                    </a:lnTo>
                    <a:lnTo>
                      <a:pt x="17" y="426"/>
                    </a:lnTo>
                    <a:lnTo>
                      <a:pt x="22" y="442"/>
                    </a:lnTo>
                    <a:lnTo>
                      <a:pt x="28" y="458"/>
                    </a:lnTo>
                    <a:lnTo>
                      <a:pt x="36" y="474"/>
                    </a:lnTo>
                    <a:lnTo>
                      <a:pt x="44" y="490"/>
                    </a:lnTo>
                    <a:lnTo>
                      <a:pt x="52" y="505"/>
                    </a:lnTo>
                    <a:lnTo>
                      <a:pt x="61" y="520"/>
                    </a:lnTo>
                    <a:lnTo>
                      <a:pt x="71" y="534"/>
                    </a:lnTo>
                    <a:lnTo>
                      <a:pt x="81" y="548"/>
                    </a:lnTo>
                    <a:lnTo>
                      <a:pt x="93" y="561"/>
                    </a:lnTo>
                    <a:lnTo>
                      <a:pt x="104" y="574"/>
                    </a:lnTo>
                    <a:lnTo>
                      <a:pt x="117" y="587"/>
                    </a:lnTo>
                    <a:lnTo>
                      <a:pt x="130" y="598"/>
                    </a:lnTo>
                    <a:lnTo>
                      <a:pt x="143" y="610"/>
                    </a:lnTo>
                    <a:lnTo>
                      <a:pt x="157" y="620"/>
                    </a:lnTo>
                    <a:lnTo>
                      <a:pt x="173" y="630"/>
                    </a:lnTo>
                    <a:lnTo>
                      <a:pt x="189" y="639"/>
                    </a:lnTo>
                    <a:lnTo>
                      <a:pt x="204" y="648"/>
                    </a:lnTo>
                    <a:lnTo>
                      <a:pt x="221" y="655"/>
                    </a:lnTo>
                    <a:lnTo>
                      <a:pt x="238" y="662"/>
                    </a:lnTo>
                    <a:lnTo>
                      <a:pt x="278" y="558"/>
                    </a:lnTo>
                    <a:close/>
                    <a:moveTo>
                      <a:pt x="238" y="662"/>
                    </a:moveTo>
                    <a:lnTo>
                      <a:pt x="262" y="615"/>
                    </a:lnTo>
                    <a:lnTo>
                      <a:pt x="238" y="662"/>
                    </a:lnTo>
                    <a:close/>
                    <a:moveTo>
                      <a:pt x="125" y="235"/>
                    </a:moveTo>
                    <a:lnTo>
                      <a:pt x="134" y="218"/>
                    </a:lnTo>
                    <a:lnTo>
                      <a:pt x="145" y="201"/>
                    </a:lnTo>
                    <a:lnTo>
                      <a:pt x="156" y="185"/>
                    </a:lnTo>
                    <a:lnTo>
                      <a:pt x="168" y="171"/>
                    </a:lnTo>
                    <a:lnTo>
                      <a:pt x="176" y="164"/>
                    </a:lnTo>
                    <a:lnTo>
                      <a:pt x="182" y="157"/>
                    </a:lnTo>
                    <a:lnTo>
                      <a:pt x="189" y="152"/>
                    </a:lnTo>
                    <a:lnTo>
                      <a:pt x="197" y="146"/>
                    </a:lnTo>
                    <a:lnTo>
                      <a:pt x="205" y="142"/>
                    </a:lnTo>
                    <a:lnTo>
                      <a:pt x="213" y="137"/>
                    </a:lnTo>
                    <a:lnTo>
                      <a:pt x="221" y="133"/>
                    </a:lnTo>
                    <a:lnTo>
                      <a:pt x="230" y="130"/>
                    </a:lnTo>
                    <a:lnTo>
                      <a:pt x="238" y="126"/>
                    </a:lnTo>
                    <a:lnTo>
                      <a:pt x="246" y="122"/>
                    </a:lnTo>
                    <a:lnTo>
                      <a:pt x="254" y="119"/>
                    </a:lnTo>
                    <a:lnTo>
                      <a:pt x="263" y="117"/>
                    </a:lnTo>
                    <a:lnTo>
                      <a:pt x="280" y="113"/>
                    </a:lnTo>
                    <a:lnTo>
                      <a:pt x="299" y="111"/>
                    </a:lnTo>
                    <a:lnTo>
                      <a:pt x="319" y="111"/>
                    </a:lnTo>
                    <a:lnTo>
                      <a:pt x="338" y="113"/>
                    </a:lnTo>
                    <a:lnTo>
                      <a:pt x="356" y="117"/>
                    </a:lnTo>
                    <a:lnTo>
                      <a:pt x="375" y="122"/>
                    </a:lnTo>
                    <a:lnTo>
                      <a:pt x="415" y="17"/>
                    </a:lnTo>
                    <a:lnTo>
                      <a:pt x="400" y="13"/>
                    </a:lnTo>
                    <a:lnTo>
                      <a:pt x="385" y="8"/>
                    </a:lnTo>
                    <a:lnTo>
                      <a:pt x="370" y="5"/>
                    </a:lnTo>
                    <a:lnTo>
                      <a:pt x="355" y="3"/>
                    </a:lnTo>
                    <a:lnTo>
                      <a:pt x="340" y="1"/>
                    </a:lnTo>
                    <a:lnTo>
                      <a:pt x="325" y="0"/>
                    </a:lnTo>
                    <a:lnTo>
                      <a:pt x="310" y="0"/>
                    </a:lnTo>
                    <a:lnTo>
                      <a:pt x="294" y="0"/>
                    </a:lnTo>
                    <a:lnTo>
                      <a:pt x="279" y="1"/>
                    </a:lnTo>
                    <a:lnTo>
                      <a:pt x="265" y="3"/>
                    </a:lnTo>
                    <a:lnTo>
                      <a:pt x="251" y="5"/>
                    </a:lnTo>
                    <a:lnTo>
                      <a:pt x="236" y="8"/>
                    </a:lnTo>
                    <a:lnTo>
                      <a:pt x="222" y="12"/>
                    </a:lnTo>
                    <a:lnTo>
                      <a:pt x="209" y="17"/>
                    </a:lnTo>
                    <a:lnTo>
                      <a:pt x="195" y="22"/>
                    </a:lnTo>
                    <a:lnTo>
                      <a:pt x="182" y="27"/>
                    </a:lnTo>
                    <a:lnTo>
                      <a:pt x="168" y="34"/>
                    </a:lnTo>
                    <a:lnTo>
                      <a:pt x="155" y="41"/>
                    </a:lnTo>
                    <a:lnTo>
                      <a:pt x="143" y="48"/>
                    </a:lnTo>
                    <a:lnTo>
                      <a:pt x="131" y="56"/>
                    </a:lnTo>
                    <a:lnTo>
                      <a:pt x="119" y="65"/>
                    </a:lnTo>
                    <a:lnTo>
                      <a:pt x="108" y="75"/>
                    </a:lnTo>
                    <a:lnTo>
                      <a:pt x="97" y="85"/>
                    </a:lnTo>
                    <a:lnTo>
                      <a:pt x="87" y="95"/>
                    </a:lnTo>
                    <a:lnTo>
                      <a:pt x="77" y="106"/>
                    </a:lnTo>
                    <a:lnTo>
                      <a:pt x="67" y="117"/>
                    </a:lnTo>
                    <a:lnTo>
                      <a:pt x="58" y="129"/>
                    </a:lnTo>
                    <a:lnTo>
                      <a:pt x="50" y="141"/>
                    </a:lnTo>
                    <a:lnTo>
                      <a:pt x="42" y="153"/>
                    </a:lnTo>
                    <a:lnTo>
                      <a:pt x="34" y="167"/>
                    </a:lnTo>
                    <a:lnTo>
                      <a:pt x="26" y="181"/>
                    </a:lnTo>
                    <a:lnTo>
                      <a:pt x="20" y="195"/>
                    </a:lnTo>
                    <a:lnTo>
                      <a:pt x="125" y="235"/>
                    </a:lnTo>
                    <a:close/>
                    <a:moveTo>
                      <a:pt x="20" y="195"/>
                    </a:moveTo>
                    <a:lnTo>
                      <a:pt x="77" y="211"/>
                    </a:lnTo>
                    <a:lnTo>
                      <a:pt x="20" y="195"/>
                    </a:lnTo>
                    <a:close/>
                    <a:moveTo>
                      <a:pt x="375" y="122"/>
                    </a:moveTo>
                    <a:lnTo>
                      <a:pt x="387" y="129"/>
                    </a:lnTo>
                    <a:lnTo>
                      <a:pt x="398" y="136"/>
                    </a:lnTo>
                    <a:lnTo>
                      <a:pt x="410" y="144"/>
                    </a:lnTo>
                    <a:lnTo>
                      <a:pt x="421" y="152"/>
                    </a:lnTo>
                    <a:lnTo>
                      <a:pt x="431" y="162"/>
                    </a:lnTo>
                    <a:lnTo>
                      <a:pt x="440" y="173"/>
                    </a:lnTo>
                    <a:lnTo>
                      <a:pt x="449" y="184"/>
                    </a:lnTo>
                    <a:lnTo>
                      <a:pt x="456" y="195"/>
                    </a:lnTo>
                    <a:lnTo>
                      <a:pt x="461" y="207"/>
                    </a:lnTo>
                    <a:lnTo>
                      <a:pt x="465" y="220"/>
                    </a:lnTo>
                    <a:lnTo>
                      <a:pt x="467" y="234"/>
                    </a:lnTo>
                    <a:lnTo>
                      <a:pt x="468" y="247"/>
                    </a:lnTo>
                    <a:lnTo>
                      <a:pt x="467" y="261"/>
                    </a:lnTo>
                    <a:lnTo>
                      <a:pt x="465" y="275"/>
                    </a:lnTo>
                    <a:lnTo>
                      <a:pt x="461" y="288"/>
                    </a:lnTo>
                    <a:lnTo>
                      <a:pt x="456" y="300"/>
                    </a:lnTo>
                    <a:lnTo>
                      <a:pt x="560" y="340"/>
                    </a:lnTo>
                    <a:lnTo>
                      <a:pt x="564" y="328"/>
                    </a:lnTo>
                    <a:lnTo>
                      <a:pt x="567" y="316"/>
                    </a:lnTo>
                    <a:lnTo>
                      <a:pt x="570" y="303"/>
                    </a:lnTo>
                    <a:lnTo>
                      <a:pt x="573" y="291"/>
                    </a:lnTo>
                    <a:lnTo>
                      <a:pt x="575" y="278"/>
                    </a:lnTo>
                    <a:lnTo>
                      <a:pt x="576" y="265"/>
                    </a:lnTo>
                    <a:lnTo>
                      <a:pt x="577" y="252"/>
                    </a:lnTo>
                    <a:lnTo>
                      <a:pt x="576" y="240"/>
                    </a:lnTo>
                    <a:lnTo>
                      <a:pt x="576" y="228"/>
                    </a:lnTo>
                    <a:lnTo>
                      <a:pt x="574" y="216"/>
                    </a:lnTo>
                    <a:lnTo>
                      <a:pt x="572" y="204"/>
                    </a:lnTo>
                    <a:lnTo>
                      <a:pt x="570" y="192"/>
                    </a:lnTo>
                    <a:lnTo>
                      <a:pt x="566" y="180"/>
                    </a:lnTo>
                    <a:lnTo>
                      <a:pt x="562" y="168"/>
                    </a:lnTo>
                    <a:lnTo>
                      <a:pt x="557" y="157"/>
                    </a:lnTo>
                    <a:lnTo>
                      <a:pt x="552" y="146"/>
                    </a:lnTo>
                    <a:lnTo>
                      <a:pt x="547" y="136"/>
                    </a:lnTo>
                    <a:lnTo>
                      <a:pt x="541" y="126"/>
                    </a:lnTo>
                    <a:lnTo>
                      <a:pt x="536" y="116"/>
                    </a:lnTo>
                    <a:lnTo>
                      <a:pt x="529" y="106"/>
                    </a:lnTo>
                    <a:lnTo>
                      <a:pt x="522" y="97"/>
                    </a:lnTo>
                    <a:lnTo>
                      <a:pt x="515" y="88"/>
                    </a:lnTo>
                    <a:lnTo>
                      <a:pt x="507" y="79"/>
                    </a:lnTo>
                    <a:lnTo>
                      <a:pt x="499" y="70"/>
                    </a:lnTo>
                    <a:lnTo>
                      <a:pt x="490" y="61"/>
                    </a:lnTo>
                    <a:lnTo>
                      <a:pt x="480" y="54"/>
                    </a:lnTo>
                    <a:lnTo>
                      <a:pt x="471" y="46"/>
                    </a:lnTo>
                    <a:lnTo>
                      <a:pt x="461" y="40"/>
                    </a:lnTo>
                    <a:lnTo>
                      <a:pt x="450" y="33"/>
                    </a:lnTo>
                    <a:lnTo>
                      <a:pt x="438" y="27"/>
                    </a:lnTo>
                    <a:lnTo>
                      <a:pt x="426" y="22"/>
                    </a:lnTo>
                    <a:lnTo>
                      <a:pt x="415" y="17"/>
                    </a:lnTo>
                    <a:lnTo>
                      <a:pt x="375" y="122"/>
                    </a:lnTo>
                    <a:close/>
                    <a:moveTo>
                      <a:pt x="375" y="122"/>
                    </a:moveTo>
                    <a:lnTo>
                      <a:pt x="391" y="65"/>
                    </a:lnTo>
                    <a:lnTo>
                      <a:pt x="375" y="122"/>
                    </a:lnTo>
                    <a:close/>
                    <a:moveTo>
                      <a:pt x="456" y="300"/>
                    </a:moveTo>
                    <a:lnTo>
                      <a:pt x="452" y="311"/>
                    </a:lnTo>
                    <a:lnTo>
                      <a:pt x="448" y="321"/>
                    </a:lnTo>
                    <a:lnTo>
                      <a:pt x="442" y="330"/>
                    </a:lnTo>
                    <a:lnTo>
                      <a:pt x="437" y="338"/>
                    </a:lnTo>
                    <a:lnTo>
                      <a:pt x="430" y="345"/>
                    </a:lnTo>
                    <a:lnTo>
                      <a:pt x="423" y="352"/>
                    </a:lnTo>
                    <a:lnTo>
                      <a:pt x="415" y="358"/>
                    </a:lnTo>
                    <a:lnTo>
                      <a:pt x="407" y="364"/>
                    </a:lnTo>
                    <a:lnTo>
                      <a:pt x="397" y="367"/>
                    </a:lnTo>
                    <a:lnTo>
                      <a:pt x="387" y="368"/>
                    </a:lnTo>
                    <a:lnTo>
                      <a:pt x="377" y="370"/>
                    </a:lnTo>
                    <a:lnTo>
                      <a:pt x="367" y="370"/>
                    </a:lnTo>
                    <a:lnTo>
                      <a:pt x="356" y="370"/>
                    </a:lnTo>
                    <a:lnTo>
                      <a:pt x="346" y="368"/>
                    </a:lnTo>
                    <a:lnTo>
                      <a:pt x="336" y="367"/>
                    </a:lnTo>
                    <a:lnTo>
                      <a:pt x="327" y="364"/>
                    </a:lnTo>
                    <a:lnTo>
                      <a:pt x="286" y="469"/>
                    </a:lnTo>
                    <a:lnTo>
                      <a:pt x="307" y="474"/>
                    </a:lnTo>
                    <a:lnTo>
                      <a:pt x="329" y="478"/>
                    </a:lnTo>
                    <a:lnTo>
                      <a:pt x="350" y="480"/>
                    </a:lnTo>
                    <a:lnTo>
                      <a:pt x="371" y="480"/>
                    </a:lnTo>
                    <a:lnTo>
                      <a:pt x="392" y="478"/>
                    </a:lnTo>
                    <a:lnTo>
                      <a:pt x="413" y="474"/>
                    </a:lnTo>
                    <a:lnTo>
                      <a:pt x="423" y="472"/>
                    </a:lnTo>
                    <a:lnTo>
                      <a:pt x="434" y="469"/>
                    </a:lnTo>
                    <a:lnTo>
                      <a:pt x="444" y="465"/>
                    </a:lnTo>
                    <a:lnTo>
                      <a:pt x="456" y="461"/>
                    </a:lnTo>
                    <a:lnTo>
                      <a:pt x="473" y="451"/>
                    </a:lnTo>
                    <a:lnTo>
                      <a:pt x="490" y="440"/>
                    </a:lnTo>
                    <a:lnTo>
                      <a:pt x="505" y="427"/>
                    </a:lnTo>
                    <a:lnTo>
                      <a:pt x="520" y="413"/>
                    </a:lnTo>
                    <a:lnTo>
                      <a:pt x="526" y="405"/>
                    </a:lnTo>
                    <a:lnTo>
                      <a:pt x="532" y="397"/>
                    </a:lnTo>
                    <a:lnTo>
                      <a:pt x="538" y="389"/>
                    </a:lnTo>
                    <a:lnTo>
                      <a:pt x="543" y="380"/>
                    </a:lnTo>
                    <a:lnTo>
                      <a:pt x="548" y="370"/>
                    </a:lnTo>
                    <a:lnTo>
                      <a:pt x="552" y="360"/>
                    </a:lnTo>
                    <a:lnTo>
                      <a:pt x="556" y="350"/>
                    </a:lnTo>
                    <a:lnTo>
                      <a:pt x="560" y="340"/>
                    </a:lnTo>
                    <a:lnTo>
                      <a:pt x="456" y="300"/>
                    </a:lnTo>
                    <a:close/>
                    <a:moveTo>
                      <a:pt x="456" y="300"/>
                    </a:moveTo>
                    <a:lnTo>
                      <a:pt x="512" y="324"/>
                    </a:lnTo>
                    <a:lnTo>
                      <a:pt x="456" y="300"/>
                    </a:lnTo>
                    <a:close/>
                    <a:moveTo>
                      <a:pt x="327" y="364"/>
                    </a:moveTo>
                    <a:lnTo>
                      <a:pt x="321" y="361"/>
                    </a:lnTo>
                    <a:lnTo>
                      <a:pt x="315" y="357"/>
                    </a:lnTo>
                    <a:lnTo>
                      <a:pt x="308" y="352"/>
                    </a:lnTo>
                    <a:lnTo>
                      <a:pt x="303" y="347"/>
                    </a:lnTo>
                    <a:lnTo>
                      <a:pt x="298" y="342"/>
                    </a:lnTo>
                    <a:lnTo>
                      <a:pt x="293" y="336"/>
                    </a:lnTo>
                    <a:lnTo>
                      <a:pt x="289" y="330"/>
                    </a:lnTo>
                    <a:lnTo>
                      <a:pt x="286" y="324"/>
                    </a:lnTo>
                    <a:lnTo>
                      <a:pt x="283" y="318"/>
                    </a:lnTo>
                    <a:lnTo>
                      <a:pt x="281" y="312"/>
                    </a:lnTo>
                    <a:lnTo>
                      <a:pt x="280" y="306"/>
                    </a:lnTo>
                    <a:lnTo>
                      <a:pt x="280" y="300"/>
                    </a:lnTo>
                    <a:lnTo>
                      <a:pt x="280" y="294"/>
                    </a:lnTo>
                    <a:lnTo>
                      <a:pt x="281" y="288"/>
                    </a:lnTo>
                    <a:lnTo>
                      <a:pt x="283" y="282"/>
                    </a:lnTo>
                    <a:lnTo>
                      <a:pt x="286" y="276"/>
                    </a:lnTo>
                    <a:lnTo>
                      <a:pt x="182" y="235"/>
                    </a:lnTo>
                    <a:lnTo>
                      <a:pt x="177" y="253"/>
                    </a:lnTo>
                    <a:lnTo>
                      <a:pt x="173" y="271"/>
                    </a:lnTo>
                    <a:lnTo>
                      <a:pt x="171" y="290"/>
                    </a:lnTo>
                    <a:lnTo>
                      <a:pt x="169" y="307"/>
                    </a:lnTo>
                    <a:lnTo>
                      <a:pt x="171" y="324"/>
                    </a:lnTo>
                    <a:lnTo>
                      <a:pt x="173" y="341"/>
                    </a:lnTo>
                    <a:lnTo>
                      <a:pt x="177" y="357"/>
                    </a:lnTo>
                    <a:lnTo>
                      <a:pt x="182" y="372"/>
                    </a:lnTo>
                    <a:lnTo>
                      <a:pt x="191" y="388"/>
                    </a:lnTo>
                    <a:lnTo>
                      <a:pt x="202" y="403"/>
                    </a:lnTo>
                    <a:lnTo>
                      <a:pt x="213" y="417"/>
                    </a:lnTo>
                    <a:lnTo>
                      <a:pt x="225" y="430"/>
                    </a:lnTo>
                    <a:lnTo>
                      <a:pt x="238" y="442"/>
                    </a:lnTo>
                    <a:lnTo>
                      <a:pt x="253" y="453"/>
                    </a:lnTo>
                    <a:lnTo>
                      <a:pt x="261" y="457"/>
                    </a:lnTo>
                    <a:lnTo>
                      <a:pt x="269" y="462"/>
                    </a:lnTo>
                    <a:lnTo>
                      <a:pt x="277" y="466"/>
                    </a:lnTo>
                    <a:lnTo>
                      <a:pt x="286" y="469"/>
                    </a:lnTo>
                    <a:lnTo>
                      <a:pt x="327" y="364"/>
                    </a:lnTo>
                    <a:close/>
                    <a:moveTo>
                      <a:pt x="286" y="469"/>
                    </a:moveTo>
                    <a:lnTo>
                      <a:pt x="311" y="413"/>
                    </a:lnTo>
                    <a:lnTo>
                      <a:pt x="286" y="469"/>
                    </a:lnTo>
                    <a:close/>
                    <a:moveTo>
                      <a:pt x="286" y="276"/>
                    </a:moveTo>
                    <a:lnTo>
                      <a:pt x="286" y="269"/>
                    </a:lnTo>
                    <a:lnTo>
                      <a:pt x="287" y="265"/>
                    </a:lnTo>
                    <a:lnTo>
                      <a:pt x="289" y="260"/>
                    </a:lnTo>
                    <a:lnTo>
                      <a:pt x="292" y="257"/>
                    </a:lnTo>
                    <a:lnTo>
                      <a:pt x="295" y="254"/>
                    </a:lnTo>
                    <a:lnTo>
                      <a:pt x="299" y="253"/>
                    </a:lnTo>
                    <a:lnTo>
                      <a:pt x="304" y="251"/>
                    </a:lnTo>
                    <a:lnTo>
                      <a:pt x="311" y="251"/>
                    </a:lnTo>
                    <a:lnTo>
                      <a:pt x="314" y="248"/>
                    </a:lnTo>
                    <a:lnTo>
                      <a:pt x="318" y="246"/>
                    </a:lnTo>
                    <a:lnTo>
                      <a:pt x="322" y="245"/>
                    </a:lnTo>
                    <a:lnTo>
                      <a:pt x="327" y="244"/>
                    </a:lnTo>
                    <a:lnTo>
                      <a:pt x="336" y="243"/>
                    </a:lnTo>
                    <a:lnTo>
                      <a:pt x="343" y="243"/>
                    </a:lnTo>
                    <a:lnTo>
                      <a:pt x="383" y="138"/>
                    </a:lnTo>
                    <a:lnTo>
                      <a:pt x="368" y="134"/>
                    </a:lnTo>
                    <a:lnTo>
                      <a:pt x="353" y="132"/>
                    </a:lnTo>
                    <a:lnTo>
                      <a:pt x="337" y="131"/>
                    </a:lnTo>
                    <a:lnTo>
                      <a:pt x="322" y="132"/>
                    </a:lnTo>
                    <a:lnTo>
                      <a:pt x="306" y="134"/>
                    </a:lnTo>
                    <a:lnTo>
                      <a:pt x="292" y="137"/>
                    </a:lnTo>
                    <a:lnTo>
                      <a:pt x="278" y="141"/>
                    </a:lnTo>
                    <a:lnTo>
                      <a:pt x="264" y="147"/>
                    </a:lnTo>
                    <a:lnTo>
                      <a:pt x="251" y="154"/>
                    </a:lnTo>
                    <a:lnTo>
                      <a:pt x="238" y="162"/>
                    </a:lnTo>
                    <a:lnTo>
                      <a:pt x="226" y="173"/>
                    </a:lnTo>
                    <a:lnTo>
                      <a:pt x="215" y="183"/>
                    </a:lnTo>
                    <a:lnTo>
                      <a:pt x="205" y="195"/>
                    </a:lnTo>
                    <a:lnTo>
                      <a:pt x="196" y="207"/>
                    </a:lnTo>
                    <a:lnTo>
                      <a:pt x="189" y="221"/>
                    </a:lnTo>
                    <a:lnTo>
                      <a:pt x="182" y="235"/>
                    </a:lnTo>
                    <a:lnTo>
                      <a:pt x="286" y="276"/>
                    </a:lnTo>
                    <a:close/>
                    <a:moveTo>
                      <a:pt x="286" y="276"/>
                    </a:moveTo>
                    <a:lnTo>
                      <a:pt x="230" y="251"/>
                    </a:lnTo>
                    <a:lnTo>
                      <a:pt x="286" y="276"/>
                    </a:lnTo>
                    <a:close/>
                    <a:moveTo>
                      <a:pt x="343" y="243"/>
                    </a:moveTo>
                    <a:lnTo>
                      <a:pt x="359" y="259"/>
                    </a:lnTo>
                    <a:lnTo>
                      <a:pt x="359" y="276"/>
                    </a:lnTo>
                    <a:lnTo>
                      <a:pt x="464" y="316"/>
                    </a:lnTo>
                    <a:lnTo>
                      <a:pt x="467" y="303"/>
                    </a:lnTo>
                    <a:lnTo>
                      <a:pt x="470" y="289"/>
                    </a:lnTo>
                    <a:lnTo>
                      <a:pt x="471" y="276"/>
                    </a:lnTo>
                    <a:lnTo>
                      <a:pt x="471" y="262"/>
                    </a:lnTo>
                    <a:lnTo>
                      <a:pt x="470" y="249"/>
                    </a:lnTo>
                    <a:lnTo>
                      <a:pt x="468" y="236"/>
                    </a:lnTo>
                    <a:lnTo>
                      <a:pt x="464" y="224"/>
                    </a:lnTo>
                    <a:lnTo>
                      <a:pt x="460" y="212"/>
                    </a:lnTo>
                    <a:lnTo>
                      <a:pt x="454" y="201"/>
                    </a:lnTo>
                    <a:lnTo>
                      <a:pt x="446" y="190"/>
                    </a:lnTo>
                    <a:lnTo>
                      <a:pt x="438" y="180"/>
                    </a:lnTo>
                    <a:lnTo>
                      <a:pt x="429" y="169"/>
                    </a:lnTo>
                    <a:lnTo>
                      <a:pt x="419" y="160"/>
                    </a:lnTo>
                    <a:lnTo>
                      <a:pt x="408" y="152"/>
                    </a:lnTo>
                    <a:lnTo>
                      <a:pt x="396" y="145"/>
                    </a:lnTo>
                    <a:lnTo>
                      <a:pt x="383" y="138"/>
                    </a:lnTo>
                    <a:lnTo>
                      <a:pt x="343" y="243"/>
                    </a:lnTo>
                    <a:close/>
                    <a:moveTo>
                      <a:pt x="383" y="138"/>
                    </a:moveTo>
                    <a:lnTo>
                      <a:pt x="359" y="195"/>
                    </a:lnTo>
                    <a:lnTo>
                      <a:pt x="383" y="138"/>
                    </a:lnTo>
                    <a:close/>
                    <a:moveTo>
                      <a:pt x="359" y="276"/>
                    </a:moveTo>
                    <a:lnTo>
                      <a:pt x="351" y="284"/>
                    </a:lnTo>
                    <a:lnTo>
                      <a:pt x="311" y="389"/>
                    </a:lnTo>
                    <a:lnTo>
                      <a:pt x="323" y="391"/>
                    </a:lnTo>
                    <a:lnTo>
                      <a:pt x="335" y="393"/>
                    </a:lnTo>
                    <a:lnTo>
                      <a:pt x="346" y="395"/>
                    </a:lnTo>
                    <a:lnTo>
                      <a:pt x="358" y="395"/>
                    </a:lnTo>
                    <a:lnTo>
                      <a:pt x="369" y="395"/>
                    </a:lnTo>
                    <a:lnTo>
                      <a:pt x="379" y="393"/>
                    </a:lnTo>
                    <a:lnTo>
                      <a:pt x="389" y="391"/>
                    </a:lnTo>
                    <a:lnTo>
                      <a:pt x="399" y="389"/>
                    </a:lnTo>
                    <a:lnTo>
                      <a:pt x="410" y="383"/>
                    </a:lnTo>
                    <a:lnTo>
                      <a:pt x="421" y="374"/>
                    </a:lnTo>
                    <a:lnTo>
                      <a:pt x="431" y="367"/>
                    </a:lnTo>
                    <a:lnTo>
                      <a:pt x="440" y="358"/>
                    </a:lnTo>
                    <a:lnTo>
                      <a:pt x="448" y="349"/>
                    </a:lnTo>
                    <a:lnTo>
                      <a:pt x="455" y="338"/>
                    </a:lnTo>
                    <a:lnTo>
                      <a:pt x="460" y="328"/>
                    </a:lnTo>
                    <a:lnTo>
                      <a:pt x="464" y="316"/>
                    </a:lnTo>
                    <a:lnTo>
                      <a:pt x="359" y="276"/>
                    </a:lnTo>
                    <a:close/>
                    <a:moveTo>
                      <a:pt x="359" y="276"/>
                    </a:moveTo>
                    <a:lnTo>
                      <a:pt x="407" y="300"/>
                    </a:lnTo>
                    <a:lnTo>
                      <a:pt x="359" y="276"/>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9"/>
              <p:cNvSpPr>
                <a:spLocks/>
              </p:cNvSpPr>
              <p:nvPr/>
            </p:nvSpPr>
            <p:spPr bwMode="auto">
              <a:xfrm>
                <a:off x="2684" y="1333"/>
                <a:ext cx="65" cy="114"/>
              </a:xfrm>
              <a:custGeom>
                <a:avLst/>
                <a:gdLst>
                  <a:gd name="T0" fmla="*/ 909 w 909"/>
                  <a:gd name="T1" fmla="*/ 1597 h 1597"/>
                  <a:gd name="T2" fmla="*/ 891 w 909"/>
                  <a:gd name="T3" fmla="*/ 1503 h 1597"/>
                  <a:gd name="T4" fmla="*/ 869 w 909"/>
                  <a:gd name="T5" fmla="*/ 1412 h 1597"/>
                  <a:gd name="T6" fmla="*/ 845 w 909"/>
                  <a:gd name="T7" fmla="*/ 1323 h 1597"/>
                  <a:gd name="T8" fmla="*/ 819 w 909"/>
                  <a:gd name="T9" fmla="*/ 1237 h 1597"/>
                  <a:gd name="T10" fmla="*/ 790 w 909"/>
                  <a:gd name="T11" fmla="*/ 1153 h 1597"/>
                  <a:gd name="T12" fmla="*/ 760 w 909"/>
                  <a:gd name="T13" fmla="*/ 1073 h 1597"/>
                  <a:gd name="T14" fmla="*/ 726 w 909"/>
                  <a:gd name="T15" fmla="*/ 994 h 1597"/>
                  <a:gd name="T16" fmla="*/ 692 w 909"/>
                  <a:gd name="T17" fmla="*/ 919 h 1597"/>
                  <a:gd name="T18" fmla="*/ 657 w 909"/>
                  <a:gd name="T19" fmla="*/ 846 h 1597"/>
                  <a:gd name="T20" fmla="*/ 620 w 909"/>
                  <a:gd name="T21" fmla="*/ 777 h 1597"/>
                  <a:gd name="T22" fmla="*/ 582 w 909"/>
                  <a:gd name="T23" fmla="*/ 709 h 1597"/>
                  <a:gd name="T24" fmla="*/ 543 w 909"/>
                  <a:gd name="T25" fmla="*/ 645 h 1597"/>
                  <a:gd name="T26" fmla="*/ 505 w 909"/>
                  <a:gd name="T27" fmla="*/ 584 h 1597"/>
                  <a:gd name="T28" fmla="*/ 466 w 909"/>
                  <a:gd name="T29" fmla="*/ 525 h 1597"/>
                  <a:gd name="T30" fmla="*/ 426 w 909"/>
                  <a:gd name="T31" fmla="*/ 470 h 1597"/>
                  <a:gd name="T32" fmla="*/ 388 w 909"/>
                  <a:gd name="T33" fmla="*/ 417 h 1597"/>
                  <a:gd name="T34" fmla="*/ 350 w 909"/>
                  <a:gd name="T35" fmla="*/ 368 h 1597"/>
                  <a:gd name="T36" fmla="*/ 312 w 909"/>
                  <a:gd name="T37" fmla="*/ 321 h 1597"/>
                  <a:gd name="T38" fmla="*/ 276 w 909"/>
                  <a:gd name="T39" fmla="*/ 278 h 1597"/>
                  <a:gd name="T40" fmla="*/ 241 w 909"/>
                  <a:gd name="T41" fmla="*/ 238 h 1597"/>
                  <a:gd name="T42" fmla="*/ 207 w 909"/>
                  <a:gd name="T43" fmla="*/ 200 h 1597"/>
                  <a:gd name="T44" fmla="*/ 174 w 909"/>
                  <a:gd name="T45" fmla="*/ 166 h 1597"/>
                  <a:gd name="T46" fmla="*/ 145 w 909"/>
                  <a:gd name="T47" fmla="*/ 135 h 1597"/>
                  <a:gd name="T48" fmla="*/ 117 w 909"/>
                  <a:gd name="T49" fmla="*/ 106 h 1597"/>
                  <a:gd name="T50" fmla="*/ 69 w 909"/>
                  <a:gd name="T51" fmla="*/ 60 h 1597"/>
                  <a:gd name="T52" fmla="*/ 31 w 909"/>
                  <a:gd name="T53" fmla="*/ 27 h 1597"/>
                  <a:gd name="T54" fmla="*/ 8 w 909"/>
                  <a:gd name="T55" fmla="*/ 6 h 1597"/>
                  <a:gd name="T56" fmla="*/ 0 w 909"/>
                  <a:gd name="T57" fmla="*/ 0 h 1597"/>
                  <a:gd name="T58" fmla="*/ 7 w 909"/>
                  <a:gd name="T59" fmla="*/ 9 h 1597"/>
                  <a:gd name="T60" fmla="*/ 30 w 909"/>
                  <a:gd name="T61" fmla="*/ 38 h 1597"/>
                  <a:gd name="T62" fmla="*/ 67 w 909"/>
                  <a:gd name="T63" fmla="*/ 84 h 1597"/>
                  <a:gd name="T64" fmla="*/ 114 w 909"/>
                  <a:gd name="T65" fmla="*/ 145 h 1597"/>
                  <a:gd name="T66" fmla="*/ 170 w 909"/>
                  <a:gd name="T67" fmla="*/ 221 h 1597"/>
                  <a:gd name="T68" fmla="*/ 235 w 909"/>
                  <a:gd name="T69" fmla="*/ 309 h 1597"/>
                  <a:gd name="T70" fmla="*/ 269 w 909"/>
                  <a:gd name="T71" fmla="*/ 359 h 1597"/>
                  <a:gd name="T72" fmla="*/ 304 w 909"/>
                  <a:gd name="T73" fmla="*/ 410 h 1597"/>
                  <a:gd name="T74" fmla="*/ 342 w 909"/>
                  <a:gd name="T75" fmla="*/ 464 h 1597"/>
                  <a:gd name="T76" fmla="*/ 379 w 909"/>
                  <a:gd name="T77" fmla="*/ 520 h 1597"/>
                  <a:gd name="T78" fmla="*/ 417 w 909"/>
                  <a:gd name="T79" fmla="*/ 579 h 1597"/>
                  <a:gd name="T80" fmla="*/ 455 w 909"/>
                  <a:gd name="T81" fmla="*/ 639 h 1597"/>
                  <a:gd name="T82" fmla="*/ 495 w 909"/>
                  <a:gd name="T83" fmla="*/ 702 h 1597"/>
                  <a:gd name="T84" fmla="*/ 533 w 909"/>
                  <a:gd name="T85" fmla="*/ 766 h 1597"/>
                  <a:gd name="T86" fmla="*/ 571 w 909"/>
                  <a:gd name="T87" fmla="*/ 831 h 1597"/>
                  <a:gd name="T88" fmla="*/ 609 w 909"/>
                  <a:gd name="T89" fmla="*/ 898 h 1597"/>
                  <a:gd name="T90" fmla="*/ 646 w 909"/>
                  <a:gd name="T91" fmla="*/ 966 h 1597"/>
                  <a:gd name="T92" fmla="*/ 682 w 909"/>
                  <a:gd name="T93" fmla="*/ 1034 h 1597"/>
                  <a:gd name="T94" fmla="*/ 717 w 909"/>
                  <a:gd name="T95" fmla="*/ 1104 h 1597"/>
                  <a:gd name="T96" fmla="*/ 751 w 909"/>
                  <a:gd name="T97" fmla="*/ 1175 h 1597"/>
                  <a:gd name="T98" fmla="*/ 782 w 909"/>
                  <a:gd name="T99" fmla="*/ 1244 h 1597"/>
                  <a:gd name="T100" fmla="*/ 812 w 909"/>
                  <a:gd name="T101" fmla="*/ 1315 h 1597"/>
                  <a:gd name="T102" fmla="*/ 840 w 909"/>
                  <a:gd name="T103" fmla="*/ 1387 h 1597"/>
                  <a:gd name="T104" fmla="*/ 865 w 909"/>
                  <a:gd name="T105" fmla="*/ 1457 h 1597"/>
                  <a:gd name="T106" fmla="*/ 889 w 909"/>
                  <a:gd name="T107" fmla="*/ 1527 h 1597"/>
                  <a:gd name="T108" fmla="*/ 909 w 909"/>
                  <a:gd name="T109" fmla="*/ 15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9" h="1597">
                    <a:moveTo>
                      <a:pt x="909" y="1597"/>
                    </a:moveTo>
                    <a:lnTo>
                      <a:pt x="891" y="1503"/>
                    </a:lnTo>
                    <a:lnTo>
                      <a:pt x="869" y="1412"/>
                    </a:lnTo>
                    <a:lnTo>
                      <a:pt x="845" y="1323"/>
                    </a:lnTo>
                    <a:lnTo>
                      <a:pt x="819" y="1237"/>
                    </a:lnTo>
                    <a:lnTo>
                      <a:pt x="790" y="1153"/>
                    </a:lnTo>
                    <a:lnTo>
                      <a:pt x="760" y="1073"/>
                    </a:lnTo>
                    <a:lnTo>
                      <a:pt x="726" y="994"/>
                    </a:lnTo>
                    <a:lnTo>
                      <a:pt x="692" y="919"/>
                    </a:lnTo>
                    <a:lnTo>
                      <a:pt x="657" y="846"/>
                    </a:lnTo>
                    <a:lnTo>
                      <a:pt x="620" y="777"/>
                    </a:lnTo>
                    <a:lnTo>
                      <a:pt x="582" y="709"/>
                    </a:lnTo>
                    <a:lnTo>
                      <a:pt x="543" y="645"/>
                    </a:lnTo>
                    <a:lnTo>
                      <a:pt x="505" y="584"/>
                    </a:lnTo>
                    <a:lnTo>
                      <a:pt x="466" y="525"/>
                    </a:lnTo>
                    <a:lnTo>
                      <a:pt x="426" y="470"/>
                    </a:lnTo>
                    <a:lnTo>
                      <a:pt x="388" y="417"/>
                    </a:lnTo>
                    <a:lnTo>
                      <a:pt x="350" y="368"/>
                    </a:lnTo>
                    <a:lnTo>
                      <a:pt x="312" y="321"/>
                    </a:lnTo>
                    <a:lnTo>
                      <a:pt x="276" y="278"/>
                    </a:lnTo>
                    <a:lnTo>
                      <a:pt x="241" y="238"/>
                    </a:lnTo>
                    <a:lnTo>
                      <a:pt x="207" y="200"/>
                    </a:lnTo>
                    <a:lnTo>
                      <a:pt x="174" y="166"/>
                    </a:lnTo>
                    <a:lnTo>
                      <a:pt x="145" y="135"/>
                    </a:lnTo>
                    <a:lnTo>
                      <a:pt x="117" y="106"/>
                    </a:lnTo>
                    <a:lnTo>
                      <a:pt x="69" y="60"/>
                    </a:lnTo>
                    <a:lnTo>
                      <a:pt x="31" y="27"/>
                    </a:lnTo>
                    <a:lnTo>
                      <a:pt x="8" y="6"/>
                    </a:lnTo>
                    <a:lnTo>
                      <a:pt x="0" y="0"/>
                    </a:lnTo>
                    <a:lnTo>
                      <a:pt x="7" y="9"/>
                    </a:lnTo>
                    <a:lnTo>
                      <a:pt x="30" y="38"/>
                    </a:lnTo>
                    <a:lnTo>
                      <a:pt x="67" y="84"/>
                    </a:lnTo>
                    <a:lnTo>
                      <a:pt x="114" y="145"/>
                    </a:lnTo>
                    <a:lnTo>
                      <a:pt x="170" y="221"/>
                    </a:lnTo>
                    <a:lnTo>
                      <a:pt x="235" y="309"/>
                    </a:lnTo>
                    <a:lnTo>
                      <a:pt x="269" y="359"/>
                    </a:lnTo>
                    <a:lnTo>
                      <a:pt x="304" y="410"/>
                    </a:lnTo>
                    <a:lnTo>
                      <a:pt x="342" y="464"/>
                    </a:lnTo>
                    <a:lnTo>
                      <a:pt x="379" y="520"/>
                    </a:lnTo>
                    <a:lnTo>
                      <a:pt x="417" y="579"/>
                    </a:lnTo>
                    <a:lnTo>
                      <a:pt x="455" y="639"/>
                    </a:lnTo>
                    <a:lnTo>
                      <a:pt x="495" y="702"/>
                    </a:lnTo>
                    <a:lnTo>
                      <a:pt x="533" y="766"/>
                    </a:lnTo>
                    <a:lnTo>
                      <a:pt x="571" y="831"/>
                    </a:lnTo>
                    <a:lnTo>
                      <a:pt x="609" y="898"/>
                    </a:lnTo>
                    <a:lnTo>
                      <a:pt x="646" y="966"/>
                    </a:lnTo>
                    <a:lnTo>
                      <a:pt x="682" y="1034"/>
                    </a:lnTo>
                    <a:lnTo>
                      <a:pt x="717" y="1104"/>
                    </a:lnTo>
                    <a:lnTo>
                      <a:pt x="751" y="1175"/>
                    </a:lnTo>
                    <a:lnTo>
                      <a:pt x="782" y="1244"/>
                    </a:lnTo>
                    <a:lnTo>
                      <a:pt x="812" y="1315"/>
                    </a:lnTo>
                    <a:lnTo>
                      <a:pt x="840" y="1387"/>
                    </a:lnTo>
                    <a:lnTo>
                      <a:pt x="865" y="1457"/>
                    </a:lnTo>
                    <a:lnTo>
                      <a:pt x="889" y="1527"/>
                    </a:lnTo>
                    <a:lnTo>
                      <a:pt x="909" y="1597"/>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70"/>
              <p:cNvSpPr>
                <a:spLocks/>
              </p:cNvSpPr>
              <p:nvPr/>
            </p:nvSpPr>
            <p:spPr bwMode="auto">
              <a:xfrm>
                <a:off x="3056" y="1604"/>
                <a:ext cx="120" cy="122"/>
              </a:xfrm>
              <a:custGeom>
                <a:avLst/>
                <a:gdLst>
                  <a:gd name="T0" fmla="*/ 0 w 1674"/>
                  <a:gd name="T1" fmla="*/ 1709 h 1709"/>
                  <a:gd name="T2" fmla="*/ 73 w 1674"/>
                  <a:gd name="T3" fmla="*/ 1568 h 1709"/>
                  <a:gd name="T4" fmla="*/ 147 w 1674"/>
                  <a:gd name="T5" fmla="*/ 1434 h 1709"/>
                  <a:gd name="T6" fmla="*/ 221 w 1674"/>
                  <a:gd name="T7" fmla="*/ 1307 h 1709"/>
                  <a:gd name="T8" fmla="*/ 296 w 1674"/>
                  <a:gd name="T9" fmla="*/ 1189 h 1709"/>
                  <a:gd name="T10" fmla="*/ 369 w 1674"/>
                  <a:gd name="T11" fmla="*/ 1078 h 1709"/>
                  <a:gd name="T12" fmla="*/ 444 w 1674"/>
                  <a:gd name="T13" fmla="*/ 973 h 1709"/>
                  <a:gd name="T14" fmla="*/ 518 w 1674"/>
                  <a:gd name="T15" fmla="*/ 876 h 1709"/>
                  <a:gd name="T16" fmla="*/ 590 w 1674"/>
                  <a:gd name="T17" fmla="*/ 785 h 1709"/>
                  <a:gd name="T18" fmla="*/ 663 w 1674"/>
                  <a:gd name="T19" fmla="*/ 702 h 1709"/>
                  <a:gd name="T20" fmla="*/ 734 w 1674"/>
                  <a:gd name="T21" fmla="*/ 623 h 1709"/>
                  <a:gd name="T22" fmla="*/ 804 w 1674"/>
                  <a:gd name="T23" fmla="*/ 551 h 1709"/>
                  <a:gd name="T24" fmla="*/ 872 w 1674"/>
                  <a:gd name="T25" fmla="*/ 484 h 1709"/>
                  <a:gd name="T26" fmla="*/ 940 w 1674"/>
                  <a:gd name="T27" fmla="*/ 423 h 1709"/>
                  <a:gd name="T28" fmla="*/ 1005 w 1674"/>
                  <a:gd name="T29" fmla="*/ 367 h 1709"/>
                  <a:gd name="T30" fmla="*/ 1068 w 1674"/>
                  <a:gd name="T31" fmla="*/ 317 h 1709"/>
                  <a:gd name="T32" fmla="*/ 1129 w 1674"/>
                  <a:gd name="T33" fmla="*/ 270 h 1709"/>
                  <a:gd name="T34" fmla="*/ 1188 w 1674"/>
                  <a:gd name="T35" fmla="*/ 229 h 1709"/>
                  <a:gd name="T36" fmla="*/ 1245 w 1674"/>
                  <a:gd name="T37" fmla="*/ 192 h 1709"/>
                  <a:gd name="T38" fmla="*/ 1298 w 1674"/>
                  <a:gd name="T39" fmla="*/ 159 h 1709"/>
                  <a:gd name="T40" fmla="*/ 1350 w 1674"/>
                  <a:gd name="T41" fmla="*/ 130 h 1709"/>
                  <a:gd name="T42" fmla="*/ 1398 w 1674"/>
                  <a:gd name="T43" fmla="*/ 105 h 1709"/>
                  <a:gd name="T44" fmla="*/ 1442 w 1674"/>
                  <a:gd name="T45" fmla="*/ 83 h 1709"/>
                  <a:gd name="T46" fmla="*/ 1484 w 1674"/>
                  <a:gd name="T47" fmla="*/ 63 h 1709"/>
                  <a:gd name="T48" fmla="*/ 1522 w 1674"/>
                  <a:gd name="T49" fmla="*/ 47 h 1709"/>
                  <a:gd name="T50" fmla="*/ 1556 w 1674"/>
                  <a:gd name="T51" fmla="*/ 34 h 1709"/>
                  <a:gd name="T52" fmla="*/ 1586 w 1674"/>
                  <a:gd name="T53" fmla="*/ 24 h 1709"/>
                  <a:gd name="T54" fmla="*/ 1611 w 1674"/>
                  <a:gd name="T55" fmla="*/ 15 h 1709"/>
                  <a:gd name="T56" fmla="*/ 1634 w 1674"/>
                  <a:gd name="T57" fmla="*/ 9 h 1709"/>
                  <a:gd name="T58" fmla="*/ 1663 w 1674"/>
                  <a:gd name="T59" fmla="*/ 2 h 1709"/>
                  <a:gd name="T60" fmla="*/ 1674 w 1674"/>
                  <a:gd name="T61" fmla="*/ 0 h 1709"/>
                  <a:gd name="T62" fmla="*/ 1664 w 1674"/>
                  <a:gd name="T63" fmla="*/ 5 h 1709"/>
                  <a:gd name="T64" fmla="*/ 1636 w 1674"/>
                  <a:gd name="T65" fmla="*/ 23 h 1709"/>
                  <a:gd name="T66" fmla="*/ 1590 w 1674"/>
                  <a:gd name="T67" fmla="*/ 53 h 1709"/>
                  <a:gd name="T68" fmla="*/ 1530 w 1674"/>
                  <a:gd name="T69" fmla="*/ 97 h 1709"/>
                  <a:gd name="T70" fmla="*/ 1494 w 1674"/>
                  <a:gd name="T71" fmla="*/ 123 h 1709"/>
                  <a:gd name="T72" fmla="*/ 1453 w 1674"/>
                  <a:gd name="T73" fmla="*/ 152 h 1709"/>
                  <a:gd name="T74" fmla="*/ 1411 w 1674"/>
                  <a:gd name="T75" fmla="*/ 186 h 1709"/>
                  <a:gd name="T76" fmla="*/ 1365 w 1674"/>
                  <a:gd name="T77" fmla="*/ 222 h 1709"/>
                  <a:gd name="T78" fmla="*/ 1315 w 1674"/>
                  <a:gd name="T79" fmla="*/ 261 h 1709"/>
                  <a:gd name="T80" fmla="*/ 1263 w 1674"/>
                  <a:gd name="T81" fmla="*/ 304 h 1709"/>
                  <a:gd name="T82" fmla="*/ 1208 w 1674"/>
                  <a:gd name="T83" fmla="*/ 351 h 1709"/>
                  <a:gd name="T84" fmla="*/ 1150 w 1674"/>
                  <a:gd name="T85" fmla="*/ 401 h 1709"/>
                  <a:gd name="T86" fmla="*/ 1091 w 1674"/>
                  <a:gd name="T87" fmla="*/ 454 h 1709"/>
                  <a:gd name="T88" fmla="*/ 1028 w 1674"/>
                  <a:gd name="T89" fmla="*/ 512 h 1709"/>
                  <a:gd name="T90" fmla="*/ 964 w 1674"/>
                  <a:gd name="T91" fmla="*/ 572 h 1709"/>
                  <a:gd name="T92" fmla="*/ 897 w 1674"/>
                  <a:gd name="T93" fmla="*/ 637 h 1709"/>
                  <a:gd name="T94" fmla="*/ 829 w 1674"/>
                  <a:gd name="T95" fmla="*/ 705 h 1709"/>
                  <a:gd name="T96" fmla="*/ 758 w 1674"/>
                  <a:gd name="T97" fmla="*/ 776 h 1709"/>
                  <a:gd name="T98" fmla="*/ 687 w 1674"/>
                  <a:gd name="T99" fmla="*/ 852 h 1709"/>
                  <a:gd name="T100" fmla="*/ 614 w 1674"/>
                  <a:gd name="T101" fmla="*/ 932 h 1709"/>
                  <a:gd name="T102" fmla="*/ 540 w 1674"/>
                  <a:gd name="T103" fmla="*/ 1016 h 1709"/>
                  <a:gd name="T104" fmla="*/ 465 w 1674"/>
                  <a:gd name="T105" fmla="*/ 1102 h 1709"/>
                  <a:gd name="T106" fmla="*/ 389 w 1674"/>
                  <a:gd name="T107" fmla="*/ 1193 h 1709"/>
                  <a:gd name="T108" fmla="*/ 312 w 1674"/>
                  <a:gd name="T109" fmla="*/ 1288 h 1709"/>
                  <a:gd name="T110" fmla="*/ 234 w 1674"/>
                  <a:gd name="T111" fmla="*/ 1388 h 1709"/>
                  <a:gd name="T112" fmla="*/ 156 w 1674"/>
                  <a:gd name="T113" fmla="*/ 1491 h 1709"/>
                  <a:gd name="T114" fmla="*/ 78 w 1674"/>
                  <a:gd name="T115" fmla="*/ 1598 h 1709"/>
                  <a:gd name="T116" fmla="*/ 0 w 1674"/>
                  <a:gd name="T117" fmla="*/ 1709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4" h="1709">
                    <a:moveTo>
                      <a:pt x="0" y="1709"/>
                    </a:moveTo>
                    <a:lnTo>
                      <a:pt x="73" y="1568"/>
                    </a:lnTo>
                    <a:lnTo>
                      <a:pt x="147" y="1434"/>
                    </a:lnTo>
                    <a:lnTo>
                      <a:pt x="221" y="1307"/>
                    </a:lnTo>
                    <a:lnTo>
                      <a:pt x="296" y="1189"/>
                    </a:lnTo>
                    <a:lnTo>
                      <a:pt x="369" y="1078"/>
                    </a:lnTo>
                    <a:lnTo>
                      <a:pt x="444" y="973"/>
                    </a:lnTo>
                    <a:lnTo>
                      <a:pt x="518" y="876"/>
                    </a:lnTo>
                    <a:lnTo>
                      <a:pt x="590" y="785"/>
                    </a:lnTo>
                    <a:lnTo>
                      <a:pt x="663" y="702"/>
                    </a:lnTo>
                    <a:lnTo>
                      <a:pt x="734" y="623"/>
                    </a:lnTo>
                    <a:lnTo>
                      <a:pt x="804" y="551"/>
                    </a:lnTo>
                    <a:lnTo>
                      <a:pt x="872" y="484"/>
                    </a:lnTo>
                    <a:lnTo>
                      <a:pt x="940" y="423"/>
                    </a:lnTo>
                    <a:lnTo>
                      <a:pt x="1005" y="367"/>
                    </a:lnTo>
                    <a:lnTo>
                      <a:pt x="1068" y="317"/>
                    </a:lnTo>
                    <a:lnTo>
                      <a:pt x="1129" y="270"/>
                    </a:lnTo>
                    <a:lnTo>
                      <a:pt x="1188" y="229"/>
                    </a:lnTo>
                    <a:lnTo>
                      <a:pt x="1245" y="192"/>
                    </a:lnTo>
                    <a:lnTo>
                      <a:pt x="1298" y="159"/>
                    </a:lnTo>
                    <a:lnTo>
                      <a:pt x="1350" y="130"/>
                    </a:lnTo>
                    <a:lnTo>
                      <a:pt x="1398" y="105"/>
                    </a:lnTo>
                    <a:lnTo>
                      <a:pt x="1442" y="83"/>
                    </a:lnTo>
                    <a:lnTo>
                      <a:pt x="1484" y="63"/>
                    </a:lnTo>
                    <a:lnTo>
                      <a:pt x="1522" y="47"/>
                    </a:lnTo>
                    <a:lnTo>
                      <a:pt x="1556" y="34"/>
                    </a:lnTo>
                    <a:lnTo>
                      <a:pt x="1586" y="24"/>
                    </a:lnTo>
                    <a:lnTo>
                      <a:pt x="1611" y="15"/>
                    </a:lnTo>
                    <a:lnTo>
                      <a:pt x="1634" y="9"/>
                    </a:lnTo>
                    <a:lnTo>
                      <a:pt x="1663" y="2"/>
                    </a:lnTo>
                    <a:lnTo>
                      <a:pt x="1674" y="0"/>
                    </a:lnTo>
                    <a:lnTo>
                      <a:pt x="1664" y="5"/>
                    </a:lnTo>
                    <a:lnTo>
                      <a:pt x="1636" y="23"/>
                    </a:lnTo>
                    <a:lnTo>
                      <a:pt x="1590" y="53"/>
                    </a:lnTo>
                    <a:lnTo>
                      <a:pt x="1530" y="97"/>
                    </a:lnTo>
                    <a:lnTo>
                      <a:pt x="1494" y="123"/>
                    </a:lnTo>
                    <a:lnTo>
                      <a:pt x="1453" y="152"/>
                    </a:lnTo>
                    <a:lnTo>
                      <a:pt x="1411" y="186"/>
                    </a:lnTo>
                    <a:lnTo>
                      <a:pt x="1365" y="222"/>
                    </a:lnTo>
                    <a:lnTo>
                      <a:pt x="1315" y="261"/>
                    </a:lnTo>
                    <a:lnTo>
                      <a:pt x="1263" y="304"/>
                    </a:lnTo>
                    <a:lnTo>
                      <a:pt x="1208" y="351"/>
                    </a:lnTo>
                    <a:lnTo>
                      <a:pt x="1150" y="401"/>
                    </a:lnTo>
                    <a:lnTo>
                      <a:pt x="1091" y="454"/>
                    </a:lnTo>
                    <a:lnTo>
                      <a:pt x="1028" y="512"/>
                    </a:lnTo>
                    <a:lnTo>
                      <a:pt x="964" y="572"/>
                    </a:lnTo>
                    <a:lnTo>
                      <a:pt x="897" y="637"/>
                    </a:lnTo>
                    <a:lnTo>
                      <a:pt x="829" y="705"/>
                    </a:lnTo>
                    <a:lnTo>
                      <a:pt x="758" y="776"/>
                    </a:lnTo>
                    <a:lnTo>
                      <a:pt x="687" y="852"/>
                    </a:lnTo>
                    <a:lnTo>
                      <a:pt x="614" y="932"/>
                    </a:lnTo>
                    <a:lnTo>
                      <a:pt x="540" y="1016"/>
                    </a:lnTo>
                    <a:lnTo>
                      <a:pt x="465" y="1102"/>
                    </a:lnTo>
                    <a:lnTo>
                      <a:pt x="389" y="1193"/>
                    </a:lnTo>
                    <a:lnTo>
                      <a:pt x="312" y="1288"/>
                    </a:lnTo>
                    <a:lnTo>
                      <a:pt x="234" y="1388"/>
                    </a:lnTo>
                    <a:lnTo>
                      <a:pt x="156" y="1491"/>
                    </a:lnTo>
                    <a:lnTo>
                      <a:pt x="78" y="1598"/>
                    </a:lnTo>
                    <a:lnTo>
                      <a:pt x="0" y="1709"/>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71"/>
              <p:cNvSpPr>
                <a:spLocks/>
              </p:cNvSpPr>
              <p:nvPr/>
            </p:nvSpPr>
            <p:spPr bwMode="auto">
              <a:xfrm>
                <a:off x="2607" y="1585"/>
                <a:ext cx="126" cy="201"/>
              </a:xfrm>
              <a:custGeom>
                <a:avLst/>
                <a:gdLst>
                  <a:gd name="T0" fmla="*/ 1755 w 1755"/>
                  <a:gd name="T1" fmla="*/ 2807 h 2807"/>
                  <a:gd name="T2" fmla="*/ 1755 w 1755"/>
                  <a:gd name="T3" fmla="*/ 2658 h 2807"/>
                  <a:gd name="T4" fmla="*/ 1744 w 1755"/>
                  <a:gd name="T5" fmla="*/ 2512 h 2807"/>
                  <a:gd name="T6" fmla="*/ 1724 w 1755"/>
                  <a:gd name="T7" fmla="*/ 2367 h 2807"/>
                  <a:gd name="T8" fmla="*/ 1696 w 1755"/>
                  <a:gd name="T9" fmla="*/ 2226 h 2807"/>
                  <a:gd name="T10" fmla="*/ 1658 w 1755"/>
                  <a:gd name="T11" fmla="*/ 2087 h 2807"/>
                  <a:gd name="T12" fmla="*/ 1614 w 1755"/>
                  <a:gd name="T13" fmla="*/ 1952 h 2807"/>
                  <a:gd name="T14" fmla="*/ 1562 w 1755"/>
                  <a:gd name="T15" fmla="*/ 1820 h 2807"/>
                  <a:gd name="T16" fmla="*/ 1504 w 1755"/>
                  <a:gd name="T17" fmla="*/ 1692 h 2807"/>
                  <a:gd name="T18" fmla="*/ 1441 w 1755"/>
                  <a:gd name="T19" fmla="*/ 1566 h 2807"/>
                  <a:gd name="T20" fmla="*/ 1372 w 1755"/>
                  <a:gd name="T21" fmla="*/ 1445 h 2807"/>
                  <a:gd name="T22" fmla="*/ 1301 w 1755"/>
                  <a:gd name="T23" fmla="*/ 1327 h 2807"/>
                  <a:gd name="T24" fmla="*/ 1224 w 1755"/>
                  <a:gd name="T25" fmla="*/ 1214 h 2807"/>
                  <a:gd name="T26" fmla="*/ 1146 w 1755"/>
                  <a:gd name="T27" fmla="*/ 1104 h 2807"/>
                  <a:gd name="T28" fmla="*/ 1064 w 1755"/>
                  <a:gd name="T29" fmla="*/ 999 h 2807"/>
                  <a:gd name="T30" fmla="*/ 982 w 1755"/>
                  <a:gd name="T31" fmla="*/ 898 h 2807"/>
                  <a:gd name="T32" fmla="*/ 899 w 1755"/>
                  <a:gd name="T33" fmla="*/ 802 h 2807"/>
                  <a:gd name="T34" fmla="*/ 815 w 1755"/>
                  <a:gd name="T35" fmla="*/ 710 h 2807"/>
                  <a:gd name="T36" fmla="*/ 732 w 1755"/>
                  <a:gd name="T37" fmla="*/ 623 h 2807"/>
                  <a:gd name="T38" fmla="*/ 650 w 1755"/>
                  <a:gd name="T39" fmla="*/ 542 h 2807"/>
                  <a:gd name="T40" fmla="*/ 571 w 1755"/>
                  <a:gd name="T41" fmla="*/ 465 h 2807"/>
                  <a:gd name="T42" fmla="*/ 493 w 1755"/>
                  <a:gd name="T43" fmla="*/ 394 h 2807"/>
                  <a:gd name="T44" fmla="*/ 418 w 1755"/>
                  <a:gd name="T45" fmla="*/ 328 h 2807"/>
                  <a:gd name="T46" fmla="*/ 348 w 1755"/>
                  <a:gd name="T47" fmla="*/ 268 h 2807"/>
                  <a:gd name="T48" fmla="*/ 282 w 1755"/>
                  <a:gd name="T49" fmla="*/ 213 h 2807"/>
                  <a:gd name="T50" fmla="*/ 222 w 1755"/>
                  <a:gd name="T51" fmla="*/ 165 h 2807"/>
                  <a:gd name="T52" fmla="*/ 167 w 1755"/>
                  <a:gd name="T53" fmla="*/ 121 h 2807"/>
                  <a:gd name="T54" fmla="*/ 119 w 1755"/>
                  <a:gd name="T55" fmla="*/ 85 h 2807"/>
                  <a:gd name="T56" fmla="*/ 78 w 1755"/>
                  <a:gd name="T57" fmla="*/ 55 h 2807"/>
                  <a:gd name="T58" fmla="*/ 21 w 1755"/>
                  <a:gd name="T59" fmla="*/ 14 h 2807"/>
                  <a:gd name="T60" fmla="*/ 0 w 1755"/>
                  <a:gd name="T61" fmla="*/ 0 h 2807"/>
                  <a:gd name="T62" fmla="*/ 20 w 1755"/>
                  <a:gd name="T63" fmla="*/ 18 h 2807"/>
                  <a:gd name="T64" fmla="*/ 74 w 1755"/>
                  <a:gd name="T65" fmla="*/ 71 h 2807"/>
                  <a:gd name="T66" fmla="*/ 113 w 1755"/>
                  <a:gd name="T67" fmla="*/ 108 h 2807"/>
                  <a:gd name="T68" fmla="*/ 159 w 1755"/>
                  <a:gd name="T69" fmla="*/ 154 h 2807"/>
                  <a:gd name="T70" fmla="*/ 211 w 1755"/>
                  <a:gd name="T71" fmla="*/ 207 h 2807"/>
                  <a:gd name="T72" fmla="*/ 268 w 1755"/>
                  <a:gd name="T73" fmla="*/ 267 h 2807"/>
                  <a:gd name="T74" fmla="*/ 332 w 1755"/>
                  <a:gd name="T75" fmla="*/ 333 h 2807"/>
                  <a:gd name="T76" fmla="*/ 399 w 1755"/>
                  <a:gd name="T77" fmla="*/ 404 h 2807"/>
                  <a:gd name="T78" fmla="*/ 470 w 1755"/>
                  <a:gd name="T79" fmla="*/ 482 h 2807"/>
                  <a:gd name="T80" fmla="*/ 544 w 1755"/>
                  <a:gd name="T81" fmla="*/ 565 h 2807"/>
                  <a:gd name="T82" fmla="*/ 622 w 1755"/>
                  <a:gd name="T83" fmla="*/ 654 h 2807"/>
                  <a:gd name="T84" fmla="*/ 700 w 1755"/>
                  <a:gd name="T85" fmla="*/ 747 h 2807"/>
                  <a:gd name="T86" fmla="*/ 781 w 1755"/>
                  <a:gd name="T87" fmla="*/ 843 h 2807"/>
                  <a:gd name="T88" fmla="*/ 863 w 1755"/>
                  <a:gd name="T89" fmla="*/ 944 h 2807"/>
                  <a:gd name="T90" fmla="*/ 943 w 1755"/>
                  <a:gd name="T91" fmla="*/ 1048 h 2807"/>
                  <a:gd name="T92" fmla="*/ 1025 w 1755"/>
                  <a:gd name="T93" fmla="*/ 1156 h 2807"/>
                  <a:gd name="T94" fmla="*/ 1104 w 1755"/>
                  <a:gd name="T95" fmla="*/ 1268 h 2807"/>
                  <a:gd name="T96" fmla="*/ 1182 w 1755"/>
                  <a:gd name="T97" fmla="*/ 1381 h 2807"/>
                  <a:gd name="T98" fmla="*/ 1258 w 1755"/>
                  <a:gd name="T99" fmla="*/ 1496 h 2807"/>
                  <a:gd name="T100" fmla="*/ 1330 w 1755"/>
                  <a:gd name="T101" fmla="*/ 1613 h 2807"/>
                  <a:gd name="T102" fmla="*/ 1399 w 1755"/>
                  <a:gd name="T103" fmla="*/ 1732 h 2807"/>
                  <a:gd name="T104" fmla="*/ 1464 w 1755"/>
                  <a:gd name="T105" fmla="*/ 1851 h 2807"/>
                  <a:gd name="T106" fmla="*/ 1523 w 1755"/>
                  <a:gd name="T107" fmla="*/ 1972 h 2807"/>
                  <a:gd name="T108" fmla="*/ 1578 w 1755"/>
                  <a:gd name="T109" fmla="*/ 2094 h 2807"/>
                  <a:gd name="T110" fmla="*/ 1626 w 1755"/>
                  <a:gd name="T111" fmla="*/ 2215 h 2807"/>
                  <a:gd name="T112" fmla="*/ 1667 w 1755"/>
                  <a:gd name="T113" fmla="*/ 2335 h 2807"/>
                  <a:gd name="T114" fmla="*/ 1702 w 1755"/>
                  <a:gd name="T115" fmla="*/ 2455 h 2807"/>
                  <a:gd name="T116" fmla="*/ 1728 w 1755"/>
                  <a:gd name="T117" fmla="*/ 2574 h 2807"/>
                  <a:gd name="T118" fmla="*/ 1746 w 1755"/>
                  <a:gd name="T119" fmla="*/ 2691 h 2807"/>
                  <a:gd name="T120" fmla="*/ 1755 w 1755"/>
                  <a:gd name="T121" fmla="*/ 2807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5" h="2807">
                    <a:moveTo>
                      <a:pt x="1755" y="2807"/>
                    </a:moveTo>
                    <a:lnTo>
                      <a:pt x="1755" y="2658"/>
                    </a:lnTo>
                    <a:lnTo>
                      <a:pt x="1744" y="2512"/>
                    </a:lnTo>
                    <a:lnTo>
                      <a:pt x="1724" y="2367"/>
                    </a:lnTo>
                    <a:lnTo>
                      <a:pt x="1696" y="2226"/>
                    </a:lnTo>
                    <a:lnTo>
                      <a:pt x="1658" y="2087"/>
                    </a:lnTo>
                    <a:lnTo>
                      <a:pt x="1614" y="1952"/>
                    </a:lnTo>
                    <a:lnTo>
                      <a:pt x="1562" y="1820"/>
                    </a:lnTo>
                    <a:lnTo>
                      <a:pt x="1504" y="1692"/>
                    </a:lnTo>
                    <a:lnTo>
                      <a:pt x="1441" y="1566"/>
                    </a:lnTo>
                    <a:lnTo>
                      <a:pt x="1372" y="1445"/>
                    </a:lnTo>
                    <a:lnTo>
                      <a:pt x="1301" y="1327"/>
                    </a:lnTo>
                    <a:lnTo>
                      <a:pt x="1224" y="1214"/>
                    </a:lnTo>
                    <a:lnTo>
                      <a:pt x="1146" y="1104"/>
                    </a:lnTo>
                    <a:lnTo>
                      <a:pt x="1064" y="999"/>
                    </a:lnTo>
                    <a:lnTo>
                      <a:pt x="982" y="898"/>
                    </a:lnTo>
                    <a:lnTo>
                      <a:pt x="899" y="802"/>
                    </a:lnTo>
                    <a:lnTo>
                      <a:pt x="815" y="710"/>
                    </a:lnTo>
                    <a:lnTo>
                      <a:pt x="732" y="623"/>
                    </a:lnTo>
                    <a:lnTo>
                      <a:pt x="650" y="542"/>
                    </a:lnTo>
                    <a:lnTo>
                      <a:pt x="571" y="465"/>
                    </a:lnTo>
                    <a:lnTo>
                      <a:pt x="493" y="394"/>
                    </a:lnTo>
                    <a:lnTo>
                      <a:pt x="418" y="328"/>
                    </a:lnTo>
                    <a:lnTo>
                      <a:pt x="348" y="268"/>
                    </a:lnTo>
                    <a:lnTo>
                      <a:pt x="282" y="213"/>
                    </a:lnTo>
                    <a:lnTo>
                      <a:pt x="222" y="165"/>
                    </a:lnTo>
                    <a:lnTo>
                      <a:pt x="167" y="121"/>
                    </a:lnTo>
                    <a:lnTo>
                      <a:pt x="119" y="85"/>
                    </a:lnTo>
                    <a:lnTo>
                      <a:pt x="78" y="55"/>
                    </a:lnTo>
                    <a:lnTo>
                      <a:pt x="21" y="14"/>
                    </a:lnTo>
                    <a:lnTo>
                      <a:pt x="0" y="0"/>
                    </a:lnTo>
                    <a:lnTo>
                      <a:pt x="20" y="18"/>
                    </a:lnTo>
                    <a:lnTo>
                      <a:pt x="74" y="71"/>
                    </a:lnTo>
                    <a:lnTo>
                      <a:pt x="113" y="108"/>
                    </a:lnTo>
                    <a:lnTo>
                      <a:pt x="159" y="154"/>
                    </a:lnTo>
                    <a:lnTo>
                      <a:pt x="211" y="207"/>
                    </a:lnTo>
                    <a:lnTo>
                      <a:pt x="268" y="267"/>
                    </a:lnTo>
                    <a:lnTo>
                      <a:pt x="332" y="333"/>
                    </a:lnTo>
                    <a:lnTo>
                      <a:pt x="399" y="404"/>
                    </a:lnTo>
                    <a:lnTo>
                      <a:pt x="470" y="482"/>
                    </a:lnTo>
                    <a:lnTo>
                      <a:pt x="544" y="565"/>
                    </a:lnTo>
                    <a:lnTo>
                      <a:pt x="622" y="654"/>
                    </a:lnTo>
                    <a:lnTo>
                      <a:pt x="700" y="747"/>
                    </a:lnTo>
                    <a:lnTo>
                      <a:pt x="781" y="843"/>
                    </a:lnTo>
                    <a:lnTo>
                      <a:pt x="863" y="944"/>
                    </a:lnTo>
                    <a:lnTo>
                      <a:pt x="943" y="1048"/>
                    </a:lnTo>
                    <a:lnTo>
                      <a:pt x="1025" y="1156"/>
                    </a:lnTo>
                    <a:lnTo>
                      <a:pt x="1104" y="1268"/>
                    </a:lnTo>
                    <a:lnTo>
                      <a:pt x="1182" y="1381"/>
                    </a:lnTo>
                    <a:lnTo>
                      <a:pt x="1258" y="1496"/>
                    </a:lnTo>
                    <a:lnTo>
                      <a:pt x="1330" y="1613"/>
                    </a:lnTo>
                    <a:lnTo>
                      <a:pt x="1399" y="1732"/>
                    </a:lnTo>
                    <a:lnTo>
                      <a:pt x="1464" y="1851"/>
                    </a:lnTo>
                    <a:lnTo>
                      <a:pt x="1523" y="1972"/>
                    </a:lnTo>
                    <a:lnTo>
                      <a:pt x="1578" y="2094"/>
                    </a:lnTo>
                    <a:lnTo>
                      <a:pt x="1626" y="2215"/>
                    </a:lnTo>
                    <a:lnTo>
                      <a:pt x="1667" y="2335"/>
                    </a:lnTo>
                    <a:lnTo>
                      <a:pt x="1702" y="2455"/>
                    </a:lnTo>
                    <a:lnTo>
                      <a:pt x="1728" y="2574"/>
                    </a:lnTo>
                    <a:lnTo>
                      <a:pt x="1746" y="2691"/>
                    </a:lnTo>
                    <a:lnTo>
                      <a:pt x="1755" y="2807"/>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2"/>
              <p:cNvSpPr>
                <a:spLocks/>
              </p:cNvSpPr>
              <p:nvPr/>
            </p:nvSpPr>
            <p:spPr bwMode="auto">
              <a:xfrm>
                <a:off x="3026" y="1641"/>
                <a:ext cx="71" cy="88"/>
              </a:xfrm>
              <a:custGeom>
                <a:avLst/>
                <a:gdLst>
                  <a:gd name="T0" fmla="*/ 0 w 998"/>
                  <a:gd name="T1" fmla="*/ 1226 h 1226"/>
                  <a:gd name="T2" fmla="*/ 43 w 998"/>
                  <a:gd name="T3" fmla="*/ 1144 h 1226"/>
                  <a:gd name="T4" fmla="*/ 85 w 998"/>
                  <a:gd name="T5" fmla="*/ 1066 h 1226"/>
                  <a:gd name="T6" fmla="*/ 129 w 998"/>
                  <a:gd name="T7" fmla="*/ 990 h 1226"/>
                  <a:gd name="T8" fmla="*/ 172 w 998"/>
                  <a:gd name="T9" fmla="*/ 919 h 1226"/>
                  <a:gd name="T10" fmla="*/ 216 w 998"/>
                  <a:gd name="T11" fmla="*/ 849 h 1226"/>
                  <a:gd name="T12" fmla="*/ 260 w 998"/>
                  <a:gd name="T13" fmla="*/ 783 h 1226"/>
                  <a:gd name="T14" fmla="*/ 303 w 998"/>
                  <a:gd name="T15" fmla="*/ 720 h 1226"/>
                  <a:gd name="T16" fmla="*/ 346 w 998"/>
                  <a:gd name="T17" fmla="*/ 660 h 1226"/>
                  <a:gd name="T18" fmla="*/ 389 w 998"/>
                  <a:gd name="T19" fmla="*/ 603 h 1226"/>
                  <a:gd name="T20" fmla="*/ 431 w 998"/>
                  <a:gd name="T21" fmla="*/ 548 h 1226"/>
                  <a:gd name="T22" fmla="*/ 473 w 998"/>
                  <a:gd name="T23" fmla="*/ 497 h 1226"/>
                  <a:gd name="T24" fmla="*/ 513 w 998"/>
                  <a:gd name="T25" fmla="*/ 448 h 1226"/>
                  <a:gd name="T26" fmla="*/ 554 w 998"/>
                  <a:gd name="T27" fmla="*/ 402 h 1226"/>
                  <a:gd name="T28" fmla="*/ 593 w 998"/>
                  <a:gd name="T29" fmla="*/ 358 h 1226"/>
                  <a:gd name="T30" fmla="*/ 631 w 998"/>
                  <a:gd name="T31" fmla="*/ 318 h 1226"/>
                  <a:gd name="T32" fmla="*/ 668 w 998"/>
                  <a:gd name="T33" fmla="*/ 280 h 1226"/>
                  <a:gd name="T34" fmla="*/ 704 w 998"/>
                  <a:gd name="T35" fmla="*/ 244 h 1226"/>
                  <a:gd name="T36" fmla="*/ 738 w 998"/>
                  <a:gd name="T37" fmla="*/ 212 h 1226"/>
                  <a:gd name="T38" fmla="*/ 770 w 998"/>
                  <a:gd name="T39" fmla="*/ 182 h 1226"/>
                  <a:gd name="T40" fmla="*/ 802 w 998"/>
                  <a:gd name="T41" fmla="*/ 153 h 1226"/>
                  <a:gd name="T42" fmla="*/ 830 w 998"/>
                  <a:gd name="T43" fmla="*/ 128 h 1226"/>
                  <a:gd name="T44" fmla="*/ 857 w 998"/>
                  <a:gd name="T45" fmla="*/ 106 h 1226"/>
                  <a:gd name="T46" fmla="*/ 882 w 998"/>
                  <a:gd name="T47" fmla="*/ 85 h 1226"/>
                  <a:gd name="T48" fmla="*/ 905 w 998"/>
                  <a:gd name="T49" fmla="*/ 67 h 1226"/>
                  <a:gd name="T50" fmla="*/ 945 w 998"/>
                  <a:gd name="T51" fmla="*/ 37 h 1226"/>
                  <a:gd name="T52" fmla="*/ 974 w 998"/>
                  <a:gd name="T53" fmla="*/ 16 h 1226"/>
                  <a:gd name="T54" fmla="*/ 992 w 998"/>
                  <a:gd name="T55" fmla="*/ 4 h 1226"/>
                  <a:gd name="T56" fmla="*/ 998 w 998"/>
                  <a:gd name="T57" fmla="*/ 0 h 1226"/>
                  <a:gd name="T58" fmla="*/ 990 w 998"/>
                  <a:gd name="T59" fmla="*/ 10 h 1226"/>
                  <a:gd name="T60" fmla="*/ 966 w 998"/>
                  <a:gd name="T61" fmla="*/ 39 h 1226"/>
                  <a:gd name="T62" fmla="*/ 927 w 998"/>
                  <a:gd name="T63" fmla="*/ 85 h 1226"/>
                  <a:gd name="T64" fmla="*/ 877 w 998"/>
                  <a:gd name="T65" fmla="*/ 145 h 1226"/>
                  <a:gd name="T66" fmla="*/ 817 w 998"/>
                  <a:gd name="T67" fmla="*/ 218 h 1226"/>
                  <a:gd name="T68" fmla="*/ 748 w 998"/>
                  <a:gd name="T69" fmla="*/ 301 h 1226"/>
                  <a:gd name="T70" fmla="*/ 673 w 998"/>
                  <a:gd name="T71" fmla="*/ 392 h 1226"/>
                  <a:gd name="T72" fmla="*/ 593 w 998"/>
                  <a:gd name="T73" fmla="*/ 489 h 1226"/>
                  <a:gd name="T74" fmla="*/ 509 w 998"/>
                  <a:gd name="T75" fmla="*/ 590 h 1226"/>
                  <a:gd name="T76" fmla="*/ 426 w 998"/>
                  <a:gd name="T77" fmla="*/ 693 h 1226"/>
                  <a:gd name="T78" fmla="*/ 342 w 998"/>
                  <a:gd name="T79" fmla="*/ 795 h 1226"/>
                  <a:gd name="T80" fmla="*/ 262 w 998"/>
                  <a:gd name="T81" fmla="*/ 894 h 1226"/>
                  <a:gd name="T82" fmla="*/ 185 w 998"/>
                  <a:gd name="T83" fmla="*/ 990 h 1226"/>
                  <a:gd name="T84" fmla="*/ 115 w 998"/>
                  <a:gd name="T85" fmla="*/ 1078 h 1226"/>
                  <a:gd name="T86" fmla="*/ 52 w 998"/>
                  <a:gd name="T87" fmla="*/ 1158 h 1226"/>
                  <a:gd name="T88" fmla="*/ 0 w 998"/>
                  <a:gd name="T89" fmla="*/ 122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1226">
                    <a:moveTo>
                      <a:pt x="0" y="1226"/>
                    </a:moveTo>
                    <a:lnTo>
                      <a:pt x="43" y="1144"/>
                    </a:lnTo>
                    <a:lnTo>
                      <a:pt x="85" y="1066"/>
                    </a:lnTo>
                    <a:lnTo>
                      <a:pt x="129" y="990"/>
                    </a:lnTo>
                    <a:lnTo>
                      <a:pt x="172" y="919"/>
                    </a:lnTo>
                    <a:lnTo>
                      <a:pt x="216" y="849"/>
                    </a:lnTo>
                    <a:lnTo>
                      <a:pt x="260" y="783"/>
                    </a:lnTo>
                    <a:lnTo>
                      <a:pt x="303" y="720"/>
                    </a:lnTo>
                    <a:lnTo>
                      <a:pt x="346" y="660"/>
                    </a:lnTo>
                    <a:lnTo>
                      <a:pt x="389" y="603"/>
                    </a:lnTo>
                    <a:lnTo>
                      <a:pt x="431" y="548"/>
                    </a:lnTo>
                    <a:lnTo>
                      <a:pt x="473" y="497"/>
                    </a:lnTo>
                    <a:lnTo>
                      <a:pt x="513" y="448"/>
                    </a:lnTo>
                    <a:lnTo>
                      <a:pt x="554" y="402"/>
                    </a:lnTo>
                    <a:lnTo>
                      <a:pt x="593" y="358"/>
                    </a:lnTo>
                    <a:lnTo>
                      <a:pt x="631" y="318"/>
                    </a:lnTo>
                    <a:lnTo>
                      <a:pt x="668" y="280"/>
                    </a:lnTo>
                    <a:lnTo>
                      <a:pt x="704" y="244"/>
                    </a:lnTo>
                    <a:lnTo>
                      <a:pt x="738" y="212"/>
                    </a:lnTo>
                    <a:lnTo>
                      <a:pt x="770" y="182"/>
                    </a:lnTo>
                    <a:lnTo>
                      <a:pt x="802" y="153"/>
                    </a:lnTo>
                    <a:lnTo>
                      <a:pt x="830" y="128"/>
                    </a:lnTo>
                    <a:lnTo>
                      <a:pt x="857" y="106"/>
                    </a:lnTo>
                    <a:lnTo>
                      <a:pt x="882" y="85"/>
                    </a:lnTo>
                    <a:lnTo>
                      <a:pt x="905" y="67"/>
                    </a:lnTo>
                    <a:lnTo>
                      <a:pt x="945" y="37"/>
                    </a:lnTo>
                    <a:lnTo>
                      <a:pt x="974" y="16"/>
                    </a:lnTo>
                    <a:lnTo>
                      <a:pt x="992" y="4"/>
                    </a:lnTo>
                    <a:lnTo>
                      <a:pt x="998" y="0"/>
                    </a:lnTo>
                    <a:lnTo>
                      <a:pt x="990" y="10"/>
                    </a:lnTo>
                    <a:lnTo>
                      <a:pt x="966" y="39"/>
                    </a:lnTo>
                    <a:lnTo>
                      <a:pt x="927" y="85"/>
                    </a:lnTo>
                    <a:lnTo>
                      <a:pt x="877" y="145"/>
                    </a:lnTo>
                    <a:lnTo>
                      <a:pt x="817" y="218"/>
                    </a:lnTo>
                    <a:lnTo>
                      <a:pt x="748" y="301"/>
                    </a:lnTo>
                    <a:lnTo>
                      <a:pt x="673" y="392"/>
                    </a:lnTo>
                    <a:lnTo>
                      <a:pt x="593" y="489"/>
                    </a:lnTo>
                    <a:lnTo>
                      <a:pt x="509" y="590"/>
                    </a:lnTo>
                    <a:lnTo>
                      <a:pt x="426" y="693"/>
                    </a:lnTo>
                    <a:lnTo>
                      <a:pt x="342" y="795"/>
                    </a:lnTo>
                    <a:lnTo>
                      <a:pt x="262" y="894"/>
                    </a:lnTo>
                    <a:lnTo>
                      <a:pt x="185" y="990"/>
                    </a:lnTo>
                    <a:lnTo>
                      <a:pt x="115" y="1078"/>
                    </a:lnTo>
                    <a:lnTo>
                      <a:pt x="52" y="1158"/>
                    </a:lnTo>
                    <a:lnTo>
                      <a:pt x="0" y="1226"/>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Box 25"/>
            <p:cNvSpPr txBox="1"/>
            <p:nvPr/>
          </p:nvSpPr>
          <p:spPr>
            <a:xfrm>
              <a:off x="4105280" y="1078230"/>
              <a:ext cx="1027845" cy="461665"/>
            </a:xfrm>
            <a:prstGeom prst="rect">
              <a:avLst/>
            </a:prstGeom>
            <a:noFill/>
            <a:effectLst/>
          </p:spPr>
          <p:txBody>
            <a:bodyPr wrap="none" rtlCol="0">
              <a:spAutoFit/>
            </a:bodyPr>
            <a:lstStyle/>
            <a:p>
              <a:pPr algn="ctr"/>
              <a:r>
                <a:rPr lang="en-US" sz="2400" dirty="0" smtClean="0">
                  <a:latin typeface="+mj-lt"/>
                </a:rPr>
                <a:t>System</a:t>
              </a:r>
              <a:endParaRPr lang="en-GB" sz="2400" dirty="0">
                <a:latin typeface="+mj-lt"/>
              </a:endParaRPr>
            </a:p>
          </p:txBody>
        </p:sp>
      </p:grpSp>
      <p:grpSp>
        <p:nvGrpSpPr>
          <p:cNvPr id="10" name="Group 9"/>
          <p:cNvGrpSpPr/>
          <p:nvPr/>
        </p:nvGrpSpPr>
        <p:grpSpPr>
          <a:xfrm>
            <a:off x="1447801" y="1856782"/>
            <a:ext cx="5979009" cy="3000968"/>
            <a:chOff x="1447801" y="1856782"/>
            <a:chExt cx="5979009" cy="3000968"/>
          </a:xfrm>
        </p:grpSpPr>
        <p:grpSp>
          <p:nvGrpSpPr>
            <p:cNvPr id="56" name="Group 55"/>
            <p:cNvGrpSpPr/>
            <p:nvPr/>
          </p:nvGrpSpPr>
          <p:grpSpPr>
            <a:xfrm>
              <a:off x="4572000" y="1856782"/>
              <a:ext cx="2854810" cy="1363837"/>
              <a:chOff x="4572000" y="1856782"/>
              <a:chExt cx="2854810" cy="1363837"/>
            </a:xfrm>
          </p:grpSpPr>
          <p:sp>
            <p:nvSpPr>
              <p:cNvPr id="57" name="TextBox 56"/>
              <p:cNvSpPr txBox="1"/>
              <p:nvPr/>
            </p:nvSpPr>
            <p:spPr>
              <a:xfrm>
                <a:off x="5803588" y="2758954"/>
                <a:ext cx="973343" cy="461665"/>
              </a:xfrm>
              <a:prstGeom prst="rect">
                <a:avLst/>
              </a:prstGeom>
              <a:noFill/>
              <a:effectLst/>
            </p:spPr>
            <p:txBody>
              <a:bodyPr wrap="none" rtlCol="0">
                <a:spAutoFit/>
              </a:bodyPr>
              <a:lstStyle/>
              <a:p>
                <a:pPr algn="ctr"/>
                <a:r>
                  <a:rPr lang="en-US" sz="2400" dirty="0" smtClean="0">
                    <a:latin typeface="+mj-lt"/>
                  </a:rPr>
                  <a:t>Recipe</a:t>
                </a:r>
                <a:endParaRPr lang="en-GB" sz="2400" dirty="0">
                  <a:latin typeface="+mj-lt"/>
                </a:endParaRPr>
              </a:p>
            </p:txBody>
          </p:sp>
          <p:sp>
            <p:nvSpPr>
              <p:cNvPr id="58" name="Bent Arrow 57"/>
              <p:cNvSpPr/>
              <p:nvPr/>
            </p:nvSpPr>
            <p:spPr>
              <a:xfrm>
                <a:off x="4572000" y="2080814"/>
                <a:ext cx="2854810" cy="567136"/>
              </a:xfrm>
              <a:prstGeom prst="bentArrow">
                <a:avLst>
                  <a:gd name="adj1" fmla="val 45154"/>
                  <a:gd name="adj2" fmla="val 42467"/>
                  <a:gd name="adj3" fmla="val 34405"/>
                  <a:gd name="adj4" fmla="val 4375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9"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5589" y="1856782"/>
                <a:ext cx="840011" cy="8430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0" name="U-Turn Arrow 59"/>
            <p:cNvSpPr/>
            <p:nvPr/>
          </p:nvSpPr>
          <p:spPr>
            <a:xfrm rot="10800000" flipH="1">
              <a:off x="1447801" y="3562350"/>
              <a:ext cx="3432297" cy="1295400"/>
            </a:xfrm>
            <a:prstGeom prst="uturnArrow">
              <a:avLst>
                <a:gd name="adj1" fmla="val 16517"/>
                <a:gd name="adj2" fmla="val 17306"/>
                <a:gd name="adj3" fmla="val 19211"/>
                <a:gd name="adj4" fmla="val 43750"/>
                <a:gd name="adj5" fmla="val 43647"/>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8944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&amp; Future Directions</a:t>
            </a:r>
            <a:endParaRPr lang="en-US" dirty="0"/>
          </a:p>
        </p:txBody>
      </p:sp>
      <p:sp>
        <p:nvSpPr>
          <p:cNvPr id="3" name="Content Placeholder 2"/>
          <p:cNvSpPr>
            <a:spLocks noGrp="1"/>
          </p:cNvSpPr>
          <p:nvPr>
            <p:ph idx="1"/>
          </p:nvPr>
        </p:nvSpPr>
        <p:spPr/>
        <p:txBody>
          <a:bodyPr/>
          <a:lstStyle/>
          <a:p>
            <a:r>
              <a:rPr lang="en-US" dirty="0" smtClean="0"/>
              <a:t>Heterogeneity by combining with</a:t>
            </a:r>
          </a:p>
          <a:p>
            <a:pPr lvl="1"/>
            <a:r>
              <a:rPr lang="en-US" dirty="0" smtClean="0"/>
              <a:t>[</a:t>
            </a:r>
            <a:r>
              <a:rPr lang="en-US" dirty="0" err="1" smtClean="0"/>
              <a:t>Hasan</a:t>
            </a:r>
            <a:r>
              <a:rPr lang="en-US" dirty="0" smtClean="0"/>
              <a:t> et al. 2010] &amp; [Tong et al. 2010]</a:t>
            </a:r>
          </a:p>
          <a:p>
            <a:r>
              <a:rPr lang="en-US" dirty="0" smtClean="0"/>
              <a:t>Perceptual </a:t>
            </a:r>
            <a:r>
              <a:rPr lang="en-US" dirty="0"/>
              <a:t>a</a:t>
            </a:r>
            <a:r>
              <a:rPr lang="en-US" dirty="0" smtClean="0"/>
              <a:t>ppearance </a:t>
            </a:r>
            <a:r>
              <a:rPr lang="en-US" dirty="0"/>
              <a:t>d</a:t>
            </a:r>
            <a:r>
              <a:rPr lang="en-US" dirty="0" smtClean="0"/>
              <a:t>istance</a:t>
            </a:r>
          </a:p>
          <a:p>
            <a:r>
              <a:rPr lang="en-US" dirty="0" smtClean="0"/>
              <a:t>More accurate fast forward models</a:t>
            </a:r>
          </a:p>
          <a:p>
            <a:r>
              <a:rPr lang="en-US" dirty="0" smtClean="0"/>
              <a:t>3D printing with pigment mixtures</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33</a:t>
            </a:fld>
            <a:endParaRPr lang="en-US"/>
          </a:p>
        </p:txBody>
      </p:sp>
      <p:sp>
        <p:nvSpPr>
          <p:cNvPr id="4" name="Date Placeholder 3"/>
          <p:cNvSpPr>
            <a:spLocks noGrp="1"/>
          </p:cNvSpPr>
          <p:nvPr>
            <p:ph type="dt" sz="half" idx="10"/>
          </p:nvPr>
        </p:nvSpPr>
        <p:spPr/>
        <p:txBody>
          <a:bodyPr/>
          <a:lstStyle/>
          <a:p>
            <a:fld id="{1326C1AB-002E-4235-A86A-4753C3987A61}"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87936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Acknowledgments</a:t>
            </a:r>
            <a:endParaRPr lang="en-US" dirty="0"/>
          </a:p>
        </p:txBody>
      </p:sp>
      <p:sp>
        <p:nvSpPr>
          <p:cNvPr id="3" name="Content Placeholder 2"/>
          <p:cNvSpPr>
            <a:spLocks noGrp="1"/>
          </p:cNvSpPr>
          <p:nvPr>
            <p:ph idx="1"/>
          </p:nvPr>
        </p:nvSpPr>
        <p:spPr/>
        <p:txBody>
          <a:bodyPr numCol="2">
            <a:normAutofit/>
          </a:bodyPr>
          <a:lstStyle/>
          <a:p>
            <a:r>
              <a:rPr lang="en-US" dirty="0" smtClean="0"/>
              <a:t>Internal review</a:t>
            </a:r>
          </a:p>
          <a:p>
            <a:pPr lvl="1"/>
            <a:r>
              <a:rPr lang="en-US" dirty="0" smtClean="0"/>
              <a:t>Simon </a:t>
            </a:r>
            <a:r>
              <a:rPr lang="en-US" dirty="0" err="1" smtClean="0"/>
              <a:t>Heinzle</a:t>
            </a:r>
            <a:endParaRPr lang="en-US" dirty="0" smtClean="0"/>
          </a:p>
          <a:p>
            <a:pPr lvl="1"/>
            <a:r>
              <a:rPr lang="en-US" dirty="0" smtClean="0"/>
              <a:t>Marc </a:t>
            </a:r>
            <a:r>
              <a:rPr lang="en-US" dirty="0" err="1" smtClean="0"/>
              <a:t>Polleyfeys</a:t>
            </a:r>
            <a:endParaRPr lang="en-US" dirty="0" smtClean="0"/>
          </a:p>
          <a:p>
            <a:pPr lvl="1"/>
            <a:r>
              <a:rPr lang="en-US" dirty="0" smtClean="0"/>
              <a:t>Bernhard </a:t>
            </a:r>
            <a:r>
              <a:rPr lang="en-US" dirty="0" err="1" smtClean="0"/>
              <a:t>Thomaszewski</a:t>
            </a:r>
            <a:endParaRPr lang="en-US" dirty="0" smtClean="0"/>
          </a:p>
          <a:p>
            <a:pPr lvl="1"/>
            <a:r>
              <a:rPr lang="en-US" dirty="0" smtClean="0"/>
              <a:t>Derek </a:t>
            </a:r>
            <a:r>
              <a:rPr lang="en-US" dirty="0" err="1" smtClean="0"/>
              <a:t>Nowrouzezahrai</a:t>
            </a:r>
            <a:endParaRPr lang="en-US" dirty="0" smtClean="0"/>
          </a:p>
          <a:p>
            <a:r>
              <a:rPr lang="en-US" dirty="0" smtClean="0"/>
              <a:t>Deadline &amp; Discussions</a:t>
            </a:r>
          </a:p>
          <a:p>
            <a:pPr lvl="1"/>
            <a:r>
              <a:rPr lang="en-US" dirty="0" err="1" smtClean="0"/>
              <a:t>Amit</a:t>
            </a:r>
            <a:r>
              <a:rPr lang="en-US" dirty="0" smtClean="0"/>
              <a:t> </a:t>
            </a:r>
            <a:r>
              <a:rPr lang="en-US" dirty="0" err="1" smtClean="0"/>
              <a:t>Bermano</a:t>
            </a:r>
            <a:endParaRPr lang="en-US" dirty="0" smtClean="0"/>
          </a:p>
          <a:p>
            <a:r>
              <a:rPr lang="en-US" dirty="0" smtClean="0"/>
              <a:t>Mitsuba Renderer</a:t>
            </a:r>
          </a:p>
          <a:p>
            <a:pPr lvl="1"/>
            <a:r>
              <a:rPr lang="en-US" dirty="0" smtClean="0"/>
              <a:t>Wenzel </a:t>
            </a:r>
            <a:r>
              <a:rPr lang="en-US" dirty="0" err="1" smtClean="0"/>
              <a:t>Jakob</a:t>
            </a:r>
            <a:endParaRPr lang="en-US" dirty="0" smtClean="0"/>
          </a:p>
          <a:p>
            <a:r>
              <a:rPr lang="en-US" dirty="0" smtClean="0"/>
              <a:t>Anonymous </a:t>
            </a:r>
            <a:r>
              <a:rPr lang="en-US" dirty="0"/>
              <a:t>reviewers</a:t>
            </a:r>
          </a:p>
          <a:p>
            <a:endParaRPr lang="en-US" dirty="0" smtClean="0"/>
          </a:p>
        </p:txBody>
      </p:sp>
      <p:sp>
        <p:nvSpPr>
          <p:cNvPr id="5" name="Slide Number Placeholder 4"/>
          <p:cNvSpPr>
            <a:spLocks noGrp="1"/>
          </p:cNvSpPr>
          <p:nvPr>
            <p:ph type="sldNum" sz="quarter" idx="12"/>
          </p:nvPr>
        </p:nvSpPr>
        <p:spPr/>
        <p:txBody>
          <a:bodyPr/>
          <a:lstStyle/>
          <a:p>
            <a:fld id="{696E8FB5-F7ED-4E90-B5C1-958EB4BE69F1}" type="slidenum">
              <a:rPr lang="en-US" smtClean="0"/>
              <a:t>34</a:t>
            </a:fld>
            <a:endParaRPr lang="en-US"/>
          </a:p>
        </p:txBody>
      </p:sp>
      <p:sp>
        <p:nvSpPr>
          <p:cNvPr id="4" name="Date Placeholder 3"/>
          <p:cNvSpPr>
            <a:spLocks noGrp="1"/>
          </p:cNvSpPr>
          <p:nvPr>
            <p:ph type="dt" sz="half" idx="10"/>
          </p:nvPr>
        </p:nvSpPr>
        <p:spPr/>
        <p:txBody>
          <a:bodyPr/>
          <a:lstStyle/>
          <a:p>
            <a:fld id="{1D068351-0514-4050-ADF9-8488A2EB83F2}"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156511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Replicating Color: Done</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4</a:t>
            </a:fld>
            <a:endParaRPr lang="en-US"/>
          </a:p>
        </p:txBody>
      </p:sp>
      <p:pic>
        <p:nvPicPr>
          <p:cNvPr id="1026" name="Picture 2" descr="SW - Art PRO SherColo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01" y="1695450"/>
            <a:ext cx="4518933"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pc.dupont.com/dpc/en/US/html/visitor/common/images/b/dr/color/DR_CMT-Spec_C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695450"/>
            <a:ext cx="3079941"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39879" y="3562348"/>
            <a:ext cx="2758576" cy="584775"/>
          </a:xfrm>
          <a:prstGeom prst="rect">
            <a:avLst/>
          </a:prstGeom>
          <a:noFill/>
        </p:spPr>
        <p:txBody>
          <a:bodyPr wrap="none" rtlCol="0">
            <a:spAutoFit/>
          </a:bodyPr>
          <a:lstStyle/>
          <a:p>
            <a:pPr algn="ctr"/>
            <a:r>
              <a:rPr lang="en-US" dirty="0" smtClean="0"/>
              <a:t>Sherwin-Williams </a:t>
            </a:r>
            <a:r>
              <a:rPr lang="en-US" dirty="0" err="1" smtClean="0"/>
              <a:t>Sher</a:t>
            </a:r>
            <a:r>
              <a:rPr lang="en-US" dirty="0" smtClean="0"/>
              <a:t>-Color™ </a:t>
            </a:r>
          </a:p>
          <a:p>
            <a:pPr algn="ctr"/>
            <a:r>
              <a:rPr lang="en-US" dirty="0" smtClean="0"/>
              <a:t>[1989]</a:t>
            </a:r>
            <a:endParaRPr lang="en-US" dirty="0"/>
          </a:p>
        </p:txBody>
      </p:sp>
      <p:sp>
        <p:nvSpPr>
          <p:cNvPr id="13" name="TextBox 12"/>
          <p:cNvSpPr txBox="1"/>
          <p:nvPr/>
        </p:nvSpPr>
        <p:spPr>
          <a:xfrm>
            <a:off x="912801" y="3562349"/>
            <a:ext cx="2168735" cy="584775"/>
          </a:xfrm>
          <a:prstGeom prst="rect">
            <a:avLst/>
          </a:prstGeom>
          <a:noFill/>
        </p:spPr>
        <p:txBody>
          <a:bodyPr wrap="none" rtlCol="0">
            <a:spAutoFit/>
          </a:bodyPr>
          <a:lstStyle/>
          <a:p>
            <a:pPr algn="ctr"/>
            <a:r>
              <a:rPr lang="en-US" dirty="0" err="1" smtClean="0"/>
              <a:t>Dupont</a:t>
            </a:r>
            <a:r>
              <a:rPr lang="en-US" dirty="0" smtClean="0"/>
              <a:t> </a:t>
            </a:r>
            <a:r>
              <a:rPr lang="en-US" dirty="0" err="1" smtClean="0"/>
              <a:t>ChromaVision</a:t>
            </a:r>
            <a:r>
              <a:rPr lang="en-US" dirty="0" smtClean="0"/>
              <a:t>® </a:t>
            </a:r>
          </a:p>
          <a:p>
            <a:pPr algn="ctr"/>
            <a:r>
              <a:rPr lang="en-US" dirty="0" smtClean="0"/>
              <a:t>[1987]</a:t>
            </a:r>
            <a:endParaRPr lang="en-US" dirty="0"/>
          </a:p>
        </p:txBody>
      </p:sp>
      <p:sp>
        <p:nvSpPr>
          <p:cNvPr id="6" name="Date Placeholder 5"/>
          <p:cNvSpPr>
            <a:spLocks noGrp="1"/>
          </p:cNvSpPr>
          <p:nvPr>
            <p:ph type="dt" sz="half" idx="10"/>
          </p:nvPr>
        </p:nvSpPr>
        <p:spPr/>
        <p:txBody>
          <a:bodyPr/>
          <a:lstStyle/>
          <a:p>
            <a:fld id="{32AC7E23-0DBD-47F5-8CD4-A3DC1AE60C48}" type="datetime4">
              <a:rPr lang="en-US" smtClean="0"/>
              <a:t>January 26, 2015</a:t>
            </a:fld>
            <a:endParaRPr lang="en-US"/>
          </a:p>
        </p:txBody>
      </p:sp>
      <p:sp>
        <p:nvSpPr>
          <p:cNvPr id="7" name="Footer Placeholder 6"/>
          <p:cNvSpPr>
            <a:spLocks noGrp="1"/>
          </p:cNvSpPr>
          <p:nvPr>
            <p:ph type="ftr" sz="quarter" idx="11"/>
          </p:nvPr>
        </p:nvSpPr>
        <p:spPr/>
        <p:txBody>
          <a:bodyPr/>
          <a:lstStyle/>
          <a:p>
            <a:r>
              <a:rPr lang="en-US" smtClean="0"/>
              <a:t>Marios Papas</a:t>
            </a:r>
            <a:endParaRPr lang="en-US"/>
          </a:p>
        </p:txBody>
      </p:sp>
      <p:sp>
        <p:nvSpPr>
          <p:cNvPr id="8" name="TextBox 7"/>
          <p:cNvSpPr txBox="1"/>
          <p:nvPr/>
        </p:nvSpPr>
        <p:spPr>
          <a:xfrm>
            <a:off x="2819400" y="3392893"/>
            <a:ext cx="787395" cy="246221"/>
          </a:xfrm>
          <a:prstGeom prst="rect">
            <a:avLst/>
          </a:prstGeom>
          <a:noFill/>
        </p:spPr>
        <p:txBody>
          <a:bodyPr wrap="none" rtlCol="0">
            <a:spAutoFit/>
          </a:bodyPr>
          <a:lstStyle/>
          <a:p>
            <a:r>
              <a:rPr lang="en-US" sz="1000" i="1" dirty="0" smtClean="0">
                <a:solidFill>
                  <a:schemeClr val="accent6">
                    <a:lumMod val="50000"/>
                  </a:schemeClr>
                </a:solidFill>
              </a:rPr>
              <a:t>[dupont.com]</a:t>
            </a:r>
            <a:endParaRPr lang="en-US" sz="1000" i="1" dirty="0">
              <a:solidFill>
                <a:schemeClr val="accent6">
                  <a:lumMod val="50000"/>
                </a:schemeClr>
              </a:solidFill>
            </a:endParaRPr>
          </a:p>
        </p:txBody>
      </p:sp>
      <p:sp>
        <p:nvSpPr>
          <p:cNvPr id="12" name="TextBox 11"/>
          <p:cNvSpPr txBox="1"/>
          <p:nvPr/>
        </p:nvSpPr>
        <p:spPr>
          <a:xfrm>
            <a:off x="7543800" y="3392329"/>
            <a:ext cx="1265090" cy="246221"/>
          </a:xfrm>
          <a:prstGeom prst="rect">
            <a:avLst/>
          </a:prstGeom>
          <a:noFill/>
        </p:spPr>
        <p:txBody>
          <a:bodyPr wrap="none" rtlCol="0">
            <a:spAutoFit/>
          </a:bodyPr>
          <a:lstStyle/>
          <a:p>
            <a:r>
              <a:rPr lang="en-US" sz="1000" i="1" dirty="0" smtClean="0">
                <a:solidFill>
                  <a:schemeClr val="accent6">
                    <a:lumMod val="50000"/>
                  </a:schemeClr>
                </a:solidFill>
              </a:rPr>
              <a:t>[sherwin-williams.com]</a:t>
            </a:r>
            <a:endParaRPr lang="en-US" sz="1000" i="1" dirty="0">
              <a:solidFill>
                <a:schemeClr val="accent6">
                  <a:lumMod val="50000"/>
                </a:schemeClr>
              </a:solidFill>
            </a:endParaRPr>
          </a:p>
        </p:txBody>
      </p:sp>
    </p:spTree>
    <p:extLst>
      <p:ext uri="{BB962C8B-B14F-4D97-AF65-F5344CB8AC3E}">
        <p14:creationId xmlns:p14="http://schemas.microsoft.com/office/powerpoint/2010/main" val="37255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Translucency</a:t>
            </a:r>
            <a:endParaRPr lang="en-US" dirty="0"/>
          </a:p>
        </p:txBody>
      </p:sp>
      <p:sp>
        <p:nvSpPr>
          <p:cNvPr id="3" name="Content Placeholder 2"/>
          <p:cNvSpPr>
            <a:spLocks noGrp="1"/>
          </p:cNvSpPr>
          <p:nvPr>
            <p:ph idx="1"/>
          </p:nvPr>
        </p:nvSpPr>
        <p:spPr/>
        <p:txBody>
          <a:bodyPr/>
          <a:lstStyle/>
          <a:p>
            <a:endParaRPr lang="en-US" dirty="0"/>
          </a:p>
        </p:txBody>
      </p:sp>
      <p:pic>
        <p:nvPicPr>
          <p:cNvPr id="4100" name="Picture 4" descr="http://upload.wikimedia.org/wikipedia/commons/b/b6/Painted_w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1925" y="1650017"/>
            <a:ext cx="2971800"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96E8FB5-F7ED-4E90-B5C1-958EB4BE69F1}" type="slidenum">
              <a:rPr lang="en-US" smtClean="0"/>
              <a:t>5</a:t>
            </a:fld>
            <a:endParaRPr lang="en-US"/>
          </a:p>
        </p:txBody>
      </p:sp>
      <p:sp>
        <p:nvSpPr>
          <p:cNvPr id="4" name="Date Placeholder 3"/>
          <p:cNvSpPr>
            <a:spLocks noGrp="1"/>
          </p:cNvSpPr>
          <p:nvPr>
            <p:ph type="dt" sz="half" idx="10"/>
          </p:nvPr>
        </p:nvSpPr>
        <p:spPr/>
        <p:txBody>
          <a:bodyPr/>
          <a:lstStyle/>
          <a:p>
            <a:fld id="{C3B40CD2-4DA3-43AF-8722-12C8B6B15AC2}"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dirty="0" smtClean="0"/>
              <a:t>Marios Papas</a:t>
            </a:r>
            <a:endParaRPr lang="en-US" dirty="0"/>
          </a:p>
        </p:txBody>
      </p:sp>
      <p:sp>
        <p:nvSpPr>
          <p:cNvPr id="7" name="Right Arrow 6"/>
          <p:cNvSpPr/>
          <p:nvPr/>
        </p:nvSpPr>
        <p:spPr>
          <a:xfrm>
            <a:off x="533400" y="4324350"/>
            <a:ext cx="8229600" cy="457200"/>
          </a:xfrm>
          <a:prstGeom prst="rightArrow">
            <a:avLst>
              <a:gd name="adj1" fmla="val 50000"/>
              <a:gd name="adj2" fmla="val 79060"/>
            </a:avLst>
          </a:prstGeom>
          <a:gradFill flip="none" rotWithShape="1">
            <a:gsLst>
              <a:gs pos="0">
                <a:schemeClr val="tx1"/>
              </a:gs>
              <a:gs pos="45000">
                <a:schemeClr val="bg1">
                  <a:lumMod val="50000"/>
                </a:schemeClr>
              </a:gs>
              <a:gs pos="100000">
                <a:schemeClr val="bg1">
                  <a:lumMod val="65000"/>
                </a:schemeClr>
              </a:gs>
            </a:gsLst>
            <a:lin ang="0" scaled="0"/>
            <a:tileRect/>
          </a:gra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effectLst>
                  <a:outerShdw blurRad="50800" dist="38100" dir="2700000" algn="tl" rotWithShape="0">
                    <a:prstClr val="black">
                      <a:alpha val="40000"/>
                    </a:prstClr>
                  </a:outerShdw>
                </a:effectLst>
              </a:rPr>
              <a:t>	Ignored		   Subtle		                              Important</a:t>
            </a:r>
            <a:endParaRPr lang="en-US" dirty="0">
              <a:effectLst>
                <a:outerShdw blurRad="50800" dist="38100" dir="2700000" algn="tl" rotWithShape="0">
                  <a:prstClr val="black">
                    <a:alpha val="40000"/>
                  </a:prstClr>
                </a:outerShdw>
              </a:effectLst>
            </a:endParaRPr>
          </a:p>
        </p:txBody>
      </p:sp>
      <p:grpSp>
        <p:nvGrpSpPr>
          <p:cNvPr id="8" name="Group 7"/>
          <p:cNvGrpSpPr/>
          <p:nvPr/>
        </p:nvGrpSpPr>
        <p:grpSpPr>
          <a:xfrm>
            <a:off x="2762249" y="1110771"/>
            <a:ext cx="6000751" cy="3137543"/>
            <a:chOff x="2762249" y="1110771"/>
            <a:chExt cx="6000751" cy="3137543"/>
          </a:xfrm>
        </p:grpSpPr>
        <p:grpSp>
          <p:nvGrpSpPr>
            <p:cNvPr id="10" name="Group 9"/>
            <p:cNvGrpSpPr/>
            <p:nvPr/>
          </p:nvGrpSpPr>
          <p:grpSpPr>
            <a:xfrm>
              <a:off x="2762249" y="1110771"/>
              <a:ext cx="6000751" cy="3137543"/>
              <a:chOff x="2762249" y="1110771"/>
              <a:chExt cx="6000751" cy="3137543"/>
            </a:xfrm>
          </p:grpSpPr>
          <p:grpSp>
            <p:nvGrpSpPr>
              <p:cNvPr id="9" name="Group 8"/>
              <p:cNvGrpSpPr/>
              <p:nvPr/>
            </p:nvGrpSpPr>
            <p:grpSpPr>
              <a:xfrm>
                <a:off x="2762249" y="1276350"/>
                <a:ext cx="6000751" cy="2971964"/>
                <a:chOff x="2762249" y="1276350"/>
                <a:chExt cx="6000751" cy="2971964"/>
              </a:xfrm>
            </p:grpSpPr>
            <p:pic>
              <p:nvPicPr>
                <p:cNvPr id="4098" name="Picture 2" descr="http://upload.wikimedia.org/wikipedia/commons/9/9f/Dai-el-polym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077" y="1279506"/>
                  <a:ext cx="2172174" cy="19561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8667" y="1276350"/>
                  <a:ext cx="2284333" cy="297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762249" y="2636817"/>
                  <a:ext cx="1534827" cy="161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descr="http://upload.wikimedia.org/wikipedia/commons/6/64/Light_skin_and_hai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762250" y="1279506"/>
                  <a:ext cx="1534827" cy="135731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p:cNvPicPr>
                  <a:picLocks noChangeAspect="1" noChangeArrowheads="1"/>
                </p:cNvPicPr>
                <p:nvPr/>
              </p:nvPicPr>
              <p:blipFill rotWithShape="1">
                <a:blip r:embed="rId8">
                  <a:extLst>
                    <a:ext uri="{28A0092B-C50C-407E-A947-70E740481C1C}">
                      <a14:useLocalDpi xmlns:a14="http://schemas.microsoft.com/office/drawing/2010/main" val="0"/>
                    </a:ext>
                  </a:extLst>
                </a:blip>
                <a:srcRect r="-378"/>
                <a:stretch/>
              </p:blipFill>
              <p:spPr bwMode="auto">
                <a:xfrm>
                  <a:off x="4294030" y="2757062"/>
                  <a:ext cx="2193898" cy="149081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3015847" y="1110771"/>
                <a:ext cx="1380506" cy="215444"/>
              </a:xfrm>
              <a:prstGeom prst="rect">
                <a:avLst/>
              </a:prstGeom>
              <a:noFill/>
            </p:spPr>
            <p:txBody>
              <a:bodyPr wrap="none" rtlCol="0">
                <a:spAutoFit/>
              </a:bodyPr>
              <a:lstStyle/>
              <a:p>
                <a:pPr algn="r"/>
                <a:r>
                  <a:rPr lang="en-US" sz="800" i="1" dirty="0" smtClean="0">
                    <a:solidFill>
                      <a:schemeClr val="accent6">
                        <a:lumMod val="50000"/>
                      </a:schemeClr>
                    </a:solidFill>
                  </a:rPr>
                  <a:t>[</a:t>
                </a:r>
                <a:r>
                  <a:rPr lang="en-US" sz="800" i="1" dirty="0" err="1" smtClean="0">
                    <a:solidFill>
                      <a:schemeClr val="accent6">
                        <a:lumMod val="50000"/>
                      </a:schemeClr>
                    </a:solidFill>
                  </a:rPr>
                  <a:t>wikimediacommons</a:t>
                </a:r>
                <a:r>
                  <a:rPr lang="en-US" sz="800" i="1" dirty="0" smtClean="0">
                    <a:solidFill>
                      <a:schemeClr val="accent6">
                        <a:lumMod val="50000"/>
                      </a:schemeClr>
                    </a:solidFill>
                  </a:rPr>
                  <a:t>/</a:t>
                </a:r>
                <a:r>
                  <a:rPr lang="en-US" sz="800" i="1" dirty="0" err="1" smtClean="0">
                    <a:solidFill>
                      <a:schemeClr val="accent6">
                        <a:lumMod val="50000"/>
                      </a:schemeClr>
                    </a:solidFill>
                  </a:rPr>
                  <a:t>paperxcrip</a:t>
                </a:r>
                <a:r>
                  <a:rPr lang="en-US" sz="800" i="1" dirty="0" smtClean="0">
                    <a:solidFill>
                      <a:schemeClr val="accent6">
                        <a:lumMod val="50000"/>
                      </a:schemeClr>
                    </a:solidFill>
                  </a:rPr>
                  <a:t>]</a:t>
                </a:r>
                <a:endParaRPr lang="en-US" sz="800" i="1" dirty="0">
                  <a:solidFill>
                    <a:schemeClr val="accent6">
                      <a:lumMod val="50000"/>
                    </a:schemeClr>
                  </a:solidFill>
                </a:endParaRPr>
              </a:p>
            </p:txBody>
          </p:sp>
        </p:grpSp>
        <p:sp>
          <p:nvSpPr>
            <p:cNvPr id="19" name="TextBox 18"/>
            <p:cNvSpPr txBox="1"/>
            <p:nvPr/>
          </p:nvSpPr>
          <p:spPr>
            <a:xfrm>
              <a:off x="5052468" y="1123950"/>
              <a:ext cx="1500732" cy="215444"/>
            </a:xfrm>
            <a:prstGeom prst="rect">
              <a:avLst/>
            </a:prstGeom>
            <a:noFill/>
          </p:spPr>
          <p:txBody>
            <a:bodyPr wrap="none" rtlCol="0">
              <a:spAutoFit/>
            </a:bodyPr>
            <a:lstStyle/>
            <a:p>
              <a:pPr algn="r"/>
              <a:r>
                <a:rPr lang="en-US" sz="800" i="1" dirty="0">
                  <a:solidFill>
                    <a:schemeClr val="accent6">
                      <a:lumMod val="50000"/>
                    </a:schemeClr>
                  </a:solidFill>
                </a:rPr>
                <a:t>[</a:t>
              </a:r>
              <a:r>
                <a:rPr lang="en-US" sz="800" i="1" dirty="0" err="1" smtClean="0">
                  <a:solidFill>
                    <a:schemeClr val="accent6">
                      <a:lumMod val="50000"/>
                    </a:schemeClr>
                  </a:solidFill>
                </a:rPr>
                <a:t>wikimediacommons</a:t>
              </a:r>
              <a:r>
                <a:rPr lang="en-US" sz="800" i="1" dirty="0" smtClean="0">
                  <a:solidFill>
                    <a:schemeClr val="accent6">
                      <a:lumMod val="50000"/>
                    </a:schemeClr>
                  </a:solidFill>
                </a:rPr>
                <a:t>/</a:t>
              </a:r>
              <a:r>
                <a:rPr lang="en-US" sz="800" i="1" dirty="0" err="1" smtClean="0">
                  <a:solidFill>
                    <a:schemeClr val="accent6">
                      <a:lumMod val="50000"/>
                    </a:schemeClr>
                  </a:solidFill>
                </a:rPr>
                <a:t>Gmhofmann</a:t>
              </a:r>
              <a:r>
                <a:rPr lang="en-US" sz="800" i="1" dirty="0">
                  <a:solidFill>
                    <a:schemeClr val="accent6">
                      <a:lumMod val="50000"/>
                    </a:schemeClr>
                  </a:solidFill>
                </a:rPr>
                <a:t>]</a:t>
              </a:r>
            </a:p>
          </p:txBody>
        </p:sp>
      </p:grpSp>
    </p:spTree>
    <p:extLst>
      <p:ext uri="{BB962C8B-B14F-4D97-AF65-F5344CB8AC3E}">
        <p14:creationId xmlns:p14="http://schemas.microsoft.com/office/powerpoint/2010/main" val="242310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upload.wikimedia.org/wikipedia/commons/c/cf/Plastic_sush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11467" y="2437501"/>
            <a:ext cx="1399133" cy="202232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upload.wikimedia.org/wikipedia/commons/0/03/06-10-06rightcentralinci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579" y="666750"/>
            <a:ext cx="1399133" cy="17849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96E8FB5-F7ED-4E90-B5C1-958EB4BE69F1}" type="slidenum">
              <a:rPr lang="en-US" smtClean="0"/>
              <a:t>6</a:t>
            </a:fld>
            <a:endParaRPr lang="en-US"/>
          </a:p>
        </p:txBody>
      </p:sp>
      <p:pic>
        <p:nvPicPr>
          <p:cNvPr id="1028" name="Picture 4" descr="http://upload.wikimedia.org/wikipedia/commons/7/7c/Albert_Einstein_Wax.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07800" y="661871"/>
            <a:ext cx="3525438" cy="203652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7E65A6A-CC83-4AEF-A103-E5D81C2DA958}"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smtClean="0"/>
              <a:t>Marios Papas</a:t>
            </a:r>
            <a:endParaRPr lang="en-US"/>
          </a:p>
        </p:txBody>
      </p:sp>
      <p:pic>
        <p:nvPicPr>
          <p:cNvPr id="6" name="Picture 2" descr="http://www.impactlab.net/wp-content/uploads/2011/09/prosthetic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707799" y="2711750"/>
            <a:ext cx="3525438" cy="175768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fontScale="90000"/>
          </a:bodyPr>
          <a:lstStyle/>
          <a:p>
            <a:endParaRPr lang="en-GB"/>
          </a:p>
        </p:txBody>
      </p:sp>
      <p:grpSp>
        <p:nvGrpSpPr>
          <p:cNvPr id="13" name="Group 39"/>
          <p:cNvGrpSpPr>
            <a:grpSpLocks noChangeAspect="1"/>
          </p:cNvGrpSpPr>
          <p:nvPr/>
        </p:nvGrpSpPr>
        <p:grpSpPr bwMode="auto">
          <a:xfrm>
            <a:off x="360339" y="1426084"/>
            <a:ext cx="1596392" cy="2386317"/>
            <a:chOff x="2494" y="1043"/>
            <a:chExt cx="772" cy="1154"/>
          </a:xfrm>
        </p:grpSpPr>
        <p:sp>
          <p:nvSpPr>
            <p:cNvPr id="15" name="AutoShape 38"/>
            <p:cNvSpPr>
              <a:spLocks noChangeAspect="1" noChangeArrowheads="1" noTextEdit="1"/>
            </p:cNvSpPr>
            <p:nvPr/>
          </p:nvSpPr>
          <p:spPr bwMode="auto">
            <a:xfrm>
              <a:off x="2494" y="1043"/>
              <a:ext cx="772"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40"/>
            <p:cNvSpPr>
              <a:spLocks/>
            </p:cNvSpPr>
            <p:nvPr/>
          </p:nvSpPr>
          <p:spPr bwMode="auto">
            <a:xfrm>
              <a:off x="2494" y="1043"/>
              <a:ext cx="772" cy="825"/>
            </a:xfrm>
            <a:custGeom>
              <a:avLst/>
              <a:gdLst>
                <a:gd name="T0" fmla="*/ 2475 w 10808"/>
                <a:gd name="T1" fmla="*/ 9212 h 11556"/>
                <a:gd name="T2" fmla="*/ 1284 w 10808"/>
                <a:gd name="T3" fmla="*/ 7733 h 11556"/>
                <a:gd name="T4" fmla="*/ 399 w 10808"/>
                <a:gd name="T5" fmla="*/ 6859 h 11556"/>
                <a:gd name="T6" fmla="*/ 18 w 10808"/>
                <a:gd name="T7" fmla="*/ 6541 h 11556"/>
                <a:gd name="T8" fmla="*/ 628 w 10808"/>
                <a:gd name="T9" fmla="*/ 6799 h 11556"/>
                <a:gd name="T10" fmla="*/ 1336 w 10808"/>
                <a:gd name="T11" fmla="*/ 7168 h 11556"/>
                <a:gd name="T12" fmla="*/ 1968 w 10808"/>
                <a:gd name="T13" fmla="*/ 7635 h 11556"/>
                <a:gd name="T14" fmla="*/ 2108 w 10808"/>
                <a:gd name="T15" fmla="*/ 7517 h 11556"/>
                <a:gd name="T16" fmla="*/ 1985 w 10808"/>
                <a:gd name="T17" fmla="*/ 6614 h 11556"/>
                <a:gd name="T18" fmla="*/ 1700 w 10808"/>
                <a:gd name="T19" fmla="*/ 5467 h 11556"/>
                <a:gd name="T20" fmla="*/ 1193 w 10808"/>
                <a:gd name="T21" fmla="*/ 4429 h 11556"/>
                <a:gd name="T22" fmla="*/ 1560 w 10808"/>
                <a:gd name="T23" fmla="*/ 4523 h 11556"/>
                <a:gd name="T24" fmla="*/ 2058 w 10808"/>
                <a:gd name="T25" fmla="*/ 4795 h 11556"/>
                <a:gd name="T26" fmla="*/ 2488 w 10808"/>
                <a:gd name="T27" fmla="*/ 5133 h 11556"/>
                <a:gd name="T28" fmla="*/ 2412 w 10808"/>
                <a:gd name="T29" fmla="*/ 4499 h 11556"/>
                <a:gd name="T30" fmla="*/ 2033 w 10808"/>
                <a:gd name="T31" fmla="*/ 3044 h 11556"/>
                <a:gd name="T32" fmla="*/ 1618 w 10808"/>
                <a:gd name="T33" fmla="*/ 1767 h 11556"/>
                <a:gd name="T34" fmla="*/ 1453 w 10808"/>
                <a:gd name="T35" fmla="*/ 1270 h 11556"/>
                <a:gd name="T36" fmla="*/ 1898 w 10808"/>
                <a:gd name="T37" fmla="*/ 1565 h 11556"/>
                <a:gd name="T38" fmla="*/ 2514 w 10808"/>
                <a:gd name="T39" fmla="*/ 2101 h 11556"/>
                <a:gd name="T40" fmla="*/ 3085 w 10808"/>
                <a:gd name="T41" fmla="*/ 2863 h 11556"/>
                <a:gd name="T42" fmla="*/ 3812 w 10808"/>
                <a:gd name="T43" fmla="*/ 287 h 11556"/>
                <a:gd name="T44" fmla="*/ 4307 w 10808"/>
                <a:gd name="T45" fmla="*/ 981 h 11556"/>
                <a:gd name="T46" fmla="*/ 4825 w 10808"/>
                <a:gd name="T47" fmla="*/ 1835 h 11556"/>
                <a:gd name="T48" fmla="*/ 5110 w 10808"/>
                <a:gd name="T49" fmla="*/ 2598 h 11556"/>
                <a:gd name="T50" fmla="*/ 6778 w 10808"/>
                <a:gd name="T51" fmla="*/ 847 h 11556"/>
                <a:gd name="T52" fmla="*/ 6840 w 10808"/>
                <a:gd name="T53" fmla="*/ 2124 h 11556"/>
                <a:gd name="T54" fmla="*/ 7034 w 10808"/>
                <a:gd name="T55" fmla="*/ 2347 h 11556"/>
                <a:gd name="T56" fmla="*/ 8271 w 10808"/>
                <a:gd name="T57" fmla="*/ 1680 h 11556"/>
                <a:gd name="T58" fmla="*/ 8873 w 10808"/>
                <a:gd name="T59" fmla="*/ 1511 h 11556"/>
                <a:gd name="T60" fmla="*/ 8384 w 10808"/>
                <a:gd name="T61" fmla="*/ 2984 h 11556"/>
                <a:gd name="T62" fmla="*/ 8161 w 10808"/>
                <a:gd name="T63" fmla="*/ 3763 h 11556"/>
                <a:gd name="T64" fmla="*/ 8390 w 10808"/>
                <a:gd name="T65" fmla="*/ 3914 h 11556"/>
                <a:gd name="T66" fmla="*/ 9408 w 10808"/>
                <a:gd name="T67" fmla="*/ 3746 h 11556"/>
                <a:gd name="T68" fmla="*/ 9552 w 10808"/>
                <a:gd name="T69" fmla="*/ 3852 h 11556"/>
                <a:gd name="T70" fmla="*/ 9153 w 10808"/>
                <a:gd name="T71" fmla="*/ 4178 h 11556"/>
                <a:gd name="T72" fmla="*/ 8833 w 10808"/>
                <a:gd name="T73" fmla="*/ 4516 h 11556"/>
                <a:gd name="T74" fmla="*/ 8854 w 10808"/>
                <a:gd name="T75" fmla="*/ 4690 h 11556"/>
                <a:gd name="T76" fmla="*/ 9576 w 10808"/>
                <a:gd name="T77" fmla="*/ 4604 h 11556"/>
                <a:gd name="T78" fmla="*/ 10262 w 10808"/>
                <a:gd name="T79" fmla="*/ 4580 h 11556"/>
                <a:gd name="T80" fmla="*/ 10796 w 10808"/>
                <a:gd name="T81" fmla="*/ 4651 h 11556"/>
                <a:gd name="T82" fmla="*/ 10266 w 10808"/>
                <a:gd name="T83" fmla="*/ 5217 h 11556"/>
                <a:gd name="T84" fmla="*/ 9774 w 10808"/>
                <a:gd name="T85" fmla="*/ 5837 h 11556"/>
                <a:gd name="T86" fmla="*/ 9364 w 10808"/>
                <a:gd name="T87" fmla="*/ 6523 h 11556"/>
                <a:gd name="T88" fmla="*/ 9649 w 10808"/>
                <a:gd name="T89" fmla="*/ 6495 h 11556"/>
                <a:gd name="T90" fmla="*/ 10206 w 10808"/>
                <a:gd name="T91" fmla="*/ 6350 h 11556"/>
                <a:gd name="T92" fmla="*/ 10595 w 10808"/>
                <a:gd name="T93" fmla="*/ 6307 h 11556"/>
                <a:gd name="T94" fmla="*/ 9984 w 10808"/>
                <a:gd name="T95" fmla="*/ 6808 h 11556"/>
                <a:gd name="T96" fmla="*/ 9292 w 10808"/>
                <a:gd name="T97" fmla="*/ 7472 h 11556"/>
                <a:gd name="T98" fmla="*/ 8711 w 10808"/>
                <a:gd name="T99" fmla="*/ 8226 h 11556"/>
                <a:gd name="T100" fmla="*/ 8787 w 10808"/>
                <a:gd name="T101" fmla="*/ 8373 h 11556"/>
                <a:gd name="T102" fmla="*/ 9227 w 10808"/>
                <a:gd name="T103" fmla="*/ 8142 h 11556"/>
                <a:gd name="T104" fmla="*/ 9699 w 10808"/>
                <a:gd name="T105" fmla="*/ 7968 h 11556"/>
                <a:gd name="T106" fmla="*/ 9850 w 10808"/>
                <a:gd name="T107" fmla="*/ 8018 h 11556"/>
                <a:gd name="T108" fmla="*/ 9216 w 10808"/>
                <a:gd name="T109" fmla="*/ 8524 h 11556"/>
                <a:gd name="T110" fmla="*/ 8373 w 10808"/>
                <a:gd name="T111" fmla="*/ 9356 h 11556"/>
                <a:gd name="T112" fmla="*/ 7672 w 10808"/>
                <a:gd name="T113" fmla="*/ 10398 h 11556"/>
                <a:gd name="T114" fmla="*/ 7121 w 10808"/>
                <a:gd name="T115" fmla="*/ 11339 h 11556"/>
                <a:gd name="T116" fmla="*/ 5931 w 10808"/>
                <a:gd name="T117" fmla="*/ 11552 h 11556"/>
                <a:gd name="T118" fmla="*/ 4588 w 10808"/>
                <a:gd name="T119" fmla="*/ 11335 h 11556"/>
                <a:gd name="T120" fmla="*/ 3660 w 10808"/>
                <a:gd name="T121" fmla="*/ 11058 h 1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8" h="11556">
                  <a:moveTo>
                    <a:pt x="3621" y="11044"/>
                  </a:moveTo>
                  <a:lnTo>
                    <a:pt x="3457" y="10750"/>
                  </a:lnTo>
                  <a:lnTo>
                    <a:pt x="3292" y="10467"/>
                  </a:lnTo>
                  <a:lnTo>
                    <a:pt x="3127" y="10194"/>
                  </a:lnTo>
                  <a:lnTo>
                    <a:pt x="2962" y="9933"/>
                  </a:lnTo>
                  <a:lnTo>
                    <a:pt x="2798" y="9682"/>
                  </a:lnTo>
                  <a:lnTo>
                    <a:pt x="2636" y="9441"/>
                  </a:lnTo>
                  <a:lnTo>
                    <a:pt x="2475" y="9212"/>
                  </a:lnTo>
                  <a:lnTo>
                    <a:pt x="2316" y="8992"/>
                  </a:lnTo>
                  <a:lnTo>
                    <a:pt x="2159" y="8782"/>
                  </a:lnTo>
                  <a:lnTo>
                    <a:pt x="2004" y="8583"/>
                  </a:lnTo>
                  <a:lnTo>
                    <a:pt x="1852" y="8393"/>
                  </a:lnTo>
                  <a:lnTo>
                    <a:pt x="1704" y="8213"/>
                  </a:lnTo>
                  <a:lnTo>
                    <a:pt x="1560" y="8044"/>
                  </a:lnTo>
                  <a:lnTo>
                    <a:pt x="1420" y="7883"/>
                  </a:lnTo>
                  <a:lnTo>
                    <a:pt x="1284" y="7733"/>
                  </a:lnTo>
                  <a:lnTo>
                    <a:pt x="1152" y="7591"/>
                  </a:lnTo>
                  <a:lnTo>
                    <a:pt x="1026" y="7459"/>
                  </a:lnTo>
                  <a:lnTo>
                    <a:pt x="907" y="7337"/>
                  </a:lnTo>
                  <a:lnTo>
                    <a:pt x="792" y="7224"/>
                  </a:lnTo>
                  <a:lnTo>
                    <a:pt x="683" y="7119"/>
                  </a:lnTo>
                  <a:lnTo>
                    <a:pt x="581" y="7024"/>
                  </a:lnTo>
                  <a:lnTo>
                    <a:pt x="487" y="6937"/>
                  </a:lnTo>
                  <a:lnTo>
                    <a:pt x="399" y="6859"/>
                  </a:lnTo>
                  <a:lnTo>
                    <a:pt x="319" y="6790"/>
                  </a:lnTo>
                  <a:lnTo>
                    <a:pt x="247" y="6729"/>
                  </a:lnTo>
                  <a:lnTo>
                    <a:pt x="184" y="6676"/>
                  </a:lnTo>
                  <a:lnTo>
                    <a:pt x="129" y="6633"/>
                  </a:lnTo>
                  <a:lnTo>
                    <a:pt x="84" y="6597"/>
                  </a:lnTo>
                  <a:lnTo>
                    <a:pt x="21" y="6550"/>
                  </a:lnTo>
                  <a:lnTo>
                    <a:pt x="0" y="6534"/>
                  </a:lnTo>
                  <a:lnTo>
                    <a:pt x="18" y="6541"/>
                  </a:lnTo>
                  <a:lnTo>
                    <a:pt x="72" y="6561"/>
                  </a:lnTo>
                  <a:lnTo>
                    <a:pt x="155" y="6595"/>
                  </a:lnTo>
                  <a:lnTo>
                    <a:pt x="265" y="6640"/>
                  </a:lnTo>
                  <a:lnTo>
                    <a:pt x="328" y="6666"/>
                  </a:lnTo>
                  <a:lnTo>
                    <a:pt x="397" y="6696"/>
                  </a:lnTo>
                  <a:lnTo>
                    <a:pt x="470" y="6728"/>
                  </a:lnTo>
                  <a:lnTo>
                    <a:pt x="547" y="6762"/>
                  </a:lnTo>
                  <a:lnTo>
                    <a:pt x="628" y="6799"/>
                  </a:lnTo>
                  <a:lnTo>
                    <a:pt x="711" y="6838"/>
                  </a:lnTo>
                  <a:lnTo>
                    <a:pt x="798" y="6879"/>
                  </a:lnTo>
                  <a:lnTo>
                    <a:pt x="885" y="6923"/>
                  </a:lnTo>
                  <a:lnTo>
                    <a:pt x="974" y="6968"/>
                  </a:lnTo>
                  <a:lnTo>
                    <a:pt x="1065" y="7016"/>
                  </a:lnTo>
                  <a:lnTo>
                    <a:pt x="1155" y="7064"/>
                  </a:lnTo>
                  <a:lnTo>
                    <a:pt x="1246" y="7116"/>
                  </a:lnTo>
                  <a:lnTo>
                    <a:pt x="1336" y="7168"/>
                  </a:lnTo>
                  <a:lnTo>
                    <a:pt x="1424" y="7222"/>
                  </a:lnTo>
                  <a:lnTo>
                    <a:pt x="1511" y="7277"/>
                  </a:lnTo>
                  <a:lnTo>
                    <a:pt x="1596" y="7334"/>
                  </a:lnTo>
                  <a:lnTo>
                    <a:pt x="1678" y="7392"/>
                  </a:lnTo>
                  <a:lnTo>
                    <a:pt x="1757" y="7451"/>
                  </a:lnTo>
                  <a:lnTo>
                    <a:pt x="1831" y="7512"/>
                  </a:lnTo>
                  <a:lnTo>
                    <a:pt x="1903" y="7573"/>
                  </a:lnTo>
                  <a:lnTo>
                    <a:pt x="1968" y="7635"/>
                  </a:lnTo>
                  <a:lnTo>
                    <a:pt x="2029" y="7697"/>
                  </a:lnTo>
                  <a:lnTo>
                    <a:pt x="2084" y="7761"/>
                  </a:lnTo>
                  <a:lnTo>
                    <a:pt x="2132" y="7826"/>
                  </a:lnTo>
                  <a:lnTo>
                    <a:pt x="2131" y="7797"/>
                  </a:lnTo>
                  <a:lnTo>
                    <a:pt x="2125" y="7719"/>
                  </a:lnTo>
                  <a:lnTo>
                    <a:pt x="2121" y="7662"/>
                  </a:lnTo>
                  <a:lnTo>
                    <a:pt x="2115" y="7594"/>
                  </a:lnTo>
                  <a:lnTo>
                    <a:pt x="2108" y="7517"/>
                  </a:lnTo>
                  <a:lnTo>
                    <a:pt x="2099" y="7429"/>
                  </a:lnTo>
                  <a:lnTo>
                    <a:pt x="2089" y="7333"/>
                  </a:lnTo>
                  <a:lnTo>
                    <a:pt x="2077" y="7229"/>
                  </a:lnTo>
                  <a:lnTo>
                    <a:pt x="2063" y="7118"/>
                  </a:lnTo>
                  <a:lnTo>
                    <a:pt x="2047" y="7001"/>
                  </a:lnTo>
                  <a:lnTo>
                    <a:pt x="2029" y="6876"/>
                  </a:lnTo>
                  <a:lnTo>
                    <a:pt x="2007" y="6748"/>
                  </a:lnTo>
                  <a:lnTo>
                    <a:pt x="1985" y="6614"/>
                  </a:lnTo>
                  <a:lnTo>
                    <a:pt x="1959" y="6477"/>
                  </a:lnTo>
                  <a:lnTo>
                    <a:pt x="1931" y="6336"/>
                  </a:lnTo>
                  <a:lnTo>
                    <a:pt x="1901" y="6194"/>
                  </a:lnTo>
                  <a:lnTo>
                    <a:pt x="1866" y="6049"/>
                  </a:lnTo>
                  <a:lnTo>
                    <a:pt x="1830" y="5903"/>
                  </a:lnTo>
                  <a:lnTo>
                    <a:pt x="1790" y="5758"/>
                  </a:lnTo>
                  <a:lnTo>
                    <a:pt x="1747" y="5611"/>
                  </a:lnTo>
                  <a:lnTo>
                    <a:pt x="1700" y="5467"/>
                  </a:lnTo>
                  <a:lnTo>
                    <a:pt x="1651" y="5323"/>
                  </a:lnTo>
                  <a:lnTo>
                    <a:pt x="1597" y="5183"/>
                  </a:lnTo>
                  <a:lnTo>
                    <a:pt x="1539" y="5046"/>
                  </a:lnTo>
                  <a:lnTo>
                    <a:pt x="1479" y="4911"/>
                  </a:lnTo>
                  <a:lnTo>
                    <a:pt x="1413" y="4782"/>
                  </a:lnTo>
                  <a:lnTo>
                    <a:pt x="1344" y="4658"/>
                  </a:lnTo>
                  <a:lnTo>
                    <a:pt x="1270" y="4540"/>
                  </a:lnTo>
                  <a:lnTo>
                    <a:pt x="1193" y="4429"/>
                  </a:lnTo>
                  <a:lnTo>
                    <a:pt x="1111" y="4324"/>
                  </a:lnTo>
                  <a:lnTo>
                    <a:pt x="1124" y="4329"/>
                  </a:lnTo>
                  <a:lnTo>
                    <a:pt x="1162" y="4345"/>
                  </a:lnTo>
                  <a:lnTo>
                    <a:pt x="1223" y="4369"/>
                  </a:lnTo>
                  <a:lnTo>
                    <a:pt x="1301" y="4404"/>
                  </a:lnTo>
                  <a:lnTo>
                    <a:pt x="1396" y="4446"/>
                  </a:lnTo>
                  <a:lnTo>
                    <a:pt x="1503" y="4495"/>
                  </a:lnTo>
                  <a:lnTo>
                    <a:pt x="1560" y="4523"/>
                  </a:lnTo>
                  <a:lnTo>
                    <a:pt x="1620" y="4552"/>
                  </a:lnTo>
                  <a:lnTo>
                    <a:pt x="1680" y="4582"/>
                  </a:lnTo>
                  <a:lnTo>
                    <a:pt x="1743" y="4615"/>
                  </a:lnTo>
                  <a:lnTo>
                    <a:pt x="1805" y="4648"/>
                  </a:lnTo>
                  <a:lnTo>
                    <a:pt x="1868" y="4683"/>
                  </a:lnTo>
                  <a:lnTo>
                    <a:pt x="1932" y="4720"/>
                  </a:lnTo>
                  <a:lnTo>
                    <a:pt x="1995" y="4757"/>
                  </a:lnTo>
                  <a:lnTo>
                    <a:pt x="2058" y="4795"/>
                  </a:lnTo>
                  <a:lnTo>
                    <a:pt x="2119" y="4835"/>
                  </a:lnTo>
                  <a:lnTo>
                    <a:pt x="2180" y="4875"/>
                  </a:lnTo>
                  <a:lnTo>
                    <a:pt x="2238" y="4916"/>
                  </a:lnTo>
                  <a:lnTo>
                    <a:pt x="2294" y="4958"/>
                  </a:lnTo>
                  <a:lnTo>
                    <a:pt x="2347" y="5001"/>
                  </a:lnTo>
                  <a:lnTo>
                    <a:pt x="2397" y="5045"/>
                  </a:lnTo>
                  <a:lnTo>
                    <a:pt x="2445" y="5088"/>
                  </a:lnTo>
                  <a:lnTo>
                    <a:pt x="2488" y="5133"/>
                  </a:lnTo>
                  <a:lnTo>
                    <a:pt x="2527" y="5178"/>
                  </a:lnTo>
                  <a:lnTo>
                    <a:pt x="2561" y="5222"/>
                  </a:lnTo>
                  <a:lnTo>
                    <a:pt x="2592" y="5268"/>
                  </a:lnTo>
                  <a:lnTo>
                    <a:pt x="2584" y="5232"/>
                  </a:lnTo>
                  <a:lnTo>
                    <a:pt x="2560" y="5129"/>
                  </a:lnTo>
                  <a:lnTo>
                    <a:pt x="2523" y="4967"/>
                  </a:lnTo>
                  <a:lnTo>
                    <a:pt x="2474" y="4754"/>
                  </a:lnTo>
                  <a:lnTo>
                    <a:pt x="2412" y="4499"/>
                  </a:lnTo>
                  <a:lnTo>
                    <a:pt x="2342" y="4210"/>
                  </a:lnTo>
                  <a:lnTo>
                    <a:pt x="2303" y="4055"/>
                  </a:lnTo>
                  <a:lnTo>
                    <a:pt x="2262" y="3895"/>
                  </a:lnTo>
                  <a:lnTo>
                    <a:pt x="2219" y="3729"/>
                  </a:lnTo>
                  <a:lnTo>
                    <a:pt x="2175" y="3560"/>
                  </a:lnTo>
                  <a:lnTo>
                    <a:pt x="2128" y="3390"/>
                  </a:lnTo>
                  <a:lnTo>
                    <a:pt x="2081" y="3217"/>
                  </a:lnTo>
                  <a:lnTo>
                    <a:pt x="2033" y="3044"/>
                  </a:lnTo>
                  <a:lnTo>
                    <a:pt x="1983" y="2872"/>
                  </a:lnTo>
                  <a:lnTo>
                    <a:pt x="1932" y="2701"/>
                  </a:lnTo>
                  <a:lnTo>
                    <a:pt x="1881" y="2532"/>
                  </a:lnTo>
                  <a:lnTo>
                    <a:pt x="1829" y="2368"/>
                  </a:lnTo>
                  <a:lnTo>
                    <a:pt x="1777" y="2208"/>
                  </a:lnTo>
                  <a:lnTo>
                    <a:pt x="1723" y="2054"/>
                  </a:lnTo>
                  <a:lnTo>
                    <a:pt x="1671" y="1906"/>
                  </a:lnTo>
                  <a:lnTo>
                    <a:pt x="1618" y="1767"/>
                  </a:lnTo>
                  <a:lnTo>
                    <a:pt x="1565" y="1636"/>
                  </a:lnTo>
                  <a:lnTo>
                    <a:pt x="1513" y="1514"/>
                  </a:lnTo>
                  <a:lnTo>
                    <a:pt x="1462" y="1404"/>
                  </a:lnTo>
                  <a:lnTo>
                    <a:pt x="1410" y="1305"/>
                  </a:lnTo>
                  <a:lnTo>
                    <a:pt x="1360" y="1218"/>
                  </a:lnTo>
                  <a:lnTo>
                    <a:pt x="1376" y="1227"/>
                  </a:lnTo>
                  <a:lnTo>
                    <a:pt x="1421" y="1252"/>
                  </a:lnTo>
                  <a:lnTo>
                    <a:pt x="1453" y="1270"/>
                  </a:lnTo>
                  <a:lnTo>
                    <a:pt x="1493" y="1293"/>
                  </a:lnTo>
                  <a:lnTo>
                    <a:pt x="1537" y="1321"/>
                  </a:lnTo>
                  <a:lnTo>
                    <a:pt x="1586" y="1351"/>
                  </a:lnTo>
                  <a:lnTo>
                    <a:pt x="1641" y="1386"/>
                  </a:lnTo>
                  <a:lnTo>
                    <a:pt x="1699" y="1425"/>
                  </a:lnTo>
                  <a:lnTo>
                    <a:pt x="1762" y="1468"/>
                  </a:lnTo>
                  <a:lnTo>
                    <a:pt x="1828" y="1515"/>
                  </a:lnTo>
                  <a:lnTo>
                    <a:pt x="1898" y="1565"/>
                  </a:lnTo>
                  <a:lnTo>
                    <a:pt x="1970" y="1619"/>
                  </a:lnTo>
                  <a:lnTo>
                    <a:pt x="2045" y="1677"/>
                  </a:lnTo>
                  <a:lnTo>
                    <a:pt x="2120" y="1739"/>
                  </a:lnTo>
                  <a:lnTo>
                    <a:pt x="2198" y="1803"/>
                  </a:lnTo>
                  <a:lnTo>
                    <a:pt x="2276" y="1873"/>
                  </a:lnTo>
                  <a:lnTo>
                    <a:pt x="2356" y="1946"/>
                  </a:lnTo>
                  <a:lnTo>
                    <a:pt x="2436" y="2022"/>
                  </a:lnTo>
                  <a:lnTo>
                    <a:pt x="2514" y="2101"/>
                  </a:lnTo>
                  <a:lnTo>
                    <a:pt x="2593" y="2185"/>
                  </a:lnTo>
                  <a:lnTo>
                    <a:pt x="2669" y="2272"/>
                  </a:lnTo>
                  <a:lnTo>
                    <a:pt x="2745" y="2362"/>
                  </a:lnTo>
                  <a:lnTo>
                    <a:pt x="2818" y="2456"/>
                  </a:lnTo>
                  <a:lnTo>
                    <a:pt x="2890" y="2553"/>
                  </a:lnTo>
                  <a:lnTo>
                    <a:pt x="2958" y="2653"/>
                  </a:lnTo>
                  <a:lnTo>
                    <a:pt x="3024" y="2756"/>
                  </a:lnTo>
                  <a:lnTo>
                    <a:pt x="3085" y="2863"/>
                  </a:lnTo>
                  <a:lnTo>
                    <a:pt x="3143" y="2973"/>
                  </a:lnTo>
                  <a:lnTo>
                    <a:pt x="3195" y="3086"/>
                  </a:lnTo>
                  <a:lnTo>
                    <a:pt x="3243" y="3203"/>
                  </a:lnTo>
                  <a:lnTo>
                    <a:pt x="3589" y="0"/>
                  </a:lnTo>
                  <a:lnTo>
                    <a:pt x="3605" y="20"/>
                  </a:lnTo>
                  <a:lnTo>
                    <a:pt x="3650" y="77"/>
                  </a:lnTo>
                  <a:lnTo>
                    <a:pt x="3720" y="168"/>
                  </a:lnTo>
                  <a:lnTo>
                    <a:pt x="3812" y="287"/>
                  </a:lnTo>
                  <a:lnTo>
                    <a:pt x="3863" y="356"/>
                  </a:lnTo>
                  <a:lnTo>
                    <a:pt x="3919" y="432"/>
                  </a:lnTo>
                  <a:lnTo>
                    <a:pt x="3979" y="513"/>
                  </a:lnTo>
                  <a:lnTo>
                    <a:pt x="4041" y="599"/>
                  </a:lnTo>
                  <a:lnTo>
                    <a:pt x="4106" y="689"/>
                  </a:lnTo>
                  <a:lnTo>
                    <a:pt x="4171" y="783"/>
                  </a:lnTo>
                  <a:lnTo>
                    <a:pt x="4239" y="881"/>
                  </a:lnTo>
                  <a:lnTo>
                    <a:pt x="4307" y="981"/>
                  </a:lnTo>
                  <a:lnTo>
                    <a:pt x="4377" y="1084"/>
                  </a:lnTo>
                  <a:lnTo>
                    <a:pt x="4445" y="1189"/>
                  </a:lnTo>
                  <a:lnTo>
                    <a:pt x="4513" y="1296"/>
                  </a:lnTo>
                  <a:lnTo>
                    <a:pt x="4579" y="1404"/>
                  </a:lnTo>
                  <a:lnTo>
                    <a:pt x="4645" y="1512"/>
                  </a:lnTo>
                  <a:lnTo>
                    <a:pt x="4708" y="1620"/>
                  </a:lnTo>
                  <a:lnTo>
                    <a:pt x="4767" y="1728"/>
                  </a:lnTo>
                  <a:lnTo>
                    <a:pt x="4825" y="1835"/>
                  </a:lnTo>
                  <a:lnTo>
                    <a:pt x="4878" y="1940"/>
                  </a:lnTo>
                  <a:lnTo>
                    <a:pt x="4928" y="2044"/>
                  </a:lnTo>
                  <a:lnTo>
                    <a:pt x="4973" y="2145"/>
                  </a:lnTo>
                  <a:lnTo>
                    <a:pt x="5012" y="2243"/>
                  </a:lnTo>
                  <a:lnTo>
                    <a:pt x="5046" y="2338"/>
                  </a:lnTo>
                  <a:lnTo>
                    <a:pt x="5075" y="2428"/>
                  </a:lnTo>
                  <a:lnTo>
                    <a:pt x="5096" y="2515"/>
                  </a:lnTo>
                  <a:lnTo>
                    <a:pt x="5110" y="2598"/>
                  </a:lnTo>
                  <a:lnTo>
                    <a:pt x="6760" y="0"/>
                  </a:lnTo>
                  <a:lnTo>
                    <a:pt x="6760" y="22"/>
                  </a:lnTo>
                  <a:lnTo>
                    <a:pt x="6761" y="87"/>
                  </a:lnTo>
                  <a:lnTo>
                    <a:pt x="6763" y="187"/>
                  </a:lnTo>
                  <a:lnTo>
                    <a:pt x="6765" y="318"/>
                  </a:lnTo>
                  <a:lnTo>
                    <a:pt x="6769" y="476"/>
                  </a:lnTo>
                  <a:lnTo>
                    <a:pt x="6773" y="653"/>
                  </a:lnTo>
                  <a:lnTo>
                    <a:pt x="6778" y="847"/>
                  </a:lnTo>
                  <a:lnTo>
                    <a:pt x="6784" y="1051"/>
                  </a:lnTo>
                  <a:lnTo>
                    <a:pt x="6791" y="1260"/>
                  </a:lnTo>
                  <a:lnTo>
                    <a:pt x="6800" y="1468"/>
                  </a:lnTo>
                  <a:lnTo>
                    <a:pt x="6810" y="1672"/>
                  </a:lnTo>
                  <a:lnTo>
                    <a:pt x="6821" y="1865"/>
                  </a:lnTo>
                  <a:lnTo>
                    <a:pt x="6827" y="1956"/>
                  </a:lnTo>
                  <a:lnTo>
                    <a:pt x="6833" y="2043"/>
                  </a:lnTo>
                  <a:lnTo>
                    <a:pt x="6840" y="2124"/>
                  </a:lnTo>
                  <a:lnTo>
                    <a:pt x="6847" y="2199"/>
                  </a:lnTo>
                  <a:lnTo>
                    <a:pt x="6855" y="2268"/>
                  </a:lnTo>
                  <a:lnTo>
                    <a:pt x="6864" y="2329"/>
                  </a:lnTo>
                  <a:lnTo>
                    <a:pt x="6872" y="2383"/>
                  </a:lnTo>
                  <a:lnTo>
                    <a:pt x="6881" y="2428"/>
                  </a:lnTo>
                  <a:lnTo>
                    <a:pt x="6899" y="2418"/>
                  </a:lnTo>
                  <a:lnTo>
                    <a:pt x="6951" y="2390"/>
                  </a:lnTo>
                  <a:lnTo>
                    <a:pt x="7034" y="2347"/>
                  </a:lnTo>
                  <a:lnTo>
                    <a:pt x="7142" y="2288"/>
                  </a:lnTo>
                  <a:lnTo>
                    <a:pt x="7270" y="2218"/>
                  </a:lnTo>
                  <a:lnTo>
                    <a:pt x="7418" y="2140"/>
                  </a:lnTo>
                  <a:lnTo>
                    <a:pt x="7579" y="2054"/>
                  </a:lnTo>
                  <a:lnTo>
                    <a:pt x="7748" y="1962"/>
                  </a:lnTo>
                  <a:lnTo>
                    <a:pt x="7922" y="1868"/>
                  </a:lnTo>
                  <a:lnTo>
                    <a:pt x="8098" y="1773"/>
                  </a:lnTo>
                  <a:lnTo>
                    <a:pt x="8271" y="1680"/>
                  </a:lnTo>
                  <a:lnTo>
                    <a:pt x="8436" y="1591"/>
                  </a:lnTo>
                  <a:lnTo>
                    <a:pt x="8589" y="1508"/>
                  </a:lnTo>
                  <a:lnTo>
                    <a:pt x="8728" y="1432"/>
                  </a:lnTo>
                  <a:lnTo>
                    <a:pt x="8846" y="1367"/>
                  </a:lnTo>
                  <a:lnTo>
                    <a:pt x="8941" y="1315"/>
                  </a:lnTo>
                  <a:lnTo>
                    <a:pt x="8932" y="1338"/>
                  </a:lnTo>
                  <a:lnTo>
                    <a:pt x="8909" y="1406"/>
                  </a:lnTo>
                  <a:lnTo>
                    <a:pt x="8873" y="1511"/>
                  </a:lnTo>
                  <a:lnTo>
                    <a:pt x="8825" y="1648"/>
                  </a:lnTo>
                  <a:lnTo>
                    <a:pt x="8768" y="1814"/>
                  </a:lnTo>
                  <a:lnTo>
                    <a:pt x="8705" y="2001"/>
                  </a:lnTo>
                  <a:lnTo>
                    <a:pt x="8635" y="2206"/>
                  </a:lnTo>
                  <a:lnTo>
                    <a:pt x="8564" y="2423"/>
                  </a:lnTo>
                  <a:lnTo>
                    <a:pt x="8490" y="2647"/>
                  </a:lnTo>
                  <a:lnTo>
                    <a:pt x="8419" y="2872"/>
                  </a:lnTo>
                  <a:lnTo>
                    <a:pt x="8384" y="2984"/>
                  </a:lnTo>
                  <a:lnTo>
                    <a:pt x="8349" y="3094"/>
                  </a:lnTo>
                  <a:lnTo>
                    <a:pt x="8317" y="3201"/>
                  </a:lnTo>
                  <a:lnTo>
                    <a:pt x="8286" y="3306"/>
                  </a:lnTo>
                  <a:lnTo>
                    <a:pt x="8257" y="3407"/>
                  </a:lnTo>
                  <a:lnTo>
                    <a:pt x="8228" y="3504"/>
                  </a:lnTo>
                  <a:lnTo>
                    <a:pt x="8203" y="3597"/>
                  </a:lnTo>
                  <a:lnTo>
                    <a:pt x="8181" y="3683"/>
                  </a:lnTo>
                  <a:lnTo>
                    <a:pt x="8161" y="3763"/>
                  </a:lnTo>
                  <a:lnTo>
                    <a:pt x="8144" y="3837"/>
                  </a:lnTo>
                  <a:lnTo>
                    <a:pt x="8131" y="3903"/>
                  </a:lnTo>
                  <a:lnTo>
                    <a:pt x="8120" y="3961"/>
                  </a:lnTo>
                  <a:lnTo>
                    <a:pt x="8133" y="3959"/>
                  </a:lnTo>
                  <a:lnTo>
                    <a:pt x="8168" y="3952"/>
                  </a:lnTo>
                  <a:lnTo>
                    <a:pt x="8224" y="3943"/>
                  </a:lnTo>
                  <a:lnTo>
                    <a:pt x="8299" y="3930"/>
                  </a:lnTo>
                  <a:lnTo>
                    <a:pt x="8390" y="3914"/>
                  </a:lnTo>
                  <a:lnTo>
                    <a:pt x="8493" y="3896"/>
                  </a:lnTo>
                  <a:lnTo>
                    <a:pt x="8609" y="3876"/>
                  </a:lnTo>
                  <a:lnTo>
                    <a:pt x="8734" y="3855"/>
                  </a:lnTo>
                  <a:lnTo>
                    <a:pt x="8865" y="3833"/>
                  </a:lnTo>
                  <a:lnTo>
                    <a:pt x="9000" y="3811"/>
                  </a:lnTo>
                  <a:lnTo>
                    <a:pt x="9138" y="3789"/>
                  </a:lnTo>
                  <a:lnTo>
                    <a:pt x="9274" y="3767"/>
                  </a:lnTo>
                  <a:lnTo>
                    <a:pt x="9408" y="3746"/>
                  </a:lnTo>
                  <a:lnTo>
                    <a:pt x="9537" y="3727"/>
                  </a:lnTo>
                  <a:lnTo>
                    <a:pt x="9659" y="3710"/>
                  </a:lnTo>
                  <a:lnTo>
                    <a:pt x="9770" y="3695"/>
                  </a:lnTo>
                  <a:lnTo>
                    <a:pt x="9759" y="3702"/>
                  </a:lnTo>
                  <a:lnTo>
                    <a:pt x="9730" y="3723"/>
                  </a:lnTo>
                  <a:lnTo>
                    <a:pt x="9684" y="3755"/>
                  </a:lnTo>
                  <a:lnTo>
                    <a:pt x="9623" y="3799"/>
                  </a:lnTo>
                  <a:lnTo>
                    <a:pt x="9552" y="3852"/>
                  </a:lnTo>
                  <a:lnTo>
                    <a:pt x="9470" y="3915"/>
                  </a:lnTo>
                  <a:lnTo>
                    <a:pt x="9428" y="3948"/>
                  </a:lnTo>
                  <a:lnTo>
                    <a:pt x="9384" y="3983"/>
                  </a:lnTo>
                  <a:lnTo>
                    <a:pt x="9338" y="4020"/>
                  </a:lnTo>
                  <a:lnTo>
                    <a:pt x="9292" y="4058"/>
                  </a:lnTo>
                  <a:lnTo>
                    <a:pt x="9246" y="4097"/>
                  </a:lnTo>
                  <a:lnTo>
                    <a:pt x="9199" y="4137"/>
                  </a:lnTo>
                  <a:lnTo>
                    <a:pt x="9153" y="4178"/>
                  </a:lnTo>
                  <a:lnTo>
                    <a:pt x="9108" y="4220"/>
                  </a:lnTo>
                  <a:lnTo>
                    <a:pt x="9063" y="4261"/>
                  </a:lnTo>
                  <a:lnTo>
                    <a:pt x="9020" y="4304"/>
                  </a:lnTo>
                  <a:lnTo>
                    <a:pt x="8978" y="4347"/>
                  </a:lnTo>
                  <a:lnTo>
                    <a:pt x="8939" y="4389"/>
                  </a:lnTo>
                  <a:lnTo>
                    <a:pt x="8900" y="4432"/>
                  </a:lnTo>
                  <a:lnTo>
                    <a:pt x="8865" y="4473"/>
                  </a:lnTo>
                  <a:lnTo>
                    <a:pt x="8833" y="4516"/>
                  </a:lnTo>
                  <a:lnTo>
                    <a:pt x="8804" y="4556"/>
                  </a:lnTo>
                  <a:lnTo>
                    <a:pt x="8777" y="4596"/>
                  </a:lnTo>
                  <a:lnTo>
                    <a:pt x="8755" y="4636"/>
                  </a:lnTo>
                  <a:lnTo>
                    <a:pt x="8737" y="4674"/>
                  </a:lnTo>
                  <a:lnTo>
                    <a:pt x="8724" y="4711"/>
                  </a:lnTo>
                  <a:lnTo>
                    <a:pt x="8739" y="4708"/>
                  </a:lnTo>
                  <a:lnTo>
                    <a:pt x="8783" y="4701"/>
                  </a:lnTo>
                  <a:lnTo>
                    <a:pt x="8854" y="4690"/>
                  </a:lnTo>
                  <a:lnTo>
                    <a:pt x="8948" y="4676"/>
                  </a:lnTo>
                  <a:lnTo>
                    <a:pt x="9061" y="4660"/>
                  </a:lnTo>
                  <a:lnTo>
                    <a:pt x="9192" y="4644"/>
                  </a:lnTo>
                  <a:lnTo>
                    <a:pt x="9263" y="4635"/>
                  </a:lnTo>
                  <a:lnTo>
                    <a:pt x="9337" y="4627"/>
                  </a:lnTo>
                  <a:lnTo>
                    <a:pt x="9415" y="4619"/>
                  </a:lnTo>
                  <a:lnTo>
                    <a:pt x="9495" y="4612"/>
                  </a:lnTo>
                  <a:lnTo>
                    <a:pt x="9576" y="4604"/>
                  </a:lnTo>
                  <a:lnTo>
                    <a:pt x="9660" y="4597"/>
                  </a:lnTo>
                  <a:lnTo>
                    <a:pt x="9744" y="4592"/>
                  </a:lnTo>
                  <a:lnTo>
                    <a:pt x="9830" y="4587"/>
                  </a:lnTo>
                  <a:lnTo>
                    <a:pt x="9917" y="4583"/>
                  </a:lnTo>
                  <a:lnTo>
                    <a:pt x="10003" y="4580"/>
                  </a:lnTo>
                  <a:lnTo>
                    <a:pt x="10091" y="4579"/>
                  </a:lnTo>
                  <a:lnTo>
                    <a:pt x="10176" y="4578"/>
                  </a:lnTo>
                  <a:lnTo>
                    <a:pt x="10262" y="4580"/>
                  </a:lnTo>
                  <a:lnTo>
                    <a:pt x="10347" y="4582"/>
                  </a:lnTo>
                  <a:lnTo>
                    <a:pt x="10429" y="4587"/>
                  </a:lnTo>
                  <a:lnTo>
                    <a:pt x="10511" y="4593"/>
                  </a:lnTo>
                  <a:lnTo>
                    <a:pt x="10589" y="4601"/>
                  </a:lnTo>
                  <a:lnTo>
                    <a:pt x="10665" y="4612"/>
                  </a:lnTo>
                  <a:lnTo>
                    <a:pt x="10738" y="4624"/>
                  </a:lnTo>
                  <a:lnTo>
                    <a:pt x="10808" y="4639"/>
                  </a:lnTo>
                  <a:lnTo>
                    <a:pt x="10796" y="4651"/>
                  </a:lnTo>
                  <a:lnTo>
                    <a:pt x="10760" y="4686"/>
                  </a:lnTo>
                  <a:lnTo>
                    <a:pt x="10703" y="4744"/>
                  </a:lnTo>
                  <a:lnTo>
                    <a:pt x="10629" y="4821"/>
                  </a:lnTo>
                  <a:lnTo>
                    <a:pt x="10539" y="4914"/>
                  </a:lnTo>
                  <a:lnTo>
                    <a:pt x="10437" y="5026"/>
                  </a:lnTo>
                  <a:lnTo>
                    <a:pt x="10382" y="5086"/>
                  </a:lnTo>
                  <a:lnTo>
                    <a:pt x="10326" y="5150"/>
                  </a:lnTo>
                  <a:lnTo>
                    <a:pt x="10266" y="5217"/>
                  </a:lnTo>
                  <a:lnTo>
                    <a:pt x="10207" y="5287"/>
                  </a:lnTo>
                  <a:lnTo>
                    <a:pt x="10145" y="5360"/>
                  </a:lnTo>
                  <a:lnTo>
                    <a:pt x="10083" y="5434"/>
                  </a:lnTo>
                  <a:lnTo>
                    <a:pt x="10020" y="5511"/>
                  </a:lnTo>
                  <a:lnTo>
                    <a:pt x="9959" y="5591"/>
                  </a:lnTo>
                  <a:lnTo>
                    <a:pt x="9896" y="5672"/>
                  </a:lnTo>
                  <a:lnTo>
                    <a:pt x="9835" y="5754"/>
                  </a:lnTo>
                  <a:lnTo>
                    <a:pt x="9774" y="5837"/>
                  </a:lnTo>
                  <a:lnTo>
                    <a:pt x="9715" y="5922"/>
                  </a:lnTo>
                  <a:lnTo>
                    <a:pt x="9657" y="6007"/>
                  </a:lnTo>
                  <a:lnTo>
                    <a:pt x="9601" y="6093"/>
                  </a:lnTo>
                  <a:lnTo>
                    <a:pt x="9548" y="6179"/>
                  </a:lnTo>
                  <a:lnTo>
                    <a:pt x="9498" y="6265"/>
                  </a:lnTo>
                  <a:lnTo>
                    <a:pt x="9449" y="6351"/>
                  </a:lnTo>
                  <a:lnTo>
                    <a:pt x="9405" y="6437"/>
                  </a:lnTo>
                  <a:lnTo>
                    <a:pt x="9364" y="6523"/>
                  </a:lnTo>
                  <a:lnTo>
                    <a:pt x="9327" y="6607"/>
                  </a:lnTo>
                  <a:lnTo>
                    <a:pt x="9334" y="6604"/>
                  </a:lnTo>
                  <a:lnTo>
                    <a:pt x="9357" y="6596"/>
                  </a:lnTo>
                  <a:lnTo>
                    <a:pt x="9392" y="6583"/>
                  </a:lnTo>
                  <a:lnTo>
                    <a:pt x="9440" y="6564"/>
                  </a:lnTo>
                  <a:lnTo>
                    <a:pt x="9500" y="6544"/>
                  </a:lnTo>
                  <a:lnTo>
                    <a:pt x="9569" y="6520"/>
                  </a:lnTo>
                  <a:lnTo>
                    <a:pt x="9649" y="6495"/>
                  </a:lnTo>
                  <a:lnTo>
                    <a:pt x="9735" y="6467"/>
                  </a:lnTo>
                  <a:lnTo>
                    <a:pt x="9830" y="6440"/>
                  </a:lnTo>
                  <a:lnTo>
                    <a:pt x="9932" y="6413"/>
                  </a:lnTo>
                  <a:lnTo>
                    <a:pt x="9984" y="6400"/>
                  </a:lnTo>
                  <a:lnTo>
                    <a:pt x="10038" y="6387"/>
                  </a:lnTo>
                  <a:lnTo>
                    <a:pt x="10093" y="6375"/>
                  </a:lnTo>
                  <a:lnTo>
                    <a:pt x="10149" y="6362"/>
                  </a:lnTo>
                  <a:lnTo>
                    <a:pt x="10206" y="6350"/>
                  </a:lnTo>
                  <a:lnTo>
                    <a:pt x="10263" y="6339"/>
                  </a:lnTo>
                  <a:lnTo>
                    <a:pt x="10320" y="6329"/>
                  </a:lnTo>
                  <a:lnTo>
                    <a:pt x="10379" y="6320"/>
                  </a:lnTo>
                  <a:lnTo>
                    <a:pt x="10438" y="6311"/>
                  </a:lnTo>
                  <a:lnTo>
                    <a:pt x="10497" y="6304"/>
                  </a:lnTo>
                  <a:lnTo>
                    <a:pt x="10556" y="6298"/>
                  </a:lnTo>
                  <a:lnTo>
                    <a:pt x="10615" y="6293"/>
                  </a:lnTo>
                  <a:lnTo>
                    <a:pt x="10595" y="6307"/>
                  </a:lnTo>
                  <a:lnTo>
                    <a:pt x="10542" y="6348"/>
                  </a:lnTo>
                  <a:lnTo>
                    <a:pt x="10457" y="6414"/>
                  </a:lnTo>
                  <a:lnTo>
                    <a:pt x="10347" y="6503"/>
                  </a:lnTo>
                  <a:lnTo>
                    <a:pt x="10282" y="6555"/>
                  </a:lnTo>
                  <a:lnTo>
                    <a:pt x="10214" y="6612"/>
                  </a:lnTo>
                  <a:lnTo>
                    <a:pt x="10141" y="6673"/>
                  </a:lnTo>
                  <a:lnTo>
                    <a:pt x="10064" y="6739"/>
                  </a:lnTo>
                  <a:lnTo>
                    <a:pt x="9984" y="6808"/>
                  </a:lnTo>
                  <a:lnTo>
                    <a:pt x="9901" y="6881"/>
                  </a:lnTo>
                  <a:lnTo>
                    <a:pt x="9816" y="6958"/>
                  </a:lnTo>
                  <a:lnTo>
                    <a:pt x="9729" y="7038"/>
                  </a:lnTo>
                  <a:lnTo>
                    <a:pt x="9642" y="7120"/>
                  </a:lnTo>
                  <a:lnTo>
                    <a:pt x="9554" y="7206"/>
                  </a:lnTo>
                  <a:lnTo>
                    <a:pt x="9466" y="7292"/>
                  </a:lnTo>
                  <a:lnTo>
                    <a:pt x="9379" y="7381"/>
                  </a:lnTo>
                  <a:lnTo>
                    <a:pt x="9292" y="7472"/>
                  </a:lnTo>
                  <a:lnTo>
                    <a:pt x="9207" y="7565"/>
                  </a:lnTo>
                  <a:lnTo>
                    <a:pt x="9126" y="7658"/>
                  </a:lnTo>
                  <a:lnTo>
                    <a:pt x="9046" y="7753"/>
                  </a:lnTo>
                  <a:lnTo>
                    <a:pt x="8970" y="7848"/>
                  </a:lnTo>
                  <a:lnTo>
                    <a:pt x="8898" y="7943"/>
                  </a:lnTo>
                  <a:lnTo>
                    <a:pt x="8831" y="8038"/>
                  </a:lnTo>
                  <a:lnTo>
                    <a:pt x="8768" y="8133"/>
                  </a:lnTo>
                  <a:lnTo>
                    <a:pt x="8711" y="8226"/>
                  </a:lnTo>
                  <a:lnTo>
                    <a:pt x="8659" y="8319"/>
                  </a:lnTo>
                  <a:lnTo>
                    <a:pt x="8616" y="8412"/>
                  </a:lnTo>
                  <a:lnTo>
                    <a:pt x="8579" y="8503"/>
                  </a:lnTo>
                  <a:lnTo>
                    <a:pt x="8588" y="8497"/>
                  </a:lnTo>
                  <a:lnTo>
                    <a:pt x="8615" y="8479"/>
                  </a:lnTo>
                  <a:lnTo>
                    <a:pt x="8658" y="8452"/>
                  </a:lnTo>
                  <a:lnTo>
                    <a:pt x="8716" y="8415"/>
                  </a:lnTo>
                  <a:lnTo>
                    <a:pt x="8787" y="8373"/>
                  </a:lnTo>
                  <a:lnTo>
                    <a:pt x="8869" y="8325"/>
                  </a:lnTo>
                  <a:lnTo>
                    <a:pt x="8914" y="8300"/>
                  </a:lnTo>
                  <a:lnTo>
                    <a:pt x="8962" y="8275"/>
                  </a:lnTo>
                  <a:lnTo>
                    <a:pt x="9011" y="8248"/>
                  </a:lnTo>
                  <a:lnTo>
                    <a:pt x="9062" y="8221"/>
                  </a:lnTo>
                  <a:lnTo>
                    <a:pt x="9116" y="8195"/>
                  </a:lnTo>
                  <a:lnTo>
                    <a:pt x="9170" y="8168"/>
                  </a:lnTo>
                  <a:lnTo>
                    <a:pt x="9227" y="8142"/>
                  </a:lnTo>
                  <a:lnTo>
                    <a:pt x="9283" y="8116"/>
                  </a:lnTo>
                  <a:lnTo>
                    <a:pt x="9341" y="8091"/>
                  </a:lnTo>
                  <a:lnTo>
                    <a:pt x="9400" y="8068"/>
                  </a:lnTo>
                  <a:lnTo>
                    <a:pt x="9459" y="8045"/>
                  </a:lnTo>
                  <a:lnTo>
                    <a:pt x="9520" y="8022"/>
                  </a:lnTo>
                  <a:lnTo>
                    <a:pt x="9579" y="8003"/>
                  </a:lnTo>
                  <a:lnTo>
                    <a:pt x="9639" y="7985"/>
                  </a:lnTo>
                  <a:lnTo>
                    <a:pt x="9699" y="7968"/>
                  </a:lnTo>
                  <a:lnTo>
                    <a:pt x="9757" y="7954"/>
                  </a:lnTo>
                  <a:lnTo>
                    <a:pt x="9817" y="7942"/>
                  </a:lnTo>
                  <a:lnTo>
                    <a:pt x="9874" y="7933"/>
                  </a:lnTo>
                  <a:lnTo>
                    <a:pt x="9932" y="7926"/>
                  </a:lnTo>
                  <a:lnTo>
                    <a:pt x="9987" y="7921"/>
                  </a:lnTo>
                  <a:lnTo>
                    <a:pt x="9964" y="7938"/>
                  </a:lnTo>
                  <a:lnTo>
                    <a:pt x="9897" y="7984"/>
                  </a:lnTo>
                  <a:lnTo>
                    <a:pt x="9850" y="8018"/>
                  </a:lnTo>
                  <a:lnTo>
                    <a:pt x="9795" y="8060"/>
                  </a:lnTo>
                  <a:lnTo>
                    <a:pt x="9730" y="8108"/>
                  </a:lnTo>
                  <a:lnTo>
                    <a:pt x="9659" y="8163"/>
                  </a:lnTo>
                  <a:lnTo>
                    <a:pt x="9581" y="8223"/>
                  </a:lnTo>
                  <a:lnTo>
                    <a:pt x="9497" y="8290"/>
                  </a:lnTo>
                  <a:lnTo>
                    <a:pt x="9408" y="8363"/>
                  </a:lnTo>
                  <a:lnTo>
                    <a:pt x="9313" y="8441"/>
                  </a:lnTo>
                  <a:lnTo>
                    <a:pt x="9216" y="8524"/>
                  </a:lnTo>
                  <a:lnTo>
                    <a:pt x="9115" y="8613"/>
                  </a:lnTo>
                  <a:lnTo>
                    <a:pt x="9011" y="8706"/>
                  </a:lnTo>
                  <a:lnTo>
                    <a:pt x="8905" y="8804"/>
                  </a:lnTo>
                  <a:lnTo>
                    <a:pt x="8798" y="8907"/>
                  </a:lnTo>
                  <a:lnTo>
                    <a:pt x="8692" y="9014"/>
                  </a:lnTo>
                  <a:lnTo>
                    <a:pt x="8585" y="9124"/>
                  </a:lnTo>
                  <a:lnTo>
                    <a:pt x="8478" y="9239"/>
                  </a:lnTo>
                  <a:lnTo>
                    <a:pt x="8373" y="9356"/>
                  </a:lnTo>
                  <a:lnTo>
                    <a:pt x="8272" y="9478"/>
                  </a:lnTo>
                  <a:lnTo>
                    <a:pt x="8172" y="9602"/>
                  </a:lnTo>
                  <a:lnTo>
                    <a:pt x="8075" y="9729"/>
                  </a:lnTo>
                  <a:lnTo>
                    <a:pt x="7984" y="9859"/>
                  </a:lnTo>
                  <a:lnTo>
                    <a:pt x="7897" y="9990"/>
                  </a:lnTo>
                  <a:lnTo>
                    <a:pt x="7815" y="10125"/>
                  </a:lnTo>
                  <a:lnTo>
                    <a:pt x="7741" y="10260"/>
                  </a:lnTo>
                  <a:lnTo>
                    <a:pt x="7672" y="10398"/>
                  </a:lnTo>
                  <a:lnTo>
                    <a:pt x="7612" y="10537"/>
                  </a:lnTo>
                  <a:lnTo>
                    <a:pt x="7560" y="10677"/>
                  </a:lnTo>
                  <a:lnTo>
                    <a:pt x="7516" y="10818"/>
                  </a:lnTo>
                  <a:lnTo>
                    <a:pt x="7469" y="10952"/>
                  </a:lnTo>
                  <a:lnTo>
                    <a:pt x="7403" y="11071"/>
                  </a:lnTo>
                  <a:lnTo>
                    <a:pt x="7324" y="11174"/>
                  </a:lnTo>
                  <a:lnTo>
                    <a:pt x="7229" y="11263"/>
                  </a:lnTo>
                  <a:lnTo>
                    <a:pt x="7121" y="11339"/>
                  </a:lnTo>
                  <a:lnTo>
                    <a:pt x="7002" y="11402"/>
                  </a:lnTo>
                  <a:lnTo>
                    <a:pt x="6872" y="11454"/>
                  </a:lnTo>
                  <a:lnTo>
                    <a:pt x="6732" y="11493"/>
                  </a:lnTo>
                  <a:lnTo>
                    <a:pt x="6584" y="11522"/>
                  </a:lnTo>
                  <a:lnTo>
                    <a:pt x="6427" y="11542"/>
                  </a:lnTo>
                  <a:lnTo>
                    <a:pt x="6266" y="11554"/>
                  </a:lnTo>
                  <a:lnTo>
                    <a:pt x="6100" y="11556"/>
                  </a:lnTo>
                  <a:lnTo>
                    <a:pt x="5931" y="11552"/>
                  </a:lnTo>
                  <a:lnTo>
                    <a:pt x="5759" y="11539"/>
                  </a:lnTo>
                  <a:lnTo>
                    <a:pt x="5585" y="11522"/>
                  </a:lnTo>
                  <a:lnTo>
                    <a:pt x="5412" y="11500"/>
                  </a:lnTo>
                  <a:lnTo>
                    <a:pt x="5240" y="11473"/>
                  </a:lnTo>
                  <a:lnTo>
                    <a:pt x="5071" y="11441"/>
                  </a:lnTo>
                  <a:lnTo>
                    <a:pt x="4904" y="11408"/>
                  </a:lnTo>
                  <a:lnTo>
                    <a:pt x="4743" y="11373"/>
                  </a:lnTo>
                  <a:lnTo>
                    <a:pt x="4588" y="11335"/>
                  </a:lnTo>
                  <a:lnTo>
                    <a:pt x="4440" y="11297"/>
                  </a:lnTo>
                  <a:lnTo>
                    <a:pt x="4301" y="11259"/>
                  </a:lnTo>
                  <a:lnTo>
                    <a:pt x="4171" y="11222"/>
                  </a:lnTo>
                  <a:lnTo>
                    <a:pt x="4052" y="11186"/>
                  </a:lnTo>
                  <a:lnTo>
                    <a:pt x="3945" y="11153"/>
                  </a:lnTo>
                  <a:lnTo>
                    <a:pt x="3851" y="11122"/>
                  </a:lnTo>
                  <a:lnTo>
                    <a:pt x="3771" y="11096"/>
                  </a:lnTo>
                  <a:lnTo>
                    <a:pt x="3660" y="11058"/>
                  </a:lnTo>
                  <a:lnTo>
                    <a:pt x="3621" y="11044"/>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46"/>
            <p:cNvSpPr>
              <a:spLocks/>
            </p:cNvSpPr>
            <p:nvPr/>
          </p:nvSpPr>
          <p:spPr bwMode="auto">
            <a:xfrm>
              <a:off x="2690" y="1741"/>
              <a:ext cx="436" cy="456"/>
            </a:xfrm>
            <a:custGeom>
              <a:avLst/>
              <a:gdLst>
                <a:gd name="T0" fmla="*/ 5488 w 6109"/>
                <a:gd name="T1" fmla="*/ 725 h 6382"/>
                <a:gd name="T2" fmla="*/ 5382 w 6109"/>
                <a:gd name="T3" fmla="*/ 972 h 6382"/>
                <a:gd name="T4" fmla="*/ 5291 w 6109"/>
                <a:gd name="T5" fmla="*/ 1213 h 6382"/>
                <a:gd name="T6" fmla="*/ 5215 w 6109"/>
                <a:gd name="T7" fmla="*/ 1452 h 6382"/>
                <a:gd name="T8" fmla="*/ 5157 w 6109"/>
                <a:gd name="T9" fmla="*/ 1688 h 6382"/>
                <a:gd name="T10" fmla="*/ 5097 w 6109"/>
                <a:gd name="T11" fmla="*/ 2037 h 6382"/>
                <a:gd name="T12" fmla="*/ 5062 w 6109"/>
                <a:gd name="T13" fmla="*/ 2597 h 6382"/>
                <a:gd name="T14" fmla="*/ 5099 w 6109"/>
                <a:gd name="T15" fmla="*/ 3121 h 6382"/>
                <a:gd name="T16" fmla="*/ 5190 w 6109"/>
                <a:gd name="T17" fmla="*/ 3603 h 6382"/>
                <a:gd name="T18" fmla="*/ 5322 w 6109"/>
                <a:gd name="T19" fmla="*/ 4039 h 6382"/>
                <a:gd name="T20" fmla="*/ 5478 w 6109"/>
                <a:gd name="T21" fmla="*/ 4425 h 6382"/>
                <a:gd name="T22" fmla="*/ 5646 w 6109"/>
                <a:gd name="T23" fmla="*/ 4756 h 6382"/>
                <a:gd name="T24" fmla="*/ 5806 w 6109"/>
                <a:gd name="T25" fmla="*/ 5027 h 6382"/>
                <a:gd name="T26" fmla="*/ 5947 w 6109"/>
                <a:gd name="T27" fmla="*/ 5234 h 6382"/>
                <a:gd name="T28" fmla="*/ 6051 w 6109"/>
                <a:gd name="T29" fmla="*/ 5372 h 6382"/>
                <a:gd name="T30" fmla="*/ 6102 w 6109"/>
                <a:gd name="T31" fmla="*/ 5446 h 6382"/>
                <a:gd name="T32" fmla="*/ 6008 w 6109"/>
                <a:gd name="T33" fmla="*/ 5522 h 6382"/>
                <a:gd name="T34" fmla="*/ 5804 w 6109"/>
                <a:gd name="T35" fmla="*/ 5664 h 6382"/>
                <a:gd name="T36" fmla="*/ 5489 w 6109"/>
                <a:gd name="T37" fmla="*/ 5845 h 6382"/>
                <a:gd name="T38" fmla="*/ 5067 w 6109"/>
                <a:gd name="T39" fmla="*/ 6036 h 6382"/>
                <a:gd name="T40" fmla="*/ 4540 w 6109"/>
                <a:gd name="T41" fmla="*/ 6207 h 6382"/>
                <a:gd name="T42" fmla="*/ 3907 w 6109"/>
                <a:gd name="T43" fmla="*/ 6333 h 6382"/>
                <a:gd name="T44" fmla="*/ 3172 w 6109"/>
                <a:gd name="T45" fmla="*/ 6382 h 6382"/>
                <a:gd name="T46" fmla="*/ 2335 w 6109"/>
                <a:gd name="T47" fmla="*/ 6328 h 6382"/>
                <a:gd name="T48" fmla="*/ 1400 w 6109"/>
                <a:gd name="T49" fmla="*/ 6144 h 6382"/>
                <a:gd name="T50" fmla="*/ 366 w 6109"/>
                <a:gd name="T51" fmla="*/ 5798 h 6382"/>
                <a:gd name="T52" fmla="*/ 52 w 6109"/>
                <a:gd name="T53" fmla="*/ 5548 h 6382"/>
                <a:gd name="T54" fmla="*/ 147 w 6109"/>
                <a:gd name="T55" fmla="*/ 5365 h 6382"/>
                <a:gd name="T56" fmla="*/ 275 w 6109"/>
                <a:gd name="T57" fmla="*/ 5100 h 6382"/>
                <a:gd name="T58" fmla="*/ 422 w 6109"/>
                <a:gd name="T59" fmla="*/ 4765 h 6382"/>
                <a:gd name="T60" fmla="*/ 577 w 6109"/>
                <a:gd name="T61" fmla="*/ 4375 h 6382"/>
                <a:gd name="T62" fmla="*/ 724 w 6109"/>
                <a:gd name="T63" fmla="*/ 3940 h 6382"/>
                <a:gd name="T64" fmla="*/ 853 w 6109"/>
                <a:gd name="T65" fmla="*/ 3475 h 6382"/>
                <a:gd name="T66" fmla="*/ 948 w 6109"/>
                <a:gd name="T67" fmla="*/ 2992 h 6382"/>
                <a:gd name="T68" fmla="*/ 996 w 6109"/>
                <a:gd name="T69" fmla="*/ 2504 h 6382"/>
                <a:gd name="T70" fmla="*/ 985 w 6109"/>
                <a:gd name="T71" fmla="*/ 2023 h 6382"/>
                <a:gd name="T72" fmla="*/ 951 w 6109"/>
                <a:gd name="T73" fmla="*/ 1770 h 6382"/>
                <a:gd name="T74" fmla="*/ 921 w 6109"/>
                <a:gd name="T75" fmla="*/ 1629 h 6382"/>
                <a:gd name="T76" fmla="*/ 883 w 6109"/>
                <a:gd name="T77" fmla="*/ 1490 h 6382"/>
                <a:gd name="T78" fmla="*/ 837 w 6109"/>
                <a:gd name="T79" fmla="*/ 1354 h 6382"/>
                <a:gd name="T80" fmla="*/ 780 w 6109"/>
                <a:gd name="T81" fmla="*/ 1224 h 6382"/>
                <a:gd name="T82" fmla="*/ 716 w 6109"/>
                <a:gd name="T83" fmla="*/ 1097 h 6382"/>
                <a:gd name="T84" fmla="*/ 640 w 6109"/>
                <a:gd name="T85" fmla="*/ 975 h 6382"/>
                <a:gd name="T86" fmla="*/ 556 w 6109"/>
                <a:gd name="T87" fmla="*/ 859 h 6382"/>
                <a:gd name="T88" fmla="*/ 459 w 6109"/>
                <a:gd name="T89" fmla="*/ 748 h 6382"/>
                <a:gd name="T90" fmla="*/ 352 w 6109"/>
                <a:gd name="T91" fmla="*/ 643 h 6382"/>
                <a:gd name="T92" fmla="*/ 233 w 6109"/>
                <a:gd name="T93" fmla="*/ 544 h 6382"/>
                <a:gd name="T94" fmla="*/ 411 w 6109"/>
                <a:gd name="T95" fmla="*/ 468 h 6382"/>
                <a:gd name="T96" fmla="*/ 674 w 6109"/>
                <a:gd name="T97" fmla="*/ 371 h 6382"/>
                <a:gd name="T98" fmla="*/ 1040 w 6109"/>
                <a:gd name="T99" fmla="*/ 258 h 6382"/>
                <a:gd name="T100" fmla="*/ 1500 w 6109"/>
                <a:gd name="T101" fmla="*/ 147 h 6382"/>
                <a:gd name="T102" fmla="*/ 2040 w 6109"/>
                <a:gd name="T103" fmla="*/ 57 h 6382"/>
                <a:gd name="T104" fmla="*/ 2650 w 6109"/>
                <a:gd name="T105" fmla="*/ 5 h 6382"/>
                <a:gd name="T106" fmla="*/ 3320 w 6109"/>
                <a:gd name="T107" fmla="*/ 11 h 6382"/>
                <a:gd name="T108" fmla="*/ 4037 w 6109"/>
                <a:gd name="T109" fmla="*/ 94 h 6382"/>
                <a:gd name="T110" fmla="*/ 4790 w 6109"/>
                <a:gd name="T111" fmla="*/ 271 h 6382"/>
                <a:gd name="T112" fmla="*/ 5569 w 6109"/>
                <a:gd name="T113" fmla="*/ 560 h 6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09" h="6382">
                  <a:moveTo>
                    <a:pt x="5569" y="560"/>
                  </a:moveTo>
                  <a:lnTo>
                    <a:pt x="5528" y="644"/>
                  </a:lnTo>
                  <a:lnTo>
                    <a:pt x="5488" y="725"/>
                  </a:lnTo>
                  <a:lnTo>
                    <a:pt x="5451" y="808"/>
                  </a:lnTo>
                  <a:lnTo>
                    <a:pt x="5415" y="890"/>
                  </a:lnTo>
                  <a:lnTo>
                    <a:pt x="5382" y="972"/>
                  </a:lnTo>
                  <a:lnTo>
                    <a:pt x="5349" y="1053"/>
                  </a:lnTo>
                  <a:lnTo>
                    <a:pt x="5319" y="1133"/>
                  </a:lnTo>
                  <a:lnTo>
                    <a:pt x="5291" y="1213"/>
                  </a:lnTo>
                  <a:lnTo>
                    <a:pt x="5264" y="1294"/>
                  </a:lnTo>
                  <a:lnTo>
                    <a:pt x="5239" y="1373"/>
                  </a:lnTo>
                  <a:lnTo>
                    <a:pt x="5215" y="1452"/>
                  </a:lnTo>
                  <a:lnTo>
                    <a:pt x="5194" y="1531"/>
                  </a:lnTo>
                  <a:lnTo>
                    <a:pt x="5175" y="1610"/>
                  </a:lnTo>
                  <a:lnTo>
                    <a:pt x="5157" y="1688"/>
                  </a:lnTo>
                  <a:lnTo>
                    <a:pt x="5141" y="1765"/>
                  </a:lnTo>
                  <a:lnTo>
                    <a:pt x="5127" y="1843"/>
                  </a:lnTo>
                  <a:lnTo>
                    <a:pt x="5097" y="2037"/>
                  </a:lnTo>
                  <a:lnTo>
                    <a:pt x="5076" y="2228"/>
                  </a:lnTo>
                  <a:lnTo>
                    <a:pt x="5065" y="2415"/>
                  </a:lnTo>
                  <a:lnTo>
                    <a:pt x="5062" y="2597"/>
                  </a:lnTo>
                  <a:lnTo>
                    <a:pt x="5067" y="2776"/>
                  </a:lnTo>
                  <a:lnTo>
                    <a:pt x="5079" y="2951"/>
                  </a:lnTo>
                  <a:lnTo>
                    <a:pt x="5099" y="3121"/>
                  </a:lnTo>
                  <a:lnTo>
                    <a:pt x="5124" y="3286"/>
                  </a:lnTo>
                  <a:lnTo>
                    <a:pt x="5154" y="3448"/>
                  </a:lnTo>
                  <a:lnTo>
                    <a:pt x="5190" y="3603"/>
                  </a:lnTo>
                  <a:lnTo>
                    <a:pt x="5231" y="3754"/>
                  </a:lnTo>
                  <a:lnTo>
                    <a:pt x="5275" y="3899"/>
                  </a:lnTo>
                  <a:lnTo>
                    <a:pt x="5322" y="4039"/>
                  </a:lnTo>
                  <a:lnTo>
                    <a:pt x="5373" y="4174"/>
                  </a:lnTo>
                  <a:lnTo>
                    <a:pt x="5425" y="4303"/>
                  </a:lnTo>
                  <a:lnTo>
                    <a:pt x="5478" y="4425"/>
                  </a:lnTo>
                  <a:lnTo>
                    <a:pt x="5534" y="4542"/>
                  </a:lnTo>
                  <a:lnTo>
                    <a:pt x="5589" y="4652"/>
                  </a:lnTo>
                  <a:lnTo>
                    <a:pt x="5646" y="4756"/>
                  </a:lnTo>
                  <a:lnTo>
                    <a:pt x="5700" y="4853"/>
                  </a:lnTo>
                  <a:lnTo>
                    <a:pt x="5754" y="4944"/>
                  </a:lnTo>
                  <a:lnTo>
                    <a:pt x="5806" y="5027"/>
                  </a:lnTo>
                  <a:lnTo>
                    <a:pt x="5856" y="5104"/>
                  </a:lnTo>
                  <a:lnTo>
                    <a:pt x="5903" y="5172"/>
                  </a:lnTo>
                  <a:lnTo>
                    <a:pt x="5947" y="5234"/>
                  </a:lnTo>
                  <a:lnTo>
                    <a:pt x="5986" y="5287"/>
                  </a:lnTo>
                  <a:lnTo>
                    <a:pt x="6021" y="5334"/>
                  </a:lnTo>
                  <a:lnTo>
                    <a:pt x="6051" y="5372"/>
                  </a:lnTo>
                  <a:lnTo>
                    <a:pt x="6094" y="5423"/>
                  </a:lnTo>
                  <a:lnTo>
                    <a:pt x="6109" y="5441"/>
                  </a:lnTo>
                  <a:lnTo>
                    <a:pt x="6102" y="5446"/>
                  </a:lnTo>
                  <a:lnTo>
                    <a:pt x="6084" y="5462"/>
                  </a:lnTo>
                  <a:lnTo>
                    <a:pt x="6052" y="5488"/>
                  </a:lnTo>
                  <a:lnTo>
                    <a:pt x="6008" y="5522"/>
                  </a:lnTo>
                  <a:lnTo>
                    <a:pt x="5952" y="5564"/>
                  </a:lnTo>
                  <a:lnTo>
                    <a:pt x="5884" y="5612"/>
                  </a:lnTo>
                  <a:lnTo>
                    <a:pt x="5804" y="5664"/>
                  </a:lnTo>
                  <a:lnTo>
                    <a:pt x="5711" y="5722"/>
                  </a:lnTo>
                  <a:lnTo>
                    <a:pt x="5606" y="5782"/>
                  </a:lnTo>
                  <a:lnTo>
                    <a:pt x="5489" y="5845"/>
                  </a:lnTo>
                  <a:lnTo>
                    <a:pt x="5360" y="5908"/>
                  </a:lnTo>
                  <a:lnTo>
                    <a:pt x="5219" y="5972"/>
                  </a:lnTo>
                  <a:lnTo>
                    <a:pt x="5067" y="6036"/>
                  </a:lnTo>
                  <a:lnTo>
                    <a:pt x="4903" y="6096"/>
                  </a:lnTo>
                  <a:lnTo>
                    <a:pt x="4727" y="6154"/>
                  </a:lnTo>
                  <a:lnTo>
                    <a:pt x="4540" y="6207"/>
                  </a:lnTo>
                  <a:lnTo>
                    <a:pt x="4340" y="6256"/>
                  </a:lnTo>
                  <a:lnTo>
                    <a:pt x="4129" y="6297"/>
                  </a:lnTo>
                  <a:lnTo>
                    <a:pt x="3907" y="6333"/>
                  </a:lnTo>
                  <a:lnTo>
                    <a:pt x="3673" y="6359"/>
                  </a:lnTo>
                  <a:lnTo>
                    <a:pt x="3428" y="6376"/>
                  </a:lnTo>
                  <a:lnTo>
                    <a:pt x="3172" y="6382"/>
                  </a:lnTo>
                  <a:lnTo>
                    <a:pt x="2904" y="6377"/>
                  </a:lnTo>
                  <a:lnTo>
                    <a:pt x="2625" y="6360"/>
                  </a:lnTo>
                  <a:lnTo>
                    <a:pt x="2335" y="6328"/>
                  </a:lnTo>
                  <a:lnTo>
                    <a:pt x="2034" y="6283"/>
                  </a:lnTo>
                  <a:lnTo>
                    <a:pt x="1722" y="6221"/>
                  </a:lnTo>
                  <a:lnTo>
                    <a:pt x="1400" y="6144"/>
                  </a:lnTo>
                  <a:lnTo>
                    <a:pt x="1065" y="6048"/>
                  </a:lnTo>
                  <a:lnTo>
                    <a:pt x="721" y="5933"/>
                  </a:lnTo>
                  <a:lnTo>
                    <a:pt x="366" y="5798"/>
                  </a:lnTo>
                  <a:lnTo>
                    <a:pt x="0" y="5642"/>
                  </a:lnTo>
                  <a:lnTo>
                    <a:pt x="14" y="5619"/>
                  </a:lnTo>
                  <a:lnTo>
                    <a:pt x="52" y="5548"/>
                  </a:lnTo>
                  <a:lnTo>
                    <a:pt x="79" y="5496"/>
                  </a:lnTo>
                  <a:lnTo>
                    <a:pt x="111" y="5436"/>
                  </a:lnTo>
                  <a:lnTo>
                    <a:pt x="147" y="5365"/>
                  </a:lnTo>
                  <a:lnTo>
                    <a:pt x="186" y="5285"/>
                  </a:lnTo>
                  <a:lnTo>
                    <a:pt x="228" y="5197"/>
                  </a:lnTo>
                  <a:lnTo>
                    <a:pt x="275" y="5100"/>
                  </a:lnTo>
                  <a:lnTo>
                    <a:pt x="322" y="4996"/>
                  </a:lnTo>
                  <a:lnTo>
                    <a:pt x="371" y="4884"/>
                  </a:lnTo>
                  <a:lnTo>
                    <a:pt x="422" y="4765"/>
                  </a:lnTo>
                  <a:lnTo>
                    <a:pt x="473" y="4641"/>
                  </a:lnTo>
                  <a:lnTo>
                    <a:pt x="526" y="4511"/>
                  </a:lnTo>
                  <a:lnTo>
                    <a:pt x="577" y="4375"/>
                  </a:lnTo>
                  <a:lnTo>
                    <a:pt x="627" y="4234"/>
                  </a:lnTo>
                  <a:lnTo>
                    <a:pt x="677" y="4090"/>
                  </a:lnTo>
                  <a:lnTo>
                    <a:pt x="724" y="3940"/>
                  </a:lnTo>
                  <a:lnTo>
                    <a:pt x="770" y="3788"/>
                  </a:lnTo>
                  <a:lnTo>
                    <a:pt x="813" y="3633"/>
                  </a:lnTo>
                  <a:lnTo>
                    <a:pt x="853" y="3475"/>
                  </a:lnTo>
                  <a:lnTo>
                    <a:pt x="888" y="3315"/>
                  </a:lnTo>
                  <a:lnTo>
                    <a:pt x="920" y="3155"/>
                  </a:lnTo>
                  <a:lnTo>
                    <a:pt x="948" y="2992"/>
                  </a:lnTo>
                  <a:lnTo>
                    <a:pt x="970" y="2830"/>
                  </a:lnTo>
                  <a:lnTo>
                    <a:pt x="986" y="2666"/>
                  </a:lnTo>
                  <a:lnTo>
                    <a:pt x="996" y="2504"/>
                  </a:lnTo>
                  <a:lnTo>
                    <a:pt x="1000" y="2342"/>
                  </a:lnTo>
                  <a:lnTo>
                    <a:pt x="996" y="2181"/>
                  </a:lnTo>
                  <a:lnTo>
                    <a:pt x="985" y="2023"/>
                  </a:lnTo>
                  <a:lnTo>
                    <a:pt x="966" y="1867"/>
                  </a:lnTo>
                  <a:lnTo>
                    <a:pt x="959" y="1819"/>
                  </a:lnTo>
                  <a:lnTo>
                    <a:pt x="951" y="1770"/>
                  </a:lnTo>
                  <a:lnTo>
                    <a:pt x="942" y="1723"/>
                  </a:lnTo>
                  <a:lnTo>
                    <a:pt x="932" y="1676"/>
                  </a:lnTo>
                  <a:lnTo>
                    <a:pt x="921" y="1629"/>
                  </a:lnTo>
                  <a:lnTo>
                    <a:pt x="909" y="1583"/>
                  </a:lnTo>
                  <a:lnTo>
                    <a:pt x="896" y="1536"/>
                  </a:lnTo>
                  <a:lnTo>
                    <a:pt x="883" y="1490"/>
                  </a:lnTo>
                  <a:lnTo>
                    <a:pt x="869" y="1444"/>
                  </a:lnTo>
                  <a:lnTo>
                    <a:pt x="853" y="1400"/>
                  </a:lnTo>
                  <a:lnTo>
                    <a:pt x="837" y="1354"/>
                  </a:lnTo>
                  <a:lnTo>
                    <a:pt x="819" y="1311"/>
                  </a:lnTo>
                  <a:lnTo>
                    <a:pt x="801" y="1267"/>
                  </a:lnTo>
                  <a:lnTo>
                    <a:pt x="780" y="1224"/>
                  </a:lnTo>
                  <a:lnTo>
                    <a:pt x="760" y="1181"/>
                  </a:lnTo>
                  <a:lnTo>
                    <a:pt x="738" y="1138"/>
                  </a:lnTo>
                  <a:lnTo>
                    <a:pt x="716" y="1097"/>
                  </a:lnTo>
                  <a:lnTo>
                    <a:pt x="692" y="1056"/>
                  </a:lnTo>
                  <a:lnTo>
                    <a:pt x="667" y="1015"/>
                  </a:lnTo>
                  <a:lnTo>
                    <a:pt x="640" y="975"/>
                  </a:lnTo>
                  <a:lnTo>
                    <a:pt x="613" y="935"/>
                  </a:lnTo>
                  <a:lnTo>
                    <a:pt x="585" y="897"/>
                  </a:lnTo>
                  <a:lnTo>
                    <a:pt x="556" y="859"/>
                  </a:lnTo>
                  <a:lnTo>
                    <a:pt x="525" y="821"/>
                  </a:lnTo>
                  <a:lnTo>
                    <a:pt x="492" y="784"/>
                  </a:lnTo>
                  <a:lnTo>
                    <a:pt x="459" y="748"/>
                  </a:lnTo>
                  <a:lnTo>
                    <a:pt x="425" y="712"/>
                  </a:lnTo>
                  <a:lnTo>
                    <a:pt x="390" y="677"/>
                  </a:lnTo>
                  <a:lnTo>
                    <a:pt x="352" y="643"/>
                  </a:lnTo>
                  <a:lnTo>
                    <a:pt x="314" y="609"/>
                  </a:lnTo>
                  <a:lnTo>
                    <a:pt x="275" y="576"/>
                  </a:lnTo>
                  <a:lnTo>
                    <a:pt x="233" y="544"/>
                  </a:lnTo>
                  <a:lnTo>
                    <a:pt x="263" y="530"/>
                  </a:lnTo>
                  <a:lnTo>
                    <a:pt x="348" y="493"/>
                  </a:lnTo>
                  <a:lnTo>
                    <a:pt x="411" y="468"/>
                  </a:lnTo>
                  <a:lnTo>
                    <a:pt x="486" y="439"/>
                  </a:lnTo>
                  <a:lnTo>
                    <a:pt x="574" y="405"/>
                  </a:lnTo>
                  <a:lnTo>
                    <a:pt x="674" y="371"/>
                  </a:lnTo>
                  <a:lnTo>
                    <a:pt x="784" y="334"/>
                  </a:lnTo>
                  <a:lnTo>
                    <a:pt x="907" y="296"/>
                  </a:lnTo>
                  <a:lnTo>
                    <a:pt x="1040" y="258"/>
                  </a:lnTo>
                  <a:lnTo>
                    <a:pt x="1183" y="219"/>
                  </a:lnTo>
                  <a:lnTo>
                    <a:pt x="1336" y="182"/>
                  </a:lnTo>
                  <a:lnTo>
                    <a:pt x="1500" y="147"/>
                  </a:lnTo>
                  <a:lnTo>
                    <a:pt x="1671" y="113"/>
                  </a:lnTo>
                  <a:lnTo>
                    <a:pt x="1851" y="83"/>
                  </a:lnTo>
                  <a:lnTo>
                    <a:pt x="2040" y="57"/>
                  </a:lnTo>
                  <a:lnTo>
                    <a:pt x="2236" y="35"/>
                  </a:lnTo>
                  <a:lnTo>
                    <a:pt x="2439" y="18"/>
                  </a:lnTo>
                  <a:lnTo>
                    <a:pt x="2650" y="5"/>
                  </a:lnTo>
                  <a:lnTo>
                    <a:pt x="2867" y="0"/>
                  </a:lnTo>
                  <a:lnTo>
                    <a:pt x="3091" y="2"/>
                  </a:lnTo>
                  <a:lnTo>
                    <a:pt x="3320" y="11"/>
                  </a:lnTo>
                  <a:lnTo>
                    <a:pt x="3554" y="30"/>
                  </a:lnTo>
                  <a:lnTo>
                    <a:pt x="3793" y="57"/>
                  </a:lnTo>
                  <a:lnTo>
                    <a:pt x="4037" y="94"/>
                  </a:lnTo>
                  <a:lnTo>
                    <a:pt x="4285" y="142"/>
                  </a:lnTo>
                  <a:lnTo>
                    <a:pt x="4536" y="200"/>
                  </a:lnTo>
                  <a:lnTo>
                    <a:pt x="4790" y="271"/>
                  </a:lnTo>
                  <a:lnTo>
                    <a:pt x="5048" y="354"/>
                  </a:lnTo>
                  <a:lnTo>
                    <a:pt x="5307" y="450"/>
                  </a:lnTo>
                  <a:lnTo>
                    <a:pt x="5569" y="5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47"/>
            <p:cNvSpPr>
              <a:spLocks/>
            </p:cNvSpPr>
            <p:nvPr/>
          </p:nvSpPr>
          <p:spPr bwMode="auto">
            <a:xfrm>
              <a:off x="2707" y="1741"/>
              <a:ext cx="381" cy="149"/>
            </a:xfrm>
            <a:custGeom>
              <a:avLst/>
              <a:gdLst>
                <a:gd name="T0" fmla="*/ 2517 w 5336"/>
                <a:gd name="T1" fmla="*/ 2077 h 2077"/>
                <a:gd name="T2" fmla="*/ 2162 w 5336"/>
                <a:gd name="T3" fmla="*/ 2068 h 2077"/>
                <a:gd name="T4" fmla="*/ 1850 w 5336"/>
                <a:gd name="T5" fmla="*/ 2051 h 2077"/>
                <a:gd name="T6" fmla="*/ 1579 w 5336"/>
                <a:gd name="T7" fmla="*/ 2027 h 2077"/>
                <a:gd name="T8" fmla="*/ 1347 w 5336"/>
                <a:gd name="T9" fmla="*/ 1998 h 2077"/>
                <a:gd name="T10" fmla="*/ 1155 w 5336"/>
                <a:gd name="T11" fmla="*/ 1967 h 2077"/>
                <a:gd name="T12" fmla="*/ 1000 w 5336"/>
                <a:gd name="T13" fmla="*/ 1937 h 2077"/>
                <a:gd name="T14" fmla="*/ 798 w 5336"/>
                <a:gd name="T15" fmla="*/ 1888 h 2077"/>
                <a:gd name="T16" fmla="*/ 733 w 5336"/>
                <a:gd name="T17" fmla="*/ 1867 h 2077"/>
                <a:gd name="T18" fmla="*/ 709 w 5336"/>
                <a:gd name="T19" fmla="*/ 1723 h 2077"/>
                <a:gd name="T20" fmla="*/ 676 w 5336"/>
                <a:gd name="T21" fmla="*/ 1583 h 2077"/>
                <a:gd name="T22" fmla="*/ 636 w 5336"/>
                <a:gd name="T23" fmla="*/ 1444 h 2077"/>
                <a:gd name="T24" fmla="*/ 586 w 5336"/>
                <a:gd name="T25" fmla="*/ 1311 h 2077"/>
                <a:gd name="T26" fmla="*/ 527 w 5336"/>
                <a:gd name="T27" fmla="*/ 1181 h 2077"/>
                <a:gd name="T28" fmla="*/ 459 w 5336"/>
                <a:gd name="T29" fmla="*/ 1056 h 2077"/>
                <a:gd name="T30" fmla="*/ 380 w 5336"/>
                <a:gd name="T31" fmla="*/ 935 h 2077"/>
                <a:gd name="T32" fmla="*/ 292 w 5336"/>
                <a:gd name="T33" fmla="*/ 821 h 2077"/>
                <a:gd name="T34" fmla="*/ 192 w 5336"/>
                <a:gd name="T35" fmla="*/ 712 h 2077"/>
                <a:gd name="T36" fmla="*/ 81 w 5336"/>
                <a:gd name="T37" fmla="*/ 609 h 2077"/>
                <a:gd name="T38" fmla="*/ 30 w 5336"/>
                <a:gd name="T39" fmla="*/ 530 h 2077"/>
                <a:gd name="T40" fmla="*/ 253 w 5336"/>
                <a:gd name="T41" fmla="*/ 439 h 2077"/>
                <a:gd name="T42" fmla="*/ 551 w 5336"/>
                <a:gd name="T43" fmla="*/ 334 h 2077"/>
                <a:gd name="T44" fmla="*/ 950 w 5336"/>
                <a:gd name="T45" fmla="*/ 219 h 2077"/>
                <a:gd name="T46" fmla="*/ 1438 w 5336"/>
                <a:gd name="T47" fmla="*/ 113 h 2077"/>
                <a:gd name="T48" fmla="*/ 2003 w 5336"/>
                <a:gd name="T49" fmla="*/ 35 h 2077"/>
                <a:gd name="T50" fmla="*/ 2634 w 5336"/>
                <a:gd name="T51" fmla="*/ 0 h 2077"/>
                <a:gd name="T52" fmla="*/ 3321 w 5336"/>
                <a:gd name="T53" fmla="*/ 30 h 2077"/>
                <a:gd name="T54" fmla="*/ 4052 w 5336"/>
                <a:gd name="T55" fmla="*/ 142 h 2077"/>
                <a:gd name="T56" fmla="*/ 4815 w 5336"/>
                <a:gd name="T57" fmla="*/ 354 h 2077"/>
                <a:gd name="T58" fmla="*/ 5295 w 5336"/>
                <a:gd name="T59" fmla="*/ 644 h 2077"/>
                <a:gd name="T60" fmla="*/ 5182 w 5336"/>
                <a:gd name="T61" fmla="*/ 890 h 2077"/>
                <a:gd name="T62" fmla="*/ 5086 w 5336"/>
                <a:gd name="T63" fmla="*/ 1133 h 2077"/>
                <a:gd name="T64" fmla="*/ 5006 w 5336"/>
                <a:gd name="T65" fmla="*/ 1373 h 2077"/>
                <a:gd name="T66" fmla="*/ 4942 w 5336"/>
                <a:gd name="T67" fmla="*/ 1610 h 2077"/>
                <a:gd name="T68" fmla="*/ 4894 w 5336"/>
                <a:gd name="T69" fmla="*/ 1843 h 2077"/>
                <a:gd name="T70" fmla="*/ 4821 w 5336"/>
                <a:gd name="T71" fmla="*/ 1863 h 2077"/>
                <a:gd name="T72" fmla="*/ 4602 w 5336"/>
                <a:gd name="T73" fmla="*/ 1915 h 2077"/>
                <a:gd name="T74" fmla="*/ 4437 w 5336"/>
                <a:gd name="T75" fmla="*/ 1946 h 2077"/>
                <a:gd name="T76" fmla="*/ 4233 w 5336"/>
                <a:gd name="T77" fmla="*/ 1978 h 2077"/>
                <a:gd name="T78" fmla="*/ 3991 w 5336"/>
                <a:gd name="T79" fmla="*/ 2009 h 2077"/>
                <a:gd name="T80" fmla="*/ 3712 w 5336"/>
                <a:gd name="T81" fmla="*/ 2037 h 2077"/>
                <a:gd name="T82" fmla="*/ 3394 w 5336"/>
                <a:gd name="T83" fmla="*/ 2058 h 2077"/>
                <a:gd name="T84" fmla="*/ 3036 w 5336"/>
                <a:gd name="T85" fmla="*/ 2072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36" h="2077">
                  <a:moveTo>
                    <a:pt x="2778" y="2076"/>
                  </a:moveTo>
                  <a:lnTo>
                    <a:pt x="2645" y="2077"/>
                  </a:lnTo>
                  <a:lnTo>
                    <a:pt x="2517" y="2077"/>
                  </a:lnTo>
                  <a:lnTo>
                    <a:pt x="2394" y="2075"/>
                  </a:lnTo>
                  <a:lnTo>
                    <a:pt x="2276" y="2072"/>
                  </a:lnTo>
                  <a:lnTo>
                    <a:pt x="2162" y="2068"/>
                  </a:lnTo>
                  <a:lnTo>
                    <a:pt x="2053" y="2063"/>
                  </a:lnTo>
                  <a:lnTo>
                    <a:pt x="1950" y="2057"/>
                  </a:lnTo>
                  <a:lnTo>
                    <a:pt x="1850" y="2051"/>
                  </a:lnTo>
                  <a:lnTo>
                    <a:pt x="1755" y="2043"/>
                  </a:lnTo>
                  <a:lnTo>
                    <a:pt x="1664" y="2035"/>
                  </a:lnTo>
                  <a:lnTo>
                    <a:pt x="1579" y="2027"/>
                  </a:lnTo>
                  <a:lnTo>
                    <a:pt x="1497" y="2018"/>
                  </a:lnTo>
                  <a:lnTo>
                    <a:pt x="1420" y="2008"/>
                  </a:lnTo>
                  <a:lnTo>
                    <a:pt x="1347" y="1998"/>
                  </a:lnTo>
                  <a:lnTo>
                    <a:pt x="1279" y="1988"/>
                  </a:lnTo>
                  <a:lnTo>
                    <a:pt x="1215" y="1977"/>
                  </a:lnTo>
                  <a:lnTo>
                    <a:pt x="1155" y="1967"/>
                  </a:lnTo>
                  <a:lnTo>
                    <a:pt x="1099" y="1957"/>
                  </a:lnTo>
                  <a:lnTo>
                    <a:pt x="1047" y="1947"/>
                  </a:lnTo>
                  <a:lnTo>
                    <a:pt x="1000" y="1937"/>
                  </a:lnTo>
                  <a:lnTo>
                    <a:pt x="917" y="1919"/>
                  </a:lnTo>
                  <a:lnTo>
                    <a:pt x="850" y="1902"/>
                  </a:lnTo>
                  <a:lnTo>
                    <a:pt x="798" y="1888"/>
                  </a:lnTo>
                  <a:lnTo>
                    <a:pt x="762" y="1876"/>
                  </a:lnTo>
                  <a:lnTo>
                    <a:pt x="740" y="1869"/>
                  </a:lnTo>
                  <a:lnTo>
                    <a:pt x="733" y="1867"/>
                  </a:lnTo>
                  <a:lnTo>
                    <a:pt x="726" y="1819"/>
                  </a:lnTo>
                  <a:lnTo>
                    <a:pt x="718" y="1770"/>
                  </a:lnTo>
                  <a:lnTo>
                    <a:pt x="709" y="1723"/>
                  </a:lnTo>
                  <a:lnTo>
                    <a:pt x="699" y="1676"/>
                  </a:lnTo>
                  <a:lnTo>
                    <a:pt x="688" y="1629"/>
                  </a:lnTo>
                  <a:lnTo>
                    <a:pt x="676" y="1583"/>
                  </a:lnTo>
                  <a:lnTo>
                    <a:pt x="663" y="1536"/>
                  </a:lnTo>
                  <a:lnTo>
                    <a:pt x="650" y="1490"/>
                  </a:lnTo>
                  <a:lnTo>
                    <a:pt x="636" y="1444"/>
                  </a:lnTo>
                  <a:lnTo>
                    <a:pt x="620" y="1400"/>
                  </a:lnTo>
                  <a:lnTo>
                    <a:pt x="604" y="1354"/>
                  </a:lnTo>
                  <a:lnTo>
                    <a:pt x="586" y="1311"/>
                  </a:lnTo>
                  <a:lnTo>
                    <a:pt x="568" y="1267"/>
                  </a:lnTo>
                  <a:lnTo>
                    <a:pt x="547" y="1224"/>
                  </a:lnTo>
                  <a:lnTo>
                    <a:pt x="527" y="1181"/>
                  </a:lnTo>
                  <a:lnTo>
                    <a:pt x="505" y="1138"/>
                  </a:lnTo>
                  <a:lnTo>
                    <a:pt x="483" y="1097"/>
                  </a:lnTo>
                  <a:lnTo>
                    <a:pt x="459" y="1056"/>
                  </a:lnTo>
                  <a:lnTo>
                    <a:pt x="434" y="1015"/>
                  </a:lnTo>
                  <a:lnTo>
                    <a:pt x="407" y="975"/>
                  </a:lnTo>
                  <a:lnTo>
                    <a:pt x="380" y="935"/>
                  </a:lnTo>
                  <a:lnTo>
                    <a:pt x="352" y="897"/>
                  </a:lnTo>
                  <a:lnTo>
                    <a:pt x="323" y="859"/>
                  </a:lnTo>
                  <a:lnTo>
                    <a:pt x="292" y="821"/>
                  </a:lnTo>
                  <a:lnTo>
                    <a:pt x="259" y="784"/>
                  </a:lnTo>
                  <a:lnTo>
                    <a:pt x="226" y="748"/>
                  </a:lnTo>
                  <a:lnTo>
                    <a:pt x="192" y="712"/>
                  </a:lnTo>
                  <a:lnTo>
                    <a:pt x="157" y="677"/>
                  </a:lnTo>
                  <a:lnTo>
                    <a:pt x="119" y="643"/>
                  </a:lnTo>
                  <a:lnTo>
                    <a:pt x="81" y="609"/>
                  </a:lnTo>
                  <a:lnTo>
                    <a:pt x="42" y="576"/>
                  </a:lnTo>
                  <a:lnTo>
                    <a:pt x="0" y="544"/>
                  </a:lnTo>
                  <a:lnTo>
                    <a:pt x="30" y="530"/>
                  </a:lnTo>
                  <a:lnTo>
                    <a:pt x="115" y="493"/>
                  </a:lnTo>
                  <a:lnTo>
                    <a:pt x="178" y="468"/>
                  </a:lnTo>
                  <a:lnTo>
                    <a:pt x="253" y="439"/>
                  </a:lnTo>
                  <a:lnTo>
                    <a:pt x="341" y="405"/>
                  </a:lnTo>
                  <a:lnTo>
                    <a:pt x="441" y="371"/>
                  </a:lnTo>
                  <a:lnTo>
                    <a:pt x="551" y="334"/>
                  </a:lnTo>
                  <a:lnTo>
                    <a:pt x="674" y="296"/>
                  </a:lnTo>
                  <a:lnTo>
                    <a:pt x="807" y="258"/>
                  </a:lnTo>
                  <a:lnTo>
                    <a:pt x="950" y="219"/>
                  </a:lnTo>
                  <a:lnTo>
                    <a:pt x="1103" y="182"/>
                  </a:lnTo>
                  <a:lnTo>
                    <a:pt x="1267" y="147"/>
                  </a:lnTo>
                  <a:lnTo>
                    <a:pt x="1438" y="113"/>
                  </a:lnTo>
                  <a:lnTo>
                    <a:pt x="1618" y="83"/>
                  </a:lnTo>
                  <a:lnTo>
                    <a:pt x="1807" y="57"/>
                  </a:lnTo>
                  <a:lnTo>
                    <a:pt x="2003" y="35"/>
                  </a:lnTo>
                  <a:lnTo>
                    <a:pt x="2206" y="18"/>
                  </a:lnTo>
                  <a:lnTo>
                    <a:pt x="2417" y="5"/>
                  </a:lnTo>
                  <a:lnTo>
                    <a:pt x="2634" y="0"/>
                  </a:lnTo>
                  <a:lnTo>
                    <a:pt x="2858" y="2"/>
                  </a:lnTo>
                  <a:lnTo>
                    <a:pt x="3087" y="11"/>
                  </a:lnTo>
                  <a:lnTo>
                    <a:pt x="3321" y="30"/>
                  </a:lnTo>
                  <a:lnTo>
                    <a:pt x="3560" y="57"/>
                  </a:lnTo>
                  <a:lnTo>
                    <a:pt x="3804" y="94"/>
                  </a:lnTo>
                  <a:lnTo>
                    <a:pt x="4052" y="142"/>
                  </a:lnTo>
                  <a:lnTo>
                    <a:pt x="4303" y="200"/>
                  </a:lnTo>
                  <a:lnTo>
                    <a:pt x="4557" y="271"/>
                  </a:lnTo>
                  <a:lnTo>
                    <a:pt x="4815" y="354"/>
                  </a:lnTo>
                  <a:lnTo>
                    <a:pt x="5074" y="450"/>
                  </a:lnTo>
                  <a:lnTo>
                    <a:pt x="5336" y="560"/>
                  </a:lnTo>
                  <a:lnTo>
                    <a:pt x="5295" y="644"/>
                  </a:lnTo>
                  <a:lnTo>
                    <a:pt x="5255" y="725"/>
                  </a:lnTo>
                  <a:lnTo>
                    <a:pt x="5218" y="808"/>
                  </a:lnTo>
                  <a:lnTo>
                    <a:pt x="5182" y="890"/>
                  </a:lnTo>
                  <a:lnTo>
                    <a:pt x="5149" y="972"/>
                  </a:lnTo>
                  <a:lnTo>
                    <a:pt x="5116" y="1053"/>
                  </a:lnTo>
                  <a:lnTo>
                    <a:pt x="5086" y="1133"/>
                  </a:lnTo>
                  <a:lnTo>
                    <a:pt x="5058" y="1213"/>
                  </a:lnTo>
                  <a:lnTo>
                    <a:pt x="5031" y="1294"/>
                  </a:lnTo>
                  <a:lnTo>
                    <a:pt x="5006" y="1373"/>
                  </a:lnTo>
                  <a:lnTo>
                    <a:pt x="4982" y="1452"/>
                  </a:lnTo>
                  <a:lnTo>
                    <a:pt x="4961" y="1531"/>
                  </a:lnTo>
                  <a:lnTo>
                    <a:pt x="4942" y="1610"/>
                  </a:lnTo>
                  <a:lnTo>
                    <a:pt x="4924" y="1688"/>
                  </a:lnTo>
                  <a:lnTo>
                    <a:pt x="4908" y="1765"/>
                  </a:lnTo>
                  <a:lnTo>
                    <a:pt x="4894" y="1843"/>
                  </a:lnTo>
                  <a:lnTo>
                    <a:pt x="4886" y="1845"/>
                  </a:lnTo>
                  <a:lnTo>
                    <a:pt x="4862" y="1852"/>
                  </a:lnTo>
                  <a:lnTo>
                    <a:pt x="4821" y="1863"/>
                  </a:lnTo>
                  <a:lnTo>
                    <a:pt x="4764" y="1879"/>
                  </a:lnTo>
                  <a:lnTo>
                    <a:pt x="4691" y="1896"/>
                  </a:lnTo>
                  <a:lnTo>
                    <a:pt x="4602" y="1915"/>
                  </a:lnTo>
                  <a:lnTo>
                    <a:pt x="4550" y="1925"/>
                  </a:lnTo>
                  <a:lnTo>
                    <a:pt x="4495" y="1935"/>
                  </a:lnTo>
                  <a:lnTo>
                    <a:pt x="4437" y="1946"/>
                  </a:lnTo>
                  <a:lnTo>
                    <a:pt x="4372" y="1956"/>
                  </a:lnTo>
                  <a:lnTo>
                    <a:pt x="4305" y="1967"/>
                  </a:lnTo>
                  <a:lnTo>
                    <a:pt x="4233" y="1978"/>
                  </a:lnTo>
                  <a:lnTo>
                    <a:pt x="4156" y="1989"/>
                  </a:lnTo>
                  <a:lnTo>
                    <a:pt x="4076" y="1999"/>
                  </a:lnTo>
                  <a:lnTo>
                    <a:pt x="3991" y="2009"/>
                  </a:lnTo>
                  <a:lnTo>
                    <a:pt x="3903" y="2019"/>
                  </a:lnTo>
                  <a:lnTo>
                    <a:pt x="3810" y="2028"/>
                  </a:lnTo>
                  <a:lnTo>
                    <a:pt x="3712" y="2037"/>
                  </a:lnTo>
                  <a:lnTo>
                    <a:pt x="3611" y="2045"/>
                  </a:lnTo>
                  <a:lnTo>
                    <a:pt x="3505" y="2052"/>
                  </a:lnTo>
                  <a:lnTo>
                    <a:pt x="3394" y="2058"/>
                  </a:lnTo>
                  <a:lnTo>
                    <a:pt x="3279" y="2064"/>
                  </a:lnTo>
                  <a:lnTo>
                    <a:pt x="3160" y="2069"/>
                  </a:lnTo>
                  <a:lnTo>
                    <a:pt x="3036" y="2072"/>
                  </a:lnTo>
                  <a:lnTo>
                    <a:pt x="2909" y="2075"/>
                  </a:lnTo>
                  <a:lnTo>
                    <a:pt x="2778" y="2076"/>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48"/>
            <p:cNvSpPr>
              <a:spLocks/>
            </p:cNvSpPr>
            <p:nvPr/>
          </p:nvSpPr>
          <p:spPr bwMode="auto">
            <a:xfrm>
              <a:off x="2626" y="1741"/>
              <a:ext cx="550" cy="104"/>
            </a:xfrm>
            <a:custGeom>
              <a:avLst/>
              <a:gdLst>
                <a:gd name="T0" fmla="*/ 7682 w 7702"/>
                <a:gd name="T1" fmla="*/ 628 h 1454"/>
                <a:gd name="T2" fmla="*/ 7580 w 7702"/>
                <a:gd name="T3" fmla="*/ 521 h 1454"/>
                <a:gd name="T4" fmla="*/ 7398 w 7702"/>
                <a:gd name="T5" fmla="*/ 421 h 1454"/>
                <a:gd name="T6" fmla="*/ 7142 w 7702"/>
                <a:gd name="T7" fmla="*/ 328 h 1454"/>
                <a:gd name="T8" fmla="*/ 6820 w 7702"/>
                <a:gd name="T9" fmla="*/ 245 h 1454"/>
                <a:gd name="T10" fmla="*/ 6437 w 7702"/>
                <a:gd name="T11" fmla="*/ 172 h 1454"/>
                <a:gd name="T12" fmla="*/ 6000 w 7702"/>
                <a:gd name="T13" fmla="*/ 110 h 1454"/>
                <a:gd name="T14" fmla="*/ 5516 w 7702"/>
                <a:gd name="T15" fmla="*/ 61 h 1454"/>
                <a:gd name="T16" fmla="*/ 4991 w 7702"/>
                <a:gd name="T17" fmla="*/ 26 h 1454"/>
                <a:gd name="T18" fmla="*/ 4432 w 7702"/>
                <a:gd name="T19" fmla="*/ 5 h 1454"/>
                <a:gd name="T20" fmla="*/ 3847 w 7702"/>
                <a:gd name="T21" fmla="*/ 1 h 1454"/>
                <a:gd name="T22" fmla="*/ 3261 w 7702"/>
                <a:gd name="T23" fmla="*/ 12 h 1454"/>
                <a:gd name="T24" fmla="*/ 2702 w 7702"/>
                <a:gd name="T25" fmla="*/ 39 h 1454"/>
                <a:gd name="T26" fmla="*/ 2177 w 7702"/>
                <a:gd name="T27" fmla="*/ 81 h 1454"/>
                <a:gd name="T28" fmla="*/ 1694 w 7702"/>
                <a:gd name="T29" fmla="*/ 136 h 1454"/>
                <a:gd name="T30" fmla="*/ 1257 w 7702"/>
                <a:gd name="T31" fmla="*/ 203 h 1454"/>
                <a:gd name="T32" fmla="*/ 875 w 7702"/>
                <a:gd name="T33" fmla="*/ 282 h 1454"/>
                <a:gd name="T34" fmla="*/ 553 w 7702"/>
                <a:gd name="T35" fmla="*/ 369 h 1454"/>
                <a:gd name="T36" fmla="*/ 298 w 7702"/>
                <a:gd name="T37" fmla="*/ 466 h 1454"/>
                <a:gd name="T38" fmla="*/ 118 w 7702"/>
                <a:gd name="T39" fmla="*/ 568 h 1454"/>
                <a:gd name="T40" fmla="*/ 18 w 7702"/>
                <a:gd name="T41" fmla="*/ 677 h 1454"/>
                <a:gd name="T42" fmla="*/ 5 w 7702"/>
                <a:gd name="T43" fmla="*/ 789 h 1454"/>
                <a:gd name="T44" fmla="*/ 79 w 7702"/>
                <a:gd name="T45" fmla="*/ 898 h 1454"/>
                <a:gd name="T46" fmla="*/ 234 w 7702"/>
                <a:gd name="T47" fmla="*/ 1001 h 1454"/>
                <a:gd name="T48" fmla="*/ 466 w 7702"/>
                <a:gd name="T49" fmla="*/ 1096 h 1454"/>
                <a:gd name="T50" fmla="*/ 767 w 7702"/>
                <a:gd name="T51" fmla="*/ 1183 h 1454"/>
                <a:gd name="T52" fmla="*/ 1130 w 7702"/>
                <a:gd name="T53" fmla="*/ 1259 h 1454"/>
                <a:gd name="T54" fmla="*/ 1550 w 7702"/>
                <a:gd name="T55" fmla="*/ 1325 h 1454"/>
                <a:gd name="T56" fmla="*/ 2019 w 7702"/>
                <a:gd name="T57" fmla="*/ 1379 h 1454"/>
                <a:gd name="T58" fmla="*/ 2531 w 7702"/>
                <a:gd name="T59" fmla="*/ 1419 h 1454"/>
                <a:gd name="T60" fmla="*/ 3080 w 7702"/>
                <a:gd name="T61" fmla="*/ 1444 h 1454"/>
                <a:gd name="T62" fmla="*/ 3657 w 7702"/>
                <a:gd name="T63" fmla="*/ 1454 h 1454"/>
                <a:gd name="T64" fmla="*/ 4249 w 7702"/>
                <a:gd name="T65" fmla="*/ 1448 h 1454"/>
                <a:gd name="T66" fmla="*/ 4819 w 7702"/>
                <a:gd name="T67" fmla="*/ 1426 h 1454"/>
                <a:gd name="T68" fmla="*/ 5357 w 7702"/>
                <a:gd name="T69" fmla="*/ 1390 h 1454"/>
                <a:gd name="T70" fmla="*/ 5855 w 7702"/>
                <a:gd name="T71" fmla="*/ 1338 h 1454"/>
                <a:gd name="T72" fmla="*/ 6308 w 7702"/>
                <a:gd name="T73" fmla="*/ 1276 h 1454"/>
                <a:gd name="T74" fmla="*/ 6708 w 7702"/>
                <a:gd name="T75" fmla="*/ 1201 h 1454"/>
                <a:gd name="T76" fmla="*/ 7050 w 7702"/>
                <a:gd name="T77" fmla="*/ 1116 h 1454"/>
                <a:gd name="T78" fmla="*/ 7327 w 7702"/>
                <a:gd name="T79" fmla="*/ 1022 h 1454"/>
                <a:gd name="T80" fmla="*/ 7533 w 7702"/>
                <a:gd name="T81" fmla="*/ 921 h 1454"/>
                <a:gd name="T82" fmla="*/ 7660 w 7702"/>
                <a:gd name="T83" fmla="*/ 815 h 1454"/>
                <a:gd name="T84" fmla="*/ 7702 w 7702"/>
                <a:gd name="T85" fmla="*/ 70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02" h="1454">
                  <a:moveTo>
                    <a:pt x="7702" y="703"/>
                  </a:moveTo>
                  <a:lnTo>
                    <a:pt x="7697" y="666"/>
                  </a:lnTo>
                  <a:lnTo>
                    <a:pt x="7682" y="628"/>
                  </a:lnTo>
                  <a:lnTo>
                    <a:pt x="7657" y="592"/>
                  </a:lnTo>
                  <a:lnTo>
                    <a:pt x="7623" y="557"/>
                  </a:lnTo>
                  <a:lnTo>
                    <a:pt x="7580" y="521"/>
                  </a:lnTo>
                  <a:lnTo>
                    <a:pt x="7528" y="487"/>
                  </a:lnTo>
                  <a:lnTo>
                    <a:pt x="7467" y="454"/>
                  </a:lnTo>
                  <a:lnTo>
                    <a:pt x="7398" y="421"/>
                  </a:lnTo>
                  <a:lnTo>
                    <a:pt x="7320" y="389"/>
                  </a:lnTo>
                  <a:lnTo>
                    <a:pt x="7236" y="359"/>
                  </a:lnTo>
                  <a:lnTo>
                    <a:pt x="7142" y="328"/>
                  </a:lnTo>
                  <a:lnTo>
                    <a:pt x="7042" y="299"/>
                  </a:lnTo>
                  <a:lnTo>
                    <a:pt x="6934" y="272"/>
                  </a:lnTo>
                  <a:lnTo>
                    <a:pt x="6820" y="245"/>
                  </a:lnTo>
                  <a:lnTo>
                    <a:pt x="6699" y="219"/>
                  </a:lnTo>
                  <a:lnTo>
                    <a:pt x="6571" y="195"/>
                  </a:lnTo>
                  <a:lnTo>
                    <a:pt x="6437" y="172"/>
                  </a:lnTo>
                  <a:lnTo>
                    <a:pt x="6297" y="150"/>
                  </a:lnTo>
                  <a:lnTo>
                    <a:pt x="6151" y="130"/>
                  </a:lnTo>
                  <a:lnTo>
                    <a:pt x="6000" y="110"/>
                  </a:lnTo>
                  <a:lnTo>
                    <a:pt x="5843" y="92"/>
                  </a:lnTo>
                  <a:lnTo>
                    <a:pt x="5682" y="76"/>
                  </a:lnTo>
                  <a:lnTo>
                    <a:pt x="5516" y="61"/>
                  </a:lnTo>
                  <a:lnTo>
                    <a:pt x="5345" y="48"/>
                  </a:lnTo>
                  <a:lnTo>
                    <a:pt x="5171" y="36"/>
                  </a:lnTo>
                  <a:lnTo>
                    <a:pt x="4991" y="26"/>
                  </a:lnTo>
                  <a:lnTo>
                    <a:pt x="4809" y="17"/>
                  </a:lnTo>
                  <a:lnTo>
                    <a:pt x="4623" y="10"/>
                  </a:lnTo>
                  <a:lnTo>
                    <a:pt x="4432" y="5"/>
                  </a:lnTo>
                  <a:lnTo>
                    <a:pt x="4240" y="2"/>
                  </a:lnTo>
                  <a:lnTo>
                    <a:pt x="4044" y="0"/>
                  </a:lnTo>
                  <a:lnTo>
                    <a:pt x="3847" y="1"/>
                  </a:lnTo>
                  <a:lnTo>
                    <a:pt x="3649" y="3"/>
                  </a:lnTo>
                  <a:lnTo>
                    <a:pt x="3453" y="6"/>
                  </a:lnTo>
                  <a:lnTo>
                    <a:pt x="3261" y="12"/>
                  </a:lnTo>
                  <a:lnTo>
                    <a:pt x="3071" y="20"/>
                  </a:lnTo>
                  <a:lnTo>
                    <a:pt x="2885" y="29"/>
                  </a:lnTo>
                  <a:lnTo>
                    <a:pt x="2702" y="39"/>
                  </a:lnTo>
                  <a:lnTo>
                    <a:pt x="2524" y="52"/>
                  </a:lnTo>
                  <a:lnTo>
                    <a:pt x="2348" y="65"/>
                  </a:lnTo>
                  <a:lnTo>
                    <a:pt x="2177" y="81"/>
                  </a:lnTo>
                  <a:lnTo>
                    <a:pt x="2012" y="97"/>
                  </a:lnTo>
                  <a:lnTo>
                    <a:pt x="1850" y="116"/>
                  </a:lnTo>
                  <a:lnTo>
                    <a:pt x="1694" y="136"/>
                  </a:lnTo>
                  <a:lnTo>
                    <a:pt x="1542" y="157"/>
                  </a:lnTo>
                  <a:lnTo>
                    <a:pt x="1397" y="180"/>
                  </a:lnTo>
                  <a:lnTo>
                    <a:pt x="1257" y="203"/>
                  </a:lnTo>
                  <a:lnTo>
                    <a:pt x="1123" y="229"/>
                  </a:lnTo>
                  <a:lnTo>
                    <a:pt x="995" y="255"/>
                  </a:lnTo>
                  <a:lnTo>
                    <a:pt x="875" y="282"/>
                  </a:lnTo>
                  <a:lnTo>
                    <a:pt x="761" y="310"/>
                  </a:lnTo>
                  <a:lnTo>
                    <a:pt x="653" y="340"/>
                  </a:lnTo>
                  <a:lnTo>
                    <a:pt x="553" y="369"/>
                  </a:lnTo>
                  <a:lnTo>
                    <a:pt x="461" y="400"/>
                  </a:lnTo>
                  <a:lnTo>
                    <a:pt x="376" y="432"/>
                  </a:lnTo>
                  <a:lnTo>
                    <a:pt x="298" y="466"/>
                  </a:lnTo>
                  <a:lnTo>
                    <a:pt x="230" y="499"/>
                  </a:lnTo>
                  <a:lnTo>
                    <a:pt x="170" y="533"/>
                  </a:lnTo>
                  <a:lnTo>
                    <a:pt x="118" y="568"/>
                  </a:lnTo>
                  <a:lnTo>
                    <a:pt x="76" y="604"/>
                  </a:lnTo>
                  <a:lnTo>
                    <a:pt x="43" y="641"/>
                  </a:lnTo>
                  <a:lnTo>
                    <a:pt x="18" y="677"/>
                  </a:lnTo>
                  <a:lnTo>
                    <a:pt x="4" y="714"/>
                  </a:lnTo>
                  <a:lnTo>
                    <a:pt x="0" y="752"/>
                  </a:lnTo>
                  <a:lnTo>
                    <a:pt x="5" y="789"/>
                  </a:lnTo>
                  <a:lnTo>
                    <a:pt x="19" y="826"/>
                  </a:lnTo>
                  <a:lnTo>
                    <a:pt x="45" y="863"/>
                  </a:lnTo>
                  <a:lnTo>
                    <a:pt x="79" y="898"/>
                  </a:lnTo>
                  <a:lnTo>
                    <a:pt x="121" y="933"/>
                  </a:lnTo>
                  <a:lnTo>
                    <a:pt x="174" y="968"/>
                  </a:lnTo>
                  <a:lnTo>
                    <a:pt x="234" y="1001"/>
                  </a:lnTo>
                  <a:lnTo>
                    <a:pt x="303" y="1033"/>
                  </a:lnTo>
                  <a:lnTo>
                    <a:pt x="381" y="1066"/>
                  </a:lnTo>
                  <a:lnTo>
                    <a:pt x="466" y="1096"/>
                  </a:lnTo>
                  <a:lnTo>
                    <a:pt x="559" y="1126"/>
                  </a:lnTo>
                  <a:lnTo>
                    <a:pt x="659" y="1155"/>
                  </a:lnTo>
                  <a:lnTo>
                    <a:pt x="767" y="1183"/>
                  </a:lnTo>
                  <a:lnTo>
                    <a:pt x="882" y="1210"/>
                  </a:lnTo>
                  <a:lnTo>
                    <a:pt x="1003" y="1235"/>
                  </a:lnTo>
                  <a:lnTo>
                    <a:pt x="1130" y="1259"/>
                  </a:lnTo>
                  <a:lnTo>
                    <a:pt x="1264" y="1283"/>
                  </a:lnTo>
                  <a:lnTo>
                    <a:pt x="1404" y="1305"/>
                  </a:lnTo>
                  <a:lnTo>
                    <a:pt x="1550" y="1325"/>
                  </a:lnTo>
                  <a:lnTo>
                    <a:pt x="1702" y="1345"/>
                  </a:lnTo>
                  <a:lnTo>
                    <a:pt x="1858" y="1362"/>
                  </a:lnTo>
                  <a:lnTo>
                    <a:pt x="2019" y="1379"/>
                  </a:lnTo>
                  <a:lnTo>
                    <a:pt x="2185" y="1394"/>
                  </a:lnTo>
                  <a:lnTo>
                    <a:pt x="2356" y="1407"/>
                  </a:lnTo>
                  <a:lnTo>
                    <a:pt x="2531" y="1419"/>
                  </a:lnTo>
                  <a:lnTo>
                    <a:pt x="2710" y="1429"/>
                  </a:lnTo>
                  <a:lnTo>
                    <a:pt x="2893" y="1438"/>
                  </a:lnTo>
                  <a:lnTo>
                    <a:pt x="3080" y="1444"/>
                  </a:lnTo>
                  <a:lnTo>
                    <a:pt x="3269" y="1449"/>
                  </a:lnTo>
                  <a:lnTo>
                    <a:pt x="3461" y="1452"/>
                  </a:lnTo>
                  <a:lnTo>
                    <a:pt x="3657" y="1454"/>
                  </a:lnTo>
                  <a:lnTo>
                    <a:pt x="3855" y="1453"/>
                  </a:lnTo>
                  <a:lnTo>
                    <a:pt x="4054" y="1451"/>
                  </a:lnTo>
                  <a:lnTo>
                    <a:pt x="4249" y="1448"/>
                  </a:lnTo>
                  <a:lnTo>
                    <a:pt x="4442" y="1442"/>
                  </a:lnTo>
                  <a:lnTo>
                    <a:pt x="4633" y="1435"/>
                  </a:lnTo>
                  <a:lnTo>
                    <a:pt x="4819" y="1426"/>
                  </a:lnTo>
                  <a:lnTo>
                    <a:pt x="5002" y="1416"/>
                  </a:lnTo>
                  <a:lnTo>
                    <a:pt x="5182" y="1404"/>
                  </a:lnTo>
                  <a:lnTo>
                    <a:pt x="5357" y="1390"/>
                  </a:lnTo>
                  <a:lnTo>
                    <a:pt x="5527" y="1375"/>
                  </a:lnTo>
                  <a:lnTo>
                    <a:pt x="5693" y="1357"/>
                  </a:lnTo>
                  <a:lnTo>
                    <a:pt x="5855" y="1338"/>
                  </a:lnTo>
                  <a:lnTo>
                    <a:pt x="6011" y="1319"/>
                  </a:lnTo>
                  <a:lnTo>
                    <a:pt x="6162" y="1298"/>
                  </a:lnTo>
                  <a:lnTo>
                    <a:pt x="6308" y="1276"/>
                  </a:lnTo>
                  <a:lnTo>
                    <a:pt x="6447" y="1251"/>
                  </a:lnTo>
                  <a:lnTo>
                    <a:pt x="6581" y="1226"/>
                  </a:lnTo>
                  <a:lnTo>
                    <a:pt x="6708" y="1201"/>
                  </a:lnTo>
                  <a:lnTo>
                    <a:pt x="6829" y="1174"/>
                  </a:lnTo>
                  <a:lnTo>
                    <a:pt x="6943" y="1145"/>
                  </a:lnTo>
                  <a:lnTo>
                    <a:pt x="7050" y="1116"/>
                  </a:lnTo>
                  <a:lnTo>
                    <a:pt x="7150" y="1086"/>
                  </a:lnTo>
                  <a:lnTo>
                    <a:pt x="7243" y="1055"/>
                  </a:lnTo>
                  <a:lnTo>
                    <a:pt x="7327" y="1022"/>
                  </a:lnTo>
                  <a:lnTo>
                    <a:pt x="7404" y="990"/>
                  </a:lnTo>
                  <a:lnTo>
                    <a:pt x="7472" y="956"/>
                  </a:lnTo>
                  <a:lnTo>
                    <a:pt x="7533" y="921"/>
                  </a:lnTo>
                  <a:lnTo>
                    <a:pt x="7583" y="887"/>
                  </a:lnTo>
                  <a:lnTo>
                    <a:pt x="7626" y="851"/>
                  </a:lnTo>
                  <a:lnTo>
                    <a:pt x="7660" y="815"/>
                  </a:lnTo>
                  <a:lnTo>
                    <a:pt x="7683" y="778"/>
                  </a:lnTo>
                  <a:lnTo>
                    <a:pt x="7697" y="740"/>
                  </a:lnTo>
                  <a:lnTo>
                    <a:pt x="7702" y="7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49"/>
            <p:cNvSpPr>
              <a:spLocks/>
            </p:cNvSpPr>
            <p:nvPr/>
          </p:nvSpPr>
          <p:spPr bwMode="auto">
            <a:xfrm>
              <a:off x="2731" y="1747"/>
              <a:ext cx="340" cy="76"/>
            </a:xfrm>
            <a:custGeom>
              <a:avLst/>
              <a:gdLst>
                <a:gd name="T0" fmla="*/ 4742 w 4756"/>
                <a:gd name="T1" fmla="*/ 462 h 1065"/>
                <a:gd name="T2" fmla="*/ 4678 w 4756"/>
                <a:gd name="T3" fmla="*/ 383 h 1065"/>
                <a:gd name="T4" fmla="*/ 4565 w 4756"/>
                <a:gd name="T5" fmla="*/ 309 h 1065"/>
                <a:gd name="T6" fmla="*/ 4407 w 4756"/>
                <a:gd name="T7" fmla="*/ 240 h 1065"/>
                <a:gd name="T8" fmla="*/ 4207 w 4756"/>
                <a:gd name="T9" fmla="*/ 180 h 1065"/>
                <a:gd name="T10" fmla="*/ 3971 w 4756"/>
                <a:gd name="T11" fmla="*/ 126 h 1065"/>
                <a:gd name="T12" fmla="*/ 3702 w 4756"/>
                <a:gd name="T13" fmla="*/ 81 h 1065"/>
                <a:gd name="T14" fmla="*/ 3403 w 4756"/>
                <a:gd name="T15" fmla="*/ 46 h 1065"/>
                <a:gd name="T16" fmla="*/ 3080 w 4756"/>
                <a:gd name="T17" fmla="*/ 19 h 1065"/>
                <a:gd name="T18" fmla="*/ 2736 w 4756"/>
                <a:gd name="T19" fmla="*/ 4 h 1065"/>
                <a:gd name="T20" fmla="*/ 2374 w 4756"/>
                <a:gd name="T21" fmla="*/ 0 h 1065"/>
                <a:gd name="T22" fmla="*/ 2011 w 4756"/>
                <a:gd name="T23" fmla="*/ 8 h 1065"/>
                <a:gd name="T24" fmla="*/ 1667 w 4756"/>
                <a:gd name="T25" fmla="*/ 28 h 1065"/>
                <a:gd name="T26" fmla="*/ 1344 w 4756"/>
                <a:gd name="T27" fmla="*/ 59 h 1065"/>
                <a:gd name="T28" fmla="*/ 1046 w 4756"/>
                <a:gd name="T29" fmla="*/ 98 h 1065"/>
                <a:gd name="T30" fmla="*/ 778 w 4756"/>
                <a:gd name="T31" fmla="*/ 148 h 1065"/>
                <a:gd name="T32" fmla="*/ 542 w 4756"/>
                <a:gd name="T33" fmla="*/ 204 h 1065"/>
                <a:gd name="T34" fmla="*/ 343 w 4756"/>
                <a:gd name="T35" fmla="*/ 268 h 1065"/>
                <a:gd name="T36" fmla="*/ 186 w 4756"/>
                <a:gd name="T37" fmla="*/ 338 h 1065"/>
                <a:gd name="T38" fmla="*/ 74 w 4756"/>
                <a:gd name="T39" fmla="*/ 413 h 1065"/>
                <a:gd name="T40" fmla="*/ 12 w 4756"/>
                <a:gd name="T41" fmla="*/ 493 h 1065"/>
                <a:gd name="T42" fmla="*/ 3 w 4756"/>
                <a:gd name="T43" fmla="*/ 576 h 1065"/>
                <a:gd name="T44" fmla="*/ 50 w 4756"/>
                <a:gd name="T45" fmla="*/ 654 h 1065"/>
                <a:gd name="T46" fmla="*/ 148 w 4756"/>
                <a:gd name="T47" fmla="*/ 729 h 1065"/>
                <a:gd name="T48" fmla="*/ 291 w 4756"/>
                <a:gd name="T49" fmla="*/ 799 h 1065"/>
                <a:gd name="T50" fmla="*/ 477 w 4756"/>
                <a:gd name="T51" fmla="*/ 862 h 1065"/>
                <a:gd name="T52" fmla="*/ 702 w 4756"/>
                <a:gd name="T53" fmla="*/ 919 h 1065"/>
                <a:gd name="T54" fmla="*/ 961 w 4756"/>
                <a:gd name="T55" fmla="*/ 967 h 1065"/>
                <a:gd name="T56" fmla="*/ 1250 w 4756"/>
                <a:gd name="T57" fmla="*/ 1007 h 1065"/>
                <a:gd name="T58" fmla="*/ 1565 w 4756"/>
                <a:gd name="T59" fmla="*/ 1037 h 1065"/>
                <a:gd name="T60" fmla="*/ 1903 w 4756"/>
                <a:gd name="T61" fmla="*/ 1057 h 1065"/>
                <a:gd name="T62" fmla="*/ 2259 w 4756"/>
                <a:gd name="T63" fmla="*/ 1065 h 1065"/>
                <a:gd name="T64" fmla="*/ 2625 w 4756"/>
                <a:gd name="T65" fmla="*/ 1060 h 1065"/>
                <a:gd name="T66" fmla="*/ 2975 w 4756"/>
                <a:gd name="T67" fmla="*/ 1044 h 1065"/>
                <a:gd name="T68" fmla="*/ 3306 w 4756"/>
                <a:gd name="T69" fmla="*/ 1018 h 1065"/>
                <a:gd name="T70" fmla="*/ 3613 w 4756"/>
                <a:gd name="T71" fmla="*/ 981 h 1065"/>
                <a:gd name="T72" fmla="*/ 3892 w 4756"/>
                <a:gd name="T73" fmla="*/ 935 h 1065"/>
                <a:gd name="T74" fmla="*/ 4139 w 4756"/>
                <a:gd name="T75" fmla="*/ 881 h 1065"/>
                <a:gd name="T76" fmla="*/ 4350 w 4756"/>
                <a:gd name="T77" fmla="*/ 819 h 1065"/>
                <a:gd name="T78" fmla="*/ 4522 w 4756"/>
                <a:gd name="T79" fmla="*/ 750 h 1065"/>
                <a:gd name="T80" fmla="*/ 4649 w 4756"/>
                <a:gd name="T81" fmla="*/ 677 h 1065"/>
                <a:gd name="T82" fmla="*/ 4728 w 4756"/>
                <a:gd name="T83" fmla="*/ 599 h 1065"/>
                <a:gd name="T84" fmla="*/ 4756 w 4756"/>
                <a:gd name="T85" fmla="*/ 51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6" h="1065">
                  <a:moveTo>
                    <a:pt x="4756" y="516"/>
                  </a:moveTo>
                  <a:lnTo>
                    <a:pt x="4752" y="489"/>
                  </a:lnTo>
                  <a:lnTo>
                    <a:pt x="4742" y="462"/>
                  </a:lnTo>
                  <a:lnTo>
                    <a:pt x="4726" y="434"/>
                  </a:lnTo>
                  <a:lnTo>
                    <a:pt x="4705" y="408"/>
                  </a:lnTo>
                  <a:lnTo>
                    <a:pt x="4678" y="383"/>
                  </a:lnTo>
                  <a:lnTo>
                    <a:pt x="4645" y="358"/>
                  </a:lnTo>
                  <a:lnTo>
                    <a:pt x="4607" y="332"/>
                  </a:lnTo>
                  <a:lnTo>
                    <a:pt x="4565" y="309"/>
                  </a:lnTo>
                  <a:lnTo>
                    <a:pt x="4517" y="285"/>
                  </a:lnTo>
                  <a:lnTo>
                    <a:pt x="4464" y="263"/>
                  </a:lnTo>
                  <a:lnTo>
                    <a:pt x="4407" y="240"/>
                  </a:lnTo>
                  <a:lnTo>
                    <a:pt x="4344" y="219"/>
                  </a:lnTo>
                  <a:lnTo>
                    <a:pt x="4278" y="199"/>
                  </a:lnTo>
                  <a:lnTo>
                    <a:pt x="4207" y="180"/>
                  </a:lnTo>
                  <a:lnTo>
                    <a:pt x="4133" y="161"/>
                  </a:lnTo>
                  <a:lnTo>
                    <a:pt x="4053" y="143"/>
                  </a:lnTo>
                  <a:lnTo>
                    <a:pt x="3971" y="126"/>
                  </a:lnTo>
                  <a:lnTo>
                    <a:pt x="3885" y="110"/>
                  </a:lnTo>
                  <a:lnTo>
                    <a:pt x="3795" y="95"/>
                  </a:lnTo>
                  <a:lnTo>
                    <a:pt x="3702" y="81"/>
                  </a:lnTo>
                  <a:lnTo>
                    <a:pt x="3605" y="68"/>
                  </a:lnTo>
                  <a:lnTo>
                    <a:pt x="3506" y="56"/>
                  </a:lnTo>
                  <a:lnTo>
                    <a:pt x="3403" y="46"/>
                  </a:lnTo>
                  <a:lnTo>
                    <a:pt x="3298" y="35"/>
                  </a:lnTo>
                  <a:lnTo>
                    <a:pt x="3190" y="26"/>
                  </a:lnTo>
                  <a:lnTo>
                    <a:pt x="3080" y="19"/>
                  </a:lnTo>
                  <a:lnTo>
                    <a:pt x="2967" y="13"/>
                  </a:lnTo>
                  <a:lnTo>
                    <a:pt x="2853" y="7"/>
                  </a:lnTo>
                  <a:lnTo>
                    <a:pt x="2736" y="4"/>
                  </a:lnTo>
                  <a:lnTo>
                    <a:pt x="2617" y="1"/>
                  </a:lnTo>
                  <a:lnTo>
                    <a:pt x="2496" y="0"/>
                  </a:lnTo>
                  <a:lnTo>
                    <a:pt x="2374" y="0"/>
                  </a:lnTo>
                  <a:lnTo>
                    <a:pt x="2251" y="1"/>
                  </a:lnTo>
                  <a:lnTo>
                    <a:pt x="2130" y="4"/>
                  </a:lnTo>
                  <a:lnTo>
                    <a:pt x="2011" y="8"/>
                  </a:lnTo>
                  <a:lnTo>
                    <a:pt x="1895" y="13"/>
                  </a:lnTo>
                  <a:lnTo>
                    <a:pt x="1780" y="20"/>
                  </a:lnTo>
                  <a:lnTo>
                    <a:pt x="1667" y="28"/>
                  </a:lnTo>
                  <a:lnTo>
                    <a:pt x="1557" y="37"/>
                  </a:lnTo>
                  <a:lnTo>
                    <a:pt x="1449" y="48"/>
                  </a:lnTo>
                  <a:lnTo>
                    <a:pt x="1344" y="59"/>
                  </a:lnTo>
                  <a:lnTo>
                    <a:pt x="1242" y="71"/>
                  </a:lnTo>
                  <a:lnTo>
                    <a:pt x="1142" y="84"/>
                  </a:lnTo>
                  <a:lnTo>
                    <a:pt x="1046" y="98"/>
                  </a:lnTo>
                  <a:lnTo>
                    <a:pt x="953" y="114"/>
                  </a:lnTo>
                  <a:lnTo>
                    <a:pt x="863" y="130"/>
                  </a:lnTo>
                  <a:lnTo>
                    <a:pt x="778" y="148"/>
                  </a:lnTo>
                  <a:lnTo>
                    <a:pt x="695" y="166"/>
                  </a:lnTo>
                  <a:lnTo>
                    <a:pt x="616" y="185"/>
                  </a:lnTo>
                  <a:lnTo>
                    <a:pt x="542" y="204"/>
                  </a:lnTo>
                  <a:lnTo>
                    <a:pt x="471" y="224"/>
                  </a:lnTo>
                  <a:lnTo>
                    <a:pt x="405" y="246"/>
                  </a:lnTo>
                  <a:lnTo>
                    <a:pt x="343" y="268"/>
                  </a:lnTo>
                  <a:lnTo>
                    <a:pt x="286" y="291"/>
                  </a:lnTo>
                  <a:lnTo>
                    <a:pt x="234" y="314"/>
                  </a:lnTo>
                  <a:lnTo>
                    <a:pt x="186" y="338"/>
                  </a:lnTo>
                  <a:lnTo>
                    <a:pt x="144" y="363"/>
                  </a:lnTo>
                  <a:lnTo>
                    <a:pt x="107" y="388"/>
                  </a:lnTo>
                  <a:lnTo>
                    <a:pt x="74" y="413"/>
                  </a:lnTo>
                  <a:lnTo>
                    <a:pt x="48" y="439"/>
                  </a:lnTo>
                  <a:lnTo>
                    <a:pt x="27" y="467"/>
                  </a:lnTo>
                  <a:lnTo>
                    <a:pt x="12" y="493"/>
                  </a:lnTo>
                  <a:lnTo>
                    <a:pt x="3" y="521"/>
                  </a:lnTo>
                  <a:lnTo>
                    <a:pt x="0" y="548"/>
                  </a:lnTo>
                  <a:lnTo>
                    <a:pt x="3" y="576"/>
                  </a:lnTo>
                  <a:lnTo>
                    <a:pt x="13" y="602"/>
                  </a:lnTo>
                  <a:lnTo>
                    <a:pt x="29" y="628"/>
                  </a:lnTo>
                  <a:lnTo>
                    <a:pt x="50" y="654"/>
                  </a:lnTo>
                  <a:lnTo>
                    <a:pt x="77" y="680"/>
                  </a:lnTo>
                  <a:lnTo>
                    <a:pt x="110" y="705"/>
                  </a:lnTo>
                  <a:lnTo>
                    <a:pt x="148" y="729"/>
                  </a:lnTo>
                  <a:lnTo>
                    <a:pt x="190" y="753"/>
                  </a:lnTo>
                  <a:lnTo>
                    <a:pt x="239" y="777"/>
                  </a:lnTo>
                  <a:lnTo>
                    <a:pt x="291" y="799"/>
                  </a:lnTo>
                  <a:lnTo>
                    <a:pt x="348" y="821"/>
                  </a:lnTo>
                  <a:lnTo>
                    <a:pt x="411" y="842"/>
                  </a:lnTo>
                  <a:lnTo>
                    <a:pt x="477" y="862"/>
                  </a:lnTo>
                  <a:lnTo>
                    <a:pt x="548" y="882"/>
                  </a:lnTo>
                  <a:lnTo>
                    <a:pt x="622" y="901"/>
                  </a:lnTo>
                  <a:lnTo>
                    <a:pt x="702" y="919"/>
                  </a:lnTo>
                  <a:lnTo>
                    <a:pt x="785" y="936"/>
                  </a:lnTo>
                  <a:lnTo>
                    <a:pt x="870" y="952"/>
                  </a:lnTo>
                  <a:lnTo>
                    <a:pt x="961" y="967"/>
                  </a:lnTo>
                  <a:lnTo>
                    <a:pt x="1054" y="982"/>
                  </a:lnTo>
                  <a:lnTo>
                    <a:pt x="1150" y="995"/>
                  </a:lnTo>
                  <a:lnTo>
                    <a:pt x="1250" y="1007"/>
                  </a:lnTo>
                  <a:lnTo>
                    <a:pt x="1352" y="1019"/>
                  </a:lnTo>
                  <a:lnTo>
                    <a:pt x="1457" y="1028"/>
                  </a:lnTo>
                  <a:lnTo>
                    <a:pt x="1565" y="1037"/>
                  </a:lnTo>
                  <a:lnTo>
                    <a:pt x="1675" y="1045"/>
                  </a:lnTo>
                  <a:lnTo>
                    <a:pt x="1788" y="1051"/>
                  </a:lnTo>
                  <a:lnTo>
                    <a:pt x="1903" y="1057"/>
                  </a:lnTo>
                  <a:lnTo>
                    <a:pt x="2020" y="1061"/>
                  </a:lnTo>
                  <a:lnTo>
                    <a:pt x="2138" y="1063"/>
                  </a:lnTo>
                  <a:lnTo>
                    <a:pt x="2259" y="1065"/>
                  </a:lnTo>
                  <a:lnTo>
                    <a:pt x="2382" y="1064"/>
                  </a:lnTo>
                  <a:lnTo>
                    <a:pt x="2504" y="1063"/>
                  </a:lnTo>
                  <a:lnTo>
                    <a:pt x="2625" y="1060"/>
                  </a:lnTo>
                  <a:lnTo>
                    <a:pt x="2744" y="1056"/>
                  </a:lnTo>
                  <a:lnTo>
                    <a:pt x="2861" y="1051"/>
                  </a:lnTo>
                  <a:lnTo>
                    <a:pt x="2975" y="1044"/>
                  </a:lnTo>
                  <a:lnTo>
                    <a:pt x="3088" y="1037"/>
                  </a:lnTo>
                  <a:lnTo>
                    <a:pt x="3198" y="1028"/>
                  </a:lnTo>
                  <a:lnTo>
                    <a:pt x="3306" y="1018"/>
                  </a:lnTo>
                  <a:lnTo>
                    <a:pt x="3412" y="1007"/>
                  </a:lnTo>
                  <a:lnTo>
                    <a:pt x="3513" y="995"/>
                  </a:lnTo>
                  <a:lnTo>
                    <a:pt x="3613" y="981"/>
                  </a:lnTo>
                  <a:lnTo>
                    <a:pt x="3710" y="966"/>
                  </a:lnTo>
                  <a:lnTo>
                    <a:pt x="3802" y="951"/>
                  </a:lnTo>
                  <a:lnTo>
                    <a:pt x="3892" y="935"/>
                  </a:lnTo>
                  <a:lnTo>
                    <a:pt x="3979" y="918"/>
                  </a:lnTo>
                  <a:lnTo>
                    <a:pt x="4060" y="900"/>
                  </a:lnTo>
                  <a:lnTo>
                    <a:pt x="4139" y="881"/>
                  </a:lnTo>
                  <a:lnTo>
                    <a:pt x="4213" y="860"/>
                  </a:lnTo>
                  <a:lnTo>
                    <a:pt x="4284" y="840"/>
                  </a:lnTo>
                  <a:lnTo>
                    <a:pt x="4350" y="819"/>
                  </a:lnTo>
                  <a:lnTo>
                    <a:pt x="4412" y="797"/>
                  </a:lnTo>
                  <a:lnTo>
                    <a:pt x="4469" y="775"/>
                  </a:lnTo>
                  <a:lnTo>
                    <a:pt x="4522" y="750"/>
                  </a:lnTo>
                  <a:lnTo>
                    <a:pt x="4569" y="727"/>
                  </a:lnTo>
                  <a:lnTo>
                    <a:pt x="4612" y="702"/>
                  </a:lnTo>
                  <a:lnTo>
                    <a:pt x="4649" y="677"/>
                  </a:lnTo>
                  <a:lnTo>
                    <a:pt x="4681" y="651"/>
                  </a:lnTo>
                  <a:lnTo>
                    <a:pt x="4708" y="625"/>
                  </a:lnTo>
                  <a:lnTo>
                    <a:pt x="4728" y="599"/>
                  </a:lnTo>
                  <a:lnTo>
                    <a:pt x="4743" y="572"/>
                  </a:lnTo>
                  <a:lnTo>
                    <a:pt x="4752" y="544"/>
                  </a:lnTo>
                  <a:lnTo>
                    <a:pt x="4756" y="516"/>
                  </a:lnTo>
                  <a:close/>
                </a:path>
              </a:pathLst>
            </a:custGeom>
            <a:solidFill>
              <a:srgbClr val="575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0"/>
            <p:cNvSpPr>
              <a:spLocks/>
            </p:cNvSpPr>
            <p:nvPr/>
          </p:nvSpPr>
          <p:spPr bwMode="auto">
            <a:xfrm>
              <a:off x="2745" y="1902"/>
              <a:ext cx="351" cy="281"/>
            </a:xfrm>
            <a:custGeom>
              <a:avLst/>
              <a:gdLst>
                <a:gd name="T0" fmla="*/ 3777 w 4926"/>
                <a:gd name="T1" fmla="*/ 2419 h 3946"/>
                <a:gd name="T2" fmla="*/ 3575 w 4926"/>
                <a:gd name="T3" fmla="*/ 2503 h 3946"/>
                <a:gd name="T4" fmla="*/ 3343 w 4926"/>
                <a:gd name="T5" fmla="*/ 2585 h 3946"/>
                <a:gd name="T6" fmla="*/ 3094 w 4926"/>
                <a:gd name="T7" fmla="*/ 2664 h 3946"/>
                <a:gd name="T8" fmla="*/ 2839 w 4926"/>
                <a:gd name="T9" fmla="*/ 2737 h 3946"/>
                <a:gd name="T10" fmla="*/ 2510 w 4926"/>
                <a:gd name="T11" fmla="*/ 2824 h 3946"/>
                <a:gd name="T12" fmla="*/ 2100 w 4926"/>
                <a:gd name="T13" fmla="*/ 2923 h 3946"/>
                <a:gd name="T14" fmla="*/ 1877 w 4926"/>
                <a:gd name="T15" fmla="*/ 2974 h 3946"/>
                <a:gd name="T16" fmla="*/ 2115 w 4926"/>
                <a:gd name="T17" fmla="*/ 3021 h 3946"/>
                <a:gd name="T18" fmla="*/ 2471 w 4926"/>
                <a:gd name="T19" fmla="*/ 3069 h 3946"/>
                <a:gd name="T20" fmla="*/ 2798 w 4926"/>
                <a:gd name="T21" fmla="*/ 3096 h 3946"/>
                <a:gd name="T22" fmla="*/ 3092 w 4926"/>
                <a:gd name="T23" fmla="*/ 3106 h 3946"/>
                <a:gd name="T24" fmla="*/ 3352 w 4926"/>
                <a:gd name="T25" fmla="*/ 3104 h 3946"/>
                <a:gd name="T26" fmla="*/ 3575 w 4926"/>
                <a:gd name="T27" fmla="*/ 3092 h 3946"/>
                <a:gd name="T28" fmla="*/ 3761 w 4926"/>
                <a:gd name="T29" fmla="*/ 3075 h 3946"/>
                <a:gd name="T30" fmla="*/ 3910 w 4926"/>
                <a:gd name="T31" fmla="*/ 3055 h 3946"/>
                <a:gd name="T32" fmla="*/ 4066 w 4926"/>
                <a:gd name="T33" fmla="*/ 3026 h 3946"/>
                <a:gd name="T34" fmla="*/ 3942 w 4926"/>
                <a:gd name="T35" fmla="*/ 3104 h 3946"/>
                <a:gd name="T36" fmla="*/ 3434 w 4926"/>
                <a:gd name="T37" fmla="*/ 3318 h 3946"/>
                <a:gd name="T38" fmla="*/ 2912 w 4926"/>
                <a:gd name="T39" fmla="*/ 3467 h 3946"/>
                <a:gd name="T40" fmla="*/ 2390 w 4926"/>
                <a:gd name="T41" fmla="*/ 3560 h 3946"/>
                <a:gd name="T42" fmla="*/ 1883 w 4926"/>
                <a:gd name="T43" fmla="*/ 3609 h 3946"/>
                <a:gd name="T44" fmla="*/ 1407 w 4926"/>
                <a:gd name="T45" fmla="*/ 3621 h 3946"/>
                <a:gd name="T46" fmla="*/ 976 w 4926"/>
                <a:gd name="T47" fmla="*/ 3608 h 3946"/>
                <a:gd name="T48" fmla="*/ 606 w 4926"/>
                <a:gd name="T49" fmla="*/ 3580 h 3946"/>
                <a:gd name="T50" fmla="*/ 311 w 4926"/>
                <a:gd name="T51" fmla="*/ 3544 h 3946"/>
                <a:gd name="T52" fmla="*/ 106 w 4926"/>
                <a:gd name="T53" fmla="*/ 3513 h 3946"/>
                <a:gd name="T54" fmla="*/ 300 w 4926"/>
                <a:gd name="T55" fmla="*/ 3599 h 3946"/>
                <a:gd name="T56" fmla="*/ 1144 w 4926"/>
                <a:gd name="T57" fmla="*/ 3824 h 3946"/>
                <a:gd name="T58" fmla="*/ 1904 w 4926"/>
                <a:gd name="T59" fmla="*/ 3930 h 3946"/>
                <a:gd name="T60" fmla="*/ 2580 w 4926"/>
                <a:gd name="T61" fmla="*/ 3939 h 3946"/>
                <a:gd name="T62" fmla="*/ 3172 w 4926"/>
                <a:gd name="T63" fmla="*/ 3873 h 3946"/>
                <a:gd name="T64" fmla="*/ 3680 w 4926"/>
                <a:gd name="T65" fmla="*/ 3753 h 3946"/>
                <a:gd name="T66" fmla="*/ 4101 w 4926"/>
                <a:gd name="T67" fmla="*/ 3602 h 3946"/>
                <a:gd name="T68" fmla="*/ 4436 w 4926"/>
                <a:gd name="T69" fmla="*/ 3439 h 3946"/>
                <a:gd name="T70" fmla="*/ 4686 w 4926"/>
                <a:gd name="T71" fmla="*/ 3289 h 3946"/>
                <a:gd name="T72" fmla="*/ 4847 w 4926"/>
                <a:gd name="T73" fmla="*/ 3173 h 3946"/>
                <a:gd name="T74" fmla="*/ 4915 w 4926"/>
                <a:gd name="T75" fmla="*/ 3088 h 3946"/>
                <a:gd name="T76" fmla="*/ 4838 w 4926"/>
                <a:gd name="T77" fmla="*/ 2953 h 3946"/>
                <a:gd name="T78" fmla="*/ 4743 w 4926"/>
                <a:gd name="T79" fmla="*/ 2773 h 3946"/>
                <a:gd name="T80" fmla="*/ 4625 w 4926"/>
                <a:gd name="T81" fmla="*/ 2534 h 3946"/>
                <a:gd name="T82" fmla="*/ 4496 w 4926"/>
                <a:gd name="T83" fmla="*/ 2244 h 3946"/>
                <a:gd name="T84" fmla="*/ 4365 w 4926"/>
                <a:gd name="T85" fmla="*/ 1910 h 3946"/>
                <a:gd name="T86" fmla="*/ 4241 w 4926"/>
                <a:gd name="T87" fmla="*/ 1540 h 3946"/>
                <a:gd name="T88" fmla="*/ 4135 w 4926"/>
                <a:gd name="T89" fmla="*/ 1142 h 3946"/>
                <a:gd name="T90" fmla="*/ 4056 w 4926"/>
                <a:gd name="T91" fmla="*/ 723 h 3946"/>
                <a:gd name="T92" fmla="*/ 4012 w 4926"/>
                <a:gd name="T93" fmla="*/ 292 h 3946"/>
                <a:gd name="T94" fmla="*/ 4005 w 4926"/>
                <a:gd name="T95" fmla="*/ 16 h 3946"/>
                <a:gd name="T96" fmla="*/ 3960 w 4926"/>
                <a:gd name="T97" fmla="*/ 242 h 3946"/>
                <a:gd name="T98" fmla="*/ 3903 w 4926"/>
                <a:gd name="T99" fmla="*/ 588 h 3946"/>
                <a:gd name="T100" fmla="*/ 3869 w 4926"/>
                <a:gd name="T101" fmla="*/ 843 h 3946"/>
                <a:gd name="T102" fmla="*/ 3841 w 4926"/>
                <a:gd name="T103" fmla="*/ 1122 h 3946"/>
                <a:gd name="T104" fmla="*/ 3823 w 4926"/>
                <a:gd name="T105" fmla="*/ 1415 h 3946"/>
                <a:gd name="T106" fmla="*/ 3819 w 4926"/>
                <a:gd name="T107" fmla="*/ 1712 h 3946"/>
                <a:gd name="T108" fmla="*/ 3833 w 4926"/>
                <a:gd name="T109" fmla="*/ 2002 h 3946"/>
                <a:gd name="T110" fmla="*/ 3869 w 4926"/>
                <a:gd name="T111" fmla="*/ 2277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6" h="3946">
                  <a:moveTo>
                    <a:pt x="3887" y="2364"/>
                  </a:moveTo>
                  <a:lnTo>
                    <a:pt x="3835" y="2392"/>
                  </a:lnTo>
                  <a:lnTo>
                    <a:pt x="3777" y="2419"/>
                  </a:lnTo>
                  <a:lnTo>
                    <a:pt x="3713" y="2448"/>
                  </a:lnTo>
                  <a:lnTo>
                    <a:pt x="3646" y="2476"/>
                  </a:lnTo>
                  <a:lnTo>
                    <a:pt x="3575" y="2503"/>
                  </a:lnTo>
                  <a:lnTo>
                    <a:pt x="3501" y="2532"/>
                  </a:lnTo>
                  <a:lnTo>
                    <a:pt x="3423" y="2559"/>
                  </a:lnTo>
                  <a:lnTo>
                    <a:pt x="3343" y="2585"/>
                  </a:lnTo>
                  <a:lnTo>
                    <a:pt x="3262" y="2612"/>
                  </a:lnTo>
                  <a:lnTo>
                    <a:pt x="3178" y="2639"/>
                  </a:lnTo>
                  <a:lnTo>
                    <a:pt x="3094" y="2664"/>
                  </a:lnTo>
                  <a:lnTo>
                    <a:pt x="3009" y="2689"/>
                  </a:lnTo>
                  <a:lnTo>
                    <a:pt x="2923" y="2713"/>
                  </a:lnTo>
                  <a:lnTo>
                    <a:pt x="2839" y="2737"/>
                  </a:lnTo>
                  <a:lnTo>
                    <a:pt x="2754" y="2760"/>
                  </a:lnTo>
                  <a:lnTo>
                    <a:pt x="2672" y="2782"/>
                  </a:lnTo>
                  <a:lnTo>
                    <a:pt x="2510" y="2824"/>
                  </a:lnTo>
                  <a:lnTo>
                    <a:pt x="2359" y="2862"/>
                  </a:lnTo>
                  <a:lnTo>
                    <a:pt x="2221" y="2895"/>
                  </a:lnTo>
                  <a:lnTo>
                    <a:pt x="2100" y="2923"/>
                  </a:lnTo>
                  <a:lnTo>
                    <a:pt x="2001" y="2946"/>
                  </a:lnTo>
                  <a:lnTo>
                    <a:pt x="1925" y="2963"/>
                  </a:lnTo>
                  <a:lnTo>
                    <a:pt x="1877" y="2974"/>
                  </a:lnTo>
                  <a:lnTo>
                    <a:pt x="1860" y="2977"/>
                  </a:lnTo>
                  <a:lnTo>
                    <a:pt x="1989" y="3000"/>
                  </a:lnTo>
                  <a:lnTo>
                    <a:pt x="2115" y="3021"/>
                  </a:lnTo>
                  <a:lnTo>
                    <a:pt x="2236" y="3039"/>
                  </a:lnTo>
                  <a:lnTo>
                    <a:pt x="2356" y="3055"/>
                  </a:lnTo>
                  <a:lnTo>
                    <a:pt x="2471" y="3069"/>
                  </a:lnTo>
                  <a:lnTo>
                    <a:pt x="2584" y="3080"/>
                  </a:lnTo>
                  <a:lnTo>
                    <a:pt x="2693" y="3089"/>
                  </a:lnTo>
                  <a:lnTo>
                    <a:pt x="2798" y="3096"/>
                  </a:lnTo>
                  <a:lnTo>
                    <a:pt x="2899" y="3101"/>
                  </a:lnTo>
                  <a:lnTo>
                    <a:pt x="2997" y="3104"/>
                  </a:lnTo>
                  <a:lnTo>
                    <a:pt x="3092" y="3106"/>
                  </a:lnTo>
                  <a:lnTo>
                    <a:pt x="3182" y="3107"/>
                  </a:lnTo>
                  <a:lnTo>
                    <a:pt x="3269" y="3106"/>
                  </a:lnTo>
                  <a:lnTo>
                    <a:pt x="3352" y="3104"/>
                  </a:lnTo>
                  <a:lnTo>
                    <a:pt x="3430" y="3101"/>
                  </a:lnTo>
                  <a:lnTo>
                    <a:pt x="3505" y="3097"/>
                  </a:lnTo>
                  <a:lnTo>
                    <a:pt x="3575" y="3092"/>
                  </a:lnTo>
                  <a:lnTo>
                    <a:pt x="3642" y="3087"/>
                  </a:lnTo>
                  <a:lnTo>
                    <a:pt x="3704" y="3081"/>
                  </a:lnTo>
                  <a:lnTo>
                    <a:pt x="3761" y="3075"/>
                  </a:lnTo>
                  <a:lnTo>
                    <a:pt x="3816" y="3068"/>
                  </a:lnTo>
                  <a:lnTo>
                    <a:pt x="3864" y="3062"/>
                  </a:lnTo>
                  <a:lnTo>
                    <a:pt x="3910" y="3055"/>
                  </a:lnTo>
                  <a:lnTo>
                    <a:pt x="3950" y="3048"/>
                  </a:lnTo>
                  <a:lnTo>
                    <a:pt x="4017" y="3036"/>
                  </a:lnTo>
                  <a:lnTo>
                    <a:pt x="4066" y="3026"/>
                  </a:lnTo>
                  <a:lnTo>
                    <a:pt x="4095" y="3019"/>
                  </a:lnTo>
                  <a:lnTo>
                    <a:pt x="4105" y="3017"/>
                  </a:lnTo>
                  <a:lnTo>
                    <a:pt x="3942" y="3104"/>
                  </a:lnTo>
                  <a:lnTo>
                    <a:pt x="3776" y="3184"/>
                  </a:lnTo>
                  <a:lnTo>
                    <a:pt x="3605" y="3254"/>
                  </a:lnTo>
                  <a:lnTo>
                    <a:pt x="3434" y="3318"/>
                  </a:lnTo>
                  <a:lnTo>
                    <a:pt x="3261" y="3375"/>
                  </a:lnTo>
                  <a:lnTo>
                    <a:pt x="3087" y="3424"/>
                  </a:lnTo>
                  <a:lnTo>
                    <a:pt x="2912" y="3467"/>
                  </a:lnTo>
                  <a:lnTo>
                    <a:pt x="2737" y="3504"/>
                  </a:lnTo>
                  <a:lnTo>
                    <a:pt x="2563" y="3534"/>
                  </a:lnTo>
                  <a:lnTo>
                    <a:pt x="2390" y="3560"/>
                  </a:lnTo>
                  <a:lnTo>
                    <a:pt x="2218" y="3581"/>
                  </a:lnTo>
                  <a:lnTo>
                    <a:pt x="2049" y="3597"/>
                  </a:lnTo>
                  <a:lnTo>
                    <a:pt x="1883" y="3609"/>
                  </a:lnTo>
                  <a:lnTo>
                    <a:pt x="1721" y="3616"/>
                  </a:lnTo>
                  <a:lnTo>
                    <a:pt x="1562" y="3620"/>
                  </a:lnTo>
                  <a:lnTo>
                    <a:pt x="1407" y="3621"/>
                  </a:lnTo>
                  <a:lnTo>
                    <a:pt x="1257" y="3619"/>
                  </a:lnTo>
                  <a:lnTo>
                    <a:pt x="1113" y="3615"/>
                  </a:lnTo>
                  <a:lnTo>
                    <a:pt x="976" y="3608"/>
                  </a:lnTo>
                  <a:lnTo>
                    <a:pt x="845" y="3600"/>
                  </a:lnTo>
                  <a:lnTo>
                    <a:pt x="722" y="3590"/>
                  </a:lnTo>
                  <a:lnTo>
                    <a:pt x="606" y="3580"/>
                  </a:lnTo>
                  <a:lnTo>
                    <a:pt x="498" y="3568"/>
                  </a:lnTo>
                  <a:lnTo>
                    <a:pt x="400" y="3556"/>
                  </a:lnTo>
                  <a:lnTo>
                    <a:pt x="311" y="3544"/>
                  </a:lnTo>
                  <a:lnTo>
                    <a:pt x="232" y="3533"/>
                  </a:lnTo>
                  <a:lnTo>
                    <a:pt x="163" y="3522"/>
                  </a:lnTo>
                  <a:lnTo>
                    <a:pt x="106" y="3513"/>
                  </a:lnTo>
                  <a:lnTo>
                    <a:pt x="28" y="3499"/>
                  </a:lnTo>
                  <a:lnTo>
                    <a:pt x="0" y="3493"/>
                  </a:lnTo>
                  <a:lnTo>
                    <a:pt x="300" y="3599"/>
                  </a:lnTo>
                  <a:lnTo>
                    <a:pt x="591" y="3689"/>
                  </a:lnTo>
                  <a:lnTo>
                    <a:pt x="872" y="3763"/>
                  </a:lnTo>
                  <a:lnTo>
                    <a:pt x="1144" y="3824"/>
                  </a:lnTo>
                  <a:lnTo>
                    <a:pt x="1406" y="3871"/>
                  </a:lnTo>
                  <a:lnTo>
                    <a:pt x="1659" y="3907"/>
                  </a:lnTo>
                  <a:lnTo>
                    <a:pt x="1904" y="3930"/>
                  </a:lnTo>
                  <a:lnTo>
                    <a:pt x="2139" y="3943"/>
                  </a:lnTo>
                  <a:lnTo>
                    <a:pt x="2364" y="3946"/>
                  </a:lnTo>
                  <a:lnTo>
                    <a:pt x="2580" y="3939"/>
                  </a:lnTo>
                  <a:lnTo>
                    <a:pt x="2786" y="3925"/>
                  </a:lnTo>
                  <a:lnTo>
                    <a:pt x="2984" y="3903"/>
                  </a:lnTo>
                  <a:lnTo>
                    <a:pt x="3172" y="3873"/>
                  </a:lnTo>
                  <a:lnTo>
                    <a:pt x="3350" y="3838"/>
                  </a:lnTo>
                  <a:lnTo>
                    <a:pt x="3520" y="3798"/>
                  </a:lnTo>
                  <a:lnTo>
                    <a:pt x="3680" y="3753"/>
                  </a:lnTo>
                  <a:lnTo>
                    <a:pt x="3830" y="3705"/>
                  </a:lnTo>
                  <a:lnTo>
                    <a:pt x="3970" y="3654"/>
                  </a:lnTo>
                  <a:lnTo>
                    <a:pt x="4101" y="3602"/>
                  </a:lnTo>
                  <a:lnTo>
                    <a:pt x="4223" y="3547"/>
                  </a:lnTo>
                  <a:lnTo>
                    <a:pt x="4335" y="3494"/>
                  </a:lnTo>
                  <a:lnTo>
                    <a:pt x="4436" y="3439"/>
                  </a:lnTo>
                  <a:lnTo>
                    <a:pt x="4529" y="3387"/>
                  </a:lnTo>
                  <a:lnTo>
                    <a:pt x="4613" y="3336"/>
                  </a:lnTo>
                  <a:lnTo>
                    <a:pt x="4686" y="3289"/>
                  </a:lnTo>
                  <a:lnTo>
                    <a:pt x="4750" y="3245"/>
                  </a:lnTo>
                  <a:lnTo>
                    <a:pt x="4803" y="3206"/>
                  </a:lnTo>
                  <a:lnTo>
                    <a:pt x="4847" y="3173"/>
                  </a:lnTo>
                  <a:lnTo>
                    <a:pt x="4907" y="3123"/>
                  </a:lnTo>
                  <a:lnTo>
                    <a:pt x="4926" y="3106"/>
                  </a:lnTo>
                  <a:lnTo>
                    <a:pt x="4915" y="3088"/>
                  </a:lnTo>
                  <a:lnTo>
                    <a:pt x="4885" y="3036"/>
                  </a:lnTo>
                  <a:lnTo>
                    <a:pt x="4863" y="2998"/>
                  </a:lnTo>
                  <a:lnTo>
                    <a:pt x="4838" y="2953"/>
                  </a:lnTo>
                  <a:lnTo>
                    <a:pt x="4809" y="2900"/>
                  </a:lnTo>
                  <a:lnTo>
                    <a:pt x="4777" y="2839"/>
                  </a:lnTo>
                  <a:lnTo>
                    <a:pt x="4743" y="2773"/>
                  </a:lnTo>
                  <a:lnTo>
                    <a:pt x="4705" y="2699"/>
                  </a:lnTo>
                  <a:lnTo>
                    <a:pt x="4666" y="2619"/>
                  </a:lnTo>
                  <a:lnTo>
                    <a:pt x="4625" y="2534"/>
                  </a:lnTo>
                  <a:lnTo>
                    <a:pt x="4582" y="2443"/>
                  </a:lnTo>
                  <a:lnTo>
                    <a:pt x="4540" y="2346"/>
                  </a:lnTo>
                  <a:lnTo>
                    <a:pt x="4496" y="2244"/>
                  </a:lnTo>
                  <a:lnTo>
                    <a:pt x="4452" y="2137"/>
                  </a:lnTo>
                  <a:lnTo>
                    <a:pt x="4408" y="2026"/>
                  </a:lnTo>
                  <a:lnTo>
                    <a:pt x="4365" y="1910"/>
                  </a:lnTo>
                  <a:lnTo>
                    <a:pt x="4323" y="1790"/>
                  </a:lnTo>
                  <a:lnTo>
                    <a:pt x="4281" y="1667"/>
                  </a:lnTo>
                  <a:lnTo>
                    <a:pt x="4241" y="1540"/>
                  </a:lnTo>
                  <a:lnTo>
                    <a:pt x="4204" y="1411"/>
                  </a:lnTo>
                  <a:lnTo>
                    <a:pt x="4167" y="1277"/>
                  </a:lnTo>
                  <a:lnTo>
                    <a:pt x="4135" y="1142"/>
                  </a:lnTo>
                  <a:lnTo>
                    <a:pt x="4105" y="1005"/>
                  </a:lnTo>
                  <a:lnTo>
                    <a:pt x="4078" y="864"/>
                  </a:lnTo>
                  <a:lnTo>
                    <a:pt x="4056" y="723"/>
                  </a:lnTo>
                  <a:lnTo>
                    <a:pt x="4036" y="581"/>
                  </a:lnTo>
                  <a:lnTo>
                    <a:pt x="4022" y="436"/>
                  </a:lnTo>
                  <a:lnTo>
                    <a:pt x="4012" y="292"/>
                  </a:lnTo>
                  <a:lnTo>
                    <a:pt x="4007" y="146"/>
                  </a:lnTo>
                  <a:lnTo>
                    <a:pt x="4008" y="0"/>
                  </a:lnTo>
                  <a:lnTo>
                    <a:pt x="4005" y="16"/>
                  </a:lnTo>
                  <a:lnTo>
                    <a:pt x="3995" y="65"/>
                  </a:lnTo>
                  <a:lnTo>
                    <a:pt x="3979" y="140"/>
                  </a:lnTo>
                  <a:lnTo>
                    <a:pt x="3960" y="242"/>
                  </a:lnTo>
                  <a:lnTo>
                    <a:pt x="3939" y="367"/>
                  </a:lnTo>
                  <a:lnTo>
                    <a:pt x="3916" y="510"/>
                  </a:lnTo>
                  <a:lnTo>
                    <a:pt x="3903" y="588"/>
                  </a:lnTo>
                  <a:lnTo>
                    <a:pt x="3891" y="670"/>
                  </a:lnTo>
                  <a:lnTo>
                    <a:pt x="3880" y="755"/>
                  </a:lnTo>
                  <a:lnTo>
                    <a:pt x="3869" y="843"/>
                  </a:lnTo>
                  <a:lnTo>
                    <a:pt x="3859" y="934"/>
                  </a:lnTo>
                  <a:lnTo>
                    <a:pt x="3850" y="1027"/>
                  </a:lnTo>
                  <a:lnTo>
                    <a:pt x="3841" y="1122"/>
                  </a:lnTo>
                  <a:lnTo>
                    <a:pt x="3834" y="1219"/>
                  </a:lnTo>
                  <a:lnTo>
                    <a:pt x="3828" y="1317"/>
                  </a:lnTo>
                  <a:lnTo>
                    <a:pt x="3823" y="1415"/>
                  </a:lnTo>
                  <a:lnTo>
                    <a:pt x="3820" y="1515"/>
                  </a:lnTo>
                  <a:lnTo>
                    <a:pt x="3818" y="1614"/>
                  </a:lnTo>
                  <a:lnTo>
                    <a:pt x="3819" y="1712"/>
                  </a:lnTo>
                  <a:lnTo>
                    <a:pt x="3821" y="1811"/>
                  </a:lnTo>
                  <a:lnTo>
                    <a:pt x="3826" y="1907"/>
                  </a:lnTo>
                  <a:lnTo>
                    <a:pt x="3833" y="2002"/>
                  </a:lnTo>
                  <a:lnTo>
                    <a:pt x="3842" y="2096"/>
                  </a:lnTo>
                  <a:lnTo>
                    <a:pt x="3854" y="2188"/>
                  </a:lnTo>
                  <a:lnTo>
                    <a:pt x="3869" y="2277"/>
                  </a:lnTo>
                  <a:lnTo>
                    <a:pt x="3887" y="2364"/>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1"/>
            <p:cNvSpPr>
              <a:spLocks/>
            </p:cNvSpPr>
            <p:nvPr/>
          </p:nvSpPr>
          <p:spPr bwMode="auto">
            <a:xfrm>
              <a:off x="2688" y="1791"/>
              <a:ext cx="479" cy="44"/>
            </a:xfrm>
            <a:custGeom>
              <a:avLst/>
              <a:gdLst>
                <a:gd name="T0" fmla="*/ 6704 w 6704"/>
                <a:gd name="T1" fmla="*/ 0 h 611"/>
                <a:gd name="T2" fmla="*/ 6672 w 6704"/>
                <a:gd name="T3" fmla="*/ 44 h 611"/>
                <a:gd name="T4" fmla="*/ 6618 w 6704"/>
                <a:gd name="T5" fmla="*/ 87 h 611"/>
                <a:gd name="T6" fmla="*/ 6546 w 6704"/>
                <a:gd name="T7" fmla="*/ 129 h 611"/>
                <a:gd name="T8" fmla="*/ 6455 w 6704"/>
                <a:gd name="T9" fmla="*/ 172 h 611"/>
                <a:gd name="T10" fmla="*/ 6346 w 6704"/>
                <a:gd name="T11" fmla="*/ 212 h 611"/>
                <a:gd name="T12" fmla="*/ 6221 w 6704"/>
                <a:gd name="T13" fmla="*/ 253 h 611"/>
                <a:gd name="T14" fmla="*/ 6078 w 6704"/>
                <a:gd name="T15" fmla="*/ 291 h 611"/>
                <a:gd name="T16" fmla="*/ 5922 w 6704"/>
                <a:gd name="T17" fmla="*/ 328 h 611"/>
                <a:gd name="T18" fmla="*/ 5751 w 6704"/>
                <a:gd name="T19" fmla="*/ 364 h 611"/>
                <a:gd name="T20" fmla="*/ 5568 w 6704"/>
                <a:gd name="T21" fmla="*/ 398 h 611"/>
                <a:gd name="T22" fmla="*/ 5371 w 6704"/>
                <a:gd name="T23" fmla="*/ 430 h 611"/>
                <a:gd name="T24" fmla="*/ 5163 w 6704"/>
                <a:gd name="T25" fmla="*/ 460 h 611"/>
                <a:gd name="T26" fmla="*/ 4945 w 6704"/>
                <a:gd name="T27" fmla="*/ 488 h 611"/>
                <a:gd name="T28" fmla="*/ 4718 w 6704"/>
                <a:gd name="T29" fmla="*/ 513 h 611"/>
                <a:gd name="T30" fmla="*/ 4481 w 6704"/>
                <a:gd name="T31" fmla="*/ 535 h 611"/>
                <a:gd name="T32" fmla="*/ 4236 w 6704"/>
                <a:gd name="T33" fmla="*/ 555 h 611"/>
                <a:gd name="T34" fmla="*/ 3984 w 6704"/>
                <a:gd name="T35" fmla="*/ 573 h 611"/>
                <a:gd name="T36" fmla="*/ 3728 w 6704"/>
                <a:gd name="T37" fmla="*/ 588 h 611"/>
                <a:gd name="T38" fmla="*/ 3465 w 6704"/>
                <a:gd name="T39" fmla="*/ 599 h 611"/>
                <a:gd name="T40" fmla="*/ 3199 w 6704"/>
                <a:gd name="T41" fmla="*/ 606 h 611"/>
                <a:gd name="T42" fmla="*/ 2929 w 6704"/>
                <a:gd name="T43" fmla="*/ 610 h 611"/>
                <a:gd name="T44" fmla="*/ 2656 w 6704"/>
                <a:gd name="T45" fmla="*/ 611 h 611"/>
                <a:gd name="T46" fmla="*/ 2382 w 6704"/>
                <a:gd name="T47" fmla="*/ 608 h 611"/>
                <a:gd name="T48" fmla="*/ 2108 w 6704"/>
                <a:gd name="T49" fmla="*/ 600 h 611"/>
                <a:gd name="T50" fmla="*/ 1834 w 6704"/>
                <a:gd name="T51" fmla="*/ 589 h 611"/>
                <a:gd name="T52" fmla="*/ 1561 w 6704"/>
                <a:gd name="T53" fmla="*/ 574 h 611"/>
                <a:gd name="T54" fmla="*/ 1290 w 6704"/>
                <a:gd name="T55" fmla="*/ 553 h 611"/>
                <a:gd name="T56" fmla="*/ 1023 w 6704"/>
                <a:gd name="T57" fmla="*/ 528 h 611"/>
                <a:gd name="T58" fmla="*/ 759 w 6704"/>
                <a:gd name="T59" fmla="*/ 499 h 611"/>
                <a:gd name="T60" fmla="*/ 500 w 6704"/>
                <a:gd name="T61" fmla="*/ 464 h 611"/>
                <a:gd name="T62" fmla="*/ 246 w 6704"/>
                <a:gd name="T63" fmla="*/ 424 h 611"/>
                <a:gd name="T64" fmla="*/ 0 w 6704"/>
                <a:gd name="T65" fmla="*/ 380 h 611"/>
                <a:gd name="T66" fmla="*/ 50 w 6704"/>
                <a:gd name="T67" fmla="*/ 383 h 611"/>
                <a:gd name="T68" fmla="*/ 195 w 6704"/>
                <a:gd name="T69" fmla="*/ 392 h 611"/>
                <a:gd name="T70" fmla="*/ 300 w 6704"/>
                <a:gd name="T71" fmla="*/ 398 h 611"/>
                <a:gd name="T72" fmla="*/ 425 w 6704"/>
                <a:gd name="T73" fmla="*/ 405 h 611"/>
                <a:gd name="T74" fmla="*/ 568 w 6704"/>
                <a:gd name="T75" fmla="*/ 412 h 611"/>
                <a:gd name="T76" fmla="*/ 729 w 6704"/>
                <a:gd name="T77" fmla="*/ 420 h 611"/>
                <a:gd name="T78" fmla="*/ 905 w 6704"/>
                <a:gd name="T79" fmla="*/ 427 h 611"/>
                <a:gd name="T80" fmla="*/ 1098 w 6704"/>
                <a:gd name="T81" fmla="*/ 434 h 611"/>
                <a:gd name="T82" fmla="*/ 1304 w 6704"/>
                <a:gd name="T83" fmla="*/ 441 h 611"/>
                <a:gd name="T84" fmla="*/ 1523 w 6704"/>
                <a:gd name="T85" fmla="*/ 446 h 611"/>
                <a:gd name="T86" fmla="*/ 1753 w 6704"/>
                <a:gd name="T87" fmla="*/ 451 h 611"/>
                <a:gd name="T88" fmla="*/ 1994 w 6704"/>
                <a:gd name="T89" fmla="*/ 454 h 611"/>
                <a:gd name="T90" fmla="*/ 2244 w 6704"/>
                <a:gd name="T91" fmla="*/ 457 h 611"/>
                <a:gd name="T92" fmla="*/ 2501 w 6704"/>
                <a:gd name="T93" fmla="*/ 456 h 611"/>
                <a:gd name="T94" fmla="*/ 2765 w 6704"/>
                <a:gd name="T95" fmla="*/ 453 h 611"/>
                <a:gd name="T96" fmla="*/ 3035 w 6704"/>
                <a:gd name="T97" fmla="*/ 449 h 611"/>
                <a:gd name="T98" fmla="*/ 3309 w 6704"/>
                <a:gd name="T99" fmla="*/ 442 h 611"/>
                <a:gd name="T100" fmla="*/ 3586 w 6704"/>
                <a:gd name="T101" fmla="*/ 432 h 611"/>
                <a:gd name="T102" fmla="*/ 3864 w 6704"/>
                <a:gd name="T103" fmla="*/ 419 h 611"/>
                <a:gd name="T104" fmla="*/ 4144 w 6704"/>
                <a:gd name="T105" fmla="*/ 403 h 611"/>
                <a:gd name="T106" fmla="*/ 4422 w 6704"/>
                <a:gd name="T107" fmla="*/ 383 h 611"/>
                <a:gd name="T108" fmla="*/ 4699 w 6704"/>
                <a:gd name="T109" fmla="*/ 359 h 611"/>
                <a:gd name="T110" fmla="*/ 4973 w 6704"/>
                <a:gd name="T111" fmla="*/ 331 h 611"/>
                <a:gd name="T112" fmla="*/ 5242 w 6704"/>
                <a:gd name="T113" fmla="*/ 299 h 611"/>
                <a:gd name="T114" fmla="*/ 5506 w 6704"/>
                <a:gd name="T115" fmla="*/ 262 h 611"/>
                <a:gd name="T116" fmla="*/ 5764 w 6704"/>
                <a:gd name="T117" fmla="*/ 220 h 611"/>
                <a:gd name="T118" fmla="*/ 6014 w 6704"/>
                <a:gd name="T119" fmla="*/ 174 h 611"/>
                <a:gd name="T120" fmla="*/ 6255 w 6704"/>
                <a:gd name="T121" fmla="*/ 121 h 611"/>
                <a:gd name="T122" fmla="*/ 6484 w 6704"/>
                <a:gd name="T123" fmla="*/ 64 h 611"/>
                <a:gd name="T124" fmla="*/ 6704 w 6704"/>
                <a:gd name="T125"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04" h="611">
                  <a:moveTo>
                    <a:pt x="6704" y="0"/>
                  </a:moveTo>
                  <a:lnTo>
                    <a:pt x="6672" y="44"/>
                  </a:lnTo>
                  <a:lnTo>
                    <a:pt x="6618" y="87"/>
                  </a:lnTo>
                  <a:lnTo>
                    <a:pt x="6546" y="129"/>
                  </a:lnTo>
                  <a:lnTo>
                    <a:pt x="6455" y="172"/>
                  </a:lnTo>
                  <a:lnTo>
                    <a:pt x="6346" y="212"/>
                  </a:lnTo>
                  <a:lnTo>
                    <a:pt x="6221" y="253"/>
                  </a:lnTo>
                  <a:lnTo>
                    <a:pt x="6078" y="291"/>
                  </a:lnTo>
                  <a:lnTo>
                    <a:pt x="5922" y="328"/>
                  </a:lnTo>
                  <a:lnTo>
                    <a:pt x="5751" y="364"/>
                  </a:lnTo>
                  <a:lnTo>
                    <a:pt x="5568" y="398"/>
                  </a:lnTo>
                  <a:lnTo>
                    <a:pt x="5371" y="430"/>
                  </a:lnTo>
                  <a:lnTo>
                    <a:pt x="5163" y="460"/>
                  </a:lnTo>
                  <a:lnTo>
                    <a:pt x="4945" y="488"/>
                  </a:lnTo>
                  <a:lnTo>
                    <a:pt x="4718" y="513"/>
                  </a:lnTo>
                  <a:lnTo>
                    <a:pt x="4481" y="535"/>
                  </a:lnTo>
                  <a:lnTo>
                    <a:pt x="4236" y="555"/>
                  </a:lnTo>
                  <a:lnTo>
                    <a:pt x="3984" y="573"/>
                  </a:lnTo>
                  <a:lnTo>
                    <a:pt x="3728" y="588"/>
                  </a:lnTo>
                  <a:lnTo>
                    <a:pt x="3465" y="599"/>
                  </a:lnTo>
                  <a:lnTo>
                    <a:pt x="3199" y="606"/>
                  </a:lnTo>
                  <a:lnTo>
                    <a:pt x="2929" y="610"/>
                  </a:lnTo>
                  <a:lnTo>
                    <a:pt x="2656" y="611"/>
                  </a:lnTo>
                  <a:lnTo>
                    <a:pt x="2382" y="608"/>
                  </a:lnTo>
                  <a:lnTo>
                    <a:pt x="2108" y="600"/>
                  </a:lnTo>
                  <a:lnTo>
                    <a:pt x="1834" y="589"/>
                  </a:lnTo>
                  <a:lnTo>
                    <a:pt x="1561" y="574"/>
                  </a:lnTo>
                  <a:lnTo>
                    <a:pt x="1290" y="553"/>
                  </a:lnTo>
                  <a:lnTo>
                    <a:pt x="1023" y="528"/>
                  </a:lnTo>
                  <a:lnTo>
                    <a:pt x="759" y="499"/>
                  </a:lnTo>
                  <a:lnTo>
                    <a:pt x="500" y="464"/>
                  </a:lnTo>
                  <a:lnTo>
                    <a:pt x="246" y="424"/>
                  </a:lnTo>
                  <a:lnTo>
                    <a:pt x="0" y="380"/>
                  </a:lnTo>
                  <a:lnTo>
                    <a:pt x="50" y="383"/>
                  </a:lnTo>
                  <a:lnTo>
                    <a:pt x="195" y="392"/>
                  </a:lnTo>
                  <a:lnTo>
                    <a:pt x="300" y="398"/>
                  </a:lnTo>
                  <a:lnTo>
                    <a:pt x="425" y="405"/>
                  </a:lnTo>
                  <a:lnTo>
                    <a:pt x="568" y="412"/>
                  </a:lnTo>
                  <a:lnTo>
                    <a:pt x="729" y="420"/>
                  </a:lnTo>
                  <a:lnTo>
                    <a:pt x="905" y="427"/>
                  </a:lnTo>
                  <a:lnTo>
                    <a:pt x="1098" y="434"/>
                  </a:lnTo>
                  <a:lnTo>
                    <a:pt x="1304" y="441"/>
                  </a:lnTo>
                  <a:lnTo>
                    <a:pt x="1523" y="446"/>
                  </a:lnTo>
                  <a:lnTo>
                    <a:pt x="1753" y="451"/>
                  </a:lnTo>
                  <a:lnTo>
                    <a:pt x="1994" y="454"/>
                  </a:lnTo>
                  <a:lnTo>
                    <a:pt x="2244" y="457"/>
                  </a:lnTo>
                  <a:lnTo>
                    <a:pt x="2501" y="456"/>
                  </a:lnTo>
                  <a:lnTo>
                    <a:pt x="2765" y="453"/>
                  </a:lnTo>
                  <a:lnTo>
                    <a:pt x="3035" y="449"/>
                  </a:lnTo>
                  <a:lnTo>
                    <a:pt x="3309" y="442"/>
                  </a:lnTo>
                  <a:lnTo>
                    <a:pt x="3586" y="432"/>
                  </a:lnTo>
                  <a:lnTo>
                    <a:pt x="3864" y="419"/>
                  </a:lnTo>
                  <a:lnTo>
                    <a:pt x="4144" y="403"/>
                  </a:lnTo>
                  <a:lnTo>
                    <a:pt x="4422" y="383"/>
                  </a:lnTo>
                  <a:lnTo>
                    <a:pt x="4699" y="359"/>
                  </a:lnTo>
                  <a:lnTo>
                    <a:pt x="4973" y="331"/>
                  </a:lnTo>
                  <a:lnTo>
                    <a:pt x="5242" y="299"/>
                  </a:lnTo>
                  <a:lnTo>
                    <a:pt x="5506" y="262"/>
                  </a:lnTo>
                  <a:lnTo>
                    <a:pt x="5764" y="220"/>
                  </a:lnTo>
                  <a:lnTo>
                    <a:pt x="6014" y="174"/>
                  </a:lnTo>
                  <a:lnTo>
                    <a:pt x="6255" y="121"/>
                  </a:lnTo>
                  <a:lnTo>
                    <a:pt x="6484" y="64"/>
                  </a:lnTo>
                  <a:lnTo>
                    <a:pt x="6704" y="0"/>
                  </a:lnTo>
                  <a:close/>
                </a:path>
              </a:pathLst>
            </a:custGeom>
            <a:solidFill>
              <a:srgbClr val="B6B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2"/>
            <p:cNvSpPr>
              <a:spLocks/>
            </p:cNvSpPr>
            <p:nvPr/>
          </p:nvSpPr>
          <p:spPr bwMode="auto">
            <a:xfrm>
              <a:off x="2994" y="1541"/>
              <a:ext cx="18" cy="17"/>
            </a:xfrm>
            <a:custGeom>
              <a:avLst/>
              <a:gdLst>
                <a:gd name="T0" fmla="*/ 210 w 246"/>
                <a:gd name="T1" fmla="*/ 40 h 244"/>
                <a:gd name="T2" fmla="*/ 192 w 246"/>
                <a:gd name="T3" fmla="*/ 23 h 244"/>
                <a:gd name="T4" fmla="*/ 172 w 246"/>
                <a:gd name="T5" fmla="*/ 10 h 244"/>
                <a:gd name="T6" fmla="*/ 151 w 246"/>
                <a:gd name="T7" fmla="*/ 3 h 244"/>
                <a:gd name="T8" fmla="*/ 127 w 246"/>
                <a:gd name="T9" fmla="*/ 0 h 244"/>
                <a:gd name="T10" fmla="*/ 104 w 246"/>
                <a:gd name="T11" fmla="*/ 1 h 244"/>
                <a:gd name="T12" fmla="*/ 82 w 246"/>
                <a:gd name="T13" fmla="*/ 7 h 244"/>
                <a:gd name="T14" fmla="*/ 60 w 246"/>
                <a:gd name="T15" fmla="*/ 18 h 244"/>
                <a:gd name="T16" fmla="*/ 39 w 246"/>
                <a:gd name="T17" fmla="*/ 34 h 244"/>
                <a:gd name="T18" fmla="*/ 22 w 246"/>
                <a:gd name="T19" fmla="*/ 51 h 244"/>
                <a:gd name="T20" fmla="*/ 10 w 246"/>
                <a:gd name="T21" fmla="*/ 71 h 244"/>
                <a:gd name="T22" fmla="*/ 3 w 246"/>
                <a:gd name="T23" fmla="*/ 92 h 244"/>
                <a:gd name="T24" fmla="*/ 0 w 246"/>
                <a:gd name="T25" fmla="*/ 115 h 244"/>
                <a:gd name="T26" fmla="*/ 1 w 246"/>
                <a:gd name="T27" fmla="*/ 139 h 244"/>
                <a:gd name="T28" fmla="*/ 7 w 246"/>
                <a:gd name="T29" fmla="*/ 162 h 244"/>
                <a:gd name="T30" fmla="*/ 18 w 246"/>
                <a:gd name="T31" fmla="*/ 184 h 244"/>
                <a:gd name="T32" fmla="*/ 33 w 246"/>
                <a:gd name="T33" fmla="*/ 204 h 244"/>
                <a:gd name="T34" fmla="*/ 51 w 246"/>
                <a:gd name="T35" fmla="*/ 221 h 244"/>
                <a:gd name="T36" fmla="*/ 72 w 246"/>
                <a:gd name="T37" fmla="*/ 234 h 244"/>
                <a:gd name="T38" fmla="*/ 94 w 246"/>
                <a:gd name="T39" fmla="*/ 241 h 244"/>
                <a:gd name="T40" fmla="*/ 117 w 246"/>
                <a:gd name="T41" fmla="*/ 244 h 244"/>
                <a:gd name="T42" fmla="*/ 142 w 246"/>
                <a:gd name="T43" fmla="*/ 243 h 244"/>
                <a:gd name="T44" fmla="*/ 164 w 246"/>
                <a:gd name="T45" fmla="*/ 237 h 244"/>
                <a:gd name="T46" fmla="*/ 184 w 246"/>
                <a:gd name="T47" fmla="*/ 225 h 244"/>
                <a:gd name="T48" fmla="*/ 204 w 246"/>
                <a:gd name="T49" fmla="*/ 211 h 244"/>
                <a:gd name="T50" fmla="*/ 221 w 246"/>
                <a:gd name="T51" fmla="*/ 193 h 244"/>
                <a:gd name="T52" fmla="*/ 234 w 246"/>
                <a:gd name="T53" fmla="*/ 173 h 244"/>
                <a:gd name="T54" fmla="*/ 242 w 246"/>
                <a:gd name="T55" fmla="*/ 152 h 244"/>
                <a:gd name="T56" fmla="*/ 246 w 246"/>
                <a:gd name="T57" fmla="*/ 129 h 244"/>
                <a:gd name="T58" fmla="*/ 245 w 246"/>
                <a:gd name="T59" fmla="*/ 105 h 244"/>
                <a:gd name="T60" fmla="*/ 238 w 246"/>
                <a:gd name="T61" fmla="*/ 83 h 244"/>
                <a:gd name="T62" fmla="*/ 226 w 246"/>
                <a:gd name="T63"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4">
                  <a:moveTo>
                    <a:pt x="218" y="50"/>
                  </a:moveTo>
                  <a:lnTo>
                    <a:pt x="210" y="40"/>
                  </a:lnTo>
                  <a:lnTo>
                    <a:pt x="201" y="31"/>
                  </a:lnTo>
                  <a:lnTo>
                    <a:pt x="192" y="23"/>
                  </a:lnTo>
                  <a:lnTo>
                    <a:pt x="182" y="16"/>
                  </a:lnTo>
                  <a:lnTo>
                    <a:pt x="172" y="10"/>
                  </a:lnTo>
                  <a:lnTo>
                    <a:pt x="162" y="6"/>
                  </a:lnTo>
                  <a:lnTo>
                    <a:pt x="151" y="3"/>
                  </a:lnTo>
                  <a:lnTo>
                    <a:pt x="140" y="1"/>
                  </a:lnTo>
                  <a:lnTo>
                    <a:pt x="127" y="0"/>
                  </a:lnTo>
                  <a:lnTo>
                    <a:pt x="116" y="0"/>
                  </a:lnTo>
                  <a:lnTo>
                    <a:pt x="104" y="1"/>
                  </a:lnTo>
                  <a:lnTo>
                    <a:pt x="93" y="4"/>
                  </a:lnTo>
                  <a:lnTo>
                    <a:pt x="82" y="7"/>
                  </a:lnTo>
                  <a:lnTo>
                    <a:pt x="70" y="12"/>
                  </a:lnTo>
                  <a:lnTo>
                    <a:pt x="60" y="18"/>
                  </a:lnTo>
                  <a:lnTo>
                    <a:pt x="49" y="26"/>
                  </a:lnTo>
                  <a:lnTo>
                    <a:pt x="39" y="34"/>
                  </a:lnTo>
                  <a:lnTo>
                    <a:pt x="30" y="42"/>
                  </a:lnTo>
                  <a:lnTo>
                    <a:pt x="22" y="51"/>
                  </a:lnTo>
                  <a:lnTo>
                    <a:pt x="16" y="61"/>
                  </a:lnTo>
                  <a:lnTo>
                    <a:pt x="10" y="71"/>
                  </a:lnTo>
                  <a:lnTo>
                    <a:pt x="6" y="82"/>
                  </a:lnTo>
                  <a:lnTo>
                    <a:pt x="3" y="92"/>
                  </a:lnTo>
                  <a:lnTo>
                    <a:pt x="1" y="104"/>
                  </a:lnTo>
                  <a:lnTo>
                    <a:pt x="0" y="115"/>
                  </a:lnTo>
                  <a:lnTo>
                    <a:pt x="0" y="127"/>
                  </a:lnTo>
                  <a:lnTo>
                    <a:pt x="1" y="139"/>
                  </a:lnTo>
                  <a:lnTo>
                    <a:pt x="4" y="150"/>
                  </a:lnTo>
                  <a:lnTo>
                    <a:pt x="7" y="162"/>
                  </a:lnTo>
                  <a:lnTo>
                    <a:pt x="12" y="173"/>
                  </a:lnTo>
                  <a:lnTo>
                    <a:pt x="18" y="184"/>
                  </a:lnTo>
                  <a:lnTo>
                    <a:pt x="25" y="194"/>
                  </a:lnTo>
                  <a:lnTo>
                    <a:pt x="33" y="204"/>
                  </a:lnTo>
                  <a:lnTo>
                    <a:pt x="42" y="213"/>
                  </a:lnTo>
                  <a:lnTo>
                    <a:pt x="51" y="221"/>
                  </a:lnTo>
                  <a:lnTo>
                    <a:pt x="61" y="227"/>
                  </a:lnTo>
                  <a:lnTo>
                    <a:pt x="72" y="234"/>
                  </a:lnTo>
                  <a:lnTo>
                    <a:pt x="83" y="238"/>
                  </a:lnTo>
                  <a:lnTo>
                    <a:pt x="94" y="241"/>
                  </a:lnTo>
                  <a:lnTo>
                    <a:pt x="106" y="243"/>
                  </a:lnTo>
                  <a:lnTo>
                    <a:pt x="117" y="244"/>
                  </a:lnTo>
                  <a:lnTo>
                    <a:pt x="129" y="244"/>
                  </a:lnTo>
                  <a:lnTo>
                    <a:pt x="142" y="243"/>
                  </a:lnTo>
                  <a:lnTo>
                    <a:pt x="153" y="240"/>
                  </a:lnTo>
                  <a:lnTo>
                    <a:pt x="164" y="237"/>
                  </a:lnTo>
                  <a:lnTo>
                    <a:pt x="174" y="232"/>
                  </a:lnTo>
                  <a:lnTo>
                    <a:pt x="184" y="225"/>
                  </a:lnTo>
                  <a:lnTo>
                    <a:pt x="194" y="218"/>
                  </a:lnTo>
                  <a:lnTo>
                    <a:pt x="204" y="211"/>
                  </a:lnTo>
                  <a:lnTo>
                    <a:pt x="213" y="202"/>
                  </a:lnTo>
                  <a:lnTo>
                    <a:pt x="221" y="193"/>
                  </a:lnTo>
                  <a:lnTo>
                    <a:pt x="228" y="183"/>
                  </a:lnTo>
                  <a:lnTo>
                    <a:pt x="234" y="173"/>
                  </a:lnTo>
                  <a:lnTo>
                    <a:pt x="238" y="163"/>
                  </a:lnTo>
                  <a:lnTo>
                    <a:pt x="242" y="152"/>
                  </a:lnTo>
                  <a:lnTo>
                    <a:pt x="245" y="141"/>
                  </a:lnTo>
                  <a:lnTo>
                    <a:pt x="246" y="129"/>
                  </a:lnTo>
                  <a:lnTo>
                    <a:pt x="246" y="117"/>
                  </a:lnTo>
                  <a:lnTo>
                    <a:pt x="245" y="105"/>
                  </a:lnTo>
                  <a:lnTo>
                    <a:pt x="242" y="94"/>
                  </a:lnTo>
                  <a:lnTo>
                    <a:pt x="238" y="83"/>
                  </a:lnTo>
                  <a:lnTo>
                    <a:pt x="233" y="71"/>
                  </a:lnTo>
                  <a:lnTo>
                    <a:pt x="226" y="60"/>
                  </a:lnTo>
                  <a:lnTo>
                    <a:pt x="218" y="50"/>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3"/>
            <p:cNvSpPr>
              <a:spLocks/>
            </p:cNvSpPr>
            <p:nvPr/>
          </p:nvSpPr>
          <p:spPr bwMode="auto">
            <a:xfrm>
              <a:off x="2861" y="1780"/>
              <a:ext cx="17" cy="18"/>
            </a:xfrm>
            <a:custGeom>
              <a:avLst/>
              <a:gdLst>
                <a:gd name="T0" fmla="*/ 216 w 247"/>
                <a:gd name="T1" fmla="*/ 39 h 244"/>
                <a:gd name="T2" fmla="*/ 197 w 247"/>
                <a:gd name="T3" fmla="*/ 23 h 244"/>
                <a:gd name="T4" fmla="*/ 176 w 247"/>
                <a:gd name="T5" fmla="*/ 11 h 244"/>
                <a:gd name="T6" fmla="*/ 153 w 247"/>
                <a:gd name="T7" fmla="*/ 3 h 244"/>
                <a:gd name="T8" fmla="*/ 129 w 247"/>
                <a:gd name="T9" fmla="*/ 0 h 244"/>
                <a:gd name="T10" fmla="*/ 105 w 247"/>
                <a:gd name="T11" fmla="*/ 2 h 244"/>
                <a:gd name="T12" fmla="*/ 81 w 247"/>
                <a:gd name="T13" fmla="*/ 8 h 244"/>
                <a:gd name="T14" fmla="*/ 57 w 247"/>
                <a:gd name="T15" fmla="*/ 18 h 244"/>
                <a:gd name="T16" fmla="*/ 38 w 247"/>
                <a:gd name="T17" fmla="*/ 33 h 244"/>
                <a:gd name="T18" fmla="*/ 23 w 247"/>
                <a:gd name="T19" fmla="*/ 51 h 244"/>
                <a:gd name="T20" fmla="*/ 11 w 247"/>
                <a:gd name="T21" fmla="*/ 71 h 244"/>
                <a:gd name="T22" fmla="*/ 4 w 247"/>
                <a:gd name="T23" fmla="*/ 93 h 244"/>
                <a:gd name="T24" fmla="*/ 0 w 247"/>
                <a:gd name="T25" fmla="*/ 115 h 244"/>
                <a:gd name="T26" fmla="*/ 0 w 247"/>
                <a:gd name="T27" fmla="*/ 138 h 244"/>
                <a:gd name="T28" fmla="*/ 6 w 247"/>
                <a:gd name="T29" fmla="*/ 161 h 244"/>
                <a:gd name="T30" fmla="*/ 15 w 247"/>
                <a:gd name="T31" fmla="*/ 183 h 244"/>
                <a:gd name="T32" fmla="*/ 30 w 247"/>
                <a:gd name="T33" fmla="*/ 205 h 244"/>
                <a:gd name="T34" fmla="*/ 49 w 247"/>
                <a:gd name="T35" fmla="*/ 221 h 244"/>
                <a:gd name="T36" fmla="*/ 70 w 247"/>
                <a:gd name="T37" fmla="*/ 233 h 244"/>
                <a:gd name="T38" fmla="*/ 93 w 247"/>
                <a:gd name="T39" fmla="*/ 241 h 244"/>
                <a:gd name="T40" fmla="*/ 117 w 247"/>
                <a:gd name="T41" fmla="*/ 244 h 244"/>
                <a:gd name="T42" fmla="*/ 142 w 247"/>
                <a:gd name="T43" fmla="*/ 242 h 244"/>
                <a:gd name="T44" fmla="*/ 165 w 247"/>
                <a:gd name="T45" fmla="*/ 236 h 244"/>
                <a:gd name="T46" fmla="*/ 188 w 247"/>
                <a:gd name="T47" fmla="*/ 226 h 244"/>
                <a:gd name="T48" fmla="*/ 209 w 247"/>
                <a:gd name="T49" fmla="*/ 211 h 244"/>
                <a:gd name="T50" fmla="*/ 223 w 247"/>
                <a:gd name="T51" fmla="*/ 193 h 244"/>
                <a:gd name="T52" fmla="*/ 235 w 247"/>
                <a:gd name="T53" fmla="*/ 173 h 244"/>
                <a:gd name="T54" fmla="*/ 243 w 247"/>
                <a:gd name="T55" fmla="*/ 151 h 244"/>
                <a:gd name="T56" fmla="*/ 246 w 247"/>
                <a:gd name="T57" fmla="*/ 129 h 244"/>
                <a:gd name="T58" fmla="*/ 246 w 247"/>
                <a:gd name="T59" fmla="*/ 106 h 244"/>
                <a:gd name="T60" fmla="*/ 241 w 247"/>
                <a:gd name="T61" fmla="*/ 82 h 244"/>
                <a:gd name="T62" fmla="*/ 231 w 247"/>
                <a:gd name="T63"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244">
                  <a:moveTo>
                    <a:pt x="224" y="49"/>
                  </a:moveTo>
                  <a:lnTo>
                    <a:pt x="216" y="39"/>
                  </a:lnTo>
                  <a:lnTo>
                    <a:pt x="207" y="31"/>
                  </a:lnTo>
                  <a:lnTo>
                    <a:pt x="197" y="23"/>
                  </a:lnTo>
                  <a:lnTo>
                    <a:pt x="187" y="16"/>
                  </a:lnTo>
                  <a:lnTo>
                    <a:pt x="176" y="11"/>
                  </a:lnTo>
                  <a:lnTo>
                    <a:pt x="165" y="7"/>
                  </a:lnTo>
                  <a:lnTo>
                    <a:pt x="153" y="3"/>
                  </a:lnTo>
                  <a:lnTo>
                    <a:pt x="141" y="1"/>
                  </a:lnTo>
                  <a:lnTo>
                    <a:pt x="129" y="0"/>
                  </a:lnTo>
                  <a:lnTo>
                    <a:pt x="117" y="1"/>
                  </a:lnTo>
                  <a:lnTo>
                    <a:pt x="105" y="2"/>
                  </a:lnTo>
                  <a:lnTo>
                    <a:pt x="93" y="4"/>
                  </a:lnTo>
                  <a:lnTo>
                    <a:pt x="81" y="8"/>
                  </a:lnTo>
                  <a:lnTo>
                    <a:pt x="69" y="13"/>
                  </a:lnTo>
                  <a:lnTo>
                    <a:pt x="57" y="18"/>
                  </a:lnTo>
                  <a:lnTo>
                    <a:pt x="46" y="25"/>
                  </a:lnTo>
                  <a:lnTo>
                    <a:pt x="38" y="33"/>
                  </a:lnTo>
                  <a:lnTo>
                    <a:pt x="30" y="42"/>
                  </a:lnTo>
                  <a:lnTo>
                    <a:pt x="23" y="51"/>
                  </a:lnTo>
                  <a:lnTo>
                    <a:pt x="17" y="60"/>
                  </a:lnTo>
                  <a:lnTo>
                    <a:pt x="11" y="71"/>
                  </a:lnTo>
                  <a:lnTo>
                    <a:pt x="7" y="81"/>
                  </a:lnTo>
                  <a:lnTo>
                    <a:pt x="4" y="93"/>
                  </a:lnTo>
                  <a:lnTo>
                    <a:pt x="1" y="104"/>
                  </a:lnTo>
                  <a:lnTo>
                    <a:pt x="0" y="115"/>
                  </a:lnTo>
                  <a:lnTo>
                    <a:pt x="0" y="127"/>
                  </a:lnTo>
                  <a:lnTo>
                    <a:pt x="0" y="138"/>
                  </a:lnTo>
                  <a:lnTo>
                    <a:pt x="2" y="150"/>
                  </a:lnTo>
                  <a:lnTo>
                    <a:pt x="6" y="161"/>
                  </a:lnTo>
                  <a:lnTo>
                    <a:pt x="10" y="172"/>
                  </a:lnTo>
                  <a:lnTo>
                    <a:pt x="15" y="183"/>
                  </a:lnTo>
                  <a:lnTo>
                    <a:pt x="22" y="195"/>
                  </a:lnTo>
                  <a:lnTo>
                    <a:pt x="30" y="205"/>
                  </a:lnTo>
                  <a:lnTo>
                    <a:pt x="39" y="214"/>
                  </a:lnTo>
                  <a:lnTo>
                    <a:pt x="49" y="221"/>
                  </a:lnTo>
                  <a:lnTo>
                    <a:pt x="59" y="228"/>
                  </a:lnTo>
                  <a:lnTo>
                    <a:pt x="70" y="233"/>
                  </a:lnTo>
                  <a:lnTo>
                    <a:pt x="82" y="238"/>
                  </a:lnTo>
                  <a:lnTo>
                    <a:pt x="93" y="241"/>
                  </a:lnTo>
                  <a:lnTo>
                    <a:pt x="105" y="243"/>
                  </a:lnTo>
                  <a:lnTo>
                    <a:pt x="117" y="244"/>
                  </a:lnTo>
                  <a:lnTo>
                    <a:pt x="129" y="244"/>
                  </a:lnTo>
                  <a:lnTo>
                    <a:pt x="142" y="242"/>
                  </a:lnTo>
                  <a:lnTo>
                    <a:pt x="154" y="240"/>
                  </a:lnTo>
                  <a:lnTo>
                    <a:pt x="165" y="236"/>
                  </a:lnTo>
                  <a:lnTo>
                    <a:pt x="177" y="232"/>
                  </a:lnTo>
                  <a:lnTo>
                    <a:pt x="188" y="226"/>
                  </a:lnTo>
                  <a:lnTo>
                    <a:pt x="200" y="219"/>
                  </a:lnTo>
                  <a:lnTo>
                    <a:pt x="209" y="211"/>
                  </a:lnTo>
                  <a:lnTo>
                    <a:pt x="216" y="203"/>
                  </a:lnTo>
                  <a:lnTo>
                    <a:pt x="223" y="193"/>
                  </a:lnTo>
                  <a:lnTo>
                    <a:pt x="230" y="183"/>
                  </a:lnTo>
                  <a:lnTo>
                    <a:pt x="235" y="173"/>
                  </a:lnTo>
                  <a:lnTo>
                    <a:pt x="239" y="162"/>
                  </a:lnTo>
                  <a:lnTo>
                    <a:pt x="243" y="151"/>
                  </a:lnTo>
                  <a:lnTo>
                    <a:pt x="245" y="140"/>
                  </a:lnTo>
                  <a:lnTo>
                    <a:pt x="246" y="129"/>
                  </a:lnTo>
                  <a:lnTo>
                    <a:pt x="247" y="117"/>
                  </a:lnTo>
                  <a:lnTo>
                    <a:pt x="246" y="106"/>
                  </a:lnTo>
                  <a:lnTo>
                    <a:pt x="244" y="94"/>
                  </a:lnTo>
                  <a:lnTo>
                    <a:pt x="241" y="82"/>
                  </a:lnTo>
                  <a:lnTo>
                    <a:pt x="236" y="71"/>
                  </a:lnTo>
                  <a:lnTo>
                    <a:pt x="231" y="60"/>
                  </a:lnTo>
                  <a:lnTo>
                    <a:pt x="224" y="49"/>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4"/>
            <p:cNvSpPr>
              <a:spLocks/>
            </p:cNvSpPr>
            <p:nvPr/>
          </p:nvSpPr>
          <p:spPr bwMode="auto">
            <a:xfrm>
              <a:off x="2695" y="1619"/>
              <a:ext cx="18" cy="18"/>
            </a:xfrm>
            <a:custGeom>
              <a:avLst/>
              <a:gdLst>
                <a:gd name="T0" fmla="*/ 216 w 249"/>
                <a:gd name="T1" fmla="*/ 44 h 249"/>
                <a:gd name="T2" fmla="*/ 198 w 249"/>
                <a:gd name="T3" fmla="*/ 27 h 249"/>
                <a:gd name="T4" fmla="*/ 177 w 249"/>
                <a:gd name="T5" fmla="*/ 14 h 249"/>
                <a:gd name="T6" fmla="*/ 153 w 249"/>
                <a:gd name="T7" fmla="*/ 5 h 249"/>
                <a:gd name="T8" fmla="*/ 129 w 249"/>
                <a:gd name="T9" fmla="*/ 1 h 249"/>
                <a:gd name="T10" fmla="*/ 105 w 249"/>
                <a:gd name="T11" fmla="*/ 1 h 249"/>
                <a:gd name="T12" fmla="*/ 81 w 249"/>
                <a:gd name="T13" fmla="*/ 6 h 249"/>
                <a:gd name="T14" fmla="*/ 58 w 249"/>
                <a:gd name="T15" fmla="*/ 15 h 249"/>
                <a:gd name="T16" fmla="*/ 39 w 249"/>
                <a:gd name="T17" fmla="*/ 30 h 249"/>
                <a:gd name="T18" fmla="*/ 23 w 249"/>
                <a:gd name="T19" fmla="*/ 49 h 249"/>
                <a:gd name="T20" fmla="*/ 11 w 249"/>
                <a:gd name="T21" fmla="*/ 70 h 249"/>
                <a:gd name="T22" fmla="*/ 4 w 249"/>
                <a:gd name="T23" fmla="*/ 93 h 249"/>
                <a:gd name="T24" fmla="*/ 0 w 249"/>
                <a:gd name="T25" fmla="*/ 117 h 249"/>
                <a:gd name="T26" fmla="*/ 0 w 249"/>
                <a:gd name="T27" fmla="*/ 142 h 249"/>
                <a:gd name="T28" fmla="*/ 6 w 249"/>
                <a:gd name="T29" fmla="*/ 165 h 249"/>
                <a:gd name="T30" fmla="*/ 15 w 249"/>
                <a:gd name="T31" fmla="*/ 189 h 249"/>
                <a:gd name="T32" fmla="*/ 30 w 249"/>
                <a:gd name="T33" fmla="*/ 210 h 249"/>
                <a:gd name="T34" fmla="*/ 50 w 249"/>
                <a:gd name="T35" fmla="*/ 226 h 249"/>
                <a:gd name="T36" fmla="*/ 70 w 249"/>
                <a:gd name="T37" fmla="*/ 238 h 249"/>
                <a:gd name="T38" fmla="*/ 93 w 249"/>
                <a:gd name="T39" fmla="*/ 246 h 249"/>
                <a:gd name="T40" fmla="*/ 117 w 249"/>
                <a:gd name="T41" fmla="*/ 249 h 249"/>
                <a:gd name="T42" fmla="*/ 142 w 249"/>
                <a:gd name="T43" fmla="*/ 247 h 249"/>
                <a:gd name="T44" fmla="*/ 166 w 249"/>
                <a:gd name="T45" fmla="*/ 241 h 249"/>
                <a:gd name="T46" fmla="*/ 189 w 249"/>
                <a:gd name="T47" fmla="*/ 231 h 249"/>
                <a:gd name="T48" fmla="*/ 210 w 249"/>
                <a:gd name="T49" fmla="*/ 216 h 249"/>
                <a:gd name="T50" fmla="*/ 226 w 249"/>
                <a:gd name="T51" fmla="*/ 198 h 249"/>
                <a:gd name="T52" fmla="*/ 238 w 249"/>
                <a:gd name="T53" fmla="*/ 177 h 249"/>
                <a:gd name="T54" fmla="*/ 246 w 249"/>
                <a:gd name="T55" fmla="*/ 154 h 249"/>
                <a:gd name="T56" fmla="*/ 249 w 249"/>
                <a:gd name="T57" fmla="*/ 130 h 249"/>
                <a:gd name="T58" fmla="*/ 247 w 249"/>
                <a:gd name="T59" fmla="*/ 107 h 249"/>
                <a:gd name="T60" fmla="*/ 241 w 249"/>
                <a:gd name="T61" fmla="*/ 85 h 249"/>
                <a:gd name="T62" fmla="*/ 231 w 249"/>
                <a:gd name="T63"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49">
                  <a:moveTo>
                    <a:pt x="224" y="54"/>
                  </a:moveTo>
                  <a:lnTo>
                    <a:pt x="216" y="44"/>
                  </a:lnTo>
                  <a:lnTo>
                    <a:pt x="207" y="35"/>
                  </a:lnTo>
                  <a:lnTo>
                    <a:pt x="198" y="27"/>
                  </a:lnTo>
                  <a:lnTo>
                    <a:pt x="188" y="20"/>
                  </a:lnTo>
                  <a:lnTo>
                    <a:pt x="177" y="14"/>
                  </a:lnTo>
                  <a:lnTo>
                    <a:pt x="165" y="9"/>
                  </a:lnTo>
                  <a:lnTo>
                    <a:pt x="153" y="5"/>
                  </a:lnTo>
                  <a:lnTo>
                    <a:pt x="141" y="2"/>
                  </a:lnTo>
                  <a:lnTo>
                    <a:pt x="129" y="1"/>
                  </a:lnTo>
                  <a:lnTo>
                    <a:pt x="117" y="0"/>
                  </a:lnTo>
                  <a:lnTo>
                    <a:pt x="105" y="1"/>
                  </a:lnTo>
                  <a:lnTo>
                    <a:pt x="93" y="3"/>
                  </a:lnTo>
                  <a:lnTo>
                    <a:pt x="81" y="6"/>
                  </a:lnTo>
                  <a:lnTo>
                    <a:pt x="69" y="10"/>
                  </a:lnTo>
                  <a:lnTo>
                    <a:pt x="58" y="15"/>
                  </a:lnTo>
                  <a:lnTo>
                    <a:pt x="47" y="22"/>
                  </a:lnTo>
                  <a:lnTo>
                    <a:pt x="39" y="30"/>
                  </a:lnTo>
                  <a:lnTo>
                    <a:pt x="30" y="39"/>
                  </a:lnTo>
                  <a:lnTo>
                    <a:pt x="23" y="49"/>
                  </a:lnTo>
                  <a:lnTo>
                    <a:pt x="17" y="59"/>
                  </a:lnTo>
                  <a:lnTo>
                    <a:pt x="11" y="70"/>
                  </a:lnTo>
                  <a:lnTo>
                    <a:pt x="7" y="82"/>
                  </a:lnTo>
                  <a:lnTo>
                    <a:pt x="4" y="93"/>
                  </a:lnTo>
                  <a:lnTo>
                    <a:pt x="1" y="105"/>
                  </a:lnTo>
                  <a:lnTo>
                    <a:pt x="0" y="117"/>
                  </a:lnTo>
                  <a:lnTo>
                    <a:pt x="0" y="129"/>
                  </a:lnTo>
                  <a:lnTo>
                    <a:pt x="0" y="142"/>
                  </a:lnTo>
                  <a:lnTo>
                    <a:pt x="2" y="154"/>
                  </a:lnTo>
                  <a:lnTo>
                    <a:pt x="6" y="165"/>
                  </a:lnTo>
                  <a:lnTo>
                    <a:pt x="10" y="178"/>
                  </a:lnTo>
                  <a:lnTo>
                    <a:pt x="15" y="189"/>
                  </a:lnTo>
                  <a:lnTo>
                    <a:pt x="22" y="200"/>
                  </a:lnTo>
                  <a:lnTo>
                    <a:pt x="30" y="210"/>
                  </a:lnTo>
                  <a:lnTo>
                    <a:pt x="40" y="219"/>
                  </a:lnTo>
                  <a:lnTo>
                    <a:pt x="50" y="226"/>
                  </a:lnTo>
                  <a:lnTo>
                    <a:pt x="60" y="233"/>
                  </a:lnTo>
                  <a:lnTo>
                    <a:pt x="70" y="238"/>
                  </a:lnTo>
                  <a:lnTo>
                    <a:pt x="82" y="243"/>
                  </a:lnTo>
                  <a:lnTo>
                    <a:pt x="93" y="246"/>
                  </a:lnTo>
                  <a:lnTo>
                    <a:pt x="105" y="248"/>
                  </a:lnTo>
                  <a:lnTo>
                    <a:pt x="117" y="249"/>
                  </a:lnTo>
                  <a:lnTo>
                    <a:pt x="129" y="249"/>
                  </a:lnTo>
                  <a:lnTo>
                    <a:pt x="142" y="247"/>
                  </a:lnTo>
                  <a:lnTo>
                    <a:pt x="154" y="245"/>
                  </a:lnTo>
                  <a:lnTo>
                    <a:pt x="166" y="241"/>
                  </a:lnTo>
                  <a:lnTo>
                    <a:pt x="178" y="237"/>
                  </a:lnTo>
                  <a:lnTo>
                    <a:pt x="189" y="231"/>
                  </a:lnTo>
                  <a:lnTo>
                    <a:pt x="200" y="224"/>
                  </a:lnTo>
                  <a:lnTo>
                    <a:pt x="210" y="216"/>
                  </a:lnTo>
                  <a:lnTo>
                    <a:pt x="219" y="207"/>
                  </a:lnTo>
                  <a:lnTo>
                    <a:pt x="226" y="198"/>
                  </a:lnTo>
                  <a:lnTo>
                    <a:pt x="233" y="188"/>
                  </a:lnTo>
                  <a:lnTo>
                    <a:pt x="238" y="177"/>
                  </a:lnTo>
                  <a:lnTo>
                    <a:pt x="243" y="165"/>
                  </a:lnTo>
                  <a:lnTo>
                    <a:pt x="246" y="154"/>
                  </a:lnTo>
                  <a:lnTo>
                    <a:pt x="248" y="142"/>
                  </a:lnTo>
                  <a:lnTo>
                    <a:pt x="249" y="130"/>
                  </a:lnTo>
                  <a:lnTo>
                    <a:pt x="249" y="119"/>
                  </a:lnTo>
                  <a:lnTo>
                    <a:pt x="247" y="107"/>
                  </a:lnTo>
                  <a:lnTo>
                    <a:pt x="245" y="96"/>
                  </a:lnTo>
                  <a:lnTo>
                    <a:pt x="241" y="85"/>
                  </a:lnTo>
                  <a:lnTo>
                    <a:pt x="237" y="75"/>
                  </a:lnTo>
                  <a:lnTo>
                    <a:pt x="231" y="64"/>
                  </a:lnTo>
                  <a:lnTo>
                    <a:pt x="224" y="54"/>
                  </a:lnTo>
                  <a:close/>
                </a:path>
              </a:pathLst>
            </a:custGeom>
            <a:solidFill>
              <a:srgbClr val="E46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5"/>
            <p:cNvSpPr>
              <a:spLocks/>
            </p:cNvSpPr>
            <p:nvPr/>
          </p:nvSpPr>
          <p:spPr bwMode="auto">
            <a:xfrm>
              <a:off x="2859" y="1524"/>
              <a:ext cx="21" cy="21"/>
            </a:xfrm>
            <a:custGeom>
              <a:avLst/>
              <a:gdLst>
                <a:gd name="T0" fmla="*/ 252 w 289"/>
                <a:gd name="T1" fmla="*/ 44 h 294"/>
                <a:gd name="T2" fmla="*/ 230 w 289"/>
                <a:gd name="T3" fmla="*/ 25 h 294"/>
                <a:gd name="T4" fmla="*/ 205 w 289"/>
                <a:gd name="T5" fmla="*/ 12 h 294"/>
                <a:gd name="T6" fmla="*/ 179 w 289"/>
                <a:gd name="T7" fmla="*/ 3 h 294"/>
                <a:gd name="T8" fmla="*/ 153 w 289"/>
                <a:gd name="T9" fmla="*/ 0 h 294"/>
                <a:gd name="T10" fmla="*/ 125 w 289"/>
                <a:gd name="T11" fmla="*/ 3 h 294"/>
                <a:gd name="T12" fmla="*/ 98 w 289"/>
                <a:gd name="T13" fmla="*/ 10 h 294"/>
                <a:gd name="T14" fmla="*/ 72 w 289"/>
                <a:gd name="T15" fmla="*/ 23 h 294"/>
                <a:gd name="T16" fmla="*/ 48 w 289"/>
                <a:gd name="T17" fmla="*/ 40 h 294"/>
                <a:gd name="T18" fmla="*/ 28 w 289"/>
                <a:gd name="T19" fmla="*/ 63 h 294"/>
                <a:gd name="T20" fmla="*/ 14 w 289"/>
                <a:gd name="T21" fmla="*/ 87 h 294"/>
                <a:gd name="T22" fmla="*/ 4 w 289"/>
                <a:gd name="T23" fmla="*/ 113 h 294"/>
                <a:gd name="T24" fmla="*/ 0 w 289"/>
                <a:gd name="T25" fmla="*/ 139 h 294"/>
                <a:gd name="T26" fmla="*/ 1 w 289"/>
                <a:gd name="T27" fmla="*/ 168 h 294"/>
                <a:gd name="T28" fmla="*/ 7 w 289"/>
                <a:gd name="T29" fmla="*/ 195 h 294"/>
                <a:gd name="T30" fmla="*/ 19 w 289"/>
                <a:gd name="T31" fmla="*/ 221 h 294"/>
                <a:gd name="T32" fmla="*/ 37 w 289"/>
                <a:gd name="T33" fmla="*/ 244 h 294"/>
                <a:gd name="T34" fmla="*/ 58 w 289"/>
                <a:gd name="T35" fmla="*/ 265 h 294"/>
                <a:gd name="T36" fmla="*/ 83 w 289"/>
                <a:gd name="T37" fmla="*/ 279 h 294"/>
                <a:gd name="T38" fmla="*/ 109 w 289"/>
                <a:gd name="T39" fmla="*/ 289 h 294"/>
                <a:gd name="T40" fmla="*/ 136 w 289"/>
                <a:gd name="T41" fmla="*/ 293 h 294"/>
                <a:gd name="T42" fmla="*/ 163 w 289"/>
                <a:gd name="T43" fmla="*/ 292 h 294"/>
                <a:gd name="T44" fmla="*/ 190 w 289"/>
                <a:gd name="T45" fmla="*/ 286 h 294"/>
                <a:gd name="T46" fmla="*/ 216 w 289"/>
                <a:gd name="T47" fmla="*/ 274 h 294"/>
                <a:gd name="T48" fmla="*/ 240 w 289"/>
                <a:gd name="T49" fmla="*/ 255 h 294"/>
                <a:gd name="T50" fmla="*/ 260 w 289"/>
                <a:gd name="T51" fmla="*/ 233 h 294"/>
                <a:gd name="T52" fmla="*/ 274 w 289"/>
                <a:gd name="T53" fmla="*/ 208 h 294"/>
                <a:gd name="T54" fmla="*/ 284 w 289"/>
                <a:gd name="T55" fmla="*/ 181 h 294"/>
                <a:gd name="T56" fmla="*/ 289 w 289"/>
                <a:gd name="T57" fmla="*/ 152 h 294"/>
                <a:gd name="T58" fmla="*/ 288 w 289"/>
                <a:gd name="T59" fmla="*/ 123 h 294"/>
                <a:gd name="T60" fmla="*/ 281 w 289"/>
                <a:gd name="T61" fmla="*/ 95 h 294"/>
                <a:gd name="T62" fmla="*/ 269 w 289"/>
                <a:gd name="T63" fmla="*/ 6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4">
                  <a:moveTo>
                    <a:pt x="261" y="56"/>
                  </a:moveTo>
                  <a:lnTo>
                    <a:pt x="252" y="44"/>
                  </a:lnTo>
                  <a:lnTo>
                    <a:pt x="241" y="34"/>
                  </a:lnTo>
                  <a:lnTo>
                    <a:pt x="230" y="25"/>
                  </a:lnTo>
                  <a:lnTo>
                    <a:pt x="218" y="18"/>
                  </a:lnTo>
                  <a:lnTo>
                    <a:pt x="205" y="12"/>
                  </a:lnTo>
                  <a:lnTo>
                    <a:pt x="193" y="7"/>
                  </a:lnTo>
                  <a:lnTo>
                    <a:pt x="179" y="3"/>
                  </a:lnTo>
                  <a:lnTo>
                    <a:pt x="166" y="1"/>
                  </a:lnTo>
                  <a:lnTo>
                    <a:pt x="153" y="0"/>
                  </a:lnTo>
                  <a:lnTo>
                    <a:pt x="139" y="1"/>
                  </a:lnTo>
                  <a:lnTo>
                    <a:pt x="125" y="3"/>
                  </a:lnTo>
                  <a:lnTo>
                    <a:pt x="112" y="6"/>
                  </a:lnTo>
                  <a:lnTo>
                    <a:pt x="98" y="10"/>
                  </a:lnTo>
                  <a:lnTo>
                    <a:pt x="85" y="16"/>
                  </a:lnTo>
                  <a:lnTo>
                    <a:pt x="72" y="23"/>
                  </a:lnTo>
                  <a:lnTo>
                    <a:pt x="59" y="31"/>
                  </a:lnTo>
                  <a:lnTo>
                    <a:pt x="48" y="40"/>
                  </a:lnTo>
                  <a:lnTo>
                    <a:pt x="38" y="51"/>
                  </a:lnTo>
                  <a:lnTo>
                    <a:pt x="28" y="63"/>
                  </a:lnTo>
                  <a:lnTo>
                    <a:pt x="21" y="74"/>
                  </a:lnTo>
                  <a:lnTo>
                    <a:pt x="14" y="87"/>
                  </a:lnTo>
                  <a:lnTo>
                    <a:pt x="8" y="99"/>
                  </a:lnTo>
                  <a:lnTo>
                    <a:pt x="4" y="113"/>
                  </a:lnTo>
                  <a:lnTo>
                    <a:pt x="1" y="126"/>
                  </a:lnTo>
                  <a:lnTo>
                    <a:pt x="0" y="139"/>
                  </a:lnTo>
                  <a:lnTo>
                    <a:pt x="0" y="153"/>
                  </a:lnTo>
                  <a:lnTo>
                    <a:pt x="1" y="168"/>
                  </a:lnTo>
                  <a:lnTo>
                    <a:pt x="3" y="181"/>
                  </a:lnTo>
                  <a:lnTo>
                    <a:pt x="7" y="195"/>
                  </a:lnTo>
                  <a:lnTo>
                    <a:pt x="12" y="208"/>
                  </a:lnTo>
                  <a:lnTo>
                    <a:pt x="19" y="221"/>
                  </a:lnTo>
                  <a:lnTo>
                    <a:pt x="27" y="233"/>
                  </a:lnTo>
                  <a:lnTo>
                    <a:pt x="37" y="244"/>
                  </a:lnTo>
                  <a:lnTo>
                    <a:pt x="47" y="254"/>
                  </a:lnTo>
                  <a:lnTo>
                    <a:pt x="58" y="265"/>
                  </a:lnTo>
                  <a:lnTo>
                    <a:pt x="70" y="272"/>
                  </a:lnTo>
                  <a:lnTo>
                    <a:pt x="83" y="279"/>
                  </a:lnTo>
                  <a:lnTo>
                    <a:pt x="96" y="285"/>
                  </a:lnTo>
                  <a:lnTo>
                    <a:pt x="109" y="289"/>
                  </a:lnTo>
                  <a:lnTo>
                    <a:pt x="122" y="292"/>
                  </a:lnTo>
                  <a:lnTo>
                    <a:pt x="136" y="293"/>
                  </a:lnTo>
                  <a:lnTo>
                    <a:pt x="149" y="294"/>
                  </a:lnTo>
                  <a:lnTo>
                    <a:pt x="163" y="292"/>
                  </a:lnTo>
                  <a:lnTo>
                    <a:pt x="177" y="290"/>
                  </a:lnTo>
                  <a:lnTo>
                    <a:pt x="190" y="286"/>
                  </a:lnTo>
                  <a:lnTo>
                    <a:pt x="203" y="281"/>
                  </a:lnTo>
                  <a:lnTo>
                    <a:pt x="216" y="274"/>
                  </a:lnTo>
                  <a:lnTo>
                    <a:pt x="229" y="266"/>
                  </a:lnTo>
                  <a:lnTo>
                    <a:pt x="240" y="255"/>
                  </a:lnTo>
                  <a:lnTo>
                    <a:pt x="251" y="245"/>
                  </a:lnTo>
                  <a:lnTo>
                    <a:pt x="260" y="233"/>
                  </a:lnTo>
                  <a:lnTo>
                    <a:pt x="268" y="221"/>
                  </a:lnTo>
                  <a:lnTo>
                    <a:pt x="274" y="208"/>
                  </a:lnTo>
                  <a:lnTo>
                    <a:pt x="280" y="195"/>
                  </a:lnTo>
                  <a:lnTo>
                    <a:pt x="284" y="181"/>
                  </a:lnTo>
                  <a:lnTo>
                    <a:pt x="287" y="167"/>
                  </a:lnTo>
                  <a:lnTo>
                    <a:pt x="289" y="152"/>
                  </a:lnTo>
                  <a:lnTo>
                    <a:pt x="289" y="137"/>
                  </a:lnTo>
                  <a:lnTo>
                    <a:pt x="288" y="123"/>
                  </a:lnTo>
                  <a:lnTo>
                    <a:pt x="285" y="109"/>
                  </a:lnTo>
                  <a:lnTo>
                    <a:pt x="281" y="95"/>
                  </a:lnTo>
                  <a:lnTo>
                    <a:pt x="276" y="81"/>
                  </a:lnTo>
                  <a:lnTo>
                    <a:pt x="269" y="68"/>
                  </a:lnTo>
                  <a:lnTo>
                    <a:pt x="261" y="56"/>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6"/>
            <p:cNvSpPr>
              <a:spLocks/>
            </p:cNvSpPr>
            <p:nvPr/>
          </p:nvSpPr>
          <p:spPr bwMode="auto">
            <a:xfrm>
              <a:off x="2740" y="1373"/>
              <a:ext cx="20" cy="21"/>
            </a:xfrm>
            <a:custGeom>
              <a:avLst/>
              <a:gdLst>
                <a:gd name="T0" fmla="*/ 252 w 289"/>
                <a:gd name="T1" fmla="*/ 43 h 292"/>
                <a:gd name="T2" fmla="*/ 229 w 289"/>
                <a:gd name="T3" fmla="*/ 25 h 292"/>
                <a:gd name="T4" fmla="*/ 205 w 289"/>
                <a:gd name="T5" fmla="*/ 11 h 292"/>
                <a:gd name="T6" fmla="*/ 180 w 289"/>
                <a:gd name="T7" fmla="*/ 3 h 292"/>
                <a:gd name="T8" fmla="*/ 153 w 289"/>
                <a:gd name="T9" fmla="*/ 0 h 292"/>
                <a:gd name="T10" fmla="*/ 125 w 289"/>
                <a:gd name="T11" fmla="*/ 2 h 292"/>
                <a:gd name="T12" fmla="*/ 98 w 289"/>
                <a:gd name="T13" fmla="*/ 10 h 292"/>
                <a:gd name="T14" fmla="*/ 72 w 289"/>
                <a:gd name="T15" fmla="*/ 23 h 292"/>
                <a:gd name="T16" fmla="*/ 48 w 289"/>
                <a:gd name="T17" fmla="*/ 40 h 292"/>
                <a:gd name="T18" fmla="*/ 29 w 289"/>
                <a:gd name="T19" fmla="*/ 62 h 292"/>
                <a:gd name="T20" fmla="*/ 14 w 289"/>
                <a:gd name="T21" fmla="*/ 86 h 292"/>
                <a:gd name="T22" fmla="*/ 4 w 289"/>
                <a:gd name="T23" fmla="*/ 112 h 292"/>
                <a:gd name="T24" fmla="*/ 0 w 289"/>
                <a:gd name="T25" fmla="*/ 139 h 292"/>
                <a:gd name="T26" fmla="*/ 1 w 289"/>
                <a:gd name="T27" fmla="*/ 167 h 292"/>
                <a:gd name="T28" fmla="*/ 7 w 289"/>
                <a:gd name="T29" fmla="*/ 194 h 292"/>
                <a:gd name="T30" fmla="*/ 19 w 289"/>
                <a:gd name="T31" fmla="*/ 220 h 292"/>
                <a:gd name="T32" fmla="*/ 37 w 289"/>
                <a:gd name="T33" fmla="*/ 244 h 292"/>
                <a:gd name="T34" fmla="*/ 58 w 289"/>
                <a:gd name="T35" fmla="*/ 263 h 292"/>
                <a:gd name="T36" fmla="*/ 82 w 289"/>
                <a:gd name="T37" fmla="*/ 278 h 292"/>
                <a:gd name="T38" fmla="*/ 109 w 289"/>
                <a:gd name="T39" fmla="*/ 288 h 292"/>
                <a:gd name="T40" fmla="*/ 136 w 289"/>
                <a:gd name="T41" fmla="*/ 292 h 292"/>
                <a:gd name="T42" fmla="*/ 163 w 289"/>
                <a:gd name="T43" fmla="*/ 291 h 292"/>
                <a:gd name="T44" fmla="*/ 190 w 289"/>
                <a:gd name="T45" fmla="*/ 285 h 292"/>
                <a:gd name="T46" fmla="*/ 216 w 289"/>
                <a:gd name="T47" fmla="*/ 273 h 292"/>
                <a:gd name="T48" fmla="*/ 241 w 289"/>
                <a:gd name="T49" fmla="*/ 255 h 292"/>
                <a:gd name="T50" fmla="*/ 260 w 289"/>
                <a:gd name="T51" fmla="*/ 233 h 292"/>
                <a:gd name="T52" fmla="*/ 275 w 289"/>
                <a:gd name="T53" fmla="*/ 208 h 292"/>
                <a:gd name="T54" fmla="*/ 284 w 289"/>
                <a:gd name="T55" fmla="*/ 180 h 292"/>
                <a:gd name="T56" fmla="*/ 289 w 289"/>
                <a:gd name="T57" fmla="*/ 151 h 292"/>
                <a:gd name="T58" fmla="*/ 288 w 289"/>
                <a:gd name="T59" fmla="*/ 123 h 292"/>
                <a:gd name="T60" fmla="*/ 281 w 289"/>
                <a:gd name="T61" fmla="*/ 94 h 292"/>
                <a:gd name="T62" fmla="*/ 269 w 289"/>
                <a:gd name="T63" fmla="*/ 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2">
                  <a:moveTo>
                    <a:pt x="261" y="55"/>
                  </a:moveTo>
                  <a:lnTo>
                    <a:pt x="252" y="43"/>
                  </a:lnTo>
                  <a:lnTo>
                    <a:pt x="241" y="33"/>
                  </a:lnTo>
                  <a:lnTo>
                    <a:pt x="229" y="25"/>
                  </a:lnTo>
                  <a:lnTo>
                    <a:pt x="218" y="17"/>
                  </a:lnTo>
                  <a:lnTo>
                    <a:pt x="205" y="11"/>
                  </a:lnTo>
                  <a:lnTo>
                    <a:pt x="193" y="7"/>
                  </a:lnTo>
                  <a:lnTo>
                    <a:pt x="180" y="3"/>
                  </a:lnTo>
                  <a:lnTo>
                    <a:pt x="166" y="1"/>
                  </a:lnTo>
                  <a:lnTo>
                    <a:pt x="153" y="0"/>
                  </a:lnTo>
                  <a:lnTo>
                    <a:pt x="139" y="1"/>
                  </a:lnTo>
                  <a:lnTo>
                    <a:pt x="125" y="2"/>
                  </a:lnTo>
                  <a:lnTo>
                    <a:pt x="112" y="5"/>
                  </a:lnTo>
                  <a:lnTo>
                    <a:pt x="98" y="10"/>
                  </a:lnTo>
                  <a:lnTo>
                    <a:pt x="84" y="15"/>
                  </a:lnTo>
                  <a:lnTo>
                    <a:pt x="72" y="23"/>
                  </a:lnTo>
                  <a:lnTo>
                    <a:pt x="59" y="31"/>
                  </a:lnTo>
                  <a:lnTo>
                    <a:pt x="48" y="40"/>
                  </a:lnTo>
                  <a:lnTo>
                    <a:pt x="38" y="51"/>
                  </a:lnTo>
                  <a:lnTo>
                    <a:pt x="29" y="62"/>
                  </a:lnTo>
                  <a:lnTo>
                    <a:pt x="21" y="73"/>
                  </a:lnTo>
                  <a:lnTo>
                    <a:pt x="14" y="86"/>
                  </a:lnTo>
                  <a:lnTo>
                    <a:pt x="9" y="99"/>
                  </a:lnTo>
                  <a:lnTo>
                    <a:pt x="4" y="112"/>
                  </a:lnTo>
                  <a:lnTo>
                    <a:pt x="2" y="126"/>
                  </a:lnTo>
                  <a:lnTo>
                    <a:pt x="0" y="139"/>
                  </a:lnTo>
                  <a:lnTo>
                    <a:pt x="0" y="153"/>
                  </a:lnTo>
                  <a:lnTo>
                    <a:pt x="1" y="167"/>
                  </a:lnTo>
                  <a:lnTo>
                    <a:pt x="3" y="180"/>
                  </a:lnTo>
                  <a:lnTo>
                    <a:pt x="7" y="194"/>
                  </a:lnTo>
                  <a:lnTo>
                    <a:pt x="12" y="208"/>
                  </a:lnTo>
                  <a:lnTo>
                    <a:pt x="19" y="220"/>
                  </a:lnTo>
                  <a:lnTo>
                    <a:pt x="28" y="233"/>
                  </a:lnTo>
                  <a:lnTo>
                    <a:pt x="37" y="244"/>
                  </a:lnTo>
                  <a:lnTo>
                    <a:pt x="47" y="254"/>
                  </a:lnTo>
                  <a:lnTo>
                    <a:pt x="58" y="263"/>
                  </a:lnTo>
                  <a:lnTo>
                    <a:pt x="70" y="271"/>
                  </a:lnTo>
                  <a:lnTo>
                    <a:pt x="82" y="278"/>
                  </a:lnTo>
                  <a:lnTo>
                    <a:pt x="96" y="283"/>
                  </a:lnTo>
                  <a:lnTo>
                    <a:pt x="109" y="288"/>
                  </a:lnTo>
                  <a:lnTo>
                    <a:pt x="122" y="290"/>
                  </a:lnTo>
                  <a:lnTo>
                    <a:pt x="136" y="292"/>
                  </a:lnTo>
                  <a:lnTo>
                    <a:pt x="150" y="292"/>
                  </a:lnTo>
                  <a:lnTo>
                    <a:pt x="163" y="291"/>
                  </a:lnTo>
                  <a:lnTo>
                    <a:pt x="177" y="289"/>
                  </a:lnTo>
                  <a:lnTo>
                    <a:pt x="190" y="285"/>
                  </a:lnTo>
                  <a:lnTo>
                    <a:pt x="203" y="280"/>
                  </a:lnTo>
                  <a:lnTo>
                    <a:pt x="216" y="273"/>
                  </a:lnTo>
                  <a:lnTo>
                    <a:pt x="228" y="265"/>
                  </a:lnTo>
                  <a:lnTo>
                    <a:pt x="241" y="255"/>
                  </a:lnTo>
                  <a:lnTo>
                    <a:pt x="251" y="244"/>
                  </a:lnTo>
                  <a:lnTo>
                    <a:pt x="260" y="233"/>
                  </a:lnTo>
                  <a:lnTo>
                    <a:pt x="268" y="221"/>
                  </a:lnTo>
                  <a:lnTo>
                    <a:pt x="275" y="208"/>
                  </a:lnTo>
                  <a:lnTo>
                    <a:pt x="280" y="194"/>
                  </a:lnTo>
                  <a:lnTo>
                    <a:pt x="284" y="180"/>
                  </a:lnTo>
                  <a:lnTo>
                    <a:pt x="287" y="166"/>
                  </a:lnTo>
                  <a:lnTo>
                    <a:pt x="289" y="151"/>
                  </a:lnTo>
                  <a:lnTo>
                    <a:pt x="289" y="137"/>
                  </a:lnTo>
                  <a:lnTo>
                    <a:pt x="288" y="123"/>
                  </a:lnTo>
                  <a:lnTo>
                    <a:pt x="285" y="108"/>
                  </a:lnTo>
                  <a:lnTo>
                    <a:pt x="281" y="94"/>
                  </a:lnTo>
                  <a:lnTo>
                    <a:pt x="276" y="80"/>
                  </a:lnTo>
                  <a:lnTo>
                    <a:pt x="269" y="67"/>
                  </a:lnTo>
                  <a:lnTo>
                    <a:pt x="261" y="55"/>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7"/>
            <p:cNvSpPr>
              <a:spLocks/>
            </p:cNvSpPr>
            <p:nvPr/>
          </p:nvSpPr>
          <p:spPr bwMode="auto">
            <a:xfrm>
              <a:off x="2878" y="1300"/>
              <a:ext cx="21" cy="21"/>
            </a:xfrm>
            <a:custGeom>
              <a:avLst/>
              <a:gdLst>
                <a:gd name="T0" fmla="*/ 252 w 289"/>
                <a:gd name="T1" fmla="*/ 49 h 294"/>
                <a:gd name="T2" fmla="*/ 230 w 289"/>
                <a:gd name="T3" fmla="*/ 29 h 294"/>
                <a:gd name="T4" fmla="*/ 206 w 289"/>
                <a:gd name="T5" fmla="*/ 15 h 294"/>
                <a:gd name="T6" fmla="*/ 180 w 289"/>
                <a:gd name="T7" fmla="*/ 5 h 294"/>
                <a:gd name="T8" fmla="*/ 153 w 289"/>
                <a:gd name="T9" fmla="*/ 1 h 294"/>
                <a:gd name="T10" fmla="*/ 126 w 289"/>
                <a:gd name="T11" fmla="*/ 2 h 294"/>
                <a:gd name="T12" fmla="*/ 99 w 289"/>
                <a:gd name="T13" fmla="*/ 8 h 294"/>
                <a:gd name="T14" fmla="*/ 72 w 289"/>
                <a:gd name="T15" fmla="*/ 20 h 294"/>
                <a:gd name="T16" fmla="*/ 49 w 289"/>
                <a:gd name="T17" fmla="*/ 38 h 294"/>
                <a:gd name="T18" fmla="*/ 29 w 289"/>
                <a:gd name="T19" fmla="*/ 60 h 294"/>
                <a:gd name="T20" fmla="*/ 15 w 289"/>
                <a:gd name="T21" fmla="*/ 86 h 294"/>
                <a:gd name="T22" fmla="*/ 5 w 289"/>
                <a:gd name="T23" fmla="*/ 113 h 294"/>
                <a:gd name="T24" fmla="*/ 0 w 289"/>
                <a:gd name="T25" fmla="*/ 141 h 294"/>
                <a:gd name="T26" fmla="*/ 1 w 289"/>
                <a:gd name="T27" fmla="*/ 170 h 294"/>
                <a:gd name="T28" fmla="*/ 8 w 289"/>
                <a:gd name="T29" fmla="*/ 199 h 294"/>
                <a:gd name="T30" fmla="*/ 20 w 289"/>
                <a:gd name="T31" fmla="*/ 226 h 294"/>
                <a:gd name="T32" fmla="*/ 37 w 289"/>
                <a:gd name="T33" fmla="*/ 249 h 294"/>
                <a:gd name="T34" fmla="*/ 59 w 289"/>
                <a:gd name="T35" fmla="*/ 268 h 294"/>
                <a:gd name="T36" fmla="*/ 83 w 289"/>
                <a:gd name="T37" fmla="*/ 281 h 294"/>
                <a:gd name="T38" fmla="*/ 109 w 289"/>
                <a:gd name="T39" fmla="*/ 291 h 294"/>
                <a:gd name="T40" fmla="*/ 136 w 289"/>
                <a:gd name="T41" fmla="*/ 294 h 294"/>
                <a:gd name="T42" fmla="*/ 164 w 289"/>
                <a:gd name="T43" fmla="*/ 291 h 294"/>
                <a:gd name="T44" fmla="*/ 191 w 289"/>
                <a:gd name="T45" fmla="*/ 283 h 294"/>
                <a:gd name="T46" fmla="*/ 216 w 289"/>
                <a:gd name="T47" fmla="*/ 270 h 294"/>
                <a:gd name="T48" fmla="*/ 241 w 289"/>
                <a:gd name="T49" fmla="*/ 252 h 294"/>
                <a:gd name="T50" fmla="*/ 260 w 289"/>
                <a:gd name="T51" fmla="*/ 231 h 294"/>
                <a:gd name="T52" fmla="*/ 275 w 289"/>
                <a:gd name="T53" fmla="*/ 207 h 294"/>
                <a:gd name="T54" fmla="*/ 285 w 289"/>
                <a:gd name="T55" fmla="*/ 180 h 294"/>
                <a:gd name="T56" fmla="*/ 289 w 289"/>
                <a:gd name="T57" fmla="*/ 154 h 294"/>
                <a:gd name="T58" fmla="*/ 288 w 289"/>
                <a:gd name="T59" fmla="*/ 126 h 294"/>
                <a:gd name="T60" fmla="*/ 282 w 289"/>
                <a:gd name="T61" fmla="*/ 99 h 294"/>
                <a:gd name="T62" fmla="*/ 270 w 289"/>
                <a:gd name="T63" fmla="*/ 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4">
                  <a:moveTo>
                    <a:pt x="262" y="60"/>
                  </a:moveTo>
                  <a:lnTo>
                    <a:pt x="252" y="49"/>
                  </a:lnTo>
                  <a:lnTo>
                    <a:pt x="242" y="38"/>
                  </a:lnTo>
                  <a:lnTo>
                    <a:pt x="230" y="29"/>
                  </a:lnTo>
                  <a:lnTo>
                    <a:pt x="218" y="21"/>
                  </a:lnTo>
                  <a:lnTo>
                    <a:pt x="206" y="15"/>
                  </a:lnTo>
                  <a:lnTo>
                    <a:pt x="193" y="9"/>
                  </a:lnTo>
                  <a:lnTo>
                    <a:pt x="180" y="5"/>
                  </a:lnTo>
                  <a:lnTo>
                    <a:pt x="167" y="2"/>
                  </a:lnTo>
                  <a:lnTo>
                    <a:pt x="153" y="1"/>
                  </a:lnTo>
                  <a:lnTo>
                    <a:pt x="140" y="0"/>
                  </a:lnTo>
                  <a:lnTo>
                    <a:pt x="126" y="2"/>
                  </a:lnTo>
                  <a:lnTo>
                    <a:pt x="112" y="4"/>
                  </a:lnTo>
                  <a:lnTo>
                    <a:pt x="99" y="8"/>
                  </a:lnTo>
                  <a:lnTo>
                    <a:pt x="85" y="13"/>
                  </a:lnTo>
                  <a:lnTo>
                    <a:pt x="72" y="20"/>
                  </a:lnTo>
                  <a:lnTo>
                    <a:pt x="60" y="28"/>
                  </a:lnTo>
                  <a:lnTo>
                    <a:pt x="49" y="38"/>
                  </a:lnTo>
                  <a:lnTo>
                    <a:pt x="38" y="48"/>
                  </a:lnTo>
                  <a:lnTo>
                    <a:pt x="29" y="60"/>
                  </a:lnTo>
                  <a:lnTo>
                    <a:pt x="21" y="72"/>
                  </a:lnTo>
                  <a:lnTo>
                    <a:pt x="15" y="86"/>
                  </a:lnTo>
                  <a:lnTo>
                    <a:pt x="9" y="99"/>
                  </a:lnTo>
                  <a:lnTo>
                    <a:pt x="5" y="113"/>
                  </a:lnTo>
                  <a:lnTo>
                    <a:pt x="2" y="127"/>
                  </a:lnTo>
                  <a:lnTo>
                    <a:pt x="0" y="141"/>
                  </a:lnTo>
                  <a:lnTo>
                    <a:pt x="0" y="156"/>
                  </a:lnTo>
                  <a:lnTo>
                    <a:pt x="1" y="170"/>
                  </a:lnTo>
                  <a:lnTo>
                    <a:pt x="4" y="184"/>
                  </a:lnTo>
                  <a:lnTo>
                    <a:pt x="8" y="199"/>
                  </a:lnTo>
                  <a:lnTo>
                    <a:pt x="13" y="213"/>
                  </a:lnTo>
                  <a:lnTo>
                    <a:pt x="20" y="226"/>
                  </a:lnTo>
                  <a:lnTo>
                    <a:pt x="28" y="238"/>
                  </a:lnTo>
                  <a:lnTo>
                    <a:pt x="37" y="249"/>
                  </a:lnTo>
                  <a:lnTo>
                    <a:pt x="48" y="259"/>
                  </a:lnTo>
                  <a:lnTo>
                    <a:pt x="59" y="268"/>
                  </a:lnTo>
                  <a:lnTo>
                    <a:pt x="70" y="275"/>
                  </a:lnTo>
                  <a:lnTo>
                    <a:pt x="83" y="281"/>
                  </a:lnTo>
                  <a:lnTo>
                    <a:pt x="96" y="286"/>
                  </a:lnTo>
                  <a:lnTo>
                    <a:pt x="109" y="291"/>
                  </a:lnTo>
                  <a:lnTo>
                    <a:pt x="123" y="293"/>
                  </a:lnTo>
                  <a:lnTo>
                    <a:pt x="136" y="294"/>
                  </a:lnTo>
                  <a:lnTo>
                    <a:pt x="150" y="293"/>
                  </a:lnTo>
                  <a:lnTo>
                    <a:pt x="164" y="291"/>
                  </a:lnTo>
                  <a:lnTo>
                    <a:pt x="177" y="287"/>
                  </a:lnTo>
                  <a:lnTo>
                    <a:pt x="191" y="283"/>
                  </a:lnTo>
                  <a:lnTo>
                    <a:pt x="204" y="277"/>
                  </a:lnTo>
                  <a:lnTo>
                    <a:pt x="216" y="270"/>
                  </a:lnTo>
                  <a:lnTo>
                    <a:pt x="229" y="262"/>
                  </a:lnTo>
                  <a:lnTo>
                    <a:pt x="241" y="252"/>
                  </a:lnTo>
                  <a:lnTo>
                    <a:pt x="251" y="242"/>
                  </a:lnTo>
                  <a:lnTo>
                    <a:pt x="260" y="231"/>
                  </a:lnTo>
                  <a:lnTo>
                    <a:pt x="268" y="219"/>
                  </a:lnTo>
                  <a:lnTo>
                    <a:pt x="275" y="207"/>
                  </a:lnTo>
                  <a:lnTo>
                    <a:pt x="281" y="194"/>
                  </a:lnTo>
                  <a:lnTo>
                    <a:pt x="285" y="180"/>
                  </a:lnTo>
                  <a:lnTo>
                    <a:pt x="288" y="167"/>
                  </a:lnTo>
                  <a:lnTo>
                    <a:pt x="289" y="154"/>
                  </a:lnTo>
                  <a:lnTo>
                    <a:pt x="289" y="140"/>
                  </a:lnTo>
                  <a:lnTo>
                    <a:pt x="288" y="126"/>
                  </a:lnTo>
                  <a:lnTo>
                    <a:pt x="286" y="113"/>
                  </a:lnTo>
                  <a:lnTo>
                    <a:pt x="282" y="99"/>
                  </a:lnTo>
                  <a:lnTo>
                    <a:pt x="277" y="86"/>
                  </a:lnTo>
                  <a:lnTo>
                    <a:pt x="270" y="72"/>
                  </a:lnTo>
                  <a:lnTo>
                    <a:pt x="262" y="60"/>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8"/>
            <p:cNvSpPr>
              <a:spLocks/>
            </p:cNvSpPr>
            <p:nvPr/>
          </p:nvSpPr>
          <p:spPr bwMode="auto">
            <a:xfrm>
              <a:off x="2726" y="1703"/>
              <a:ext cx="21" cy="20"/>
            </a:xfrm>
            <a:custGeom>
              <a:avLst/>
              <a:gdLst>
                <a:gd name="T0" fmla="*/ 252 w 290"/>
                <a:gd name="T1" fmla="*/ 49 h 290"/>
                <a:gd name="T2" fmla="*/ 231 w 290"/>
                <a:gd name="T3" fmla="*/ 29 h 290"/>
                <a:gd name="T4" fmla="*/ 207 w 290"/>
                <a:gd name="T5" fmla="*/ 14 h 290"/>
                <a:gd name="T6" fmla="*/ 181 w 290"/>
                <a:gd name="T7" fmla="*/ 5 h 290"/>
                <a:gd name="T8" fmla="*/ 154 w 290"/>
                <a:gd name="T9" fmla="*/ 0 h 290"/>
                <a:gd name="T10" fmla="*/ 126 w 290"/>
                <a:gd name="T11" fmla="*/ 1 h 290"/>
                <a:gd name="T12" fmla="*/ 99 w 290"/>
                <a:gd name="T13" fmla="*/ 7 h 290"/>
                <a:gd name="T14" fmla="*/ 73 w 290"/>
                <a:gd name="T15" fmla="*/ 19 h 290"/>
                <a:gd name="T16" fmla="*/ 49 w 290"/>
                <a:gd name="T17" fmla="*/ 38 h 290"/>
                <a:gd name="T18" fmla="*/ 30 w 290"/>
                <a:gd name="T19" fmla="*/ 59 h 290"/>
                <a:gd name="T20" fmla="*/ 15 w 290"/>
                <a:gd name="T21" fmla="*/ 83 h 290"/>
                <a:gd name="T22" fmla="*/ 5 w 290"/>
                <a:gd name="T23" fmla="*/ 109 h 290"/>
                <a:gd name="T24" fmla="*/ 0 w 290"/>
                <a:gd name="T25" fmla="*/ 136 h 290"/>
                <a:gd name="T26" fmla="*/ 1 w 290"/>
                <a:gd name="T27" fmla="*/ 164 h 290"/>
                <a:gd name="T28" fmla="*/ 7 w 290"/>
                <a:gd name="T29" fmla="*/ 191 h 290"/>
                <a:gd name="T30" fmla="*/ 20 w 290"/>
                <a:gd name="T31" fmla="*/ 217 h 290"/>
                <a:gd name="T32" fmla="*/ 38 w 290"/>
                <a:gd name="T33" fmla="*/ 241 h 290"/>
                <a:gd name="T34" fmla="*/ 59 w 290"/>
                <a:gd name="T35" fmla="*/ 261 h 290"/>
                <a:gd name="T36" fmla="*/ 83 w 290"/>
                <a:gd name="T37" fmla="*/ 276 h 290"/>
                <a:gd name="T38" fmla="*/ 109 w 290"/>
                <a:gd name="T39" fmla="*/ 286 h 290"/>
                <a:gd name="T40" fmla="*/ 136 w 290"/>
                <a:gd name="T41" fmla="*/ 290 h 290"/>
                <a:gd name="T42" fmla="*/ 164 w 290"/>
                <a:gd name="T43" fmla="*/ 289 h 290"/>
                <a:gd name="T44" fmla="*/ 191 w 290"/>
                <a:gd name="T45" fmla="*/ 283 h 290"/>
                <a:gd name="T46" fmla="*/ 217 w 290"/>
                <a:gd name="T47" fmla="*/ 271 h 290"/>
                <a:gd name="T48" fmla="*/ 241 w 290"/>
                <a:gd name="T49" fmla="*/ 253 h 290"/>
                <a:gd name="T50" fmla="*/ 260 w 290"/>
                <a:gd name="T51" fmla="*/ 231 h 290"/>
                <a:gd name="T52" fmla="*/ 275 w 290"/>
                <a:gd name="T53" fmla="*/ 207 h 290"/>
                <a:gd name="T54" fmla="*/ 284 w 290"/>
                <a:gd name="T55" fmla="*/ 181 h 290"/>
                <a:gd name="T56" fmla="*/ 290 w 290"/>
                <a:gd name="T57" fmla="*/ 154 h 290"/>
                <a:gd name="T58" fmla="*/ 289 w 290"/>
                <a:gd name="T59" fmla="*/ 126 h 290"/>
                <a:gd name="T60" fmla="*/ 282 w 290"/>
                <a:gd name="T61" fmla="*/ 99 h 290"/>
                <a:gd name="T62" fmla="*/ 270 w 290"/>
                <a:gd name="T63"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90">
                  <a:moveTo>
                    <a:pt x="261" y="61"/>
                  </a:moveTo>
                  <a:lnTo>
                    <a:pt x="252" y="49"/>
                  </a:lnTo>
                  <a:lnTo>
                    <a:pt x="242" y="39"/>
                  </a:lnTo>
                  <a:lnTo>
                    <a:pt x="231" y="29"/>
                  </a:lnTo>
                  <a:lnTo>
                    <a:pt x="219" y="21"/>
                  </a:lnTo>
                  <a:lnTo>
                    <a:pt x="207" y="14"/>
                  </a:lnTo>
                  <a:lnTo>
                    <a:pt x="194" y="9"/>
                  </a:lnTo>
                  <a:lnTo>
                    <a:pt x="181" y="5"/>
                  </a:lnTo>
                  <a:lnTo>
                    <a:pt x="168" y="2"/>
                  </a:lnTo>
                  <a:lnTo>
                    <a:pt x="154" y="0"/>
                  </a:lnTo>
                  <a:lnTo>
                    <a:pt x="139" y="0"/>
                  </a:lnTo>
                  <a:lnTo>
                    <a:pt x="126" y="1"/>
                  </a:lnTo>
                  <a:lnTo>
                    <a:pt x="112" y="3"/>
                  </a:lnTo>
                  <a:lnTo>
                    <a:pt x="99" y="7"/>
                  </a:lnTo>
                  <a:lnTo>
                    <a:pt x="86" y="13"/>
                  </a:lnTo>
                  <a:lnTo>
                    <a:pt x="73" y="19"/>
                  </a:lnTo>
                  <a:lnTo>
                    <a:pt x="61" y="28"/>
                  </a:lnTo>
                  <a:lnTo>
                    <a:pt x="49" y="38"/>
                  </a:lnTo>
                  <a:lnTo>
                    <a:pt x="39" y="48"/>
                  </a:lnTo>
                  <a:lnTo>
                    <a:pt x="30" y="59"/>
                  </a:lnTo>
                  <a:lnTo>
                    <a:pt x="22" y="71"/>
                  </a:lnTo>
                  <a:lnTo>
                    <a:pt x="15" y="83"/>
                  </a:lnTo>
                  <a:lnTo>
                    <a:pt x="10" y="96"/>
                  </a:lnTo>
                  <a:lnTo>
                    <a:pt x="5" y="109"/>
                  </a:lnTo>
                  <a:lnTo>
                    <a:pt x="2" y="123"/>
                  </a:lnTo>
                  <a:lnTo>
                    <a:pt x="0" y="136"/>
                  </a:lnTo>
                  <a:lnTo>
                    <a:pt x="0" y="151"/>
                  </a:lnTo>
                  <a:lnTo>
                    <a:pt x="1" y="164"/>
                  </a:lnTo>
                  <a:lnTo>
                    <a:pt x="4" y="178"/>
                  </a:lnTo>
                  <a:lnTo>
                    <a:pt x="7" y="191"/>
                  </a:lnTo>
                  <a:lnTo>
                    <a:pt x="14" y="204"/>
                  </a:lnTo>
                  <a:lnTo>
                    <a:pt x="20" y="217"/>
                  </a:lnTo>
                  <a:lnTo>
                    <a:pt x="29" y="229"/>
                  </a:lnTo>
                  <a:lnTo>
                    <a:pt x="38" y="241"/>
                  </a:lnTo>
                  <a:lnTo>
                    <a:pt x="48" y="252"/>
                  </a:lnTo>
                  <a:lnTo>
                    <a:pt x="59" y="261"/>
                  </a:lnTo>
                  <a:lnTo>
                    <a:pt x="71" y="269"/>
                  </a:lnTo>
                  <a:lnTo>
                    <a:pt x="83" y="276"/>
                  </a:lnTo>
                  <a:lnTo>
                    <a:pt x="96" y="281"/>
                  </a:lnTo>
                  <a:lnTo>
                    <a:pt x="109" y="286"/>
                  </a:lnTo>
                  <a:lnTo>
                    <a:pt x="123" y="288"/>
                  </a:lnTo>
                  <a:lnTo>
                    <a:pt x="136" y="290"/>
                  </a:lnTo>
                  <a:lnTo>
                    <a:pt x="151" y="290"/>
                  </a:lnTo>
                  <a:lnTo>
                    <a:pt x="164" y="289"/>
                  </a:lnTo>
                  <a:lnTo>
                    <a:pt x="178" y="287"/>
                  </a:lnTo>
                  <a:lnTo>
                    <a:pt x="191" y="283"/>
                  </a:lnTo>
                  <a:lnTo>
                    <a:pt x="205" y="277"/>
                  </a:lnTo>
                  <a:lnTo>
                    <a:pt x="217" y="271"/>
                  </a:lnTo>
                  <a:lnTo>
                    <a:pt x="229" y="262"/>
                  </a:lnTo>
                  <a:lnTo>
                    <a:pt x="241" y="253"/>
                  </a:lnTo>
                  <a:lnTo>
                    <a:pt x="251" y="242"/>
                  </a:lnTo>
                  <a:lnTo>
                    <a:pt x="260" y="231"/>
                  </a:lnTo>
                  <a:lnTo>
                    <a:pt x="268" y="219"/>
                  </a:lnTo>
                  <a:lnTo>
                    <a:pt x="275" y="207"/>
                  </a:lnTo>
                  <a:lnTo>
                    <a:pt x="280" y="194"/>
                  </a:lnTo>
                  <a:lnTo>
                    <a:pt x="284" y="181"/>
                  </a:lnTo>
                  <a:lnTo>
                    <a:pt x="288" y="167"/>
                  </a:lnTo>
                  <a:lnTo>
                    <a:pt x="290" y="154"/>
                  </a:lnTo>
                  <a:lnTo>
                    <a:pt x="290" y="139"/>
                  </a:lnTo>
                  <a:lnTo>
                    <a:pt x="289" y="126"/>
                  </a:lnTo>
                  <a:lnTo>
                    <a:pt x="287" y="112"/>
                  </a:lnTo>
                  <a:lnTo>
                    <a:pt x="282" y="99"/>
                  </a:lnTo>
                  <a:lnTo>
                    <a:pt x="276" y="86"/>
                  </a:lnTo>
                  <a:lnTo>
                    <a:pt x="270" y="73"/>
                  </a:lnTo>
                  <a:lnTo>
                    <a:pt x="261" y="61"/>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9"/>
            <p:cNvSpPr>
              <a:spLocks/>
            </p:cNvSpPr>
            <p:nvPr/>
          </p:nvSpPr>
          <p:spPr bwMode="auto">
            <a:xfrm>
              <a:off x="3008" y="1299"/>
              <a:ext cx="21" cy="21"/>
            </a:xfrm>
            <a:custGeom>
              <a:avLst/>
              <a:gdLst>
                <a:gd name="T0" fmla="*/ 249 w 289"/>
                <a:gd name="T1" fmla="*/ 49 h 290"/>
                <a:gd name="T2" fmla="*/ 228 w 289"/>
                <a:gd name="T3" fmla="*/ 29 h 290"/>
                <a:gd name="T4" fmla="*/ 203 w 289"/>
                <a:gd name="T5" fmla="*/ 15 h 290"/>
                <a:gd name="T6" fmla="*/ 177 w 289"/>
                <a:gd name="T7" fmla="*/ 5 h 290"/>
                <a:gd name="T8" fmla="*/ 150 w 289"/>
                <a:gd name="T9" fmla="*/ 1 h 290"/>
                <a:gd name="T10" fmla="*/ 123 w 289"/>
                <a:gd name="T11" fmla="*/ 2 h 290"/>
                <a:gd name="T12" fmla="*/ 96 w 289"/>
                <a:gd name="T13" fmla="*/ 8 h 290"/>
                <a:gd name="T14" fmla="*/ 69 w 289"/>
                <a:gd name="T15" fmla="*/ 20 h 290"/>
                <a:gd name="T16" fmla="*/ 45 w 289"/>
                <a:gd name="T17" fmla="*/ 38 h 290"/>
                <a:gd name="T18" fmla="*/ 26 w 289"/>
                <a:gd name="T19" fmla="*/ 59 h 290"/>
                <a:gd name="T20" fmla="*/ 13 w 289"/>
                <a:gd name="T21" fmla="*/ 83 h 290"/>
                <a:gd name="T22" fmla="*/ 4 w 289"/>
                <a:gd name="T23" fmla="*/ 110 h 290"/>
                <a:gd name="T24" fmla="*/ 0 w 289"/>
                <a:gd name="T25" fmla="*/ 137 h 290"/>
                <a:gd name="T26" fmla="*/ 1 w 289"/>
                <a:gd name="T27" fmla="*/ 164 h 290"/>
                <a:gd name="T28" fmla="*/ 7 w 289"/>
                <a:gd name="T29" fmla="*/ 191 h 290"/>
                <a:gd name="T30" fmla="*/ 18 w 289"/>
                <a:gd name="T31" fmla="*/ 218 h 290"/>
                <a:gd name="T32" fmla="*/ 34 w 289"/>
                <a:gd name="T33" fmla="*/ 241 h 290"/>
                <a:gd name="T34" fmla="*/ 56 w 289"/>
                <a:gd name="T35" fmla="*/ 261 h 290"/>
                <a:gd name="T36" fmla="*/ 82 w 289"/>
                <a:gd name="T37" fmla="*/ 275 h 290"/>
                <a:gd name="T38" fmla="*/ 109 w 289"/>
                <a:gd name="T39" fmla="*/ 285 h 290"/>
                <a:gd name="T40" fmla="*/ 138 w 289"/>
                <a:gd name="T41" fmla="*/ 289 h 290"/>
                <a:gd name="T42" fmla="*/ 166 w 289"/>
                <a:gd name="T43" fmla="*/ 289 h 290"/>
                <a:gd name="T44" fmla="*/ 195 w 289"/>
                <a:gd name="T45" fmla="*/ 282 h 290"/>
                <a:gd name="T46" fmla="*/ 222 w 289"/>
                <a:gd name="T47" fmla="*/ 270 h 290"/>
                <a:gd name="T48" fmla="*/ 246 w 289"/>
                <a:gd name="T49" fmla="*/ 252 h 290"/>
                <a:gd name="T50" fmla="*/ 264 w 289"/>
                <a:gd name="T51" fmla="*/ 231 h 290"/>
                <a:gd name="T52" fmla="*/ 278 w 289"/>
                <a:gd name="T53" fmla="*/ 207 h 290"/>
                <a:gd name="T54" fmla="*/ 286 w 289"/>
                <a:gd name="T55" fmla="*/ 180 h 290"/>
                <a:gd name="T56" fmla="*/ 289 w 289"/>
                <a:gd name="T57" fmla="*/ 154 h 290"/>
                <a:gd name="T58" fmla="*/ 287 w 289"/>
                <a:gd name="T59" fmla="*/ 126 h 290"/>
                <a:gd name="T60" fmla="*/ 279 w 289"/>
                <a:gd name="T61" fmla="*/ 99 h 290"/>
                <a:gd name="T62" fmla="*/ 267 w 289"/>
                <a:gd name="T63"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290">
                  <a:moveTo>
                    <a:pt x="258" y="60"/>
                  </a:moveTo>
                  <a:lnTo>
                    <a:pt x="249" y="49"/>
                  </a:lnTo>
                  <a:lnTo>
                    <a:pt x="239" y="38"/>
                  </a:lnTo>
                  <a:lnTo>
                    <a:pt x="228" y="29"/>
                  </a:lnTo>
                  <a:lnTo>
                    <a:pt x="216" y="21"/>
                  </a:lnTo>
                  <a:lnTo>
                    <a:pt x="203" y="15"/>
                  </a:lnTo>
                  <a:lnTo>
                    <a:pt x="190" y="9"/>
                  </a:lnTo>
                  <a:lnTo>
                    <a:pt x="177" y="5"/>
                  </a:lnTo>
                  <a:lnTo>
                    <a:pt x="163" y="2"/>
                  </a:lnTo>
                  <a:lnTo>
                    <a:pt x="150" y="1"/>
                  </a:lnTo>
                  <a:lnTo>
                    <a:pt x="136" y="0"/>
                  </a:lnTo>
                  <a:lnTo>
                    <a:pt x="123" y="2"/>
                  </a:lnTo>
                  <a:lnTo>
                    <a:pt x="109" y="4"/>
                  </a:lnTo>
                  <a:lnTo>
                    <a:pt x="96" y="8"/>
                  </a:lnTo>
                  <a:lnTo>
                    <a:pt x="83" y="13"/>
                  </a:lnTo>
                  <a:lnTo>
                    <a:pt x="69" y="20"/>
                  </a:lnTo>
                  <a:lnTo>
                    <a:pt x="57" y="28"/>
                  </a:lnTo>
                  <a:lnTo>
                    <a:pt x="45" y="38"/>
                  </a:lnTo>
                  <a:lnTo>
                    <a:pt x="35" y="48"/>
                  </a:lnTo>
                  <a:lnTo>
                    <a:pt x="26" y="59"/>
                  </a:lnTo>
                  <a:lnTo>
                    <a:pt x="19" y="71"/>
                  </a:lnTo>
                  <a:lnTo>
                    <a:pt x="13" y="83"/>
                  </a:lnTo>
                  <a:lnTo>
                    <a:pt x="8" y="97"/>
                  </a:lnTo>
                  <a:lnTo>
                    <a:pt x="4" y="110"/>
                  </a:lnTo>
                  <a:lnTo>
                    <a:pt x="2" y="123"/>
                  </a:lnTo>
                  <a:lnTo>
                    <a:pt x="0" y="137"/>
                  </a:lnTo>
                  <a:lnTo>
                    <a:pt x="0" y="150"/>
                  </a:lnTo>
                  <a:lnTo>
                    <a:pt x="1" y="164"/>
                  </a:lnTo>
                  <a:lnTo>
                    <a:pt x="4" y="178"/>
                  </a:lnTo>
                  <a:lnTo>
                    <a:pt x="7" y="191"/>
                  </a:lnTo>
                  <a:lnTo>
                    <a:pt x="12" y="205"/>
                  </a:lnTo>
                  <a:lnTo>
                    <a:pt x="18" y="218"/>
                  </a:lnTo>
                  <a:lnTo>
                    <a:pt x="25" y="230"/>
                  </a:lnTo>
                  <a:lnTo>
                    <a:pt x="34" y="241"/>
                  </a:lnTo>
                  <a:lnTo>
                    <a:pt x="45" y="252"/>
                  </a:lnTo>
                  <a:lnTo>
                    <a:pt x="56" y="261"/>
                  </a:lnTo>
                  <a:lnTo>
                    <a:pt x="68" y="269"/>
                  </a:lnTo>
                  <a:lnTo>
                    <a:pt x="82" y="275"/>
                  </a:lnTo>
                  <a:lnTo>
                    <a:pt x="96" y="281"/>
                  </a:lnTo>
                  <a:lnTo>
                    <a:pt x="109" y="285"/>
                  </a:lnTo>
                  <a:lnTo>
                    <a:pt x="123" y="288"/>
                  </a:lnTo>
                  <a:lnTo>
                    <a:pt x="138" y="289"/>
                  </a:lnTo>
                  <a:lnTo>
                    <a:pt x="152" y="290"/>
                  </a:lnTo>
                  <a:lnTo>
                    <a:pt x="166" y="289"/>
                  </a:lnTo>
                  <a:lnTo>
                    <a:pt x="181" y="286"/>
                  </a:lnTo>
                  <a:lnTo>
                    <a:pt x="195" y="282"/>
                  </a:lnTo>
                  <a:lnTo>
                    <a:pt x="208" y="277"/>
                  </a:lnTo>
                  <a:lnTo>
                    <a:pt x="222" y="270"/>
                  </a:lnTo>
                  <a:lnTo>
                    <a:pt x="234" y="262"/>
                  </a:lnTo>
                  <a:lnTo>
                    <a:pt x="246" y="252"/>
                  </a:lnTo>
                  <a:lnTo>
                    <a:pt x="256" y="242"/>
                  </a:lnTo>
                  <a:lnTo>
                    <a:pt x="264" y="231"/>
                  </a:lnTo>
                  <a:lnTo>
                    <a:pt x="272" y="219"/>
                  </a:lnTo>
                  <a:lnTo>
                    <a:pt x="278" y="207"/>
                  </a:lnTo>
                  <a:lnTo>
                    <a:pt x="283" y="195"/>
                  </a:lnTo>
                  <a:lnTo>
                    <a:pt x="286" y="180"/>
                  </a:lnTo>
                  <a:lnTo>
                    <a:pt x="288" y="167"/>
                  </a:lnTo>
                  <a:lnTo>
                    <a:pt x="289" y="154"/>
                  </a:lnTo>
                  <a:lnTo>
                    <a:pt x="289" y="140"/>
                  </a:lnTo>
                  <a:lnTo>
                    <a:pt x="287" y="126"/>
                  </a:lnTo>
                  <a:lnTo>
                    <a:pt x="284" y="113"/>
                  </a:lnTo>
                  <a:lnTo>
                    <a:pt x="279" y="99"/>
                  </a:lnTo>
                  <a:lnTo>
                    <a:pt x="274" y="85"/>
                  </a:lnTo>
                  <a:lnTo>
                    <a:pt x="267" y="72"/>
                  </a:lnTo>
                  <a:lnTo>
                    <a:pt x="258" y="60"/>
                  </a:lnTo>
                  <a:close/>
                </a:path>
              </a:pathLst>
            </a:custGeom>
            <a:solidFill>
              <a:srgbClr val="00A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60"/>
            <p:cNvSpPr>
              <a:spLocks/>
            </p:cNvSpPr>
            <p:nvPr/>
          </p:nvSpPr>
          <p:spPr bwMode="auto">
            <a:xfrm>
              <a:off x="3009" y="1726"/>
              <a:ext cx="58" cy="59"/>
            </a:xfrm>
            <a:custGeom>
              <a:avLst/>
              <a:gdLst>
                <a:gd name="T0" fmla="*/ 466 w 813"/>
                <a:gd name="T1" fmla="*/ 0 h 823"/>
                <a:gd name="T2" fmla="*/ 507 w 813"/>
                <a:gd name="T3" fmla="*/ 315 h 823"/>
                <a:gd name="T4" fmla="*/ 813 w 813"/>
                <a:gd name="T5" fmla="*/ 372 h 823"/>
                <a:gd name="T6" fmla="*/ 531 w 813"/>
                <a:gd name="T7" fmla="*/ 509 h 823"/>
                <a:gd name="T8" fmla="*/ 563 w 813"/>
                <a:gd name="T9" fmla="*/ 823 h 823"/>
                <a:gd name="T10" fmla="*/ 354 w 813"/>
                <a:gd name="T11" fmla="*/ 589 h 823"/>
                <a:gd name="T12" fmla="*/ 65 w 813"/>
                <a:gd name="T13" fmla="*/ 718 h 823"/>
                <a:gd name="T14" fmla="*/ 217 w 813"/>
                <a:gd name="T15" fmla="*/ 445 h 823"/>
                <a:gd name="T16" fmla="*/ 0 w 813"/>
                <a:gd name="T17" fmla="*/ 210 h 823"/>
                <a:gd name="T18" fmla="*/ 313 w 813"/>
                <a:gd name="T19" fmla="*/ 275 h 823"/>
                <a:gd name="T20" fmla="*/ 466 w 81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23">
                  <a:moveTo>
                    <a:pt x="466" y="0"/>
                  </a:moveTo>
                  <a:lnTo>
                    <a:pt x="507" y="315"/>
                  </a:lnTo>
                  <a:lnTo>
                    <a:pt x="813" y="372"/>
                  </a:lnTo>
                  <a:lnTo>
                    <a:pt x="531" y="509"/>
                  </a:lnTo>
                  <a:lnTo>
                    <a:pt x="563" y="823"/>
                  </a:lnTo>
                  <a:lnTo>
                    <a:pt x="354" y="589"/>
                  </a:lnTo>
                  <a:lnTo>
                    <a:pt x="65" y="718"/>
                  </a:lnTo>
                  <a:lnTo>
                    <a:pt x="217" y="445"/>
                  </a:lnTo>
                  <a:lnTo>
                    <a:pt x="0" y="210"/>
                  </a:lnTo>
                  <a:lnTo>
                    <a:pt x="313" y="275"/>
                  </a:lnTo>
                  <a:lnTo>
                    <a:pt x="466"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61"/>
            <p:cNvSpPr>
              <a:spLocks/>
            </p:cNvSpPr>
            <p:nvPr/>
          </p:nvSpPr>
          <p:spPr bwMode="auto">
            <a:xfrm>
              <a:off x="2805" y="1468"/>
              <a:ext cx="37" cy="37"/>
            </a:xfrm>
            <a:custGeom>
              <a:avLst/>
              <a:gdLst>
                <a:gd name="T0" fmla="*/ 129 w 524"/>
                <a:gd name="T1" fmla="*/ 0 h 516"/>
                <a:gd name="T2" fmla="*/ 282 w 524"/>
                <a:gd name="T3" fmla="*/ 105 h 516"/>
                <a:gd name="T4" fmla="*/ 460 w 524"/>
                <a:gd name="T5" fmla="*/ 41 h 516"/>
                <a:gd name="T6" fmla="*/ 403 w 524"/>
                <a:gd name="T7" fmla="*/ 219 h 516"/>
                <a:gd name="T8" fmla="*/ 524 w 524"/>
                <a:gd name="T9" fmla="*/ 356 h 516"/>
                <a:gd name="T10" fmla="*/ 339 w 524"/>
                <a:gd name="T11" fmla="*/ 364 h 516"/>
                <a:gd name="T12" fmla="*/ 242 w 524"/>
                <a:gd name="T13" fmla="*/ 516 h 516"/>
                <a:gd name="T14" fmla="*/ 178 w 524"/>
                <a:gd name="T15" fmla="*/ 348 h 516"/>
                <a:gd name="T16" fmla="*/ 0 w 524"/>
                <a:gd name="T17" fmla="*/ 299 h 516"/>
                <a:gd name="T18" fmla="*/ 145 w 524"/>
                <a:gd name="T19" fmla="*/ 186 h 516"/>
                <a:gd name="T20" fmla="*/ 129 w 524"/>
                <a:gd name="T2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516">
                  <a:moveTo>
                    <a:pt x="129" y="0"/>
                  </a:moveTo>
                  <a:lnTo>
                    <a:pt x="282" y="105"/>
                  </a:lnTo>
                  <a:lnTo>
                    <a:pt x="460" y="41"/>
                  </a:lnTo>
                  <a:lnTo>
                    <a:pt x="403" y="219"/>
                  </a:lnTo>
                  <a:lnTo>
                    <a:pt x="524" y="356"/>
                  </a:lnTo>
                  <a:lnTo>
                    <a:pt x="339" y="364"/>
                  </a:lnTo>
                  <a:lnTo>
                    <a:pt x="242" y="516"/>
                  </a:lnTo>
                  <a:lnTo>
                    <a:pt x="178" y="348"/>
                  </a:lnTo>
                  <a:lnTo>
                    <a:pt x="0" y="299"/>
                  </a:lnTo>
                  <a:lnTo>
                    <a:pt x="145" y="186"/>
                  </a:lnTo>
                  <a:lnTo>
                    <a:pt x="129"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62"/>
            <p:cNvSpPr>
              <a:spLocks/>
            </p:cNvSpPr>
            <p:nvPr/>
          </p:nvSpPr>
          <p:spPr bwMode="auto">
            <a:xfrm>
              <a:off x="2888" y="1636"/>
              <a:ext cx="47" cy="49"/>
            </a:xfrm>
            <a:custGeom>
              <a:avLst/>
              <a:gdLst>
                <a:gd name="T0" fmla="*/ 402 w 652"/>
                <a:gd name="T1" fmla="*/ 0 h 686"/>
                <a:gd name="T2" fmla="*/ 442 w 652"/>
                <a:gd name="T3" fmla="*/ 242 h 686"/>
                <a:gd name="T4" fmla="*/ 652 w 652"/>
                <a:gd name="T5" fmla="*/ 346 h 686"/>
                <a:gd name="T6" fmla="*/ 442 w 652"/>
                <a:gd name="T7" fmla="*/ 452 h 686"/>
                <a:gd name="T8" fmla="*/ 410 w 652"/>
                <a:gd name="T9" fmla="*/ 686 h 686"/>
                <a:gd name="T10" fmla="*/ 242 w 652"/>
                <a:gd name="T11" fmla="*/ 516 h 686"/>
                <a:gd name="T12" fmla="*/ 8 w 652"/>
                <a:gd name="T13" fmla="*/ 565 h 686"/>
                <a:gd name="T14" fmla="*/ 113 w 652"/>
                <a:gd name="T15" fmla="*/ 346 h 686"/>
                <a:gd name="T16" fmla="*/ 0 w 652"/>
                <a:gd name="T17" fmla="*/ 137 h 686"/>
                <a:gd name="T18" fmla="*/ 242 w 652"/>
                <a:gd name="T19" fmla="*/ 178 h 686"/>
                <a:gd name="T20" fmla="*/ 402 w 652"/>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686">
                  <a:moveTo>
                    <a:pt x="402" y="0"/>
                  </a:moveTo>
                  <a:lnTo>
                    <a:pt x="442" y="242"/>
                  </a:lnTo>
                  <a:lnTo>
                    <a:pt x="652" y="346"/>
                  </a:lnTo>
                  <a:lnTo>
                    <a:pt x="442" y="452"/>
                  </a:lnTo>
                  <a:lnTo>
                    <a:pt x="410" y="686"/>
                  </a:lnTo>
                  <a:lnTo>
                    <a:pt x="242" y="516"/>
                  </a:lnTo>
                  <a:lnTo>
                    <a:pt x="8" y="565"/>
                  </a:lnTo>
                  <a:lnTo>
                    <a:pt x="113" y="346"/>
                  </a:lnTo>
                  <a:lnTo>
                    <a:pt x="0" y="137"/>
                  </a:lnTo>
                  <a:lnTo>
                    <a:pt x="242" y="178"/>
                  </a:lnTo>
                  <a:lnTo>
                    <a:pt x="402" y="0"/>
                  </a:lnTo>
                  <a:close/>
                </a:path>
              </a:pathLst>
            </a:custGeom>
            <a:solidFill>
              <a:srgbClr val="00A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3"/>
            <p:cNvSpPr>
              <a:spLocks/>
            </p:cNvSpPr>
            <p:nvPr/>
          </p:nvSpPr>
          <p:spPr bwMode="auto">
            <a:xfrm>
              <a:off x="2844" y="1642"/>
              <a:ext cx="28" cy="28"/>
            </a:xfrm>
            <a:custGeom>
              <a:avLst/>
              <a:gdLst>
                <a:gd name="T0" fmla="*/ 160 w 394"/>
                <a:gd name="T1" fmla="*/ 0 h 395"/>
                <a:gd name="T2" fmla="*/ 249 w 394"/>
                <a:gd name="T3" fmla="*/ 105 h 395"/>
                <a:gd name="T4" fmla="*/ 394 w 394"/>
                <a:gd name="T5" fmla="*/ 89 h 395"/>
                <a:gd name="T6" fmla="*/ 314 w 394"/>
                <a:gd name="T7" fmla="*/ 210 h 395"/>
                <a:gd name="T8" fmla="*/ 370 w 394"/>
                <a:gd name="T9" fmla="*/ 338 h 395"/>
                <a:gd name="T10" fmla="*/ 241 w 394"/>
                <a:gd name="T11" fmla="*/ 306 h 395"/>
                <a:gd name="T12" fmla="*/ 136 w 394"/>
                <a:gd name="T13" fmla="*/ 395 h 395"/>
                <a:gd name="T14" fmla="*/ 121 w 394"/>
                <a:gd name="T15" fmla="*/ 257 h 395"/>
                <a:gd name="T16" fmla="*/ 0 w 394"/>
                <a:gd name="T17" fmla="*/ 186 h 395"/>
                <a:gd name="T18" fmla="*/ 128 w 394"/>
                <a:gd name="T19" fmla="*/ 137 h 395"/>
                <a:gd name="T20" fmla="*/ 160 w 394"/>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95">
                  <a:moveTo>
                    <a:pt x="160" y="0"/>
                  </a:moveTo>
                  <a:lnTo>
                    <a:pt x="249" y="105"/>
                  </a:lnTo>
                  <a:lnTo>
                    <a:pt x="394" y="89"/>
                  </a:lnTo>
                  <a:lnTo>
                    <a:pt x="314" y="210"/>
                  </a:lnTo>
                  <a:lnTo>
                    <a:pt x="370" y="338"/>
                  </a:lnTo>
                  <a:lnTo>
                    <a:pt x="241" y="306"/>
                  </a:lnTo>
                  <a:lnTo>
                    <a:pt x="136" y="395"/>
                  </a:lnTo>
                  <a:lnTo>
                    <a:pt x="121" y="257"/>
                  </a:lnTo>
                  <a:lnTo>
                    <a:pt x="0" y="186"/>
                  </a:lnTo>
                  <a:lnTo>
                    <a:pt x="128" y="137"/>
                  </a:lnTo>
                  <a:lnTo>
                    <a:pt x="160" y="0"/>
                  </a:lnTo>
                  <a:close/>
                </a:path>
              </a:pathLst>
            </a:custGeom>
            <a:solidFill>
              <a:srgbClr val="832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64"/>
            <p:cNvSpPr>
              <a:spLocks/>
            </p:cNvSpPr>
            <p:nvPr/>
          </p:nvSpPr>
          <p:spPr bwMode="auto">
            <a:xfrm>
              <a:off x="3018" y="1329"/>
              <a:ext cx="51" cy="53"/>
            </a:xfrm>
            <a:custGeom>
              <a:avLst/>
              <a:gdLst>
                <a:gd name="T0" fmla="*/ 443 w 717"/>
                <a:gd name="T1" fmla="*/ 0 h 750"/>
                <a:gd name="T2" fmla="*/ 483 w 717"/>
                <a:gd name="T3" fmla="*/ 257 h 750"/>
                <a:gd name="T4" fmla="*/ 717 w 717"/>
                <a:gd name="T5" fmla="*/ 370 h 750"/>
                <a:gd name="T6" fmla="*/ 483 w 717"/>
                <a:gd name="T7" fmla="*/ 491 h 750"/>
                <a:gd name="T8" fmla="*/ 443 w 717"/>
                <a:gd name="T9" fmla="*/ 750 h 750"/>
                <a:gd name="T10" fmla="*/ 258 w 717"/>
                <a:gd name="T11" fmla="*/ 556 h 750"/>
                <a:gd name="T12" fmla="*/ 0 w 717"/>
                <a:gd name="T13" fmla="*/ 604 h 750"/>
                <a:gd name="T14" fmla="*/ 121 w 717"/>
                <a:gd name="T15" fmla="*/ 370 h 750"/>
                <a:gd name="T16" fmla="*/ 0 w 717"/>
                <a:gd name="T17" fmla="*/ 136 h 750"/>
                <a:gd name="T18" fmla="*/ 266 w 717"/>
                <a:gd name="T19" fmla="*/ 184 h 750"/>
                <a:gd name="T20" fmla="*/ 443 w 717"/>
                <a:gd name="T2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750">
                  <a:moveTo>
                    <a:pt x="443" y="0"/>
                  </a:moveTo>
                  <a:lnTo>
                    <a:pt x="483" y="257"/>
                  </a:lnTo>
                  <a:lnTo>
                    <a:pt x="717" y="370"/>
                  </a:lnTo>
                  <a:lnTo>
                    <a:pt x="483" y="491"/>
                  </a:lnTo>
                  <a:lnTo>
                    <a:pt x="443" y="750"/>
                  </a:lnTo>
                  <a:lnTo>
                    <a:pt x="258" y="556"/>
                  </a:lnTo>
                  <a:lnTo>
                    <a:pt x="0" y="604"/>
                  </a:lnTo>
                  <a:lnTo>
                    <a:pt x="121" y="370"/>
                  </a:lnTo>
                  <a:lnTo>
                    <a:pt x="0" y="136"/>
                  </a:lnTo>
                  <a:lnTo>
                    <a:pt x="266" y="184"/>
                  </a:lnTo>
                  <a:lnTo>
                    <a:pt x="443" y="0"/>
                  </a:lnTo>
                  <a:close/>
                </a:path>
              </a:pathLst>
            </a:custGeom>
            <a:solidFill>
              <a:srgbClr val="832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65"/>
            <p:cNvSpPr>
              <a:spLocks/>
            </p:cNvSpPr>
            <p:nvPr/>
          </p:nvSpPr>
          <p:spPr bwMode="auto">
            <a:xfrm>
              <a:off x="3033" y="1613"/>
              <a:ext cx="46" cy="47"/>
            </a:xfrm>
            <a:custGeom>
              <a:avLst/>
              <a:gdLst>
                <a:gd name="T0" fmla="*/ 444 w 644"/>
                <a:gd name="T1" fmla="*/ 0 h 654"/>
                <a:gd name="T2" fmla="*/ 452 w 644"/>
                <a:gd name="T3" fmla="*/ 234 h 654"/>
                <a:gd name="T4" fmla="*/ 644 w 644"/>
                <a:gd name="T5" fmla="*/ 355 h 654"/>
                <a:gd name="T6" fmla="*/ 428 w 644"/>
                <a:gd name="T7" fmla="*/ 436 h 654"/>
                <a:gd name="T8" fmla="*/ 371 w 644"/>
                <a:gd name="T9" fmla="*/ 654 h 654"/>
                <a:gd name="T10" fmla="*/ 234 w 644"/>
                <a:gd name="T11" fmla="*/ 477 h 654"/>
                <a:gd name="T12" fmla="*/ 0 w 644"/>
                <a:gd name="T13" fmla="*/ 493 h 654"/>
                <a:gd name="T14" fmla="*/ 129 w 644"/>
                <a:gd name="T15" fmla="*/ 299 h 654"/>
                <a:gd name="T16" fmla="*/ 49 w 644"/>
                <a:gd name="T17" fmla="*/ 89 h 654"/>
                <a:gd name="T18" fmla="*/ 266 w 644"/>
                <a:gd name="T19" fmla="*/ 145 h 654"/>
                <a:gd name="T20" fmla="*/ 444 w 644"/>
                <a:gd name="T21"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54">
                  <a:moveTo>
                    <a:pt x="444" y="0"/>
                  </a:moveTo>
                  <a:lnTo>
                    <a:pt x="452" y="234"/>
                  </a:lnTo>
                  <a:lnTo>
                    <a:pt x="644" y="355"/>
                  </a:lnTo>
                  <a:lnTo>
                    <a:pt x="428" y="436"/>
                  </a:lnTo>
                  <a:lnTo>
                    <a:pt x="371" y="654"/>
                  </a:lnTo>
                  <a:lnTo>
                    <a:pt x="234" y="477"/>
                  </a:lnTo>
                  <a:lnTo>
                    <a:pt x="0" y="493"/>
                  </a:lnTo>
                  <a:lnTo>
                    <a:pt x="129" y="299"/>
                  </a:lnTo>
                  <a:lnTo>
                    <a:pt x="49" y="89"/>
                  </a:lnTo>
                  <a:lnTo>
                    <a:pt x="266" y="145"/>
                  </a:lnTo>
                  <a:lnTo>
                    <a:pt x="444" y="0"/>
                  </a:lnTo>
                  <a:close/>
                </a:path>
              </a:pathLst>
            </a:custGeom>
            <a:solidFill>
              <a:srgbClr val="DF2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6"/>
            <p:cNvSpPr>
              <a:spLocks noEditPoints="1"/>
            </p:cNvSpPr>
            <p:nvPr/>
          </p:nvSpPr>
          <p:spPr bwMode="auto">
            <a:xfrm>
              <a:off x="2860" y="1221"/>
              <a:ext cx="59" cy="72"/>
            </a:xfrm>
            <a:custGeom>
              <a:avLst/>
              <a:gdLst>
                <a:gd name="T0" fmla="*/ 617 w 827"/>
                <a:gd name="T1" fmla="*/ 891 h 1006"/>
                <a:gd name="T2" fmla="*/ 438 w 827"/>
                <a:gd name="T3" fmla="*/ 871 h 1006"/>
                <a:gd name="T4" fmla="*/ 280 w 827"/>
                <a:gd name="T5" fmla="*/ 792 h 1006"/>
                <a:gd name="T6" fmla="*/ 162 w 827"/>
                <a:gd name="T7" fmla="*/ 651 h 1006"/>
                <a:gd name="T8" fmla="*/ 147 w 827"/>
                <a:gd name="T9" fmla="*/ 823 h 1006"/>
                <a:gd name="T10" fmla="*/ 330 w 827"/>
                <a:gd name="T11" fmla="*/ 954 h 1006"/>
                <a:gd name="T12" fmla="*/ 547 w 827"/>
                <a:gd name="T13" fmla="*/ 1006 h 1006"/>
                <a:gd name="T14" fmla="*/ 773 w 827"/>
                <a:gd name="T15" fmla="*/ 968 h 1006"/>
                <a:gd name="T16" fmla="*/ 126 w 827"/>
                <a:gd name="T17" fmla="*/ 559 h 1006"/>
                <a:gd name="T18" fmla="*/ 117 w 827"/>
                <a:gd name="T19" fmla="*/ 416 h 1006"/>
                <a:gd name="T20" fmla="*/ 162 w 827"/>
                <a:gd name="T21" fmla="*/ 284 h 1006"/>
                <a:gd name="T22" fmla="*/ 256 w 827"/>
                <a:gd name="T23" fmla="*/ 177 h 1006"/>
                <a:gd name="T24" fmla="*/ 201 w 827"/>
                <a:gd name="T25" fmla="*/ 78 h 1006"/>
                <a:gd name="T26" fmla="*/ 74 w 827"/>
                <a:gd name="T27" fmla="*/ 211 h 1006"/>
                <a:gd name="T28" fmla="*/ 8 w 827"/>
                <a:gd name="T29" fmla="*/ 381 h 1006"/>
                <a:gd name="T30" fmla="*/ 9 w 827"/>
                <a:gd name="T31" fmla="*/ 566 h 1006"/>
                <a:gd name="T32" fmla="*/ 95 w 827"/>
                <a:gd name="T33" fmla="*/ 654 h 1006"/>
                <a:gd name="T34" fmla="*/ 398 w 827"/>
                <a:gd name="T35" fmla="*/ 115 h 1006"/>
                <a:gd name="T36" fmla="*/ 505 w 827"/>
                <a:gd name="T37" fmla="*/ 122 h 1006"/>
                <a:gd name="T38" fmla="*/ 603 w 827"/>
                <a:gd name="T39" fmla="*/ 164 h 1006"/>
                <a:gd name="T40" fmla="*/ 677 w 827"/>
                <a:gd name="T41" fmla="*/ 243 h 1006"/>
                <a:gd name="T42" fmla="*/ 740 w 827"/>
                <a:gd name="T43" fmla="*/ 136 h 1006"/>
                <a:gd name="T44" fmla="*/ 620 w 827"/>
                <a:gd name="T45" fmla="*/ 42 h 1006"/>
                <a:gd name="T46" fmla="*/ 475 w 827"/>
                <a:gd name="T47" fmla="*/ 2 h 1006"/>
                <a:gd name="T48" fmla="*/ 321 w 827"/>
                <a:gd name="T49" fmla="*/ 18 h 1006"/>
                <a:gd name="T50" fmla="*/ 690 w 827"/>
                <a:gd name="T51" fmla="*/ 267 h 1006"/>
                <a:gd name="T52" fmla="*/ 711 w 827"/>
                <a:gd name="T53" fmla="*/ 391 h 1006"/>
                <a:gd name="T54" fmla="*/ 673 w 827"/>
                <a:gd name="T55" fmla="*/ 486 h 1006"/>
                <a:gd name="T56" fmla="*/ 594 w 827"/>
                <a:gd name="T57" fmla="*/ 557 h 1006"/>
                <a:gd name="T58" fmla="*/ 733 w 827"/>
                <a:gd name="T59" fmla="*/ 587 h 1006"/>
                <a:gd name="T60" fmla="*/ 801 w 827"/>
                <a:gd name="T61" fmla="*/ 482 h 1006"/>
                <a:gd name="T62" fmla="*/ 825 w 827"/>
                <a:gd name="T63" fmla="*/ 360 h 1006"/>
                <a:gd name="T64" fmla="*/ 802 w 827"/>
                <a:gd name="T65" fmla="*/ 233 h 1006"/>
                <a:gd name="T66" fmla="*/ 564 w 827"/>
                <a:gd name="T67" fmla="*/ 567 h 1006"/>
                <a:gd name="T68" fmla="*/ 444 w 827"/>
                <a:gd name="T69" fmla="*/ 551 h 1006"/>
                <a:gd name="T70" fmla="*/ 286 w 827"/>
                <a:gd name="T71" fmla="*/ 545 h 1006"/>
                <a:gd name="T72" fmla="*/ 355 w 827"/>
                <a:gd name="T73" fmla="*/ 624 h 1006"/>
                <a:gd name="T74" fmla="*/ 446 w 827"/>
                <a:gd name="T75" fmla="*/ 671 h 1006"/>
                <a:gd name="T76" fmla="*/ 550 w 827"/>
                <a:gd name="T77" fmla="*/ 680 h 1006"/>
                <a:gd name="T78" fmla="*/ 594 w 827"/>
                <a:gd name="T79" fmla="*/ 557 h 1006"/>
                <a:gd name="T80" fmla="*/ 368 w 827"/>
                <a:gd name="T81" fmla="*/ 437 h 1006"/>
                <a:gd name="T82" fmla="*/ 397 w 827"/>
                <a:gd name="T83" fmla="*/ 353 h 1006"/>
                <a:gd name="T84" fmla="*/ 355 w 827"/>
                <a:gd name="T85" fmla="*/ 244 h 1006"/>
                <a:gd name="T86" fmla="*/ 293 w 827"/>
                <a:gd name="T87" fmla="*/ 309 h 1006"/>
                <a:gd name="T88" fmla="*/ 261 w 827"/>
                <a:gd name="T89" fmla="*/ 391 h 1006"/>
                <a:gd name="T90" fmla="*/ 261 w 827"/>
                <a:gd name="T91" fmla="*/ 479 h 1006"/>
                <a:gd name="T92" fmla="*/ 328 w 827"/>
                <a:gd name="T93" fmla="*/ 509 h 1006"/>
                <a:gd name="T94" fmla="*/ 479 w 827"/>
                <a:gd name="T95" fmla="*/ 318 h 1006"/>
                <a:gd name="T96" fmla="*/ 536 w 827"/>
                <a:gd name="T97" fmla="*/ 349 h 1006"/>
                <a:gd name="T98" fmla="*/ 580 w 827"/>
                <a:gd name="T99" fmla="*/ 242 h 1006"/>
                <a:gd name="T100" fmla="*/ 440 w 827"/>
                <a:gd name="T101" fmla="*/ 209 h 1006"/>
                <a:gd name="T102" fmla="*/ 546 w 827"/>
                <a:gd name="T103" fmla="*/ 364 h 1006"/>
                <a:gd name="T104" fmla="*/ 546 w 827"/>
                <a:gd name="T105" fmla="*/ 404 h 1006"/>
                <a:gd name="T106" fmla="*/ 584 w 827"/>
                <a:gd name="T107" fmla="*/ 525 h 1006"/>
                <a:gd name="T108" fmla="*/ 656 w 827"/>
                <a:gd name="T109" fmla="*/ 424 h 1006"/>
                <a:gd name="T110" fmla="*/ 546 w 827"/>
                <a:gd name="T111" fmla="*/ 364 h 1006"/>
                <a:gd name="T112" fmla="*/ 383 w 827"/>
                <a:gd name="T113" fmla="*/ 482 h 1006"/>
                <a:gd name="T114" fmla="*/ 471 w 827"/>
                <a:gd name="T115" fmla="*/ 547 h 1006"/>
                <a:gd name="T116" fmla="*/ 522 w 827"/>
                <a:gd name="T117" fmla="*/ 436 h 1006"/>
                <a:gd name="T118" fmla="*/ 421 w 827"/>
                <a:gd name="T119" fmla="*/ 306 h 1006"/>
                <a:gd name="T120" fmla="*/ 366 w 827"/>
                <a:gd name="T121" fmla="*/ 384 h 1006"/>
                <a:gd name="T122" fmla="*/ 473 w 827"/>
                <a:gd name="T123" fmla="*/ 42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06">
                  <a:moveTo>
                    <a:pt x="779" y="848"/>
                  </a:moveTo>
                  <a:lnTo>
                    <a:pt x="756" y="857"/>
                  </a:lnTo>
                  <a:lnTo>
                    <a:pt x="733" y="866"/>
                  </a:lnTo>
                  <a:lnTo>
                    <a:pt x="710" y="873"/>
                  </a:lnTo>
                  <a:lnTo>
                    <a:pt x="687" y="880"/>
                  </a:lnTo>
                  <a:lnTo>
                    <a:pt x="664" y="885"/>
                  </a:lnTo>
                  <a:lnTo>
                    <a:pt x="641" y="889"/>
                  </a:lnTo>
                  <a:lnTo>
                    <a:pt x="617" y="891"/>
                  </a:lnTo>
                  <a:lnTo>
                    <a:pt x="595" y="893"/>
                  </a:lnTo>
                  <a:lnTo>
                    <a:pt x="572" y="893"/>
                  </a:lnTo>
                  <a:lnTo>
                    <a:pt x="549" y="892"/>
                  </a:lnTo>
                  <a:lnTo>
                    <a:pt x="527" y="890"/>
                  </a:lnTo>
                  <a:lnTo>
                    <a:pt x="504" y="887"/>
                  </a:lnTo>
                  <a:lnTo>
                    <a:pt x="481" y="883"/>
                  </a:lnTo>
                  <a:lnTo>
                    <a:pt x="459" y="878"/>
                  </a:lnTo>
                  <a:lnTo>
                    <a:pt x="438" y="871"/>
                  </a:lnTo>
                  <a:lnTo>
                    <a:pt x="417" y="864"/>
                  </a:lnTo>
                  <a:lnTo>
                    <a:pt x="396" y="857"/>
                  </a:lnTo>
                  <a:lnTo>
                    <a:pt x="376" y="849"/>
                  </a:lnTo>
                  <a:lnTo>
                    <a:pt x="356" y="840"/>
                  </a:lnTo>
                  <a:lnTo>
                    <a:pt x="335" y="830"/>
                  </a:lnTo>
                  <a:lnTo>
                    <a:pt x="316" y="818"/>
                  </a:lnTo>
                  <a:lnTo>
                    <a:pt x="298" y="806"/>
                  </a:lnTo>
                  <a:lnTo>
                    <a:pt x="280" y="792"/>
                  </a:lnTo>
                  <a:lnTo>
                    <a:pt x="263" y="778"/>
                  </a:lnTo>
                  <a:lnTo>
                    <a:pt x="246" y="761"/>
                  </a:lnTo>
                  <a:lnTo>
                    <a:pt x="231" y="745"/>
                  </a:lnTo>
                  <a:lnTo>
                    <a:pt x="216" y="728"/>
                  </a:lnTo>
                  <a:lnTo>
                    <a:pt x="200" y="710"/>
                  </a:lnTo>
                  <a:lnTo>
                    <a:pt x="187" y="691"/>
                  </a:lnTo>
                  <a:lnTo>
                    <a:pt x="174" y="672"/>
                  </a:lnTo>
                  <a:lnTo>
                    <a:pt x="162" y="651"/>
                  </a:lnTo>
                  <a:lnTo>
                    <a:pt x="151" y="630"/>
                  </a:lnTo>
                  <a:lnTo>
                    <a:pt x="46" y="679"/>
                  </a:lnTo>
                  <a:lnTo>
                    <a:pt x="60" y="705"/>
                  </a:lnTo>
                  <a:lnTo>
                    <a:pt x="75" y="731"/>
                  </a:lnTo>
                  <a:lnTo>
                    <a:pt x="93" y="755"/>
                  </a:lnTo>
                  <a:lnTo>
                    <a:pt x="110" y="780"/>
                  </a:lnTo>
                  <a:lnTo>
                    <a:pt x="128" y="802"/>
                  </a:lnTo>
                  <a:lnTo>
                    <a:pt x="147" y="823"/>
                  </a:lnTo>
                  <a:lnTo>
                    <a:pt x="168" y="843"/>
                  </a:lnTo>
                  <a:lnTo>
                    <a:pt x="189" y="863"/>
                  </a:lnTo>
                  <a:lnTo>
                    <a:pt x="210" y="882"/>
                  </a:lnTo>
                  <a:lnTo>
                    <a:pt x="234" y="898"/>
                  </a:lnTo>
                  <a:lnTo>
                    <a:pt x="257" y="914"/>
                  </a:lnTo>
                  <a:lnTo>
                    <a:pt x="281" y="929"/>
                  </a:lnTo>
                  <a:lnTo>
                    <a:pt x="305" y="942"/>
                  </a:lnTo>
                  <a:lnTo>
                    <a:pt x="330" y="954"/>
                  </a:lnTo>
                  <a:lnTo>
                    <a:pt x="357" y="965"/>
                  </a:lnTo>
                  <a:lnTo>
                    <a:pt x="383" y="974"/>
                  </a:lnTo>
                  <a:lnTo>
                    <a:pt x="409" y="984"/>
                  </a:lnTo>
                  <a:lnTo>
                    <a:pt x="436" y="991"/>
                  </a:lnTo>
                  <a:lnTo>
                    <a:pt x="463" y="997"/>
                  </a:lnTo>
                  <a:lnTo>
                    <a:pt x="491" y="1001"/>
                  </a:lnTo>
                  <a:lnTo>
                    <a:pt x="519" y="1004"/>
                  </a:lnTo>
                  <a:lnTo>
                    <a:pt x="547" y="1006"/>
                  </a:lnTo>
                  <a:lnTo>
                    <a:pt x="575" y="1006"/>
                  </a:lnTo>
                  <a:lnTo>
                    <a:pt x="603" y="1005"/>
                  </a:lnTo>
                  <a:lnTo>
                    <a:pt x="632" y="1003"/>
                  </a:lnTo>
                  <a:lnTo>
                    <a:pt x="660" y="999"/>
                  </a:lnTo>
                  <a:lnTo>
                    <a:pt x="688" y="994"/>
                  </a:lnTo>
                  <a:lnTo>
                    <a:pt x="716" y="987"/>
                  </a:lnTo>
                  <a:lnTo>
                    <a:pt x="744" y="979"/>
                  </a:lnTo>
                  <a:lnTo>
                    <a:pt x="773" y="968"/>
                  </a:lnTo>
                  <a:lnTo>
                    <a:pt x="800" y="957"/>
                  </a:lnTo>
                  <a:lnTo>
                    <a:pt x="827" y="944"/>
                  </a:lnTo>
                  <a:lnTo>
                    <a:pt x="779" y="848"/>
                  </a:lnTo>
                  <a:close/>
                  <a:moveTo>
                    <a:pt x="151" y="630"/>
                  </a:moveTo>
                  <a:lnTo>
                    <a:pt x="143" y="613"/>
                  </a:lnTo>
                  <a:lnTo>
                    <a:pt x="137" y="595"/>
                  </a:lnTo>
                  <a:lnTo>
                    <a:pt x="131" y="578"/>
                  </a:lnTo>
                  <a:lnTo>
                    <a:pt x="126" y="559"/>
                  </a:lnTo>
                  <a:lnTo>
                    <a:pt x="121" y="541"/>
                  </a:lnTo>
                  <a:lnTo>
                    <a:pt x="118" y="523"/>
                  </a:lnTo>
                  <a:lnTo>
                    <a:pt x="116" y="505"/>
                  </a:lnTo>
                  <a:lnTo>
                    <a:pt x="114" y="488"/>
                  </a:lnTo>
                  <a:lnTo>
                    <a:pt x="114" y="470"/>
                  </a:lnTo>
                  <a:lnTo>
                    <a:pt x="114" y="451"/>
                  </a:lnTo>
                  <a:lnTo>
                    <a:pt x="115" y="434"/>
                  </a:lnTo>
                  <a:lnTo>
                    <a:pt x="117" y="416"/>
                  </a:lnTo>
                  <a:lnTo>
                    <a:pt x="120" y="399"/>
                  </a:lnTo>
                  <a:lnTo>
                    <a:pt x="124" y="382"/>
                  </a:lnTo>
                  <a:lnTo>
                    <a:pt x="128" y="365"/>
                  </a:lnTo>
                  <a:lnTo>
                    <a:pt x="133" y="347"/>
                  </a:lnTo>
                  <a:lnTo>
                    <a:pt x="139" y="331"/>
                  </a:lnTo>
                  <a:lnTo>
                    <a:pt x="146" y="315"/>
                  </a:lnTo>
                  <a:lnTo>
                    <a:pt x="153" y="299"/>
                  </a:lnTo>
                  <a:lnTo>
                    <a:pt x="162" y="284"/>
                  </a:lnTo>
                  <a:lnTo>
                    <a:pt x="171" y="269"/>
                  </a:lnTo>
                  <a:lnTo>
                    <a:pt x="181" y="255"/>
                  </a:lnTo>
                  <a:lnTo>
                    <a:pt x="191" y="239"/>
                  </a:lnTo>
                  <a:lnTo>
                    <a:pt x="203" y="226"/>
                  </a:lnTo>
                  <a:lnTo>
                    <a:pt x="216" y="213"/>
                  </a:lnTo>
                  <a:lnTo>
                    <a:pt x="229" y="200"/>
                  </a:lnTo>
                  <a:lnTo>
                    <a:pt x="242" y="189"/>
                  </a:lnTo>
                  <a:lnTo>
                    <a:pt x="256" y="177"/>
                  </a:lnTo>
                  <a:lnTo>
                    <a:pt x="271" y="167"/>
                  </a:lnTo>
                  <a:lnTo>
                    <a:pt x="287" y="156"/>
                  </a:lnTo>
                  <a:lnTo>
                    <a:pt x="303" y="146"/>
                  </a:lnTo>
                  <a:lnTo>
                    <a:pt x="320" y="137"/>
                  </a:lnTo>
                  <a:lnTo>
                    <a:pt x="264" y="41"/>
                  </a:lnTo>
                  <a:lnTo>
                    <a:pt x="243" y="53"/>
                  </a:lnTo>
                  <a:lnTo>
                    <a:pt x="222" y="65"/>
                  </a:lnTo>
                  <a:lnTo>
                    <a:pt x="201" y="78"/>
                  </a:lnTo>
                  <a:lnTo>
                    <a:pt x="183" y="91"/>
                  </a:lnTo>
                  <a:lnTo>
                    <a:pt x="165" y="106"/>
                  </a:lnTo>
                  <a:lnTo>
                    <a:pt x="147" y="122"/>
                  </a:lnTo>
                  <a:lnTo>
                    <a:pt x="131" y="138"/>
                  </a:lnTo>
                  <a:lnTo>
                    <a:pt x="116" y="156"/>
                  </a:lnTo>
                  <a:lnTo>
                    <a:pt x="101" y="174"/>
                  </a:lnTo>
                  <a:lnTo>
                    <a:pt x="88" y="192"/>
                  </a:lnTo>
                  <a:lnTo>
                    <a:pt x="74" y="211"/>
                  </a:lnTo>
                  <a:lnTo>
                    <a:pt x="62" y="230"/>
                  </a:lnTo>
                  <a:lnTo>
                    <a:pt x="52" y="251"/>
                  </a:lnTo>
                  <a:lnTo>
                    <a:pt x="42" y="272"/>
                  </a:lnTo>
                  <a:lnTo>
                    <a:pt x="33" y="293"/>
                  </a:lnTo>
                  <a:lnTo>
                    <a:pt x="25" y="314"/>
                  </a:lnTo>
                  <a:lnTo>
                    <a:pt x="19" y="336"/>
                  </a:lnTo>
                  <a:lnTo>
                    <a:pt x="13" y="359"/>
                  </a:lnTo>
                  <a:lnTo>
                    <a:pt x="8" y="381"/>
                  </a:lnTo>
                  <a:lnTo>
                    <a:pt x="4" y="404"/>
                  </a:lnTo>
                  <a:lnTo>
                    <a:pt x="2" y="427"/>
                  </a:lnTo>
                  <a:lnTo>
                    <a:pt x="0" y="449"/>
                  </a:lnTo>
                  <a:lnTo>
                    <a:pt x="0" y="473"/>
                  </a:lnTo>
                  <a:lnTo>
                    <a:pt x="0" y="496"/>
                  </a:lnTo>
                  <a:lnTo>
                    <a:pt x="2" y="519"/>
                  </a:lnTo>
                  <a:lnTo>
                    <a:pt x="5" y="542"/>
                  </a:lnTo>
                  <a:lnTo>
                    <a:pt x="9" y="566"/>
                  </a:lnTo>
                  <a:lnTo>
                    <a:pt x="14" y="589"/>
                  </a:lnTo>
                  <a:lnTo>
                    <a:pt x="20" y="611"/>
                  </a:lnTo>
                  <a:lnTo>
                    <a:pt x="28" y="634"/>
                  </a:lnTo>
                  <a:lnTo>
                    <a:pt x="36" y="656"/>
                  </a:lnTo>
                  <a:lnTo>
                    <a:pt x="46" y="679"/>
                  </a:lnTo>
                  <a:lnTo>
                    <a:pt x="151" y="630"/>
                  </a:lnTo>
                  <a:close/>
                  <a:moveTo>
                    <a:pt x="46" y="679"/>
                  </a:moveTo>
                  <a:lnTo>
                    <a:pt x="95" y="654"/>
                  </a:lnTo>
                  <a:lnTo>
                    <a:pt x="46" y="679"/>
                  </a:lnTo>
                  <a:close/>
                  <a:moveTo>
                    <a:pt x="320" y="137"/>
                  </a:moveTo>
                  <a:lnTo>
                    <a:pt x="332" y="132"/>
                  </a:lnTo>
                  <a:lnTo>
                    <a:pt x="345" y="127"/>
                  </a:lnTo>
                  <a:lnTo>
                    <a:pt x="358" y="123"/>
                  </a:lnTo>
                  <a:lnTo>
                    <a:pt x="371" y="119"/>
                  </a:lnTo>
                  <a:lnTo>
                    <a:pt x="385" y="117"/>
                  </a:lnTo>
                  <a:lnTo>
                    <a:pt x="398" y="115"/>
                  </a:lnTo>
                  <a:lnTo>
                    <a:pt x="411" y="113"/>
                  </a:lnTo>
                  <a:lnTo>
                    <a:pt x="425" y="113"/>
                  </a:lnTo>
                  <a:lnTo>
                    <a:pt x="438" y="113"/>
                  </a:lnTo>
                  <a:lnTo>
                    <a:pt x="452" y="113"/>
                  </a:lnTo>
                  <a:lnTo>
                    <a:pt x="465" y="114"/>
                  </a:lnTo>
                  <a:lnTo>
                    <a:pt x="478" y="116"/>
                  </a:lnTo>
                  <a:lnTo>
                    <a:pt x="491" y="119"/>
                  </a:lnTo>
                  <a:lnTo>
                    <a:pt x="505" y="122"/>
                  </a:lnTo>
                  <a:lnTo>
                    <a:pt x="518" y="125"/>
                  </a:lnTo>
                  <a:lnTo>
                    <a:pt x="530" y="130"/>
                  </a:lnTo>
                  <a:lnTo>
                    <a:pt x="543" y="133"/>
                  </a:lnTo>
                  <a:lnTo>
                    <a:pt x="556" y="137"/>
                  </a:lnTo>
                  <a:lnTo>
                    <a:pt x="568" y="143"/>
                  </a:lnTo>
                  <a:lnTo>
                    <a:pt x="580" y="150"/>
                  </a:lnTo>
                  <a:lnTo>
                    <a:pt x="592" y="156"/>
                  </a:lnTo>
                  <a:lnTo>
                    <a:pt x="603" y="164"/>
                  </a:lnTo>
                  <a:lnTo>
                    <a:pt x="614" y="172"/>
                  </a:lnTo>
                  <a:lnTo>
                    <a:pt x="625" y="180"/>
                  </a:lnTo>
                  <a:lnTo>
                    <a:pt x="635" y="190"/>
                  </a:lnTo>
                  <a:lnTo>
                    <a:pt x="645" y="200"/>
                  </a:lnTo>
                  <a:lnTo>
                    <a:pt x="654" y="210"/>
                  </a:lnTo>
                  <a:lnTo>
                    <a:pt x="662" y="220"/>
                  </a:lnTo>
                  <a:lnTo>
                    <a:pt x="670" y="231"/>
                  </a:lnTo>
                  <a:lnTo>
                    <a:pt x="677" y="243"/>
                  </a:lnTo>
                  <a:lnTo>
                    <a:pt x="684" y="255"/>
                  </a:lnTo>
                  <a:lnTo>
                    <a:pt x="690" y="267"/>
                  </a:lnTo>
                  <a:lnTo>
                    <a:pt x="795" y="218"/>
                  </a:lnTo>
                  <a:lnTo>
                    <a:pt x="786" y="201"/>
                  </a:lnTo>
                  <a:lnTo>
                    <a:pt x="776" y="184"/>
                  </a:lnTo>
                  <a:lnTo>
                    <a:pt x="764" y="167"/>
                  </a:lnTo>
                  <a:lnTo>
                    <a:pt x="752" y="152"/>
                  </a:lnTo>
                  <a:lnTo>
                    <a:pt x="740" y="136"/>
                  </a:lnTo>
                  <a:lnTo>
                    <a:pt x="727" y="122"/>
                  </a:lnTo>
                  <a:lnTo>
                    <a:pt x="714" y="108"/>
                  </a:lnTo>
                  <a:lnTo>
                    <a:pt x="700" y="96"/>
                  </a:lnTo>
                  <a:lnTo>
                    <a:pt x="685" y="84"/>
                  </a:lnTo>
                  <a:lnTo>
                    <a:pt x="670" y="72"/>
                  </a:lnTo>
                  <a:lnTo>
                    <a:pt x="654" y="62"/>
                  </a:lnTo>
                  <a:lnTo>
                    <a:pt x="638" y="52"/>
                  </a:lnTo>
                  <a:lnTo>
                    <a:pt x="620" y="42"/>
                  </a:lnTo>
                  <a:lnTo>
                    <a:pt x="604" y="34"/>
                  </a:lnTo>
                  <a:lnTo>
                    <a:pt x="586" y="27"/>
                  </a:lnTo>
                  <a:lnTo>
                    <a:pt x="569" y="21"/>
                  </a:lnTo>
                  <a:lnTo>
                    <a:pt x="551" y="15"/>
                  </a:lnTo>
                  <a:lnTo>
                    <a:pt x="532" y="10"/>
                  </a:lnTo>
                  <a:lnTo>
                    <a:pt x="514" y="7"/>
                  </a:lnTo>
                  <a:lnTo>
                    <a:pt x="495" y="4"/>
                  </a:lnTo>
                  <a:lnTo>
                    <a:pt x="475" y="2"/>
                  </a:lnTo>
                  <a:lnTo>
                    <a:pt x="456" y="0"/>
                  </a:lnTo>
                  <a:lnTo>
                    <a:pt x="437" y="0"/>
                  </a:lnTo>
                  <a:lnTo>
                    <a:pt x="418" y="1"/>
                  </a:lnTo>
                  <a:lnTo>
                    <a:pt x="399" y="2"/>
                  </a:lnTo>
                  <a:lnTo>
                    <a:pt x="380" y="5"/>
                  </a:lnTo>
                  <a:lnTo>
                    <a:pt x="360" y="8"/>
                  </a:lnTo>
                  <a:lnTo>
                    <a:pt x="340" y="13"/>
                  </a:lnTo>
                  <a:lnTo>
                    <a:pt x="321" y="18"/>
                  </a:lnTo>
                  <a:lnTo>
                    <a:pt x="302" y="25"/>
                  </a:lnTo>
                  <a:lnTo>
                    <a:pt x="283" y="32"/>
                  </a:lnTo>
                  <a:lnTo>
                    <a:pt x="264" y="41"/>
                  </a:lnTo>
                  <a:lnTo>
                    <a:pt x="320" y="137"/>
                  </a:lnTo>
                  <a:close/>
                  <a:moveTo>
                    <a:pt x="320" y="137"/>
                  </a:moveTo>
                  <a:lnTo>
                    <a:pt x="288" y="90"/>
                  </a:lnTo>
                  <a:lnTo>
                    <a:pt x="320" y="137"/>
                  </a:lnTo>
                  <a:close/>
                  <a:moveTo>
                    <a:pt x="690" y="267"/>
                  </a:moveTo>
                  <a:lnTo>
                    <a:pt x="699" y="288"/>
                  </a:lnTo>
                  <a:lnTo>
                    <a:pt x="705" y="309"/>
                  </a:lnTo>
                  <a:lnTo>
                    <a:pt x="710" y="330"/>
                  </a:lnTo>
                  <a:lnTo>
                    <a:pt x="712" y="350"/>
                  </a:lnTo>
                  <a:lnTo>
                    <a:pt x="713" y="361"/>
                  </a:lnTo>
                  <a:lnTo>
                    <a:pt x="713" y="371"/>
                  </a:lnTo>
                  <a:lnTo>
                    <a:pt x="712" y="381"/>
                  </a:lnTo>
                  <a:lnTo>
                    <a:pt x="711" y="391"/>
                  </a:lnTo>
                  <a:lnTo>
                    <a:pt x="709" y="400"/>
                  </a:lnTo>
                  <a:lnTo>
                    <a:pt x="706" y="410"/>
                  </a:lnTo>
                  <a:lnTo>
                    <a:pt x="703" y="419"/>
                  </a:lnTo>
                  <a:lnTo>
                    <a:pt x="698" y="428"/>
                  </a:lnTo>
                  <a:lnTo>
                    <a:pt x="692" y="448"/>
                  </a:lnTo>
                  <a:lnTo>
                    <a:pt x="683" y="468"/>
                  </a:lnTo>
                  <a:lnTo>
                    <a:pt x="679" y="477"/>
                  </a:lnTo>
                  <a:lnTo>
                    <a:pt x="673" y="486"/>
                  </a:lnTo>
                  <a:lnTo>
                    <a:pt x="668" y="494"/>
                  </a:lnTo>
                  <a:lnTo>
                    <a:pt x="662" y="502"/>
                  </a:lnTo>
                  <a:lnTo>
                    <a:pt x="655" y="510"/>
                  </a:lnTo>
                  <a:lnTo>
                    <a:pt x="648" y="517"/>
                  </a:lnTo>
                  <a:lnTo>
                    <a:pt x="640" y="524"/>
                  </a:lnTo>
                  <a:lnTo>
                    <a:pt x="632" y="531"/>
                  </a:lnTo>
                  <a:lnTo>
                    <a:pt x="613" y="545"/>
                  </a:lnTo>
                  <a:lnTo>
                    <a:pt x="594" y="557"/>
                  </a:lnTo>
                  <a:lnTo>
                    <a:pt x="643" y="654"/>
                  </a:lnTo>
                  <a:lnTo>
                    <a:pt x="657" y="646"/>
                  </a:lnTo>
                  <a:lnTo>
                    <a:pt x="671" y="638"/>
                  </a:lnTo>
                  <a:lnTo>
                    <a:pt x="685" y="629"/>
                  </a:lnTo>
                  <a:lnTo>
                    <a:pt x="698" y="619"/>
                  </a:lnTo>
                  <a:lnTo>
                    <a:pt x="710" y="609"/>
                  </a:lnTo>
                  <a:lnTo>
                    <a:pt x="722" y="598"/>
                  </a:lnTo>
                  <a:lnTo>
                    <a:pt x="733" y="587"/>
                  </a:lnTo>
                  <a:lnTo>
                    <a:pt x="744" y="575"/>
                  </a:lnTo>
                  <a:lnTo>
                    <a:pt x="754" y="562"/>
                  </a:lnTo>
                  <a:lnTo>
                    <a:pt x="763" y="550"/>
                  </a:lnTo>
                  <a:lnTo>
                    <a:pt x="773" y="537"/>
                  </a:lnTo>
                  <a:lnTo>
                    <a:pt x="781" y="523"/>
                  </a:lnTo>
                  <a:lnTo>
                    <a:pt x="788" y="510"/>
                  </a:lnTo>
                  <a:lnTo>
                    <a:pt x="795" y="496"/>
                  </a:lnTo>
                  <a:lnTo>
                    <a:pt x="801" y="482"/>
                  </a:lnTo>
                  <a:lnTo>
                    <a:pt x="806" y="467"/>
                  </a:lnTo>
                  <a:lnTo>
                    <a:pt x="811" y="451"/>
                  </a:lnTo>
                  <a:lnTo>
                    <a:pt x="815" y="436"/>
                  </a:lnTo>
                  <a:lnTo>
                    <a:pt x="818" y="421"/>
                  </a:lnTo>
                  <a:lnTo>
                    <a:pt x="821" y="406"/>
                  </a:lnTo>
                  <a:lnTo>
                    <a:pt x="823" y="391"/>
                  </a:lnTo>
                  <a:lnTo>
                    <a:pt x="824" y="375"/>
                  </a:lnTo>
                  <a:lnTo>
                    <a:pt x="825" y="360"/>
                  </a:lnTo>
                  <a:lnTo>
                    <a:pt x="824" y="343"/>
                  </a:lnTo>
                  <a:lnTo>
                    <a:pt x="823" y="327"/>
                  </a:lnTo>
                  <a:lnTo>
                    <a:pt x="822" y="312"/>
                  </a:lnTo>
                  <a:lnTo>
                    <a:pt x="819" y="296"/>
                  </a:lnTo>
                  <a:lnTo>
                    <a:pt x="816" y="281"/>
                  </a:lnTo>
                  <a:lnTo>
                    <a:pt x="812" y="265"/>
                  </a:lnTo>
                  <a:lnTo>
                    <a:pt x="807" y="249"/>
                  </a:lnTo>
                  <a:lnTo>
                    <a:pt x="802" y="233"/>
                  </a:lnTo>
                  <a:lnTo>
                    <a:pt x="795" y="218"/>
                  </a:lnTo>
                  <a:lnTo>
                    <a:pt x="690" y="267"/>
                  </a:lnTo>
                  <a:close/>
                  <a:moveTo>
                    <a:pt x="690" y="267"/>
                  </a:moveTo>
                  <a:lnTo>
                    <a:pt x="738" y="242"/>
                  </a:lnTo>
                  <a:lnTo>
                    <a:pt x="690" y="267"/>
                  </a:lnTo>
                  <a:close/>
                  <a:moveTo>
                    <a:pt x="594" y="557"/>
                  </a:moveTo>
                  <a:lnTo>
                    <a:pt x="579" y="562"/>
                  </a:lnTo>
                  <a:lnTo>
                    <a:pt x="564" y="567"/>
                  </a:lnTo>
                  <a:lnTo>
                    <a:pt x="549" y="570"/>
                  </a:lnTo>
                  <a:lnTo>
                    <a:pt x="534" y="571"/>
                  </a:lnTo>
                  <a:lnTo>
                    <a:pt x="519" y="571"/>
                  </a:lnTo>
                  <a:lnTo>
                    <a:pt x="504" y="570"/>
                  </a:lnTo>
                  <a:lnTo>
                    <a:pt x="488" y="569"/>
                  </a:lnTo>
                  <a:lnTo>
                    <a:pt x="473" y="566"/>
                  </a:lnTo>
                  <a:lnTo>
                    <a:pt x="458" y="559"/>
                  </a:lnTo>
                  <a:lnTo>
                    <a:pt x="444" y="551"/>
                  </a:lnTo>
                  <a:lnTo>
                    <a:pt x="431" y="543"/>
                  </a:lnTo>
                  <a:lnTo>
                    <a:pt x="419" y="534"/>
                  </a:lnTo>
                  <a:lnTo>
                    <a:pt x="407" y="524"/>
                  </a:lnTo>
                  <a:lnTo>
                    <a:pt x="396" y="512"/>
                  </a:lnTo>
                  <a:lnTo>
                    <a:pt x="386" y="499"/>
                  </a:lnTo>
                  <a:lnTo>
                    <a:pt x="377" y="485"/>
                  </a:lnTo>
                  <a:lnTo>
                    <a:pt x="280" y="533"/>
                  </a:lnTo>
                  <a:lnTo>
                    <a:pt x="286" y="545"/>
                  </a:lnTo>
                  <a:lnTo>
                    <a:pt x="293" y="556"/>
                  </a:lnTo>
                  <a:lnTo>
                    <a:pt x="300" y="568"/>
                  </a:lnTo>
                  <a:lnTo>
                    <a:pt x="308" y="578"/>
                  </a:lnTo>
                  <a:lnTo>
                    <a:pt x="316" y="589"/>
                  </a:lnTo>
                  <a:lnTo>
                    <a:pt x="325" y="598"/>
                  </a:lnTo>
                  <a:lnTo>
                    <a:pt x="334" y="607"/>
                  </a:lnTo>
                  <a:lnTo>
                    <a:pt x="344" y="616"/>
                  </a:lnTo>
                  <a:lnTo>
                    <a:pt x="355" y="624"/>
                  </a:lnTo>
                  <a:lnTo>
                    <a:pt x="365" y="631"/>
                  </a:lnTo>
                  <a:lnTo>
                    <a:pt x="376" y="638"/>
                  </a:lnTo>
                  <a:lnTo>
                    <a:pt x="387" y="645"/>
                  </a:lnTo>
                  <a:lnTo>
                    <a:pt x="398" y="651"/>
                  </a:lnTo>
                  <a:lnTo>
                    <a:pt x="410" y="657"/>
                  </a:lnTo>
                  <a:lnTo>
                    <a:pt x="422" y="661"/>
                  </a:lnTo>
                  <a:lnTo>
                    <a:pt x="434" y="666"/>
                  </a:lnTo>
                  <a:lnTo>
                    <a:pt x="446" y="671"/>
                  </a:lnTo>
                  <a:lnTo>
                    <a:pt x="458" y="674"/>
                  </a:lnTo>
                  <a:lnTo>
                    <a:pt x="471" y="677"/>
                  </a:lnTo>
                  <a:lnTo>
                    <a:pt x="484" y="679"/>
                  </a:lnTo>
                  <a:lnTo>
                    <a:pt x="498" y="680"/>
                  </a:lnTo>
                  <a:lnTo>
                    <a:pt x="511" y="681"/>
                  </a:lnTo>
                  <a:lnTo>
                    <a:pt x="524" y="681"/>
                  </a:lnTo>
                  <a:lnTo>
                    <a:pt x="537" y="681"/>
                  </a:lnTo>
                  <a:lnTo>
                    <a:pt x="550" y="680"/>
                  </a:lnTo>
                  <a:lnTo>
                    <a:pt x="563" y="678"/>
                  </a:lnTo>
                  <a:lnTo>
                    <a:pt x="576" y="676"/>
                  </a:lnTo>
                  <a:lnTo>
                    <a:pt x="590" y="673"/>
                  </a:lnTo>
                  <a:lnTo>
                    <a:pt x="603" y="670"/>
                  </a:lnTo>
                  <a:lnTo>
                    <a:pt x="616" y="664"/>
                  </a:lnTo>
                  <a:lnTo>
                    <a:pt x="629" y="660"/>
                  </a:lnTo>
                  <a:lnTo>
                    <a:pt x="643" y="654"/>
                  </a:lnTo>
                  <a:lnTo>
                    <a:pt x="594" y="557"/>
                  </a:lnTo>
                  <a:close/>
                  <a:moveTo>
                    <a:pt x="643" y="654"/>
                  </a:moveTo>
                  <a:lnTo>
                    <a:pt x="618" y="606"/>
                  </a:lnTo>
                  <a:lnTo>
                    <a:pt x="643" y="654"/>
                  </a:lnTo>
                  <a:close/>
                  <a:moveTo>
                    <a:pt x="377" y="485"/>
                  </a:moveTo>
                  <a:lnTo>
                    <a:pt x="373" y="473"/>
                  </a:lnTo>
                  <a:lnTo>
                    <a:pt x="370" y="461"/>
                  </a:lnTo>
                  <a:lnTo>
                    <a:pt x="368" y="448"/>
                  </a:lnTo>
                  <a:lnTo>
                    <a:pt x="368" y="437"/>
                  </a:lnTo>
                  <a:lnTo>
                    <a:pt x="368" y="425"/>
                  </a:lnTo>
                  <a:lnTo>
                    <a:pt x="369" y="414"/>
                  </a:lnTo>
                  <a:lnTo>
                    <a:pt x="372" y="403"/>
                  </a:lnTo>
                  <a:lnTo>
                    <a:pt x="375" y="392"/>
                  </a:lnTo>
                  <a:lnTo>
                    <a:pt x="379" y="382"/>
                  </a:lnTo>
                  <a:lnTo>
                    <a:pt x="384" y="372"/>
                  </a:lnTo>
                  <a:lnTo>
                    <a:pt x="390" y="363"/>
                  </a:lnTo>
                  <a:lnTo>
                    <a:pt x="397" y="353"/>
                  </a:lnTo>
                  <a:lnTo>
                    <a:pt x="405" y="344"/>
                  </a:lnTo>
                  <a:lnTo>
                    <a:pt x="413" y="337"/>
                  </a:lnTo>
                  <a:lnTo>
                    <a:pt x="423" y="330"/>
                  </a:lnTo>
                  <a:lnTo>
                    <a:pt x="433" y="323"/>
                  </a:lnTo>
                  <a:lnTo>
                    <a:pt x="385" y="226"/>
                  </a:lnTo>
                  <a:lnTo>
                    <a:pt x="375" y="232"/>
                  </a:lnTo>
                  <a:lnTo>
                    <a:pt x="365" y="238"/>
                  </a:lnTo>
                  <a:lnTo>
                    <a:pt x="355" y="244"/>
                  </a:lnTo>
                  <a:lnTo>
                    <a:pt x="345" y="251"/>
                  </a:lnTo>
                  <a:lnTo>
                    <a:pt x="336" y="259"/>
                  </a:lnTo>
                  <a:lnTo>
                    <a:pt x="328" y="267"/>
                  </a:lnTo>
                  <a:lnTo>
                    <a:pt x="320" y="275"/>
                  </a:lnTo>
                  <a:lnTo>
                    <a:pt x="313" y="283"/>
                  </a:lnTo>
                  <a:lnTo>
                    <a:pt x="305" y="291"/>
                  </a:lnTo>
                  <a:lnTo>
                    <a:pt x="299" y="300"/>
                  </a:lnTo>
                  <a:lnTo>
                    <a:pt x="293" y="309"/>
                  </a:lnTo>
                  <a:lnTo>
                    <a:pt x="287" y="319"/>
                  </a:lnTo>
                  <a:lnTo>
                    <a:pt x="282" y="328"/>
                  </a:lnTo>
                  <a:lnTo>
                    <a:pt x="277" y="338"/>
                  </a:lnTo>
                  <a:lnTo>
                    <a:pt x="273" y="348"/>
                  </a:lnTo>
                  <a:lnTo>
                    <a:pt x="269" y="359"/>
                  </a:lnTo>
                  <a:lnTo>
                    <a:pt x="266" y="370"/>
                  </a:lnTo>
                  <a:lnTo>
                    <a:pt x="263" y="380"/>
                  </a:lnTo>
                  <a:lnTo>
                    <a:pt x="261" y="391"/>
                  </a:lnTo>
                  <a:lnTo>
                    <a:pt x="259" y="402"/>
                  </a:lnTo>
                  <a:lnTo>
                    <a:pt x="257" y="412"/>
                  </a:lnTo>
                  <a:lnTo>
                    <a:pt x="257" y="423"/>
                  </a:lnTo>
                  <a:lnTo>
                    <a:pt x="257" y="434"/>
                  </a:lnTo>
                  <a:lnTo>
                    <a:pt x="257" y="445"/>
                  </a:lnTo>
                  <a:lnTo>
                    <a:pt x="258" y="456"/>
                  </a:lnTo>
                  <a:lnTo>
                    <a:pt x="259" y="468"/>
                  </a:lnTo>
                  <a:lnTo>
                    <a:pt x="261" y="479"/>
                  </a:lnTo>
                  <a:lnTo>
                    <a:pt x="264" y="490"/>
                  </a:lnTo>
                  <a:lnTo>
                    <a:pt x="267" y="501"/>
                  </a:lnTo>
                  <a:lnTo>
                    <a:pt x="271" y="512"/>
                  </a:lnTo>
                  <a:lnTo>
                    <a:pt x="275" y="522"/>
                  </a:lnTo>
                  <a:lnTo>
                    <a:pt x="280" y="533"/>
                  </a:lnTo>
                  <a:lnTo>
                    <a:pt x="377" y="485"/>
                  </a:lnTo>
                  <a:close/>
                  <a:moveTo>
                    <a:pt x="280" y="533"/>
                  </a:moveTo>
                  <a:lnTo>
                    <a:pt x="328" y="509"/>
                  </a:lnTo>
                  <a:lnTo>
                    <a:pt x="280" y="533"/>
                  </a:lnTo>
                  <a:close/>
                  <a:moveTo>
                    <a:pt x="433" y="323"/>
                  </a:moveTo>
                  <a:lnTo>
                    <a:pt x="440" y="321"/>
                  </a:lnTo>
                  <a:lnTo>
                    <a:pt x="448" y="319"/>
                  </a:lnTo>
                  <a:lnTo>
                    <a:pt x="456" y="318"/>
                  </a:lnTo>
                  <a:lnTo>
                    <a:pt x="464" y="317"/>
                  </a:lnTo>
                  <a:lnTo>
                    <a:pt x="472" y="317"/>
                  </a:lnTo>
                  <a:lnTo>
                    <a:pt x="479" y="318"/>
                  </a:lnTo>
                  <a:lnTo>
                    <a:pt x="487" y="320"/>
                  </a:lnTo>
                  <a:lnTo>
                    <a:pt x="496" y="322"/>
                  </a:lnTo>
                  <a:lnTo>
                    <a:pt x="503" y="325"/>
                  </a:lnTo>
                  <a:lnTo>
                    <a:pt x="510" y="329"/>
                  </a:lnTo>
                  <a:lnTo>
                    <a:pt x="517" y="333"/>
                  </a:lnTo>
                  <a:lnTo>
                    <a:pt x="524" y="338"/>
                  </a:lnTo>
                  <a:lnTo>
                    <a:pt x="530" y="343"/>
                  </a:lnTo>
                  <a:lnTo>
                    <a:pt x="536" y="349"/>
                  </a:lnTo>
                  <a:lnTo>
                    <a:pt x="541" y="357"/>
                  </a:lnTo>
                  <a:lnTo>
                    <a:pt x="546" y="364"/>
                  </a:lnTo>
                  <a:lnTo>
                    <a:pt x="643" y="315"/>
                  </a:lnTo>
                  <a:lnTo>
                    <a:pt x="633" y="298"/>
                  </a:lnTo>
                  <a:lnTo>
                    <a:pt x="621" y="282"/>
                  </a:lnTo>
                  <a:lnTo>
                    <a:pt x="608" y="267"/>
                  </a:lnTo>
                  <a:lnTo>
                    <a:pt x="595" y="254"/>
                  </a:lnTo>
                  <a:lnTo>
                    <a:pt x="580" y="242"/>
                  </a:lnTo>
                  <a:lnTo>
                    <a:pt x="565" y="232"/>
                  </a:lnTo>
                  <a:lnTo>
                    <a:pt x="549" y="223"/>
                  </a:lnTo>
                  <a:lnTo>
                    <a:pt x="532" y="216"/>
                  </a:lnTo>
                  <a:lnTo>
                    <a:pt x="514" y="211"/>
                  </a:lnTo>
                  <a:lnTo>
                    <a:pt x="496" y="208"/>
                  </a:lnTo>
                  <a:lnTo>
                    <a:pt x="477" y="206"/>
                  </a:lnTo>
                  <a:lnTo>
                    <a:pt x="459" y="206"/>
                  </a:lnTo>
                  <a:lnTo>
                    <a:pt x="440" y="209"/>
                  </a:lnTo>
                  <a:lnTo>
                    <a:pt x="421" y="212"/>
                  </a:lnTo>
                  <a:lnTo>
                    <a:pt x="403" y="218"/>
                  </a:lnTo>
                  <a:lnTo>
                    <a:pt x="385" y="226"/>
                  </a:lnTo>
                  <a:lnTo>
                    <a:pt x="433" y="323"/>
                  </a:lnTo>
                  <a:close/>
                  <a:moveTo>
                    <a:pt x="385" y="226"/>
                  </a:moveTo>
                  <a:lnTo>
                    <a:pt x="409" y="275"/>
                  </a:lnTo>
                  <a:lnTo>
                    <a:pt x="385" y="226"/>
                  </a:lnTo>
                  <a:close/>
                  <a:moveTo>
                    <a:pt x="546" y="364"/>
                  </a:moveTo>
                  <a:lnTo>
                    <a:pt x="548" y="370"/>
                  </a:lnTo>
                  <a:lnTo>
                    <a:pt x="550" y="375"/>
                  </a:lnTo>
                  <a:lnTo>
                    <a:pt x="551" y="380"/>
                  </a:lnTo>
                  <a:lnTo>
                    <a:pt x="552" y="384"/>
                  </a:lnTo>
                  <a:lnTo>
                    <a:pt x="551" y="389"/>
                  </a:lnTo>
                  <a:lnTo>
                    <a:pt x="550" y="393"/>
                  </a:lnTo>
                  <a:lnTo>
                    <a:pt x="548" y="399"/>
                  </a:lnTo>
                  <a:lnTo>
                    <a:pt x="546" y="404"/>
                  </a:lnTo>
                  <a:lnTo>
                    <a:pt x="545" y="410"/>
                  </a:lnTo>
                  <a:lnTo>
                    <a:pt x="543" y="415"/>
                  </a:lnTo>
                  <a:lnTo>
                    <a:pt x="540" y="419"/>
                  </a:lnTo>
                  <a:lnTo>
                    <a:pt x="537" y="423"/>
                  </a:lnTo>
                  <a:lnTo>
                    <a:pt x="529" y="430"/>
                  </a:lnTo>
                  <a:lnTo>
                    <a:pt x="522" y="436"/>
                  </a:lnTo>
                  <a:lnTo>
                    <a:pt x="570" y="533"/>
                  </a:lnTo>
                  <a:lnTo>
                    <a:pt x="584" y="525"/>
                  </a:lnTo>
                  <a:lnTo>
                    <a:pt x="597" y="516"/>
                  </a:lnTo>
                  <a:lnTo>
                    <a:pt x="609" y="505"/>
                  </a:lnTo>
                  <a:lnTo>
                    <a:pt x="620" y="494"/>
                  </a:lnTo>
                  <a:lnTo>
                    <a:pt x="631" y="481"/>
                  </a:lnTo>
                  <a:lnTo>
                    <a:pt x="639" y="468"/>
                  </a:lnTo>
                  <a:lnTo>
                    <a:pt x="646" y="454"/>
                  </a:lnTo>
                  <a:lnTo>
                    <a:pt x="652" y="439"/>
                  </a:lnTo>
                  <a:lnTo>
                    <a:pt x="656" y="424"/>
                  </a:lnTo>
                  <a:lnTo>
                    <a:pt x="658" y="409"/>
                  </a:lnTo>
                  <a:lnTo>
                    <a:pt x="660" y="394"/>
                  </a:lnTo>
                  <a:lnTo>
                    <a:pt x="659" y="378"/>
                  </a:lnTo>
                  <a:lnTo>
                    <a:pt x="658" y="362"/>
                  </a:lnTo>
                  <a:lnTo>
                    <a:pt x="654" y="346"/>
                  </a:lnTo>
                  <a:lnTo>
                    <a:pt x="649" y="330"/>
                  </a:lnTo>
                  <a:lnTo>
                    <a:pt x="643" y="315"/>
                  </a:lnTo>
                  <a:lnTo>
                    <a:pt x="546" y="364"/>
                  </a:lnTo>
                  <a:close/>
                  <a:moveTo>
                    <a:pt x="643" y="315"/>
                  </a:moveTo>
                  <a:lnTo>
                    <a:pt x="594" y="339"/>
                  </a:lnTo>
                  <a:lnTo>
                    <a:pt x="643" y="315"/>
                  </a:lnTo>
                  <a:close/>
                  <a:moveTo>
                    <a:pt x="522" y="436"/>
                  </a:moveTo>
                  <a:lnTo>
                    <a:pt x="498" y="436"/>
                  </a:lnTo>
                  <a:lnTo>
                    <a:pt x="473" y="420"/>
                  </a:lnTo>
                  <a:lnTo>
                    <a:pt x="377" y="469"/>
                  </a:lnTo>
                  <a:lnTo>
                    <a:pt x="383" y="482"/>
                  </a:lnTo>
                  <a:lnTo>
                    <a:pt x="391" y="494"/>
                  </a:lnTo>
                  <a:lnTo>
                    <a:pt x="400" y="505"/>
                  </a:lnTo>
                  <a:lnTo>
                    <a:pt x="410" y="515"/>
                  </a:lnTo>
                  <a:lnTo>
                    <a:pt x="421" y="524"/>
                  </a:lnTo>
                  <a:lnTo>
                    <a:pt x="433" y="531"/>
                  </a:lnTo>
                  <a:lnTo>
                    <a:pt x="445" y="538"/>
                  </a:lnTo>
                  <a:lnTo>
                    <a:pt x="458" y="543"/>
                  </a:lnTo>
                  <a:lnTo>
                    <a:pt x="471" y="547"/>
                  </a:lnTo>
                  <a:lnTo>
                    <a:pt x="485" y="549"/>
                  </a:lnTo>
                  <a:lnTo>
                    <a:pt x="500" y="550"/>
                  </a:lnTo>
                  <a:lnTo>
                    <a:pt x="514" y="550"/>
                  </a:lnTo>
                  <a:lnTo>
                    <a:pt x="528" y="548"/>
                  </a:lnTo>
                  <a:lnTo>
                    <a:pt x="542" y="545"/>
                  </a:lnTo>
                  <a:lnTo>
                    <a:pt x="556" y="540"/>
                  </a:lnTo>
                  <a:lnTo>
                    <a:pt x="570" y="533"/>
                  </a:lnTo>
                  <a:lnTo>
                    <a:pt x="522" y="436"/>
                  </a:lnTo>
                  <a:close/>
                  <a:moveTo>
                    <a:pt x="522" y="436"/>
                  </a:moveTo>
                  <a:lnTo>
                    <a:pt x="546" y="485"/>
                  </a:lnTo>
                  <a:lnTo>
                    <a:pt x="522" y="436"/>
                  </a:lnTo>
                  <a:close/>
                  <a:moveTo>
                    <a:pt x="473" y="420"/>
                  </a:moveTo>
                  <a:lnTo>
                    <a:pt x="473" y="412"/>
                  </a:lnTo>
                  <a:lnTo>
                    <a:pt x="481" y="404"/>
                  </a:lnTo>
                  <a:lnTo>
                    <a:pt x="433" y="299"/>
                  </a:lnTo>
                  <a:lnTo>
                    <a:pt x="421" y="306"/>
                  </a:lnTo>
                  <a:lnTo>
                    <a:pt x="410" y="313"/>
                  </a:lnTo>
                  <a:lnTo>
                    <a:pt x="401" y="321"/>
                  </a:lnTo>
                  <a:lnTo>
                    <a:pt x="392" y="329"/>
                  </a:lnTo>
                  <a:lnTo>
                    <a:pt x="384" y="339"/>
                  </a:lnTo>
                  <a:lnTo>
                    <a:pt x="378" y="349"/>
                  </a:lnTo>
                  <a:lnTo>
                    <a:pt x="373" y="361"/>
                  </a:lnTo>
                  <a:lnTo>
                    <a:pt x="369" y="372"/>
                  </a:lnTo>
                  <a:lnTo>
                    <a:pt x="366" y="384"/>
                  </a:lnTo>
                  <a:lnTo>
                    <a:pt x="364" y="396"/>
                  </a:lnTo>
                  <a:lnTo>
                    <a:pt x="364" y="408"/>
                  </a:lnTo>
                  <a:lnTo>
                    <a:pt x="364" y="420"/>
                  </a:lnTo>
                  <a:lnTo>
                    <a:pt x="365" y="432"/>
                  </a:lnTo>
                  <a:lnTo>
                    <a:pt x="368" y="444"/>
                  </a:lnTo>
                  <a:lnTo>
                    <a:pt x="372" y="456"/>
                  </a:lnTo>
                  <a:lnTo>
                    <a:pt x="377" y="469"/>
                  </a:lnTo>
                  <a:lnTo>
                    <a:pt x="473" y="420"/>
                  </a:lnTo>
                  <a:close/>
                  <a:moveTo>
                    <a:pt x="473" y="420"/>
                  </a:moveTo>
                  <a:lnTo>
                    <a:pt x="425" y="444"/>
                  </a:lnTo>
                  <a:lnTo>
                    <a:pt x="473" y="420"/>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67"/>
            <p:cNvSpPr>
              <a:spLocks noEditPoints="1"/>
            </p:cNvSpPr>
            <p:nvPr/>
          </p:nvSpPr>
          <p:spPr bwMode="auto">
            <a:xfrm>
              <a:off x="2646" y="1531"/>
              <a:ext cx="67" cy="69"/>
            </a:xfrm>
            <a:custGeom>
              <a:avLst/>
              <a:gdLst>
                <a:gd name="T0" fmla="*/ 725 w 936"/>
                <a:gd name="T1" fmla="*/ 813 h 959"/>
                <a:gd name="T2" fmla="*/ 548 w 936"/>
                <a:gd name="T3" fmla="*/ 846 h 959"/>
                <a:gd name="T4" fmla="*/ 373 w 936"/>
                <a:gd name="T5" fmla="*/ 811 h 959"/>
                <a:gd name="T6" fmla="*/ 221 w 936"/>
                <a:gd name="T7" fmla="*/ 709 h 959"/>
                <a:gd name="T8" fmla="*/ 256 w 936"/>
                <a:gd name="T9" fmla="*/ 876 h 959"/>
                <a:gd name="T10" fmla="*/ 464 w 936"/>
                <a:gd name="T11" fmla="*/ 952 h 959"/>
                <a:gd name="T12" fmla="*/ 685 w 936"/>
                <a:gd name="T13" fmla="*/ 943 h 959"/>
                <a:gd name="T14" fmla="*/ 890 w 936"/>
                <a:gd name="T15" fmla="*/ 849 h 959"/>
                <a:gd name="T16" fmla="*/ 162 w 936"/>
                <a:gd name="T17" fmla="*/ 633 h 959"/>
                <a:gd name="T18" fmla="*/ 116 w 936"/>
                <a:gd name="T19" fmla="*/ 501 h 959"/>
                <a:gd name="T20" fmla="*/ 123 w 936"/>
                <a:gd name="T21" fmla="*/ 362 h 959"/>
                <a:gd name="T22" fmla="*/ 183 w 936"/>
                <a:gd name="T23" fmla="*/ 236 h 959"/>
                <a:gd name="T24" fmla="*/ 106 w 936"/>
                <a:gd name="T25" fmla="*/ 153 h 959"/>
                <a:gd name="T26" fmla="*/ 20 w 936"/>
                <a:gd name="T27" fmla="*/ 314 h 959"/>
                <a:gd name="T28" fmla="*/ 2 w 936"/>
                <a:gd name="T29" fmla="*/ 492 h 959"/>
                <a:gd name="T30" fmla="*/ 55 w 936"/>
                <a:gd name="T31" fmla="*/ 666 h 959"/>
                <a:gd name="T32" fmla="*/ 164 w 936"/>
                <a:gd name="T33" fmla="*/ 732 h 959"/>
                <a:gd name="T34" fmla="*/ 303 w 936"/>
                <a:gd name="T35" fmla="*/ 139 h 959"/>
                <a:gd name="T36" fmla="*/ 402 w 936"/>
                <a:gd name="T37" fmla="*/ 112 h 959"/>
                <a:gd name="T38" fmla="*/ 535 w 936"/>
                <a:gd name="T39" fmla="*/ 137 h 959"/>
                <a:gd name="T40" fmla="*/ 622 w 936"/>
                <a:gd name="T41" fmla="*/ 200 h 959"/>
                <a:gd name="T42" fmla="*/ 596 w 936"/>
                <a:gd name="T43" fmla="*/ 43 h 959"/>
                <a:gd name="T44" fmla="*/ 454 w 936"/>
                <a:gd name="T45" fmla="*/ 1 h 959"/>
                <a:gd name="T46" fmla="*/ 307 w 936"/>
                <a:gd name="T47" fmla="*/ 16 h 959"/>
                <a:gd name="T48" fmla="*/ 171 w 936"/>
                <a:gd name="T49" fmla="*/ 90 h 959"/>
                <a:gd name="T50" fmla="*/ 648 w 936"/>
                <a:gd name="T51" fmla="*/ 237 h 959"/>
                <a:gd name="T52" fmla="*/ 670 w 936"/>
                <a:gd name="T53" fmla="*/ 394 h 959"/>
                <a:gd name="T54" fmla="*/ 623 w 936"/>
                <a:gd name="T55" fmla="*/ 483 h 959"/>
                <a:gd name="T56" fmla="*/ 734 w 936"/>
                <a:gd name="T57" fmla="*/ 525 h 959"/>
                <a:gd name="T58" fmla="*/ 782 w 936"/>
                <a:gd name="T59" fmla="*/ 409 h 959"/>
                <a:gd name="T60" fmla="*/ 782 w 936"/>
                <a:gd name="T61" fmla="*/ 286 h 959"/>
                <a:gd name="T62" fmla="*/ 734 w 936"/>
                <a:gd name="T63" fmla="*/ 168 h 959"/>
                <a:gd name="T64" fmla="*/ 606 w 936"/>
                <a:gd name="T65" fmla="*/ 498 h 959"/>
                <a:gd name="T66" fmla="*/ 495 w 936"/>
                <a:gd name="T67" fmla="*/ 539 h 959"/>
                <a:gd name="T68" fmla="*/ 389 w 936"/>
                <a:gd name="T69" fmla="*/ 490 h 959"/>
                <a:gd name="T70" fmla="*/ 377 w 936"/>
                <a:gd name="T71" fmla="*/ 622 h 959"/>
                <a:gd name="T72" fmla="*/ 477 w 936"/>
                <a:gd name="T73" fmla="*/ 652 h 959"/>
                <a:gd name="T74" fmla="*/ 578 w 936"/>
                <a:gd name="T75" fmla="*/ 643 h 959"/>
                <a:gd name="T76" fmla="*/ 668 w 936"/>
                <a:gd name="T77" fmla="*/ 596 h 959"/>
                <a:gd name="T78" fmla="*/ 373 w 936"/>
                <a:gd name="T79" fmla="*/ 471 h 959"/>
                <a:gd name="T80" fmla="*/ 360 w 936"/>
                <a:gd name="T81" fmla="*/ 385 h 959"/>
                <a:gd name="T82" fmla="*/ 309 w 936"/>
                <a:gd name="T83" fmla="*/ 248 h 959"/>
                <a:gd name="T84" fmla="*/ 257 w 936"/>
                <a:gd name="T85" fmla="*/ 336 h 959"/>
                <a:gd name="T86" fmla="*/ 248 w 936"/>
                <a:gd name="T87" fmla="*/ 455 h 959"/>
                <a:gd name="T88" fmla="*/ 280 w 936"/>
                <a:gd name="T89" fmla="*/ 536 h 959"/>
                <a:gd name="T90" fmla="*/ 397 w 936"/>
                <a:gd name="T91" fmla="*/ 328 h 959"/>
                <a:gd name="T92" fmla="*/ 454 w 936"/>
                <a:gd name="T93" fmla="*/ 306 h 959"/>
                <a:gd name="T94" fmla="*/ 510 w 936"/>
                <a:gd name="T95" fmla="*/ 336 h 959"/>
                <a:gd name="T96" fmla="*/ 475 w 936"/>
                <a:gd name="T97" fmla="*/ 195 h 959"/>
                <a:gd name="T98" fmla="*/ 332 w 936"/>
                <a:gd name="T99" fmla="*/ 228 h 959"/>
                <a:gd name="T100" fmla="*/ 514 w 936"/>
                <a:gd name="T101" fmla="*/ 344 h 959"/>
                <a:gd name="T102" fmla="*/ 511 w 936"/>
                <a:gd name="T103" fmla="*/ 402 h 959"/>
                <a:gd name="T104" fmla="*/ 625 w 936"/>
                <a:gd name="T105" fmla="*/ 425 h 959"/>
                <a:gd name="T106" fmla="*/ 619 w 936"/>
                <a:gd name="T107" fmla="*/ 300 h 959"/>
                <a:gd name="T108" fmla="*/ 502 w 936"/>
                <a:gd name="T109" fmla="*/ 409 h 959"/>
                <a:gd name="T110" fmla="*/ 462 w 936"/>
                <a:gd name="T111" fmla="*/ 409 h 959"/>
                <a:gd name="T112" fmla="*/ 461 w 936"/>
                <a:gd name="T113" fmla="*/ 527 h 959"/>
                <a:gd name="T114" fmla="*/ 569 w 936"/>
                <a:gd name="T115" fmla="*/ 500 h 959"/>
                <a:gd name="T116" fmla="*/ 462 w 936"/>
                <a:gd name="T117" fmla="*/ 385 h 959"/>
                <a:gd name="T118" fmla="*/ 344 w 936"/>
                <a:gd name="T119" fmla="*/ 381 h 959"/>
                <a:gd name="T120" fmla="*/ 367 w 936"/>
                <a:gd name="T121" fmla="*/ 4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6" h="959">
                  <a:moveTo>
                    <a:pt x="864" y="724"/>
                  </a:moveTo>
                  <a:lnTo>
                    <a:pt x="845" y="740"/>
                  </a:lnTo>
                  <a:lnTo>
                    <a:pt x="826" y="755"/>
                  </a:lnTo>
                  <a:lnTo>
                    <a:pt x="807" y="768"/>
                  </a:lnTo>
                  <a:lnTo>
                    <a:pt x="787" y="782"/>
                  </a:lnTo>
                  <a:lnTo>
                    <a:pt x="767" y="793"/>
                  </a:lnTo>
                  <a:lnTo>
                    <a:pt x="746" y="804"/>
                  </a:lnTo>
                  <a:lnTo>
                    <a:pt x="725" y="813"/>
                  </a:lnTo>
                  <a:lnTo>
                    <a:pt x="703" y="821"/>
                  </a:lnTo>
                  <a:lnTo>
                    <a:pt x="682" y="828"/>
                  </a:lnTo>
                  <a:lnTo>
                    <a:pt x="660" y="834"/>
                  </a:lnTo>
                  <a:lnTo>
                    <a:pt x="638" y="838"/>
                  </a:lnTo>
                  <a:lnTo>
                    <a:pt x="616" y="842"/>
                  </a:lnTo>
                  <a:lnTo>
                    <a:pt x="594" y="844"/>
                  </a:lnTo>
                  <a:lnTo>
                    <a:pt x="570" y="846"/>
                  </a:lnTo>
                  <a:lnTo>
                    <a:pt x="548" y="846"/>
                  </a:lnTo>
                  <a:lnTo>
                    <a:pt x="526" y="845"/>
                  </a:lnTo>
                  <a:lnTo>
                    <a:pt x="503" y="843"/>
                  </a:lnTo>
                  <a:lnTo>
                    <a:pt x="481" y="840"/>
                  </a:lnTo>
                  <a:lnTo>
                    <a:pt x="459" y="836"/>
                  </a:lnTo>
                  <a:lnTo>
                    <a:pt x="437" y="831"/>
                  </a:lnTo>
                  <a:lnTo>
                    <a:pt x="415" y="825"/>
                  </a:lnTo>
                  <a:lnTo>
                    <a:pt x="394" y="819"/>
                  </a:lnTo>
                  <a:lnTo>
                    <a:pt x="373" y="811"/>
                  </a:lnTo>
                  <a:lnTo>
                    <a:pt x="353" y="802"/>
                  </a:lnTo>
                  <a:lnTo>
                    <a:pt x="333" y="792"/>
                  </a:lnTo>
                  <a:lnTo>
                    <a:pt x="313" y="781"/>
                  </a:lnTo>
                  <a:lnTo>
                    <a:pt x="293" y="768"/>
                  </a:lnTo>
                  <a:lnTo>
                    <a:pt x="274" y="755"/>
                  </a:lnTo>
                  <a:lnTo>
                    <a:pt x="256" y="741"/>
                  </a:lnTo>
                  <a:lnTo>
                    <a:pt x="238" y="726"/>
                  </a:lnTo>
                  <a:lnTo>
                    <a:pt x="221" y="709"/>
                  </a:lnTo>
                  <a:lnTo>
                    <a:pt x="204" y="692"/>
                  </a:lnTo>
                  <a:lnTo>
                    <a:pt x="123" y="764"/>
                  </a:lnTo>
                  <a:lnTo>
                    <a:pt x="143" y="787"/>
                  </a:lnTo>
                  <a:lnTo>
                    <a:pt x="165" y="807"/>
                  </a:lnTo>
                  <a:lnTo>
                    <a:pt x="186" y="826"/>
                  </a:lnTo>
                  <a:lnTo>
                    <a:pt x="209" y="844"/>
                  </a:lnTo>
                  <a:lnTo>
                    <a:pt x="232" y="861"/>
                  </a:lnTo>
                  <a:lnTo>
                    <a:pt x="256" y="876"/>
                  </a:lnTo>
                  <a:lnTo>
                    <a:pt x="280" y="891"/>
                  </a:lnTo>
                  <a:lnTo>
                    <a:pt x="306" y="904"/>
                  </a:lnTo>
                  <a:lnTo>
                    <a:pt x="331" y="915"/>
                  </a:lnTo>
                  <a:lnTo>
                    <a:pt x="357" y="925"/>
                  </a:lnTo>
                  <a:lnTo>
                    <a:pt x="383" y="934"/>
                  </a:lnTo>
                  <a:lnTo>
                    <a:pt x="409" y="941"/>
                  </a:lnTo>
                  <a:lnTo>
                    <a:pt x="437" y="947"/>
                  </a:lnTo>
                  <a:lnTo>
                    <a:pt x="464" y="952"/>
                  </a:lnTo>
                  <a:lnTo>
                    <a:pt x="491" y="956"/>
                  </a:lnTo>
                  <a:lnTo>
                    <a:pt x="518" y="958"/>
                  </a:lnTo>
                  <a:lnTo>
                    <a:pt x="546" y="959"/>
                  </a:lnTo>
                  <a:lnTo>
                    <a:pt x="575" y="958"/>
                  </a:lnTo>
                  <a:lnTo>
                    <a:pt x="603" y="956"/>
                  </a:lnTo>
                  <a:lnTo>
                    <a:pt x="631" y="953"/>
                  </a:lnTo>
                  <a:lnTo>
                    <a:pt x="658" y="949"/>
                  </a:lnTo>
                  <a:lnTo>
                    <a:pt x="685" y="943"/>
                  </a:lnTo>
                  <a:lnTo>
                    <a:pt x="713" y="936"/>
                  </a:lnTo>
                  <a:lnTo>
                    <a:pt x="739" y="928"/>
                  </a:lnTo>
                  <a:lnTo>
                    <a:pt x="765" y="918"/>
                  </a:lnTo>
                  <a:lnTo>
                    <a:pt x="791" y="907"/>
                  </a:lnTo>
                  <a:lnTo>
                    <a:pt x="816" y="895"/>
                  </a:lnTo>
                  <a:lnTo>
                    <a:pt x="841" y="880"/>
                  </a:lnTo>
                  <a:lnTo>
                    <a:pt x="866" y="865"/>
                  </a:lnTo>
                  <a:lnTo>
                    <a:pt x="890" y="849"/>
                  </a:lnTo>
                  <a:lnTo>
                    <a:pt x="913" y="832"/>
                  </a:lnTo>
                  <a:lnTo>
                    <a:pt x="936" y="813"/>
                  </a:lnTo>
                  <a:lnTo>
                    <a:pt x="864" y="724"/>
                  </a:lnTo>
                  <a:close/>
                  <a:moveTo>
                    <a:pt x="204" y="692"/>
                  </a:moveTo>
                  <a:lnTo>
                    <a:pt x="192" y="678"/>
                  </a:lnTo>
                  <a:lnTo>
                    <a:pt x="181" y="663"/>
                  </a:lnTo>
                  <a:lnTo>
                    <a:pt x="171" y="648"/>
                  </a:lnTo>
                  <a:lnTo>
                    <a:pt x="162" y="633"/>
                  </a:lnTo>
                  <a:lnTo>
                    <a:pt x="153" y="618"/>
                  </a:lnTo>
                  <a:lnTo>
                    <a:pt x="145" y="602"/>
                  </a:lnTo>
                  <a:lnTo>
                    <a:pt x="138" y="586"/>
                  </a:lnTo>
                  <a:lnTo>
                    <a:pt x="132" y="568"/>
                  </a:lnTo>
                  <a:lnTo>
                    <a:pt x="127" y="552"/>
                  </a:lnTo>
                  <a:lnTo>
                    <a:pt x="122" y="535"/>
                  </a:lnTo>
                  <a:lnTo>
                    <a:pt x="119" y="518"/>
                  </a:lnTo>
                  <a:lnTo>
                    <a:pt x="116" y="501"/>
                  </a:lnTo>
                  <a:lnTo>
                    <a:pt x="115" y="484"/>
                  </a:lnTo>
                  <a:lnTo>
                    <a:pt x="114" y="468"/>
                  </a:lnTo>
                  <a:lnTo>
                    <a:pt x="114" y="450"/>
                  </a:lnTo>
                  <a:lnTo>
                    <a:pt x="115" y="433"/>
                  </a:lnTo>
                  <a:lnTo>
                    <a:pt x="116" y="415"/>
                  </a:lnTo>
                  <a:lnTo>
                    <a:pt x="117" y="398"/>
                  </a:lnTo>
                  <a:lnTo>
                    <a:pt x="119" y="380"/>
                  </a:lnTo>
                  <a:lnTo>
                    <a:pt x="123" y="362"/>
                  </a:lnTo>
                  <a:lnTo>
                    <a:pt x="127" y="345"/>
                  </a:lnTo>
                  <a:lnTo>
                    <a:pt x="132" y="329"/>
                  </a:lnTo>
                  <a:lnTo>
                    <a:pt x="138" y="312"/>
                  </a:lnTo>
                  <a:lnTo>
                    <a:pt x="145" y="297"/>
                  </a:lnTo>
                  <a:lnTo>
                    <a:pt x="153" y="281"/>
                  </a:lnTo>
                  <a:lnTo>
                    <a:pt x="163" y="266"/>
                  </a:lnTo>
                  <a:lnTo>
                    <a:pt x="173" y="250"/>
                  </a:lnTo>
                  <a:lnTo>
                    <a:pt x="183" y="236"/>
                  </a:lnTo>
                  <a:lnTo>
                    <a:pt x="195" y="222"/>
                  </a:lnTo>
                  <a:lnTo>
                    <a:pt x="208" y="209"/>
                  </a:lnTo>
                  <a:lnTo>
                    <a:pt x="221" y="196"/>
                  </a:lnTo>
                  <a:lnTo>
                    <a:pt x="236" y="184"/>
                  </a:lnTo>
                  <a:lnTo>
                    <a:pt x="155" y="103"/>
                  </a:lnTo>
                  <a:lnTo>
                    <a:pt x="138" y="119"/>
                  </a:lnTo>
                  <a:lnTo>
                    <a:pt x="121" y="136"/>
                  </a:lnTo>
                  <a:lnTo>
                    <a:pt x="106" y="153"/>
                  </a:lnTo>
                  <a:lnTo>
                    <a:pt x="91" y="172"/>
                  </a:lnTo>
                  <a:lnTo>
                    <a:pt x="78" y="191"/>
                  </a:lnTo>
                  <a:lnTo>
                    <a:pt x="66" y="210"/>
                  </a:lnTo>
                  <a:lnTo>
                    <a:pt x="55" y="230"/>
                  </a:lnTo>
                  <a:lnTo>
                    <a:pt x="44" y="250"/>
                  </a:lnTo>
                  <a:lnTo>
                    <a:pt x="35" y="272"/>
                  </a:lnTo>
                  <a:lnTo>
                    <a:pt x="27" y="293"/>
                  </a:lnTo>
                  <a:lnTo>
                    <a:pt x="20" y="314"/>
                  </a:lnTo>
                  <a:lnTo>
                    <a:pt x="13" y="335"/>
                  </a:lnTo>
                  <a:lnTo>
                    <a:pt x="8" y="357"/>
                  </a:lnTo>
                  <a:lnTo>
                    <a:pt x="5" y="380"/>
                  </a:lnTo>
                  <a:lnTo>
                    <a:pt x="2" y="402"/>
                  </a:lnTo>
                  <a:lnTo>
                    <a:pt x="0" y="424"/>
                  </a:lnTo>
                  <a:lnTo>
                    <a:pt x="0" y="447"/>
                  </a:lnTo>
                  <a:lnTo>
                    <a:pt x="0" y="470"/>
                  </a:lnTo>
                  <a:lnTo>
                    <a:pt x="2" y="492"/>
                  </a:lnTo>
                  <a:lnTo>
                    <a:pt x="4" y="515"/>
                  </a:lnTo>
                  <a:lnTo>
                    <a:pt x="8" y="537"/>
                  </a:lnTo>
                  <a:lnTo>
                    <a:pt x="13" y="559"/>
                  </a:lnTo>
                  <a:lnTo>
                    <a:pt x="20" y="582"/>
                  </a:lnTo>
                  <a:lnTo>
                    <a:pt x="27" y="603"/>
                  </a:lnTo>
                  <a:lnTo>
                    <a:pt x="35" y="625"/>
                  </a:lnTo>
                  <a:lnTo>
                    <a:pt x="44" y="646"/>
                  </a:lnTo>
                  <a:lnTo>
                    <a:pt x="55" y="666"/>
                  </a:lnTo>
                  <a:lnTo>
                    <a:pt x="66" y="688"/>
                  </a:lnTo>
                  <a:lnTo>
                    <a:pt x="79" y="707"/>
                  </a:lnTo>
                  <a:lnTo>
                    <a:pt x="92" y="727"/>
                  </a:lnTo>
                  <a:lnTo>
                    <a:pt x="107" y="746"/>
                  </a:lnTo>
                  <a:lnTo>
                    <a:pt x="123" y="764"/>
                  </a:lnTo>
                  <a:lnTo>
                    <a:pt x="204" y="692"/>
                  </a:lnTo>
                  <a:close/>
                  <a:moveTo>
                    <a:pt x="123" y="764"/>
                  </a:moveTo>
                  <a:lnTo>
                    <a:pt x="164" y="732"/>
                  </a:lnTo>
                  <a:lnTo>
                    <a:pt x="123" y="764"/>
                  </a:lnTo>
                  <a:close/>
                  <a:moveTo>
                    <a:pt x="236" y="184"/>
                  </a:moveTo>
                  <a:lnTo>
                    <a:pt x="247" y="175"/>
                  </a:lnTo>
                  <a:lnTo>
                    <a:pt x="257" y="167"/>
                  </a:lnTo>
                  <a:lnTo>
                    <a:pt x="268" y="159"/>
                  </a:lnTo>
                  <a:lnTo>
                    <a:pt x="279" y="151"/>
                  </a:lnTo>
                  <a:lnTo>
                    <a:pt x="291" y="145"/>
                  </a:lnTo>
                  <a:lnTo>
                    <a:pt x="303" y="139"/>
                  </a:lnTo>
                  <a:lnTo>
                    <a:pt x="315" y="134"/>
                  </a:lnTo>
                  <a:lnTo>
                    <a:pt x="327" y="129"/>
                  </a:lnTo>
                  <a:lnTo>
                    <a:pt x="339" y="125"/>
                  </a:lnTo>
                  <a:lnTo>
                    <a:pt x="351" y="121"/>
                  </a:lnTo>
                  <a:lnTo>
                    <a:pt x="364" y="118"/>
                  </a:lnTo>
                  <a:lnTo>
                    <a:pt x="376" y="115"/>
                  </a:lnTo>
                  <a:lnTo>
                    <a:pt x="389" y="113"/>
                  </a:lnTo>
                  <a:lnTo>
                    <a:pt x="402" y="112"/>
                  </a:lnTo>
                  <a:lnTo>
                    <a:pt x="415" y="111"/>
                  </a:lnTo>
                  <a:lnTo>
                    <a:pt x="429" y="111"/>
                  </a:lnTo>
                  <a:lnTo>
                    <a:pt x="457" y="115"/>
                  </a:lnTo>
                  <a:lnTo>
                    <a:pt x="483" y="120"/>
                  </a:lnTo>
                  <a:lnTo>
                    <a:pt x="496" y="123"/>
                  </a:lnTo>
                  <a:lnTo>
                    <a:pt x="509" y="127"/>
                  </a:lnTo>
                  <a:lnTo>
                    <a:pt x="522" y="132"/>
                  </a:lnTo>
                  <a:lnTo>
                    <a:pt x="535" y="137"/>
                  </a:lnTo>
                  <a:lnTo>
                    <a:pt x="547" y="142"/>
                  </a:lnTo>
                  <a:lnTo>
                    <a:pt x="559" y="148"/>
                  </a:lnTo>
                  <a:lnTo>
                    <a:pt x="570" y="155"/>
                  </a:lnTo>
                  <a:lnTo>
                    <a:pt x="582" y="163"/>
                  </a:lnTo>
                  <a:lnTo>
                    <a:pt x="593" y="172"/>
                  </a:lnTo>
                  <a:lnTo>
                    <a:pt x="603" y="180"/>
                  </a:lnTo>
                  <a:lnTo>
                    <a:pt x="613" y="190"/>
                  </a:lnTo>
                  <a:lnTo>
                    <a:pt x="622" y="200"/>
                  </a:lnTo>
                  <a:lnTo>
                    <a:pt x="702" y="127"/>
                  </a:lnTo>
                  <a:lnTo>
                    <a:pt x="689" y="112"/>
                  </a:lnTo>
                  <a:lnTo>
                    <a:pt x="674" y="99"/>
                  </a:lnTo>
                  <a:lnTo>
                    <a:pt x="659" y="86"/>
                  </a:lnTo>
                  <a:lnTo>
                    <a:pt x="644" y="74"/>
                  </a:lnTo>
                  <a:lnTo>
                    <a:pt x="629" y="63"/>
                  </a:lnTo>
                  <a:lnTo>
                    <a:pt x="612" y="53"/>
                  </a:lnTo>
                  <a:lnTo>
                    <a:pt x="596" y="43"/>
                  </a:lnTo>
                  <a:lnTo>
                    <a:pt x="579" y="34"/>
                  </a:lnTo>
                  <a:lnTo>
                    <a:pt x="561" y="27"/>
                  </a:lnTo>
                  <a:lnTo>
                    <a:pt x="544" y="20"/>
                  </a:lnTo>
                  <a:lnTo>
                    <a:pt x="526" y="15"/>
                  </a:lnTo>
                  <a:lnTo>
                    <a:pt x="508" y="10"/>
                  </a:lnTo>
                  <a:lnTo>
                    <a:pt x="490" y="6"/>
                  </a:lnTo>
                  <a:lnTo>
                    <a:pt x="472" y="3"/>
                  </a:lnTo>
                  <a:lnTo>
                    <a:pt x="454" y="1"/>
                  </a:lnTo>
                  <a:lnTo>
                    <a:pt x="436" y="0"/>
                  </a:lnTo>
                  <a:lnTo>
                    <a:pt x="416" y="0"/>
                  </a:lnTo>
                  <a:lnTo>
                    <a:pt x="398" y="0"/>
                  </a:lnTo>
                  <a:lnTo>
                    <a:pt x="379" y="2"/>
                  </a:lnTo>
                  <a:lnTo>
                    <a:pt x="361" y="4"/>
                  </a:lnTo>
                  <a:lnTo>
                    <a:pt x="343" y="7"/>
                  </a:lnTo>
                  <a:lnTo>
                    <a:pt x="325" y="11"/>
                  </a:lnTo>
                  <a:lnTo>
                    <a:pt x="307" y="16"/>
                  </a:lnTo>
                  <a:lnTo>
                    <a:pt x="288" y="22"/>
                  </a:lnTo>
                  <a:lnTo>
                    <a:pt x="270" y="29"/>
                  </a:lnTo>
                  <a:lnTo>
                    <a:pt x="253" y="37"/>
                  </a:lnTo>
                  <a:lnTo>
                    <a:pt x="236" y="46"/>
                  </a:lnTo>
                  <a:lnTo>
                    <a:pt x="219" y="56"/>
                  </a:lnTo>
                  <a:lnTo>
                    <a:pt x="203" y="66"/>
                  </a:lnTo>
                  <a:lnTo>
                    <a:pt x="187" y="78"/>
                  </a:lnTo>
                  <a:lnTo>
                    <a:pt x="171" y="90"/>
                  </a:lnTo>
                  <a:lnTo>
                    <a:pt x="155" y="103"/>
                  </a:lnTo>
                  <a:lnTo>
                    <a:pt x="236" y="184"/>
                  </a:lnTo>
                  <a:close/>
                  <a:moveTo>
                    <a:pt x="236" y="184"/>
                  </a:moveTo>
                  <a:lnTo>
                    <a:pt x="196" y="143"/>
                  </a:lnTo>
                  <a:lnTo>
                    <a:pt x="236" y="184"/>
                  </a:lnTo>
                  <a:close/>
                  <a:moveTo>
                    <a:pt x="622" y="200"/>
                  </a:moveTo>
                  <a:lnTo>
                    <a:pt x="636" y="218"/>
                  </a:lnTo>
                  <a:lnTo>
                    <a:pt x="648" y="237"/>
                  </a:lnTo>
                  <a:lnTo>
                    <a:pt x="658" y="256"/>
                  </a:lnTo>
                  <a:lnTo>
                    <a:pt x="665" y="277"/>
                  </a:lnTo>
                  <a:lnTo>
                    <a:pt x="671" y="296"/>
                  </a:lnTo>
                  <a:lnTo>
                    <a:pt x="675" y="315"/>
                  </a:lnTo>
                  <a:lnTo>
                    <a:pt x="678" y="334"/>
                  </a:lnTo>
                  <a:lnTo>
                    <a:pt x="678" y="352"/>
                  </a:lnTo>
                  <a:lnTo>
                    <a:pt x="675" y="374"/>
                  </a:lnTo>
                  <a:lnTo>
                    <a:pt x="670" y="394"/>
                  </a:lnTo>
                  <a:lnTo>
                    <a:pt x="665" y="413"/>
                  </a:lnTo>
                  <a:lnTo>
                    <a:pt x="657" y="431"/>
                  </a:lnTo>
                  <a:lnTo>
                    <a:pt x="653" y="440"/>
                  </a:lnTo>
                  <a:lnTo>
                    <a:pt x="648" y="449"/>
                  </a:lnTo>
                  <a:lnTo>
                    <a:pt x="643" y="458"/>
                  </a:lnTo>
                  <a:lnTo>
                    <a:pt x="637" y="467"/>
                  </a:lnTo>
                  <a:lnTo>
                    <a:pt x="630" y="475"/>
                  </a:lnTo>
                  <a:lnTo>
                    <a:pt x="623" y="483"/>
                  </a:lnTo>
                  <a:lnTo>
                    <a:pt x="615" y="491"/>
                  </a:lnTo>
                  <a:lnTo>
                    <a:pt x="606" y="498"/>
                  </a:lnTo>
                  <a:lnTo>
                    <a:pt x="678" y="587"/>
                  </a:lnTo>
                  <a:lnTo>
                    <a:pt x="691" y="576"/>
                  </a:lnTo>
                  <a:lnTo>
                    <a:pt x="702" y="563"/>
                  </a:lnTo>
                  <a:lnTo>
                    <a:pt x="714" y="551"/>
                  </a:lnTo>
                  <a:lnTo>
                    <a:pt x="724" y="538"/>
                  </a:lnTo>
                  <a:lnTo>
                    <a:pt x="734" y="525"/>
                  </a:lnTo>
                  <a:lnTo>
                    <a:pt x="742" y="511"/>
                  </a:lnTo>
                  <a:lnTo>
                    <a:pt x="750" y="498"/>
                  </a:lnTo>
                  <a:lnTo>
                    <a:pt x="757" y="484"/>
                  </a:lnTo>
                  <a:lnTo>
                    <a:pt x="764" y="469"/>
                  </a:lnTo>
                  <a:lnTo>
                    <a:pt x="769" y="454"/>
                  </a:lnTo>
                  <a:lnTo>
                    <a:pt x="774" y="439"/>
                  </a:lnTo>
                  <a:lnTo>
                    <a:pt x="778" y="424"/>
                  </a:lnTo>
                  <a:lnTo>
                    <a:pt x="782" y="409"/>
                  </a:lnTo>
                  <a:lnTo>
                    <a:pt x="784" y="394"/>
                  </a:lnTo>
                  <a:lnTo>
                    <a:pt x="786" y="379"/>
                  </a:lnTo>
                  <a:lnTo>
                    <a:pt x="787" y="362"/>
                  </a:lnTo>
                  <a:lnTo>
                    <a:pt x="788" y="347"/>
                  </a:lnTo>
                  <a:lnTo>
                    <a:pt x="787" y="332"/>
                  </a:lnTo>
                  <a:lnTo>
                    <a:pt x="786" y="316"/>
                  </a:lnTo>
                  <a:lnTo>
                    <a:pt x="784" y="301"/>
                  </a:lnTo>
                  <a:lnTo>
                    <a:pt x="782" y="286"/>
                  </a:lnTo>
                  <a:lnTo>
                    <a:pt x="778" y="270"/>
                  </a:lnTo>
                  <a:lnTo>
                    <a:pt x="774" y="254"/>
                  </a:lnTo>
                  <a:lnTo>
                    <a:pt x="769" y="239"/>
                  </a:lnTo>
                  <a:lnTo>
                    <a:pt x="764" y="225"/>
                  </a:lnTo>
                  <a:lnTo>
                    <a:pt x="757" y="210"/>
                  </a:lnTo>
                  <a:lnTo>
                    <a:pt x="750" y="196"/>
                  </a:lnTo>
                  <a:lnTo>
                    <a:pt x="742" y="181"/>
                  </a:lnTo>
                  <a:lnTo>
                    <a:pt x="734" y="168"/>
                  </a:lnTo>
                  <a:lnTo>
                    <a:pt x="724" y="153"/>
                  </a:lnTo>
                  <a:lnTo>
                    <a:pt x="714" y="140"/>
                  </a:lnTo>
                  <a:lnTo>
                    <a:pt x="702" y="127"/>
                  </a:lnTo>
                  <a:lnTo>
                    <a:pt x="622" y="200"/>
                  </a:lnTo>
                  <a:close/>
                  <a:moveTo>
                    <a:pt x="702" y="127"/>
                  </a:moveTo>
                  <a:lnTo>
                    <a:pt x="662" y="168"/>
                  </a:lnTo>
                  <a:lnTo>
                    <a:pt x="702" y="127"/>
                  </a:lnTo>
                  <a:close/>
                  <a:moveTo>
                    <a:pt x="606" y="498"/>
                  </a:moveTo>
                  <a:lnTo>
                    <a:pt x="594" y="508"/>
                  </a:lnTo>
                  <a:lnTo>
                    <a:pt x="581" y="517"/>
                  </a:lnTo>
                  <a:lnTo>
                    <a:pt x="567" y="524"/>
                  </a:lnTo>
                  <a:lnTo>
                    <a:pt x="553" y="530"/>
                  </a:lnTo>
                  <a:lnTo>
                    <a:pt x="538" y="534"/>
                  </a:lnTo>
                  <a:lnTo>
                    <a:pt x="524" y="537"/>
                  </a:lnTo>
                  <a:lnTo>
                    <a:pt x="509" y="539"/>
                  </a:lnTo>
                  <a:lnTo>
                    <a:pt x="495" y="539"/>
                  </a:lnTo>
                  <a:lnTo>
                    <a:pt x="480" y="538"/>
                  </a:lnTo>
                  <a:lnTo>
                    <a:pt x="466" y="536"/>
                  </a:lnTo>
                  <a:lnTo>
                    <a:pt x="452" y="532"/>
                  </a:lnTo>
                  <a:lnTo>
                    <a:pt x="438" y="526"/>
                  </a:lnTo>
                  <a:lnTo>
                    <a:pt x="424" y="520"/>
                  </a:lnTo>
                  <a:lnTo>
                    <a:pt x="411" y="511"/>
                  </a:lnTo>
                  <a:lnTo>
                    <a:pt x="400" y="502"/>
                  </a:lnTo>
                  <a:lnTo>
                    <a:pt x="389" y="490"/>
                  </a:lnTo>
                  <a:lnTo>
                    <a:pt x="301" y="562"/>
                  </a:lnTo>
                  <a:lnTo>
                    <a:pt x="311" y="573"/>
                  </a:lnTo>
                  <a:lnTo>
                    <a:pt x="321" y="583"/>
                  </a:lnTo>
                  <a:lnTo>
                    <a:pt x="332" y="592"/>
                  </a:lnTo>
                  <a:lnTo>
                    <a:pt x="342" y="600"/>
                  </a:lnTo>
                  <a:lnTo>
                    <a:pt x="354" y="608"/>
                  </a:lnTo>
                  <a:lnTo>
                    <a:pt x="365" y="615"/>
                  </a:lnTo>
                  <a:lnTo>
                    <a:pt x="377" y="622"/>
                  </a:lnTo>
                  <a:lnTo>
                    <a:pt x="389" y="628"/>
                  </a:lnTo>
                  <a:lnTo>
                    <a:pt x="401" y="633"/>
                  </a:lnTo>
                  <a:lnTo>
                    <a:pt x="413" y="638"/>
                  </a:lnTo>
                  <a:lnTo>
                    <a:pt x="425" y="642"/>
                  </a:lnTo>
                  <a:lnTo>
                    <a:pt x="439" y="645"/>
                  </a:lnTo>
                  <a:lnTo>
                    <a:pt x="451" y="648"/>
                  </a:lnTo>
                  <a:lnTo>
                    <a:pt x="464" y="650"/>
                  </a:lnTo>
                  <a:lnTo>
                    <a:pt x="477" y="652"/>
                  </a:lnTo>
                  <a:lnTo>
                    <a:pt x="490" y="653"/>
                  </a:lnTo>
                  <a:lnTo>
                    <a:pt x="502" y="654"/>
                  </a:lnTo>
                  <a:lnTo>
                    <a:pt x="515" y="653"/>
                  </a:lnTo>
                  <a:lnTo>
                    <a:pt x="528" y="653"/>
                  </a:lnTo>
                  <a:lnTo>
                    <a:pt x="540" y="651"/>
                  </a:lnTo>
                  <a:lnTo>
                    <a:pt x="553" y="649"/>
                  </a:lnTo>
                  <a:lnTo>
                    <a:pt x="565" y="647"/>
                  </a:lnTo>
                  <a:lnTo>
                    <a:pt x="578" y="643"/>
                  </a:lnTo>
                  <a:lnTo>
                    <a:pt x="590" y="640"/>
                  </a:lnTo>
                  <a:lnTo>
                    <a:pt x="602" y="635"/>
                  </a:lnTo>
                  <a:lnTo>
                    <a:pt x="614" y="630"/>
                  </a:lnTo>
                  <a:lnTo>
                    <a:pt x="625" y="624"/>
                  </a:lnTo>
                  <a:lnTo>
                    <a:pt x="637" y="618"/>
                  </a:lnTo>
                  <a:lnTo>
                    <a:pt x="648" y="611"/>
                  </a:lnTo>
                  <a:lnTo>
                    <a:pt x="658" y="604"/>
                  </a:lnTo>
                  <a:lnTo>
                    <a:pt x="668" y="596"/>
                  </a:lnTo>
                  <a:lnTo>
                    <a:pt x="678" y="587"/>
                  </a:lnTo>
                  <a:lnTo>
                    <a:pt x="606" y="498"/>
                  </a:lnTo>
                  <a:close/>
                  <a:moveTo>
                    <a:pt x="678" y="587"/>
                  </a:moveTo>
                  <a:lnTo>
                    <a:pt x="646" y="538"/>
                  </a:lnTo>
                  <a:lnTo>
                    <a:pt x="678" y="587"/>
                  </a:lnTo>
                  <a:close/>
                  <a:moveTo>
                    <a:pt x="389" y="490"/>
                  </a:moveTo>
                  <a:lnTo>
                    <a:pt x="380" y="481"/>
                  </a:lnTo>
                  <a:lnTo>
                    <a:pt x="373" y="471"/>
                  </a:lnTo>
                  <a:lnTo>
                    <a:pt x="368" y="460"/>
                  </a:lnTo>
                  <a:lnTo>
                    <a:pt x="363" y="450"/>
                  </a:lnTo>
                  <a:lnTo>
                    <a:pt x="360" y="439"/>
                  </a:lnTo>
                  <a:lnTo>
                    <a:pt x="358" y="428"/>
                  </a:lnTo>
                  <a:lnTo>
                    <a:pt x="357" y="417"/>
                  </a:lnTo>
                  <a:lnTo>
                    <a:pt x="357" y="406"/>
                  </a:lnTo>
                  <a:lnTo>
                    <a:pt x="358" y="396"/>
                  </a:lnTo>
                  <a:lnTo>
                    <a:pt x="360" y="385"/>
                  </a:lnTo>
                  <a:lnTo>
                    <a:pt x="364" y="375"/>
                  </a:lnTo>
                  <a:lnTo>
                    <a:pt x="368" y="365"/>
                  </a:lnTo>
                  <a:lnTo>
                    <a:pt x="374" y="354"/>
                  </a:lnTo>
                  <a:lnTo>
                    <a:pt x="381" y="345"/>
                  </a:lnTo>
                  <a:lnTo>
                    <a:pt x="388" y="336"/>
                  </a:lnTo>
                  <a:lnTo>
                    <a:pt x="397" y="328"/>
                  </a:lnTo>
                  <a:lnTo>
                    <a:pt x="317" y="240"/>
                  </a:lnTo>
                  <a:lnTo>
                    <a:pt x="309" y="248"/>
                  </a:lnTo>
                  <a:lnTo>
                    <a:pt x="301" y="257"/>
                  </a:lnTo>
                  <a:lnTo>
                    <a:pt x="293" y="267"/>
                  </a:lnTo>
                  <a:lnTo>
                    <a:pt x="287" y="276"/>
                  </a:lnTo>
                  <a:lnTo>
                    <a:pt x="280" y="286"/>
                  </a:lnTo>
                  <a:lnTo>
                    <a:pt x="275" y="295"/>
                  </a:lnTo>
                  <a:lnTo>
                    <a:pt x="270" y="305"/>
                  </a:lnTo>
                  <a:lnTo>
                    <a:pt x="265" y="315"/>
                  </a:lnTo>
                  <a:lnTo>
                    <a:pt x="257" y="336"/>
                  </a:lnTo>
                  <a:lnTo>
                    <a:pt x="251" y="357"/>
                  </a:lnTo>
                  <a:lnTo>
                    <a:pt x="247" y="380"/>
                  </a:lnTo>
                  <a:lnTo>
                    <a:pt x="245" y="401"/>
                  </a:lnTo>
                  <a:lnTo>
                    <a:pt x="245" y="412"/>
                  </a:lnTo>
                  <a:lnTo>
                    <a:pt x="245" y="423"/>
                  </a:lnTo>
                  <a:lnTo>
                    <a:pt x="245" y="434"/>
                  </a:lnTo>
                  <a:lnTo>
                    <a:pt x="247" y="445"/>
                  </a:lnTo>
                  <a:lnTo>
                    <a:pt x="248" y="455"/>
                  </a:lnTo>
                  <a:lnTo>
                    <a:pt x="250" y="467"/>
                  </a:lnTo>
                  <a:lnTo>
                    <a:pt x="253" y="477"/>
                  </a:lnTo>
                  <a:lnTo>
                    <a:pt x="256" y="488"/>
                  </a:lnTo>
                  <a:lnTo>
                    <a:pt x="260" y="498"/>
                  </a:lnTo>
                  <a:lnTo>
                    <a:pt x="264" y="508"/>
                  </a:lnTo>
                  <a:lnTo>
                    <a:pt x="269" y="517"/>
                  </a:lnTo>
                  <a:lnTo>
                    <a:pt x="274" y="527"/>
                  </a:lnTo>
                  <a:lnTo>
                    <a:pt x="280" y="536"/>
                  </a:lnTo>
                  <a:lnTo>
                    <a:pt x="286" y="545"/>
                  </a:lnTo>
                  <a:lnTo>
                    <a:pt x="293" y="554"/>
                  </a:lnTo>
                  <a:lnTo>
                    <a:pt x="301" y="562"/>
                  </a:lnTo>
                  <a:lnTo>
                    <a:pt x="389" y="490"/>
                  </a:lnTo>
                  <a:close/>
                  <a:moveTo>
                    <a:pt x="301" y="562"/>
                  </a:moveTo>
                  <a:lnTo>
                    <a:pt x="341" y="522"/>
                  </a:lnTo>
                  <a:lnTo>
                    <a:pt x="301" y="562"/>
                  </a:lnTo>
                  <a:close/>
                  <a:moveTo>
                    <a:pt x="397" y="328"/>
                  </a:moveTo>
                  <a:lnTo>
                    <a:pt x="403" y="323"/>
                  </a:lnTo>
                  <a:lnTo>
                    <a:pt x="409" y="318"/>
                  </a:lnTo>
                  <a:lnTo>
                    <a:pt x="416" y="314"/>
                  </a:lnTo>
                  <a:lnTo>
                    <a:pt x="423" y="311"/>
                  </a:lnTo>
                  <a:lnTo>
                    <a:pt x="430" y="308"/>
                  </a:lnTo>
                  <a:lnTo>
                    <a:pt x="439" y="306"/>
                  </a:lnTo>
                  <a:lnTo>
                    <a:pt x="446" y="306"/>
                  </a:lnTo>
                  <a:lnTo>
                    <a:pt x="454" y="306"/>
                  </a:lnTo>
                  <a:lnTo>
                    <a:pt x="461" y="306"/>
                  </a:lnTo>
                  <a:lnTo>
                    <a:pt x="469" y="308"/>
                  </a:lnTo>
                  <a:lnTo>
                    <a:pt x="476" y="311"/>
                  </a:lnTo>
                  <a:lnTo>
                    <a:pt x="483" y="314"/>
                  </a:lnTo>
                  <a:lnTo>
                    <a:pt x="490" y="318"/>
                  </a:lnTo>
                  <a:lnTo>
                    <a:pt x="497" y="323"/>
                  </a:lnTo>
                  <a:lnTo>
                    <a:pt x="503" y="329"/>
                  </a:lnTo>
                  <a:lnTo>
                    <a:pt x="510" y="336"/>
                  </a:lnTo>
                  <a:lnTo>
                    <a:pt x="590" y="256"/>
                  </a:lnTo>
                  <a:lnTo>
                    <a:pt x="576" y="242"/>
                  </a:lnTo>
                  <a:lnTo>
                    <a:pt x="560" y="229"/>
                  </a:lnTo>
                  <a:lnTo>
                    <a:pt x="544" y="219"/>
                  </a:lnTo>
                  <a:lnTo>
                    <a:pt x="528" y="210"/>
                  </a:lnTo>
                  <a:lnTo>
                    <a:pt x="511" y="204"/>
                  </a:lnTo>
                  <a:lnTo>
                    <a:pt x="493" y="199"/>
                  </a:lnTo>
                  <a:lnTo>
                    <a:pt x="475" y="195"/>
                  </a:lnTo>
                  <a:lnTo>
                    <a:pt x="457" y="194"/>
                  </a:lnTo>
                  <a:lnTo>
                    <a:pt x="438" y="194"/>
                  </a:lnTo>
                  <a:lnTo>
                    <a:pt x="419" y="196"/>
                  </a:lnTo>
                  <a:lnTo>
                    <a:pt x="401" y="199"/>
                  </a:lnTo>
                  <a:lnTo>
                    <a:pt x="383" y="204"/>
                  </a:lnTo>
                  <a:lnTo>
                    <a:pt x="365" y="211"/>
                  </a:lnTo>
                  <a:lnTo>
                    <a:pt x="348" y="219"/>
                  </a:lnTo>
                  <a:lnTo>
                    <a:pt x="332" y="228"/>
                  </a:lnTo>
                  <a:lnTo>
                    <a:pt x="317" y="240"/>
                  </a:lnTo>
                  <a:lnTo>
                    <a:pt x="397" y="328"/>
                  </a:lnTo>
                  <a:close/>
                  <a:moveTo>
                    <a:pt x="317" y="240"/>
                  </a:moveTo>
                  <a:lnTo>
                    <a:pt x="357" y="289"/>
                  </a:lnTo>
                  <a:lnTo>
                    <a:pt x="317" y="240"/>
                  </a:lnTo>
                  <a:close/>
                  <a:moveTo>
                    <a:pt x="510" y="336"/>
                  </a:moveTo>
                  <a:lnTo>
                    <a:pt x="512" y="340"/>
                  </a:lnTo>
                  <a:lnTo>
                    <a:pt x="514" y="344"/>
                  </a:lnTo>
                  <a:lnTo>
                    <a:pt x="516" y="348"/>
                  </a:lnTo>
                  <a:lnTo>
                    <a:pt x="517" y="352"/>
                  </a:lnTo>
                  <a:lnTo>
                    <a:pt x="517" y="361"/>
                  </a:lnTo>
                  <a:lnTo>
                    <a:pt x="518" y="369"/>
                  </a:lnTo>
                  <a:lnTo>
                    <a:pt x="517" y="381"/>
                  </a:lnTo>
                  <a:lnTo>
                    <a:pt x="516" y="392"/>
                  </a:lnTo>
                  <a:lnTo>
                    <a:pt x="514" y="397"/>
                  </a:lnTo>
                  <a:lnTo>
                    <a:pt x="511" y="402"/>
                  </a:lnTo>
                  <a:lnTo>
                    <a:pt x="507" y="406"/>
                  </a:lnTo>
                  <a:lnTo>
                    <a:pt x="502" y="409"/>
                  </a:lnTo>
                  <a:lnTo>
                    <a:pt x="582" y="490"/>
                  </a:lnTo>
                  <a:lnTo>
                    <a:pt x="594" y="479"/>
                  </a:lnTo>
                  <a:lnTo>
                    <a:pt x="604" y="467"/>
                  </a:lnTo>
                  <a:lnTo>
                    <a:pt x="612" y="453"/>
                  </a:lnTo>
                  <a:lnTo>
                    <a:pt x="620" y="440"/>
                  </a:lnTo>
                  <a:lnTo>
                    <a:pt x="625" y="425"/>
                  </a:lnTo>
                  <a:lnTo>
                    <a:pt x="630" y="410"/>
                  </a:lnTo>
                  <a:lnTo>
                    <a:pt x="633" y="395"/>
                  </a:lnTo>
                  <a:lnTo>
                    <a:pt x="634" y="379"/>
                  </a:lnTo>
                  <a:lnTo>
                    <a:pt x="634" y="364"/>
                  </a:lnTo>
                  <a:lnTo>
                    <a:pt x="633" y="347"/>
                  </a:lnTo>
                  <a:lnTo>
                    <a:pt x="630" y="331"/>
                  </a:lnTo>
                  <a:lnTo>
                    <a:pt x="625" y="315"/>
                  </a:lnTo>
                  <a:lnTo>
                    <a:pt x="619" y="300"/>
                  </a:lnTo>
                  <a:lnTo>
                    <a:pt x="611" y="285"/>
                  </a:lnTo>
                  <a:lnTo>
                    <a:pt x="602" y="270"/>
                  </a:lnTo>
                  <a:lnTo>
                    <a:pt x="590" y="256"/>
                  </a:lnTo>
                  <a:lnTo>
                    <a:pt x="510" y="336"/>
                  </a:lnTo>
                  <a:close/>
                  <a:moveTo>
                    <a:pt x="590" y="256"/>
                  </a:moveTo>
                  <a:lnTo>
                    <a:pt x="550" y="297"/>
                  </a:lnTo>
                  <a:lnTo>
                    <a:pt x="590" y="256"/>
                  </a:lnTo>
                  <a:close/>
                  <a:moveTo>
                    <a:pt x="502" y="409"/>
                  </a:moveTo>
                  <a:lnTo>
                    <a:pt x="498" y="412"/>
                  </a:lnTo>
                  <a:lnTo>
                    <a:pt x="493" y="414"/>
                  </a:lnTo>
                  <a:lnTo>
                    <a:pt x="487" y="415"/>
                  </a:lnTo>
                  <a:lnTo>
                    <a:pt x="482" y="415"/>
                  </a:lnTo>
                  <a:lnTo>
                    <a:pt x="476" y="415"/>
                  </a:lnTo>
                  <a:lnTo>
                    <a:pt x="470" y="414"/>
                  </a:lnTo>
                  <a:lnTo>
                    <a:pt x="465" y="412"/>
                  </a:lnTo>
                  <a:lnTo>
                    <a:pt x="462" y="409"/>
                  </a:lnTo>
                  <a:lnTo>
                    <a:pt x="373" y="482"/>
                  </a:lnTo>
                  <a:lnTo>
                    <a:pt x="384" y="492"/>
                  </a:lnTo>
                  <a:lnTo>
                    <a:pt x="395" y="501"/>
                  </a:lnTo>
                  <a:lnTo>
                    <a:pt x="407" y="509"/>
                  </a:lnTo>
                  <a:lnTo>
                    <a:pt x="420" y="515"/>
                  </a:lnTo>
                  <a:lnTo>
                    <a:pt x="434" y="520"/>
                  </a:lnTo>
                  <a:lnTo>
                    <a:pt x="447" y="524"/>
                  </a:lnTo>
                  <a:lnTo>
                    <a:pt x="461" y="527"/>
                  </a:lnTo>
                  <a:lnTo>
                    <a:pt x="475" y="528"/>
                  </a:lnTo>
                  <a:lnTo>
                    <a:pt x="488" y="528"/>
                  </a:lnTo>
                  <a:lnTo>
                    <a:pt x="502" y="527"/>
                  </a:lnTo>
                  <a:lnTo>
                    <a:pt x="516" y="524"/>
                  </a:lnTo>
                  <a:lnTo>
                    <a:pt x="530" y="521"/>
                  </a:lnTo>
                  <a:lnTo>
                    <a:pt x="543" y="515"/>
                  </a:lnTo>
                  <a:lnTo>
                    <a:pt x="556" y="508"/>
                  </a:lnTo>
                  <a:lnTo>
                    <a:pt x="569" y="500"/>
                  </a:lnTo>
                  <a:lnTo>
                    <a:pt x="582" y="490"/>
                  </a:lnTo>
                  <a:lnTo>
                    <a:pt x="502" y="409"/>
                  </a:lnTo>
                  <a:close/>
                  <a:moveTo>
                    <a:pt x="582" y="490"/>
                  </a:moveTo>
                  <a:lnTo>
                    <a:pt x="542" y="449"/>
                  </a:lnTo>
                  <a:lnTo>
                    <a:pt x="582" y="490"/>
                  </a:lnTo>
                  <a:close/>
                  <a:moveTo>
                    <a:pt x="462" y="409"/>
                  </a:moveTo>
                  <a:lnTo>
                    <a:pt x="454" y="393"/>
                  </a:lnTo>
                  <a:lnTo>
                    <a:pt x="462" y="385"/>
                  </a:lnTo>
                  <a:lnTo>
                    <a:pt x="389" y="304"/>
                  </a:lnTo>
                  <a:lnTo>
                    <a:pt x="378" y="314"/>
                  </a:lnTo>
                  <a:lnTo>
                    <a:pt x="369" y="324"/>
                  </a:lnTo>
                  <a:lnTo>
                    <a:pt x="362" y="334"/>
                  </a:lnTo>
                  <a:lnTo>
                    <a:pt x="356" y="345"/>
                  </a:lnTo>
                  <a:lnTo>
                    <a:pt x="351" y="357"/>
                  </a:lnTo>
                  <a:lnTo>
                    <a:pt x="347" y="370"/>
                  </a:lnTo>
                  <a:lnTo>
                    <a:pt x="344" y="381"/>
                  </a:lnTo>
                  <a:lnTo>
                    <a:pt x="341" y="393"/>
                  </a:lnTo>
                  <a:lnTo>
                    <a:pt x="341" y="405"/>
                  </a:lnTo>
                  <a:lnTo>
                    <a:pt x="344" y="417"/>
                  </a:lnTo>
                  <a:lnTo>
                    <a:pt x="347" y="429"/>
                  </a:lnTo>
                  <a:lnTo>
                    <a:pt x="351" y="440"/>
                  </a:lnTo>
                  <a:lnTo>
                    <a:pt x="356" y="451"/>
                  </a:lnTo>
                  <a:lnTo>
                    <a:pt x="361" y="462"/>
                  </a:lnTo>
                  <a:lnTo>
                    <a:pt x="367" y="473"/>
                  </a:lnTo>
                  <a:lnTo>
                    <a:pt x="373" y="482"/>
                  </a:lnTo>
                  <a:lnTo>
                    <a:pt x="462" y="409"/>
                  </a:lnTo>
                  <a:close/>
                  <a:moveTo>
                    <a:pt x="373" y="482"/>
                  </a:moveTo>
                  <a:lnTo>
                    <a:pt x="421" y="441"/>
                  </a:lnTo>
                  <a:lnTo>
                    <a:pt x="373" y="482"/>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68"/>
            <p:cNvSpPr>
              <a:spLocks noEditPoints="1"/>
            </p:cNvSpPr>
            <p:nvPr/>
          </p:nvSpPr>
          <p:spPr bwMode="auto">
            <a:xfrm>
              <a:off x="3031" y="1560"/>
              <a:ext cx="58" cy="49"/>
            </a:xfrm>
            <a:custGeom>
              <a:avLst/>
              <a:gdLst>
                <a:gd name="T0" fmla="*/ 656 w 809"/>
                <a:gd name="T1" fmla="*/ 450 h 693"/>
                <a:gd name="T2" fmla="*/ 572 w 809"/>
                <a:gd name="T3" fmla="*/ 526 h 693"/>
                <a:gd name="T4" fmla="*/ 471 w 809"/>
                <a:gd name="T5" fmla="*/ 569 h 693"/>
                <a:gd name="T6" fmla="*/ 359 w 809"/>
                <a:gd name="T7" fmla="*/ 577 h 693"/>
                <a:gd name="T8" fmla="*/ 260 w 809"/>
                <a:gd name="T9" fmla="*/ 670 h 693"/>
                <a:gd name="T10" fmla="*/ 413 w 809"/>
                <a:gd name="T11" fmla="*/ 692 h 693"/>
                <a:gd name="T12" fmla="*/ 558 w 809"/>
                <a:gd name="T13" fmla="*/ 660 h 693"/>
                <a:gd name="T14" fmla="*/ 684 w 809"/>
                <a:gd name="T15" fmla="*/ 582 h 693"/>
                <a:gd name="T16" fmla="*/ 780 w 809"/>
                <a:gd name="T17" fmla="*/ 465 h 693"/>
                <a:gd name="T18" fmla="*/ 255 w 809"/>
                <a:gd name="T19" fmla="*/ 548 h 693"/>
                <a:gd name="T20" fmla="*/ 185 w 809"/>
                <a:gd name="T21" fmla="*/ 497 h 693"/>
                <a:gd name="T22" fmla="*/ 135 w 809"/>
                <a:gd name="T23" fmla="*/ 427 h 693"/>
                <a:gd name="T24" fmla="*/ 112 w 809"/>
                <a:gd name="T25" fmla="*/ 345 h 693"/>
                <a:gd name="T26" fmla="*/ 117 w 809"/>
                <a:gd name="T27" fmla="*/ 259 h 693"/>
                <a:gd name="T28" fmla="*/ 4 w 809"/>
                <a:gd name="T29" fmla="*/ 267 h 693"/>
                <a:gd name="T30" fmla="*/ 8 w 809"/>
                <a:gd name="T31" fmla="*/ 392 h 693"/>
                <a:gd name="T32" fmla="*/ 52 w 809"/>
                <a:gd name="T33" fmla="*/ 505 h 693"/>
                <a:gd name="T34" fmla="*/ 130 w 809"/>
                <a:gd name="T35" fmla="*/ 598 h 693"/>
                <a:gd name="T36" fmla="*/ 238 w 809"/>
                <a:gd name="T37" fmla="*/ 662 h 693"/>
                <a:gd name="T38" fmla="*/ 145 w 809"/>
                <a:gd name="T39" fmla="*/ 201 h 693"/>
                <a:gd name="T40" fmla="*/ 205 w 809"/>
                <a:gd name="T41" fmla="*/ 142 h 693"/>
                <a:gd name="T42" fmla="*/ 263 w 809"/>
                <a:gd name="T43" fmla="*/ 117 h 693"/>
                <a:gd name="T44" fmla="*/ 415 w 809"/>
                <a:gd name="T45" fmla="*/ 17 h 693"/>
                <a:gd name="T46" fmla="*/ 310 w 809"/>
                <a:gd name="T47" fmla="*/ 0 h 693"/>
                <a:gd name="T48" fmla="*/ 209 w 809"/>
                <a:gd name="T49" fmla="*/ 17 h 693"/>
                <a:gd name="T50" fmla="*/ 119 w 809"/>
                <a:gd name="T51" fmla="*/ 65 h 693"/>
                <a:gd name="T52" fmla="*/ 50 w 809"/>
                <a:gd name="T53" fmla="*/ 141 h 693"/>
                <a:gd name="T54" fmla="*/ 77 w 809"/>
                <a:gd name="T55" fmla="*/ 211 h 693"/>
                <a:gd name="T56" fmla="*/ 431 w 809"/>
                <a:gd name="T57" fmla="*/ 162 h 693"/>
                <a:gd name="T58" fmla="*/ 468 w 809"/>
                <a:gd name="T59" fmla="*/ 247 h 693"/>
                <a:gd name="T60" fmla="*/ 567 w 809"/>
                <a:gd name="T61" fmla="*/ 316 h 693"/>
                <a:gd name="T62" fmla="*/ 576 w 809"/>
                <a:gd name="T63" fmla="*/ 228 h 693"/>
                <a:gd name="T64" fmla="*/ 552 w 809"/>
                <a:gd name="T65" fmla="*/ 146 h 693"/>
                <a:gd name="T66" fmla="*/ 507 w 809"/>
                <a:gd name="T67" fmla="*/ 79 h 693"/>
                <a:gd name="T68" fmla="*/ 438 w 809"/>
                <a:gd name="T69" fmla="*/ 27 h 693"/>
                <a:gd name="T70" fmla="*/ 456 w 809"/>
                <a:gd name="T71" fmla="*/ 300 h 693"/>
                <a:gd name="T72" fmla="*/ 415 w 809"/>
                <a:gd name="T73" fmla="*/ 358 h 693"/>
                <a:gd name="T74" fmla="*/ 346 w 809"/>
                <a:gd name="T75" fmla="*/ 368 h 693"/>
                <a:gd name="T76" fmla="*/ 371 w 809"/>
                <a:gd name="T77" fmla="*/ 480 h 693"/>
                <a:gd name="T78" fmla="*/ 473 w 809"/>
                <a:gd name="T79" fmla="*/ 451 h 693"/>
                <a:gd name="T80" fmla="*/ 543 w 809"/>
                <a:gd name="T81" fmla="*/ 380 h 693"/>
                <a:gd name="T82" fmla="*/ 512 w 809"/>
                <a:gd name="T83" fmla="*/ 324 h 693"/>
                <a:gd name="T84" fmla="*/ 298 w 809"/>
                <a:gd name="T85" fmla="*/ 342 h 693"/>
                <a:gd name="T86" fmla="*/ 280 w 809"/>
                <a:gd name="T87" fmla="*/ 300 h 693"/>
                <a:gd name="T88" fmla="*/ 173 w 809"/>
                <a:gd name="T89" fmla="*/ 271 h 693"/>
                <a:gd name="T90" fmla="*/ 191 w 809"/>
                <a:gd name="T91" fmla="*/ 388 h 693"/>
                <a:gd name="T92" fmla="*/ 269 w 809"/>
                <a:gd name="T93" fmla="*/ 462 h 693"/>
                <a:gd name="T94" fmla="*/ 286 w 809"/>
                <a:gd name="T95" fmla="*/ 276 h 693"/>
                <a:gd name="T96" fmla="*/ 304 w 809"/>
                <a:gd name="T97" fmla="*/ 251 h 693"/>
                <a:gd name="T98" fmla="*/ 343 w 809"/>
                <a:gd name="T99" fmla="*/ 243 h 693"/>
                <a:gd name="T100" fmla="*/ 292 w 809"/>
                <a:gd name="T101" fmla="*/ 137 h 693"/>
                <a:gd name="T102" fmla="*/ 205 w 809"/>
                <a:gd name="T103" fmla="*/ 195 h 693"/>
                <a:gd name="T104" fmla="*/ 286 w 809"/>
                <a:gd name="T105" fmla="*/ 276 h 693"/>
                <a:gd name="T106" fmla="*/ 471 w 809"/>
                <a:gd name="T107" fmla="*/ 276 h 693"/>
                <a:gd name="T108" fmla="*/ 446 w 809"/>
                <a:gd name="T109" fmla="*/ 190 h 693"/>
                <a:gd name="T110" fmla="*/ 343 w 809"/>
                <a:gd name="T111" fmla="*/ 243 h 693"/>
                <a:gd name="T112" fmla="*/ 323 w 809"/>
                <a:gd name="T113" fmla="*/ 391 h 693"/>
                <a:gd name="T114" fmla="*/ 399 w 809"/>
                <a:gd name="T115" fmla="*/ 389 h 693"/>
                <a:gd name="T116" fmla="*/ 460 w 809"/>
                <a:gd name="T117" fmla="*/ 32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 h="693">
                  <a:moveTo>
                    <a:pt x="704" y="364"/>
                  </a:moveTo>
                  <a:lnTo>
                    <a:pt x="698" y="380"/>
                  </a:lnTo>
                  <a:lnTo>
                    <a:pt x="691" y="395"/>
                  </a:lnTo>
                  <a:lnTo>
                    <a:pt x="683" y="410"/>
                  </a:lnTo>
                  <a:lnTo>
                    <a:pt x="675" y="424"/>
                  </a:lnTo>
                  <a:lnTo>
                    <a:pt x="666" y="437"/>
                  </a:lnTo>
                  <a:lnTo>
                    <a:pt x="656" y="450"/>
                  </a:lnTo>
                  <a:lnTo>
                    <a:pt x="646" y="463"/>
                  </a:lnTo>
                  <a:lnTo>
                    <a:pt x="635" y="475"/>
                  </a:lnTo>
                  <a:lnTo>
                    <a:pt x="623" y="487"/>
                  </a:lnTo>
                  <a:lnTo>
                    <a:pt x="612" y="498"/>
                  </a:lnTo>
                  <a:lnTo>
                    <a:pt x="599" y="508"/>
                  </a:lnTo>
                  <a:lnTo>
                    <a:pt x="585" y="517"/>
                  </a:lnTo>
                  <a:lnTo>
                    <a:pt x="572" y="526"/>
                  </a:lnTo>
                  <a:lnTo>
                    <a:pt x="559" y="534"/>
                  </a:lnTo>
                  <a:lnTo>
                    <a:pt x="545" y="542"/>
                  </a:lnTo>
                  <a:lnTo>
                    <a:pt x="531" y="549"/>
                  </a:lnTo>
                  <a:lnTo>
                    <a:pt x="516" y="555"/>
                  </a:lnTo>
                  <a:lnTo>
                    <a:pt x="501" y="560"/>
                  </a:lnTo>
                  <a:lnTo>
                    <a:pt x="486" y="565"/>
                  </a:lnTo>
                  <a:lnTo>
                    <a:pt x="471" y="569"/>
                  </a:lnTo>
                  <a:lnTo>
                    <a:pt x="455" y="573"/>
                  </a:lnTo>
                  <a:lnTo>
                    <a:pt x="439" y="575"/>
                  </a:lnTo>
                  <a:lnTo>
                    <a:pt x="423" y="577"/>
                  </a:lnTo>
                  <a:lnTo>
                    <a:pt x="407" y="578"/>
                  </a:lnTo>
                  <a:lnTo>
                    <a:pt x="391" y="579"/>
                  </a:lnTo>
                  <a:lnTo>
                    <a:pt x="375" y="578"/>
                  </a:lnTo>
                  <a:lnTo>
                    <a:pt x="359" y="577"/>
                  </a:lnTo>
                  <a:lnTo>
                    <a:pt x="343" y="575"/>
                  </a:lnTo>
                  <a:lnTo>
                    <a:pt x="327" y="572"/>
                  </a:lnTo>
                  <a:lnTo>
                    <a:pt x="311" y="568"/>
                  </a:lnTo>
                  <a:lnTo>
                    <a:pt x="294" y="563"/>
                  </a:lnTo>
                  <a:lnTo>
                    <a:pt x="278" y="558"/>
                  </a:lnTo>
                  <a:lnTo>
                    <a:pt x="238" y="662"/>
                  </a:lnTo>
                  <a:lnTo>
                    <a:pt x="260" y="670"/>
                  </a:lnTo>
                  <a:lnTo>
                    <a:pt x="281" y="677"/>
                  </a:lnTo>
                  <a:lnTo>
                    <a:pt x="303" y="682"/>
                  </a:lnTo>
                  <a:lnTo>
                    <a:pt x="326" y="686"/>
                  </a:lnTo>
                  <a:lnTo>
                    <a:pt x="348" y="690"/>
                  </a:lnTo>
                  <a:lnTo>
                    <a:pt x="370" y="692"/>
                  </a:lnTo>
                  <a:lnTo>
                    <a:pt x="391" y="693"/>
                  </a:lnTo>
                  <a:lnTo>
                    <a:pt x="413" y="692"/>
                  </a:lnTo>
                  <a:lnTo>
                    <a:pt x="434" y="691"/>
                  </a:lnTo>
                  <a:lnTo>
                    <a:pt x="456" y="687"/>
                  </a:lnTo>
                  <a:lnTo>
                    <a:pt x="477" y="684"/>
                  </a:lnTo>
                  <a:lnTo>
                    <a:pt x="498" y="679"/>
                  </a:lnTo>
                  <a:lnTo>
                    <a:pt x="518" y="674"/>
                  </a:lnTo>
                  <a:lnTo>
                    <a:pt x="538" y="667"/>
                  </a:lnTo>
                  <a:lnTo>
                    <a:pt x="558" y="660"/>
                  </a:lnTo>
                  <a:lnTo>
                    <a:pt x="577" y="652"/>
                  </a:lnTo>
                  <a:lnTo>
                    <a:pt x="597" y="642"/>
                  </a:lnTo>
                  <a:lnTo>
                    <a:pt x="616" y="632"/>
                  </a:lnTo>
                  <a:lnTo>
                    <a:pt x="634" y="621"/>
                  </a:lnTo>
                  <a:lnTo>
                    <a:pt x="651" y="609"/>
                  </a:lnTo>
                  <a:lnTo>
                    <a:pt x="668" y="597"/>
                  </a:lnTo>
                  <a:lnTo>
                    <a:pt x="684" y="582"/>
                  </a:lnTo>
                  <a:lnTo>
                    <a:pt x="700" y="568"/>
                  </a:lnTo>
                  <a:lnTo>
                    <a:pt x="715" y="553"/>
                  </a:lnTo>
                  <a:lnTo>
                    <a:pt x="730" y="537"/>
                  </a:lnTo>
                  <a:lnTo>
                    <a:pt x="744" y="520"/>
                  </a:lnTo>
                  <a:lnTo>
                    <a:pt x="757" y="503"/>
                  </a:lnTo>
                  <a:lnTo>
                    <a:pt x="769" y="485"/>
                  </a:lnTo>
                  <a:lnTo>
                    <a:pt x="780" y="465"/>
                  </a:lnTo>
                  <a:lnTo>
                    <a:pt x="791" y="446"/>
                  </a:lnTo>
                  <a:lnTo>
                    <a:pt x="800" y="426"/>
                  </a:lnTo>
                  <a:lnTo>
                    <a:pt x="809" y="405"/>
                  </a:lnTo>
                  <a:lnTo>
                    <a:pt x="704" y="364"/>
                  </a:lnTo>
                  <a:close/>
                  <a:moveTo>
                    <a:pt x="278" y="558"/>
                  </a:moveTo>
                  <a:lnTo>
                    <a:pt x="266" y="553"/>
                  </a:lnTo>
                  <a:lnTo>
                    <a:pt x="255" y="548"/>
                  </a:lnTo>
                  <a:lnTo>
                    <a:pt x="243" y="542"/>
                  </a:lnTo>
                  <a:lnTo>
                    <a:pt x="233" y="535"/>
                  </a:lnTo>
                  <a:lnTo>
                    <a:pt x="222" y="529"/>
                  </a:lnTo>
                  <a:lnTo>
                    <a:pt x="212" y="521"/>
                  </a:lnTo>
                  <a:lnTo>
                    <a:pt x="203" y="514"/>
                  </a:lnTo>
                  <a:lnTo>
                    <a:pt x="193" y="505"/>
                  </a:lnTo>
                  <a:lnTo>
                    <a:pt x="185" y="497"/>
                  </a:lnTo>
                  <a:lnTo>
                    <a:pt x="176" y="488"/>
                  </a:lnTo>
                  <a:lnTo>
                    <a:pt x="167" y="478"/>
                  </a:lnTo>
                  <a:lnTo>
                    <a:pt x="160" y="468"/>
                  </a:lnTo>
                  <a:lnTo>
                    <a:pt x="153" y="458"/>
                  </a:lnTo>
                  <a:lnTo>
                    <a:pt x="147" y="448"/>
                  </a:lnTo>
                  <a:lnTo>
                    <a:pt x="141" y="438"/>
                  </a:lnTo>
                  <a:lnTo>
                    <a:pt x="135" y="427"/>
                  </a:lnTo>
                  <a:lnTo>
                    <a:pt x="130" y="416"/>
                  </a:lnTo>
                  <a:lnTo>
                    <a:pt x="126" y="405"/>
                  </a:lnTo>
                  <a:lnTo>
                    <a:pt x="122" y="393"/>
                  </a:lnTo>
                  <a:lnTo>
                    <a:pt x="118" y="382"/>
                  </a:lnTo>
                  <a:lnTo>
                    <a:pt x="115" y="369"/>
                  </a:lnTo>
                  <a:lnTo>
                    <a:pt x="113" y="357"/>
                  </a:lnTo>
                  <a:lnTo>
                    <a:pt x="112" y="345"/>
                  </a:lnTo>
                  <a:lnTo>
                    <a:pt x="111" y="333"/>
                  </a:lnTo>
                  <a:lnTo>
                    <a:pt x="110" y="321"/>
                  </a:lnTo>
                  <a:lnTo>
                    <a:pt x="110" y="309"/>
                  </a:lnTo>
                  <a:lnTo>
                    <a:pt x="111" y="297"/>
                  </a:lnTo>
                  <a:lnTo>
                    <a:pt x="113" y="285"/>
                  </a:lnTo>
                  <a:lnTo>
                    <a:pt x="115" y="271"/>
                  </a:lnTo>
                  <a:lnTo>
                    <a:pt x="117" y="259"/>
                  </a:lnTo>
                  <a:lnTo>
                    <a:pt x="121" y="247"/>
                  </a:lnTo>
                  <a:lnTo>
                    <a:pt x="125" y="235"/>
                  </a:lnTo>
                  <a:lnTo>
                    <a:pt x="20" y="195"/>
                  </a:lnTo>
                  <a:lnTo>
                    <a:pt x="15" y="213"/>
                  </a:lnTo>
                  <a:lnTo>
                    <a:pt x="10" y="231"/>
                  </a:lnTo>
                  <a:lnTo>
                    <a:pt x="6" y="249"/>
                  </a:lnTo>
                  <a:lnTo>
                    <a:pt x="4" y="267"/>
                  </a:lnTo>
                  <a:lnTo>
                    <a:pt x="2" y="286"/>
                  </a:lnTo>
                  <a:lnTo>
                    <a:pt x="1" y="304"/>
                  </a:lnTo>
                  <a:lnTo>
                    <a:pt x="0" y="322"/>
                  </a:lnTo>
                  <a:lnTo>
                    <a:pt x="1" y="339"/>
                  </a:lnTo>
                  <a:lnTo>
                    <a:pt x="3" y="357"/>
                  </a:lnTo>
                  <a:lnTo>
                    <a:pt x="5" y="374"/>
                  </a:lnTo>
                  <a:lnTo>
                    <a:pt x="8" y="392"/>
                  </a:lnTo>
                  <a:lnTo>
                    <a:pt x="12" y="409"/>
                  </a:lnTo>
                  <a:lnTo>
                    <a:pt x="17" y="426"/>
                  </a:lnTo>
                  <a:lnTo>
                    <a:pt x="22" y="442"/>
                  </a:lnTo>
                  <a:lnTo>
                    <a:pt x="28" y="458"/>
                  </a:lnTo>
                  <a:lnTo>
                    <a:pt x="36" y="474"/>
                  </a:lnTo>
                  <a:lnTo>
                    <a:pt x="44" y="490"/>
                  </a:lnTo>
                  <a:lnTo>
                    <a:pt x="52" y="505"/>
                  </a:lnTo>
                  <a:lnTo>
                    <a:pt x="61" y="520"/>
                  </a:lnTo>
                  <a:lnTo>
                    <a:pt x="71" y="534"/>
                  </a:lnTo>
                  <a:lnTo>
                    <a:pt x="81" y="548"/>
                  </a:lnTo>
                  <a:lnTo>
                    <a:pt x="93" y="561"/>
                  </a:lnTo>
                  <a:lnTo>
                    <a:pt x="104" y="574"/>
                  </a:lnTo>
                  <a:lnTo>
                    <a:pt x="117" y="587"/>
                  </a:lnTo>
                  <a:lnTo>
                    <a:pt x="130" y="598"/>
                  </a:lnTo>
                  <a:lnTo>
                    <a:pt x="143" y="610"/>
                  </a:lnTo>
                  <a:lnTo>
                    <a:pt x="157" y="620"/>
                  </a:lnTo>
                  <a:lnTo>
                    <a:pt x="173" y="630"/>
                  </a:lnTo>
                  <a:lnTo>
                    <a:pt x="189" y="639"/>
                  </a:lnTo>
                  <a:lnTo>
                    <a:pt x="204" y="648"/>
                  </a:lnTo>
                  <a:lnTo>
                    <a:pt x="221" y="655"/>
                  </a:lnTo>
                  <a:lnTo>
                    <a:pt x="238" y="662"/>
                  </a:lnTo>
                  <a:lnTo>
                    <a:pt x="278" y="558"/>
                  </a:lnTo>
                  <a:close/>
                  <a:moveTo>
                    <a:pt x="238" y="662"/>
                  </a:moveTo>
                  <a:lnTo>
                    <a:pt x="262" y="615"/>
                  </a:lnTo>
                  <a:lnTo>
                    <a:pt x="238" y="662"/>
                  </a:lnTo>
                  <a:close/>
                  <a:moveTo>
                    <a:pt x="125" y="235"/>
                  </a:moveTo>
                  <a:lnTo>
                    <a:pt x="134" y="218"/>
                  </a:lnTo>
                  <a:lnTo>
                    <a:pt x="145" y="201"/>
                  </a:lnTo>
                  <a:lnTo>
                    <a:pt x="156" y="185"/>
                  </a:lnTo>
                  <a:lnTo>
                    <a:pt x="168" y="171"/>
                  </a:lnTo>
                  <a:lnTo>
                    <a:pt x="176" y="164"/>
                  </a:lnTo>
                  <a:lnTo>
                    <a:pt x="182" y="157"/>
                  </a:lnTo>
                  <a:lnTo>
                    <a:pt x="189" y="152"/>
                  </a:lnTo>
                  <a:lnTo>
                    <a:pt x="197" y="146"/>
                  </a:lnTo>
                  <a:lnTo>
                    <a:pt x="205" y="142"/>
                  </a:lnTo>
                  <a:lnTo>
                    <a:pt x="213" y="137"/>
                  </a:lnTo>
                  <a:lnTo>
                    <a:pt x="221" y="133"/>
                  </a:lnTo>
                  <a:lnTo>
                    <a:pt x="230" y="130"/>
                  </a:lnTo>
                  <a:lnTo>
                    <a:pt x="238" y="126"/>
                  </a:lnTo>
                  <a:lnTo>
                    <a:pt x="246" y="122"/>
                  </a:lnTo>
                  <a:lnTo>
                    <a:pt x="254" y="119"/>
                  </a:lnTo>
                  <a:lnTo>
                    <a:pt x="263" y="117"/>
                  </a:lnTo>
                  <a:lnTo>
                    <a:pt x="280" y="113"/>
                  </a:lnTo>
                  <a:lnTo>
                    <a:pt x="299" y="111"/>
                  </a:lnTo>
                  <a:lnTo>
                    <a:pt x="319" y="111"/>
                  </a:lnTo>
                  <a:lnTo>
                    <a:pt x="338" y="113"/>
                  </a:lnTo>
                  <a:lnTo>
                    <a:pt x="356" y="117"/>
                  </a:lnTo>
                  <a:lnTo>
                    <a:pt x="375" y="122"/>
                  </a:lnTo>
                  <a:lnTo>
                    <a:pt x="415" y="17"/>
                  </a:lnTo>
                  <a:lnTo>
                    <a:pt x="400" y="13"/>
                  </a:lnTo>
                  <a:lnTo>
                    <a:pt x="385" y="8"/>
                  </a:lnTo>
                  <a:lnTo>
                    <a:pt x="370" y="5"/>
                  </a:lnTo>
                  <a:lnTo>
                    <a:pt x="355" y="3"/>
                  </a:lnTo>
                  <a:lnTo>
                    <a:pt x="340" y="1"/>
                  </a:lnTo>
                  <a:lnTo>
                    <a:pt x="325" y="0"/>
                  </a:lnTo>
                  <a:lnTo>
                    <a:pt x="310" y="0"/>
                  </a:lnTo>
                  <a:lnTo>
                    <a:pt x="294" y="0"/>
                  </a:lnTo>
                  <a:lnTo>
                    <a:pt x="279" y="1"/>
                  </a:lnTo>
                  <a:lnTo>
                    <a:pt x="265" y="3"/>
                  </a:lnTo>
                  <a:lnTo>
                    <a:pt x="251" y="5"/>
                  </a:lnTo>
                  <a:lnTo>
                    <a:pt x="236" y="8"/>
                  </a:lnTo>
                  <a:lnTo>
                    <a:pt x="222" y="12"/>
                  </a:lnTo>
                  <a:lnTo>
                    <a:pt x="209" y="17"/>
                  </a:lnTo>
                  <a:lnTo>
                    <a:pt x="195" y="22"/>
                  </a:lnTo>
                  <a:lnTo>
                    <a:pt x="182" y="27"/>
                  </a:lnTo>
                  <a:lnTo>
                    <a:pt x="168" y="34"/>
                  </a:lnTo>
                  <a:lnTo>
                    <a:pt x="155" y="41"/>
                  </a:lnTo>
                  <a:lnTo>
                    <a:pt x="143" y="48"/>
                  </a:lnTo>
                  <a:lnTo>
                    <a:pt x="131" y="56"/>
                  </a:lnTo>
                  <a:lnTo>
                    <a:pt x="119" y="65"/>
                  </a:lnTo>
                  <a:lnTo>
                    <a:pt x="108" y="75"/>
                  </a:lnTo>
                  <a:lnTo>
                    <a:pt x="97" y="85"/>
                  </a:lnTo>
                  <a:lnTo>
                    <a:pt x="87" y="95"/>
                  </a:lnTo>
                  <a:lnTo>
                    <a:pt x="77" y="106"/>
                  </a:lnTo>
                  <a:lnTo>
                    <a:pt x="67" y="117"/>
                  </a:lnTo>
                  <a:lnTo>
                    <a:pt x="58" y="129"/>
                  </a:lnTo>
                  <a:lnTo>
                    <a:pt x="50" y="141"/>
                  </a:lnTo>
                  <a:lnTo>
                    <a:pt x="42" y="153"/>
                  </a:lnTo>
                  <a:lnTo>
                    <a:pt x="34" y="167"/>
                  </a:lnTo>
                  <a:lnTo>
                    <a:pt x="26" y="181"/>
                  </a:lnTo>
                  <a:lnTo>
                    <a:pt x="20" y="195"/>
                  </a:lnTo>
                  <a:lnTo>
                    <a:pt x="125" y="235"/>
                  </a:lnTo>
                  <a:close/>
                  <a:moveTo>
                    <a:pt x="20" y="195"/>
                  </a:moveTo>
                  <a:lnTo>
                    <a:pt x="77" y="211"/>
                  </a:lnTo>
                  <a:lnTo>
                    <a:pt x="20" y="195"/>
                  </a:lnTo>
                  <a:close/>
                  <a:moveTo>
                    <a:pt x="375" y="122"/>
                  </a:moveTo>
                  <a:lnTo>
                    <a:pt x="387" y="129"/>
                  </a:lnTo>
                  <a:lnTo>
                    <a:pt x="398" y="136"/>
                  </a:lnTo>
                  <a:lnTo>
                    <a:pt x="410" y="144"/>
                  </a:lnTo>
                  <a:lnTo>
                    <a:pt x="421" y="152"/>
                  </a:lnTo>
                  <a:lnTo>
                    <a:pt x="431" y="162"/>
                  </a:lnTo>
                  <a:lnTo>
                    <a:pt x="440" y="173"/>
                  </a:lnTo>
                  <a:lnTo>
                    <a:pt x="449" y="184"/>
                  </a:lnTo>
                  <a:lnTo>
                    <a:pt x="456" y="195"/>
                  </a:lnTo>
                  <a:lnTo>
                    <a:pt x="461" y="207"/>
                  </a:lnTo>
                  <a:lnTo>
                    <a:pt x="465" y="220"/>
                  </a:lnTo>
                  <a:lnTo>
                    <a:pt x="467" y="234"/>
                  </a:lnTo>
                  <a:lnTo>
                    <a:pt x="468" y="247"/>
                  </a:lnTo>
                  <a:lnTo>
                    <a:pt x="467" y="261"/>
                  </a:lnTo>
                  <a:lnTo>
                    <a:pt x="465" y="275"/>
                  </a:lnTo>
                  <a:lnTo>
                    <a:pt x="461" y="288"/>
                  </a:lnTo>
                  <a:lnTo>
                    <a:pt x="456" y="300"/>
                  </a:lnTo>
                  <a:lnTo>
                    <a:pt x="560" y="340"/>
                  </a:lnTo>
                  <a:lnTo>
                    <a:pt x="564" y="328"/>
                  </a:lnTo>
                  <a:lnTo>
                    <a:pt x="567" y="316"/>
                  </a:lnTo>
                  <a:lnTo>
                    <a:pt x="570" y="303"/>
                  </a:lnTo>
                  <a:lnTo>
                    <a:pt x="573" y="291"/>
                  </a:lnTo>
                  <a:lnTo>
                    <a:pt x="575" y="278"/>
                  </a:lnTo>
                  <a:lnTo>
                    <a:pt x="576" y="265"/>
                  </a:lnTo>
                  <a:lnTo>
                    <a:pt x="577" y="252"/>
                  </a:lnTo>
                  <a:lnTo>
                    <a:pt x="576" y="240"/>
                  </a:lnTo>
                  <a:lnTo>
                    <a:pt x="576" y="228"/>
                  </a:lnTo>
                  <a:lnTo>
                    <a:pt x="574" y="216"/>
                  </a:lnTo>
                  <a:lnTo>
                    <a:pt x="572" y="204"/>
                  </a:lnTo>
                  <a:lnTo>
                    <a:pt x="570" y="192"/>
                  </a:lnTo>
                  <a:lnTo>
                    <a:pt x="566" y="180"/>
                  </a:lnTo>
                  <a:lnTo>
                    <a:pt x="562" y="168"/>
                  </a:lnTo>
                  <a:lnTo>
                    <a:pt x="557" y="157"/>
                  </a:lnTo>
                  <a:lnTo>
                    <a:pt x="552" y="146"/>
                  </a:lnTo>
                  <a:lnTo>
                    <a:pt x="547" y="136"/>
                  </a:lnTo>
                  <a:lnTo>
                    <a:pt x="541" y="126"/>
                  </a:lnTo>
                  <a:lnTo>
                    <a:pt x="536" y="116"/>
                  </a:lnTo>
                  <a:lnTo>
                    <a:pt x="529" y="106"/>
                  </a:lnTo>
                  <a:lnTo>
                    <a:pt x="522" y="97"/>
                  </a:lnTo>
                  <a:lnTo>
                    <a:pt x="515" y="88"/>
                  </a:lnTo>
                  <a:lnTo>
                    <a:pt x="507" y="79"/>
                  </a:lnTo>
                  <a:lnTo>
                    <a:pt x="499" y="70"/>
                  </a:lnTo>
                  <a:lnTo>
                    <a:pt x="490" y="61"/>
                  </a:lnTo>
                  <a:lnTo>
                    <a:pt x="480" y="54"/>
                  </a:lnTo>
                  <a:lnTo>
                    <a:pt x="471" y="46"/>
                  </a:lnTo>
                  <a:lnTo>
                    <a:pt x="461" y="40"/>
                  </a:lnTo>
                  <a:lnTo>
                    <a:pt x="450" y="33"/>
                  </a:lnTo>
                  <a:lnTo>
                    <a:pt x="438" y="27"/>
                  </a:lnTo>
                  <a:lnTo>
                    <a:pt x="426" y="22"/>
                  </a:lnTo>
                  <a:lnTo>
                    <a:pt x="415" y="17"/>
                  </a:lnTo>
                  <a:lnTo>
                    <a:pt x="375" y="122"/>
                  </a:lnTo>
                  <a:close/>
                  <a:moveTo>
                    <a:pt x="375" y="122"/>
                  </a:moveTo>
                  <a:lnTo>
                    <a:pt x="391" y="65"/>
                  </a:lnTo>
                  <a:lnTo>
                    <a:pt x="375" y="122"/>
                  </a:lnTo>
                  <a:close/>
                  <a:moveTo>
                    <a:pt x="456" y="300"/>
                  </a:moveTo>
                  <a:lnTo>
                    <a:pt x="452" y="311"/>
                  </a:lnTo>
                  <a:lnTo>
                    <a:pt x="448" y="321"/>
                  </a:lnTo>
                  <a:lnTo>
                    <a:pt x="442" y="330"/>
                  </a:lnTo>
                  <a:lnTo>
                    <a:pt x="437" y="338"/>
                  </a:lnTo>
                  <a:lnTo>
                    <a:pt x="430" y="345"/>
                  </a:lnTo>
                  <a:lnTo>
                    <a:pt x="423" y="352"/>
                  </a:lnTo>
                  <a:lnTo>
                    <a:pt x="415" y="358"/>
                  </a:lnTo>
                  <a:lnTo>
                    <a:pt x="407" y="364"/>
                  </a:lnTo>
                  <a:lnTo>
                    <a:pt x="397" y="367"/>
                  </a:lnTo>
                  <a:lnTo>
                    <a:pt x="387" y="368"/>
                  </a:lnTo>
                  <a:lnTo>
                    <a:pt x="377" y="370"/>
                  </a:lnTo>
                  <a:lnTo>
                    <a:pt x="367" y="370"/>
                  </a:lnTo>
                  <a:lnTo>
                    <a:pt x="356" y="370"/>
                  </a:lnTo>
                  <a:lnTo>
                    <a:pt x="346" y="368"/>
                  </a:lnTo>
                  <a:lnTo>
                    <a:pt x="336" y="367"/>
                  </a:lnTo>
                  <a:lnTo>
                    <a:pt x="327" y="364"/>
                  </a:lnTo>
                  <a:lnTo>
                    <a:pt x="286" y="469"/>
                  </a:lnTo>
                  <a:lnTo>
                    <a:pt x="307" y="474"/>
                  </a:lnTo>
                  <a:lnTo>
                    <a:pt x="329" y="478"/>
                  </a:lnTo>
                  <a:lnTo>
                    <a:pt x="350" y="480"/>
                  </a:lnTo>
                  <a:lnTo>
                    <a:pt x="371" y="480"/>
                  </a:lnTo>
                  <a:lnTo>
                    <a:pt x="392" y="478"/>
                  </a:lnTo>
                  <a:lnTo>
                    <a:pt x="413" y="474"/>
                  </a:lnTo>
                  <a:lnTo>
                    <a:pt x="423" y="472"/>
                  </a:lnTo>
                  <a:lnTo>
                    <a:pt x="434" y="469"/>
                  </a:lnTo>
                  <a:lnTo>
                    <a:pt x="444" y="465"/>
                  </a:lnTo>
                  <a:lnTo>
                    <a:pt x="456" y="461"/>
                  </a:lnTo>
                  <a:lnTo>
                    <a:pt x="473" y="451"/>
                  </a:lnTo>
                  <a:lnTo>
                    <a:pt x="490" y="440"/>
                  </a:lnTo>
                  <a:lnTo>
                    <a:pt x="505" y="427"/>
                  </a:lnTo>
                  <a:lnTo>
                    <a:pt x="520" y="413"/>
                  </a:lnTo>
                  <a:lnTo>
                    <a:pt x="526" y="405"/>
                  </a:lnTo>
                  <a:lnTo>
                    <a:pt x="532" y="397"/>
                  </a:lnTo>
                  <a:lnTo>
                    <a:pt x="538" y="389"/>
                  </a:lnTo>
                  <a:lnTo>
                    <a:pt x="543" y="380"/>
                  </a:lnTo>
                  <a:lnTo>
                    <a:pt x="548" y="370"/>
                  </a:lnTo>
                  <a:lnTo>
                    <a:pt x="552" y="360"/>
                  </a:lnTo>
                  <a:lnTo>
                    <a:pt x="556" y="350"/>
                  </a:lnTo>
                  <a:lnTo>
                    <a:pt x="560" y="340"/>
                  </a:lnTo>
                  <a:lnTo>
                    <a:pt x="456" y="300"/>
                  </a:lnTo>
                  <a:close/>
                  <a:moveTo>
                    <a:pt x="456" y="300"/>
                  </a:moveTo>
                  <a:lnTo>
                    <a:pt x="512" y="324"/>
                  </a:lnTo>
                  <a:lnTo>
                    <a:pt x="456" y="300"/>
                  </a:lnTo>
                  <a:close/>
                  <a:moveTo>
                    <a:pt x="327" y="364"/>
                  </a:moveTo>
                  <a:lnTo>
                    <a:pt x="321" y="361"/>
                  </a:lnTo>
                  <a:lnTo>
                    <a:pt x="315" y="357"/>
                  </a:lnTo>
                  <a:lnTo>
                    <a:pt x="308" y="352"/>
                  </a:lnTo>
                  <a:lnTo>
                    <a:pt x="303" y="347"/>
                  </a:lnTo>
                  <a:lnTo>
                    <a:pt x="298" y="342"/>
                  </a:lnTo>
                  <a:lnTo>
                    <a:pt x="293" y="336"/>
                  </a:lnTo>
                  <a:lnTo>
                    <a:pt x="289" y="330"/>
                  </a:lnTo>
                  <a:lnTo>
                    <a:pt x="286" y="324"/>
                  </a:lnTo>
                  <a:lnTo>
                    <a:pt x="283" y="318"/>
                  </a:lnTo>
                  <a:lnTo>
                    <a:pt x="281" y="312"/>
                  </a:lnTo>
                  <a:lnTo>
                    <a:pt x="280" y="306"/>
                  </a:lnTo>
                  <a:lnTo>
                    <a:pt x="280" y="300"/>
                  </a:lnTo>
                  <a:lnTo>
                    <a:pt x="280" y="294"/>
                  </a:lnTo>
                  <a:lnTo>
                    <a:pt x="281" y="288"/>
                  </a:lnTo>
                  <a:lnTo>
                    <a:pt x="283" y="282"/>
                  </a:lnTo>
                  <a:lnTo>
                    <a:pt x="286" y="276"/>
                  </a:lnTo>
                  <a:lnTo>
                    <a:pt x="182" y="235"/>
                  </a:lnTo>
                  <a:lnTo>
                    <a:pt x="177" y="253"/>
                  </a:lnTo>
                  <a:lnTo>
                    <a:pt x="173" y="271"/>
                  </a:lnTo>
                  <a:lnTo>
                    <a:pt x="171" y="290"/>
                  </a:lnTo>
                  <a:lnTo>
                    <a:pt x="169" y="307"/>
                  </a:lnTo>
                  <a:lnTo>
                    <a:pt x="171" y="324"/>
                  </a:lnTo>
                  <a:lnTo>
                    <a:pt x="173" y="341"/>
                  </a:lnTo>
                  <a:lnTo>
                    <a:pt x="177" y="357"/>
                  </a:lnTo>
                  <a:lnTo>
                    <a:pt x="182" y="372"/>
                  </a:lnTo>
                  <a:lnTo>
                    <a:pt x="191" y="388"/>
                  </a:lnTo>
                  <a:lnTo>
                    <a:pt x="202" y="403"/>
                  </a:lnTo>
                  <a:lnTo>
                    <a:pt x="213" y="417"/>
                  </a:lnTo>
                  <a:lnTo>
                    <a:pt x="225" y="430"/>
                  </a:lnTo>
                  <a:lnTo>
                    <a:pt x="238" y="442"/>
                  </a:lnTo>
                  <a:lnTo>
                    <a:pt x="253" y="453"/>
                  </a:lnTo>
                  <a:lnTo>
                    <a:pt x="261" y="457"/>
                  </a:lnTo>
                  <a:lnTo>
                    <a:pt x="269" y="462"/>
                  </a:lnTo>
                  <a:lnTo>
                    <a:pt x="277" y="466"/>
                  </a:lnTo>
                  <a:lnTo>
                    <a:pt x="286" y="469"/>
                  </a:lnTo>
                  <a:lnTo>
                    <a:pt x="327" y="364"/>
                  </a:lnTo>
                  <a:close/>
                  <a:moveTo>
                    <a:pt x="286" y="469"/>
                  </a:moveTo>
                  <a:lnTo>
                    <a:pt x="311" y="413"/>
                  </a:lnTo>
                  <a:lnTo>
                    <a:pt x="286" y="469"/>
                  </a:lnTo>
                  <a:close/>
                  <a:moveTo>
                    <a:pt x="286" y="276"/>
                  </a:moveTo>
                  <a:lnTo>
                    <a:pt x="286" y="269"/>
                  </a:lnTo>
                  <a:lnTo>
                    <a:pt x="287" y="265"/>
                  </a:lnTo>
                  <a:lnTo>
                    <a:pt x="289" y="260"/>
                  </a:lnTo>
                  <a:lnTo>
                    <a:pt x="292" y="257"/>
                  </a:lnTo>
                  <a:lnTo>
                    <a:pt x="295" y="254"/>
                  </a:lnTo>
                  <a:lnTo>
                    <a:pt x="299" y="253"/>
                  </a:lnTo>
                  <a:lnTo>
                    <a:pt x="304" y="251"/>
                  </a:lnTo>
                  <a:lnTo>
                    <a:pt x="311" y="251"/>
                  </a:lnTo>
                  <a:lnTo>
                    <a:pt x="314" y="248"/>
                  </a:lnTo>
                  <a:lnTo>
                    <a:pt x="318" y="246"/>
                  </a:lnTo>
                  <a:lnTo>
                    <a:pt x="322" y="245"/>
                  </a:lnTo>
                  <a:lnTo>
                    <a:pt x="327" y="244"/>
                  </a:lnTo>
                  <a:lnTo>
                    <a:pt x="336" y="243"/>
                  </a:lnTo>
                  <a:lnTo>
                    <a:pt x="343" y="243"/>
                  </a:lnTo>
                  <a:lnTo>
                    <a:pt x="383" y="138"/>
                  </a:lnTo>
                  <a:lnTo>
                    <a:pt x="368" y="134"/>
                  </a:lnTo>
                  <a:lnTo>
                    <a:pt x="353" y="132"/>
                  </a:lnTo>
                  <a:lnTo>
                    <a:pt x="337" y="131"/>
                  </a:lnTo>
                  <a:lnTo>
                    <a:pt x="322" y="132"/>
                  </a:lnTo>
                  <a:lnTo>
                    <a:pt x="306" y="134"/>
                  </a:lnTo>
                  <a:lnTo>
                    <a:pt x="292" y="137"/>
                  </a:lnTo>
                  <a:lnTo>
                    <a:pt x="278" y="141"/>
                  </a:lnTo>
                  <a:lnTo>
                    <a:pt x="264" y="147"/>
                  </a:lnTo>
                  <a:lnTo>
                    <a:pt x="251" y="154"/>
                  </a:lnTo>
                  <a:lnTo>
                    <a:pt x="238" y="162"/>
                  </a:lnTo>
                  <a:lnTo>
                    <a:pt x="226" y="173"/>
                  </a:lnTo>
                  <a:lnTo>
                    <a:pt x="215" y="183"/>
                  </a:lnTo>
                  <a:lnTo>
                    <a:pt x="205" y="195"/>
                  </a:lnTo>
                  <a:lnTo>
                    <a:pt x="196" y="207"/>
                  </a:lnTo>
                  <a:lnTo>
                    <a:pt x="189" y="221"/>
                  </a:lnTo>
                  <a:lnTo>
                    <a:pt x="182" y="235"/>
                  </a:lnTo>
                  <a:lnTo>
                    <a:pt x="286" y="276"/>
                  </a:lnTo>
                  <a:close/>
                  <a:moveTo>
                    <a:pt x="286" y="276"/>
                  </a:moveTo>
                  <a:lnTo>
                    <a:pt x="230" y="251"/>
                  </a:lnTo>
                  <a:lnTo>
                    <a:pt x="286" y="276"/>
                  </a:lnTo>
                  <a:close/>
                  <a:moveTo>
                    <a:pt x="343" y="243"/>
                  </a:moveTo>
                  <a:lnTo>
                    <a:pt x="359" y="259"/>
                  </a:lnTo>
                  <a:lnTo>
                    <a:pt x="359" y="276"/>
                  </a:lnTo>
                  <a:lnTo>
                    <a:pt x="464" y="316"/>
                  </a:lnTo>
                  <a:lnTo>
                    <a:pt x="467" y="303"/>
                  </a:lnTo>
                  <a:lnTo>
                    <a:pt x="470" y="289"/>
                  </a:lnTo>
                  <a:lnTo>
                    <a:pt x="471" y="276"/>
                  </a:lnTo>
                  <a:lnTo>
                    <a:pt x="471" y="262"/>
                  </a:lnTo>
                  <a:lnTo>
                    <a:pt x="470" y="249"/>
                  </a:lnTo>
                  <a:lnTo>
                    <a:pt x="468" y="236"/>
                  </a:lnTo>
                  <a:lnTo>
                    <a:pt x="464" y="224"/>
                  </a:lnTo>
                  <a:lnTo>
                    <a:pt x="460" y="212"/>
                  </a:lnTo>
                  <a:lnTo>
                    <a:pt x="454" y="201"/>
                  </a:lnTo>
                  <a:lnTo>
                    <a:pt x="446" y="190"/>
                  </a:lnTo>
                  <a:lnTo>
                    <a:pt x="438" y="180"/>
                  </a:lnTo>
                  <a:lnTo>
                    <a:pt x="429" y="169"/>
                  </a:lnTo>
                  <a:lnTo>
                    <a:pt x="419" y="160"/>
                  </a:lnTo>
                  <a:lnTo>
                    <a:pt x="408" y="152"/>
                  </a:lnTo>
                  <a:lnTo>
                    <a:pt x="396" y="145"/>
                  </a:lnTo>
                  <a:lnTo>
                    <a:pt x="383" y="138"/>
                  </a:lnTo>
                  <a:lnTo>
                    <a:pt x="343" y="243"/>
                  </a:lnTo>
                  <a:close/>
                  <a:moveTo>
                    <a:pt x="383" y="138"/>
                  </a:moveTo>
                  <a:lnTo>
                    <a:pt x="359" y="195"/>
                  </a:lnTo>
                  <a:lnTo>
                    <a:pt x="383" y="138"/>
                  </a:lnTo>
                  <a:close/>
                  <a:moveTo>
                    <a:pt x="359" y="276"/>
                  </a:moveTo>
                  <a:lnTo>
                    <a:pt x="351" y="284"/>
                  </a:lnTo>
                  <a:lnTo>
                    <a:pt x="311" y="389"/>
                  </a:lnTo>
                  <a:lnTo>
                    <a:pt x="323" y="391"/>
                  </a:lnTo>
                  <a:lnTo>
                    <a:pt x="335" y="393"/>
                  </a:lnTo>
                  <a:lnTo>
                    <a:pt x="346" y="395"/>
                  </a:lnTo>
                  <a:lnTo>
                    <a:pt x="358" y="395"/>
                  </a:lnTo>
                  <a:lnTo>
                    <a:pt x="369" y="395"/>
                  </a:lnTo>
                  <a:lnTo>
                    <a:pt x="379" y="393"/>
                  </a:lnTo>
                  <a:lnTo>
                    <a:pt x="389" y="391"/>
                  </a:lnTo>
                  <a:lnTo>
                    <a:pt x="399" y="389"/>
                  </a:lnTo>
                  <a:lnTo>
                    <a:pt x="410" y="383"/>
                  </a:lnTo>
                  <a:lnTo>
                    <a:pt x="421" y="374"/>
                  </a:lnTo>
                  <a:lnTo>
                    <a:pt x="431" y="367"/>
                  </a:lnTo>
                  <a:lnTo>
                    <a:pt x="440" y="358"/>
                  </a:lnTo>
                  <a:lnTo>
                    <a:pt x="448" y="349"/>
                  </a:lnTo>
                  <a:lnTo>
                    <a:pt x="455" y="338"/>
                  </a:lnTo>
                  <a:lnTo>
                    <a:pt x="460" y="328"/>
                  </a:lnTo>
                  <a:lnTo>
                    <a:pt x="464" y="316"/>
                  </a:lnTo>
                  <a:lnTo>
                    <a:pt x="359" y="276"/>
                  </a:lnTo>
                  <a:close/>
                  <a:moveTo>
                    <a:pt x="359" y="276"/>
                  </a:moveTo>
                  <a:lnTo>
                    <a:pt x="407" y="300"/>
                  </a:lnTo>
                  <a:lnTo>
                    <a:pt x="359" y="276"/>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9"/>
            <p:cNvSpPr>
              <a:spLocks/>
            </p:cNvSpPr>
            <p:nvPr/>
          </p:nvSpPr>
          <p:spPr bwMode="auto">
            <a:xfrm>
              <a:off x="2684" y="1333"/>
              <a:ext cx="65" cy="114"/>
            </a:xfrm>
            <a:custGeom>
              <a:avLst/>
              <a:gdLst>
                <a:gd name="T0" fmla="*/ 909 w 909"/>
                <a:gd name="T1" fmla="*/ 1597 h 1597"/>
                <a:gd name="T2" fmla="*/ 891 w 909"/>
                <a:gd name="T3" fmla="*/ 1503 h 1597"/>
                <a:gd name="T4" fmla="*/ 869 w 909"/>
                <a:gd name="T5" fmla="*/ 1412 h 1597"/>
                <a:gd name="T6" fmla="*/ 845 w 909"/>
                <a:gd name="T7" fmla="*/ 1323 h 1597"/>
                <a:gd name="T8" fmla="*/ 819 w 909"/>
                <a:gd name="T9" fmla="*/ 1237 h 1597"/>
                <a:gd name="T10" fmla="*/ 790 w 909"/>
                <a:gd name="T11" fmla="*/ 1153 h 1597"/>
                <a:gd name="T12" fmla="*/ 760 w 909"/>
                <a:gd name="T13" fmla="*/ 1073 h 1597"/>
                <a:gd name="T14" fmla="*/ 726 w 909"/>
                <a:gd name="T15" fmla="*/ 994 h 1597"/>
                <a:gd name="T16" fmla="*/ 692 w 909"/>
                <a:gd name="T17" fmla="*/ 919 h 1597"/>
                <a:gd name="T18" fmla="*/ 657 w 909"/>
                <a:gd name="T19" fmla="*/ 846 h 1597"/>
                <a:gd name="T20" fmla="*/ 620 w 909"/>
                <a:gd name="T21" fmla="*/ 777 h 1597"/>
                <a:gd name="T22" fmla="*/ 582 w 909"/>
                <a:gd name="T23" fmla="*/ 709 h 1597"/>
                <a:gd name="T24" fmla="*/ 543 w 909"/>
                <a:gd name="T25" fmla="*/ 645 h 1597"/>
                <a:gd name="T26" fmla="*/ 505 w 909"/>
                <a:gd name="T27" fmla="*/ 584 h 1597"/>
                <a:gd name="T28" fmla="*/ 466 w 909"/>
                <a:gd name="T29" fmla="*/ 525 h 1597"/>
                <a:gd name="T30" fmla="*/ 426 w 909"/>
                <a:gd name="T31" fmla="*/ 470 h 1597"/>
                <a:gd name="T32" fmla="*/ 388 w 909"/>
                <a:gd name="T33" fmla="*/ 417 h 1597"/>
                <a:gd name="T34" fmla="*/ 350 w 909"/>
                <a:gd name="T35" fmla="*/ 368 h 1597"/>
                <a:gd name="T36" fmla="*/ 312 w 909"/>
                <a:gd name="T37" fmla="*/ 321 h 1597"/>
                <a:gd name="T38" fmla="*/ 276 w 909"/>
                <a:gd name="T39" fmla="*/ 278 h 1597"/>
                <a:gd name="T40" fmla="*/ 241 w 909"/>
                <a:gd name="T41" fmla="*/ 238 h 1597"/>
                <a:gd name="T42" fmla="*/ 207 w 909"/>
                <a:gd name="T43" fmla="*/ 200 h 1597"/>
                <a:gd name="T44" fmla="*/ 174 w 909"/>
                <a:gd name="T45" fmla="*/ 166 h 1597"/>
                <a:gd name="T46" fmla="*/ 145 w 909"/>
                <a:gd name="T47" fmla="*/ 135 h 1597"/>
                <a:gd name="T48" fmla="*/ 117 w 909"/>
                <a:gd name="T49" fmla="*/ 106 h 1597"/>
                <a:gd name="T50" fmla="*/ 69 w 909"/>
                <a:gd name="T51" fmla="*/ 60 h 1597"/>
                <a:gd name="T52" fmla="*/ 31 w 909"/>
                <a:gd name="T53" fmla="*/ 27 h 1597"/>
                <a:gd name="T54" fmla="*/ 8 w 909"/>
                <a:gd name="T55" fmla="*/ 6 h 1597"/>
                <a:gd name="T56" fmla="*/ 0 w 909"/>
                <a:gd name="T57" fmla="*/ 0 h 1597"/>
                <a:gd name="T58" fmla="*/ 7 w 909"/>
                <a:gd name="T59" fmla="*/ 9 h 1597"/>
                <a:gd name="T60" fmla="*/ 30 w 909"/>
                <a:gd name="T61" fmla="*/ 38 h 1597"/>
                <a:gd name="T62" fmla="*/ 67 w 909"/>
                <a:gd name="T63" fmla="*/ 84 h 1597"/>
                <a:gd name="T64" fmla="*/ 114 w 909"/>
                <a:gd name="T65" fmla="*/ 145 h 1597"/>
                <a:gd name="T66" fmla="*/ 170 w 909"/>
                <a:gd name="T67" fmla="*/ 221 h 1597"/>
                <a:gd name="T68" fmla="*/ 235 w 909"/>
                <a:gd name="T69" fmla="*/ 309 h 1597"/>
                <a:gd name="T70" fmla="*/ 269 w 909"/>
                <a:gd name="T71" fmla="*/ 359 h 1597"/>
                <a:gd name="T72" fmla="*/ 304 w 909"/>
                <a:gd name="T73" fmla="*/ 410 h 1597"/>
                <a:gd name="T74" fmla="*/ 342 w 909"/>
                <a:gd name="T75" fmla="*/ 464 h 1597"/>
                <a:gd name="T76" fmla="*/ 379 w 909"/>
                <a:gd name="T77" fmla="*/ 520 h 1597"/>
                <a:gd name="T78" fmla="*/ 417 w 909"/>
                <a:gd name="T79" fmla="*/ 579 h 1597"/>
                <a:gd name="T80" fmla="*/ 455 w 909"/>
                <a:gd name="T81" fmla="*/ 639 h 1597"/>
                <a:gd name="T82" fmla="*/ 495 w 909"/>
                <a:gd name="T83" fmla="*/ 702 h 1597"/>
                <a:gd name="T84" fmla="*/ 533 w 909"/>
                <a:gd name="T85" fmla="*/ 766 h 1597"/>
                <a:gd name="T86" fmla="*/ 571 w 909"/>
                <a:gd name="T87" fmla="*/ 831 h 1597"/>
                <a:gd name="T88" fmla="*/ 609 w 909"/>
                <a:gd name="T89" fmla="*/ 898 h 1597"/>
                <a:gd name="T90" fmla="*/ 646 w 909"/>
                <a:gd name="T91" fmla="*/ 966 h 1597"/>
                <a:gd name="T92" fmla="*/ 682 w 909"/>
                <a:gd name="T93" fmla="*/ 1034 h 1597"/>
                <a:gd name="T94" fmla="*/ 717 w 909"/>
                <a:gd name="T95" fmla="*/ 1104 h 1597"/>
                <a:gd name="T96" fmla="*/ 751 w 909"/>
                <a:gd name="T97" fmla="*/ 1175 h 1597"/>
                <a:gd name="T98" fmla="*/ 782 w 909"/>
                <a:gd name="T99" fmla="*/ 1244 h 1597"/>
                <a:gd name="T100" fmla="*/ 812 w 909"/>
                <a:gd name="T101" fmla="*/ 1315 h 1597"/>
                <a:gd name="T102" fmla="*/ 840 w 909"/>
                <a:gd name="T103" fmla="*/ 1387 h 1597"/>
                <a:gd name="T104" fmla="*/ 865 w 909"/>
                <a:gd name="T105" fmla="*/ 1457 h 1597"/>
                <a:gd name="T106" fmla="*/ 889 w 909"/>
                <a:gd name="T107" fmla="*/ 1527 h 1597"/>
                <a:gd name="T108" fmla="*/ 909 w 909"/>
                <a:gd name="T109" fmla="*/ 15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9" h="1597">
                  <a:moveTo>
                    <a:pt x="909" y="1597"/>
                  </a:moveTo>
                  <a:lnTo>
                    <a:pt x="891" y="1503"/>
                  </a:lnTo>
                  <a:lnTo>
                    <a:pt x="869" y="1412"/>
                  </a:lnTo>
                  <a:lnTo>
                    <a:pt x="845" y="1323"/>
                  </a:lnTo>
                  <a:lnTo>
                    <a:pt x="819" y="1237"/>
                  </a:lnTo>
                  <a:lnTo>
                    <a:pt x="790" y="1153"/>
                  </a:lnTo>
                  <a:lnTo>
                    <a:pt x="760" y="1073"/>
                  </a:lnTo>
                  <a:lnTo>
                    <a:pt x="726" y="994"/>
                  </a:lnTo>
                  <a:lnTo>
                    <a:pt x="692" y="919"/>
                  </a:lnTo>
                  <a:lnTo>
                    <a:pt x="657" y="846"/>
                  </a:lnTo>
                  <a:lnTo>
                    <a:pt x="620" y="777"/>
                  </a:lnTo>
                  <a:lnTo>
                    <a:pt x="582" y="709"/>
                  </a:lnTo>
                  <a:lnTo>
                    <a:pt x="543" y="645"/>
                  </a:lnTo>
                  <a:lnTo>
                    <a:pt x="505" y="584"/>
                  </a:lnTo>
                  <a:lnTo>
                    <a:pt x="466" y="525"/>
                  </a:lnTo>
                  <a:lnTo>
                    <a:pt x="426" y="470"/>
                  </a:lnTo>
                  <a:lnTo>
                    <a:pt x="388" y="417"/>
                  </a:lnTo>
                  <a:lnTo>
                    <a:pt x="350" y="368"/>
                  </a:lnTo>
                  <a:lnTo>
                    <a:pt x="312" y="321"/>
                  </a:lnTo>
                  <a:lnTo>
                    <a:pt x="276" y="278"/>
                  </a:lnTo>
                  <a:lnTo>
                    <a:pt x="241" y="238"/>
                  </a:lnTo>
                  <a:lnTo>
                    <a:pt x="207" y="200"/>
                  </a:lnTo>
                  <a:lnTo>
                    <a:pt x="174" y="166"/>
                  </a:lnTo>
                  <a:lnTo>
                    <a:pt x="145" y="135"/>
                  </a:lnTo>
                  <a:lnTo>
                    <a:pt x="117" y="106"/>
                  </a:lnTo>
                  <a:lnTo>
                    <a:pt x="69" y="60"/>
                  </a:lnTo>
                  <a:lnTo>
                    <a:pt x="31" y="27"/>
                  </a:lnTo>
                  <a:lnTo>
                    <a:pt x="8" y="6"/>
                  </a:lnTo>
                  <a:lnTo>
                    <a:pt x="0" y="0"/>
                  </a:lnTo>
                  <a:lnTo>
                    <a:pt x="7" y="9"/>
                  </a:lnTo>
                  <a:lnTo>
                    <a:pt x="30" y="38"/>
                  </a:lnTo>
                  <a:lnTo>
                    <a:pt x="67" y="84"/>
                  </a:lnTo>
                  <a:lnTo>
                    <a:pt x="114" y="145"/>
                  </a:lnTo>
                  <a:lnTo>
                    <a:pt x="170" y="221"/>
                  </a:lnTo>
                  <a:lnTo>
                    <a:pt x="235" y="309"/>
                  </a:lnTo>
                  <a:lnTo>
                    <a:pt x="269" y="359"/>
                  </a:lnTo>
                  <a:lnTo>
                    <a:pt x="304" y="410"/>
                  </a:lnTo>
                  <a:lnTo>
                    <a:pt x="342" y="464"/>
                  </a:lnTo>
                  <a:lnTo>
                    <a:pt x="379" y="520"/>
                  </a:lnTo>
                  <a:lnTo>
                    <a:pt x="417" y="579"/>
                  </a:lnTo>
                  <a:lnTo>
                    <a:pt x="455" y="639"/>
                  </a:lnTo>
                  <a:lnTo>
                    <a:pt x="495" y="702"/>
                  </a:lnTo>
                  <a:lnTo>
                    <a:pt x="533" y="766"/>
                  </a:lnTo>
                  <a:lnTo>
                    <a:pt x="571" y="831"/>
                  </a:lnTo>
                  <a:lnTo>
                    <a:pt x="609" y="898"/>
                  </a:lnTo>
                  <a:lnTo>
                    <a:pt x="646" y="966"/>
                  </a:lnTo>
                  <a:lnTo>
                    <a:pt x="682" y="1034"/>
                  </a:lnTo>
                  <a:lnTo>
                    <a:pt x="717" y="1104"/>
                  </a:lnTo>
                  <a:lnTo>
                    <a:pt x="751" y="1175"/>
                  </a:lnTo>
                  <a:lnTo>
                    <a:pt x="782" y="1244"/>
                  </a:lnTo>
                  <a:lnTo>
                    <a:pt x="812" y="1315"/>
                  </a:lnTo>
                  <a:lnTo>
                    <a:pt x="840" y="1387"/>
                  </a:lnTo>
                  <a:lnTo>
                    <a:pt x="865" y="1457"/>
                  </a:lnTo>
                  <a:lnTo>
                    <a:pt x="889" y="1527"/>
                  </a:lnTo>
                  <a:lnTo>
                    <a:pt x="909" y="1597"/>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70"/>
            <p:cNvSpPr>
              <a:spLocks/>
            </p:cNvSpPr>
            <p:nvPr/>
          </p:nvSpPr>
          <p:spPr bwMode="auto">
            <a:xfrm>
              <a:off x="3056" y="1604"/>
              <a:ext cx="120" cy="122"/>
            </a:xfrm>
            <a:custGeom>
              <a:avLst/>
              <a:gdLst>
                <a:gd name="T0" fmla="*/ 0 w 1674"/>
                <a:gd name="T1" fmla="*/ 1709 h 1709"/>
                <a:gd name="T2" fmla="*/ 73 w 1674"/>
                <a:gd name="T3" fmla="*/ 1568 h 1709"/>
                <a:gd name="T4" fmla="*/ 147 w 1674"/>
                <a:gd name="T5" fmla="*/ 1434 h 1709"/>
                <a:gd name="T6" fmla="*/ 221 w 1674"/>
                <a:gd name="T7" fmla="*/ 1307 h 1709"/>
                <a:gd name="T8" fmla="*/ 296 w 1674"/>
                <a:gd name="T9" fmla="*/ 1189 h 1709"/>
                <a:gd name="T10" fmla="*/ 369 w 1674"/>
                <a:gd name="T11" fmla="*/ 1078 h 1709"/>
                <a:gd name="T12" fmla="*/ 444 w 1674"/>
                <a:gd name="T13" fmla="*/ 973 h 1709"/>
                <a:gd name="T14" fmla="*/ 518 w 1674"/>
                <a:gd name="T15" fmla="*/ 876 h 1709"/>
                <a:gd name="T16" fmla="*/ 590 w 1674"/>
                <a:gd name="T17" fmla="*/ 785 h 1709"/>
                <a:gd name="T18" fmla="*/ 663 w 1674"/>
                <a:gd name="T19" fmla="*/ 702 h 1709"/>
                <a:gd name="T20" fmla="*/ 734 w 1674"/>
                <a:gd name="T21" fmla="*/ 623 h 1709"/>
                <a:gd name="T22" fmla="*/ 804 w 1674"/>
                <a:gd name="T23" fmla="*/ 551 h 1709"/>
                <a:gd name="T24" fmla="*/ 872 w 1674"/>
                <a:gd name="T25" fmla="*/ 484 h 1709"/>
                <a:gd name="T26" fmla="*/ 940 w 1674"/>
                <a:gd name="T27" fmla="*/ 423 h 1709"/>
                <a:gd name="T28" fmla="*/ 1005 w 1674"/>
                <a:gd name="T29" fmla="*/ 367 h 1709"/>
                <a:gd name="T30" fmla="*/ 1068 w 1674"/>
                <a:gd name="T31" fmla="*/ 317 h 1709"/>
                <a:gd name="T32" fmla="*/ 1129 w 1674"/>
                <a:gd name="T33" fmla="*/ 270 h 1709"/>
                <a:gd name="T34" fmla="*/ 1188 w 1674"/>
                <a:gd name="T35" fmla="*/ 229 h 1709"/>
                <a:gd name="T36" fmla="*/ 1245 w 1674"/>
                <a:gd name="T37" fmla="*/ 192 h 1709"/>
                <a:gd name="T38" fmla="*/ 1298 w 1674"/>
                <a:gd name="T39" fmla="*/ 159 h 1709"/>
                <a:gd name="T40" fmla="*/ 1350 w 1674"/>
                <a:gd name="T41" fmla="*/ 130 h 1709"/>
                <a:gd name="T42" fmla="*/ 1398 w 1674"/>
                <a:gd name="T43" fmla="*/ 105 h 1709"/>
                <a:gd name="T44" fmla="*/ 1442 w 1674"/>
                <a:gd name="T45" fmla="*/ 83 h 1709"/>
                <a:gd name="T46" fmla="*/ 1484 w 1674"/>
                <a:gd name="T47" fmla="*/ 63 h 1709"/>
                <a:gd name="T48" fmla="*/ 1522 w 1674"/>
                <a:gd name="T49" fmla="*/ 47 h 1709"/>
                <a:gd name="T50" fmla="*/ 1556 w 1674"/>
                <a:gd name="T51" fmla="*/ 34 h 1709"/>
                <a:gd name="T52" fmla="*/ 1586 w 1674"/>
                <a:gd name="T53" fmla="*/ 24 h 1709"/>
                <a:gd name="T54" fmla="*/ 1611 w 1674"/>
                <a:gd name="T55" fmla="*/ 15 h 1709"/>
                <a:gd name="T56" fmla="*/ 1634 w 1674"/>
                <a:gd name="T57" fmla="*/ 9 h 1709"/>
                <a:gd name="T58" fmla="*/ 1663 w 1674"/>
                <a:gd name="T59" fmla="*/ 2 h 1709"/>
                <a:gd name="T60" fmla="*/ 1674 w 1674"/>
                <a:gd name="T61" fmla="*/ 0 h 1709"/>
                <a:gd name="T62" fmla="*/ 1664 w 1674"/>
                <a:gd name="T63" fmla="*/ 5 h 1709"/>
                <a:gd name="T64" fmla="*/ 1636 w 1674"/>
                <a:gd name="T65" fmla="*/ 23 h 1709"/>
                <a:gd name="T66" fmla="*/ 1590 w 1674"/>
                <a:gd name="T67" fmla="*/ 53 h 1709"/>
                <a:gd name="T68" fmla="*/ 1530 w 1674"/>
                <a:gd name="T69" fmla="*/ 97 h 1709"/>
                <a:gd name="T70" fmla="*/ 1494 w 1674"/>
                <a:gd name="T71" fmla="*/ 123 h 1709"/>
                <a:gd name="T72" fmla="*/ 1453 w 1674"/>
                <a:gd name="T73" fmla="*/ 152 h 1709"/>
                <a:gd name="T74" fmla="*/ 1411 w 1674"/>
                <a:gd name="T75" fmla="*/ 186 h 1709"/>
                <a:gd name="T76" fmla="*/ 1365 w 1674"/>
                <a:gd name="T77" fmla="*/ 222 h 1709"/>
                <a:gd name="T78" fmla="*/ 1315 w 1674"/>
                <a:gd name="T79" fmla="*/ 261 h 1709"/>
                <a:gd name="T80" fmla="*/ 1263 w 1674"/>
                <a:gd name="T81" fmla="*/ 304 h 1709"/>
                <a:gd name="T82" fmla="*/ 1208 w 1674"/>
                <a:gd name="T83" fmla="*/ 351 h 1709"/>
                <a:gd name="T84" fmla="*/ 1150 w 1674"/>
                <a:gd name="T85" fmla="*/ 401 h 1709"/>
                <a:gd name="T86" fmla="*/ 1091 w 1674"/>
                <a:gd name="T87" fmla="*/ 454 h 1709"/>
                <a:gd name="T88" fmla="*/ 1028 w 1674"/>
                <a:gd name="T89" fmla="*/ 512 h 1709"/>
                <a:gd name="T90" fmla="*/ 964 w 1674"/>
                <a:gd name="T91" fmla="*/ 572 h 1709"/>
                <a:gd name="T92" fmla="*/ 897 w 1674"/>
                <a:gd name="T93" fmla="*/ 637 h 1709"/>
                <a:gd name="T94" fmla="*/ 829 w 1674"/>
                <a:gd name="T95" fmla="*/ 705 h 1709"/>
                <a:gd name="T96" fmla="*/ 758 w 1674"/>
                <a:gd name="T97" fmla="*/ 776 h 1709"/>
                <a:gd name="T98" fmla="*/ 687 w 1674"/>
                <a:gd name="T99" fmla="*/ 852 h 1709"/>
                <a:gd name="T100" fmla="*/ 614 w 1674"/>
                <a:gd name="T101" fmla="*/ 932 h 1709"/>
                <a:gd name="T102" fmla="*/ 540 w 1674"/>
                <a:gd name="T103" fmla="*/ 1016 h 1709"/>
                <a:gd name="T104" fmla="*/ 465 w 1674"/>
                <a:gd name="T105" fmla="*/ 1102 h 1709"/>
                <a:gd name="T106" fmla="*/ 389 w 1674"/>
                <a:gd name="T107" fmla="*/ 1193 h 1709"/>
                <a:gd name="T108" fmla="*/ 312 w 1674"/>
                <a:gd name="T109" fmla="*/ 1288 h 1709"/>
                <a:gd name="T110" fmla="*/ 234 w 1674"/>
                <a:gd name="T111" fmla="*/ 1388 h 1709"/>
                <a:gd name="T112" fmla="*/ 156 w 1674"/>
                <a:gd name="T113" fmla="*/ 1491 h 1709"/>
                <a:gd name="T114" fmla="*/ 78 w 1674"/>
                <a:gd name="T115" fmla="*/ 1598 h 1709"/>
                <a:gd name="T116" fmla="*/ 0 w 1674"/>
                <a:gd name="T117" fmla="*/ 1709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4" h="1709">
                  <a:moveTo>
                    <a:pt x="0" y="1709"/>
                  </a:moveTo>
                  <a:lnTo>
                    <a:pt x="73" y="1568"/>
                  </a:lnTo>
                  <a:lnTo>
                    <a:pt x="147" y="1434"/>
                  </a:lnTo>
                  <a:lnTo>
                    <a:pt x="221" y="1307"/>
                  </a:lnTo>
                  <a:lnTo>
                    <a:pt x="296" y="1189"/>
                  </a:lnTo>
                  <a:lnTo>
                    <a:pt x="369" y="1078"/>
                  </a:lnTo>
                  <a:lnTo>
                    <a:pt x="444" y="973"/>
                  </a:lnTo>
                  <a:lnTo>
                    <a:pt x="518" y="876"/>
                  </a:lnTo>
                  <a:lnTo>
                    <a:pt x="590" y="785"/>
                  </a:lnTo>
                  <a:lnTo>
                    <a:pt x="663" y="702"/>
                  </a:lnTo>
                  <a:lnTo>
                    <a:pt x="734" y="623"/>
                  </a:lnTo>
                  <a:lnTo>
                    <a:pt x="804" y="551"/>
                  </a:lnTo>
                  <a:lnTo>
                    <a:pt x="872" y="484"/>
                  </a:lnTo>
                  <a:lnTo>
                    <a:pt x="940" y="423"/>
                  </a:lnTo>
                  <a:lnTo>
                    <a:pt x="1005" y="367"/>
                  </a:lnTo>
                  <a:lnTo>
                    <a:pt x="1068" y="317"/>
                  </a:lnTo>
                  <a:lnTo>
                    <a:pt x="1129" y="270"/>
                  </a:lnTo>
                  <a:lnTo>
                    <a:pt x="1188" y="229"/>
                  </a:lnTo>
                  <a:lnTo>
                    <a:pt x="1245" y="192"/>
                  </a:lnTo>
                  <a:lnTo>
                    <a:pt x="1298" y="159"/>
                  </a:lnTo>
                  <a:lnTo>
                    <a:pt x="1350" y="130"/>
                  </a:lnTo>
                  <a:lnTo>
                    <a:pt x="1398" y="105"/>
                  </a:lnTo>
                  <a:lnTo>
                    <a:pt x="1442" y="83"/>
                  </a:lnTo>
                  <a:lnTo>
                    <a:pt x="1484" y="63"/>
                  </a:lnTo>
                  <a:lnTo>
                    <a:pt x="1522" y="47"/>
                  </a:lnTo>
                  <a:lnTo>
                    <a:pt x="1556" y="34"/>
                  </a:lnTo>
                  <a:lnTo>
                    <a:pt x="1586" y="24"/>
                  </a:lnTo>
                  <a:lnTo>
                    <a:pt x="1611" y="15"/>
                  </a:lnTo>
                  <a:lnTo>
                    <a:pt x="1634" y="9"/>
                  </a:lnTo>
                  <a:lnTo>
                    <a:pt x="1663" y="2"/>
                  </a:lnTo>
                  <a:lnTo>
                    <a:pt x="1674" y="0"/>
                  </a:lnTo>
                  <a:lnTo>
                    <a:pt x="1664" y="5"/>
                  </a:lnTo>
                  <a:lnTo>
                    <a:pt x="1636" y="23"/>
                  </a:lnTo>
                  <a:lnTo>
                    <a:pt x="1590" y="53"/>
                  </a:lnTo>
                  <a:lnTo>
                    <a:pt x="1530" y="97"/>
                  </a:lnTo>
                  <a:lnTo>
                    <a:pt x="1494" y="123"/>
                  </a:lnTo>
                  <a:lnTo>
                    <a:pt x="1453" y="152"/>
                  </a:lnTo>
                  <a:lnTo>
                    <a:pt x="1411" y="186"/>
                  </a:lnTo>
                  <a:lnTo>
                    <a:pt x="1365" y="222"/>
                  </a:lnTo>
                  <a:lnTo>
                    <a:pt x="1315" y="261"/>
                  </a:lnTo>
                  <a:lnTo>
                    <a:pt x="1263" y="304"/>
                  </a:lnTo>
                  <a:lnTo>
                    <a:pt x="1208" y="351"/>
                  </a:lnTo>
                  <a:lnTo>
                    <a:pt x="1150" y="401"/>
                  </a:lnTo>
                  <a:lnTo>
                    <a:pt x="1091" y="454"/>
                  </a:lnTo>
                  <a:lnTo>
                    <a:pt x="1028" y="512"/>
                  </a:lnTo>
                  <a:lnTo>
                    <a:pt x="964" y="572"/>
                  </a:lnTo>
                  <a:lnTo>
                    <a:pt x="897" y="637"/>
                  </a:lnTo>
                  <a:lnTo>
                    <a:pt x="829" y="705"/>
                  </a:lnTo>
                  <a:lnTo>
                    <a:pt x="758" y="776"/>
                  </a:lnTo>
                  <a:lnTo>
                    <a:pt x="687" y="852"/>
                  </a:lnTo>
                  <a:lnTo>
                    <a:pt x="614" y="932"/>
                  </a:lnTo>
                  <a:lnTo>
                    <a:pt x="540" y="1016"/>
                  </a:lnTo>
                  <a:lnTo>
                    <a:pt x="465" y="1102"/>
                  </a:lnTo>
                  <a:lnTo>
                    <a:pt x="389" y="1193"/>
                  </a:lnTo>
                  <a:lnTo>
                    <a:pt x="312" y="1288"/>
                  </a:lnTo>
                  <a:lnTo>
                    <a:pt x="234" y="1388"/>
                  </a:lnTo>
                  <a:lnTo>
                    <a:pt x="156" y="1491"/>
                  </a:lnTo>
                  <a:lnTo>
                    <a:pt x="78" y="1598"/>
                  </a:lnTo>
                  <a:lnTo>
                    <a:pt x="0" y="1709"/>
                  </a:lnTo>
                  <a:close/>
                </a:path>
              </a:pathLst>
            </a:custGeom>
            <a:solidFill>
              <a:srgbClr val="006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71"/>
            <p:cNvSpPr>
              <a:spLocks/>
            </p:cNvSpPr>
            <p:nvPr/>
          </p:nvSpPr>
          <p:spPr bwMode="auto">
            <a:xfrm>
              <a:off x="2607" y="1585"/>
              <a:ext cx="126" cy="201"/>
            </a:xfrm>
            <a:custGeom>
              <a:avLst/>
              <a:gdLst>
                <a:gd name="T0" fmla="*/ 1755 w 1755"/>
                <a:gd name="T1" fmla="*/ 2807 h 2807"/>
                <a:gd name="T2" fmla="*/ 1755 w 1755"/>
                <a:gd name="T3" fmla="*/ 2658 h 2807"/>
                <a:gd name="T4" fmla="*/ 1744 w 1755"/>
                <a:gd name="T5" fmla="*/ 2512 h 2807"/>
                <a:gd name="T6" fmla="*/ 1724 w 1755"/>
                <a:gd name="T7" fmla="*/ 2367 h 2807"/>
                <a:gd name="T8" fmla="*/ 1696 w 1755"/>
                <a:gd name="T9" fmla="*/ 2226 h 2807"/>
                <a:gd name="T10" fmla="*/ 1658 w 1755"/>
                <a:gd name="T11" fmla="*/ 2087 h 2807"/>
                <a:gd name="T12" fmla="*/ 1614 w 1755"/>
                <a:gd name="T13" fmla="*/ 1952 h 2807"/>
                <a:gd name="T14" fmla="*/ 1562 w 1755"/>
                <a:gd name="T15" fmla="*/ 1820 h 2807"/>
                <a:gd name="T16" fmla="*/ 1504 w 1755"/>
                <a:gd name="T17" fmla="*/ 1692 h 2807"/>
                <a:gd name="T18" fmla="*/ 1441 w 1755"/>
                <a:gd name="T19" fmla="*/ 1566 h 2807"/>
                <a:gd name="T20" fmla="*/ 1372 w 1755"/>
                <a:gd name="T21" fmla="*/ 1445 h 2807"/>
                <a:gd name="T22" fmla="*/ 1301 w 1755"/>
                <a:gd name="T23" fmla="*/ 1327 h 2807"/>
                <a:gd name="T24" fmla="*/ 1224 w 1755"/>
                <a:gd name="T25" fmla="*/ 1214 h 2807"/>
                <a:gd name="T26" fmla="*/ 1146 w 1755"/>
                <a:gd name="T27" fmla="*/ 1104 h 2807"/>
                <a:gd name="T28" fmla="*/ 1064 w 1755"/>
                <a:gd name="T29" fmla="*/ 999 h 2807"/>
                <a:gd name="T30" fmla="*/ 982 w 1755"/>
                <a:gd name="T31" fmla="*/ 898 h 2807"/>
                <a:gd name="T32" fmla="*/ 899 w 1755"/>
                <a:gd name="T33" fmla="*/ 802 h 2807"/>
                <a:gd name="T34" fmla="*/ 815 w 1755"/>
                <a:gd name="T35" fmla="*/ 710 h 2807"/>
                <a:gd name="T36" fmla="*/ 732 w 1755"/>
                <a:gd name="T37" fmla="*/ 623 h 2807"/>
                <a:gd name="T38" fmla="*/ 650 w 1755"/>
                <a:gd name="T39" fmla="*/ 542 h 2807"/>
                <a:gd name="T40" fmla="*/ 571 w 1755"/>
                <a:gd name="T41" fmla="*/ 465 h 2807"/>
                <a:gd name="T42" fmla="*/ 493 w 1755"/>
                <a:gd name="T43" fmla="*/ 394 h 2807"/>
                <a:gd name="T44" fmla="*/ 418 w 1755"/>
                <a:gd name="T45" fmla="*/ 328 h 2807"/>
                <a:gd name="T46" fmla="*/ 348 w 1755"/>
                <a:gd name="T47" fmla="*/ 268 h 2807"/>
                <a:gd name="T48" fmla="*/ 282 w 1755"/>
                <a:gd name="T49" fmla="*/ 213 h 2807"/>
                <a:gd name="T50" fmla="*/ 222 w 1755"/>
                <a:gd name="T51" fmla="*/ 165 h 2807"/>
                <a:gd name="T52" fmla="*/ 167 w 1755"/>
                <a:gd name="T53" fmla="*/ 121 h 2807"/>
                <a:gd name="T54" fmla="*/ 119 w 1755"/>
                <a:gd name="T55" fmla="*/ 85 h 2807"/>
                <a:gd name="T56" fmla="*/ 78 w 1755"/>
                <a:gd name="T57" fmla="*/ 55 h 2807"/>
                <a:gd name="T58" fmla="*/ 21 w 1755"/>
                <a:gd name="T59" fmla="*/ 14 h 2807"/>
                <a:gd name="T60" fmla="*/ 0 w 1755"/>
                <a:gd name="T61" fmla="*/ 0 h 2807"/>
                <a:gd name="T62" fmla="*/ 20 w 1755"/>
                <a:gd name="T63" fmla="*/ 18 h 2807"/>
                <a:gd name="T64" fmla="*/ 74 w 1755"/>
                <a:gd name="T65" fmla="*/ 71 h 2807"/>
                <a:gd name="T66" fmla="*/ 113 w 1755"/>
                <a:gd name="T67" fmla="*/ 108 h 2807"/>
                <a:gd name="T68" fmla="*/ 159 w 1755"/>
                <a:gd name="T69" fmla="*/ 154 h 2807"/>
                <a:gd name="T70" fmla="*/ 211 w 1755"/>
                <a:gd name="T71" fmla="*/ 207 h 2807"/>
                <a:gd name="T72" fmla="*/ 268 w 1755"/>
                <a:gd name="T73" fmla="*/ 267 h 2807"/>
                <a:gd name="T74" fmla="*/ 332 w 1755"/>
                <a:gd name="T75" fmla="*/ 333 h 2807"/>
                <a:gd name="T76" fmla="*/ 399 w 1755"/>
                <a:gd name="T77" fmla="*/ 404 h 2807"/>
                <a:gd name="T78" fmla="*/ 470 w 1755"/>
                <a:gd name="T79" fmla="*/ 482 h 2807"/>
                <a:gd name="T80" fmla="*/ 544 w 1755"/>
                <a:gd name="T81" fmla="*/ 565 h 2807"/>
                <a:gd name="T82" fmla="*/ 622 w 1755"/>
                <a:gd name="T83" fmla="*/ 654 h 2807"/>
                <a:gd name="T84" fmla="*/ 700 w 1755"/>
                <a:gd name="T85" fmla="*/ 747 h 2807"/>
                <a:gd name="T86" fmla="*/ 781 w 1755"/>
                <a:gd name="T87" fmla="*/ 843 h 2807"/>
                <a:gd name="T88" fmla="*/ 863 w 1755"/>
                <a:gd name="T89" fmla="*/ 944 h 2807"/>
                <a:gd name="T90" fmla="*/ 943 w 1755"/>
                <a:gd name="T91" fmla="*/ 1048 h 2807"/>
                <a:gd name="T92" fmla="*/ 1025 w 1755"/>
                <a:gd name="T93" fmla="*/ 1156 h 2807"/>
                <a:gd name="T94" fmla="*/ 1104 w 1755"/>
                <a:gd name="T95" fmla="*/ 1268 h 2807"/>
                <a:gd name="T96" fmla="*/ 1182 w 1755"/>
                <a:gd name="T97" fmla="*/ 1381 h 2807"/>
                <a:gd name="T98" fmla="*/ 1258 w 1755"/>
                <a:gd name="T99" fmla="*/ 1496 h 2807"/>
                <a:gd name="T100" fmla="*/ 1330 w 1755"/>
                <a:gd name="T101" fmla="*/ 1613 h 2807"/>
                <a:gd name="T102" fmla="*/ 1399 w 1755"/>
                <a:gd name="T103" fmla="*/ 1732 h 2807"/>
                <a:gd name="T104" fmla="*/ 1464 w 1755"/>
                <a:gd name="T105" fmla="*/ 1851 h 2807"/>
                <a:gd name="T106" fmla="*/ 1523 w 1755"/>
                <a:gd name="T107" fmla="*/ 1972 h 2807"/>
                <a:gd name="T108" fmla="*/ 1578 w 1755"/>
                <a:gd name="T109" fmla="*/ 2094 h 2807"/>
                <a:gd name="T110" fmla="*/ 1626 w 1755"/>
                <a:gd name="T111" fmla="*/ 2215 h 2807"/>
                <a:gd name="T112" fmla="*/ 1667 w 1755"/>
                <a:gd name="T113" fmla="*/ 2335 h 2807"/>
                <a:gd name="T114" fmla="*/ 1702 w 1755"/>
                <a:gd name="T115" fmla="*/ 2455 h 2807"/>
                <a:gd name="T116" fmla="*/ 1728 w 1755"/>
                <a:gd name="T117" fmla="*/ 2574 h 2807"/>
                <a:gd name="T118" fmla="*/ 1746 w 1755"/>
                <a:gd name="T119" fmla="*/ 2691 h 2807"/>
                <a:gd name="T120" fmla="*/ 1755 w 1755"/>
                <a:gd name="T121" fmla="*/ 2807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5" h="2807">
                  <a:moveTo>
                    <a:pt x="1755" y="2807"/>
                  </a:moveTo>
                  <a:lnTo>
                    <a:pt x="1755" y="2658"/>
                  </a:lnTo>
                  <a:lnTo>
                    <a:pt x="1744" y="2512"/>
                  </a:lnTo>
                  <a:lnTo>
                    <a:pt x="1724" y="2367"/>
                  </a:lnTo>
                  <a:lnTo>
                    <a:pt x="1696" y="2226"/>
                  </a:lnTo>
                  <a:lnTo>
                    <a:pt x="1658" y="2087"/>
                  </a:lnTo>
                  <a:lnTo>
                    <a:pt x="1614" y="1952"/>
                  </a:lnTo>
                  <a:lnTo>
                    <a:pt x="1562" y="1820"/>
                  </a:lnTo>
                  <a:lnTo>
                    <a:pt x="1504" y="1692"/>
                  </a:lnTo>
                  <a:lnTo>
                    <a:pt x="1441" y="1566"/>
                  </a:lnTo>
                  <a:lnTo>
                    <a:pt x="1372" y="1445"/>
                  </a:lnTo>
                  <a:lnTo>
                    <a:pt x="1301" y="1327"/>
                  </a:lnTo>
                  <a:lnTo>
                    <a:pt x="1224" y="1214"/>
                  </a:lnTo>
                  <a:lnTo>
                    <a:pt x="1146" y="1104"/>
                  </a:lnTo>
                  <a:lnTo>
                    <a:pt x="1064" y="999"/>
                  </a:lnTo>
                  <a:lnTo>
                    <a:pt x="982" y="898"/>
                  </a:lnTo>
                  <a:lnTo>
                    <a:pt x="899" y="802"/>
                  </a:lnTo>
                  <a:lnTo>
                    <a:pt x="815" y="710"/>
                  </a:lnTo>
                  <a:lnTo>
                    <a:pt x="732" y="623"/>
                  </a:lnTo>
                  <a:lnTo>
                    <a:pt x="650" y="542"/>
                  </a:lnTo>
                  <a:lnTo>
                    <a:pt x="571" y="465"/>
                  </a:lnTo>
                  <a:lnTo>
                    <a:pt x="493" y="394"/>
                  </a:lnTo>
                  <a:lnTo>
                    <a:pt x="418" y="328"/>
                  </a:lnTo>
                  <a:lnTo>
                    <a:pt x="348" y="268"/>
                  </a:lnTo>
                  <a:lnTo>
                    <a:pt x="282" y="213"/>
                  </a:lnTo>
                  <a:lnTo>
                    <a:pt x="222" y="165"/>
                  </a:lnTo>
                  <a:lnTo>
                    <a:pt x="167" y="121"/>
                  </a:lnTo>
                  <a:lnTo>
                    <a:pt x="119" y="85"/>
                  </a:lnTo>
                  <a:lnTo>
                    <a:pt x="78" y="55"/>
                  </a:lnTo>
                  <a:lnTo>
                    <a:pt x="21" y="14"/>
                  </a:lnTo>
                  <a:lnTo>
                    <a:pt x="0" y="0"/>
                  </a:lnTo>
                  <a:lnTo>
                    <a:pt x="20" y="18"/>
                  </a:lnTo>
                  <a:lnTo>
                    <a:pt x="74" y="71"/>
                  </a:lnTo>
                  <a:lnTo>
                    <a:pt x="113" y="108"/>
                  </a:lnTo>
                  <a:lnTo>
                    <a:pt x="159" y="154"/>
                  </a:lnTo>
                  <a:lnTo>
                    <a:pt x="211" y="207"/>
                  </a:lnTo>
                  <a:lnTo>
                    <a:pt x="268" y="267"/>
                  </a:lnTo>
                  <a:lnTo>
                    <a:pt x="332" y="333"/>
                  </a:lnTo>
                  <a:lnTo>
                    <a:pt x="399" y="404"/>
                  </a:lnTo>
                  <a:lnTo>
                    <a:pt x="470" y="482"/>
                  </a:lnTo>
                  <a:lnTo>
                    <a:pt x="544" y="565"/>
                  </a:lnTo>
                  <a:lnTo>
                    <a:pt x="622" y="654"/>
                  </a:lnTo>
                  <a:lnTo>
                    <a:pt x="700" y="747"/>
                  </a:lnTo>
                  <a:lnTo>
                    <a:pt x="781" y="843"/>
                  </a:lnTo>
                  <a:lnTo>
                    <a:pt x="863" y="944"/>
                  </a:lnTo>
                  <a:lnTo>
                    <a:pt x="943" y="1048"/>
                  </a:lnTo>
                  <a:lnTo>
                    <a:pt x="1025" y="1156"/>
                  </a:lnTo>
                  <a:lnTo>
                    <a:pt x="1104" y="1268"/>
                  </a:lnTo>
                  <a:lnTo>
                    <a:pt x="1182" y="1381"/>
                  </a:lnTo>
                  <a:lnTo>
                    <a:pt x="1258" y="1496"/>
                  </a:lnTo>
                  <a:lnTo>
                    <a:pt x="1330" y="1613"/>
                  </a:lnTo>
                  <a:lnTo>
                    <a:pt x="1399" y="1732"/>
                  </a:lnTo>
                  <a:lnTo>
                    <a:pt x="1464" y="1851"/>
                  </a:lnTo>
                  <a:lnTo>
                    <a:pt x="1523" y="1972"/>
                  </a:lnTo>
                  <a:lnTo>
                    <a:pt x="1578" y="2094"/>
                  </a:lnTo>
                  <a:lnTo>
                    <a:pt x="1626" y="2215"/>
                  </a:lnTo>
                  <a:lnTo>
                    <a:pt x="1667" y="2335"/>
                  </a:lnTo>
                  <a:lnTo>
                    <a:pt x="1702" y="2455"/>
                  </a:lnTo>
                  <a:lnTo>
                    <a:pt x="1728" y="2574"/>
                  </a:lnTo>
                  <a:lnTo>
                    <a:pt x="1746" y="2691"/>
                  </a:lnTo>
                  <a:lnTo>
                    <a:pt x="1755" y="2807"/>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72"/>
            <p:cNvSpPr>
              <a:spLocks/>
            </p:cNvSpPr>
            <p:nvPr/>
          </p:nvSpPr>
          <p:spPr bwMode="auto">
            <a:xfrm>
              <a:off x="3026" y="1641"/>
              <a:ext cx="71" cy="88"/>
            </a:xfrm>
            <a:custGeom>
              <a:avLst/>
              <a:gdLst>
                <a:gd name="T0" fmla="*/ 0 w 998"/>
                <a:gd name="T1" fmla="*/ 1226 h 1226"/>
                <a:gd name="T2" fmla="*/ 43 w 998"/>
                <a:gd name="T3" fmla="*/ 1144 h 1226"/>
                <a:gd name="T4" fmla="*/ 85 w 998"/>
                <a:gd name="T5" fmla="*/ 1066 h 1226"/>
                <a:gd name="T6" fmla="*/ 129 w 998"/>
                <a:gd name="T7" fmla="*/ 990 h 1226"/>
                <a:gd name="T8" fmla="*/ 172 w 998"/>
                <a:gd name="T9" fmla="*/ 919 h 1226"/>
                <a:gd name="T10" fmla="*/ 216 w 998"/>
                <a:gd name="T11" fmla="*/ 849 h 1226"/>
                <a:gd name="T12" fmla="*/ 260 w 998"/>
                <a:gd name="T13" fmla="*/ 783 h 1226"/>
                <a:gd name="T14" fmla="*/ 303 w 998"/>
                <a:gd name="T15" fmla="*/ 720 h 1226"/>
                <a:gd name="T16" fmla="*/ 346 w 998"/>
                <a:gd name="T17" fmla="*/ 660 h 1226"/>
                <a:gd name="T18" fmla="*/ 389 w 998"/>
                <a:gd name="T19" fmla="*/ 603 h 1226"/>
                <a:gd name="T20" fmla="*/ 431 w 998"/>
                <a:gd name="T21" fmla="*/ 548 h 1226"/>
                <a:gd name="T22" fmla="*/ 473 w 998"/>
                <a:gd name="T23" fmla="*/ 497 h 1226"/>
                <a:gd name="T24" fmla="*/ 513 w 998"/>
                <a:gd name="T25" fmla="*/ 448 h 1226"/>
                <a:gd name="T26" fmla="*/ 554 w 998"/>
                <a:gd name="T27" fmla="*/ 402 h 1226"/>
                <a:gd name="T28" fmla="*/ 593 w 998"/>
                <a:gd name="T29" fmla="*/ 358 h 1226"/>
                <a:gd name="T30" fmla="*/ 631 w 998"/>
                <a:gd name="T31" fmla="*/ 318 h 1226"/>
                <a:gd name="T32" fmla="*/ 668 w 998"/>
                <a:gd name="T33" fmla="*/ 280 h 1226"/>
                <a:gd name="T34" fmla="*/ 704 w 998"/>
                <a:gd name="T35" fmla="*/ 244 h 1226"/>
                <a:gd name="T36" fmla="*/ 738 w 998"/>
                <a:gd name="T37" fmla="*/ 212 h 1226"/>
                <a:gd name="T38" fmla="*/ 770 w 998"/>
                <a:gd name="T39" fmla="*/ 182 h 1226"/>
                <a:gd name="T40" fmla="*/ 802 w 998"/>
                <a:gd name="T41" fmla="*/ 153 h 1226"/>
                <a:gd name="T42" fmla="*/ 830 w 998"/>
                <a:gd name="T43" fmla="*/ 128 h 1226"/>
                <a:gd name="T44" fmla="*/ 857 w 998"/>
                <a:gd name="T45" fmla="*/ 106 h 1226"/>
                <a:gd name="T46" fmla="*/ 882 w 998"/>
                <a:gd name="T47" fmla="*/ 85 h 1226"/>
                <a:gd name="T48" fmla="*/ 905 w 998"/>
                <a:gd name="T49" fmla="*/ 67 h 1226"/>
                <a:gd name="T50" fmla="*/ 945 w 998"/>
                <a:gd name="T51" fmla="*/ 37 h 1226"/>
                <a:gd name="T52" fmla="*/ 974 w 998"/>
                <a:gd name="T53" fmla="*/ 16 h 1226"/>
                <a:gd name="T54" fmla="*/ 992 w 998"/>
                <a:gd name="T55" fmla="*/ 4 h 1226"/>
                <a:gd name="T56" fmla="*/ 998 w 998"/>
                <a:gd name="T57" fmla="*/ 0 h 1226"/>
                <a:gd name="T58" fmla="*/ 990 w 998"/>
                <a:gd name="T59" fmla="*/ 10 h 1226"/>
                <a:gd name="T60" fmla="*/ 966 w 998"/>
                <a:gd name="T61" fmla="*/ 39 h 1226"/>
                <a:gd name="T62" fmla="*/ 927 w 998"/>
                <a:gd name="T63" fmla="*/ 85 h 1226"/>
                <a:gd name="T64" fmla="*/ 877 w 998"/>
                <a:gd name="T65" fmla="*/ 145 h 1226"/>
                <a:gd name="T66" fmla="*/ 817 w 998"/>
                <a:gd name="T67" fmla="*/ 218 h 1226"/>
                <a:gd name="T68" fmla="*/ 748 w 998"/>
                <a:gd name="T69" fmla="*/ 301 h 1226"/>
                <a:gd name="T70" fmla="*/ 673 w 998"/>
                <a:gd name="T71" fmla="*/ 392 h 1226"/>
                <a:gd name="T72" fmla="*/ 593 w 998"/>
                <a:gd name="T73" fmla="*/ 489 h 1226"/>
                <a:gd name="T74" fmla="*/ 509 w 998"/>
                <a:gd name="T75" fmla="*/ 590 h 1226"/>
                <a:gd name="T76" fmla="*/ 426 w 998"/>
                <a:gd name="T77" fmla="*/ 693 h 1226"/>
                <a:gd name="T78" fmla="*/ 342 w 998"/>
                <a:gd name="T79" fmla="*/ 795 h 1226"/>
                <a:gd name="T80" fmla="*/ 262 w 998"/>
                <a:gd name="T81" fmla="*/ 894 h 1226"/>
                <a:gd name="T82" fmla="*/ 185 w 998"/>
                <a:gd name="T83" fmla="*/ 990 h 1226"/>
                <a:gd name="T84" fmla="*/ 115 w 998"/>
                <a:gd name="T85" fmla="*/ 1078 h 1226"/>
                <a:gd name="T86" fmla="*/ 52 w 998"/>
                <a:gd name="T87" fmla="*/ 1158 h 1226"/>
                <a:gd name="T88" fmla="*/ 0 w 998"/>
                <a:gd name="T89" fmla="*/ 122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1226">
                  <a:moveTo>
                    <a:pt x="0" y="1226"/>
                  </a:moveTo>
                  <a:lnTo>
                    <a:pt x="43" y="1144"/>
                  </a:lnTo>
                  <a:lnTo>
                    <a:pt x="85" y="1066"/>
                  </a:lnTo>
                  <a:lnTo>
                    <a:pt x="129" y="990"/>
                  </a:lnTo>
                  <a:lnTo>
                    <a:pt x="172" y="919"/>
                  </a:lnTo>
                  <a:lnTo>
                    <a:pt x="216" y="849"/>
                  </a:lnTo>
                  <a:lnTo>
                    <a:pt x="260" y="783"/>
                  </a:lnTo>
                  <a:lnTo>
                    <a:pt x="303" y="720"/>
                  </a:lnTo>
                  <a:lnTo>
                    <a:pt x="346" y="660"/>
                  </a:lnTo>
                  <a:lnTo>
                    <a:pt x="389" y="603"/>
                  </a:lnTo>
                  <a:lnTo>
                    <a:pt x="431" y="548"/>
                  </a:lnTo>
                  <a:lnTo>
                    <a:pt x="473" y="497"/>
                  </a:lnTo>
                  <a:lnTo>
                    <a:pt x="513" y="448"/>
                  </a:lnTo>
                  <a:lnTo>
                    <a:pt x="554" y="402"/>
                  </a:lnTo>
                  <a:lnTo>
                    <a:pt x="593" y="358"/>
                  </a:lnTo>
                  <a:lnTo>
                    <a:pt x="631" y="318"/>
                  </a:lnTo>
                  <a:lnTo>
                    <a:pt x="668" y="280"/>
                  </a:lnTo>
                  <a:lnTo>
                    <a:pt x="704" y="244"/>
                  </a:lnTo>
                  <a:lnTo>
                    <a:pt x="738" y="212"/>
                  </a:lnTo>
                  <a:lnTo>
                    <a:pt x="770" y="182"/>
                  </a:lnTo>
                  <a:lnTo>
                    <a:pt x="802" y="153"/>
                  </a:lnTo>
                  <a:lnTo>
                    <a:pt x="830" y="128"/>
                  </a:lnTo>
                  <a:lnTo>
                    <a:pt x="857" y="106"/>
                  </a:lnTo>
                  <a:lnTo>
                    <a:pt x="882" y="85"/>
                  </a:lnTo>
                  <a:lnTo>
                    <a:pt x="905" y="67"/>
                  </a:lnTo>
                  <a:lnTo>
                    <a:pt x="945" y="37"/>
                  </a:lnTo>
                  <a:lnTo>
                    <a:pt x="974" y="16"/>
                  </a:lnTo>
                  <a:lnTo>
                    <a:pt x="992" y="4"/>
                  </a:lnTo>
                  <a:lnTo>
                    <a:pt x="998" y="0"/>
                  </a:lnTo>
                  <a:lnTo>
                    <a:pt x="990" y="10"/>
                  </a:lnTo>
                  <a:lnTo>
                    <a:pt x="966" y="39"/>
                  </a:lnTo>
                  <a:lnTo>
                    <a:pt x="927" y="85"/>
                  </a:lnTo>
                  <a:lnTo>
                    <a:pt x="877" y="145"/>
                  </a:lnTo>
                  <a:lnTo>
                    <a:pt x="817" y="218"/>
                  </a:lnTo>
                  <a:lnTo>
                    <a:pt x="748" y="301"/>
                  </a:lnTo>
                  <a:lnTo>
                    <a:pt x="673" y="392"/>
                  </a:lnTo>
                  <a:lnTo>
                    <a:pt x="593" y="489"/>
                  </a:lnTo>
                  <a:lnTo>
                    <a:pt x="509" y="590"/>
                  </a:lnTo>
                  <a:lnTo>
                    <a:pt x="426" y="693"/>
                  </a:lnTo>
                  <a:lnTo>
                    <a:pt x="342" y="795"/>
                  </a:lnTo>
                  <a:lnTo>
                    <a:pt x="262" y="894"/>
                  </a:lnTo>
                  <a:lnTo>
                    <a:pt x="185" y="990"/>
                  </a:lnTo>
                  <a:lnTo>
                    <a:pt x="115" y="1078"/>
                  </a:lnTo>
                  <a:lnTo>
                    <a:pt x="52" y="1158"/>
                  </a:lnTo>
                  <a:lnTo>
                    <a:pt x="0" y="1226"/>
                  </a:lnTo>
                  <a:close/>
                </a:path>
              </a:pathLst>
            </a:custGeom>
            <a:solidFill>
              <a:srgbClr val="FFF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Right Arrow 7"/>
          <p:cNvSpPr/>
          <p:nvPr/>
        </p:nvSpPr>
        <p:spPr>
          <a:xfrm>
            <a:off x="1956731" y="2455881"/>
            <a:ext cx="1624669" cy="4259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a:t>
            </a:r>
            <a:endParaRPr lang="en-GB" b="1" dirty="0"/>
          </a:p>
        </p:txBody>
      </p:sp>
      <p:sp>
        <p:nvSpPr>
          <p:cNvPr id="45" name="TextBox 44"/>
          <p:cNvSpPr txBox="1"/>
          <p:nvPr/>
        </p:nvSpPr>
        <p:spPr>
          <a:xfrm>
            <a:off x="662188" y="3943350"/>
            <a:ext cx="1027845" cy="461665"/>
          </a:xfrm>
          <a:prstGeom prst="rect">
            <a:avLst/>
          </a:prstGeom>
          <a:noFill/>
          <a:effectLst/>
        </p:spPr>
        <p:txBody>
          <a:bodyPr wrap="none" rtlCol="0">
            <a:spAutoFit/>
          </a:bodyPr>
          <a:lstStyle/>
          <a:p>
            <a:pPr algn="ctr"/>
            <a:r>
              <a:rPr lang="en-US" sz="2400" dirty="0" smtClean="0">
                <a:latin typeface="+mj-lt"/>
              </a:rPr>
              <a:t>System</a:t>
            </a:r>
            <a:endParaRPr lang="en-GB" sz="2400" dirty="0">
              <a:latin typeface="+mj-lt"/>
            </a:endParaRPr>
          </a:p>
        </p:txBody>
      </p:sp>
      <p:sp>
        <p:nvSpPr>
          <p:cNvPr id="44" name="Rectangle 43"/>
          <p:cNvSpPr/>
          <p:nvPr/>
        </p:nvSpPr>
        <p:spPr>
          <a:xfrm rot="5400000">
            <a:off x="7712696" y="3438607"/>
            <a:ext cx="1986441" cy="261610"/>
          </a:xfrm>
          <a:prstGeom prst="rect">
            <a:avLst/>
          </a:prstGeom>
        </p:spPr>
        <p:txBody>
          <a:bodyPr wrap="none">
            <a:spAutoFit/>
          </a:bodyPr>
          <a:lstStyle/>
          <a:p>
            <a:pPr algn="ctr"/>
            <a:r>
              <a:rPr lang="en-GB" sz="1100" i="1" dirty="0">
                <a:solidFill>
                  <a:schemeClr val="accent6">
                    <a:lumMod val="50000"/>
                  </a:schemeClr>
                </a:solidFill>
              </a:rPr>
              <a:t>[</a:t>
            </a:r>
            <a:r>
              <a:rPr lang="en-GB" sz="1100" i="1" dirty="0" err="1">
                <a:solidFill>
                  <a:schemeClr val="accent6">
                    <a:lumMod val="50000"/>
                  </a:schemeClr>
                </a:solidFill>
              </a:rPr>
              <a:t>wikimediacommons</a:t>
            </a:r>
            <a:r>
              <a:rPr lang="en-GB" sz="1100" i="1" dirty="0">
                <a:solidFill>
                  <a:schemeClr val="accent6">
                    <a:lumMod val="50000"/>
                  </a:schemeClr>
                </a:solidFill>
              </a:rPr>
              <a:t>/Lionel </a:t>
            </a:r>
            <a:r>
              <a:rPr lang="en-GB" sz="1100" i="1" dirty="0" err="1">
                <a:solidFill>
                  <a:schemeClr val="accent6">
                    <a:lumMod val="50000"/>
                  </a:schemeClr>
                </a:solidFill>
              </a:rPr>
              <a:t>Allorge</a:t>
            </a:r>
            <a:r>
              <a:rPr lang="en-GB" sz="1100" i="1" dirty="0">
                <a:solidFill>
                  <a:schemeClr val="accent6">
                    <a:lumMod val="50000"/>
                  </a:schemeClr>
                </a:solidFill>
              </a:rPr>
              <a:t>]</a:t>
            </a:r>
          </a:p>
        </p:txBody>
      </p:sp>
      <p:sp>
        <p:nvSpPr>
          <p:cNvPr id="47" name="Rectangle 46"/>
          <p:cNvSpPr/>
          <p:nvPr/>
        </p:nvSpPr>
        <p:spPr>
          <a:xfrm rot="5400000">
            <a:off x="7847350" y="1570767"/>
            <a:ext cx="1717137" cy="261610"/>
          </a:xfrm>
          <a:prstGeom prst="rect">
            <a:avLst/>
          </a:prstGeom>
        </p:spPr>
        <p:txBody>
          <a:bodyPr wrap="none">
            <a:spAutoFit/>
          </a:bodyPr>
          <a:lstStyle/>
          <a:p>
            <a:pPr algn="ctr"/>
            <a:r>
              <a:rPr lang="en-GB" sz="1100" i="1" dirty="0" smtClean="0">
                <a:solidFill>
                  <a:schemeClr val="accent6">
                    <a:lumMod val="50000"/>
                  </a:schemeClr>
                </a:solidFill>
              </a:rPr>
              <a:t>[</a:t>
            </a:r>
            <a:r>
              <a:rPr lang="en-GB" sz="1100" i="1" dirty="0" err="1" smtClean="0">
                <a:solidFill>
                  <a:schemeClr val="accent6">
                    <a:lumMod val="50000"/>
                  </a:schemeClr>
                </a:solidFill>
              </a:rPr>
              <a:t>wikimediacommons</a:t>
            </a:r>
            <a:r>
              <a:rPr lang="en-GB" sz="1100" i="1" dirty="0" smtClean="0">
                <a:solidFill>
                  <a:schemeClr val="accent6">
                    <a:lumMod val="50000"/>
                  </a:schemeClr>
                </a:solidFill>
              </a:rPr>
              <a:t>/</a:t>
            </a:r>
            <a:r>
              <a:rPr lang="en-GB" sz="1100" i="1" dirty="0" err="1" smtClean="0">
                <a:solidFill>
                  <a:schemeClr val="accent6">
                    <a:lumMod val="50000"/>
                  </a:schemeClr>
                </a:solidFill>
              </a:rPr>
              <a:t>dozenist</a:t>
            </a:r>
            <a:r>
              <a:rPr lang="en-GB" sz="1100" i="1" dirty="0" smtClean="0">
                <a:solidFill>
                  <a:schemeClr val="accent6">
                    <a:lumMod val="50000"/>
                  </a:schemeClr>
                </a:solidFill>
              </a:rPr>
              <a:t>]</a:t>
            </a:r>
            <a:endParaRPr lang="en-GB" sz="1100" i="1" dirty="0">
              <a:solidFill>
                <a:schemeClr val="accent6">
                  <a:lumMod val="50000"/>
                </a:schemeClr>
              </a:solidFill>
            </a:endParaRPr>
          </a:p>
        </p:txBody>
      </p:sp>
    </p:spTree>
    <p:extLst>
      <p:ext uri="{BB962C8B-B14F-4D97-AF65-F5344CB8AC3E}">
        <p14:creationId xmlns:p14="http://schemas.microsoft.com/office/powerpoint/2010/main" val="18300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500"/>
                                        <p:tgtEl>
                                          <p:spTgt spid="92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24"/>
                                        </p:tgtEl>
                                        <p:attrNameLst>
                                          <p:attrName>style.visibility</p:attrName>
                                        </p:attrNameLst>
                                      </p:cBhvr>
                                      <p:to>
                                        <p:strVal val="visible"/>
                                      </p:to>
                                    </p:set>
                                    <p:animEffect transition="in" filter="fade">
                                      <p:cBhvr>
                                        <p:cTn id="30" dur="500"/>
                                        <p:tgtEl>
                                          <p:spTgt spid="92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Related Work: Appearance Fabrication</a:t>
            </a:r>
            <a:endParaRPr lang="en-US" sz="32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Discrete combinations</a:t>
            </a:r>
            <a:endParaRPr lang="en-US"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14309"/>
            <a:ext cx="3810000" cy="167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3159264"/>
            <a:ext cx="3809999" cy="707886"/>
          </a:xfrm>
          <a:prstGeom prst="rect">
            <a:avLst/>
          </a:prstGeom>
          <a:noFill/>
        </p:spPr>
        <p:txBody>
          <a:bodyPr wrap="square" rtlCol="0">
            <a:spAutoFit/>
          </a:bodyPr>
          <a:lstStyle/>
          <a:p>
            <a:pPr algn="ctr"/>
            <a:r>
              <a:rPr lang="en-US" sz="2400" dirty="0"/>
              <a:t>V</a:t>
            </a:r>
            <a:r>
              <a:rPr lang="en-US" sz="2400" dirty="0" smtClean="0"/>
              <a:t>oxel dithering approach</a:t>
            </a:r>
          </a:p>
          <a:p>
            <a:pPr algn="ctr"/>
            <a:r>
              <a:rPr lang="en-US" dirty="0" smtClean="0"/>
              <a:t>[</a:t>
            </a:r>
            <a:r>
              <a:rPr lang="en-US" dirty="0" err="1" smtClean="0"/>
              <a:t>Hasan</a:t>
            </a:r>
            <a:r>
              <a:rPr lang="en-US" dirty="0" smtClean="0"/>
              <a:t> et al. 2010]</a:t>
            </a:r>
            <a:endParaRPr lang="en-GB" dirty="0"/>
          </a:p>
        </p:txBody>
      </p:sp>
      <p:sp>
        <p:nvSpPr>
          <p:cNvPr id="6" name="TextBox 5"/>
          <p:cNvSpPr txBox="1"/>
          <p:nvPr/>
        </p:nvSpPr>
        <p:spPr>
          <a:xfrm>
            <a:off x="4724399" y="3159264"/>
            <a:ext cx="3775069" cy="707886"/>
          </a:xfrm>
          <a:prstGeom prst="rect">
            <a:avLst/>
          </a:prstGeom>
          <a:noFill/>
        </p:spPr>
        <p:txBody>
          <a:bodyPr wrap="square" rtlCol="0">
            <a:spAutoFit/>
          </a:bodyPr>
          <a:lstStyle/>
          <a:p>
            <a:pPr algn="ctr"/>
            <a:r>
              <a:rPr lang="en-US" sz="2400" dirty="0" smtClean="0"/>
              <a:t>Multi-layer approach</a:t>
            </a:r>
          </a:p>
          <a:p>
            <a:pPr algn="ctr"/>
            <a:r>
              <a:rPr lang="en-US" dirty="0" smtClean="0"/>
              <a:t>[Tong et al. 2010]</a:t>
            </a:r>
            <a:endParaRPr lang="en-GB"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414309"/>
            <a:ext cx="3775069" cy="167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696E8FB5-F7ED-4E90-B5C1-958EB4BE69F1}" type="slidenum">
              <a:rPr lang="en-US" smtClean="0"/>
              <a:t>7</a:t>
            </a:fld>
            <a:endParaRPr lang="en-US"/>
          </a:p>
        </p:txBody>
      </p:sp>
      <p:sp>
        <p:nvSpPr>
          <p:cNvPr id="8" name="Date Placeholder 7"/>
          <p:cNvSpPr>
            <a:spLocks noGrp="1"/>
          </p:cNvSpPr>
          <p:nvPr>
            <p:ph type="dt" sz="half" idx="10"/>
          </p:nvPr>
        </p:nvSpPr>
        <p:spPr/>
        <p:txBody>
          <a:bodyPr/>
          <a:lstStyle/>
          <a:p>
            <a:fld id="{CC13E8A4-7C7E-4408-9251-81FFD32C1356}" type="datetime4">
              <a:rPr lang="en-US" smtClean="0"/>
              <a:t>January 26, 2015</a:t>
            </a:fld>
            <a:endParaRPr lang="en-US"/>
          </a:p>
        </p:txBody>
      </p:sp>
      <p:sp>
        <p:nvSpPr>
          <p:cNvPr id="10" name="Footer Placeholder 9"/>
          <p:cNvSpPr>
            <a:spLocks noGrp="1"/>
          </p:cNvSpPr>
          <p:nvPr>
            <p:ph type="ftr" sz="quarter" idx="11"/>
          </p:nvPr>
        </p:nvSpPr>
        <p:spPr/>
        <p:txBody>
          <a:bodyPr/>
          <a:lstStyle/>
          <a:p>
            <a:r>
              <a:rPr lang="en-US" smtClean="0"/>
              <a:t>Marios Papas</a:t>
            </a:r>
            <a:endParaRPr lang="en-US"/>
          </a:p>
        </p:txBody>
      </p:sp>
    </p:spTree>
    <p:extLst>
      <p:ext uri="{BB962C8B-B14F-4D97-AF65-F5344CB8AC3E}">
        <p14:creationId xmlns:p14="http://schemas.microsoft.com/office/powerpoint/2010/main" val="10933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Goal</a:t>
            </a:r>
            <a:endParaRPr lang="en-US" dirty="0"/>
          </a:p>
        </p:txBody>
      </p:sp>
      <p:sp>
        <p:nvSpPr>
          <p:cNvPr id="3" name="Content Placeholder 2"/>
          <p:cNvSpPr>
            <a:spLocks noGrp="1"/>
          </p:cNvSpPr>
          <p:nvPr>
            <p:ph idx="1"/>
          </p:nvPr>
        </p:nvSpPr>
        <p:spPr>
          <a:xfrm>
            <a:off x="304800" y="1047750"/>
            <a:ext cx="4495800" cy="3476625"/>
          </a:xfrm>
        </p:spPr>
        <p:txBody>
          <a:bodyPr/>
          <a:lstStyle/>
          <a:p>
            <a:r>
              <a:rPr lang="en-US" dirty="0" smtClean="0"/>
              <a:t>Reproduce</a:t>
            </a:r>
          </a:p>
          <a:p>
            <a:pPr lvl="1"/>
            <a:r>
              <a:rPr lang="en-US" dirty="0" smtClean="0"/>
              <a:t>Translucency</a:t>
            </a:r>
          </a:p>
          <a:p>
            <a:pPr lvl="1"/>
            <a:r>
              <a:rPr lang="en-US" dirty="0" smtClean="0"/>
              <a:t>Color</a:t>
            </a:r>
          </a:p>
          <a:p>
            <a:pPr lvl="1"/>
            <a:r>
              <a:rPr lang="en-US" dirty="0" smtClean="0"/>
              <a:t>Real homogeneous materials</a:t>
            </a:r>
          </a:p>
          <a:p>
            <a:pPr lvl="1"/>
            <a:endParaRPr lang="en-US" dirty="0" smtClean="0"/>
          </a:p>
          <a:p>
            <a:r>
              <a:rPr lang="en-US" dirty="0" smtClean="0"/>
              <a:t>Continuous pigment mixtures</a:t>
            </a:r>
          </a:p>
          <a:p>
            <a:endParaRPr lang="en-US" dirty="0" smtClean="0"/>
          </a:p>
          <a:p>
            <a:pPr marL="408194" lvl="1" indent="0">
              <a:buNone/>
            </a:pPr>
            <a:endParaRPr lang="en-US" dirty="0"/>
          </a:p>
        </p:txBody>
      </p:sp>
      <p:pic>
        <p:nvPicPr>
          <p:cNvPr id="6146" name="Picture 2" descr="C:\Users\mpapas\Documents\SkinAppearance\Paper\Images\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9789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96E8FB5-F7ED-4E90-B5C1-958EB4BE69F1}" type="slidenum">
              <a:rPr lang="en-US" smtClean="0"/>
              <a:t>8</a:t>
            </a:fld>
            <a:endParaRPr lang="en-US"/>
          </a:p>
        </p:txBody>
      </p:sp>
      <p:sp>
        <p:nvSpPr>
          <p:cNvPr id="4" name="Date Placeholder 3"/>
          <p:cNvSpPr>
            <a:spLocks noGrp="1"/>
          </p:cNvSpPr>
          <p:nvPr>
            <p:ph type="dt" sz="half" idx="10"/>
          </p:nvPr>
        </p:nvSpPr>
        <p:spPr/>
        <p:txBody>
          <a:bodyPr/>
          <a:lstStyle/>
          <a:p>
            <a:fld id="{06611D5E-1CA3-4882-94EA-6405737C0A19}" type="datetime4">
              <a:rPr lang="en-US" smtClean="0"/>
              <a:t>January 26, 2015</a:t>
            </a:fld>
            <a:endParaRPr lang="en-US"/>
          </a:p>
        </p:txBody>
      </p:sp>
      <p:sp>
        <p:nvSpPr>
          <p:cNvPr id="6" name="Footer Placeholder 5"/>
          <p:cNvSpPr>
            <a:spLocks noGrp="1"/>
          </p:cNvSpPr>
          <p:nvPr>
            <p:ph type="ftr" sz="quarter" idx="11"/>
          </p:nvPr>
        </p:nvSpPr>
        <p:spPr/>
        <p:txBody>
          <a:bodyPr/>
          <a:lstStyle/>
          <a:p>
            <a:r>
              <a:rPr lang="en-US" smtClean="0"/>
              <a:t>Marios Papas</a:t>
            </a:r>
            <a:endParaRPr lang="en-US"/>
          </a:p>
        </p:txBody>
      </p:sp>
      <p:sp>
        <p:nvSpPr>
          <p:cNvPr id="8" name="TextBox 7"/>
          <p:cNvSpPr txBox="1"/>
          <p:nvPr/>
        </p:nvSpPr>
        <p:spPr>
          <a:xfrm>
            <a:off x="7148842" y="3999080"/>
            <a:ext cx="700000" cy="338554"/>
          </a:xfrm>
          <a:prstGeom prst="rect">
            <a:avLst/>
          </a:prstGeom>
          <a:noFill/>
        </p:spPr>
        <p:txBody>
          <a:bodyPr wrap="none" rtlCol="0">
            <a:spAutoFit/>
          </a:bodyPr>
          <a:lstStyle/>
          <a:p>
            <a:r>
              <a:rPr lang="en-US" dirty="0" smtClean="0"/>
              <a:t>Target</a:t>
            </a:r>
            <a:endParaRPr lang="en-GB" dirty="0"/>
          </a:p>
        </p:txBody>
      </p:sp>
      <p:sp>
        <p:nvSpPr>
          <p:cNvPr id="9" name="TextBox 8"/>
          <p:cNvSpPr txBox="1"/>
          <p:nvPr/>
        </p:nvSpPr>
        <p:spPr>
          <a:xfrm>
            <a:off x="5451765" y="3999080"/>
            <a:ext cx="778868" cy="338554"/>
          </a:xfrm>
          <a:prstGeom prst="rect">
            <a:avLst/>
          </a:prstGeom>
          <a:noFill/>
        </p:spPr>
        <p:txBody>
          <a:bodyPr wrap="none" rtlCol="0">
            <a:spAutoFit/>
          </a:bodyPr>
          <a:lstStyle/>
          <a:p>
            <a:r>
              <a:rPr lang="en-US" dirty="0" smtClean="0"/>
              <a:t>Replica</a:t>
            </a:r>
            <a:endParaRPr lang="en-GB" dirty="0"/>
          </a:p>
        </p:txBody>
      </p:sp>
    </p:spTree>
    <p:extLst>
      <p:ext uri="{BB962C8B-B14F-4D97-AF65-F5344CB8AC3E}">
        <p14:creationId xmlns:p14="http://schemas.microsoft.com/office/powerpoint/2010/main" val="10933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Statement</a:t>
            </a:r>
            <a:endParaRPr lang="en-US" dirty="0"/>
          </a:p>
        </p:txBody>
      </p:sp>
      <p:sp>
        <p:nvSpPr>
          <p:cNvPr id="5" name="Slide Number Placeholder 4"/>
          <p:cNvSpPr>
            <a:spLocks noGrp="1"/>
          </p:cNvSpPr>
          <p:nvPr>
            <p:ph type="sldNum" sz="quarter" idx="12"/>
          </p:nvPr>
        </p:nvSpPr>
        <p:spPr/>
        <p:txBody>
          <a:bodyPr/>
          <a:lstStyle/>
          <a:p>
            <a:fld id="{696E8FB5-F7ED-4E90-B5C1-958EB4BE69F1}" type="slidenum">
              <a:rPr lang="en-US" smtClean="0"/>
              <a:t>9</a:t>
            </a:fld>
            <a:endParaRPr lang="en-US"/>
          </a:p>
        </p:txBody>
      </p:sp>
      <p:sp>
        <p:nvSpPr>
          <p:cNvPr id="46" name="TextBox 45"/>
          <p:cNvSpPr txBox="1"/>
          <p:nvPr/>
        </p:nvSpPr>
        <p:spPr>
          <a:xfrm>
            <a:off x="6723123" y="1650491"/>
            <a:ext cx="1306744" cy="408623"/>
          </a:xfrm>
          <a:prstGeom prst="round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1800" b="1" dirty="0" smtClean="0"/>
              <a:t>Appearance</a:t>
            </a:r>
            <a:endParaRPr lang="en-US" b="1" dirty="0"/>
          </a:p>
        </p:txBody>
      </p:sp>
      <p:sp>
        <p:nvSpPr>
          <p:cNvPr id="36" name="TextBox 35"/>
          <p:cNvSpPr txBox="1"/>
          <p:nvPr/>
        </p:nvSpPr>
        <p:spPr>
          <a:xfrm>
            <a:off x="699271" y="1650492"/>
            <a:ext cx="2389918" cy="408623"/>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b="1" dirty="0" smtClean="0"/>
              <a:t>Pigment Concentrations</a:t>
            </a:r>
            <a:endParaRPr lang="en-US" sz="1800" b="1" dirty="0"/>
          </a:p>
        </p:txBody>
      </p:sp>
      <p:sp>
        <p:nvSpPr>
          <p:cNvPr id="30" name="TextBox 29"/>
          <p:cNvSpPr txBox="1"/>
          <p:nvPr/>
        </p:nvSpPr>
        <p:spPr>
          <a:xfrm>
            <a:off x="1204381" y="4400550"/>
            <a:ext cx="1245854" cy="338554"/>
          </a:xfrm>
          <a:prstGeom prst="rect">
            <a:avLst/>
          </a:prstGeom>
          <a:noFill/>
          <a:ln>
            <a:noFill/>
          </a:ln>
        </p:spPr>
        <p:txBody>
          <a:bodyPr wrap="none" rtlCol="0">
            <a:spAutoFit/>
          </a:bodyPr>
          <a:lstStyle/>
          <a:p>
            <a:r>
              <a:rPr lang="en-US" dirty="0" smtClean="0"/>
              <a:t>Pigment 1 (%)</a:t>
            </a:r>
            <a:endParaRPr lang="en-US" dirty="0"/>
          </a:p>
        </p:txBody>
      </p:sp>
      <p:sp>
        <p:nvSpPr>
          <p:cNvPr id="31" name="TextBox 30"/>
          <p:cNvSpPr txBox="1"/>
          <p:nvPr/>
        </p:nvSpPr>
        <p:spPr>
          <a:xfrm rot="16200000">
            <a:off x="-148850" y="3075397"/>
            <a:ext cx="1245854" cy="338554"/>
          </a:xfrm>
          <a:prstGeom prst="rect">
            <a:avLst/>
          </a:prstGeom>
          <a:noFill/>
          <a:ln>
            <a:noFill/>
          </a:ln>
        </p:spPr>
        <p:txBody>
          <a:bodyPr wrap="none" rtlCol="0">
            <a:spAutoFit/>
          </a:bodyPr>
          <a:lstStyle/>
          <a:p>
            <a:r>
              <a:rPr lang="en-US" dirty="0" smtClean="0"/>
              <a:t>Pigment 2 (%)</a:t>
            </a:r>
            <a:endParaRPr lang="en-US" dirty="0"/>
          </a:p>
        </p:txBody>
      </p:sp>
      <p:cxnSp>
        <p:nvCxnSpPr>
          <p:cNvPr id="71" name="Straight Connector 70"/>
          <p:cNvCxnSpPr/>
          <p:nvPr/>
        </p:nvCxnSpPr>
        <p:spPr>
          <a:xfrm rot="16200000">
            <a:off x="1789977" y="2646949"/>
            <a:ext cx="0" cy="2296490"/>
          </a:xfrm>
          <a:prstGeom prst="line">
            <a:avLst/>
          </a:prstGeom>
          <a:ln w="3175">
            <a:solidFill>
              <a:schemeClr val="tx1">
                <a:lumMod val="50000"/>
                <a:lumOff val="50000"/>
                <a:alpha val="2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5452" y="2127986"/>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55045" y="2127986"/>
            <a:ext cx="0" cy="2296490"/>
          </a:xfrm>
          <a:prstGeom prst="line">
            <a:avLst/>
          </a:prstGeom>
          <a:ln w="3175">
            <a:solidFill>
              <a:schemeClr val="tx1">
                <a:lumMod val="50000"/>
                <a:lumOff val="50000"/>
                <a:alpha val="2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74637" y="2127986"/>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94230" y="2127986"/>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13823" y="2123432"/>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1789977" y="2966541"/>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15859" y="4424475"/>
            <a:ext cx="2556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15859" y="2080796"/>
            <a:ext cx="0" cy="2343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a:off x="1789977" y="2327356"/>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a:off x="1789977" y="2007763"/>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a:off x="1785423" y="1688171"/>
            <a:ext cx="0" cy="2296490"/>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rot="16200000">
            <a:off x="1208647" y="4088802"/>
            <a:ext cx="107669" cy="107669"/>
          </a:xfrm>
          <a:prstGeom prst="ellipse">
            <a:avLst/>
          </a:prstGeom>
          <a:solidFill>
            <a:srgbClr val="00B0F0">
              <a:alpha val="50196"/>
            </a:srgbClr>
          </a:solidFill>
          <a:ln w="1270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5" name="Straight Connector 154"/>
          <p:cNvCxnSpPr/>
          <p:nvPr/>
        </p:nvCxnSpPr>
        <p:spPr>
          <a:xfrm rot="16200000">
            <a:off x="7326906" y="2673262"/>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486429" y="216283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800768" y="2162830"/>
            <a:ext cx="0" cy="2258737"/>
          </a:xfrm>
          <a:prstGeom prst="line">
            <a:avLst/>
          </a:prstGeom>
          <a:ln w="3175">
            <a:solidFill>
              <a:schemeClr val="bg1">
                <a:lumMod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115106" y="216283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429445" y="216283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43784" y="2158351"/>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a:off x="7326906" y="2987600"/>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72090" y="4372587"/>
            <a:ext cx="2514710" cy="338554"/>
            <a:chOff x="3629691" y="4372587"/>
            <a:chExt cx="2514710" cy="338554"/>
          </a:xfrm>
        </p:grpSpPr>
        <p:sp>
          <p:nvSpPr>
            <p:cNvPr id="40" name="TextBox 39"/>
            <p:cNvSpPr txBox="1"/>
            <p:nvPr/>
          </p:nvSpPr>
          <p:spPr>
            <a:xfrm>
              <a:off x="4620079" y="4372587"/>
              <a:ext cx="585417" cy="338554"/>
            </a:xfrm>
            <a:prstGeom prst="rect">
              <a:avLst/>
            </a:prstGeom>
            <a:noFill/>
          </p:spPr>
          <p:txBody>
            <a:bodyPr wrap="none" rtlCol="0">
              <a:spAutoFit/>
            </a:bodyPr>
            <a:lstStyle/>
            <a:p>
              <a:pPr algn="ctr"/>
              <a:r>
                <a:rPr lang="en-US" dirty="0" smtClean="0"/>
                <a:t>Color</a:t>
              </a:r>
              <a:endParaRPr lang="en-US" dirty="0"/>
            </a:p>
          </p:txBody>
        </p:sp>
        <p:cxnSp>
          <p:nvCxnSpPr>
            <p:cNvPr id="162" name="Straight Arrow Connector 161"/>
            <p:cNvCxnSpPr/>
            <p:nvPr/>
          </p:nvCxnSpPr>
          <p:spPr>
            <a:xfrm>
              <a:off x="3629691" y="4421566"/>
              <a:ext cx="25147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843660" y="2116416"/>
            <a:ext cx="338554" cy="2305150"/>
            <a:chOff x="3301261" y="2116416"/>
            <a:chExt cx="338554" cy="2305150"/>
          </a:xfrm>
        </p:grpSpPr>
        <p:sp>
          <p:nvSpPr>
            <p:cNvPr id="41" name="TextBox 40"/>
            <p:cNvSpPr txBox="1"/>
            <p:nvPr/>
          </p:nvSpPr>
          <p:spPr>
            <a:xfrm rot="16200000">
              <a:off x="2881113" y="3042903"/>
              <a:ext cx="1178849" cy="338554"/>
            </a:xfrm>
            <a:prstGeom prst="rect">
              <a:avLst/>
            </a:prstGeom>
            <a:noFill/>
          </p:spPr>
          <p:txBody>
            <a:bodyPr wrap="none" rtlCol="0">
              <a:spAutoFit/>
            </a:bodyPr>
            <a:lstStyle/>
            <a:p>
              <a:r>
                <a:rPr lang="en-US" dirty="0" smtClean="0"/>
                <a:t>Translucency</a:t>
              </a:r>
              <a:endParaRPr lang="en-US" dirty="0"/>
            </a:p>
          </p:txBody>
        </p:sp>
        <p:cxnSp>
          <p:nvCxnSpPr>
            <p:cNvPr id="163" name="Straight Arrow Connector 162"/>
            <p:cNvCxnSpPr/>
            <p:nvPr/>
          </p:nvCxnSpPr>
          <p:spPr>
            <a:xfrm flipV="1">
              <a:off x="3629691" y="2116416"/>
              <a:ext cx="0" cy="2305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rot="16200000">
            <a:off x="7326906" y="2358923"/>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a:off x="7326906" y="2044584"/>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a:off x="7322427" y="1730245"/>
            <a:ext cx="0" cy="2258737"/>
          </a:xfrm>
          <a:prstGeom prst="line">
            <a:avLst/>
          </a:prstGeom>
          <a:ln w="3175">
            <a:solidFill>
              <a:schemeClr val="tx1">
                <a:lumMod val="50000"/>
                <a:lumOff val="50000"/>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72" name="Multiply 171"/>
          <p:cNvSpPr/>
          <p:nvPr/>
        </p:nvSpPr>
        <p:spPr>
          <a:xfrm rot="5400000" flipV="1">
            <a:off x="7307019" y="3113682"/>
            <a:ext cx="138954" cy="138954"/>
          </a:xfrm>
          <a:prstGeom prst="mathMultiply">
            <a:avLst/>
          </a:prstGeom>
          <a:solidFill>
            <a:srgbClr val="00B0F0">
              <a:alpha val="50196"/>
            </a:srgbClr>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p:cNvSpPr/>
          <p:nvPr/>
        </p:nvSpPr>
        <p:spPr>
          <a:xfrm rot="5400000" flipV="1">
            <a:off x="7361700" y="3151651"/>
            <a:ext cx="105899" cy="105899"/>
          </a:xfrm>
          <a:prstGeom prst="ellipse">
            <a:avLst/>
          </a:prstGeom>
          <a:solidFill>
            <a:srgbClr val="00B0F0"/>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918148" y="3816351"/>
            <a:ext cx="738920" cy="338554"/>
          </a:xfrm>
          <a:prstGeom prst="rect">
            <a:avLst/>
          </a:prstGeom>
          <a:noFill/>
        </p:spPr>
        <p:txBody>
          <a:bodyPr wrap="none" rtlCol="0">
            <a:spAutoFit/>
          </a:bodyPr>
          <a:lstStyle/>
          <a:p>
            <a:r>
              <a:rPr lang="en-US" dirty="0" smtClean="0"/>
              <a:t>Recipe</a:t>
            </a:r>
            <a:endParaRPr lang="en-GB" dirty="0"/>
          </a:p>
        </p:txBody>
      </p:sp>
      <p:sp>
        <p:nvSpPr>
          <p:cNvPr id="97" name="TextBox 96"/>
          <p:cNvSpPr txBox="1"/>
          <p:nvPr/>
        </p:nvSpPr>
        <p:spPr>
          <a:xfrm>
            <a:off x="6675729" y="2828094"/>
            <a:ext cx="700000" cy="338554"/>
          </a:xfrm>
          <a:prstGeom prst="rect">
            <a:avLst/>
          </a:prstGeom>
          <a:noFill/>
        </p:spPr>
        <p:txBody>
          <a:bodyPr wrap="none" rtlCol="0">
            <a:spAutoFit/>
          </a:bodyPr>
          <a:lstStyle/>
          <a:p>
            <a:r>
              <a:rPr lang="en-US" dirty="0" smtClean="0"/>
              <a:t>Target</a:t>
            </a:r>
            <a:endParaRPr lang="en-GB" dirty="0"/>
          </a:p>
        </p:txBody>
      </p:sp>
      <p:sp>
        <p:nvSpPr>
          <p:cNvPr id="98" name="TextBox 97"/>
          <p:cNvSpPr txBox="1"/>
          <p:nvPr/>
        </p:nvSpPr>
        <p:spPr>
          <a:xfrm>
            <a:off x="7391399" y="3181350"/>
            <a:ext cx="778868" cy="338554"/>
          </a:xfrm>
          <a:prstGeom prst="rect">
            <a:avLst/>
          </a:prstGeom>
          <a:noFill/>
        </p:spPr>
        <p:txBody>
          <a:bodyPr wrap="none" rtlCol="0">
            <a:spAutoFit/>
          </a:bodyPr>
          <a:lstStyle/>
          <a:p>
            <a:r>
              <a:rPr lang="en-US" dirty="0" smtClean="0"/>
              <a:t>Replica</a:t>
            </a:r>
            <a:endParaRPr lang="en-GB" dirty="0"/>
          </a:p>
        </p:txBody>
      </p:sp>
      <p:sp>
        <p:nvSpPr>
          <p:cNvPr id="3" name="Date Placeholder 2"/>
          <p:cNvSpPr>
            <a:spLocks noGrp="1"/>
          </p:cNvSpPr>
          <p:nvPr>
            <p:ph type="dt" sz="half" idx="10"/>
          </p:nvPr>
        </p:nvSpPr>
        <p:spPr/>
        <p:txBody>
          <a:bodyPr/>
          <a:lstStyle/>
          <a:p>
            <a:fld id="{428C9F6A-43C1-43A8-976C-6B1CE2CFFD7F}" type="datetime4">
              <a:rPr lang="en-US" smtClean="0"/>
              <a:t>January 26, 2015</a:t>
            </a:fld>
            <a:endParaRPr lang="en-US"/>
          </a:p>
        </p:txBody>
      </p:sp>
      <p:sp>
        <p:nvSpPr>
          <p:cNvPr id="4" name="Footer Placeholder 3"/>
          <p:cNvSpPr>
            <a:spLocks noGrp="1"/>
          </p:cNvSpPr>
          <p:nvPr>
            <p:ph type="ftr" sz="quarter" idx="11"/>
          </p:nvPr>
        </p:nvSpPr>
        <p:spPr/>
        <p:txBody>
          <a:bodyPr/>
          <a:lstStyle/>
          <a:p>
            <a:r>
              <a:rPr lang="en-US" dirty="0" smtClean="0"/>
              <a:t>Marios Papas</a:t>
            </a:r>
            <a:endParaRPr lang="en-US" dirty="0"/>
          </a:p>
        </p:txBody>
      </p:sp>
      <p:grpSp>
        <p:nvGrpSpPr>
          <p:cNvPr id="49" name="Group 48"/>
          <p:cNvGrpSpPr/>
          <p:nvPr/>
        </p:nvGrpSpPr>
        <p:grpSpPr>
          <a:xfrm>
            <a:off x="1088495" y="2536533"/>
            <a:ext cx="1393855" cy="1432204"/>
            <a:chOff x="1676400" y="2020046"/>
            <a:chExt cx="1393855" cy="1432204"/>
          </a:xfrm>
        </p:grpSpPr>
        <p:pic>
          <p:nvPicPr>
            <p:cNvPr id="51" name="Picture 8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445" y="2984501"/>
              <a:ext cx="334810" cy="46774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8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997191"/>
              <a:ext cx="325727" cy="455059"/>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8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858191"/>
              <a:ext cx="417915" cy="583852"/>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8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3640" y="2020046"/>
              <a:ext cx="538390" cy="752163"/>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8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985" y="2336994"/>
              <a:ext cx="322661" cy="450776"/>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6" name="Picture 55" descr="C:\Users\mpapas\Projects\SkinAppearance\Paper\Images\thumbnai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685878" y="2165324"/>
            <a:ext cx="1383400" cy="2193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Freeform 11"/>
          <p:cNvSpPr/>
          <p:nvPr/>
        </p:nvSpPr>
        <p:spPr>
          <a:xfrm>
            <a:off x="1275337" y="2282318"/>
            <a:ext cx="6146799" cy="1633171"/>
          </a:xfrm>
          <a:custGeom>
            <a:avLst/>
            <a:gdLst>
              <a:gd name="connsiteX0" fmla="*/ 0 w 6223000"/>
              <a:gd name="connsiteY0" fmla="*/ 1762762 h 1762762"/>
              <a:gd name="connsiteX1" fmla="*/ 2387600 w 6223000"/>
              <a:gd name="connsiteY1" fmla="*/ 137162 h 1762762"/>
              <a:gd name="connsiteX2" fmla="*/ 5676900 w 6223000"/>
              <a:gd name="connsiteY2" fmla="*/ 175262 h 1762762"/>
              <a:gd name="connsiteX3" fmla="*/ 6223000 w 6223000"/>
              <a:gd name="connsiteY3" fmla="*/ 886462 h 1762762"/>
            </a:gdLst>
            <a:ahLst/>
            <a:cxnLst>
              <a:cxn ang="0">
                <a:pos x="connsiteX0" y="connsiteY0"/>
              </a:cxn>
              <a:cxn ang="0">
                <a:pos x="connsiteX1" y="connsiteY1"/>
              </a:cxn>
              <a:cxn ang="0">
                <a:pos x="connsiteX2" y="connsiteY2"/>
              </a:cxn>
              <a:cxn ang="0">
                <a:pos x="connsiteX3" y="connsiteY3"/>
              </a:cxn>
            </a:cxnLst>
            <a:rect l="l" t="t" r="r" b="b"/>
            <a:pathLst>
              <a:path w="6223000" h="1762762">
                <a:moveTo>
                  <a:pt x="0" y="1762762"/>
                </a:moveTo>
                <a:cubicBezTo>
                  <a:pt x="720725" y="1082253"/>
                  <a:pt x="1441450" y="401745"/>
                  <a:pt x="2387600" y="137162"/>
                </a:cubicBezTo>
                <a:cubicBezTo>
                  <a:pt x="3333750" y="-127421"/>
                  <a:pt x="5037667" y="50379"/>
                  <a:pt x="5676900" y="175262"/>
                </a:cubicBezTo>
                <a:cubicBezTo>
                  <a:pt x="6316133" y="300145"/>
                  <a:pt x="6199717" y="789095"/>
                  <a:pt x="6223000" y="886462"/>
                </a:cubicBezTo>
              </a:path>
            </a:pathLst>
          </a:custGeom>
          <a:ln w="19050">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1200" dirty="0" smtClean="0"/>
          </a:p>
          <a:p>
            <a:pPr algn="ctr"/>
            <a:r>
              <a:rPr lang="en-US" sz="1800" dirty="0" smtClean="0"/>
              <a:t>             Forward Mapping:</a:t>
            </a:r>
          </a:p>
          <a:p>
            <a:pPr algn="ctr"/>
            <a:r>
              <a:rPr lang="en-US" sz="1800" dirty="0" smtClean="0"/>
              <a:t>              Measurement</a:t>
            </a:r>
          </a:p>
          <a:p>
            <a:pPr algn="ctr"/>
            <a:endParaRPr lang="en-US" sz="1800" dirty="0"/>
          </a:p>
          <a:p>
            <a:pPr algn="ctr"/>
            <a:endParaRPr lang="en-US" sz="1800" dirty="0" smtClean="0"/>
          </a:p>
          <a:p>
            <a:pPr algn="ctr"/>
            <a:endParaRPr lang="en-US" sz="1800" dirty="0"/>
          </a:p>
          <a:p>
            <a:pPr algn="ctr"/>
            <a:endParaRPr lang="en-US" sz="1800" dirty="0" smtClean="0"/>
          </a:p>
          <a:p>
            <a:pPr algn="ctr"/>
            <a:endParaRPr lang="en-US" sz="1800" dirty="0"/>
          </a:p>
          <a:p>
            <a:pPr algn="ctr"/>
            <a:endParaRPr lang="en-US" sz="1800" dirty="0" smtClean="0"/>
          </a:p>
          <a:p>
            <a:pPr algn="ctr"/>
            <a:endParaRPr lang="en-GB" sz="1800" dirty="0"/>
          </a:p>
        </p:txBody>
      </p:sp>
      <p:sp>
        <p:nvSpPr>
          <p:cNvPr id="15" name="Freeform 14"/>
          <p:cNvSpPr/>
          <p:nvPr/>
        </p:nvSpPr>
        <p:spPr>
          <a:xfrm>
            <a:off x="1341505" y="3333750"/>
            <a:ext cx="6080632" cy="806823"/>
          </a:xfrm>
          <a:custGeom>
            <a:avLst/>
            <a:gdLst>
              <a:gd name="connsiteX0" fmla="*/ 6131859 w 6131859"/>
              <a:gd name="connsiteY0" fmla="*/ 0 h 806823"/>
              <a:gd name="connsiteX1" fmla="*/ 5716921 w 6131859"/>
              <a:gd name="connsiteY1" fmla="*/ 653142 h 806823"/>
              <a:gd name="connsiteX2" fmla="*/ 3765177 w 6131859"/>
              <a:gd name="connsiteY2" fmla="*/ 760719 h 806823"/>
              <a:gd name="connsiteX3" fmla="*/ 0 w 6131859"/>
              <a:gd name="connsiteY3" fmla="*/ 806823 h 806823"/>
            </a:gdLst>
            <a:ahLst/>
            <a:cxnLst>
              <a:cxn ang="0">
                <a:pos x="connsiteX0" y="connsiteY0"/>
              </a:cxn>
              <a:cxn ang="0">
                <a:pos x="connsiteX1" y="connsiteY1"/>
              </a:cxn>
              <a:cxn ang="0">
                <a:pos x="connsiteX2" y="connsiteY2"/>
              </a:cxn>
              <a:cxn ang="0">
                <a:pos x="connsiteX3" y="connsiteY3"/>
              </a:cxn>
            </a:cxnLst>
            <a:rect l="l" t="t" r="r" b="b"/>
            <a:pathLst>
              <a:path w="6131859" h="806823">
                <a:moveTo>
                  <a:pt x="6131859" y="0"/>
                </a:moveTo>
                <a:cubicBezTo>
                  <a:pt x="6121613" y="263178"/>
                  <a:pt x="6111368" y="526356"/>
                  <a:pt x="5716921" y="653142"/>
                </a:cubicBezTo>
                <a:cubicBezTo>
                  <a:pt x="5322474" y="779928"/>
                  <a:pt x="4717997" y="735105"/>
                  <a:pt x="3765177" y="760719"/>
                </a:cubicBezTo>
                <a:cubicBezTo>
                  <a:pt x="2812357" y="786333"/>
                  <a:pt x="363711" y="786332"/>
                  <a:pt x="0" y="806823"/>
                </a:cubicBezTo>
              </a:path>
            </a:pathLst>
          </a:custGeom>
          <a:noFill/>
          <a:ln w="1905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sz="1800" dirty="0" smtClean="0">
                <a:solidFill>
                  <a:sysClr val="windowText" lastClr="000000"/>
                </a:solidFill>
              </a:rPr>
              <a:t>Inverse Mapping</a:t>
            </a:r>
          </a:p>
          <a:p>
            <a:pPr algn="ctr"/>
            <a:endParaRPr lang="en-US" sz="1800" dirty="0" smtClean="0">
              <a:solidFill>
                <a:sysClr val="windowText" lastClr="000000"/>
              </a:solidFill>
            </a:endParaRPr>
          </a:p>
        </p:txBody>
      </p:sp>
    </p:spTree>
    <p:extLst>
      <p:ext uri="{BB962C8B-B14F-4D97-AF65-F5344CB8AC3E}">
        <p14:creationId xmlns:p14="http://schemas.microsoft.com/office/powerpoint/2010/main" val="245285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56"/>
                                        </p:tgtEl>
                                        <p:attrNameLst>
                                          <p:attrName>ppt_w</p:attrName>
                                        </p:attrNameLst>
                                      </p:cBhvr>
                                      <p:tavLst>
                                        <p:tav tm="0">
                                          <p:val>
                                            <p:strVal val="ppt_w"/>
                                          </p:val>
                                        </p:tav>
                                        <p:tav tm="100000">
                                          <p:val>
                                            <p:fltVal val="0"/>
                                          </p:val>
                                        </p:tav>
                                      </p:tavLst>
                                    </p:anim>
                                    <p:anim calcmode="lin" valueType="num">
                                      <p:cBhvr>
                                        <p:cTn id="15" dur="500"/>
                                        <p:tgtEl>
                                          <p:spTgt spid="56"/>
                                        </p:tgtEl>
                                        <p:attrNameLst>
                                          <p:attrName>ppt_h</p:attrName>
                                        </p:attrNameLst>
                                      </p:cBhvr>
                                      <p:tavLst>
                                        <p:tav tm="0">
                                          <p:val>
                                            <p:strVal val="ppt_h"/>
                                          </p:val>
                                        </p:tav>
                                        <p:tav tm="100000">
                                          <p:val>
                                            <p:fltVal val="0"/>
                                          </p:val>
                                        </p:tav>
                                      </p:tavLst>
                                    </p:anim>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72"/>
                                        </p:tgtEl>
                                        <p:attrNameLst>
                                          <p:attrName>style.visibility</p:attrName>
                                        </p:attrNameLst>
                                      </p:cBhvr>
                                      <p:to>
                                        <p:strVal val="visible"/>
                                      </p:to>
                                    </p:set>
                                    <p:animEffect transition="in" filter="fade">
                                      <p:cBhvr>
                                        <p:cTn id="20" dur="500"/>
                                        <p:tgtEl>
                                          <p:spTgt spid="1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7"/>
                                        </p:tgtEl>
                                      </p:cBhvr>
                                    </p:animEffect>
                                    <p:animScale>
                                      <p:cBhvr>
                                        <p:cTn id="34" dur="500" autoRev="1" fill="hold"/>
                                        <p:tgtEl>
                                          <p:spTgt spid="7"/>
                                        </p:tgtEl>
                                      </p:cBhvr>
                                      <p:by x="105000" y="105000"/>
                                    </p:animScale>
                                  </p:childTnLst>
                                </p:cTn>
                              </p:par>
                            </p:childTnLst>
                          </p:cTn>
                        </p:par>
                        <p:par>
                          <p:cTn id="35" fill="hold">
                            <p:stCondLst>
                              <p:cond delay="1000"/>
                            </p:stCondLst>
                            <p:childTnLst>
                              <p:par>
                                <p:cTn id="36" presetID="26" presetClass="emph" presetSubtype="0" fill="hold" nodeType="afterEffect">
                                  <p:stCondLst>
                                    <p:cond delay="700"/>
                                  </p:stCondLst>
                                  <p:childTnLst>
                                    <p:animEffect transition="out" filter="fade">
                                      <p:cBhvr>
                                        <p:cTn id="37" dur="1000" tmFilter="0, 0; .2, .5; .8, .5; 1, 0"/>
                                        <p:tgtEl>
                                          <p:spTgt spid="9"/>
                                        </p:tgtEl>
                                      </p:cBhvr>
                                    </p:animEffect>
                                    <p:animScale>
                                      <p:cBhvr>
                                        <p:cTn id="38" dur="500" autoRev="1" fill="hold"/>
                                        <p:tgtEl>
                                          <p:spTgt spid="9"/>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1.97653E-6 L -0.05364 0.16399 " pathEditMode="relative" rAng="0" ptsTypes="AA">
                                      <p:cBhvr>
                                        <p:cTn id="42" dur="2000" fill="hold"/>
                                        <p:tgtEl>
                                          <p:spTgt spid="49"/>
                                        </p:tgtEl>
                                        <p:attrNameLst>
                                          <p:attrName>ppt_x</p:attrName>
                                          <p:attrName>ppt_y</p:attrName>
                                        </p:attrNameLst>
                                      </p:cBhvr>
                                      <p:rCtr x="-2691" y="8184"/>
                                    </p:animMotion>
                                  </p:childTnLst>
                                </p:cTn>
                              </p:par>
                              <p:par>
                                <p:cTn id="43" presetID="53" presetClass="exit" presetSubtype="32" fill="hold" nodeType="withEffect">
                                  <p:stCondLst>
                                    <p:cond delay="0"/>
                                  </p:stCondLst>
                                  <p:childTnLst>
                                    <p:anim calcmode="lin" valueType="num">
                                      <p:cBhvr>
                                        <p:cTn id="44" dur="2000"/>
                                        <p:tgtEl>
                                          <p:spTgt spid="49"/>
                                        </p:tgtEl>
                                        <p:attrNameLst>
                                          <p:attrName>ppt_w</p:attrName>
                                        </p:attrNameLst>
                                      </p:cBhvr>
                                      <p:tavLst>
                                        <p:tav tm="0">
                                          <p:val>
                                            <p:strVal val="ppt_w"/>
                                          </p:val>
                                        </p:tav>
                                        <p:tav tm="100000">
                                          <p:val>
                                            <p:fltVal val="0"/>
                                          </p:val>
                                        </p:tav>
                                      </p:tavLst>
                                    </p:anim>
                                    <p:anim calcmode="lin" valueType="num">
                                      <p:cBhvr>
                                        <p:cTn id="45" dur="2000"/>
                                        <p:tgtEl>
                                          <p:spTgt spid="49"/>
                                        </p:tgtEl>
                                        <p:attrNameLst>
                                          <p:attrName>ppt_h</p:attrName>
                                        </p:attrNameLst>
                                      </p:cBhvr>
                                      <p:tavLst>
                                        <p:tav tm="0">
                                          <p:val>
                                            <p:strVal val="ppt_h"/>
                                          </p:val>
                                        </p:tav>
                                        <p:tav tm="100000">
                                          <p:val>
                                            <p:fltVal val="0"/>
                                          </p:val>
                                        </p:tav>
                                      </p:tavLst>
                                    </p:anim>
                                    <p:animEffect transition="out" filter="fade">
                                      <p:cBhvr>
                                        <p:cTn id="46" dur="2000"/>
                                        <p:tgtEl>
                                          <p:spTgt spid="49"/>
                                        </p:tgtEl>
                                      </p:cBhvr>
                                    </p:animEffect>
                                    <p:set>
                                      <p:cBhvr>
                                        <p:cTn id="47" dur="1" fill="hold">
                                          <p:stCondLst>
                                            <p:cond delay="1999"/>
                                          </p:stCondLst>
                                        </p:cTn>
                                        <p:tgtEl>
                                          <p:spTgt spid="49"/>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fade">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1000" tmFilter="0, 0; .2, .5; .8, .5; 1, 0"/>
                                        <p:tgtEl>
                                          <p:spTgt spid="30"/>
                                        </p:tgtEl>
                                      </p:cBhvr>
                                    </p:animEffect>
                                    <p:animScale>
                                      <p:cBhvr>
                                        <p:cTn id="79" dur="500" autoRev="1" fill="hold"/>
                                        <p:tgtEl>
                                          <p:spTgt spid="30"/>
                                        </p:tgtEl>
                                      </p:cBhvr>
                                      <p:by x="105000" y="105000"/>
                                    </p:animScale>
                                  </p:childTnLst>
                                </p:cTn>
                              </p:par>
                              <p:par>
                                <p:cTn id="80" presetID="26" presetClass="emph" presetSubtype="0" fill="hold" grpId="1" nodeType="withEffect">
                                  <p:stCondLst>
                                    <p:cond delay="0"/>
                                  </p:stCondLst>
                                  <p:childTnLst>
                                    <p:animEffect transition="out" filter="fade">
                                      <p:cBhvr>
                                        <p:cTn id="81" dur="1000" tmFilter="0, 0; .2, .5; .8, .5; 1, 0"/>
                                        <p:tgtEl>
                                          <p:spTgt spid="31"/>
                                        </p:tgtEl>
                                      </p:cBhvr>
                                    </p:animEffect>
                                    <p:animScale>
                                      <p:cBhvr>
                                        <p:cTn id="82" dur="500" autoRev="1" fill="hold"/>
                                        <p:tgtEl>
                                          <p:spTgt spid="31"/>
                                        </p:tgtEl>
                                      </p:cBhvr>
                                      <p:by x="105000" y="105000"/>
                                    </p:animScale>
                                  </p:childTnLst>
                                </p:cTn>
                              </p:par>
                              <p:par>
                                <p:cTn id="83" presetID="26" presetClass="emph" presetSubtype="0" fill="hold" nodeType="withEffect">
                                  <p:stCondLst>
                                    <p:cond delay="0"/>
                                  </p:stCondLst>
                                  <p:childTnLst>
                                    <p:animEffect transition="out" filter="fade">
                                      <p:cBhvr>
                                        <p:cTn id="84" dur="1000" tmFilter="0, 0; .2, .5; .8, .5; 1, 0"/>
                                        <p:tgtEl>
                                          <p:spTgt spid="28"/>
                                        </p:tgtEl>
                                      </p:cBhvr>
                                    </p:animEffect>
                                    <p:animScale>
                                      <p:cBhvr>
                                        <p:cTn id="85" dur="500" autoRev="1" fill="hold"/>
                                        <p:tgtEl>
                                          <p:spTgt spid="28"/>
                                        </p:tgtEl>
                                      </p:cBhvr>
                                      <p:by x="105000" y="105000"/>
                                    </p:animScale>
                                  </p:childTnLst>
                                </p:cTn>
                              </p:par>
                              <p:par>
                                <p:cTn id="86" presetID="26" presetClass="emph" presetSubtype="0" fill="hold" nodeType="withEffect">
                                  <p:stCondLst>
                                    <p:cond delay="0"/>
                                  </p:stCondLst>
                                  <p:childTnLst>
                                    <p:animEffect transition="out" filter="fade">
                                      <p:cBhvr>
                                        <p:cTn id="87" dur="1000" tmFilter="0, 0; .2, .5; .8, .5; 1, 0"/>
                                        <p:tgtEl>
                                          <p:spTgt spid="29"/>
                                        </p:tgtEl>
                                      </p:cBhvr>
                                    </p:animEffect>
                                    <p:animScale>
                                      <p:cBhvr>
                                        <p:cTn id="88" dur="500" autoRev="1" fill="hold"/>
                                        <p:tgtEl>
                                          <p:spTgt spid="29"/>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right)">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p:bldP spid="30" grpId="1"/>
      <p:bldP spid="31" grpId="0"/>
      <p:bldP spid="31" grpId="1"/>
      <p:bldP spid="75" grpId="0" animBg="1"/>
      <p:bldP spid="172" grpId="0" animBg="1"/>
      <p:bldP spid="95" grpId="0" animBg="1"/>
      <p:bldP spid="8" grpId="0"/>
      <p:bldP spid="97" grpId="0"/>
      <p:bldP spid="98" grpId="0"/>
      <p:bldP spid="1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4152</Words>
  <Application>Microsoft Office PowerPoint</Application>
  <PresentationFormat>On-screen Show (16:9)</PresentationFormat>
  <Paragraphs>636</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Fabricating Translucent Materials Using Continuous Pigment Mixtures</vt:lpstr>
      <vt:lpstr>Overview</vt:lpstr>
      <vt:lpstr>Motivation: Pigments are Everywhere</vt:lpstr>
      <vt:lpstr>Replicating Color: Done</vt:lpstr>
      <vt:lpstr>Importance of Translucency</vt:lpstr>
      <vt:lpstr>PowerPoint Presentation</vt:lpstr>
      <vt:lpstr>Related Work: Appearance Fabrication</vt:lpstr>
      <vt:lpstr>Our Goal</vt:lpstr>
      <vt:lpstr>Problem Statement</vt:lpstr>
      <vt:lpstr>First Step for Replicating</vt:lpstr>
      <vt:lpstr>Related Work: Measurement</vt:lpstr>
      <vt:lpstr>What to measure?</vt:lpstr>
      <vt:lpstr>Measurement Device</vt:lpstr>
      <vt:lpstr>Measuring Reflectance</vt:lpstr>
      <vt:lpstr>Measuring Bulk Scattering Profile</vt:lpstr>
      <vt:lpstr>Measurement Device Ready</vt:lpstr>
      <vt:lpstr>From Appearance to Recipes</vt:lpstr>
      <vt:lpstr>The Forward Appearance Model</vt:lpstr>
      <vt:lpstr>Fitting Using the Forward Model</vt:lpstr>
      <vt:lpstr>Objective Function: Reflectance</vt:lpstr>
      <vt:lpstr>Objective Function: Profile Shape</vt:lpstr>
      <vt:lpstr>Objective Function: Appearance Distance</vt:lpstr>
      <vt:lpstr>Characterizing Pigments</vt:lpstr>
      <vt:lpstr>Fitting Mixtures Independently</vt:lpstr>
      <vt:lpstr>Mixture Optimization</vt:lpstr>
      <vt:lpstr>Summary</vt:lpstr>
      <vt:lpstr>PowerPoint Presentation</vt:lpstr>
      <vt:lpstr>Results: Real World (Global Parameters)</vt:lpstr>
      <vt:lpstr>Extension: Local Refinement</vt:lpstr>
      <vt:lpstr>PowerPoint Presentation</vt:lpstr>
      <vt:lpstr>Results: Real World</vt:lpstr>
      <vt:lpstr>Summary</vt:lpstr>
      <vt:lpstr>Limitations &amp; Future Directions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2013-05-09T15:06:12Z</dcterms:created>
  <dcterms:modified xsi:type="dcterms:W3CDTF">2015-01-26T13:43:46Z</dcterms:modified>
</cp:coreProperties>
</file>