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469" r:id="rId3"/>
    <p:sldId id="439" r:id="rId4"/>
    <p:sldId id="440" r:id="rId5"/>
    <p:sldId id="445" r:id="rId6"/>
    <p:sldId id="461" r:id="rId7"/>
    <p:sldId id="369" r:id="rId8"/>
    <p:sldId id="446" r:id="rId9"/>
    <p:sldId id="470" r:id="rId10"/>
    <p:sldId id="489" r:id="rId11"/>
    <p:sldId id="490" r:id="rId12"/>
    <p:sldId id="447" r:id="rId13"/>
    <p:sldId id="448" r:id="rId14"/>
    <p:sldId id="449" r:id="rId15"/>
    <p:sldId id="450" r:id="rId16"/>
    <p:sldId id="451" r:id="rId17"/>
    <p:sldId id="488" r:id="rId18"/>
    <p:sldId id="460" r:id="rId19"/>
    <p:sldId id="459" r:id="rId20"/>
    <p:sldId id="483" r:id="rId21"/>
    <p:sldId id="366" r:id="rId22"/>
    <p:sldId id="424" r:id="rId23"/>
    <p:sldId id="436" r:id="rId24"/>
    <p:sldId id="428" r:id="rId25"/>
    <p:sldId id="481" r:id="rId26"/>
    <p:sldId id="438" r:id="rId27"/>
    <p:sldId id="431" r:id="rId28"/>
    <p:sldId id="462" r:id="rId29"/>
    <p:sldId id="453" r:id="rId30"/>
    <p:sldId id="456" r:id="rId31"/>
    <p:sldId id="457" r:id="rId32"/>
    <p:sldId id="434" r:id="rId33"/>
    <p:sldId id="433" r:id="rId34"/>
    <p:sldId id="491" r:id="rId35"/>
    <p:sldId id="410" r:id="rId36"/>
    <p:sldId id="411" r:id="rId37"/>
    <p:sldId id="413" r:id="rId38"/>
    <p:sldId id="414" r:id="rId39"/>
    <p:sldId id="415" r:id="rId40"/>
    <p:sldId id="416" r:id="rId41"/>
    <p:sldId id="417" r:id="rId42"/>
    <p:sldId id="418" r:id="rId43"/>
    <p:sldId id="468" r:id="rId44"/>
    <p:sldId id="419" r:id="rId45"/>
    <p:sldId id="465" r:id="rId46"/>
    <p:sldId id="466" r:id="rId47"/>
    <p:sldId id="467" r:id="rId48"/>
    <p:sldId id="421" r:id="rId49"/>
    <p:sldId id="394" r:id="rId50"/>
    <p:sldId id="393" r:id="rId51"/>
    <p:sldId id="474" r:id="rId52"/>
    <p:sldId id="475" r:id="rId53"/>
    <p:sldId id="476" r:id="rId54"/>
    <p:sldId id="392" r:id="rId55"/>
    <p:sldId id="399" r:id="rId56"/>
    <p:sldId id="400" r:id="rId57"/>
    <p:sldId id="403" r:id="rId58"/>
    <p:sldId id="401" r:id="rId59"/>
    <p:sldId id="435" r:id="rId60"/>
    <p:sldId id="396" r:id="rId61"/>
    <p:sldId id="478" r:id="rId62"/>
    <p:sldId id="479" r:id="rId63"/>
    <p:sldId id="492" r:id="rId64"/>
    <p:sldId id="477" r:id="rId65"/>
    <p:sldId id="494" r:id="rId66"/>
    <p:sldId id="495" r:id="rId67"/>
    <p:sldId id="486" r:id="rId68"/>
    <p:sldId id="487" r:id="rId69"/>
    <p:sldId id="390" r:id="rId7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58702" indent="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1pPr>
    <a:lvl2pPr marL="0" marR="58702" indent="2286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2pPr>
    <a:lvl3pPr marL="0" marR="58702" indent="4572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3pPr>
    <a:lvl4pPr marL="0" marR="58702" indent="6858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4pPr>
    <a:lvl5pPr marL="0" marR="58702" indent="9144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5pPr>
    <a:lvl6pPr marL="0" marR="58702" indent="11430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6pPr>
    <a:lvl7pPr marL="0" marR="58702" indent="13716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7pPr>
    <a:lvl8pPr marL="0" marR="58702" indent="16002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8pPr>
    <a:lvl9pPr marL="0" marR="58702" indent="1828800" algn="ctr" defTabSz="1295400" rtl="0" fontAlgn="auto" latinLnBrk="0" hangingPunct="0">
      <a:lnSpc>
        <a:spcPct val="100000"/>
      </a:lnSpc>
      <a:spcBef>
        <a:spcPts val="35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9pPr>
  </p:defaultTextStyle>
  <p:extLst>
    <p:ext uri="{EFAFB233-063F-42B5-8137-9DF3F51BA10A}">
      <p15:sldGuideLst xmlns:p15="http://schemas.microsoft.com/office/powerpoint/2012/main">
        <p15:guide id="1" orient="horz" pos="4872" userDrawn="1">
          <p15:clr>
            <a:srgbClr val="A4A3A4"/>
          </p15:clr>
        </p15:guide>
        <p15:guide id="2" pos="8904" userDrawn="1">
          <p15:clr>
            <a:srgbClr val="A4A3A4"/>
          </p15:clr>
        </p15:guide>
        <p15:guide id="3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00"/>
    <a:srgbClr val="F56168"/>
    <a:srgbClr val="FAACB0"/>
    <a:srgbClr val="FF0000"/>
    <a:srgbClr val="F4F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9" autoAdjust="0"/>
    <p:restoredTop sz="70164" autoAdjust="0"/>
  </p:normalViewPr>
  <p:slideViewPr>
    <p:cSldViewPr snapToGrid="0">
      <p:cViewPr varScale="1">
        <p:scale>
          <a:sx n="30" d="100"/>
          <a:sy n="30" d="100"/>
        </p:scale>
        <p:origin x="1459" y="38"/>
      </p:cViewPr>
      <p:guideLst>
        <p:guide orient="horz" pos="4872"/>
        <p:guide pos="8904"/>
        <p:guide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A90719-F233-F7FA-4243-6D7A0136EB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A59B4-1738-4F33-B3DD-77139AE2C8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2CD1A-EC97-4988-99BB-649766A6F5C7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D68CF-84B0-E983-D760-E518FE3DB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EBDA9-7096-80B8-8441-D1EC0D6981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6D8D-4FE8-4C8E-8C40-F0032AEA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48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2200">
        <a:latin typeface="Avenir Next Medium"/>
        <a:ea typeface="Avenir Next Medium"/>
        <a:cs typeface="Avenir Next Medium"/>
        <a:sym typeface="Avenir Next Medium"/>
      </a:defRPr>
    </a:lvl1pPr>
    <a:lvl2pPr indent="2286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2pPr>
    <a:lvl3pPr indent="4572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3pPr>
    <a:lvl4pPr indent="6858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4pPr>
    <a:lvl5pPr indent="9144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5pPr>
    <a:lvl6pPr indent="11430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6pPr>
    <a:lvl7pPr indent="13716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7pPr>
    <a:lvl8pPr indent="16002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8pPr>
    <a:lvl9pPr indent="1828800" defTabSz="457200" latinLnBrk="0">
      <a:defRPr sz="2200">
        <a:latin typeface="Avenir Next Medium"/>
        <a:ea typeface="Avenir Next Medium"/>
        <a:cs typeface="Avenir Next Medium"/>
        <a:sym typeface="Avenir Next Medium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88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73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6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63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39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03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01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86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0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7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95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23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06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36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51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6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7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46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87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199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8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87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55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51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21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04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07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975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86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26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6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4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015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050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15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7193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3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439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074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69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1821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072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9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40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853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995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115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021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35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048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97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3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9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mailto:wojciech.k.jarosz@dartmouth.edu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53070" y="6309111"/>
            <a:ext cx="22860001" cy="371198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indent="228600" algn="ctr">
              <a:lnSpc>
                <a:spcPct val="100000"/>
              </a:lnSpc>
              <a:buSzTx/>
              <a:buNone/>
              <a:defRPr sz="6800"/>
            </a:lvl2pPr>
            <a:lvl3pPr marL="0" indent="457200" algn="ctr">
              <a:lnSpc>
                <a:spcPct val="100000"/>
              </a:lnSpc>
              <a:buSzTx/>
              <a:buNone/>
              <a:defRPr sz="6800"/>
            </a:lvl3pPr>
            <a:lvl4pPr marL="0" indent="685800" algn="ctr">
              <a:lnSpc>
                <a:spcPct val="100000"/>
              </a:lnSpc>
              <a:buSzTx/>
              <a:buNone/>
              <a:defRPr sz="6800"/>
            </a:lvl4pPr>
            <a:lvl5pPr marL="0" indent="914400" algn="ctr">
              <a:lnSpc>
                <a:spcPct val="100000"/>
              </a:lnSpc>
              <a:buSzTx/>
              <a:buNone/>
              <a:defRPr sz="6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753070" y="1150010"/>
            <a:ext cx="22860001" cy="5159102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12000" cap="small"/>
            </a:lvl1pPr>
          </a:lstStyle>
          <a:p>
            <a:r>
              <a:t>Title Text</a:t>
            </a:r>
          </a:p>
        </p:txBody>
      </p:sp>
      <p:sp>
        <p:nvSpPr>
          <p:cNvPr id="18" name="Wojciech Jarosz…"/>
          <p:cNvSpPr txBox="1">
            <a:spLocks noGrp="1"/>
          </p:cNvSpPr>
          <p:nvPr>
            <p:ph type="body" sz="half" idx="21"/>
          </p:nvPr>
        </p:nvSpPr>
        <p:spPr>
          <a:xfrm>
            <a:off x="753070" y="10021093"/>
            <a:ext cx="22860001" cy="299601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4500"/>
            </a:pPr>
            <a:r>
              <a:t>Wojciech Jarosz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4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00703C"/>
                </a:solidFill>
                <a:uFill>
                  <a:solidFill>
                    <a:srgbClr val="00713C"/>
                  </a:solidFill>
                </a:uFill>
                <a:hlinkClick r:id="rId2"/>
              </a:rPr>
              <a:t>wojciech.k.jarosz@dartmouth.edu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0577" y="12649601"/>
            <a:ext cx="668974" cy="73501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"/>
          <p:cNvSpPr/>
          <p:nvPr/>
        </p:nvSpPr>
        <p:spPr>
          <a:xfrm>
            <a:off x="-127000" y="12984778"/>
            <a:ext cx="24638000" cy="890062"/>
          </a:xfrm>
          <a:prstGeom prst="rect">
            <a:avLst/>
          </a:prstGeom>
          <a:solidFill>
            <a:srgbClr val="F5F5F5"/>
          </a:solidFill>
          <a:ln w="25400">
            <a:solidFill>
              <a:srgbClr val="A6AAA9"/>
            </a:solidFill>
          </a:ln>
        </p:spPr>
        <p:txBody>
          <a:bodyPr lIns="38100" tIns="38100" rIns="38100" bIns="38100" anchor="ctr"/>
          <a:lstStyle/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47" name="Rectangle"/>
          <p:cNvSpPr/>
          <p:nvPr/>
        </p:nvSpPr>
        <p:spPr>
          <a:xfrm>
            <a:off x="-127000" y="489070"/>
            <a:ext cx="761436" cy="1607344"/>
          </a:xfrm>
          <a:prstGeom prst="rect">
            <a:avLst/>
          </a:prstGeom>
          <a:solidFill>
            <a:srgbClr val="00703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48" name="Line"/>
          <p:cNvSpPr/>
          <p:nvPr/>
        </p:nvSpPr>
        <p:spPr>
          <a:xfrm>
            <a:off x="952499" y="2112482"/>
            <a:ext cx="23050502" cy="91"/>
          </a:xfrm>
          <a:prstGeom prst="line">
            <a:avLst/>
          </a:prstGeom>
          <a:ln w="25400">
            <a:solidFill>
              <a:srgbClr val="A6AAA9"/>
            </a:solidFill>
          </a:ln>
        </p:spPr>
        <p:txBody>
          <a:bodyPr lIns="0" tIns="0" rIns="0" bIns="0"/>
          <a:lstStyle/>
          <a:p>
            <a:pPr marR="0" defTabSz="647700">
              <a:spcBef>
                <a:spcPts val="0"/>
              </a:spcBef>
              <a:defRPr sz="4200"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956269" y="281511"/>
            <a:ext cx="22479001" cy="18923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idx="1"/>
          </p:nvPr>
        </p:nvSpPr>
        <p:spPr>
          <a:xfrm>
            <a:off x="943569" y="2404774"/>
            <a:ext cx="22479001" cy="1039415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6400"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indent="1270000">
              <a:lnSpc>
                <a:spcPct val="100000"/>
              </a:lnSpc>
              <a:spcBef>
                <a:spcPts val="0"/>
              </a:spcBef>
              <a:buSzTx/>
              <a:buNone/>
              <a:defRPr sz="6400"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indent="2540000">
              <a:lnSpc>
                <a:spcPct val="100000"/>
              </a:lnSpc>
              <a:spcBef>
                <a:spcPts val="0"/>
              </a:spcBef>
              <a:buSzTx/>
              <a:buNone/>
              <a:defRPr sz="6400"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indent="3810000">
              <a:lnSpc>
                <a:spcPct val="100000"/>
              </a:lnSpc>
              <a:spcBef>
                <a:spcPts val="0"/>
              </a:spcBef>
              <a:buSzTx/>
              <a:buNone/>
              <a:defRPr sz="6400"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indent="5080000">
              <a:lnSpc>
                <a:spcPct val="100000"/>
              </a:lnSpc>
              <a:spcBef>
                <a:spcPts val="0"/>
              </a:spcBef>
              <a:buSzTx/>
              <a:buNone/>
              <a:defRPr sz="6400">
                <a:latin typeface="Source Code Pro"/>
                <a:ea typeface="Source Code Pro"/>
                <a:cs typeface="Source Code Pro"/>
                <a:sym typeface="Source Code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1280" y="12998936"/>
            <a:ext cx="668974" cy="73501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" name="A null-scattering path integral formulation of light transport"/>
          <p:cNvSpPr txBox="1"/>
          <p:nvPr/>
        </p:nvSpPr>
        <p:spPr>
          <a:xfrm>
            <a:off x="1809718" y="13009861"/>
            <a:ext cx="7678384" cy="678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7156" tIns="107156" rIns="107156" bIns="107156" anchor="ctr">
            <a:spAutoFit/>
          </a:bodyPr>
          <a:lstStyle>
            <a:lvl1pPr marR="0" algn="l" defTabSz="647700">
              <a:spcBef>
                <a:spcPts val="0"/>
              </a:spcBef>
              <a:defRPr sz="3000">
                <a:solidFill>
                  <a:srgbClr val="00703C"/>
                </a:solidFill>
              </a:defRPr>
            </a:lvl1pPr>
          </a:lstStyle>
          <a:p>
            <a:r>
              <a:rPr lang="en-US" dirty="0"/>
              <a:t>A bidirectional formulation for Walk on Spheres</a:t>
            </a:r>
            <a:endParaRPr dirty="0"/>
          </a:p>
        </p:txBody>
      </p:sp>
      <p:pic>
        <p:nvPicPr>
          <p:cNvPr id="53" name="vcl-logo-outline-hor.pdf" descr="vcl-logo-outline-hor.pdf"/>
          <p:cNvPicPr>
            <a:picLocks noChangeAspect="1"/>
          </p:cNvPicPr>
          <p:nvPr/>
        </p:nvPicPr>
        <p:blipFill>
          <a:blip r:embed="rId2"/>
          <a:srcRect r="64402"/>
          <a:stretch>
            <a:fillRect/>
          </a:stretch>
        </p:blipFill>
        <p:spPr>
          <a:xfrm>
            <a:off x="150619" y="13093700"/>
            <a:ext cx="1422401" cy="531654"/>
          </a:xfrm>
          <a:prstGeom prst="rect">
            <a:avLst/>
          </a:prstGeom>
          <a:ln w="12700"/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top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-127000" y="12984778"/>
            <a:ext cx="24638000" cy="890062"/>
          </a:xfrm>
          <a:prstGeom prst="rect">
            <a:avLst/>
          </a:prstGeom>
          <a:solidFill>
            <a:srgbClr val="F5F5F5"/>
          </a:solidFill>
          <a:ln w="25400">
            <a:solidFill>
              <a:srgbClr val="A6AAA9"/>
            </a:solidFill>
          </a:ln>
        </p:spPr>
        <p:txBody>
          <a:bodyPr lIns="38100" tIns="38100" rIns="38100" bIns="38100" anchor="ctr"/>
          <a:lstStyle/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-127000" y="489070"/>
            <a:ext cx="761436" cy="1607344"/>
          </a:xfrm>
          <a:prstGeom prst="rect">
            <a:avLst/>
          </a:prstGeom>
          <a:solidFill>
            <a:srgbClr val="00703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62" name="Line"/>
          <p:cNvSpPr/>
          <p:nvPr/>
        </p:nvSpPr>
        <p:spPr>
          <a:xfrm>
            <a:off x="952499" y="2112482"/>
            <a:ext cx="23050502" cy="91"/>
          </a:xfrm>
          <a:prstGeom prst="line">
            <a:avLst/>
          </a:prstGeom>
          <a:ln w="25400">
            <a:solidFill>
              <a:srgbClr val="A6AAA9"/>
            </a:solidFill>
          </a:ln>
        </p:spPr>
        <p:txBody>
          <a:bodyPr lIns="0" tIns="0" rIns="0" bIns="0"/>
          <a:lstStyle/>
          <a:p>
            <a:pPr marR="0" algn="l" defTabSz="457200">
              <a:spcBef>
                <a:spcPts val="0"/>
              </a:spcBef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5" name="A null-scattering path integral formulation of light transport"/>
          <p:cNvSpPr txBox="1"/>
          <p:nvPr/>
        </p:nvSpPr>
        <p:spPr>
          <a:xfrm>
            <a:off x="1809718" y="13009861"/>
            <a:ext cx="7678384" cy="678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7156" tIns="107156" rIns="107156" bIns="107156" anchor="ctr">
            <a:spAutoFit/>
          </a:bodyPr>
          <a:lstStyle>
            <a:lvl1pPr marR="0" algn="l" defTabSz="647700">
              <a:spcBef>
                <a:spcPts val="0"/>
              </a:spcBef>
              <a:defRPr sz="3000">
                <a:solidFill>
                  <a:srgbClr val="00703C"/>
                </a:solidFill>
              </a:defRPr>
            </a:lvl1pPr>
          </a:lstStyle>
          <a:p>
            <a:r>
              <a:rPr lang="en-US" dirty="0"/>
              <a:t>A bidirectional formulation for Walk on Spheres</a:t>
            </a:r>
            <a:endParaRPr dirty="0"/>
          </a:p>
        </p:txBody>
      </p:sp>
      <p:pic>
        <p:nvPicPr>
          <p:cNvPr id="66" name="vcl-logo-outline-hor.pdf" descr="vcl-logo-outline-hor.pdf"/>
          <p:cNvPicPr>
            <a:picLocks noChangeAspect="1"/>
          </p:cNvPicPr>
          <p:nvPr/>
        </p:nvPicPr>
        <p:blipFill>
          <a:blip r:embed="rId2"/>
          <a:srcRect r="64402"/>
          <a:stretch>
            <a:fillRect/>
          </a:stretch>
        </p:blipFill>
        <p:spPr>
          <a:xfrm>
            <a:off x="150619" y="13093700"/>
            <a:ext cx="1422401" cy="531654"/>
          </a:xfrm>
          <a:prstGeom prst="rect">
            <a:avLst/>
          </a:prstGeom>
          <a:ln w="12700"/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top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"/>
          <p:cNvSpPr/>
          <p:nvPr/>
        </p:nvSpPr>
        <p:spPr>
          <a:xfrm>
            <a:off x="-127000" y="489070"/>
            <a:ext cx="761436" cy="1607344"/>
          </a:xfrm>
          <a:prstGeom prst="rect">
            <a:avLst/>
          </a:prstGeom>
          <a:solidFill>
            <a:srgbClr val="00703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74" name="Line"/>
          <p:cNvSpPr/>
          <p:nvPr/>
        </p:nvSpPr>
        <p:spPr>
          <a:xfrm>
            <a:off x="952499" y="2112482"/>
            <a:ext cx="23050502" cy="91"/>
          </a:xfrm>
          <a:prstGeom prst="line">
            <a:avLst/>
          </a:prstGeom>
          <a:ln w="25400">
            <a:solidFill>
              <a:srgbClr val="A6AAA9"/>
            </a:solidFill>
          </a:ln>
        </p:spPr>
        <p:txBody>
          <a:bodyPr lIns="0" tIns="0" rIns="0" bIns="0"/>
          <a:lstStyle/>
          <a:p>
            <a:pPr marR="0" algn="l" defTabSz="457200">
              <a:spcBef>
                <a:spcPts val="0"/>
              </a:spcBef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B97A662-2A35-F457-DD14-D5A9341A01B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69721245"/>
              </p:ext>
            </p:extLst>
          </p:nvPr>
        </p:nvGraphicFramePr>
        <p:xfrm>
          <a:off x="4368800" y="1915777"/>
          <a:ext cx="16256000" cy="11341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229421139"/>
                    </a:ext>
                  </a:extLst>
                </a:gridCol>
                <a:gridCol w="8128000">
                  <a:extLst>
                    <a:ext uri="{9D8B030D-6E8A-4147-A177-3AD203B41FA5}">
                      <a16:colId xmlns:a16="http://schemas.microsoft.com/office/drawing/2014/main" val="4211433419"/>
                    </a:ext>
                  </a:extLst>
                </a:gridCol>
              </a:tblGrid>
              <a:tr h="11409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909931"/>
                  </a:ext>
                </a:extLst>
              </a:tr>
              <a:tr h="51001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162053"/>
                  </a:ext>
                </a:extLst>
              </a:tr>
              <a:tr h="51001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00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17398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50877" y="12998936"/>
            <a:ext cx="668452" cy="67807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6075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"/>
          <p:cNvSpPr/>
          <p:nvPr/>
        </p:nvSpPr>
        <p:spPr>
          <a:xfrm>
            <a:off x="0" y="3456877"/>
            <a:ext cx="761436" cy="6639709"/>
          </a:xfrm>
          <a:prstGeom prst="rect">
            <a:avLst/>
          </a:prstGeom>
          <a:solidFill>
            <a:srgbClr val="00703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1336995" y="3456877"/>
            <a:ext cx="22094505" cy="663970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20000"/>
            </a:lvl1pPr>
          </a:lstStyle>
          <a:p>
            <a:r>
              <a:t>Title Text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9850" y="11887200"/>
            <a:ext cx="4572001" cy="133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1280160" y="282634"/>
            <a:ext cx="20033672" cy="2094808"/>
          </a:xfrm>
          <a:prstGeom prst="rect">
            <a:avLst/>
          </a:prstGeom>
        </p:spPr>
        <p:txBody>
          <a:bodyPr anchor="ctr"/>
          <a:lstStyle>
            <a:lvl1pPr defTabSz="1828800">
              <a:lnSpc>
                <a:spcPct val="90000"/>
              </a:lnSpc>
              <a:defRPr sz="5600" b="1" cap="all">
                <a:solidFill>
                  <a:srgbClr val="34205B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idx="1"/>
          </p:nvPr>
        </p:nvSpPr>
        <p:spPr>
          <a:xfrm>
            <a:off x="1280160" y="2759825"/>
            <a:ext cx="21826977" cy="8410687"/>
          </a:xfrm>
          <a:prstGeom prst="rect">
            <a:avLst/>
          </a:prstGeom>
        </p:spPr>
        <p:txBody>
          <a:bodyPr lIns="91439" tIns="91439" rIns="91439" bIns="91439"/>
          <a:lstStyle>
            <a:lvl1pPr marL="688976" marR="0" indent="-688976" defTabSz="1828800">
              <a:spcBef>
                <a:spcPts val="2000"/>
              </a:spcBef>
              <a:buSzPct val="100000"/>
              <a:buBlip>
                <a:blip r:embed="rId4"/>
              </a:buBlip>
              <a:defRPr sz="4800">
                <a:solidFill>
                  <a:srgbClr val="30302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092344" marR="0" indent="-744682" defTabSz="1828800">
              <a:spcBef>
                <a:spcPts val="2000"/>
              </a:spcBef>
              <a:buChar char="—"/>
              <a:defRPr sz="4800">
                <a:solidFill>
                  <a:srgbClr val="30302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93152" marR="0" indent="-396239" defTabSz="1828800">
              <a:spcBef>
                <a:spcPts val="2000"/>
              </a:spcBef>
              <a:defRPr sz="4800">
                <a:solidFill>
                  <a:srgbClr val="30302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43076" marR="0" indent="-774701" defTabSz="1828800">
              <a:spcBef>
                <a:spcPts val="2000"/>
              </a:spcBef>
              <a:buChar char="—"/>
              <a:defRPr sz="4800">
                <a:solidFill>
                  <a:srgbClr val="30302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841500" marR="0" indent="-523875" defTabSz="1828800">
              <a:spcBef>
                <a:spcPts val="2000"/>
              </a:spcBef>
              <a:defRPr sz="4800">
                <a:solidFill>
                  <a:srgbClr val="30302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01752" y="12849358"/>
            <a:ext cx="266973" cy="259222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828800">
              <a:defRPr sz="1800" b="1">
                <a:solidFill>
                  <a:srgbClr val="34205B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499" y="2112482"/>
            <a:ext cx="23050502" cy="91"/>
          </a:xfrm>
          <a:prstGeom prst="line">
            <a:avLst/>
          </a:prstGeom>
          <a:ln w="25400">
            <a:solidFill>
              <a:srgbClr val="A6AAA9"/>
            </a:solidFill>
          </a:ln>
        </p:spPr>
        <p:txBody>
          <a:bodyPr lIns="0" tIns="0" rIns="0" bIns="0"/>
          <a:lstStyle/>
          <a:p>
            <a:pPr marR="0" defTabSz="647700">
              <a:spcBef>
                <a:spcPts val="0"/>
              </a:spcBef>
              <a:defRPr sz="4200"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-127000" y="489070"/>
            <a:ext cx="761436" cy="1607344"/>
          </a:xfrm>
          <a:prstGeom prst="rect">
            <a:avLst/>
          </a:prstGeom>
          <a:solidFill>
            <a:srgbClr val="00703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952500" y="280080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499" y="2393201"/>
            <a:ext cx="22479001" cy="10394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2pPr marL="762000" indent="-635000">
              <a:defRPr sz="6200"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indent="-635000">
              <a:defRPr sz="6200"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indent="-635000">
              <a:defRPr sz="6200"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indent="-635000">
              <a:defRPr sz="6200"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Rectangle"/>
          <p:cNvSpPr/>
          <p:nvPr/>
        </p:nvSpPr>
        <p:spPr>
          <a:xfrm>
            <a:off x="-127000" y="12984778"/>
            <a:ext cx="24638000" cy="890062"/>
          </a:xfrm>
          <a:prstGeom prst="rect">
            <a:avLst/>
          </a:prstGeom>
          <a:solidFill>
            <a:srgbClr val="F5F5F5"/>
          </a:solidFill>
          <a:ln w="25400">
            <a:solidFill>
              <a:srgbClr val="A6AAA9"/>
            </a:solidFill>
          </a:ln>
        </p:spPr>
        <p:txBody>
          <a:bodyPr lIns="38100" tIns="38100" rIns="38100" bIns="38100" anchor="ctr"/>
          <a:lstStyle/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50356" y="12998936"/>
            <a:ext cx="668973" cy="735014"/>
          </a:xfrm>
          <a:prstGeom prst="rect">
            <a:avLst/>
          </a:prstGeom>
          <a:ln w="12700">
            <a:miter lim="400000"/>
          </a:ln>
        </p:spPr>
        <p:txBody>
          <a:bodyPr wrap="none" lIns="107156" tIns="107156" rIns="107156" bIns="107156">
            <a:spAutoFit/>
          </a:bodyPr>
          <a:lstStyle>
            <a:lvl1pPr marR="0" algn="r" defTabSz="647700">
              <a:spcBef>
                <a:spcPts val="0"/>
              </a:spcBef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A null scattering path integral formulation of light transport"/>
          <p:cNvSpPr txBox="1"/>
          <p:nvPr/>
        </p:nvSpPr>
        <p:spPr>
          <a:xfrm>
            <a:off x="1809718" y="13009861"/>
            <a:ext cx="7678384" cy="678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7156" tIns="107156" rIns="107156" bIns="107156" anchor="ctr">
            <a:spAutoFit/>
          </a:bodyPr>
          <a:lstStyle>
            <a:lvl1pPr marR="0" algn="l" defTabSz="647700">
              <a:spcBef>
                <a:spcPts val="0"/>
              </a:spcBef>
              <a:defRPr sz="3000">
                <a:solidFill>
                  <a:srgbClr val="00703C"/>
                </a:solidFill>
              </a:defRPr>
            </a:lvl1pPr>
          </a:lstStyle>
          <a:p>
            <a:r>
              <a:rPr lang="en-US" dirty="0"/>
              <a:t>A bidirectional formulation for Walk on Spheres</a:t>
            </a:r>
            <a:endParaRPr dirty="0"/>
          </a:p>
        </p:txBody>
      </p:sp>
      <p:pic>
        <p:nvPicPr>
          <p:cNvPr id="9" name="vcl-logo-outline-hor.pdf" descr="vcl-logo-outline-hor.pdf"/>
          <p:cNvPicPr>
            <a:picLocks noChangeAspect="1"/>
          </p:cNvPicPr>
          <p:nvPr/>
        </p:nvPicPr>
        <p:blipFill>
          <a:blip r:embed="rId11"/>
          <a:srcRect r="64402"/>
          <a:stretch>
            <a:fillRect/>
          </a:stretch>
        </p:blipFill>
        <p:spPr>
          <a:xfrm>
            <a:off x="150619" y="13093700"/>
            <a:ext cx="1422401" cy="531654"/>
          </a:xfrm>
          <a:prstGeom prst="rect">
            <a:avLst/>
          </a:prstGeom>
          <a:ln w="12700"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61" r:id="rId6"/>
    <p:sldLayoutId id="2147483660" r:id="rId7"/>
    <p:sldLayoutId id="2147483656" r:id="rId8"/>
    <p:sldLayoutId id="2147483659" r:id="rId9"/>
  </p:sldLayoutIdLst>
  <p:transition spd="med"/>
  <p:hf hdr="0" ftr="0" dt="0"/>
  <p:txStyles>
    <p:titleStyle>
      <a:lvl1pPr marL="0" marR="0" indent="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1pPr>
      <a:lvl2pPr marL="0" marR="0" indent="2286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2pPr>
      <a:lvl3pPr marL="0" marR="0" indent="4572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3pPr>
      <a:lvl4pPr marL="0" marR="0" indent="6858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4pPr>
      <a:lvl5pPr marL="0" marR="0" indent="9144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5pPr>
      <a:lvl6pPr marL="0" marR="0" indent="11430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6pPr>
      <a:lvl7pPr marL="0" marR="0" indent="13716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7pPr>
      <a:lvl8pPr marL="0" marR="0" indent="16002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8pPr>
      <a:lvl9pPr marL="0" marR="0" indent="18288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Demi Bold"/>
        </a:defRPr>
      </a:lvl9pPr>
    </p:titleStyle>
    <p:bodyStyle>
      <a:lvl1pPr marL="0" marR="58702" indent="0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1pPr>
      <a:lvl2pPr marL="823451" marR="58702" indent="-696451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2pPr>
      <a:lvl3pPr marL="1585451" marR="58702" indent="-696451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Tx/>
        <a:buChar char="•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3pPr>
      <a:lvl4pPr marL="2347451" marR="58702" indent="-696451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4pPr>
      <a:lvl5pPr marL="3109451" marR="58702" indent="-696451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Tx/>
        <a:buChar char="•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5pPr>
      <a:lvl6pPr marL="3984816" marR="58702" indent="-801914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71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6pPr>
      <a:lvl7pPr marL="4622356" marR="58702" indent="-801914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71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7pPr>
      <a:lvl8pPr marL="5259895" marR="58702" indent="-801914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71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8pPr>
      <a:lvl9pPr marL="5897435" marR="58702" indent="-801914" algn="l" defTabSz="1295400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71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1pPr>
      <a:lvl2pPr marL="0" marR="0" indent="2286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2pPr>
      <a:lvl3pPr marL="0" marR="0" indent="4572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3pPr>
      <a:lvl4pPr marL="0" marR="0" indent="6858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4pPr>
      <a:lvl5pPr marL="0" marR="0" indent="9144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5pPr>
      <a:lvl6pPr marL="0" marR="0" indent="11430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6pPr>
      <a:lvl7pPr marL="0" marR="0" indent="13716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7pPr>
      <a:lvl8pPr marL="0" marR="0" indent="16002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8pPr>
      <a:lvl9pPr marL="0" marR="0" indent="182880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15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5.jpg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 null scattering path integral formulation of light transport"/>
          <p:cNvSpPr txBox="1">
            <a:spLocks noGrp="1"/>
          </p:cNvSpPr>
          <p:nvPr>
            <p:ph type="title"/>
          </p:nvPr>
        </p:nvSpPr>
        <p:spPr>
          <a:xfrm>
            <a:off x="761995" y="3130154"/>
            <a:ext cx="22860001" cy="29852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r>
              <a:rPr dirty="0"/>
              <a:t>A</a:t>
            </a:r>
            <a:r>
              <a:rPr lang="en-US" dirty="0"/>
              <a:t> bidirectional formulation for </a:t>
            </a:r>
            <a:br>
              <a:rPr lang="en-US" dirty="0"/>
            </a:br>
            <a:r>
              <a:rPr lang="en-US" dirty="0"/>
              <a:t>Walk on Spheres</a:t>
            </a:r>
            <a:endParaRPr dirty="0"/>
          </a:p>
        </p:txBody>
      </p:sp>
      <p:pic>
        <p:nvPicPr>
          <p:cNvPr id="134" name="vcl-logo-outline-hor.pdf" descr="vcl-logo-outline-ho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92" y="12593173"/>
            <a:ext cx="6630401" cy="882203"/>
          </a:xfrm>
          <a:prstGeom prst="rect">
            <a:avLst/>
          </a:prstGeom>
          <a:ln w="12700"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B6E7C0-D16F-71BC-4678-85EBBE363933}"/>
              </a:ext>
            </a:extLst>
          </p:cNvPr>
          <p:cNvSpPr txBox="1"/>
          <p:nvPr/>
        </p:nvSpPr>
        <p:spPr>
          <a:xfrm>
            <a:off x="4577891" y="5567903"/>
            <a:ext cx="15228207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cs typeface="Helvetica" panose="020B0604020202020204" pitchFamily="34" charset="0"/>
                <a:sym typeface="Avenir Next Regular"/>
              </a:rPr>
              <a:t>Yang Qi, Dario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cs typeface="Helvetica" panose="020B0604020202020204" pitchFamily="34" charset="0"/>
                <a:sym typeface="Avenir Next Regular"/>
              </a:rPr>
              <a:t>Seyb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cs typeface="Helvetica" panose="020B0604020202020204" pitchFamily="34" charset="0"/>
                <a:sym typeface="Avenir Next Regular"/>
              </a:rPr>
              <a:t>,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cs typeface="Helvetica" panose="020B0604020202020204" pitchFamily="34" charset="0"/>
                <a:sym typeface="Avenir Next Regular"/>
              </a:rPr>
              <a:t>Benedikt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cs typeface="Helvetica" panose="020B0604020202020204" pitchFamily="34" charset="0"/>
                <a:sym typeface="Avenir Next Regular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cs typeface="Helvetica" panose="020B0604020202020204" pitchFamily="34" charset="0"/>
                <a:sym typeface="Avenir Next Regular"/>
              </a:rPr>
              <a:t>Bitterli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cs typeface="Helvetica" panose="020B0604020202020204" pitchFamily="34" charset="0"/>
                <a:sym typeface="Avenir Next Regular"/>
              </a:rPr>
              <a:t>, Wojciech Jarosz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F79DD9-5A36-0739-BC36-6102781F49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spd="med" advTm="172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B1EF0F-24A5-2297-524D-73220137F715}"/>
              </a:ext>
            </a:extLst>
          </p:cNvPr>
          <p:cNvSpPr txBox="1">
            <a:spLocks/>
          </p:cNvSpPr>
          <p:nvPr/>
        </p:nvSpPr>
        <p:spPr>
          <a:xfrm>
            <a:off x="952500" y="228349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6AB8F-601D-85A1-183C-C90A87EC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80441"/>
            <a:ext cx="10900741" cy="279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969BE-DE3D-B045-B72A-FC37A089A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3" y="5072243"/>
            <a:ext cx="10368867" cy="731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44DC95-166F-0959-3869-0349F0F64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994" y="7475424"/>
            <a:ext cx="1456632" cy="1001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DE41E9-E3E0-ED08-730E-D4FA101711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023" y="6430341"/>
            <a:ext cx="1977680" cy="1893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5DF695-3AF0-89B7-F874-6CEC5DCB19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3" y="5072243"/>
            <a:ext cx="10368867" cy="7315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2772BE-70DB-C015-E0B4-56ADBAB25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023" y="6430341"/>
            <a:ext cx="1977680" cy="18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5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B1EF0F-24A5-2297-524D-73220137F715}"/>
              </a:ext>
            </a:extLst>
          </p:cNvPr>
          <p:cNvSpPr txBox="1">
            <a:spLocks/>
          </p:cNvSpPr>
          <p:nvPr/>
        </p:nvSpPr>
        <p:spPr>
          <a:xfrm>
            <a:off x="952500" y="228349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36986D-2858-A2A3-0DDA-0B789F316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78152"/>
            <a:ext cx="10918607" cy="2798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94A5CE8-5FA5-143D-F364-B36596AAAD3D}"/>
              </a:ext>
            </a:extLst>
          </p:cNvPr>
          <p:cNvGrpSpPr/>
          <p:nvPr/>
        </p:nvGrpSpPr>
        <p:grpSpPr>
          <a:xfrm>
            <a:off x="14015133" y="5072243"/>
            <a:ext cx="10368867" cy="7315200"/>
            <a:chOff x="14015133" y="5072243"/>
            <a:chExt cx="10368867" cy="7315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2C744D1-B081-30BD-C3DA-DA7DD1B6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5133" y="5072243"/>
              <a:ext cx="10368867" cy="73152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7ACE08-AEA8-CEDB-08DA-C62EAB5E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8994" y="7475424"/>
              <a:ext cx="1456632" cy="10019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6462AE-5A5B-6C57-F45C-AEE50AE3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09023" y="6430341"/>
              <a:ext cx="1977680" cy="189352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5FD41-FB25-BCE8-085F-3D4893648B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9818603"/>
            <a:ext cx="21805900" cy="15572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6EFCF6F-7AD3-E034-D214-26BD41298014}"/>
              </a:ext>
            </a:extLst>
          </p:cNvPr>
          <p:cNvSpPr txBox="1">
            <a:spLocks/>
          </p:cNvSpPr>
          <p:nvPr/>
        </p:nvSpPr>
        <p:spPr>
          <a:xfrm>
            <a:off x="615950" y="8438598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Rendering Equation[Kaj86]: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85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66667E-6 L -0.00091 -0.210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66667E-6 L -0.00039 -0.20868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B1EF0F-24A5-2297-524D-73220137F715}"/>
              </a:ext>
            </a:extLst>
          </p:cNvPr>
          <p:cNvSpPr txBox="1">
            <a:spLocks/>
          </p:cNvSpPr>
          <p:nvPr/>
        </p:nvSpPr>
        <p:spPr>
          <a:xfrm>
            <a:off x="952500" y="228349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6AB8F-601D-85A1-183C-C90A87EC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80441"/>
            <a:ext cx="10900741" cy="279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969BE-DE3D-B045-B72A-FC37A089A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3" y="5072243"/>
            <a:ext cx="10368867" cy="73152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60FC4B-EA93-6F2B-0C67-03626A39BFE9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A5E51-FA3A-4D7E-DA9C-4EE801811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858000"/>
            <a:ext cx="7194340" cy="219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44DC95-166F-0959-3869-0349F0F64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994" y="7475424"/>
            <a:ext cx="1456632" cy="1001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DE41E9-E3E0-ED08-730E-D4FA10171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023" y="6430341"/>
            <a:ext cx="1977680" cy="1893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2772BE-70DB-C015-E0B4-56ADBAB25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023" y="6430341"/>
            <a:ext cx="1977680" cy="18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6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B1EF0F-24A5-2297-524D-73220137F715}"/>
              </a:ext>
            </a:extLst>
          </p:cNvPr>
          <p:cNvSpPr txBox="1">
            <a:spLocks/>
          </p:cNvSpPr>
          <p:nvPr/>
        </p:nvSpPr>
        <p:spPr>
          <a:xfrm>
            <a:off x="952500" y="228349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6AB8F-601D-85A1-183C-C90A87EC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80441"/>
            <a:ext cx="10900741" cy="279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65E41D-35F1-DFB4-803D-41551ECB1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2" y="5072243"/>
            <a:ext cx="10368867" cy="73152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056E1-0888-17E0-451E-135AC8730CF4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9A847A-191D-CA8E-FB4C-0691C8BBA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858000"/>
            <a:ext cx="71943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17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B1EF0F-24A5-2297-524D-73220137F715}"/>
              </a:ext>
            </a:extLst>
          </p:cNvPr>
          <p:cNvSpPr txBox="1">
            <a:spLocks/>
          </p:cNvSpPr>
          <p:nvPr/>
        </p:nvSpPr>
        <p:spPr>
          <a:xfrm>
            <a:off x="952500" y="228349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6AB8F-601D-85A1-183C-C90A87EC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80441"/>
            <a:ext cx="10900741" cy="279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8EE46-6E6A-72D2-FBFD-9C178E88E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3" y="5072243"/>
            <a:ext cx="10368867" cy="73152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F33FDC-1BA7-499F-42DB-4FEF07317BC8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3C6F0-536A-3EB8-F093-2599313E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858000"/>
            <a:ext cx="71943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505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B1EF0F-24A5-2297-524D-73220137F715}"/>
              </a:ext>
            </a:extLst>
          </p:cNvPr>
          <p:cNvSpPr txBox="1">
            <a:spLocks/>
          </p:cNvSpPr>
          <p:nvPr/>
        </p:nvSpPr>
        <p:spPr>
          <a:xfrm>
            <a:off x="952500" y="228349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6AB8F-601D-85A1-183C-C90A87EC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80441"/>
            <a:ext cx="10900741" cy="279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B10810-7EA0-3E2F-9FD5-6F6519837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3" y="5072243"/>
            <a:ext cx="10368867" cy="73152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C004A3-1B3E-4C88-A135-30CF3C068550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86B10-2301-5E90-BC31-A5161F3DC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858000"/>
            <a:ext cx="71943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1717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B1EF0F-24A5-2297-524D-73220137F715}"/>
              </a:ext>
            </a:extLst>
          </p:cNvPr>
          <p:cNvSpPr txBox="1">
            <a:spLocks/>
          </p:cNvSpPr>
          <p:nvPr/>
        </p:nvSpPr>
        <p:spPr>
          <a:xfrm>
            <a:off x="952500" y="228349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6AB8F-601D-85A1-183C-C90A87EC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80441"/>
            <a:ext cx="10900741" cy="279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C156B-00A9-B189-7FF0-9CF503826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2" y="5072243"/>
            <a:ext cx="10368867" cy="73152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3A6624-3DCA-5CCB-43EC-C607C9887BAA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579868-155D-6780-F72B-8C1AA7B58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858000"/>
            <a:ext cx="7194340" cy="2194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81CA79-2E43-37CA-EAF2-29A22E5A3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8299588"/>
            <a:ext cx="104272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41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AF43EC-B20C-3F9A-D477-2CE0240C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&amp; PDE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DF713-E3FF-40D7-D2E3-1EEED3B167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96541-F716-6DA6-E804-E5436A8D126C}"/>
              </a:ext>
            </a:extLst>
          </p:cNvPr>
          <p:cNvSpPr txBox="1"/>
          <p:nvPr/>
        </p:nvSpPr>
        <p:spPr>
          <a:xfrm>
            <a:off x="226103" y="3369749"/>
            <a:ext cx="4038600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Rendering: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FF048-0C71-B12F-8E2C-9003BAC18BE7}"/>
              </a:ext>
            </a:extLst>
          </p:cNvPr>
          <p:cNvSpPr txBox="1"/>
          <p:nvPr/>
        </p:nvSpPr>
        <p:spPr>
          <a:xfrm>
            <a:off x="226103" y="9608704"/>
            <a:ext cx="4038600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PDE: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0AA7CB-70FB-A6B8-88B9-CC35D0B998B3}"/>
              </a:ext>
            </a:extLst>
          </p:cNvPr>
          <p:cNvGrpSpPr/>
          <p:nvPr/>
        </p:nvGrpSpPr>
        <p:grpSpPr>
          <a:xfrm>
            <a:off x="5542743" y="8324179"/>
            <a:ext cx="5832488" cy="5187530"/>
            <a:chOff x="5475162" y="7861004"/>
            <a:chExt cx="5832488" cy="51875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AB1CD9-6A65-865D-5D12-09822A64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162" y="8933734"/>
              <a:ext cx="5832488" cy="4114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F347E1-1C78-1FB7-58E7-E3D10E6031C6}"/>
                </a:ext>
              </a:extLst>
            </p:cNvPr>
            <p:cNvSpPr txBox="1"/>
            <p:nvPr/>
          </p:nvSpPr>
          <p:spPr>
            <a:xfrm>
              <a:off x="5995355" y="7861004"/>
              <a:ext cx="4612904" cy="1290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Walk on Spheres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947E4-641F-E361-16B8-F9E4E2FAD2B7}"/>
              </a:ext>
            </a:extLst>
          </p:cNvPr>
          <p:cNvGrpSpPr/>
          <p:nvPr/>
        </p:nvGrpSpPr>
        <p:grpSpPr>
          <a:xfrm>
            <a:off x="4758401" y="2708802"/>
            <a:ext cx="7575400" cy="5637353"/>
            <a:chOff x="4758401" y="2513494"/>
            <a:chExt cx="7575400" cy="56373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D85BF3-B908-C2E6-DF98-138DF2D6F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897" y="3633751"/>
              <a:ext cx="6172200" cy="4114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20DB80-CCA3-35C8-E35F-DCA146332074}"/>
                </a:ext>
              </a:extLst>
            </p:cNvPr>
            <p:cNvSpPr txBox="1"/>
            <p:nvPr/>
          </p:nvSpPr>
          <p:spPr>
            <a:xfrm>
              <a:off x="4758401" y="7230082"/>
              <a:ext cx="7575400" cy="920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raytracing.github.io/books/RayTracingInOneWeekend.html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F553CF-E6BD-3E5E-EDD1-AA7151DB454B}"/>
                </a:ext>
              </a:extLst>
            </p:cNvPr>
            <p:cNvSpPr txBox="1"/>
            <p:nvPr/>
          </p:nvSpPr>
          <p:spPr>
            <a:xfrm>
              <a:off x="5564181" y="2513494"/>
              <a:ext cx="5475253" cy="1290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 anchorCtr="0">
              <a:spAutoFit/>
            </a:bodyPr>
            <a:lstStyle/>
            <a:p>
              <a:pPr marL="0" marR="58702" indent="0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Path Tracing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00123A8-171D-121A-D225-BC65509BDD39}"/>
              </a:ext>
            </a:extLst>
          </p:cNvPr>
          <p:cNvSpPr txBox="1"/>
          <p:nvPr/>
        </p:nvSpPr>
        <p:spPr>
          <a:xfrm>
            <a:off x="4228668" y="1696152"/>
            <a:ext cx="8460638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“Forward” Method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F03578-1AD7-DE4B-70C6-8263724CB49E}"/>
              </a:ext>
            </a:extLst>
          </p:cNvPr>
          <p:cNvSpPr txBox="1"/>
          <p:nvPr/>
        </p:nvSpPr>
        <p:spPr>
          <a:xfrm>
            <a:off x="12408100" y="1753859"/>
            <a:ext cx="8460638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“Reverse” Method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AC94E-8AA2-2BFD-77F1-581315EE3162}"/>
              </a:ext>
            </a:extLst>
          </p:cNvPr>
          <p:cNvSpPr txBox="1"/>
          <p:nvPr/>
        </p:nvSpPr>
        <p:spPr>
          <a:xfrm>
            <a:off x="12192000" y="3294025"/>
            <a:ext cx="11965897" cy="284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143000" marR="58702" indent="-114300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No reuse of paths</a:t>
            </a:r>
          </a:p>
          <a:p>
            <a:pPr marL="1143000" marR="58702" indent="-114300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6000" dirty="0"/>
              <a:t>No global importance sampling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59815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F8FC5-E203-E3ED-3415-2B2080CD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Photon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FEB71-07E3-E64D-EC6B-EADE89850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2" indent="-4572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Henrik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Jensen</a:t>
            </a:r>
          </a:p>
          <a:p>
            <a:pPr marL="0" lvl="2" indent="0" algn="l">
              <a:lnSpc>
                <a:spcPts val="200"/>
              </a:lnSpc>
              <a:buNone/>
            </a:pP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“Global illumination using photon maps”</a:t>
            </a:r>
            <a:endParaRPr lang="en-US" sz="48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Henrik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Jensen</a:t>
            </a:r>
          </a:p>
          <a:p>
            <a:pPr marL="0" lvl="2" indent="0" algn="l">
              <a:lnSpc>
                <a:spcPts val="200"/>
              </a:lnSpc>
              <a:buNone/>
            </a:pP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“Realistic Image Synthesis Using Photon Mapping”</a:t>
            </a:r>
          </a:p>
          <a:p>
            <a:pPr marL="457200" lvl="2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26FE9-4B5C-CABA-6EF3-7BCA0883A0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47E3C-4547-C6DF-37D6-ACDEB9E72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745" y="2393201"/>
            <a:ext cx="6095998" cy="4571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0D8627-1ECC-E305-0D22-2D1951804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745" y="6965200"/>
            <a:ext cx="6096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1A780-53E1-5DD7-583A-F77DD27B2707}"/>
              </a:ext>
            </a:extLst>
          </p:cNvPr>
          <p:cNvSpPr txBox="1"/>
          <p:nvPr/>
        </p:nvSpPr>
        <p:spPr>
          <a:xfrm>
            <a:off x="16124002" y="11076816"/>
            <a:ext cx="7155484" cy="92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http://graphics.ucsd.edu/~henrik/papers/photon_map/</a:t>
            </a:r>
          </a:p>
        </p:txBody>
      </p:sp>
    </p:spTree>
    <p:extLst>
      <p:ext uri="{BB962C8B-B14F-4D97-AF65-F5344CB8AC3E}">
        <p14:creationId xmlns:p14="http://schemas.microsoft.com/office/powerpoint/2010/main" val="24146554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6F09-64C4-1B5B-0452-12136AF4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VPL / Many-light rendering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FC400-EDC0-2A61-E829-47DA36448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Keller, A. </a:t>
            </a:r>
          </a:p>
          <a:p>
            <a:pPr algn="l">
              <a:lnSpc>
                <a:spcPts val="200"/>
              </a:lnSpc>
            </a:pP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“Instant Radiosity” (SIGGRAPH 1997)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Walter, B.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Fernadandez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Arbree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Donikian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and Greenberg, D. P.</a:t>
            </a:r>
          </a:p>
          <a:p>
            <a:pPr algn="l">
              <a:lnSpc>
                <a:spcPts val="200"/>
              </a:lnSpc>
            </a:pP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Lightcuts</a:t>
            </a: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scalable approach to illuminatio</a:t>
            </a: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n” (SIGGRAPH 2005) 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Walter, B., </a:t>
            </a:r>
            <a:r>
              <a:rPr lang="en-US" sz="4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Arbree</a:t>
            </a: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4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</a:t>
            </a: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and GREENBERG, D. P.</a:t>
            </a:r>
          </a:p>
          <a:p>
            <a:pPr algn="l">
              <a:lnSpc>
                <a:spcPts val="200"/>
              </a:lnSpc>
            </a:pP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“Multidimensional </a:t>
            </a:r>
            <a:r>
              <a:rPr lang="en-US" sz="4800" b="0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lightcuts</a:t>
            </a: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(SIGGRAPH 2006)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Hašan</a:t>
            </a: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4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Pellacini</a:t>
            </a: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and </a:t>
            </a:r>
            <a:r>
              <a:rPr lang="en-US" sz="4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</a:t>
            </a:r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200"/>
              </a:lnSpc>
            </a:pP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“Matrix row-column sampling for the many-light problem” (SIGGRAPH 2007)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kumimoji="0" lang="en-US" sz="40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venir Next Regular"/>
                <a:cs typeface="Times New Roman" panose="02020603050405020304" pitchFamily="18" charset="0"/>
                <a:sym typeface="Avenir Next Regular"/>
              </a:rPr>
              <a:t>…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venir Next Regular"/>
              <a:cs typeface="Times New Roman" panose="02020603050405020304" pitchFamily="18" charset="0"/>
              <a:sym typeface="Avenir Next Regular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D7258-F0F8-7A04-69DD-F1F618E6FB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783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6D97-85AE-8D96-39E0-5C6EB9EE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1"/>
            <a:r>
              <a:rPr lang="en-US" dirty="0"/>
              <a:t>Diffusion curves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E7A0-D4FC-F8CC-1157-C4DFB4DDC4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FECF01-EC4E-23C7-4232-0017826B1303}"/>
              </a:ext>
            </a:extLst>
          </p:cNvPr>
          <p:cNvSpPr txBox="1">
            <a:spLocks/>
          </p:cNvSpPr>
          <p:nvPr/>
        </p:nvSpPr>
        <p:spPr>
          <a:xfrm>
            <a:off x="952499" y="2393201"/>
            <a:ext cx="22479001" cy="10394157"/>
          </a:xfrm>
          <a:prstGeom prst="rect">
            <a:avLst/>
          </a:prstGeom>
        </p:spPr>
        <p:txBody>
          <a:bodyPr/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23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85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347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09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685800" indent="-6858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Orzan, A.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Bousseau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Winnemöller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n-US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Barla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Thollot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and </a:t>
            </a:r>
            <a:r>
              <a:rPr lang="en-US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Salesin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</a:p>
          <a:p>
            <a:pPr>
              <a:lnSpc>
                <a:spcPts val="120"/>
              </a:lnSpc>
            </a:pPr>
            <a:r>
              <a:rPr lang="en-US" sz="4400" b="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0" i="1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4400" b="0" i="1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curves: a vector representation</a:t>
            </a:r>
            <a:r>
              <a:rPr lang="fr-F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smooth-shaded images”  (SIGGRAPH 2008)</a:t>
            </a:r>
          </a:p>
          <a:p>
            <a:pPr marL="685800" indent="-6858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Bowers, J. </a:t>
            </a:r>
            <a:r>
              <a:rPr lang="en-US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Leahey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and 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Wang, R. </a:t>
            </a:r>
          </a:p>
          <a:p>
            <a:pPr>
              <a:lnSpc>
                <a:spcPts val="12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Raytracing Approach to Diffusion Curve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EGSR 2009)</a:t>
            </a:r>
          </a:p>
          <a:p>
            <a:pPr marL="685800" indent="-6858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Prévost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Jarosz, W.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Sorkine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-Hornung, O. </a:t>
            </a:r>
          </a:p>
          <a:p>
            <a:pPr>
              <a:lnSpc>
                <a:spcPts val="120"/>
              </a:lnSpc>
            </a:pPr>
            <a:r>
              <a:rPr lang="en-US" sz="4400" b="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0" i="1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Vectorial Framework for Ray Traced Diffusion Curve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(Computer Graphics Form 2015)	</a:t>
            </a:r>
          </a:p>
          <a:p>
            <a:pPr marL="685800" indent="-6858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685800" indent="-685800">
              <a:lnSpc>
                <a:spcPts val="2500"/>
              </a:lnSpc>
              <a:buFont typeface="Wingdings" panose="05000000000000000000" pitchFamily="2" charset="2"/>
              <a:buChar char="q"/>
            </a:pPr>
            <a:endParaRPr lang="en-US" sz="4800" dirty="0"/>
          </a:p>
          <a:p>
            <a:pPr marL="571500" indent="-5715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3600" b="0" i="0" u="none" strike="no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0651" lvl="1" indent="-457200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hangingPunct="1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9250" lvl="1" indent="-857250" hangingPunct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13ADF-6533-909A-4BF3-230E46B94F9B}"/>
              </a:ext>
            </a:extLst>
          </p:cNvPr>
          <p:cNvSpPr txBox="1"/>
          <p:nvPr/>
        </p:nvSpPr>
        <p:spPr>
          <a:xfrm>
            <a:off x="8899640" y="14896912"/>
            <a:ext cx="6049413" cy="85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https://maverick.inria.fr/Publications/2008/OBWBTS08/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8D6565-2E5C-C97E-4FFD-8CE04C76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01" y="8041450"/>
            <a:ext cx="5000149" cy="4991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EFEFE-0E14-38EE-2CA2-22898A86E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43" y="8041449"/>
            <a:ext cx="5000149" cy="499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B1D596-48AF-0B8A-EE82-48ED3428C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550" y="8041449"/>
            <a:ext cx="4986596" cy="4991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D666A-8BA4-3665-3333-E1C56C55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852" y="8041449"/>
            <a:ext cx="4918302" cy="49914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CDA6B4-518F-1D0C-4373-4EF55AC10B32}"/>
              </a:ext>
            </a:extLst>
          </p:cNvPr>
          <p:cNvSpPr txBox="1"/>
          <p:nvPr/>
        </p:nvSpPr>
        <p:spPr>
          <a:xfrm>
            <a:off x="9211040" y="12173728"/>
            <a:ext cx="6049413" cy="85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https://maverick.inria.fr/Publications/2008/OBWBTS08/</a:t>
            </a:r>
          </a:p>
        </p:txBody>
      </p:sp>
    </p:spTree>
    <p:extLst>
      <p:ext uri="{BB962C8B-B14F-4D97-AF65-F5344CB8AC3E}">
        <p14:creationId xmlns:p14="http://schemas.microsoft.com/office/powerpoint/2010/main" val="38445424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AF43EC-B20C-3F9A-D477-2CE0240C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&amp; PDE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DF713-E3FF-40D7-D2E3-1EEED3B167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96541-F716-6DA6-E804-E5436A8D126C}"/>
              </a:ext>
            </a:extLst>
          </p:cNvPr>
          <p:cNvSpPr txBox="1"/>
          <p:nvPr/>
        </p:nvSpPr>
        <p:spPr>
          <a:xfrm>
            <a:off x="226103" y="3369749"/>
            <a:ext cx="4038600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Rendering: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FF048-0C71-B12F-8E2C-9003BAC18BE7}"/>
              </a:ext>
            </a:extLst>
          </p:cNvPr>
          <p:cNvSpPr txBox="1"/>
          <p:nvPr/>
        </p:nvSpPr>
        <p:spPr>
          <a:xfrm>
            <a:off x="226103" y="9608704"/>
            <a:ext cx="4038600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PDE: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E33787-EBB5-616A-CFFF-2B9108103899}"/>
              </a:ext>
            </a:extLst>
          </p:cNvPr>
          <p:cNvSpPr txBox="1"/>
          <p:nvPr/>
        </p:nvSpPr>
        <p:spPr>
          <a:xfrm>
            <a:off x="15770393" y="9608704"/>
            <a:ext cx="2454418" cy="270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0" b="1" dirty="0">
                <a:latin typeface="Comic Sans MS" panose="030F0702030302020204" pitchFamily="66" charset="0"/>
              </a:rPr>
              <a:t>?</a:t>
            </a:r>
            <a:endParaRPr kumimoji="0" lang="en-US" sz="1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mic Sans MS" panose="030F0702030302020204" pitchFamily="66" charset="0"/>
              <a:sym typeface="Avenir Next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0AA7CB-70FB-A6B8-88B9-CC35D0B998B3}"/>
              </a:ext>
            </a:extLst>
          </p:cNvPr>
          <p:cNvGrpSpPr/>
          <p:nvPr/>
        </p:nvGrpSpPr>
        <p:grpSpPr>
          <a:xfrm>
            <a:off x="5542743" y="8324179"/>
            <a:ext cx="5832488" cy="5187530"/>
            <a:chOff x="5475162" y="7861004"/>
            <a:chExt cx="5832488" cy="51875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AB1CD9-6A65-865D-5D12-09822A64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162" y="8933734"/>
              <a:ext cx="5832488" cy="4114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F347E1-1C78-1FB7-58E7-E3D10E6031C6}"/>
                </a:ext>
              </a:extLst>
            </p:cNvPr>
            <p:cNvSpPr txBox="1"/>
            <p:nvPr/>
          </p:nvSpPr>
          <p:spPr>
            <a:xfrm>
              <a:off x="5995355" y="7861004"/>
              <a:ext cx="4612904" cy="1290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Walk on Spheres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947E4-641F-E361-16B8-F9E4E2FAD2B7}"/>
              </a:ext>
            </a:extLst>
          </p:cNvPr>
          <p:cNvGrpSpPr/>
          <p:nvPr/>
        </p:nvGrpSpPr>
        <p:grpSpPr>
          <a:xfrm>
            <a:off x="4758401" y="2708802"/>
            <a:ext cx="7575400" cy="5637353"/>
            <a:chOff x="4758401" y="2513494"/>
            <a:chExt cx="7575400" cy="56373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D85BF3-B908-C2E6-DF98-138DF2D6F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897" y="3633751"/>
              <a:ext cx="6172200" cy="4114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20DB80-CCA3-35C8-E35F-DCA146332074}"/>
                </a:ext>
              </a:extLst>
            </p:cNvPr>
            <p:cNvSpPr txBox="1"/>
            <p:nvPr/>
          </p:nvSpPr>
          <p:spPr>
            <a:xfrm>
              <a:off x="4758401" y="7230082"/>
              <a:ext cx="7575400" cy="920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raytracing.github.io/books/RayTracingInOneWeekend.html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F553CF-E6BD-3E5E-EDD1-AA7151DB454B}"/>
                </a:ext>
              </a:extLst>
            </p:cNvPr>
            <p:cNvSpPr txBox="1"/>
            <p:nvPr/>
          </p:nvSpPr>
          <p:spPr>
            <a:xfrm>
              <a:off x="5564181" y="2513494"/>
              <a:ext cx="5475253" cy="1290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 anchorCtr="0">
              <a:spAutoFit/>
            </a:bodyPr>
            <a:lstStyle/>
            <a:p>
              <a:pPr marL="0" marR="58702" indent="0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Path Tracing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84E9A4-764D-CB10-7920-03A4ED87ACA7}"/>
              </a:ext>
            </a:extLst>
          </p:cNvPr>
          <p:cNvGrpSpPr/>
          <p:nvPr/>
        </p:nvGrpSpPr>
        <p:grpSpPr>
          <a:xfrm>
            <a:off x="12725341" y="2669701"/>
            <a:ext cx="8000384" cy="5676454"/>
            <a:chOff x="12725341" y="2474393"/>
            <a:chExt cx="8000384" cy="56764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E841C7-66B3-C01D-F503-9727C534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2334" y="3575664"/>
              <a:ext cx="5486399" cy="4114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AA9A82-7D11-FEB8-D33B-038B27E78163}"/>
                </a:ext>
              </a:extLst>
            </p:cNvPr>
            <p:cNvSpPr txBox="1"/>
            <p:nvPr/>
          </p:nvSpPr>
          <p:spPr>
            <a:xfrm>
              <a:off x="13571786" y="7230082"/>
              <a:ext cx="6307496" cy="920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graphics.ucsd.edu/~henrik/papers/photon_map/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BD747C-7D25-9C7A-62FF-305622D865F7}"/>
                </a:ext>
              </a:extLst>
            </p:cNvPr>
            <p:cNvSpPr txBox="1"/>
            <p:nvPr/>
          </p:nvSpPr>
          <p:spPr>
            <a:xfrm>
              <a:off x="12725341" y="2474393"/>
              <a:ext cx="8000384" cy="1290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Photon Mapping / VPLs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365383C-2BD6-2553-6F4D-71FD095797E0}"/>
              </a:ext>
            </a:extLst>
          </p:cNvPr>
          <p:cNvSpPr txBox="1"/>
          <p:nvPr/>
        </p:nvSpPr>
        <p:spPr>
          <a:xfrm>
            <a:off x="13707448" y="8346155"/>
            <a:ext cx="6171834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“Reverse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WoS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”?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123A8-171D-121A-D225-BC65509BDD39}"/>
              </a:ext>
            </a:extLst>
          </p:cNvPr>
          <p:cNvSpPr txBox="1"/>
          <p:nvPr/>
        </p:nvSpPr>
        <p:spPr>
          <a:xfrm>
            <a:off x="4228668" y="1696152"/>
            <a:ext cx="8460638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“Forward” Method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F03578-1AD7-DE4B-70C6-8263724CB49E}"/>
              </a:ext>
            </a:extLst>
          </p:cNvPr>
          <p:cNvSpPr txBox="1"/>
          <p:nvPr/>
        </p:nvSpPr>
        <p:spPr>
          <a:xfrm>
            <a:off x="12408100" y="1753859"/>
            <a:ext cx="8460638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“Reverse” Method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8050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BD06-2E8D-5AF8-1D8F-274C835A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69435-B58C-5FA3-ABBE-54F77F47100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52500" y="2460901"/>
            <a:ext cx="22479000" cy="3309198"/>
          </a:xfrm>
        </p:spPr>
        <p:txBody>
          <a:bodyPr/>
          <a:lstStyle/>
          <a:p>
            <a:r>
              <a:rPr lang="en-US" dirty="0"/>
              <a:t>Laplace operator:</a:t>
            </a:r>
          </a:p>
          <a:p>
            <a:r>
              <a:rPr lang="en-US" sz="4800" dirty="0"/>
              <a:t>	Sum of second derivatives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5DD10-FBD6-C124-F0B1-34848CE5C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52" y="4645321"/>
            <a:ext cx="12609146" cy="28238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0ED12-CD1A-3A1E-521B-2AAF67E7C9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04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BD06-2E8D-5AF8-1D8F-274C835A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0ED12-CD1A-3A1E-521B-2AAF67E7C9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5E2B1D1-29F0-03F0-5513-6F33D5E17D66}"/>
              </a:ext>
            </a:extLst>
          </p:cNvPr>
          <p:cNvSpPr/>
          <p:nvPr/>
        </p:nvSpPr>
        <p:spPr>
          <a:xfrm>
            <a:off x="14362176" y="3876590"/>
            <a:ext cx="7583424" cy="5864352"/>
          </a:xfrm>
          <a:prstGeom prst="cloud">
            <a:avLst/>
          </a:prstGeom>
          <a:noFill/>
          <a:ln w="50800" cap="flat">
            <a:solidFill>
              <a:srgbClr val="F4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F7B024-8B71-9124-C585-DFD18100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222" y="4187348"/>
            <a:ext cx="2195416" cy="21019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CE27366-E740-D63D-D5FB-9CFE6CDBE16B}"/>
              </a:ext>
            </a:extLst>
          </p:cNvPr>
          <p:cNvSpPr/>
          <p:nvPr/>
        </p:nvSpPr>
        <p:spPr>
          <a:xfrm>
            <a:off x="17327082" y="6815819"/>
            <a:ext cx="194435" cy="187795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7108D8-E185-9DD8-E4AB-FDAC56501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809" y="7124058"/>
            <a:ext cx="1120900" cy="1040439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28E086B-2527-2748-DA8A-9CA9B49FDBBD}"/>
              </a:ext>
            </a:extLst>
          </p:cNvPr>
          <p:cNvSpPr txBox="1">
            <a:spLocks/>
          </p:cNvSpPr>
          <p:nvPr/>
        </p:nvSpPr>
        <p:spPr>
          <a:xfrm>
            <a:off x="952500" y="2280258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Poisson’s equation: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DA71E-E9A2-FB87-6623-75E2EBE30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08" y="2849832"/>
            <a:ext cx="1102443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1277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BD06-2E8D-5AF8-1D8F-274C835A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0ED12-CD1A-3A1E-521B-2AAF67E7C9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5E2B1D1-29F0-03F0-5513-6F33D5E17D66}"/>
              </a:ext>
            </a:extLst>
          </p:cNvPr>
          <p:cNvSpPr/>
          <p:nvPr/>
        </p:nvSpPr>
        <p:spPr>
          <a:xfrm>
            <a:off x="14362176" y="3876590"/>
            <a:ext cx="7583424" cy="5864352"/>
          </a:xfrm>
          <a:prstGeom prst="cloud">
            <a:avLst/>
          </a:prstGeom>
          <a:noFill/>
          <a:ln w="50800" cap="flat">
            <a:solidFill>
              <a:srgbClr val="F4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F7B024-8B71-9124-C585-DFD18100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222" y="4187348"/>
            <a:ext cx="2195416" cy="21019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CE27366-E740-D63D-D5FB-9CFE6CDBE16B}"/>
              </a:ext>
            </a:extLst>
          </p:cNvPr>
          <p:cNvSpPr/>
          <p:nvPr/>
        </p:nvSpPr>
        <p:spPr>
          <a:xfrm>
            <a:off x="17327082" y="6815819"/>
            <a:ext cx="194435" cy="187795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7108D8-E185-9DD8-E4AB-FDAC56501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809" y="7124058"/>
            <a:ext cx="1120900" cy="104043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D9356F1-7F70-2BBD-8FD2-B3C60F19FB60}"/>
              </a:ext>
            </a:extLst>
          </p:cNvPr>
          <p:cNvSpPr txBox="1">
            <a:spLocks/>
          </p:cNvSpPr>
          <p:nvPr/>
        </p:nvSpPr>
        <p:spPr>
          <a:xfrm>
            <a:off x="952500" y="2287454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Poisson’s equation (with sources):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72AE35-0F89-FEBB-D397-61EFDED58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09" y="2849832"/>
            <a:ext cx="11024437" cy="3621024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C7201DE4-1BFE-25C0-4BB7-30C7880D255E}"/>
              </a:ext>
            </a:extLst>
          </p:cNvPr>
          <p:cNvSpPr/>
          <p:nvPr/>
        </p:nvSpPr>
        <p:spPr>
          <a:xfrm>
            <a:off x="16306800" y="5816600"/>
            <a:ext cx="482600" cy="472743"/>
          </a:xfrm>
          <a:prstGeom prst="sun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A928E0A8-3A0E-6E27-18B9-06F2A870BED9}"/>
              </a:ext>
            </a:extLst>
          </p:cNvPr>
          <p:cNvSpPr/>
          <p:nvPr/>
        </p:nvSpPr>
        <p:spPr>
          <a:xfrm>
            <a:off x="18193359" y="7880924"/>
            <a:ext cx="482600" cy="472743"/>
          </a:xfrm>
          <a:prstGeom prst="sun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6" name="Sun 15">
            <a:extLst>
              <a:ext uri="{FF2B5EF4-FFF2-40B4-BE49-F238E27FC236}">
                <a16:creationId xmlns:a16="http://schemas.microsoft.com/office/drawing/2014/main" id="{496AF449-FA80-1932-1B50-05308F03C609}"/>
              </a:ext>
            </a:extLst>
          </p:cNvPr>
          <p:cNvSpPr/>
          <p:nvPr/>
        </p:nvSpPr>
        <p:spPr>
          <a:xfrm>
            <a:off x="19324256" y="6841587"/>
            <a:ext cx="482600" cy="472743"/>
          </a:xfrm>
          <a:prstGeom prst="sun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8B9964FD-D11B-0450-4207-78EF48488C0F}"/>
              </a:ext>
            </a:extLst>
          </p:cNvPr>
          <p:cNvSpPr/>
          <p:nvPr/>
        </p:nvSpPr>
        <p:spPr>
          <a:xfrm>
            <a:off x="15875000" y="7365815"/>
            <a:ext cx="482600" cy="472743"/>
          </a:xfrm>
          <a:prstGeom prst="sun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234287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BD06-2E8D-5AF8-1D8F-274C835A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Green’s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0ED12-CD1A-3A1E-521B-2AAF67E7C9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5E2B1D1-29F0-03F0-5513-6F33D5E17D66}"/>
              </a:ext>
            </a:extLst>
          </p:cNvPr>
          <p:cNvSpPr/>
          <p:nvPr/>
        </p:nvSpPr>
        <p:spPr>
          <a:xfrm>
            <a:off x="14362176" y="3876590"/>
            <a:ext cx="7583424" cy="5864352"/>
          </a:xfrm>
          <a:prstGeom prst="cloud">
            <a:avLst/>
          </a:prstGeom>
          <a:noFill/>
          <a:ln w="508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F7B024-8B71-9124-C585-DFD18100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222" y="4187348"/>
            <a:ext cx="2195416" cy="21019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CE27366-E740-D63D-D5FB-9CFE6CDBE16B}"/>
              </a:ext>
            </a:extLst>
          </p:cNvPr>
          <p:cNvSpPr/>
          <p:nvPr/>
        </p:nvSpPr>
        <p:spPr>
          <a:xfrm>
            <a:off x="16231411" y="7209859"/>
            <a:ext cx="182880" cy="18288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7108D8-E185-9DD8-E4AB-FDAC56501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253" y="7034318"/>
            <a:ext cx="1120900" cy="10404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93CB5-C48F-3B1A-BE1D-EDBECBEDB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95" y="2849832"/>
            <a:ext cx="11140618" cy="362102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298255-C7F6-A23A-3883-65966BB80D33}"/>
              </a:ext>
            </a:extLst>
          </p:cNvPr>
          <p:cNvSpPr txBox="1">
            <a:spLocks/>
          </p:cNvSpPr>
          <p:nvPr/>
        </p:nvSpPr>
        <p:spPr>
          <a:xfrm>
            <a:off x="952499" y="7967160"/>
            <a:ext cx="22479001" cy="2871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Green’s function:</a:t>
            </a:r>
          </a:p>
          <a:p>
            <a:pPr hangingPunct="1"/>
            <a:r>
              <a:rPr lang="en-US" dirty="0"/>
              <a:t>	</a:t>
            </a:r>
            <a:r>
              <a:rPr lang="en-US" sz="4800" dirty="0"/>
              <a:t>Solution to the delta point source PDE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932AF3-22B5-CE5D-7D53-1872AF1152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690" y="9253383"/>
            <a:ext cx="3098340" cy="13869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F02273-B250-EC21-522D-EEBCFBB7E4B0}"/>
              </a:ext>
            </a:extLst>
          </p:cNvPr>
          <p:cNvSpPr txBox="1">
            <a:spLocks/>
          </p:cNvSpPr>
          <p:nvPr/>
        </p:nvSpPr>
        <p:spPr>
          <a:xfrm>
            <a:off x="952500" y="2280258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Delta-Point source: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B76348-560E-A4FA-E4F2-C7ACB9F02490}"/>
              </a:ext>
            </a:extLst>
          </p:cNvPr>
          <p:cNvSpPr/>
          <p:nvPr/>
        </p:nvSpPr>
        <p:spPr>
          <a:xfrm>
            <a:off x="18062448" y="6676757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52A461-20BC-9D3A-D79E-57ED8B5C95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484" y="6343093"/>
            <a:ext cx="1215476" cy="13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79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BD06-2E8D-5AF8-1D8F-274C835A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Green’s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0ED12-CD1A-3A1E-521B-2AAF67E7C9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5E2B1D1-29F0-03F0-5513-6F33D5E17D66}"/>
              </a:ext>
            </a:extLst>
          </p:cNvPr>
          <p:cNvSpPr/>
          <p:nvPr/>
        </p:nvSpPr>
        <p:spPr>
          <a:xfrm>
            <a:off x="14362176" y="3876590"/>
            <a:ext cx="7583424" cy="5864352"/>
          </a:xfrm>
          <a:prstGeom prst="cloud">
            <a:avLst/>
          </a:prstGeom>
          <a:gradFill flip="none" rotWithShape="1">
            <a:gsLst>
              <a:gs pos="0">
                <a:srgbClr val="F56168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508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F7B024-8B71-9124-C585-DFD18100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222" y="4187348"/>
            <a:ext cx="2195416" cy="2101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93CB5-C48F-3B1A-BE1D-EDBECBEDB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95" y="2849832"/>
            <a:ext cx="11140618" cy="362102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298255-C7F6-A23A-3883-65966BB80D33}"/>
              </a:ext>
            </a:extLst>
          </p:cNvPr>
          <p:cNvSpPr txBox="1">
            <a:spLocks/>
          </p:cNvSpPr>
          <p:nvPr/>
        </p:nvSpPr>
        <p:spPr>
          <a:xfrm>
            <a:off x="952499" y="7967160"/>
            <a:ext cx="22479001" cy="2871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Green’s function:</a:t>
            </a:r>
          </a:p>
          <a:p>
            <a:pPr hangingPunct="1"/>
            <a:r>
              <a:rPr lang="en-US" dirty="0"/>
              <a:t>	</a:t>
            </a:r>
            <a:r>
              <a:rPr lang="en-US" sz="4800" dirty="0"/>
              <a:t>Solution to the delta point source PDE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932AF3-22B5-CE5D-7D53-1872AF115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690" y="9253383"/>
            <a:ext cx="3098340" cy="1386900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E36AEB9-5C1D-DF01-4C76-AC23D74BB0D5}"/>
              </a:ext>
            </a:extLst>
          </p:cNvPr>
          <p:cNvSpPr txBox="1">
            <a:spLocks/>
          </p:cNvSpPr>
          <p:nvPr/>
        </p:nvSpPr>
        <p:spPr>
          <a:xfrm>
            <a:off x="952499" y="10892622"/>
            <a:ext cx="22479000" cy="150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r>
              <a:rPr lang="en-US" sz="4800" dirty="0"/>
              <a:t>	Define                            if x or y is not inside 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7018E09-FD69-B755-ED70-C4FC87D24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82" y="10404799"/>
            <a:ext cx="4356611" cy="18360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0CF770E-1059-470A-AE59-933FB97B90B2}"/>
              </a:ext>
            </a:extLst>
          </p:cNvPr>
          <p:cNvSpPr/>
          <p:nvPr/>
        </p:nvSpPr>
        <p:spPr>
          <a:xfrm>
            <a:off x="18062448" y="6676757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C2F1933-F66E-AC5C-A0A9-5C1815B58B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484" y="6343093"/>
            <a:ext cx="1215476" cy="1357429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F02273-B250-EC21-522D-EEBCFBB7E4B0}"/>
              </a:ext>
            </a:extLst>
          </p:cNvPr>
          <p:cNvSpPr txBox="1">
            <a:spLocks/>
          </p:cNvSpPr>
          <p:nvPr/>
        </p:nvSpPr>
        <p:spPr>
          <a:xfrm>
            <a:off x="952500" y="2280258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Delta-Point source: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A44B53-E26E-0BAC-2419-2292308B2627}"/>
              </a:ext>
            </a:extLst>
          </p:cNvPr>
          <p:cNvSpPr/>
          <p:nvPr/>
        </p:nvSpPr>
        <p:spPr>
          <a:xfrm>
            <a:off x="16231411" y="7209859"/>
            <a:ext cx="182880" cy="18288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243A6D-CC07-FE70-7E0E-BA546DA6B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253" y="7034318"/>
            <a:ext cx="1120900" cy="10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58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C7E1-1B3C-5ECD-CC68-85065ED6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Green’s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196F1-35B3-7071-3C6E-2B8A1B2E70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CF475-0AF6-A0D6-F010-3D6E36FA7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26" y="2555089"/>
            <a:ext cx="3098340" cy="138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8078B-0B43-8AA7-18C4-7D454C9CD30D}"/>
              </a:ext>
            </a:extLst>
          </p:cNvPr>
          <p:cNvSpPr txBox="1"/>
          <p:nvPr/>
        </p:nvSpPr>
        <p:spPr>
          <a:xfrm>
            <a:off x="6410930" y="2173768"/>
            <a:ext cx="11562140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Green’s function for the domain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4AAE3-F001-D6A4-E61F-530DC07D5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1" y="5929906"/>
            <a:ext cx="4629705" cy="2346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FED52F-A58E-AE26-1CA4-FDB52F4FD18F}"/>
              </a:ext>
            </a:extLst>
          </p:cNvPr>
          <p:cNvSpPr txBox="1"/>
          <p:nvPr/>
        </p:nvSpPr>
        <p:spPr>
          <a:xfrm>
            <a:off x="6582649" y="6116406"/>
            <a:ext cx="10146688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Green’s function for the ball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1993-2518-CE76-5569-D1CC82C6A7DA}"/>
              </a:ext>
            </a:extLst>
          </p:cNvPr>
          <p:cNvSpPr txBox="1"/>
          <p:nvPr/>
        </p:nvSpPr>
        <p:spPr>
          <a:xfrm>
            <a:off x="6582649" y="7103231"/>
            <a:ext cx="8631850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(Has a simple analytical form)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99B4E-D93A-F291-340B-371BCC4E98C0}"/>
              </a:ext>
            </a:extLst>
          </p:cNvPr>
          <p:cNvSpPr txBox="1"/>
          <p:nvPr/>
        </p:nvSpPr>
        <p:spPr>
          <a:xfrm>
            <a:off x="6012804" y="3080426"/>
            <a:ext cx="8432065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(Usually hard to calculate)</a:t>
            </a:r>
          </a:p>
        </p:txBody>
      </p:sp>
    </p:spTree>
    <p:extLst>
      <p:ext uri="{BB962C8B-B14F-4D97-AF65-F5344CB8AC3E}">
        <p14:creationId xmlns:p14="http://schemas.microsoft.com/office/powerpoint/2010/main" val="978911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B41F-3C2A-1FCF-2B1D-698C2E97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Symmetry property of Green’s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3F9C4-D61D-894B-5B88-FC7CBA312F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86F1C84-60E2-4BB2-32FF-B91522CD7ED7}"/>
              </a:ext>
            </a:extLst>
          </p:cNvPr>
          <p:cNvSpPr/>
          <p:nvPr/>
        </p:nvSpPr>
        <p:spPr>
          <a:xfrm>
            <a:off x="3006135" y="3206536"/>
            <a:ext cx="7583424" cy="5864352"/>
          </a:xfrm>
          <a:prstGeom prst="cloud">
            <a:avLst/>
          </a:prstGeom>
          <a:noFill/>
          <a:ln w="508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32A09A-AAB6-327C-495B-46B7748786C5}"/>
              </a:ext>
            </a:extLst>
          </p:cNvPr>
          <p:cNvSpPr/>
          <p:nvPr/>
        </p:nvSpPr>
        <p:spPr>
          <a:xfrm>
            <a:off x="5971041" y="6145765"/>
            <a:ext cx="182880" cy="18288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5F139-4093-5F08-BB3A-B3C4C89FD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68" y="6454004"/>
            <a:ext cx="1120900" cy="10404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31C848-F58D-0D8A-7770-FB17C7B01B54}"/>
              </a:ext>
            </a:extLst>
          </p:cNvPr>
          <p:cNvSpPr/>
          <p:nvPr/>
        </p:nvSpPr>
        <p:spPr>
          <a:xfrm>
            <a:off x="7791951" y="6665164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D55480-5C55-20C0-F667-508E68E65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43" y="6810906"/>
            <a:ext cx="1215476" cy="1357429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35C2622F-5B95-5C00-1DF1-A2CA23AB5520}"/>
              </a:ext>
            </a:extLst>
          </p:cNvPr>
          <p:cNvSpPr/>
          <p:nvPr/>
        </p:nvSpPr>
        <p:spPr>
          <a:xfrm>
            <a:off x="12924384" y="3206536"/>
            <a:ext cx="7583424" cy="5864352"/>
          </a:xfrm>
          <a:prstGeom prst="cloud">
            <a:avLst/>
          </a:prstGeom>
          <a:noFill/>
          <a:ln w="508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5281B1-B356-016C-778E-79D2A024CCDB}"/>
              </a:ext>
            </a:extLst>
          </p:cNvPr>
          <p:cNvSpPr/>
          <p:nvPr/>
        </p:nvSpPr>
        <p:spPr>
          <a:xfrm>
            <a:off x="15889290" y="6145765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1C7365-F574-7047-37A1-2C2A1F29E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017" y="6454004"/>
            <a:ext cx="1120900" cy="104043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345412D-BB44-105A-ECF9-568588F003A2}"/>
              </a:ext>
            </a:extLst>
          </p:cNvPr>
          <p:cNvSpPr/>
          <p:nvPr/>
        </p:nvSpPr>
        <p:spPr>
          <a:xfrm>
            <a:off x="17710200" y="6665164"/>
            <a:ext cx="182880" cy="18288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A66BCA-5C6A-CEA0-AF33-3057A4C90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292" y="6810906"/>
            <a:ext cx="1215476" cy="1357429"/>
          </a:xfrm>
          <a:prstGeom prst="rect">
            <a:avLst/>
          </a:prstGeom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8711F404-43D0-B7FE-F9E8-845FA4A766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85739" y="5448968"/>
            <a:ext cx="492617" cy="1756252"/>
          </a:xfrm>
          <a:prstGeom prst="curvedConnector3">
            <a:avLst>
              <a:gd name="adj1" fmla="val -201977"/>
            </a:avLst>
          </a:prstGeom>
          <a:noFill/>
          <a:ln w="50800" cap="flat">
            <a:solidFill>
              <a:srgbClr val="FF0000"/>
            </a:solidFill>
            <a:prstDash val="solid"/>
            <a:round/>
            <a:head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80FD02EC-CA21-E5D5-76C4-7F17B0B3B2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677206" y="5457931"/>
            <a:ext cx="492617" cy="1756252"/>
          </a:xfrm>
          <a:prstGeom prst="curvedConnector3">
            <a:avLst>
              <a:gd name="adj1" fmla="val -201977"/>
            </a:avLst>
          </a:prstGeom>
          <a:noFill/>
          <a:ln w="50800" cap="flat">
            <a:solidFill>
              <a:srgbClr val="FF0000"/>
            </a:solidFill>
            <a:prstDash val="solid"/>
            <a:round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2E1B78F1-55BB-3962-034E-13326C121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8" y="11001846"/>
            <a:ext cx="9132795" cy="1129213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039ACB4-BD67-3E6D-BDFB-AEB8C60A5BD9}"/>
              </a:ext>
            </a:extLst>
          </p:cNvPr>
          <p:cNvSpPr txBox="1">
            <a:spLocks/>
          </p:cNvSpPr>
          <p:nvPr/>
        </p:nvSpPr>
        <p:spPr>
          <a:xfrm>
            <a:off x="1102659" y="10370515"/>
            <a:ext cx="22479000" cy="150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r>
              <a:rPr lang="en-US" sz="4800" dirty="0"/>
              <a:t>Use double side arrow to denote the symmetric property</a:t>
            </a:r>
          </a:p>
        </p:txBody>
      </p:sp>
    </p:spTree>
    <p:extLst>
      <p:ext uri="{BB962C8B-B14F-4D97-AF65-F5344CB8AC3E}">
        <p14:creationId xmlns:p14="http://schemas.microsoft.com/office/powerpoint/2010/main" val="1427432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1699-F70A-C1FB-5A26-E05EB0C9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with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28192-5174-ADB3-8237-463488D096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807509-BE71-4F1E-72DA-A5306528AB4F}"/>
              </a:ext>
            </a:extLst>
          </p:cNvPr>
          <p:cNvSpPr txBox="1">
            <a:spLocks/>
          </p:cNvSpPr>
          <p:nvPr/>
        </p:nvSpPr>
        <p:spPr>
          <a:xfrm>
            <a:off x="952500" y="2159277"/>
            <a:ext cx="22479000" cy="330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502329-841F-9454-89E8-BD4C311FE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462" y="5468474"/>
            <a:ext cx="10368867" cy="731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47C13-E5A2-2032-DD26-DBE7BBDED9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2" y="8763181"/>
            <a:ext cx="1456632" cy="1001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A9A61-4E3A-5E60-29D6-2EB56F5BD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3065815"/>
            <a:ext cx="16811036" cy="1645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536EA8-DC04-60C9-C088-0F7E4A596CEA}"/>
              </a:ext>
            </a:extLst>
          </p:cNvPr>
          <p:cNvSpPr/>
          <p:nvPr/>
        </p:nvSpPr>
        <p:spPr>
          <a:xfrm>
            <a:off x="9996702" y="2476500"/>
            <a:ext cx="8997220" cy="277671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C8E153-51CF-0EC7-6F3F-1AB090B9F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462" y="5468474"/>
            <a:ext cx="1036886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53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1699-F70A-C1FB-5A26-E05EB0C9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with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28192-5174-ADB3-8237-463488D096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807509-BE71-4F1E-72DA-A5306528AB4F}"/>
              </a:ext>
            </a:extLst>
          </p:cNvPr>
          <p:cNvSpPr txBox="1">
            <a:spLocks/>
          </p:cNvSpPr>
          <p:nvPr/>
        </p:nvSpPr>
        <p:spPr>
          <a:xfrm>
            <a:off x="952500" y="2159277"/>
            <a:ext cx="22479000" cy="330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A65658-60CE-FE91-2E2B-B26DCC1D18BC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8830D5B-B843-1F72-9C80-8C811A883B62}"/>
              </a:ext>
            </a:extLst>
          </p:cNvPr>
          <p:cNvSpPr/>
          <p:nvPr/>
        </p:nvSpPr>
        <p:spPr>
          <a:xfrm rot="16200000">
            <a:off x="8344728" y="7697367"/>
            <a:ext cx="755374" cy="2743200"/>
          </a:xfrm>
          <a:prstGeom prst="leftBrace">
            <a:avLst/>
          </a:prstGeom>
          <a:noFill/>
          <a:ln w="508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7A02D-1923-11E3-5355-43598F739786}"/>
              </a:ext>
            </a:extLst>
          </p:cNvPr>
          <p:cNvSpPr txBox="1"/>
          <p:nvPr/>
        </p:nvSpPr>
        <p:spPr>
          <a:xfrm>
            <a:off x="4853714" y="9053315"/>
            <a:ext cx="8280793" cy="122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Estimate contribution from 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39819E-1495-F6AB-3C1A-698668BBF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462" y="5468474"/>
            <a:ext cx="10368867" cy="731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0EBA38-CD6E-5A6B-7B3A-375C5501E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3065815"/>
            <a:ext cx="16811036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8F946F-D8A0-06EC-2C44-8D5AEA9F7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7177304"/>
            <a:ext cx="9330271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6D97-85AE-8D96-39E0-5C6EB9EE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1"/>
            <a:r>
              <a:rPr lang="en-US" dirty="0"/>
              <a:t>Surface reconstruction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FECF01-EC4E-23C7-4232-0017826B1303}"/>
              </a:ext>
            </a:extLst>
          </p:cNvPr>
          <p:cNvSpPr txBox="1">
            <a:spLocks/>
          </p:cNvSpPr>
          <p:nvPr/>
        </p:nvSpPr>
        <p:spPr>
          <a:xfrm>
            <a:off x="952499" y="2393201"/>
            <a:ext cx="22479001" cy="10394157"/>
          </a:xfrm>
          <a:prstGeom prst="rect">
            <a:avLst/>
          </a:prstGeom>
        </p:spPr>
        <p:txBody>
          <a:bodyPr/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23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85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347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09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685800" indent="-685800" hangingPunct="1">
              <a:buFont typeface="Wingdings" panose="05000000000000000000" pitchFamily="2" charset="2"/>
              <a:buChar char="q"/>
            </a:pPr>
            <a:r>
              <a:rPr lang="en-US" sz="4400" dirty="0" err="1">
                <a:effectLst/>
                <a:latin typeface="Times New Roman" panose="02020603050405020304" pitchFamily="18" charset="0"/>
              </a:rPr>
              <a:t>Kazhdan</a:t>
            </a:r>
            <a:r>
              <a:rPr lang="en-US" sz="4400" dirty="0">
                <a:effectLst/>
                <a:latin typeface="Times New Roman" panose="02020603050405020304" pitchFamily="18" charset="0"/>
              </a:rPr>
              <a:t>, M. </a:t>
            </a:r>
            <a:r>
              <a:rPr lang="en-US" sz="4400" dirty="0" err="1">
                <a:effectLst/>
                <a:latin typeface="Times New Roman" panose="02020603050405020304" pitchFamily="18" charset="0"/>
              </a:rPr>
              <a:t>Bolith</a:t>
            </a:r>
            <a:r>
              <a:rPr lang="en-US" sz="4400" dirty="0">
                <a:effectLst/>
                <a:latin typeface="Times New Roman" panose="02020603050405020304" pitchFamily="18" charset="0"/>
              </a:rPr>
              <a:t>, M. and Hoppe, H.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hangingPunct="1">
              <a:lnSpc>
                <a:spcPts val="12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“Poisson Surface Reconstruction”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(SGP 2006)</a:t>
            </a:r>
          </a:p>
          <a:p>
            <a:pPr marL="685800" indent="-685800" hangingPunct="1">
              <a:buFont typeface="Wingdings" panose="05000000000000000000" pitchFamily="2" charset="2"/>
              <a:buChar char="q"/>
            </a:pPr>
            <a:r>
              <a:rPr lang="en-US" sz="4400" dirty="0" err="1">
                <a:effectLst/>
                <a:latin typeface="Times New Roman" panose="02020603050405020304" pitchFamily="18" charset="0"/>
              </a:rPr>
              <a:t>Kazhdan</a:t>
            </a:r>
            <a:r>
              <a:rPr lang="en-US" sz="4400" dirty="0">
                <a:effectLst/>
                <a:latin typeface="Times New Roman" panose="02020603050405020304" pitchFamily="18" charset="0"/>
              </a:rPr>
              <a:t>, 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 </a:t>
            </a:r>
            <a:r>
              <a:rPr lang="en-US" sz="4400" dirty="0">
                <a:effectLst/>
                <a:latin typeface="Times New Roman" panose="02020603050405020304" pitchFamily="18" charset="0"/>
              </a:rPr>
              <a:t>Hoppe, H.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hangingPunct="1">
              <a:lnSpc>
                <a:spcPts val="12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“Screened Poisson surface reconstruction” (SIGGRAPH 2013)</a:t>
            </a:r>
            <a:endParaRPr lang="en-US" sz="44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hangingPunct="1">
              <a:buFont typeface="Wingdings" panose="05000000000000000000" pitchFamily="2" charset="2"/>
              <a:buChar char="q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857250" indent="-857250" hangingPunct="1">
              <a:buFont typeface="Arial" panose="020B0604020202020204" pitchFamily="34" charset="0"/>
              <a:buChar char="•"/>
            </a:pPr>
            <a:endParaRPr lang="en-US" sz="5400" dirty="0">
              <a:effectLst/>
              <a:latin typeface="NimbusRomNo9L" panose="00000500000000000000" pitchFamily="50" charset="0"/>
            </a:endParaRPr>
          </a:p>
          <a:p>
            <a:pPr marL="857250" indent="-857250" hangingPunct="1">
              <a:buFont typeface="Arial" panose="020B0604020202020204" pitchFamily="34" charset="0"/>
              <a:buChar char="•"/>
            </a:pPr>
            <a:endParaRPr lang="en-US" sz="5400" dirty="0">
              <a:latin typeface="NimbusRomNo9L" panose="00000500000000000000" pitchFamily="50" charset="0"/>
            </a:endParaRPr>
          </a:p>
          <a:p>
            <a:pPr hangingPunct="1"/>
            <a:endParaRPr lang="en-US" dirty="0"/>
          </a:p>
          <a:p>
            <a:pPr marL="1619250" lvl="1" indent="-857250" hangingPunct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E7A0-D4FC-F8CC-1157-C4DFB4DDC4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AED1C0-3E7B-BAE0-E9B2-BE1EFB9A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51" y="6234158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63617-C334-DEAC-F5CD-97AAEAD0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049" y="6234158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5C1F0-53D5-6DB9-9CC5-A1133E4A8CD3}"/>
              </a:ext>
            </a:extLst>
          </p:cNvPr>
          <p:cNvSpPr txBox="1"/>
          <p:nvPr/>
        </p:nvSpPr>
        <p:spPr>
          <a:xfrm>
            <a:off x="9925951" y="12147581"/>
            <a:ext cx="4758995" cy="85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https://hhoppe.com/proj/screenedpoisson/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81F316A-030C-6F96-6C23-134024636C8C}"/>
              </a:ext>
            </a:extLst>
          </p:cNvPr>
          <p:cNvSpPr/>
          <p:nvPr/>
        </p:nvSpPr>
        <p:spPr>
          <a:xfrm>
            <a:off x="10077450" y="9105900"/>
            <a:ext cx="3924300" cy="1066800"/>
          </a:xfrm>
          <a:prstGeom prst="rightArrow">
            <a:avLst>
              <a:gd name="adj1" fmla="val 50000"/>
              <a:gd name="adj2" fmla="val 126786"/>
            </a:avLst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5002866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1699-F70A-C1FB-5A26-E05EB0C9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with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28192-5174-ADB3-8237-463488D096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807509-BE71-4F1E-72DA-A5306528AB4F}"/>
              </a:ext>
            </a:extLst>
          </p:cNvPr>
          <p:cNvSpPr txBox="1">
            <a:spLocks/>
          </p:cNvSpPr>
          <p:nvPr/>
        </p:nvSpPr>
        <p:spPr>
          <a:xfrm>
            <a:off x="952500" y="2159277"/>
            <a:ext cx="22479000" cy="330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A65658-60CE-FE91-2E2B-B26DCC1D18BC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31419-2235-F90C-35F7-FA8B689B6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462" y="5468474"/>
            <a:ext cx="10368867" cy="731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55084-5AF6-F18D-652A-13EF4478E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3065815"/>
            <a:ext cx="16811036" cy="1645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7E4D57-7D29-4B7C-5AF6-937344049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7177304"/>
            <a:ext cx="9330271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671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1699-F70A-C1FB-5A26-E05EB0C9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with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28192-5174-ADB3-8237-463488D096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807509-BE71-4F1E-72DA-A5306528AB4F}"/>
              </a:ext>
            </a:extLst>
          </p:cNvPr>
          <p:cNvSpPr txBox="1">
            <a:spLocks/>
          </p:cNvSpPr>
          <p:nvPr/>
        </p:nvSpPr>
        <p:spPr>
          <a:xfrm>
            <a:off x="952500" y="2159277"/>
            <a:ext cx="22479000" cy="330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A65658-60CE-FE91-2E2B-B26DCC1D18BC}"/>
              </a:ext>
            </a:extLst>
          </p:cNvPr>
          <p:cNvSpPr txBox="1">
            <a:spLocks/>
          </p:cNvSpPr>
          <p:nvPr/>
        </p:nvSpPr>
        <p:spPr>
          <a:xfrm>
            <a:off x="952500" y="6248386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Estimator: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98866-CEA3-C825-0B3E-D0C3CC611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8921985"/>
            <a:ext cx="7686980" cy="109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E9052D-712A-D2BA-8325-50B5DDCE3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462" y="5468474"/>
            <a:ext cx="10368867" cy="731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18420-8373-CFA6-16C1-CCF3BB702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3065815"/>
            <a:ext cx="16811036" cy="1645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F553B2-8D2C-00F5-5FAD-10223C186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2" y="7177304"/>
            <a:ext cx="9330271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9443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7E63A-0376-8658-AE03-3629C3BA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4294E-7EED-0079-C7F5-A0ECC5CE2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5366881"/>
            <a:ext cx="22479001" cy="1264399"/>
          </a:xfrm>
        </p:spPr>
        <p:txBody>
          <a:bodyPr>
            <a:normAutofit/>
          </a:bodyPr>
          <a:lstStyle/>
          <a:p>
            <a:r>
              <a:rPr lang="en-US" dirty="0"/>
              <a:t>Representation formula using Green’s function: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1E261-7035-D299-CEFB-6FE5E1C880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2510D5-2208-F820-A125-17A3B7967452}"/>
              </a:ext>
            </a:extLst>
          </p:cNvPr>
          <p:cNvSpPr txBox="1">
            <a:spLocks/>
          </p:cNvSpPr>
          <p:nvPr/>
        </p:nvSpPr>
        <p:spPr>
          <a:xfrm>
            <a:off x="952500" y="10924523"/>
            <a:ext cx="22479001" cy="126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sz="5400" dirty="0"/>
              <a:t>Need an estimate for the Green’s function!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4F8ECC1-172B-6E6F-3DD9-6FB22E058D12}"/>
              </a:ext>
            </a:extLst>
          </p:cNvPr>
          <p:cNvSpPr txBox="1">
            <a:spLocks/>
          </p:cNvSpPr>
          <p:nvPr/>
        </p:nvSpPr>
        <p:spPr>
          <a:xfrm>
            <a:off x="952500" y="2159277"/>
            <a:ext cx="22479000" cy="330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Mean Value Theorem:</a:t>
            </a:r>
          </a:p>
          <a:p>
            <a:pPr hangingPunct="1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3FB09-2A4B-9AAF-904E-90178C0ED46F}"/>
              </a:ext>
            </a:extLst>
          </p:cNvPr>
          <p:cNvSpPr/>
          <p:nvPr/>
        </p:nvSpPr>
        <p:spPr>
          <a:xfrm>
            <a:off x="14685952" y="3644348"/>
            <a:ext cx="1229909" cy="64903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B7C2DD-3220-D207-F978-2EA74300E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2947364"/>
            <a:ext cx="16353170" cy="1645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9EC2A6-D5AB-5D36-9A68-66111D1C3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6199513"/>
            <a:ext cx="1625257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4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1BF2-ADAA-54C0-F85D-1927E725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 for Green’s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F4F9C-BCF0-58EA-C5A9-CD07754D0A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2F81E-80E0-8A92-33F9-B4452E5F6F44}"/>
              </a:ext>
            </a:extLst>
          </p:cNvPr>
          <p:cNvSpPr txBox="1"/>
          <p:nvPr/>
        </p:nvSpPr>
        <p:spPr>
          <a:xfrm>
            <a:off x="2587641" y="1903922"/>
            <a:ext cx="6613669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Delta point source PDE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EBE24-B703-0A48-0F6D-D12548AE1606}"/>
              </a:ext>
            </a:extLst>
          </p:cNvPr>
          <p:cNvSpPr txBox="1"/>
          <p:nvPr/>
        </p:nvSpPr>
        <p:spPr>
          <a:xfrm>
            <a:off x="9460896" y="1943915"/>
            <a:ext cx="506229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98D02-6AF9-E7B8-5CB2-89A834CD62D2}"/>
              </a:ext>
            </a:extLst>
          </p:cNvPr>
          <p:cNvSpPr txBox="1"/>
          <p:nvPr/>
        </p:nvSpPr>
        <p:spPr>
          <a:xfrm>
            <a:off x="10200220" y="1903922"/>
            <a:ext cx="6065443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/>
              <a:t>Mean value theorem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venir Next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1D8E1-8509-8CE7-292F-85EC1E7C5ACD}"/>
              </a:ext>
            </a:extLst>
          </p:cNvPr>
          <p:cNvSpPr txBox="1"/>
          <p:nvPr/>
        </p:nvSpPr>
        <p:spPr>
          <a:xfrm>
            <a:off x="2587641" y="3837603"/>
            <a:ext cx="17391418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5400" dirty="0"/>
              <a:t>MVT for Green’s function: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7621D-92B5-67CB-C8A5-BB077D4C47A1}"/>
              </a:ext>
            </a:extLst>
          </p:cNvPr>
          <p:cNvSpPr txBox="1"/>
          <p:nvPr/>
        </p:nvSpPr>
        <p:spPr>
          <a:xfrm>
            <a:off x="1776942" y="3358686"/>
            <a:ext cx="506229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/>
              <a:t>=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venir Next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611638-11E2-7CBD-BDA9-57BABCC04FA8}"/>
              </a:ext>
            </a:extLst>
          </p:cNvPr>
          <p:cNvSpPr txBox="1"/>
          <p:nvPr/>
        </p:nvSpPr>
        <p:spPr>
          <a:xfrm>
            <a:off x="2587641" y="8062801"/>
            <a:ext cx="4000775" cy="1382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Swap x and y: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EDF8C-5C12-EF82-5327-7B88992D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56" y="4659821"/>
            <a:ext cx="16343840" cy="2194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8593DF-6D19-AC50-A040-7C3E61C67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56" y="9283866"/>
            <a:ext cx="16340328" cy="220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58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02B6-D674-DE63-B41E-4B395BB7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 for Green’s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C390B-66C4-AB8A-D693-53064FA7DB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5EEE2-AFCA-6C3F-60FC-2788BD249C66}"/>
              </a:ext>
            </a:extLst>
          </p:cNvPr>
          <p:cNvSpPr txBox="1"/>
          <p:nvPr/>
        </p:nvSpPr>
        <p:spPr>
          <a:xfrm>
            <a:off x="2030056" y="3948590"/>
            <a:ext cx="17391418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5400" dirty="0"/>
              <a:t>MVT for </a:t>
            </a:r>
            <a:r>
              <a:rPr lang="en-US" sz="5400" dirty="0">
                <a:solidFill>
                  <a:srgbClr val="0070C0"/>
                </a:solidFill>
              </a:rPr>
              <a:t>x</a:t>
            </a:r>
            <a:r>
              <a:rPr lang="en-US" sz="5400" dirty="0"/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A6AF5-CB7C-AF4E-1D9E-3F2C25994421}"/>
              </a:ext>
            </a:extLst>
          </p:cNvPr>
          <p:cNvSpPr txBox="1"/>
          <p:nvPr/>
        </p:nvSpPr>
        <p:spPr>
          <a:xfrm>
            <a:off x="2030056" y="8493403"/>
            <a:ext cx="17391418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5400" dirty="0"/>
              <a:t>MVT for </a:t>
            </a:r>
            <a:r>
              <a:rPr lang="en-US" sz="5400" dirty="0">
                <a:solidFill>
                  <a:srgbClr val="FF0000"/>
                </a:solidFill>
              </a:rPr>
              <a:t>y</a:t>
            </a:r>
            <a:r>
              <a:rPr lang="en-US" sz="5400" dirty="0"/>
              <a:t>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4CBEF3-7E47-AB93-CFC8-E27F1E44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55" y="9283866"/>
            <a:ext cx="16229405" cy="2194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A0E000-130B-3B5B-CEEB-CE36E37D7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79" y="4576375"/>
            <a:ext cx="16118482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828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D4FC5A-7977-0360-C311-5FEF14333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285479"/>
            <a:ext cx="9595124" cy="8290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B4002-61BF-2184-E53E-DF93FEFA4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80" y="6262015"/>
            <a:ext cx="12395200" cy="18288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150E59-504A-5056-CA35-DB7AFD2F5321}"/>
              </a:ext>
            </a:extLst>
          </p:cNvPr>
          <p:cNvSpPr txBox="1">
            <a:spLocks/>
          </p:cNvSpPr>
          <p:nvPr/>
        </p:nvSpPr>
        <p:spPr>
          <a:xfrm>
            <a:off x="11765280" y="5446936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 Estimator: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85474E-C524-5373-1AFE-97F8BE1F8C63}"/>
              </a:ext>
            </a:extLst>
          </p:cNvPr>
          <p:cNvSpPr txBox="1">
            <a:spLocks/>
          </p:cNvSpPr>
          <p:nvPr/>
        </p:nvSpPr>
        <p:spPr>
          <a:xfrm>
            <a:off x="952500" y="3035565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016039-2AEF-65C6-4A1D-AA4EAFCE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2" y="2562636"/>
            <a:ext cx="163438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0836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478CC-ECAD-25C4-DD00-19AE3AE9C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285479"/>
            <a:ext cx="9595124" cy="829057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D416EB6-20C8-B6B4-A584-FC6AAE0ECAA7}"/>
              </a:ext>
            </a:extLst>
          </p:cNvPr>
          <p:cNvSpPr txBox="1">
            <a:spLocks/>
          </p:cNvSpPr>
          <p:nvPr/>
        </p:nvSpPr>
        <p:spPr>
          <a:xfrm>
            <a:off x="11765280" y="5446936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 Estimator: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05078-411A-044F-FFE4-4D55BD5DB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80" y="6262015"/>
            <a:ext cx="12395200" cy="1828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16034D-5E2E-59DF-5498-1E419A918676}"/>
              </a:ext>
            </a:extLst>
          </p:cNvPr>
          <p:cNvSpPr txBox="1">
            <a:spLocks/>
          </p:cNvSpPr>
          <p:nvPr/>
        </p:nvSpPr>
        <p:spPr>
          <a:xfrm>
            <a:off x="952500" y="3035565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E8639-E128-4A84-C46F-8A75A4102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2" y="2562636"/>
            <a:ext cx="163438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26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60C56-F758-6794-148A-A1B8A9E84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285479"/>
            <a:ext cx="9595124" cy="829057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6C2317F-4800-C69B-085E-5BA7508ED76B}"/>
              </a:ext>
            </a:extLst>
          </p:cNvPr>
          <p:cNvSpPr txBox="1">
            <a:spLocks/>
          </p:cNvSpPr>
          <p:nvPr/>
        </p:nvSpPr>
        <p:spPr>
          <a:xfrm>
            <a:off x="11765280" y="5446936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 Estimator: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C17D98-D429-6F28-3DD3-449CD26FD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80" y="6262015"/>
            <a:ext cx="12395200" cy="1828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310AA0-DE46-5AA9-9691-2C6A954B22CC}"/>
              </a:ext>
            </a:extLst>
          </p:cNvPr>
          <p:cNvSpPr txBox="1">
            <a:spLocks/>
          </p:cNvSpPr>
          <p:nvPr/>
        </p:nvSpPr>
        <p:spPr>
          <a:xfrm>
            <a:off x="952500" y="3035565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612F35-C71F-FF83-65B7-D41BCD353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2" y="2562636"/>
            <a:ext cx="163438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5363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E308C2-7BD6-5187-6863-D7719404C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285479"/>
            <a:ext cx="9595124" cy="8290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6E624-204F-2A24-3B70-78455CC59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80" y="6262015"/>
            <a:ext cx="12395200" cy="18288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DCE94B-9763-09E6-645C-DFA0B1158683}"/>
              </a:ext>
            </a:extLst>
          </p:cNvPr>
          <p:cNvSpPr txBox="1">
            <a:spLocks/>
          </p:cNvSpPr>
          <p:nvPr/>
        </p:nvSpPr>
        <p:spPr>
          <a:xfrm>
            <a:off x="11765280" y="5446936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 Estimator: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F350CA-1522-2921-8F63-351133BE5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80" y="7801675"/>
            <a:ext cx="9025180" cy="1828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D71200-46CB-BAD4-0217-7EFC2C91A2C7}"/>
              </a:ext>
            </a:extLst>
          </p:cNvPr>
          <p:cNvSpPr txBox="1">
            <a:spLocks/>
          </p:cNvSpPr>
          <p:nvPr/>
        </p:nvSpPr>
        <p:spPr>
          <a:xfrm>
            <a:off x="952500" y="3035565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Forward: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34FDE-D817-48CB-4ADD-74D6E43D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2" y="2562636"/>
            <a:ext cx="163438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3342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882235-0ED5-006C-0C16-745994CC75F3}"/>
              </a:ext>
            </a:extLst>
          </p:cNvPr>
          <p:cNvSpPr txBox="1">
            <a:spLocks/>
          </p:cNvSpPr>
          <p:nvPr/>
        </p:nvSpPr>
        <p:spPr>
          <a:xfrm>
            <a:off x="952499" y="3010459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5E2C1F-1937-9B53-1671-56682A212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718" y="4283954"/>
            <a:ext cx="9595124" cy="8293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681B5-5D66-5D59-0FDC-FA6A9B9AF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30" y="2642915"/>
            <a:ext cx="15756738" cy="219456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F522178-3071-642D-5137-2674C6CCD1E8}"/>
              </a:ext>
            </a:extLst>
          </p:cNvPr>
          <p:cNvSpPr txBox="1">
            <a:spLocks/>
          </p:cNvSpPr>
          <p:nvPr/>
        </p:nvSpPr>
        <p:spPr>
          <a:xfrm>
            <a:off x="952499" y="5421241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 Estimator: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509D16-9E1E-FF57-E97D-BE1358B5C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28"/>
            <a:ext cx="0" cy="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155F4A-BE26-F5E1-4777-1A1872BAE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8" y="6236320"/>
            <a:ext cx="1233330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35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6D97-85AE-8D96-39E0-5C6EB9EE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1"/>
            <a:r>
              <a:rPr lang="en-US" dirty="0"/>
              <a:t>Subsurface Scattering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FECF01-EC4E-23C7-4232-0017826B1303}"/>
              </a:ext>
            </a:extLst>
          </p:cNvPr>
          <p:cNvSpPr txBox="1">
            <a:spLocks/>
          </p:cNvSpPr>
          <p:nvPr/>
        </p:nvSpPr>
        <p:spPr>
          <a:xfrm>
            <a:off x="952499" y="2393201"/>
            <a:ext cx="22479001" cy="10394157"/>
          </a:xfrm>
          <a:prstGeom prst="rect">
            <a:avLst/>
          </a:prstGeom>
        </p:spPr>
        <p:txBody>
          <a:bodyPr/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23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85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347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09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685800" indent="-685800" hangingPunct="1">
              <a:buFont typeface="Wingdings" panose="05000000000000000000" pitchFamily="2" charset="2"/>
              <a:buChar char="q"/>
            </a:pPr>
            <a:r>
              <a:rPr lang="en-US" sz="4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Joe Stam </a:t>
            </a:r>
            <a:r>
              <a:rPr lang="en-US" sz="4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Multiple scattering as a diffusion process</a:t>
            </a:r>
            <a:r>
              <a:rPr lang="en-US" sz="4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(EGSR 1995)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Christensen, N. and Jensen, H.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Practical Guide to Global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llumination using Photon maps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SIGGRAPH 2000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0" i="1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’Eon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Irving, G. </a:t>
            </a:r>
          </a:p>
          <a:p>
            <a:pPr>
              <a:lnSpc>
                <a:spcPts val="120"/>
              </a:lnSpc>
            </a:pP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“A Quantized-Diffusion Model for Rendering Translucent Materials”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SIGGRAPH 2011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4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0" lvl="1" indent="0" hangingPunct="1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E7A0-D4FC-F8CC-1157-C4DFB4DDC4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67684-1F64-2B9D-B61C-84530589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59" y="7095888"/>
            <a:ext cx="5373347" cy="5333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C8521-809F-37EE-2564-65EB416491B2}"/>
              </a:ext>
            </a:extLst>
          </p:cNvPr>
          <p:cNvSpPr txBox="1"/>
          <p:nvPr/>
        </p:nvSpPr>
        <p:spPr>
          <a:xfrm>
            <a:off x="4854638" y="11928148"/>
            <a:ext cx="6661760" cy="85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https://graphics.stanford.edu/courses/cs348b-00/course8.pdf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E19715-D0A5-B4F9-40E4-2475E89BD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5583" y="7095887"/>
            <a:ext cx="5722255" cy="5333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17A58-AEFD-5B32-D441-5C403C771DD5}"/>
              </a:ext>
            </a:extLst>
          </p:cNvPr>
          <p:cNvSpPr txBox="1"/>
          <p:nvPr/>
        </p:nvSpPr>
        <p:spPr>
          <a:xfrm>
            <a:off x="12541076" y="11928148"/>
            <a:ext cx="5331268" cy="85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https://naml.us/paper/deon2011_subsurface.pdf</a:t>
            </a:r>
          </a:p>
        </p:txBody>
      </p:sp>
    </p:spTree>
    <p:extLst>
      <p:ext uri="{BB962C8B-B14F-4D97-AF65-F5344CB8AC3E}">
        <p14:creationId xmlns:p14="http://schemas.microsoft.com/office/powerpoint/2010/main" val="342801081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F1DEC-5B0A-5EAC-32CE-3B6F0B3F0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718" y="4285479"/>
            <a:ext cx="9595124" cy="829362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C268DF4-F256-965A-C157-CBBBE0DC7E60}"/>
              </a:ext>
            </a:extLst>
          </p:cNvPr>
          <p:cNvSpPr txBox="1">
            <a:spLocks/>
          </p:cNvSpPr>
          <p:nvPr/>
        </p:nvSpPr>
        <p:spPr>
          <a:xfrm>
            <a:off x="952499" y="5421241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 Estimator: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FBD06-9391-79B1-F034-B09C4A6E4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8" y="6236320"/>
            <a:ext cx="12333309" cy="18288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F2DCE3D-C8F7-610B-D8C9-5DB2F287F7ED}"/>
              </a:ext>
            </a:extLst>
          </p:cNvPr>
          <p:cNvSpPr txBox="1">
            <a:spLocks/>
          </p:cNvSpPr>
          <p:nvPr/>
        </p:nvSpPr>
        <p:spPr>
          <a:xfrm>
            <a:off x="952499" y="3010459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EC98CD-5AE8-7A9D-B086-1A6BB1AE2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30" y="2642915"/>
            <a:ext cx="1575673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510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5286A-E11C-07D7-4453-7B5244403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718" y="4282431"/>
            <a:ext cx="9595124" cy="829362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711D9F-E10F-13D9-1D9F-36B8CA3B8306}"/>
              </a:ext>
            </a:extLst>
          </p:cNvPr>
          <p:cNvSpPr txBox="1">
            <a:spLocks/>
          </p:cNvSpPr>
          <p:nvPr/>
        </p:nvSpPr>
        <p:spPr>
          <a:xfrm>
            <a:off x="952499" y="5421241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 Estimator: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33285-1018-CB1D-A54A-D5EA60C10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8" y="6236320"/>
            <a:ext cx="12333309" cy="18288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8FB2579-CD20-0854-9850-53D42F12C237}"/>
              </a:ext>
            </a:extLst>
          </p:cNvPr>
          <p:cNvSpPr txBox="1">
            <a:spLocks/>
          </p:cNvSpPr>
          <p:nvPr/>
        </p:nvSpPr>
        <p:spPr>
          <a:xfrm>
            <a:off x="952499" y="3010459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D90533-34C7-0216-C57F-03B1F8CA5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30" y="2642915"/>
            <a:ext cx="1575673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651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D67-A51E-4043-884C-2F6CEE7D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3F190-EB56-1B6A-E788-8D90FB55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31676-DB42-4B94-BED1-8ED79A9FA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718" y="4282431"/>
            <a:ext cx="9595124" cy="829362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3BB000-2F0D-A3BF-A825-1ADECBBC8F00}"/>
              </a:ext>
            </a:extLst>
          </p:cNvPr>
          <p:cNvSpPr txBox="1">
            <a:spLocks/>
          </p:cNvSpPr>
          <p:nvPr/>
        </p:nvSpPr>
        <p:spPr>
          <a:xfrm>
            <a:off x="952499" y="5421241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 Estimator: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AB2DCD-020E-52CC-926A-0A8B84D23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8" y="6236320"/>
            <a:ext cx="12333309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8C75B-EFDE-6ED4-24F7-BA3445C72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8" y="7695644"/>
            <a:ext cx="9035512" cy="18288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F696D5F-655D-DB25-50BC-0EED6C65312B}"/>
              </a:ext>
            </a:extLst>
          </p:cNvPr>
          <p:cNvSpPr txBox="1">
            <a:spLocks/>
          </p:cNvSpPr>
          <p:nvPr/>
        </p:nvSpPr>
        <p:spPr>
          <a:xfrm>
            <a:off x="952499" y="3010459"/>
            <a:ext cx="8423149" cy="163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Reverse: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06DD07-C228-7798-5A1A-A00695F22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30" y="2642915"/>
            <a:ext cx="1575673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0758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28E7-BEA0-EF2C-E9D8-03D13943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6DAF-44B4-63F0-01C9-0B0090F97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Start walks from sources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Globally importance sampling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Reuse walks</a:t>
            </a:r>
          </a:p>
          <a:p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231F7-6B24-F0DD-EA04-E86835AAE4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0594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28E7-BEA0-EF2C-E9D8-03D13943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6DAF-44B4-63F0-01C9-0B0090F97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Start walks from sources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Globally importance sampling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Reuse walks</a:t>
            </a:r>
          </a:p>
          <a:p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231F7-6B24-F0DD-EA04-E86835AAE4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43E945-44B1-F71B-0B2A-3AF7B97CA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956" y="2173768"/>
            <a:ext cx="10058400" cy="10058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F091DF-41B1-67DA-86A3-FB47DDC38D6E}"/>
              </a:ext>
            </a:extLst>
          </p:cNvPr>
          <p:cNvSpPr txBox="1"/>
          <p:nvPr/>
        </p:nvSpPr>
        <p:spPr>
          <a:xfrm>
            <a:off x="17475732" y="10927829"/>
            <a:ext cx="1690847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1 step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3891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28E7-BEA0-EF2C-E9D8-03D13943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6DAF-44B4-63F0-01C9-0B0090F97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Start walks from sources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Globally importance sampling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Reuse walks</a:t>
            </a:r>
          </a:p>
          <a:p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231F7-6B24-F0DD-EA04-E86835AAE4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2A4CC-84D7-3FD0-246A-1B3E01D3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956" y="2173768"/>
            <a:ext cx="10058400" cy="1005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0A9709-F0D4-E5DE-EB76-9370F8A32473}"/>
              </a:ext>
            </a:extLst>
          </p:cNvPr>
          <p:cNvSpPr txBox="1"/>
          <p:nvPr/>
        </p:nvSpPr>
        <p:spPr>
          <a:xfrm>
            <a:off x="17355506" y="10927829"/>
            <a:ext cx="1931299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2 steps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7565990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28E7-BEA0-EF2C-E9D8-03D13943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6DAF-44B4-63F0-01C9-0B0090F97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Start walks from sources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Globally importance sampling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Reuse walks</a:t>
            </a:r>
          </a:p>
          <a:p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231F7-6B24-F0DD-EA04-E86835AAE4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9F27B4-652F-90AB-99A8-B3850864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956" y="2173768"/>
            <a:ext cx="10058400" cy="1005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CE62AE-4609-4DA6-64B0-9006A9366DB9}"/>
              </a:ext>
            </a:extLst>
          </p:cNvPr>
          <p:cNvSpPr txBox="1"/>
          <p:nvPr/>
        </p:nvSpPr>
        <p:spPr>
          <a:xfrm>
            <a:off x="17355506" y="10927829"/>
            <a:ext cx="1931298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4 steps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5309993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28E7-BEA0-EF2C-E9D8-03D13943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6DAF-44B4-63F0-01C9-0B0090F97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Start walks from sources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Globally importance sampling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Reuse walks</a:t>
            </a:r>
          </a:p>
          <a:p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231F7-6B24-F0DD-EA04-E86835AAE4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B3718-F4FC-D8E5-1E43-01E4A57D4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956" y="2173768"/>
            <a:ext cx="10058400" cy="1005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232FC5-B561-EB5B-EDCE-AB01D893CBEB}"/>
              </a:ext>
            </a:extLst>
          </p:cNvPr>
          <p:cNvSpPr txBox="1"/>
          <p:nvPr/>
        </p:nvSpPr>
        <p:spPr>
          <a:xfrm>
            <a:off x="16708869" y="10942071"/>
            <a:ext cx="3681777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Hits boundary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5435785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B4D2-4FF7-B8B6-2DA2-37B10D7D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Estimator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BE697-B1B2-2A96-1C2D-C752CE8045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D42E4-B5EF-27CB-2BDA-AE8227541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67" y="2560317"/>
            <a:ext cx="6488477" cy="6488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5E28C2-65E6-4F67-343E-E2940036E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614" y="2560316"/>
            <a:ext cx="6488477" cy="648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0B24A-E6E1-7ED8-1EE6-C523DE458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2560318"/>
            <a:ext cx="6488477" cy="6488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6CD6A9-1CF6-F1D4-700A-D5606F5E4EC7}"/>
              </a:ext>
            </a:extLst>
          </p:cNvPr>
          <p:cNvSpPr txBox="1"/>
          <p:nvPr/>
        </p:nvSpPr>
        <p:spPr>
          <a:xfrm>
            <a:off x="2990637" y="8145248"/>
            <a:ext cx="2412200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1 sample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5B27B-E070-8B36-95A5-4AAEA2D54707}"/>
              </a:ext>
            </a:extLst>
          </p:cNvPr>
          <p:cNvSpPr txBox="1"/>
          <p:nvPr/>
        </p:nvSpPr>
        <p:spPr>
          <a:xfrm>
            <a:off x="10459388" y="8145246"/>
            <a:ext cx="2965235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64 samples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A975B0-A030-0C94-4799-34494607A403}"/>
              </a:ext>
            </a:extLst>
          </p:cNvPr>
          <p:cNvSpPr txBox="1"/>
          <p:nvPr/>
        </p:nvSpPr>
        <p:spPr>
          <a:xfrm>
            <a:off x="18258358" y="8145244"/>
            <a:ext cx="2857835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Converged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62028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6CA9-C65F-C538-91B2-0F54642B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Poisson’s equation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A0C88-283C-8A78-3949-FAA35D129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9" y="2393201"/>
            <a:ext cx="22479001" cy="1156823"/>
          </a:xfrm>
        </p:spPr>
        <p:txBody>
          <a:bodyPr/>
          <a:lstStyle/>
          <a:p>
            <a:r>
              <a:rPr lang="en-US" dirty="0"/>
              <a:t>Linear Property: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E74BC-9065-10AF-00C7-1701ED2A10BF}"/>
              </a:ext>
            </a:extLst>
          </p:cNvPr>
          <p:cNvSpPr txBox="1"/>
          <p:nvPr/>
        </p:nvSpPr>
        <p:spPr>
          <a:xfrm>
            <a:off x="10060969" y="3223428"/>
            <a:ext cx="4262064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Source only part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222F6-FE97-DF49-7F79-FE7927DA0EC1}"/>
              </a:ext>
            </a:extLst>
          </p:cNvPr>
          <p:cNvSpPr txBox="1"/>
          <p:nvPr/>
        </p:nvSpPr>
        <p:spPr>
          <a:xfrm>
            <a:off x="16194501" y="3204728"/>
            <a:ext cx="6434919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Boundary only part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0A198-D44E-6BB8-0547-A7D5213E68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70B3BD7D-6481-B2E7-86A7-FE8DB06967CA}"/>
              </a:ext>
            </a:extLst>
          </p:cNvPr>
          <p:cNvSpPr/>
          <p:nvPr/>
        </p:nvSpPr>
        <p:spPr>
          <a:xfrm>
            <a:off x="1130269" y="5532866"/>
            <a:ext cx="6305954" cy="4633111"/>
          </a:xfrm>
          <a:prstGeom prst="cloud">
            <a:avLst/>
          </a:prstGeom>
          <a:noFill/>
          <a:ln w="50800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AAD1310-2366-465D-08F1-55CDB9834EBE}"/>
              </a:ext>
            </a:extLst>
          </p:cNvPr>
          <p:cNvSpPr/>
          <p:nvPr/>
        </p:nvSpPr>
        <p:spPr>
          <a:xfrm>
            <a:off x="9025630" y="5343752"/>
            <a:ext cx="6305954" cy="4633111"/>
          </a:xfrm>
          <a:prstGeom prst="cloud">
            <a:avLst/>
          </a:prstGeom>
          <a:noFill/>
          <a:ln w="508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685DA22-3ACC-8651-AC0C-9653985FB4FF}"/>
              </a:ext>
            </a:extLst>
          </p:cNvPr>
          <p:cNvSpPr/>
          <p:nvPr/>
        </p:nvSpPr>
        <p:spPr>
          <a:xfrm>
            <a:off x="16323466" y="5343752"/>
            <a:ext cx="6305954" cy="4633111"/>
          </a:xfrm>
          <a:prstGeom prst="cloud">
            <a:avLst/>
          </a:prstGeom>
          <a:noFill/>
          <a:ln w="50800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BB2AD-B534-4441-29C2-B60A688A5A6F}"/>
              </a:ext>
            </a:extLst>
          </p:cNvPr>
          <p:cNvSpPr txBox="1"/>
          <p:nvPr/>
        </p:nvSpPr>
        <p:spPr>
          <a:xfrm>
            <a:off x="8013118" y="6385036"/>
            <a:ext cx="595997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9537C-180C-88F6-9448-A17A930F90D0}"/>
              </a:ext>
            </a:extLst>
          </p:cNvPr>
          <p:cNvSpPr txBox="1"/>
          <p:nvPr/>
        </p:nvSpPr>
        <p:spPr>
          <a:xfrm>
            <a:off x="14628976" y="7019761"/>
            <a:ext cx="2397099" cy="1138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53A568-DBC5-C701-CCE9-AEF669B5BEDD}"/>
              </a:ext>
            </a:extLst>
          </p:cNvPr>
          <p:cNvSpPr txBox="1"/>
          <p:nvPr/>
        </p:nvSpPr>
        <p:spPr>
          <a:xfrm>
            <a:off x="2818261" y="6676606"/>
            <a:ext cx="2929969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Sources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6E88EE-E181-FA6F-514B-C3EE7A028BF1}"/>
              </a:ext>
            </a:extLst>
          </p:cNvPr>
          <p:cNvSpPr txBox="1"/>
          <p:nvPr/>
        </p:nvSpPr>
        <p:spPr>
          <a:xfrm>
            <a:off x="10713622" y="6560661"/>
            <a:ext cx="2929969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Sources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5492BC-5233-2A0D-C6DD-7F8389601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9" y="9674309"/>
            <a:ext cx="16985262" cy="26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736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62B4-EB06-44EB-E1BA-C6347417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 Solver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EA0C4-3FE3-160A-C066-C42E7FE12F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40978-FF0A-7F78-A8D9-72498932A49F}"/>
              </a:ext>
            </a:extLst>
          </p:cNvPr>
          <p:cNvSpPr txBox="1"/>
          <p:nvPr/>
        </p:nvSpPr>
        <p:spPr>
          <a:xfrm>
            <a:off x="4458078" y="4018229"/>
            <a:ext cx="161583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8FECCB4-B693-0D29-4048-B6490CE1FFEF}"/>
              </a:ext>
            </a:extLst>
          </p:cNvPr>
          <p:cNvSpPr txBox="1">
            <a:spLocks/>
          </p:cNvSpPr>
          <p:nvPr/>
        </p:nvSpPr>
        <p:spPr>
          <a:xfrm>
            <a:off x="952499" y="2393201"/>
            <a:ext cx="22479001" cy="10394157"/>
          </a:xfrm>
          <a:prstGeom prst="rect">
            <a:avLst/>
          </a:prstGeom>
        </p:spPr>
        <p:txBody>
          <a:bodyPr/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23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85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347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09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Traditional PDE solver</a:t>
            </a:r>
          </a:p>
          <a:p>
            <a:pPr marL="857250" indent="-857250" hangingPunct="1">
              <a:buFont typeface="Arial" panose="020B0604020202020204" pitchFamily="34" charset="0"/>
              <a:buChar char="•"/>
            </a:pPr>
            <a:r>
              <a:rPr lang="en-US" sz="6000" dirty="0"/>
              <a:t>Finite element method</a:t>
            </a:r>
          </a:p>
          <a:p>
            <a:pPr marL="857250" indent="-857250" hangingPunct="1">
              <a:buFont typeface="Arial" panose="020B0604020202020204" pitchFamily="34" charset="0"/>
              <a:buChar char="•"/>
            </a:pPr>
            <a:r>
              <a:rPr lang="en-US" sz="6000" dirty="0"/>
              <a:t>Finite difference method</a:t>
            </a:r>
          </a:p>
          <a:p>
            <a:pPr hangingPunct="1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72381E-D4CE-97F5-194B-6506016393D8}"/>
              </a:ext>
            </a:extLst>
          </p:cNvPr>
          <p:cNvGrpSpPr/>
          <p:nvPr/>
        </p:nvGrpSpPr>
        <p:grpSpPr>
          <a:xfrm>
            <a:off x="13890717" y="2268903"/>
            <a:ext cx="9459639" cy="7373265"/>
            <a:chOff x="13890717" y="2268903"/>
            <a:chExt cx="9459639" cy="73732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B43614-A428-1A67-28B2-F74E2E43C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90717" y="2268903"/>
              <a:ext cx="9459639" cy="6912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E79C32-121B-D66F-B8D8-9607791EDBFA}"/>
                </a:ext>
              </a:extLst>
            </p:cNvPr>
            <p:cNvSpPr txBox="1"/>
            <p:nvPr/>
          </p:nvSpPr>
          <p:spPr>
            <a:xfrm>
              <a:off x="14186790" y="8721403"/>
              <a:ext cx="8867491" cy="920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cs.dartmouth.edu/wjarosz/publications/sawhneyseyb22gridfree.html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F546E36-0021-85A9-06FB-228CCD898F35}"/>
              </a:ext>
            </a:extLst>
          </p:cNvPr>
          <p:cNvSpPr txBox="1"/>
          <p:nvPr/>
        </p:nvSpPr>
        <p:spPr>
          <a:xfrm>
            <a:off x="-1230662" y="7823864"/>
            <a:ext cx="16288654" cy="3154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600" dirty="0"/>
              <a:t>Meshing is costly for complex shape</a:t>
            </a:r>
          </a:p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35092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9D2B5-D1A1-DF4C-254F-EE2EF16E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Part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C3B93-B1E9-1632-9931-FCF1D9F9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173768"/>
            <a:ext cx="9374124" cy="2138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53698F-CD05-2461-4F37-985D9F1F0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94" y="4169369"/>
            <a:ext cx="4349496" cy="2134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2CB33-89FF-6A3E-FEEC-164081C62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66" y="5388866"/>
            <a:ext cx="6856552" cy="2197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95A9-4EF7-1668-E9E5-929AE34CC8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26902-0085-B118-885D-EBF3D9B2835F}"/>
              </a:ext>
            </a:extLst>
          </p:cNvPr>
          <p:cNvSpPr txBox="1"/>
          <p:nvPr/>
        </p:nvSpPr>
        <p:spPr>
          <a:xfrm>
            <a:off x="1450226" y="4414059"/>
            <a:ext cx="2609368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1. Sample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35CCB6-1FF4-3B50-C103-5E01A2480389}"/>
              </a:ext>
            </a:extLst>
          </p:cNvPr>
          <p:cNvSpPr txBox="1"/>
          <p:nvPr/>
        </p:nvSpPr>
        <p:spPr>
          <a:xfrm>
            <a:off x="1450226" y="5581005"/>
            <a:ext cx="14433118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2. Estimate the solution using Green’s function estimator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63449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3EA7-4FFC-95F5-AD7B-7E68D480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Boundary Part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4EE71-C15D-21DF-1742-F4DE400315DD}"/>
              </a:ext>
            </a:extLst>
          </p:cNvPr>
          <p:cNvSpPr txBox="1"/>
          <p:nvPr/>
        </p:nvSpPr>
        <p:spPr>
          <a:xfrm>
            <a:off x="952018" y="4086693"/>
            <a:ext cx="14744700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58702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dirty="0"/>
              <a:t>Use finite difference method to estimate the derivative.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E35C2B-6430-2439-3685-118D2BE22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44" y="5183536"/>
            <a:ext cx="3800073" cy="18104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27ACD-F5B0-20EF-D830-FE43189C52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FFE9D5-7F25-4D22-7BBA-6671B4CDB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321852"/>
            <a:ext cx="8701348" cy="16249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1B64CE-1547-960E-9A26-0821670DC83C}"/>
              </a:ext>
            </a:extLst>
          </p:cNvPr>
          <p:cNvSpPr txBox="1"/>
          <p:nvPr/>
        </p:nvSpPr>
        <p:spPr>
          <a:xfrm>
            <a:off x="952018" y="5233319"/>
            <a:ext cx="2609368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1. Sample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AE9667-FB3F-396F-4444-E2D06C04C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54" y="2557152"/>
            <a:ext cx="679896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37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3EA7-4FFC-95F5-AD7B-7E68D480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Boundary Part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4EE71-C15D-21DF-1742-F4DE400315DD}"/>
              </a:ext>
            </a:extLst>
          </p:cNvPr>
          <p:cNvSpPr txBox="1"/>
          <p:nvPr/>
        </p:nvSpPr>
        <p:spPr>
          <a:xfrm>
            <a:off x="952018" y="4086693"/>
            <a:ext cx="14744700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58702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dirty="0"/>
              <a:t>Use finite difference method to estimate the derivative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E35C2B-6430-2439-3685-118D2BE2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44" y="5183536"/>
            <a:ext cx="3800073" cy="18104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27ACD-F5B0-20EF-D830-FE43189C52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FFE9D5-7F25-4D22-7BBA-6671B4CDB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321852"/>
            <a:ext cx="8701348" cy="1624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EBC3C-A708-24BC-9720-49120E0A6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56" y="6787332"/>
            <a:ext cx="1066889" cy="12913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1B64CE-1547-960E-9A26-0821670DC83C}"/>
              </a:ext>
            </a:extLst>
          </p:cNvPr>
          <p:cNvSpPr txBox="1"/>
          <p:nvPr/>
        </p:nvSpPr>
        <p:spPr>
          <a:xfrm>
            <a:off x="952018" y="5233319"/>
            <a:ext cx="2609368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1. Sample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05F123-39A9-81A4-DD05-D3CD6444859B}"/>
              </a:ext>
            </a:extLst>
          </p:cNvPr>
          <p:cNvSpPr txBox="1"/>
          <p:nvPr/>
        </p:nvSpPr>
        <p:spPr>
          <a:xfrm>
            <a:off x="952018" y="6400265"/>
            <a:ext cx="6148799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2. Push the point out by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2A425-E107-1541-45DE-2E9BACBE3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54" y="2557152"/>
            <a:ext cx="679896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5483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3EA7-4FFC-95F5-AD7B-7E68D480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Boundary Part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4EE71-C15D-21DF-1742-F4DE400315DD}"/>
              </a:ext>
            </a:extLst>
          </p:cNvPr>
          <p:cNvSpPr txBox="1"/>
          <p:nvPr/>
        </p:nvSpPr>
        <p:spPr>
          <a:xfrm>
            <a:off x="952018" y="4086693"/>
            <a:ext cx="14744700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58702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dirty="0"/>
              <a:t>Use finite difference method to estimate the derivative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E35C2B-6430-2439-3685-118D2BE2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44" y="5183536"/>
            <a:ext cx="3800073" cy="18104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27ACD-F5B0-20EF-D830-FE43189C52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FFE9D5-7F25-4D22-7BBA-6671B4CDB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321852"/>
            <a:ext cx="8701348" cy="1624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EBC3C-A708-24BC-9720-49120E0A6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56" y="6787332"/>
            <a:ext cx="1066889" cy="1291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18541F-6600-DD14-7DB3-2C8E796929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54" y="10024492"/>
            <a:ext cx="6247691" cy="1645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1B64CE-1547-960E-9A26-0821670DC83C}"/>
              </a:ext>
            </a:extLst>
          </p:cNvPr>
          <p:cNvSpPr txBox="1"/>
          <p:nvPr/>
        </p:nvSpPr>
        <p:spPr>
          <a:xfrm>
            <a:off x="952018" y="5233319"/>
            <a:ext cx="2609368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1. Sample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05F123-39A9-81A4-DD05-D3CD6444859B}"/>
              </a:ext>
            </a:extLst>
          </p:cNvPr>
          <p:cNvSpPr txBox="1"/>
          <p:nvPr/>
        </p:nvSpPr>
        <p:spPr>
          <a:xfrm>
            <a:off x="952018" y="6400265"/>
            <a:ext cx="6148799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2. Push the point out by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30E74A-C78B-6B78-C46E-4EF4A7683B20}"/>
              </a:ext>
            </a:extLst>
          </p:cNvPr>
          <p:cNvSpPr txBox="1"/>
          <p:nvPr/>
        </p:nvSpPr>
        <p:spPr>
          <a:xfrm>
            <a:off x="952018" y="7587769"/>
            <a:ext cx="9048750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3. Estimate the Green’s function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DB608C-92D6-C98D-06AE-935546AFB8EC}"/>
              </a:ext>
            </a:extLst>
          </p:cNvPr>
          <p:cNvSpPr txBox="1"/>
          <p:nvPr/>
        </p:nvSpPr>
        <p:spPr>
          <a:xfrm>
            <a:off x="952018" y="8734395"/>
            <a:ext cx="12418542" cy="129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/>
              <a:t>4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. </a:t>
            </a:r>
            <a:r>
              <a:rPr lang="en-US" sz="4800" dirty="0"/>
              <a:t>Estimate the solution through finite difference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61DDD-A361-1640-9DF7-87DFD70120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54" y="2557152"/>
            <a:ext cx="679896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75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225B-30AB-D54C-5C4A-28E6C457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Forward &amp; Reverse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7BA5F5-09F3-D115-7FAA-237B14A17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24" y="3491771"/>
            <a:ext cx="17391418" cy="8963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2077A-06CD-C21B-88FB-27E5F27E9F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1E980F-1B6D-6F63-D424-16D5D848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8"/>
            <a:ext cx="563105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0699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225B-30AB-D54C-5C4A-28E6C457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Forward &amp; Reverse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5B1A1-1E16-41A9-CB65-FE1DE731F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24" y="3482358"/>
            <a:ext cx="17391418" cy="8963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7D96B-7AEE-DC82-C99C-3723FBB4B4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B8F6E-54A4-D007-721C-CDB8AAB7A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8"/>
            <a:ext cx="1070416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2218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225B-30AB-D54C-5C4A-28E6C457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Forward &amp; Reverse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7EB45-94A8-03C9-A2C0-EB397BC23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24" y="3491772"/>
            <a:ext cx="17391418" cy="8963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AF234-D009-0336-8C6E-736DF36BC2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C3E7-68D0-EC3F-A6D0-2FA7F407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8"/>
            <a:ext cx="1070416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084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225B-30AB-D54C-5C4A-28E6C457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Forward &amp; Reverse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A6BD6-995C-7CCE-0845-B4357F4B6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24" y="3491772"/>
            <a:ext cx="17391418" cy="8963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D3BEC-22E0-0699-E457-24CEF749E0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B520D-18B9-2A29-5430-16F317E97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8"/>
            <a:ext cx="1070416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4550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225B-30AB-D54C-5C4A-28E6C457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Forward &amp; Reverse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84191-B8F8-4ECD-3450-5EACBCA53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42" y="3491772"/>
            <a:ext cx="17391418" cy="8963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8F35A-1C6B-CFC9-21C6-D54F1DB78D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EB157-ADD2-55CB-08C7-069B18E0A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8"/>
            <a:ext cx="136573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847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225B-30AB-D54C-5C4A-28E6C457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Forward &amp; Reverse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84191-B8F8-4ECD-3450-5EACBCA53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42" y="3491772"/>
            <a:ext cx="17391418" cy="8963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8F35A-1C6B-CFC9-21C6-D54F1DB78D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88D4A-7778-61E3-7AAD-F7E849545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8"/>
            <a:ext cx="932492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15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13DA-179B-4B43-9535-8D0770C8D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in Rendering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D63FF-CAD4-C7C3-66AF-809C4F777F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440FE8-6FC6-AAD5-AF36-E7DF8946B433}"/>
              </a:ext>
            </a:extLst>
          </p:cNvPr>
          <p:cNvSpPr txBox="1">
            <a:spLocks/>
          </p:cNvSpPr>
          <p:nvPr/>
        </p:nvSpPr>
        <p:spPr>
          <a:xfrm>
            <a:off x="952499" y="2393201"/>
            <a:ext cx="22479001" cy="10394157"/>
          </a:xfrm>
          <a:prstGeom prst="rect">
            <a:avLst/>
          </a:prstGeom>
        </p:spPr>
        <p:txBody>
          <a:bodyPr/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23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85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347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09451" marR="58702" indent="-696451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based method</a:t>
            </a:r>
          </a:p>
          <a:p>
            <a:pPr marL="857250" indent="-857250" hangingPunct="1">
              <a:buFont typeface="Wingdings" panose="05000000000000000000" pitchFamily="2" charset="2"/>
              <a:buChar char="q"/>
            </a:pP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“Radiosity and Realistic Image Synthesis” </a:t>
            </a:r>
          </a:p>
          <a:p>
            <a:pPr hangingPunct="1">
              <a:lnSpc>
                <a:spcPts val="12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Wallace, J. and Cohen, M. (1993)</a:t>
            </a:r>
          </a:p>
          <a:p>
            <a:pPr marL="857250" indent="-857250" hangingPunct="1">
              <a:buFont typeface="Wingdings" panose="05000000000000000000" pitchFamily="2" charset="2"/>
              <a:buChar char="q"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hangingPunct="1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Monte-Carlo method</a:t>
            </a:r>
          </a:p>
          <a:p>
            <a:pPr marL="857250" indent="-857250" hangingPunct="1">
              <a:buFont typeface="Wingdings" panose="05000000000000000000" pitchFamily="2" charset="2"/>
              <a:buChar char="q"/>
            </a:pP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Rendering Equation” </a:t>
            </a:r>
          </a:p>
          <a:p>
            <a:pPr hangingPunct="1">
              <a:lnSpc>
                <a:spcPts val="120"/>
              </a:lnSpc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T.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Kajiya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(1986)</a:t>
            </a:r>
          </a:p>
          <a:p>
            <a:pPr hangingPunct="1">
              <a:lnSpc>
                <a:spcPts val="120"/>
              </a:lnSpc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hangingPunct="1">
              <a:lnSpc>
                <a:spcPts val="120"/>
              </a:lnSpc>
              <a:buFont typeface="Wingdings" panose="05000000000000000000" pitchFamily="2" charset="2"/>
              <a:buChar char="q"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</a:t>
            </a:r>
          </a:p>
          <a:p>
            <a:pPr hangingPunct="1"/>
            <a:endParaRPr lang="en-US" sz="7200" dirty="0"/>
          </a:p>
          <a:p>
            <a:pPr marL="1619250" lvl="1" indent="-857250" hangingPunct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56249-CFFB-97FD-423C-B771DA7F1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992" y="2173768"/>
            <a:ext cx="4730130" cy="4730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E02B46-F8CC-D55D-A296-34DF6E8B233D}"/>
              </a:ext>
            </a:extLst>
          </p:cNvPr>
          <p:cNvSpPr txBox="1"/>
          <p:nvPr/>
        </p:nvSpPr>
        <p:spPr>
          <a:xfrm>
            <a:off x="15810931" y="6491195"/>
            <a:ext cx="6838090" cy="92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www.cg.tuwien.ac.at/research/rendering/rays-radio/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CA7CF-112A-B385-FB3E-64695F37B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774" y="7729304"/>
            <a:ext cx="7014566" cy="4676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DBEF50-0C7D-AF4D-7A6B-88C6AFF26B3D}"/>
              </a:ext>
            </a:extLst>
          </p:cNvPr>
          <p:cNvSpPr txBox="1"/>
          <p:nvPr/>
        </p:nvSpPr>
        <p:spPr>
          <a:xfrm>
            <a:off x="15442276" y="12219428"/>
            <a:ext cx="7575400" cy="92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raytracing.github.io/books/RayTracingInOneWeekend.html</a:t>
            </a:r>
          </a:p>
        </p:txBody>
      </p:sp>
    </p:spTree>
    <p:extLst>
      <p:ext uri="{BB962C8B-B14F-4D97-AF65-F5344CB8AC3E}">
        <p14:creationId xmlns:p14="http://schemas.microsoft.com/office/powerpoint/2010/main" val="133866031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225B-30AB-D54C-5C4A-28E6C457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Gather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53B8E-364C-A64E-A696-04A97093F0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60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B76F24-A331-A5CB-4BE0-F82C0B4F1C17}"/>
              </a:ext>
            </a:extLst>
          </p:cNvPr>
          <p:cNvGrpSpPr/>
          <p:nvPr/>
        </p:nvGrpSpPr>
        <p:grpSpPr>
          <a:xfrm>
            <a:off x="8263359" y="3535679"/>
            <a:ext cx="7416447" cy="8161521"/>
            <a:chOff x="8263359" y="3535679"/>
            <a:chExt cx="7416447" cy="81615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0F8DD1-B4C0-D55E-D47B-35B6B937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63359" y="3535679"/>
              <a:ext cx="7416447" cy="74164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8788CD-E8F0-A3D5-186C-9FE0E698444D}"/>
                </a:ext>
              </a:extLst>
            </p:cNvPr>
            <p:cNvSpPr txBox="1"/>
            <p:nvPr/>
          </p:nvSpPr>
          <p:spPr>
            <a:xfrm>
              <a:off x="9120396" y="10653324"/>
              <a:ext cx="6185669" cy="104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/>
                <a:t>Reverse </a:t>
              </a:r>
              <a:r>
                <a:rPr lang="en-US" sz="3200" dirty="0" err="1"/>
                <a:t>WoS</a:t>
              </a:r>
              <a:r>
                <a:rPr lang="en-US" sz="3200" dirty="0"/>
                <a:t>  (</a:t>
              </a: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Insufficient samples)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1B12C9-A4A1-10C5-99FE-94490241BBD8}"/>
              </a:ext>
            </a:extLst>
          </p:cNvPr>
          <p:cNvGrpSpPr/>
          <p:nvPr/>
        </p:nvGrpSpPr>
        <p:grpSpPr>
          <a:xfrm>
            <a:off x="15679805" y="3535679"/>
            <a:ext cx="7416447" cy="8161521"/>
            <a:chOff x="15679805" y="3535679"/>
            <a:chExt cx="7416447" cy="81615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DF881D-FE90-F475-4D2B-FAC80A023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5679805" y="3535679"/>
              <a:ext cx="7416447" cy="74164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C70B72-AE8D-CEC7-92DD-28A02E06DF1C}"/>
                </a:ext>
              </a:extLst>
            </p:cNvPr>
            <p:cNvSpPr txBox="1"/>
            <p:nvPr/>
          </p:nvSpPr>
          <p:spPr>
            <a:xfrm>
              <a:off x="16683527" y="10653324"/>
              <a:ext cx="6022161" cy="104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/>
                <a:t>Final gather through forward walks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E4A298-5771-333D-297A-180C10ACA5DC}"/>
              </a:ext>
            </a:extLst>
          </p:cNvPr>
          <p:cNvGrpSpPr/>
          <p:nvPr/>
        </p:nvGrpSpPr>
        <p:grpSpPr>
          <a:xfrm>
            <a:off x="846913" y="3535680"/>
            <a:ext cx="7416446" cy="8161520"/>
            <a:chOff x="846913" y="3535680"/>
            <a:chExt cx="7416446" cy="81615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750585-A84B-6056-F9D0-9334203BF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46913" y="3535680"/>
              <a:ext cx="7416446" cy="74164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DF5FAA-52D6-E6D3-17A7-FC9201B7A50B}"/>
                </a:ext>
              </a:extLst>
            </p:cNvPr>
            <p:cNvSpPr txBox="1"/>
            <p:nvPr/>
          </p:nvSpPr>
          <p:spPr>
            <a:xfrm>
              <a:off x="2643148" y="10653324"/>
              <a:ext cx="2766463" cy="104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/>
                <a:t>Boundary value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090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6FF591-D548-1190-4FB2-6C117E147D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9F64D-C514-4D09-A55F-650259565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63" y="564843"/>
            <a:ext cx="19847441" cy="1280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2A910-BDCA-224C-57DE-C50D3C76D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0" r="7858"/>
          <a:stretch/>
        </p:blipFill>
        <p:spPr>
          <a:xfrm>
            <a:off x="2776571" y="7443222"/>
            <a:ext cx="20573785" cy="6290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CF4CC2-E4E0-8A54-05B4-A1E2F1DF29D2}"/>
              </a:ext>
            </a:extLst>
          </p:cNvPr>
          <p:cNvSpPr txBox="1"/>
          <p:nvPr/>
        </p:nvSpPr>
        <p:spPr>
          <a:xfrm>
            <a:off x="6717323" y="2800049"/>
            <a:ext cx="5931877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Forward </a:t>
            </a:r>
            <a:r>
              <a:rPr kumimoji="0" lang="en-US" sz="6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WoS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140D4-D330-F341-9C9E-8CB3A4EF27AF}"/>
              </a:ext>
            </a:extLst>
          </p:cNvPr>
          <p:cNvSpPr txBox="1"/>
          <p:nvPr/>
        </p:nvSpPr>
        <p:spPr>
          <a:xfrm>
            <a:off x="9933844" y="10837984"/>
            <a:ext cx="5931877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Reverse</a:t>
            </a: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kumimoji="0" lang="en-US" sz="6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WoS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A69D8C-5D10-6C53-9E70-A701D80BE33E}"/>
              </a:ext>
            </a:extLst>
          </p:cNvPr>
          <p:cNvSpPr txBox="1"/>
          <p:nvPr/>
        </p:nvSpPr>
        <p:spPr>
          <a:xfrm>
            <a:off x="384840" y="0"/>
            <a:ext cx="8772914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Equal Time Comparison: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C121C-07BB-512E-E928-B62A4C664E97}"/>
              </a:ext>
            </a:extLst>
          </p:cNvPr>
          <p:cNvSpPr txBox="1"/>
          <p:nvPr/>
        </p:nvSpPr>
        <p:spPr>
          <a:xfrm>
            <a:off x="384840" y="1020418"/>
            <a:ext cx="5985293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Sparse Source Term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01935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6FF591-D548-1190-4FB2-6C117E147D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F4CC2-E4E0-8A54-05B4-A1E2F1DF29D2}"/>
              </a:ext>
            </a:extLst>
          </p:cNvPr>
          <p:cNvSpPr txBox="1"/>
          <p:nvPr/>
        </p:nvSpPr>
        <p:spPr>
          <a:xfrm>
            <a:off x="0" y="10654510"/>
            <a:ext cx="5931877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Forward </a:t>
            </a:r>
            <a:r>
              <a:rPr kumimoji="0" lang="en-US" sz="6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WoS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140D4-D330-F341-9C9E-8CB3A4EF27AF}"/>
              </a:ext>
            </a:extLst>
          </p:cNvPr>
          <p:cNvSpPr txBox="1"/>
          <p:nvPr/>
        </p:nvSpPr>
        <p:spPr>
          <a:xfrm>
            <a:off x="18067283" y="10654510"/>
            <a:ext cx="5931877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Reverse</a:t>
            </a: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kumimoji="0" lang="en-US" sz="6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WoS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155F0-0B3F-3764-A107-3AF52A3EE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7200"/>
            <a:ext cx="12801600" cy="1280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A39A4-6C6E-0E86-95FD-240C1B051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2192000" y="457200"/>
            <a:ext cx="6400800" cy="12801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5AECEE-720B-21C7-B24A-0AC8289EED64}"/>
              </a:ext>
            </a:extLst>
          </p:cNvPr>
          <p:cNvSpPr txBox="1"/>
          <p:nvPr/>
        </p:nvSpPr>
        <p:spPr>
          <a:xfrm>
            <a:off x="384840" y="0"/>
            <a:ext cx="8772914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Equal Time Comparison: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C516A-8A59-66E8-FCE3-5A378FD41EF4}"/>
              </a:ext>
            </a:extLst>
          </p:cNvPr>
          <p:cNvSpPr txBox="1"/>
          <p:nvPr/>
        </p:nvSpPr>
        <p:spPr>
          <a:xfrm>
            <a:off x="384840" y="1020418"/>
            <a:ext cx="6894195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Sparse Boundary Value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16467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D29BE9-B79A-F909-DA71-349D6D3B4E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CF6F6-8419-04CE-6F73-6C64659E1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7" y="2211035"/>
            <a:ext cx="22565525" cy="8337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F20B1-45AD-7BF3-A282-E57D3B6F8B81}"/>
              </a:ext>
            </a:extLst>
          </p:cNvPr>
          <p:cNvSpPr txBox="1"/>
          <p:nvPr/>
        </p:nvSpPr>
        <p:spPr>
          <a:xfrm>
            <a:off x="0" y="-239600"/>
            <a:ext cx="4760599" cy="159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3D Diffusion: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04D29-E83D-6768-ED8E-3E8F4C9792C9}"/>
              </a:ext>
            </a:extLst>
          </p:cNvPr>
          <p:cNvSpPr txBox="1"/>
          <p:nvPr/>
        </p:nvSpPr>
        <p:spPr>
          <a:xfrm>
            <a:off x="1453804" y="8950428"/>
            <a:ext cx="22565525" cy="159787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58702" indent="0" algn="l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Ours(1000)        Ours(10000)      Ours(100,000)     VPM(100,000)</a:t>
            </a:r>
            <a:endParaRPr kumimoji="0" 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32061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6203-A73F-B963-90AA-86CDF9F9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PDEs: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4DF8A-94BC-2365-1D2C-21BEA87D1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/>
              <a:t>Rendering equation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/>
              <a:t>Volume rendering equation	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690E1-F18E-875C-CB00-82B24BD092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087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6203-A73F-B963-90AA-86CDF9F9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Tracing: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690E1-F18E-875C-CB00-82B24BD092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4DF8A-94BC-2365-1D2C-21BEA87D109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52500" y="2389670"/>
            <a:ext cx="22479000" cy="1039336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800" b="0" i="0" u="none" strike="noStrike" baseline="0" dirty="0">
                <a:latin typeface="NimbusRomNo9L-Regu"/>
              </a:rPr>
              <a:t>LEE, R. T. and O’SULLIVAN, C. </a:t>
            </a:r>
          </a:p>
          <a:p>
            <a:pPr algn="l">
              <a:lnSpc>
                <a:spcPts val="200"/>
              </a:lnSpc>
            </a:pPr>
            <a:r>
              <a:rPr lang="en-US" sz="4800" b="0" i="0" u="none" strike="noStrike" baseline="0" dirty="0">
                <a:latin typeface="NimbusRomNo9L-Regu"/>
              </a:rPr>
              <a:t>“Accelerated light propagation through participating media”.</a:t>
            </a:r>
          </a:p>
          <a:p>
            <a:pPr algn="l">
              <a:lnSpc>
                <a:spcPts val="200"/>
              </a:lnSpc>
            </a:pPr>
            <a:endParaRPr lang="en-US" sz="4800" b="0" i="0" u="none" strike="noStrike" baseline="0" dirty="0">
              <a:latin typeface="NimbusRomNo9L-Regu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800" b="0" i="0" u="none" strike="noStrike" baseline="0" dirty="0">
                <a:latin typeface="NimbusRomNo9L-Regu"/>
              </a:rPr>
              <a:t>MULLER, T., PAPAS, M., GROSS, M., JAROSZ, W., and NOVAK, J.</a:t>
            </a:r>
          </a:p>
          <a:p>
            <a:pPr algn="l">
              <a:lnSpc>
                <a:spcPts val="200"/>
              </a:lnSpc>
            </a:pPr>
            <a:r>
              <a:rPr lang="en-US" sz="4800" b="0" i="0" u="none" strike="noStrike" baseline="0" dirty="0">
                <a:latin typeface="NimbusRomNo9L-Regu"/>
              </a:rPr>
              <a:t>“Efficient rendering of heterogeneous polydisperse granular media”.</a:t>
            </a:r>
          </a:p>
          <a:p>
            <a:pPr algn="l">
              <a:lnSpc>
                <a:spcPts val="200"/>
              </a:lnSpc>
            </a:pPr>
            <a:endParaRPr lang="en-US" sz="4800" b="0" i="0" u="none" strike="noStrike" baseline="0" dirty="0">
              <a:latin typeface="NimbusRomNo9L-Regu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0" i="0" u="none" strike="noStrike" baseline="0" dirty="0">
                <a:latin typeface="NimbusRomNo9L-Regu"/>
              </a:rPr>
              <a:t>LEONARD, L., HOHLEIN, K., and WESTERMANN, R. </a:t>
            </a:r>
          </a:p>
          <a:p>
            <a:pPr algn="l">
              <a:lnSpc>
                <a:spcPts val="200"/>
              </a:lnSpc>
            </a:pPr>
            <a:r>
              <a:rPr lang="en-US" sz="4800" b="0" i="0" u="none" strike="noStrike" baseline="0" dirty="0">
                <a:latin typeface="NimbusRomNo9L-Regu"/>
              </a:rPr>
              <a:t>“Learning multiple-scattering solutions for sphere-tracing”.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E78CE-8FAD-B75C-CB10-D7482F08C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72" y="8091975"/>
            <a:ext cx="17737455" cy="5274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1C401-C638-3452-69CD-95E145A9923A}"/>
              </a:ext>
            </a:extLst>
          </p:cNvPr>
          <p:cNvSpPr txBox="1"/>
          <p:nvPr/>
        </p:nvSpPr>
        <p:spPr>
          <a:xfrm>
            <a:off x="7613181" y="12813185"/>
            <a:ext cx="9157635" cy="92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58702" indent="0" algn="ctr" defTabSz="1295400" rtl="0" fontAlgn="auto" latinLnBrk="0" hangingPunct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https://cs.dartmouth.edu/~wjarosz/publications/muller16efficient.html</a:t>
            </a:r>
          </a:p>
        </p:txBody>
      </p:sp>
    </p:spTree>
    <p:extLst>
      <p:ext uri="{BB962C8B-B14F-4D97-AF65-F5344CB8AC3E}">
        <p14:creationId xmlns:p14="http://schemas.microsoft.com/office/powerpoint/2010/main" val="314740477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6203-A73F-B963-90AA-86CDF9F9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PDEs: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4DF8A-94BC-2365-1D2C-21BEA87D1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/>
              <a:t>Rendering equation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/>
              <a:t>Volume rendering equation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/>
              <a:t>Heat equation (time dependent)	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690E1-F18E-875C-CB00-82B24BD092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5882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AF43EC-B20C-3F9A-D477-2CE0240C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DF713-E3FF-40D7-D2E3-1EEED3B167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8D3CE7-21DD-0960-738D-8D0D1137AC71}"/>
              </a:ext>
            </a:extLst>
          </p:cNvPr>
          <p:cNvGrpSpPr/>
          <p:nvPr/>
        </p:nvGrpSpPr>
        <p:grpSpPr>
          <a:xfrm>
            <a:off x="12408100" y="1753859"/>
            <a:ext cx="8460638" cy="11310820"/>
            <a:chOff x="12408100" y="1753859"/>
            <a:chExt cx="8460638" cy="113108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84E9A4-764D-CB10-7920-03A4ED87ACA7}"/>
                </a:ext>
              </a:extLst>
            </p:cNvPr>
            <p:cNvGrpSpPr/>
            <p:nvPr/>
          </p:nvGrpSpPr>
          <p:grpSpPr>
            <a:xfrm>
              <a:off x="12725341" y="2669701"/>
              <a:ext cx="8000384" cy="5676454"/>
              <a:chOff x="12725341" y="2474393"/>
              <a:chExt cx="8000384" cy="567645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4E841C7-66B3-C01D-F503-9727C53455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82334" y="3575664"/>
                <a:ext cx="5486399" cy="41148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AA9A82-7D11-FEB8-D33B-038B27E78163}"/>
                  </a:ext>
                </a:extLst>
              </p:cNvPr>
              <p:cNvSpPr txBox="1"/>
              <p:nvPr/>
            </p:nvSpPr>
            <p:spPr>
              <a:xfrm>
                <a:off x="13571786" y="7230082"/>
                <a:ext cx="6307496" cy="920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58702" indent="0" algn="ctr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graphics.ucsd.edu/~henrik/papers/photon_map/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2BD747C-7D25-9C7A-62FF-305622D865F7}"/>
                  </a:ext>
                </a:extLst>
              </p:cNvPr>
              <p:cNvSpPr txBox="1"/>
              <p:nvPr/>
            </p:nvSpPr>
            <p:spPr>
              <a:xfrm>
                <a:off x="12725341" y="2474393"/>
                <a:ext cx="8000384" cy="1290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58702" indent="0" algn="ctr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Photon Mapping / VPLs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F03578-1AD7-DE4B-70C6-8263724CB49E}"/>
                </a:ext>
              </a:extLst>
            </p:cNvPr>
            <p:cNvSpPr txBox="1"/>
            <p:nvPr/>
          </p:nvSpPr>
          <p:spPr>
            <a:xfrm>
              <a:off x="12408100" y="1753859"/>
              <a:ext cx="8460638" cy="1597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Reverse</a:t>
              </a:r>
              <a:endParaRPr kumimoji="0" lang="en-US" sz="6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5696A0-C7BD-A9B0-6808-41F6C36C7EB3}"/>
                </a:ext>
              </a:extLst>
            </p:cNvPr>
            <p:cNvGrpSpPr/>
            <p:nvPr/>
          </p:nvGrpSpPr>
          <p:grpSpPr>
            <a:xfrm>
              <a:off x="13954019" y="8138958"/>
              <a:ext cx="6171834" cy="4925721"/>
              <a:chOff x="13707448" y="8346155"/>
              <a:chExt cx="6171834" cy="492572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65383C-2BD6-2553-6F4D-71FD095797E0}"/>
                  </a:ext>
                </a:extLst>
              </p:cNvPr>
              <p:cNvSpPr txBox="1"/>
              <p:nvPr/>
            </p:nvSpPr>
            <p:spPr>
              <a:xfrm>
                <a:off x="13707448" y="8346155"/>
                <a:ext cx="6171834" cy="1290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58702" indent="0" algn="ctr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Reverse </a:t>
                </a:r>
                <a:r>
                  <a:rPr kumimoji="0" lang="en-US" sz="4800" b="0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WoS</a:t>
                </a:r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6A89119-79CA-A36F-AD58-3E239C626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2629" y="9614276"/>
                <a:ext cx="4231579" cy="36576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0BCBE3-758D-74FD-B12E-C2F3F574BE7A}"/>
              </a:ext>
            </a:extLst>
          </p:cNvPr>
          <p:cNvGrpSpPr/>
          <p:nvPr/>
        </p:nvGrpSpPr>
        <p:grpSpPr>
          <a:xfrm>
            <a:off x="4228668" y="1696152"/>
            <a:ext cx="8460638" cy="11302784"/>
            <a:chOff x="4228668" y="1696152"/>
            <a:chExt cx="8460638" cy="113027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2947E4-641F-E361-16B8-F9E4E2FAD2B7}"/>
                </a:ext>
              </a:extLst>
            </p:cNvPr>
            <p:cNvGrpSpPr/>
            <p:nvPr/>
          </p:nvGrpSpPr>
          <p:grpSpPr>
            <a:xfrm>
              <a:off x="4758401" y="2708802"/>
              <a:ext cx="7575400" cy="5637353"/>
              <a:chOff x="4758401" y="2513494"/>
              <a:chExt cx="7575400" cy="563735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FD85BF3-B908-C2E6-DF98-138DF2D6F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4897" y="3633751"/>
                <a:ext cx="6172200" cy="41148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20DB80-CCA3-35C8-E35F-DCA146332074}"/>
                  </a:ext>
                </a:extLst>
              </p:cNvPr>
              <p:cNvSpPr txBox="1"/>
              <p:nvPr/>
            </p:nvSpPr>
            <p:spPr>
              <a:xfrm>
                <a:off x="4758401" y="7230082"/>
                <a:ext cx="7575400" cy="920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58702" indent="0" algn="ctr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raytracing.github.io/books/RayTracingInOneWeekend.html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F553CF-E6BD-3E5E-EDD1-AA7151DB454B}"/>
                  </a:ext>
                </a:extLst>
              </p:cNvPr>
              <p:cNvSpPr txBox="1"/>
              <p:nvPr/>
            </p:nvSpPr>
            <p:spPr>
              <a:xfrm>
                <a:off x="5564181" y="2513494"/>
                <a:ext cx="5475253" cy="1290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 anchorCtr="0">
                <a:spAutoFit/>
              </a:bodyPr>
              <a:lstStyle/>
              <a:p>
                <a:pPr marL="0" marR="58702" indent="0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Path Tracing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0123A8-171D-121A-D225-BC65509BDD39}"/>
                </a:ext>
              </a:extLst>
            </p:cNvPr>
            <p:cNvSpPr txBox="1"/>
            <p:nvPr/>
          </p:nvSpPr>
          <p:spPr>
            <a:xfrm>
              <a:off x="4228668" y="1696152"/>
              <a:ext cx="8460638" cy="1597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Forward</a:t>
              </a:r>
              <a:endParaRPr kumimoji="0" lang="en-US" sz="6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039BCF8-977D-2D8A-E171-8C2B63B77AA7}"/>
                </a:ext>
              </a:extLst>
            </p:cNvPr>
            <p:cNvGrpSpPr/>
            <p:nvPr/>
          </p:nvGrpSpPr>
          <p:grpSpPr>
            <a:xfrm>
              <a:off x="6074545" y="8051239"/>
              <a:ext cx="4612904" cy="4947697"/>
              <a:chOff x="6062936" y="8324179"/>
              <a:chExt cx="4612904" cy="494769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F347E1-1C78-1FB7-58E7-E3D10E6031C6}"/>
                  </a:ext>
                </a:extLst>
              </p:cNvPr>
              <p:cNvSpPr txBox="1"/>
              <p:nvPr/>
            </p:nvSpPr>
            <p:spPr>
              <a:xfrm>
                <a:off x="6062936" y="8324179"/>
                <a:ext cx="4612904" cy="1290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58702" indent="0" algn="ctr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Forward </a:t>
                </a:r>
                <a:r>
                  <a:rPr kumimoji="0" lang="en-US" sz="4800" b="0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WoS</a:t>
                </a:r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77D0B7A-CA3A-BA63-A365-7FAAEF337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5240" y="9614276"/>
                <a:ext cx="4233134" cy="3657600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E7F078-EC61-8C06-3167-40E96A16366E}"/>
              </a:ext>
            </a:extLst>
          </p:cNvPr>
          <p:cNvGrpSpPr/>
          <p:nvPr/>
        </p:nvGrpSpPr>
        <p:grpSpPr>
          <a:xfrm>
            <a:off x="8210166" y="1753859"/>
            <a:ext cx="8460638" cy="10188627"/>
            <a:chOff x="-1300040" y="7885772"/>
            <a:chExt cx="8460638" cy="101886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E339B9-3DD5-276B-D58E-D7879E768068}"/>
                </a:ext>
              </a:extLst>
            </p:cNvPr>
            <p:cNvGrpSpPr/>
            <p:nvPr/>
          </p:nvGrpSpPr>
          <p:grpSpPr>
            <a:xfrm>
              <a:off x="-1300040" y="7885772"/>
              <a:ext cx="8460638" cy="7675196"/>
              <a:chOff x="12408100" y="1753859"/>
              <a:chExt cx="8460638" cy="767519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E89BBAE-A531-78CF-56B3-F06853BF8EE5}"/>
                  </a:ext>
                </a:extLst>
              </p:cNvPr>
              <p:cNvGrpSpPr/>
              <p:nvPr/>
            </p:nvGrpSpPr>
            <p:grpSpPr>
              <a:xfrm>
                <a:off x="12725341" y="2669701"/>
                <a:ext cx="8000384" cy="5676454"/>
                <a:chOff x="12725341" y="2474393"/>
                <a:chExt cx="8000384" cy="5676454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8FC4844-DAA5-8C27-12FF-B39E45208195}"/>
                    </a:ext>
                  </a:extLst>
                </p:cNvPr>
                <p:cNvSpPr txBox="1"/>
                <p:nvPr/>
              </p:nvSpPr>
              <p:spPr>
                <a:xfrm>
                  <a:off x="13121342" y="7230082"/>
                  <a:ext cx="7208384" cy="9207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58702" indent="0" algn="ctr" defTabSz="1295400" rtl="0" fontAlgn="auto" latinLnBrk="0" hangingPunct="0">
                    <a:lnSpc>
                      <a:spcPct val="100000"/>
                    </a:lnSpc>
                    <a:spcBef>
                      <a:spcPts val="35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venir Next Regular"/>
                      <a:ea typeface="Avenir Next Regular"/>
                      <a:cs typeface="Avenir Next Regular"/>
                      <a:sym typeface="Avenir Next Regular"/>
                    </a:rPr>
                    <a:t>graphics.stanford.edu/papers/</a:t>
                  </a:r>
                  <a:r>
                    <a:rPr kumimoji="0" lang="en-US" sz="2400" b="0" i="0" u="none" strike="noStrike" cap="none" spc="0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venir Next Regular"/>
                      <a:ea typeface="Avenir Next Regular"/>
                      <a:cs typeface="Avenir Next Regular"/>
                      <a:sym typeface="Avenir Next Regular"/>
                    </a:rPr>
                    <a:t>veach_thesis</a:t>
                  </a:r>
                  <a:r>
                    <a:rPr kumimoji="0" lang="en-US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venir Next Regular"/>
                      <a:ea typeface="Avenir Next Regular"/>
                      <a:cs typeface="Avenir Next Regular"/>
                      <a:sym typeface="Avenir Next Regular"/>
                    </a:rPr>
                    <a:t>/thesis.pdf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BB038A1-5F00-A650-6D2C-5C5DDDC03993}"/>
                    </a:ext>
                  </a:extLst>
                </p:cNvPr>
                <p:cNvSpPr txBox="1"/>
                <p:nvPr/>
              </p:nvSpPr>
              <p:spPr>
                <a:xfrm>
                  <a:off x="12725341" y="2474393"/>
                  <a:ext cx="8000384" cy="12900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58702" indent="0" algn="ctr" defTabSz="1295400" rtl="0" fontAlgn="auto" latinLnBrk="0" hangingPunct="0">
                    <a:lnSpc>
                      <a:spcPct val="100000"/>
                    </a:lnSpc>
                    <a:spcBef>
                      <a:spcPts val="35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4800" dirty="0"/>
                    <a:t>Bidirectional Path Tracing</a:t>
                  </a:r>
                  <a:endPara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31DA03-855B-11CE-DFC1-917CAE07E6E8}"/>
                  </a:ext>
                </a:extLst>
              </p:cNvPr>
              <p:cNvSpPr txBox="1"/>
              <p:nvPr/>
            </p:nvSpPr>
            <p:spPr>
              <a:xfrm>
                <a:off x="12408100" y="1753859"/>
                <a:ext cx="8460638" cy="15978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58702" indent="0" algn="ctr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venir Next Regular"/>
                    <a:ea typeface="Avenir Next Regular"/>
                    <a:cs typeface="Avenir Next Regular"/>
                    <a:sym typeface="Avenir Next Regular"/>
                  </a:rPr>
                  <a:t>Bidirectional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7D3C40-E34D-1942-A310-20222D3E348B}"/>
                  </a:ext>
                </a:extLst>
              </p:cNvPr>
              <p:cNvSpPr txBox="1"/>
              <p:nvPr/>
            </p:nvSpPr>
            <p:spPr>
              <a:xfrm>
                <a:off x="13954019" y="8138958"/>
                <a:ext cx="6171834" cy="1290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58702" indent="0" algn="ctr" defTabSz="1295400" rtl="0" fontAlgn="auto" latinLnBrk="0" hangingPunct="0">
                  <a:lnSpc>
                    <a:spcPct val="100000"/>
                  </a:lnSpc>
                  <a:spcBef>
                    <a:spcPts val="3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800" dirty="0"/>
                  <a:t>Bidirectional </a:t>
                </a:r>
                <a:r>
                  <a:rPr lang="en-US" sz="4800" dirty="0" err="1"/>
                  <a:t>WoS</a:t>
                </a:r>
                <a:r>
                  <a:rPr lang="en-US" sz="4800" dirty="0"/>
                  <a:t>?</a:t>
                </a:r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BD9BA1C-BD30-8DF6-96EE-CA536A5B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540" y="9965423"/>
              <a:ext cx="4085822" cy="41148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E28078-C77D-C8A0-7495-FDCBEF1D22AE}"/>
                </a:ext>
              </a:extLst>
            </p:cNvPr>
            <p:cNvSpPr txBox="1"/>
            <p:nvPr/>
          </p:nvSpPr>
          <p:spPr>
            <a:xfrm>
              <a:off x="1862176" y="15368530"/>
              <a:ext cx="2454418" cy="2705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58702" indent="0" algn="ctr" defTabSz="1295400" rtl="0" fontAlgn="auto" latinLnBrk="0" hangingPunct="0">
                <a:lnSpc>
                  <a:spcPct val="100000"/>
                </a:lnSpc>
                <a:spcBef>
                  <a:spcPts val="3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0" b="1" dirty="0">
                  <a:latin typeface="Comic Sans MS" panose="030F0702030302020204" pitchFamily="66" charset="0"/>
                </a:rPr>
                <a:t>?</a:t>
              </a:r>
              <a:endParaRPr kumimoji="0" lang="en-US" sz="1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2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9193 1.85185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917E-6 -2.03704E-6 L 0.18444 0.0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DF83-8CD8-A54F-FC42-A0F70BF4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1EF19-A201-18D4-43FA-88FFC27C6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Different choices of forward &amp; reverse steps lead to different path spaces</a:t>
            </a:r>
          </a:p>
          <a:p>
            <a:endParaRPr lang="en-US" sz="5400" dirty="0"/>
          </a:p>
          <a:p>
            <a:r>
              <a:rPr lang="en-US" sz="5400" dirty="0"/>
              <a:t>How to perform MIS between all different path spaces?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036B1-4AF6-E8F7-5249-279BC9945B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34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DEBC8-2174-B2A5-F920-13DA9D9DFB4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1999" y="4330185"/>
            <a:ext cx="22860001" cy="371198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FD6F3A-F353-30E6-90CA-44C5759BEC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786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59BF-B61B-4D89-B768-5793CC3E1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9" y="2393201"/>
            <a:ext cx="23243931" cy="10394157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Mervin E. Muller 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(Ann. Math. Statist. 1956)</a:t>
            </a:r>
          </a:p>
          <a:p>
            <a:pPr>
              <a:lnSpc>
                <a:spcPts val="120"/>
              </a:lnSpc>
            </a:pP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“Some continuous monte </a:t>
            </a:r>
            <a:r>
              <a:rPr lang="en-US" sz="4800" b="0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carlo</a:t>
            </a: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 for the Dirichlet problem” </a:t>
            </a:r>
          </a:p>
          <a:p>
            <a:pPr>
              <a:lnSpc>
                <a:spcPts val="120"/>
              </a:lnSpc>
            </a:pP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800" b="0" i="1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Sawhney, R. and Crane, K.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(SIGGRAPH 2020)</a:t>
            </a:r>
            <a:endParaRPr lang="en-US" sz="4800" i="1" dirty="0"/>
          </a:p>
          <a:p>
            <a:pPr>
              <a:lnSpc>
                <a:spcPts val="120"/>
              </a:lnSpc>
            </a:pP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“Monte Carlo geometry processing”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Sawhney, R. </a:t>
            </a:r>
            <a:r>
              <a:rPr lang="en-US" sz="4800" dirty="0" err="1"/>
              <a:t>Seyb</a:t>
            </a:r>
            <a:r>
              <a:rPr lang="en-US" sz="4800" dirty="0"/>
              <a:t>, D. Jarosz, W. and Crane, K  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(SIGGRAPH 2020)</a:t>
            </a:r>
          </a:p>
          <a:p>
            <a:pPr>
              <a:lnSpc>
                <a:spcPts val="200"/>
              </a:lnSpc>
            </a:pP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“Grid free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for PDEs with spatially varying coefficients”</a:t>
            </a:r>
            <a:endParaRPr lang="en-US" sz="4800" b="0" i="0" u="none" strike="noStrike" baseline="0" dirty="0">
              <a:latin typeface="NimbusRomNo9L-Regu"/>
            </a:endParaRPr>
          </a:p>
          <a:p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712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9209ED3-7420-8730-CE15-C262B8CF949D}"/>
              </a:ext>
            </a:extLst>
          </p:cNvPr>
          <p:cNvSpPr txBox="1">
            <a:spLocks/>
          </p:cNvSpPr>
          <p:nvPr/>
        </p:nvSpPr>
        <p:spPr>
          <a:xfrm>
            <a:off x="952500" y="3764989"/>
            <a:ext cx="22479000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How to solve u(x) inside U?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8D0FB-A4EA-9B39-FE35-E732419B7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173768"/>
            <a:ext cx="8545546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C763B9-3787-6813-0032-766027A07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3" y="5072243"/>
            <a:ext cx="10368867" cy="731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8A470-F52C-8B95-C246-7ECCD09C4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023" y="6430341"/>
            <a:ext cx="1977680" cy="18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59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D6F5-EDD8-A6BC-5375-68BA996A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on Spheres (</a:t>
            </a:r>
            <a:r>
              <a:rPr lang="en-US" dirty="0" err="1"/>
              <a:t>WoS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E47-7499-CE87-BEEC-4ED9E3FB80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9209ED3-7420-8730-CE15-C262B8CF949D}"/>
              </a:ext>
            </a:extLst>
          </p:cNvPr>
          <p:cNvSpPr txBox="1">
            <a:spLocks/>
          </p:cNvSpPr>
          <p:nvPr/>
        </p:nvSpPr>
        <p:spPr>
          <a:xfrm>
            <a:off x="952500" y="3764989"/>
            <a:ext cx="10368867" cy="189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normAutofit/>
          </a:bodyPr>
          <a:lstStyle>
            <a:lvl1pPr marL="0" marR="58702" indent="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524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286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048000" marR="58702" indent="-635000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398481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622356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25989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897435" marR="58702" indent="-801914" algn="l" defTabSz="1295400" rtl="0" latinLnBrk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6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dirty="0"/>
              <a:t>How to solve u(x) inside U?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8D0FB-A4EA-9B39-FE35-E732419B7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173768"/>
            <a:ext cx="8545546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03B13-0A47-119E-01DB-FD88FC6AD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023" y="6430341"/>
            <a:ext cx="1977680" cy="1893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09837-D4B6-A112-7E56-6C9DAC964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3" y="5072243"/>
            <a:ext cx="1036886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69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7156" tIns="107156" rIns="107156" bIns="107156" numCol="1" spcCol="38100" rtlCol="0" anchor="ctr">
        <a:spAutoFit/>
      </a:bodyPr>
      <a:lstStyle>
        <a:defPPr marL="0" marR="58702" indent="0" algn="ctr" defTabSz="1295400" rtl="0" fontAlgn="auto" latinLnBrk="0" hangingPunct="0">
          <a:lnSpc>
            <a:spcPct val="100000"/>
          </a:lnSpc>
          <a:spcBef>
            <a:spcPts val="3500"/>
          </a:spcBef>
          <a:spcAft>
            <a:spcPts val="0"/>
          </a:spcAft>
          <a:buClrTx/>
          <a:buSzTx/>
          <a:buFontTx/>
          <a:buNone/>
          <a:tabLst/>
          <a:defRPr kumimoji="0" sz="6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58702" indent="0" algn="ctr" defTabSz="1295400" rtl="0" fontAlgn="auto" latinLnBrk="0" hangingPunct="0">
          <a:lnSpc>
            <a:spcPct val="100000"/>
          </a:lnSpc>
          <a:spcBef>
            <a:spcPts val="3500"/>
          </a:spcBef>
          <a:spcAft>
            <a:spcPts val="0"/>
          </a:spcAft>
          <a:buClrTx/>
          <a:buSzTx/>
          <a:buFontTx/>
          <a:buNone/>
          <a:tabLst/>
          <a:defRPr kumimoji="0" sz="6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7156" tIns="107156" rIns="107156" bIns="107156" numCol="1" spcCol="38100" rtlCol="0" anchor="ctr">
        <a:spAutoFit/>
      </a:bodyPr>
      <a:lstStyle>
        <a:defPPr marL="0" marR="58702" indent="0" algn="ctr" defTabSz="1295400" rtl="0" fontAlgn="auto" latinLnBrk="0" hangingPunct="0">
          <a:lnSpc>
            <a:spcPct val="100000"/>
          </a:lnSpc>
          <a:spcBef>
            <a:spcPts val="3500"/>
          </a:spcBef>
          <a:spcAft>
            <a:spcPts val="0"/>
          </a:spcAft>
          <a:buClrTx/>
          <a:buSzTx/>
          <a:buFontTx/>
          <a:buNone/>
          <a:tabLst/>
          <a:defRPr kumimoji="0" sz="6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58702" indent="0" algn="ctr" defTabSz="1295400" rtl="0" fontAlgn="auto" latinLnBrk="0" hangingPunct="0">
          <a:lnSpc>
            <a:spcPct val="100000"/>
          </a:lnSpc>
          <a:spcBef>
            <a:spcPts val="3500"/>
          </a:spcBef>
          <a:spcAft>
            <a:spcPts val="0"/>
          </a:spcAft>
          <a:buClrTx/>
          <a:buSzTx/>
          <a:buFontTx/>
          <a:buNone/>
          <a:tabLst/>
          <a:defRPr kumimoji="0" sz="6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5208</TotalTime>
  <Words>1625</Words>
  <Application>Microsoft Office PowerPoint</Application>
  <PresentationFormat>Custom</PresentationFormat>
  <Paragraphs>425</Paragraphs>
  <Slides>69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Avenir Next Demi Bold</vt:lpstr>
      <vt:lpstr>Avenir Next Medium</vt:lpstr>
      <vt:lpstr>Avenir Next Regular</vt:lpstr>
      <vt:lpstr>NimbusRomNo9L-Regu</vt:lpstr>
      <vt:lpstr>Arial</vt:lpstr>
      <vt:lpstr>Calibri</vt:lpstr>
      <vt:lpstr>Comic Sans MS</vt:lpstr>
      <vt:lpstr>Helvetica</vt:lpstr>
      <vt:lpstr>NimbusRomNo9L</vt:lpstr>
      <vt:lpstr>Source Code Pro</vt:lpstr>
      <vt:lpstr>Times New Roman</vt:lpstr>
      <vt:lpstr>Wingdings</vt:lpstr>
      <vt:lpstr>White</vt:lpstr>
      <vt:lpstr>A bidirectional formulation for  Walk on Spheres</vt:lpstr>
      <vt:lpstr>Diffusion curves</vt:lpstr>
      <vt:lpstr>Surface reconstruction</vt:lpstr>
      <vt:lpstr>Subsurface Scattering</vt:lpstr>
      <vt:lpstr>PDE Solver</vt:lpstr>
      <vt:lpstr>Methods in Rendering</vt:lpstr>
      <vt:lpstr>Walk on Spheres (WoS)</vt:lpstr>
      <vt:lpstr>Walk on Spheres (WoS)</vt:lpstr>
      <vt:lpstr>Walk on Spheres (WoS)</vt:lpstr>
      <vt:lpstr>Walk on Spheres (WoS)</vt:lpstr>
      <vt:lpstr>Walk on Spheres (WoS)</vt:lpstr>
      <vt:lpstr>Walk on Spheres (WoS)</vt:lpstr>
      <vt:lpstr>Walk on Spheres (WoS)</vt:lpstr>
      <vt:lpstr>Walk on Spheres (WoS)</vt:lpstr>
      <vt:lpstr>Walk on Spheres (WoS)</vt:lpstr>
      <vt:lpstr>Walk on Spheres (WoS)</vt:lpstr>
      <vt:lpstr>Rendering &amp; PDE</vt:lpstr>
      <vt:lpstr>Photon mapping</vt:lpstr>
      <vt:lpstr>VPL / Many-light rendering</vt:lpstr>
      <vt:lpstr>Rendering &amp; PDE</vt:lpstr>
      <vt:lpstr>PDE</vt:lpstr>
      <vt:lpstr>PDE</vt:lpstr>
      <vt:lpstr>PDE</vt:lpstr>
      <vt:lpstr>Green’s Function</vt:lpstr>
      <vt:lpstr>Green’s Function</vt:lpstr>
      <vt:lpstr>Green’s Function</vt:lpstr>
      <vt:lpstr>Symmetry property of Green’s Function</vt:lpstr>
      <vt:lpstr>Walk on Spheres with Sources</vt:lpstr>
      <vt:lpstr>Walk on Spheres with Sources</vt:lpstr>
      <vt:lpstr>Walk on Spheres with Sources</vt:lpstr>
      <vt:lpstr>Walk on Spheres with Sources</vt:lpstr>
      <vt:lpstr>Our Approach</vt:lpstr>
      <vt:lpstr>MVT for Green’s function</vt:lpstr>
      <vt:lpstr>MVT for Green’s function</vt:lpstr>
      <vt:lpstr>Forward Estimator</vt:lpstr>
      <vt:lpstr>Forward Estimator</vt:lpstr>
      <vt:lpstr>Forward Estimator</vt:lpstr>
      <vt:lpstr>Forward Estimator</vt:lpstr>
      <vt:lpstr>Reverse Estimator</vt:lpstr>
      <vt:lpstr>Reverse Estimator</vt:lpstr>
      <vt:lpstr>Reverse Estimator</vt:lpstr>
      <vt:lpstr>Reverse Estimator</vt:lpstr>
      <vt:lpstr>Reverse Estimator</vt:lpstr>
      <vt:lpstr>Reverse Estimator</vt:lpstr>
      <vt:lpstr>Reverse Estimator</vt:lpstr>
      <vt:lpstr>Reverse Estimator</vt:lpstr>
      <vt:lpstr>Reverse Estimator</vt:lpstr>
      <vt:lpstr>Reverse Estimator</vt:lpstr>
      <vt:lpstr>Solve Poisson’s equation</vt:lpstr>
      <vt:lpstr>Source Part</vt:lpstr>
      <vt:lpstr>Boundary Part</vt:lpstr>
      <vt:lpstr>Boundary Part</vt:lpstr>
      <vt:lpstr>Boundary Part</vt:lpstr>
      <vt:lpstr>Combine Forward &amp; Reverse</vt:lpstr>
      <vt:lpstr>Combine Forward &amp; Reverse</vt:lpstr>
      <vt:lpstr>Combine Forward &amp; Reverse</vt:lpstr>
      <vt:lpstr>Combine Forward &amp; Reverse</vt:lpstr>
      <vt:lpstr>Combine Forward &amp; Reverse</vt:lpstr>
      <vt:lpstr>Combine Forward &amp; Reverse</vt:lpstr>
      <vt:lpstr>Final Gather</vt:lpstr>
      <vt:lpstr>PowerPoint Presentation</vt:lpstr>
      <vt:lpstr>PowerPoint Presentation</vt:lpstr>
      <vt:lpstr>PowerPoint Presentation</vt:lpstr>
      <vt:lpstr>Other PDEs:</vt:lpstr>
      <vt:lpstr>Shell Tracing:</vt:lpstr>
      <vt:lpstr>Other PDEs:</vt:lpstr>
      <vt:lpstr>Bidirectional Method</vt:lpstr>
      <vt:lpstr>MIS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bidirectional formulation for  Walk on Spheres</dc:title>
  <dc:creator>Yang Qi</dc:creator>
  <cp:lastModifiedBy>Yang Qi</cp:lastModifiedBy>
  <cp:revision>463</cp:revision>
  <dcterms:modified xsi:type="dcterms:W3CDTF">2022-07-05T14:23:38Z</dcterms:modified>
</cp:coreProperties>
</file>