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60" r:id="rId4"/>
    <p:sldId id="378" r:id="rId5"/>
    <p:sldId id="381" r:id="rId6"/>
    <p:sldId id="259" r:id="rId7"/>
    <p:sldId id="384" r:id="rId8"/>
    <p:sldId id="264" r:id="rId9"/>
    <p:sldId id="385" r:id="rId10"/>
    <p:sldId id="386" r:id="rId11"/>
    <p:sldId id="358" r:id="rId12"/>
    <p:sldId id="296" r:id="rId13"/>
    <p:sldId id="302" r:id="rId14"/>
    <p:sldId id="304" r:id="rId15"/>
    <p:sldId id="305" r:id="rId16"/>
    <p:sldId id="356" r:id="rId17"/>
    <p:sldId id="306" r:id="rId18"/>
    <p:sldId id="284" r:id="rId19"/>
    <p:sldId id="286" r:id="rId20"/>
    <p:sldId id="287" r:id="rId21"/>
    <p:sldId id="288" r:id="rId22"/>
    <p:sldId id="382" r:id="rId23"/>
    <p:sldId id="289" r:id="rId24"/>
    <p:sldId id="290" r:id="rId25"/>
    <p:sldId id="309" r:id="rId26"/>
    <p:sldId id="363" r:id="rId27"/>
    <p:sldId id="364" r:id="rId28"/>
    <p:sldId id="365" r:id="rId29"/>
    <p:sldId id="368" r:id="rId30"/>
    <p:sldId id="366" r:id="rId31"/>
    <p:sldId id="367" r:id="rId32"/>
    <p:sldId id="331" r:id="rId33"/>
    <p:sldId id="387" r:id="rId34"/>
    <p:sldId id="332" r:id="rId35"/>
    <p:sldId id="334" r:id="rId36"/>
    <p:sldId id="336" r:id="rId37"/>
    <p:sldId id="335" r:id="rId38"/>
    <p:sldId id="370" r:id="rId39"/>
    <p:sldId id="369" r:id="rId40"/>
    <p:sldId id="343" r:id="rId41"/>
    <p:sldId id="373" r:id="rId42"/>
    <p:sldId id="346" r:id="rId43"/>
    <p:sldId id="375" r:id="rId44"/>
    <p:sldId id="377" r:id="rId45"/>
    <p:sldId id="376" r:id="rId46"/>
    <p:sldId id="344" r:id="rId47"/>
    <p:sldId id="345" r:id="rId48"/>
    <p:sldId id="355" r:id="rId49"/>
    <p:sldId id="388" r:id="rId50"/>
    <p:sldId id="371" r:id="rId51"/>
    <p:sldId id="307" r:id="rId52"/>
    <p:sldId id="389" r:id="rId53"/>
    <p:sldId id="390" r:id="rId54"/>
    <p:sldId id="352" r:id="rId55"/>
    <p:sldId id="353" r:id="rId56"/>
    <p:sldId id="35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847F"/>
    <a:srgbClr val="AA0000"/>
    <a:srgbClr val="00AA00"/>
    <a:srgbClr val="FAFAF8"/>
    <a:srgbClr val="00FF00"/>
    <a:srgbClr val="0000FF"/>
    <a:srgbClr val="42BC9F"/>
    <a:srgbClr val="333333"/>
    <a:srgbClr val="42BC3B"/>
    <a:srgbClr val="756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79239" autoAdjust="0"/>
  </p:normalViewPr>
  <p:slideViewPr>
    <p:cSldViewPr snapToGrid="0" snapToObjects="1">
      <p:cViewPr varScale="1">
        <p:scale>
          <a:sx n="92" d="100"/>
          <a:sy n="92" d="100"/>
        </p:scale>
        <p:origin x="-15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8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7C3E1-7FDC-44E9-AC93-E7C08EDC81F5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EF89D-D40C-4AB1-BC1A-2D81C2AFD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1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377F9-A407-4015-8A41-57DBFA006D47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AE096-3EC4-4F29-8A2A-4D7A57A8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9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today’s talk we will be talking of how we can leverage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coherence in Monte Carlo rendering using image-space control </a:t>
            </a:r>
            <a:r>
              <a:rPr lang="en-US" baseline="0" dirty="0" err="1" smtClean="0"/>
              <a:t>variates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work we will be considering</a:t>
            </a:r>
            <a:r>
              <a:rPr lang="en-US" baseline="0" dirty="0" smtClean="0"/>
              <a:t> is called “gradient-domain path tracing” which was presented last year at SIGGRAPH by </a:t>
            </a:r>
            <a:r>
              <a:rPr lang="en-US" baseline="0" dirty="0" err="1" smtClean="0"/>
              <a:t>Kettunen</a:t>
            </a:r>
            <a:r>
              <a:rPr lang="en-US" baseline="0" dirty="0" smtClean="0"/>
              <a:t> and colleagues. 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The idea is to take a low-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 rendering and </a:t>
            </a:r>
            <a:r>
              <a:rPr lang="en-US" baseline="0" dirty="0" err="1" smtClean="0"/>
              <a:t>denoise</a:t>
            </a:r>
            <a:r>
              <a:rPr lang="en-US" baseline="0" dirty="0" smtClean="0"/>
              <a:t> it by leveraging nearby pixels in the image.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done by computing difference images between adjacent pixels, both horizontally and vertically.</a:t>
            </a:r>
          </a:p>
          <a:p>
            <a:r>
              <a:rPr lang="en-US" baseline="0" dirty="0" smtClean="0"/>
              <a:t>The noisy image, as well as the differences images, are then passed to a Poisson solver to produce the </a:t>
            </a:r>
            <a:br>
              <a:rPr lang="en-US" baseline="0" dirty="0" smtClean="0"/>
            </a:br>
            <a:r>
              <a:rPr lang="en-US" baseline="0" dirty="0" err="1" smtClean="0"/>
              <a:t>denoised</a:t>
            </a:r>
            <a:r>
              <a:rPr lang="en-US" baseline="0" dirty="0" smtClean="0"/>
              <a:t> result seen on the right.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this visualization, we see that the setup of these two methods is actually identical. They both take</a:t>
            </a:r>
            <a:br>
              <a:rPr lang="en-US" baseline="0" dirty="0" smtClean="0"/>
            </a:br>
            <a:r>
              <a:rPr lang="en-US" baseline="0" dirty="0" smtClean="0"/>
              <a:t>an existing image, compute some differences (a temporal difference in the first case, and spatial differences</a:t>
            </a:r>
            <a:br>
              <a:rPr lang="en-US" baseline="0" dirty="0" smtClean="0"/>
            </a:br>
            <a:r>
              <a:rPr lang="en-US" baseline="0" dirty="0" smtClean="0"/>
              <a:t>in the second case), and then reconstruct from these input, the desired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main difference in these two methods is the final reconstruction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work, we propose to tackle these two applications </a:t>
            </a:r>
            <a:br>
              <a:rPr lang="en-US" dirty="0" smtClean="0"/>
            </a:b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in a unified framework &lt;click&gt;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that leverages image-space control </a:t>
            </a:r>
            <a:r>
              <a:rPr lang="en-US" dirty="0" err="1" smtClean="0"/>
              <a:t>variates</a:t>
            </a:r>
            <a:r>
              <a:rPr lang="en-US" dirty="0" smtClean="0"/>
              <a:t> &lt;click&gt;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and </a:t>
            </a:r>
            <a:r>
              <a:rPr lang="en-US" baseline="0" dirty="0" smtClean="0"/>
              <a:t>uses a principled reconstruction step that minimizes the variance of the final image in provably optimal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us now look at the concept </a:t>
            </a:r>
            <a:r>
              <a:rPr lang="en-US" baseline="0" dirty="0" smtClean="0"/>
              <a:t>of integration with control </a:t>
            </a:r>
            <a:r>
              <a:rPr lang="en-US" baseline="0" dirty="0" err="1" smtClean="0"/>
              <a:t>variates</a:t>
            </a:r>
            <a:r>
              <a:rPr lang="en-US" baseline="0" dirty="0" smtClean="0"/>
              <a:t> on a 1d example.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Suppose we want to integrate this function using a standard Monte Carlo estimator with uniform sampling.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would result in the variance indicated in the legend.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0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in a control </a:t>
            </a:r>
            <a:r>
              <a:rPr lang="en-US" dirty="0" err="1" smtClean="0"/>
              <a:t>variate</a:t>
            </a:r>
            <a:r>
              <a:rPr lang="en-US" dirty="0" smtClean="0"/>
              <a:t> scheme, we will instead consider the difference between ‘f’ </a:t>
            </a:r>
            <a:br>
              <a:rPr lang="en-US" dirty="0" smtClean="0"/>
            </a:br>
            <a:r>
              <a:rPr lang="en-US" dirty="0" smtClean="0"/>
              <a:t>and another</a:t>
            </a:r>
            <a:r>
              <a:rPr lang="en-US" baseline="0" dirty="0" smtClean="0"/>
              <a:t> function ‘g’, for which we already know the integral. This function ‘g’ is</a:t>
            </a:r>
            <a:br>
              <a:rPr lang="en-US" baseline="0" dirty="0" smtClean="0"/>
            </a:br>
            <a:r>
              <a:rPr lang="en-US" baseline="0" dirty="0" smtClean="0"/>
              <a:t>the so-called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we could in theory use any function for this purpose, in order to get good results</a:t>
            </a:r>
            <a:br>
              <a:rPr lang="en-US" baseline="0" dirty="0" smtClean="0"/>
            </a:br>
            <a:r>
              <a:rPr lang="en-US" baseline="0" dirty="0" smtClean="0"/>
              <a:t>we need this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‘g’ to be as correlated with ‘f’ to get good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7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the purpose of our example, let’s consider a simple case, where ‘g’ is</a:t>
            </a:r>
            <a:br>
              <a:rPr lang="en-US" baseline="0" dirty="0" smtClean="0"/>
            </a:br>
            <a:r>
              <a:rPr lang="en-US" baseline="0" dirty="0" smtClean="0"/>
              <a:t>a piecewise constant approximation of ‘f’ using 10 intervals.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4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right we are plotting the</a:t>
            </a:r>
            <a:r>
              <a:rPr lang="en-US" baseline="0" dirty="0" smtClean="0"/>
              <a:t> difference f-g, where we see that the variance has been lowered quite significantly.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87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now increase the correlation between f and g by simply have a</a:t>
            </a:r>
            <a:r>
              <a:rPr lang="en-US" baseline="0" dirty="0" smtClean="0"/>
              <a:t> finer approximation,</a:t>
            </a:r>
            <a:br>
              <a:rPr lang="en-US" baseline="0" dirty="0" smtClean="0"/>
            </a:br>
            <a:r>
              <a:rPr lang="en-US" baseline="0" dirty="0" smtClean="0"/>
              <a:t>which results in a further variance reduction.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91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other hand, if we</a:t>
            </a:r>
            <a:r>
              <a:rPr lang="en-US" baseline="0" dirty="0" smtClean="0"/>
              <a:t> </a:t>
            </a:r>
            <a:r>
              <a:rPr lang="en-US" dirty="0" smtClean="0"/>
              <a:t>shift our control </a:t>
            </a:r>
            <a:r>
              <a:rPr lang="en-US" dirty="0" err="1" smtClean="0"/>
              <a:t>variate</a:t>
            </a:r>
            <a:r>
              <a:rPr lang="en-US" dirty="0" smtClean="0"/>
              <a:t> slightly to the right,</a:t>
            </a:r>
            <a:r>
              <a:rPr lang="en-US" baseline="0" dirty="0" smtClean="0"/>
              <a:t>  we </a:t>
            </a:r>
            <a:br>
              <a:rPr lang="en-US" baseline="0" dirty="0" smtClean="0"/>
            </a:br>
            <a:r>
              <a:rPr lang="en-US" baseline="0" dirty="0" smtClean="0"/>
              <a:t>have now broken the correlation between f and g, and the resulting control</a:t>
            </a:r>
            <a:br>
              <a:rPr lang="en-US" baseline="0" dirty="0" smtClean="0"/>
            </a:br>
            <a:r>
              <a:rPr lang="en-US" baseline="0" dirty="0" err="1" smtClean="0"/>
              <a:t>variate</a:t>
            </a:r>
            <a:r>
              <a:rPr lang="en-US" baseline="0" dirty="0" smtClean="0"/>
              <a:t> estimator performs significantly worse than the standard 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key message here is that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integration is a double-edged</a:t>
            </a:r>
            <a:br>
              <a:rPr lang="en-US" baseline="0" dirty="0" smtClean="0"/>
            </a:br>
            <a:r>
              <a:rPr lang="en-US" baseline="0" dirty="0" smtClean="0"/>
              <a:t>sword . In practice, we will need to have some mean of handling cases where </a:t>
            </a:r>
            <a:br>
              <a:rPr lang="en-US" baseline="0" dirty="0" smtClean="0"/>
            </a:br>
            <a:r>
              <a:rPr lang="en-US" baseline="0" dirty="0" smtClean="0"/>
              <a:t>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is poorly correlated, and I will be coming back to this problem</a:t>
            </a:r>
            <a:br>
              <a:rPr lang="en-US" baseline="0" dirty="0" smtClean="0"/>
            </a:br>
            <a:r>
              <a:rPr lang="en-US" baseline="0" dirty="0" smtClean="0"/>
              <a:t>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3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now, let us look at how we can apply this control </a:t>
            </a:r>
            <a:r>
              <a:rPr lang="en-US" dirty="0" err="1" smtClean="0"/>
              <a:t>variate</a:t>
            </a:r>
            <a:r>
              <a:rPr lang="en-US" dirty="0" smtClean="0"/>
              <a:t> integration</a:t>
            </a:r>
            <a:br>
              <a:rPr lang="en-US" dirty="0" smtClean="0"/>
            </a:br>
            <a:r>
              <a:rPr lang="en-US" dirty="0" smtClean="0"/>
              <a:t>scheme to the scene editing</a:t>
            </a:r>
            <a:r>
              <a:rPr lang="en-US" baseline="0" dirty="0" smtClean="0"/>
              <a:t> application.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 we have on the left the previous high-quality rendering, which we </a:t>
            </a:r>
            <a:br>
              <a:rPr lang="en-US" baseline="0" dirty="0" smtClean="0"/>
            </a:br>
            <a:r>
              <a:rPr lang="en-US" baseline="0" dirty="0" smtClean="0"/>
              <a:t>would like to reuse when re-rendering the scene after modifying some</a:t>
            </a:r>
            <a:br>
              <a:rPr lang="en-US" baseline="0" dirty="0" smtClean="0"/>
            </a:br>
            <a:r>
              <a:rPr lang="en-US" baseline="0" dirty="0" smtClean="0"/>
              <a:t>materials.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first put aside the “previous” rendering.</a:t>
            </a:r>
          </a:p>
          <a:p>
            <a:endParaRPr lang="en-US" dirty="0" smtClean="0"/>
          </a:p>
          <a:p>
            <a:r>
              <a:rPr lang="en-US" dirty="0" smtClean="0"/>
              <a:t>This is</a:t>
            </a:r>
            <a:r>
              <a:rPr lang="en-US" baseline="0" dirty="0" smtClean="0"/>
              <a:t> the integral of our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, the “upper-case G” of the previous equation.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illustrate what we mean by “leveraging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coherence”, </a:t>
            </a:r>
            <a:br>
              <a:rPr lang="en-US" baseline="0" dirty="0" smtClean="0"/>
            </a:br>
            <a:r>
              <a:rPr lang="en-US" baseline="0" dirty="0" smtClean="0"/>
              <a:t>let us first consider the case of this image rendered with a path tracer.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all Monte Carlo rendering techniques, path tracing suffers from </a:t>
            </a:r>
            <a:br>
              <a:rPr lang="en-US" baseline="0" dirty="0" smtClean="0"/>
            </a:br>
            <a:r>
              <a:rPr lang="en-US" baseline="0" dirty="0" smtClean="0"/>
              <a:t>noise, which goes away as we increase the sampling 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this rendering is quite noisy, increasing the sampling rate to 100</a:t>
            </a:r>
            <a:br>
              <a:rPr lang="en-US" baseline="0" dirty="0" smtClean="0"/>
            </a:br>
            <a:r>
              <a:rPr lang="en-US" baseline="0" dirty="0" smtClean="0"/>
              <a:t>thousand samples per pixel results in a smooth image, but at a very high</a:t>
            </a:r>
            <a:br>
              <a:rPr lang="en-US" baseline="0" dirty="0" smtClean="0"/>
            </a:br>
            <a:r>
              <a:rPr lang="en-US" baseline="0" dirty="0" smtClean="0"/>
              <a:t>computational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2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re-rendered buffer is the “lower-case f” in that equation.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also need a lower case ‘g’, which means we need to also</a:t>
            </a:r>
            <a:r>
              <a:rPr lang="en-US" baseline="0" dirty="0" smtClean="0"/>
              <a:t> re-render </a:t>
            </a:r>
            <a:br>
              <a:rPr lang="en-US" baseline="0" dirty="0" smtClean="0"/>
            </a:br>
            <a:r>
              <a:rPr lang="en-US" baseline="0" dirty="0" smtClean="0"/>
              <a:t>the scene with the old material.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‘f’ and ‘g’ must be evaluated</a:t>
            </a:r>
            <a:r>
              <a:rPr lang="en-US" baseline="0" dirty="0" smtClean="0"/>
              <a:t> on the same input x, we will be using</a:t>
            </a:r>
            <a:br>
              <a:rPr lang="en-US" baseline="0" dirty="0" smtClean="0"/>
            </a:br>
            <a:r>
              <a:rPr lang="en-US" baseline="0" dirty="0" smtClean="0"/>
              <a:t>the same random seed for rendering these two buffers.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Alternatively, we could also directly evaluate both materials settings, as we</a:t>
            </a:r>
            <a:br>
              <a:rPr lang="en-US" baseline="0" dirty="0" smtClean="0"/>
            </a:br>
            <a:r>
              <a:rPr lang="en-US" baseline="0" dirty="0" smtClean="0"/>
              <a:t>trace paths in the scene, in order to minimize the computational overhead.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then subtract these two renderings, to obtain the</a:t>
            </a:r>
            <a:r>
              <a:rPr lang="en-US" baseline="0" dirty="0" smtClean="0"/>
              <a:t> difference image.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difference image is cyan colored, because we changed the wall color </a:t>
            </a:r>
            <a:br>
              <a:rPr lang="en-US" baseline="0" dirty="0" smtClean="0"/>
            </a:br>
            <a:r>
              <a:rPr lang="en-US" baseline="0" dirty="0" smtClean="0"/>
              <a:t>from pure green to pure blue, and the red channel is therefore unaffected.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Simply adding this difference</a:t>
            </a:r>
            <a:r>
              <a:rPr lang="en-US" baseline="0" dirty="0" smtClean="0"/>
              <a:t> image to the previous one, produces an unbiased </a:t>
            </a:r>
            <a:br>
              <a:rPr lang="en-US" baseline="0" dirty="0" smtClean="0"/>
            </a:br>
            <a:r>
              <a:rPr lang="en-US" baseline="0" dirty="0" smtClean="0"/>
              <a:t>rendering with the new material properties.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result however suffers from disturbing colored noise on the right wall, &lt;click&gt;</a:t>
            </a:r>
            <a:br>
              <a:rPr lang="en-US" baseline="0" dirty="0" smtClean="0"/>
            </a:br>
            <a:r>
              <a:rPr lang="en-US" baseline="0" dirty="0" smtClean="0"/>
              <a:t>and for that region, using the standard re-rendered result is actually preferable.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</a:t>
            </a:r>
            <a:r>
              <a:rPr lang="en-US" baseline="0" dirty="0" smtClean="0"/>
              <a:t> have to estimators for every pixel value: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estimator at the top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the standard estimator at the bottom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Our goal will now be to combine these two estimators in an hopefully optimal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can be done by computing a weighted average of these</a:t>
            </a:r>
            <a:r>
              <a:rPr lang="en-US" baseline="0" dirty="0" smtClean="0"/>
              <a:t> two estimators,</a:t>
            </a:r>
            <a:br>
              <a:rPr lang="en-US" baseline="0" dirty="0" smtClean="0"/>
            </a:br>
            <a:r>
              <a:rPr lang="en-US" baseline="0" dirty="0" smtClean="0"/>
              <a:t>where we have separate per-pixel weights for the R, G, and B channels.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visualization, a bright pixel correspond to a high weight, and a dark pixel</a:t>
            </a:r>
            <a:br>
              <a:rPr lang="en-US" baseline="0" dirty="0" smtClean="0"/>
            </a:br>
            <a:r>
              <a:rPr lang="en-US" baseline="0" dirty="0" smtClean="0"/>
              <a:t>corresponds to a low weight.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2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multiply our</a:t>
            </a:r>
            <a:r>
              <a:rPr lang="en-US" baseline="0" dirty="0" smtClean="0"/>
              <a:t> two images by these weights &lt;click&gt;</a:t>
            </a:r>
          </a:p>
          <a:p>
            <a:r>
              <a:rPr lang="en-US" baseline="0" dirty="0" smtClean="0"/>
              <a:t>which gives us weighted buffers, &lt;click&gt;</a:t>
            </a:r>
            <a:br>
              <a:rPr lang="en-US" baseline="0" dirty="0" smtClean="0"/>
            </a:br>
            <a:r>
              <a:rPr lang="en-US" baseline="0" dirty="0" smtClean="0"/>
              <a:t>that we then sum to obtain the final reconstruction.</a:t>
            </a:r>
            <a:br>
              <a:rPr lang="en-US" baseline="0" dirty="0" smtClean="0"/>
            </a:b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93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question is now, how can we compute the weights that will</a:t>
            </a:r>
            <a:r>
              <a:rPr lang="en-US" baseline="0" dirty="0" smtClean="0"/>
              <a:t> optimally minimize </a:t>
            </a:r>
            <a:br>
              <a:rPr lang="en-US" baseline="0" dirty="0" smtClean="0"/>
            </a:br>
            <a:r>
              <a:rPr lang="en-US" baseline="0" dirty="0" smtClean="0"/>
              <a:t>the variance of the final </a:t>
            </a:r>
            <a:r>
              <a:rPr lang="en-US" dirty="0" smtClean="0"/>
              <a:t>reconstruction.</a:t>
            </a:r>
          </a:p>
          <a:p>
            <a:endParaRPr lang="en-US" dirty="0" smtClean="0"/>
          </a:p>
          <a:p>
            <a:r>
              <a:rPr lang="en-US" dirty="0" smtClean="0"/>
              <a:t>All our pipeline up to now is actually</a:t>
            </a:r>
            <a:r>
              <a:rPr lang="en-US" baseline="0" dirty="0" smtClean="0"/>
              <a:t> identical to the one used by Gunther and </a:t>
            </a:r>
            <a:r>
              <a:rPr lang="en-US" baseline="0" dirty="0" err="1" smtClean="0"/>
              <a:t>Grosch</a:t>
            </a:r>
            <a:r>
              <a:rPr lang="en-US" baseline="0" dirty="0" smtClean="0"/>
              <a:t>,</a:t>
            </a:r>
            <a:br>
              <a:rPr lang="en-US" baseline="0" dirty="0" smtClean="0"/>
            </a:br>
            <a:r>
              <a:rPr lang="en-US" baseline="0" dirty="0" smtClean="0"/>
              <a:t>and this is the point where our method diverges from theirs.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0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their work, Gunther and </a:t>
            </a:r>
            <a:r>
              <a:rPr lang="en-US" dirty="0" err="1" smtClean="0"/>
              <a:t>Grosch</a:t>
            </a:r>
            <a:r>
              <a:rPr lang="en-US" dirty="0" smtClean="0"/>
              <a:t> propose a</a:t>
            </a:r>
            <a:r>
              <a:rPr lang="en-US" baseline="0" dirty="0" smtClean="0"/>
              <a:t> binary selection heuristic that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Re-uses the previous image data  if the magnitude of the sampled difference is lower than some user-define threshold Tau.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otherwise uses the standard estimator that re-renders the pixel values from scratch.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r>
              <a:rPr lang="en-US" dirty="0" smtClean="0"/>
              <a:t>This heuristic however has three major limitations: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assumes high-quality base image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relies on user-defined threshold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And, lastly, the binary selection actually discards valuable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7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this converged rendering, we can now easily notice </a:t>
            </a:r>
            <a:r>
              <a:rPr lang="en-US" baseline="0" dirty="0" smtClean="0"/>
              <a:t>the spatial coherence in this scene.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1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turns out however</a:t>
            </a:r>
            <a:r>
              <a:rPr lang="en-US" baseline="0" dirty="0" smtClean="0"/>
              <a:t> that this heuristic is not needed,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because the problem of optimally combining unbiased estimators is a well studied one,</a:t>
            </a:r>
            <a:br>
              <a:rPr lang="en-US" baseline="0" dirty="0" smtClean="0"/>
            </a:br>
            <a:r>
              <a:rPr lang="en-US" baseline="0" dirty="0" smtClean="0"/>
              <a:t>and the solution is readily available in the literature.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assume for now that our two estimators are statistically independent.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case, we can simply take the variance of our two estimators ,&lt;click&gt;</a:t>
            </a:r>
            <a:br>
              <a:rPr lang="en-US" baseline="0" dirty="0" smtClean="0"/>
            </a:br>
            <a:r>
              <a:rPr lang="en-US" baseline="0" dirty="0" smtClean="0"/>
              <a:t>invert it, &lt;click&gt;</a:t>
            </a:r>
            <a:br>
              <a:rPr lang="en-US" baseline="0" dirty="0" smtClean="0"/>
            </a:br>
            <a:r>
              <a:rPr lang="en-US" baseline="0" dirty="0" smtClean="0"/>
              <a:t>and this directly gives us the weights we need.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these weights are optimal in the sense that they are the one that minimize the variance of the reconstruction.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Intuitively, what this weighting scheme does, is simply assign a low weight to an estimator with a high variance.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3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case</a:t>
            </a:r>
            <a:r>
              <a:rPr lang="en-US" baseline="0" dirty="0" smtClean="0"/>
              <a:t> however, the </a:t>
            </a:r>
            <a:r>
              <a:rPr lang="en-US" dirty="0" smtClean="0"/>
              <a:t>estimators are not independent,</a:t>
            </a:r>
            <a:r>
              <a:rPr lang="en-US" baseline="0" dirty="0" smtClean="0"/>
              <a:t> but correlated, &lt;click&gt;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and we therefore have to consider the covariance matrix of our estimators. &lt;click&gt;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This is a per-pixel 2x2 matrix, that has the estimator variances in the diagonal, &lt;click&gt;</a:t>
            </a:r>
            <a:br>
              <a:rPr lang="en-US" baseline="0" dirty="0" smtClean="0"/>
            </a:br>
            <a:r>
              <a:rPr lang="en-US" baseline="0" dirty="0" smtClean="0"/>
              <a:t>and their </a:t>
            </a:r>
            <a:r>
              <a:rPr lang="en-US" baseline="0" dirty="0" err="1" smtClean="0"/>
              <a:t>covariances</a:t>
            </a:r>
            <a:r>
              <a:rPr lang="en-US" baseline="0" dirty="0" smtClean="0"/>
              <a:t> in the other entries.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then invert this covariance matrix, &lt;click&gt;</a:t>
            </a:r>
            <a:br>
              <a:rPr lang="en-US" baseline="0" dirty="0" smtClean="0"/>
            </a:br>
            <a:r>
              <a:rPr lang="en-US" baseline="0" dirty="0" smtClean="0"/>
              <a:t>to compute the weights that we need.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this, we have all the tools that we need to implement our scene editing application,</a:t>
            </a:r>
            <a:br>
              <a:rPr lang="en-US" baseline="0" dirty="0" smtClean="0"/>
            </a:br>
            <a:r>
              <a:rPr lang="en-US" baseline="0" dirty="0" smtClean="0"/>
              <a:t>and will now be looking at some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6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comparison, we will be using the same scene</a:t>
            </a:r>
            <a:r>
              <a:rPr lang="en-US" baseline="0" dirty="0" smtClean="0"/>
              <a:t> we saw in the introduction, and use</a:t>
            </a:r>
            <a:br>
              <a:rPr lang="en-US" baseline="0" dirty="0" smtClean="0"/>
            </a:br>
            <a:r>
              <a:rPr lang="en-US" baseline="0" dirty="0" smtClean="0"/>
              <a:t>the relative MSE to measure the accuracy of the reconstructions.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previous rendering was generated using 1024 samples per pixel, and we re-rendered</a:t>
            </a:r>
            <a:br>
              <a:rPr lang="en-US" baseline="0" dirty="0" smtClean="0"/>
            </a:br>
            <a:r>
              <a:rPr lang="en-US" baseline="0" dirty="0" smtClean="0"/>
              <a:t>the scene using 64 samples per pixel, after changing the wall color, as well as the texture </a:t>
            </a:r>
            <a:br>
              <a:rPr lang="en-US" baseline="0" dirty="0" smtClean="0"/>
            </a:br>
            <a:r>
              <a:rPr lang="en-US" baseline="0" dirty="0" smtClean="0"/>
              <a:t>and glossiness of the floor.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68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right,</a:t>
            </a:r>
            <a:r>
              <a:rPr lang="en-US" baseline="0" dirty="0" smtClean="0"/>
              <a:t> we have the result obtained with the method of Gunther and </a:t>
            </a:r>
            <a:r>
              <a:rPr lang="en-US" baseline="0" dirty="0" err="1" smtClean="0"/>
              <a:t>Grosch</a:t>
            </a:r>
            <a:r>
              <a:rPr lang="en-US" baseline="0" dirty="0" smtClean="0"/>
              <a:t>, </a:t>
            </a:r>
            <a:br>
              <a:rPr lang="en-US" baseline="0" dirty="0" smtClean="0"/>
            </a:br>
            <a:r>
              <a:rPr lang="en-US" baseline="0" dirty="0" smtClean="0"/>
              <a:t>as well as our result.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both techniques manage to reduce the MSE of the re-rendering, ours performs </a:t>
            </a:r>
            <a:br>
              <a:rPr lang="en-US" baseline="0" dirty="0" smtClean="0"/>
            </a:br>
            <a:r>
              <a:rPr lang="en-US" baseline="0" dirty="0" smtClean="0"/>
              <a:t>significantly better in practice, thanks to the optimal weighting scheme we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15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Another advantage of this weighting scheme, is that it can robustly handle the case</a:t>
            </a:r>
            <a:br>
              <a:rPr lang="en-US" baseline="0" dirty="0" smtClean="0"/>
            </a:br>
            <a:r>
              <a:rPr lang="en-US" baseline="0" dirty="0" smtClean="0"/>
              <a:t>where the previous image is itself noisy.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second experiment, both the previous image, and the re-rendered one, we</a:t>
            </a:r>
            <a:br>
              <a:rPr lang="en-US" baseline="0" dirty="0" smtClean="0"/>
            </a:br>
            <a:r>
              <a:rPr lang="en-US" baseline="0" dirty="0" smtClean="0"/>
              <a:t>generated using 64 samples per pixel.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case, the heuristic proposed by Gunther and </a:t>
            </a:r>
            <a:r>
              <a:rPr lang="en-US" baseline="0" dirty="0" err="1" smtClean="0"/>
              <a:t>Grosch</a:t>
            </a:r>
            <a:r>
              <a:rPr lang="en-US" baseline="0" dirty="0" smtClean="0"/>
              <a:t> fails to reduce the MSE,</a:t>
            </a:r>
            <a:br>
              <a:rPr lang="en-US" baseline="0" dirty="0" smtClean="0"/>
            </a:br>
            <a:r>
              <a:rPr lang="en-US" baseline="0" dirty="0" smtClean="0"/>
              <a:t>whereas our method still lowers it roughly by a factor of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1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now turn to the second application,</a:t>
            </a:r>
            <a:r>
              <a:rPr lang="en-US" baseline="0" dirty="0" smtClean="0"/>
              <a:t> gradient-domain path tracing, and </a:t>
            </a:r>
            <a:br>
              <a:rPr lang="en-US" baseline="0" dirty="0" smtClean="0"/>
            </a:br>
            <a:r>
              <a:rPr lang="en-US" baseline="0" dirty="0" smtClean="0"/>
              <a:t>see how it can be handled in a control-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integration framework.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with our scene editing application, the setup here is identical to the one used </a:t>
            </a:r>
            <a:br>
              <a:rPr lang="en-US" baseline="0" dirty="0" smtClean="0"/>
            </a:br>
            <a:r>
              <a:rPr lang="en-US" baseline="0" dirty="0" smtClean="0"/>
              <a:t>in previous works, and our method differs only in the reconstruction step.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input of the reconstruction are the noisy throughput image, &lt;click&gt;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 smtClean="0"/>
              <a:t>as well as the horizontal and &lt;click&gt; </a:t>
            </a:r>
            <a:br>
              <a:rPr lang="en-US" baseline="0" dirty="0" smtClean="0"/>
            </a:br>
            <a:r>
              <a:rPr lang="en-US" baseline="0" dirty="0" smtClean="0"/>
              <a:t>vertical gradients, that encode the differences between adjacent pixels in the image.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brevity, I will not discuss how these gradient images are generated, since we use</a:t>
            </a:r>
            <a:br>
              <a:rPr lang="en-US" baseline="0" dirty="0" smtClean="0"/>
            </a:br>
            <a:r>
              <a:rPr lang="en-US" baseline="0" dirty="0" smtClean="0"/>
              <a:t>the exact same approach used in previous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works for gradient-domain rendering</a:t>
            </a:r>
            <a:r>
              <a:rPr lang="en-US" baseline="0" dirty="0" smtClean="0"/>
              <a:t> used an L2 Poisson solver</a:t>
            </a:r>
            <a:br>
              <a:rPr lang="en-US" baseline="0" dirty="0" smtClean="0"/>
            </a:br>
            <a:r>
              <a:rPr lang="en-US" baseline="0" dirty="0" smtClean="0"/>
              <a:t>to generate the </a:t>
            </a:r>
            <a:r>
              <a:rPr lang="en-US" baseline="0" dirty="0" err="1" smtClean="0"/>
              <a:t>denoised</a:t>
            </a:r>
            <a:r>
              <a:rPr lang="en-US" baseline="0" dirty="0" smtClean="0"/>
              <a:t> reconstruction.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observed however that it sometimes produces so-called “bullet hole”</a:t>
            </a:r>
            <a:br>
              <a:rPr lang="en-US" baseline="0" dirty="0" smtClean="0"/>
            </a:br>
            <a:r>
              <a:rPr lang="en-US" baseline="0" dirty="0" smtClean="0"/>
              <a:t>artifacts…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propose to use a more robust L1 solver to address these.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now see how we can apply the same machinery</a:t>
            </a:r>
            <a:r>
              <a:rPr lang="en-US" baseline="0" dirty="0" smtClean="0"/>
              <a:t> we used in our previous application</a:t>
            </a:r>
            <a:br>
              <a:rPr lang="en-US" baseline="0" dirty="0" smtClean="0"/>
            </a:br>
            <a:r>
              <a:rPr lang="en-US" baseline="0" dirty="0" smtClean="0"/>
              <a:t>to perform this gradient-domain reconstruction.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Starting from the three inputs, we can generate five estimators for our image: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can directly use the throughput image, that is, we use the standard estimator with no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.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can also take the sum of the throughput and horizontal gradient images, which corresponds to using, for each pixel, its left neighbor as a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.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we instead subtract the horizontal gradient, we effectively use the right neighbor as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. &lt;click&gt;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we can similarly add or subtract the vertical gradient, to use the bottom and top neighbors as control </a:t>
            </a:r>
            <a:r>
              <a:rPr lang="en-US" baseline="0" dirty="0" err="1" smtClean="0"/>
              <a:t>variates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91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now have five estimators that we need to combine, and for the moment,</a:t>
            </a:r>
            <a:br>
              <a:rPr lang="en-US" baseline="0" dirty="0" smtClean="0"/>
            </a:br>
            <a:r>
              <a:rPr lang="en-US" baseline="0" dirty="0" smtClean="0"/>
              <a:t>we will simply average them using uniform weights.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gives us a new estimate of the throughput, which we denote TH1, and</a:t>
            </a:r>
            <a:br>
              <a:rPr lang="en-US" baseline="0" dirty="0" smtClean="0"/>
            </a:br>
            <a:r>
              <a:rPr lang="en-US" baseline="0" dirty="0" smtClean="0"/>
              <a:t>we can now reuse our gradients &lt;click&gt;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will now add and subtract the gradients to this new throughput estimate</a:t>
            </a:r>
            <a:br>
              <a:rPr lang="en-US" baseline="0" dirty="0" smtClean="0"/>
            </a:br>
            <a:r>
              <a:rPr lang="en-US" baseline="0" dirty="0" smtClean="0"/>
              <a:t>and we can repeat this procedure as many times as we want. &lt;click&gt;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And, after 50 iterations, this is the result that we get.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Interestingly, this reconstruction suffers from the same “bullet hole” artifacts</a:t>
            </a:r>
            <a:br>
              <a:rPr lang="en-US" baseline="0" dirty="0" smtClean="0"/>
            </a:br>
            <a:r>
              <a:rPr lang="en-US" baseline="0" dirty="0" smtClean="0"/>
              <a:t>as the L2 Poisson reconstruction from previous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91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instance, in this</a:t>
            </a:r>
            <a:r>
              <a:rPr lang="en-US" baseline="0" dirty="0" smtClean="0"/>
              <a:t> crop, all pixels have nearly identical colors.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And, while this is a rather extreme example, in practice, nearby pixels often have fairly similar colors.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1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case, we can address this issue by</a:t>
            </a:r>
            <a:r>
              <a:rPr lang="en-US" baseline="0" dirty="0" smtClean="0"/>
              <a:t> using the same optimal weighting</a:t>
            </a:r>
            <a:br>
              <a:rPr lang="en-US" baseline="0" dirty="0" smtClean="0"/>
            </a:br>
            <a:r>
              <a:rPr lang="en-US" baseline="0" dirty="0" smtClean="0"/>
              <a:t>scheme we used before, with the only difference that we now have 5 estimators</a:t>
            </a:r>
            <a:br>
              <a:rPr lang="en-US" baseline="0" dirty="0" smtClean="0"/>
            </a:br>
            <a:r>
              <a:rPr lang="en-US" baseline="0" dirty="0" smtClean="0"/>
              <a:t>instead of 2.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leads to the result in the bottom right, and we can see that these</a:t>
            </a:r>
            <a:br>
              <a:rPr lang="en-US" baseline="0" dirty="0" smtClean="0"/>
            </a:br>
            <a:r>
              <a:rPr lang="en-US" baseline="0" dirty="0" smtClean="0"/>
              <a:t>reconstruction artifacts are now gone.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91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I mentioned,</a:t>
            </a:r>
            <a:r>
              <a:rPr lang="en-US" baseline="0" dirty="0" smtClean="0"/>
              <a:t> our reconstruction with uniform weights suffers from the</a:t>
            </a:r>
            <a:br>
              <a:rPr lang="en-US" baseline="0" dirty="0" smtClean="0"/>
            </a:br>
            <a:r>
              <a:rPr lang="en-US" baseline="0" dirty="0" smtClean="0"/>
              <a:t>same artifacts as the L2 Poisson reconstruction. But in fact, these two </a:t>
            </a:r>
            <a:br>
              <a:rPr lang="en-US" baseline="0" dirty="0" smtClean="0"/>
            </a:br>
            <a:r>
              <a:rPr lang="en-US" baseline="0" dirty="0" smtClean="0"/>
              <a:t>reconstruction are actually strikingly similar.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was, for us, the most surprising result in this work, and I unfortunately</a:t>
            </a:r>
            <a:br>
              <a:rPr lang="en-US" baseline="0" dirty="0" smtClean="0"/>
            </a:br>
            <a:r>
              <a:rPr lang="en-US" baseline="0" dirty="0" smtClean="0"/>
              <a:t>don’t have the time to discuss it during this talk, but we have a full and detailed</a:t>
            </a:r>
            <a:br>
              <a:rPr lang="en-US" baseline="0" dirty="0" smtClean="0"/>
            </a:br>
            <a:r>
              <a:rPr lang="en-US" baseline="0" dirty="0" smtClean="0"/>
              <a:t>explanation for this in the paper, which I think is quite interesting in itself and</a:t>
            </a:r>
            <a:br>
              <a:rPr lang="en-US" baseline="0" dirty="0" smtClean="0"/>
            </a:br>
            <a:r>
              <a:rPr lang="en-US" baseline="0" dirty="0" smtClean="0"/>
              <a:t>I strongly encourage you to read it if you are curious about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94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now look at results in more interesting scenes.</a:t>
            </a:r>
          </a:p>
          <a:p>
            <a:endParaRPr lang="en-US" dirty="0" smtClean="0"/>
          </a:p>
          <a:p>
            <a:r>
              <a:rPr lang="en-US" dirty="0" smtClean="0"/>
              <a:t>This is the </a:t>
            </a:r>
            <a:r>
              <a:rPr lang="en-US" dirty="0" err="1" smtClean="0"/>
              <a:t>sponza</a:t>
            </a:r>
            <a:r>
              <a:rPr lang="en-US" baseline="0" dirty="0" smtClean="0"/>
              <a:t> scene, which still uses only diffuse materials, which is arguably</a:t>
            </a:r>
            <a:br>
              <a:rPr lang="en-US" baseline="0" dirty="0" smtClean="0"/>
            </a:br>
            <a:r>
              <a:rPr lang="en-US" baseline="0" dirty="0" smtClean="0"/>
              <a:t>the best use case for these gradient-domain rendering techniques.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the results of the L2 Poisson solver, and our reconstruction using uniform</a:t>
            </a:r>
            <a:br>
              <a:rPr lang="en-US" baseline="0" dirty="0" smtClean="0"/>
            </a:br>
            <a:r>
              <a:rPr lang="en-US" baseline="0" dirty="0" smtClean="0"/>
              <a:t>weights, which are again nearly identical.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 results of the L1 Poisson solver, and our technique with optimized weights,</a:t>
            </a:r>
            <a:br>
              <a:rPr lang="en-US" baseline="0" dirty="0" smtClean="0"/>
            </a:br>
            <a:r>
              <a:rPr lang="en-US" baseline="0" dirty="0" smtClean="0"/>
              <a:t>which are quite similar, although the MSE of our reconstruction is about 30% lower</a:t>
            </a:r>
            <a:br>
              <a:rPr lang="en-US" baseline="0" dirty="0" smtClean="0"/>
            </a:br>
            <a:r>
              <a:rPr lang="en-US" baseline="0" dirty="0" smtClean="0"/>
              <a:t>in this case.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two reasons why our technique has a lower MSE. The first is that we are</a:t>
            </a:r>
            <a:br>
              <a:rPr lang="en-US" baseline="0" dirty="0" smtClean="0"/>
            </a:br>
            <a:r>
              <a:rPr lang="en-US" baseline="0" dirty="0" smtClean="0"/>
              <a:t>explicitly minimizing the variance, which means that we implicitly minimize the MSE </a:t>
            </a:r>
            <a:br>
              <a:rPr lang="en-US" baseline="0" dirty="0" smtClean="0"/>
            </a:br>
            <a:r>
              <a:rPr lang="en-US" baseline="0" dirty="0" smtClean="0"/>
              <a:t>as well, whereas the L1 Poisson solver actually minimizes the absolute error instead.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 other reason, is that the L1 Poisson reconstruction suffers from energy loss,</a:t>
            </a:r>
            <a:br>
              <a:rPr lang="en-US" baseline="0" dirty="0" smtClean="0"/>
            </a:br>
            <a:r>
              <a:rPr lang="en-US" baseline="0" dirty="0" smtClean="0"/>
              <a:t>which I will now illustrate with a different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09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significantly</a:t>
            </a:r>
            <a:r>
              <a:rPr lang="en-US" baseline="0" dirty="0" smtClean="0"/>
              <a:t> more complex scene, with glossy and specular materials, and </a:t>
            </a:r>
            <a:br>
              <a:rPr lang="en-US" baseline="0" dirty="0" smtClean="0"/>
            </a:br>
            <a:r>
              <a:rPr lang="en-US" baseline="0" dirty="0" smtClean="0"/>
              <a:t>the rendering suffers from strong spike noise.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04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L1 Poisson</a:t>
            </a:r>
            <a:r>
              <a:rPr lang="en-US" baseline="0" dirty="0" smtClean="0"/>
              <a:t> reconstruction is quite smooth for this scene, but as we flip between</a:t>
            </a:r>
            <a:br>
              <a:rPr lang="en-US" baseline="0" dirty="0" smtClean="0"/>
            </a:br>
            <a:r>
              <a:rPr lang="en-US" baseline="0" dirty="0" smtClean="0"/>
              <a:t>input and the reconstruction, we can see that the left wall in particular is quite a bit</a:t>
            </a:r>
            <a:br>
              <a:rPr lang="en-US" baseline="0" dirty="0" smtClean="0"/>
            </a:br>
            <a:r>
              <a:rPr lang="en-US" baseline="0" dirty="0" smtClean="0"/>
              <a:t>darker.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16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contrast, our reconstruction much</a:t>
            </a:r>
            <a:r>
              <a:rPr lang="en-US" baseline="0" dirty="0" smtClean="0"/>
              <a:t> better preserves the energy, which explains</a:t>
            </a:r>
            <a:br>
              <a:rPr lang="en-US" baseline="0" dirty="0" smtClean="0"/>
            </a:br>
            <a:r>
              <a:rPr lang="en-US" baseline="0" dirty="0" smtClean="0"/>
              <a:t>its lower MSE.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27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more things</a:t>
            </a:r>
            <a:r>
              <a:rPr lang="en-US" baseline="0" dirty="0" smtClean="0"/>
              <a:t> in the paper which I couldn’t talk in this presentation.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In particular, we discuss the source of bias in our reconstruction, and how to</a:t>
            </a:r>
            <a:br>
              <a:rPr lang="en-US" baseline="0" dirty="0" smtClean="0"/>
            </a:br>
            <a:r>
              <a:rPr lang="en-US" baseline="0" dirty="0" smtClean="0"/>
              <a:t>remove it. Although, as you could expect, the bias reconstruction generally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 smtClean="0"/>
              <a:t>looks much better.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We also have an extensive supplemental materials, where you can find all our</a:t>
            </a:r>
            <a:br>
              <a:rPr lang="en-US" baseline="0" dirty="0" smtClean="0"/>
            </a:br>
            <a:r>
              <a:rPr lang="en-US" baseline="0" dirty="0" smtClean="0"/>
              <a:t>many more results for both our scene editing and gradient-domain rendering</a:t>
            </a:r>
            <a:br>
              <a:rPr lang="en-US" baseline="0" dirty="0" smtClean="0"/>
            </a:br>
            <a:r>
              <a:rPr lang="en-US" baseline="0" dirty="0" smtClean="0"/>
              <a:t>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91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conclusion, our</a:t>
            </a:r>
            <a:r>
              <a:rPr lang="en-US" baseline="0" dirty="0" smtClean="0"/>
              <a:t> work is all about how we can leverage control </a:t>
            </a:r>
            <a:r>
              <a:rPr lang="en-US" baseline="0" dirty="0" err="1" smtClean="0"/>
              <a:t>variates</a:t>
            </a:r>
            <a:r>
              <a:rPr lang="en-US" baseline="0" dirty="0" smtClean="0"/>
              <a:t> in rendering.</a:t>
            </a:r>
          </a:p>
          <a:p>
            <a:endParaRPr lang="en-US" baseline="0" dirty="0" smtClean="0"/>
          </a:p>
          <a:p>
            <a:r>
              <a:rPr lang="en-US" dirty="0" smtClean="0"/>
              <a:t>This is a simple yet power</a:t>
            </a:r>
            <a:r>
              <a:rPr lang="en-US" baseline="0" dirty="0" smtClean="0"/>
              <a:t>ful tool that is relatively unexplored in the rendering context, </a:t>
            </a:r>
            <a:br>
              <a:rPr lang="en-US" baseline="0" dirty="0" smtClean="0"/>
            </a:br>
            <a:r>
              <a:rPr lang="en-US" baseline="0" dirty="0" smtClean="0"/>
              <a:t>at least compared to importance sampling, which is ubiquitously used in renderers.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reason for this may be that it is difficult to get consistent good results with control </a:t>
            </a:r>
            <a:br>
              <a:rPr lang="en-US" baseline="0" dirty="0" smtClean="0"/>
            </a:br>
            <a:r>
              <a:rPr lang="en-US" baseline="0" dirty="0" err="1" smtClean="0"/>
              <a:t>variate</a:t>
            </a:r>
            <a:r>
              <a:rPr lang="en-US" baseline="0" dirty="0" smtClean="0"/>
              <a:t> techniques, and that such schemes can actually lead to an increase of variance.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again, the comparison to importance sampling is quite interesting, since importance</a:t>
            </a:r>
            <a:br>
              <a:rPr lang="en-US" baseline="0" dirty="0" smtClean="0"/>
            </a:br>
            <a:r>
              <a:rPr lang="en-US" baseline="0" dirty="0" smtClean="0"/>
              <a:t>sampling can also lead to an increase of variance, and people address this by using </a:t>
            </a:r>
            <a:br>
              <a:rPr lang="en-US" baseline="0" dirty="0" smtClean="0"/>
            </a:br>
            <a:r>
              <a:rPr lang="en-US" baseline="0" dirty="0" smtClean="0"/>
              <a:t>multiple importance sampling to combine multiple PDFs.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regard, the use of the optimal weighting scheme used in our work is the key to</a:t>
            </a:r>
            <a:br>
              <a:rPr lang="en-US" baseline="0" dirty="0" smtClean="0"/>
            </a:br>
            <a:r>
              <a:rPr lang="en-US" baseline="0" dirty="0" smtClean="0"/>
              <a:t>obtaining good results with control </a:t>
            </a:r>
            <a:r>
              <a:rPr lang="en-US" baseline="0" dirty="0" err="1" smtClean="0"/>
              <a:t>variates</a:t>
            </a:r>
            <a:r>
              <a:rPr lang="en-US" baseline="0" dirty="0" smtClean="0"/>
              <a:t>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terms of future work, we would like to apply this techniques to animations, stereo</a:t>
            </a:r>
            <a:br>
              <a:rPr lang="en-US" baseline="0" dirty="0" smtClean="0"/>
            </a:br>
            <a:r>
              <a:rPr lang="en-US" baseline="0" dirty="0" smtClean="0"/>
              <a:t>rendering, and light field rendering.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would also be worthwhile to develop a better sampling strategy to more efficiently</a:t>
            </a:r>
            <a:br>
              <a:rPr lang="en-US" baseline="0" dirty="0" smtClean="0"/>
            </a:br>
            <a:r>
              <a:rPr lang="en-US" baseline="0" dirty="0" smtClean="0"/>
              <a:t>sample the difference image, since this is the bottle neck when it comes to having</a:t>
            </a:r>
            <a:br>
              <a:rPr lang="en-US" baseline="0" dirty="0" smtClean="0"/>
            </a:br>
            <a:r>
              <a:rPr lang="en-US" baseline="0" dirty="0" smtClean="0"/>
              <a:t>good results.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 for your attention, and I’ll be happy to answer your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32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489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Interestingly,</a:t>
            </a:r>
            <a:r>
              <a:rPr lang="en-US" baseline="0" dirty="0" smtClean="0"/>
              <a:t> we can add any offset to 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without impacting the variance of 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estimator.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0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similar coherence can also be observed across</a:t>
            </a:r>
            <a:r>
              <a:rPr lang="en-US" baseline="0" dirty="0" smtClean="0"/>
              <a:t> frames.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illustrate this, we</a:t>
            </a:r>
            <a:r>
              <a:rPr lang="en-US" baseline="0" dirty="0" smtClean="0"/>
              <a:t> will now change the color of the wall in this scene, as well as the texture and glossiness of the floor.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1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Interestingly,</a:t>
            </a:r>
            <a:r>
              <a:rPr lang="en-US" baseline="0" dirty="0" smtClean="0"/>
              <a:t> we can add any offset to 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without impacting the variance of the control </a:t>
            </a:r>
            <a:r>
              <a:rPr lang="en-US" baseline="0" dirty="0" err="1" smtClean="0"/>
              <a:t>variate</a:t>
            </a:r>
            <a:r>
              <a:rPr lang="en-US" baseline="0" dirty="0" smtClean="0"/>
              <a:t> estimator.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2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techniques have been proposed</a:t>
            </a:r>
            <a:r>
              <a:rPr lang="en-US" baseline="0" dirty="0" smtClean="0"/>
              <a:t> to leverage this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coherence in renderings.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common strategy is to use some form of local averaging or interpolation to give a fast, though generally biased, approximation of the converged rendering.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instance, irradiance caching use interpolation of sparse high-quality irradiance estimates.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740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Photon mapping</a:t>
            </a:r>
            <a:r>
              <a:rPr lang="en-US" baseline="0" dirty="0" smtClean="0"/>
              <a:t> </a:t>
            </a:r>
            <a:r>
              <a:rPr lang="en-US" dirty="0" smtClean="0"/>
              <a:t>reuses,</a:t>
            </a:r>
            <a:r>
              <a:rPr lang="en-US" baseline="0" dirty="0" smtClean="0"/>
              <a:t> for every pixel of the image, a s</a:t>
            </a:r>
            <a:r>
              <a:rPr lang="en-US" dirty="0" smtClean="0"/>
              <a:t>et of photons distributed in the scene,</a:t>
            </a:r>
            <a:r>
              <a:rPr lang="en-US" baseline="0" dirty="0" smtClean="0"/>
              <a:t> which are combined using density estimation kernels.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954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large amount of image-space techniques have been proposed to </a:t>
            </a:r>
            <a:r>
              <a:rPr lang="en-US" dirty="0" err="1" smtClean="0"/>
              <a:t>denoise</a:t>
            </a:r>
            <a:r>
              <a:rPr lang="en-US" dirty="0" smtClean="0"/>
              <a:t> renderings using non-linear filters.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as we flip between these two renderings, we can observe that many regions have similar pixel colors across the two frames.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are even regions, such as these two crops, that are mostly unaffected by the changes.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this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coherence, a natural goal would be to reuse computations from </a:t>
            </a:r>
            <a:br>
              <a:rPr lang="en-US" baseline="0" dirty="0" smtClean="0"/>
            </a:br>
            <a:r>
              <a:rPr lang="en-US" baseline="0" dirty="0" smtClean="0"/>
              <a:t>nearby pixels, in order to reduce the variance without having to trace more paths.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2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coherence has been leveraged in many previous works, such as: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irradiance caching,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photon mapping,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image-space </a:t>
            </a:r>
            <a:r>
              <a:rPr lang="en-US" baseline="0" dirty="0" err="1" smtClean="0"/>
              <a:t>denoising</a:t>
            </a:r>
            <a:r>
              <a:rPr lang="en-US" baseline="0" dirty="0" smtClean="0"/>
              <a:t>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there are still many more methods that I haven’t listed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presentation, we will be focusing on two specific previous works, that turned out to be highly relevant for us.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first one, is the work on consistent scene editing by Gunther and </a:t>
            </a:r>
            <a:r>
              <a:rPr lang="en-US" baseline="0" dirty="0" err="1" smtClean="0"/>
              <a:t>Grosch</a:t>
            </a:r>
            <a:r>
              <a:rPr lang="en-US" baseline="0" dirty="0" smtClean="0"/>
              <a:t> that was presented last year at EGSR.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application, you have an existing high-quality rendering of a scene, in which you then edit some material</a:t>
            </a:r>
            <a:br>
              <a:rPr lang="en-US" baseline="0" dirty="0" smtClean="0"/>
            </a:br>
            <a:r>
              <a:rPr lang="en-US" baseline="0" dirty="0" smtClean="0"/>
              <a:t>properties. For instance, here we changed the color of the right wall from green to blue.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Gunther and </a:t>
            </a:r>
            <a:r>
              <a:rPr lang="en-US" baseline="0" dirty="0" err="1" smtClean="0"/>
              <a:t>Grosch</a:t>
            </a:r>
            <a:r>
              <a:rPr lang="en-US" baseline="0" dirty="0" smtClean="0"/>
              <a:t> proposed is to simply render a difference image and add it to the previous one.</a:t>
            </a:r>
            <a:br>
              <a:rPr lang="en-US" baseline="0" dirty="0" smtClean="0"/>
            </a:br>
            <a:r>
              <a:rPr lang="en-US" baseline="0" dirty="0" smtClean="0"/>
              <a:t>This results in a re-rendered image that effectively reuses the previous computations.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AE096-3EC4-4F29-8A2A-4D7A57A8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62"/>
            <a:ext cx="9186549" cy="6888387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58815" y="1520571"/>
            <a:ext cx="8468918" cy="3731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Title or Logo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987321"/>
            <a:ext cx="1461524" cy="398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9" b="40336"/>
          <a:stretch/>
        </p:blipFill>
        <p:spPr>
          <a:xfrm>
            <a:off x="7198299" y="4521759"/>
            <a:ext cx="1995943" cy="23814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4" b="40587"/>
          <a:stretch/>
        </p:blipFill>
        <p:spPr>
          <a:xfrm flipH="1">
            <a:off x="-10050" y="4521759"/>
            <a:ext cx="1996935" cy="237141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2766"/>
            <a:ext cx="2787314" cy="1672389"/>
          </a:xfrm>
          <a:prstGeom prst="rect">
            <a:avLst/>
          </a:prstGeom>
        </p:spPr>
      </p:pic>
      <p:sp>
        <p:nvSpPr>
          <p:cNvPr id="37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58814" y="964617"/>
            <a:ext cx="8468919" cy="522329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1672" y="192726"/>
            <a:ext cx="7926061" cy="567559"/>
          </a:xfrm>
        </p:spPr>
        <p:txBody>
          <a:bodyPr>
            <a:normAutofit/>
          </a:bodyPr>
          <a:lstStyle>
            <a:lvl1pPr algn="l">
              <a:defRPr sz="2500" b="1" strike="noStrike" cap="all" normalizeH="0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903" y="263007"/>
            <a:ext cx="22500" cy="43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/>
          <a:stretch/>
        </p:blipFill>
        <p:spPr>
          <a:xfrm>
            <a:off x="173104" y="141410"/>
            <a:ext cx="577530" cy="68179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526473" y="6503300"/>
            <a:ext cx="2133600" cy="365125"/>
          </a:xfrm>
        </p:spPr>
        <p:txBody>
          <a:bodyPr/>
          <a:lstStyle>
            <a:lvl1pPr algn="ctr">
              <a:defRPr sz="2000"/>
            </a:lvl1pPr>
          </a:lstStyle>
          <a:p>
            <a:fld id="{9F58998E-2429-314E-B86C-A079AABAA7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Slide_Template_Logo-silhouette_DarkBrown.pdf"/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1" y="6460876"/>
            <a:ext cx="313024" cy="404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32" y="6489862"/>
            <a:ext cx="1647825" cy="40005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4235724" y="6459320"/>
            <a:ext cx="720000" cy="180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2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52871"/>
            <a:ext cx="2787314" cy="1672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58815" y="2867737"/>
            <a:ext cx="8468918" cy="1572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1FA6D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/>
              <a:t>Slide Separator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  <p:pic>
        <p:nvPicPr>
          <p:cNvPr id="21" name="Slide_Template_Logo-silhouette_DarkBrown.pdf"/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1" y="6484939"/>
            <a:ext cx="313024" cy="404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32" y="6489862"/>
            <a:ext cx="1647825" cy="400050"/>
          </a:xfrm>
          <a:prstGeom prst="rect">
            <a:avLst/>
          </a:prstGeom>
        </p:spPr>
      </p:pic>
      <p:pic>
        <p:nvPicPr>
          <p:cNvPr id="23" name="Picture 4" descr="D:\Work\Markus\CGL Logo\ETH_300px.png"/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05" y="6595233"/>
            <a:ext cx="1201441" cy="1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3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6295"/>
            <a:ext cx="2787314" cy="1672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98579" y="1520571"/>
            <a:ext cx="3989388" cy="1071032"/>
          </a:xfrm>
        </p:spPr>
        <p:txBody>
          <a:bodyPr>
            <a:normAutofit/>
          </a:bodyPr>
          <a:lstStyle>
            <a:lvl1pPr marL="0" indent="0">
              <a:buNone/>
              <a:defRPr sz="2500" b="1" i="0" cap="all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/>
              <a:t>Ending Text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98579" y="2777067"/>
            <a:ext cx="3989388" cy="2478816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1"/>
          <a:stretch/>
        </p:blipFill>
        <p:spPr>
          <a:xfrm>
            <a:off x="6502401" y="1520571"/>
            <a:ext cx="2686700" cy="37353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  <p:pic>
        <p:nvPicPr>
          <p:cNvPr id="24" name="Slide_Template_Logo-silhouette_DarkBrown.pdf"/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1" y="6484939"/>
            <a:ext cx="313024" cy="404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632" y="6489862"/>
            <a:ext cx="1647825" cy="400050"/>
          </a:xfrm>
          <a:prstGeom prst="rect">
            <a:avLst/>
          </a:prstGeom>
        </p:spPr>
      </p:pic>
      <p:pic>
        <p:nvPicPr>
          <p:cNvPr id="27" name="Picture 4" descr="D:\Work\Markus\CGL Logo\ETH_300px.png"/>
          <p:cNvPicPr>
            <a:picLocks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05" y="6595233"/>
            <a:ext cx="1201441" cy="1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84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1672" y="192726"/>
            <a:ext cx="7926061" cy="567559"/>
          </a:xfrm>
        </p:spPr>
        <p:txBody>
          <a:bodyPr>
            <a:normAutofit/>
          </a:bodyPr>
          <a:lstStyle>
            <a:lvl1pPr algn="l">
              <a:defRPr sz="2500" b="1" strike="noStrike" cap="all" normalizeH="0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/>
          <a:stretch/>
        </p:blipFill>
        <p:spPr>
          <a:xfrm>
            <a:off x="173104" y="141410"/>
            <a:ext cx="577530" cy="6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3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1.png" TargetMode="External"/><Relationship Id="rId13" Type="http://schemas.openxmlformats.org/officeDocument/2006/relationships/image" Target="../media/image45.png"/><Relationship Id="rId18" Type="http://schemas.openxmlformats.org/officeDocument/2006/relationships/image" Target="file:///C:\users\rousselle\My%20Documents\papers\two-level-mc\slides\images\prev\gdpt\dx_1.png" TargetMode="External"/><Relationship Id="rId3" Type="http://schemas.openxmlformats.org/officeDocument/2006/relationships/image" Target="../media/image35.png"/><Relationship Id="rId21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file:///C:\users\rousselle\My%20Documents\papers\two-level-mc\slides\images\prev\gdpt\dy_crop_1.png" TargetMode="External"/><Relationship Id="rId20" Type="http://schemas.openxmlformats.org/officeDocument/2006/relationships/image" Target="file:///C:\users\rousselle\My%20Documents\papers\two-level-mc\slides\images\prev\gdpt\dx_crop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file:///C:\users\rousselle\My%20Documents\papers\two-level-mc\slides\images\prev\gdpt\th_crop_1.png" TargetMode="External"/><Relationship Id="rId19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file:///C:\users\rousselle\My%20Documents\papers\two-level-mc\slides\images\prev\gdpt\dy_1.png" TargetMode="External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1.png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file:///C:\users\rousselle\My%20Documents\papers\two-level-mc\slides\images\prev\gdpt\th_crop_1.png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rousselle\My%20Documents\papers\two-level-mc\slides\images\theory\cv\cv_0010_0_3.png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file:///C:\users\rousselle\My%20Documents\papers\two-level-mc\slides\images\theory\cv\cv_0010_0_3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8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0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38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8.png"/><Relationship Id="rId3" Type="http://schemas.openxmlformats.org/officeDocument/2006/relationships/image" Target="../media/image74.png"/><Relationship Id="rId7" Type="http://schemas.openxmlformats.org/officeDocument/2006/relationships/image" Target="../media/image6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36.png"/><Relationship Id="rId9" Type="http://schemas.openxmlformats.org/officeDocument/2006/relationships/image" Target="../media/image67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png"/><Relationship Id="rId18" Type="http://schemas.openxmlformats.org/officeDocument/2006/relationships/image" Target="../media/image90.png"/><Relationship Id="rId3" Type="http://schemas.openxmlformats.org/officeDocument/2006/relationships/image" Target="../media/image76.png"/><Relationship Id="rId7" Type="http://schemas.openxmlformats.org/officeDocument/2006/relationships/image" Target="../media/image83.png"/><Relationship Id="rId12" Type="http://schemas.openxmlformats.org/officeDocument/2006/relationships/image" Target="../media/image81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79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10" Type="http://schemas.openxmlformats.org/officeDocument/2006/relationships/image" Target="../media/image75.png"/><Relationship Id="rId4" Type="http://schemas.openxmlformats.org/officeDocument/2006/relationships/image" Target="../media/image78.png"/><Relationship Id="rId9" Type="http://schemas.openxmlformats.org/officeDocument/2006/relationships/image" Target="../media/image84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90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0.png"/><Relationship Id="rId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dx_1.png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file:///C:\users\rousselle\My%20Documents\papers\two-level-mc\slides\images\prev\gdpt\gt_crop_1.png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file:///C:\users\rousselle\My%20Documents\papers\two-level-mc\slides\images\prev\gdpt\dy_crop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th_crop_1.png" TargetMode="External"/><Relationship Id="rId11" Type="http://schemas.openxmlformats.org/officeDocument/2006/relationships/image" Target="../media/image104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file:///C:\users\rousselle\My%20Documents\papers\two-level-mc\slides\images\prev\gdpt\dx_crop_1.png" TargetMode="External"/><Relationship Id="rId4" Type="http://schemas.openxmlformats.org/officeDocument/2006/relationships/image" Target="file:///C:\users\rousselle\My%20Documents\papers\two-level-mc\slides\images\prev\gdpt\th_1.png" TargetMode="External"/><Relationship Id="rId9" Type="http://schemas.openxmlformats.org/officeDocument/2006/relationships/image" Target="../media/image48.png"/><Relationship Id="rId14" Type="http://schemas.openxmlformats.org/officeDocument/2006/relationships/image" Target="file:///C:\users\rousselle\My%20Documents\papers\two-level-mc\slides\images\prev\gdpt\dy_1.pn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1.png" TargetMode="External"/><Relationship Id="rId13" Type="http://schemas.openxmlformats.org/officeDocument/2006/relationships/image" Target="../media/image45.png"/><Relationship Id="rId18" Type="http://schemas.openxmlformats.org/officeDocument/2006/relationships/image" Target="file:///C:\users\rousselle\My%20Documents\papers\two-level-mc\slides\images\prev\gdpt\dy_crop_1.png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12" Type="http://schemas.openxmlformats.org/officeDocument/2006/relationships/image" Target="file:///C:\users\rousselle\My%20Documents\papers\two-level-mc\slides\images\prev\gdpt\dx_1.png" TargetMode="Externa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6" Type="http://schemas.openxmlformats.org/officeDocument/2006/relationships/image" Target="file:///C:\users\rousselle\My%20Documents\papers\two-level-mc\slides\images\prev\gdpt\dx_crop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l2_crop_1.png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10" Type="http://schemas.openxmlformats.org/officeDocument/2006/relationships/image" Target="file:///C:\users\rousselle\My%20Documents\papers\two-level-mc\slides\images\prev\gdpt\th_crop_1.png" TargetMode="External"/><Relationship Id="rId4" Type="http://schemas.openxmlformats.org/officeDocument/2006/relationships/image" Target="file:///C:\users\rousselle\My%20Documents\papers\two-level-mc\slides\images\prev\gdpt\l2_1.png" TargetMode="External"/><Relationship Id="rId9" Type="http://schemas.openxmlformats.org/officeDocument/2006/relationships/image" Target="../media/image42.png"/><Relationship Id="rId14" Type="http://schemas.openxmlformats.org/officeDocument/2006/relationships/image" Target="file:///C:\users\rousselle\My%20Documents\papers\two-level-mc\slides\images\prev\gdpt\dy_1.pn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1.png" TargetMode="External"/><Relationship Id="rId13" Type="http://schemas.openxmlformats.org/officeDocument/2006/relationships/image" Target="../media/image45.png"/><Relationship Id="rId18" Type="http://schemas.openxmlformats.org/officeDocument/2006/relationships/image" Target="file:///C:\users\rousselle\My%20Documents\papers\two-level-mc\slides\images\prev\gdpt\dy_crop_1.png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41.png"/><Relationship Id="rId12" Type="http://schemas.openxmlformats.org/officeDocument/2006/relationships/image" Target="file:///C:\users\rousselle\My%20Documents\papers\two-level-mc\slides\images\prev\gdpt\dx_1.png" TargetMode="Externa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6" Type="http://schemas.openxmlformats.org/officeDocument/2006/relationships/image" Target="file:///C:\users\rousselle\My%20Documents\papers\two-level-mc\slides\images\prev\gdpt\dx_crop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l1_crop_1.png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106.png"/><Relationship Id="rId15" Type="http://schemas.openxmlformats.org/officeDocument/2006/relationships/image" Target="../media/image48.png"/><Relationship Id="rId10" Type="http://schemas.openxmlformats.org/officeDocument/2006/relationships/image" Target="file:///C:\users\rousselle\My%20Documents\papers\two-level-mc\slides\images\prev\gdpt\th_crop_1.png" TargetMode="External"/><Relationship Id="rId4" Type="http://schemas.openxmlformats.org/officeDocument/2006/relationships/image" Target="file:///C:\users\rousselle\My%20Documents\papers\two-level-mc\slides\images\prev\gdpt\l1_1.png" TargetMode="External"/><Relationship Id="rId9" Type="http://schemas.openxmlformats.org/officeDocument/2006/relationships/image" Target="../media/image42.png"/><Relationship Id="rId14" Type="http://schemas.openxmlformats.org/officeDocument/2006/relationships/image" Target="file:///C:\users\rousselle\My%20Documents\papers\two-level-mc\slides\images\prev\gdpt\dy_1.pn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nl_crop_1_it1.png" TargetMode="External"/><Relationship Id="rId13" Type="http://schemas.openxmlformats.org/officeDocument/2006/relationships/image" Target="../media/image112.png"/><Relationship Id="rId18" Type="http://schemas.openxmlformats.org/officeDocument/2006/relationships/image" Target="file:///C:\users\rousselle\My%20Documents\papers\two-level-mc\slides\images\prev\gdpt\th_crop_1_it1.png" TargetMode="External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openxmlformats.org/officeDocument/2006/relationships/image" Target="file:///C:\users\rousselle\My%20Documents\papers\two-level-mc\slides\images\prev\gdpt\nb_crop_1_it1.png" TargetMode="Externa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6" Type="http://schemas.openxmlformats.org/officeDocument/2006/relationships/image" Target="file:///C:\users\rousselle\My%20Documents\papers\two-level-mc\slides\images\prev\gdpt\th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dy.png" TargetMode="External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41.png"/><Relationship Id="rId10" Type="http://schemas.openxmlformats.org/officeDocument/2006/relationships/image" Target="file:///C:\users\rousselle\My%20Documents\papers\two-level-mc\slides\images\prev\gdpt\nr_crop_1_it1.png" TargetMode="External"/><Relationship Id="rId4" Type="http://schemas.openxmlformats.org/officeDocument/2006/relationships/image" Target="file:///C:\users\rousselle\My%20Documents\papers\two-level-mc\slides\images\prev\gdpt\dx.png" TargetMode="External"/><Relationship Id="rId9" Type="http://schemas.openxmlformats.org/officeDocument/2006/relationships/image" Target="../media/image110.png"/><Relationship Id="rId14" Type="http://schemas.openxmlformats.org/officeDocument/2006/relationships/image" Target="file:///C:\users\rousselle\My%20Documents\papers\two-level-mc\slides\images\prev\gdpt\nt_crop_1_it1.pn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crop_1_it1.png" TargetMode="External"/><Relationship Id="rId13" Type="http://schemas.openxmlformats.org/officeDocument/2006/relationships/image" Target="../media/image111.png"/><Relationship Id="rId18" Type="http://schemas.openxmlformats.org/officeDocument/2006/relationships/image" Target="file:///C:\users\rousselle\My%20Documents\papers\two-level-mc\slides\images\prev\gdpt\th_1.png" TargetMode="External"/><Relationship Id="rId26" Type="http://schemas.openxmlformats.org/officeDocument/2006/relationships/image" Target="file:///C:\users\rousselle\My%20Documents\papers\two-level-mc\slides\images\prev\gdpt\nr_crop_1_it2.png" TargetMode="External"/><Relationship Id="rId3" Type="http://schemas.openxmlformats.org/officeDocument/2006/relationships/image" Target="../media/image107.png"/><Relationship Id="rId21" Type="http://schemas.openxmlformats.org/officeDocument/2006/relationships/image" Target="../media/image114.png"/><Relationship Id="rId34" Type="http://schemas.openxmlformats.org/officeDocument/2006/relationships/image" Target="file:///C:\users\rousselle\My%20Documents\papers\two-level-mc\slides\images\prev\gdpt\th_crop_1_it50.png" TargetMode="External"/><Relationship Id="rId7" Type="http://schemas.openxmlformats.org/officeDocument/2006/relationships/image" Target="../media/image42.png"/><Relationship Id="rId12" Type="http://schemas.openxmlformats.org/officeDocument/2006/relationships/image" Target="file:///C:\users\rousselle\My%20Documents\papers\two-level-mc\slides\images\prev\gdpt\nr_crop_1_it1.png" TargetMode="External"/><Relationship Id="rId17" Type="http://schemas.openxmlformats.org/officeDocument/2006/relationships/image" Target="../media/image41.png"/><Relationship Id="rId25" Type="http://schemas.openxmlformats.org/officeDocument/2006/relationships/image" Target="../media/image116.png"/><Relationship Id="rId3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6" Type="http://schemas.openxmlformats.org/officeDocument/2006/relationships/image" Target="file:///C:\users\rousselle\My%20Documents\papers\two-level-mc\slides\images\prev\gdpt\nt_crop_1_it1.png" TargetMode="External"/><Relationship Id="rId20" Type="http://schemas.openxmlformats.org/officeDocument/2006/relationships/image" Target="file:///C:\users\rousselle\My%20Documents\papers\two-level-mc\slides\images\prev\gdpt\th_1_it2.png" TargetMode="External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dy.png" TargetMode="External"/><Relationship Id="rId11" Type="http://schemas.openxmlformats.org/officeDocument/2006/relationships/image" Target="../media/image110.png"/><Relationship Id="rId24" Type="http://schemas.openxmlformats.org/officeDocument/2006/relationships/image" Target="file:///C:\users\rousselle\My%20Documents\papers\two-level-mc\slides\images\prev\gdpt\nl_crop_1_it2.png" TargetMode="External"/><Relationship Id="rId32" Type="http://schemas.openxmlformats.org/officeDocument/2006/relationships/image" Target="file:///C:\users\rousselle\My%20Documents\papers\two-level-mc\slides\images\prev\gdpt\th_1_it50.png" TargetMode="External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23" Type="http://schemas.openxmlformats.org/officeDocument/2006/relationships/image" Target="../media/image115.png"/><Relationship Id="rId28" Type="http://schemas.openxmlformats.org/officeDocument/2006/relationships/image" Target="file:///C:\users\rousselle\My%20Documents\papers\two-level-mc\slides\images\prev\gdpt\nb_crop_1_it2.png" TargetMode="External"/><Relationship Id="rId10" Type="http://schemas.openxmlformats.org/officeDocument/2006/relationships/image" Target="file:///C:\users\rousselle\My%20Documents\papers\two-level-mc\slides\images\prev\gdpt\nl_crop_1_it1.png" TargetMode="External"/><Relationship Id="rId19" Type="http://schemas.openxmlformats.org/officeDocument/2006/relationships/image" Target="../media/image113.png"/><Relationship Id="rId31" Type="http://schemas.openxmlformats.org/officeDocument/2006/relationships/image" Target="../media/image119.png"/><Relationship Id="rId4" Type="http://schemas.openxmlformats.org/officeDocument/2006/relationships/image" Target="file:///C:\users\rousselle\My%20Documents\papers\two-level-mc\slides\images\prev\gdpt\dx.png" TargetMode="External"/><Relationship Id="rId9" Type="http://schemas.openxmlformats.org/officeDocument/2006/relationships/image" Target="../media/image109.png"/><Relationship Id="rId14" Type="http://schemas.openxmlformats.org/officeDocument/2006/relationships/image" Target="file:///C:\users\rousselle\My%20Documents\papers\two-level-mc\slides\images\prev\gdpt\nb_crop_1_it1.png" TargetMode="External"/><Relationship Id="rId22" Type="http://schemas.openxmlformats.org/officeDocument/2006/relationships/image" Target="file:///C:\users\rousselle\My%20Documents\papers\two-level-mc\slides\images\prev\gdpt\th_crop_1_it2.png" TargetMode="External"/><Relationship Id="rId27" Type="http://schemas.openxmlformats.org/officeDocument/2006/relationships/image" Target="../media/image117.png"/><Relationship Id="rId30" Type="http://schemas.openxmlformats.org/officeDocument/2006/relationships/image" Target="file:///C:\users\rousselle\My%20Documents\papers\two-level-mc\slides\images\prev\gdpt\nt_crop_1_it2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th_crop_1_it1.png" TargetMode="External"/><Relationship Id="rId13" Type="http://schemas.openxmlformats.org/officeDocument/2006/relationships/image" Target="../media/image111.png"/><Relationship Id="rId18" Type="http://schemas.openxmlformats.org/officeDocument/2006/relationships/image" Target="file:///C:\users\rousselle\My%20Documents\papers\two-level-mc\slides\images\prev\gdpt\th_1.png" TargetMode="External"/><Relationship Id="rId26" Type="http://schemas.openxmlformats.org/officeDocument/2006/relationships/image" Target="file:///C:\users\rousselle\My%20Documents\papers\two-level-mc\slides\images\prev\gdpt\wnr_crop_1_it50.png" TargetMode="External"/><Relationship Id="rId3" Type="http://schemas.openxmlformats.org/officeDocument/2006/relationships/image" Target="../media/image107.png"/><Relationship Id="rId21" Type="http://schemas.openxmlformats.org/officeDocument/2006/relationships/image" Target="../media/image122.png"/><Relationship Id="rId34" Type="http://schemas.openxmlformats.org/officeDocument/2006/relationships/image" Target="file:///C:\users\rousselle\My%20Documents\papers\two-level-mc\slides\images\prev\gdpt\wr_crop_1.png" TargetMode="External"/><Relationship Id="rId7" Type="http://schemas.openxmlformats.org/officeDocument/2006/relationships/image" Target="../media/image42.png"/><Relationship Id="rId12" Type="http://schemas.openxmlformats.org/officeDocument/2006/relationships/image" Target="file:///C:\users\rousselle\My%20Documents\papers\two-level-mc\slides\images\prev\gdpt\nr_crop_1_it1.png" TargetMode="External"/><Relationship Id="rId17" Type="http://schemas.openxmlformats.org/officeDocument/2006/relationships/image" Target="../media/image41.png"/><Relationship Id="rId25" Type="http://schemas.openxmlformats.org/officeDocument/2006/relationships/image" Target="../media/image124.png"/><Relationship Id="rId33" Type="http://schemas.openxmlformats.org/officeDocument/2006/relationships/image" Target="../media/image52.png"/><Relationship Id="rId38" Type="http://schemas.openxmlformats.org/officeDocument/2006/relationships/image" Target="file:///C:\users\rousselle\My%20Documents\papers\two-level-mc\slides\images\prev\gdpt\th_crop_1_it50.png" TargetMode="External"/><Relationship Id="rId2" Type="http://schemas.openxmlformats.org/officeDocument/2006/relationships/notesSlide" Target="../notesSlides/notesSlide40.xml"/><Relationship Id="rId16" Type="http://schemas.openxmlformats.org/officeDocument/2006/relationships/image" Target="file:///C:\users\rousselle\My%20Documents\papers\two-level-mc\slides\images\prev\gdpt\nt_crop_1_it1.png" TargetMode="External"/><Relationship Id="rId20" Type="http://schemas.openxmlformats.org/officeDocument/2006/relationships/image" Target="file:///C:\users\rousselle\My%20Documents\papers\two-level-mc\slides\images\prev\gdpt\wth_1_it50.png" TargetMode="External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rousselle\My%20Documents\papers\two-level-mc\slides\images\prev\gdpt\dy.png" TargetMode="External"/><Relationship Id="rId11" Type="http://schemas.openxmlformats.org/officeDocument/2006/relationships/image" Target="../media/image110.png"/><Relationship Id="rId24" Type="http://schemas.openxmlformats.org/officeDocument/2006/relationships/image" Target="file:///C:\users\rousselle\My%20Documents\papers\two-level-mc\slides\images\prev\gdpt\wnl_crop_1_it50.png" TargetMode="External"/><Relationship Id="rId32" Type="http://schemas.openxmlformats.org/officeDocument/2006/relationships/image" Target="file:///C:\users\rousselle\My%20Documents\papers\two-level-mc\slides\images\prev\gdpt\wr_1.png" TargetMode="External"/><Relationship Id="rId37" Type="http://schemas.openxmlformats.org/officeDocument/2006/relationships/image" Target="../media/image120.png"/><Relationship Id="rId5" Type="http://schemas.openxmlformats.org/officeDocument/2006/relationships/image" Target="../media/image108.png"/><Relationship Id="rId15" Type="http://schemas.openxmlformats.org/officeDocument/2006/relationships/image" Target="../media/image112.png"/><Relationship Id="rId23" Type="http://schemas.openxmlformats.org/officeDocument/2006/relationships/image" Target="../media/image123.png"/><Relationship Id="rId28" Type="http://schemas.openxmlformats.org/officeDocument/2006/relationships/image" Target="file:///C:\users\rousselle\My%20Documents\papers\two-level-mc\slides\images\prev\gdpt\wnb_crop_1_it50.png" TargetMode="External"/><Relationship Id="rId36" Type="http://schemas.openxmlformats.org/officeDocument/2006/relationships/image" Target="file:///C:\users\rousselle\My%20Documents\papers\two-level-mc\slides\images\prev\gdpt\th_1_it50.png" TargetMode="External"/><Relationship Id="rId10" Type="http://schemas.openxmlformats.org/officeDocument/2006/relationships/image" Target="file:///C:\users\rousselle\My%20Documents\papers\two-level-mc\slides\images\prev\gdpt\nl_crop_1_it1.png" TargetMode="External"/><Relationship Id="rId19" Type="http://schemas.openxmlformats.org/officeDocument/2006/relationships/image" Target="../media/image121.png"/><Relationship Id="rId31" Type="http://schemas.openxmlformats.org/officeDocument/2006/relationships/image" Target="../media/image51.png"/><Relationship Id="rId4" Type="http://schemas.openxmlformats.org/officeDocument/2006/relationships/image" Target="file:///C:\users\rousselle\My%20Documents\papers\two-level-mc\slides\images\prev\gdpt\dx.png" TargetMode="External"/><Relationship Id="rId9" Type="http://schemas.openxmlformats.org/officeDocument/2006/relationships/image" Target="../media/image109.png"/><Relationship Id="rId14" Type="http://schemas.openxmlformats.org/officeDocument/2006/relationships/image" Target="file:///C:\users\rousselle\My%20Documents\papers\two-level-mc\slides\images\prev\gdpt\nb_crop_1_it1.png" TargetMode="External"/><Relationship Id="rId22" Type="http://schemas.openxmlformats.org/officeDocument/2006/relationships/image" Target="file:///C:\users\rousselle\My%20Documents\papers\two-level-mc\slides\images\prev\gdpt\wth_crop_1_it50.png" TargetMode="External"/><Relationship Id="rId27" Type="http://schemas.openxmlformats.org/officeDocument/2006/relationships/image" Target="../media/image125.png"/><Relationship Id="rId30" Type="http://schemas.openxmlformats.org/officeDocument/2006/relationships/image" Target="file:///C:\users\rousselle\My%20Documents\papers\two-level-mc\slides\images\prev\gdpt\wnt_crop_1_it50.png" TargetMode="External"/><Relationship Id="rId35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rousselle\My%20Documents\papers\two-level-mc\slides\images\prev\gdpt\l2_1.png" TargetMode="External"/><Relationship Id="rId3" Type="http://schemas.openxmlformats.org/officeDocument/2006/relationships/image" Target="../media/image1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file:///C:\users\rousselle\My%20Documents\papers\two-level-mc\slides\images\prev\gdpt\th_crop_1_it50.png" TargetMode="External"/><Relationship Id="rId11" Type="http://schemas.openxmlformats.org/officeDocument/2006/relationships/image" Target="../media/image128.png"/><Relationship Id="rId5" Type="http://schemas.openxmlformats.org/officeDocument/2006/relationships/image" Target="../media/image120.png"/><Relationship Id="rId10" Type="http://schemas.openxmlformats.org/officeDocument/2006/relationships/image" Target="file:///C:\users\rousselle\My%20Documents\papers\two-level-mc\slides\images\prev\gdpt\l2_crop_1.png" TargetMode="External"/><Relationship Id="rId4" Type="http://schemas.openxmlformats.org/officeDocument/2006/relationships/image" Target="file:///C:\users\rousselle\My%20Documents\papers\two-level-mc\slides\images\prev\gdpt\th_1_it50.png" TargetMode="External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8815" y="2206377"/>
            <a:ext cx="8468918" cy="3731683"/>
          </a:xfrm>
        </p:spPr>
        <p:txBody>
          <a:bodyPr/>
          <a:lstStyle/>
          <a:p>
            <a:r>
              <a:rPr lang="en-US" dirty="0" smtClean="0"/>
              <a:t>Image-space Control Variates</a:t>
            </a:r>
            <a:br>
              <a:rPr lang="en-US" dirty="0" smtClean="0"/>
            </a:br>
            <a:r>
              <a:rPr lang="en-US" dirty="0" smtClean="0"/>
              <a:t>for Rendering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3723" y="3886204"/>
            <a:ext cx="497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2BC9F"/>
                </a:solidFill>
              </a:rPr>
              <a:t>Fabrice</a:t>
            </a:r>
            <a:r>
              <a:rPr lang="en-US" dirty="0" smtClean="0">
                <a:solidFill>
                  <a:srgbClr val="42BC9F"/>
                </a:solidFill>
              </a:rPr>
              <a:t> Rousselle</a:t>
            </a:r>
            <a:r>
              <a:rPr lang="en-US" baseline="30000" dirty="0" smtClean="0">
                <a:solidFill>
                  <a:srgbClr val="42BC9F"/>
                </a:solidFill>
              </a:rPr>
              <a:t>1</a:t>
            </a:r>
            <a:r>
              <a:rPr lang="en-US" dirty="0" smtClean="0">
                <a:solidFill>
                  <a:srgbClr val="42BC9F"/>
                </a:solidFill>
              </a:rPr>
              <a:t>     </a:t>
            </a:r>
            <a:r>
              <a:rPr lang="en-US" dirty="0" err="1" smtClean="0">
                <a:solidFill>
                  <a:srgbClr val="42BC9F"/>
                </a:solidFill>
              </a:rPr>
              <a:t>Wojciech</a:t>
            </a:r>
            <a:r>
              <a:rPr lang="en-US" dirty="0" smtClean="0">
                <a:solidFill>
                  <a:srgbClr val="42BC9F"/>
                </a:solidFill>
              </a:rPr>
              <a:t> Jarosz</a:t>
            </a:r>
            <a:r>
              <a:rPr lang="en-US" baseline="30000" dirty="0" smtClean="0">
                <a:solidFill>
                  <a:srgbClr val="42BC9F"/>
                </a:solidFill>
              </a:rPr>
              <a:t>2</a:t>
            </a:r>
            <a:r>
              <a:rPr lang="en-US" dirty="0" smtClean="0">
                <a:solidFill>
                  <a:srgbClr val="42BC9F"/>
                </a:solidFill>
              </a:rPr>
              <a:t>     Jan Novák</a:t>
            </a:r>
            <a:r>
              <a:rPr lang="en-US" baseline="30000" dirty="0" smtClean="0">
                <a:solidFill>
                  <a:srgbClr val="42BC9F"/>
                </a:solidFill>
              </a:rPr>
              <a:t>1</a:t>
            </a:r>
            <a:endParaRPr lang="en-US" dirty="0">
              <a:solidFill>
                <a:srgbClr val="42BC9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164" y="4287988"/>
            <a:ext cx="3489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42BC9F"/>
                </a:solidFill>
              </a:rPr>
              <a:t>1</a:t>
            </a:r>
            <a:r>
              <a:rPr lang="en-US" sz="1600" dirty="0" smtClean="0">
                <a:solidFill>
                  <a:srgbClr val="42BC9F"/>
                </a:solidFill>
              </a:rPr>
              <a:t>Disney Research     </a:t>
            </a:r>
            <a:r>
              <a:rPr lang="en-US" sz="1600" baseline="30000" dirty="0">
                <a:solidFill>
                  <a:srgbClr val="42BC9F"/>
                </a:solidFill>
              </a:rPr>
              <a:t>2</a:t>
            </a:r>
            <a:r>
              <a:rPr lang="en-US" sz="1600" dirty="0" smtClean="0">
                <a:solidFill>
                  <a:srgbClr val="42BC9F"/>
                </a:solidFill>
              </a:rPr>
              <a:t>Dartmouth College</a:t>
            </a:r>
            <a:endParaRPr lang="en-US" sz="1600" dirty="0">
              <a:solidFill>
                <a:srgbClr val="42B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9020" y="913916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Consistent scene editing [CSE], </a:t>
            </a: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Günther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dirty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and </a:t>
            </a: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Grosch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, EGSR 2015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6227552" y="1401325"/>
            <a:ext cx="1980000" cy="1980000"/>
            <a:chOff x="6227552" y="1401325"/>
            <a:chExt cx="1980000" cy="1980000"/>
          </a:xfrm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7552" y="1401325"/>
              <a:ext cx="198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17552" y="2391325"/>
              <a:ext cx="990000" cy="99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6227552" y="1401325"/>
              <a:ext cx="105509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36449" y="1401325"/>
            <a:ext cx="1980000" cy="1980000"/>
            <a:chOff x="936449" y="1619536"/>
            <a:chExt cx="1980000" cy="1980000"/>
          </a:xfrm>
        </p:grpSpPr>
        <p:grpSp>
          <p:nvGrpSpPr>
            <p:cNvPr id="7" name="Group 6"/>
            <p:cNvGrpSpPr/>
            <p:nvPr/>
          </p:nvGrpSpPr>
          <p:grpSpPr>
            <a:xfrm>
              <a:off x="936449" y="1619536"/>
              <a:ext cx="1980000" cy="1980000"/>
              <a:chOff x="753915" y="1736257"/>
              <a:chExt cx="1980000" cy="1980000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53915" y="1736257"/>
                <a:ext cx="1980000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43915" y="2726257"/>
                <a:ext cx="990000" cy="99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936449" y="3245593"/>
              <a:ext cx="9909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1024 </a:t>
              </a:r>
              <a:r>
                <a:rPr lang="en-US" sz="17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6449" y="1649476"/>
              <a:ext cx="952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Previous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9020" y="3873785"/>
            <a:ext cx="6559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Gradient-domain path tracing [GDPT], </a:t>
            </a: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Kettunen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et al., SIGGRAPH 2015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397959" y="4363573"/>
            <a:ext cx="1980000" cy="1981969"/>
            <a:chOff x="649020" y="4550611"/>
            <a:chExt cx="1980000" cy="198196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20" y="4550611"/>
              <a:ext cx="1980000" cy="1980000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659411" y="6178637"/>
              <a:ext cx="76976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sz="17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9020" y="4550611"/>
              <a:ext cx="67839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Noisy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020" y="5630611"/>
              <a:ext cx="900000" cy="900000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41" y="4363573"/>
            <a:ext cx="1980000" cy="1980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41" y="5443573"/>
            <a:ext cx="900000" cy="90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6966" y="4363573"/>
            <a:ext cx="5772555" cy="1981969"/>
            <a:chOff x="2466966" y="4363573"/>
            <a:chExt cx="5772555" cy="1981969"/>
          </a:xfrm>
        </p:grpSpPr>
        <p:grpSp>
          <p:nvGrpSpPr>
            <p:cNvPr id="103" name="Group 102"/>
            <p:cNvGrpSpPr/>
            <p:nvPr/>
          </p:nvGrpSpPr>
          <p:grpSpPr>
            <a:xfrm>
              <a:off x="4535974" y="4363573"/>
              <a:ext cx="1980000" cy="1981969"/>
              <a:chOff x="4679660" y="4550611"/>
              <a:chExt cx="1980000" cy="1981969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13" r:link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9660" y="4552580"/>
                <a:ext cx="1980000" cy="19800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4690051" y="6178637"/>
                <a:ext cx="76976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16 </a:t>
                </a:r>
                <a:r>
                  <a:rPr lang="en-US" sz="17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spp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679660" y="4550611"/>
                <a:ext cx="1532792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Difference (DY)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15" r:link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660" y="5632580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2466966" y="4363573"/>
              <a:ext cx="1980000" cy="1981969"/>
              <a:chOff x="2664340" y="4550611"/>
              <a:chExt cx="1980000" cy="1981969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7" r:link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4340" y="4552580"/>
                <a:ext cx="1980000" cy="1980000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2674731" y="6178637"/>
                <a:ext cx="76976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16 </a:t>
                </a:r>
                <a:r>
                  <a:rPr lang="en-US" sz="17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spp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664340" y="4550611"/>
                <a:ext cx="153599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Difference (DX)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19" r:link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4340" y="5632580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101" name="TextBox 100"/>
            <p:cNvSpPr txBox="1"/>
            <p:nvPr/>
          </p:nvSpPr>
          <p:spPr>
            <a:xfrm>
              <a:off x="6766041" y="4363573"/>
              <a:ext cx="147348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Poisson solver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011813" y="1401325"/>
            <a:ext cx="2897552" cy="1980000"/>
            <a:chOff x="3011813" y="1629927"/>
            <a:chExt cx="2897552" cy="1980000"/>
          </a:xfrm>
        </p:grpSpPr>
        <p:sp>
          <p:nvSpPr>
            <p:cNvPr id="109" name="Plus 108"/>
            <p:cNvSpPr/>
            <p:nvPr/>
          </p:nvSpPr>
          <p:spPr>
            <a:xfrm>
              <a:off x="3011813" y="2493927"/>
              <a:ext cx="252000" cy="252000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qual 110"/>
            <p:cNvSpPr/>
            <p:nvPr/>
          </p:nvSpPr>
          <p:spPr>
            <a:xfrm>
              <a:off x="5657365" y="2493927"/>
              <a:ext cx="252000" cy="252000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3359178" y="1629927"/>
              <a:ext cx="1980000" cy="1980000"/>
              <a:chOff x="3359178" y="1629927"/>
              <a:chExt cx="1980000" cy="1980000"/>
            </a:xfrm>
          </p:grpSpPr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59178" y="1629927"/>
                <a:ext cx="1980000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49178" y="2619927"/>
                <a:ext cx="990000" cy="99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3359178" y="1642782"/>
                <a:ext cx="1099981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Difference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59178" y="3255983"/>
                <a:ext cx="76976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64 </a:t>
                </a:r>
                <a:r>
                  <a:rPr lang="en-US" sz="17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spp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50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9020" y="913916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Scene editing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2994108" y="1401325"/>
            <a:ext cx="1980000" cy="1980000"/>
            <a:chOff x="6227552" y="1401325"/>
            <a:chExt cx="1980000" cy="1980000"/>
          </a:xfrm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7552" y="1401325"/>
              <a:ext cx="198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17552" y="2391325"/>
              <a:ext cx="990000" cy="99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/>
          <p:cNvGrpSpPr/>
          <p:nvPr/>
        </p:nvGrpSpPr>
        <p:grpSpPr>
          <a:xfrm>
            <a:off x="572764" y="1401325"/>
            <a:ext cx="1980000" cy="1980000"/>
            <a:chOff x="936449" y="1619536"/>
            <a:chExt cx="1980000" cy="1980000"/>
          </a:xfrm>
        </p:grpSpPr>
        <p:grpSp>
          <p:nvGrpSpPr>
            <p:cNvPr id="7" name="Group 6"/>
            <p:cNvGrpSpPr/>
            <p:nvPr/>
          </p:nvGrpSpPr>
          <p:grpSpPr>
            <a:xfrm>
              <a:off x="936449" y="1619536"/>
              <a:ext cx="1980000" cy="1980000"/>
              <a:chOff x="753915" y="1736257"/>
              <a:chExt cx="1980000" cy="1980000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53915" y="1736257"/>
                <a:ext cx="1980000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43915" y="2726257"/>
                <a:ext cx="990000" cy="99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936449" y="3245593"/>
              <a:ext cx="9909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1024 </a:t>
              </a:r>
              <a:r>
                <a:rPr lang="en-US" sz="17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6449" y="1649476"/>
              <a:ext cx="952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ln w="635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Previous</a:t>
              </a:r>
              <a:endParaRPr lang="en-US" sz="17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9020" y="3873785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Gradient-domain rendering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572764" y="4363573"/>
            <a:ext cx="1980000" cy="1981969"/>
            <a:chOff x="649020" y="4550611"/>
            <a:chExt cx="1980000" cy="198196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20" y="4550611"/>
              <a:ext cx="1980000" cy="1980000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659411" y="6178637"/>
              <a:ext cx="76976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sz="17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9020" y="4550611"/>
              <a:ext cx="67839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Noisy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020" y="5630611"/>
              <a:ext cx="900000" cy="900000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>
            <a:off x="2994108" y="4363573"/>
            <a:ext cx="1980000" cy="1980000"/>
            <a:chOff x="6766041" y="4363573"/>
            <a:chExt cx="1980000" cy="198000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041" y="4363573"/>
              <a:ext cx="1980000" cy="198000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6041" y="5443573"/>
              <a:ext cx="900000" cy="900000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2647436" y="2265325"/>
            <a:ext cx="252000" cy="252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2647436" y="5227573"/>
            <a:ext cx="252000" cy="252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ontent Placeholder 1"/>
          <p:cNvSpPr>
            <a:spLocks noGrp="1"/>
          </p:cNvSpPr>
          <p:nvPr>
            <p:ph sz="quarter" idx="10"/>
          </p:nvPr>
        </p:nvSpPr>
        <p:spPr>
          <a:xfrm>
            <a:off x="5205845" y="1401325"/>
            <a:ext cx="3621888" cy="4786590"/>
          </a:xfrm>
        </p:spPr>
        <p:txBody>
          <a:bodyPr/>
          <a:lstStyle/>
          <a:p>
            <a:r>
              <a:rPr lang="en-US" dirty="0" smtClean="0"/>
              <a:t>Unified framework</a:t>
            </a:r>
          </a:p>
          <a:p>
            <a:r>
              <a:rPr lang="en-US" dirty="0" smtClean="0"/>
              <a:t>Control </a:t>
            </a:r>
            <a:r>
              <a:rPr lang="en-US" dirty="0" err="1" smtClean="0"/>
              <a:t>variates</a:t>
            </a:r>
            <a:endParaRPr lang="en-US" dirty="0" smtClean="0"/>
          </a:p>
          <a:p>
            <a:r>
              <a:rPr lang="en-US" dirty="0" smtClean="0"/>
              <a:t>Provably optimal variance</a:t>
            </a:r>
          </a:p>
        </p:txBody>
      </p:sp>
    </p:spTree>
    <p:extLst>
      <p:ext uri="{BB962C8B-B14F-4D97-AF65-F5344CB8AC3E}">
        <p14:creationId xmlns:p14="http://schemas.microsoft.com/office/powerpoint/2010/main" val="38009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695" y="4862973"/>
                <a:ext cx="1992469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95" y="4862973"/>
                <a:ext cx="1992469" cy="10965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617780" y="6025281"/>
            <a:ext cx="3492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Control </a:t>
            </a:r>
            <a:r>
              <a:rPr lang="en-US" dirty="0" err="1" smtClean="0">
                <a:solidFill>
                  <a:srgbClr val="C00000"/>
                </a:solidFill>
              </a:rPr>
              <a:t>variate</a:t>
            </a:r>
            <a:r>
              <a:rPr lang="en-US" dirty="0" smtClean="0">
                <a:solidFill>
                  <a:srgbClr val="C00000"/>
                </a:solidFill>
              </a:rPr>
              <a:t> with known integral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1245" y="5697600"/>
            <a:ext cx="0" cy="33469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353793" y="5676819"/>
            <a:ext cx="118032" cy="3484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1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6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076208" y="1381976"/>
            <a:ext cx="1091045" cy="49016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076208" y="1381976"/>
            <a:ext cx="1091045" cy="49016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076208" y="1381976"/>
            <a:ext cx="1091045" cy="49016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786235" y="3319142"/>
            <a:ext cx="2438400" cy="2746177"/>
            <a:chOff x="1786235" y="3319142"/>
            <a:chExt cx="2438400" cy="274617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86235" y="3626919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786235" y="3319142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Previous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6235" y="5695987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1024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95355" y="3319142"/>
            <a:ext cx="2962411" cy="2746177"/>
            <a:chOff x="4395355" y="3319142"/>
            <a:chExt cx="2962411" cy="2746177"/>
          </a:xfrm>
        </p:grpSpPr>
        <p:sp>
          <p:nvSpPr>
            <p:cNvPr id="19" name="Right Arrow 18"/>
            <p:cNvSpPr/>
            <p:nvPr/>
          </p:nvSpPr>
          <p:spPr>
            <a:xfrm>
              <a:off x="4395355" y="4846119"/>
              <a:ext cx="353291" cy="174416"/>
            </a:xfrm>
            <a:prstGeom prst="rightArrow">
              <a:avLst/>
            </a:prstGeom>
            <a:gradFill flip="none" rotWithShape="1">
              <a:gsLst>
                <a:gs pos="0">
                  <a:srgbClr val="00FF0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00FF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19366" y="3319142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19366" y="3626919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919366" y="569598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64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28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366" y="362691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919366" y="3319142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9366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3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21" name="TextBox 2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26400" y="4511735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64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2359" y="4608107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61968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52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68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2359" y="3377891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968" y="4473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61968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3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68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1968" y="4473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61968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01" y="1861022"/>
                <a:ext cx="3814185" cy="109658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62359" y="3377891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171" y="3376761"/>
            <a:ext cx="1531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accent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same </a:t>
            </a:r>
            <a:r>
              <a:rPr lang="en-US" sz="1400" b="1" i="1" dirty="0">
                <a:solidFill>
                  <a:schemeClr val="accent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random seed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9705" y="2320567"/>
            <a:ext cx="327313" cy="30130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49241" y="2320466"/>
            <a:ext cx="327313" cy="30130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8680" y="4001648"/>
            <a:ext cx="540000" cy="540000"/>
            <a:chOff x="4566040" y="4203816"/>
            <a:chExt cx="540000" cy="540000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4566040" y="4203816"/>
              <a:ext cx="540000" cy="54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/>
            <p:nvPr/>
          </p:nvSpPr>
          <p:spPr>
            <a:xfrm>
              <a:off x="4710040" y="4347816"/>
              <a:ext cx="252000" cy="252000"/>
            </a:xfrm>
            <a:prstGeom prst="mathMinus">
              <a:avLst/>
            </a:prstGeom>
            <a:solidFill>
              <a:schemeClr val="tx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>
            <a:endCxn id="29" idx="2"/>
          </p:cNvCxnSpPr>
          <p:nvPr/>
        </p:nvCxnSpPr>
        <p:spPr>
          <a:xfrm>
            <a:off x="2648359" y="4271648"/>
            <a:ext cx="12032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9" idx="4"/>
          </p:cNvCxnSpPr>
          <p:nvPr/>
        </p:nvCxnSpPr>
        <p:spPr>
          <a:xfrm flipV="1">
            <a:off x="2648359" y="4541648"/>
            <a:ext cx="390321" cy="95217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303498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03766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>
            <a:stCxn id="29" idx="7"/>
            <a:endCxn id="16388" idx="1"/>
          </p:cNvCxnSpPr>
          <p:nvPr/>
        </p:nvCxnSpPr>
        <p:spPr>
          <a:xfrm flipV="1">
            <a:off x="3229599" y="3606488"/>
            <a:ext cx="199401" cy="474241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29000" y="272989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Difference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417798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61968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68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61968" y="4473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8" y="3685722"/>
                <a:ext cx="49218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62359" y="3377891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17171" y="3376761"/>
            <a:ext cx="1531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accent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same </a:t>
            </a:r>
            <a:r>
              <a:rPr lang="en-US" sz="1400" b="1" i="1" dirty="0">
                <a:solidFill>
                  <a:schemeClr val="accent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random seed</a:t>
            </a:r>
          </a:p>
        </p:txBody>
      </p:sp>
    </p:spTree>
    <p:extLst>
      <p:ext uri="{BB962C8B-B14F-4D97-AF65-F5344CB8AC3E}">
        <p14:creationId xmlns:p14="http://schemas.microsoft.com/office/powerpoint/2010/main" val="25084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Scene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2359" y="1519158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359" y="3170071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 twice</a:t>
            </a:r>
          </a:p>
          <a:p>
            <a:r>
              <a:rPr lang="en-US" sz="1400" b="1" i="1" dirty="0" smtClean="0">
                <a:solidFill>
                  <a:schemeClr val="accent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same random seed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16803" y="2139313"/>
            <a:ext cx="540000" cy="540000"/>
            <a:chOff x="3616036" y="3283526"/>
            <a:chExt cx="540000" cy="540000"/>
          </a:xfrm>
        </p:grpSpPr>
        <p:sp>
          <p:nvSpPr>
            <p:cNvPr id="6" name="Oval 5"/>
            <p:cNvSpPr/>
            <p:nvPr/>
          </p:nvSpPr>
          <p:spPr>
            <a:xfrm>
              <a:off x="3616036" y="3283526"/>
              <a:ext cx="540000" cy="54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lus 7"/>
            <p:cNvSpPr/>
            <p:nvPr/>
          </p:nvSpPr>
          <p:spPr>
            <a:xfrm>
              <a:off x="3760036" y="3427526"/>
              <a:ext cx="252000" cy="252000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68680" y="4001648"/>
            <a:ext cx="540000" cy="540000"/>
            <a:chOff x="4566040" y="4203816"/>
            <a:chExt cx="540000" cy="540000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4566040" y="4203816"/>
              <a:ext cx="540000" cy="54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/>
            <p:nvPr/>
          </p:nvSpPr>
          <p:spPr>
            <a:xfrm>
              <a:off x="4710040" y="4347816"/>
              <a:ext cx="252000" cy="252000"/>
            </a:xfrm>
            <a:prstGeom prst="mathMinus">
              <a:avLst/>
            </a:prstGeom>
            <a:solidFill>
              <a:schemeClr val="tx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>
            <a:endCxn id="29" idx="2"/>
          </p:cNvCxnSpPr>
          <p:nvPr/>
        </p:nvCxnSpPr>
        <p:spPr>
          <a:xfrm>
            <a:off x="2648359" y="4271648"/>
            <a:ext cx="12032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5364" idx="3"/>
            <a:endCxn id="29" idx="4"/>
          </p:cNvCxnSpPr>
          <p:nvPr/>
        </p:nvCxnSpPr>
        <p:spPr>
          <a:xfrm flipV="1">
            <a:off x="2648359" y="4541648"/>
            <a:ext cx="390321" cy="95217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9" idx="7"/>
            <a:endCxn id="16388" idx="1"/>
          </p:cNvCxnSpPr>
          <p:nvPr/>
        </p:nvCxnSpPr>
        <p:spPr>
          <a:xfrm flipV="1">
            <a:off x="3229599" y="3606488"/>
            <a:ext cx="199401" cy="474241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733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4733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541733" y="151915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Reuse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cxnSp>
        <p:nvCxnSpPr>
          <p:cNvPr id="38" name="Straight Connector 37"/>
          <p:cNvCxnSpPr>
            <a:stCxn id="6" idx="6"/>
            <a:endCxn id="17411" idx="1"/>
          </p:cNvCxnSpPr>
          <p:nvPr/>
        </p:nvCxnSpPr>
        <p:spPr>
          <a:xfrm>
            <a:off x="6356803" y="2409313"/>
            <a:ext cx="184930" cy="0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6" idx="2"/>
          </p:cNvCxnSpPr>
          <p:nvPr/>
        </p:nvCxnSpPr>
        <p:spPr>
          <a:xfrm>
            <a:off x="2648359" y="2409313"/>
            <a:ext cx="316844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6389" idx="3"/>
            <a:endCxn id="6" idx="4"/>
          </p:cNvCxnSpPr>
          <p:nvPr/>
        </p:nvCxnSpPr>
        <p:spPr>
          <a:xfrm flipV="1">
            <a:off x="5715000" y="2679313"/>
            <a:ext cx="371803" cy="92985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337" name="Group 14336"/>
          <p:cNvGrpSpPr/>
          <p:nvPr/>
        </p:nvGrpSpPr>
        <p:grpSpPr>
          <a:xfrm>
            <a:off x="2648359" y="4609056"/>
            <a:ext cx="6179374" cy="1456263"/>
            <a:chOff x="2648359" y="4609056"/>
            <a:chExt cx="6179374" cy="1456263"/>
          </a:xfrm>
        </p:grpSpPr>
        <p:grpSp>
          <p:nvGrpSpPr>
            <p:cNvPr id="47" name="Group 46"/>
            <p:cNvGrpSpPr/>
            <p:nvPr/>
          </p:nvGrpSpPr>
          <p:grpSpPr>
            <a:xfrm>
              <a:off x="6541733" y="4922319"/>
              <a:ext cx="2286000" cy="1143000"/>
              <a:chOff x="362359" y="4922319"/>
              <a:chExt cx="2286000" cy="1143000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2359" y="4922319"/>
                <a:ext cx="1143000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05359" y="4922319"/>
                <a:ext cx="1143000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4" name="Straight Connector 53"/>
            <p:cNvCxnSpPr>
              <a:stCxn id="15364" idx="3"/>
              <a:endCxn id="48" idx="1"/>
            </p:cNvCxnSpPr>
            <p:nvPr/>
          </p:nvCxnSpPr>
          <p:spPr>
            <a:xfrm>
              <a:off x="2648359" y="5493819"/>
              <a:ext cx="3893374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541342" y="4609056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429000" y="272989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Difference</a:t>
            </a:r>
            <a:endParaRPr lang="en-US" sz="1400" b="1" i="1" dirty="0">
              <a:solidFill>
                <a:schemeClr val="accent2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361968" y="56959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492231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62359" y="26114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1837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68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361968" y="44738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359" y="370014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303498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03766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27" y="4922319"/>
                <a:ext cx="49218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59" y="1826935"/>
                <a:ext cx="50821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5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96060" y="1541037"/>
            <a:ext cx="1143391" cy="4515487"/>
            <a:chOff x="5096060" y="1489082"/>
            <a:chExt cx="1143391" cy="4515487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6451" y="1776262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096060" y="1489082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Reuse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96451" y="4542914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6451" y="4861569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84733" y="1837813"/>
            <a:ext cx="1143000" cy="4227506"/>
            <a:chOff x="7684733" y="1837813"/>
            <a:chExt cx="1143000" cy="4227506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84733" y="4922319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84733" y="1837813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80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28819 2.59259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5096451" y="459486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4913524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672" y="49130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01672" y="460526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3461599" y="1520488"/>
            <a:ext cx="1143000" cy="4536036"/>
            <a:chOff x="3461599" y="1520488"/>
            <a:chExt cx="1143000" cy="4536036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491352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461599" y="460574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182826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461599" y="1520488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90444" y="1520488"/>
            <a:ext cx="1143000" cy="4536036"/>
            <a:chOff x="2190444" y="1520488"/>
            <a:chExt cx="1143000" cy="4536036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0444" y="491352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190444" y="460574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0444" y="182826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190444" y="1520488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672" y="182777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1672" y="152000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1473" y="1765384"/>
            <a:ext cx="90001" cy="1247980"/>
            <a:chOff x="831473" y="1713429"/>
            <a:chExt cx="90001" cy="124798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831474" y="1724307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831473" y="2961409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1473" y="1713429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89076" y="1765384"/>
            <a:ext cx="88212" cy="1257836"/>
            <a:chOff x="4589076" y="1713429"/>
            <a:chExt cx="88212" cy="125783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4589076" y="1713429"/>
              <a:ext cx="882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589076" y="2971265"/>
              <a:ext cx="882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77287" y="1723285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096060" y="152048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Reuse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1828217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31473" y="4855469"/>
            <a:ext cx="3845815" cy="1257836"/>
            <a:chOff x="831473" y="3400729"/>
            <a:chExt cx="3845815" cy="1257836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831474" y="3411607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831473" y="4648709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31473" y="3400729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589076" y="3400729"/>
              <a:ext cx="882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589076" y="4658565"/>
              <a:ext cx="882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677287" y="3410585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03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5096451" y="459486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4913524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190444" y="1520488"/>
            <a:ext cx="1143000" cy="4536036"/>
            <a:chOff x="2190444" y="1520488"/>
            <a:chExt cx="1143000" cy="4536036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0444" y="491352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190444" y="460574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0444" y="182826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190444" y="1520488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1672" y="1520001"/>
            <a:ext cx="1143000" cy="4536036"/>
            <a:chOff x="901672" y="1520001"/>
            <a:chExt cx="1143000" cy="4536036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1672" y="4913037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901672" y="4605260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1672" y="1827778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01672" y="1520001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96060" y="152048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Reuse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1828217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1473" y="1765384"/>
            <a:ext cx="90001" cy="4338065"/>
            <a:chOff x="831473" y="1765384"/>
            <a:chExt cx="90001" cy="4338065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831474" y="1776262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831473" y="3013364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1473" y="1765384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831474" y="4866347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831473" y="6103449"/>
              <a:ext cx="9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31473" y="4855469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461599" y="460574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1599" y="1520488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1599" y="1765384"/>
            <a:ext cx="1215689" cy="4347921"/>
            <a:chOff x="3461599" y="1765384"/>
            <a:chExt cx="1215689" cy="4347921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491352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1828265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4589076" y="1765384"/>
              <a:ext cx="88212" cy="1257836"/>
              <a:chOff x="4589076" y="1713429"/>
              <a:chExt cx="88212" cy="12578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4589076" y="1713429"/>
                <a:ext cx="882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4589076" y="2971265"/>
                <a:ext cx="8821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677287" y="1723285"/>
                <a:ext cx="0" cy="12479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 flipH="1">
              <a:off x="4589076" y="4855469"/>
              <a:ext cx="882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589076" y="6113305"/>
              <a:ext cx="882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677287" y="4865325"/>
              <a:ext cx="0" cy="1247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228218" y="1817874"/>
            <a:ext cx="1665887" cy="4227772"/>
            <a:chOff x="6228218" y="1765118"/>
            <a:chExt cx="1665887" cy="4227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228218" y="2086152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91847F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2800" dirty="0">
                    <a:solidFill>
                      <a:srgbClr val="91847F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218" y="2086152"/>
                  <a:ext cx="534121" cy="5232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228218" y="5170658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91847F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2800" dirty="0">
                    <a:solidFill>
                      <a:srgbClr val="91847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218" y="5170658"/>
                  <a:ext cx="534121" cy="5232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51105" y="1765118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51105" y="4849890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5096060" y="2960874"/>
            <a:ext cx="2496545" cy="1941772"/>
            <a:chOff x="5096060" y="2908118"/>
            <a:chExt cx="2496545" cy="1941772"/>
          </a:xfrm>
        </p:grpSpPr>
        <p:grpSp>
          <p:nvGrpSpPr>
            <p:cNvPr id="56" name="Group 55"/>
            <p:cNvGrpSpPr/>
            <p:nvPr/>
          </p:nvGrpSpPr>
          <p:grpSpPr>
            <a:xfrm>
              <a:off x="7052605" y="3620015"/>
              <a:ext cx="540000" cy="540000"/>
              <a:chOff x="3616036" y="3283526"/>
              <a:chExt cx="540000" cy="54000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16036" y="3283526"/>
                <a:ext cx="540000" cy="54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lus 62"/>
              <p:cNvSpPr/>
              <p:nvPr/>
            </p:nvSpPr>
            <p:spPr>
              <a:xfrm>
                <a:off x="3760036" y="3427526"/>
                <a:ext cx="252000" cy="252000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Connector 56"/>
            <p:cNvCxnSpPr>
              <a:stCxn id="62" idx="2"/>
              <a:endCxn id="60" idx="3"/>
            </p:cNvCxnSpPr>
            <p:nvPr/>
          </p:nvCxnSpPr>
          <p:spPr>
            <a:xfrm flipH="1">
              <a:off x="6239451" y="3890015"/>
              <a:ext cx="813154" cy="0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4" idx="0"/>
            </p:cNvCxnSpPr>
            <p:nvPr/>
          </p:nvCxnSpPr>
          <p:spPr>
            <a:xfrm flipV="1">
              <a:off x="7322605" y="4160016"/>
              <a:ext cx="0" cy="68987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3" idx="2"/>
              <a:endCxn id="62" idx="0"/>
            </p:cNvCxnSpPr>
            <p:nvPr/>
          </p:nvCxnSpPr>
          <p:spPr>
            <a:xfrm>
              <a:off x="7322605" y="2908118"/>
              <a:ext cx="0" cy="7118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6451" y="3318515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5096060" y="3010738"/>
              <a:ext cx="726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Optimal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1599" y="1827778"/>
            <a:ext cx="1143000" cy="4221941"/>
            <a:chOff x="3461599" y="1829018"/>
            <a:chExt cx="1143000" cy="4221941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1829018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4907959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5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24 -1.1111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27517 -4.8148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342 -4.81481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61599" y="1827778"/>
            <a:ext cx="1143000" cy="4221941"/>
            <a:chOff x="3461599" y="1829018"/>
            <a:chExt cx="1143000" cy="4221941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1829018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1599" y="4907959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461599" y="460574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1599" y="1520488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Weight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91266" y="3148319"/>
            <a:ext cx="683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?</a:t>
            </a:r>
            <a:endParaRPr lang="en-US" sz="88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4913524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5223414"/>
                <a:ext cx="52289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91847F"/>
                          </a:solidFill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76" y="2138155"/>
                <a:ext cx="52289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1828217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096451" y="459486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96060" y="152048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Reuse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3371271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5096060" y="3063494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Optimal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1401039"/>
            <a:ext cx="8468919" cy="522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Limitations</a:t>
            </a:r>
          </a:p>
          <a:p>
            <a:pPr>
              <a:buFontTx/>
              <a:buChar char="-"/>
            </a:pPr>
            <a:r>
              <a:rPr lang="en-US" sz="2400" dirty="0" smtClean="0"/>
              <a:t>Assumes hi-quality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previous image</a:t>
            </a:r>
          </a:p>
          <a:p>
            <a:pPr>
              <a:buFontTx/>
              <a:buChar char="-"/>
            </a:pPr>
            <a:r>
              <a:rPr lang="en-US" sz="2400" dirty="0" smtClean="0"/>
              <a:t>User-defined threshold</a:t>
            </a:r>
          </a:p>
          <a:p>
            <a:pPr>
              <a:buFontTx/>
              <a:buChar char="-"/>
            </a:pPr>
            <a:r>
              <a:rPr lang="en-US" sz="2400" dirty="0" smtClean="0"/>
              <a:t>Selection discards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work: Selection heuristic [gg15]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4913524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6451" y="1828217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096451" y="4594869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96060" y="152048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Reuse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9424" y="2138107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Use</a:t>
            </a:r>
            <a:endParaRPr lang="en-US" sz="28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9451" y="21381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if</a:t>
            </a:r>
            <a:endParaRPr lang="en-US" sz="28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1301" y="2138107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&lt; </a:t>
            </a:r>
            <a:r>
              <a:rPr lang="el-GR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τ</a:t>
            </a:r>
            <a:endParaRPr lang="en-US" sz="28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9423" y="5223414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Use</a:t>
            </a:r>
            <a:endParaRPr lang="en-US" sz="28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9451" y="522341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otherwise</a:t>
            </a:r>
            <a:endParaRPr lang="en-US" sz="28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06859" y="1520488"/>
            <a:ext cx="1143000" cy="1450729"/>
            <a:chOff x="6606859" y="1520488"/>
            <a:chExt cx="1143000" cy="1450729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6859" y="1828217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622972" y="152048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Difference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0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7" grpId="0"/>
      <p:bldP spid="18" grpId="0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11" name="TextBox 1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6400" y="451173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96k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8849" y="1520488"/>
            <a:ext cx="1143000" cy="4536036"/>
            <a:chOff x="198849" y="1520488"/>
            <a:chExt cx="1143000" cy="4536036"/>
          </a:xfrm>
        </p:grpSpPr>
        <p:pic>
          <p:nvPicPr>
            <p:cNvPr id="6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849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849" y="1828217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198849" y="4594869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8849" y="1520488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Reuse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96290" y="1092797"/>
            <a:ext cx="2590703" cy="5224876"/>
            <a:chOff x="1579418" y="1092797"/>
            <a:chExt cx="2590703" cy="522487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579418" y="1616017"/>
              <a:ext cx="0" cy="4701656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59020" y="1092797"/>
              <a:ext cx="1911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Independent</a:t>
              </a:r>
              <a:endParaRPr lang="en-US" sz="28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96060" y="1520488"/>
            <a:ext cx="1143391" cy="4536036"/>
            <a:chOff x="5096060" y="1520488"/>
            <a:chExt cx="1143391" cy="4536036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6451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6451" y="1828217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096451" y="4594869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6060" y="1520488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Reuse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41146" y="1520488"/>
            <a:ext cx="1151968" cy="4536036"/>
            <a:chOff x="1641146" y="1520488"/>
            <a:chExt cx="1151968" cy="4536036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50114" y="1828265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641146" y="1520488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6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50114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650114" y="4605747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51550" y="1724939"/>
            <a:ext cx="393056" cy="3483761"/>
            <a:chOff x="2751550" y="1724939"/>
            <a:chExt cx="393056" cy="3483761"/>
          </a:xfrm>
        </p:grpSpPr>
        <p:sp>
          <p:nvSpPr>
            <p:cNvPr id="35" name="TextBox 34"/>
            <p:cNvSpPr txBox="1"/>
            <p:nvPr/>
          </p:nvSpPr>
          <p:spPr>
            <a:xfrm>
              <a:off x="2751550" y="1724939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51550" y="4808590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4990" y="1520488"/>
            <a:ext cx="1497470" cy="4536036"/>
            <a:chOff x="2974990" y="1520488"/>
            <a:chExt cx="1497470" cy="4536036"/>
          </a:xfrm>
        </p:grpSpPr>
        <p:sp>
          <p:nvSpPr>
            <p:cNvPr id="36" name="TextBox 35"/>
            <p:cNvSpPr txBox="1"/>
            <p:nvPr/>
          </p:nvSpPr>
          <p:spPr>
            <a:xfrm>
              <a:off x="2974990" y="219971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</a:t>
              </a:r>
              <a:endParaRPr lang="en-US" sz="2000" dirty="0"/>
            </a:p>
          </p:txBody>
        </p:sp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9460" y="1828265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320492" y="1520488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74990" y="528336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</a:t>
              </a:r>
              <a:endParaRPr lang="en-US" sz="2000" dirty="0"/>
            </a:p>
          </p:txBody>
        </p:sp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9460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329460" y="460574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53906 -4.8148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combination of estimators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8849" y="1520488"/>
            <a:ext cx="1143000" cy="4536036"/>
            <a:chOff x="198849" y="1520488"/>
            <a:chExt cx="1143000" cy="4536036"/>
          </a:xfrm>
        </p:grpSpPr>
        <p:pic>
          <p:nvPicPr>
            <p:cNvPr id="6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849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849" y="1828217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198849" y="4594869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8849" y="1520488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Reuse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96290" y="1092797"/>
            <a:ext cx="2590703" cy="5224876"/>
            <a:chOff x="1579418" y="1092797"/>
            <a:chExt cx="2590703" cy="522487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579418" y="1616017"/>
              <a:ext cx="0" cy="4701656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59020" y="1092797"/>
              <a:ext cx="1911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Independent</a:t>
              </a:r>
              <a:endParaRPr lang="en-US" sz="28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114" y="1828265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41146" y="1520488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Variance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114" y="4913524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50114" y="4605747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Variance</a:t>
            </a:r>
            <a:endParaRPr lang="en-US" sz="14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51550" y="1520488"/>
            <a:ext cx="1720910" cy="4536036"/>
            <a:chOff x="2751550" y="1520488"/>
            <a:chExt cx="1720910" cy="4536036"/>
          </a:xfrm>
        </p:grpSpPr>
        <p:sp>
          <p:nvSpPr>
            <p:cNvPr id="35" name="TextBox 34"/>
            <p:cNvSpPr txBox="1"/>
            <p:nvPr/>
          </p:nvSpPr>
          <p:spPr>
            <a:xfrm>
              <a:off x="2751550" y="1724939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74990" y="219971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</a:t>
              </a:r>
              <a:endParaRPr lang="en-US" sz="2000" dirty="0"/>
            </a:p>
          </p:txBody>
        </p:sp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9460" y="1828265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320492" y="1520488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51550" y="4808590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74990" y="528336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</a:t>
              </a:r>
              <a:endParaRPr lang="en-US" sz="2000" dirty="0"/>
            </a:p>
          </p:txBody>
        </p:sp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9460" y="4913524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329460" y="460574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Weight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401773" y="2395167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11926" y="2562161"/>
            <a:ext cx="2384604" cy="2995586"/>
            <a:chOff x="4911926" y="2562161"/>
            <a:chExt cx="2384604" cy="2995586"/>
          </a:xfrm>
        </p:grpSpPr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9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11926" y="4135379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9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53530" y="2847042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4911926" y="5249970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Covariance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60948" y="2562161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Covariance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11926" y="2562161"/>
            <a:ext cx="2379519" cy="2995586"/>
            <a:chOff x="4911926" y="2562161"/>
            <a:chExt cx="2379519" cy="2995586"/>
          </a:xfrm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6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48445" y="4112109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5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11926" y="2847042"/>
              <a:ext cx="11430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4911926" y="2562161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60948" y="524997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Variance</a:t>
              </a:r>
              <a:endParaRPr lang="en-US" sz="14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51663" y="1092797"/>
            <a:ext cx="2727416" cy="5224876"/>
            <a:chOff x="4651663" y="1092797"/>
            <a:chExt cx="2727416" cy="5224876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651663" y="1616017"/>
              <a:ext cx="0" cy="4701656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746901" y="1092797"/>
              <a:ext cx="16321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Correlated</a:t>
              </a:r>
              <a:endParaRPr lang="en-US" sz="28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22362" y="2565973"/>
            <a:ext cx="2579684" cy="3866157"/>
            <a:chOff x="4822362" y="2565973"/>
            <a:chExt cx="2579684" cy="3866157"/>
          </a:xfrm>
        </p:grpSpPr>
        <p:cxnSp>
          <p:nvCxnSpPr>
            <p:cNvPr id="65" name="Straight Connector 64"/>
            <p:cNvCxnSpPr/>
            <p:nvPr/>
          </p:nvCxnSpPr>
          <p:spPr>
            <a:xfrm flipH="1" flipV="1">
              <a:off x="4822362" y="2565973"/>
              <a:ext cx="216000" cy="3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4822362" y="5515580"/>
              <a:ext cx="216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822362" y="2570987"/>
              <a:ext cx="0" cy="2944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7186046" y="2565973"/>
              <a:ext cx="216000" cy="3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7186046" y="5515580"/>
              <a:ext cx="216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402046" y="2570987"/>
              <a:ext cx="0" cy="2944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409556" y="5662689"/>
              <a:ext cx="13420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2x2 matrix</a:t>
              </a:r>
              <a:br>
                <a:rPr lang="en-US" sz="22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</a:br>
              <a:r>
                <a:rPr lang="en-US" sz="22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per pixel</a:t>
              </a:r>
              <a:endParaRPr lang="en-US" sz="22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5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114" y="1828265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114" y="4912907"/>
            <a:ext cx="1143000" cy="114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7668829" y="1520488"/>
            <a:ext cx="1322673" cy="4529231"/>
            <a:chOff x="7668829" y="1520488"/>
            <a:chExt cx="1322673" cy="4529231"/>
          </a:xfrm>
        </p:grpSpPr>
        <p:grpSp>
          <p:nvGrpSpPr>
            <p:cNvPr id="82" name="Group 81"/>
            <p:cNvGrpSpPr/>
            <p:nvPr/>
          </p:nvGrpSpPr>
          <p:grpSpPr>
            <a:xfrm>
              <a:off x="7848502" y="1520488"/>
              <a:ext cx="1143000" cy="4529231"/>
              <a:chOff x="7848502" y="1520488"/>
              <a:chExt cx="1143000" cy="452923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7848502" y="4605747"/>
                <a:ext cx="6671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Weight</a:t>
                </a:r>
                <a:endParaRPr lang="en-US" sz="1400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848502" y="1520488"/>
                <a:ext cx="6671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Weight</a:t>
                </a:r>
                <a:endParaRPr lang="en-US" sz="1400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7848502" y="1827778"/>
                <a:ext cx="1143000" cy="4221941"/>
                <a:chOff x="3461599" y="1829018"/>
                <a:chExt cx="1143000" cy="4221941"/>
              </a:xfrm>
            </p:grpSpPr>
            <p:pic>
              <p:nvPicPr>
                <p:cNvPr id="78" name="Picture 4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461599" y="1829018"/>
                  <a:ext cx="1143000" cy="1143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4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461599" y="4907959"/>
                  <a:ext cx="1143000" cy="1143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3" name="Right Arrow 82"/>
            <p:cNvSpPr/>
            <p:nvPr/>
          </p:nvSpPr>
          <p:spPr>
            <a:xfrm>
              <a:off x="7668829" y="3916347"/>
              <a:ext cx="252000" cy="2520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2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35834 0.1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7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49236 -0.1194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-59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previous work [GG15]</a:t>
            </a:r>
            <a:r>
              <a:rPr lang="en-US" cap="none" dirty="0"/>
              <a:t> </a:t>
            </a:r>
            <a:r>
              <a:rPr lang="en-US" cap="none" dirty="0" smtClean="0"/>
              <a:t>– 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6632" name="Picture 8" descr="Z:\home\rousselle\Documents\papers\two-level-mc\figures\fig_results_material_editing_horse_room\all-1024CR-0064DR-C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Z:\home\rousselle\Documents\papers\two-level-mc\figures\fig_results_material_editing_horse_room\all-1024CR-0064DR-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67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7466" y="130825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610" y="1308254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717" y="3157964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– </a:t>
            </a:r>
            <a:r>
              <a:rPr lang="en-US" sz="2400" b="1" i="1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HQ</a:t>
            </a:r>
            <a:endParaRPr lang="en-US" sz="2400" b="1" i="1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74762" y="3157964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– 0.363</a:t>
            </a:r>
          </a:p>
        </p:txBody>
      </p:sp>
    </p:spTree>
    <p:extLst>
      <p:ext uri="{BB962C8B-B14F-4D97-AF65-F5344CB8AC3E}">
        <p14:creationId xmlns:p14="http://schemas.microsoft.com/office/powerpoint/2010/main" val="24173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previous </a:t>
            </a:r>
            <a:r>
              <a:rPr lang="en-US" dirty="0" smtClean="0"/>
              <a:t>work [GG15]</a:t>
            </a:r>
            <a:r>
              <a:rPr lang="en-US" cap="none" dirty="0" smtClean="0"/>
              <a:t> – 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6632" name="Picture 8" descr="Z:\home\rousselle\Documents\papers\two-level-mc\figures\fig_results_material_editing_horse_room\all-1024CR-0064DR-C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Z:\home\rousselle\Documents\papers\two-level-mc\figures\fig_results_material_editing_horse_room\all-1024CR-0064DR-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67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7466" y="130825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610" y="1308254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4762" y="3157964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– 0.363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79324" y="1308256"/>
            <a:ext cx="4256856" cy="2311373"/>
            <a:chOff x="4679324" y="1432948"/>
            <a:chExt cx="4256856" cy="2311373"/>
          </a:xfrm>
        </p:grpSpPr>
        <p:pic>
          <p:nvPicPr>
            <p:cNvPr id="26634" name="Picture 10" descr="Z:\home\rousselle\Documents\papers\two-level-mc\figures\fig_results_material_editing_horse_room\all-1024CR-0064DR-GG15-0p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4" y="1894611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5" name="Picture 11" descr="Z:\home\rousselle\Documents\papers\two-level-mc\figures\fig_results_material_editing_horse_room\all-1024CR-0064DR-CVPT-wg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180" y="1894611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679324" y="1432948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[GG15]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1180" y="1432952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64464" y="3282655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0.230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96320" y="3282656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0.084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87717" y="3157964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– </a:t>
            </a:r>
            <a:r>
              <a:rPr lang="en-US" sz="2400" b="1" i="1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HQ</a:t>
            </a:r>
            <a:endParaRPr lang="en-US" sz="2400" b="1" i="1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previous </a:t>
            </a:r>
            <a:r>
              <a:rPr lang="en-US" dirty="0" smtClean="0"/>
              <a:t>work [GG15]</a:t>
            </a:r>
            <a:r>
              <a:rPr lang="en-US" cap="none" dirty="0" smtClean="0"/>
              <a:t> – 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6632" name="Picture 8" descr="Z:\home\rousselle\Documents\papers\two-level-mc\figures\fig_results_material_editing_horse_room\all-1024CR-0064DR-C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Z:\home\rousselle\Documents\papers\two-level-mc\figures\fig_results_material_editing_horse_room\all-1024CR-0064DR-P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67" y="1769919"/>
            <a:ext cx="2025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7466" y="130825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Re-render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610" y="1308254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Previous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4762" y="3157964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64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– 0.363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79324" y="1308256"/>
            <a:ext cx="4256856" cy="2311373"/>
            <a:chOff x="4679324" y="1432948"/>
            <a:chExt cx="4256856" cy="2311373"/>
          </a:xfrm>
        </p:grpSpPr>
        <p:pic>
          <p:nvPicPr>
            <p:cNvPr id="26634" name="Picture 10" descr="Z:\home\rousselle\Documents\papers\two-level-mc\figures\fig_results_material_editing_horse_room\all-1024CR-0064DR-GG15-0p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4" y="1894611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5" name="Picture 11" descr="Z:\home\rousselle\Documents\papers\two-level-mc\figures\fig_results_material_editing_horse_room\all-1024CR-0064DR-CVPT-wg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180" y="1894611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679324" y="1432948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[GG15]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1180" y="1432952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64464" y="3282655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0.230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96320" y="3282656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0.084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79325" y="3865548"/>
            <a:ext cx="4256856" cy="1849710"/>
            <a:chOff x="4679325" y="4031804"/>
            <a:chExt cx="4256856" cy="1849710"/>
          </a:xfrm>
        </p:grpSpPr>
        <p:pic>
          <p:nvPicPr>
            <p:cNvPr id="3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9325" y="4031804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11181" y="4031804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264465" y="5419848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0.384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496321" y="5419849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0.153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5611" y="3865548"/>
            <a:ext cx="4256857" cy="1849710"/>
            <a:chOff x="215611" y="4031804"/>
            <a:chExt cx="4256857" cy="1849710"/>
          </a:xfrm>
        </p:grpSpPr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611" y="4031804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47468" y="4031804"/>
              <a:ext cx="2025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88779" y="5419849"/>
              <a:ext cx="1678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64 </a:t>
              </a:r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 – </a:t>
              </a:r>
              <a:r>
                <a:rPr lang="en-US" sz="2400" b="1" i="1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LQ</a:t>
              </a:r>
              <a:endParaRPr lang="en-US" sz="2400" b="1" i="1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4763" y="5419849"/>
              <a:ext cx="1970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64 </a:t>
              </a:r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 – 0.363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87717" y="3157964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1024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spp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– </a:t>
            </a:r>
            <a:r>
              <a:rPr lang="en-US" sz="2400" b="1" i="1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HQ</a:t>
            </a:r>
            <a:endParaRPr lang="en-US" sz="2400" b="1" i="1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1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Gradient-domain path tracing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60218" y="3743298"/>
            <a:ext cx="1950720" cy="2322021"/>
            <a:chOff x="360218" y="3714303"/>
            <a:chExt cx="1950720" cy="23220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18" y="4083635"/>
              <a:ext cx="1950720" cy="19507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0218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218" y="371430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38" y="4893324"/>
              <a:ext cx="1143000" cy="11430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437233" y="1236518"/>
            <a:ext cx="3277767" cy="4828801"/>
            <a:chOff x="2437233" y="1236518"/>
            <a:chExt cx="3277767" cy="48288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3" y="4114599"/>
              <a:ext cx="1950720" cy="19507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953" y="4922319"/>
              <a:ext cx="1143000" cy="1143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37233" y="569598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37233" y="3745267"/>
              <a:ext cx="1895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Horizontal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236518"/>
              <a:ext cx="2286000" cy="2286000"/>
            </a:xfrm>
            <a:prstGeom prst="rect">
              <a:avLst/>
            </a:prstGeom>
          </p:spPr>
        </p:pic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4094018" y="2109355"/>
              <a:ext cx="108000" cy="108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4194463" y="2109355"/>
              <a:ext cx="108000" cy="108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429000" y="1236518"/>
            <a:ext cx="3035968" cy="4828801"/>
            <a:chOff x="3429000" y="1236518"/>
            <a:chExt cx="3035968" cy="482880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248" y="4114599"/>
              <a:ext cx="1950720" cy="195072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968" y="4922319"/>
              <a:ext cx="1143000" cy="11430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514248" y="569598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14248" y="3745267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Vertical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236518"/>
              <a:ext cx="2286000" cy="2286000"/>
            </a:xfrm>
            <a:prstGeom prst="rect">
              <a:avLst/>
            </a:prstGeom>
          </p:spPr>
        </p:pic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4094018" y="2109355"/>
              <a:ext cx="108000" cy="108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4094018" y="2005445"/>
              <a:ext cx="108000" cy="108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0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Previous work: </a:t>
            </a:r>
            <a:r>
              <a:rPr lang="en-US" sz="2300" dirty="0" err="1" smtClean="0"/>
              <a:t>poisson</a:t>
            </a:r>
            <a:r>
              <a:rPr lang="en-US" sz="2300" dirty="0" smtClean="0"/>
              <a:t> reconstruction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591263" y="1546078"/>
            <a:ext cx="1950720" cy="4517272"/>
            <a:chOff x="6591263" y="1546078"/>
            <a:chExt cx="1950720" cy="45172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263" y="4112630"/>
              <a:ext cx="1950720" cy="1950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263" y="1546078"/>
              <a:ext cx="1950720" cy="19507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91263" y="3743298"/>
              <a:ext cx="1898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Poisson solver (L2)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0218" y="3743298"/>
            <a:ext cx="1950720" cy="2322021"/>
            <a:chOff x="360218" y="3714303"/>
            <a:chExt cx="1950720" cy="23220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18" y="4083635"/>
              <a:ext cx="1950720" cy="195072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0218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0218" y="371430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38" y="4893324"/>
              <a:ext cx="1143000" cy="11430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437233" y="3745267"/>
            <a:ext cx="4027735" cy="2320052"/>
            <a:chOff x="2437233" y="3714303"/>
            <a:chExt cx="4027735" cy="23200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3" y="4083635"/>
              <a:ext cx="1950720" cy="195072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248" y="4083635"/>
              <a:ext cx="1950720" cy="195072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953" y="4891355"/>
              <a:ext cx="1143000" cy="1143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r:link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968" y="4891355"/>
              <a:ext cx="1143000" cy="1143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37233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14248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7233" y="3714303"/>
              <a:ext cx="1895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Horizontal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14248" y="3714303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Vertical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79194" y="2784403"/>
            <a:ext cx="644071" cy="1361530"/>
            <a:chOff x="7779194" y="2784403"/>
            <a:chExt cx="644071" cy="1361530"/>
          </a:xfrm>
        </p:grpSpPr>
        <p:sp>
          <p:nvSpPr>
            <p:cNvPr id="25" name="Oval 24"/>
            <p:cNvSpPr/>
            <p:nvPr/>
          </p:nvSpPr>
          <p:spPr>
            <a:xfrm>
              <a:off x="7779194" y="2784403"/>
              <a:ext cx="530298" cy="530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991265" y="3713933"/>
              <a:ext cx="432000" cy="432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9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Previous work: </a:t>
            </a:r>
            <a:r>
              <a:rPr lang="en-US" sz="2300" dirty="0" err="1"/>
              <a:t>poisson</a:t>
            </a:r>
            <a:r>
              <a:rPr lang="en-US" sz="2300" dirty="0"/>
              <a:t> reconstruction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63" y="4112630"/>
            <a:ext cx="1950720" cy="195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63" y="1546078"/>
            <a:ext cx="1950720" cy="1950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1263" y="3743298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Poisson solver (L1)</a:t>
            </a:r>
            <a:endParaRPr lang="en-US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91265" y="3713933"/>
            <a:ext cx="432000" cy="43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60218" y="3743298"/>
            <a:ext cx="1950720" cy="2322021"/>
            <a:chOff x="360218" y="3714303"/>
            <a:chExt cx="1950720" cy="23220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18" y="4083635"/>
              <a:ext cx="1950720" cy="195072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0218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0218" y="371430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38" y="4893324"/>
              <a:ext cx="1143000" cy="11430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437233" y="3745267"/>
            <a:ext cx="4027735" cy="2320052"/>
            <a:chOff x="2437233" y="3714303"/>
            <a:chExt cx="4027735" cy="23200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3" y="4083635"/>
              <a:ext cx="1950720" cy="195072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248" y="4083635"/>
              <a:ext cx="1950720" cy="195072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r:link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953" y="4891355"/>
              <a:ext cx="1143000" cy="1143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r:link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968" y="4891355"/>
              <a:ext cx="1143000" cy="1143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37233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14248" y="566502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16 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37233" y="3714303"/>
              <a:ext cx="1895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Horizontal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14248" y="3714303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Vertical gradient</a:t>
              </a:r>
              <a:endParaRPr lang="en-US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7779194" y="2784403"/>
            <a:ext cx="530298" cy="530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multiple estimators: </a:t>
            </a:r>
            <a:r>
              <a:rPr lang="en-US" dirty="0" err="1" smtClean="0"/>
              <a:t>Gdr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3149812"/>
            <a:ext cx="134112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305" y="2811258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Hori. gradient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4971757"/>
            <a:ext cx="1341120" cy="1341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305" y="4633203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Vert</a:t>
            </a:r>
            <a:r>
              <a:rPr lang="en-US" sz="160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 </a:t>
            </a:r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gradient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305" y="310535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DX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305" y="488283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640226" y="1029496"/>
            <a:ext cx="0" cy="5402477"/>
          </a:xfrm>
          <a:prstGeom prst="line">
            <a:avLst/>
          </a:prstGeom>
          <a:ln w="12700">
            <a:solidFill>
              <a:srgbClr val="42B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790026" y="2343882"/>
            <a:ext cx="933269" cy="914400"/>
            <a:chOff x="2606836" y="2612129"/>
            <a:chExt cx="933269" cy="914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118" y="2612129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06836" y="2612129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 </a:t>
              </a: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+ DX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790026" y="3359898"/>
            <a:ext cx="914400" cy="914400"/>
            <a:chOff x="1890548" y="3336220"/>
            <a:chExt cx="914400" cy="9144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548" y="3336220"/>
              <a:ext cx="914400" cy="9144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890548" y="3336220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 </a:t>
              </a: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- DX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90026" y="4375914"/>
            <a:ext cx="914400" cy="920948"/>
            <a:chOff x="2608118" y="5214842"/>
            <a:chExt cx="914400" cy="92094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118" y="5221390"/>
              <a:ext cx="914400" cy="9144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608118" y="5214842"/>
              <a:ext cx="8963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 </a:t>
              </a: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+ DY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90026" y="5398477"/>
            <a:ext cx="914400" cy="914400"/>
            <a:chOff x="5247409" y="5221390"/>
            <a:chExt cx="914400" cy="9144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09" y="5221390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247409" y="5221390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 </a:t>
              </a: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- DY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1327866"/>
            <a:ext cx="1341120" cy="1341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305" y="987932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Throughput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9305" y="13264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5" y="1983186"/>
            <a:ext cx="685800" cy="6858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2834345" y="2631805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Left neighbor</a:t>
            </a:r>
            <a:endParaRPr lang="en-US" sz="16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834345" y="3651095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Right neighbor</a:t>
            </a:r>
            <a:endParaRPr lang="en-US" sz="16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34345" y="4670385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Bottom neighbor</a:t>
            </a:r>
            <a:endParaRPr lang="en-US" sz="16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834345" y="5686400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Top neighbor</a:t>
            </a:r>
            <a:endParaRPr lang="en-US" sz="1600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0026" y="941765"/>
            <a:ext cx="2357671" cy="1300501"/>
            <a:chOff x="1790026" y="941765"/>
            <a:chExt cx="2357671" cy="1300501"/>
          </a:xfrm>
        </p:grpSpPr>
        <p:grpSp>
          <p:nvGrpSpPr>
            <p:cNvPr id="41" name="Group 40"/>
            <p:cNvGrpSpPr/>
            <p:nvPr/>
          </p:nvGrpSpPr>
          <p:grpSpPr>
            <a:xfrm>
              <a:off x="1790026" y="1327866"/>
              <a:ext cx="915041" cy="914400"/>
              <a:chOff x="2607477" y="1264141"/>
              <a:chExt cx="915041" cy="9144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7" r:link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126414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607477" y="1264141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</a:t>
                </a:r>
                <a:endPara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2834345" y="1615789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None</a:t>
              </a:r>
              <a:endParaRPr lang="en-US" sz="16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771999" y="941765"/>
              <a:ext cx="13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Control </a:t>
              </a:r>
              <a:r>
                <a:rPr lang="en-US" sz="1600" dirty="0" err="1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Variate</a:t>
              </a:r>
              <a:endParaRPr lang="en-US" sz="1600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7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99" grpId="0"/>
      <p:bldP spid="1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149305" y="2811258"/>
            <a:ext cx="1341120" cy="3501619"/>
            <a:chOff x="149305" y="2811258"/>
            <a:chExt cx="1341120" cy="3501619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5" y="3149812"/>
              <a:ext cx="1341120" cy="1341120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9305" y="2811258"/>
              <a:ext cx="126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Hori. gradient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5" y="4971757"/>
              <a:ext cx="1341120" cy="1341120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149305" y="4633203"/>
              <a:ext cx="1261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Vert</a:t>
              </a:r>
              <a:r>
                <a:rPr lang="en-US" sz="160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. </a:t>
              </a:r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gradient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multiple estimators: </a:t>
            </a:r>
            <a:r>
              <a:rPr lang="en-US" dirty="0" err="1" smtClean="0"/>
              <a:t>Gdr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49305" y="2811258"/>
            <a:ext cx="1341120" cy="3501619"/>
            <a:chOff x="149305" y="2811258"/>
            <a:chExt cx="1341120" cy="35016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5" y="3149812"/>
              <a:ext cx="1341120" cy="134112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305" y="2811258"/>
              <a:ext cx="126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Hori. gradient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05" y="4971757"/>
              <a:ext cx="1341120" cy="13411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305" y="4633203"/>
              <a:ext cx="1261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Vert</a:t>
              </a:r>
              <a:r>
                <a:rPr lang="en-US" sz="160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. </a:t>
              </a:r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gradient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9305" y="310535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DX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305" y="488283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40226" y="1029496"/>
            <a:ext cx="1083069" cy="5402477"/>
            <a:chOff x="1588271" y="1029496"/>
            <a:chExt cx="1083069" cy="54024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588271" y="1029496"/>
              <a:ext cx="0" cy="5402477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1738071" y="1327866"/>
              <a:ext cx="915041" cy="914400"/>
              <a:chOff x="2607477" y="1264141"/>
              <a:chExt cx="915041" cy="9144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 r:link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126414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607477" y="1264141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</a:t>
                </a:r>
                <a:endPara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738071" y="2343882"/>
              <a:ext cx="933269" cy="914400"/>
              <a:chOff x="2606836" y="2612129"/>
              <a:chExt cx="933269" cy="9144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 r:link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261212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606836" y="2612129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1738071" y="3359898"/>
              <a:ext cx="914400" cy="914400"/>
              <a:chOff x="1890548" y="3336220"/>
              <a:chExt cx="914400" cy="9144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r:link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0548" y="333622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890548" y="3336220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738071" y="4375914"/>
              <a:ext cx="914400" cy="920948"/>
              <a:chOff x="2608118" y="5214842"/>
              <a:chExt cx="914400" cy="92094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r:link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5221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608118" y="5214842"/>
                <a:ext cx="896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738071" y="5398477"/>
              <a:ext cx="914400" cy="914400"/>
              <a:chOff x="5247409" y="5221390"/>
              <a:chExt cx="914400" cy="91440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5" r:link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7409" y="5221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5247409" y="5221390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565415" y="2811258"/>
            <a:ext cx="1341120" cy="3501619"/>
            <a:chOff x="3513460" y="2811258"/>
            <a:chExt cx="1341120" cy="3501619"/>
          </a:xfrm>
        </p:grpSpPr>
        <p:grpSp>
          <p:nvGrpSpPr>
            <p:cNvPr id="79" name="Group 78"/>
            <p:cNvGrpSpPr/>
            <p:nvPr/>
          </p:nvGrpSpPr>
          <p:grpSpPr>
            <a:xfrm>
              <a:off x="3513460" y="2811258"/>
              <a:ext cx="1341120" cy="1679674"/>
              <a:chOff x="240404" y="2766797"/>
              <a:chExt cx="1341120" cy="1679674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404" y="3105351"/>
                <a:ext cx="1341120" cy="1341120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240404" y="2766797"/>
                <a:ext cx="12682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Hori. gradient</a:t>
                </a:r>
                <a:endParaRPr lang="en-US" sz="1600" b="1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3513460" y="3149812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DX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513460" y="4633203"/>
              <a:ext cx="1341120" cy="1679674"/>
              <a:chOff x="240404" y="4544282"/>
              <a:chExt cx="1341120" cy="1679674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 r:link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404" y="4882836"/>
                <a:ext cx="1341120" cy="1341120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240404" y="4544282"/>
                <a:ext cx="1261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Vert</a:t>
                </a:r>
                <a:r>
                  <a:rPr lang="en-US" sz="160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. </a:t>
                </a:r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gradient</a:t>
                </a:r>
                <a:endParaRPr lang="en-US" sz="1600" b="1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3513460" y="4971757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DY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1327866"/>
            <a:ext cx="1341120" cy="1341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305" y="987932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Throughput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9305" y="13264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5" y="1983186"/>
            <a:ext cx="685800" cy="6858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704426" y="987932"/>
            <a:ext cx="2202109" cy="4867745"/>
            <a:chOff x="2652471" y="987932"/>
            <a:chExt cx="2202109" cy="4867745"/>
          </a:xfrm>
        </p:grpSpPr>
        <p:cxnSp>
          <p:nvCxnSpPr>
            <p:cNvPr id="52" name="Straight Connector 51"/>
            <p:cNvCxnSpPr>
              <a:stCxn id="28" idx="3"/>
              <a:endCxn id="56" idx="0"/>
            </p:cNvCxnSpPr>
            <p:nvPr/>
          </p:nvCxnSpPr>
          <p:spPr>
            <a:xfrm>
              <a:off x="2653112" y="1785066"/>
              <a:ext cx="429853" cy="176203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38" idx="3"/>
              <a:endCxn id="56" idx="4"/>
            </p:cNvCxnSpPr>
            <p:nvPr/>
          </p:nvCxnSpPr>
          <p:spPr>
            <a:xfrm flipV="1">
              <a:off x="2652471" y="4087098"/>
              <a:ext cx="430494" cy="176857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29" idx="3"/>
              <a:endCxn id="56" idx="1"/>
            </p:cNvCxnSpPr>
            <p:nvPr/>
          </p:nvCxnSpPr>
          <p:spPr>
            <a:xfrm>
              <a:off x="2653753" y="2801082"/>
              <a:ext cx="238293" cy="82509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30" idx="3"/>
              <a:endCxn id="56" idx="2"/>
            </p:cNvCxnSpPr>
            <p:nvPr/>
          </p:nvCxnSpPr>
          <p:spPr>
            <a:xfrm>
              <a:off x="2652471" y="3817098"/>
              <a:ext cx="1604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37" idx="3"/>
              <a:endCxn id="56" idx="3"/>
            </p:cNvCxnSpPr>
            <p:nvPr/>
          </p:nvCxnSpPr>
          <p:spPr>
            <a:xfrm flipV="1">
              <a:off x="2652471" y="4008017"/>
              <a:ext cx="239575" cy="831645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9" r:link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460" y="1327866"/>
              <a:ext cx="1341120" cy="134112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513460" y="987932"/>
              <a:ext cx="1111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13460" y="1326486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1" r:link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780" y="1993963"/>
              <a:ext cx="685800" cy="685800"/>
            </a:xfrm>
            <a:prstGeom prst="rect">
              <a:avLst/>
            </a:prstGeom>
          </p:spPr>
        </p:pic>
        <p:cxnSp>
          <p:nvCxnSpPr>
            <p:cNvPr id="51" name="Straight Connector 50"/>
            <p:cNvCxnSpPr>
              <a:stCxn id="56" idx="7"/>
              <a:endCxn id="46" idx="1"/>
            </p:cNvCxnSpPr>
            <p:nvPr/>
          </p:nvCxnSpPr>
          <p:spPr>
            <a:xfrm flipV="1">
              <a:off x="3273884" y="1998426"/>
              <a:ext cx="239576" cy="1627753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812965" y="3547098"/>
              <a:ext cx="540000" cy="54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15490" y="3651094"/>
              <a:ext cx="54534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AVG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56336" y="1029496"/>
            <a:ext cx="1584167" cy="5402477"/>
            <a:chOff x="5004381" y="1029496"/>
            <a:chExt cx="1584167" cy="5402477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5004381" y="1029496"/>
              <a:ext cx="0" cy="5402477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129768" y="3624143"/>
              <a:ext cx="45878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. . .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172189" y="1325572"/>
              <a:ext cx="933269" cy="4985011"/>
              <a:chOff x="5639784" y="1429482"/>
              <a:chExt cx="933269" cy="4985011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1" r:link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425" y="142948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639784" y="1429482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</a:t>
                </a:r>
                <a:endPara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3" r:link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066" y="244549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639784" y="2445498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5" r:link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346151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5639784" y="3461514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7" r:link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448407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5639784" y="4477530"/>
                <a:ext cx="896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9" r:link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550009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5639784" y="5500093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674835" y="987932"/>
            <a:ext cx="2356413" cy="5444041"/>
            <a:chOff x="6622880" y="987932"/>
            <a:chExt cx="2356413" cy="5444041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6622880" y="1029496"/>
              <a:ext cx="0" cy="5402477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1" r:link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33" y="1326486"/>
              <a:ext cx="2194560" cy="219456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6784733" y="1326486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50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784733" y="987932"/>
              <a:ext cx="1989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 [CVPT-</a:t>
              </a:r>
              <a:r>
                <a:rPr lang="en-US" sz="1600" dirty="0" err="1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uni</a:t>
              </a:r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]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3" r:link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693" y="2149446"/>
              <a:ext cx="1371600" cy="1371600"/>
            </a:xfrm>
            <a:prstGeom prst="rect">
              <a:avLst/>
            </a:prstGeom>
          </p:spPr>
        </p:pic>
      </p:grpSp>
      <p:sp>
        <p:nvSpPr>
          <p:cNvPr id="1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3526473" y="6503300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7066 2.2222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11" name="TextBox 1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6400" y="451173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96k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518" y="2952808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3518" y="4019400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50454" y="1884600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50454" y="2952808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50454" y="4019226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multiple estimators: </a:t>
            </a:r>
            <a:r>
              <a:rPr lang="en-US" dirty="0" err="1" smtClean="0"/>
              <a:t>Gdr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3149812"/>
            <a:ext cx="1341120" cy="1341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305" y="2811258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Hori. gradient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4971757"/>
            <a:ext cx="1341120" cy="1341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305" y="4633203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Vert</a:t>
            </a:r>
            <a:r>
              <a:rPr lang="en-US" sz="160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. </a:t>
            </a:r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gradient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9305" y="310535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DX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305" y="488283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DY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40226" y="1029496"/>
            <a:ext cx="1083069" cy="5402477"/>
            <a:chOff x="1588271" y="1029496"/>
            <a:chExt cx="1083069" cy="54024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588271" y="1029496"/>
              <a:ext cx="0" cy="5402477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1738071" y="1327866"/>
              <a:ext cx="915041" cy="914400"/>
              <a:chOff x="2607477" y="1264141"/>
              <a:chExt cx="915041" cy="9144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 r:link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126414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607477" y="1264141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</a:t>
                </a:r>
                <a:endPara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738071" y="2343882"/>
              <a:ext cx="933269" cy="914400"/>
              <a:chOff x="2606836" y="2612129"/>
              <a:chExt cx="933269" cy="9144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 r:link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261212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606836" y="2612129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1738071" y="3359898"/>
              <a:ext cx="914400" cy="914400"/>
              <a:chOff x="1890548" y="3336220"/>
              <a:chExt cx="914400" cy="9144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r:link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0548" y="333622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890548" y="3336220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738071" y="4375914"/>
              <a:ext cx="914400" cy="920948"/>
              <a:chOff x="2608118" y="5214842"/>
              <a:chExt cx="914400" cy="92094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r:link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8118" y="5221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608118" y="5214842"/>
                <a:ext cx="896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738071" y="5398477"/>
              <a:ext cx="914400" cy="914400"/>
              <a:chOff x="5247409" y="5221390"/>
              <a:chExt cx="914400" cy="91440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5" r:link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7409" y="522139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5247409" y="5221390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0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565415" y="2811258"/>
            <a:ext cx="1341120" cy="3501619"/>
            <a:chOff x="3513460" y="2811258"/>
            <a:chExt cx="1341120" cy="3501619"/>
          </a:xfrm>
        </p:grpSpPr>
        <p:grpSp>
          <p:nvGrpSpPr>
            <p:cNvPr id="79" name="Group 78"/>
            <p:cNvGrpSpPr/>
            <p:nvPr/>
          </p:nvGrpSpPr>
          <p:grpSpPr>
            <a:xfrm>
              <a:off x="3513460" y="2811258"/>
              <a:ext cx="1341120" cy="1679674"/>
              <a:chOff x="240404" y="2766797"/>
              <a:chExt cx="1341120" cy="1679674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404" y="3105351"/>
                <a:ext cx="1341120" cy="1341120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240404" y="2766797"/>
                <a:ext cx="12682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Hori. gradient</a:t>
                </a:r>
                <a:endParaRPr lang="en-US" sz="1600" b="1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3513460" y="3149812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DX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513460" y="4633203"/>
              <a:ext cx="1341120" cy="1679674"/>
              <a:chOff x="240404" y="4544282"/>
              <a:chExt cx="1341120" cy="1679674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 r:link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404" y="4882836"/>
                <a:ext cx="1341120" cy="1341120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240404" y="4544282"/>
                <a:ext cx="1261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Vert</a:t>
                </a:r>
                <a:r>
                  <a:rPr lang="en-US" sz="160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. </a:t>
                </a:r>
                <a:r>
                  <a:rPr lang="en-US" sz="1600" dirty="0" smtClean="0"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gradient</a:t>
                </a:r>
                <a:endParaRPr lang="en-US" sz="1600" b="1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3513460" y="4971757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DY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5" y="1327866"/>
            <a:ext cx="1341120" cy="1341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305" y="987932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Throughput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9305" y="13264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</a:t>
            </a:r>
            <a:r>
              <a:rPr lang="en-US" sz="1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5" y="1983186"/>
            <a:ext cx="685800" cy="685800"/>
          </a:xfrm>
          <a:prstGeom prst="rect">
            <a:avLst/>
          </a:prstGeom>
        </p:spPr>
      </p:pic>
      <p:cxnSp>
        <p:nvCxnSpPr>
          <p:cNvPr id="52" name="Straight Connector 51"/>
          <p:cNvCxnSpPr>
            <a:stCxn id="28" idx="3"/>
            <a:endCxn id="56" idx="0"/>
          </p:cNvCxnSpPr>
          <p:nvPr/>
        </p:nvCxnSpPr>
        <p:spPr>
          <a:xfrm>
            <a:off x="2705067" y="1785066"/>
            <a:ext cx="432378" cy="176489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8" idx="3"/>
            <a:endCxn id="56" idx="4"/>
          </p:cNvCxnSpPr>
          <p:nvPr/>
        </p:nvCxnSpPr>
        <p:spPr>
          <a:xfrm flipV="1">
            <a:off x="2704426" y="4089957"/>
            <a:ext cx="433019" cy="176572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29" idx="3"/>
            <a:endCxn id="56" idx="1"/>
          </p:cNvCxnSpPr>
          <p:nvPr/>
        </p:nvCxnSpPr>
        <p:spPr>
          <a:xfrm>
            <a:off x="2705708" y="2801082"/>
            <a:ext cx="240818" cy="82795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30" idx="3"/>
            <a:endCxn id="56" idx="2"/>
          </p:cNvCxnSpPr>
          <p:nvPr/>
        </p:nvCxnSpPr>
        <p:spPr>
          <a:xfrm>
            <a:off x="2704426" y="3817098"/>
            <a:ext cx="163019" cy="28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37" idx="3"/>
            <a:endCxn id="56" idx="3"/>
          </p:cNvCxnSpPr>
          <p:nvPr/>
        </p:nvCxnSpPr>
        <p:spPr>
          <a:xfrm flipV="1">
            <a:off x="2704426" y="4010876"/>
            <a:ext cx="242100" cy="82878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15" y="1327866"/>
            <a:ext cx="1341120" cy="13411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565415" y="987932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Throughput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65415" y="132648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</a:t>
            </a:r>
            <a:r>
              <a:rPr lang="en-US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35" y="1993963"/>
            <a:ext cx="685800" cy="6858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6336" y="1029496"/>
            <a:ext cx="1584167" cy="5402477"/>
            <a:chOff x="5004381" y="1029496"/>
            <a:chExt cx="1584167" cy="5402477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5004381" y="1029496"/>
              <a:ext cx="0" cy="5402477"/>
            </a:xfrm>
            <a:prstGeom prst="line">
              <a:avLst/>
            </a:prstGeom>
            <a:ln w="12700">
              <a:solidFill>
                <a:srgbClr val="42BC9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129768" y="3624143"/>
              <a:ext cx="45878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. . .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172189" y="1325572"/>
              <a:ext cx="933269" cy="4985011"/>
              <a:chOff x="5639784" y="1429482"/>
              <a:chExt cx="933269" cy="4985011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1" r:link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425" y="142948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639784" y="1429482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</a:t>
                </a:r>
                <a:endParaRPr lang="en-US" sz="1600" b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3" r:link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066" y="244549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639784" y="2445498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5" r:link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346151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5639784" y="3461514"/>
                <a:ext cx="878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DX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7" r:link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4484078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5639784" y="4477530"/>
                <a:ext cx="896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+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9" r:link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784" y="550009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5639784" y="5500093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TH</a:t>
                </a:r>
                <a:r>
                  <a:rPr lang="en-US" sz="1600" b="1" baseline="-25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1 </a:t>
                </a:r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- DY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  <p:cxnSp>
        <p:nvCxnSpPr>
          <p:cNvPr id="116" name="Straight Connector 115"/>
          <p:cNvCxnSpPr/>
          <p:nvPr/>
        </p:nvCxnSpPr>
        <p:spPr>
          <a:xfrm>
            <a:off x="6674835" y="1029496"/>
            <a:ext cx="0" cy="5402477"/>
          </a:xfrm>
          <a:prstGeom prst="line">
            <a:avLst/>
          </a:prstGeom>
          <a:ln w="12700">
            <a:solidFill>
              <a:srgbClr val="42B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836688" y="3777469"/>
            <a:ext cx="2194560" cy="2533114"/>
            <a:chOff x="6836688" y="987932"/>
            <a:chExt cx="2194560" cy="253311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1" r:link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688" y="1326486"/>
              <a:ext cx="2194560" cy="219456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6836688" y="1326486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</a:t>
              </a:r>
              <a:r>
                <a:rPr lang="en-US" sz="16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50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836688" y="987932"/>
              <a:ext cx="2007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Throughput [</a:t>
              </a:r>
              <a:r>
                <a:rPr lang="en-US" sz="1600" dirty="0" smtClean="0"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CVPT-opt]</a:t>
              </a:r>
              <a:endParaRPr lang="en-US" sz="1600" b="1" dirty="0"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3" r:link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648" y="2149446"/>
              <a:ext cx="1371600" cy="1371600"/>
            </a:xfrm>
            <a:prstGeom prst="rect">
              <a:avLst/>
            </a:prstGeom>
          </p:spPr>
        </p:pic>
      </p:grpSp>
      <p:sp>
        <p:nvSpPr>
          <p:cNvPr id="91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3526473" y="6503300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5" r:link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88" y="1326486"/>
            <a:ext cx="2194560" cy="2194560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836688" y="132648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</a:t>
            </a:r>
            <a:r>
              <a:rPr lang="en-US" sz="1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50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836688" y="987932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Throughput [CVPT-</a:t>
            </a:r>
            <a:r>
              <a:rPr lang="en-US" sz="1600" dirty="0" err="1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uni</a:t>
            </a:r>
            <a:r>
              <a:rPr lang="en-US" sz="1600" dirty="0" smtClean="0"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]</a:t>
            </a:r>
            <a:endParaRPr lang="en-US" sz="1600" b="1" dirty="0"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7" r:link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48" y="2149446"/>
            <a:ext cx="1371600" cy="1371600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56" idx="7"/>
            <a:endCxn id="46" idx="1"/>
          </p:cNvCxnSpPr>
          <p:nvPr/>
        </p:nvCxnSpPr>
        <p:spPr>
          <a:xfrm flipV="1">
            <a:off x="3328364" y="1998426"/>
            <a:ext cx="237051" cy="1630612"/>
          </a:xfrm>
          <a:prstGeom prst="line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867445" y="3549957"/>
            <a:ext cx="543860" cy="540000"/>
            <a:chOff x="2864920" y="3547098"/>
            <a:chExt cx="543860" cy="540000"/>
          </a:xfrm>
        </p:grpSpPr>
        <p:sp>
          <p:nvSpPr>
            <p:cNvPr id="56" name="Oval 55"/>
            <p:cNvSpPr/>
            <p:nvPr/>
          </p:nvSpPr>
          <p:spPr>
            <a:xfrm>
              <a:off x="2864920" y="3547098"/>
              <a:ext cx="540000" cy="54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71453" y="3651094"/>
              <a:ext cx="53732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C00000"/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OPT</a:t>
              </a:r>
              <a:endParaRPr lang="en-US" sz="1600" b="1" dirty="0">
                <a:solidFill>
                  <a:srgbClr val="C00000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</a:t>
            </a:r>
            <a:r>
              <a:rPr lang="en-US" dirty="0" err="1" smtClean="0"/>
              <a:t>poisson</a:t>
            </a:r>
            <a:r>
              <a:rPr lang="en-US" dirty="0" smtClean="0"/>
              <a:t> solver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0005" y="891003"/>
            <a:ext cx="8243991" cy="5738554"/>
            <a:chOff x="385115" y="953349"/>
            <a:chExt cx="8243991" cy="5738554"/>
          </a:xfrm>
        </p:grpSpPr>
        <p:grpSp>
          <p:nvGrpSpPr>
            <p:cNvPr id="2" name="Group 1"/>
            <p:cNvGrpSpPr/>
            <p:nvPr/>
          </p:nvGrpSpPr>
          <p:grpSpPr>
            <a:xfrm>
              <a:off x="385115" y="953349"/>
              <a:ext cx="3613922" cy="5738554"/>
              <a:chOff x="385115" y="1041042"/>
              <a:chExt cx="3613922" cy="5738554"/>
            </a:xfrm>
          </p:grpSpPr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>
                <a:off x="399037" y="1379596"/>
                <a:ext cx="3600000" cy="5400000"/>
                <a:chOff x="6836688" y="1326486"/>
                <a:chExt cx="2194560" cy="329184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r:link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1326486"/>
                  <a:ext cx="2194560" cy="2194560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6836688" y="1326486"/>
                  <a:ext cx="1171847" cy="2063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TH</a:t>
                  </a:r>
                  <a:r>
                    <a:rPr lang="en-US" sz="1600" b="1" baseline="-2500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50 </a:t>
                  </a:r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uniform weights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endParaRPr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r:link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3968" y="3521046"/>
                  <a:ext cx="1097280" cy="1097280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385115" y="1041042"/>
                <a:ext cx="25474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Iterated reconstruction (Ours)</a:t>
                </a:r>
                <a:endParaRPr lang="en-US" sz="1600" b="1" dirty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029106" y="953349"/>
              <a:ext cx="3600000" cy="5732201"/>
              <a:chOff x="5029106" y="953349"/>
              <a:chExt cx="3600000" cy="573220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029106" y="1285550"/>
                <a:ext cx="3600000" cy="5400000"/>
                <a:chOff x="6836688" y="4116023"/>
                <a:chExt cx="2194560" cy="329184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 r:link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4116023"/>
                  <a:ext cx="2194560" cy="2194560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6836688" y="4116023"/>
                  <a:ext cx="38664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L2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 r:link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6310583"/>
                  <a:ext cx="1097280" cy="109728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5029106" y="953349"/>
                <a:ext cx="19672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Poisson Solver [GDPT</a:t>
                </a:r>
                <a:r>
                  <a:rPr lang="en-US" sz="1600" dirty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]</a:t>
                </a:r>
                <a:endParaRPr lang="en-US" sz="16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175677" y="2731607"/>
                  <a:ext cx="6767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≈</m:t>
                        </m:r>
                      </m:oMath>
                    </m:oMathPara>
                  </a14:m>
                  <a:endParaRPr lang="en-US" sz="40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677" y="2731607"/>
                  <a:ext cx="676788" cy="70788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818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[GDPT] – </a:t>
            </a:r>
            <a:r>
              <a:rPr lang="en-US" cap="none" dirty="0" smtClean="0"/>
              <a:t>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27341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41436" y="2763294"/>
            <a:ext cx="1296000" cy="3289741"/>
            <a:chOff x="7551827" y="2732121"/>
            <a:chExt cx="1296000" cy="3289741"/>
          </a:xfrm>
        </p:grpSpPr>
        <p:pic>
          <p:nvPicPr>
            <p:cNvPr id="4110" name="Picture 14" descr="Z:\home\rousselle\Documents\papers\two-level-mc\figures\fig_results_denoising\ref-sc0-crop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82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 descr="Z:\home\rousselle\Documents\papers\two-level-mc\figures\fig_results_denoising\ref-sc0-crop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82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605754" y="2732121"/>
              <a:ext cx="1188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Reference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402" y="2763294"/>
            <a:ext cx="1296000" cy="3689851"/>
            <a:chOff x="6236" y="2732121"/>
            <a:chExt cx="1296000" cy="3689851"/>
          </a:xfrm>
        </p:grpSpPr>
        <p:pic>
          <p:nvPicPr>
            <p:cNvPr id="4108" name="Picture 12" descr="Z:\home\rousselle\Documents\papers\two-level-mc\figures\fig_results_denoising\input-sc0-crop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9" name="Picture 13" descr="Z:\home\rousselle\Documents\papers\two-level-mc\figures\fig_results_denoising\input-sc0-crop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07827" y="2732121"/>
              <a:ext cx="692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Input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8861" y="6021862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0.0282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35063" y="2763294"/>
            <a:ext cx="2590526" cy="3689852"/>
            <a:chOff x="1720056" y="2732121"/>
            <a:chExt cx="2590526" cy="3689852"/>
          </a:xfrm>
        </p:grpSpPr>
        <p:pic>
          <p:nvPicPr>
            <p:cNvPr id="4101" name="Picture 5" descr="Z:\home\rousselle\Documents\papers\two-level-mc\figures\fig_results_denoising\gpt-l2-sc0-crop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05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Z:\home\rousselle\Documents\papers\two-level-mc\figures\fig_results_denoising\gpt-l2-sc0-crop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05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Z:\home\rousselle\Documents\papers\two-level-mc\figures\fig_results_denoising\unirec-sc0-crop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582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Z:\home\rousselle\Documents\papers\two-level-mc\figures\fig_results_denoising\unirec-sc0-crop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582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110187" y="2739454"/>
              <a:ext cx="1104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uni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6500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32680" y="6021863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0.0034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27206" y="6021863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0.0034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250" y="2763294"/>
            <a:ext cx="2590526" cy="3689852"/>
            <a:chOff x="4586531" y="2732121"/>
            <a:chExt cx="2590526" cy="3689852"/>
          </a:xfrm>
        </p:grpSpPr>
        <p:pic>
          <p:nvPicPr>
            <p:cNvPr id="4099" name="Picture 3" descr="Z:\home\rousselle\Documents\papers\two-level-mc\figures\fig_results_denoising\gpt-l1-sc0-crop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531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Z:\home\rousselle\Documents\papers\two-level-mc\figures\fig_results_denoising\gpt-l1-sc0-crop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601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Z:\home\rousselle\Documents\papers\two-level-mc\figures\fig_results_denoising\wgtrec-sc0-crop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5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Z:\home\rousselle\Documents\papers\two-level-mc\figures\fig_results_denoising\wgtrec-sc0-crop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5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944602" y="2739454"/>
              <a:ext cx="1168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wgt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2975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GDPT-L1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9155" y="6021862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0.0032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3681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0.0018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64853" y="932121"/>
            <a:ext cx="6814294" cy="1800000"/>
            <a:chOff x="276402" y="932121"/>
            <a:chExt cx="6814294" cy="1800000"/>
          </a:xfrm>
        </p:grpSpPr>
        <p:pic>
          <p:nvPicPr>
            <p:cNvPr id="4107" name="Picture 11" descr="Z:\home\rousselle\Documents\papers\two-level-mc\figures\fig_results_denoising\result-sc0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02" y="932121"/>
              <a:ext cx="32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131231" y="1601289"/>
              <a:ext cx="2959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Sponza</a:t>
              </a:r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 scene – 16 </a:t>
              </a:r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2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[GDPT] – </a:t>
            </a:r>
            <a:r>
              <a:rPr lang="en-US" cap="none" dirty="0"/>
              <a:t>relative</a:t>
            </a:r>
            <a:r>
              <a:rPr lang="en-US" dirty="0"/>
              <a:t> MSE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3206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" y="919596"/>
            <a:ext cx="9144001" cy="5605165"/>
            <a:chOff x="-1" y="395585"/>
            <a:chExt cx="9144001" cy="5605165"/>
          </a:xfrm>
        </p:grpSpPr>
        <p:pic>
          <p:nvPicPr>
            <p:cNvPr id="1029" name="Picture 5" descr="Z:\home\rousselle\Dropbox\cvr\single\report-gdr\bookshelf\data\img-5120spp-p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725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-1" y="395586"/>
              <a:ext cx="5009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Bookshelf scene – standard path tracing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53053" y="395585"/>
              <a:ext cx="1003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0.0590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4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</a:t>
            </a:r>
            <a:r>
              <a:rPr lang="en-US" dirty="0"/>
              <a:t>] – </a:t>
            </a:r>
            <a:r>
              <a:rPr lang="en-US" cap="none" dirty="0"/>
              <a:t>relative</a:t>
            </a:r>
            <a:r>
              <a:rPr lang="en-US" dirty="0"/>
              <a:t> MSE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3206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074" name="Picture 2" descr="Z:\home\rousselle\Dropbox\cvr\single\report-gdr\bookshelf\data\img-5120spp-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26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24418"/>
            <a:ext cx="5572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Bookshelf scene – L1 Poisson reconstruction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3053" y="924417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0.0094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home\rousselle\Dropbox\cvr\single\report-gdr\bookshelf\data\img-5120spp-wgt-m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26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</a:t>
            </a:r>
            <a:r>
              <a:rPr lang="en-US" dirty="0"/>
              <a:t>] – </a:t>
            </a:r>
            <a:r>
              <a:rPr lang="en-US" cap="none" dirty="0"/>
              <a:t>relative</a:t>
            </a:r>
            <a:r>
              <a:rPr lang="en-US" dirty="0"/>
              <a:t> MSE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83206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19596"/>
            <a:ext cx="583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Bookshelf scene – Ours with optimized weights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3053" y="919595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0.0044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8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</a:t>
            </a:r>
            <a:r>
              <a:rPr lang="en-US" dirty="0" smtClean="0"/>
              <a:t>paper: unbiased reconstructions</a:t>
            </a:r>
            <a:endParaRPr lang="en-US" dirty="0"/>
          </a:p>
        </p:txBody>
      </p:sp>
      <p:pic>
        <p:nvPicPr>
          <p:cNvPr id="3074" name="Picture 2" descr="Z:\home\rousselle\Documents\papers\two-level-mc\slides\images\results\gdr\bias_fig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2" y="1209425"/>
            <a:ext cx="3208883" cy="19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3526473" y="6503300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075" name="Picture 3" descr="Z:\home\rousselle\Documents\papers\two-level-mc\slides\images\results\gdr\test_suite_gd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4" y="3396110"/>
            <a:ext cx="4320000" cy="253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home\rousselle\Documents\papers\two-level-mc\slides\images\results\gdr\test_suite_r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64" y="1209425"/>
            <a:ext cx="4320000" cy="16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simple yet powerful tool</a:t>
            </a:r>
          </a:p>
          <a:p>
            <a:pPr lvl="1"/>
            <a:r>
              <a:rPr lang="en-US" dirty="0" smtClean="0"/>
              <a:t>relatively unexplored in rendering</a:t>
            </a:r>
          </a:p>
          <a:p>
            <a:pPr lvl="1"/>
            <a:r>
              <a:rPr lang="en-US" dirty="0" smtClean="0"/>
              <a:t>should be used with optimal weighting </a:t>
            </a:r>
            <a:r>
              <a:rPr lang="en-US" dirty="0" smtClean="0"/>
              <a:t>scheme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Future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animations, stereo rendering, light fields</a:t>
            </a:r>
          </a:p>
          <a:p>
            <a:pPr lvl="1"/>
            <a:r>
              <a:rPr lang="en-US" dirty="0" smtClean="0"/>
              <a:t>better sampling of the difference </a:t>
            </a:r>
            <a:r>
              <a:rPr lang="en-US" dirty="0" smtClean="0"/>
              <a:t>buffer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9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</a:t>
            </a:r>
            <a:r>
              <a:rPr lang="en-US" dirty="0" err="1" smtClean="0"/>
              <a:t>poisson</a:t>
            </a:r>
            <a:r>
              <a:rPr lang="en-US" dirty="0" smtClean="0"/>
              <a:t> solver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3988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0005" y="891003"/>
            <a:ext cx="8243991" cy="5738554"/>
            <a:chOff x="385115" y="953349"/>
            <a:chExt cx="8243991" cy="5738554"/>
          </a:xfrm>
        </p:grpSpPr>
        <p:grpSp>
          <p:nvGrpSpPr>
            <p:cNvPr id="2" name="Group 1"/>
            <p:cNvGrpSpPr/>
            <p:nvPr/>
          </p:nvGrpSpPr>
          <p:grpSpPr>
            <a:xfrm>
              <a:off x="385115" y="953349"/>
              <a:ext cx="3613922" cy="5738554"/>
              <a:chOff x="385115" y="1041042"/>
              <a:chExt cx="3613922" cy="5738554"/>
            </a:xfrm>
          </p:grpSpPr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>
                <a:off x="399037" y="1379596"/>
                <a:ext cx="3600000" cy="5400000"/>
                <a:chOff x="6836688" y="1326486"/>
                <a:chExt cx="2194560" cy="329184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1326486"/>
                  <a:ext cx="2194560" cy="2194560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6836688" y="1326486"/>
                  <a:ext cx="1275429" cy="2063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TH</a:t>
                  </a:r>
                  <a:r>
                    <a:rPr lang="en-US" sz="1600" b="1" baseline="-2500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50 </a:t>
                  </a:r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optimized weights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endParaRPr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3968" y="3521046"/>
                  <a:ext cx="1097280" cy="1097280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385115" y="1041042"/>
                <a:ext cx="25474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Iterated reconstruction (Ours)</a:t>
                </a:r>
                <a:endParaRPr lang="en-US" sz="1600" b="1" dirty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029106" y="953349"/>
              <a:ext cx="3600000" cy="5732201"/>
              <a:chOff x="5029106" y="953349"/>
              <a:chExt cx="3600000" cy="573220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029106" y="1285550"/>
                <a:ext cx="3600000" cy="5400000"/>
                <a:chOff x="6836688" y="4116023"/>
                <a:chExt cx="2194560" cy="329184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4116023"/>
                  <a:ext cx="2194560" cy="2194560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6836688" y="4116023"/>
                  <a:ext cx="235698" cy="2063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Condensed" pitchFamily="2" charset="0"/>
                      <a:ea typeface="Roboto Condensed" pitchFamily="2" charset="0"/>
                      <a:cs typeface="Roboto Condensed" pitchFamily="2" charset="0"/>
                    </a:rPr>
                    <a:t>L1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6688" y="6310583"/>
                  <a:ext cx="1097280" cy="109728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5029106" y="953349"/>
                <a:ext cx="19591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Poisson Solver [GDPT</a:t>
                </a:r>
                <a:r>
                  <a:rPr lang="en-US" sz="1600" dirty="0">
                    <a:solidFill>
                      <a:schemeClr val="bg1">
                        <a:lumMod val="75000"/>
                      </a:schemeClr>
                    </a:solidFill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]</a:t>
                </a:r>
                <a:endParaRPr lang="en-US" sz="16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5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2808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11" name="TextBox 1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6400" y="451173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96k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5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076208" y="1381976"/>
            <a:ext cx="1091045" cy="49016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4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with control </a:t>
            </a:r>
            <a:r>
              <a:rPr lang="en-US" dirty="0" err="1" smtClean="0"/>
              <a:t>variates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1226343"/>
            <a:ext cx="7662688" cy="3401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5674" y="4862973"/>
                <a:ext cx="3814186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91847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91847F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91847F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91847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74" y="4862973"/>
                <a:ext cx="3814186" cy="10965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076208" y="1381976"/>
            <a:ext cx="1091045" cy="49016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4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[GDPT] – </a:t>
            </a:r>
            <a:r>
              <a:rPr lang="en-US" cap="none" dirty="0" smtClean="0"/>
              <a:t>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27341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41436" y="2763294"/>
            <a:ext cx="1296000" cy="3289741"/>
            <a:chOff x="7551827" y="2732121"/>
            <a:chExt cx="1296000" cy="3289741"/>
          </a:xfrm>
        </p:grpSpPr>
        <p:pic>
          <p:nvPicPr>
            <p:cNvPr id="411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182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182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605754" y="2732121"/>
              <a:ext cx="1188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Reference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402" y="2763294"/>
            <a:ext cx="1296000" cy="3689851"/>
            <a:chOff x="6236" y="2732121"/>
            <a:chExt cx="1296000" cy="3689851"/>
          </a:xfrm>
        </p:grpSpPr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07827" y="2732121"/>
              <a:ext cx="692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Input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1378" y="6021862"/>
              <a:ext cx="7457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0.206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35063" y="2763294"/>
            <a:ext cx="2590526" cy="3689852"/>
            <a:chOff x="1720056" y="2732121"/>
            <a:chExt cx="2590526" cy="368985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005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005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4582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4582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110187" y="2739454"/>
              <a:ext cx="1104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uni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6500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32680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0.0365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27206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0.0362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250" y="2763294"/>
            <a:ext cx="2590526" cy="3689852"/>
            <a:chOff x="4586531" y="2732121"/>
            <a:chExt cx="2590526" cy="368985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6531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8601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105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105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944602" y="2739454"/>
              <a:ext cx="1168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wgt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2975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GDPT-L1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9155" y="6021862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0.0314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3681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0.0129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64853" y="932121"/>
            <a:ext cx="7038714" cy="1800000"/>
            <a:chOff x="276402" y="932121"/>
            <a:chExt cx="7038714" cy="1800000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6402" y="932121"/>
              <a:ext cx="32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906811" y="1601289"/>
              <a:ext cx="3408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Bookshelf scene – 256 </a:t>
              </a:r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9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previous work [GDPT] – </a:t>
            </a:r>
            <a:r>
              <a:rPr lang="en-US" cap="none" dirty="0" smtClean="0"/>
              <a:t>relative</a:t>
            </a:r>
            <a:r>
              <a:rPr lang="en-US" dirty="0" smtClean="0"/>
              <a:t> 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27341"/>
            <a:ext cx="2133600" cy="365125"/>
          </a:xfrm>
        </p:spPr>
        <p:txBody>
          <a:bodyPr/>
          <a:lstStyle/>
          <a:p>
            <a:fld id="{9F58998E-2429-314E-B86C-A079AABAA7E0}" type="slidenum">
              <a:rPr lang="en-US" smtClean="0"/>
              <a:pPr/>
              <a:t>53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41436" y="2763294"/>
            <a:ext cx="1296000" cy="3289741"/>
            <a:chOff x="7551827" y="2732121"/>
            <a:chExt cx="1296000" cy="3289741"/>
          </a:xfrm>
        </p:grpSpPr>
        <p:pic>
          <p:nvPicPr>
            <p:cNvPr id="411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182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182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605754" y="2732121"/>
              <a:ext cx="1188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Reference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402" y="2763294"/>
            <a:ext cx="1296000" cy="3689851"/>
            <a:chOff x="6236" y="2732121"/>
            <a:chExt cx="1296000" cy="3689851"/>
          </a:xfrm>
        </p:grpSpPr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07827" y="2732121"/>
              <a:ext cx="692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Input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8861" y="6021862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0.0616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35063" y="2763294"/>
            <a:ext cx="2590526" cy="3689852"/>
            <a:chOff x="1720056" y="2732121"/>
            <a:chExt cx="2590526" cy="368985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0056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0056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4582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4582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110187" y="2739454"/>
              <a:ext cx="1104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uni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6500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GDPT-L2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32680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0.0098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27206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0.0099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250" y="2763294"/>
            <a:ext cx="2590526" cy="3689852"/>
            <a:chOff x="4586531" y="2732121"/>
            <a:chExt cx="2590526" cy="368985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6531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8601" y="4725863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1057" y="3431337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81057" y="4725862"/>
              <a:ext cx="12960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944602" y="2739454"/>
              <a:ext cx="1168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Ours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CVPT-</a:t>
              </a:r>
              <a:r>
                <a:rPr lang="en-US" sz="20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wgt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2975" y="2732121"/>
              <a:ext cx="10631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GDPT-L1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9155" y="6021862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0.0088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93681" y="6021863"/>
              <a:ext cx="870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0.0070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64853" y="932121"/>
            <a:ext cx="7034707" cy="1800000"/>
            <a:chOff x="276402" y="932121"/>
            <a:chExt cx="7034707" cy="1800000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6402" y="932121"/>
              <a:ext cx="32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910818" y="1601289"/>
              <a:ext cx="3400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Bathroom scene – 256 </a:t>
              </a:r>
              <a:r>
                <a:rPr lang="en-US" sz="2400" dirty="0" err="1" smtClean="0">
                  <a:solidFill>
                    <a:schemeClr val="bg1">
                      <a:lumMod val="75000"/>
                    </a:schemeClr>
                  </a:solidFill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9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964617"/>
            <a:ext cx="4524913" cy="5223298"/>
          </a:xfrm>
        </p:spPr>
        <p:txBody>
          <a:bodyPr/>
          <a:lstStyle/>
          <a:p>
            <a:r>
              <a:rPr lang="en-US" dirty="0" smtClean="0"/>
              <a:t>Irradiance caching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coherence: Previous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2" descr="Z:\home\rousselle\Documents\papers\two-level-mc\slides\images\intro\prev_irr_cach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8" y="3931626"/>
            <a:ext cx="7650936" cy="1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266" y="1558633"/>
            <a:ext cx="4568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A ray tracing solution for diffuse </a:t>
            </a:r>
            <a:r>
              <a:rPr lang="en-US" b="1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interreflection</a:t>
            </a:r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/>
            </a:r>
            <a:b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</a:br>
            <a:r>
              <a:rPr lang="en-US" dirty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Ward et al., 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SIGGRAPH 1988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0898" y="5579935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Image by </a:t>
            </a:r>
            <a:r>
              <a:rPr lang="en-US" sz="1000" dirty="0" err="1" smtClean="0"/>
              <a:t>Wojciech</a:t>
            </a:r>
            <a:r>
              <a:rPr lang="en-US" sz="1000" dirty="0" smtClean="0"/>
              <a:t> </a:t>
            </a:r>
            <a:r>
              <a:rPr lang="en-US" sz="1000" dirty="0" err="1" smtClean="0"/>
              <a:t>Jarosz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84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964617"/>
            <a:ext cx="4524913" cy="5223298"/>
          </a:xfrm>
        </p:spPr>
        <p:txBody>
          <a:bodyPr/>
          <a:lstStyle/>
          <a:p>
            <a:r>
              <a:rPr lang="en-US" dirty="0" smtClean="0"/>
              <a:t>Irradiance caching</a:t>
            </a:r>
          </a:p>
          <a:p>
            <a:r>
              <a:rPr lang="en-US" dirty="0" smtClean="0"/>
              <a:t>Photon mapping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coherence: </a:t>
            </a:r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1266" y="2150920"/>
            <a:ext cx="3727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Global illumination using photon maps</a:t>
            </a:r>
            <a:b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</a:b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Jensen, EGSR 1996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pic>
        <p:nvPicPr>
          <p:cNvPr id="5122" name="Picture 2" descr="Z:\home\rousselle\Documents\papers\two-level-mc\slides\images\intro\prev_pm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22" y="3027610"/>
            <a:ext cx="3416931" cy="256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2050" y="5600717"/>
            <a:ext cx="1752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Image by </a:t>
            </a:r>
            <a:r>
              <a:rPr lang="en-US" sz="1000" dirty="0" err="1" smtClean="0"/>
              <a:t>Henrik</a:t>
            </a:r>
            <a:r>
              <a:rPr lang="en-US" sz="1000" dirty="0" smtClean="0"/>
              <a:t> </a:t>
            </a:r>
            <a:r>
              <a:rPr lang="en-US" sz="1000" dirty="0" err="1" smtClean="0"/>
              <a:t>Wann</a:t>
            </a:r>
            <a:r>
              <a:rPr lang="en-US" sz="1000" dirty="0" smtClean="0"/>
              <a:t> Jensen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16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964617"/>
            <a:ext cx="4524913" cy="5223298"/>
          </a:xfrm>
        </p:spPr>
        <p:txBody>
          <a:bodyPr/>
          <a:lstStyle/>
          <a:p>
            <a:r>
              <a:rPr lang="en-US" dirty="0" smtClean="0"/>
              <a:t>Irradiance caching</a:t>
            </a:r>
          </a:p>
          <a:p>
            <a:r>
              <a:rPr lang="en-US" dirty="0" smtClean="0"/>
              <a:t>Photon mapping</a:t>
            </a:r>
          </a:p>
          <a:p>
            <a:r>
              <a:rPr lang="en-US" dirty="0" smtClean="0"/>
              <a:t>Image-space </a:t>
            </a:r>
            <a:r>
              <a:rPr lang="en-US" dirty="0" err="1" smtClean="0"/>
              <a:t>denoising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coherence: </a:t>
            </a:r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146" name="Picture 2" descr="Z:\home\rousselle\Documents\papers\two-level-mc\slides\images\intro\prev\leader-sanmiguel-do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r="21249"/>
          <a:stretch/>
        </p:blipFill>
        <p:spPr bwMode="auto">
          <a:xfrm>
            <a:off x="5931690" y="2265218"/>
            <a:ext cx="2472762" cy="20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home\rousselle\Documents\papers\two-level-mc\slides\images\intro\prev\inset1-sanmiguel-dof-inp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0" y="1007947"/>
            <a:ext cx="1212161" cy="12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home\rousselle\Documents\papers\two-level-mc\slides\images\intro\prev\inset1-sanmiguel-dof-uf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91" y="1007948"/>
            <a:ext cx="1212161" cy="12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home\rousselle\Documents\papers\two-level-mc\slides\images\intro\prev\inset2-sanmiguel-dof-inpu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9" y="4388555"/>
            <a:ext cx="1212161" cy="12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:\home\rousselle\Documents\papers\two-level-mc\slides\images\intro\prev\inset2-sanmiguel-dof-uf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92" y="4388556"/>
            <a:ext cx="1212161" cy="12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33052" y="5600717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Scene by Guillermo M. Lean </a:t>
            </a:r>
            <a:r>
              <a:rPr lang="en-US" sz="1000" dirty="0" err="1" smtClean="0"/>
              <a:t>Llaguno</a:t>
            </a:r>
            <a:endParaRPr lang="en-US" sz="1000" dirty="0" smtClean="0"/>
          </a:p>
          <a:p>
            <a:pPr algn="r"/>
            <a:r>
              <a:rPr lang="en-US" sz="1000" dirty="0" smtClean="0"/>
              <a:t>Image by </a:t>
            </a:r>
            <a:r>
              <a:rPr lang="en-US" sz="1000" dirty="0" err="1" smtClean="0"/>
              <a:t>Benedikt</a:t>
            </a:r>
            <a:r>
              <a:rPr lang="en-US" sz="1000" dirty="0" smtClean="0"/>
              <a:t> </a:t>
            </a:r>
            <a:r>
              <a:rPr lang="en-US" sz="1000" dirty="0" err="1" smtClean="0"/>
              <a:t>Bitterli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1266" y="2732816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Energy-preserving non-linear filters</a:t>
            </a:r>
            <a:b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</a:b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Rushmeier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and Ward, SIGGRAPH 1994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4424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4424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21" name="TextBox 2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26400" y="451173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96k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2954424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18" y="40194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188460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2954424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454" y="4019430"/>
            <a:ext cx="954000" cy="9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1884600"/>
            <a:ext cx="5491200" cy="3088800"/>
          </a:xfrm>
        </p:spPr>
      </p:pic>
      <p:sp>
        <p:nvSpPr>
          <p:cNvPr id="21" name="TextBox 20"/>
          <p:cNvSpPr txBox="1"/>
          <p:nvPr/>
        </p:nvSpPr>
        <p:spPr>
          <a:xfrm>
            <a:off x="4039138" y="4987634"/>
            <a:ext cx="3278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Original scene by Wig42, downloaded from blendswap.com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26400" y="4511735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96k </a:t>
            </a:r>
            <a:r>
              <a:rPr lang="en-US" sz="2400" dirty="0" err="1" smtClean="0">
                <a:solidFill>
                  <a:schemeClr val="bg1"/>
                </a:solidFill>
              </a:rPr>
              <a:t>spp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3518" y="4019400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0454" y="2952808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50454" y="4019226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3518" y="1884600"/>
            <a:ext cx="954000" cy="954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985399"/>
            <a:ext cx="4524913" cy="5223298"/>
          </a:xfrm>
        </p:spPr>
        <p:txBody>
          <a:bodyPr/>
          <a:lstStyle/>
          <a:p>
            <a:r>
              <a:rPr lang="en-US" dirty="0" smtClean="0"/>
              <a:t>Irradiance caching</a:t>
            </a:r>
          </a:p>
          <a:p>
            <a:pPr marL="457200" lvl="1" indent="0">
              <a:buNone/>
            </a:pPr>
            <a:r>
              <a:rPr lang="en-US" sz="2000" dirty="0" smtClean="0"/>
              <a:t>	[Ward et al. 1988, …]</a:t>
            </a:r>
          </a:p>
          <a:p>
            <a:r>
              <a:rPr lang="en-US" dirty="0" smtClean="0"/>
              <a:t>Photon mapping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[Jensen 1995, …]</a:t>
            </a:r>
          </a:p>
          <a:p>
            <a:r>
              <a:rPr lang="en-US" dirty="0" smtClean="0"/>
              <a:t>Image-space </a:t>
            </a:r>
            <a:r>
              <a:rPr lang="en-US" dirty="0" err="1" smtClean="0"/>
              <a:t>denoising</a:t>
            </a:r>
            <a:endParaRPr lang="en-US" dirty="0" smtClean="0"/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[</a:t>
            </a:r>
            <a:r>
              <a:rPr lang="en-US" sz="2000" dirty="0" err="1" smtClean="0"/>
              <a:t>Rushmeier</a:t>
            </a:r>
            <a:r>
              <a:rPr lang="en-US" sz="2000" dirty="0" smtClean="0"/>
              <a:t> and Ward 1994, …]</a:t>
            </a:r>
            <a:endParaRPr lang="en-US" sz="2000" dirty="0"/>
          </a:p>
          <a:p>
            <a:r>
              <a:rPr lang="en-US" dirty="0" smtClean="0"/>
              <a:t>Many more…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0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9020" y="913916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Consistent scene editing [CSE], </a:t>
            </a: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Günther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 </a:t>
            </a:r>
            <a:r>
              <a:rPr lang="en-US" dirty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and </a:t>
            </a:r>
            <a:r>
              <a:rPr lang="en-US" dirty="0" err="1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Grosch</a:t>
            </a:r>
            <a:r>
              <a:rPr lang="en-US" dirty="0" smtClean="0">
                <a:solidFill>
                  <a:srgbClr val="91847F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rPr>
              <a:t>, EGSR 2015</a:t>
            </a:r>
            <a:endParaRPr lang="en-US" dirty="0">
              <a:solidFill>
                <a:srgbClr val="91847F"/>
              </a:solidFill>
              <a:latin typeface="Roboto Condensed" pitchFamily="2" charset="0"/>
              <a:ea typeface="Roboto Condensed" pitchFamily="2" charset="0"/>
              <a:cs typeface="Roboto Condensed" pitchFamily="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6227552" y="1401325"/>
            <a:ext cx="1980000" cy="1980000"/>
            <a:chOff x="6227552" y="1401325"/>
            <a:chExt cx="1980000" cy="1980000"/>
          </a:xfrm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7552" y="1401325"/>
              <a:ext cx="198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17552" y="2391325"/>
              <a:ext cx="990000" cy="99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6227552" y="1401325"/>
              <a:ext cx="105509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Re-render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36449" y="1401325"/>
            <a:ext cx="1980000" cy="1980000"/>
            <a:chOff x="936449" y="1619536"/>
            <a:chExt cx="1980000" cy="1980000"/>
          </a:xfrm>
        </p:grpSpPr>
        <p:grpSp>
          <p:nvGrpSpPr>
            <p:cNvPr id="7" name="Group 6"/>
            <p:cNvGrpSpPr/>
            <p:nvPr/>
          </p:nvGrpSpPr>
          <p:grpSpPr>
            <a:xfrm>
              <a:off x="936449" y="1619536"/>
              <a:ext cx="1980000" cy="1980000"/>
              <a:chOff x="753915" y="1736257"/>
              <a:chExt cx="1980000" cy="1980000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53915" y="1736257"/>
                <a:ext cx="1980000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43915" y="2726257"/>
                <a:ext cx="990000" cy="99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936449" y="3245593"/>
              <a:ext cx="9909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1024 </a:t>
              </a:r>
              <a:r>
                <a:rPr lang="en-US" sz="17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spp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6449" y="1649476"/>
              <a:ext cx="952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rPr>
                <a:t>Previous</a:t>
              </a:r>
              <a:endPara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itchFamily="2" charset="0"/>
                <a:ea typeface="Roboto Condensed" pitchFamily="2" charset="0"/>
                <a:cs typeface="Roboto Condensed" pitchFamily="2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011813" y="1401325"/>
            <a:ext cx="2897552" cy="1980000"/>
            <a:chOff x="3011813" y="1629927"/>
            <a:chExt cx="2897552" cy="1980000"/>
          </a:xfrm>
        </p:grpSpPr>
        <p:sp>
          <p:nvSpPr>
            <p:cNvPr id="109" name="Plus 108"/>
            <p:cNvSpPr/>
            <p:nvPr/>
          </p:nvSpPr>
          <p:spPr>
            <a:xfrm>
              <a:off x="3011813" y="2493927"/>
              <a:ext cx="252000" cy="252000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qual 110"/>
            <p:cNvSpPr/>
            <p:nvPr/>
          </p:nvSpPr>
          <p:spPr>
            <a:xfrm>
              <a:off x="5657365" y="2493927"/>
              <a:ext cx="252000" cy="252000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3359178" y="1629927"/>
              <a:ext cx="1980000" cy="1980000"/>
              <a:chOff x="3359178" y="1629927"/>
              <a:chExt cx="1980000" cy="1980000"/>
            </a:xfrm>
          </p:grpSpPr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59178" y="1629927"/>
                <a:ext cx="1980000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49178" y="2619927"/>
                <a:ext cx="990000" cy="99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3359178" y="1642782"/>
                <a:ext cx="1099981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Difference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359178" y="3255983"/>
                <a:ext cx="76976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64 </a:t>
                </a:r>
                <a:r>
                  <a:rPr lang="en-US" sz="17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Condensed" pitchFamily="2" charset="0"/>
                    <a:ea typeface="Roboto Condensed" pitchFamily="2" charset="0"/>
                    <a:cs typeface="Roboto Condensed" pitchFamily="2" charset="0"/>
                  </a:rPr>
                  <a:t>spp</a:t>
                </a:r>
                <a:endParaRPr lang="en-US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Condensed" pitchFamily="2" charset="0"/>
                  <a:ea typeface="Roboto Condensed" pitchFamily="2" charset="0"/>
                  <a:cs typeface="Roboto Condense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5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2015_4by3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2D880666-36A0-4622-8D10-1FADEF09F255}" vid="{1AE545C4-547F-435D-9A4A-27B258241DC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12398</TotalTime>
  <Words>2512</Words>
  <Application>Microsoft Office PowerPoint</Application>
  <PresentationFormat>On-screen Show (4:3)</PresentationFormat>
  <Paragraphs>753</Paragraphs>
  <Slides>56</Slides>
  <Notes>53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SA2015_4by3_Powerpoint_Presentation_Template</vt:lpstr>
      <vt:lpstr>PowerPoint Presentation</vt:lpstr>
      <vt:lpstr>spatio-temporal coherence</vt:lpstr>
      <vt:lpstr>spatio-temporal coherence</vt:lpstr>
      <vt:lpstr>spatio-temporal coherence</vt:lpstr>
      <vt:lpstr>spatio-temporal coherence</vt:lpstr>
      <vt:lpstr>spatio-temporal coherence</vt:lpstr>
      <vt:lpstr>spatio-temporal coherence</vt:lpstr>
      <vt:lpstr>Previous works</vt:lpstr>
      <vt:lpstr>Previous works</vt:lpstr>
      <vt:lpstr>Previous works</vt:lpstr>
      <vt:lpstr>Our work</vt:lpstr>
      <vt:lpstr>Integration with control variates</vt:lpstr>
      <vt:lpstr>Integration with control variates</vt:lpstr>
      <vt:lpstr>Integration with control variates</vt:lpstr>
      <vt:lpstr>Integration with control variates</vt:lpstr>
      <vt:lpstr>Integration with control variates</vt:lpstr>
      <vt:lpstr>Integration with control variates</vt:lpstr>
      <vt:lpstr>Scene editing</vt:lpstr>
      <vt:lpstr>Scene editing</vt:lpstr>
      <vt:lpstr>Scene editing</vt:lpstr>
      <vt:lpstr>Scene editing</vt:lpstr>
      <vt:lpstr>Scene editing</vt:lpstr>
      <vt:lpstr>Scene editing</vt:lpstr>
      <vt:lpstr>Scene editing</vt:lpstr>
      <vt:lpstr>Optimal combination of estimators</vt:lpstr>
      <vt:lpstr>Optimal combination of estimators</vt:lpstr>
      <vt:lpstr>Optimal combination of estimators</vt:lpstr>
      <vt:lpstr>Optimal combination of estimators</vt:lpstr>
      <vt:lpstr>Previous work: Selection heuristic [gg15]</vt:lpstr>
      <vt:lpstr>Optimal combination of estimators</vt:lpstr>
      <vt:lpstr>Optimal combination of estimators</vt:lpstr>
      <vt:lpstr>Comparison to previous work [GG15] – relative MSE</vt:lpstr>
      <vt:lpstr>Comparison to previous work [GG15] – relative MSE</vt:lpstr>
      <vt:lpstr>Comparison to previous work [GG15] – relative MSE</vt:lpstr>
      <vt:lpstr>Gradient-domain path tracing</vt:lpstr>
      <vt:lpstr>Previous work: poisson reconstruction</vt:lpstr>
      <vt:lpstr>Previous work: poisson reconstruction</vt:lpstr>
      <vt:lpstr>Extension to multiple estimators: Gdr</vt:lpstr>
      <vt:lpstr>Extension to multiple estimators: Gdr</vt:lpstr>
      <vt:lpstr>Extension to multiple estimators: Gdr</vt:lpstr>
      <vt:lpstr>relation to poisson solver</vt:lpstr>
      <vt:lpstr>Comparison to previous work [GDPT] – relative MSE</vt:lpstr>
      <vt:lpstr>Comparison to previous work [GDPT] – relative MSE</vt:lpstr>
      <vt:lpstr>Comparison to previous work [GDPT] – relative MSE</vt:lpstr>
      <vt:lpstr>Comparison to previous work [GDPT] – relative MSE</vt:lpstr>
      <vt:lpstr>More in the paper: unbiased reconstructions</vt:lpstr>
      <vt:lpstr>Conclusion</vt:lpstr>
      <vt:lpstr>PowerPoint Presentation</vt:lpstr>
      <vt:lpstr>relation to poisson solver</vt:lpstr>
      <vt:lpstr>Integration with control variates</vt:lpstr>
      <vt:lpstr>Integration with control variates</vt:lpstr>
      <vt:lpstr>Comparison to previous work [GDPT] – relative MSE</vt:lpstr>
      <vt:lpstr>Comparison to previous work [GDPT] – relative MSE</vt:lpstr>
      <vt:lpstr>Leveraging coherence: Previous work</vt:lpstr>
      <vt:lpstr>Leveraging coherence: Previous work</vt:lpstr>
      <vt:lpstr>Leveraging coherence: Previous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ciJUoSQSNS@student.ethz.ch</dc:creator>
  <cp:lastModifiedBy>rousselle</cp:lastModifiedBy>
  <cp:revision>500</cp:revision>
  <dcterms:created xsi:type="dcterms:W3CDTF">2016-11-16T14:23:47Z</dcterms:created>
  <dcterms:modified xsi:type="dcterms:W3CDTF">2016-12-08T01:49:35Z</dcterms:modified>
</cp:coreProperties>
</file>