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0"/>
  </p:notesMasterIdLst>
  <p:handoutMasterIdLst>
    <p:handoutMasterId r:id="rId121"/>
  </p:handoutMasterIdLst>
  <p:sldIdLst>
    <p:sldId id="257" r:id="rId2"/>
    <p:sldId id="261" r:id="rId3"/>
    <p:sldId id="265" r:id="rId4"/>
    <p:sldId id="266" r:id="rId5"/>
    <p:sldId id="267" r:id="rId6"/>
    <p:sldId id="268" r:id="rId7"/>
    <p:sldId id="269" r:id="rId8"/>
    <p:sldId id="392" r:id="rId9"/>
    <p:sldId id="270" r:id="rId10"/>
    <p:sldId id="477" r:id="rId11"/>
    <p:sldId id="290" r:id="rId12"/>
    <p:sldId id="258" r:id="rId13"/>
    <p:sldId id="273" r:id="rId14"/>
    <p:sldId id="272" r:id="rId15"/>
    <p:sldId id="274" r:id="rId16"/>
    <p:sldId id="280" r:id="rId17"/>
    <p:sldId id="406" r:id="rId18"/>
    <p:sldId id="282" r:id="rId19"/>
    <p:sldId id="408" r:id="rId20"/>
    <p:sldId id="409" r:id="rId21"/>
    <p:sldId id="287" r:id="rId22"/>
    <p:sldId id="410" r:id="rId23"/>
    <p:sldId id="411" r:id="rId24"/>
    <p:sldId id="289" r:id="rId25"/>
    <p:sldId id="413" r:id="rId26"/>
    <p:sldId id="412" r:id="rId27"/>
    <p:sldId id="414" r:id="rId28"/>
    <p:sldId id="415" r:id="rId29"/>
    <p:sldId id="416" r:id="rId30"/>
    <p:sldId id="421" r:id="rId31"/>
    <p:sldId id="482" r:id="rId32"/>
    <p:sldId id="483" r:id="rId33"/>
    <p:sldId id="297" r:id="rId34"/>
    <p:sldId id="397" r:id="rId35"/>
    <p:sldId id="398" r:id="rId36"/>
    <p:sldId id="405" r:id="rId37"/>
    <p:sldId id="423" r:id="rId38"/>
    <p:sldId id="424" r:id="rId39"/>
    <p:sldId id="425" r:id="rId40"/>
    <p:sldId id="426" r:id="rId41"/>
    <p:sldId id="427" r:id="rId42"/>
    <p:sldId id="428" r:id="rId43"/>
    <p:sldId id="429" r:id="rId44"/>
    <p:sldId id="430" r:id="rId45"/>
    <p:sldId id="302" r:id="rId46"/>
    <p:sldId id="431" r:id="rId47"/>
    <p:sldId id="432" r:id="rId48"/>
    <p:sldId id="433" r:id="rId49"/>
    <p:sldId id="304" r:id="rId50"/>
    <p:sldId id="305" r:id="rId51"/>
    <p:sldId id="306" r:id="rId52"/>
    <p:sldId id="310" r:id="rId53"/>
    <p:sldId id="434" r:id="rId54"/>
    <p:sldId id="309" r:id="rId55"/>
    <p:sldId id="435" r:id="rId56"/>
    <p:sldId id="479" r:id="rId57"/>
    <p:sldId id="478" r:id="rId58"/>
    <p:sldId id="437" r:id="rId59"/>
    <p:sldId id="438" r:id="rId60"/>
    <p:sldId id="313" r:id="rId61"/>
    <p:sldId id="442" r:id="rId62"/>
    <p:sldId id="439" r:id="rId63"/>
    <p:sldId id="440" r:id="rId64"/>
    <p:sldId id="441" r:id="rId65"/>
    <p:sldId id="443" r:id="rId66"/>
    <p:sldId id="444" r:id="rId67"/>
    <p:sldId id="327" r:id="rId68"/>
    <p:sldId id="447" r:id="rId69"/>
    <p:sldId id="448" r:id="rId70"/>
    <p:sldId id="481" r:id="rId71"/>
    <p:sldId id="449" r:id="rId72"/>
    <p:sldId id="455" r:id="rId73"/>
    <p:sldId id="450" r:id="rId74"/>
    <p:sldId id="451" r:id="rId75"/>
    <p:sldId id="452" r:id="rId76"/>
    <p:sldId id="453" r:id="rId77"/>
    <p:sldId id="454" r:id="rId78"/>
    <p:sldId id="480" r:id="rId79"/>
    <p:sldId id="335" r:id="rId80"/>
    <p:sldId id="336" r:id="rId81"/>
    <p:sldId id="337" r:id="rId82"/>
    <p:sldId id="456" r:id="rId83"/>
    <p:sldId id="457" r:id="rId84"/>
    <p:sldId id="458" r:id="rId85"/>
    <p:sldId id="459" r:id="rId86"/>
    <p:sldId id="460" r:id="rId87"/>
    <p:sldId id="462" r:id="rId88"/>
    <p:sldId id="352" r:id="rId89"/>
    <p:sldId id="463" r:id="rId90"/>
    <p:sldId id="464" r:id="rId91"/>
    <p:sldId id="358" r:id="rId92"/>
    <p:sldId id="465" r:id="rId93"/>
    <p:sldId id="376" r:id="rId94"/>
    <p:sldId id="472" r:id="rId95"/>
    <p:sldId id="473" r:id="rId96"/>
    <p:sldId id="377" r:id="rId97"/>
    <p:sldId id="474" r:id="rId98"/>
    <p:sldId id="475" r:id="rId99"/>
    <p:sldId id="476" r:id="rId100"/>
    <p:sldId id="378" r:id="rId101"/>
    <p:sldId id="484" r:id="rId102"/>
    <p:sldId id="379" r:id="rId103"/>
    <p:sldId id="380" r:id="rId104"/>
    <p:sldId id="383" r:id="rId105"/>
    <p:sldId id="385" r:id="rId106"/>
    <p:sldId id="386" r:id="rId107"/>
    <p:sldId id="387" r:id="rId108"/>
    <p:sldId id="488" r:id="rId109"/>
    <p:sldId id="485" r:id="rId110"/>
    <p:sldId id="486" r:id="rId111"/>
    <p:sldId id="487" r:id="rId112"/>
    <p:sldId id="389" r:id="rId113"/>
    <p:sldId id="390" r:id="rId114"/>
    <p:sldId id="262" r:id="rId115"/>
    <p:sldId id="491" r:id="rId116"/>
    <p:sldId id="492" r:id="rId117"/>
    <p:sldId id="489" r:id="rId118"/>
    <p:sldId id="490" r:id="rId119"/>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vertBarState="maximized">
    <p:restoredLeft sz="15152" autoAdjust="0"/>
    <p:restoredTop sz="73600" autoAdjust="0"/>
  </p:normalViewPr>
  <p:slideViewPr>
    <p:cSldViewPr>
      <p:cViewPr varScale="1">
        <p:scale>
          <a:sx n="85" d="100"/>
          <a:sy n="85" d="100"/>
        </p:scale>
        <p:origin x="-2340" y="-90"/>
      </p:cViewPr>
      <p:guideLst>
        <p:guide orient="horz" pos="2160"/>
        <p:guide pos="2880"/>
      </p:guideLst>
    </p:cSldViewPr>
  </p:slideViewPr>
  <p:outlineViewPr>
    <p:cViewPr>
      <p:scale>
        <a:sx n="33" d="100"/>
        <a:sy n="33" d="100"/>
      </p:scale>
      <p:origin x="0" y="0"/>
    </p:cViewPr>
  </p:outlineViewPr>
  <p:notesTextViewPr>
    <p:cViewPr>
      <p:scale>
        <a:sx n="1" d="1"/>
        <a:sy n="1" d="1"/>
      </p:scale>
      <p:origin x="0" y="0"/>
    </p:cViewPr>
  </p:notesTextViewPr>
  <p:sorterViewPr>
    <p:cViewPr>
      <p:scale>
        <a:sx n="100" d="100"/>
        <a:sy n="100" d="100"/>
      </p:scale>
      <p:origin x="0" y="0"/>
    </p:cViewPr>
  </p:sorterViewPr>
  <p:notesViewPr>
    <p:cSldViewPr>
      <p:cViewPr varScale="1">
        <p:scale>
          <a:sx n="56" d="100"/>
          <a:sy n="56" d="100"/>
        </p:scale>
        <p:origin x="-1860" y="-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viewProps" Target="view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handoutMaster" Target="handoutMasters/handoutMaster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notesMaster" Target="notesMasters/notesMaster1.xml"/><Relationship Id="rId125"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2B6464A6-C558-4A4B-A59B-7D047DE0A823}" type="datetimeFigureOut">
              <a:rPr lang="en-US" smtClean="0"/>
              <a:t>11/30/2012</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E89E41FD-F83D-4A61-8BD3-053B3EDF8E36}" type="slidenum">
              <a:rPr lang="en-US" smtClean="0"/>
              <a:t>‹#›</a:t>
            </a:fld>
            <a:endParaRPr lang="en-US" dirty="0"/>
          </a:p>
        </p:txBody>
      </p:sp>
    </p:spTree>
    <p:extLst>
      <p:ext uri="{BB962C8B-B14F-4D97-AF65-F5344CB8AC3E}">
        <p14:creationId xmlns:p14="http://schemas.microsoft.com/office/powerpoint/2010/main" val="2741391391"/>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641F20D-C218-41BB-B040-7C5B15A4BEFA}" type="datetimeFigureOut">
              <a:rPr lang="en-US" smtClean="0"/>
              <a:t>11/30/2012</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719FDFC7-9B7D-4524-AFF8-673B3B4DBEC9}" type="slidenum">
              <a:rPr lang="en-US" smtClean="0"/>
              <a:t>‹#›</a:t>
            </a:fld>
            <a:endParaRPr lang="en-US" dirty="0"/>
          </a:p>
        </p:txBody>
      </p:sp>
    </p:spTree>
    <p:extLst>
      <p:ext uri="{BB962C8B-B14F-4D97-AF65-F5344CB8AC3E}">
        <p14:creationId xmlns:p14="http://schemas.microsoft.com/office/powerpoint/2010/main" val="4130893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Thank you for the</a:t>
            </a:r>
            <a:r>
              <a:rPr lang="en-US" baseline="0" dirty="0" smtClean="0"/>
              <a:t> introduction, and thanks everyone for coming to this talk. </a:t>
            </a:r>
          </a:p>
        </p:txBody>
      </p:sp>
      <p:sp>
        <p:nvSpPr>
          <p:cNvPr id="4" name="Slide Number Placeholder 3"/>
          <p:cNvSpPr>
            <a:spLocks noGrp="1"/>
          </p:cNvSpPr>
          <p:nvPr>
            <p:ph type="sldNum" sz="quarter" idx="10"/>
          </p:nvPr>
        </p:nvSpPr>
        <p:spPr/>
        <p:txBody>
          <a:bodyPr/>
          <a:lstStyle/>
          <a:p>
            <a:fld id="{719FDFC7-9B7D-4524-AFF8-673B3B4DBEC9}" type="slidenum">
              <a:rPr lang="en-US" smtClean="0"/>
              <a:t>1</a:t>
            </a:fld>
            <a:endParaRPr lang="en-US"/>
          </a:p>
        </p:txBody>
      </p:sp>
    </p:spTree>
    <p:extLst>
      <p:ext uri="{BB962C8B-B14F-4D97-AF65-F5344CB8AC3E}">
        <p14:creationId xmlns:p14="http://schemas.microsoft.com/office/powerpoint/2010/main" val="189749592"/>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decision of when we</a:t>
            </a:r>
            <a:r>
              <a:rPr lang="en-US" baseline="0" dirty="0" smtClean="0"/>
              <a:t> can use the cached records to interpolate the irradiance is therefore crucial. The idea is to define some sort of measure that tells us how much error we get from interpolation when compared to the value we would get if we instead sampled the irradiance. (click) Improper error-control can lead to large artifacts in the rendered image. (click)</a:t>
            </a:r>
          </a:p>
          <a:p>
            <a:pPr lvl="0"/>
            <a:r>
              <a:rPr lang="en-US" baseline="0" dirty="0" smtClean="0"/>
              <a:t>In this paper, we deal precisely with this aspect of irradiance caching.</a:t>
            </a:r>
          </a:p>
          <a:p>
            <a:pPr lvl="0"/>
            <a:r>
              <a:rPr lang="en-US" baseline="0" dirty="0" smtClean="0"/>
              <a:t>Our goal is to improve the error control method in order to make irradiance caching more robust, more efficient and easier to control.</a:t>
            </a:r>
          </a:p>
        </p:txBody>
      </p:sp>
      <p:sp>
        <p:nvSpPr>
          <p:cNvPr id="4" name="Slide Number Placeholder 3"/>
          <p:cNvSpPr>
            <a:spLocks noGrp="1"/>
          </p:cNvSpPr>
          <p:nvPr>
            <p:ph type="sldNum" sz="quarter" idx="10"/>
          </p:nvPr>
        </p:nvSpPr>
        <p:spPr/>
        <p:txBody>
          <a:bodyPr/>
          <a:lstStyle/>
          <a:p>
            <a:fld id="{719FDFC7-9B7D-4524-AFF8-673B3B4DBEC9}" type="slidenum">
              <a:rPr lang="en-US" smtClean="0"/>
              <a:t>10</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this case, we </a:t>
            </a:r>
            <a:r>
              <a:rPr lang="en-US" i="0" baseline="0" dirty="0" err="1" smtClean="0"/>
              <a:t>analize</a:t>
            </a:r>
            <a:r>
              <a:rPr lang="en-US" i="0" baseline="0" dirty="0" smtClean="0"/>
              <a:t> the behavior of our new method for different total cache record counts, which we achieve by modifying the error threshold parameter.</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you can see, our method is able to produce reasonable cache point distributions, leading to a graceful decline in image quality even with a very limited number of cache records.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contrast, the split-sphere heuristic does not behave very well when we severely limit the number of cache records allowed. The very strong artifacts visible in the case of 500 or 1000 records, happen because we had to set the error threshold parameter very high in order to reach the target record count. This led to samples from the ceiling being used to interpolate irradiance on the walls, and vice versa.</a:t>
            </a:r>
          </a:p>
        </p:txBody>
      </p:sp>
      <p:sp>
        <p:nvSpPr>
          <p:cNvPr id="4" name="Slide Number Placeholder 3"/>
          <p:cNvSpPr>
            <a:spLocks noGrp="1"/>
          </p:cNvSpPr>
          <p:nvPr>
            <p:ph type="sldNum" sz="quarter" idx="10"/>
          </p:nvPr>
        </p:nvSpPr>
        <p:spPr/>
        <p:txBody>
          <a:bodyPr/>
          <a:lstStyle/>
          <a:p>
            <a:fld id="{719FDFC7-9B7D-4524-AFF8-673B3B4DBEC9}" type="slidenum">
              <a:rPr lang="en-US" smtClean="0"/>
              <a:t>100</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this case, we </a:t>
            </a:r>
            <a:r>
              <a:rPr lang="en-US" i="0" baseline="0" dirty="0" err="1" smtClean="0"/>
              <a:t>analize</a:t>
            </a:r>
            <a:r>
              <a:rPr lang="en-US" i="0" baseline="0" dirty="0" smtClean="0"/>
              <a:t> the behavior of our new method for different total cache record counts, which we achieve by modifying the error threshold parameter.</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you can see, our method is able to produce reasonable cache point distributions, leading to a graceful decline in image quality even with a very limited number of cache records.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contrast, the split-sphere heuristic does not behave very well when we severely limit the number of cache records allowed. The very strong artifacts visible in the case of 500 or 1000 records, happen because we had to set the error threshold parameter very high in order to reach the target record count. This led to samples from the ceiling being used to interpolate irradiance on the walls, and vice versa.</a:t>
            </a:r>
          </a:p>
        </p:txBody>
      </p:sp>
      <p:sp>
        <p:nvSpPr>
          <p:cNvPr id="4" name="Slide Number Placeholder 3"/>
          <p:cNvSpPr>
            <a:spLocks noGrp="1"/>
          </p:cNvSpPr>
          <p:nvPr>
            <p:ph type="sldNum" sz="quarter" idx="10"/>
          </p:nvPr>
        </p:nvSpPr>
        <p:spPr/>
        <p:txBody>
          <a:bodyPr/>
          <a:lstStyle/>
          <a:p>
            <a:fld id="{719FDFC7-9B7D-4524-AFF8-673B3B4DBEC9}" type="slidenum">
              <a:rPr lang="en-US" smtClean="0"/>
              <a:t>101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also rendered the </a:t>
            </a:r>
            <a:r>
              <a:rPr lang="en-US" i="0" baseline="0" dirty="0" err="1" smtClean="0"/>
              <a:t>Sponza</a:t>
            </a:r>
            <a:r>
              <a:rPr lang="en-US" i="0" baseline="0" dirty="0" smtClean="0"/>
              <a:t> scene using the split-sphere, both bounded and unbounded, and our new occlusion hessian method.</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show crops from all images showing typical artifact produced by the split-sphere based methods, which are not present in the image computed using our method.</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Notice how some of the shadow detail either shows heavy </a:t>
            </a:r>
            <a:r>
              <a:rPr lang="en-US" i="0" baseline="0" dirty="0" err="1" smtClean="0"/>
              <a:t>artifacting</a:t>
            </a:r>
            <a:r>
              <a:rPr lang="en-US" i="0" baseline="0" dirty="0" smtClean="0"/>
              <a:t>, or is even completely missing, for the split-sphere case.</a:t>
            </a:r>
          </a:p>
        </p:txBody>
      </p:sp>
      <p:sp>
        <p:nvSpPr>
          <p:cNvPr id="4" name="Slide Number Placeholder 3"/>
          <p:cNvSpPr>
            <a:spLocks noGrp="1"/>
          </p:cNvSpPr>
          <p:nvPr>
            <p:ph type="sldNum" sz="quarter" idx="10"/>
          </p:nvPr>
        </p:nvSpPr>
        <p:spPr/>
        <p:txBody>
          <a:bodyPr/>
          <a:lstStyle/>
          <a:p>
            <a:fld id="{719FDFC7-9B7D-4524-AFF8-673B3B4DBEC9}" type="slidenum">
              <a:rPr lang="en-US" smtClean="0"/>
              <a:t>102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we also rendered the San Miguel scene, which is included with the PBRT release.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Again, the split-sphere heuristic was unable to properly resolve some of the shadow details in the scene, which are properly accounted for by our new method.</a:t>
            </a:r>
          </a:p>
        </p:txBody>
      </p:sp>
      <p:sp>
        <p:nvSpPr>
          <p:cNvPr id="4" name="Slide Number Placeholder 3"/>
          <p:cNvSpPr>
            <a:spLocks noGrp="1"/>
          </p:cNvSpPr>
          <p:nvPr>
            <p:ph type="sldNum" sz="quarter" idx="10"/>
          </p:nvPr>
        </p:nvSpPr>
        <p:spPr/>
        <p:txBody>
          <a:bodyPr/>
          <a:lstStyle/>
          <a:p>
            <a:fld id="{719FDFC7-9B7D-4524-AFF8-673B3B4DBEC9}" type="slidenum">
              <a:rPr lang="en-US" smtClean="0"/>
              <a:t>103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 hope these last few examples have given you compelling reason to believe that our Hessian-based approach results in better error control for irradiance caching.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Our method naturally supports anisotropic cache records, which further improve the quality of the resulting images.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a result, the record density closely follows the rate of change of illumination in the scene, leading to more a more efficient cache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Also, since we don’t rely heavily on user set minimum and maximum record radii, our method is more intuitive to control.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Importantly, since we completely replace the split-sphere heuristic with our new approach, any algorithms that use the split-sphere for error control can benefit from our approach – like for instance, radiance caching.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104</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 hope these last few examples have given you compelling reason to believe that our Hessian-based approach results in better error control for irradiance caching.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Our method naturally supports anisotropic cache records, which further improve the quality of the resulting images.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a result, the record density closely follows the rate of change of illumination in the scene, leading to more a more efficient cache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Also, since we don’t rely heavily on user set minimum and maximum record radii, our method is more intuitive to control.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Importantly, since we completely replace the split-sphere heuristic with our new approach, any algorithms that use the split-sphere for error control can benefit from our approach – like for instance, radiance caching.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105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 hope these last few examples have given you compelling reason to believe that our Hessian-based approach results in better error control for irradiance caching.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Our method naturally supports anisotropic cache records, which further improve the quality of the resulting images.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a result, the record density closely follows the rate of change of illumination in the scene, leading to more a more efficient cache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Also, since we don’t rely heavily on user set minimum and maximum record radii, our method is more intuitive to control.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Importantly, since we completely replace the split-sphere heuristic with our new approach, any algorithms that use the split-sphere for error control can benefit from our approach – like for instance, radiance caching.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106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 hope these last few examples have given you compelling reason to believe that our Hessian-based approach results in better error control for irradiance caching.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Our method naturally supports anisotropic cache records, which further improve the quality of the resulting images.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a result, the record density closely follows the rate of change of illumination in the scene, leading to more a more efficient cache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Also, since we don’t rely heavily on user set minimum and maximum record radii, our method is more intuitive to control.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Importantly, since we completely replace the split-sphere heuristic with our new approach, any algorithms that use the split-sphere for error control can benefit from our approach – like for instance, radiance caching.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107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 hope these last few examples have given you compelling reason to believe that our Hessian-based approach results in better error control for irradiance caching.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Our method naturally supports anisotropic cache records, which further improve the quality of the resulting images.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a result, the record density closely follows the rate of change of illumination in the scene, leading to more a more efficient cache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Also, since we don’t rely heavily on user set minimum and maximum record radii, our method is more intuitive to control.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Importantly, since we completely replace the split-sphere heuristic with our new approach, any algorithms that use the split-sphere for error control can benefit from our approach – like for instance, radiance caching.</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108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With regards to future work, we should again mention radiance caching. Even though our new method is a drop-in replacement of the split-sphere heuristic, if we wanted to make use of our new gradient formulation and use a concentric mapped stratification, a projection of this gradient to spherical harmonics would need to be derived.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would also like to revisit the rotational component of our method. Even though our analysis shows that a rotation Hessian does not lead to an effective error metric, there might be other approaches that can produce a more principled rotational error bound.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our triangulated scene representation does not only have the same irradiance, irradiance gradient and irradiance Hessian of the original – in fact, higher derivatives of irradiance also match. This presents an opportunity for even higher-order analysis and error-control.</a:t>
            </a:r>
          </a:p>
        </p:txBody>
      </p:sp>
      <p:sp>
        <p:nvSpPr>
          <p:cNvPr id="4" name="Slide Number Placeholder 3"/>
          <p:cNvSpPr>
            <a:spLocks noGrp="1"/>
          </p:cNvSpPr>
          <p:nvPr>
            <p:ph type="sldNum" sz="quarter" idx="10"/>
          </p:nvPr>
        </p:nvSpPr>
        <p:spPr/>
        <p:txBody>
          <a:bodyPr/>
          <a:lstStyle/>
          <a:p>
            <a:fld id="{719FDFC7-9B7D-4524-AFF8-673B3B4DBEC9}" type="slidenum">
              <a:rPr lang="en-US" smtClean="0"/>
              <a:t>109</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decision of when we</a:t>
            </a:r>
            <a:r>
              <a:rPr lang="en-US" baseline="0" dirty="0" smtClean="0"/>
              <a:t> can use the cached records to interpolate the irradiance is therefore crucial. The idea is to define some sort of measure that tells us how much error we get from interpolation when compared to the value we would get if we instead sampled the irradiance. (click) Improper error-control can lead to large artifacts in the rendered image. (click)</a:t>
            </a:r>
          </a:p>
          <a:p>
            <a:pPr lvl="0"/>
            <a:r>
              <a:rPr lang="en-US" baseline="0" dirty="0" smtClean="0"/>
              <a:t>In this paper, we deal precisely with this aspect of irradiance caching.</a:t>
            </a:r>
          </a:p>
          <a:p>
            <a:pPr lvl="0"/>
            <a:r>
              <a:rPr lang="en-US" baseline="0" dirty="0" smtClean="0"/>
              <a:t>Our goal is to improve the error control method in order to make irradiance caching more robust, more efficient and easier to control.</a:t>
            </a:r>
          </a:p>
        </p:txBody>
      </p:sp>
      <p:sp>
        <p:nvSpPr>
          <p:cNvPr id="4" name="Slide Number Placeholder 3"/>
          <p:cNvSpPr>
            <a:spLocks noGrp="1"/>
          </p:cNvSpPr>
          <p:nvPr>
            <p:ph type="sldNum" sz="quarter" idx="10"/>
          </p:nvPr>
        </p:nvSpPr>
        <p:spPr/>
        <p:txBody>
          <a:bodyPr/>
          <a:lstStyle/>
          <a:p>
            <a:fld id="{719FDFC7-9B7D-4524-AFF8-673B3B4DBEC9}" type="slidenum">
              <a:rPr lang="en-US" smtClean="0"/>
              <a:t>11</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With regards to future work, we should again mention radiance caching. Even though our new method is a drop-in replacement of the split-sphere heuristic, if we wanted to make use of our new gradient formulation and use a concentric mapped stratification, a projection of this gradient to spherical harmonics would need to be derived.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would also like to revisit the rotational component of our method. Even though our analysis shows that a rotation Hessian does not lead to an effective error metric, there might be other approaches that can produce a more principled rotational error bound.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our triangulated scene representation does not only have the same irradiance, irradiance gradient and irradiance Hessian of the original – in fact, higher derivatives of irradiance also match. This presents an opportunity for even higher-order analysis and error-control.</a:t>
            </a:r>
          </a:p>
        </p:txBody>
      </p:sp>
      <p:sp>
        <p:nvSpPr>
          <p:cNvPr id="4" name="Slide Number Placeholder 3"/>
          <p:cNvSpPr>
            <a:spLocks noGrp="1"/>
          </p:cNvSpPr>
          <p:nvPr>
            <p:ph type="sldNum" sz="quarter" idx="10"/>
          </p:nvPr>
        </p:nvSpPr>
        <p:spPr/>
        <p:txBody>
          <a:bodyPr/>
          <a:lstStyle/>
          <a:p>
            <a:fld id="{719FDFC7-9B7D-4524-AFF8-673B3B4DBEC9}" type="slidenum">
              <a:rPr lang="en-US" smtClean="0"/>
              <a:t>110</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With regards to future work, we should again mention radiance caching. Even though our new method is a drop-in replacement of the split-sphere heuristic, if we wanted to make use of our new gradient formulation and use a concentric mapped stratification, a projection of this gradient to spherical harmonics would need to be derived.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would also like to revisit the rotational component of our method. Even though our analysis shows that a rotation Hessian does not lead to an effective error metric, there might be other approaches that can produce a more principled rotational error bound.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our triangulated scene representation does not only have the same irradiance, irradiance gradient and irradiance Hessian of the original – in fact, higher derivatives of irradiance also match. This presents an opportunity for even higher-order analysis and error-control.</a:t>
            </a:r>
          </a:p>
        </p:txBody>
      </p:sp>
      <p:sp>
        <p:nvSpPr>
          <p:cNvPr id="4" name="Slide Number Placeholder 3"/>
          <p:cNvSpPr>
            <a:spLocks noGrp="1"/>
          </p:cNvSpPr>
          <p:nvPr>
            <p:ph type="sldNum" sz="quarter" idx="10"/>
          </p:nvPr>
        </p:nvSpPr>
        <p:spPr/>
        <p:txBody>
          <a:bodyPr/>
          <a:lstStyle/>
          <a:p>
            <a:fld id="{719FDFC7-9B7D-4524-AFF8-673B3B4DBEC9}" type="slidenum">
              <a:rPr lang="en-US" smtClean="0"/>
              <a:t>111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I’d like to thank the UCSD graphics lab, and also thank you for your attention.</a:t>
            </a:r>
          </a:p>
        </p:txBody>
      </p:sp>
      <p:sp>
        <p:nvSpPr>
          <p:cNvPr id="4" name="Slide Number Placeholder 3"/>
          <p:cNvSpPr>
            <a:spLocks noGrp="1"/>
          </p:cNvSpPr>
          <p:nvPr>
            <p:ph type="sldNum" sz="quarter" idx="10"/>
          </p:nvPr>
        </p:nvSpPr>
        <p:spPr/>
        <p:txBody>
          <a:bodyPr/>
          <a:lstStyle/>
          <a:p>
            <a:fld id="{719FDFC7-9B7D-4524-AFF8-673B3B4DBEC9}" type="slidenum">
              <a:rPr lang="en-US" smtClean="0"/>
              <a:t>112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I’d be happy to answer questions </a:t>
            </a:r>
          </a:p>
        </p:txBody>
      </p:sp>
      <p:sp>
        <p:nvSpPr>
          <p:cNvPr id="4" name="Slide Number Placeholder 3"/>
          <p:cNvSpPr>
            <a:spLocks noGrp="1"/>
          </p:cNvSpPr>
          <p:nvPr>
            <p:ph type="sldNum" sz="quarter" idx="10"/>
          </p:nvPr>
        </p:nvSpPr>
        <p:spPr/>
        <p:txBody>
          <a:bodyPr/>
          <a:lstStyle/>
          <a:p>
            <a:fld id="{719FDFC7-9B7D-4524-AFF8-673B3B4DBEC9}" type="slidenum">
              <a:rPr lang="en-US" smtClean="0"/>
              <a:t>113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To weight the contribution from each cache point, we propose a kernel weighting in both translation and orientation that falls off to zero at the boundaries (click), where k is a simple tent filter (click) and </a:t>
            </a:r>
            <a:r>
              <a:rPr lang="en-US" i="0" baseline="0" dirty="0" err="1" smtClean="0"/>
              <a:t>tx</a:t>
            </a:r>
            <a:r>
              <a:rPr lang="en-US" i="0" baseline="0" dirty="0" smtClean="0"/>
              <a:t> an </a:t>
            </a:r>
            <a:r>
              <a:rPr lang="en-US" i="0" baseline="0" dirty="0" err="1" smtClean="0"/>
              <a:t>tn</a:t>
            </a:r>
            <a:r>
              <a:rPr lang="en-US" i="0" baseline="0" dirty="0" smtClean="0"/>
              <a:t> are the translation and rotation distances.</a:t>
            </a:r>
          </a:p>
        </p:txBody>
      </p:sp>
      <p:sp>
        <p:nvSpPr>
          <p:cNvPr id="4" name="Slide Number Placeholder 3"/>
          <p:cNvSpPr>
            <a:spLocks noGrp="1"/>
          </p:cNvSpPr>
          <p:nvPr>
            <p:ph type="sldNum" sz="quarter" idx="10"/>
          </p:nvPr>
        </p:nvSpPr>
        <p:spPr/>
        <p:txBody>
          <a:bodyPr/>
          <a:lstStyle/>
          <a:p>
            <a:fld id="{719FDFC7-9B7D-4524-AFF8-673B3B4DBEC9}" type="slidenum">
              <a:rPr lang="en-US" smtClean="0"/>
              <a:t>115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If we can compute a second derivative of irradiance at the cache point, we can use a second order expansion as an oracle for the true irradiance.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resulting expression, due to </a:t>
            </a:r>
            <a:r>
              <a:rPr lang="en-US" baseline="0" dirty="0" err="1" smtClean="0"/>
              <a:t>Jarosz</a:t>
            </a:r>
            <a:r>
              <a:rPr lang="en-US" baseline="0" dirty="0" smtClean="0"/>
              <a:t> et al, relates the total error to the Hessian of irradiance on the tangent space of the surface. (click)</a:t>
            </a:r>
          </a:p>
          <a:p>
            <a:r>
              <a:rPr lang="en-US" baseline="0" dirty="0" smtClean="0"/>
              <a:t>If we transform the formula to polar coordinates and invert it, we have a way to derive anisotropic cache records whose expected error is below some user set threshold. </a:t>
            </a:r>
          </a:p>
          <a:p>
            <a:r>
              <a:rPr lang="en-US" baseline="0" dirty="0" smtClean="0"/>
              <a:t>Crucially, then, we need to be able to compute (click) the second derivative of irradiance.</a:t>
            </a:r>
          </a:p>
        </p:txBody>
      </p:sp>
      <p:sp>
        <p:nvSpPr>
          <p:cNvPr id="4" name="Slide Number Placeholder 3"/>
          <p:cNvSpPr>
            <a:spLocks noGrp="1"/>
          </p:cNvSpPr>
          <p:nvPr>
            <p:ph type="sldNum" sz="quarter" idx="10"/>
          </p:nvPr>
        </p:nvSpPr>
        <p:spPr/>
        <p:txBody>
          <a:bodyPr/>
          <a:lstStyle/>
          <a:p>
            <a:fld id="{719FDFC7-9B7D-4524-AFF8-673B3B4DBEC9}" type="slidenum">
              <a:rPr lang="en-US" smtClean="0"/>
              <a:t>116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To build our triangulated environment, we look at the position where each sample we trace lands.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To illustrate this, we show the hemispherical samples projected down to the surface.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then go over all the samples and connect neighbors into triangles, defining a triangular mesh.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make this process efficient, we use the connectivity information inherent to our stratification (in our case, a concentric mapping).</a:t>
            </a:r>
          </a:p>
        </p:txBody>
      </p:sp>
      <p:sp>
        <p:nvSpPr>
          <p:cNvPr id="4" name="Slide Number Placeholder 3"/>
          <p:cNvSpPr>
            <a:spLocks noGrp="1"/>
          </p:cNvSpPr>
          <p:nvPr>
            <p:ph type="sldNum" sz="quarter" idx="10"/>
          </p:nvPr>
        </p:nvSpPr>
        <p:spPr/>
        <p:txBody>
          <a:bodyPr/>
          <a:lstStyle/>
          <a:p>
            <a:fld id="{719FDFC7-9B7D-4524-AFF8-673B3B4DBEC9}" type="slidenum">
              <a:rPr lang="en-US" smtClean="0"/>
              <a:t>117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image shows a rendering of the irradiance in the familiar Cornell Box scene. We only show the irradiance to make comparison easier.</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methods used the same number of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see how the split-sphere heavily concentrates samples in corners and other geometric features of the scene, leading to strong artifacts, even when we clamp the maximum cache point radius.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Hessian-based methods proposed by </a:t>
            </a:r>
            <a:r>
              <a:rPr lang="en-US" i="0" baseline="0" dirty="0" err="1" smtClean="0"/>
              <a:t>Jarosz</a:t>
            </a:r>
            <a:r>
              <a:rPr lang="en-US" i="0" baseline="0" dirty="0" smtClean="0"/>
              <a:t> et al do a lot better, but the radiometric hessian still suffers from jarring artifacts.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Our new method produces the best cache point distribution in this scene.</a:t>
            </a:r>
          </a:p>
        </p:txBody>
      </p:sp>
      <p:sp>
        <p:nvSpPr>
          <p:cNvPr id="4" name="Slide Number Placeholder 3"/>
          <p:cNvSpPr>
            <a:spLocks noGrp="1"/>
          </p:cNvSpPr>
          <p:nvPr>
            <p:ph type="sldNum" sz="quarter" idx="10"/>
          </p:nvPr>
        </p:nvSpPr>
        <p:spPr/>
        <p:txBody>
          <a:bodyPr/>
          <a:lstStyle/>
          <a:p>
            <a:fld id="{719FDFC7-9B7D-4524-AFF8-673B3B4DBEC9}" type="slidenum">
              <a:rPr lang="en-US" smtClean="0"/>
              <a:t>118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do this,</a:t>
            </a:r>
            <a:r>
              <a:rPr lang="en-US" baseline="0" dirty="0" smtClean="0"/>
              <a:t> we introduce a new method for error control, which we base on the second derivative, or Hessian, of the irradiance.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show how to compute a Hessian that takes occlusions into account, which significantly improves the accuracy of our method. (click)</a:t>
            </a:r>
          </a:p>
          <a:p>
            <a:r>
              <a:rPr lang="en-US" baseline="0" dirty="0" smtClean="0"/>
              <a:t>This makes our approach </a:t>
            </a:r>
            <a:r>
              <a:rPr lang="en-US" baseline="0" dirty="0" err="1" smtClean="0"/>
              <a:t>radiometrically</a:t>
            </a:r>
            <a:r>
              <a:rPr lang="en-US" baseline="0" dirty="0" smtClean="0"/>
              <a:t> principled, which leads (click) to significantly better results, improving the efficiency of irradiance caching, the quality of the resulting images, and making it easier to control. (click)</a:t>
            </a:r>
          </a:p>
          <a:p>
            <a:r>
              <a:rPr lang="en-US" baseline="0" dirty="0" smtClean="0"/>
              <a:t>But </a:t>
            </a:r>
            <a:r>
              <a:rPr lang="en-US" baseline="0" dirty="0" err="1" smtClean="0"/>
              <a:t>radiometrically</a:t>
            </a:r>
            <a:r>
              <a:rPr lang="en-US" baseline="0" dirty="0" smtClean="0"/>
              <a:t>-based methods also come with their share of problems, that can sometimes make a practical implementation infeasible - so we take a look at these problems and propose practical solutions.</a:t>
            </a:r>
            <a:endParaRPr lang="en-US" dirty="0" smtClean="0"/>
          </a:p>
          <a:p>
            <a:endParaRPr lang="en-US"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12</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do this,</a:t>
            </a:r>
            <a:r>
              <a:rPr lang="en-US" baseline="0" dirty="0" smtClean="0"/>
              <a:t> we introduce a new method for error control, which we base on the second derivative, or Hessian, of the irradiance.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show how to compute a Hessian that takes occlusions into account, which significantly improves the accuracy of our method. (click)</a:t>
            </a:r>
          </a:p>
          <a:p>
            <a:r>
              <a:rPr lang="en-US" baseline="0" dirty="0" smtClean="0"/>
              <a:t>This makes our approach </a:t>
            </a:r>
            <a:r>
              <a:rPr lang="en-US" baseline="0" dirty="0" err="1" smtClean="0"/>
              <a:t>radiometrically</a:t>
            </a:r>
            <a:r>
              <a:rPr lang="en-US" baseline="0" dirty="0" smtClean="0"/>
              <a:t> principled, which leads (click) to significantly better results, improving the efficiency of irradiance caching, the quality of the resulting images, and making it easier to control. (click)</a:t>
            </a:r>
          </a:p>
          <a:p>
            <a:r>
              <a:rPr lang="en-US" baseline="0" dirty="0" smtClean="0"/>
              <a:t>But </a:t>
            </a:r>
            <a:r>
              <a:rPr lang="en-US" baseline="0" dirty="0" err="1" smtClean="0"/>
              <a:t>radiometrically</a:t>
            </a:r>
            <a:r>
              <a:rPr lang="en-US" baseline="0" dirty="0" smtClean="0"/>
              <a:t>-based methods also come with their share of problems, that can sometimes make a practical implementation infeasible - so we take a look at these problems and propose practical solutions.</a:t>
            </a:r>
            <a:endParaRPr lang="en-US" dirty="0"/>
          </a:p>
        </p:txBody>
      </p:sp>
      <p:sp>
        <p:nvSpPr>
          <p:cNvPr id="4" name="Slide Number Placeholder 3"/>
          <p:cNvSpPr>
            <a:spLocks noGrp="1"/>
          </p:cNvSpPr>
          <p:nvPr>
            <p:ph type="sldNum" sz="quarter" idx="10"/>
          </p:nvPr>
        </p:nvSpPr>
        <p:spPr/>
        <p:txBody>
          <a:bodyPr/>
          <a:lstStyle/>
          <a:p>
            <a:fld id="{719FDFC7-9B7D-4524-AFF8-673B3B4DBEC9}" type="slidenum">
              <a:rPr lang="en-US" smtClean="0"/>
              <a:t>13</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do this,</a:t>
            </a:r>
            <a:r>
              <a:rPr lang="en-US" baseline="0" dirty="0" smtClean="0"/>
              <a:t> we introduce a new method for error control, which we base on the second derivative, or Hessian, of the irradiance.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show how to compute a Hessian that takes occlusions into account, which significantly improves the accuracy of our method. (click)</a:t>
            </a:r>
          </a:p>
          <a:p>
            <a:r>
              <a:rPr lang="en-US" baseline="0" dirty="0" smtClean="0"/>
              <a:t>This makes our approach </a:t>
            </a:r>
            <a:r>
              <a:rPr lang="en-US" baseline="0" dirty="0" err="1" smtClean="0"/>
              <a:t>radiometrically</a:t>
            </a:r>
            <a:r>
              <a:rPr lang="en-US" baseline="0" dirty="0" smtClean="0"/>
              <a:t> principled, which leads (click) to significantly better results, improving the efficiency of irradiance caching, the quality of the resulting images, and making it easier to control. (click)</a:t>
            </a:r>
          </a:p>
          <a:p>
            <a:r>
              <a:rPr lang="en-US" baseline="0" dirty="0" smtClean="0"/>
              <a:t>But </a:t>
            </a:r>
            <a:r>
              <a:rPr lang="en-US" baseline="0" dirty="0" err="1" smtClean="0"/>
              <a:t>radiometrically</a:t>
            </a:r>
            <a:r>
              <a:rPr lang="en-US" baseline="0" dirty="0" smtClean="0"/>
              <a:t>-based methods also come with their share of problems, that can sometimes make a practical implementation infeasible - so we take a look at these problems and propose practical solutions.</a:t>
            </a:r>
            <a:endParaRPr lang="en-US" dirty="0"/>
          </a:p>
        </p:txBody>
      </p:sp>
      <p:sp>
        <p:nvSpPr>
          <p:cNvPr id="4" name="Slide Number Placeholder 3"/>
          <p:cNvSpPr>
            <a:spLocks noGrp="1"/>
          </p:cNvSpPr>
          <p:nvPr>
            <p:ph type="sldNum" sz="quarter" idx="10"/>
          </p:nvPr>
        </p:nvSpPr>
        <p:spPr/>
        <p:txBody>
          <a:bodyPr/>
          <a:lstStyle/>
          <a:p>
            <a:fld id="{719FDFC7-9B7D-4524-AFF8-673B3B4DBEC9}" type="slidenum">
              <a:rPr lang="en-US" smtClean="0"/>
              <a:t>14</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order to do this,</a:t>
            </a:r>
            <a:r>
              <a:rPr lang="en-US" baseline="0" dirty="0" smtClean="0"/>
              <a:t> we introduce a new method for error control, which we base on the second derivative, or Hessian, of the irradiance. </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We show how to compute a Hessian that takes occlusions into account, which significantly improves the accuracy of our method. (click)</a:t>
            </a:r>
          </a:p>
          <a:p>
            <a:r>
              <a:rPr lang="en-US" baseline="0" dirty="0" smtClean="0"/>
              <a:t>This makes our approach </a:t>
            </a:r>
            <a:r>
              <a:rPr lang="en-US" baseline="0" dirty="0" err="1" smtClean="0"/>
              <a:t>radiometrically</a:t>
            </a:r>
            <a:r>
              <a:rPr lang="en-US" baseline="0" dirty="0" smtClean="0"/>
              <a:t> principled, which leads (click) to significantly better results, improving the efficiency of irradiance caching, the quality of the resulting images, and making it easier to control. (click)</a:t>
            </a:r>
          </a:p>
          <a:p>
            <a:r>
              <a:rPr lang="en-US" baseline="0" dirty="0" smtClean="0"/>
              <a:t>But </a:t>
            </a:r>
            <a:r>
              <a:rPr lang="en-US" baseline="0" dirty="0" err="1" smtClean="0"/>
              <a:t>radiometrically</a:t>
            </a:r>
            <a:r>
              <a:rPr lang="en-US" baseline="0" dirty="0" smtClean="0"/>
              <a:t>-based methods also come with their share of problems, that can sometimes make a practical implementation infeasible - so we take a look at these problems and propose practical solutions.</a:t>
            </a:r>
            <a:endParaRPr lang="en-US" dirty="0"/>
          </a:p>
        </p:txBody>
      </p:sp>
      <p:sp>
        <p:nvSpPr>
          <p:cNvPr id="4" name="Slide Number Placeholder 3"/>
          <p:cNvSpPr>
            <a:spLocks noGrp="1"/>
          </p:cNvSpPr>
          <p:nvPr>
            <p:ph type="sldNum" sz="quarter" idx="10"/>
          </p:nvPr>
        </p:nvSpPr>
        <p:spPr/>
        <p:txBody>
          <a:bodyPr/>
          <a:lstStyle/>
          <a:p>
            <a:fld id="{719FDFC7-9B7D-4524-AFF8-673B3B4DBEC9}" type="slidenum">
              <a:rPr lang="en-US" smtClean="0"/>
              <a:t>15</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a:t>
            </a:r>
            <a:r>
              <a:rPr lang="en-US" baseline="0" dirty="0" smtClean="0"/>
              <a:t> this, the Hessian we compute naturally supports anisotropic records, which further improve the quality of the results and the efficiency of the algorithm. (click)</a:t>
            </a:r>
          </a:p>
          <a:p>
            <a:r>
              <a:rPr lang="en-US" baseline="0" dirty="0" smtClean="0"/>
              <a:t>We also derive a new method for computing the irradiance gradient that is not bound to any particular stratification of the irradiance samples, even while taking occlusions in the scene into account. (click)</a:t>
            </a:r>
          </a:p>
          <a:p>
            <a:r>
              <a:rPr lang="en-US" baseline="0" dirty="0" smtClean="0"/>
              <a:t>In fact, it could even work without any </a:t>
            </a:r>
            <a:r>
              <a:rPr lang="en-US" sz="1600" baseline="0" dirty="0" smtClean="0"/>
              <a:t>stratification.</a:t>
            </a:r>
            <a:endParaRPr lang="en-US" dirty="0"/>
          </a:p>
        </p:txBody>
      </p:sp>
      <p:sp>
        <p:nvSpPr>
          <p:cNvPr id="4" name="Slide Number Placeholder 3"/>
          <p:cNvSpPr>
            <a:spLocks noGrp="1"/>
          </p:cNvSpPr>
          <p:nvPr>
            <p:ph type="sldNum" sz="quarter" idx="10"/>
          </p:nvPr>
        </p:nvSpPr>
        <p:spPr/>
        <p:txBody>
          <a:bodyPr/>
          <a:lstStyle/>
          <a:p>
            <a:fld id="{719FDFC7-9B7D-4524-AFF8-673B3B4DBEC9}" type="slidenum">
              <a:rPr lang="en-US" smtClean="0"/>
              <a:t>16</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Beyond</a:t>
            </a:r>
            <a:r>
              <a:rPr lang="en-US" baseline="0" dirty="0" smtClean="0"/>
              <a:t> this, the Hessian we compute naturally supports anisotropic records, which further improve the quality of the results and the efficiency of the algorithm. (click)</a:t>
            </a:r>
          </a:p>
          <a:p>
            <a:r>
              <a:rPr lang="en-US" baseline="0" dirty="0" smtClean="0"/>
              <a:t>We also derive a new method for computing the irradiance gradient that is not bound to any particular stratification of the irradiance samples, even while taking occlusions in the scene into account. </a:t>
            </a:r>
            <a:endParaRPr lang="en-US" dirty="0"/>
          </a:p>
        </p:txBody>
      </p:sp>
      <p:sp>
        <p:nvSpPr>
          <p:cNvPr id="4" name="Slide Number Placeholder 3"/>
          <p:cNvSpPr>
            <a:spLocks noGrp="1"/>
          </p:cNvSpPr>
          <p:nvPr>
            <p:ph type="sldNum" sz="quarter" idx="10"/>
          </p:nvPr>
        </p:nvSpPr>
        <p:spPr/>
        <p:txBody>
          <a:bodyPr/>
          <a:lstStyle/>
          <a:p>
            <a:fld id="{719FDFC7-9B7D-4524-AFF8-673B3B4DBEC9}" type="slidenum">
              <a:rPr lang="en-US" smtClean="0"/>
              <a:t>17</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Ward et</a:t>
            </a:r>
            <a:r>
              <a:rPr lang="en-US" baseline="0" dirty="0" smtClean="0"/>
              <a:t> al </a:t>
            </a:r>
            <a:r>
              <a:rPr lang="en-US" dirty="0" smtClean="0"/>
              <a:t>introduced</a:t>
            </a:r>
            <a:r>
              <a:rPr lang="en-US" baseline="0" dirty="0" smtClean="0"/>
              <a:t> irradiance caching in their seminal ‘88 paper. (click)</a:t>
            </a:r>
          </a:p>
          <a:p>
            <a:r>
              <a:rPr lang="en-US" baseline="0" dirty="0" smtClean="0"/>
              <a:t>They derived the split-sphere heuristic, which defines a conservative bound on the error that can be expected from interpolating the irradiance from the samples stored in the cache. (click) </a:t>
            </a:r>
          </a:p>
          <a:p>
            <a:r>
              <a:rPr lang="en-US" baseline="0" dirty="0" smtClean="0"/>
              <a:t>Ward and </a:t>
            </a:r>
            <a:r>
              <a:rPr lang="en-US" baseline="0" dirty="0" err="1" smtClean="0"/>
              <a:t>Heckbert</a:t>
            </a:r>
            <a:r>
              <a:rPr lang="en-US" baseline="0" dirty="0" smtClean="0"/>
              <a:t> then significantly improved the quality of irradiance caching in 92, when they showed how to compute the gradient of irradiance and how to use it to improve the quality of the reconstructed irradiance.</a:t>
            </a:r>
            <a:endParaRPr lang="en-US" dirty="0"/>
          </a:p>
        </p:txBody>
      </p:sp>
      <p:sp>
        <p:nvSpPr>
          <p:cNvPr id="4" name="Slide Number Placeholder 3"/>
          <p:cNvSpPr>
            <a:spLocks noGrp="1"/>
          </p:cNvSpPr>
          <p:nvPr>
            <p:ph type="sldNum" sz="quarter" idx="10"/>
          </p:nvPr>
        </p:nvSpPr>
        <p:spPr/>
        <p:txBody>
          <a:bodyPr/>
          <a:lstStyle/>
          <a:p>
            <a:fld id="{719FDFC7-9B7D-4524-AFF8-673B3B4DBEC9}" type="slidenum">
              <a:rPr lang="en-US" smtClean="0"/>
              <a:t>18</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Ward et</a:t>
            </a:r>
            <a:r>
              <a:rPr lang="en-US" baseline="0" dirty="0" smtClean="0"/>
              <a:t> al </a:t>
            </a:r>
            <a:r>
              <a:rPr lang="en-US" dirty="0" smtClean="0"/>
              <a:t>introduced</a:t>
            </a:r>
            <a:r>
              <a:rPr lang="en-US" baseline="0" dirty="0" smtClean="0"/>
              <a:t> irradiance caching in their seminal ‘88 paper. (click)</a:t>
            </a:r>
          </a:p>
          <a:p>
            <a:r>
              <a:rPr lang="en-US" baseline="0" dirty="0" smtClean="0"/>
              <a:t>They derived the split-sphere heuristic, which defines a conservative bound on the error that can be expected from interpolating the irradiance from the samples stored in the cache. (click) </a:t>
            </a:r>
          </a:p>
          <a:p>
            <a:r>
              <a:rPr lang="en-US" baseline="0" dirty="0" smtClean="0"/>
              <a:t>Ward and </a:t>
            </a:r>
            <a:r>
              <a:rPr lang="en-US" baseline="0" dirty="0" err="1" smtClean="0"/>
              <a:t>Heckbert</a:t>
            </a:r>
            <a:r>
              <a:rPr lang="en-US" baseline="0" dirty="0" smtClean="0"/>
              <a:t> then significantly improved the quality of irradiance caching in 92, when they showed how to compute the gradient of irradiance and how to use it to improve the quality of the reconstructed irradiance.</a:t>
            </a:r>
            <a:endParaRPr lang="en-US" dirty="0"/>
          </a:p>
        </p:txBody>
      </p:sp>
      <p:sp>
        <p:nvSpPr>
          <p:cNvPr id="4" name="Slide Number Placeholder 3"/>
          <p:cNvSpPr>
            <a:spLocks noGrp="1"/>
          </p:cNvSpPr>
          <p:nvPr>
            <p:ph type="sldNum" sz="quarter" idx="10"/>
          </p:nvPr>
        </p:nvSpPr>
        <p:spPr/>
        <p:txBody>
          <a:bodyPr/>
          <a:lstStyle/>
          <a:p>
            <a:fld id="{719FDFC7-9B7D-4524-AFF8-673B3B4DBEC9}" type="slidenum">
              <a:rPr lang="en-US" smtClean="0"/>
              <a:t>19</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Irradiance caching is a method for accelerating the computation of global illumination. It was introduced by Wald et al. in ’88 and since then has been used in fields (click) such as architecture and industrial design, (click) and of course the entertainment industry.</a:t>
            </a:r>
            <a:endParaRPr lang="en-US"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2</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Ward et</a:t>
            </a:r>
            <a:r>
              <a:rPr lang="en-US" baseline="0" dirty="0" smtClean="0"/>
              <a:t> al </a:t>
            </a:r>
            <a:r>
              <a:rPr lang="en-US" dirty="0" smtClean="0"/>
              <a:t>introduced</a:t>
            </a:r>
            <a:r>
              <a:rPr lang="en-US" baseline="0" dirty="0" smtClean="0"/>
              <a:t> irradiance caching in their seminal ‘88 paper. (click)</a:t>
            </a:r>
          </a:p>
          <a:p>
            <a:r>
              <a:rPr lang="en-US" baseline="0" dirty="0" smtClean="0"/>
              <a:t>They derived the split-sphere heuristic, which defines a conservative bound on the error that can be expected from interpolating the irradiance from the samples stored in the cache. (click) </a:t>
            </a:r>
          </a:p>
          <a:p>
            <a:r>
              <a:rPr lang="en-US" baseline="0" dirty="0" smtClean="0"/>
              <a:t>Ward and </a:t>
            </a:r>
            <a:r>
              <a:rPr lang="en-US" baseline="0" dirty="0" err="1" smtClean="0"/>
              <a:t>Heckbert</a:t>
            </a:r>
            <a:r>
              <a:rPr lang="en-US" baseline="0" dirty="0" smtClean="0"/>
              <a:t> then significantly improved the quality of irradiance caching in 92, when they showed how to compute the gradient of irradiance and how to use it to improve the quality of the reconstructed irradiance.</a:t>
            </a:r>
            <a:endParaRPr lang="en-US" dirty="0"/>
          </a:p>
        </p:txBody>
      </p:sp>
      <p:sp>
        <p:nvSpPr>
          <p:cNvPr id="4" name="Slide Number Placeholder 3"/>
          <p:cNvSpPr>
            <a:spLocks noGrp="1"/>
          </p:cNvSpPr>
          <p:nvPr>
            <p:ph type="sldNum" sz="quarter" idx="10"/>
          </p:nvPr>
        </p:nvSpPr>
        <p:spPr/>
        <p:txBody>
          <a:bodyPr/>
          <a:lstStyle/>
          <a:p>
            <a:fld id="{719FDFC7-9B7D-4524-AFF8-673B3B4DBEC9}" type="slidenum">
              <a:rPr lang="en-US" smtClean="0"/>
              <a:t>20</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has also</a:t>
            </a:r>
            <a:r>
              <a:rPr lang="en-US" baseline="0" dirty="0" smtClean="0"/>
              <a:t> been done to extend the split-sphere heuristic.</a:t>
            </a:r>
          </a:p>
          <a:p>
            <a:r>
              <a:rPr lang="en-US" baseline="0" dirty="0" smtClean="0"/>
              <a:t>Neighbor clamping helps to avoid some common artifacts around corners and intricate geometry. (click)</a:t>
            </a:r>
          </a:p>
          <a:p>
            <a:r>
              <a:rPr lang="en-US" baseline="0" dirty="0" smtClean="0"/>
              <a:t>Adaptive caching progressively refines the irradiance cache using a perceptual error metric, and ensures that there are no discontinuities in the reconstructed irradiance. (click)</a:t>
            </a:r>
          </a:p>
          <a:p>
            <a:r>
              <a:rPr lang="en-US" baseline="0" dirty="0" smtClean="0"/>
              <a:t>Anisotropic records were added by Herzog et al in 2009, but used a uniform user-provided eccentricity for all records.</a:t>
            </a:r>
          </a:p>
          <a:p>
            <a:r>
              <a:rPr lang="en-US" baseline="0" dirty="0" smtClean="0"/>
              <a:t>All these methods have in common that they attempt to fix some of the shortcomings of the split-sphere heuristic. Instead of that, we propose doing away with it entirely, in such a way that these kinds of fixes are no longer needed.</a:t>
            </a:r>
          </a:p>
        </p:txBody>
      </p:sp>
      <p:sp>
        <p:nvSpPr>
          <p:cNvPr id="4" name="Slide Number Placeholder 3"/>
          <p:cNvSpPr>
            <a:spLocks noGrp="1"/>
          </p:cNvSpPr>
          <p:nvPr>
            <p:ph type="sldNum" sz="quarter" idx="10"/>
          </p:nvPr>
        </p:nvSpPr>
        <p:spPr/>
        <p:txBody>
          <a:bodyPr/>
          <a:lstStyle/>
          <a:p>
            <a:fld id="{719FDFC7-9B7D-4524-AFF8-673B3B4DBEC9}" type="slidenum">
              <a:rPr lang="en-US" smtClean="0"/>
              <a:t>21</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has also</a:t>
            </a:r>
            <a:r>
              <a:rPr lang="en-US" baseline="0" dirty="0" smtClean="0"/>
              <a:t> been done to extend the split-sphere heuristic.</a:t>
            </a:r>
          </a:p>
          <a:p>
            <a:r>
              <a:rPr lang="en-US" baseline="0" dirty="0" smtClean="0"/>
              <a:t>Neighbor clamping helps to avoid some common artifacts around corners and intricate geometry. (click)</a:t>
            </a:r>
          </a:p>
          <a:p>
            <a:r>
              <a:rPr lang="en-US" baseline="0" dirty="0" smtClean="0"/>
              <a:t>Adaptive caching progressively refines the irradiance cache using a perceptual error metric, and ensures that there are no discontinuities in the reconstructed irradiance. (click)</a:t>
            </a:r>
          </a:p>
          <a:p>
            <a:r>
              <a:rPr lang="en-US" baseline="0" dirty="0" smtClean="0"/>
              <a:t>Anisotropic records were added by Herzog et al in 2009, but used a uniform user-provided eccentricity for all records.</a:t>
            </a:r>
          </a:p>
          <a:p>
            <a:r>
              <a:rPr lang="en-US" baseline="0" dirty="0" smtClean="0"/>
              <a:t>All these methods have in common that they attempt to fix some of the shortcomings of the split-sphere heuristic. Instead of that, we propose doing away with it entirely, in such a way that these kinds of fixes are no longer needed.</a:t>
            </a:r>
          </a:p>
        </p:txBody>
      </p:sp>
      <p:sp>
        <p:nvSpPr>
          <p:cNvPr id="4" name="Slide Number Placeholder 3"/>
          <p:cNvSpPr>
            <a:spLocks noGrp="1"/>
          </p:cNvSpPr>
          <p:nvPr>
            <p:ph type="sldNum" sz="quarter" idx="10"/>
          </p:nvPr>
        </p:nvSpPr>
        <p:spPr/>
        <p:txBody>
          <a:bodyPr/>
          <a:lstStyle/>
          <a:p>
            <a:fld id="{719FDFC7-9B7D-4524-AFF8-673B3B4DBEC9}" type="slidenum">
              <a:rPr lang="en-US" smtClean="0"/>
              <a:t>22</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Work has also</a:t>
            </a:r>
            <a:r>
              <a:rPr lang="en-US" baseline="0" dirty="0" smtClean="0"/>
              <a:t> been done to extend the split-sphere heuristic.</a:t>
            </a:r>
          </a:p>
          <a:p>
            <a:r>
              <a:rPr lang="en-US" baseline="0" dirty="0" smtClean="0"/>
              <a:t>Neighbor clamping helps to avoid some common artifacts around corners and intricate geometry. (click)</a:t>
            </a:r>
          </a:p>
          <a:p>
            <a:r>
              <a:rPr lang="en-US" baseline="0" dirty="0" smtClean="0"/>
              <a:t>Adaptive caching progressively refines the irradiance cache using a perceptual error metric, and ensures that there are no discontinuities in the reconstructed irradiance. (click)</a:t>
            </a:r>
          </a:p>
          <a:p>
            <a:r>
              <a:rPr lang="en-US" baseline="0" dirty="0" smtClean="0"/>
              <a:t>Anisotropic records were added by Herzog et al in 2009, but used a uniform user-provided eccentricity for all records.</a:t>
            </a:r>
          </a:p>
          <a:p>
            <a:r>
              <a:rPr lang="en-US" baseline="0" dirty="0" smtClean="0"/>
              <a:t>All these methods have in common that they attempt to fix some of the shortcomings of the split-sphere heuristic. Instead of that, we propose doing away with it entirely, in such a way that these kinds of fixes are no longer needed.</a:t>
            </a:r>
          </a:p>
        </p:txBody>
      </p:sp>
      <p:sp>
        <p:nvSpPr>
          <p:cNvPr id="4" name="Slide Number Placeholder 3"/>
          <p:cNvSpPr>
            <a:spLocks noGrp="1"/>
          </p:cNvSpPr>
          <p:nvPr>
            <p:ph type="sldNum" sz="quarter" idx="10"/>
          </p:nvPr>
        </p:nvSpPr>
        <p:spPr/>
        <p:txBody>
          <a:bodyPr/>
          <a:lstStyle/>
          <a:p>
            <a:fld id="{719FDFC7-9B7D-4524-AFF8-673B3B4DBEC9}" type="slidenum">
              <a:rPr lang="en-US" smtClean="0"/>
              <a:t>23</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Illumination derivatives have been studied by various researchers.</a:t>
            </a:r>
          </a:p>
          <a:p>
            <a:r>
              <a:rPr lang="en-US" baseline="0" dirty="0" smtClean="0"/>
              <a:t>In particular, </a:t>
            </a:r>
            <a:r>
              <a:rPr lang="en-US" baseline="0" dirty="0" err="1" smtClean="0"/>
              <a:t>Holzschuch</a:t>
            </a:r>
            <a:r>
              <a:rPr lang="en-US" baseline="0" dirty="0" smtClean="0"/>
              <a:t> and </a:t>
            </a:r>
            <a:r>
              <a:rPr lang="en-US" baseline="0" dirty="0" err="1" smtClean="0"/>
              <a:t>Sillion</a:t>
            </a:r>
            <a:r>
              <a:rPr lang="en-US" baseline="0" dirty="0" smtClean="0"/>
              <a:t> derived a second derivative of the point-to-area form factor that we use in our work. (click)</a:t>
            </a:r>
          </a:p>
          <a:p>
            <a:r>
              <a:rPr lang="en-US" baseline="0" dirty="0" smtClean="0"/>
              <a:t>Error control has also been extensively studied. In 2012, (click) my co-authors proposed a completely new way to control sample placement in irradiance caching by performing an in-depth analysis of global illumination. In this paper, we build on that work and translate it from the theoretical to a practical implementation.</a:t>
            </a:r>
          </a:p>
        </p:txBody>
      </p:sp>
      <p:sp>
        <p:nvSpPr>
          <p:cNvPr id="4" name="Slide Number Placeholder 3"/>
          <p:cNvSpPr>
            <a:spLocks noGrp="1"/>
          </p:cNvSpPr>
          <p:nvPr>
            <p:ph type="sldNum" sz="quarter" idx="10"/>
          </p:nvPr>
        </p:nvSpPr>
        <p:spPr/>
        <p:txBody>
          <a:bodyPr/>
          <a:lstStyle/>
          <a:p>
            <a:fld id="{719FDFC7-9B7D-4524-AFF8-673B3B4DBEC9}" type="slidenum">
              <a:rPr lang="en-US" smtClean="0"/>
              <a:t>24</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Illumination derivatives have been studied by various researchers.</a:t>
            </a:r>
          </a:p>
          <a:p>
            <a:r>
              <a:rPr lang="en-US" baseline="0" dirty="0" smtClean="0"/>
              <a:t>In particular, </a:t>
            </a:r>
            <a:r>
              <a:rPr lang="en-US" baseline="0" dirty="0" err="1" smtClean="0"/>
              <a:t>Holzschuch</a:t>
            </a:r>
            <a:r>
              <a:rPr lang="en-US" baseline="0" dirty="0" smtClean="0"/>
              <a:t> and </a:t>
            </a:r>
            <a:r>
              <a:rPr lang="en-US" baseline="0" dirty="0" err="1" smtClean="0"/>
              <a:t>Sillion</a:t>
            </a:r>
            <a:r>
              <a:rPr lang="en-US" baseline="0" dirty="0" smtClean="0"/>
              <a:t> derived a second derivative of the point-to-area form factor that we use in our work. (click)</a:t>
            </a:r>
          </a:p>
          <a:p>
            <a:r>
              <a:rPr lang="en-US" baseline="0" dirty="0" smtClean="0"/>
              <a:t>Error control has also been extensively studied. In 2012, (click) my co-authors proposed a completely new way to control sample placement in irradiance caching by performing an in-depth analysis of global illumination. </a:t>
            </a:r>
            <a:r>
              <a:rPr lang="en-US" baseline="0" smtClean="0"/>
              <a:t>In this paper, we build on that work and translate it from the theoretical to a practical implementation.</a:t>
            </a:r>
            <a:endParaRPr lang="en-US"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25</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Illumination derivatives have been studied by various researchers.</a:t>
            </a:r>
          </a:p>
          <a:p>
            <a:r>
              <a:rPr lang="en-US" baseline="0" dirty="0" smtClean="0"/>
              <a:t>In particular, </a:t>
            </a:r>
            <a:r>
              <a:rPr lang="en-US" baseline="0" dirty="0" err="1" smtClean="0"/>
              <a:t>Holzschuch</a:t>
            </a:r>
            <a:r>
              <a:rPr lang="en-US" baseline="0" dirty="0" smtClean="0"/>
              <a:t> and </a:t>
            </a:r>
            <a:r>
              <a:rPr lang="en-US" baseline="0" dirty="0" err="1" smtClean="0"/>
              <a:t>Sillion</a:t>
            </a:r>
            <a:r>
              <a:rPr lang="en-US" baseline="0" dirty="0" smtClean="0"/>
              <a:t> derived a second derivative of the point-to-area form factor that we use in our work. (click)</a:t>
            </a:r>
          </a:p>
          <a:p>
            <a:r>
              <a:rPr lang="en-US" baseline="0" dirty="0" smtClean="0"/>
              <a:t>Error control has also been extensively studied. In 2012, (click) my co-authors proposed a completely new way to control sample placement in irradiance caching by performing an in-depth analysis of global illumination. In this paper, we build on that work and translate it from the theoretical to a practical implementation.</a:t>
            </a:r>
          </a:p>
        </p:txBody>
      </p:sp>
      <p:sp>
        <p:nvSpPr>
          <p:cNvPr id="4" name="Slide Number Placeholder 3"/>
          <p:cNvSpPr>
            <a:spLocks noGrp="1"/>
          </p:cNvSpPr>
          <p:nvPr>
            <p:ph type="sldNum" sz="quarter" idx="10"/>
          </p:nvPr>
        </p:nvSpPr>
        <p:spPr/>
        <p:txBody>
          <a:bodyPr/>
          <a:lstStyle/>
          <a:p>
            <a:fld id="{719FDFC7-9B7D-4524-AFF8-673B3B4DBEC9}" type="slidenum">
              <a:rPr lang="en-US" smtClean="0"/>
              <a:t>26</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a bit of background on our work.</a:t>
            </a:r>
          </a:p>
          <a:p>
            <a:r>
              <a:rPr lang="en-US" baseline="0" dirty="0" smtClean="0"/>
              <a:t>Irradiance caching exploits the fact that the (click) reflected radiance L on diffuse surfaces can be expressed in terms of (click) the irradiance, E (pause) (click)</a:t>
            </a:r>
          </a:p>
          <a:p>
            <a:r>
              <a:rPr lang="en-US" baseline="0" dirty="0" smtClean="0"/>
              <a:t>We estimate the irradiance via </a:t>
            </a:r>
            <a:r>
              <a:rPr lang="en-US" baseline="0" dirty="0" err="1" smtClean="0"/>
              <a:t>monte</a:t>
            </a:r>
            <a:r>
              <a:rPr lang="en-US" baseline="0" dirty="0" smtClean="0"/>
              <a:t> </a:t>
            </a:r>
            <a:r>
              <a:rPr lang="en-US" baseline="0" dirty="0" err="1" smtClean="0"/>
              <a:t>carlo</a:t>
            </a:r>
            <a:r>
              <a:rPr lang="en-US" baseline="0" dirty="0" smtClean="0"/>
              <a:t> ray tracing and, as long as the sampled directions follow a cosine-weighted distribution, this boils down to this simplified formula, which tells us that the irradiance is simply an average of the incoming radiances.</a:t>
            </a:r>
          </a:p>
        </p:txBody>
      </p:sp>
      <p:sp>
        <p:nvSpPr>
          <p:cNvPr id="4" name="Slide Number Placeholder 3"/>
          <p:cNvSpPr>
            <a:spLocks noGrp="1"/>
          </p:cNvSpPr>
          <p:nvPr>
            <p:ph type="sldNum" sz="quarter" idx="10"/>
          </p:nvPr>
        </p:nvSpPr>
        <p:spPr/>
        <p:txBody>
          <a:bodyPr/>
          <a:lstStyle/>
          <a:p>
            <a:fld id="{719FDFC7-9B7D-4524-AFF8-673B3B4DBEC9}" type="slidenum">
              <a:rPr lang="en-US" smtClean="0"/>
              <a:t>27</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a bit of background on our work.</a:t>
            </a:r>
          </a:p>
          <a:p>
            <a:r>
              <a:rPr lang="en-US" baseline="0" dirty="0" smtClean="0"/>
              <a:t>Irradiance caching exploits the fact that the (click) reflected radiance L on diffuse surfaces can be expressed in terms of (click) the irradiance, E (pause) (click)</a:t>
            </a:r>
          </a:p>
          <a:p>
            <a:r>
              <a:rPr lang="en-US" baseline="0" dirty="0" smtClean="0"/>
              <a:t>We estimate the irradiance via </a:t>
            </a:r>
            <a:r>
              <a:rPr lang="en-US" baseline="0" dirty="0" err="1" smtClean="0"/>
              <a:t>monte</a:t>
            </a:r>
            <a:r>
              <a:rPr lang="en-US" baseline="0" dirty="0" smtClean="0"/>
              <a:t> </a:t>
            </a:r>
            <a:r>
              <a:rPr lang="en-US" baseline="0" dirty="0" err="1" smtClean="0"/>
              <a:t>carlo</a:t>
            </a:r>
            <a:r>
              <a:rPr lang="en-US" baseline="0" dirty="0" smtClean="0"/>
              <a:t> ray tracing and, as long as the sampled directions follow a cosine-weighted distribution, this boils down to this simplified formula, which tells us that the irradiance is simply an average of the incoming radiances.</a:t>
            </a:r>
          </a:p>
        </p:txBody>
      </p:sp>
      <p:sp>
        <p:nvSpPr>
          <p:cNvPr id="4" name="Slide Number Placeholder 3"/>
          <p:cNvSpPr>
            <a:spLocks noGrp="1"/>
          </p:cNvSpPr>
          <p:nvPr>
            <p:ph type="sldNum" sz="quarter" idx="10"/>
          </p:nvPr>
        </p:nvSpPr>
        <p:spPr/>
        <p:txBody>
          <a:bodyPr/>
          <a:lstStyle/>
          <a:p>
            <a:fld id="{719FDFC7-9B7D-4524-AFF8-673B3B4DBEC9}" type="slidenum">
              <a:rPr lang="en-US" smtClean="0"/>
              <a:t>28</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a bit of background on our work.</a:t>
            </a:r>
          </a:p>
          <a:p>
            <a:r>
              <a:rPr lang="en-US" baseline="0" dirty="0" smtClean="0"/>
              <a:t>Irradiance caching exploits the fact that the (click) reflected radiance L on diffuse surfaces can be expressed in terms of (click) the irradiance, E (pause) (click)</a:t>
            </a:r>
          </a:p>
          <a:p>
            <a:r>
              <a:rPr lang="en-US" baseline="0" dirty="0" smtClean="0"/>
              <a:t>We estimate the irradiance via </a:t>
            </a:r>
            <a:r>
              <a:rPr lang="en-US" baseline="0" dirty="0" err="1" smtClean="0"/>
              <a:t>monte</a:t>
            </a:r>
            <a:r>
              <a:rPr lang="en-US" baseline="0" dirty="0" smtClean="0"/>
              <a:t> </a:t>
            </a:r>
            <a:r>
              <a:rPr lang="en-US" baseline="0" dirty="0" err="1" smtClean="0"/>
              <a:t>carlo</a:t>
            </a:r>
            <a:r>
              <a:rPr lang="en-US" baseline="0" dirty="0" smtClean="0"/>
              <a:t> ray tracing and, as long as the sampled directions follow a cosine-weighted distribution, this boils down to this simplified formula, which tells us that the irradiance is simply an average of the incoming radiances.</a:t>
            </a:r>
          </a:p>
        </p:txBody>
      </p:sp>
      <p:sp>
        <p:nvSpPr>
          <p:cNvPr id="4" name="Slide Number Placeholder 3"/>
          <p:cNvSpPr>
            <a:spLocks noGrp="1"/>
          </p:cNvSpPr>
          <p:nvPr>
            <p:ph type="sldNum" sz="quarter" idx="10"/>
          </p:nvPr>
        </p:nvSpPr>
        <p:spPr/>
        <p:txBody>
          <a:bodyPr/>
          <a:lstStyle/>
          <a:p>
            <a:fld id="{719FDFC7-9B7D-4524-AFF8-673B3B4DBEC9}" type="slidenum">
              <a:rPr lang="en-US" smtClean="0"/>
              <a:t>29</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Irradiance caching is a method for accelerating the computation of global illumination. It was introduced by Wald et al. in ’88 and since then has been used in fields (click) such as architecture and industrial design, (click) and of course the entertainment industry.</a:t>
            </a:r>
            <a:endParaRPr lang="en-US"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3</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Now a bit of background on our work.</a:t>
            </a:r>
          </a:p>
          <a:p>
            <a:r>
              <a:rPr lang="en-US" baseline="0" dirty="0" smtClean="0"/>
              <a:t>Irradiance caching exploits the fact that the (click) reflected radiance L on diffuse surfaces can be expressed in terms of (click) the irradiance, E (pause) (click)</a:t>
            </a:r>
          </a:p>
          <a:p>
            <a:r>
              <a:rPr lang="en-US" baseline="0" dirty="0" smtClean="0"/>
              <a:t>We estimate the irradiance via </a:t>
            </a:r>
            <a:r>
              <a:rPr lang="en-US" baseline="0" dirty="0" err="1" smtClean="0"/>
              <a:t>monte</a:t>
            </a:r>
            <a:r>
              <a:rPr lang="en-US" baseline="0" dirty="0" smtClean="0"/>
              <a:t> </a:t>
            </a:r>
            <a:r>
              <a:rPr lang="en-US" baseline="0" dirty="0" err="1" smtClean="0"/>
              <a:t>carlo</a:t>
            </a:r>
            <a:r>
              <a:rPr lang="en-US" baseline="0" dirty="0" smtClean="0"/>
              <a:t> ray tracing and, as long as the sampled directions follow a cosine-weighted distribution, this boils down to this simplified formula, which tells us that the irradiance is simply an average of the incoming radiances.</a:t>
            </a:r>
          </a:p>
        </p:txBody>
      </p:sp>
      <p:sp>
        <p:nvSpPr>
          <p:cNvPr id="4" name="Slide Number Placeholder 3"/>
          <p:cNvSpPr>
            <a:spLocks noGrp="1"/>
          </p:cNvSpPr>
          <p:nvPr>
            <p:ph type="sldNum" sz="quarter" idx="10"/>
          </p:nvPr>
        </p:nvSpPr>
        <p:spPr/>
        <p:txBody>
          <a:bodyPr/>
          <a:lstStyle/>
          <a:p>
            <a:fld id="{719FDFC7-9B7D-4524-AFF8-673B3B4DBEC9}" type="slidenum">
              <a:rPr lang="en-US" smtClean="0"/>
              <a:t>30</a:t>
            </a:fld>
            <a:endParaRPr lang="en-US"/>
          </a:p>
        </p:txBody>
      </p:sp>
    </p:spTree>
    <p:extLst>
      <p:ext uri="{BB962C8B-B14F-4D97-AF65-F5344CB8AC3E}">
        <p14:creationId xmlns:p14="http://schemas.microsoft.com/office/powerpoint/2010/main" val="273326325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irradiance is reconstructed from the stored cache records by taking a weighted average of the first-order Taylor expansion computed for each cache point that overlaps with the new location. In our work, we use this formula without modification.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we use a different weighting function in order to support anisotropic cache records. The details of this can be read in the paper.</a:t>
            </a:r>
          </a:p>
        </p:txBody>
      </p:sp>
      <p:sp>
        <p:nvSpPr>
          <p:cNvPr id="4" name="Slide Number Placeholder 3"/>
          <p:cNvSpPr>
            <a:spLocks noGrp="1"/>
          </p:cNvSpPr>
          <p:nvPr>
            <p:ph type="sldNum" sz="quarter" idx="10"/>
          </p:nvPr>
        </p:nvSpPr>
        <p:spPr/>
        <p:txBody>
          <a:bodyPr/>
          <a:lstStyle/>
          <a:p>
            <a:fld id="{719FDFC7-9B7D-4524-AFF8-673B3B4DBEC9}" type="slidenum">
              <a:rPr lang="en-US" smtClean="0"/>
              <a:t>31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irradiance is reconstructed from the stored cache records by taking a weighted average of the first-order Taylor expansion computed for each cache point that overlaps with the new location. In our work, we use this formula without modification.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we use a different weighting function in order to support anisotropic cache records. The details of this can be read in the paper.</a:t>
            </a:r>
          </a:p>
        </p:txBody>
      </p:sp>
      <p:sp>
        <p:nvSpPr>
          <p:cNvPr id="4" name="Slide Number Placeholder 3"/>
          <p:cNvSpPr>
            <a:spLocks noGrp="1"/>
          </p:cNvSpPr>
          <p:nvPr>
            <p:ph type="sldNum" sz="quarter" idx="10"/>
          </p:nvPr>
        </p:nvSpPr>
        <p:spPr/>
        <p:txBody>
          <a:bodyPr/>
          <a:lstStyle/>
          <a:p>
            <a:fld id="{719FDFC7-9B7D-4524-AFF8-673B3B4DBEC9}" type="slidenum">
              <a:rPr lang="en-US" smtClean="0"/>
              <a:t>32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To make irradiance caching as efficient as possible, we would like to place samples in a way that minimizes the error we get when we interpolate irradiance from those samples.</a:t>
            </a:r>
          </a:p>
        </p:txBody>
      </p:sp>
      <p:sp>
        <p:nvSpPr>
          <p:cNvPr id="4" name="Slide Number Placeholder 3"/>
          <p:cNvSpPr>
            <a:spLocks noGrp="1"/>
          </p:cNvSpPr>
          <p:nvPr>
            <p:ph type="sldNum" sz="quarter" idx="10"/>
          </p:nvPr>
        </p:nvSpPr>
        <p:spPr/>
        <p:txBody>
          <a:bodyPr/>
          <a:lstStyle/>
          <a:p>
            <a:fld id="{719FDFC7-9B7D-4524-AFF8-673B3B4DBEC9}" type="slidenum">
              <a:rPr lang="en-US" smtClean="0"/>
              <a:t>33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Ward et al introduced the split-sphere heuristic.</a:t>
            </a:r>
          </a:p>
          <a:p>
            <a:r>
              <a:rPr lang="en-US" baseline="0" dirty="0" smtClean="0"/>
              <a:t>He imagined a hypothetical scenario that would lead to the maximum possible change in irradiance under  the assumption that there are no concentrated light sources. Since we’re only computing indirect illumination, this seems like a fair assumption. In this scenario, the environment around the sampling location is split, with one half being perfectly black and the other being perfectly white. (click)</a:t>
            </a:r>
          </a:p>
          <a:p>
            <a:r>
              <a:rPr lang="en-US" baseline="0" dirty="0" smtClean="0"/>
              <a:t>Doing a first-order Taylor expansion of irradiance in this hypothetical setting leads to a conservative bound on the error induced by extrapolating irradiance. </a:t>
            </a:r>
          </a:p>
        </p:txBody>
      </p:sp>
      <p:sp>
        <p:nvSpPr>
          <p:cNvPr id="4" name="Slide Number Placeholder 3"/>
          <p:cNvSpPr>
            <a:spLocks noGrp="1"/>
          </p:cNvSpPr>
          <p:nvPr>
            <p:ph type="sldNum" sz="quarter" idx="10"/>
          </p:nvPr>
        </p:nvSpPr>
        <p:spPr/>
        <p:txBody>
          <a:bodyPr/>
          <a:lstStyle/>
          <a:p>
            <a:fld id="{719FDFC7-9B7D-4524-AFF8-673B3B4DBEC9}" type="slidenum">
              <a:rPr lang="en-US" smtClean="0"/>
              <a:t>34</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For this, Ward et al introduced the split-sphere heuristic.</a:t>
            </a:r>
          </a:p>
          <a:p>
            <a:r>
              <a:rPr lang="en-US" baseline="0" dirty="0" smtClean="0"/>
              <a:t>He imagined a hypothetical scenario that would lead to the maximum possible change in irradiance under the assumption that there are no concentrated light sources. Since we’re only computing indirect illumination, this seems like a fair assumption. In this scenario, the environment around the sampling location is split, with one half being perfectly black and the other being perfectly white. (click)</a:t>
            </a:r>
          </a:p>
          <a:p>
            <a:r>
              <a:rPr lang="en-US" baseline="0" dirty="0" smtClean="0"/>
              <a:t>Doing a first-order Taylor expansion of irradiance in this hypothetical setting leads to a conservative bound on the error induced by extrapolating irradiance. </a:t>
            </a:r>
          </a:p>
        </p:txBody>
      </p:sp>
      <p:sp>
        <p:nvSpPr>
          <p:cNvPr id="4" name="Slide Number Placeholder 3"/>
          <p:cNvSpPr>
            <a:spLocks noGrp="1"/>
          </p:cNvSpPr>
          <p:nvPr>
            <p:ph type="sldNum" sz="quarter" idx="10"/>
          </p:nvPr>
        </p:nvSpPr>
        <p:spPr/>
        <p:txBody>
          <a:bodyPr/>
          <a:lstStyle/>
          <a:p>
            <a:fld id="{719FDFC7-9B7D-4524-AFF8-673B3B4DBEC9}" type="slidenum">
              <a:rPr lang="en-US" smtClean="0"/>
              <a:t>35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practice, unfortunately, the split-sphere heuristic does not work all that well (click), and using it as-is can lead to very distracting artifacts when rendering, like the ones we see here.</a:t>
            </a:r>
          </a:p>
          <a:p>
            <a:r>
              <a:rPr lang="en-US" baseline="0" dirty="0" smtClean="0"/>
              <a:t>The assumption that there are no concentrated sources of irradiance turns out to be broken a lot of times – surfaces lit by a strong light source become strong sources of indirect illumination themselves. When this happens, the error estimation of the split-sphere can be very far from the true difference between interpolating irradiance and directly sampling it. (click)</a:t>
            </a:r>
          </a:p>
          <a:p>
            <a:r>
              <a:rPr lang="en-US" baseline="0" dirty="0" smtClean="0"/>
              <a:t>To fix this, the standard approach is to add new parameters, like minimum and maximum cache point radii, and all of a sudden instead of a single parameter we need to finely balance three. (click) This means that irradiance caching becomes hard to control, and producing good images efficiently takes a lot more trial and error than we would like.</a:t>
            </a:r>
          </a:p>
        </p:txBody>
      </p:sp>
      <p:sp>
        <p:nvSpPr>
          <p:cNvPr id="4" name="Slide Number Placeholder 3"/>
          <p:cNvSpPr>
            <a:spLocks noGrp="1"/>
          </p:cNvSpPr>
          <p:nvPr>
            <p:ph type="sldNum" sz="quarter" idx="10"/>
          </p:nvPr>
        </p:nvSpPr>
        <p:spPr/>
        <p:txBody>
          <a:bodyPr/>
          <a:lstStyle/>
          <a:p>
            <a:fld id="{719FDFC7-9B7D-4524-AFF8-673B3B4DBEC9}" type="slidenum">
              <a:rPr lang="en-US" smtClean="0"/>
              <a:t>36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practice, unfortunately, the split-sphere heuristic does not work all that well (click), and using it as-is can lead to very distracting artifacts when rendering, like the ones we see here.</a:t>
            </a:r>
          </a:p>
          <a:p>
            <a:r>
              <a:rPr lang="en-US" baseline="0" dirty="0" smtClean="0"/>
              <a:t>The assumption that there are no concentrated sources of irradiance turns out to be broken a lot of times – surfaces lit by a strong light source become strong sources of indirect illumination themselves. When this happens, the error estimation of the split-sphere can be very far from the true difference between interpolating irradiance and directly sampling it. (click)</a:t>
            </a:r>
          </a:p>
          <a:p>
            <a:r>
              <a:rPr lang="en-US" baseline="0" dirty="0" smtClean="0"/>
              <a:t>To fix this, the standard approach is to add new parameters, like minimum and maximum cache point radii, and all of a sudden instead of a single parameter we need to finely balance three. (click) This means that irradiance caching becomes hard to control, and producing good images efficiently takes a lot more trial and error than we would like.</a:t>
            </a:r>
          </a:p>
        </p:txBody>
      </p:sp>
      <p:sp>
        <p:nvSpPr>
          <p:cNvPr id="4" name="Slide Number Placeholder 3"/>
          <p:cNvSpPr>
            <a:spLocks noGrp="1"/>
          </p:cNvSpPr>
          <p:nvPr>
            <p:ph type="sldNum" sz="quarter" idx="10"/>
          </p:nvPr>
        </p:nvSpPr>
        <p:spPr/>
        <p:txBody>
          <a:bodyPr/>
          <a:lstStyle/>
          <a:p>
            <a:fld id="{719FDFC7-9B7D-4524-AFF8-673B3B4DBEC9}" type="slidenum">
              <a:rPr lang="en-US" smtClean="0"/>
              <a:t>37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practice, unfortunately, the split-sphere heuristic does not work all that well (click), and using it as-is can lead to very distracting artifacts when rendering, like the ones we see here.</a:t>
            </a:r>
          </a:p>
          <a:p>
            <a:r>
              <a:rPr lang="en-US" baseline="0" dirty="0" smtClean="0"/>
              <a:t>The assumption that there are no concentrated sources of irradiance turns out to be broken a lot of times – surfaces lit by a strong light source become strong sources of indirect illumination themselves. When this happens, the error estimation of the split-sphere can be very far from the true difference between interpolating irradiance and directly sampling it. (click)</a:t>
            </a:r>
          </a:p>
          <a:p>
            <a:r>
              <a:rPr lang="en-US" baseline="0" dirty="0" smtClean="0"/>
              <a:t>To fix this, the standard approach is to add new parameters, like minimum and maximum cache point radii, and all of a sudden instead of a single parameter we need to finely balance three. (click) This means that irradiance caching becomes hard to control, and producing good images efficiently takes a lot more trial and error than we would like.</a:t>
            </a:r>
          </a:p>
        </p:txBody>
      </p:sp>
      <p:sp>
        <p:nvSpPr>
          <p:cNvPr id="4" name="Slide Number Placeholder 3"/>
          <p:cNvSpPr>
            <a:spLocks noGrp="1"/>
          </p:cNvSpPr>
          <p:nvPr>
            <p:ph type="sldNum" sz="quarter" idx="10"/>
          </p:nvPr>
        </p:nvSpPr>
        <p:spPr/>
        <p:txBody>
          <a:bodyPr/>
          <a:lstStyle/>
          <a:p>
            <a:fld id="{719FDFC7-9B7D-4524-AFF8-673B3B4DBEC9}" type="slidenum">
              <a:rPr lang="en-US" smtClean="0"/>
              <a:t>38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In practice, unfortunately, the split-sphere heuristic does not work all that well (click), and using it as-is can lead to very distracting artifacts when rendering, like the ones we see here.</a:t>
            </a:r>
          </a:p>
          <a:p>
            <a:r>
              <a:rPr lang="en-US" baseline="0" dirty="0" smtClean="0"/>
              <a:t>The assumption that there are no concentrated sources of irradiance turns out to be broken a lot of times – surfaces lit by a strong light source become strong sources of indirect illumination themselves. When this happens, the error estimation of the split-sphere can be very far from the true difference between interpolating irradiance and directly sampling it. (click)</a:t>
            </a:r>
          </a:p>
          <a:p>
            <a:r>
              <a:rPr lang="en-US" baseline="0" dirty="0" smtClean="0"/>
              <a:t>To fix this, the standard approach is to add new parameters, like minimum and maximum cache point radii, and all of a sudden instead of a single parameter we need to finely balance three. (click) This means that irradiance caching becomes hard to control, and producing good images efficiently takes a lot more trial and error than we would like.</a:t>
            </a:r>
          </a:p>
        </p:txBody>
      </p:sp>
      <p:sp>
        <p:nvSpPr>
          <p:cNvPr id="4" name="Slide Number Placeholder 3"/>
          <p:cNvSpPr>
            <a:spLocks noGrp="1"/>
          </p:cNvSpPr>
          <p:nvPr>
            <p:ph type="sldNum" sz="quarter" idx="10"/>
          </p:nvPr>
        </p:nvSpPr>
        <p:spPr/>
        <p:txBody>
          <a:bodyPr/>
          <a:lstStyle/>
          <a:p>
            <a:fld id="{719FDFC7-9B7D-4524-AFF8-673B3B4DBEC9}" type="slidenum">
              <a:rPr lang="en-US" smtClean="0"/>
              <a:t>39</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aseline="0" dirty="0" smtClean="0"/>
              <a:t>Irradiance caching is a method for accelerating the computation of global illumination. It was introduced by Wald et al. in ’88 and since then has been used in fields (click) such as architecture and industrial design, (click) and of course the entertainment industry.</a:t>
            </a:r>
            <a:endParaRPr lang="en-US"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4</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return to our original goal of minimizing the error. (click)</a:t>
            </a:r>
          </a:p>
          <a:p>
            <a:r>
              <a:rPr lang="en-US" baseline="0" dirty="0" err="1" smtClean="0"/>
              <a:t>Jarosz</a:t>
            </a:r>
            <a:r>
              <a:rPr lang="en-US" baseline="0" dirty="0" smtClean="0"/>
              <a:t> et al defined the total error of a cache record as the difference between the correct irradiance and the extrapolated irradiance, integrated over the support of the cache record. (click)</a:t>
            </a:r>
          </a:p>
          <a:p>
            <a:r>
              <a:rPr lang="en-US" baseline="0" dirty="0" smtClean="0"/>
              <a:t>E prime is the first order Taylor expansion of irradiance, and is precisely the irradiance estimate we get from irradiance caching. (click)</a:t>
            </a:r>
          </a:p>
          <a:p>
            <a:r>
              <a:rPr lang="en-US" baseline="0" dirty="0" smtClean="0"/>
              <a:t>On the other hand, E is precisely what we are trying to avoid computing! (click)</a:t>
            </a:r>
          </a:p>
          <a:p>
            <a:r>
              <a:rPr lang="en-US" baseline="0" dirty="0" smtClean="0"/>
              <a:t>If we can compute a second derivative of irradiance, we can use a second order expansion as an oracle for this true irradiance</a:t>
            </a:r>
          </a:p>
        </p:txBody>
      </p:sp>
      <p:sp>
        <p:nvSpPr>
          <p:cNvPr id="4" name="Slide Number Placeholder 3"/>
          <p:cNvSpPr>
            <a:spLocks noGrp="1"/>
          </p:cNvSpPr>
          <p:nvPr>
            <p:ph type="sldNum" sz="quarter" idx="10"/>
          </p:nvPr>
        </p:nvSpPr>
        <p:spPr/>
        <p:txBody>
          <a:bodyPr/>
          <a:lstStyle/>
          <a:p>
            <a:fld id="{719FDFC7-9B7D-4524-AFF8-673B3B4DBEC9}" type="slidenum">
              <a:rPr lang="en-US" smtClean="0"/>
              <a:t>40</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return to our original goal of minimizing the error. (click)</a:t>
            </a:r>
          </a:p>
          <a:p>
            <a:r>
              <a:rPr lang="en-US" baseline="0" dirty="0" err="1" smtClean="0"/>
              <a:t>Jarosz</a:t>
            </a:r>
            <a:r>
              <a:rPr lang="en-US" baseline="0" dirty="0" smtClean="0"/>
              <a:t> et al defined the total error of a cache record as the difference between the correct irradiance and the extrapolated irradiance, integrated over the support of the cache record. (click)</a:t>
            </a:r>
          </a:p>
          <a:p>
            <a:r>
              <a:rPr lang="en-US" baseline="0" dirty="0" smtClean="0"/>
              <a:t>E prime is the first order Taylor expansion of irradiance, and is precisely the irradiance estimate we get from irradiance caching. (click)</a:t>
            </a:r>
          </a:p>
          <a:p>
            <a:r>
              <a:rPr lang="en-US" baseline="0" dirty="0" smtClean="0"/>
              <a:t>On the other hand, E is precisely what we are trying to avoid computing! (click)</a:t>
            </a:r>
          </a:p>
          <a:p>
            <a:r>
              <a:rPr lang="en-US" baseline="0" dirty="0" smtClean="0"/>
              <a:t>If we can compute a second derivative of irradiance, we can use a second order expansion as an oracle for this true irradiance</a:t>
            </a:r>
          </a:p>
        </p:txBody>
      </p:sp>
      <p:sp>
        <p:nvSpPr>
          <p:cNvPr id="4" name="Slide Number Placeholder 3"/>
          <p:cNvSpPr>
            <a:spLocks noGrp="1"/>
          </p:cNvSpPr>
          <p:nvPr>
            <p:ph type="sldNum" sz="quarter" idx="10"/>
          </p:nvPr>
        </p:nvSpPr>
        <p:spPr/>
        <p:txBody>
          <a:bodyPr/>
          <a:lstStyle/>
          <a:p>
            <a:fld id="{719FDFC7-9B7D-4524-AFF8-673B3B4DBEC9}" type="slidenum">
              <a:rPr lang="en-US" smtClean="0"/>
              <a:t>41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return to our original goal of minimizing the error. (click)</a:t>
            </a:r>
          </a:p>
          <a:p>
            <a:r>
              <a:rPr lang="en-US" baseline="0" dirty="0" err="1" smtClean="0"/>
              <a:t>Jarosz</a:t>
            </a:r>
            <a:r>
              <a:rPr lang="en-US" baseline="0" dirty="0" smtClean="0"/>
              <a:t> et al defined the total error of a cache record as the difference between the correct irradiance and the extrapolated irradiance, integrated over the support of the cache record. (click)</a:t>
            </a:r>
          </a:p>
          <a:p>
            <a:r>
              <a:rPr lang="en-US" baseline="0" dirty="0" smtClean="0"/>
              <a:t>E prime is the first order Taylor expansion of irradiance, and is precisely the irradiance estimate we get from irradiance caching. (click)</a:t>
            </a:r>
          </a:p>
          <a:p>
            <a:r>
              <a:rPr lang="en-US" baseline="0" dirty="0" smtClean="0"/>
              <a:t>On the other hand, E is precisely what we are trying to avoid computing! (click)</a:t>
            </a:r>
          </a:p>
          <a:p>
            <a:r>
              <a:rPr lang="en-US" baseline="0" dirty="0" smtClean="0"/>
              <a:t>If we can compute a second derivative of irradiance, we can use a second order expansion as an oracle for this true irradiance</a:t>
            </a:r>
          </a:p>
        </p:txBody>
      </p:sp>
      <p:sp>
        <p:nvSpPr>
          <p:cNvPr id="4" name="Slide Number Placeholder 3"/>
          <p:cNvSpPr>
            <a:spLocks noGrp="1"/>
          </p:cNvSpPr>
          <p:nvPr>
            <p:ph type="sldNum" sz="quarter" idx="10"/>
          </p:nvPr>
        </p:nvSpPr>
        <p:spPr/>
        <p:txBody>
          <a:bodyPr/>
          <a:lstStyle/>
          <a:p>
            <a:fld id="{719FDFC7-9B7D-4524-AFF8-673B3B4DBEC9}" type="slidenum">
              <a:rPr lang="en-US" smtClean="0"/>
              <a:t>42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return to our original goal of minimizing the error. (click)</a:t>
            </a:r>
          </a:p>
          <a:p>
            <a:r>
              <a:rPr lang="en-US" baseline="0" dirty="0" err="1" smtClean="0"/>
              <a:t>Jarosz</a:t>
            </a:r>
            <a:r>
              <a:rPr lang="en-US" baseline="0" dirty="0" smtClean="0"/>
              <a:t> et al defined the total error of a cache record as the difference between the correct irradiance and the extrapolated irradiance, integrated over the support of the cache record. (click)</a:t>
            </a:r>
          </a:p>
          <a:p>
            <a:r>
              <a:rPr lang="en-US" baseline="0" dirty="0" smtClean="0"/>
              <a:t>E prime is the first order Taylor expansion of irradiance, and is precisely the irradiance estimate we get from irradiance caching. (click)</a:t>
            </a:r>
          </a:p>
          <a:p>
            <a:r>
              <a:rPr lang="en-US" baseline="0" dirty="0" smtClean="0"/>
              <a:t>On the other hand, E is precisely what we are trying to avoid computing! (click)</a:t>
            </a:r>
          </a:p>
          <a:p>
            <a:r>
              <a:rPr lang="en-US" baseline="0" dirty="0" smtClean="0"/>
              <a:t>If we can compute a second derivative of irradiance, we can use a second order expansion as an oracle for this true irradiance</a:t>
            </a:r>
          </a:p>
        </p:txBody>
      </p:sp>
      <p:sp>
        <p:nvSpPr>
          <p:cNvPr id="4" name="Slide Number Placeholder 3"/>
          <p:cNvSpPr>
            <a:spLocks noGrp="1"/>
          </p:cNvSpPr>
          <p:nvPr>
            <p:ph type="sldNum" sz="quarter" idx="10"/>
          </p:nvPr>
        </p:nvSpPr>
        <p:spPr/>
        <p:txBody>
          <a:bodyPr/>
          <a:lstStyle/>
          <a:p>
            <a:fld id="{719FDFC7-9B7D-4524-AFF8-673B3B4DBEC9}" type="slidenum">
              <a:rPr lang="en-US" smtClean="0"/>
              <a:t>43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So we return to our original goal of minimizing the error. (click)</a:t>
            </a:r>
          </a:p>
          <a:p>
            <a:r>
              <a:rPr lang="en-US" baseline="0" dirty="0" err="1" smtClean="0"/>
              <a:t>Jarosz</a:t>
            </a:r>
            <a:r>
              <a:rPr lang="en-US" baseline="0" dirty="0" smtClean="0"/>
              <a:t> et al defined the total error of a cache record as the difference between the correct irradiance and the extrapolated irradiance, integrated over the support of the cache record. (click)</a:t>
            </a:r>
          </a:p>
          <a:p>
            <a:r>
              <a:rPr lang="en-US" baseline="0" dirty="0" smtClean="0"/>
              <a:t>E prime is the first order Taylor expansion of irradiance, and is precisely the irradiance estimate we get from irradiance caching. (click)</a:t>
            </a:r>
          </a:p>
          <a:p>
            <a:r>
              <a:rPr lang="en-US" baseline="0" dirty="0" smtClean="0"/>
              <a:t>On the other hand, E is precisely what we are trying to avoid computing! (click)</a:t>
            </a:r>
          </a:p>
          <a:p>
            <a:r>
              <a:rPr lang="en-US" baseline="0" dirty="0" smtClean="0"/>
              <a:t>If we can compute a second derivative of irradiance, we can use a second order expansion as an oracle for this true irradiance</a:t>
            </a:r>
          </a:p>
        </p:txBody>
      </p:sp>
      <p:sp>
        <p:nvSpPr>
          <p:cNvPr id="4" name="Slide Number Placeholder 3"/>
          <p:cNvSpPr>
            <a:spLocks noGrp="1"/>
          </p:cNvSpPr>
          <p:nvPr>
            <p:ph type="sldNum" sz="quarter" idx="10"/>
          </p:nvPr>
        </p:nvSpPr>
        <p:spPr/>
        <p:txBody>
          <a:bodyPr/>
          <a:lstStyle/>
          <a:p>
            <a:fld id="{719FDFC7-9B7D-4524-AFF8-673B3B4DBEC9}" type="slidenum">
              <a:rPr lang="en-US" smtClean="0"/>
              <a:t>44</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their 2012 paper, my co-authors related this total error to the Hessian of irradiance. The formula they obtained involves (click) the total error as a threshold parameter, (click) as well as the eigenvalues of the Hessian matrix, (click) and gives us a way to derive anisotropic cache records whose expected error is below the threshold.</a:t>
            </a:r>
          </a:p>
          <a:p>
            <a:r>
              <a:rPr lang="en-US" baseline="0" dirty="0" smtClean="0"/>
              <a:t>As I mentioned earlier, in this paper we improve some of  the theory in their work as well as address practical problems with their approach.</a:t>
            </a:r>
          </a:p>
        </p:txBody>
      </p:sp>
      <p:sp>
        <p:nvSpPr>
          <p:cNvPr id="4" name="Slide Number Placeholder 3"/>
          <p:cNvSpPr>
            <a:spLocks noGrp="1"/>
          </p:cNvSpPr>
          <p:nvPr>
            <p:ph type="sldNum" sz="quarter" idx="10"/>
          </p:nvPr>
        </p:nvSpPr>
        <p:spPr/>
        <p:txBody>
          <a:bodyPr/>
          <a:lstStyle/>
          <a:p>
            <a:fld id="{719FDFC7-9B7D-4524-AFF8-673B3B4DBEC9}" type="slidenum">
              <a:rPr lang="en-US" smtClean="0"/>
              <a:t>45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their 2012 paper, my co-authors related this total error to the Hessian of irradiance. The formula they obtained involves (click) the total error as a threshold parameter, (click) as well as the eigenvalues of the Hessian matrix, (click) and gives us a way to derive anisotropic cache records whose expected error is below the threshold.</a:t>
            </a:r>
          </a:p>
          <a:p>
            <a:r>
              <a:rPr lang="en-US" baseline="0" dirty="0" smtClean="0"/>
              <a:t>As I mentioned earlier, in this paper we improve some of  the theory in their work as well as address practical problems with their approach.</a:t>
            </a:r>
          </a:p>
        </p:txBody>
      </p:sp>
      <p:sp>
        <p:nvSpPr>
          <p:cNvPr id="4" name="Slide Number Placeholder 3"/>
          <p:cNvSpPr>
            <a:spLocks noGrp="1"/>
          </p:cNvSpPr>
          <p:nvPr>
            <p:ph type="sldNum" sz="quarter" idx="10"/>
          </p:nvPr>
        </p:nvSpPr>
        <p:spPr/>
        <p:txBody>
          <a:bodyPr/>
          <a:lstStyle/>
          <a:p>
            <a:fld id="{719FDFC7-9B7D-4524-AFF8-673B3B4DBEC9}" type="slidenum">
              <a:rPr lang="en-US" smtClean="0"/>
              <a:t>46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their 2012 paper, my co-authors related this total error to the Hessian of irradiance. The formula they obtained involves (click) the total error as a threshold parameter, (click) as well as the eigenvalues of the Hessian matrix, (click) and gives us a way to derive anisotropic cache records whose expected error is below the threshold.</a:t>
            </a:r>
          </a:p>
          <a:p>
            <a:r>
              <a:rPr lang="en-US" baseline="0" dirty="0" smtClean="0"/>
              <a:t>As I mentioned earlier, in this paper we improve some of  the theory in their work as well as address practical problems with their approach.</a:t>
            </a:r>
          </a:p>
        </p:txBody>
      </p:sp>
      <p:sp>
        <p:nvSpPr>
          <p:cNvPr id="4" name="Slide Number Placeholder 3"/>
          <p:cNvSpPr>
            <a:spLocks noGrp="1"/>
          </p:cNvSpPr>
          <p:nvPr>
            <p:ph type="sldNum" sz="quarter" idx="10"/>
          </p:nvPr>
        </p:nvSpPr>
        <p:spPr/>
        <p:txBody>
          <a:bodyPr/>
          <a:lstStyle/>
          <a:p>
            <a:fld id="{719FDFC7-9B7D-4524-AFF8-673B3B4DBEC9}" type="slidenum">
              <a:rPr lang="en-US" smtClean="0"/>
              <a:t>47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In their 2012 paper, my co-authors related this total error to the Hessian of irradiance. The formula they obtained involves (click) the total error as a threshold parameter, (click) as well as the eigenvalues of the Hessian matrix, (click) and gives us a way to derive anisotropic cache records whose expected error is below the threshold.</a:t>
            </a:r>
          </a:p>
          <a:p>
            <a:r>
              <a:rPr lang="en-US" baseline="0" dirty="0" smtClean="0"/>
              <a:t>As I mentioned earlier, in this paper we improve some of  the theory in their work as well as address practical problems with their approach.</a:t>
            </a:r>
          </a:p>
        </p:txBody>
      </p:sp>
      <p:sp>
        <p:nvSpPr>
          <p:cNvPr id="4" name="Slide Number Placeholder 3"/>
          <p:cNvSpPr>
            <a:spLocks noGrp="1"/>
          </p:cNvSpPr>
          <p:nvPr>
            <p:ph type="sldNum" sz="quarter" idx="10"/>
          </p:nvPr>
        </p:nvSpPr>
        <p:spPr/>
        <p:txBody>
          <a:bodyPr/>
          <a:lstStyle/>
          <a:p>
            <a:fld id="{719FDFC7-9B7D-4524-AFF8-673B3B4DBEC9}" type="slidenum">
              <a:rPr lang="en-US" smtClean="0"/>
              <a:t>48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 core of our approach is an irradiance gradient and Hessian that accurately considers scenes with occlusions, like the one in the figure.</a:t>
            </a:r>
          </a:p>
        </p:txBody>
      </p:sp>
      <p:sp>
        <p:nvSpPr>
          <p:cNvPr id="4" name="Slide Number Placeholder 3"/>
          <p:cNvSpPr>
            <a:spLocks noGrp="1"/>
          </p:cNvSpPr>
          <p:nvPr>
            <p:ph type="sldNum" sz="quarter" idx="10"/>
          </p:nvPr>
        </p:nvSpPr>
        <p:spPr/>
        <p:txBody>
          <a:bodyPr/>
          <a:lstStyle/>
          <a:p>
            <a:fld id="{719FDFC7-9B7D-4524-AFF8-673B3B4DBEC9}" type="slidenum">
              <a:rPr lang="en-US" smtClean="0"/>
              <a:t>49</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Irradiance caching is based on the fact</a:t>
            </a:r>
            <a:r>
              <a:rPr lang="en-US" baseline="0" dirty="0" smtClean="0"/>
              <a:t> that </a:t>
            </a:r>
            <a:r>
              <a:rPr lang="en-US" dirty="0" smtClean="0"/>
              <a:t>while direct lighting</a:t>
            </a:r>
            <a:r>
              <a:rPr lang="en-US" baseline="0" dirty="0" smtClean="0"/>
              <a:t> generally has sharp discontinuities, (click) </a:t>
            </a:r>
            <a:r>
              <a:rPr lang="en-US" dirty="0" smtClean="0"/>
              <a:t>indirect illumination varies slowly</a:t>
            </a:r>
            <a:r>
              <a:rPr lang="en-US" baseline="0" dirty="0" smtClean="0"/>
              <a:t>. (click)</a:t>
            </a:r>
          </a:p>
          <a:p>
            <a:pPr lvl="0"/>
            <a:r>
              <a:rPr lang="en-US" baseline="0" dirty="0" smtClean="0"/>
              <a:t>Irradiance cache records store the indirect illumination computed at a certain location in the scene. At each new location, we see if there are any existing records we can use in the cache. If so, then we just extrapolate the irradiance from them.</a:t>
            </a:r>
          </a:p>
          <a:p>
            <a:pPr lvl="0"/>
            <a:r>
              <a:rPr lang="en-US" baseline="0" dirty="0" smtClean="0"/>
              <a:t>If not, we compute a new record by sampling the hemisphere over that new position, and insert it into the cache. (click)</a:t>
            </a:r>
          </a:p>
          <a:p>
            <a:pPr lvl="0"/>
            <a:r>
              <a:rPr lang="en-US" baseline="0" dirty="0" smtClean="0"/>
              <a:t>We continue in this way until we have rendered the entire image.</a:t>
            </a:r>
          </a:p>
        </p:txBody>
      </p:sp>
      <p:sp>
        <p:nvSpPr>
          <p:cNvPr id="4" name="Slide Number Placeholder 3"/>
          <p:cNvSpPr>
            <a:spLocks noGrp="1"/>
          </p:cNvSpPr>
          <p:nvPr>
            <p:ph type="sldNum" sz="quarter" idx="10"/>
          </p:nvPr>
        </p:nvSpPr>
        <p:spPr/>
        <p:txBody>
          <a:bodyPr/>
          <a:lstStyle/>
          <a:p>
            <a:fld id="{719FDFC7-9B7D-4524-AFF8-673B3B4DBEC9}" type="slidenum">
              <a:rPr lang="en-US" smtClean="0"/>
              <a:t>5</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Ward and </a:t>
            </a:r>
            <a:r>
              <a:rPr lang="en-US" baseline="0" dirty="0" err="1" smtClean="0"/>
              <a:t>Heckbert</a:t>
            </a:r>
            <a:r>
              <a:rPr lang="en-US" baseline="0" dirty="0" smtClean="0"/>
              <a:t> derived an accurate occlusion-aware gradient in 1992.</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They considered the change in the area of each of the strata, as x is translated.</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Unfortunately, </a:t>
            </a:r>
            <a:r>
              <a:rPr lang="en-US" baseline="0" dirty="0" err="1" smtClean="0"/>
              <a:t>Jarosz</a:t>
            </a:r>
            <a:r>
              <a:rPr lang="en-US" baseline="0" dirty="0" smtClean="0"/>
              <a:t> et al showed that this approach does not extend to a second order gradient – the approximation errors become too large. Because of this, they instead derived, and proposed using, a Hessian that does not take occlusions into account.</a:t>
            </a:r>
          </a:p>
        </p:txBody>
      </p:sp>
      <p:sp>
        <p:nvSpPr>
          <p:cNvPr id="4" name="Slide Number Placeholder 3"/>
          <p:cNvSpPr>
            <a:spLocks noGrp="1"/>
          </p:cNvSpPr>
          <p:nvPr>
            <p:ph type="sldNum" sz="quarter" idx="10"/>
          </p:nvPr>
        </p:nvSpPr>
        <p:spPr/>
        <p:txBody>
          <a:bodyPr/>
          <a:lstStyle/>
          <a:p>
            <a:fld id="{719FDFC7-9B7D-4524-AFF8-673B3B4DBEC9}" type="slidenum">
              <a:rPr lang="en-US" smtClean="0"/>
              <a:t>50</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key insight is that it is possible to instead </a:t>
            </a:r>
            <a:r>
              <a:rPr lang="en-US" i="1" baseline="0" dirty="0" smtClean="0"/>
              <a:t>transform  </a:t>
            </a:r>
            <a:r>
              <a:rPr lang="en-US" i="0" baseline="0" dirty="0" smtClean="0"/>
              <a:t>the original scene.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the figure illustrates, the solid angle subtended by the emitter is the same in both cases, and the change in solid angle, with translation of x, is also the same, even though there are no occlusions.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means that this modified scene has the same irradiance, irradiance gradient and irradiance Hessian as the original.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Since we use ray tracing, we can use the information we get from sampling the hemisphere over x – the hit positions and the incoming radiance – to construct an approximation of this modified scene.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figure shows this in 2D, where we simply connect the sample locations using segments.</a:t>
            </a:r>
          </a:p>
        </p:txBody>
      </p:sp>
      <p:sp>
        <p:nvSpPr>
          <p:cNvPr id="4" name="Slide Number Placeholder 3"/>
          <p:cNvSpPr>
            <a:spLocks noGrp="1"/>
          </p:cNvSpPr>
          <p:nvPr>
            <p:ph type="sldNum" sz="quarter" idx="10"/>
          </p:nvPr>
        </p:nvSpPr>
        <p:spPr/>
        <p:txBody>
          <a:bodyPr/>
          <a:lstStyle/>
          <a:p>
            <a:fld id="{719FDFC7-9B7D-4524-AFF8-673B3B4DBEC9}" type="slidenum">
              <a:rPr lang="en-US" smtClean="0"/>
              <a:t>51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key insight is that it is possible to instead </a:t>
            </a:r>
            <a:r>
              <a:rPr lang="en-US" i="1" baseline="0" dirty="0" smtClean="0"/>
              <a:t>transform  </a:t>
            </a:r>
            <a:r>
              <a:rPr lang="en-US" i="0" baseline="0" dirty="0" smtClean="0"/>
              <a:t>the original scene.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the figure illustrates, the solid angle subtended by the emitter is the same in both cases, and the change in solid angle, with translation of x, is also the same, even though there are no occlusions.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means that this modified scene has the same irradiance, irradiance gradient and irradiance Hessian as the original.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Since we use ray tracing, we can use the information we get from sampling the hemisphere over x – the hit positions and the incoming radiance – to construct an approximation of this modified scene.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figure shows this in 2D, where we simply connect the sample locations using segments.</a:t>
            </a:r>
          </a:p>
        </p:txBody>
      </p:sp>
      <p:sp>
        <p:nvSpPr>
          <p:cNvPr id="4" name="Slide Number Placeholder 3"/>
          <p:cNvSpPr>
            <a:spLocks noGrp="1"/>
          </p:cNvSpPr>
          <p:nvPr>
            <p:ph type="sldNum" sz="quarter" idx="10"/>
          </p:nvPr>
        </p:nvSpPr>
        <p:spPr/>
        <p:txBody>
          <a:bodyPr/>
          <a:lstStyle/>
          <a:p>
            <a:fld id="{719FDFC7-9B7D-4524-AFF8-673B3B4DBEC9}" type="slidenum">
              <a:rPr lang="en-US" smtClean="0"/>
              <a:t>52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key insight is that it is possible to instead </a:t>
            </a:r>
            <a:r>
              <a:rPr lang="en-US" i="1" baseline="0" dirty="0" smtClean="0"/>
              <a:t>transform  </a:t>
            </a:r>
            <a:r>
              <a:rPr lang="en-US" i="0" baseline="0" dirty="0" smtClean="0"/>
              <a:t>the original scene.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the figure illustrates, the solid angle subtended by the emitter is the same in both cases, and the change in solid angle, with translation of x, is also the same, even though there are no occlusions.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means that this modified scene has the same irradiance, irradiance gradient and irradiance Hessian as the original.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Since we use ray tracing, we can use the information we get from sampling the hemisphere over x – the hit positions and the incoming radiance – to construct an approximation of this modified scene.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figure shows this in 2D, where we simply connect the sample locations using segments.</a:t>
            </a:r>
          </a:p>
        </p:txBody>
      </p:sp>
      <p:sp>
        <p:nvSpPr>
          <p:cNvPr id="4" name="Slide Number Placeholder 3"/>
          <p:cNvSpPr>
            <a:spLocks noGrp="1"/>
          </p:cNvSpPr>
          <p:nvPr>
            <p:ph type="sldNum" sz="quarter" idx="10"/>
          </p:nvPr>
        </p:nvSpPr>
        <p:spPr/>
        <p:txBody>
          <a:bodyPr/>
          <a:lstStyle/>
          <a:p>
            <a:fld id="{719FDFC7-9B7D-4524-AFF8-673B3B4DBEC9}" type="slidenum">
              <a:rPr lang="en-US" smtClean="0"/>
              <a:t>53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smtClean="0"/>
              <a:t>Our key insight is that it is possible to instead </a:t>
            </a:r>
            <a:r>
              <a:rPr lang="en-US" i="1" baseline="0" dirty="0" smtClean="0"/>
              <a:t>transform  </a:t>
            </a:r>
            <a:r>
              <a:rPr lang="en-US" i="0" baseline="0" dirty="0" smtClean="0"/>
              <a:t>the original scene.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the figure illustrates, the solid angle subtended by the emitter is the same in both cases, and the change in solid angle, with translation of x, is also the same, even though there are no occlusions.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means that this modified scene has the same irradiance, irradiance gradient and irradiance Hessian as the original.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Since we use ray tracing, we can use the information we get from sampling the hemisphere over x – the hit positions and the incoming radiance – to construct an approximation of this modified scene.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figure shows this in 2D, where we simply connect the sample locations using segments.</a:t>
            </a:r>
          </a:p>
        </p:txBody>
      </p:sp>
      <p:sp>
        <p:nvSpPr>
          <p:cNvPr id="4" name="Slide Number Placeholder 3"/>
          <p:cNvSpPr>
            <a:spLocks noGrp="1"/>
          </p:cNvSpPr>
          <p:nvPr>
            <p:ph type="sldNum" sz="quarter" idx="10"/>
          </p:nvPr>
        </p:nvSpPr>
        <p:spPr/>
        <p:txBody>
          <a:bodyPr/>
          <a:lstStyle/>
          <a:p>
            <a:fld id="{719FDFC7-9B7D-4524-AFF8-673B3B4DBEC9}" type="slidenum">
              <a:rPr lang="en-US" smtClean="0"/>
              <a:t>54</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3D, we instead need to connect neighboring samples using triangles. (click) Imagine we are sampling the hemisphere over the small dot in the figure.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right hand figure is an example of our triangulation method and the resulting mesh.</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important feature that this shows are the large triangles that connect the </a:t>
            </a:r>
            <a:r>
              <a:rPr lang="en-US" i="0" baseline="0" dirty="0" err="1" smtClean="0"/>
              <a:t>occluders</a:t>
            </a:r>
            <a:r>
              <a:rPr lang="en-US" i="0" baseline="0" dirty="0" smtClean="0"/>
              <a:t>, in this case the boxes, to the walls behind. This shows exactly how our method “encodes” the occlusion information.</a:t>
            </a:r>
          </a:p>
        </p:txBody>
      </p:sp>
      <p:sp>
        <p:nvSpPr>
          <p:cNvPr id="4" name="Slide Number Placeholder 3"/>
          <p:cNvSpPr>
            <a:spLocks noGrp="1"/>
          </p:cNvSpPr>
          <p:nvPr>
            <p:ph type="sldNum" sz="quarter" idx="10"/>
          </p:nvPr>
        </p:nvSpPr>
        <p:spPr/>
        <p:txBody>
          <a:bodyPr/>
          <a:lstStyle/>
          <a:p>
            <a:fld id="{719FDFC7-9B7D-4524-AFF8-673B3B4DBEC9}" type="slidenum">
              <a:rPr lang="en-US" smtClean="0"/>
              <a:t>55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3D, we instead need to connect neighboring samples using triangles. (click) Imagine we are sampling the hemisphere over the small dot in the figure.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right hand figure is an example of our triangulation method and the resulting mesh.</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important feature that this shows are the large triangles that connect the </a:t>
            </a:r>
            <a:r>
              <a:rPr lang="en-US" i="0" baseline="0" dirty="0" err="1" smtClean="0"/>
              <a:t>occluders</a:t>
            </a:r>
            <a:r>
              <a:rPr lang="en-US" i="0" baseline="0" dirty="0" smtClean="0"/>
              <a:t>, in this case the boxes, to the walls behind. This shows exactly how our method “encodes” the occlusion information.</a:t>
            </a:r>
          </a:p>
        </p:txBody>
      </p:sp>
      <p:sp>
        <p:nvSpPr>
          <p:cNvPr id="4" name="Slide Number Placeholder 3"/>
          <p:cNvSpPr>
            <a:spLocks noGrp="1"/>
          </p:cNvSpPr>
          <p:nvPr>
            <p:ph type="sldNum" sz="quarter" idx="10"/>
          </p:nvPr>
        </p:nvSpPr>
        <p:spPr/>
        <p:txBody>
          <a:bodyPr/>
          <a:lstStyle/>
          <a:p>
            <a:fld id="{719FDFC7-9B7D-4524-AFF8-673B3B4DBEC9}" type="slidenum">
              <a:rPr lang="en-US" smtClean="0"/>
              <a:t>56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3D, we instead need to connect neighboring samples using triangles. (click) Imagine we are sampling the hemisphere over the small dot in the figure.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right hand figure is an example of our triangulation method and the resulting mesh.</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important feature that this shows are the large triangles that connect the </a:t>
            </a:r>
            <a:r>
              <a:rPr lang="en-US" i="0" baseline="0" dirty="0" err="1" smtClean="0"/>
              <a:t>occluders</a:t>
            </a:r>
            <a:r>
              <a:rPr lang="en-US" i="0" baseline="0" dirty="0" smtClean="0"/>
              <a:t>, in this case the boxes, to the walls behind. This shows exactly how our method “encodes” the occlusion information.</a:t>
            </a:r>
          </a:p>
        </p:txBody>
      </p:sp>
      <p:sp>
        <p:nvSpPr>
          <p:cNvPr id="4" name="Slide Number Placeholder 3"/>
          <p:cNvSpPr>
            <a:spLocks noGrp="1"/>
          </p:cNvSpPr>
          <p:nvPr>
            <p:ph type="sldNum" sz="quarter" idx="10"/>
          </p:nvPr>
        </p:nvSpPr>
        <p:spPr/>
        <p:txBody>
          <a:bodyPr/>
          <a:lstStyle/>
          <a:p>
            <a:fld id="{719FDFC7-9B7D-4524-AFF8-673B3B4DBEC9}" type="slidenum">
              <a:rPr lang="en-US" smtClean="0"/>
              <a:t>57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These triangles have a large geometric extent, but from the point of view of the sampling location, they subtend about the same solid angle as every other triangle – meaning their contribution to irradiance is not disproportionate.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as we move the location, the solid angle these triangles subtend will change at a much higher rate, leading to a large gradient and Hessian, precisely taking the occlusions into account.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58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These triangles have a large geometric extent, but from the point of view of the sampling location, they subtend about the same solid angle as every other triangle – meaning their contribution to irradiance is not disproportionate.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as we move the location, the solid angle these triangles subtend will change at a much higher rate, leading to a large gradient and Hessian, precisely taking the occlusions into account.</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59</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Irradiance caching is based on the fact</a:t>
            </a:r>
            <a:r>
              <a:rPr lang="en-US" baseline="0" dirty="0" smtClean="0"/>
              <a:t> that </a:t>
            </a:r>
            <a:r>
              <a:rPr lang="en-US" dirty="0" smtClean="0"/>
              <a:t>while direct lighting</a:t>
            </a:r>
            <a:r>
              <a:rPr lang="en-US" baseline="0" dirty="0" smtClean="0"/>
              <a:t> generally has sharp discontinuities, (click) </a:t>
            </a:r>
            <a:r>
              <a:rPr lang="en-US" dirty="0" smtClean="0"/>
              <a:t>indirect illumination varies slowly</a:t>
            </a:r>
            <a:r>
              <a:rPr lang="en-US" baseline="0" dirty="0" smtClean="0"/>
              <a:t>. (click)</a:t>
            </a:r>
          </a:p>
          <a:p>
            <a:pPr lvl="0"/>
            <a:r>
              <a:rPr lang="en-US" baseline="0" dirty="0" smtClean="0"/>
              <a:t>Irradiance cache records store the indirect illumination computed at a certain location in the scene. At each new location, we see if there are any existing records we can use in the cache. If so, then we just extrapolate the irradiance from them.</a:t>
            </a:r>
          </a:p>
          <a:p>
            <a:pPr lvl="0"/>
            <a:r>
              <a:rPr lang="en-US" baseline="0" dirty="0" smtClean="0"/>
              <a:t>If not, we compute a new record by sampling the hemisphere over that new position, and insert it into the cache. (click)</a:t>
            </a:r>
          </a:p>
          <a:p>
            <a:pPr lvl="0"/>
            <a:r>
              <a:rPr lang="en-US" baseline="0" dirty="0" smtClean="0"/>
              <a:t>We continue in this way until we have rendered the entire image.</a:t>
            </a:r>
          </a:p>
        </p:txBody>
      </p:sp>
      <p:sp>
        <p:nvSpPr>
          <p:cNvPr id="4" name="Slide Number Placeholder 3"/>
          <p:cNvSpPr>
            <a:spLocks noGrp="1"/>
          </p:cNvSpPr>
          <p:nvPr>
            <p:ph type="sldNum" sz="quarter" idx="10"/>
          </p:nvPr>
        </p:nvSpPr>
        <p:spPr/>
        <p:txBody>
          <a:bodyPr/>
          <a:lstStyle/>
          <a:p>
            <a:fld id="{719FDFC7-9B7D-4524-AFF8-673B3B4DBEC9}" type="slidenum">
              <a:rPr lang="en-US" smtClean="0"/>
              <a:t>6</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now express the irradiance at x in terms of this approximate geometry.</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this case, (click) M is the number of triangles in the tessellated hemisphere, while (click) L &lt;pause&gt; and (click) F are the observed radiance and form-factor of each triangle.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directly differentiate this expression to obtain new formulas for the gradient and Hessian and, since our interpretation of the samples induces no occlusion changes with translation, we can compute these form-factor derivatives independently for each triangle. Details for these formulas are included in the paper.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crucial bit of information is how do we define the radiance for each triangle.</a:t>
            </a:r>
          </a:p>
        </p:txBody>
      </p:sp>
      <p:sp>
        <p:nvSpPr>
          <p:cNvPr id="4" name="Slide Number Placeholder 3"/>
          <p:cNvSpPr>
            <a:spLocks noGrp="1"/>
          </p:cNvSpPr>
          <p:nvPr>
            <p:ph type="sldNum" sz="quarter" idx="10"/>
          </p:nvPr>
        </p:nvSpPr>
        <p:spPr/>
        <p:txBody>
          <a:bodyPr/>
          <a:lstStyle/>
          <a:p>
            <a:fld id="{719FDFC7-9B7D-4524-AFF8-673B3B4DBEC9}" type="slidenum">
              <a:rPr lang="en-US" smtClean="0"/>
              <a:t>60</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now express the irradiance at x in terms of this approximate geometry.</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this case, (click) M is the number of triangles in the tessellated hemisphere, while (click) L &lt;pause&gt; and (click) F are the observed radiance and form-factor of each triangle.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directly differentiate this expression to obtain new formulas for the gradient and Hessian and, since our interpretation of the samples induces no occlusion changes with translation, we can compute these form-factor derivatives independently for each triangle. Details for these formulas are included in the paper.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crucial bit of information is how do we define the radiance for each triangle.</a:t>
            </a:r>
          </a:p>
        </p:txBody>
      </p:sp>
      <p:sp>
        <p:nvSpPr>
          <p:cNvPr id="4" name="Slide Number Placeholder 3"/>
          <p:cNvSpPr>
            <a:spLocks noGrp="1"/>
          </p:cNvSpPr>
          <p:nvPr>
            <p:ph type="sldNum" sz="quarter" idx="10"/>
          </p:nvPr>
        </p:nvSpPr>
        <p:spPr/>
        <p:txBody>
          <a:bodyPr/>
          <a:lstStyle/>
          <a:p>
            <a:fld id="{719FDFC7-9B7D-4524-AFF8-673B3B4DBEC9}" type="slidenum">
              <a:rPr lang="en-US" smtClean="0"/>
              <a:t>61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now express the irradiance at x in terms of this approximate geometry.</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this case, (click) M is the number of triangles in the tessellated hemisphere, while (click) L &lt;pause&gt; and (click) F are the observed radiance and form-factor of each triangle.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directly differentiate this expression to obtain new formulas for the gradient and Hessian and, since our interpretation of the samples induces no occlusion changes with translation, we can compute these form-factor derivatives independently for each triangle. Details for these formulas are included in the paper.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crucial bit of information is how do we define the radiance for each triangle.</a:t>
            </a:r>
          </a:p>
        </p:txBody>
      </p:sp>
      <p:sp>
        <p:nvSpPr>
          <p:cNvPr id="4" name="Slide Number Placeholder 3"/>
          <p:cNvSpPr>
            <a:spLocks noGrp="1"/>
          </p:cNvSpPr>
          <p:nvPr>
            <p:ph type="sldNum" sz="quarter" idx="10"/>
          </p:nvPr>
        </p:nvSpPr>
        <p:spPr/>
        <p:txBody>
          <a:bodyPr/>
          <a:lstStyle/>
          <a:p>
            <a:fld id="{719FDFC7-9B7D-4524-AFF8-673B3B4DBEC9}" type="slidenum">
              <a:rPr lang="en-US" smtClean="0"/>
              <a:t>62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now express the irradiance at x in terms of this approximate geometry.</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this case, (click) M is the number of triangles in the tessellated hemisphere, while (click) L &lt;pause&gt; and (click) F are the observed radiance and form-factor of each triangle.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directly differentiate this expression to obtain new formulas for the gradient and Hessian and, since our interpretation of the samples induces no occlusion changes with translation, we can compute these form-factor derivatives independently for each triangle. Details for these formulas are included in the paper.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crucial bit of information is how do we define the radiance for each triangle.</a:t>
            </a:r>
          </a:p>
        </p:txBody>
      </p:sp>
      <p:sp>
        <p:nvSpPr>
          <p:cNvPr id="4" name="Slide Number Placeholder 3"/>
          <p:cNvSpPr>
            <a:spLocks noGrp="1"/>
          </p:cNvSpPr>
          <p:nvPr>
            <p:ph type="sldNum" sz="quarter" idx="10"/>
          </p:nvPr>
        </p:nvSpPr>
        <p:spPr/>
        <p:txBody>
          <a:bodyPr/>
          <a:lstStyle/>
          <a:p>
            <a:fld id="{719FDFC7-9B7D-4524-AFF8-673B3B4DBEC9}" type="slidenum">
              <a:rPr lang="en-US" smtClean="0"/>
              <a:t>63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now express the irradiance at x in terms of this approximate geometry.</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this case, (click) M is the number of triangles in the tessellated hemisphere, while (click) L &lt;pause&gt; and (click) F are the observed radiance and form-factor of each triangle.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directly differentiate this expression to obtain new formulas for the gradient and Hessian and, since our interpretation of the samples induces no occlusion changes with translation, we can compute these form-factor derivatives independently for each triangle. Details for these formulas are included in the paper.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crucial bit of information is how do we define the radiance for each triangle.</a:t>
            </a:r>
          </a:p>
        </p:txBody>
      </p:sp>
      <p:sp>
        <p:nvSpPr>
          <p:cNvPr id="4" name="Slide Number Placeholder 3"/>
          <p:cNvSpPr>
            <a:spLocks noGrp="1"/>
          </p:cNvSpPr>
          <p:nvPr>
            <p:ph type="sldNum" sz="quarter" idx="10"/>
          </p:nvPr>
        </p:nvSpPr>
        <p:spPr/>
        <p:txBody>
          <a:bodyPr/>
          <a:lstStyle/>
          <a:p>
            <a:fld id="{719FDFC7-9B7D-4524-AFF8-673B3B4DBEC9}" type="slidenum">
              <a:rPr lang="en-US" smtClean="0"/>
              <a:t>64</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now express the irradiance at x in terms of this approximate geometry.</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this case, (click) M is the number of triangles in the tessellated hemisphere, while (click) L &lt;pause&gt; and (click) F are the observed radiance and form-factor of each triangle.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directly differentiate this expression to obtain new formulas for the gradient and Hessian and, since our interpretation of the samples induces no occlusion changes with translation, we can compute these form-factor derivatives independently for each triangle. Details for these formulas are included in the paper.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crucial bit of information is how do we define the radiance for each triangle.</a:t>
            </a:r>
          </a:p>
        </p:txBody>
      </p:sp>
      <p:sp>
        <p:nvSpPr>
          <p:cNvPr id="4" name="Slide Number Placeholder 3"/>
          <p:cNvSpPr>
            <a:spLocks noGrp="1"/>
          </p:cNvSpPr>
          <p:nvPr>
            <p:ph type="sldNum" sz="quarter" idx="10"/>
          </p:nvPr>
        </p:nvSpPr>
        <p:spPr/>
        <p:txBody>
          <a:bodyPr/>
          <a:lstStyle/>
          <a:p>
            <a:fld id="{719FDFC7-9B7D-4524-AFF8-673B3B4DBEC9}" type="slidenum">
              <a:rPr lang="en-US" smtClean="0"/>
              <a:t>65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Going back to 2D, for each segment we have two choices – we can use the radiance stored at either of the vertices. As the figure shows, the only way to correctly approximate the scene is to use the radiance for the farthest one – otherwise, the second segment there would be dark, which is not what we want. In 3D, instead of segments we have triangles, and thus three possible vertex radiances. Applying the same heuristic of selecting the farthest vertex works well in practice.</a:t>
            </a:r>
          </a:p>
        </p:txBody>
      </p:sp>
      <p:sp>
        <p:nvSpPr>
          <p:cNvPr id="4" name="Slide Number Placeholder 3"/>
          <p:cNvSpPr>
            <a:spLocks noGrp="1"/>
          </p:cNvSpPr>
          <p:nvPr>
            <p:ph type="sldNum" sz="quarter" idx="10"/>
          </p:nvPr>
        </p:nvSpPr>
        <p:spPr/>
        <p:txBody>
          <a:bodyPr/>
          <a:lstStyle/>
          <a:p>
            <a:fld id="{719FDFC7-9B7D-4524-AFF8-673B3B4DBEC9}" type="slidenum">
              <a:rPr lang="en-US" smtClean="0"/>
              <a:t>66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resulting gradient and Hessian estimates are good approximations of the true derivatives for scenes with significant occlusions.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gradient, we have mapped the x, y and z coordinates to the r g b channels. Our new method has practical benefits over the standard approach, because it allows us to use arbitrary hemispherical distributions without re-derivation. For our work, we used concentric mapping because it produces more regular sampling patterns, leading to slightly better results.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Hessian, we have mapped the Hessian eigenvalues to the r g b channels. The Radiometric Hessian does not take occlusions into account, so it is not surprising that it does not match the ground truth, while our new formulation does.</a:t>
            </a:r>
          </a:p>
        </p:txBody>
      </p:sp>
      <p:sp>
        <p:nvSpPr>
          <p:cNvPr id="4" name="Slide Number Placeholder 3"/>
          <p:cNvSpPr>
            <a:spLocks noGrp="1"/>
          </p:cNvSpPr>
          <p:nvPr>
            <p:ph type="sldNum" sz="quarter" idx="10"/>
          </p:nvPr>
        </p:nvSpPr>
        <p:spPr/>
        <p:txBody>
          <a:bodyPr/>
          <a:lstStyle/>
          <a:p>
            <a:fld id="{719FDFC7-9B7D-4524-AFF8-673B3B4DBEC9}" type="slidenum">
              <a:rPr lang="en-US" smtClean="0"/>
              <a:t>67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resulting gradient and Hessian estimates are good approximations of the true derivatives for scenes with significant occlusions.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gradient, we have mapped the x, y and z coordinates to the r g b channels. Our new method has practical benefits over the standard approach, because it allows us to use arbitrary hemispherical distributions without re-derivation. For our work, we used concentric mapping because it produces more regular sampling patterns, leading to slightly better results.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Hessian, we have mapped the Hessian eigenvalues to the r g b channels. The Radiometric Hessian does not take occlusions into account, so it is not surprising that it does not match the ground truth, while our new formulation does.</a:t>
            </a:r>
          </a:p>
        </p:txBody>
      </p:sp>
      <p:sp>
        <p:nvSpPr>
          <p:cNvPr id="4" name="Slide Number Placeholder 3"/>
          <p:cNvSpPr>
            <a:spLocks noGrp="1"/>
          </p:cNvSpPr>
          <p:nvPr>
            <p:ph type="sldNum" sz="quarter" idx="10"/>
          </p:nvPr>
        </p:nvSpPr>
        <p:spPr/>
        <p:txBody>
          <a:bodyPr/>
          <a:lstStyle/>
          <a:p>
            <a:fld id="{719FDFC7-9B7D-4524-AFF8-673B3B4DBEC9}" type="slidenum">
              <a:rPr lang="en-US" smtClean="0"/>
              <a:t>68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resulting gradient and Hessian estimates are good approximations of the true derivatives for scenes with significant occlusions.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gradient, we have mapped the x, y and z coordinates to the r g b channels. Our new method has practical benefits over the standard approach, because it allows us to use arbitrary hemispherical distributions without re-derivation. For our work, we used concentric mapping because it produces more regular sampling patterns, leading to slightly better results.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Hessian, we have mapped the Hessian eigenvalues to the r g b channels. The Radiometric Hessian does not take occlusions into account, so it is not surprising that it does not match the ground truth, while our new formulation does.</a:t>
            </a:r>
          </a:p>
        </p:txBody>
      </p:sp>
      <p:sp>
        <p:nvSpPr>
          <p:cNvPr id="4" name="Slide Number Placeholder 3"/>
          <p:cNvSpPr>
            <a:spLocks noGrp="1"/>
          </p:cNvSpPr>
          <p:nvPr>
            <p:ph type="sldNum" sz="quarter" idx="10"/>
          </p:nvPr>
        </p:nvSpPr>
        <p:spPr/>
        <p:txBody>
          <a:bodyPr/>
          <a:lstStyle/>
          <a:p>
            <a:fld id="{719FDFC7-9B7D-4524-AFF8-673B3B4DBEC9}" type="slidenum">
              <a:rPr lang="en-US" smtClean="0"/>
              <a:t>69</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Irradiance caching is based on the fact</a:t>
            </a:r>
            <a:r>
              <a:rPr lang="en-US" baseline="0" dirty="0" smtClean="0"/>
              <a:t> that </a:t>
            </a:r>
            <a:r>
              <a:rPr lang="en-US" dirty="0" smtClean="0"/>
              <a:t>while direct lighting</a:t>
            </a:r>
            <a:r>
              <a:rPr lang="en-US" baseline="0" dirty="0" smtClean="0"/>
              <a:t> generally has sharp discontinuities, (click) </a:t>
            </a:r>
            <a:r>
              <a:rPr lang="en-US" dirty="0" smtClean="0"/>
              <a:t>indirect illumination varies slowly</a:t>
            </a:r>
            <a:r>
              <a:rPr lang="en-US" baseline="0" dirty="0" smtClean="0"/>
              <a:t>. (click)</a:t>
            </a:r>
          </a:p>
          <a:p>
            <a:pPr lvl="0"/>
            <a:r>
              <a:rPr lang="en-US" baseline="0" dirty="0" smtClean="0"/>
              <a:t>Irradiance cache records store the indirect illumination computed at a certain location in the scene. At each new location, we see if there are any existing records we can use in the cache. If so, then we just extrapolate the irradiance from them.</a:t>
            </a:r>
          </a:p>
          <a:p>
            <a:pPr lvl="0"/>
            <a:r>
              <a:rPr lang="en-US" baseline="0" dirty="0" smtClean="0"/>
              <a:t>If not, we compute a new record by sampling the hemisphere over that new position, and insert it into the cache. (click)</a:t>
            </a:r>
          </a:p>
          <a:p>
            <a:pPr lvl="0"/>
            <a:r>
              <a:rPr lang="en-US" baseline="0" dirty="0" smtClean="0"/>
              <a:t>We continue in this way until we have rendered the entire image.</a:t>
            </a:r>
          </a:p>
        </p:txBody>
      </p:sp>
      <p:sp>
        <p:nvSpPr>
          <p:cNvPr id="4" name="Slide Number Placeholder 3"/>
          <p:cNvSpPr>
            <a:spLocks noGrp="1"/>
          </p:cNvSpPr>
          <p:nvPr>
            <p:ph type="sldNum" sz="quarter" idx="10"/>
          </p:nvPr>
        </p:nvSpPr>
        <p:spPr/>
        <p:txBody>
          <a:bodyPr/>
          <a:lstStyle/>
          <a:p>
            <a:fld id="{719FDFC7-9B7D-4524-AFF8-673B3B4DBEC9}" type="slidenum">
              <a:rPr lang="en-US" smtClean="0"/>
              <a:t>7</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Here, we compare the previous occlusion-unaware Hessian based method to our new occlusion-aware formulation in a more complex scene.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radiometric Hessian suffers from distracting artifacts due to interpolating across very steep gradients, which happens precisely because the error measure does not take the occlusion changes into account.</a:t>
            </a:r>
          </a:p>
        </p:txBody>
      </p:sp>
      <p:sp>
        <p:nvSpPr>
          <p:cNvPr id="4" name="Slide Number Placeholder 3"/>
          <p:cNvSpPr>
            <a:spLocks noGrp="1"/>
          </p:cNvSpPr>
          <p:nvPr>
            <p:ph type="sldNum" sz="quarter" idx="10"/>
          </p:nvPr>
        </p:nvSpPr>
        <p:spPr/>
        <p:txBody>
          <a:bodyPr/>
          <a:lstStyle/>
          <a:p>
            <a:fld id="{719FDFC7-9B7D-4524-AFF8-673B3B4DBEC9}" type="slidenum">
              <a:rPr lang="en-US" smtClean="0"/>
              <a:t>70</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could now use the equation we defined earlier to compute the anisotropic validity region for the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is sub-optimal because it defines the error with respect to the absolute variation in irradiance.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relative error measure is desirable for various reasons. (click) First, our visual system is much more sensitive to variations in contrast instead of absolute changes in intensity.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Secondly, a relative measure is independent of the absolute scale of the scene (click) and absolute intensity of the light sources.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this makes the parameters of the algorithm more compatible across dissimilar scenes.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do this, we modify the error formula by dividing the Hessian by the computed irradiance – (click) leading to this modified equation, where the only difference is the appearance of the irradiance in the numerator.</a:t>
            </a:r>
          </a:p>
        </p:txBody>
      </p:sp>
      <p:sp>
        <p:nvSpPr>
          <p:cNvPr id="4" name="Slide Number Placeholder 3"/>
          <p:cNvSpPr>
            <a:spLocks noGrp="1"/>
          </p:cNvSpPr>
          <p:nvPr>
            <p:ph type="sldNum" sz="quarter" idx="10"/>
          </p:nvPr>
        </p:nvSpPr>
        <p:spPr/>
        <p:txBody>
          <a:bodyPr/>
          <a:lstStyle/>
          <a:p>
            <a:fld id="{719FDFC7-9B7D-4524-AFF8-673B3B4DBEC9}" type="slidenum">
              <a:rPr lang="en-US" smtClean="0"/>
              <a:t>71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could now use the equation we defined earlier to compute the anisotropic validity region for the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is sub-optimal because it defines the error with respect to the absolute variation in irradiance.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relative error measure is desirable for various reasons. (click) First, our visual system is much more sensitive to variations in contrast instead of absolute changes in intensity.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Secondly, a relative measure is independent of the absolute scale of the scene (click) and absolute intensity of the light sources.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this makes the parameters of the algorithm more compatible across dissimilar scenes.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do this, we modify the error formula by dividing the Hessian by the computed irradiance – (click) leading to this modified equation, where the only difference is the appearance of the irradiance in the numerator.</a:t>
            </a:r>
          </a:p>
        </p:txBody>
      </p:sp>
      <p:sp>
        <p:nvSpPr>
          <p:cNvPr id="4" name="Slide Number Placeholder 3"/>
          <p:cNvSpPr>
            <a:spLocks noGrp="1"/>
          </p:cNvSpPr>
          <p:nvPr>
            <p:ph type="sldNum" sz="quarter" idx="10"/>
          </p:nvPr>
        </p:nvSpPr>
        <p:spPr/>
        <p:txBody>
          <a:bodyPr/>
          <a:lstStyle/>
          <a:p>
            <a:fld id="{719FDFC7-9B7D-4524-AFF8-673B3B4DBEC9}" type="slidenum">
              <a:rPr lang="en-US" smtClean="0"/>
              <a:t>72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could now use the equation we defined earlier to compute the anisotropic validity region for the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is sub-optimal because it defines the error with respect to the absolute variation in irradiance.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relative error measure is desirable for various reasons. (click) First, our visual system is much more sensitive to variations in contrast instead of absolute changes in intensity.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Secondly, a relative measure is independent of the absolute scale of the scene (click) and absolute intensity of the light sources.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this makes the parameters of the algorithm more compatible across dissimilar scenes.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do this, we modify the error formula by dividing the Hessian by the computed irradiance – (click) leading to this modified equation, where the only difference is the appearance of the irradiance in the numerator.</a:t>
            </a:r>
          </a:p>
        </p:txBody>
      </p:sp>
      <p:sp>
        <p:nvSpPr>
          <p:cNvPr id="4" name="Slide Number Placeholder 3"/>
          <p:cNvSpPr>
            <a:spLocks noGrp="1"/>
          </p:cNvSpPr>
          <p:nvPr>
            <p:ph type="sldNum" sz="quarter" idx="10"/>
          </p:nvPr>
        </p:nvSpPr>
        <p:spPr/>
        <p:txBody>
          <a:bodyPr/>
          <a:lstStyle/>
          <a:p>
            <a:fld id="{719FDFC7-9B7D-4524-AFF8-673B3B4DBEC9}" type="slidenum">
              <a:rPr lang="en-US" smtClean="0"/>
              <a:t>73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could now use the equation we defined earlier to compute the anisotropic validity region for the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is sub-optimal because it defines the error with respect to the absolute variation in irradiance.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relative error measure is desirable for various reasons. (click) First, our visual system is much more sensitive to variations in contrast instead of absolute changes in intensity.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Secondly, a relative measure is independent of the absolute scale of the scene (click) and absolute intensity of the light sources.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this makes the parameters of the algorithm more compatible across dissimilar scenes.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do this, we modify the error formula by dividing the Hessian by the computed irradiance – (click) leading to this modified equation, where the only difference is the appearance of the irradiance in the numerator.</a:t>
            </a:r>
          </a:p>
        </p:txBody>
      </p:sp>
      <p:sp>
        <p:nvSpPr>
          <p:cNvPr id="4" name="Slide Number Placeholder 3"/>
          <p:cNvSpPr>
            <a:spLocks noGrp="1"/>
          </p:cNvSpPr>
          <p:nvPr>
            <p:ph type="sldNum" sz="quarter" idx="10"/>
          </p:nvPr>
        </p:nvSpPr>
        <p:spPr/>
        <p:txBody>
          <a:bodyPr/>
          <a:lstStyle/>
          <a:p>
            <a:fld id="{719FDFC7-9B7D-4524-AFF8-673B3B4DBEC9}" type="slidenum">
              <a:rPr lang="en-US" smtClean="0"/>
              <a:t>74</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could now use the equation we defined earlier to compute the anisotropic validity region for the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is sub-optimal because it defines the error with respect to the absolute variation in irradiance.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relative error measure is desirable for various reasons. (click) First, our visual system is much more sensitive to variations in contrast instead of absolute changes in intensity.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Secondly, a relative measure is independent of the absolute scale of the scene (click) and absolute intensity of the light sources.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this makes the parameters of the algorithm more compatible across dissimilar scenes.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do this, we modify the error formula by dividing the Hessian by the computed irradiance – (click) leading to this modified equation, where the only difference is the appearance of the irradiance in the numerator.</a:t>
            </a:r>
          </a:p>
        </p:txBody>
      </p:sp>
      <p:sp>
        <p:nvSpPr>
          <p:cNvPr id="4" name="Slide Number Placeholder 3"/>
          <p:cNvSpPr>
            <a:spLocks noGrp="1"/>
          </p:cNvSpPr>
          <p:nvPr>
            <p:ph type="sldNum" sz="quarter" idx="10"/>
          </p:nvPr>
        </p:nvSpPr>
        <p:spPr/>
        <p:txBody>
          <a:bodyPr/>
          <a:lstStyle/>
          <a:p>
            <a:fld id="{719FDFC7-9B7D-4524-AFF8-673B3B4DBEC9}" type="slidenum">
              <a:rPr lang="en-US" smtClean="0"/>
              <a:t>75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could now use the equation we defined earlier to compute the anisotropic validity region for the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is sub-optimal because it defines the error with respect to the absolute variation in irradiance.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relative error measure is desirable for various reasons. (click) First, our visual system is much more sensitive to variations in contrast instead of absolute changes in intensity.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Secondly, a relative measure is independent of the absolute scale of the scene (click) and absolute intensity of the light sources.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this makes the parameters of the algorithm more compatible across dissimilar scenes.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do this, we modify the error formula by dividing the Hessian by the computed irradiance – (click) leading to this modified equation, where the only difference is the appearance of the irradiance in the numerator.</a:t>
            </a:r>
          </a:p>
        </p:txBody>
      </p:sp>
      <p:sp>
        <p:nvSpPr>
          <p:cNvPr id="4" name="Slide Number Placeholder 3"/>
          <p:cNvSpPr>
            <a:spLocks noGrp="1"/>
          </p:cNvSpPr>
          <p:nvPr>
            <p:ph type="sldNum" sz="quarter" idx="10"/>
          </p:nvPr>
        </p:nvSpPr>
        <p:spPr/>
        <p:txBody>
          <a:bodyPr/>
          <a:lstStyle/>
          <a:p>
            <a:fld id="{719FDFC7-9B7D-4524-AFF8-673B3B4DBEC9}" type="slidenum">
              <a:rPr lang="en-US" smtClean="0"/>
              <a:t>76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could now use the equation we defined earlier to compute the anisotropic validity region for the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is sub-optimal because it defines the error with respect to the absolute variation in irradiance.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relative error measure is desirable for various reasons. (click) First, our visual system is much more sensitive to variations in contrast instead of absolute changes in intensity.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Secondly, a relative measure is independent of the absolute scale of the scene (click) and absolute intensity of the light sources.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this makes the parameters of the algorithm more compatible across dissimilar scenes.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do this, we modify the error formula by dividing the Hessian by the computed irradiance – (click) leading to this modified equation, where the only difference is the appearance of the irradiance in the numerator.</a:t>
            </a:r>
          </a:p>
        </p:txBody>
      </p:sp>
      <p:sp>
        <p:nvSpPr>
          <p:cNvPr id="4" name="Slide Number Placeholder 3"/>
          <p:cNvSpPr>
            <a:spLocks noGrp="1"/>
          </p:cNvSpPr>
          <p:nvPr>
            <p:ph type="sldNum" sz="quarter" idx="10"/>
          </p:nvPr>
        </p:nvSpPr>
        <p:spPr/>
        <p:txBody>
          <a:bodyPr/>
          <a:lstStyle/>
          <a:p>
            <a:fld id="{719FDFC7-9B7D-4524-AFF8-673B3B4DBEC9}" type="slidenum">
              <a:rPr lang="en-US" smtClean="0"/>
              <a:t>77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could now use the equation we defined earlier to compute the anisotropic validity region for the cache records.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is sub-optimal because it defines the error with respect to the absolute variation in irradiance.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 relative error measure is desirable for various reasons. (click) First, our visual system is much more sensitive to variations in contrast instead of absolute changes in intensity.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Secondly, a relative measure is independent of the absolute scale of the scene (click) and absolute intensity of the light sources.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All this makes the parameters of the algorithm more compatible across dissimilar scenes.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order to do this, we modify the error formula by dividing the Hessian by the computed irradiance – (click) leading to this modified equation, where the only difference is the appearance of the irradiance in the numerator.</a:t>
            </a:r>
          </a:p>
        </p:txBody>
      </p:sp>
      <p:sp>
        <p:nvSpPr>
          <p:cNvPr id="4" name="Slide Number Placeholder 3"/>
          <p:cNvSpPr>
            <a:spLocks noGrp="1"/>
          </p:cNvSpPr>
          <p:nvPr>
            <p:ph type="sldNum" sz="quarter" idx="10"/>
          </p:nvPr>
        </p:nvSpPr>
        <p:spPr/>
        <p:txBody>
          <a:bodyPr/>
          <a:lstStyle/>
          <a:p>
            <a:fld id="{719FDFC7-9B7D-4524-AFF8-673B3B4DBEC9}" type="slidenum">
              <a:rPr lang="en-US" smtClean="0"/>
              <a:t>78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Here we compare the cache point radii produced by absolute and relative versions of our error metric in the familiar </a:t>
            </a:r>
            <a:r>
              <a:rPr lang="en-US" i="0" baseline="0" dirty="0" err="1" smtClean="0"/>
              <a:t>Sponza</a:t>
            </a:r>
            <a:r>
              <a:rPr lang="en-US" i="0" baseline="0" dirty="0" smtClean="0"/>
              <a:t> scene.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see that the absolute measure defines larger radii in dark areas and conversely, samples densely in bright regions.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contrast, our relative measure places fewer samples in the bright regions, where absolute differences in irradiance induce lower perceived error.</a:t>
            </a:r>
          </a:p>
          <a:p>
            <a:pPr marL="0" marR="0" indent="0" algn="l" defTabSz="914400" rtl="0" eaLnBrk="1" fontAlgn="auto" latinLnBrk="0" hangingPunct="1">
              <a:lnSpc>
                <a:spcPct val="100000"/>
              </a:lnSpc>
              <a:spcBef>
                <a:spcPts val="0"/>
              </a:spcBef>
              <a:spcAft>
                <a:spcPts val="0"/>
              </a:spcAft>
              <a:buClrTx/>
              <a:buSzTx/>
              <a:buFontTx/>
              <a:buNone/>
              <a:tabLst/>
              <a:defRPr/>
            </a:pP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79</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Irradiance caching is based on the fact</a:t>
            </a:r>
            <a:r>
              <a:rPr lang="en-US" baseline="0" dirty="0" smtClean="0"/>
              <a:t> that </a:t>
            </a:r>
            <a:r>
              <a:rPr lang="en-US" dirty="0" smtClean="0"/>
              <a:t>while direct lighting</a:t>
            </a:r>
            <a:r>
              <a:rPr lang="en-US" baseline="0" dirty="0" smtClean="0"/>
              <a:t> generally has sharp discontinuities, (click) </a:t>
            </a:r>
            <a:r>
              <a:rPr lang="en-US" dirty="0" smtClean="0"/>
              <a:t>indirect illumination varies slowly</a:t>
            </a:r>
            <a:r>
              <a:rPr lang="en-US" baseline="0" dirty="0" smtClean="0"/>
              <a:t>. (click)</a:t>
            </a:r>
          </a:p>
          <a:p>
            <a:pPr lvl="0"/>
            <a:r>
              <a:rPr lang="en-US" baseline="0" dirty="0" smtClean="0"/>
              <a:t>Irradiance cache records store the indirect illumination computed at a certain location in the scene. At each new location, we see if there are any existing records we can use in the cache. If so, then we just extrapolate the irradiance from them.</a:t>
            </a:r>
          </a:p>
          <a:p>
            <a:pPr lvl="0"/>
            <a:r>
              <a:rPr lang="en-US" baseline="0" dirty="0" smtClean="0"/>
              <a:t>If not, we compute a new record by sampling the hemisphere over that new position, and insert it into the cache. (click)</a:t>
            </a:r>
          </a:p>
          <a:p>
            <a:pPr lvl="0"/>
            <a:r>
              <a:rPr lang="en-US" baseline="0" dirty="0" smtClean="0"/>
              <a:t>We continue in this way until we have rendered the entire image.</a:t>
            </a:r>
          </a:p>
        </p:txBody>
      </p:sp>
      <p:sp>
        <p:nvSpPr>
          <p:cNvPr id="4" name="Slide Number Placeholder 3"/>
          <p:cNvSpPr>
            <a:spLocks noGrp="1"/>
          </p:cNvSpPr>
          <p:nvPr>
            <p:ph type="sldNum" sz="quarter" idx="10"/>
          </p:nvPr>
        </p:nvSpPr>
        <p:spPr/>
        <p:txBody>
          <a:bodyPr/>
          <a:lstStyle/>
          <a:p>
            <a:fld id="{719FDFC7-9B7D-4524-AFF8-673B3B4DBEC9}" type="slidenum">
              <a:rPr lang="en-US" smtClean="0"/>
              <a:t>8</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also compare the difference between an isotropic and anisotropic version of the error measure.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Anisotropic records adapt their eccentricity to the local irradiance curvature, (click) allowing for fewer cache records for the same error threshold.</a:t>
            </a:r>
          </a:p>
        </p:txBody>
      </p:sp>
      <p:sp>
        <p:nvSpPr>
          <p:cNvPr id="4" name="Slide Number Placeholder 3"/>
          <p:cNvSpPr>
            <a:spLocks noGrp="1"/>
          </p:cNvSpPr>
          <p:nvPr>
            <p:ph type="sldNum" sz="quarter" idx="10"/>
          </p:nvPr>
        </p:nvSpPr>
        <p:spPr/>
        <p:txBody>
          <a:bodyPr/>
          <a:lstStyle/>
          <a:p>
            <a:fld id="{719FDFC7-9B7D-4524-AFF8-673B3B4DBEC9}" type="slidenum">
              <a:rPr lang="en-US" smtClean="0"/>
              <a:t>80</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also compare the difference between an isotropic and anisotropic version of the error measure.</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Anisotropic records adapt their eccentricity to the local irradiance curvature, (click) allowing for fewer cache records for the same error threshold.</a:t>
            </a:r>
          </a:p>
        </p:txBody>
      </p:sp>
      <p:sp>
        <p:nvSpPr>
          <p:cNvPr id="4" name="Slide Number Placeholder 3"/>
          <p:cNvSpPr>
            <a:spLocks noGrp="1"/>
          </p:cNvSpPr>
          <p:nvPr>
            <p:ph type="sldNum" sz="quarter" idx="10"/>
          </p:nvPr>
        </p:nvSpPr>
        <p:spPr/>
        <p:txBody>
          <a:bodyPr/>
          <a:lstStyle/>
          <a:p>
            <a:fld id="{719FDFC7-9B7D-4524-AFF8-673B3B4DBEC9}" type="slidenum">
              <a:rPr lang="en-US" smtClean="0"/>
              <a:t>81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fundamental problem of a radiometric approach is that, if all or even most of the gather rays return black, the resulting radii can be undefined or infinite.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Of course, this is rarely a problem if we compute multiple bounces of indirect lighting, but its very common if we’re only computing a single bounce.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err="1" smtClean="0"/>
              <a:t>Jarosz</a:t>
            </a:r>
            <a:r>
              <a:rPr lang="en-US" i="0" baseline="0" dirty="0" smtClean="0"/>
              <a:t> et al solved this issue by reverting to a completely geometric, though still Hessian-based, error measure, that they termed the Geometric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of this “all in” approach, we add 1% of the irradiance to the radiance of all triangles in our mesh representation before computing the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Only in the special case where all rays return black, we set the radiance of all the triangles to 1.</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has the effect of reverting to a purely geometric approach only when absolutely necessary.</a:t>
            </a:r>
          </a:p>
        </p:txBody>
      </p:sp>
      <p:sp>
        <p:nvSpPr>
          <p:cNvPr id="4" name="Slide Number Placeholder 3"/>
          <p:cNvSpPr>
            <a:spLocks noGrp="1"/>
          </p:cNvSpPr>
          <p:nvPr>
            <p:ph type="sldNum" sz="quarter" idx="10"/>
          </p:nvPr>
        </p:nvSpPr>
        <p:spPr/>
        <p:txBody>
          <a:bodyPr/>
          <a:lstStyle/>
          <a:p>
            <a:fld id="{719FDFC7-9B7D-4524-AFF8-673B3B4DBEC9}" type="slidenum">
              <a:rPr lang="en-US" smtClean="0"/>
              <a:t>82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fundamental problem of a radiometric approach is that, if all or even most of the gather rays return black, the resulting radii can be undefined or infinite.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Of course, this is rarely a problem if we compute multiple bounces of indirect lighting, but its very common if we’re only computing a single bounce.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err="1" smtClean="0"/>
              <a:t>Jarosz</a:t>
            </a:r>
            <a:r>
              <a:rPr lang="en-US" i="0" baseline="0" dirty="0" smtClean="0"/>
              <a:t> et al solved this issue by reverting to a completely geometric, though still Hessian-based, error measure, that they termed the Geometric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of this “all in” approach, we add 1% of the irradiance to the radiance of all triangles in our mesh representation before computing the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Only in the special case where all rays return black, we set the radiance of all the triangles to 1.</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has the effect of reverting to a purely geometric approach only when absolutely necessary.</a:t>
            </a:r>
          </a:p>
        </p:txBody>
      </p:sp>
      <p:sp>
        <p:nvSpPr>
          <p:cNvPr id="4" name="Slide Number Placeholder 3"/>
          <p:cNvSpPr>
            <a:spLocks noGrp="1"/>
          </p:cNvSpPr>
          <p:nvPr>
            <p:ph type="sldNum" sz="quarter" idx="10"/>
          </p:nvPr>
        </p:nvSpPr>
        <p:spPr/>
        <p:txBody>
          <a:bodyPr/>
          <a:lstStyle/>
          <a:p>
            <a:fld id="{719FDFC7-9B7D-4524-AFF8-673B3B4DBEC9}" type="slidenum">
              <a:rPr lang="en-US" smtClean="0"/>
              <a:t>83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fundamental problem of a radiometric approach is that, if all or even most of the gather rays return black, the resulting radii can be undefined or infinite.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Of course, this is rarely a problem if we compute multiple bounces of indirect lighting, but its very common if we’re only computing a single bounce.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err="1" smtClean="0"/>
              <a:t>Jarosz</a:t>
            </a:r>
            <a:r>
              <a:rPr lang="en-US" i="0" baseline="0" dirty="0" smtClean="0"/>
              <a:t> et al solved this issue by reverting to a completely geometric, though still Hessian-based, error measure, that they termed the Geometric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of this “all in” approach, we add 1% of the irradiance to the radiance of all triangles in our mesh representation before computing the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Only in the special case where all rays return black, we set the radiance of all the triangles to 1.</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has the effect of reverting to a purely geometric approach only when absolutely necessary.</a:t>
            </a:r>
          </a:p>
        </p:txBody>
      </p:sp>
      <p:sp>
        <p:nvSpPr>
          <p:cNvPr id="4" name="Slide Number Placeholder 3"/>
          <p:cNvSpPr>
            <a:spLocks noGrp="1"/>
          </p:cNvSpPr>
          <p:nvPr>
            <p:ph type="sldNum" sz="quarter" idx="10"/>
          </p:nvPr>
        </p:nvSpPr>
        <p:spPr/>
        <p:txBody>
          <a:bodyPr/>
          <a:lstStyle/>
          <a:p>
            <a:fld id="{719FDFC7-9B7D-4524-AFF8-673B3B4DBEC9}" type="slidenum">
              <a:rPr lang="en-US" smtClean="0"/>
              <a:t>84</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fundamental problem of a radiometric approach is that, if all or even most of the gather rays return black, the resulting radii can be undefined or infinite.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Of course, this is rarely a problem if we compute multiple bounces of indirect lighting, but its very common if we’re only computing a single bounce.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err="1" smtClean="0"/>
              <a:t>Jarosz</a:t>
            </a:r>
            <a:r>
              <a:rPr lang="en-US" i="0" baseline="0" dirty="0" smtClean="0"/>
              <a:t> et al solved this issue by reverting to a completely geometric, though still Hessian-based, error measure, that they termed the Geometric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of this “all in” approach, we add 1% of the irradiance to the radiance of all triangles in our mesh representation before computing the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Only in the special case where all rays return black, we set the radiance of all the triangles to 1.</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has the effect of reverting to a purely geometric approach only when absolutely necessary.</a:t>
            </a:r>
          </a:p>
        </p:txBody>
      </p:sp>
      <p:sp>
        <p:nvSpPr>
          <p:cNvPr id="4" name="Slide Number Placeholder 3"/>
          <p:cNvSpPr>
            <a:spLocks noGrp="1"/>
          </p:cNvSpPr>
          <p:nvPr>
            <p:ph type="sldNum" sz="quarter" idx="10"/>
          </p:nvPr>
        </p:nvSpPr>
        <p:spPr/>
        <p:txBody>
          <a:bodyPr/>
          <a:lstStyle/>
          <a:p>
            <a:fld id="{719FDFC7-9B7D-4524-AFF8-673B3B4DBEC9}" type="slidenum">
              <a:rPr lang="en-US" smtClean="0"/>
              <a:t>85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One fundamental problem of a radiometric approach is that, if all or even most of the gather rays return black, the resulting radii can be undefined or infinite.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Of course, this is rarely a problem if we compute multiple bounces of indirect lighting, but its very common if we’re only computing a single bounce.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err="1" smtClean="0"/>
              <a:t>Jarosz</a:t>
            </a:r>
            <a:r>
              <a:rPr lang="en-US" i="0" baseline="0" dirty="0" smtClean="0"/>
              <a:t> et al solved this issue by reverting to a completely geometric, though still Hessian-based, error measure, that they termed the Geometric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Instead of this “all in” approach, we add 1% of the irradiance to the radiance of all triangles in our mesh representation before computing the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Only in the special case where all rays return black, we set the radiance of all the triangles to 1.</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has the effect of reverting to a purely geometric approach only when absolutely necessary.</a:t>
            </a:r>
          </a:p>
        </p:txBody>
      </p:sp>
      <p:sp>
        <p:nvSpPr>
          <p:cNvPr id="4" name="Slide Number Placeholder 3"/>
          <p:cNvSpPr>
            <a:spLocks noGrp="1"/>
          </p:cNvSpPr>
          <p:nvPr>
            <p:ph type="sldNum" sz="quarter" idx="10"/>
          </p:nvPr>
        </p:nvSpPr>
        <p:spPr/>
        <p:txBody>
          <a:bodyPr/>
          <a:lstStyle/>
          <a:p>
            <a:fld id="{719FDFC7-9B7D-4524-AFF8-673B3B4DBEC9}" type="slidenum">
              <a:rPr lang="en-US" smtClean="0"/>
              <a:t>86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Here, we compare the Radiometric Hessian by </a:t>
            </a:r>
            <a:r>
              <a:rPr lang="en-US" i="0" baseline="0" dirty="0" err="1" smtClean="0"/>
              <a:t>Jarosz</a:t>
            </a:r>
            <a:r>
              <a:rPr lang="en-US" i="0" baseline="0" dirty="0" smtClean="0"/>
              <a:t> et al to our new Occlusion Hessian. </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While going from an absolute to a relative measure and then adding 1% of irradiance, improves both methods, the largest improvement is still achieved by going from the occlusion-less Hessian to our new occlusion-aware Hessian.</a:t>
            </a:r>
          </a:p>
        </p:txBody>
      </p:sp>
      <p:sp>
        <p:nvSpPr>
          <p:cNvPr id="4" name="Slide Number Placeholder 3"/>
          <p:cNvSpPr>
            <a:spLocks noGrp="1"/>
          </p:cNvSpPr>
          <p:nvPr>
            <p:ph type="sldNum" sz="quarter" idx="10"/>
          </p:nvPr>
        </p:nvSpPr>
        <p:spPr/>
        <p:txBody>
          <a:bodyPr/>
          <a:lstStyle/>
          <a:p>
            <a:fld id="{719FDFC7-9B7D-4524-AFF8-673B3B4DBEC9}" type="slidenum">
              <a:rPr lang="en-US" smtClean="0"/>
              <a:t>87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rotations, we could in principle apply the same approach as we did for translation and derive a rotational irradiance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would only attempt to estimate the change induced by rotation to the cosine foreshortening term. The common thought is that there are no changes in occlusion when we simply rotate the surface, which is not really true. In practice, the effect of geometry below the horizon becoming visible after a rotation dwarfs the effect of the change in the cosine term, and unfortunately there is no robust way to try and approximate this.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face of these problems, we adopt the approach proposed by </a:t>
            </a:r>
            <a:r>
              <a:rPr lang="en-US" i="0" baseline="0" dirty="0" err="1" smtClean="0"/>
              <a:t>Tabellion</a:t>
            </a:r>
            <a:r>
              <a:rPr lang="en-US" i="0" baseline="0" dirty="0" smtClean="0"/>
              <a:t> and </a:t>
            </a:r>
            <a:r>
              <a:rPr lang="en-US" i="0" baseline="0" dirty="0" err="1" smtClean="0"/>
              <a:t>Lamorlette</a:t>
            </a:r>
            <a:r>
              <a:rPr lang="en-US" i="0" baseline="0" dirty="0" smtClean="0"/>
              <a:t> in 2004. We simply enforce a maximum deviation angle beyond which no interpolation is allowed. </a:t>
            </a:r>
          </a:p>
        </p:txBody>
      </p:sp>
      <p:sp>
        <p:nvSpPr>
          <p:cNvPr id="4" name="Slide Number Placeholder 3"/>
          <p:cNvSpPr>
            <a:spLocks noGrp="1"/>
          </p:cNvSpPr>
          <p:nvPr>
            <p:ph type="sldNum" sz="quarter" idx="10"/>
          </p:nvPr>
        </p:nvSpPr>
        <p:spPr/>
        <p:txBody>
          <a:bodyPr/>
          <a:lstStyle/>
          <a:p>
            <a:fld id="{719FDFC7-9B7D-4524-AFF8-673B3B4DBEC9}" type="slidenum">
              <a:rPr lang="en-US" smtClean="0"/>
              <a:t>88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rotations, we could in principle apply the same approach as we did for translation and derive a rotational irradiance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would only attempt to estimate the change induced by rotation to the cosine foreshortening term. The common thought is that there are no changes in occlusion when we simply rotate the surface, which is not really true. In practice, the effect of geometry below the horizon becoming visible after a rotation dwarfs the effect of the change in the cosine term, and unfortunately there is no robust way to try and approximate this.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face of these problems, we adopt the approach proposed by </a:t>
            </a:r>
            <a:r>
              <a:rPr lang="en-US" i="0" baseline="0" dirty="0" err="1" smtClean="0"/>
              <a:t>Tabellion</a:t>
            </a:r>
            <a:r>
              <a:rPr lang="en-US" i="0" baseline="0" dirty="0" smtClean="0"/>
              <a:t> and </a:t>
            </a:r>
            <a:r>
              <a:rPr lang="en-US" i="0" baseline="0" dirty="0" err="1" smtClean="0"/>
              <a:t>Lamorlette</a:t>
            </a:r>
            <a:r>
              <a:rPr lang="en-US" i="0" baseline="0" dirty="0" smtClean="0"/>
              <a:t> in 2004. We simply enforce a maximum deviation angle beyond which no interpolation is allowed. </a:t>
            </a:r>
          </a:p>
        </p:txBody>
      </p:sp>
      <p:sp>
        <p:nvSpPr>
          <p:cNvPr id="4" name="Slide Number Placeholder 3"/>
          <p:cNvSpPr>
            <a:spLocks noGrp="1"/>
          </p:cNvSpPr>
          <p:nvPr>
            <p:ph type="sldNum" sz="quarter" idx="10"/>
          </p:nvPr>
        </p:nvSpPr>
        <p:spPr/>
        <p:txBody>
          <a:bodyPr/>
          <a:lstStyle/>
          <a:p>
            <a:fld id="{719FDFC7-9B7D-4524-AFF8-673B3B4DBEC9}" type="slidenum">
              <a:rPr lang="en-US" smtClean="0"/>
              <a:t>89</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dirty="0" smtClean="0"/>
              <a:t>The decision of when we</a:t>
            </a:r>
            <a:r>
              <a:rPr lang="en-US" baseline="0" dirty="0" smtClean="0"/>
              <a:t> can use the cached records to interpolate the irradiance is therefore crucial. The idea is to define some sort of measure that tells us how much error we get from interpolation when compared to the value we would get if we instead sampled the irradiance. (click) Improper error-control can lead to large artifacts in the rendered image. (click)</a:t>
            </a:r>
          </a:p>
          <a:p>
            <a:pPr lvl="0"/>
            <a:r>
              <a:rPr lang="en-US" baseline="0" dirty="0" smtClean="0"/>
              <a:t>In this paper, we deal precisely with this aspect of irradiance caching.</a:t>
            </a:r>
          </a:p>
          <a:p>
            <a:pPr lvl="0"/>
            <a:r>
              <a:rPr lang="en-US" baseline="0" dirty="0" smtClean="0"/>
              <a:t>Our goal is to improve the error control method in order to make irradiance caching more robust, more efficient and easier to control.</a:t>
            </a:r>
          </a:p>
        </p:txBody>
      </p:sp>
      <p:sp>
        <p:nvSpPr>
          <p:cNvPr id="4" name="Slide Number Placeholder 3"/>
          <p:cNvSpPr>
            <a:spLocks noGrp="1"/>
          </p:cNvSpPr>
          <p:nvPr>
            <p:ph type="sldNum" sz="quarter" idx="10"/>
          </p:nvPr>
        </p:nvSpPr>
        <p:spPr/>
        <p:txBody>
          <a:bodyPr/>
          <a:lstStyle/>
          <a:p>
            <a:fld id="{719FDFC7-9B7D-4524-AFF8-673B3B4DBEC9}" type="slidenum">
              <a:rPr lang="en-US" smtClean="0"/>
              <a:t>9</a:t>
            </a:fld>
            <a:endParaRPr lang="en-US"/>
          </a:p>
        </p:txBody>
      </p:sp>
    </p:spTree>
    <p:extLst>
      <p:ext uri="{BB962C8B-B14F-4D97-AF65-F5344CB8AC3E}">
        <p14:creationId xmlns:p14="http://schemas.microsoft.com/office/powerpoint/2010/main" val="3696806571"/>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rotations, we could in principle apply the same approach as we did for translation and derive a rotational irradiance Hessian.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However, this would only attempt to estimate the change induced by rotation to the cosine foreshortening term. The common thought is that there are no changes in occlusion when we simply rotate the surface, which is not really true. In practice, the effect of geometry below the horizon becoming visible after a rotation dwarfs the effect of the change in the cosine term, and unfortunately there is no robust way to try and approximate this.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face of these problems, we adopt the approach proposed by </a:t>
            </a:r>
            <a:r>
              <a:rPr lang="en-US" i="0" baseline="0" dirty="0" err="1" smtClean="0"/>
              <a:t>Tabellion</a:t>
            </a:r>
            <a:r>
              <a:rPr lang="en-US" i="0" baseline="0" dirty="0" smtClean="0"/>
              <a:t> and </a:t>
            </a:r>
            <a:r>
              <a:rPr lang="en-US" i="0" baseline="0" dirty="0" err="1" smtClean="0"/>
              <a:t>Lamorlette</a:t>
            </a:r>
            <a:r>
              <a:rPr lang="en-US" i="0" baseline="0" dirty="0" smtClean="0"/>
              <a:t> in 2004. We simply enforce a maximum deviation angle beyond which no interpolation is allowed. </a:t>
            </a:r>
          </a:p>
        </p:txBody>
      </p:sp>
      <p:sp>
        <p:nvSpPr>
          <p:cNvPr id="4" name="Slide Number Placeholder 3"/>
          <p:cNvSpPr>
            <a:spLocks noGrp="1"/>
          </p:cNvSpPr>
          <p:nvPr>
            <p:ph type="sldNum" sz="quarter" idx="10"/>
          </p:nvPr>
        </p:nvSpPr>
        <p:spPr/>
        <p:txBody>
          <a:bodyPr/>
          <a:lstStyle/>
          <a:p>
            <a:fld id="{719FDFC7-9B7D-4524-AFF8-673B3B4DBEC9}" type="slidenum">
              <a:rPr lang="en-US" smtClean="0"/>
              <a:t>90</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With respect to storage, there are really no surprises. As for any implementation that uses gradients for interpolation, we store the sample location, the normal, the computed irradiance and the translation and rotation gradients.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Since we support anisotropic radii, we also need to store both anisotropic radii, as well as the corresponding eigenvectors.</a:t>
            </a:r>
          </a:p>
        </p:txBody>
      </p:sp>
      <p:sp>
        <p:nvSpPr>
          <p:cNvPr id="4" name="Slide Number Placeholder 3"/>
          <p:cNvSpPr>
            <a:spLocks noGrp="1"/>
          </p:cNvSpPr>
          <p:nvPr>
            <p:ph type="sldNum" sz="quarter" idx="10"/>
          </p:nvPr>
        </p:nvSpPr>
        <p:spPr/>
        <p:txBody>
          <a:bodyPr/>
          <a:lstStyle/>
          <a:p>
            <a:fld id="{719FDFC7-9B7D-4524-AFF8-673B3B4DBEC9}" type="slidenum">
              <a:rPr lang="en-US" smtClean="0"/>
              <a:t>91</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With respect to storage, there are really no surprises. As for any implementation that uses gradients for interpolation, we store the sample location, the normal, the computed irradiance and the translation and rotation gradients.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Since we support anisotropic radii, we also need to store both anisotropic radii, as well as the corresponding eigenvectors.</a:t>
            </a:r>
          </a:p>
        </p:txBody>
      </p:sp>
      <p:sp>
        <p:nvSpPr>
          <p:cNvPr id="4" name="Slide Number Placeholder 3"/>
          <p:cNvSpPr>
            <a:spLocks noGrp="1"/>
          </p:cNvSpPr>
          <p:nvPr>
            <p:ph type="sldNum" sz="quarter" idx="10"/>
          </p:nvPr>
        </p:nvSpPr>
        <p:spPr/>
        <p:txBody>
          <a:bodyPr/>
          <a:lstStyle/>
          <a:p>
            <a:fld id="{719FDFC7-9B7D-4524-AFF8-673B3B4DBEC9}" type="slidenum">
              <a:rPr lang="en-US" smtClean="0"/>
              <a:t>92</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Now for some 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implemented all methods by modifying the irradiance caching implementation included in PBRT.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split-sphere heuristic, we used the standard fixes used to control the method – adding minimum and maximum image space radii, etc.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we used 4000 rays for each irradiance sample.</a:t>
            </a:r>
          </a:p>
        </p:txBody>
      </p:sp>
      <p:sp>
        <p:nvSpPr>
          <p:cNvPr id="4" name="Slide Number Placeholder 3"/>
          <p:cNvSpPr>
            <a:spLocks noGrp="1"/>
          </p:cNvSpPr>
          <p:nvPr>
            <p:ph type="sldNum" sz="quarter" idx="10"/>
          </p:nvPr>
        </p:nvSpPr>
        <p:spPr/>
        <p:txBody>
          <a:bodyPr/>
          <a:lstStyle/>
          <a:p>
            <a:fld id="{719FDFC7-9B7D-4524-AFF8-673B3B4DBEC9}" type="slidenum">
              <a:rPr lang="en-US" smtClean="0"/>
              <a:t>93</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Now for some 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implemented all methods by modifying the irradiance caching implementation included in PBRT.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split-sphere heuristic, we used the standard fixes used to control the method – adding minimum and maximum image space radii, etc.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we used 4000 rays for each irradiance sample.</a:t>
            </a:r>
          </a:p>
        </p:txBody>
      </p:sp>
      <p:sp>
        <p:nvSpPr>
          <p:cNvPr id="4" name="Slide Number Placeholder 3"/>
          <p:cNvSpPr>
            <a:spLocks noGrp="1"/>
          </p:cNvSpPr>
          <p:nvPr>
            <p:ph type="sldNum" sz="quarter" idx="10"/>
          </p:nvPr>
        </p:nvSpPr>
        <p:spPr/>
        <p:txBody>
          <a:bodyPr/>
          <a:lstStyle/>
          <a:p>
            <a:fld id="{719FDFC7-9B7D-4524-AFF8-673B3B4DBEC9}" type="slidenum">
              <a:rPr lang="en-US" smtClean="0"/>
              <a:t>94</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Now for some results.</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implemented all methods by modifying the irradiance caching implementation included in PBRT.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In the case of the split-sphere heuristic, we used the standard fixes used to control the method – adding minimum and maximum image space radii, etc.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Finally, we used 4000 rays for each irradiance sample.</a:t>
            </a:r>
          </a:p>
        </p:txBody>
      </p:sp>
      <p:sp>
        <p:nvSpPr>
          <p:cNvPr id="4" name="Slide Number Placeholder 3"/>
          <p:cNvSpPr>
            <a:spLocks noGrp="1"/>
          </p:cNvSpPr>
          <p:nvPr>
            <p:ph type="sldNum" sz="quarter" idx="10"/>
          </p:nvPr>
        </p:nvSpPr>
        <p:spPr/>
        <p:txBody>
          <a:bodyPr/>
          <a:lstStyle/>
          <a:p>
            <a:fld id="{719FDFC7-9B7D-4524-AFF8-673B3B4DBEC9}" type="slidenum">
              <a:rPr lang="en-US" smtClean="0"/>
              <a:t>95</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image shows a rendering of the irradiance in the familiar Cornell Box scene. We only show the irradiance to make comparison easier, and the square outlines show the regions of the image we’ll focus 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see how the split-sphere heavily concentrates samples in corners and other geometric features of the scene, leading to strong artifacts, even when we clamp the maximum cache point radius.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Hessian-based methods proposed by </a:t>
            </a:r>
            <a:r>
              <a:rPr lang="en-US" i="0" baseline="0" dirty="0" err="1" smtClean="0"/>
              <a:t>Jarosz</a:t>
            </a:r>
            <a:r>
              <a:rPr lang="en-US" i="0" baseline="0" dirty="0" smtClean="0"/>
              <a:t> et al do a lot better, but the radiometric hessian still suffers from jarring artifacts, and even the geometric Hessian shows subtle artifacts in the ceiling region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you can see, our new method produces the best cache point distribution in this scene, with the least visible artifacts and lowest RMS error.</a:t>
            </a:r>
          </a:p>
        </p:txBody>
      </p:sp>
      <p:sp>
        <p:nvSpPr>
          <p:cNvPr id="4" name="Slide Number Placeholder 3"/>
          <p:cNvSpPr>
            <a:spLocks noGrp="1"/>
          </p:cNvSpPr>
          <p:nvPr>
            <p:ph type="sldNum" sz="quarter" idx="10"/>
          </p:nvPr>
        </p:nvSpPr>
        <p:spPr/>
        <p:txBody>
          <a:bodyPr/>
          <a:lstStyle/>
          <a:p>
            <a:fld id="{719FDFC7-9B7D-4524-AFF8-673B3B4DBEC9}" type="slidenum">
              <a:rPr lang="en-US" smtClean="0"/>
              <a:t>96</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image shows a rendering of the irradiance in the familiar Cornell Box scene. We only show the irradiance to make comparison easier, and the square outlines show the regions of the image we’ll focus 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see how the split-sphere heavily concentrates samples in corners and other geometric features of the scene, leading to strong artifacts, even when we clamp the maximum cache point radius.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Hessian-based methods proposed by </a:t>
            </a:r>
            <a:r>
              <a:rPr lang="en-US" i="0" baseline="0" dirty="0" err="1" smtClean="0"/>
              <a:t>Jarosz</a:t>
            </a:r>
            <a:r>
              <a:rPr lang="en-US" i="0" baseline="0" dirty="0" smtClean="0"/>
              <a:t> et al do a lot better, but the radiometric hessian still suffers from jarring artifacts, and even the geometric Hessian shows subtle artifacts in the ceiling region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you can see, our new method produces the best cache point distribution in this scene, with the least visible artifacts and lowest RMS error.</a:t>
            </a:r>
          </a:p>
        </p:txBody>
      </p:sp>
      <p:sp>
        <p:nvSpPr>
          <p:cNvPr id="4" name="Slide Number Placeholder 3"/>
          <p:cNvSpPr>
            <a:spLocks noGrp="1"/>
          </p:cNvSpPr>
          <p:nvPr>
            <p:ph type="sldNum" sz="quarter" idx="10"/>
          </p:nvPr>
        </p:nvSpPr>
        <p:spPr/>
        <p:txBody>
          <a:bodyPr/>
          <a:lstStyle/>
          <a:p>
            <a:fld id="{719FDFC7-9B7D-4524-AFF8-673B3B4DBEC9}" type="slidenum">
              <a:rPr lang="en-US" smtClean="0"/>
              <a:t>97</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image shows a rendering of the irradiance in the familiar Cornell Box scene. We only show the irradiance to make comparison easier, and the square outlines show the regions of the image we’ll focus 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see how the split-sphere heavily concentrates samples in corners and other geometric features of the scene, leading to strong artifacts, even when we clamp the maximum cache point radius.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Hessian-based methods proposed by </a:t>
            </a:r>
            <a:r>
              <a:rPr lang="en-US" i="0" baseline="0" dirty="0" err="1" smtClean="0"/>
              <a:t>Jarosz</a:t>
            </a:r>
            <a:r>
              <a:rPr lang="en-US" i="0" baseline="0" dirty="0" smtClean="0"/>
              <a:t> et al do a lot better, but the radiometric hessian still suffers from jarring artifacts, and even the geometric Hessian shows subtle artifacts in the ceiling region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you can see, our new method produces the best cache point distribution in this scene, with the least visible artifacts </a:t>
            </a:r>
            <a:r>
              <a:rPr lang="en-US" i="0" baseline="0" smtClean="0"/>
              <a:t>and lowest RMS error.</a:t>
            </a: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98</a:t>
            </a:fld>
            <a:endParaRPr lang="en-US" dirty="0"/>
          </a:p>
        </p:txBody>
      </p:sp>
    </p:spTree>
    <p:extLst>
      <p:ext uri="{BB962C8B-B14F-4D97-AF65-F5344CB8AC3E}">
        <p14:creationId xmlns:p14="http://schemas.microsoft.com/office/powerpoint/2010/main" val="273326325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This image shows a rendering of the irradiance in the familiar Cornell Box scene. We only show the irradiance to make comparison easier, and the square outlines show the regions of the image we’ll focus 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We can see how the split-sphere heavily concentrates samples in corners and other geometric features of the scene, leading to strong artifacts, even when we clamp the maximum cache point radius.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The Hessian-based methods proposed by </a:t>
            </a:r>
            <a:r>
              <a:rPr lang="en-US" i="0" baseline="0" dirty="0" err="1" smtClean="0"/>
              <a:t>Jarosz</a:t>
            </a:r>
            <a:r>
              <a:rPr lang="en-US" i="0" baseline="0" dirty="0" smtClean="0"/>
              <a:t> et al do a lot better, but the radiometric hessian still suffers from jarring artifacts, and even the geometric Hessian shows subtle artifacts in the ceiling region (click)</a:t>
            </a:r>
          </a:p>
          <a:p>
            <a:pPr marL="0" marR="0" indent="0" algn="l" defTabSz="914400" rtl="0" eaLnBrk="1" fontAlgn="auto" latinLnBrk="0" hangingPunct="1">
              <a:lnSpc>
                <a:spcPct val="100000"/>
              </a:lnSpc>
              <a:spcBef>
                <a:spcPts val="0"/>
              </a:spcBef>
              <a:spcAft>
                <a:spcPts val="0"/>
              </a:spcAft>
              <a:buClrTx/>
              <a:buSzTx/>
              <a:buFontTx/>
              <a:buNone/>
              <a:tabLst/>
              <a:defRPr/>
            </a:pPr>
            <a:r>
              <a:rPr lang="en-US" i="0" baseline="0" dirty="0" smtClean="0"/>
              <a:t>As you can see, our new method produces the best cache point distribution in this scene, with the least visible artifacts </a:t>
            </a:r>
            <a:r>
              <a:rPr lang="en-US" i="0" baseline="0" smtClean="0"/>
              <a:t>and lowest RMS error.</a:t>
            </a:r>
            <a:endParaRPr lang="en-US" i="0" baseline="0" dirty="0" smtClean="0"/>
          </a:p>
        </p:txBody>
      </p:sp>
      <p:sp>
        <p:nvSpPr>
          <p:cNvPr id="4" name="Slide Number Placeholder 3"/>
          <p:cNvSpPr>
            <a:spLocks noGrp="1"/>
          </p:cNvSpPr>
          <p:nvPr>
            <p:ph type="sldNum" sz="quarter" idx="10"/>
          </p:nvPr>
        </p:nvSpPr>
        <p:spPr/>
        <p:txBody>
          <a:bodyPr/>
          <a:lstStyle/>
          <a:p>
            <a:fld id="{719FDFC7-9B7D-4524-AFF8-673B3B4DBEC9}" type="slidenum">
              <a:rPr lang="en-US" smtClean="0"/>
              <a:t>99</a:t>
            </a:fld>
            <a:endParaRPr lang="en-US" dirty="0"/>
          </a:p>
        </p:txBody>
      </p:sp>
    </p:spTree>
    <p:extLst>
      <p:ext uri="{BB962C8B-B14F-4D97-AF65-F5344CB8AC3E}">
        <p14:creationId xmlns:p14="http://schemas.microsoft.com/office/powerpoint/2010/main" val="273326325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D84D1C2C-04C6-4F6F-8421-0F5222F1606E}" type="datetime1">
              <a:rPr lang="en-US" smtClean="0"/>
              <a:t>11/30/2012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127480024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F41145C6-8C47-4ECD-8A33-E64C670DBB1A}" type="datetime1">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122453863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79FA9F8-481F-48DC-B703-30091F5BEE82}" type="datetime1">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39631108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9CAD2A46-36FE-4580-99FB-45CC2DF63583}" type="datetime1">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23938895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34E5A4BF-BF69-42C0-A7D5-ECC1CAEBEA90}" type="datetime1">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321785504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F154C7FC-2AA8-423C-AFBC-8D41DE955BF5}" type="datetime1">
              <a:rPr lang="en-US" smtClean="0"/>
              <a:t>11/30/2012</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21285756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4E3B15DE-F40D-4E71-86EF-24FB3E45AC65}" type="datetime1">
              <a:rPr lang="en-US" smtClean="0"/>
              <a:t>11/30/2012</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213073044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58EDC8A-645B-46E5-8E99-1FFDC25A91D9}" type="datetime1">
              <a:rPr lang="en-US" smtClean="0"/>
              <a:t>11/30/2012</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4485823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4BFB6DB-2BD7-4494-B35A-CBBFCAA63EBD}" type="datetime1">
              <a:rPr lang="en-US" smtClean="0"/>
              <a:t>11/30/2012</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207956833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76ED1E1C-D623-4BAF-81ED-C8E172BDF025}" type="datetime1">
              <a:rPr lang="en-US" smtClean="0"/>
              <a:t>11/30/2012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36872377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A509DF75-505E-452D-A80D-632FC24F2956}" type="datetime1">
              <a:rPr lang="en-US" smtClean="0"/>
              <a:t>11/30/2012</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B2857FF7-7A46-4757-A898-9AF144B7234C}" type="slidenum">
              <a:rPr lang="en-US" smtClean="0"/>
              <a:t>‹#›</a:t>
            </a:fld>
            <a:endParaRPr lang="en-US" dirty="0"/>
          </a:p>
        </p:txBody>
      </p:sp>
    </p:spTree>
    <p:extLst>
      <p:ext uri="{BB962C8B-B14F-4D97-AF65-F5344CB8AC3E}">
        <p14:creationId xmlns:p14="http://schemas.microsoft.com/office/powerpoint/2010/main" val="8564091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B1F3668-89CC-466C-A4F7-4B236E474C8D}" type="datetime1">
              <a:rPr lang="en-US" smtClean="0"/>
              <a:t>11/30/2012</a:t>
            </a:fld>
            <a:endParaRPr lang="en-US" dirty="0"/>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2857FF7-7A46-4757-A898-9AF144B7234C}" type="slidenum">
              <a:rPr lang="en-US" smtClean="0"/>
              <a:t>‹#›</a:t>
            </a:fld>
            <a:endParaRPr lang="en-US" dirty="0"/>
          </a:p>
        </p:txBody>
      </p:sp>
    </p:spTree>
    <p:extLst>
      <p:ext uri="{BB962C8B-B14F-4D97-AF65-F5344CB8AC3E}">
        <p14:creationId xmlns:p14="http://schemas.microsoft.com/office/powerpoint/2010/main" val="722788594"/>
      </p:ext>
    </p:extLst>
  </p:cSld>
  <p:clrMap bg1="lt1" tx1="dk1" bg2="lt2" tx2="dk2" accent1="accent1" accent2="accent2" accent3="accent3" accent4="accent4" accent5="accent5" accent6="accent6" hlink="hlink" folHlink="folHlink"/>
  <p:sldLayoutIdLst>
    <p:sldLayoutId id="2147483652" r:id="rId1"/>
    <p:sldLayoutId id="2147483649" r:id="rId2"/>
    <p:sldLayoutId id="2147483650" r:id="rId3"/>
    <p:sldLayoutId id="2147483651" r:id="rId4"/>
    <p:sldLayoutId id="2147483653" r:id="rId5"/>
    <p:sldLayoutId id="2147483654" r:id="rId6"/>
    <p:sldLayoutId id="2147483655" r:id="rId7"/>
    <p:sldLayoutId id="2147483656" r:id="rId8"/>
    <p:sldLayoutId id="2147483657" r:id="rId9"/>
    <p:sldLayoutId id="2147483658" r:id="rId10"/>
    <p:sldLayoutId id="2147483659" r:id="rId11"/>
  </p:sldLayoutIdLst>
  <p:hf hdr="0" ftr="0" dt="0"/>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notesSlide" Target="../notesSlides/notesSlide1.xml"/><Relationship Id="rId1" Type="http://schemas.openxmlformats.org/officeDocument/2006/relationships/slideLayout" Target="../slideLayouts/slideLayout3.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3.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100.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0.xml"/><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101.xml"/><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102.xml"/><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103.xml"/><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notesSlide" Target="../notesSlides/notesSlide105.xml"/><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2" Type="http://schemas.openxmlformats.org/officeDocument/2006/relationships/notesSlide" Target="../notesSlides/notesSlide106.xml"/><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notesSlide" Target="../notesSlides/notesSlide107.xml"/><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11.xml"/><Relationship Id="rId1" Type="http://schemas.openxmlformats.org/officeDocument/2006/relationships/slideLayout" Target="../slideLayouts/slideLayout3.xml"/><Relationship Id="rId4" Type="http://schemas.openxmlformats.org/officeDocument/2006/relationships/image" Target="../media/image15.png"/></Relationships>
</file>

<file path=ppt/slides/_rels/slide110.xml.rels><?xml version="1.0" encoding="UTF-8" standalone="yes"?>
<Relationships xmlns="http://schemas.openxmlformats.org/package/2006/relationships"><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14.xml"/><Relationship Id="rId1" Type="http://schemas.openxmlformats.org/officeDocument/2006/relationships/slideLayout" Target="../slideLayouts/slideLayout1.xml"/><Relationship Id="rId5" Type="http://schemas.openxmlformats.org/officeDocument/2006/relationships/image" Target="../media/image64.png"/><Relationship Id="rId4" Type="http://schemas.openxmlformats.org/officeDocument/2006/relationships/image" Target="../media/image63.png"/></Relationships>
</file>

<file path=ppt/slides/_rels/slide1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66.png"/></Relationships>
</file>

<file path=ppt/slides/_rels/slide11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16.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117.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19.png"/></Relationships>
</file>

<file path=ppt/slides/_rels/slide2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0.png"/><Relationship Id="rId4" Type="http://schemas.openxmlformats.org/officeDocument/2006/relationships/image" Target="../media/image19.png"/></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5.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6.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6.xml"/><Relationship Id="rId1" Type="http://schemas.openxmlformats.org/officeDocument/2006/relationships/slideLayout" Target="../slideLayouts/slideLayout1.xml"/><Relationship Id="rId5" Type="http://schemas.openxmlformats.org/officeDocument/2006/relationships/image" Target="../media/image22.png"/><Relationship Id="rId4" Type="http://schemas.microsoft.com/office/2007/relationships/hdphoto" Target="../media/hdphoto1.wdp"/></Relationships>
</file>

<file path=ppt/slides/_rels/slide27.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24.emf"/><Relationship Id="rId2" Type="http://schemas.openxmlformats.org/officeDocument/2006/relationships/notesSlide" Target="../notesSlides/notesSlide29.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30.xml.rels><?xml version="1.0" encoding="UTF-8" standalone="yes"?>
<Relationships xmlns="http://schemas.openxmlformats.org/package/2006/relationships"><Relationship Id="rId3" Type="http://schemas.openxmlformats.org/officeDocument/2006/relationships/image" Target="../media/image25.emf"/><Relationship Id="rId2" Type="http://schemas.openxmlformats.org/officeDocument/2006/relationships/notesSlide" Target="../notesSlides/notesSlide30.xml"/><Relationship Id="rId1" Type="http://schemas.openxmlformats.org/officeDocument/2006/relationships/slideLayout" Target="../slideLayouts/slideLayout1.xml"/><Relationship Id="rId4" Type="http://schemas.openxmlformats.org/officeDocument/2006/relationships/image" Target="../media/image24.emf"/></Relationships>
</file>

<file path=ppt/slides/_rels/slide31.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1.xml"/><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notesSlide" Target="../notesSlides/notesSlide32.xml"/><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4.xml"/><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35.xml"/><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6.xml"/><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3" Type="http://schemas.openxmlformats.org/officeDocument/2006/relationships/image" Target="../media/image28.png"/><Relationship Id="rId7"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1.xml"/><Relationship Id="rId6" Type="http://schemas.openxmlformats.org/officeDocument/2006/relationships/image" Target="../media/image13.png"/><Relationship Id="rId5" Type="http://schemas.openxmlformats.org/officeDocument/2006/relationships/image" Target="../media/image12.png"/><Relationship Id="rId4" Type="http://schemas.openxmlformats.org/officeDocument/2006/relationships/image" Target="../media/image11.png"/></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9.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4.xml"/><Relationship Id="rId1" Type="http://schemas.openxmlformats.org/officeDocument/2006/relationships/slideLayout" Target="../slideLayouts/slideLayout3.xml"/><Relationship Id="rId5" Type="http://schemas.openxmlformats.org/officeDocument/2006/relationships/image" Target="../media/image5.png"/><Relationship Id="rId4" Type="http://schemas.openxmlformats.org/officeDocument/2006/relationships/image" Target="../media/image4.png"/></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1.xml"/><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2.xml"/><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3.xml"/><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44.xml"/><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5.xml"/><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6.xml"/><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7.xml"/><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48.xml"/><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9.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5.xml"/><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50.xml"/><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1.xml"/><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3.xml"/><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54.xml"/><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55.xml"/><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56.xml"/><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5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60.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0.xml"/><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1.xml"/><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2.xml"/><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3.xml"/><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38.emf"/><Relationship Id="rId2" Type="http://schemas.openxmlformats.org/officeDocument/2006/relationships/notesSlide" Target="../notesSlides/notesSlide64.xml"/><Relationship Id="rId1" Type="http://schemas.openxmlformats.org/officeDocument/2006/relationships/slideLayout" Target="../slideLayouts/slideLayout1.xml"/><Relationship Id="rId4" Type="http://schemas.openxmlformats.org/officeDocument/2006/relationships/image" Target="../media/image39.emf"/></Relationships>
</file>

<file path=ppt/slides/_rels/slide65.xml.rels><?xml version="1.0" encoding="UTF-8" standalone="yes"?>
<Relationships xmlns="http://schemas.openxmlformats.org/package/2006/relationships"><Relationship Id="rId3" Type="http://schemas.openxmlformats.org/officeDocument/2006/relationships/image" Target="../media/image39.emf"/><Relationship Id="rId2" Type="http://schemas.openxmlformats.org/officeDocument/2006/relationships/notesSlide" Target="../notesSlides/notesSlide65.xml"/><Relationship Id="rId1" Type="http://schemas.openxmlformats.org/officeDocument/2006/relationships/slideLayout" Target="../slideLayouts/slideLayout1.xml"/><Relationship Id="rId4" Type="http://schemas.openxmlformats.org/officeDocument/2006/relationships/image" Target="../media/image38.emf"/></Relationships>
</file>

<file path=ppt/slides/_rels/slide66.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6.xml"/><Relationship Id="rId1" Type="http://schemas.openxmlformats.org/officeDocument/2006/relationships/slideLayout" Target="../slideLayouts/slideLayout1.xml"/><Relationship Id="rId5" Type="http://schemas.openxmlformats.org/officeDocument/2006/relationships/image" Target="../media/image33.png"/><Relationship Id="rId4" Type="http://schemas.openxmlformats.org/officeDocument/2006/relationships/image" Target="../media/image41.png"/></Relationships>
</file>

<file path=ppt/slides/_rels/slide67.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67.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8.xml"/><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69.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3.xml"/><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70.xml"/><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1.xml"/><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3.xml"/><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4.xml"/><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5.xml"/><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6.xml"/><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7.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78.xml.rels><?xml version="1.0" encoding="UTF-8" standalone="yes"?>
<Relationships xmlns="http://schemas.openxmlformats.org/package/2006/relationships"><Relationship Id="rId3" Type="http://schemas.openxmlformats.org/officeDocument/2006/relationships/image" Target="../media/image30.emf"/><Relationship Id="rId2" Type="http://schemas.openxmlformats.org/officeDocument/2006/relationships/notesSlide" Target="../notesSlides/notesSlide78.xml"/><Relationship Id="rId1" Type="http://schemas.openxmlformats.org/officeDocument/2006/relationships/slideLayout" Target="../slideLayouts/slideLayout1.xml"/><Relationship Id="rId4" Type="http://schemas.openxmlformats.org/officeDocument/2006/relationships/image" Target="../media/image45.emf"/></Relationships>
</file>

<file path=ppt/slides/_rels/slide79.xml.rels><?xml version="1.0" encoding="UTF-8" standalone="yes"?>
<Relationships xmlns="http://schemas.openxmlformats.org/package/2006/relationships"><Relationship Id="rId3" Type="http://schemas.openxmlformats.org/officeDocument/2006/relationships/image" Target="../media/image46.png"/><Relationship Id="rId7" Type="http://schemas.microsoft.com/office/2007/relationships/hdphoto" Target="../media/hdphoto3.wdp"/><Relationship Id="rId2" Type="http://schemas.openxmlformats.org/officeDocument/2006/relationships/notesSlide" Target="../notesSlides/notesSlide79.xml"/><Relationship Id="rId1" Type="http://schemas.openxmlformats.org/officeDocument/2006/relationships/slideLayout" Target="../slideLayouts/slideLayout1.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3.xml"/></Relationships>
</file>

<file path=ppt/slides/_rels/slide8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0.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81.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81.xml"/><Relationship Id="rId1" Type="http://schemas.openxmlformats.org/officeDocument/2006/relationships/slideLayout" Target="../slideLayouts/slideLayout1.xml"/><Relationship Id="rId5" Type="http://schemas.openxmlformats.org/officeDocument/2006/relationships/image" Target="../media/image50.png"/><Relationship Id="rId4" Type="http://schemas.openxmlformats.org/officeDocument/2006/relationships/image" Target="../media/image49.png"/></Relationships>
</file>

<file path=ppt/slides/_rels/slide8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2" Type="http://schemas.openxmlformats.org/officeDocument/2006/relationships/notesSlide" Target="../notesSlides/notesSlide83.xml"/><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84.xml"/><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notesSlide" Target="../notesSlides/notesSlide85.xml"/><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2" Type="http://schemas.openxmlformats.org/officeDocument/2006/relationships/notesSlide" Target="../notesSlides/notesSlide86.xml"/><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87.xml"/><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92.xml"/><Relationship Id="rId1" Type="http://schemas.openxmlformats.org/officeDocument/2006/relationships/slideLayout" Target="../slideLayouts/slideLayout1.xml"/><Relationship Id="rId4" Type="http://schemas.openxmlformats.org/officeDocument/2006/relationships/image" Target="../media/image52.png"/></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notesSlide" Target="../notesSlides/notesSlide94.xml"/><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7.xml"/><Relationship Id="rId1" Type="http://schemas.openxmlformats.org/officeDocument/2006/relationships/slideLayout" Target="../slideLayouts/slideLayout1.xml"/><Relationship Id="rId4" Type="http://schemas.openxmlformats.org/officeDocument/2006/relationships/image" Target="../media/image55.jpeg"/></Relationships>
</file>

<file path=ppt/slides/_rels/slide98.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98.xml"/><Relationship Id="rId1" Type="http://schemas.openxmlformats.org/officeDocument/2006/relationships/slideLayout" Target="../slideLayouts/slideLayout1.xml"/><Relationship Id="rId4" Type="http://schemas.openxmlformats.org/officeDocument/2006/relationships/image" Target="../media/image54.jpeg"/></Relationships>
</file>

<file path=ppt/slides/_rels/slide99.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99.xml"/><Relationship Id="rId1" Type="http://schemas.openxmlformats.org/officeDocument/2006/relationships/slideLayout" Target="../slideLayouts/slideLayout1.xml"/><Relationship Id="rId4" Type="http://schemas.openxmlformats.org/officeDocument/2006/relationships/image" Target="../media/image57.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dirty="0"/>
          </a:p>
        </p:txBody>
      </p:sp>
      <p:sp>
        <p:nvSpPr>
          <p:cNvPr id="3" name="Content Placeholder 2"/>
          <p:cNvSpPr>
            <a:spLocks noGrp="1"/>
          </p:cNvSpPr>
          <p:nvPr>
            <p:ph idx="1"/>
          </p:nvPr>
        </p:nvSpPr>
        <p:spPr/>
        <p:txBody>
          <a:bodyPr/>
          <a:lstStyle/>
          <a:p>
            <a:endParaRPr lang="en-US" dirty="0"/>
          </a:p>
        </p:txBody>
      </p:sp>
      <p:pic>
        <p:nvPicPr>
          <p:cNvPr id="3074" name="Picture 2" descr="C:\Users\melissachan\Desktop\Slide 2.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6109"/>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1066800" y="1371600"/>
            <a:ext cx="7086600" cy="1938992"/>
          </a:xfrm>
          <a:prstGeom prst="rect">
            <a:avLst/>
          </a:prstGeom>
          <a:noFill/>
        </p:spPr>
        <p:txBody>
          <a:bodyPr wrap="square" rtlCol="0">
            <a:spAutoFit/>
          </a:bodyPr>
          <a:lstStyle/>
          <a:p>
            <a:pPr algn="ctr"/>
            <a:r>
              <a:rPr lang="en-US" sz="4000" b="1" dirty="0" smtClean="0">
                <a:latin typeface="Helvetica" pitchFamily="34" charset="0"/>
                <a:cs typeface="Arial" pitchFamily="34" charset="0"/>
              </a:rPr>
              <a:t>Practical Hessian-Based</a:t>
            </a:r>
            <a:endParaRPr lang="en-US" sz="4000" b="1" dirty="0">
              <a:latin typeface="Helvetica" pitchFamily="34" charset="0"/>
              <a:cs typeface="Arial" pitchFamily="34" charset="0"/>
            </a:endParaRPr>
          </a:p>
          <a:p>
            <a:pPr algn="ctr"/>
            <a:r>
              <a:rPr lang="en-US" sz="4000" b="1" dirty="0" smtClean="0">
                <a:latin typeface="Helvetica" pitchFamily="34" charset="0"/>
                <a:cs typeface="Arial" pitchFamily="34" charset="0"/>
              </a:rPr>
              <a:t>Error Control</a:t>
            </a:r>
          </a:p>
          <a:p>
            <a:pPr algn="ctr"/>
            <a:r>
              <a:rPr lang="en-US" sz="4000" b="1" dirty="0" smtClean="0">
                <a:latin typeface="Helvetica" pitchFamily="34" charset="0"/>
                <a:cs typeface="Arial" pitchFamily="34" charset="0"/>
              </a:rPr>
              <a:t>For Irradiance Caching</a:t>
            </a:r>
          </a:p>
        </p:txBody>
      </p:sp>
      <p:sp>
        <p:nvSpPr>
          <p:cNvPr id="6" name="TextBox 5"/>
          <p:cNvSpPr txBox="1"/>
          <p:nvPr/>
        </p:nvSpPr>
        <p:spPr>
          <a:xfrm>
            <a:off x="1066795" y="3568005"/>
            <a:ext cx="7086600" cy="1384995"/>
          </a:xfrm>
          <a:prstGeom prst="rect">
            <a:avLst/>
          </a:prstGeom>
          <a:noFill/>
        </p:spPr>
        <p:txBody>
          <a:bodyPr wrap="square" rtlCol="0">
            <a:spAutoFit/>
          </a:bodyPr>
          <a:lstStyle/>
          <a:p>
            <a:pPr algn="ctr"/>
            <a:r>
              <a:rPr lang="en-US" sz="2800" dirty="0" smtClean="0">
                <a:solidFill>
                  <a:schemeClr val="accent6">
                    <a:lumMod val="75000"/>
                  </a:schemeClr>
                </a:solidFill>
                <a:latin typeface="Helvetica" pitchFamily="34" charset="0"/>
                <a:cs typeface="Arial" pitchFamily="34" charset="0"/>
              </a:rPr>
              <a:t>Jorge Schwarzhaupt</a:t>
            </a:r>
            <a:r>
              <a:rPr lang="en-US" sz="2800" baseline="30000" dirty="0" smtClean="0">
                <a:solidFill>
                  <a:schemeClr val="tx1">
                    <a:lumMod val="65000"/>
                    <a:lumOff val="35000"/>
                  </a:schemeClr>
                </a:solidFill>
                <a:latin typeface="Helvetica" pitchFamily="34" charset="0"/>
                <a:cs typeface="Arial" pitchFamily="34" charset="0"/>
              </a:rPr>
              <a:t>1</a:t>
            </a:r>
            <a:endParaRPr lang="en-US" sz="2800" dirty="0" smtClean="0">
              <a:solidFill>
                <a:schemeClr val="tx1">
                  <a:lumMod val="65000"/>
                  <a:lumOff val="35000"/>
                </a:schemeClr>
              </a:solidFill>
              <a:latin typeface="Helvetica" pitchFamily="34" charset="0"/>
              <a:cs typeface="Arial" pitchFamily="34" charset="0"/>
            </a:endParaRPr>
          </a:p>
          <a:p>
            <a:pPr algn="ctr"/>
            <a:r>
              <a:rPr lang="en-US" sz="2800" dirty="0" err="1" smtClean="0">
                <a:solidFill>
                  <a:schemeClr val="accent6">
                    <a:lumMod val="75000"/>
                  </a:schemeClr>
                </a:solidFill>
                <a:latin typeface="Helvetica" pitchFamily="34" charset="0"/>
                <a:cs typeface="Arial" pitchFamily="34" charset="0"/>
              </a:rPr>
              <a:t>Henrik</a:t>
            </a:r>
            <a:r>
              <a:rPr lang="en-US" sz="2800" dirty="0" smtClean="0">
                <a:solidFill>
                  <a:schemeClr val="accent6">
                    <a:lumMod val="75000"/>
                  </a:schemeClr>
                </a:solidFill>
                <a:latin typeface="Helvetica" pitchFamily="34" charset="0"/>
                <a:cs typeface="Arial" pitchFamily="34" charset="0"/>
              </a:rPr>
              <a:t> </a:t>
            </a:r>
            <a:r>
              <a:rPr lang="en-US" sz="2800" dirty="0" err="1" smtClean="0">
                <a:solidFill>
                  <a:schemeClr val="accent6">
                    <a:lumMod val="75000"/>
                  </a:schemeClr>
                </a:solidFill>
                <a:latin typeface="Helvetica" pitchFamily="34" charset="0"/>
                <a:cs typeface="Arial" pitchFamily="34" charset="0"/>
              </a:rPr>
              <a:t>Wann</a:t>
            </a:r>
            <a:r>
              <a:rPr lang="en-US" sz="2800" dirty="0" smtClean="0">
                <a:solidFill>
                  <a:schemeClr val="accent6">
                    <a:lumMod val="75000"/>
                  </a:schemeClr>
                </a:solidFill>
                <a:latin typeface="Helvetica" pitchFamily="34" charset="0"/>
                <a:cs typeface="Arial" pitchFamily="34" charset="0"/>
              </a:rPr>
              <a:t> Jensen</a:t>
            </a:r>
            <a:r>
              <a:rPr lang="en-US" sz="2800" baseline="30000" dirty="0" smtClean="0">
                <a:solidFill>
                  <a:schemeClr val="tx1">
                    <a:lumMod val="65000"/>
                    <a:lumOff val="35000"/>
                  </a:schemeClr>
                </a:solidFill>
                <a:latin typeface="Helvetica" pitchFamily="34" charset="0"/>
                <a:cs typeface="Arial" pitchFamily="34" charset="0"/>
              </a:rPr>
              <a:t>1</a:t>
            </a:r>
            <a:endParaRPr lang="en-US" sz="2800" dirty="0" smtClean="0">
              <a:solidFill>
                <a:schemeClr val="tx1">
                  <a:lumMod val="65000"/>
                  <a:lumOff val="35000"/>
                </a:schemeClr>
              </a:solidFill>
              <a:latin typeface="Helvetica" pitchFamily="34" charset="0"/>
              <a:cs typeface="Arial" pitchFamily="34" charset="0"/>
            </a:endParaRPr>
          </a:p>
          <a:p>
            <a:pPr algn="ctr"/>
            <a:r>
              <a:rPr lang="en-US" sz="2800" dirty="0" err="1" smtClean="0">
                <a:solidFill>
                  <a:schemeClr val="accent6">
                    <a:lumMod val="75000"/>
                  </a:schemeClr>
                </a:solidFill>
                <a:latin typeface="Helvetica" pitchFamily="34" charset="0"/>
                <a:cs typeface="Arial" pitchFamily="34" charset="0"/>
              </a:rPr>
              <a:t>Wojciech</a:t>
            </a:r>
            <a:r>
              <a:rPr lang="en-US" sz="2800" dirty="0" smtClean="0">
                <a:solidFill>
                  <a:schemeClr val="accent6">
                    <a:lumMod val="75000"/>
                  </a:schemeClr>
                </a:solidFill>
                <a:latin typeface="Helvetica" pitchFamily="34" charset="0"/>
                <a:cs typeface="Arial" pitchFamily="34" charset="0"/>
              </a:rPr>
              <a:t> Jarosz</a:t>
            </a:r>
            <a:r>
              <a:rPr lang="en-US" sz="2800" baseline="30000" dirty="0" smtClean="0">
                <a:solidFill>
                  <a:schemeClr val="tx1">
                    <a:lumMod val="65000"/>
                    <a:lumOff val="35000"/>
                  </a:schemeClr>
                </a:solidFill>
                <a:latin typeface="Helvetica" pitchFamily="34" charset="0"/>
                <a:cs typeface="Arial" pitchFamily="34" charset="0"/>
              </a:rPr>
              <a:t>2</a:t>
            </a:r>
            <a:endParaRPr lang="en-US" sz="2800" dirty="0">
              <a:solidFill>
                <a:schemeClr val="tx1">
                  <a:lumMod val="65000"/>
                  <a:lumOff val="35000"/>
                </a:schemeClr>
              </a:solidFill>
              <a:latin typeface="Helvetica" pitchFamily="34" charset="0"/>
              <a:cs typeface="Arial" pitchFamily="34" charset="0"/>
            </a:endParaRPr>
          </a:p>
        </p:txBody>
      </p:sp>
      <p:sp>
        <p:nvSpPr>
          <p:cNvPr id="8" name="TextBox 7"/>
          <p:cNvSpPr txBox="1"/>
          <p:nvPr/>
        </p:nvSpPr>
        <p:spPr>
          <a:xfrm>
            <a:off x="1066800" y="5146357"/>
            <a:ext cx="7391400" cy="461665"/>
          </a:xfrm>
          <a:prstGeom prst="rect">
            <a:avLst/>
          </a:prstGeom>
          <a:noFill/>
        </p:spPr>
        <p:txBody>
          <a:bodyPr wrap="square" rtlCol="0" anchor="ctr" anchorCtr="1">
            <a:spAutoFit/>
          </a:bodyPr>
          <a:lstStyle/>
          <a:p>
            <a:pPr algn="r"/>
            <a:r>
              <a:rPr lang="en-US" sz="2400" baseline="30000" dirty="0" smtClean="0">
                <a:solidFill>
                  <a:schemeClr val="tx1">
                    <a:lumMod val="65000"/>
                    <a:lumOff val="35000"/>
                  </a:schemeClr>
                </a:solidFill>
                <a:latin typeface="Helvetica" pitchFamily="34" charset="0"/>
                <a:cs typeface="Arial" pitchFamily="34" charset="0"/>
              </a:rPr>
              <a:t>1</a:t>
            </a:r>
            <a:r>
              <a:rPr lang="en-US" sz="2400" dirty="0" smtClean="0">
                <a:solidFill>
                  <a:schemeClr val="tx1">
                    <a:lumMod val="65000"/>
                    <a:lumOff val="35000"/>
                  </a:schemeClr>
                </a:solidFill>
                <a:latin typeface="Helvetica" pitchFamily="34" charset="0"/>
                <a:cs typeface="Arial" pitchFamily="34" charset="0"/>
              </a:rPr>
              <a:t>UC San Diego                    </a:t>
            </a:r>
            <a:r>
              <a:rPr lang="en-US" sz="2400" baseline="30000" dirty="0" smtClean="0">
                <a:solidFill>
                  <a:schemeClr val="tx1">
                    <a:lumMod val="65000"/>
                    <a:lumOff val="35000"/>
                  </a:schemeClr>
                </a:solidFill>
                <a:latin typeface="Helvetica" pitchFamily="34" charset="0"/>
                <a:cs typeface="Arial" pitchFamily="34" charset="0"/>
              </a:rPr>
              <a:t>2</a:t>
            </a:r>
            <a:r>
              <a:rPr lang="en-US" sz="2400" dirty="0" smtClean="0">
                <a:solidFill>
                  <a:schemeClr val="tx1">
                    <a:lumMod val="65000"/>
                    <a:lumOff val="35000"/>
                  </a:schemeClr>
                </a:solidFill>
                <a:latin typeface="Helvetica" pitchFamily="34" charset="0"/>
                <a:cs typeface="Arial" pitchFamily="34" charset="0"/>
              </a:rPr>
              <a:t>Disney Research, Zurich</a:t>
            </a:r>
            <a:endParaRPr lang="en-US" sz="2400" dirty="0">
              <a:solidFill>
                <a:schemeClr val="tx1">
                  <a:lumMod val="65000"/>
                  <a:lumOff val="35000"/>
                </a:schemeClr>
              </a:solidFill>
              <a:latin typeface="Helvetica" pitchFamily="34" charset="0"/>
              <a:cs typeface="Arial" pitchFamily="34" charset="0"/>
            </a:endParaRPr>
          </a:p>
        </p:txBody>
      </p:sp>
      <p:sp>
        <p:nvSpPr>
          <p:cNvPr id="5" name="Slide Number Placeholder 4"/>
          <p:cNvSpPr>
            <a:spLocks noGrp="1"/>
          </p:cNvSpPr>
          <p:nvPr>
            <p:ph type="sldNum" sz="quarter" idx="12"/>
          </p:nvPr>
        </p:nvSpPr>
        <p:spPr/>
        <p:txBody>
          <a:bodyPr/>
          <a:lstStyle/>
          <a:p>
            <a:fld id="{B2857FF7-7A46-4757-A898-9AF144B7234C}" type="slidenum">
              <a:rPr lang="en-US" smtClean="0"/>
              <a:t>1</a:t>
            </a:fld>
            <a:endParaRPr lang="en-US" dirty="0"/>
          </a:p>
        </p:txBody>
      </p:sp>
    </p:spTree>
    <p:extLst>
      <p:ext uri="{BB962C8B-B14F-4D97-AF65-F5344CB8AC3E}">
        <p14:creationId xmlns:p14="http://schemas.microsoft.com/office/powerpoint/2010/main" val="362597565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b="1" dirty="0" smtClean="0">
                <a:latin typeface="Helvetica" pitchFamily="34" charset="0"/>
              </a:rPr>
              <a:t>Irradiance Caching</a:t>
            </a:r>
            <a:endParaRPr lang="en-US" sz="2800" b="1" dirty="0">
              <a:latin typeface="Helvetica" pitchFamily="34" charset="0"/>
            </a:endParaRPr>
          </a:p>
        </p:txBody>
      </p:sp>
      <p:pic>
        <p:nvPicPr>
          <p:cNvPr id="6"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5" y="1524000"/>
            <a:ext cx="3930650" cy="39306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3581400"/>
            <a:ext cx="2133600" cy="213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753428" y="3743528"/>
            <a:ext cx="2161972" cy="2161972"/>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5"/>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81800" y="533400"/>
            <a:ext cx="2133600" cy="2133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2857FF7-7A46-4757-A898-9AF144B7234C}" type="slidenum">
              <a:rPr lang="en-US" smtClean="0"/>
              <a:t>10</a:t>
            </a:fld>
            <a:endParaRPr lang="en-US" dirty="0"/>
          </a:p>
        </p:txBody>
      </p:sp>
    </p:spTree>
    <p:extLst>
      <p:ext uri="{BB962C8B-B14F-4D97-AF65-F5344CB8AC3E}">
        <p14:creationId xmlns:p14="http://schemas.microsoft.com/office/powerpoint/2010/main" val="10335245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857FF7-7A46-4757-A898-9AF144B7234C}" type="slidenum">
              <a:rPr lang="en-US" smtClean="0"/>
              <a:t>100</a:t>
            </a:fld>
            <a:endParaRPr lang="en-US"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7360" b="5807"/>
          <a:stretch/>
        </p:blipFill>
        <p:spPr bwMode="auto">
          <a:xfrm>
            <a:off x="604868" y="1115122"/>
            <a:ext cx="8462932" cy="212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4197"/>
          <a:stretch/>
        </p:blipFill>
        <p:spPr bwMode="auto">
          <a:xfrm>
            <a:off x="604868" y="847493"/>
            <a:ext cx="8462932" cy="26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143203" y="1115122"/>
            <a:ext cx="492443" cy="2085277"/>
          </a:xfrm>
          <a:prstGeom prst="rect">
            <a:avLst/>
          </a:prstGeom>
          <a:noFill/>
        </p:spPr>
        <p:txBody>
          <a:bodyPr vert="vert270" wrap="square" rtlCol="0">
            <a:spAutoFit/>
          </a:bodyPr>
          <a:lstStyle/>
          <a:p>
            <a:pPr algn="ctr"/>
            <a:r>
              <a:rPr lang="en-US" sz="2000" dirty="0" smtClean="0"/>
              <a:t>Our Method</a:t>
            </a:r>
            <a:endParaRPr lang="en-US" sz="2000" dirty="0"/>
          </a:p>
        </p:txBody>
      </p:sp>
    </p:spTree>
    <p:extLst>
      <p:ext uri="{BB962C8B-B14F-4D97-AF65-F5344CB8AC3E}">
        <p14:creationId xmlns:p14="http://schemas.microsoft.com/office/powerpoint/2010/main" val="42193237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3"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4197"/>
          <a:stretch/>
        </p:blipFill>
        <p:spPr bwMode="auto">
          <a:xfrm>
            <a:off x="604868" y="5374888"/>
            <a:ext cx="8462932" cy="26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101</a:t>
            </a:fld>
            <a:endParaRPr lang="en-US" dirty="0"/>
          </a:p>
        </p:txBody>
      </p:sp>
      <p:pic>
        <p:nvPicPr>
          <p:cNvPr id="6"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47360" b="5807"/>
          <a:stretch/>
        </p:blipFill>
        <p:spPr bwMode="auto">
          <a:xfrm>
            <a:off x="604868" y="1115122"/>
            <a:ext cx="8462932" cy="212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94197"/>
          <a:stretch/>
        </p:blipFill>
        <p:spPr bwMode="auto">
          <a:xfrm>
            <a:off x="604868" y="847493"/>
            <a:ext cx="8462932" cy="2639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t="-347" b="53514"/>
          <a:stretch/>
        </p:blipFill>
        <p:spPr bwMode="auto">
          <a:xfrm>
            <a:off x="604868" y="3217127"/>
            <a:ext cx="8462932" cy="21298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9" name="TextBox 8"/>
          <p:cNvSpPr txBox="1"/>
          <p:nvPr/>
        </p:nvSpPr>
        <p:spPr>
          <a:xfrm>
            <a:off x="143203" y="1115122"/>
            <a:ext cx="492443" cy="2085277"/>
          </a:xfrm>
          <a:prstGeom prst="rect">
            <a:avLst/>
          </a:prstGeom>
          <a:noFill/>
        </p:spPr>
        <p:txBody>
          <a:bodyPr vert="vert270" wrap="square" rtlCol="0">
            <a:spAutoFit/>
          </a:bodyPr>
          <a:lstStyle/>
          <a:p>
            <a:pPr algn="ctr"/>
            <a:r>
              <a:rPr lang="en-US" sz="2000" dirty="0" smtClean="0"/>
              <a:t>Our Method</a:t>
            </a:r>
            <a:endParaRPr lang="en-US" sz="2000" dirty="0"/>
          </a:p>
        </p:txBody>
      </p:sp>
      <p:sp>
        <p:nvSpPr>
          <p:cNvPr id="10" name="TextBox 9"/>
          <p:cNvSpPr txBox="1"/>
          <p:nvPr/>
        </p:nvSpPr>
        <p:spPr>
          <a:xfrm>
            <a:off x="143203" y="3124201"/>
            <a:ext cx="492443" cy="2382644"/>
          </a:xfrm>
          <a:prstGeom prst="rect">
            <a:avLst/>
          </a:prstGeom>
          <a:noFill/>
        </p:spPr>
        <p:txBody>
          <a:bodyPr vert="vert270" wrap="square" rtlCol="0">
            <a:spAutoFit/>
          </a:bodyPr>
          <a:lstStyle/>
          <a:p>
            <a:pPr algn="ctr"/>
            <a:r>
              <a:rPr lang="en-US" sz="2000" dirty="0" smtClean="0"/>
              <a:t>Split-</a:t>
            </a:r>
            <a:r>
              <a:rPr lang="en-US" sz="2000" dirty="0" smtClean="0"/>
              <a:t>Sphere</a:t>
            </a:r>
            <a:endParaRPr lang="en-US" sz="2000" dirty="0" smtClean="0"/>
          </a:p>
        </p:txBody>
      </p:sp>
    </p:spTree>
    <p:extLst>
      <p:ext uri="{BB962C8B-B14F-4D97-AF65-F5344CB8AC3E}">
        <p14:creationId xmlns:p14="http://schemas.microsoft.com/office/powerpoint/2010/main" val="380628260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Results</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72646"/>
            <a:ext cx="9067800" cy="51549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102</a:t>
            </a:fld>
            <a:endParaRPr lang="en-US" dirty="0"/>
          </a:p>
        </p:txBody>
      </p:sp>
    </p:spTree>
    <p:extLst>
      <p:ext uri="{BB962C8B-B14F-4D97-AF65-F5344CB8AC3E}">
        <p14:creationId xmlns:p14="http://schemas.microsoft.com/office/powerpoint/2010/main" val="7673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4800" y="109583"/>
            <a:ext cx="8572501" cy="61428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103</a:t>
            </a:fld>
            <a:endParaRPr lang="en-US" dirty="0"/>
          </a:p>
        </p:txBody>
      </p:sp>
    </p:spTree>
    <p:extLst>
      <p:ext uri="{BB962C8B-B14F-4D97-AF65-F5344CB8AC3E}">
        <p14:creationId xmlns:p14="http://schemas.microsoft.com/office/powerpoint/2010/main" val="45944982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Summary</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Hessian-based approach results in better error control for Irradiance Caching</a:t>
            </a:r>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104</a:t>
            </a:fld>
            <a:endParaRPr lang="en-US" dirty="0"/>
          </a:p>
        </p:txBody>
      </p:sp>
    </p:spTree>
    <p:extLst>
      <p:ext uri="{BB962C8B-B14F-4D97-AF65-F5344CB8AC3E}">
        <p14:creationId xmlns:p14="http://schemas.microsoft.com/office/powerpoint/2010/main" val="404058367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Summary</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Hessian-based approach results in better error control for Irradiance Caching</a:t>
            </a:r>
          </a:p>
          <a:p>
            <a:endParaRPr lang="en-US" sz="2400" dirty="0" smtClean="0">
              <a:latin typeface="Helvetica" pitchFamily="34" charset="0"/>
            </a:endParaRPr>
          </a:p>
          <a:p>
            <a:r>
              <a:rPr lang="en-US" sz="2400" dirty="0" smtClean="0">
                <a:latin typeface="Helvetica" pitchFamily="34" charset="0"/>
              </a:rPr>
              <a:t>Naturally supports anisotropic cache records</a:t>
            </a:r>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105</a:t>
            </a:fld>
            <a:endParaRPr lang="en-US" dirty="0"/>
          </a:p>
        </p:txBody>
      </p:sp>
    </p:spTree>
    <p:extLst>
      <p:ext uri="{BB962C8B-B14F-4D97-AF65-F5344CB8AC3E}">
        <p14:creationId xmlns:p14="http://schemas.microsoft.com/office/powerpoint/2010/main" val="235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Summary</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Hessian-based approach results in better error control for Irradiance Caching</a:t>
            </a:r>
          </a:p>
          <a:p>
            <a:endParaRPr lang="en-US" sz="2400" dirty="0" smtClean="0">
              <a:latin typeface="Helvetica" pitchFamily="34" charset="0"/>
            </a:endParaRPr>
          </a:p>
          <a:p>
            <a:r>
              <a:rPr lang="en-US" sz="2400" dirty="0" smtClean="0">
                <a:latin typeface="Helvetica" pitchFamily="34" charset="0"/>
              </a:rPr>
              <a:t>Naturally supports anisotropic cache records</a:t>
            </a:r>
          </a:p>
          <a:p>
            <a:endParaRPr lang="en-US" sz="2400" dirty="0" smtClean="0">
              <a:latin typeface="Helvetica" pitchFamily="34" charset="0"/>
            </a:endParaRPr>
          </a:p>
          <a:p>
            <a:r>
              <a:rPr lang="en-US" sz="2400" dirty="0" smtClean="0">
                <a:latin typeface="Helvetica" pitchFamily="34" charset="0"/>
              </a:rPr>
              <a:t>Record density follows the rate of change of irradiance</a:t>
            </a: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106</a:t>
            </a:fld>
            <a:endParaRPr lang="en-US" dirty="0"/>
          </a:p>
        </p:txBody>
      </p:sp>
    </p:spTree>
    <p:extLst>
      <p:ext uri="{BB962C8B-B14F-4D97-AF65-F5344CB8AC3E}">
        <p14:creationId xmlns:p14="http://schemas.microsoft.com/office/powerpoint/2010/main" val="235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Summary</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Hessian-based approach results in better error control for Irradiance Caching</a:t>
            </a:r>
          </a:p>
          <a:p>
            <a:endParaRPr lang="en-US" sz="2400" dirty="0" smtClean="0">
              <a:latin typeface="Helvetica" pitchFamily="34" charset="0"/>
            </a:endParaRPr>
          </a:p>
          <a:p>
            <a:r>
              <a:rPr lang="en-US" sz="2400" dirty="0" smtClean="0">
                <a:latin typeface="Helvetica" pitchFamily="34" charset="0"/>
              </a:rPr>
              <a:t>Naturally supports anisotropic cache records</a:t>
            </a:r>
          </a:p>
          <a:p>
            <a:endParaRPr lang="en-US" sz="2400" dirty="0" smtClean="0">
              <a:latin typeface="Helvetica" pitchFamily="34" charset="0"/>
            </a:endParaRPr>
          </a:p>
          <a:p>
            <a:r>
              <a:rPr lang="en-US" sz="2400" dirty="0" smtClean="0">
                <a:latin typeface="Helvetica" pitchFamily="34" charset="0"/>
              </a:rPr>
              <a:t>Record density follows the rate of change of irradiance</a:t>
            </a:r>
          </a:p>
          <a:p>
            <a:endParaRPr lang="en-US" sz="2400" dirty="0">
              <a:latin typeface="Helvetica" pitchFamily="34" charset="0"/>
            </a:endParaRPr>
          </a:p>
          <a:p>
            <a:r>
              <a:rPr lang="en-US" sz="2400" dirty="0" smtClean="0">
                <a:latin typeface="Helvetica" pitchFamily="34" charset="0"/>
              </a:rPr>
              <a:t>Easier to control</a:t>
            </a:r>
            <a:endParaRPr lang="en-US" sz="2000" dirty="0">
              <a:latin typeface="Helvetica" pitchFamily="34" charset="0"/>
            </a:endParaRPr>
          </a:p>
          <a:p>
            <a:endParaRPr lang="en-US" sz="24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107</a:t>
            </a:fld>
            <a:endParaRPr lang="en-US" dirty="0"/>
          </a:p>
        </p:txBody>
      </p:sp>
    </p:spTree>
    <p:extLst>
      <p:ext uri="{BB962C8B-B14F-4D97-AF65-F5344CB8AC3E}">
        <p14:creationId xmlns:p14="http://schemas.microsoft.com/office/powerpoint/2010/main" val="2357486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Summary</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Hessian-based approach results in better error control for Irradiance Caching</a:t>
            </a:r>
          </a:p>
          <a:p>
            <a:endParaRPr lang="en-US" sz="2400" dirty="0" smtClean="0">
              <a:latin typeface="Helvetica" pitchFamily="34" charset="0"/>
            </a:endParaRPr>
          </a:p>
          <a:p>
            <a:r>
              <a:rPr lang="en-US" sz="2400" dirty="0" smtClean="0">
                <a:latin typeface="Helvetica" pitchFamily="34" charset="0"/>
              </a:rPr>
              <a:t>Naturally supports anisotropic cache records</a:t>
            </a:r>
          </a:p>
          <a:p>
            <a:endParaRPr lang="en-US" sz="2400" dirty="0" smtClean="0">
              <a:latin typeface="Helvetica" pitchFamily="34" charset="0"/>
            </a:endParaRPr>
          </a:p>
          <a:p>
            <a:r>
              <a:rPr lang="en-US" sz="2400" dirty="0" smtClean="0">
                <a:latin typeface="Helvetica" pitchFamily="34" charset="0"/>
              </a:rPr>
              <a:t>Record density follows the rate of change of irradiance</a:t>
            </a:r>
          </a:p>
          <a:p>
            <a:endParaRPr lang="en-US" sz="2400" dirty="0">
              <a:latin typeface="Helvetica" pitchFamily="34" charset="0"/>
            </a:endParaRPr>
          </a:p>
          <a:p>
            <a:r>
              <a:rPr lang="en-US" sz="2400" dirty="0" smtClean="0">
                <a:latin typeface="Helvetica" pitchFamily="34" charset="0"/>
              </a:rPr>
              <a:t>Easier to control</a:t>
            </a:r>
            <a:endParaRPr lang="en-US" sz="2000" dirty="0">
              <a:latin typeface="Helvetica" pitchFamily="34" charset="0"/>
            </a:endParaRPr>
          </a:p>
          <a:p>
            <a:endParaRPr lang="en-US" sz="2000" dirty="0">
              <a:latin typeface="Helvetica" pitchFamily="34" charset="0"/>
            </a:endParaRPr>
          </a:p>
          <a:p>
            <a:r>
              <a:rPr lang="en-US" sz="2400" dirty="0">
                <a:latin typeface="Helvetica" pitchFamily="34" charset="0"/>
              </a:rPr>
              <a:t>Drop-in replacement for Split-Sphere heuristic</a:t>
            </a:r>
          </a:p>
          <a:p>
            <a:pPr lvl="1"/>
            <a:r>
              <a:rPr lang="en-US" sz="2000" dirty="0">
                <a:latin typeface="Helvetica" pitchFamily="34" charset="0"/>
              </a:rPr>
              <a:t>For example, Radiance Caching</a:t>
            </a:r>
          </a:p>
          <a:p>
            <a:endParaRPr lang="en-US" sz="24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108</a:t>
            </a:fld>
            <a:endParaRPr lang="en-US" dirty="0"/>
          </a:p>
        </p:txBody>
      </p:sp>
    </p:spTree>
    <p:extLst>
      <p:ext uri="{BB962C8B-B14F-4D97-AF65-F5344CB8AC3E}">
        <p14:creationId xmlns:p14="http://schemas.microsoft.com/office/powerpoint/2010/main" val="14977753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Future Work</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Radiance Caching</a:t>
            </a: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109</a:t>
            </a:fld>
            <a:endParaRPr lang="en-US" dirty="0"/>
          </a:p>
        </p:txBody>
      </p:sp>
    </p:spTree>
    <p:extLst>
      <p:ext uri="{BB962C8B-B14F-4D97-AF65-F5344CB8AC3E}">
        <p14:creationId xmlns:p14="http://schemas.microsoft.com/office/powerpoint/2010/main" val="42066956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b="1" dirty="0" smtClean="0">
                <a:latin typeface="Helvetica" pitchFamily="34" charset="0"/>
              </a:rPr>
              <a:t>Irradiance Caching</a:t>
            </a:r>
            <a:endParaRPr lang="en-US" sz="2800" b="1" dirty="0">
              <a:latin typeface="Helvetica" pitchFamily="34" charset="0"/>
            </a:endParaRPr>
          </a:p>
        </p:txBody>
      </p:sp>
      <p:pic>
        <p:nvPicPr>
          <p:cNvPr id="11"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81000" y="1524000"/>
            <a:ext cx="3657600" cy="3657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2"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105400" y="1524000"/>
            <a:ext cx="3657600" cy="36576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3" name="Right Arrow 12"/>
          <p:cNvSpPr/>
          <p:nvPr/>
        </p:nvSpPr>
        <p:spPr>
          <a:xfrm>
            <a:off x="4191000" y="3238500"/>
            <a:ext cx="762000" cy="228600"/>
          </a:xfrm>
          <a:prstGeom prst="rightArrow">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en-US"/>
          </a:p>
        </p:txBody>
      </p:sp>
      <p:sp>
        <p:nvSpPr>
          <p:cNvPr id="14" name="TextBox 13"/>
          <p:cNvSpPr txBox="1"/>
          <p:nvPr/>
        </p:nvSpPr>
        <p:spPr>
          <a:xfrm>
            <a:off x="1233382" y="5257800"/>
            <a:ext cx="1952843" cy="523220"/>
          </a:xfrm>
          <a:prstGeom prst="rect">
            <a:avLst/>
          </a:prstGeom>
          <a:noFill/>
        </p:spPr>
        <p:txBody>
          <a:bodyPr wrap="none" rtlCol="0">
            <a:spAutoFit/>
          </a:bodyPr>
          <a:lstStyle/>
          <a:p>
            <a:pPr algn="ctr"/>
            <a:r>
              <a:rPr lang="en-US" sz="2800" dirty="0" smtClean="0"/>
              <a:t>Split-Sphere</a:t>
            </a:r>
            <a:endParaRPr lang="en-US" sz="2800" dirty="0"/>
          </a:p>
        </p:txBody>
      </p:sp>
      <p:sp>
        <p:nvSpPr>
          <p:cNvPr id="15" name="TextBox 14"/>
          <p:cNvSpPr txBox="1"/>
          <p:nvPr/>
        </p:nvSpPr>
        <p:spPr>
          <a:xfrm>
            <a:off x="5939537" y="5257800"/>
            <a:ext cx="1989327" cy="523220"/>
          </a:xfrm>
          <a:prstGeom prst="rect">
            <a:avLst/>
          </a:prstGeom>
          <a:noFill/>
        </p:spPr>
        <p:txBody>
          <a:bodyPr wrap="none" rtlCol="0">
            <a:spAutoFit/>
          </a:bodyPr>
          <a:lstStyle/>
          <a:p>
            <a:pPr algn="ctr"/>
            <a:r>
              <a:rPr lang="en-US" sz="2800" dirty="0" smtClean="0"/>
              <a:t>Our Method</a:t>
            </a:r>
            <a:endParaRPr lang="en-US" sz="2800" dirty="0"/>
          </a:p>
        </p:txBody>
      </p:sp>
      <p:sp>
        <p:nvSpPr>
          <p:cNvPr id="16" name="TextBox 15"/>
          <p:cNvSpPr txBox="1"/>
          <p:nvPr/>
        </p:nvSpPr>
        <p:spPr>
          <a:xfrm>
            <a:off x="3008560" y="914400"/>
            <a:ext cx="3126882" cy="523220"/>
          </a:xfrm>
          <a:prstGeom prst="rect">
            <a:avLst/>
          </a:prstGeom>
          <a:noFill/>
        </p:spPr>
        <p:txBody>
          <a:bodyPr wrap="none" rtlCol="0">
            <a:spAutoFit/>
          </a:bodyPr>
          <a:lstStyle/>
          <a:p>
            <a:pPr algn="ctr"/>
            <a:r>
              <a:rPr lang="en-US" sz="2800" dirty="0" smtClean="0"/>
              <a:t>~1,700 Cache Points</a:t>
            </a:r>
            <a:endParaRPr lang="en-US" sz="2800" dirty="0"/>
          </a:p>
        </p:txBody>
      </p:sp>
      <p:sp>
        <p:nvSpPr>
          <p:cNvPr id="17" name="TextBox 16"/>
          <p:cNvSpPr txBox="1"/>
          <p:nvPr/>
        </p:nvSpPr>
        <p:spPr>
          <a:xfrm>
            <a:off x="2380285" y="5638800"/>
            <a:ext cx="4383444" cy="707886"/>
          </a:xfrm>
          <a:prstGeom prst="rect">
            <a:avLst/>
          </a:prstGeom>
          <a:noFill/>
        </p:spPr>
        <p:txBody>
          <a:bodyPr wrap="none" rtlCol="0">
            <a:spAutoFit/>
          </a:bodyPr>
          <a:lstStyle/>
          <a:p>
            <a:pPr algn="ctr"/>
            <a:r>
              <a:rPr lang="en-US" sz="4000" b="1" dirty="0" smtClean="0"/>
              <a:t>Better Error Control</a:t>
            </a:r>
            <a:endParaRPr lang="en-US" sz="4000" b="1" dirty="0"/>
          </a:p>
        </p:txBody>
      </p:sp>
      <p:sp>
        <p:nvSpPr>
          <p:cNvPr id="3" name="Slide Number Placeholder 2"/>
          <p:cNvSpPr>
            <a:spLocks noGrp="1"/>
          </p:cNvSpPr>
          <p:nvPr>
            <p:ph type="sldNum" sz="quarter" idx="12"/>
          </p:nvPr>
        </p:nvSpPr>
        <p:spPr/>
        <p:txBody>
          <a:bodyPr/>
          <a:lstStyle/>
          <a:p>
            <a:fld id="{B2857FF7-7A46-4757-A898-9AF144B7234C}" type="slidenum">
              <a:rPr lang="en-US" smtClean="0"/>
              <a:t>11</a:t>
            </a:fld>
            <a:endParaRPr lang="en-US" dirty="0"/>
          </a:p>
        </p:txBody>
      </p:sp>
    </p:spTree>
    <p:extLst>
      <p:ext uri="{BB962C8B-B14F-4D97-AF65-F5344CB8AC3E}">
        <p14:creationId xmlns:p14="http://schemas.microsoft.com/office/powerpoint/2010/main" val="180714488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Future Work</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Radiance Caching</a:t>
            </a:r>
          </a:p>
          <a:p>
            <a:endParaRPr lang="en-US" sz="2400" dirty="0" smtClean="0">
              <a:latin typeface="Helvetica" pitchFamily="34" charset="0"/>
            </a:endParaRPr>
          </a:p>
          <a:p>
            <a:r>
              <a:rPr lang="en-US" sz="2400" dirty="0" smtClean="0">
                <a:latin typeface="Helvetica" pitchFamily="34" charset="0"/>
              </a:rPr>
              <a:t>Revisit the rotation error formulation</a:t>
            </a: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110</a:t>
            </a:fld>
            <a:endParaRPr lang="en-US" dirty="0"/>
          </a:p>
        </p:txBody>
      </p:sp>
    </p:spTree>
    <p:extLst>
      <p:ext uri="{BB962C8B-B14F-4D97-AF65-F5344CB8AC3E}">
        <p14:creationId xmlns:p14="http://schemas.microsoft.com/office/powerpoint/2010/main" val="989087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Future Work</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Radiance Caching</a:t>
            </a:r>
          </a:p>
          <a:p>
            <a:endParaRPr lang="en-US" sz="2400" dirty="0" smtClean="0">
              <a:latin typeface="Helvetica" pitchFamily="34" charset="0"/>
            </a:endParaRPr>
          </a:p>
          <a:p>
            <a:r>
              <a:rPr lang="en-US" sz="2400" dirty="0" smtClean="0">
                <a:latin typeface="Helvetica" pitchFamily="34" charset="0"/>
              </a:rPr>
              <a:t>Revisit the rotation error formulation</a:t>
            </a:r>
          </a:p>
          <a:p>
            <a:endParaRPr lang="en-US" sz="2400" dirty="0">
              <a:latin typeface="Helvetica" pitchFamily="34" charset="0"/>
            </a:endParaRPr>
          </a:p>
          <a:p>
            <a:r>
              <a:rPr lang="en-US" sz="2400" dirty="0" smtClean="0">
                <a:latin typeface="Helvetica" pitchFamily="34" charset="0"/>
              </a:rPr>
              <a:t>Higher-order derivatives</a:t>
            </a:r>
            <a:endParaRPr lang="en-US" sz="2400" dirty="0">
              <a:latin typeface="Helvetica" pitchFamily="34" charset="0"/>
            </a:endParaRP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111</a:t>
            </a:fld>
            <a:endParaRPr lang="en-US" dirty="0"/>
          </a:p>
        </p:txBody>
      </p:sp>
    </p:spTree>
    <p:extLst>
      <p:ext uri="{BB962C8B-B14F-4D97-AF65-F5344CB8AC3E}">
        <p14:creationId xmlns:p14="http://schemas.microsoft.com/office/powerpoint/2010/main" val="98908726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Acknowledgements</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3200" dirty="0" smtClean="0">
                <a:latin typeface="Helvetica" pitchFamily="34" charset="0"/>
              </a:rPr>
              <a:t>UCSD Graphics Lab</a:t>
            </a:r>
          </a:p>
          <a:p>
            <a:pPr marL="0" indent="0">
              <a:buNone/>
            </a:pPr>
            <a:endParaRPr lang="en-US" sz="2000" dirty="0">
              <a:latin typeface="Helvetica" pitchFamily="34" charset="0"/>
            </a:endParaRP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112</a:t>
            </a:fld>
            <a:endParaRPr lang="en-US" dirty="0"/>
          </a:p>
        </p:txBody>
      </p:sp>
    </p:spTree>
    <p:extLst>
      <p:ext uri="{BB962C8B-B14F-4D97-AF65-F5344CB8AC3E}">
        <p14:creationId xmlns:p14="http://schemas.microsoft.com/office/powerpoint/2010/main" val="1414035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b="1" dirty="0" smtClean="0">
                <a:latin typeface="Helvetica" pitchFamily="34" charset="0"/>
              </a:rPr>
              <a:t>Questions?</a:t>
            </a:r>
          </a:p>
        </p:txBody>
      </p:sp>
      <p:sp>
        <p:nvSpPr>
          <p:cNvPr id="2" name="Slide Number Placeholder 1"/>
          <p:cNvSpPr>
            <a:spLocks noGrp="1"/>
          </p:cNvSpPr>
          <p:nvPr>
            <p:ph type="sldNum" sz="quarter" idx="12"/>
          </p:nvPr>
        </p:nvSpPr>
        <p:spPr/>
        <p:txBody>
          <a:bodyPr/>
          <a:lstStyle/>
          <a:p>
            <a:fld id="{B2857FF7-7A46-4757-A898-9AF144B7234C}" type="slidenum">
              <a:rPr lang="en-US" smtClean="0"/>
              <a:t>113</a:t>
            </a:fld>
            <a:endParaRPr lang="en-US" dirty="0"/>
          </a:p>
        </p:txBody>
      </p:sp>
    </p:spTree>
    <p:extLst>
      <p:ext uri="{BB962C8B-B14F-4D97-AF65-F5344CB8AC3E}">
        <p14:creationId xmlns:p14="http://schemas.microsoft.com/office/powerpoint/2010/main" val="316334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dirty="0"/>
          </a:p>
        </p:txBody>
      </p:sp>
      <p:sp>
        <p:nvSpPr>
          <p:cNvPr id="3" name="Subtitle 2"/>
          <p:cNvSpPr>
            <a:spLocks noGrp="1"/>
          </p:cNvSpPr>
          <p:nvPr>
            <p:ph type="subTitle" idx="1"/>
          </p:nvPr>
        </p:nvSpPr>
        <p:spPr/>
        <p:txBody>
          <a:bodyPr/>
          <a:lstStyle/>
          <a:p>
            <a:endParaRPr lang="en-US" dirty="0"/>
          </a:p>
        </p:txBody>
      </p:sp>
      <p:pic>
        <p:nvPicPr>
          <p:cNvPr id="5122" name="Picture 2" descr="C:\Users\melissachan\Desktop\Slide 4.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6522"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Slide Number Placeholder 3"/>
          <p:cNvSpPr>
            <a:spLocks noGrp="1"/>
          </p:cNvSpPr>
          <p:nvPr>
            <p:ph type="sldNum" sz="quarter" idx="12"/>
          </p:nvPr>
        </p:nvSpPr>
        <p:spPr/>
        <p:txBody>
          <a:bodyPr/>
          <a:lstStyle/>
          <a:p>
            <a:fld id="{B2857FF7-7A46-4757-A898-9AF144B7234C}" type="slidenum">
              <a:rPr lang="en-US" smtClean="0"/>
              <a:t>114</a:t>
            </a:fld>
            <a:endParaRPr lang="en-US" dirty="0"/>
          </a:p>
        </p:txBody>
      </p:sp>
    </p:spTree>
    <p:extLst>
      <p:ext uri="{BB962C8B-B14F-4D97-AF65-F5344CB8AC3E}">
        <p14:creationId xmlns:p14="http://schemas.microsoft.com/office/powerpoint/2010/main" val="3114516512"/>
      </p:ext>
    </p:extLst>
  </p:cSld>
  <p:clrMapOvr>
    <a:masterClrMapping/>
  </p:clrMapOvr>
  <p:timing>
    <p:tnLst>
      <p:par>
        <p:cTn id="1" dur="indefinite" restart="never" nodeType="tmRoot"/>
      </p:par>
    </p:tn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Irradiance Storage and Interpolation</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New weighting function:</a:t>
            </a:r>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pPr marL="0" indent="0">
              <a:buNone/>
            </a:pPr>
            <a:endParaRPr lang="en-US" sz="2000" dirty="0">
              <a:latin typeface="Helvetica" pitchFamily="34" charset="0"/>
            </a:endParaRPr>
          </a:p>
          <a:p>
            <a:pPr lvl="1"/>
            <a:endParaRPr lang="en-US" sz="2000" dirty="0">
              <a:latin typeface="Helvetica" pitchFamily="34" charset="0"/>
            </a:endParaRPr>
          </a:p>
        </p:txBody>
      </p:sp>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1999" y="1759018"/>
            <a:ext cx="7620000" cy="781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81523" y="2580802"/>
            <a:ext cx="4180953" cy="79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6"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952951" y="3581400"/>
            <a:ext cx="7238096" cy="17904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115</a:t>
            </a:fld>
            <a:endParaRPr lang="en-US" dirty="0"/>
          </a:p>
        </p:txBody>
      </p:sp>
    </p:spTree>
    <p:extLst>
      <p:ext uri="{BB962C8B-B14F-4D97-AF65-F5344CB8AC3E}">
        <p14:creationId xmlns:p14="http://schemas.microsoft.com/office/powerpoint/2010/main" val="81970309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a:latin typeface="Helvetica" pitchFamily="34" charset="0"/>
              </a:rPr>
              <a:t>Use 2</a:t>
            </a:r>
            <a:r>
              <a:rPr lang="en-US" sz="2400" baseline="30000" dirty="0">
                <a:latin typeface="Helvetica" pitchFamily="34" charset="0"/>
              </a:rPr>
              <a:t>nd</a:t>
            </a:r>
            <a:r>
              <a:rPr lang="en-US" sz="2400" dirty="0">
                <a:latin typeface="Helvetica" pitchFamily="34" charset="0"/>
              </a:rPr>
              <a:t>-order Taylor expansion as oracle of irradiance:</a:t>
            </a: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r>
              <a:rPr lang="en-US" sz="2400" dirty="0" smtClean="0">
                <a:latin typeface="Helvetica" pitchFamily="34" charset="0"/>
              </a:rPr>
              <a:t>Invert equation to obtain support area of cache record:</a:t>
            </a:r>
          </a:p>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4758052"/>
            <a:ext cx="4722814" cy="9569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81200" y="2209800"/>
            <a:ext cx="5180014" cy="18121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833359"/>
      </p:ext>
    </p:extLst>
  </p:cSld>
  <p:clrMapOvr>
    <a:masterClrMapping/>
  </p:clrMapOvr>
  <p:timing>
    <p:tnLst>
      <p:par>
        <p:cTn id="1" dur="indefinite" restart="never" nodeType="tmRoot"/>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209800" y="1219200"/>
            <a:ext cx="4724400" cy="472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Constructing the Triangulated Environment</a:t>
            </a:r>
          </a:p>
        </p:txBody>
      </p:sp>
      <p:sp>
        <p:nvSpPr>
          <p:cNvPr id="2" name="Slide Number Placeholder 1"/>
          <p:cNvSpPr>
            <a:spLocks noGrp="1"/>
          </p:cNvSpPr>
          <p:nvPr>
            <p:ph type="sldNum" sz="quarter" idx="12"/>
          </p:nvPr>
        </p:nvSpPr>
        <p:spPr/>
        <p:txBody>
          <a:bodyPr/>
          <a:lstStyle/>
          <a:p>
            <a:fld id="{B2857FF7-7A46-4757-A898-9AF144B7234C}" type="slidenum">
              <a:rPr lang="en-US" smtClean="0"/>
              <a:t>117</a:t>
            </a:fld>
            <a:endParaRPr lang="en-US" dirty="0"/>
          </a:p>
        </p:txBody>
      </p:sp>
    </p:spTree>
    <p:extLst>
      <p:ext uri="{BB962C8B-B14F-4D97-AF65-F5344CB8AC3E}">
        <p14:creationId xmlns:p14="http://schemas.microsoft.com/office/powerpoint/2010/main" val="3390184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Results</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200" y="1523999"/>
            <a:ext cx="9057017" cy="3740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118</a:t>
            </a:fld>
            <a:endParaRPr lang="en-US" dirty="0"/>
          </a:p>
        </p:txBody>
      </p:sp>
    </p:spTree>
    <p:extLst>
      <p:ext uri="{BB962C8B-B14F-4D97-AF65-F5344CB8AC3E}">
        <p14:creationId xmlns:p14="http://schemas.microsoft.com/office/powerpoint/2010/main" val="275231772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a:latin typeface="Helvetica" pitchFamily="34" charset="0"/>
              </a:rPr>
              <a:t>New error control method</a:t>
            </a:r>
          </a:p>
          <a:p>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Overview: Hessian-Based Error Control</a:t>
            </a:r>
            <a:endParaRPr lang="en-US" sz="2800" b="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12</a:t>
            </a:fld>
            <a:endParaRPr lang="en-US" dirty="0"/>
          </a:p>
        </p:txBody>
      </p:sp>
    </p:spTree>
    <p:extLst>
      <p:ext uri="{BB962C8B-B14F-4D97-AF65-F5344CB8AC3E}">
        <p14:creationId xmlns:p14="http://schemas.microsoft.com/office/powerpoint/2010/main" val="276396286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a:latin typeface="Helvetica" pitchFamily="34" charset="0"/>
              </a:rPr>
              <a:t>New error control method</a:t>
            </a:r>
          </a:p>
          <a:p>
            <a:endParaRPr lang="en-US" sz="2400" dirty="0">
              <a:latin typeface="Helvetica" pitchFamily="34" charset="0"/>
            </a:endParaRPr>
          </a:p>
          <a:p>
            <a:r>
              <a:rPr lang="en-US" sz="2400" dirty="0" err="1">
                <a:latin typeface="Helvetica" pitchFamily="34" charset="0"/>
              </a:rPr>
              <a:t>Radiometrically</a:t>
            </a:r>
            <a:r>
              <a:rPr lang="en-US" sz="2400" dirty="0">
                <a:latin typeface="Helvetica" pitchFamily="34" charset="0"/>
              </a:rPr>
              <a:t> principled approach</a:t>
            </a:r>
          </a:p>
          <a:p>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Overview: Hessian-Based Error Control</a:t>
            </a:r>
            <a:endParaRPr lang="en-US" sz="2800" b="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13</a:t>
            </a:fld>
            <a:endParaRPr lang="en-US" dirty="0"/>
          </a:p>
        </p:txBody>
      </p:sp>
    </p:spTree>
    <p:extLst>
      <p:ext uri="{BB962C8B-B14F-4D97-AF65-F5344CB8AC3E}">
        <p14:creationId xmlns:p14="http://schemas.microsoft.com/office/powerpoint/2010/main" val="45457439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a:latin typeface="Helvetica" pitchFamily="34" charset="0"/>
              </a:rPr>
              <a:t>New error control method</a:t>
            </a:r>
          </a:p>
          <a:p>
            <a:endParaRPr lang="en-US" sz="2400" dirty="0">
              <a:latin typeface="Helvetica" pitchFamily="34" charset="0"/>
            </a:endParaRPr>
          </a:p>
          <a:p>
            <a:r>
              <a:rPr lang="en-US" sz="2400" dirty="0" err="1">
                <a:latin typeface="Helvetica" pitchFamily="34" charset="0"/>
              </a:rPr>
              <a:t>Radiometrically</a:t>
            </a:r>
            <a:r>
              <a:rPr lang="en-US" sz="2400" dirty="0">
                <a:latin typeface="Helvetica" pitchFamily="34" charset="0"/>
              </a:rPr>
              <a:t> principled approach</a:t>
            </a:r>
          </a:p>
          <a:p>
            <a:endParaRPr lang="en-US" sz="2400" dirty="0">
              <a:latin typeface="Helvetica" pitchFamily="34" charset="0"/>
            </a:endParaRPr>
          </a:p>
          <a:p>
            <a:r>
              <a:rPr lang="en-US" sz="2400" dirty="0">
                <a:latin typeface="Helvetica" pitchFamily="34" charset="0"/>
              </a:rPr>
              <a:t>Better </a:t>
            </a:r>
            <a:r>
              <a:rPr lang="en-US" sz="2400" dirty="0" smtClean="0">
                <a:latin typeface="Helvetica" pitchFamily="34" charset="0"/>
              </a:rPr>
              <a:t>results</a:t>
            </a:r>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Overview: Hessian-Based Error Control</a:t>
            </a:r>
            <a:endParaRPr lang="en-US" sz="2800" b="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14</a:t>
            </a:fld>
            <a:endParaRPr lang="en-US" dirty="0"/>
          </a:p>
        </p:txBody>
      </p:sp>
    </p:spTree>
    <p:extLst>
      <p:ext uri="{BB962C8B-B14F-4D97-AF65-F5344CB8AC3E}">
        <p14:creationId xmlns:p14="http://schemas.microsoft.com/office/powerpoint/2010/main" val="157259812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a:latin typeface="Helvetica" pitchFamily="34" charset="0"/>
              </a:rPr>
              <a:t>New error control method</a:t>
            </a:r>
          </a:p>
          <a:p>
            <a:endParaRPr lang="en-US" sz="2400" dirty="0">
              <a:latin typeface="Helvetica" pitchFamily="34" charset="0"/>
            </a:endParaRPr>
          </a:p>
          <a:p>
            <a:r>
              <a:rPr lang="en-US" sz="2400" dirty="0" err="1">
                <a:latin typeface="Helvetica" pitchFamily="34" charset="0"/>
              </a:rPr>
              <a:t>Radiometrically</a:t>
            </a:r>
            <a:r>
              <a:rPr lang="en-US" sz="2400" dirty="0">
                <a:latin typeface="Helvetica" pitchFamily="34" charset="0"/>
              </a:rPr>
              <a:t> principled approach</a:t>
            </a:r>
          </a:p>
          <a:p>
            <a:endParaRPr lang="en-US" sz="2400" dirty="0">
              <a:latin typeface="Helvetica" pitchFamily="34" charset="0"/>
            </a:endParaRPr>
          </a:p>
          <a:p>
            <a:r>
              <a:rPr lang="en-US" sz="2400" dirty="0">
                <a:latin typeface="Helvetica" pitchFamily="34" charset="0"/>
              </a:rPr>
              <a:t>Better results</a:t>
            </a:r>
          </a:p>
          <a:p>
            <a:endParaRPr lang="en-US" sz="2400" dirty="0">
              <a:latin typeface="Helvetica" pitchFamily="34" charset="0"/>
            </a:endParaRPr>
          </a:p>
          <a:p>
            <a:r>
              <a:rPr lang="en-US" sz="2400" dirty="0">
                <a:latin typeface="Helvetica" pitchFamily="34" charset="0"/>
              </a:rPr>
              <a:t>Make it practical!</a:t>
            </a:r>
            <a:endParaRPr lang="en-US" sz="20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Overview: Hessian-Based Error Control</a:t>
            </a:r>
            <a:endParaRPr lang="en-US" sz="2800" b="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15</a:t>
            </a:fld>
            <a:endParaRPr lang="en-US" dirty="0"/>
          </a:p>
        </p:txBody>
      </p:sp>
    </p:spTree>
    <p:extLst>
      <p:ext uri="{BB962C8B-B14F-4D97-AF65-F5344CB8AC3E}">
        <p14:creationId xmlns:p14="http://schemas.microsoft.com/office/powerpoint/2010/main" val="310676920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Anisotropic cache records</a:t>
            </a:r>
            <a:endParaRPr lang="en-US" sz="2000" dirty="0" smtClean="0">
              <a:latin typeface="Helvetica" pitchFamily="34" charset="0"/>
            </a:endParaRPr>
          </a:p>
          <a:p>
            <a:pPr lvl="1"/>
            <a:r>
              <a:rPr lang="en-US" sz="2000" dirty="0">
                <a:latin typeface="Helvetica" pitchFamily="34" charset="0"/>
              </a:rPr>
              <a:t>Improved quality and </a:t>
            </a:r>
            <a:r>
              <a:rPr lang="en-US" sz="2000" dirty="0" smtClean="0">
                <a:latin typeface="Helvetica" pitchFamily="34" charset="0"/>
              </a:rPr>
              <a:t>efficiency</a:t>
            </a:r>
            <a:endParaRPr lang="en-US" sz="20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Overview: Other Improvements</a:t>
            </a:r>
            <a:endParaRPr lang="en-US" sz="2800" b="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16</a:t>
            </a:fld>
            <a:endParaRPr lang="en-US" dirty="0"/>
          </a:p>
        </p:txBody>
      </p:sp>
    </p:spTree>
    <p:extLst>
      <p:ext uri="{BB962C8B-B14F-4D97-AF65-F5344CB8AC3E}">
        <p14:creationId xmlns:p14="http://schemas.microsoft.com/office/powerpoint/2010/main" val="13065325"/>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Anisotropic cache records</a:t>
            </a:r>
            <a:endParaRPr lang="en-US" sz="2000" dirty="0" smtClean="0">
              <a:latin typeface="Helvetica" pitchFamily="34" charset="0"/>
            </a:endParaRPr>
          </a:p>
          <a:p>
            <a:pPr lvl="1"/>
            <a:r>
              <a:rPr lang="en-US" sz="2000" dirty="0">
                <a:latin typeface="Helvetica" pitchFamily="34" charset="0"/>
              </a:rPr>
              <a:t>Improved quality and </a:t>
            </a:r>
            <a:r>
              <a:rPr lang="en-US" sz="2000" dirty="0" smtClean="0">
                <a:latin typeface="Helvetica" pitchFamily="34" charset="0"/>
              </a:rPr>
              <a:t>efficiency</a:t>
            </a:r>
          </a:p>
          <a:p>
            <a:pPr lvl="1"/>
            <a:endParaRPr lang="en-US" sz="2000" dirty="0" smtClean="0">
              <a:latin typeface="Helvetica" pitchFamily="34" charset="0"/>
            </a:endParaRPr>
          </a:p>
          <a:p>
            <a:r>
              <a:rPr lang="en-US" sz="2400" dirty="0" smtClean="0">
                <a:latin typeface="Helvetica" pitchFamily="34" charset="0"/>
              </a:rPr>
              <a:t>New irradiance gradient formulation</a:t>
            </a:r>
          </a:p>
          <a:p>
            <a:pPr lvl="1"/>
            <a:r>
              <a:rPr lang="en-US" sz="2000" dirty="0" smtClean="0">
                <a:latin typeface="Helvetica" pitchFamily="34" charset="0"/>
              </a:rPr>
              <a:t>Works with any stratification</a:t>
            </a:r>
            <a:endParaRPr lang="en-US" sz="20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Overview: Other Improvements</a:t>
            </a:r>
            <a:endParaRPr lang="en-US" sz="2800" b="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17</a:t>
            </a:fld>
            <a:endParaRPr lang="en-US" dirty="0"/>
          </a:p>
        </p:txBody>
      </p:sp>
    </p:spTree>
    <p:extLst>
      <p:ext uri="{BB962C8B-B14F-4D97-AF65-F5344CB8AC3E}">
        <p14:creationId xmlns:p14="http://schemas.microsoft.com/office/powerpoint/2010/main" val="417144605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4800600" cy="4525963"/>
          </a:xfrm>
        </p:spPr>
        <p:txBody>
          <a:bodyPr>
            <a:normAutofit/>
          </a:bodyPr>
          <a:lstStyle/>
          <a:p>
            <a:r>
              <a:rPr lang="en-US" sz="2400" dirty="0" smtClean="0">
                <a:latin typeface="Helvetica" pitchFamily="34" charset="0"/>
              </a:rPr>
              <a:t>Introduced by </a:t>
            </a:r>
            <a:r>
              <a:rPr lang="en-US" sz="2400" dirty="0" smtClean="0">
                <a:solidFill>
                  <a:schemeClr val="tx2">
                    <a:lumMod val="60000"/>
                    <a:lumOff val="40000"/>
                  </a:schemeClr>
                </a:solidFill>
                <a:latin typeface="Helvetica" pitchFamily="34" charset="0"/>
              </a:rPr>
              <a:t>[Ward et al 1988]</a:t>
            </a:r>
          </a:p>
          <a:p>
            <a:pPr lvl="1"/>
            <a:endParaRPr lang="en-US" sz="20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Irradiance Caching</a:t>
            </a:r>
            <a:endParaRPr lang="en-US" sz="2800" b="1" dirty="0">
              <a:latin typeface="Helvetic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444753"/>
            <a:ext cx="3047999" cy="206044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6629457" y="3200400"/>
            <a:ext cx="2438343" cy="32141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accent6">
                    <a:lumMod val="40000"/>
                    <a:lumOff val="60000"/>
                  </a:schemeClr>
                </a:solidFill>
                <a:latin typeface="Helvetica" pitchFamily="34" charset="0"/>
              </a:rPr>
              <a:t>[Ward et al ‘88]</a:t>
            </a:r>
            <a:endParaRPr lang="en-US" sz="1600" dirty="0">
              <a:solidFill>
                <a:schemeClr val="accent6">
                  <a:lumMod val="40000"/>
                  <a:lumOff val="60000"/>
                </a:schemeClr>
              </a:solidFill>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18</a:t>
            </a:fld>
            <a:endParaRPr lang="en-US" dirty="0"/>
          </a:p>
        </p:txBody>
      </p:sp>
    </p:spTree>
    <p:extLst>
      <p:ext uri="{BB962C8B-B14F-4D97-AF65-F5344CB8AC3E}">
        <p14:creationId xmlns:p14="http://schemas.microsoft.com/office/powerpoint/2010/main" val="1807088545"/>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4800600" cy="4525963"/>
          </a:xfrm>
        </p:spPr>
        <p:txBody>
          <a:bodyPr>
            <a:normAutofit/>
          </a:bodyPr>
          <a:lstStyle/>
          <a:p>
            <a:r>
              <a:rPr lang="en-US" sz="2400" dirty="0" smtClean="0">
                <a:latin typeface="Helvetica" pitchFamily="34" charset="0"/>
              </a:rPr>
              <a:t>Introduced by </a:t>
            </a:r>
            <a:r>
              <a:rPr lang="en-US" sz="2400" dirty="0" smtClean="0">
                <a:solidFill>
                  <a:schemeClr val="tx2">
                    <a:lumMod val="60000"/>
                    <a:lumOff val="40000"/>
                  </a:schemeClr>
                </a:solidFill>
                <a:latin typeface="Helvetica" pitchFamily="34" charset="0"/>
              </a:rPr>
              <a:t>[Ward et al 1988]</a:t>
            </a:r>
          </a:p>
          <a:p>
            <a:endParaRPr lang="en-US" sz="2400" dirty="0" smtClean="0">
              <a:solidFill>
                <a:schemeClr val="tx2">
                  <a:lumMod val="60000"/>
                  <a:lumOff val="40000"/>
                </a:schemeClr>
              </a:solidFill>
              <a:latin typeface="Helvetica" pitchFamily="34" charset="0"/>
            </a:endParaRPr>
          </a:p>
          <a:p>
            <a:r>
              <a:rPr lang="en-US" sz="2400" dirty="0" smtClean="0">
                <a:latin typeface="Helvetica" pitchFamily="34" charset="0"/>
              </a:rPr>
              <a:t>The “Split-Sphere Heuristic”</a:t>
            </a:r>
          </a:p>
          <a:p>
            <a:pPr lvl="1"/>
            <a:r>
              <a:rPr lang="en-US" sz="2000" dirty="0" smtClean="0">
                <a:latin typeface="Helvetica" pitchFamily="34" charset="0"/>
              </a:rPr>
              <a:t>Upper bound of the error </a:t>
            </a:r>
          </a:p>
          <a:p>
            <a:pPr lvl="1"/>
            <a:r>
              <a:rPr lang="en-US" sz="2000" dirty="0" smtClean="0">
                <a:latin typeface="Helvetica" pitchFamily="34" charset="0"/>
              </a:rPr>
              <a:t>Based on first-order Taylor expansion of the irradiance</a:t>
            </a:r>
          </a:p>
          <a:p>
            <a:pPr lvl="1"/>
            <a:endParaRPr lang="en-US" sz="20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Irradiance Caching</a:t>
            </a:r>
            <a:endParaRPr lang="en-US" sz="2800" b="1" dirty="0">
              <a:latin typeface="Helvetic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444753"/>
            <a:ext cx="3047999" cy="206044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6629457" y="3200400"/>
            <a:ext cx="2438343" cy="32141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accent6">
                    <a:lumMod val="40000"/>
                    <a:lumOff val="60000"/>
                  </a:schemeClr>
                </a:solidFill>
                <a:latin typeface="Helvetica" pitchFamily="34" charset="0"/>
              </a:rPr>
              <a:t>[Ward et al ‘88]</a:t>
            </a:r>
            <a:endParaRPr lang="en-US" sz="1600" dirty="0">
              <a:solidFill>
                <a:schemeClr val="accent6">
                  <a:lumMod val="40000"/>
                  <a:lumOff val="60000"/>
                </a:schemeClr>
              </a:solidFill>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19</a:t>
            </a:fld>
            <a:endParaRPr lang="en-US" dirty="0"/>
          </a:p>
        </p:txBody>
      </p:sp>
    </p:spTree>
    <p:extLst>
      <p:ext uri="{BB962C8B-B14F-4D97-AF65-F5344CB8AC3E}">
        <p14:creationId xmlns:p14="http://schemas.microsoft.com/office/powerpoint/2010/main" val="788068537"/>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a:spLocks noGrp="1"/>
          </p:cNvSpPr>
          <p:nvPr>
            <p:ph type="title"/>
          </p:nvPr>
        </p:nvSpPr>
        <p:spPr>
          <a:xfrm>
            <a:off x="457200" y="274638"/>
            <a:ext cx="8229600" cy="639762"/>
          </a:xfrm>
        </p:spPr>
        <p:txBody>
          <a:bodyPr>
            <a:normAutofit/>
          </a:bodyPr>
          <a:lstStyle/>
          <a:p>
            <a:pPr algn="l"/>
            <a:r>
              <a:rPr lang="en-US" sz="2800" b="1" dirty="0" smtClean="0">
                <a:latin typeface="Helvetica" pitchFamily="34" charset="0"/>
              </a:rPr>
              <a:t>Irradiance Caching</a:t>
            </a:r>
            <a:endParaRPr lang="en-US" sz="2800" b="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2</a:t>
            </a:fld>
            <a:endParaRPr lang="en-US" dirty="0"/>
          </a:p>
        </p:txBody>
      </p:sp>
    </p:spTree>
    <p:extLst>
      <p:ext uri="{BB962C8B-B14F-4D97-AF65-F5344CB8AC3E}">
        <p14:creationId xmlns:p14="http://schemas.microsoft.com/office/powerpoint/2010/main" val="2139862153"/>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4800600" cy="4525963"/>
          </a:xfrm>
        </p:spPr>
        <p:txBody>
          <a:bodyPr>
            <a:normAutofit/>
          </a:bodyPr>
          <a:lstStyle/>
          <a:p>
            <a:r>
              <a:rPr lang="en-US" sz="2400" dirty="0" smtClean="0">
                <a:latin typeface="Helvetica" pitchFamily="34" charset="0"/>
              </a:rPr>
              <a:t>Introduced by </a:t>
            </a:r>
            <a:r>
              <a:rPr lang="en-US" sz="2400" dirty="0" smtClean="0">
                <a:solidFill>
                  <a:schemeClr val="tx2">
                    <a:lumMod val="60000"/>
                    <a:lumOff val="40000"/>
                  </a:schemeClr>
                </a:solidFill>
                <a:latin typeface="Helvetica" pitchFamily="34" charset="0"/>
              </a:rPr>
              <a:t>[Ward et al 1988]</a:t>
            </a:r>
          </a:p>
          <a:p>
            <a:endParaRPr lang="en-US" sz="2400" dirty="0" smtClean="0">
              <a:solidFill>
                <a:schemeClr val="tx2">
                  <a:lumMod val="60000"/>
                  <a:lumOff val="40000"/>
                </a:schemeClr>
              </a:solidFill>
              <a:latin typeface="Helvetica" pitchFamily="34" charset="0"/>
            </a:endParaRPr>
          </a:p>
          <a:p>
            <a:r>
              <a:rPr lang="en-US" sz="2400" dirty="0" smtClean="0">
                <a:latin typeface="Helvetica" pitchFamily="34" charset="0"/>
              </a:rPr>
              <a:t>The “Split-Sphere Heuristic”</a:t>
            </a:r>
          </a:p>
          <a:p>
            <a:pPr lvl="1"/>
            <a:r>
              <a:rPr lang="en-US" sz="2000" dirty="0" smtClean="0">
                <a:latin typeface="Helvetica" pitchFamily="34" charset="0"/>
              </a:rPr>
              <a:t>Upper bound of the error </a:t>
            </a:r>
          </a:p>
          <a:p>
            <a:pPr lvl="1"/>
            <a:r>
              <a:rPr lang="en-US" sz="2000" dirty="0" smtClean="0">
                <a:latin typeface="Helvetica" pitchFamily="34" charset="0"/>
              </a:rPr>
              <a:t>Based on first-order Taylor expansion of the irradiance</a:t>
            </a:r>
          </a:p>
          <a:p>
            <a:pPr lvl="1"/>
            <a:endParaRPr lang="en-US" sz="2000" dirty="0" smtClean="0">
              <a:solidFill>
                <a:schemeClr val="accent6">
                  <a:lumMod val="50000"/>
                </a:schemeClr>
              </a:solidFill>
              <a:latin typeface="Helvetica" pitchFamily="34" charset="0"/>
            </a:endParaRPr>
          </a:p>
          <a:p>
            <a:r>
              <a:rPr lang="en-US" sz="2400" dirty="0" smtClean="0">
                <a:latin typeface="Helvetica" pitchFamily="34" charset="0"/>
              </a:rPr>
              <a:t>Irradiance Gradients</a:t>
            </a:r>
          </a:p>
          <a:p>
            <a:pPr lvl="1"/>
            <a:r>
              <a:rPr lang="en-US" sz="2000" dirty="0" smtClean="0">
                <a:solidFill>
                  <a:schemeClr val="tx2">
                    <a:lumMod val="60000"/>
                    <a:lumOff val="40000"/>
                  </a:schemeClr>
                </a:solidFill>
                <a:latin typeface="Helvetica" pitchFamily="34" charset="0"/>
              </a:rPr>
              <a:t>[Ward and </a:t>
            </a:r>
            <a:r>
              <a:rPr lang="en-US" sz="2000" dirty="0" err="1" smtClean="0">
                <a:solidFill>
                  <a:schemeClr val="tx2">
                    <a:lumMod val="60000"/>
                    <a:lumOff val="40000"/>
                  </a:schemeClr>
                </a:solidFill>
                <a:latin typeface="Helvetica" pitchFamily="34" charset="0"/>
              </a:rPr>
              <a:t>Heckbert</a:t>
            </a:r>
            <a:r>
              <a:rPr lang="en-US" sz="2000" dirty="0" smtClean="0">
                <a:solidFill>
                  <a:schemeClr val="tx2">
                    <a:lumMod val="60000"/>
                    <a:lumOff val="40000"/>
                  </a:schemeClr>
                </a:solidFill>
                <a:latin typeface="Helvetica" pitchFamily="34" charset="0"/>
              </a:rPr>
              <a:t> 1992]</a:t>
            </a:r>
          </a:p>
          <a:p>
            <a:pPr lvl="1"/>
            <a:r>
              <a:rPr lang="en-US" sz="2000" dirty="0" smtClean="0">
                <a:latin typeface="Helvetica" pitchFamily="34" charset="0"/>
              </a:rPr>
              <a:t>Significant improvement in quality</a:t>
            </a:r>
          </a:p>
          <a:p>
            <a:pPr lvl="1"/>
            <a:endParaRPr lang="en-US" sz="20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Irradiance Caching</a:t>
            </a:r>
            <a:endParaRPr lang="en-US" sz="2800" b="1" dirty="0">
              <a:latin typeface="Helvetica" pitchFamily="34" charset="0"/>
            </a:endParaRP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2600" y="1444753"/>
            <a:ext cx="3047999" cy="206044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43601" y="3657600"/>
            <a:ext cx="2285996" cy="2285998"/>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itle 1"/>
          <p:cNvSpPr txBox="1">
            <a:spLocks/>
          </p:cNvSpPr>
          <p:nvPr/>
        </p:nvSpPr>
        <p:spPr>
          <a:xfrm>
            <a:off x="6629457" y="3200400"/>
            <a:ext cx="2438343" cy="32141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accent6">
                    <a:lumMod val="40000"/>
                    <a:lumOff val="60000"/>
                  </a:schemeClr>
                </a:solidFill>
                <a:latin typeface="Helvetica" pitchFamily="34" charset="0"/>
              </a:rPr>
              <a:t>[Ward et al ‘88]</a:t>
            </a:r>
            <a:endParaRPr lang="en-US" sz="1600" dirty="0">
              <a:solidFill>
                <a:schemeClr val="accent6">
                  <a:lumMod val="40000"/>
                  <a:lumOff val="60000"/>
                </a:schemeClr>
              </a:solidFill>
              <a:latin typeface="Helvetica" pitchFamily="34" charset="0"/>
            </a:endParaRPr>
          </a:p>
        </p:txBody>
      </p:sp>
      <p:sp>
        <p:nvSpPr>
          <p:cNvPr id="8" name="Title 1"/>
          <p:cNvSpPr txBox="1">
            <a:spLocks/>
          </p:cNvSpPr>
          <p:nvPr/>
        </p:nvSpPr>
        <p:spPr>
          <a:xfrm>
            <a:off x="5867400" y="5638800"/>
            <a:ext cx="2438343" cy="321418"/>
          </a:xfrm>
          <a:prstGeom prst="rect">
            <a:avLst/>
          </a:prstGeom>
        </p:spPr>
        <p:txBody>
          <a:bodyPr vert="horz" lIns="91440" tIns="45720" rIns="91440" bIns="45720" rtlCol="0" anchor="ctr">
            <a:normAutofit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accent6">
                    <a:lumMod val="40000"/>
                    <a:lumOff val="60000"/>
                  </a:schemeClr>
                </a:solidFill>
                <a:latin typeface="Helvetica" pitchFamily="34" charset="0"/>
              </a:rPr>
              <a:t>[Ward and </a:t>
            </a:r>
            <a:r>
              <a:rPr lang="en-US" sz="1600" dirty="0" err="1" smtClean="0">
                <a:solidFill>
                  <a:schemeClr val="accent6">
                    <a:lumMod val="40000"/>
                    <a:lumOff val="60000"/>
                  </a:schemeClr>
                </a:solidFill>
                <a:latin typeface="Helvetica" pitchFamily="34" charset="0"/>
              </a:rPr>
              <a:t>Heckbert</a:t>
            </a:r>
            <a:r>
              <a:rPr lang="en-US" sz="1600" dirty="0" smtClean="0">
                <a:solidFill>
                  <a:schemeClr val="accent6">
                    <a:lumMod val="40000"/>
                    <a:lumOff val="60000"/>
                  </a:schemeClr>
                </a:solidFill>
                <a:latin typeface="Helvetica" pitchFamily="34" charset="0"/>
              </a:rPr>
              <a:t> ‘92]</a:t>
            </a:r>
            <a:endParaRPr lang="en-US" sz="1600" dirty="0">
              <a:solidFill>
                <a:schemeClr val="accent6">
                  <a:lumMod val="40000"/>
                  <a:lumOff val="60000"/>
                </a:schemeClr>
              </a:solidFill>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20</a:t>
            </a:fld>
            <a:endParaRPr lang="en-US" dirty="0"/>
          </a:p>
        </p:txBody>
      </p:sp>
    </p:spTree>
    <p:extLst>
      <p:ext uri="{BB962C8B-B14F-4D97-AF65-F5344CB8AC3E}">
        <p14:creationId xmlns:p14="http://schemas.microsoft.com/office/powerpoint/2010/main" val="788068537"/>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4800600" cy="4525963"/>
          </a:xfrm>
        </p:spPr>
        <p:txBody>
          <a:bodyPr>
            <a:normAutofit/>
          </a:bodyPr>
          <a:lstStyle/>
          <a:p>
            <a:r>
              <a:rPr lang="en-US" sz="2400" dirty="0" smtClean="0">
                <a:latin typeface="Helvetica" pitchFamily="34" charset="0"/>
              </a:rPr>
              <a:t>Neighbor Clamping</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Krivanek</a:t>
            </a:r>
            <a:r>
              <a:rPr lang="en-US" sz="2000" dirty="0" smtClean="0">
                <a:solidFill>
                  <a:schemeClr val="tx2">
                    <a:lumMod val="60000"/>
                    <a:lumOff val="40000"/>
                  </a:schemeClr>
                </a:solidFill>
                <a:latin typeface="Helvetica" pitchFamily="34" charset="0"/>
              </a:rPr>
              <a:t> et al 2006]</a:t>
            </a:r>
          </a:p>
          <a:p>
            <a:pPr lvl="1"/>
            <a:r>
              <a:rPr lang="en-US" sz="2000" dirty="0" smtClean="0">
                <a:latin typeface="Helvetica" pitchFamily="34" charset="0"/>
              </a:rPr>
              <a:t>Enforce geometric consistency of the scene</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Split-Sphere Extensions</a:t>
            </a:r>
            <a:endParaRPr lang="en-US" sz="2800" b="1" dirty="0">
              <a:latin typeface="Helvetica"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2881811" cy="144779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21</a:t>
            </a:fld>
            <a:endParaRPr lang="en-US" dirty="0"/>
          </a:p>
        </p:txBody>
      </p:sp>
    </p:spTree>
    <p:extLst>
      <p:ext uri="{BB962C8B-B14F-4D97-AF65-F5344CB8AC3E}">
        <p14:creationId xmlns:p14="http://schemas.microsoft.com/office/powerpoint/2010/main" val="368428393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4800600" cy="4525963"/>
          </a:xfrm>
        </p:spPr>
        <p:txBody>
          <a:bodyPr>
            <a:normAutofit/>
          </a:bodyPr>
          <a:lstStyle/>
          <a:p>
            <a:r>
              <a:rPr lang="en-US" sz="2400" dirty="0" smtClean="0">
                <a:latin typeface="Helvetica" pitchFamily="34" charset="0"/>
              </a:rPr>
              <a:t>Neighbor Clamping</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Krivanek</a:t>
            </a:r>
            <a:r>
              <a:rPr lang="en-US" sz="2000" dirty="0" smtClean="0">
                <a:solidFill>
                  <a:schemeClr val="tx2">
                    <a:lumMod val="60000"/>
                    <a:lumOff val="40000"/>
                  </a:schemeClr>
                </a:solidFill>
                <a:latin typeface="Helvetica" pitchFamily="34" charset="0"/>
              </a:rPr>
              <a:t> et al 2006]</a:t>
            </a:r>
          </a:p>
          <a:p>
            <a:pPr lvl="1"/>
            <a:r>
              <a:rPr lang="en-US" sz="2000" dirty="0" smtClean="0">
                <a:latin typeface="Helvetica" pitchFamily="34" charset="0"/>
              </a:rPr>
              <a:t>Enforce geometric consistency of the scene</a:t>
            </a:r>
          </a:p>
          <a:p>
            <a:r>
              <a:rPr lang="en-US" sz="2400" dirty="0" smtClean="0">
                <a:latin typeface="Helvetica" pitchFamily="34" charset="0"/>
              </a:rPr>
              <a:t>Adaptive Caching</a:t>
            </a:r>
            <a:endParaRPr lang="en-US" sz="2000" dirty="0">
              <a:latin typeface="Helvetica" pitchFamily="34" charset="0"/>
            </a:endParaRP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Krivanek</a:t>
            </a:r>
            <a:r>
              <a:rPr lang="en-US" sz="2000" dirty="0" smtClean="0">
                <a:solidFill>
                  <a:schemeClr val="tx2">
                    <a:lumMod val="60000"/>
                    <a:lumOff val="40000"/>
                  </a:schemeClr>
                </a:solidFill>
                <a:latin typeface="Helvetica" pitchFamily="34" charset="0"/>
              </a:rPr>
              <a:t> et al 2006]</a:t>
            </a:r>
          </a:p>
          <a:p>
            <a:pPr lvl="1"/>
            <a:r>
              <a:rPr lang="en-US" sz="2000" dirty="0" smtClean="0">
                <a:latin typeface="Helvetica" pitchFamily="34" charset="0"/>
              </a:rPr>
              <a:t>Progressively refine the irradiance cache</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Split-Sphere Extensions</a:t>
            </a:r>
            <a:endParaRPr lang="en-US" sz="2800" b="1" dirty="0">
              <a:latin typeface="Helvetica"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2881811" cy="144779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048000"/>
            <a:ext cx="2881812" cy="144434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22</a:t>
            </a:fld>
            <a:endParaRPr lang="en-US" dirty="0"/>
          </a:p>
        </p:txBody>
      </p:sp>
    </p:spTree>
    <p:extLst>
      <p:ext uri="{BB962C8B-B14F-4D97-AF65-F5344CB8AC3E}">
        <p14:creationId xmlns:p14="http://schemas.microsoft.com/office/powerpoint/2010/main" val="1029415426"/>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4800600" cy="4525963"/>
          </a:xfrm>
        </p:spPr>
        <p:txBody>
          <a:bodyPr>
            <a:normAutofit/>
          </a:bodyPr>
          <a:lstStyle/>
          <a:p>
            <a:r>
              <a:rPr lang="en-US" sz="2400" dirty="0" smtClean="0">
                <a:latin typeface="Helvetica" pitchFamily="34" charset="0"/>
              </a:rPr>
              <a:t>Neighbor Clamping</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Krivanek</a:t>
            </a:r>
            <a:r>
              <a:rPr lang="en-US" sz="2000" dirty="0" smtClean="0">
                <a:solidFill>
                  <a:schemeClr val="tx2">
                    <a:lumMod val="60000"/>
                    <a:lumOff val="40000"/>
                  </a:schemeClr>
                </a:solidFill>
                <a:latin typeface="Helvetica" pitchFamily="34" charset="0"/>
              </a:rPr>
              <a:t> et al 2006]</a:t>
            </a:r>
          </a:p>
          <a:p>
            <a:pPr lvl="1"/>
            <a:r>
              <a:rPr lang="en-US" sz="2000" dirty="0" smtClean="0">
                <a:latin typeface="Helvetica" pitchFamily="34" charset="0"/>
              </a:rPr>
              <a:t>Enforce geometric consistency of the scene</a:t>
            </a:r>
          </a:p>
          <a:p>
            <a:r>
              <a:rPr lang="en-US" sz="2400" dirty="0" smtClean="0">
                <a:latin typeface="Helvetica" pitchFamily="34" charset="0"/>
              </a:rPr>
              <a:t>Adaptive Caching</a:t>
            </a:r>
            <a:endParaRPr lang="en-US" sz="2000" dirty="0">
              <a:latin typeface="Helvetica" pitchFamily="34" charset="0"/>
            </a:endParaRP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Krivanek</a:t>
            </a:r>
            <a:r>
              <a:rPr lang="en-US" sz="2000" dirty="0" smtClean="0">
                <a:solidFill>
                  <a:schemeClr val="tx2">
                    <a:lumMod val="60000"/>
                    <a:lumOff val="40000"/>
                  </a:schemeClr>
                </a:solidFill>
                <a:latin typeface="Helvetica" pitchFamily="34" charset="0"/>
              </a:rPr>
              <a:t> et al 2006]</a:t>
            </a:r>
          </a:p>
          <a:p>
            <a:pPr lvl="1"/>
            <a:r>
              <a:rPr lang="en-US" sz="2000" dirty="0" smtClean="0">
                <a:latin typeface="Helvetica" pitchFamily="34" charset="0"/>
              </a:rPr>
              <a:t>Progressively refine the irradiance cache</a:t>
            </a:r>
            <a:endParaRPr lang="en-US" sz="2000" dirty="0">
              <a:latin typeface="Helvetica" pitchFamily="34" charset="0"/>
            </a:endParaRPr>
          </a:p>
          <a:p>
            <a:r>
              <a:rPr lang="en-US" sz="2400" dirty="0" smtClean="0">
                <a:latin typeface="Helvetica" pitchFamily="34" charset="0"/>
              </a:rPr>
              <a:t>Anisotropic Records</a:t>
            </a:r>
          </a:p>
          <a:p>
            <a:pPr lvl="1"/>
            <a:r>
              <a:rPr lang="en-US" sz="2000" dirty="0" smtClean="0">
                <a:solidFill>
                  <a:schemeClr val="tx2">
                    <a:lumMod val="60000"/>
                    <a:lumOff val="40000"/>
                  </a:schemeClr>
                </a:solidFill>
                <a:latin typeface="Helvetica" pitchFamily="34" charset="0"/>
              </a:rPr>
              <a:t>[Herzog et al 2009]</a:t>
            </a:r>
          </a:p>
          <a:p>
            <a:pPr lvl="1"/>
            <a:r>
              <a:rPr lang="en-US" sz="2000" dirty="0" smtClean="0">
                <a:latin typeface="Helvetica" pitchFamily="34" charset="0"/>
              </a:rPr>
              <a:t>User defined eccentricity</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Split-Sphere Extensions</a:t>
            </a:r>
            <a:endParaRPr lang="en-US" sz="2800" b="1" dirty="0">
              <a:latin typeface="Helvetica" pitchFamily="34" charset="0"/>
            </a:endParaRPr>
          </a:p>
        </p:txBody>
      </p:sp>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791200" y="1447800"/>
            <a:ext cx="2881811" cy="1447799"/>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791200" y="3048000"/>
            <a:ext cx="2881812" cy="1444345"/>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791200" y="4648200"/>
            <a:ext cx="2895600" cy="142699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23</a:t>
            </a:fld>
            <a:endParaRPr lang="en-US" dirty="0"/>
          </a:p>
        </p:txBody>
      </p:sp>
    </p:spTree>
    <p:extLst>
      <p:ext uri="{BB962C8B-B14F-4D97-AF65-F5344CB8AC3E}">
        <p14:creationId xmlns:p14="http://schemas.microsoft.com/office/powerpoint/2010/main" val="1029415426"/>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5638800" cy="4525963"/>
          </a:xfrm>
        </p:spPr>
        <p:txBody>
          <a:bodyPr>
            <a:normAutofit/>
          </a:bodyPr>
          <a:lstStyle/>
          <a:p>
            <a:r>
              <a:rPr lang="en-US" sz="2400" dirty="0" smtClean="0">
                <a:latin typeface="Helvetica" pitchFamily="34" charset="0"/>
              </a:rPr>
              <a:t>Illumination Derivatives</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Arvo</a:t>
            </a:r>
            <a:r>
              <a:rPr lang="en-US" sz="2000" dirty="0" smtClean="0">
                <a:solidFill>
                  <a:schemeClr val="tx2">
                    <a:lumMod val="60000"/>
                    <a:lumOff val="40000"/>
                  </a:schemeClr>
                </a:solidFill>
                <a:latin typeface="Helvetica" pitchFamily="34" charset="0"/>
              </a:rPr>
              <a:t> 1994] </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Holzschuch</a:t>
            </a:r>
            <a:r>
              <a:rPr lang="en-US" sz="2000" dirty="0" smtClean="0">
                <a:solidFill>
                  <a:schemeClr val="tx2">
                    <a:lumMod val="60000"/>
                    <a:lumOff val="40000"/>
                  </a:schemeClr>
                </a:solidFill>
                <a:latin typeface="Helvetica" pitchFamily="34" charset="0"/>
              </a:rPr>
              <a:t> and </a:t>
            </a:r>
            <a:r>
              <a:rPr lang="en-US" sz="2000" dirty="0" err="1" smtClean="0">
                <a:solidFill>
                  <a:schemeClr val="tx2">
                    <a:lumMod val="60000"/>
                    <a:lumOff val="40000"/>
                  </a:schemeClr>
                </a:solidFill>
                <a:latin typeface="Helvetica" pitchFamily="34" charset="0"/>
              </a:rPr>
              <a:t>Sillion</a:t>
            </a:r>
            <a:r>
              <a:rPr lang="en-US" sz="2000" dirty="0" smtClean="0">
                <a:solidFill>
                  <a:schemeClr val="tx2">
                    <a:lumMod val="60000"/>
                    <a:lumOff val="40000"/>
                  </a:schemeClr>
                </a:solidFill>
                <a:latin typeface="Helvetica" pitchFamily="34" charset="0"/>
              </a:rPr>
              <a:t> 1995, 1998] </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Ramamoorthi</a:t>
            </a:r>
            <a:r>
              <a:rPr lang="en-US" sz="2000" dirty="0" smtClean="0">
                <a:solidFill>
                  <a:schemeClr val="tx2">
                    <a:lumMod val="60000"/>
                    <a:lumOff val="40000"/>
                  </a:schemeClr>
                </a:solidFill>
                <a:latin typeface="Helvetica" pitchFamily="34" charset="0"/>
              </a:rPr>
              <a:t> et al. 2007]</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Illumination Derivatives</a:t>
            </a:r>
          </a:p>
        </p:txBody>
      </p:sp>
      <p:sp>
        <p:nvSpPr>
          <p:cNvPr id="8" name="Title 1"/>
          <p:cNvSpPr txBox="1">
            <a:spLocks/>
          </p:cNvSpPr>
          <p:nvPr/>
        </p:nvSpPr>
        <p:spPr>
          <a:xfrm>
            <a:off x="381000" y="655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                            Error Control</a:t>
            </a:r>
          </a:p>
        </p:txBody>
      </p:sp>
      <p:sp>
        <p:nvSpPr>
          <p:cNvPr id="2" name="Slide Number Placeholder 1"/>
          <p:cNvSpPr>
            <a:spLocks noGrp="1"/>
          </p:cNvSpPr>
          <p:nvPr>
            <p:ph type="sldNum" sz="quarter" idx="12"/>
          </p:nvPr>
        </p:nvSpPr>
        <p:spPr/>
        <p:txBody>
          <a:bodyPr/>
          <a:lstStyle/>
          <a:p>
            <a:fld id="{B2857FF7-7A46-4757-A898-9AF144B7234C}" type="slidenum">
              <a:rPr lang="en-US" smtClean="0"/>
              <a:t>24</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363" y="1408113"/>
            <a:ext cx="2865437" cy="15636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079933819"/>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5638800" cy="4525963"/>
          </a:xfrm>
        </p:spPr>
        <p:txBody>
          <a:bodyPr>
            <a:normAutofit/>
          </a:bodyPr>
          <a:lstStyle/>
          <a:p>
            <a:r>
              <a:rPr lang="en-US" sz="2400" dirty="0" smtClean="0">
                <a:latin typeface="Helvetica" pitchFamily="34" charset="0"/>
              </a:rPr>
              <a:t>Illumination Derivatives</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Arvo</a:t>
            </a:r>
            <a:r>
              <a:rPr lang="en-US" sz="2000" dirty="0" smtClean="0">
                <a:solidFill>
                  <a:schemeClr val="tx2">
                    <a:lumMod val="60000"/>
                    <a:lumOff val="40000"/>
                  </a:schemeClr>
                </a:solidFill>
                <a:latin typeface="Helvetica" pitchFamily="34" charset="0"/>
              </a:rPr>
              <a:t> 1994] </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Holzschuch</a:t>
            </a:r>
            <a:r>
              <a:rPr lang="en-US" sz="2000" dirty="0" smtClean="0">
                <a:solidFill>
                  <a:schemeClr val="tx2">
                    <a:lumMod val="60000"/>
                    <a:lumOff val="40000"/>
                  </a:schemeClr>
                </a:solidFill>
                <a:latin typeface="Helvetica" pitchFamily="34" charset="0"/>
              </a:rPr>
              <a:t> and </a:t>
            </a:r>
            <a:r>
              <a:rPr lang="en-US" sz="2000" dirty="0" err="1" smtClean="0">
                <a:solidFill>
                  <a:schemeClr val="tx2">
                    <a:lumMod val="60000"/>
                    <a:lumOff val="40000"/>
                  </a:schemeClr>
                </a:solidFill>
                <a:latin typeface="Helvetica" pitchFamily="34" charset="0"/>
              </a:rPr>
              <a:t>Sillion</a:t>
            </a:r>
            <a:r>
              <a:rPr lang="en-US" sz="2000" dirty="0" smtClean="0">
                <a:solidFill>
                  <a:schemeClr val="tx2">
                    <a:lumMod val="60000"/>
                    <a:lumOff val="40000"/>
                  </a:schemeClr>
                </a:solidFill>
                <a:latin typeface="Helvetica" pitchFamily="34" charset="0"/>
              </a:rPr>
              <a:t> 1995, 1998] </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Ramamoorthi</a:t>
            </a:r>
            <a:r>
              <a:rPr lang="en-US" sz="2000" dirty="0" smtClean="0">
                <a:solidFill>
                  <a:schemeClr val="tx2">
                    <a:lumMod val="60000"/>
                    <a:lumOff val="40000"/>
                  </a:schemeClr>
                </a:solidFill>
                <a:latin typeface="Helvetica" pitchFamily="34" charset="0"/>
              </a:rPr>
              <a:t> et al. 2007]</a:t>
            </a:r>
          </a:p>
          <a:p>
            <a:pPr lvl="1"/>
            <a:endParaRPr lang="en-US" sz="2000" dirty="0">
              <a:solidFill>
                <a:schemeClr val="tx2">
                  <a:lumMod val="60000"/>
                  <a:lumOff val="40000"/>
                </a:schemeClr>
              </a:solidFill>
              <a:latin typeface="Helvetica" pitchFamily="34" charset="0"/>
            </a:endParaRPr>
          </a:p>
          <a:p>
            <a:r>
              <a:rPr lang="en-US" sz="2400" dirty="0" smtClean="0">
                <a:latin typeface="Helvetica" pitchFamily="34" charset="0"/>
              </a:rPr>
              <a:t>Error Control</a:t>
            </a:r>
          </a:p>
          <a:p>
            <a:pPr lvl="1"/>
            <a:r>
              <a:rPr lang="en-US" sz="2000" dirty="0" smtClean="0">
                <a:solidFill>
                  <a:schemeClr val="tx2">
                    <a:lumMod val="60000"/>
                    <a:lumOff val="40000"/>
                  </a:schemeClr>
                </a:solidFill>
                <a:latin typeface="Helvetica" pitchFamily="34" charset="0"/>
              </a:rPr>
              <a:t>[Shirley 1991]</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Arvo</a:t>
            </a:r>
            <a:r>
              <a:rPr lang="en-US" sz="2000" dirty="0" smtClean="0">
                <a:solidFill>
                  <a:schemeClr val="tx2">
                    <a:lumMod val="60000"/>
                    <a:lumOff val="40000"/>
                  </a:schemeClr>
                </a:solidFill>
                <a:latin typeface="Helvetica" pitchFamily="34" charset="0"/>
              </a:rPr>
              <a:t> 1994]</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Holzschuch</a:t>
            </a:r>
            <a:r>
              <a:rPr lang="en-US" sz="2000" dirty="0" smtClean="0">
                <a:solidFill>
                  <a:schemeClr val="tx2">
                    <a:lumMod val="60000"/>
                    <a:lumOff val="40000"/>
                  </a:schemeClr>
                </a:solidFill>
                <a:latin typeface="Helvetica" pitchFamily="34" charset="0"/>
              </a:rPr>
              <a:t> and </a:t>
            </a:r>
            <a:r>
              <a:rPr lang="en-US" sz="2000" dirty="0" err="1" smtClean="0">
                <a:solidFill>
                  <a:schemeClr val="tx2">
                    <a:lumMod val="60000"/>
                    <a:lumOff val="40000"/>
                  </a:schemeClr>
                </a:solidFill>
                <a:latin typeface="Helvetica" pitchFamily="34" charset="0"/>
              </a:rPr>
              <a:t>Sillion</a:t>
            </a:r>
            <a:r>
              <a:rPr lang="en-US" sz="2000" dirty="0" smtClean="0">
                <a:solidFill>
                  <a:schemeClr val="tx2">
                    <a:lumMod val="60000"/>
                    <a:lumOff val="40000"/>
                  </a:schemeClr>
                </a:solidFill>
                <a:latin typeface="Helvetica" pitchFamily="34" charset="0"/>
              </a:rPr>
              <a:t>, 1998]</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Jarosz</a:t>
            </a:r>
            <a:r>
              <a:rPr lang="en-US" sz="2000" dirty="0" smtClean="0">
                <a:solidFill>
                  <a:schemeClr val="tx2">
                    <a:lumMod val="60000"/>
                    <a:lumOff val="40000"/>
                  </a:schemeClr>
                </a:solidFill>
                <a:latin typeface="Helvetica" pitchFamily="34" charset="0"/>
              </a:rPr>
              <a:t> et al. 2012]</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Illumination Derivatives</a:t>
            </a:r>
          </a:p>
        </p:txBody>
      </p:sp>
      <p:sp>
        <p:nvSpPr>
          <p:cNvPr id="8" name="Title 1"/>
          <p:cNvSpPr txBox="1">
            <a:spLocks/>
          </p:cNvSpPr>
          <p:nvPr/>
        </p:nvSpPr>
        <p:spPr>
          <a:xfrm>
            <a:off x="381000" y="655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                            Error Control</a:t>
            </a:r>
          </a:p>
        </p:txBody>
      </p:sp>
      <p:sp>
        <p:nvSpPr>
          <p:cNvPr id="2" name="Slide Number Placeholder 1"/>
          <p:cNvSpPr>
            <a:spLocks noGrp="1"/>
          </p:cNvSpPr>
          <p:nvPr>
            <p:ph type="sldNum" sz="quarter" idx="12"/>
          </p:nvPr>
        </p:nvSpPr>
        <p:spPr/>
        <p:txBody>
          <a:bodyPr/>
          <a:lstStyle/>
          <a:p>
            <a:fld id="{B2857FF7-7A46-4757-A898-9AF144B7234C}" type="slidenum">
              <a:rPr lang="en-US" smtClean="0"/>
              <a:t>25</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21363" y="1408113"/>
            <a:ext cx="2865437" cy="1563687"/>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079936" y="3200400"/>
            <a:ext cx="2348290" cy="284324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65887744"/>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5638800" cy="4525963"/>
          </a:xfrm>
        </p:spPr>
        <p:txBody>
          <a:bodyPr>
            <a:normAutofit/>
          </a:bodyPr>
          <a:lstStyle/>
          <a:p>
            <a:r>
              <a:rPr lang="en-US" sz="2400" dirty="0" smtClean="0">
                <a:solidFill>
                  <a:schemeClr val="bg1">
                    <a:lumMod val="75000"/>
                  </a:schemeClr>
                </a:solidFill>
                <a:latin typeface="Helvetica" pitchFamily="34" charset="0"/>
              </a:rPr>
              <a:t>Illumination Derivatives</a:t>
            </a:r>
          </a:p>
          <a:p>
            <a:pPr lvl="1"/>
            <a:r>
              <a:rPr lang="en-US" sz="2000" dirty="0" smtClean="0">
                <a:solidFill>
                  <a:schemeClr val="tx2">
                    <a:lumMod val="20000"/>
                    <a:lumOff val="80000"/>
                  </a:schemeClr>
                </a:solidFill>
                <a:latin typeface="Helvetica" pitchFamily="34" charset="0"/>
              </a:rPr>
              <a:t>[</a:t>
            </a:r>
            <a:r>
              <a:rPr lang="en-US" sz="2000" dirty="0" err="1" smtClean="0">
                <a:solidFill>
                  <a:schemeClr val="tx2">
                    <a:lumMod val="20000"/>
                    <a:lumOff val="80000"/>
                  </a:schemeClr>
                </a:solidFill>
                <a:latin typeface="Helvetica" pitchFamily="34" charset="0"/>
              </a:rPr>
              <a:t>Arvo</a:t>
            </a:r>
            <a:r>
              <a:rPr lang="en-US" sz="2000" dirty="0" smtClean="0">
                <a:solidFill>
                  <a:schemeClr val="tx2">
                    <a:lumMod val="20000"/>
                    <a:lumOff val="80000"/>
                  </a:schemeClr>
                </a:solidFill>
                <a:latin typeface="Helvetica" pitchFamily="34" charset="0"/>
              </a:rPr>
              <a:t> 1994] </a:t>
            </a:r>
          </a:p>
          <a:p>
            <a:pPr lvl="1"/>
            <a:r>
              <a:rPr lang="en-US" sz="2000" dirty="0" smtClean="0">
                <a:solidFill>
                  <a:schemeClr val="tx2">
                    <a:lumMod val="20000"/>
                    <a:lumOff val="80000"/>
                  </a:schemeClr>
                </a:solidFill>
                <a:latin typeface="Helvetica" pitchFamily="34" charset="0"/>
              </a:rPr>
              <a:t>[</a:t>
            </a:r>
            <a:r>
              <a:rPr lang="en-US" sz="2000" dirty="0" err="1" smtClean="0">
                <a:solidFill>
                  <a:schemeClr val="tx2">
                    <a:lumMod val="20000"/>
                    <a:lumOff val="80000"/>
                  </a:schemeClr>
                </a:solidFill>
                <a:latin typeface="Helvetica" pitchFamily="34" charset="0"/>
              </a:rPr>
              <a:t>Holzschuch</a:t>
            </a:r>
            <a:r>
              <a:rPr lang="en-US" sz="2000" dirty="0" smtClean="0">
                <a:solidFill>
                  <a:schemeClr val="tx2">
                    <a:lumMod val="20000"/>
                    <a:lumOff val="80000"/>
                  </a:schemeClr>
                </a:solidFill>
                <a:latin typeface="Helvetica" pitchFamily="34" charset="0"/>
              </a:rPr>
              <a:t> and </a:t>
            </a:r>
            <a:r>
              <a:rPr lang="en-US" sz="2000" dirty="0" err="1" smtClean="0">
                <a:solidFill>
                  <a:schemeClr val="tx2">
                    <a:lumMod val="20000"/>
                    <a:lumOff val="80000"/>
                  </a:schemeClr>
                </a:solidFill>
                <a:latin typeface="Helvetica" pitchFamily="34" charset="0"/>
              </a:rPr>
              <a:t>Sillion</a:t>
            </a:r>
            <a:r>
              <a:rPr lang="en-US" sz="2000" dirty="0" smtClean="0">
                <a:solidFill>
                  <a:schemeClr val="tx2">
                    <a:lumMod val="20000"/>
                    <a:lumOff val="80000"/>
                  </a:schemeClr>
                </a:solidFill>
                <a:latin typeface="Helvetica" pitchFamily="34" charset="0"/>
              </a:rPr>
              <a:t> 1995, 1998] </a:t>
            </a:r>
          </a:p>
          <a:p>
            <a:pPr lvl="1"/>
            <a:r>
              <a:rPr lang="en-US" sz="2000" dirty="0" smtClean="0">
                <a:solidFill>
                  <a:schemeClr val="tx2">
                    <a:lumMod val="20000"/>
                    <a:lumOff val="80000"/>
                  </a:schemeClr>
                </a:solidFill>
                <a:latin typeface="Helvetica" pitchFamily="34" charset="0"/>
              </a:rPr>
              <a:t>[</a:t>
            </a:r>
            <a:r>
              <a:rPr lang="en-US" sz="2000" dirty="0" err="1" smtClean="0">
                <a:solidFill>
                  <a:schemeClr val="tx2">
                    <a:lumMod val="20000"/>
                    <a:lumOff val="80000"/>
                  </a:schemeClr>
                </a:solidFill>
                <a:latin typeface="Helvetica" pitchFamily="34" charset="0"/>
              </a:rPr>
              <a:t>Ramamoorthi</a:t>
            </a:r>
            <a:r>
              <a:rPr lang="en-US" sz="2000" dirty="0" smtClean="0">
                <a:solidFill>
                  <a:schemeClr val="tx2">
                    <a:lumMod val="20000"/>
                    <a:lumOff val="80000"/>
                  </a:schemeClr>
                </a:solidFill>
                <a:latin typeface="Helvetica" pitchFamily="34" charset="0"/>
              </a:rPr>
              <a:t> et al. 2007]</a:t>
            </a:r>
          </a:p>
          <a:p>
            <a:pPr lvl="1"/>
            <a:endParaRPr lang="en-US" sz="2000" dirty="0">
              <a:solidFill>
                <a:schemeClr val="tx2">
                  <a:lumMod val="60000"/>
                  <a:lumOff val="40000"/>
                </a:schemeClr>
              </a:solidFill>
              <a:latin typeface="Helvetica" pitchFamily="34" charset="0"/>
            </a:endParaRPr>
          </a:p>
          <a:p>
            <a:r>
              <a:rPr lang="en-US" sz="2400" dirty="0" smtClean="0">
                <a:latin typeface="Helvetica" pitchFamily="34" charset="0"/>
              </a:rPr>
              <a:t>Error Control</a:t>
            </a:r>
          </a:p>
          <a:p>
            <a:pPr lvl="1"/>
            <a:r>
              <a:rPr lang="en-US" sz="2000" dirty="0" smtClean="0">
                <a:solidFill>
                  <a:schemeClr val="tx2">
                    <a:lumMod val="20000"/>
                    <a:lumOff val="80000"/>
                  </a:schemeClr>
                </a:solidFill>
                <a:latin typeface="Helvetica" pitchFamily="34" charset="0"/>
              </a:rPr>
              <a:t>[Shirley 1991]</a:t>
            </a:r>
          </a:p>
          <a:p>
            <a:pPr lvl="1"/>
            <a:r>
              <a:rPr lang="en-US" sz="2000" dirty="0" smtClean="0">
                <a:solidFill>
                  <a:schemeClr val="tx2">
                    <a:lumMod val="20000"/>
                    <a:lumOff val="80000"/>
                  </a:schemeClr>
                </a:solidFill>
                <a:latin typeface="Helvetica" pitchFamily="34" charset="0"/>
              </a:rPr>
              <a:t>[</a:t>
            </a:r>
            <a:r>
              <a:rPr lang="en-US" sz="2000" dirty="0" err="1" smtClean="0">
                <a:solidFill>
                  <a:schemeClr val="tx2">
                    <a:lumMod val="20000"/>
                    <a:lumOff val="80000"/>
                  </a:schemeClr>
                </a:solidFill>
                <a:latin typeface="Helvetica" pitchFamily="34" charset="0"/>
              </a:rPr>
              <a:t>Arvo</a:t>
            </a:r>
            <a:r>
              <a:rPr lang="en-US" sz="2000" dirty="0" smtClean="0">
                <a:solidFill>
                  <a:schemeClr val="tx2">
                    <a:lumMod val="20000"/>
                    <a:lumOff val="80000"/>
                  </a:schemeClr>
                </a:solidFill>
                <a:latin typeface="Helvetica" pitchFamily="34" charset="0"/>
              </a:rPr>
              <a:t> 1994]</a:t>
            </a:r>
          </a:p>
          <a:p>
            <a:pPr lvl="1"/>
            <a:r>
              <a:rPr lang="en-US" sz="2000" dirty="0" smtClean="0">
                <a:solidFill>
                  <a:schemeClr val="tx2">
                    <a:lumMod val="20000"/>
                    <a:lumOff val="80000"/>
                  </a:schemeClr>
                </a:solidFill>
                <a:latin typeface="Helvetica" pitchFamily="34" charset="0"/>
              </a:rPr>
              <a:t>[</a:t>
            </a:r>
            <a:r>
              <a:rPr lang="en-US" sz="2000" dirty="0" err="1" smtClean="0">
                <a:solidFill>
                  <a:schemeClr val="tx2">
                    <a:lumMod val="20000"/>
                    <a:lumOff val="80000"/>
                  </a:schemeClr>
                </a:solidFill>
                <a:latin typeface="Helvetica" pitchFamily="34" charset="0"/>
              </a:rPr>
              <a:t>Holzschuch</a:t>
            </a:r>
            <a:r>
              <a:rPr lang="en-US" sz="2000" dirty="0" smtClean="0">
                <a:solidFill>
                  <a:schemeClr val="tx2">
                    <a:lumMod val="20000"/>
                    <a:lumOff val="80000"/>
                  </a:schemeClr>
                </a:solidFill>
                <a:latin typeface="Helvetica" pitchFamily="34" charset="0"/>
              </a:rPr>
              <a:t> and </a:t>
            </a:r>
            <a:r>
              <a:rPr lang="en-US" sz="2000" dirty="0" err="1" smtClean="0">
                <a:solidFill>
                  <a:schemeClr val="tx2">
                    <a:lumMod val="20000"/>
                    <a:lumOff val="80000"/>
                  </a:schemeClr>
                </a:solidFill>
                <a:latin typeface="Helvetica" pitchFamily="34" charset="0"/>
              </a:rPr>
              <a:t>Sillion</a:t>
            </a:r>
            <a:r>
              <a:rPr lang="en-US" sz="2000" dirty="0" smtClean="0">
                <a:solidFill>
                  <a:schemeClr val="tx2">
                    <a:lumMod val="20000"/>
                    <a:lumOff val="80000"/>
                  </a:schemeClr>
                </a:solidFill>
                <a:latin typeface="Helvetica" pitchFamily="34" charset="0"/>
              </a:rPr>
              <a:t>, 1998]</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Jarosz</a:t>
            </a:r>
            <a:r>
              <a:rPr lang="en-US" sz="2000" dirty="0" smtClean="0">
                <a:solidFill>
                  <a:schemeClr val="tx2">
                    <a:lumMod val="60000"/>
                    <a:lumOff val="40000"/>
                  </a:schemeClr>
                </a:solidFill>
                <a:latin typeface="Helvetica" pitchFamily="34" charset="0"/>
              </a:rPr>
              <a:t> et al. 2012]</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Previous Work: Illumination Derivatives</a:t>
            </a:r>
          </a:p>
        </p:txBody>
      </p:sp>
      <p:sp>
        <p:nvSpPr>
          <p:cNvPr id="8" name="Title 1"/>
          <p:cNvSpPr txBox="1">
            <a:spLocks/>
          </p:cNvSpPr>
          <p:nvPr/>
        </p:nvSpPr>
        <p:spPr>
          <a:xfrm>
            <a:off x="381000" y="655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                            Error Control</a:t>
            </a:r>
          </a:p>
        </p:txBody>
      </p:sp>
      <p:sp>
        <p:nvSpPr>
          <p:cNvPr id="2" name="Slide Number Placeholder 1"/>
          <p:cNvSpPr>
            <a:spLocks noGrp="1"/>
          </p:cNvSpPr>
          <p:nvPr>
            <p:ph type="sldNum" sz="quarter" idx="12"/>
          </p:nvPr>
        </p:nvSpPr>
        <p:spPr/>
        <p:txBody>
          <a:bodyPr/>
          <a:lstStyle/>
          <a:p>
            <a:fld id="{B2857FF7-7A46-4757-A898-9AF144B7234C}" type="slidenum">
              <a:rPr lang="en-US" smtClean="0"/>
              <a:t>26</a:t>
            </a:fld>
            <a:endParaRPr lang="en-US" dirty="0"/>
          </a:p>
        </p:txBody>
      </p:sp>
      <p:pic>
        <p:nvPicPr>
          <p:cNvPr id="1026" name="Picture 2"/>
          <p:cNvPicPr>
            <a:picLocks noChangeAspect="1" noChangeArrowheads="1"/>
          </p:cNvPicPr>
          <p:nvPr/>
        </p:nvPicPr>
        <p:blipFill>
          <a:blip r:embed="rId3" cstate="print">
            <a:lum bright="70000" contrast="-70000"/>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a:fillRect/>
          </a:stretch>
        </p:blipFill>
        <p:spPr bwMode="auto">
          <a:xfrm>
            <a:off x="5821363" y="1408113"/>
            <a:ext cx="2865437" cy="1563687"/>
          </a:xfrm>
          <a:prstGeom prst="rect">
            <a:avLst/>
          </a:prstGeom>
          <a:noFill/>
          <a:ln w="28575">
            <a:solidFill>
              <a:schemeClr val="bg1">
                <a:lumMod val="75000"/>
              </a:schemeClr>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79936" y="3200400"/>
            <a:ext cx="2348290" cy="2843246"/>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1872657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Reflected radiance of diffuse surface:</a:t>
            </a:r>
          </a:p>
          <a:p>
            <a:endParaRPr lang="en-US" sz="2400" dirty="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27</a:t>
            </a:fld>
            <a:endParaRPr lang="en-US" dirty="0"/>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79788"/>
            <a:ext cx="4419600" cy="84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56406"/>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2286000" y="2418945"/>
            <a:ext cx="1761516" cy="6096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Reflected radiance of diffuse surface:</a:t>
            </a:r>
          </a:p>
          <a:p>
            <a:endParaRPr lang="en-US" sz="2400" dirty="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28</a:t>
            </a:fld>
            <a:endParaRPr lang="en-US" dirty="0"/>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79788"/>
            <a:ext cx="4419600" cy="84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56406"/>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5410200" y="2418945"/>
            <a:ext cx="1447800" cy="6096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Reflected radiance of diffuse surface:</a:t>
            </a:r>
          </a:p>
          <a:p>
            <a:endParaRPr lang="en-US" sz="2400" dirty="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29</a:t>
            </a:fld>
            <a:endParaRPr lang="en-US" dirty="0"/>
          </a:p>
        </p:txBody>
      </p:sp>
      <p:pic>
        <p:nvPicPr>
          <p:cNvPr id="3079" name="Picture 7"/>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79788"/>
            <a:ext cx="4419600" cy="84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56406"/>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b="1" dirty="0" smtClean="0">
                <a:latin typeface="Helvetica" pitchFamily="34" charset="0"/>
              </a:rPr>
              <a:t>Irradiance Caching</a:t>
            </a:r>
            <a:endParaRPr lang="en-US" sz="2800" b="1" dirty="0">
              <a:latin typeface="Helvetica" pitchFamily="34" charset="0"/>
            </a:endParaRPr>
          </a:p>
        </p:txBody>
      </p:sp>
      <p:pic>
        <p:nvPicPr>
          <p:cNvPr id="2050" name="Picture 2" descr="F:\Schwarz3D\Portfolio\Lavatory.jpg"/>
          <p:cNvPicPr>
            <a:picLocks noChangeAspect="1" noChangeArrowheads="1"/>
          </p:cNvPicPr>
          <p:nvPr/>
        </p:nvPicPr>
        <p:blipFill rotWithShape="1">
          <a:blip r:embed="rId3">
            <a:extLst>
              <a:ext uri="{28A0092B-C50C-407E-A947-70E740481C1C}">
                <a14:useLocalDpi xmlns:a14="http://schemas.microsoft.com/office/drawing/2010/main" val="0"/>
              </a:ext>
            </a:extLst>
          </a:blip>
          <a:srcRect l="5714" r="10638"/>
          <a:stretch/>
        </p:blipFill>
        <p:spPr bwMode="auto">
          <a:xfrm>
            <a:off x="304800" y="2042160"/>
            <a:ext cx="3528292" cy="29108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sp>
        <p:nvSpPr>
          <p:cNvPr id="7" name="Title 1"/>
          <p:cNvSpPr txBox="1">
            <a:spLocks/>
          </p:cNvSpPr>
          <p:nvPr/>
        </p:nvSpPr>
        <p:spPr>
          <a:xfrm>
            <a:off x="430646" y="1417638"/>
            <a:ext cx="3276600" cy="639762"/>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pitchFamily="34" charset="0"/>
              </a:rPr>
              <a:t>Architecture Design</a:t>
            </a:r>
            <a:endParaRPr lang="en-US" sz="2800" dirty="0">
              <a:latin typeface="Helvetica" pitchFamily="34" charset="0"/>
            </a:endParaRPr>
          </a:p>
        </p:txBody>
      </p:sp>
      <p:sp>
        <p:nvSpPr>
          <p:cNvPr id="3" name="Slide Number Placeholder 2"/>
          <p:cNvSpPr>
            <a:spLocks noGrp="1"/>
          </p:cNvSpPr>
          <p:nvPr>
            <p:ph type="sldNum" sz="quarter" idx="12"/>
          </p:nvPr>
        </p:nvSpPr>
        <p:spPr/>
        <p:txBody>
          <a:bodyPr/>
          <a:lstStyle/>
          <a:p>
            <a:fld id="{B2857FF7-7A46-4757-A898-9AF144B7234C}" type="slidenum">
              <a:rPr lang="en-US" smtClean="0"/>
              <a:t>3</a:t>
            </a:fld>
            <a:endParaRPr lang="en-US" dirty="0"/>
          </a:p>
        </p:txBody>
      </p:sp>
    </p:spTree>
    <p:extLst>
      <p:ext uri="{BB962C8B-B14F-4D97-AF65-F5344CB8AC3E}">
        <p14:creationId xmlns:p14="http://schemas.microsoft.com/office/powerpoint/2010/main" val="3484828029"/>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Reflected radiance of diffuse surface:</a:t>
            </a:r>
          </a:p>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a:p>
            <a:r>
              <a:rPr lang="en-US" sz="2400" dirty="0" smtClean="0">
                <a:latin typeface="Helvetica" pitchFamily="34" charset="0"/>
              </a:rPr>
              <a:t>The irradiance is estimated via Monte Carlo integration:</a:t>
            </a:r>
            <a:endParaRPr lang="en-US" sz="20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30</a:t>
            </a:fld>
            <a:endParaRPr lang="en-US" dirty="0"/>
          </a:p>
        </p:txBody>
      </p:sp>
      <p:pic>
        <p:nvPicPr>
          <p:cNvPr id="3077"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r="84602"/>
          <a:stretch/>
        </p:blipFill>
        <p:spPr bwMode="auto">
          <a:xfrm>
            <a:off x="2538762" y="4135782"/>
            <a:ext cx="1266477" cy="104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9"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62200" y="2279788"/>
            <a:ext cx="4419600" cy="8444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5"/>
          <p:cNvPicPr>
            <a:picLocks noChangeAspect="1" noChangeArrowheads="1"/>
          </p:cNvPicPr>
          <p:nvPr/>
        </p:nvPicPr>
        <p:blipFill rotWithShape="1">
          <a:blip r:embed="rId3">
            <a:extLst>
              <a:ext uri="{28A0092B-C50C-407E-A947-70E740481C1C}">
                <a14:useLocalDpi xmlns:a14="http://schemas.microsoft.com/office/drawing/2010/main" val="0"/>
              </a:ext>
            </a:extLst>
          </a:blip>
          <a:srcRect l="65427"/>
          <a:stretch/>
        </p:blipFill>
        <p:spPr bwMode="auto">
          <a:xfrm>
            <a:off x="3810000" y="4135782"/>
            <a:ext cx="2843561" cy="10458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56406"/>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Interpolation </a:t>
            </a:r>
            <a:r>
              <a:rPr lang="en-US" sz="2400" dirty="0" smtClean="0">
                <a:solidFill>
                  <a:schemeClr val="tx2">
                    <a:lumMod val="60000"/>
                    <a:lumOff val="40000"/>
                  </a:schemeClr>
                </a:solidFill>
                <a:latin typeface="Helvetica" pitchFamily="34" charset="0"/>
              </a:rPr>
              <a:t>[Ward and </a:t>
            </a:r>
            <a:r>
              <a:rPr lang="en-US" sz="2400" dirty="0" err="1" smtClean="0">
                <a:solidFill>
                  <a:schemeClr val="tx2">
                    <a:lumMod val="60000"/>
                    <a:lumOff val="40000"/>
                  </a:schemeClr>
                </a:solidFill>
                <a:latin typeface="Helvetica" pitchFamily="34" charset="0"/>
              </a:rPr>
              <a:t>Heckbert</a:t>
            </a:r>
            <a:r>
              <a:rPr lang="en-US" sz="2400" dirty="0" smtClean="0">
                <a:solidFill>
                  <a:schemeClr val="tx2">
                    <a:lumMod val="60000"/>
                    <a:lumOff val="40000"/>
                  </a:schemeClr>
                </a:solidFill>
                <a:latin typeface="Helvetica" pitchFamily="34" charset="0"/>
              </a:rPr>
              <a:t> 1992]</a:t>
            </a:r>
            <a:r>
              <a:rPr lang="en-US" sz="2400" dirty="0" smtClean="0">
                <a:latin typeface="Helvetica" pitchFamily="34" charset="0"/>
              </a:rPr>
              <a:t>:</a:t>
            </a: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31</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99368"/>
            <a:ext cx="8229600" cy="82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57418853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Interpolation </a:t>
            </a:r>
            <a:r>
              <a:rPr lang="en-US" sz="2400" dirty="0" smtClean="0">
                <a:solidFill>
                  <a:schemeClr val="tx2">
                    <a:lumMod val="60000"/>
                    <a:lumOff val="40000"/>
                  </a:schemeClr>
                </a:solidFill>
                <a:latin typeface="Helvetica" pitchFamily="34" charset="0"/>
              </a:rPr>
              <a:t>[Ward and </a:t>
            </a:r>
            <a:r>
              <a:rPr lang="en-US" sz="2400" dirty="0" err="1" smtClean="0">
                <a:solidFill>
                  <a:schemeClr val="tx2">
                    <a:lumMod val="60000"/>
                    <a:lumOff val="40000"/>
                  </a:schemeClr>
                </a:solidFill>
                <a:latin typeface="Helvetica" pitchFamily="34" charset="0"/>
              </a:rPr>
              <a:t>Heckbert</a:t>
            </a:r>
            <a:r>
              <a:rPr lang="en-US" sz="2400" dirty="0" smtClean="0">
                <a:solidFill>
                  <a:schemeClr val="tx2">
                    <a:lumMod val="60000"/>
                    <a:lumOff val="40000"/>
                  </a:schemeClr>
                </a:solidFill>
                <a:latin typeface="Helvetica" pitchFamily="34" charset="0"/>
              </a:rPr>
              <a:t> 1992]</a:t>
            </a:r>
            <a:r>
              <a:rPr lang="en-US" sz="2400" dirty="0" smtClean="0">
                <a:latin typeface="Helvetica" pitchFamily="34" charset="0"/>
              </a:rPr>
              <a:t>:</a:t>
            </a: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r>
              <a:rPr lang="en-US" sz="2400" dirty="0" smtClean="0">
                <a:latin typeface="Helvetica" pitchFamily="34" charset="0"/>
              </a:rPr>
              <a:t>New weighting formula</a:t>
            </a:r>
          </a:p>
          <a:p>
            <a:endParaRPr lang="en-US" sz="2400" dirty="0">
              <a:latin typeface="Helvetica" pitchFamily="34" charset="0"/>
            </a:endParaRPr>
          </a:p>
          <a:p>
            <a:endParaRPr lang="en-US" sz="2400" dirty="0" smtClean="0">
              <a:latin typeface="Helvetica" pitchFamily="34" charset="0"/>
            </a:endParaRP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32</a:t>
            </a:fld>
            <a:endParaRPr lang="en-US" dirty="0"/>
          </a:p>
        </p:txBody>
      </p:sp>
      <p:pic>
        <p:nvPicPr>
          <p:cNvPr id="102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999368"/>
            <a:ext cx="8229600" cy="8200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9184534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305800" cy="4525963"/>
          </a:xfrm>
        </p:spPr>
        <p:txBody>
          <a:bodyPr>
            <a:normAutofit/>
          </a:bodyPr>
          <a:lstStyle/>
          <a:p>
            <a:r>
              <a:rPr lang="en-US" sz="2400" dirty="0" smtClean="0">
                <a:latin typeface="Helvetica" pitchFamily="34" charset="0"/>
              </a:rPr>
              <a:t>Goal: minimize error from interpolation / extrapolation</a:t>
            </a:r>
          </a:p>
          <a:p>
            <a:endParaRPr lang="en-US" sz="2400" dirty="0">
              <a:latin typeface="Helvetica" pitchFamily="34" charset="0"/>
            </a:endParaRPr>
          </a:p>
          <a:p>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33</a:t>
            </a:fld>
            <a:endParaRPr lang="en-US" dirty="0"/>
          </a:p>
        </p:txBody>
      </p:sp>
    </p:spTree>
    <p:extLst>
      <p:ext uri="{BB962C8B-B14F-4D97-AF65-F5344CB8AC3E}">
        <p14:creationId xmlns:p14="http://schemas.microsoft.com/office/powerpoint/2010/main" val="388093312"/>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305800" cy="4525963"/>
          </a:xfrm>
        </p:spPr>
        <p:txBody>
          <a:bodyPr>
            <a:normAutofit/>
          </a:bodyPr>
          <a:lstStyle/>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 – Split-Sphere Heuristic</a:t>
            </a: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917" y="1446214"/>
            <a:ext cx="4468168" cy="335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34</a:t>
            </a:fld>
            <a:endParaRPr lang="en-US" dirty="0"/>
          </a:p>
        </p:txBody>
      </p:sp>
    </p:spTree>
    <p:extLst>
      <p:ext uri="{BB962C8B-B14F-4D97-AF65-F5344CB8AC3E}">
        <p14:creationId xmlns:p14="http://schemas.microsoft.com/office/powerpoint/2010/main" val="238424033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 – Split-Sphere Heuristic</a:t>
            </a:r>
          </a:p>
        </p:txBody>
      </p:sp>
      <p:sp>
        <p:nvSpPr>
          <p:cNvPr id="6" name="Content Placeholder 4"/>
          <p:cNvSpPr>
            <a:spLocks noGrp="1"/>
          </p:cNvSpPr>
          <p:nvPr>
            <p:ph sz="half" idx="1"/>
          </p:nvPr>
        </p:nvSpPr>
        <p:spPr>
          <a:xfrm>
            <a:off x="457200" y="1600200"/>
            <a:ext cx="8305800" cy="4525963"/>
          </a:xfrm>
        </p:spPr>
        <p:txBody>
          <a:bodyPr>
            <a:normAutofit/>
          </a:bodyPr>
          <a:lstStyle/>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a:p>
            <a:r>
              <a:rPr lang="en-US" sz="2400" dirty="0" smtClean="0">
                <a:latin typeface="Helvetica" pitchFamily="34" charset="0"/>
              </a:rPr>
              <a:t>1</a:t>
            </a:r>
            <a:r>
              <a:rPr lang="en-US" sz="2400" baseline="30000" dirty="0" smtClean="0">
                <a:latin typeface="Helvetica" pitchFamily="34" charset="0"/>
              </a:rPr>
              <a:t>st</a:t>
            </a:r>
            <a:r>
              <a:rPr lang="en-US" sz="2400" dirty="0" smtClean="0">
                <a:latin typeface="Helvetica" pitchFamily="34" charset="0"/>
              </a:rPr>
              <a:t>-order Taylor expansion is conservative bound</a:t>
            </a:r>
            <a:endParaRPr lang="en-US" sz="2400" dirty="0">
              <a:latin typeface="Helvetica" pitchFamily="34" charset="0"/>
            </a:endParaRPr>
          </a:p>
          <a:p>
            <a:endParaRPr lang="en-US" sz="2400" dirty="0">
              <a:latin typeface="Helvetica" pitchFamily="34" charset="0"/>
            </a:endParaRPr>
          </a:p>
        </p:txBody>
      </p:sp>
      <p:pic>
        <p:nvPicPr>
          <p:cNvPr id="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37917" y="1446214"/>
            <a:ext cx="4468168" cy="33543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35</a:t>
            </a:fld>
            <a:endParaRPr lang="en-US" dirty="0"/>
          </a:p>
        </p:txBody>
      </p:sp>
    </p:spTree>
    <p:extLst>
      <p:ext uri="{BB962C8B-B14F-4D97-AF65-F5344CB8AC3E}">
        <p14:creationId xmlns:p14="http://schemas.microsoft.com/office/powerpoint/2010/main" val="267482335"/>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5" y="1524000"/>
            <a:ext cx="3930650" cy="39306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 – Split-Sphere Heuristic</a:t>
            </a:r>
          </a:p>
        </p:txBody>
      </p:sp>
      <p:sp>
        <p:nvSpPr>
          <p:cNvPr id="2" name="Slide Number Placeholder 1"/>
          <p:cNvSpPr>
            <a:spLocks noGrp="1"/>
          </p:cNvSpPr>
          <p:nvPr>
            <p:ph type="sldNum" sz="quarter" idx="12"/>
          </p:nvPr>
        </p:nvSpPr>
        <p:spPr/>
        <p:txBody>
          <a:bodyPr/>
          <a:lstStyle/>
          <a:p>
            <a:fld id="{B2857FF7-7A46-4757-A898-9AF144B7234C}" type="slidenum">
              <a:rPr lang="en-US" smtClean="0"/>
              <a:t>36</a:t>
            </a:fld>
            <a:endParaRPr lang="en-US" dirty="0"/>
          </a:p>
        </p:txBody>
      </p:sp>
    </p:spTree>
    <p:extLst>
      <p:ext uri="{BB962C8B-B14F-4D97-AF65-F5344CB8AC3E}">
        <p14:creationId xmlns:p14="http://schemas.microsoft.com/office/powerpoint/2010/main" val="164417407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5" y="1524000"/>
            <a:ext cx="3930650" cy="3930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 – Split-Sphere Heuristic</a:t>
            </a:r>
          </a:p>
        </p:txBody>
      </p:sp>
      <p:sp>
        <p:nvSpPr>
          <p:cNvPr id="2" name="Slide Number Placeholder 1"/>
          <p:cNvSpPr>
            <a:spLocks noGrp="1"/>
          </p:cNvSpPr>
          <p:nvPr>
            <p:ph type="sldNum" sz="quarter" idx="12"/>
          </p:nvPr>
        </p:nvSpPr>
        <p:spPr/>
        <p:txBody>
          <a:bodyPr/>
          <a:lstStyle/>
          <a:p>
            <a:fld id="{B2857FF7-7A46-4757-A898-9AF144B7234C}" type="slidenum">
              <a:rPr lang="en-US" smtClean="0"/>
              <a:t>37</a:t>
            </a:fld>
            <a:endParaRPr lang="en-US" dirty="0"/>
          </a:p>
        </p:txBody>
      </p:sp>
      <p:pic>
        <p:nvPicPr>
          <p:cNvPr id="13" name="Picture 1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606675" y="1524000"/>
            <a:ext cx="3930650" cy="39306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57200" y="3810000"/>
            <a:ext cx="1905000" cy="1905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4"/>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753428" y="4000500"/>
            <a:ext cx="1905000" cy="1905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6781800" y="1066800"/>
            <a:ext cx="1905000" cy="190500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7" name="TextBox 16"/>
          <p:cNvSpPr txBox="1"/>
          <p:nvPr/>
        </p:nvSpPr>
        <p:spPr>
          <a:xfrm>
            <a:off x="3733715" y="5643890"/>
            <a:ext cx="1676570" cy="523220"/>
          </a:xfrm>
          <a:prstGeom prst="rect">
            <a:avLst/>
          </a:prstGeom>
          <a:noFill/>
        </p:spPr>
        <p:txBody>
          <a:bodyPr wrap="square" rtlCol="0">
            <a:spAutoFit/>
          </a:bodyPr>
          <a:lstStyle/>
          <a:p>
            <a:pPr algn="ctr"/>
            <a:r>
              <a:rPr lang="en-US" sz="2800" dirty="0" smtClean="0"/>
              <a:t>Artifacts</a:t>
            </a:r>
            <a:endParaRPr lang="en-US" sz="2800" dirty="0"/>
          </a:p>
        </p:txBody>
      </p:sp>
    </p:spTree>
    <p:extLst>
      <p:ext uri="{BB962C8B-B14F-4D97-AF65-F5344CB8AC3E}">
        <p14:creationId xmlns:p14="http://schemas.microsoft.com/office/powerpoint/2010/main" val="4086337053"/>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 – Split-Sphere Heuristic</a:t>
            </a:r>
          </a:p>
        </p:txBody>
      </p:sp>
      <p:sp>
        <p:nvSpPr>
          <p:cNvPr id="2" name="Slide Number Placeholder 1"/>
          <p:cNvSpPr>
            <a:spLocks noGrp="1"/>
          </p:cNvSpPr>
          <p:nvPr>
            <p:ph type="sldNum" sz="quarter" idx="12"/>
          </p:nvPr>
        </p:nvSpPr>
        <p:spPr/>
        <p:txBody>
          <a:bodyPr/>
          <a:lstStyle/>
          <a:p>
            <a:fld id="{B2857FF7-7A46-4757-A898-9AF144B7234C}" type="slidenum">
              <a:rPr lang="en-US" smtClean="0"/>
              <a:t>38</a:t>
            </a:fld>
            <a:endParaRPr lang="en-US" dirty="0"/>
          </a:p>
        </p:txBody>
      </p:sp>
      <p:sp>
        <p:nvSpPr>
          <p:cNvPr id="10" name="Content Placeholder 4"/>
          <p:cNvSpPr>
            <a:spLocks noGrp="1"/>
          </p:cNvSpPr>
          <p:nvPr>
            <p:ph sz="half" idx="1"/>
          </p:nvPr>
        </p:nvSpPr>
        <p:spPr>
          <a:xfrm>
            <a:off x="457200" y="1600200"/>
            <a:ext cx="8305800" cy="4525963"/>
          </a:xfrm>
        </p:spPr>
        <p:txBody>
          <a:bodyPr>
            <a:normAutofit/>
          </a:bodyPr>
          <a:lstStyle/>
          <a:p>
            <a:r>
              <a:rPr lang="en-US" dirty="0">
                <a:latin typeface="Helvetica" pitchFamily="34" charset="0"/>
              </a:rPr>
              <a:t>Too many </a:t>
            </a:r>
            <a:r>
              <a:rPr lang="en-US" dirty="0" smtClean="0">
                <a:latin typeface="Helvetica" pitchFamily="34" charset="0"/>
              </a:rPr>
              <a:t>parameters</a:t>
            </a:r>
            <a:endParaRPr lang="en-US" dirty="0">
              <a:latin typeface="Helvetica" pitchFamily="34" charset="0"/>
            </a:endParaRPr>
          </a:p>
        </p:txBody>
      </p:sp>
    </p:spTree>
    <p:extLst>
      <p:ext uri="{BB962C8B-B14F-4D97-AF65-F5344CB8AC3E}">
        <p14:creationId xmlns:p14="http://schemas.microsoft.com/office/powerpoint/2010/main" val="98590865"/>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 – Split-Sphere Heuristic</a:t>
            </a:r>
          </a:p>
        </p:txBody>
      </p:sp>
      <p:sp>
        <p:nvSpPr>
          <p:cNvPr id="2" name="Slide Number Placeholder 1"/>
          <p:cNvSpPr>
            <a:spLocks noGrp="1"/>
          </p:cNvSpPr>
          <p:nvPr>
            <p:ph type="sldNum" sz="quarter" idx="12"/>
          </p:nvPr>
        </p:nvSpPr>
        <p:spPr/>
        <p:txBody>
          <a:bodyPr/>
          <a:lstStyle/>
          <a:p>
            <a:fld id="{B2857FF7-7A46-4757-A898-9AF144B7234C}" type="slidenum">
              <a:rPr lang="en-US" smtClean="0"/>
              <a:t>39</a:t>
            </a:fld>
            <a:endParaRPr lang="en-US" dirty="0"/>
          </a:p>
        </p:txBody>
      </p:sp>
      <p:sp>
        <p:nvSpPr>
          <p:cNvPr id="10" name="Content Placeholder 4"/>
          <p:cNvSpPr>
            <a:spLocks noGrp="1"/>
          </p:cNvSpPr>
          <p:nvPr>
            <p:ph sz="half" idx="1"/>
          </p:nvPr>
        </p:nvSpPr>
        <p:spPr>
          <a:xfrm>
            <a:off x="457200" y="1600200"/>
            <a:ext cx="8305800" cy="4525963"/>
          </a:xfrm>
        </p:spPr>
        <p:txBody>
          <a:bodyPr>
            <a:normAutofit/>
          </a:bodyPr>
          <a:lstStyle/>
          <a:p>
            <a:r>
              <a:rPr lang="en-US" dirty="0">
                <a:latin typeface="Helvetica" pitchFamily="34" charset="0"/>
              </a:rPr>
              <a:t>Too many </a:t>
            </a:r>
            <a:r>
              <a:rPr lang="en-US" dirty="0" smtClean="0">
                <a:latin typeface="Helvetica" pitchFamily="34" charset="0"/>
              </a:rPr>
              <a:t>parameters</a:t>
            </a:r>
          </a:p>
          <a:p>
            <a:endParaRPr lang="en-US" dirty="0">
              <a:latin typeface="Helvetica" pitchFamily="34" charset="0"/>
            </a:endParaRPr>
          </a:p>
          <a:p>
            <a:r>
              <a:rPr lang="en-US" dirty="0" smtClean="0">
                <a:latin typeface="Helvetica" pitchFamily="34" charset="0"/>
              </a:rPr>
              <a:t>Hard to control!</a:t>
            </a:r>
            <a:endParaRPr lang="en-US" dirty="0">
              <a:latin typeface="Helvetica" pitchFamily="34" charset="0"/>
            </a:endParaRPr>
          </a:p>
        </p:txBody>
      </p:sp>
    </p:spTree>
    <p:extLst>
      <p:ext uri="{BB962C8B-B14F-4D97-AF65-F5344CB8AC3E}">
        <p14:creationId xmlns:p14="http://schemas.microsoft.com/office/powerpoint/2010/main" val="3741861436"/>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b="1" dirty="0" smtClean="0">
                <a:latin typeface="Helvetica" pitchFamily="34" charset="0"/>
              </a:rPr>
              <a:t>Irradiance Caching</a:t>
            </a:r>
            <a:endParaRPr lang="en-US" sz="2800" b="1" dirty="0">
              <a:latin typeface="Helvetica" pitchFamily="34" charset="0"/>
            </a:endParaRPr>
          </a:p>
        </p:txBody>
      </p:sp>
      <p:pic>
        <p:nvPicPr>
          <p:cNvPr id="2050" name="Picture 2" descr="F:\Schwarz3D\Portfolio\Lavatory.jpg"/>
          <p:cNvPicPr>
            <a:picLocks noChangeAspect="1" noChangeArrowheads="1"/>
          </p:cNvPicPr>
          <p:nvPr/>
        </p:nvPicPr>
        <p:blipFill rotWithShape="1">
          <a:blip r:embed="rId3">
            <a:extLst>
              <a:ext uri="{28A0092B-C50C-407E-A947-70E740481C1C}">
                <a14:useLocalDpi xmlns:a14="http://schemas.microsoft.com/office/drawing/2010/main" val="0"/>
              </a:ext>
            </a:extLst>
          </a:blip>
          <a:srcRect l="5714" r="10638"/>
          <a:stretch/>
        </p:blipFill>
        <p:spPr bwMode="auto">
          <a:xfrm>
            <a:off x="304800" y="2042160"/>
            <a:ext cx="3528292" cy="2910840"/>
          </a:xfrm>
          <a:prstGeom prst="rect">
            <a:avLst/>
          </a:prstGeom>
          <a:noFill/>
          <a:ln w="28575">
            <a:solidFill>
              <a:schemeClr val="tx1"/>
            </a:solidFill>
          </a:ln>
          <a:extLst>
            <a:ext uri="{909E8E84-426E-40DD-AFC4-6F175D3DCCD1}">
              <a14:hiddenFill xmlns:a14="http://schemas.microsoft.com/office/drawing/2010/main">
                <a:solidFill>
                  <a:srgbClr val="FFFFFF"/>
                </a:solidFill>
              </a14:hiddenFill>
            </a:ext>
          </a:extLst>
        </p:spPr>
      </p:pic>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038600" y="2038351"/>
            <a:ext cx="2346664" cy="2933330"/>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477057" y="2042160"/>
            <a:ext cx="2350942" cy="2929522"/>
          </a:xfrm>
          <a:prstGeom prst="rect">
            <a:avLst/>
          </a:prstGeom>
          <a:noFill/>
          <a:ln w="28575">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8" name="Title 1"/>
          <p:cNvSpPr txBox="1">
            <a:spLocks/>
          </p:cNvSpPr>
          <p:nvPr/>
        </p:nvSpPr>
        <p:spPr>
          <a:xfrm>
            <a:off x="4648200" y="1436687"/>
            <a:ext cx="3581400" cy="605473"/>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pitchFamily="34" charset="0"/>
              </a:rPr>
              <a:t>Entertainment Industry</a:t>
            </a:r>
            <a:endParaRPr lang="en-US" sz="2800" dirty="0">
              <a:latin typeface="Helvetica" pitchFamily="34" charset="0"/>
            </a:endParaRPr>
          </a:p>
        </p:txBody>
      </p:sp>
      <p:sp>
        <p:nvSpPr>
          <p:cNvPr id="9" name="Title 1"/>
          <p:cNvSpPr txBox="1">
            <a:spLocks/>
          </p:cNvSpPr>
          <p:nvPr/>
        </p:nvSpPr>
        <p:spPr>
          <a:xfrm>
            <a:off x="430646" y="1417638"/>
            <a:ext cx="3276600" cy="639762"/>
          </a:xfrm>
          <a:prstGeom prst="rect">
            <a:avLst/>
          </a:prstGeom>
        </p:spPr>
        <p:txBody>
          <a:bodyPr vert="horz" lIns="91440" tIns="45720" rIns="91440" bIns="45720" rtlCol="0" anchor="ctr">
            <a:normAutofit fontScale="925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2800" dirty="0" smtClean="0">
                <a:latin typeface="Helvetica" pitchFamily="34" charset="0"/>
              </a:rPr>
              <a:t>Architecture Design</a:t>
            </a:r>
            <a:endParaRPr lang="en-US" sz="2800" dirty="0">
              <a:latin typeface="Helvetica" pitchFamily="34" charset="0"/>
            </a:endParaRPr>
          </a:p>
        </p:txBody>
      </p:sp>
      <p:sp>
        <p:nvSpPr>
          <p:cNvPr id="10" name="Title 1"/>
          <p:cNvSpPr txBox="1">
            <a:spLocks/>
          </p:cNvSpPr>
          <p:nvPr/>
        </p:nvSpPr>
        <p:spPr>
          <a:xfrm>
            <a:off x="6477056" y="4650264"/>
            <a:ext cx="2438343" cy="321418"/>
          </a:xfrm>
          <a:prstGeom prst="rect">
            <a:avLst/>
          </a:prstGeom>
        </p:spPr>
        <p:txBody>
          <a:bodyPr vert="horz" lIns="91440" tIns="45720" rIns="91440" bIns="45720" rtlCol="0" anchor="ctr">
            <a:normAutofit fontScale="85000" lnSpcReduction="10000"/>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600" dirty="0" smtClean="0">
                <a:solidFill>
                  <a:schemeClr val="accent6">
                    <a:lumMod val="40000"/>
                    <a:lumOff val="60000"/>
                  </a:schemeClr>
                </a:solidFill>
                <a:latin typeface="Helvetica" pitchFamily="34" charset="0"/>
              </a:rPr>
              <a:t>[</a:t>
            </a:r>
            <a:r>
              <a:rPr lang="en-US" sz="1600" dirty="0" err="1" smtClean="0">
                <a:solidFill>
                  <a:schemeClr val="accent6">
                    <a:lumMod val="40000"/>
                    <a:lumOff val="60000"/>
                  </a:schemeClr>
                </a:solidFill>
                <a:latin typeface="Helvetica" pitchFamily="34" charset="0"/>
              </a:rPr>
              <a:t>Tabellion</a:t>
            </a:r>
            <a:r>
              <a:rPr lang="en-US" sz="1600" dirty="0" smtClean="0">
                <a:solidFill>
                  <a:schemeClr val="accent6">
                    <a:lumMod val="40000"/>
                    <a:lumOff val="60000"/>
                  </a:schemeClr>
                </a:solidFill>
                <a:latin typeface="Helvetica" pitchFamily="34" charset="0"/>
              </a:rPr>
              <a:t> &amp; </a:t>
            </a:r>
            <a:r>
              <a:rPr lang="en-US" sz="1600" dirty="0" err="1" smtClean="0">
                <a:solidFill>
                  <a:schemeClr val="accent6">
                    <a:lumMod val="40000"/>
                    <a:lumOff val="60000"/>
                  </a:schemeClr>
                </a:solidFill>
                <a:latin typeface="Helvetica" pitchFamily="34" charset="0"/>
              </a:rPr>
              <a:t>Lamorlette</a:t>
            </a:r>
            <a:r>
              <a:rPr lang="en-US" sz="1600" dirty="0" smtClean="0">
                <a:solidFill>
                  <a:schemeClr val="accent6">
                    <a:lumMod val="40000"/>
                    <a:lumOff val="60000"/>
                  </a:schemeClr>
                </a:solidFill>
                <a:latin typeface="Helvetica" pitchFamily="34" charset="0"/>
              </a:rPr>
              <a:t> ’04]</a:t>
            </a:r>
            <a:endParaRPr lang="en-US" sz="1600" dirty="0">
              <a:solidFill>
                <a:schemeClr val="accent6">
                  <a:lumMod val="40000"/>
                  <a:lumOff val="60000"/>
                </a:schemeClr>
              </a:solidFill>
              <a:latin typeface="Helvetica" pitchFamily="34" charset="0"/>
            </a:endParaRPr>
          </a:p>
        </p:txBody>
      </p:sp>
      <p:sp>
        <p:nvSpPr>
          <p:cNvPr id="3" name="Slide Number Placeholder 2"/>
          <p:cNvSpPr>
            <a:spLocks noGrp="1"/>
          </p:cNvSpPr>
          <p:nvPr>
            <p:ph type="sldNum" sz="quarter" idx="12"/>
          </p:nvPr>
        </p:nvSpPr>
        <p:spPr/>
        <p:txBody>
          <a:bodyPr/>
          <a:lstStyle/>
          <a:p>
            <a:fld id="{B2857FF7-7A46-4757-A898-9AF144B7234C}" type="slidenum">
              <a:rPr lang="en-US" smtClean="0"/>
              <a:t>4</a:t>
            </a:fld>
            <a:endParaRPr lang="en-US" dirty="0"/>
          </a:p>
        </p:txBody>
      </p:sp>
    </p:spTree>
    <p:extLst>
      <p:ext uri="{BB962C8B-B14F-4D97-AF65-F5344CB8AC3E}">
        <p14:creationId xmlns:p14="http://schemas.microsoft.com/office/powerpoint/2010/main" val="798942972"/>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305800" cy="4525963"/>
          </a:xfrm>
        </p:spPr>
        <p:txBody>
          <a:bodyPr>
            <a:normAutofit/>
          </a:bodyPr>
          <a:lstStyle/>
          <a:p>
            <a:r>
              <a:rPr lang="en-US" sz="2400" dirty="0" smtClean="0">
                <a:latin typeface="Helvetica" pitchFamily="34" charset="0"/>
              </a:rPr>
              <a:t>Goal: minimize error from interpolation / extrapolation.</a:t>
            </a:r>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40</a:t>
            </a:fld>
            <a:endParaRPr lang="en-US" dirty="0"/>
          </a:p>
        </p:txBody>
      </p:sp>
    </p:spTree>
    <p:extLst>
      <p:ext uri="{BB962C8B-B14F-4D97-AF65-F5344CB8AC3E}">
        <p14:creationId xmlns:p14="http://schemas.microsoft.com/office/powerpoint/2010/main" val="187514737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305800" cy="4525963"/>
          </a:xfrm>
        </p:spPr>
        <p:txBody>
          <a:bodyPr>
            <a:normAutofit/>
          </a:bodyPr>
          <a:lstStyle/>
          <a:p>
            <a:r>
              <a:rPr lang="en-US" sz="2400" dirty="0" smtClean="0">
                <a:latin typeface="Helvetica" pitchFamily="34" charset="0"/>
              </a:rPr>
              <a:t>Goal: minimize error from interpolation / extrapolation.</a:t>
            </a:r>
            <a:endParaRPr lang="en-US" sz="2400" dirty="0">
              <a:latin typeface="Helvetica" pitchFamily="34" charset="0"/>
            </a:endParaRPr>
          </a:p>
          <a:p>
            <a:r>
              <a:rPr lang="en-US" sz="2400" dirty="0">
                <a:solidFill>
                  <a:schemeClr val="tx2">
                    <a:lumMod val="60000"/>
                    <a:lumOff val="40000"/>
                  </a:schemeClr>
                </a:solidFill>
                <a:latin typeface="Helvetica" pitchFamily="34" charset="0"/>
              </a:rPr>
              <a:t>[</a:t>
            </a:r>
            <a:r>
              <a:rPr lang="en-US" sz="2400" dirty="0" err="1">
                <a:solidFill>
                  <a:schemeClr val="tx2">
                    <a:lumMod val="60000"/>
                    <a:lumOff val="40000"/>
                  </a:schemeClr>
                </a:solidFill>
                <a:latin typeface="Helvetica" pitchFamily="34" charset="0"/>
              </a:rPr>
              <a:t>Jarosz</a:t>
            </a:r>
            <a:r>
              <a:rPr lang="en-US" sz="2400" dirty="0">
                <a:solidFill>
                  <a:schemeClr val="tx2">
                    <a:lumMod val="60000"/>
                    <a:lumOff val="40000"/>
                  </a:schemeClr>
                </a:solidFill>
                <a:latin typeface="Helvetica" pitchFamily="34" charset="0"/>
              </a:rPr>
              <a:t> et al. 2012]</a:t>
            </a:r>
            <a:r>
              <a:rPr lang="en-US" sz="2400" dirty="0">
                <a:latin typeface="Helvetica" pitchFamily="34" charset="0"/>
              </a:rPr>
              <a:t>:</a:t>
            </a:r>
          </a:p>
          <a:p>
            <a:endParaRPr lang="en-US" sz="2400" dirty="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41</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2743200"/>
            <a:ext cx="7161212" cy="84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06748"/>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105400" y="2819400"/>
            <a:ext cx="2057400" cy="6096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457200" y="1600200"/>
            <a:ext cx="8305800" cy="4525963"/>
          </a:xfrm>
        </p:spPr>
        <p:txBody>
          <a:bodyPr>
            <a:normAutofit/>
          </a:bodyPr>
          <a:lstStyle/>
          <a:p>
            <a:r>
              <a:rPr lang="en-US" sz="2400" dirty="0" smtClean="0">
                <a:latin typeface="Helvetica" pitchFamily="34" charset="0"/>
              </a:rPr>
              <a:t>Goal: minimize error from interpolation / extrapolation.</a:t>
            </a:r>
            <a:endParaRPr lang="en-US" sz="2400" dirty="0">
              <a:latin typeface="Helvetica" pitchFamily="34" charset="0"/>
            </a:endParaRPr>
          </a:p>
          <a:p>
            <a:r>
              <a:rPr lang="en-US" sz="2400" dirty="0">
                <a:solidFill>
                  <a:schemeClr val="tx2">
                    <a:lumMod val="60000"/>
                    <a:lumOff val="40000"/>
                  </a:schemeClr>
                </a:solidFill>
                <a:latin typeface="Helvetica" pitchFamily="34" charset="0"/>
              </a:rPr>
              <a:t>[</a:t>
            </a:r>
            <a:r>
              <a:rPr lang="en-US" sz="2400" dirty="0" err="1">
                <a:solidFill>
                  <a:schemeClr val="tx2">
                    <a:lumMod val="60000"/>
                    <a:lumOff val="40000"/>
                  </a:schemeClr>
                </a:solidFill>
                <a:latin typeface="Helvetica" pitchFamily="34" charset="0"/>
              </a:rPr>
              <a:t>Jarosz</a:t>
            </a:r>
            <a:r>
              <a:rPr lang="en-US" sz="2400" dirty="0">
                <a:solidFill>
                  <a:schemeClr val="tx2">
                    <a:lumMod val="60000"/>
                    <a:lumOff val="40000"/>
                  </a:schemeClr>
                </a:solidFill>
                <a:latin typeface="Helvetica" pitchFamily="34" charset="0"/>
              </a:rPr>
              <a:t> et al. 2012]</a:t>
            </a:r>
            <a:r>
              <a:rPr lang="en-US" sz="2400" dirty="0">
                <a:latin typeface="Helvetica" pitchFamily="34" charset="0"/>
              </a:rPr>
              <a:t>:</a:t>
            </a:r>
          </a:p>
          <a:p>
            <a:endParaRPr lang="en-US" sz="2400" dirty="0">
              <a:latin typeface="Helvetica" pitchFamily="34" charset="0"/>
            </a:endParaRPr>
          </a:p>
          <a:p>
            <a:endParaRPr lang="en-US" sz="2400" dirty="0" smtClean="0">
              <a:latin typeface="Helvetica" pitchFamily="34" charset="0"/>
            </a:endParaRPr>
          </a:p>
          <a:p>
            <a:endParaRPr lang="en-US" sz="2400" b="1" i="1" dirty="0" smtClean="0">
              <a:latin typeface="Constantia" pitchFamily="18" charset="0"/>
              <a:cs typeface="FrankRuehl" pitchFamily="34" charset="-79"/>
            </a:endParaRPr>
          </a:p>
          <a:p>
            <a:r>
              <a:rPr lang="en-US" sz="2400" b="1" i="1" dirty="0" smtClean="0">
                <a:latin typeface="Constantia" pitchFamily="18" charset="0"/>
                <a:cs typeface="FrankRuehl" pitchFamily="34" charset="-79"/>
              </a:rPr>
              <a:t>E’ </a:t>
            </a:r>
            <a:r>
              <a:rPr lang="en-US" sz="2400" dirty="0" smtClean="0">
                <a:latin typeface="Helvetica" pitchFamily="34" charset="0"/>
              </a:rPr>
              <a:t>is 1</a:t>
            </a:r>
            <a:r>
              <a:rPr lang="en-US" sz="2400" baseline="30000" dirty="0" smtClean="0">
                <a:latin typeface="Helvetica" pitchFamily="34" charset="0"/>
              </a:rPr>
              <a:t>st</a:t>
            </a:r>
            <a:r>
              <a:rPr lang="en-US" sz="2400" dirty="0" smtClean="0">
                <a:latin typeface="Helvetica" pitchFamily="34" charset="0"/>
              </a:rPr>
              <a:t> order Taylor expansion</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42</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2743200"/>
            <a:ext cx="7161212" cy="84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06748"/>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2667000" y="2819400"/>
            <a:ext cx="1981200" cy="6096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457200" y="1600200"/>
            <a:ext cx="8305800" cy="4525963"/>
          </a:xfrm>
        </p:spPr>
        <p:txBody>
          <a:bodyPr>
            <a:normAutofit/>
          </a:bodyPr>
          <a:lstStyle/>
          <a:p>
            <a:r>
              <a:rPr lang="en-US" sz="2400" dirty="0" smtClean="0">
                <a:latin typeface="Helvetica" pitchFamily="34" charset="0"/>
              </a:rPr>
              <a:t>Goal: minimize error from interpolation / extrapolation.</a:t>
            </a:r>
            <a:endParaRPr lang="en-US" sz="2400" dirty="0">
              <a:latin typeface="Helvetica" pitchFamily="34" charset="0"/>
            </a:endParaRPr>
          </a:p>
          <a:p>
            <a:r>
              <a:rPr lang="en-US" sz="2400" dirty="0">
                <a:solidFill>
                  <a:schemeClr val="tx2">
                    <a:lumMod val="60000"/>
                    <a:lumOff val="40000"/>
                  </a:schemeClr>
                </a:solidFill>
                <a:latin typeface="Helvetica" pitchFamily="34" charset="0"/>
              </a:rPr>
              <a:t>[</a:t>
            </a:r>
            <a:r>
              <a:rPr lang="en-US" sz="2400" dirty="0" err="1">
                <a:solidFill>
                  <a:schemeClr val="tx2">
                    <a:lumMod val="60000"/>
                    <a:lumOff val="40000"/>
                  </a:schemeClr>
                </a:solidFill>
                <a:latin typeface="Helvetica" pitchFamily="34" charset="0"/>
              </a:rPr>
              <a:t>Jarosz</a:t>
            </a:r>
            <a:r>
              <a:rPr lang="en-US" sz="2400" dirty="0">
                <a:solidFill>
                  <a:schemeClr val="tx2">
                    <a:lumMod val="60000"/>
                    <a:lumOff val="40000"/>
                  </a:schemeClr>
                </a:solidFill>
                <a:latin typeface="Helvetica" pitchFamily="34" charset="0"/>
              </a:rPr>
              <a:t> et al. 2012]</a:t>
            </a:r>
            <a:r>
              <a:rPr lang="en-US" sz="2400" dirty="0">
                <a:latin typeface="Helvetica" pitchFamily="34" charset="0"/>
              </a:rPr>
              <a:t>:</a:t>
            </a:r>
          </a:p>
          <a:p>
            <a:endParaRPr lang="en-US" sz="2400" dirty="0">
              <a:latin typeface="Helvetica" pitchFamily="34" charset="0"/>
            </a:endParaRPr>
          </a:p>
          <a:p>
            <a:endParaRPr lang="en-US" sz="2400" dirty="0" smtClean="0">
              <a:latin typeface="Helvetica" pitchFamily="34" charset="0"/>
            </a:endParaRPr>
          </a:p>
          <a:p>
            <a:endParaRPr lang="en-US" sz="2400" b="1" i="1" dirty="0" smtClean="0">
              <a:latin typeface="Constantia" pitchFamily="18" charset="0"/>
              <a:cs typeface="FrankRuehl" pitchFamily="34" charset="-79"/>
            </a:endParaRPr>
          </a:p>
          <a:p>
            <a:r>
              <a:rPr lang="en-US" sz="2400" b="1" i="1" dirty="0" smtClean="0">
                <a:latin typeface="Constantia" pitchFamily="18" charset="0"/>
                <a:cs typeface="FrankRuehl" pitchFamily="34" charset="-79"/>
              </a:rPr>
              <a:t>E’ </a:t>
            </a:r>
            <a:r>
              <a:rPr lang="en-US" sz="2400" dirty="0" smtClean="0">
                <a:latin typeface="Helvetica" pitchFamily="34" charset="0"/>
              </a:rPr>
              <a:t>is 1</a:t>
            </a:r>
            <a:r>
              <a:rPr lang="en-US" sz="2400" baseline="30000" dirty="0" smtClean="0">
                <a:latin typeface="Helvetica" pitchFamily="34" charset="0"/>
              </a:rPr>
              <a:t>st</a:t>
            </a:r>
            <a:r>
              <a:rPr lang="en-US" sz="2400" dirty="0" smtClean="0">
                <a:latin typeface="Helvetica" pitchFamily="34" charset="0"/>
              </a:rPr>
              <a:t> order Taylor expansion</a:t>
            </a:r>
            <a:endParaRPr lang="en-US" sz="2400" dirty="0">
              <a:latin typeface="Helvetica" pitchFamily="34" charset="0"/>
            </a:endParaRPr>
          </a:p>
          <a:p>
            <a:r>
              <a:rPr lang="en-US" sz="2400" b="1" i="1" dirty="0" smtClean="0">
                <a:latin typeface="Constantia" pitchFamily="18" charset="0"/>
                <a:cs typeface="FrankRuehl" pitchFamily="34" charset="-79"/>
              </a:rPr>
              <a:t>E</a:t>
            </a:r>
            <a:r>
              <a:rPr lang="en-US" sz="2400" dirty="0" smtClean="0">
                <a:latin typeface="Helvetica" pitchFamily="34" charset="0"/>
              </a:rPr>
              <a:t> is unknown!</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43</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2743200"/>
            <a:ext cx="7161212" cy="84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06748"/>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305800" cy="4525963"/>
          </a:xfrm>
        </p:spPr>
        <p:txBody>
          <a:bodyPr>
            <a:normAutofit/>
          </a:bodyPr>
          <a:lstStyle/>
          <a:p>
            <a:r>
              <a:rPr lang="en-US" sz="2400" dirty="0" smtClean="0">
                <a:latin typeface="Helvetica" pitchFamily="34" charset="0"/>
              </a:rPr>
              <a:t>Goal: minimize error from interpolation / extrapolation.</a:t>
            </a:r>
            <a:endParaRPr lang="en-US" sz="2400" dirty="0">
              <a:latin typeface="Helvetica" pitchFamily="34" charset="0"/>
            </a:endParaRPr>
          </a:p>
          <a:p>
            <a:r>
              <a:rPr lang="en-US" sz="2400" dirty="0">
                <a:solidFill>
                  <a:schemeClr val="tx2">
                    <a:lumMod val="60000"/>
                    <a:lumOff val="40000"/>
                  </a:schemeClr>
                </a:solidFill>
                <a:latin typeface="Helvetica" pitchFamily="34" charset="0"/>
              </a:rPr>
              <a:t>[</a:t>
            </a:r>
            <a:r>
              <a:rPr lang="en-US" sz="2400" dirty="0" err="1">
                <a:solidFill>
                  <a:schemeClr val="tx2">
                    <a:lumMod val="60000"/>
                    <a:lumOff val="40000"/>
                  </a:schemeClr>
                </a:solidFill>
                <a:latin typeface="Helvetica" pitchFamily="34" charset="0"/>
              </a:rPr>
              <a:t>Jarosz</a:t>
            </a:r>
            <a:r>
              <a:rPr lang="en-US" sz="2400" dirty="0">
                <a:solidFill>
                  <a:schemeClr val="tx2">
                    <a:lumMod val="60000"/>
                    <a:lumOff val="40000"/>
                  </a:schemeClr>
                </a:solidFill>
                <a:latin typeface="Helvetica" pitchFamily="34" charset="0"/>
              </a:rPr>
              <a:t> et al. 2012]</a:t>
            </a:r>
            <a:r>
              <a:rPr lang="en-US" sz="2400" dirty="0">
                <a:latin typeface="Helvetica" pitchFamily="34" charset="0"/>
              </a:rPr>
              <a:t>:</a:t>
            </a:r>
          </a:p>
          <a:p>
            <a:endParaRPr lang="en-US" sz="2400" dirty="0">
              <a:latin typeface="Helvetica" pitchFamily="34" charset="0"/>
            </a:endParaRPr>
          </a:p>
          <a:p>
            <a:endParaRPr lang="en-US" sz="2400" dirty="0" smtClean="0">
              <a:latin typeface="Helvetica" pitchFamily="34" charset="0"/>
            </a:endParaRPr>
          </a:p>
          <a:p>
            <a:endParaRPr lang="en-US" sz="2400" b="1" i="1" dirty="0" smtClean="0">
              <a:latin typeface="Constantia" pitchFamily="18" charset="0"/>
              <a:cs typeface="FrankRuehl" pitchFamily="34" charset="-79"/>
            </a:endParaRPr>
          </a:p>
          <a:p>
            <a:r>
              <a:rPr lang="en-US" sz="2400" b="1" i="1" dirty="0" smtClean="0">
                <a:latin typeface="Constantia" pitchFamily="18" charset="0"/>
                <a:cs typeface="FrankRuehl" pitchFamily="34" charset="-79"/>
              </a:rPr>
              <a:t>E’ </a:t>
            </a:r>
            <a:r>
              <a:rPr lang="en-US" sz="2400" dirty="0" smtClean="0">
                <a:latin typeface="Helvetica" pitchFamily="34" charset="0"/>
              </a:rPr>
              <a:t>is 1</a:t>
            </a:r>
            <a:r>
              <a:rPr lang="en-US" sz="2400" baseline="30000" dirty="0" smtClean="0">
                <a:latin typeface="Helvetica" pitchFamily="34" charset="0"/>
              </a:rPr>
              <a:t>st</a:t>
            </a:r>
            <a:r>
              <a:rPr lang="en-US" sz="2400" dirty="0" smtClean="0">
                <a:latin typeface="Helvetica" pitchFamily="34" charset="0"/>
              </a:rPr>
              <a:t> order Taylor expansion</a:t>
            </a:r>
            <a:endParaRPr lang="en-US" sz="2400" dirty="0">
              <a:latin typeface="Helvetica" pitchFamily="34" charset="0"/>
            </a:endParaRPr>
          </a:p>
          <a:p>
            <a:r>
              <a:rPr lang="en-US" sz="2400" b="1" i="1" dirty="0" smtClean="0">
                <a:latin typeface="Constantia" pitchFamily="18" charset="0"/>
                <a:cs typeface="FrankRuehl" pitchFamily="34" charset="-79"/>
              </a:rPr>
              <a:t>E</a:t>
            </a:r>
            <a:r>
              <a:rPr lang="en-US" sz="2400" dirty="0" smtClean="0">
                <a:latin typeface="Helvetica" pitchFamily="34" charset="0"/>
              </a:rPr>
              <a:t> is unknown!</a:t>
            </a:r>
          </a:p>
          <a:p>
            <a:r>
              <a:rPr lang="en-US" sz="2400" dirty="0">
                <a:latin typeface="Helvetica" pitchFamily="34" charset="0"/>
              </a:rPr>
              <a:t>Use 2</a:t>
            </a:r>
            <a:r>
              <a:rPr lang="en-US" sz="2400" baseline="30000" dirty="0">
                <a:latin typeface="Helvetica" pitchFamily="34" charset="0"/>
              </a:rPr>
              <a:t>nd</a:t>
            </a:r>
            <a:r>
              <a:rPr lang="en-US" sz="2400" dirty="0">
                <a:latin typeface="Helvetica" pitchFamily="34" charset="0"/>
              </a:rPr>
              <a:t>-order Taylor </a:t>
            </a:r>
            <a:r>
              <a:rPr lang="en-US" sz="2400" dirty="0" smtClean="0">
                <a:latin typeface="Helvetica" pitchFamily="34" charset="0"/>
              </a:rPr>
              <a:t>expansion instead</a:t>
            </a: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44</a:t>
            </a:fld>
            <a:endParaRPr lang="en-US" dirty="0"/>
          </a:p>
        </p:txBody>
      </p:sp>
      <p:pic>
        <p:nvPicPr>
          <p:cNvPr id="512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92188" y="2743200"/>
            <a:ext cx="7161212" cy="8460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04706748"/>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Support area of each cache record:</a:t>
            </a:r>
          </a:p>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45</a:t>
            </a:fld>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2200"/>
            <a:ext cx="6858000" cy="125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54736275"/>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476750" y="2481262"/>
            <a:ext cx="381000" cy="3810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Support area of each cache record:</a:t>
            </a:r>
          </a:p>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46</a:t>
            </a:fld>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2200"/>
            <a:ext cx="6858000" cy="125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565200"/>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Rectangle 9"/>
          <p:cNvSpPr/>
          <p:nvPr/>
        </p:nvSpPr>
        <p:spPr>
          <a:xfrm>
            <a:off x="5791200" y="3014662"/>
            <a:ext cx="457200"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7124700" y="3019424"/>
            <a:ext cx="475488" cy="457200"/>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Support area of each cache record:</a:t>
            </a:r>
          </a:p>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47</a:t>
            </a:fld>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2200"/>
            <a:ext cx="6858000" cy="125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56520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r>
              <a:rPr lang="en-US" sz="2400" dirty="0" smtClean="0">
                <a:latin typeface="Helvetica" pitchFamily="34" charset="0"/>
              </a:rPr>
              <a:t>Support area of each cache record:</a:t>
            </a:r>
          </a:p>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Background</a:t>
            </a:r>
          </a:p>
        </p:txBody>
      </p:sp>
      <p:sp>
        <p:nvSpPr>
          <p:cNvPr id="2" name="Slide Number Placeholder 1"/>
          <p:cNvSpPr>
            <a:spLocks noGrp="1"/>
          </p:cNvSpPr>
          <p:nvPr>
            <p:ph type="sldNum" sz="quarter" idx="12"/>
          </p:nvPr>
        </p:nvSpPr>
        <p:spPr/>
        <p:txBody>
          <a:bodyPr/>
          <a:lstStyle/>
          <a:p>
            <a:fld id="{B2857FF7-7A46-4757-A898-9AF144B7234C}" type="slidenum">
              <a:rPr lang="en-US" smtClean="0"/>
              <a:t>48</a:t>
            </a:fld>
            <a:endParaRPr lang="en-US" dirty="0"/>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43000" y="2362200"/>
            <a:ext cx="6858000" cy="12545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0565200"/>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Translation Derivatives of Irradiance</a:t>
            </a:r>
          </a:p>
        </p:txBody>
      </p:sp>
      <p:pic>
        <p:nvPicPr>
          <p:cNvPr id="614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57200" y="1614147"/>
            <a:ext cx="8229600" cy="36297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49</a:t>
            </a:fld>
            <a:endParaRPr lang="en-US" dirty="0"/>
          </a:p>
        </p:txBody>
      </p:sp>
    </p:spTree>
    <p:extLst>
      <p:ext uri="{BB962C8B-B14F-4D97-AF65-F5344CB8AC3E}">
        <p14:creationId xmlns:p14="http://schemas.microsoft.com/office/powerpoint/2010/main" val="1389346932"/>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b="1" dirty="0" smtClean="0">
                <a:latin typeface="Helvetica" pitchFamily="34" charset="0"/>
              </a:rPr>
              <a:t>Irradiance Caching – Quick Intro</a:t>
            </a:r>
            <a:endParaRPr lang="en-US" sz="2800" b="1" dirty="0">
              <a:latin typeface="Helvetica" pitchFamily="34" charset="0"/>
            </a:endParaRPr>
          </a:p>
        </p:txBody>
      </p:sp>
      <p:pic>
        <p:nvPicPr>
          <p:cNvPr id="3078"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371600"/>
            <a:ext cx="5600700" cy="3733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4"/>
          <p:cNvSpPr>
            <a:spLocks noGrp="1"/>
          </p:cNvSpPr>
          <p:nvPr>
            <p:ph sz="half" idx="1"/>
          </p:nvPr>
        </p:nvSpPr>
        <p:spPr>
          <a:xfrm>
            <a:off x="609600" y="5410200"/>
            <a:ext cx="6705600" cy="533400"/>
          </a:xfrm>
        </p:spPr>
        <p:txBody>
          <a:bodyPr>
            <a:normAutofit/>
          </a:bodyPr>
          <a:lstStyle/>
          <a:p>
            <a:r>
              <a:rPr lang="en-US" sz="2200" dirty="0" smtClean="0">
                <a:solidFill>
                  <a:schemeClr val="tx1">
                    <a:lumMod val="85000"/>
                    <a:lumOff val="15000"/>
                  </a:schemeClr>
                </a:solidFill>
                <a:latin typeface="Helvetica" pitchFamily="34" charset="0"/>
              </a:rPr>
              <a:t>Sharp discontinuities but…</a:t>
            </a:r>
          </a:p>
          <a:p>
            <a:endParaRPr lang="en-US" sz="2200" dirty="0" smtClean="0">
              <a:latin typeface="Helvetica" pitchFamily="34" charset="0"/>
            </a:endParaRPr>
          </a:p>
          <a:p>
            <a:endParaRPr lang="en-US" sz="2200" dirty="0">
              <a:latin typeface="Helvetica" pitchFamily="34" charset="0"/>
            </a:endParaRPr>
          </a:p>
        </p:txBody>
      </p:sp>
      <p:sp>
        <p:nvSpPr>
          <p:cNvPr id="3" name="Slide Number Placeholder 2"/>
          <p:cNvSpPr>
            <a:spLocks noGrp="1"/>
          </p:cNvSpPr>
          <p:nvPr>
            <p:ph type="sldNum" sz="quarter" idx="12"/>
          </p:nvPr>
        </p:nvSpPr>
        <p:spPr/>
        <p:txBody>
          <a:bodyPr/>
          <a:lstStyle/>
          <a:p>
            <a:fld id="{B2857FF7-7A46-4757-A898-9AF144B7234C}" type="slidenum">
              <a:rPr lang="en-US" smtClean="0"/>
              <a:t>5</a:t>
            </a:fld>
            <a:endParaRPr lang="en-US" dirty="0"/>
          </a:p>
        </p:txBody>
      </p:sp>
    </p:spTree>
    <p:extLst>
      <p:ext uri="{BB962C8B-B14F-4D97-AF65-F5344CB8AC3E}">
        <p14:creationId xmlns:p14="http://schemas.microsoft.com/office/powerpoint/2010/main" val="2396453384"/>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Helvetica" pitchFamily="34" charset="0"/>
              </a:rPr>
              <a:t>Translation Derivatives of Irradiance</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9063" y="1676399"/>
            <a:ext cx="4145873" cy="3647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50</a:t>
            </a:fld>
            <a:endParaRPr lang="en-US" dirty="0"/>
          </a:p>
        </p:txBody>
      </p:sp>
    </p:spTree>
    <p:extLst>
      <p:ext uri="{BB962C8B-B14F-4D97-AF65-F5344CB8AC3E}">
        <p14:creationId xmlns:p14="http://schemas.microsoft.com/office/powerpoint/2010/main" val="829757963"/>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600200"/>
            <a:ext cx="8229600" cy="4525963"/>
          </a:xfrm>
        </p:spPr>
        <p:txBody>
          <a:bodyPr>
            <a:normAutofit/>
          </a:bodyPr>
          <a:lstStyle/>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Helvetica" pitchFamily="34" charset="0"/>
              </a:rPr>
              <a:t>Translation Derivatives of Irradiance</a:t>
            </a:r>
          </a:p>
        </p:txBody>
      </p:sp>
      <p:pic>
        <p:nvPicPr>
          <p:cNvPr id="6" name="Picture 4"/>
          <p:cNvPicPr>
            <a:picLocks noChangeAspect="1" noChangeArrowheads="1"/>
          </p:cNvPicPr>
          <p:nvPr/>
        </p:nvPicPr>
        <p:blipFill rotWithShape="1">
          <a:blip r:embed="rId3">
            <a:extLst>
              <a:ext uri="{28A0092B-C50C-407E-A947-70E740481C1C}">
                <a14:useLocalDpi xmlns:a14="http://schemas.microsoft.com/office/drawing/2010/main" val="0"/>
              </a:ext>
            </a:extLst>
          </a:blip>
          <a:srcRect r="50000"/>
          <a:stretch/>
        </p:blipFill>
        <p:spPr bwMode="auto">
          <a:xfrm>
            <a:off x="494491" y="1600200"/>
            <a:ext cx="4114799" cy="366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51</a:t>
            </a:fld>
            <a:endParaRPr lang="en-US" dirty="0"/>
          </a:p>
        </p:txBody>
      </p:sp>
    </p:spTree>
    <p:extLst>
      <p:ext uri="{BB962C8B-B14F-4D97-AF65-F5344CB8AC3E}">
        <p14:creationId xmlns:p14="http://schemas.microsoft.com/office/powerpoint/2010/main" val="271122917"/>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525963"/>
          </a:xfrm>
        </p:spPr>
        <p:txBody>
          <a:bodyPr>
            <a:normAutofit/>
          </a:bodyPr>
          <a:lstStyle/>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Helvetica" pitchFamily="34" charset="0"/>
              </a:rPr>
              <a:t>Translation Derivatives of Irradiance</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91" y="1600200"/>
            <a:ext cx="8229598" cy="366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4456890" y="2895600"/>
            <a:ext cx="304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B2857FF7-7A46-4757-A898-9AF144B7234C}" type="slidenum">
              <a:rPr lang="en-US" smtClean="0"/>
              <a:t>52</a:t>
            </a:fld>
            <a:endParaRPr lang="en-US" dirty="0"/>
          </a:p>
        </p:txBody>
      </p:sp>
    </p:spTree>
    <p:extLst>
      <p:ext uri="{BB962C8B-B14F-4D97-AF65-F5344CB8AC3E}">
        <p14:creationId xmlns:p14="http://schemas.microsoft.com/office/powerpoint/2010/main" val="31454279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525963"/>
          </a:xfrm>
        </p:spPr>
        <p:txBody>
          <a:bodyPr>
            <a:normAutofit/>
          </a:bodyPr>
          <a:lstStyle/>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r>
              <a:rPr lang="en-US" sz="2400" smtClean="0">
                <a:latin typeface="Helvetica" pitchFamily="34" charset="0"/>
              </a:rPr>
              <a:t>Equivalent irradiance, gradient and Hessian!</a:t>
            </a:r>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Helvetica" pitchFamily="34" charset="0"/>
              </a:rPr>
              <a:t>Translation Derivatives of Irradiance</a:t>
            </a:r>
          </a:p>
        </p:txBody>
      </p:sp>
      <p:pic>
        <p:nvPicPr>
          <p:cNvPr id="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4491" y="1600200"/>
            <a:ext cx="8229598" cy="366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ight Arrow 1"/>
          <p:cNvSpPr/>
          <p:nvPr/>
        </p:nvSpPr>
        <p:spPr>
          <a:xfrm>
            <a:off x="4456890" y="2895600"/>
            <a:ext cx="304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Slide Number Placeholder 2"/>
          <p:cNvSpPr>
            <a:spLocks noGrp="1"/>
          </p:cNvSpPr>
          <p:nvPr>
            <p:ph type="sldNum" sz="quarter" idx="12"/>
          </p:nvPr>
        </p:nvSpPr>
        <p:spPr/>
        <p:txBody>
          <a:bodyPr/>
          <a:lstStyle/>
          <a:p>
            <a:fld id="{B2857FF7-7A46-4757-A898-9AF144B7234C}" type="slidenum">
              <a:rPr lang="en-US" smtClean="0"/>
              <a:t>53</a:t>
            </a:fld>
            <a:endParaRPr lang="en-US" dirty="0"/>
          </a:p>
        </p:txBody>
      </p:sp>
    </p:spTree>
    <p:extLst>
      <p:ext uri="{BB962C8B-B14F-4D97-AF65-F5344CB8AC3E}">
        <p14:creationId xmlns:p14="http://schemas.microsoft.com/office/powerpoint/2010/main" val="3738375513"/>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a:latin typeface="Helvetica" pitchFamily="34" charset="0"/>
              </a:rPr>
              <a:t>Translation Derivatives of Irradiance</a:t>
            </a:r>
          </a:p>
        </p:txBody>
      </p:sp>
      <p:pic>
        <p:nvPicPr>
          <p:cNvPr id="8195" name="Picture 3"/>
          <p:cNvPicPr>
            <a:picLocks noChangeAspect="1" noChangeArrowheads="1"/>
          </p:cNvPicPr>
          <p:nvPr/>
        </p:nvPicPr>
        <p:blipFill rotWithShape="1">
          <a:blip r:embed="rId3">
            <a:extLst>
              <a:ext uri="{28A0092B-C50C-407E-A947-70E740481C1C}">
                <a14:useLocalDpi xmlns:a14="http://schemas.microsoft.com/office/drawing/2010/main" val="0"/>
              </a:ext>
            </a:extLst>
          </a:blip>
          <a:srcRect b="13885"/>
          <a:stretch/>
        </p:blipFill>
        <p:spPr bwMode="auto">
          <a:xfrm>
            <a:off x="494491" y="1597700"/>
            <a:ext cx="8317496" cy="31591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Right Arrow 9"/>
          <p:cNvSpPr/>
          <p:nvPr/>
        </p:nvSpPr>
        <p:spPr>
          <a:xfrm>
            <a:off x="4456890" y="2895600"/>
            <a:ext cx="304800" cy="60960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p:cNvSpPr>
            <a:spLocks noGrp="1"/>
          </p:cNvSpPr>
          <p:nvPr>
            <p:ph type="sldNum" sz="quarter" idx="12"/>
          </p:nvPr>
        </p:nvSpPr>
        <p:spPr/>
        <p:txBody>
          <a:bodyPr/>
          <a:lstStyle/>
          <a:p>
            <a:fld id="{B2857FF7-7A46-4757-A898-9AF144B7234C}" type="slidenum">
              <a:rPr lang="en-US" smtClean="0"/>
              <a:t>54</a:t>
            </a:fld>
            <a:endParaRPr lang="en-US" dirty="0"/>
          </a:p>
        </p:txBody>
      </p:sp>
    </p:spTree>
    <p:extLst>
      <p:ext uri="{BB962C8B-B14F-4D97-AF65-F5344CB8AC3E}">
        <p14:creationId xmlns:p14="http://schemas.microsoft.com/office/powerpoint/2010/main" val="14221898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Constructing the Triangulated Environment</a:t>
            </a:r>
          </a:p>
        </p:txBody>
      </p:sp>
      <p:sp>
        <p:nvSpPr>
          <p:cNvPr id="2" name="Slide Number Placeholder 1"/>
          <p:cNvSpPr>
            <a:spLocks noGrp="1"/>
          </p:cNvSpPr>
          <p:nvPr>
            <p:ph type="sldNum" sz="quarter" idx="12"/>
          </p:nvPr>
        </p:nvSpPr>
        <p:spPr/>
        <p:txBody>
          <a:bodyPr/>
          <a:lstStyle/>
          <a:p>
            <a:fld id="{B2857FF7-7A46-4757-A898-9AF144B7234C}" type="slidenum">
              <a:rPr lang="en-US" smtClean="0"/>
              <a:t>55</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93482"/>
            <a:ext cx="4116388" cy="411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2219486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Constructing the Triangulated Environment</a:t>
            </a:r>
          </a:p>
        </p:txBody>
      </p:sp>
      <p:sp>
        <p:nvSpPr>
          <p:cNvPr id="2" name="Slide Number Placeholder 1"/>
          <p:cNvSpPr>
            <a:spLocks noGrp="1"/>
          </p:cNvSpPr>
          <p:nvPr>
            <p:ph type="sldNum" sz="quarter" idx="12"/>
          </p:nvPr>
        </p:nvSpPr>
        <p:spPr/>
        <p:txBody>
          <a:bodyPr/>
          <a:lstStyle/>
          <a:p>
            <a:fld id="{B2857FF7-7A46-4757-A898-9AF144B7234C}" type="slidenum">
              <a:rPr lang="en-US" smtClean="0"/>
              <a:t>56</a:t>
            </a:fld>
            <a:endParaRPr lang="en-US" dirty="0"/>
          </a:p>
        </p:txBody>
      </p:sp>
      <p:pic>
        <p:nvPicPr>
          <p:cNvPr id="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52400" y="990600"/>
            <a:ext cx="41192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280823371"/>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Constructing the Triangulated Environment</a:t>
            </a:r>
          </a:p>
        </p:txBody>
      </p:sp>
      <p:sp>
        <p:nvSpPr>
          <p:cNvPr id="2" name="Slide Number Placeholder 1"/>
          <p:cNvSpPr>
            <a:spLocks noGrp="1"/>
          </p:cNvSpPr>
          <p:nvPr>
            <p:ph type="sldNum" sz="quarter" idx="12"/>
          </p:nvPr>
        </p:nvSpPr>
        <p:spPr/>
        <p:txBody>
          <a:bodyPr/>
          <a:lstStyle/>
          <a:p>
            <a:fld id="{B2857FF7-7A46-4757-A898-9AF144B7234C}" type="slidenum">
              <a:rPr lang="en-US" smtClean="0"/>
              <a:t>57</a:t>
            </a:fld>
            <a:endParaRPr lang="en-US" dirty="0"/>
          </a:p>
        </p:txBody>
      </p:sp>
      <p:pic>
        <p:nvPicPr>
          <p:cNvPr id="1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9906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1"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41192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51661436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r>
              <a:rPr lang="en-US" sz="2400" dirty="0" smtClean="0">
                <a:latin typeface="Helvetica" pitchFamily="34" charset="0"/>
              </a:rPr>
              <a:t>Large geometric extent, but subtend small solid angle</a:t>
            </a:r>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Constructing the Triangulated Environment</a:t>
            </a:r>
          </a:p>
        </p:txBody>
      </p:sp>
      <p:sp>
        <p:nvSpPr>
          <p:cNvPr id="2" name="Slide Number Placeholder 1"/>
          <p:cNvSpPr>
            <a:spLocks noGrp="1"/>
          </p:cNvSpPr>
          <p:nvPr>
            <p:ph type="sldNum" sz="quarter" idx="12"/>
          </p:nvPr>
        </p:nvSpPr>
        <p:spPr/>
        <p:txBody>
          <a:bodyPr/>
          <a:lstStyle/>
          <a:p>
            <a:fld id="{B2857FF7-7A46-4757-A898-9AF144B7234C}" type="slidenum">
              <a:rPr lang="en-US" smtClean="0"/>
              <a:t>58</a:t>
            </a:fld>
            <a:endParaRPr lang="en-US" dirty="0"/>
          </a:p>
        </p:txBody>
      </p:sp>
      <p:pic>
        <p:nvPicPr>
          <p:cNvPr id="9"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9906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41192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963414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r>
              <a:rPr lang="en-US" sz="2400" dirty="0" smtClean="0">
                <a:latin typeface="Helvetica" pitchFamily="34" charset="0"/>
              </a:rPr>
              <a:t>Large geometric extent, but subtend small solid angle</a:t>
            </a:r>
          </a:p>
          <a:p>
            <a:r>
              <a:rPr lang="en-US" sz="2400" dirty="0" smtClean="0">
                <a:latin typeface="Helvetica" pitchFamily="34" charset="0"/>
              </a:rPr>
              <a:t>Change in solid angle with translation is much larger</a:t>
            </a:r>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Constructing the Triangulated Environment</a:t>
            </a:r>
          </a:p>
        </p:txBody>
      </p:sp>
      <p:sp>
        <p:nvSpPr>
          <p:cNvPr id="2" name="Slide Number Placeholder 1"/>
          <p:cNvSpPr>
            <a:spLocks noGrp="1"/>
          </p:cNvSpPr>
          <p:nvPr>
            <p:ph type="sldNum" sz="quarter" idx="12"/>
          </p:nvPr>
        </p:nvSpPr>
        <p:spPr/>
        <p:txBody>
          <a:bodyPr/>
          <a:lstStyle/>
          <a:p>
            <a:fld id="{B2857FF7-7A46-4757-A898-9AF144B7234C}" type="slidenum">
              <a:rPr lang="en-US" smtClean="0"/>
              <a:t>59</a:t>
            </a:fld>
            <a:endParaRPr lang="en-US" dirty="0"/>
          </a:p>
        </p:txBody>
      </p:sp>
      <p:pic>
        <p:nvPicPr>
          <p:cNvPr id="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00600" y="990600"/>
            <a:ext cx="41148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52400" y="990600"/>
            <a:ext cx="4119271"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233353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b="1" dirty="0">
                <a:latin typeface="Helvetica" pitchFamily="34" charset="0"/>
              </a:rPr>
              <a:t>Irradiance Caching – Quick Intro</a:t>
            </a:r>
          </a:p>
        </p:txBody>
      </p:sp>
      <p:pic>
        <p:nvPicPr>
          <p:cNvPr id="614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371600"/>
            <a:ext cx="5600700" cy="3733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4"/>
          <p:cNvSpPr>
            <a:spLocks noGrp="1"/>
          </p:cNvSpPr>
          <p:nvPr>
            <p:ph sz="half" idx="1"/>
          </p:nvPr>
        </p:nvSpPr>
        <p:spPr>
          <a:xfrm>
            <a:off x="609600" y="5410200"/>
            <a:ext cx="6705600" cy="533400"/>
          </a:xfrm>
        </p:spPr>
        <p:txBody>
          <a:bodyPr>
            <a:normAutofit/>
          </a:bodyPr>
          <a:lstStyle/>
          <a:p>
            <a:r>
              <a:rPr lang="en-US" sz="2200" dirty="0" smtClean="0">
                <a:solidFill>
                  <a:schemeClr val="tx1">
                    <a:lumMod val="85000"/>
                    <a:lumOff val="15000"/>
                  </a:schemeClr>
                </a:solidFill>
                <a:latin typeface="Helvetica" pitchFamily="34" charset="0"/>
              </a:rPr>
              <a:t>The indirect illumination is mostly smooth!</a:t>
            </a:r>
          </a:p>
          <a:p>
            <a:endParaRPr lang="en-US" sz="2200" dirty="0" smtClean="0">
              <a:latin typeface="Helvetica" pitchFamily="34" charset="0"/>
            </a:endParaRPr>
          </a:p>
          <a:p>
            <a:endParaRPr lang="en-US" sz="2200" dirty="0">
              <a:latin typeface="Helvetica" pitchFamily="34" charset="0"/>
            </a:endParaRPr>
          </a:p>
        </p:txBody>
      </p:sp>
      <p:sp>
        <p:nvSpPr>
          <p:cNvPr id="3" name="Slide Number Placeholder 2"/>
          <p:cNvSpPr>
            <a:spLocks noGrp="1"/>
          </p:cNvSpPr>
          <p:nvPr>
            <p:ph type="sldNum" sz="quarter" idx="12"/>
          </p:nvPr>
        </p:nvSpPr>
        <p:spPr/>
        <p:txBody>
          <a:bodyPr/>
          <a:lstStyle/>
          <a:p>
            <a:fld id="{B2857FF7-7A46-4757-A898-9AF144B7234C}" type="slidenum">
              <a:rPr lang="en-US" smtClean="0"/>
              <a:t>6</a:t>
            </a:fld>
            <a:endParaRPr lang="en-US" dirty="0"/>
          </a:p>
        </p:txBody>
      </p:sp>
    </p:spTree>
    <p:extLst>
      <p:ext uri="{BB962C8B-B14F-4D97-AF65-F5344CB8AC3E}">
        <p14:creationId xmlns:p14="http://schemas.microsoft.com/office/powerpoint/2010/main" val="23378033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New irradiance formula:</a:t>
            </a:r>
          </a:p>
          <a:p>
            <a:endParaRPr lang="en-US" sz="2400" dirty="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Occlusion-Aware Translation Hessian</a:t>
            </a:r>
          </a:p>
        </p:txBody>
      </p:sp>
      <p:sp>
        <p:nvSpPr>
          <p:cNvPr id="2" name="Slide Number Placeholder 1"/>
          <p:cNvSpPr>
            <a:spLocks noGrp="1"/>
          </p:cNvSpPr>
          <p:nvPr>
            <p:ph type="sldNum" sz="quarter" idx="12"/>
          </p:nvPr>
        </p:nvSpPr>
        <p:spPr/>
        <p:txBody>
          <a:bodyPr/>
          <a:lstStyle/>
          <a:p>
            <a:fld id="{B2857FF7-7A46-4757-A898-9AF144B7234C}" type="slidenum">
              <a:rPr lang="en-US" smtClean="0"/>
              <a:t>60</a:t>
            </a:fld>
            <a:endParaRPr lang="en-US" dirty="0"/>
          </a:p>
        </p:txBody>
      </p:sp>
      <p:pic>
        <p:nvPicPr>
          <p:cNvPr id="6"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40" y="1811863"/>
            <a:ext cx="4864060" cy="126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0697896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4191000" y="1766329"/>
            <a:ext cx="457200" cy="29107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40" y="1811863"/>
            <a:ext cx="4864060" cy="126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New irradiance formula:</a:t>
            </a:r>
          </a:p>
          <a:p>
            <a:endParaRPr lang="en-US" sz="2400" dirty="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Occlusion-Aware Translation Hessian</a:t>
            </a:r>
          </a:p>
        </p:txBody>
      </p:sp>
      <p:sp>
        <p:nvSpPr>
          <p:cNvPr id="2" name="Slide Number Placeholder 1"/>
          <p:cNvSpPr>
            <a:spLocks noGrp="1"/>
          </p:cNvSpPr>
          <p:nvPr>
            <p:ph type="sldNum" sz="quarter" idx="12"/>
          </p:nvPr>
        </p:nvSpPr>
        <p:spPr/>
        <p:txBody>
          <a:bodyPr/>
          <a:lstStyle/>
          <a:p>
            <a:fld id="{B2857FF7-7A46-4757-A898-9AF144B7234C}" type="slidenum">
              <a:rPr lang="en-US" smtClean="0"/>
              <a:t>61</a:t>
            </a:fld>
            <a:endParaRPr lang="en-US" dirty="0"/>
          </a:p>
        </p:txBody>
      </p:sp>
    </p:spTree>
    <p:extLst>
      <p:ext uri="{BB962C8B-B14F-4D97-AF65-F5344CB8AC3E}">
        <p14:creationId xmlns:p14="http://schemas.microsoft.com/office/powerpoint/2010/main" val="217436172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New irradiance formula:</a:t>
            </a:r>
          </a:p>
          <a:p>
            <a:endParaRPr lang="en-US" sz="2400" dirty="0">
              <a:latin typeface="Helvetica" pitchFamily="34" charset="0"/>
            </a:endParaRPr>
          </a:p>
          <a:p>
            <a:endParaRPr lang="en-US" sz="2400" dirty="0" smtClean="0">
              <a:latin typeface="Helvetica" pitchFamily="34" charset="0"/>
            </a:endParaRPr>
          </a:p>
        </p:txBody>
      </p:sp>
      <p:sp>
        <p:nvSpPr>
          <p:cNvPr id="8" name="Rectangle 7"/>
          <p:cNvSpPr/>
          <p:nvPr/>
        </p:nvSpPr>
        <p:spPr>
          <a:xfrm>
            <a:off x="4780157" y="2209799"/>
            <a:ext cx="858643" cy="53340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40" y="1811863"/>
            <a:ext cx="4864060" cy="126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Occlusion-Aware Translation Hessian</a:t>
            </a:r>
          </a:p>
        </p:txBody>
      </p:sp>
      <p:sp>
        <p:nvSpPr>
          <p:cNvPr id="2" name="Slide Number Placeholder 1"/>
          <p:cNvSpPr>
            <a:spLocks noGrp="1"/>
          </p:cNvSpPr>
          <p:nvPr>
            <p:ph type="sldNum" sz="quarter" idx="12"/>
          </p:nvPr>
        </p:nvSpPr>
        <p:spPr/>
        <p:txBody>
          <a:bodyPr/>
          <a:lstStyle/>
          <a:p>
            <a:fld id="{B2857FF7-7A46-4757-A898-9AF144B7234C}" type="slidenum">
              <a:rPr lang="en-US" smtClean="0"/>
              <a:t>62</a:t>
            </a:fld>
            <a:endParaRPr lang="en-US" dirty="0"/>
          </a:p>
        </p:txBody>
      </p:sp>
    </p:spTree>
    <p:extLst>
      <p:ext uri="{BB962C8B-B14F-4D97-AF65-F5344CB8AC3E}">
        <p14:creationId xmlns:p14="http://schemas.microsoft.com/office/powerpoint/2010/main" val="99027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ctangle 7"/>
          <p:cNvSpPr/>
          <p:nvPr/>
        </p:nvSpPr>
        <p:spPr>
          <a:xfrm>
            <a:off x="5618357" y="2209799"/>
            <a:ext cx="858643" cy="53340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40" y="1811863"/>
            <a:ext cx="4864060" cy="126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New irradiance formula:</a:t>
            </a:r>
          </a:p>
          <a:p>
            <a:endParaRPr lang="en-US" sz="2400" dirty="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Occlusion-Aware Translation Hessian</a:t>
            </a:r>
          </a:p>
        </p:txBody>
      </p:sp>
      <p:sp>
        <p:nvSpPr>
          <p:cNvPr id="2" name="Slide Number Placeholder 1"/>
          <p:cNvSpPr>
            <a:spLocks noGrp="1"/>
          </p:cNvSpPr>
          <p:nvPr>
            <p:ph type="sldNum" sz="quarter" idx="12"/>
          </p:nvPr>
        </p:nvSpPr>
        <p:spPr/>
        <p:txBody>
          <a:bodyPr/>
          <a:lstStyle/>
          <a:p>
            <a:fld id="{B2857FF7-7A46-4757-A898-9AF144B7234C}" type="slidenum">
              <a:rPr lang="en-US" smtClean="0"/>
              <a:t>63</a:t>
            </a:fld>
            <a:endParaRPr lang="en-US" dirty="0"/>
          </a:p>
        </p:txBody>
      </p:sp>
    </p:spTree>
    <p:extLst>
      <p:ext uri="{BB962C8B-B14F-4D97-AF65-F5344CB8AC3E}">
        <p14:creationId xmlns:p14="http://schemas.microsoft.com/office/powerpoint/2010/main" val="99027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New irradiance formula:</a:t>
            </a: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r>
              <a:rPr lang="en-US" sz="2400" dirty="0" smtClean="0">
                <a:latin typeface="Helvetica" pitchFamily="34" charset="0"/>
              </a:rPr>
              <a:t>Derivatives:</a:t>
            </a: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a:latin typeface="Helvetica" pitchFamily="34" charset="0"/>
            </a:endParaRPr>
          </a:p>
          <a:p>
            <a:endParaRPr lang="en-US" sz="2400" dirty="0" smtClean="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Occlusion-Aware Translation Hessian</a:t>
            </a:r>
          </a:p>
        </p:txBody>
      </p:sp>
      <p:sp>
        <p:nvSpPr>
          <p:cNvPr id="2" name="Slide Number Placeholder 1"/>
          <p:cNvSpPr>
            <a:spLocks noGrp="1"/>
          </p:cNvSpPr>
          <p:nvPr>
            <p:ph type="sldNum" sz="quarter" idx="12"/>
          </p:nvPr>
        </p:nvSpPr>
        <p:spPr/>
        <p:txBody>
          <a:bodyPr/>
          <a:lstStyle/>
          <a:p>
            <a:fld id="{B2857FF7-7A46-4757-A898-9AF144B7234C}" type="slidenum">
              <a:rPr lang="en-US" smtClean="0"/>
              <a:t>64</a:t>
            </a:fld>
            <a:endParaRPr lang="en-US" dirty="0"/>
          </a:p>
        </p:txBody>
      </p:sp>
      <p:pic>
        <p:nvPicPr>
          <p:cNvPr id="11"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46340" y="1811863"/>
            <a:ext cx="4864060" cy="126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098"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492395" y="3810000"/>
            <a:ext cx="4171950" cy="232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99027493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780157" y="2209799"/>
            <a:ext cx="858643" cy="533401"/>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Occlusion-Aware Translation Hessian</a:t>
            </a:r>
          </a:p>
        </p:txBody>
      </p:sp>
      <p:sp>
        <p:nvSpPr>
          <p:cNvPr id="2" name="Slide Number Placeholder 1"/>
          <p:cNvSpPr>
            <a:spLocks noGrp="1"/>
          </p:cNvSpPr>
          <p:nvPr>
            <p:ph type="sldNum" sz="quarter" idx="12"/>
          </p:nvPr>
        </p:nvSpPr>
        <p:spPr/>
        <p:txBody>
          <a:bodyPr/>
          <a:lstStyle/>
          <a:p>
            <a:fld id="{B2857FF7-7A46-4757-A898-9AF144B7234C}" type="slidenum">
              <a:rPr lang="en-US" smtClean="0"/>
              <a:t>65</a:t>
            </a:fld>
            <a:endParaRPr lang="en-US" dirty="0"/>
          </a:p>
        </p:txBody>
      </p:sp>
      <p:sp>
        <p:nvSpPr>
          <p:cNvPr id="12"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New irradiance formula:</a:t>
            </a: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r>
              <a:rPr lang="en-US" sz="2400" dirty="0" smtClean="0">
                <a:latin typeface="Helvetica" pitchFamily="34" charset="0"/>
              </a:rPr>
              <a:t>Derivatives:</a:t>
            </a: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smtClean="0">
              <a:latin typeface="Helvetica" pitchFamily="34" charset="0"/>
            </a:endParaRPr>
          </a:p>
          <a:p>
            <a:endParaRPr lang="en-US" sz="2400" dirty="0">
              <a:latin typeface="Helvetica" pitchFamily="34" charset="0"/>
            </a:endParaRPr>
          </a:p>
          <a:p>
            <a:endParaRPr lang="en-US" sz="2400" dirty="0">
              <a:latin typeface="Helvetica" pitchFamily="34" charset="0"/>
            </a:endParaRPr>
          </a:p>
          <a:p>
            <a:endParaRPr lang="en-US" sz="2400" dirty="0" smtClean="0">
              <a:latin typeface="Helvetica" pitchFamily="34" charset="0"/>
            </a:endParaRPr>
          </a:p>
        </p:txBody>
      </p:sp>
      <p:pic>
        <p:nvPicPr>
          <p:cNvPr id="13"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492395" y="3810000"/>
            <a:ext cx="4171950" cy="23285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46340" y="1811863"/>
            <a:ext cx="4864060" cy="12609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536473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r>
              <a:rPr lang="en-US" sz="2400" i="1" dirty="0" smtClean="0">
                <a:latin typeface="Helvetica" pitchFamily="34" charset="0"/>
              </a:rPr>
              <a:t>L   = ?</a:t>
            </a:r>
          </a:p>
          <a:p>
            <a:endParaRPr lang="en-US" sz="2400" i="1" dirty="0">
              <a:latin typeface="Helvetica" pitchFamily="34" charset="0"/>
            </a:endParaRPr>
          </a:p>
          <a:p>
            <a:endParaRPr lang="en-US" sz="2400" i="1" dirty="0" smtClean="0">
              <a:latin typeface="Helvetica" pitchFamily="34" charset="0"/>
            </a:endParaRPr>
          </a:p>
          <a:p>
            <a:endParaRPr lang="en-US" sz="2400" i="1" dirty="0">
              <a:latin typeface="Helvetica" pitchFamily="34" charset="0"/>
            </a:endParaRPr>
          </a:p>
          <a:p>
            <a:endParaRPr lang="en-US" sz="2400" i="1" dirty="0" smtClean="0">
              <a:latin typeface="Helvetica" pitchFamily="34" charset="0"/>
            </a:endParaRPr>
          </a:p>
          <a:p>
            <a:endParaRPr lang="en-US" sz="2400" i="1" dirty="0">
              <a:latin typeface="Helvetica" pitchFamily="34" charset="0"/>
            </a:endParaRPr>
          </a:p>
          <a:p>
            <a:endParaRPr lang="en-US" sz="2400" i="1" dirty="0" smtClean="0">
              <a:latin typeface="Helvetica" pitchFamily="34" charset="0"/>
            </a:endParaRPr>
          </a:p>
          <a:p>
            <a:endParaRPr lang="en-US" sz="2400" i="1" dirty="0">
              <a:latin typeface="Helvetica" pitchFamily="34" charset="0"/>
            </a:endParaRPr>
          </a:p>
          <a:p>
            <a:endParaRPr lang="en-US" sz="2400" i="1" dirty="0">
              <a:latin typeface="Helvetica" pitchFamily="34" charset="0"/>
            </a:endParaRPr>
          </a:p>
          <a:p>
            <a:endParaRPr lang="en-US" sz="2400" dirty="0">
              <a:latin typeface="Helvetica" pitchFamily="34" charset="0"/>
            </a:endParaRPr>
          </a:p>
        </p:txBody>
      </p:sp>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Constructing the Triangulated Environment</a:t>
            </a:r>
          </a:p>
        </p:txBody>
      </p:sp>
      <p:pic>
        <p:nvPicPr>
          <p:cNvPr id="102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745" y="1265562"/>
            <a:ext cx="476655" cy="36509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66</a:t>
            </a:fld>
            <a:endParaRPr lang="en-US" dirty="0"/>
          </a:p>
        </p:txBody>
      </p:sp>
      <p:pic>
        <p:nvPicPr>
          <p:cNvPr id="819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27871" y="2057400"/>
            <a:ext cx="3948642" cy="2816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4"/>
          <p:cNvPicPr>
            <a:picLocks noChangeAspect="1" noChangeArrowheads="1"/>
          </p:cNvPicPr>
          <p:nvPr/>
        </p:nvPicPr>
        <p:blipFill rotWithShape="1">
          <a:blip r:embed="rId5">
            <a:extLst>
              <a:ext uri="{28A0092B-C50C-407E-A947-70E740481C1C}">
                <a14:useLocalDpi xmlns:a14="http://schemas.microsoft.com/office/drawing/2010/main" val="0"/>
              </a:ext>
            </a:extLst>
          </a:blip>
          <a:srcRect l="49650" r="700"/>
          <a:stretch/>
        </p:blipFill>
        <p:spPr bwMode="auto">
          <a:xfrm>
            <a:off x="343828" y="1783080"/>
            <a:ext cx="4085993" cy="36659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4008151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Resulting Derivative Estimates</a:t>
            </a:r>
          </a:p>
        </p:txBody>
      </p:sp>
      <p:sp>
        <p:nvSpPr>
          <p:cNvPr id="2" name="Slide Number Placeholder 1"/>
          <p:cNvSpPr>
            <a:spLocks noGrp="1"/>
          </p:cNvSpPr>
          <p:nvPr>
            <p:ph type="sldNum" sz="quarter" idx="12"/>
          </p:nvPr>
        </p:nvSpPr>
        <p:spPr/>
        <p:txBody>
          <a:bodyPr/>
          <a:lstStyle/>
          <a:p>
            <a:fld id="{B2857FF7-7A46-4757-A898-9AF144B7234C}" type="slidenum">
              <a:rPr lang="en-US" smtClean="0"/>
              <a:t>67</a:t>
            </a:fld>
            <a:endParaRPr lang="en-US" dirty="0"/>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600" y="1003041"/>
            <a:ext cx="7924800" cy="48519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629400" y="5685682"/>
            <a:ext cx="1750800" cy="338554"/>
          </a:xfrm>
          <a:prstGeom prst="rect">
            <a:avLst/>
          </a:prstGeom>
          <a:noFill/>
        </p:spPr>
        <p:txBody>
          <a:bodyPr wrap="none" rtlCol="0">
            <a:spAutoFit/>
          </a:bodyPr>
          <a:lstStyle/>
          <a:p>
            <a:r>
              <a:rPr lang="en-US" sz="1600" dirty="0" smtClean="0">
                <a:latin typeface="Times New Roman" pitchFamily="18" charset="0"/>
                <a:cs typeface="Times New Roman" pitchFamily="18" charset="0"/>
              </a:rPr>
              <a:t>[</a:t>
            </a:r>
            <a:r>
              <a:rPr lang="en-US" sz="1600" dirty="0" err="1" smtClean="0">
                <a:latin typeface="Times New Roman" pitchFamily="18" charset="0"/>
                <a:cs typeface="Times New Roman" pitchFamily="18" charset="0"/>
              </a:rPr>
              <a:t>Jarosz</a:t>
            </a:r>
            <a:r>
              <a:rPr lang="en-US" sz="1600" dirty="0" smtClean="0">
                <a:latin typeface="Times New Roman" pitchFamily="18" charset="0"/>
                <a:cs typeface="Times New Roman" pitchFamily="18" charset="0"/>
              </a:rPr>
              <a:t> et al. 2012]</a:t>
            </a:r>
            <a:endParaRPr lang="en-US" sz="1600" dirty="0">
              <a:latin typeface="Times New Roman" pitchFamily="18" charset="0"/>
              <a:cs typeface="Times New Roman" pitchFamily="18" charset="0"/>
            </a:endParaRPr>
          </a:p>
        </p:txBody>
      </p:sp>
    </p:spTree>
    <p:extLst>
      <p:ext uri="{BB962C8B-B14F-4D97-AF65-F5344CB8AC3E}">
        <p14:creationId xmlns:p14="http://schemas.microsoft.com/office/powerpoint/2010/main" val="31160751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Resulting Derivative Estimates</a:t>
            </a:r>
          </a:p>
        </p:txBody>
      </p:sp>
      <p:sp>
        <p:nvSpPr>
          <p:cNvPr id="2" name="Slide Number Placeholder 1"/>
          <p:cNvSpPr>
            <a:spLocks noGrp="1"/>
          </p:cNvSpPr>
          <p:nvPr>
            <p:ph type="sldNum" sz="quarter" idx="12"/>
          </p:nvPr>
        </p:nvSpPr>
        <p:spPr/>
        <p:txBody>
          <a:bodyPr/>
          <a:lstStyle/>
          <a:p>
            <a:fld id="{B2857FF7-7A46-4757-A898-9AF144B7234C}" type="slidenum">
              <a:rPr lang="en-US" smtClean="0"/>
              <a:t>68</a:t>
            </a:fld>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16" r="1032" b="50000"/>
          <a:stretch/>
        </p:blipFill>
        <p:spPr bwMode="auto">
          <a:xfrm>
            <a:off x="564509" y="1981201"/>
            <a:ext cx="8014982" cy="334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536649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Resulting Derivative Estimates</a:t>
            </a:r>
          </a:p>
        </p:txBody>
      </p:sp>
      <p:sp>
        <p:nvSpPr>
          <p:cNvPr id="2" name="Slide Number Placeholder 1"/>
          <p:cNvSpPr>
            <a:spLocks noGrp="1"/>
          </p:cNvSpPr>
          <p:nvPr>
            <p:ph type="sldNum" sz="quarter" idx="12"/>
          </p:nvPr>
        </p:nvSpPr>
        <p:spPr/>
        <p:txBody>
          <a:bodyPr/>
          <a:lstStyle/>
          <a:p>
            <a:fld id="{B2857FF7-7A46-4757-A898-9AF144B7234C}" type="slidenum">
              <a:rPr lang="en-US" smtClean="0"/>
              <a:t>69</a:t>
            </a:fld>
            <a:endParaRPr lang="en-US" dirty="0"/>
          </a:p>
        </p:txBody>
      </p:sp>
      <p:pic>
        <p:nvPicPr>
          <p:cNvPr id="102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5565" t="52412" r="983" b="-2412"/>
          <a:stretch/>
        </p:blipFill>
        <p:spPr bwMode="auto">
          <a:xfrm>
            <a:off x="564509" y="1905000"/>
            <a:ext cx="8014982" cy="334035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TextBox 4"/>
          <p:cNvSpPr txBox="1"/>
          <p:nvPr/>
        </p:nvSpPr>
        <p:spPr>
          <a:xfrm>
            <a:off x="6007335" y="4906804"/>
            <a:ext cx="2603265" cy="461665"/>
          </a:xfrm>
          <a:prstGeom prst="rect">
            <a:avLst/>
          </a:prstGeom>
          <a:noFill/>
        </p:spPr>
        <p:txBody>
          <a:bodyPr wrap="square" rtlCol="0">
            <a:spAutoFit/>
          </a:bodyPr>
          <a:lstStyle/>
          <a:p>
            <a:r>
              <a:rPr lang="en-US" sz="2400" dirty="0" smtClean="0">
                <a:latin typeface="Times New Roman" pitchFamily="18" charset="0"/>
                <a:cs typeface="Times New Roman" pitchFamily="18" charset="0"/>
              </a:rPr>
              <a:t>[</a:t>
            </a:r>
            <a:r>
              <a:rPr lang="en-US" sz="2400" dirty="0" err="1" smtClean="0">
                <a:latin typeface="Times New Roman" pitchFamily="18" charset="0"/>
                <a:cs typeface="Times New Roman" pitchFamily="18" charset="0"/>
              </a:rPr>
              <a:t>Jarosz</a:t>
            </a:r>
            <a:r>
              <a:rPr lang="en-US" sz="2400" dirty="0" smtClean="0">
                <a:latin typeface="Times New Roman" pitchFamily="18" charset="0"/>
                <a:cs typeface="Times New Roman" pitchFamily="18" charset="0"/>
              </a:rPr>
              <a:t> et al. 2012]</a:t>
            </a:r>
            <a:endParaRPr lang="en-US" sz="2400" dirty="0">
              <a:latin typeface="Times New Roman" pitchFamily="18" charset="0"/>
              <a:cs typeface="Times New Roman" pitchFamily="18" charset="0"/>
            </a:endParaRPr>
          </a:p>
        </p:txBody>
      </p:sp>
    </p:spTree>
    <p:extLst>
      <p:ext uri="{BB962C8B-B14F-4D97-AF65-F5344CB8AC3E}">
        <p14:creationId xmlns:p14="http://schemas.microsoft.com/office/powerpoint/2010/main" val="1864082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b="1" dirty="0">
                <a:latin typeface="Helvetica" pitchFamily="34" charset="0"/>
              </a:rPr>
              <a:t>Irradiance Caching – Quick Intro</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371600"/>
            <a:ext cx="5600700" cy="3733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4"/>
          <p:cNvSpPr>
            <a:spLocks noGrp="1"/>
          </p:cNvSpPr>
          <p:nvPr>
            <p:ph sz="half" idx="1"/>
          </p:nvPr>
        </p:nvSpPr>
        <p:spPr>
          <a:xfrm>
            <a:off x="609600" y="5410200"/>
            <a:ext cx="7162800" cy="533400"/>
          </a:xfrm>
        </p:spPr>
        <p:txBody>
          <a:bodyPr>
            <a:normAutofit/>
          </a:bodyPr>
          <a:lstStyle/>
          <a:p>
            <a:r>
              <a:rPr lang="en-US" sz="2200" dirty="0" smtClean="0">
                <a:solidFill>
                  <a:schemeClr val="tx1">
                    <a:lumMod val="85000"/>
                    <a:lumOff val="15000"/>
                  </a:schemeClr>
                </a:solidFill>
                <a:latin typeface="Helvetica" pitchFamily="34" charset="0"/>
              </a:rPr>
              <a:t>Can we extrapolate from existing cache records?</a:t>
            </a:r>
          </a:p>
          <a:p>
            <a:endParaRPr lang="en-US" sz="2200" dirty="0" smtClean="0">
              <a:latin typeface="Helvetica" pitchFamily="34" charset="0"/>
            </a:endParaRPr>
          </a:p>
          <a:p>
            <a:endParaRPr lang="en-US" sz="2200" dirty="0">
              <a:latin typeface="Helvetica" pitchFamily="34" charset="0"/>
            </a:endParaRPr>
          </a:p>
        </p:txBody>
      </p:sp>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12878" y="1371599"/>
            <a:ext cx="5602321" cy="37348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Slide Number Placeholder 2"/>
          <p:cNvSpPr>
            <a:spLocks noGrp="1"/>
          </p:cNvSpPr>
          <p:nvPr>
            <p:ph type="sldNum" sz="quarter" idx="12"/>
          </p:nvPr>
        </p:nvSpPr>
        <p:spPr/>
        <p:txBody>
          <a:bodyPr/>
          <a:lstStyle/>
          <a:p>
            <a:fld id="{B2857FF7-7A46-4757-A898-9AF144B7234C}" type="slidenum">
              <a:rPr lang="en-US" smtClean="0"/>
              <a:t>7</a:t>
            </a:fld>
            <a:endParaRPr lang="en-US" dirty="0"/>
          </a:p>
        </p:txBody>
      </p:sp>
    </p:spTree>
    <p:extLst>
      <p:ext uri="{BB962C8B-B14F-4D97-AF65-F5344CB8AC3E}">
        <p14:creationId xmlns:p14="http://schemas.microsoft.com/office/powerpoint/2010/main" val="2936562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Resulting Derivative Estimates</a:t>
            </a:r>
          </a:p>
        </p:txBody>
      </p:sp>
      <p:sp>
        <p:nvSpPr>
          <p:cNvPr id="2" name="Slide Number Placeholder 1"/>
          <p:cNvSpPr>
            <a:spLocks noGrp="1"/>
          </p:cNvSpPr>
          <p:nvPr>
            <p:ph type="sldNum" sz="quarter" idx="12"/>
          </p:nvPr>
        </p:nvSpPr>
        <p:spPr/>
        <p:txBody>
          <a:bodyPr/>
          <a:lstStyle/>
          <a:p>
            <a:fld id="{B2857FF7-7A46-4757-A898-9AF144B7234C}" type="slidenum">
              <a:rPr lang="en-US" smtClean="0"/>
              <a:t>70</a:t>
            </a:fld>
            <a:endParaRPr lang="en-US" dirty="0"/>
          </a:p>
        </p:txBody>
      </p:sp>
      <p:pic>
        <p:nvPicPr>
          <p:cNvPr id="3074"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40" t="-1" r="65096" b="56205"/>
          <a:stretch/>
        </p:blipFill>
        <p:spPr bwMode="auto">
          <a:xfrm>
            <a:off x="504824" y="1371600"/>
            <a:ext cx="3800475" cy="3805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495" t="45281" r="65055" b="10904"/>
          <a:stretch/>
        </p:blipFill>
        <p:spPr bwMode="auto">
          <a:xfrm>
            <a:off x="4876800" y="1371600"/>
            <a:ext cx="3810000" cy="380579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2"/>
          <p:cNvSpPr txBox="1"/>
          <p:nvPr/>
        </p:nvSpPr>
        <p:spPr>
          <a:xfrm>
            <a:off x="609600" y="5181600"/>
            <a:ext cx="3581400" cy="830997"/>
          </a:xfrm>
          <a:prstGeom prst="rect">
            <a:avLst/>
          </a:prstGeom>
          <a:noFill/>
        </p:spPr>
        <p:txBody>
          <a:bodyPr wrap="square" rtlCol="0">
            <a:spAutoFit/>
          </a:bodyPr>
          <a:lstStyle/>
          <a:p>
            <a:pPr algn="ctr"/>
            <a:r>
              <a:rPr lang="en-US" sz="2400" dirty="0" smtClean="0"/>
              <a:t>Radiometric Hessian</a:t>
            </a:r>
          </a:p>
          <a:p>
            <a:pPr algn="ctr"/>
            <a:r>
              <a:rPr lang="en-US" sz="2400" dirty="0" smtClean="0"/>
              <a:t>[</a:t>
            </a:r>
            <a:r>
              <a:rPr lang="en-US" sz="2400" dirty="0" err="1" smtClean="0"/>
              <a:t>Jarosz</a:t>
            </a:r>
            <a:r>
              <a:rPr lang="en-US" sz="2400" dirty="0" smtClean="0"/>
              <a:t> et al 2012]</a:t>
            </a:r>
            <a:endParaRPr lang="en-US" sz="2400" dirty="0"/>
          </a:p>
        </p:txBody>
      </p:sp>
      <p:sp>
        <p:nvSpPr>
          <p:cNvPr id="8" name="TextBox 7"/>
          <p:cNvSpPr txBox="1"/>
          <p:nvPr/>
        </p:nvSpPr>
        <p:spPr>
          <a:xfrm>
            <a:off x="4991100" y="5176838"/>
            <a:ext cx="3581400" cy="461665"/>
          </a:xfrm>
          <a:prstGeom prst="rect">
            <a:avLst/>
          </a:prstGeom>
          <a:noFill/>
        </p:spPr>
        <p:txBody>
          <a:bodyPr wrap="square" rtlCol="0">
            <a:spAutoFit/>
          </a:bodyPr>
          <a:lstStyle/>
          <a:p>
            <a:pPr algn="ctr"/>
            <a:r>
              <a:rPr lang="en-US" sz="2400" dirty="0" smtClean="0"/>
              <a:t>Occlusion Hessian</a:t>
            </a:r>
            <a:endParaRPr lang="en-US" sz="2400" dirty="0"/>
          </a:p>
        </p:txBody>
      </p:sp>
    </p:spTree>
    <p:extLst>
      <p:ext uri="{BB962C8B-B14F-4D97-AF65-F5344CB8AC3E}">
        <p14:creationId xmlns:p14="http://schemas.microsoft.com/office/powerpoint/2010/main" val="337467665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191030"/>
            <a:ext cx="4878386" cy="89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sp>
        <p:nvSpPr>
          <p:cNvPr id="2" name="Slide Number Placeholder 1"/>
          <p:cNvSpPr>
            <a:spLocks noGrp="1"/>
          </p:cNvSpPr>
          <p:nvPr>
            <p:ph type="sldNum" sz="quarter" idx="12"/>
          </p:nvPr>
        </p:nvSpPr>
        <p:spPr/>
        <p:txBody>
          <a:bodyPr/>
          <a:lstStyle/>
          <a:p>
            <a:fld id="{B2857FF7-7A46-4757-A898-9AF144B7234C}" type="slidenum">
              <a:rPr lang="en-US" smtClean="0"/>
              <a:t>71</a:t>
            </a:fld>
            <a:endParaRPr lang="en-US" dirty="0"/>
          </a:p>
        </p:txBody>
      </p:sp>
    </p:spTree>
    <p:extLst>
      <p:ext uri="{BB962C8B-B14F-4D97-AF65-F5344CB8AC3E}">
        <p14:creationId xmlns:p14="http://schemas.microsoft.com/office/powerpoint/2010/main" val="161042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191030"/>
            <a:ext cx="4878386" cy="89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sp>
        <p:nvSpPr>
          <p:cNvPr id="2" name="Slide Number Placeholder 1"/>
          <p:cNvSpPr>
            <a:spLocks noGrp="1"/>
          </p:cNvSpPr>
          <p:nvPr>
            <p:ph type="sldNum" sz="quarter" idx="12"/>
          </p:nvPr>
        </p:nvSpPr>
        <p:spPr/>
        <p:txBody>
          <a:bodyPr/>
          <a:lstStyle/>
          <a:p>
            <a:fld id="{B2857FF7-7A46-4757-A898-9AF144B7234C}" type="slidenum">
              <a:rPr lang="en-US" smtClean="0"/>
              <a:t>72</a:t>
            </a:fld>
            <a:endParaRPr lang="en-US" dirty="0"/>
          </a:p>
        </p:txBody>
      </p:sp>
      <p:sp>
        <p:nvSpPr>
          <p:cNvPr id="9" name="Content Placeholder 4"/>
          <p:cNvSpPr>
            <a:spLocks noGrp="1"/>
          </p:cNvSpPr>
          <p:nvPr>
            <p:ph sz="half" idx="1"/>
          </p:nvPr>
        </p:nvSpPr>
        <p:spPr>
          <a:xfrm>
            <a:off x="457200" y="1219200"/>
            <a:ext cx="8229600" cy="4953000"/>
          </a:xfrm>
        </p:spPr>
        <p:txBody>
          <a:bodyPr>
            <a:normAutofit/>
          </a:bodyPr>
          <a:lstStyle/>
          <a:p>
            <a:endParaRPr lang="en-US" sz="2400" i="1" dirty="0">
              <a:latin typeface="Helvetica" pitchFamily="34" charset="0"/>
            </a:endParaRPr>
          </a:p>
          <a:p>
            <a:pPr marL="0" indent="0">
              <a:buNone/>
            </a:pPr>
            <a:endParaRPr lang="en-US" sz="2400" i="1" dirty="0">
              <a:latin typeface="Helvetica" pitchFamily="34" charset="0"/>
            </a:endParaRPr>
          </a:p>
          <a:p>
            <a:r>
              <a:rPr lang="en-US" sz="2400" dirty="0" smtClean="0">
                <a:latin typeface="Helvetica" pitchFamily="34" charset="0"/>
              </a:rPr>
              <a:t>A relative error term is more desirable</a:t>
            </a:r>
            <a:endParaRPr lang="en-US" sz="2400" dirty="0">
              <a:latin typeface="Helvetica" pitchFamily="34" charset="0"/>
            </a:endParaRPr>
          </a:p>
        </p:txBody>
      </p:sp>
    </p:spTree>
    <p:extLst>
      <p:ext uri="{BB962C8B-B14F-4D97-AF65-F5344CB8AC3E}">
        <p14:creationId xmlns:p14="http://schemas.microsoft.com/office/powerpoint/2010/main" val="337972098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endParaRPr lang="en-US" sz="2400" i="1" dirty="0">
              <a:latin typeface="Helvetica" pitchFamily="34" charset="0"/>
            </a:endParaRPr>
          </a:p>
          <a:p>
            <a:pPr marL="0" indent="0">
              <a:buNone/>
            </a:pPr>
            <a:endParaRPr lang="en-US" sz="2400" i="1" dirty="0">
              <a:latin typeface="Helvetica" pitchFamily="34" charset="0"/>
            </a:endParaRPr>
          </a:p>
          <a:p>
            <a:r>
              <a:rPr lang="en-US" sz="2400" dirty="0" smtClean="0">
                <a:latin typeface="Helvetica" pitchFamily="34" charset="0"/>
              </a:rPr>
              <a:t>A relative error term is more desirable</a:t>
            </a:r>
          </a:p>
          <a:p>
            <a:pPr lvl="1"/>
            <a:r>
              <a:rPr lang="en-US" sz="2000" dirty="0" smtClean="0">
                <a:latin typeface="Helvetica" pitchFamily="34" charset="0"/>
              </a:rPr>
              <a:t>Visual system responds more strongly to variations in contrast</a:t>
            </a:r>
            <a:endParaRPr lang="en-US" sz="2400" dirty="0">
              <a:latin typeface="Helvetica"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191030"/>
            <a:ext cx="4878386" cy="89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sp>
        <p:nvSpPr>
          <p:cNvPr id="2" name="Slide Number Placeholder 1"/>
          <p:cNvSpPr>
            <a:spLocks noGrp="1"/>
          </p:cNvSpPr>
          <p:nvPr>
            <p:ph type="sldNum" sz="quarter" idx="12"/>
          </p:nvPr>
        </p:nvSpPr>
        <p:spPr/>
        <p:txBody>
          <a:bodyPr/>
          <a:lstStyle/>
          <a:p>
            <a:fld id="{B2857FF7-7A46-4757-A898-9AF144B7234C}" type="slidenum">
              <a:rPr lang="en-US" smtClean="0"/>
              <a:t>73</a:t>
            </a:fld>
            <a:endParaRPr lang="en-US" dirty="0"/>
          </a:p>
        </p:txBody>
      </p:sp>
    </p:spTree>
    <p:extLst>
      <p:ext uri="{BB962C8B-B14F-4D97-AF65-F5344CB8AC3E}">
        <p14:creationId xmlns:p14="http://schemas.microsoft.com/office/powerpoint/2010/main" val="161042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endParaRPr lang="en-US" sz="2400" i="1" dirty="0">
              <a:latin typeface="Helvetica" pitchFamily="34" charset="0"/>
            </a:endParaRPr>
          </a:p>
          <a:p>
            <a:pPr marL="0" indent="0">
              <a:buNone/>
            </a:pPr>
            <a:endParaRPr lang="en-US" sz="2400" i="1" dirty="0">
              <a:latin typeface="Helvetica" pitchFamily="34" charset="0"/>
            </a:endParaRPr>
          </a:p>
          <a:p>
            <a:r>
              <a:rPr lang="en-US" sz="2400" dirty="0" smtClean="0">
                <a:latin typeface="Helvetica" pitchFamily="34" charset="0"/>
              </a:rPr>
              <a:t>A relative error term is more desirable</a:t>
            </a:r>
          </a:p>
          <a:p>
            <a:pPr lvl="1"/>
            <a:r>
              <a:rPr lang="en-US" sz="2000" dirty="0" smtClean="0">
                <a:latin typeface="Helvetica" pitchFamily="34" charset="0"/>
              </a:rPr>
              <a:t>Visual system responds more strongly to variations in contrast</a:t>
            </a:r>
          </a:p>
          <a:p>
            <a:pPr lvl="1"/>
            <a:r>
              <a:rPr lang="en-US" sz="2000" dirty="0" smtClean="0">
                <a:latin typeface="Helvetica" pitchFamily="34" charset="0"/>
              </a:rPr>
              <a:t>Independence from absolute scene scale</a:t>
            </a:r>
            <a:endParaRPr lang="en-US" sz="2400" dirty="0">
              <a:latin typeface="Helvetica"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191030"/>
            <a:ext cx="4878386" cy="89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sp>
        <p:nvSpPr>
          <p:cNvPr id="2" name="Slide Number Placeholder 1"/>
          <p:cNvSpPr>
            <a:spLocks noGrp="1"/>
          </p:cNvSpPr>
          <p:nvPr>
            <p:ph type="sldNum" sz="quarter" idx="12"/>
          </p:nvPr>
        </p:nvSpPr>
        <p:spPr/>
        <p:txBody>
          <a:bodyPr/>
          <a:lstStyle/>
          <a:p>
            <a:fld id="{B2857FF7-7A46-4757-A898-9AF144B7234C}" type="slidenum">
              <a:rPr lang="en-US" smtClean="0"/>
              <a:t>74</a:t>
            </a:fld>
            <a:endParaRPr lang="en-US" dirty="0"/>
          </a:p>
        </p:txBody>
      </p:sp>
    </p:spTree>
    <p:extLst>
      <p:ext uri="{BB962C8B-B14F-4D97-AF65-F5344CB8AC3E}">
        <p14:creationId xmlns:p14="http://schemas.microsoft.com/office/powerpoint/2010/main" val="161042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endParaRPr lang="en-US" sz="2400" i="1" dirty="0">
              <a:latin typeface="Helvetica" pitchFamily="34" charset="0"/>
            </a:endParaRPr>
          </a:p>
          <a:p>
            <a:pPr marL="0" indent="0">
              <a:buNone/>
            </a:pPr>
            <a:endParaRPr lang="en-US" sz="2400" i="1" dirty="0">
              <a:latin typeface="Helvetica" pitchFamily="34" charset="0"/>
            </a:endParaRPr>
          </a:p>
          <a:p>
            <a:r>
              <a:rPr lang="en-US" sz="2400" dirty="0" smtClean="0">
                <a:latin typeface="Helvetica" pitchFamily="34" charset="0"/>
              </a:rPr>
              <a:t>A relative error term is more desirable</a:t>
            </a:r>
          </a:p>
          <a:p>
            <a:pPr lvl="1"/>
            <a:r>
              <a:rPr lang="en-US" sz="2000" dirty="0" smtClean="0">
                <a:latin typeface="Helvetica" pitchFamily="34" charset="0"/>
              </a:rPr>
              <a:t>Visual system responds more strongly to variations in contrast</a:t>
            </a:r>
          </a:p>
          <a:p>
            <a:pPr lvl="1"/>
            <a:r>
              <a:rPr lang="en-US" sz="2000" dirty="0" smtClean="0">
                <a:latin typeface="Helvetica" pitchFamily="34" charset="0"/>
              </a:rPr>
              <a:t>Independence from absolute scene scale</a:t>
            </a:r>
          </a:p>
          <a:p>
            <a:pPr lvl="1"/>
            <a:r>
              <a:rPr lang="en-US" sz="2000" dirty="0" smtClean="0">
                <a:latin typeface="Helvetica" pitchFamily="34" charset="0"/>
              </a:rPr>
              <a:t>Independence from absolute light source intensity</a:t>
            </a:r>
            <a:endParaRPr lang="en-US" sz="2400" dirty="0">
              <a:latin typeface="Helvetica"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191030"/>
            <a:ext cx="4878386" cy="89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sp>
        <p:nvSpPr>
          <p:cNvPr id="2" name="Slide Number Placeholder 1"/>
          <p:cNvSpPr>
            <a:spLocks noGrp="1"/>
          </p:cNvSpPr>
          <p:nvPr>
            <p:ph type="sldNum" sz="quarter" idx="12"/>
          </p:nvPr>
        </p:nvSpPr>
        <p:spPr/>
        <p:txBody>
          <a:bodyPr/>
          <a:lstStyle/>
          <a:p>
            <a:fld id="{B2857FF7-7A46-4757-A898-9AF144B7234C}" type="slidenum">
              <a:rPr lang="en-US" smtClean="0"/>
              <a:t>75</a:t>
            </a:fld>
            <a:endParaRPr lang="en-US" dirty="0"/>
          </a:p>
        </p:txBody>
      </p:sp>
    </p:spTree>
    <p:extLst>
      <p:ext uri="{BB962C8B-B14F-4D97-AF65-F5344CB8AC3E}">
        <p14:creationId xmlns:p14="http://schemas.microsoft.com/office/powerpoint/2010/main" val="161042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endParaRPr lang="en-US" sz="2400" i="1" dirty="0">
              <a:latin typeface="Helvetica" pitchFamily="34" charset="0"/>
            </a:endParaRPr>
          </a:p>
          <a:p>
            <a:pPr marL="0" indent="0">
              <a:buNone/>
            </a:pPr>
            <a:endParaRPr lang="en-US" sz="2400" i="1" dirty="0">
              <a:latin typeface="Helvetica" pitchFamily="34" charset="0"/>
            </a:endParaRPr>
          </a:p>
          <a:p>
            <a:r>
              <a:rPr lang="en-US" sz="2400" dirty="0" smtClean="0">
                <a:latin typeface="Helvetica" pitchFamily="34" charset="0"/>
              </a:rPr>
              <a:t>A relative error term is more desirable</a:t>
            </a:r>
          </a:p>
          <a:p>
            <a:pPr lvl="1"/>
            <a:r>
              <a:rPr lang="en-US" sz="2000" dirty="0" smtClean="0">
                <a:latin typeface="Helvetica" pitchFamily="34" charset="0"/>
              </a:rPr>
              <a:t>Visual system responds more strongly to variations in contrast</a:t>
            </a:r>
          </a:p>
          <a:p>
            <a:pPr lvl="1"/>
            <a:r>
              <a:rPr lang="en-US" sz="2000" dirty="0" smtClean="0">
                <a:latin typeface="Helvetica" pitchFamily="34" charset="0"/>
              </a:rPr>
              <a:t>Independence from absolute scene scale</a:t>
            </a:r>
          </a:p>
          <a:p>
            <a:pPr lvl="1"/>
            <a:r>
              <a:rPr lang="en-US" sz="2000" dirty="0" smtClean="0">
                <a:latin typeface="Helvetica" pitchFamily="34" charset="0"/>
              </a:rPr>
              <a:t>Independence from absolute light source intensity</a:t>
            </a:r>
          </a:p>
          <a:p>
            <a:pPr lvl="1"/>
            <a:r>
              <a:rPr lang="en-US" sz="2000" dirty="0" smtClean="0">
                <a:latin typeface="Helvetica" pitchFamily="34" charset="0"/>
              </a:rPr>
              <a:t>Parameters are more compatible across scenes</a:t>
            </a: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191030"/>
            <a:ext cx="4878386" cy="89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sp>
        <p:nvSpPr>
          <p:cNvPr id="2" name="Slide Number Placeholder 1"/>
          <p:cNvSpPr>
            <a:spLocks noGrp="1"/>
          </p:cNvSpPr>
          <p:nvPr>
            <p:ph type="sldNum" sz="quarter" idx="12"/>
          </p:nvPr>
        </p:nvSpPr>
        <p:spPr/>
        <p:txBody>
          <a:bodyPr/>
          <a:lstStyle/>
          <a:p>
            <a:fld id="{B2857FF7-7A46-4757-A898-9AF144B7234C}" type="slidenum">
              <a:rPr lang="en-US" smtClean="0"/>
              <a:t>76</a:t>
            </a:fld>
            <a:endParaRPr lang="en-US" dirty="0"/>
          </a:p>
        </p:txBody>
      </p:sp>
    </p:spTree>
    <p:extLst>
      <p:ext uri="{BB962C8B-B14F-4D97-AF65-F5344CB8AC3E}">
        <p14:creationId xmlns:p14="http://schemas.microsoft.com/office/powerpoint/2010/main" val="161042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ontent Placeholder 4"/>
          <p:cNvSpPr>
            <a:spLocks noGrp="1"/>
          </p:cNvSpPr>
          <p:nvPr>
            <p:ph sz="half" idx="1"/>
          </p:nvPr>
        </p:nvSpPr>
        <p:spPr>
          <a:xfrm>
            <a:off x="457200" y="1219200"/>
            <a:ext cx="8229600" cy="4953000"/>
          </a:xfrm>
        </p:spPr>
        <p:txBody>
          <a:bodyPr>
            <a:normAutofit/>
          </a:bodyPr>
          <a:lstStyle/>
          <a:p>
            <a:endParaRPr lang="en-US" sz="2400" i="1" dirty="0">
              <a:latin typeface="Helvetica" pitchFamily="34" charset="0"/>
            </a:endParaRPr>
          </a:p>
          <a:p>
            <a:pPr marL="0" indent="0">
              <a:buNone/>
            </a:pPr>
            <a:endParaRPr lang="en-US" sz="2400" i="1" dirty="0">
              <a:latin typeface="Helvetica" pitchFamily="34" charset="0"/>
            </a:endParaRPr>
          </a:p>
          <a:p>
            <a:r>
              <a:rPr lang="en-US" sz="2400" dirty="0" smtClean="0">
                <a:latin typeface="Helvetica" pitchFamily="34" charset="0"/>
              </a:rPr>
              <a:t>A relative error term is more desirable</a:t>
            </a:r>
          </a:p>
          <a:p>
            <a:pPr lvl="1"/>
            <a:r>
              <a:rPr lang="en-US" sz="2000" dirty="0" smtClean="0">
                <a:latin typeface="Helvetica" pitchFamily="34" charset="0"/>
              </a:rPr>
              <a:t>Visual system responds more strongly to variations in contrast</a:t>
            </a:r>
          </a:p>
          <a:p>
            <a:pPr lvl="1"/>
            <a:r>
              <a:rPr lang="en-US" sz="2000" dirty="0" smtClean="0">
                <a:latin typeface="Helvetica" pitchFamily="34" charset="0"/>
              </a:rPr>
              <a:t>Independence from absolute scene scale</a:t>
            </a:r>
          </a:p>
          <a:p>
            <a:pPr lvl="1"/>
            <a:r>
              <a:rPr lang="en-US" sz="2000" dirty="0" smtClean="0">
                <a:latin typeface="Helvetica" pitchFamily="34" charset="0"/>
              </a:rPr>
              <a:t>Independence from absolute light source intensity</a:t>
            </a:r>
          </a:p>
          <a:p>
            <a:pPr lvl="1"/>
            <a:r>
              <a:rPr lang="en-US" sz="2000" dirty="0" smtClean="0">
                <a:latin typeface="Helvetica" pitchFamily="34" charset="0"/>
              </a:rPr>
              <a:t>Parameters are more compatible across scenes</a:t>
            </a:r>
          </a:p>
          <a:p>
            <a:pPr lvl="1"/>
            <a:endParaRPr lang="en-US" sz="2000" dirty="0" smtClean="0">
              <a:latin typeface="Helvetica" pitchFamily="34" charset="0"/>
            </a:endParaRPr>
          </a:p>
          <a:p>
            <a:r>
              <a:rPr lang="en-US" sz="2400" dirty="0" smtClean="0">
                <a:latin typeface="Helvetica" pitchFamily="34" charset="0"/>
              </a:rPr>
              <a:t>Solution: Divide by the computed irradiance.</a:t>
            </a:r>
            <a:endParaRPr lang="en-US" sz="2400" dirty="0">
              <a:latin typeface="Helvetica"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191030"/>
            <a:ext cx="4878386" cy="89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sp>
        <p:nvSpPr>
          <p:cNvPr id="2" name="Slide Number Placeholder 1"/>
          <p:cNvSpPr>
            <a:spLocks noGrp="1"/>
          </p:cNvSpPr>
          <p:nvPr>
            <p:ph type="sldNum" sz="quarter" idx="12"/>
          </p:nvPr>
        </p:nvSpPr>
        <p:spPr/>
        <p:txBody>
          <a:bodyPr/>
          <a:lstStyle/>
          <a:p>
            <a:fld id="{B2857FF7-7A46-4757-A898-9AF144B7234C}" type="slidenum">
              <a:rPr lang="en-US" smtClean="0"/>
              <a:t>77</a:t>
            </a:fld>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4" y="5003275"/>
            <a:ext cx="5487986" cy="92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104266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Rectangle 8"/>
          <p:cNvSpPr/>
          <p:nvPr/>
        </p:nvSpPr>
        <p:spPr>
          <a:xfrm>
            <a:off x="4602480" y="5100638"/>
            <a:ext cx="365760" cy="329184"/>
          </a:xfrm>
          <a:prstGeom prst="rect">
            <a:avLst/>
          </a:prstGeom>
          <a:solidFill>
            <a:schemeClr val="accent1">
              <a:alpha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4"/>
          <p:cNvSpPr>
            <a:spLocks noGrp="1"/>
          </p:cNvSpPr>
          <p:nvPr>
            <p:ph sz="half" idx="1"/>
          </p:nvPr>
        </p:nvSpPr>
        <p:spPr>
          <a:xfrm>
            <a:off x="457200" y="1219200"/>
            <a:ext cx="8229600" cy="4953000"/>
          </a:xfrm>
        </p:spPr>
        <p:txBody>
          <a:bodyPr>
            <a:normAutofit/>
          </a:bodyPr>
          <a:lstStyle/>
          <a:p>
            <a:endParaRPr lang="en-US" sz="2400" i="1" dirty="0">
              <a:latin typeface="Helvetica" pitchFamily="34" charset="0"/>
            </a:endParaRPr>
          </a:p>
          <a:p>
            <a:pPr marL="0" indent="0">
              <a:buNone/>
            </a:pPr>
            <a:endParaRPr lang="en-US" sz="2400" i="1" dirty="0">
              <a:latin typeface="Helvetica" pitchFamily="34" charset="0"/>
            </a:endParaRPr>
          </a:p>
          <a:p>
            <a:r>
              <a:rPr lang="en-US" sz="2400" dirty="0" smtClean="0">
                <a:latin typeface="Helvetica" pitchFamily="34" charset="0"/>
              </a:rPr>
              <a:t>A relative error term is more desirable</a:t>
            </a:r>
          </a:p>
          <a:p>
            <a:pPr lvl="1"/>
            <a:r>
              <a:rPr lang="en-US" sz="2000" dirty="0" smtClean="0">
                <a:latin typeface="Helvetica" pitchFamily="34" charset="0"/>
              </a:rPr>
              <a:t>Visual system responds more strongly to variations in contrast</a:t>
            </a:r>
          </a:p>
          <a:p>
            <a:pPr lvl="1"/>
            <a:r>
              <a:rPr lang="en-US" sz="2000" dirty="0" smtClean="0">
                <a:latin typeface="Helvetica" pitchFamily="34" charset="0"/>
              </a:rPr>
              <a:t>Independence from absolute scene scale</a:t>
            </a:r>
          </a:p>
          <a:p>
            <a:pPr lvl="1"/>
            <a:r>
              <a:rPr lang="en-US" sz="2000" dirty="0" smtClean="0">
                <a:latin typeface="Helvetica" pitchFamily="34" charset="0"/>
              </a:rPr>
              <a:t>Independence from absolute light source intensity</a:t>
            </a:r>
          </a:p>
          <a:p>
            <a:pPr lvl="1"/>
            <a:r>
              <a:rPr lang="en-US" sz="2000" dirty="0" smtClean="0">
                <a:latin typeface="Helvetica" pitchFamily="34" charset="0"/>
              </a:rPr>
              <a:t>Parameters are more compatible across scenes</a:t>
            </a:r>
          </a:p>
          <a:p>
            <a:pPr lvl="1"/>
            <a:endParaRPr lang="en-US" sz="2000" dirty="0" smtClean="0">
              <a:latin typeface="Helvetica" pitchFamily="34" charset="0"/>
            </a:endParaRPr>
          </a:p>
          <a:p>
            <a:r>
              <a:rPr lang="en-US" sz="2400" dirty="0" smtClean="0">
                <a:latin typeface="Helvetica" pitchFamily="34" charset="0"/>
              </a:rPr>
              <a:t>Solution: Divide by the computed irradiance.</a:t>
            </a:r>
            <a:endParaRPr lang="en-US" sz="2400" dirty="0">
              <a:latin typeface="Helvetica" pitchFamily="34" charset="0"/>
            </a:endParaRPr>
          </a:p>
        </p:txBody>
      </p:sp>
      <p:pic>
        <p:nvPicPr>
          <p:cNvPr id="8"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132014" y="1191030"/>
            <a:ext cx="4878386" cy="89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sp>
        <p:nvSpPr>
          <p:cNvPr id="2" name="Slide Number Placeholder 1"/>
          <p:cNvSpPr>
            <a:spLocks noGrp="1"/>
          </p:cNvSpPr>
          <p:nvPr>
            <p:ph type="sldNum" sz="quarter" idx="12"/>
          </p:nvPr>
        </p:nvSpPr>
        <p:spPr/>
        <p:txBody>
          <a:bodyPr/>
          <a:lstStyle/>
          <a:p>
            <a:fld id="{B2857FF7-7A46-4757-A898-9AF144B7234C}" type="slidenum">
              <a:rPr lang="en-US" smtClean="0"/>
              <a:t>78</a:t>
            </a:fld>
            <a:endParaRPr lang="en-US" dirty="0"/>
          </a:p>
        </p:txBody>
      </p:sp>
      <p:pic>
        <p:nvPicPr>
          <p:cNvPr id="2051"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827214" y="5003275"/>
            <a:ext cx="5487986" cy="9287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03188926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53" y="2045717"/>
            <a:ext cx="4239452" cy="267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0" name="Picture 4"/>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4934732" y="914400"/>
            <a:ext cx="3387748" cy="242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4101" name="Picture 5"/>
          <p:cNvPicPr>
            <a:picLocks noChangeAspect="1" noChangeArrowheads="1"/>
          </p:cNvPicPr>
          <p:nvPr/>
        </p:nvPicPr>
        <p:blipFill>
          <a:blip r:embed="rId6">
            <a:extLst>
              <a:ext uri="{BEBA8EAE-BF5A-486C-A8C5-ECC9F3942E4B}">
                <a14:imgProps xmlns:a14="http://schemas.microsoft.com/office/drawing/2010/main">
                  <a14:imgLayer r:embed="rId7">
                    <a14:imgEffect>
                      <a14:brightnessContrast contrast="60000"/>
                    </a14:imgEffect>
                  </a14:imgLayer>
                </a14:imgProps>
              </a:ext>
              <a:ext uri="{28A0092B-C50C-407E-A947-70E740481C1C}">
                <a14:useLocalDpi xmlns:a14="http://schemas.microsoft.com/office/drawing/2010/main" val="0"/>
              </a:ext>
            </a:extLst>
          </a:blip>
          <a:srcRect/>
          <a:stretch>
            <a:fillRect/>
          </a:stretch>
        </p:blipFill>
        <p:spPr bwMode="auto">
          <a:xfrm>
            <a:off x="4934732" y="3505200"/>
            <a:ext cx="3387748" cy="24299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79</a:t>
            </a:fld>
            <a:endParaRPr lang="en-US" dirty="0"/>
          </a:p>
        </p:txBody>
      </p:sp>
    </p:spTree>
    <p:extLst>
      <p:ext uri="{BB962C8B-B14F-4D97-AF65-F5344CB8AC3E}">
        <p14:creationId xmlns:p14="http://schemas.microsoft.com/office/powerpoint/2010/main" val="386150291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639762"/>
          </a:xfrm>
        </p:spPr>
        <p:txBody>
          <a:bodyPr>
            <a:normAutofit/>
          </a:bodyPr>
          <a:lstStyle/>
          <a:p>
            <a:pPr algn="l"/>
            <a:r>
              <a:rPr lang="en-US" sz="2800" b="1" dirty="0">
                <a:latin typeface="Helvetica" pitchFamily="34" charset="0"/>
              </a:rPr>
              <a:t>Irradiance Caching – Quick Intro</a:t>
            </a:r>
          </a:p>
        </p:txBody>
      </p:sp>
      <p:pic>
        <p:nvPicPr>
          <p:cNvPr id="717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14500" y="1371600"/>
            <a:ext cx="5600700" cy="3733800"/>
          </a:xfrm>
          <a:prstGeom prst="rect">
            <a:avLst/>
          </a:prstGeom>
          <a:noFill/>
          <a:ln w="381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Content Placeholder 4"/>
          <p:cNvSpPr>
            <a:spLocks noGrp="1"/>
          </p:cNvSpPr>
          <p:nvPr>
            <p:ph sz="half" idx="1"/>
          </p:nvPr>
        </p:nvSpPr>
        <p:spPr>
          <a:xfrm>
            <a:off x="609600" y="5410200"/>
            <a:ext cx="7162800" cy="533400"/>
          </a:xfrm>
        </p:spPr>
        <p:txBody>
          <a:bodyPr>
            <a:normAutofit/>
          </a:bodyPr>
          <a:lstStyle/>
          <a:p>
            <a:r>
              <a:rPr lang="en-US" sz="2200" dirty="0" smtClean="0">
                <a:solidFill>
                  <a:schemeClr val="tx1">
                    <a:lumMod val="85000"/>
                    <a:lumOff val="15000"/>
                  </a:schemeClr>
                </a:solidFill>
                <a:latin typeface="Helvetica" pitchFamily="34" charset="0"/>
              </a:rPr>
              <a:t>Accurate but sparse sampling of irradiance – fast!</a:t>
            </a:r>
          </a:p>
          <a:p>
            <a:endParaRPr lang="en-US" sz="2200" dirty="0" smtClean="0">
              <a:latin typeface="Helvetica" pitchFamily="34" charset="0"/>
            </a:endParaRPr>
          </a:p>
          <a:p>
            <a:endParaRPr lang="en-US" sz="2200" dirty="0">
              <a:latin typeface="Helvetica" pitchFamily="34" charset="0"/>
            </a:endParaRPr>
          </a:p>
        </p:txBody>
      </p:sp>
      <p:sp>
        <p:nvSpPr>
          <p:cNvPr id="3" name="Slide Number Placeholder 2"/>
          <p:cNvSpPr>
            <a:spLocks noGrp="1"/>
          </p:cNvSpPr>
          <p:nvPr>
            <p:ph type="sldNum" sz="quarter" idx="12"/>
          </p:nvPr>
        </p:nvSpPr>
        <p:spPr/>
        <p:txBody>
          <a:bodyPr/>
          <a:lstStyle/>
          <a:p>
            <a:fld id="{B2857FF7-7A46-4757-A898-9AF144B7234C}" type="slidenum">
              <a:rPr lang="en-US" smtClean="0"/>
              <a:t>8</a:t>
            </a:fld>
            <a:endParaRPr lang="en-US" dirty="0"/>
          </a:p>
        </p:txBody>
      </p:sp>
    </p:spTree>
    <p:extLst>
      <p:ext uri="{BB962C8B-B14F-4D97-AF65-F5344CB8AC3E}">
        <p14:creationId xmlns:p14="http://schemas.microsoft.com/office/powerpoint/2010/main" val="1502181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53" y="2045717"/>
            <a:ext cx="4239452" cy="267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53000" y="914400"/>
            <a:ext cx="3387748" cy="24238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953000" y="3491442"/>
            <a:ext cx="3369480" cy="241685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80</a:t>
            </a:fld>
            <a:endParaRPr lang="en-US" dirty="0"/>
          </a:p>
        </p:txBody>
      </p:sp>
    </p:spTree>
    <p:extLst>
      <p:ext uri="{BB962C8B-B14F-4D97-AF65-F5344CB8AC3E}">
        <p14:creationId xmlns:p14="http://schemas.microsoft.com/office/powerpoint/2010/main" val="129942939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Cache Record Valid Region</a:t>
            </a:r>
          </a:p>
        </p:txBody>
      </p:sp>
      <p:pic>
        <p:nvPicPr>
          <p:cNvPr id="409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3153" y="2045717"/>
            <a:ext cx="4239452" cy="26744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rotWithShape="1">
          <a:blip r:embed="rId4">
            <a:extLst>
              <a:ext uri="{28A0092B-C50C-407E-A947-70E740481C1C}">
                <a14:useLocalDpi xmlns:a14="http://schemas.microsoft.com/office/drawing/2010/main" val="0"/>
              </a:ext>
            </a:extLst>
          </a:blip>
          <a:srcRect b="10905"/>
          <a:stretch/>
        </p:blipFill>
        <p:spPr bwMode="auto">
          <a:xfrm>
            <a:off x="4953000" y="914400"/>
            <a:ext cx="3387748" cy="2159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3" name="Picture 3"/>
          <p:cNvPicPr>
            <a:picLocks noChangeAspect="1" noChangeArrowheads="1"/>
          </p:cNvPicPr>
          <p:nvPr/>
        </p:nvPicPr>
        <p:blipFill rotWithShape="1">
          <a:blip r:embed="rId5">
            <a:extLst>
              <a:ext uri="{28A0092B-C50C-407E-A947-70E740481C1C}">
                <a14:useLocalDpi xmlns:a14="http://schemas.microsoft.com/office/drawing/2010/main" val="0"/>
              </a:ext>
            </a:extLst>
          </a:blip>
          <a:srcRect b="10614"/>
          <a:stretch/>
        </p:blipFill>
        <p:spPr bwMode="auto">
          <a:xfrm>
            <a:off x="4953000" y="3491442"/>
            <a:ext cx="3369480" cy="2160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extBox 1"/>
          <p:cNvSpPr txBox="1"/>
          <p:nvPr/>
        </p:nvSpPr>
        <p:spPr>
          <a:xfrm>
            <a:off x="5500313" y="3073940"/>
            <a:ext cx="2274854" cy="461665"/>
          </a:xfrm>
          <a:prstGeom prst="rect">
            <a:avLst/>
          </a:prstGeom>
          <a:noFill/>
        </p:spPr>
        <p:txBody>
          <a:bodyPr wrap="none" rtlCol="0">
            <a:spAutoFit/>
          </a:bodyPr>
          <a:lstStyle/>
          <a:p>
            <a:pPr algn="ctr"/>
            <a:r>
              <a:rPr lang="en-US" sz="2400" b="1" dirty="0" smtClean="0"/>
              <a:t>~20,000 Records</a:t>
            </a:r>
            <a:endParaRPr lang="en-US" sz="2400" b="1" dirty="0"/>
          </a:p>
        </p:txBody>
      </p:sp>
      <p:sp>
        <p:nvSpPr>
          <p:cNvPr id="8" name="TextBox 7"/>
          <p:cNvSpPr txBox="1"/>
          <p:nvPr/>
        </p:nvSpPr>
        <p:spPr>
          <a:xfrm>
            <a:off x="5509447" y="5651769"/>
            <a:ext cx="2274854" cy="461665"/>
          </a:xfrm>
          <a:prstGeom prst="rect">
            <a:avLst/>
          </a:prstGeom>
          <a:noFill/>
        </p:spPr>
        <p:txBody>
          <a:bodyPr wrap="none" rtlCol="0">
            <a:spAutoFit/>
          </a:bodyPr>
          <a:lstStyle/>
          <a:p>
            <a:pPr algn="ctr"/>
            <a:r>
              <a:rPr lang="en-US" sz="2400" b="1" dirty="0" smtClean="0"/>
              <a:t>~16,000 Records</a:t>
            </a:r>
            <a:endParaRPr lang="en-US" sz="2400" b="1" dirty="0"/>
          </a:p>
        </p:txBody>
      </p:sp>
      <p:sp>
        <p:nvSpPr>
          <p:cNvPr id="3" name="Slide Number Placeholder 2"/>
          <p:cNvSpPr>
            <a:spLocks noGrp="1"/>
          </p:cNvSpPr>
          <p:nvPr>
            <p:ph type="sldNum" sz="quarter" idx="12"/>
          </p:nvPr>
        </p:nvSpPr>
        <p:spPr/>
        <p:txBody>
          <a:bodyPr/>
          <a:lstStyle/>
          <a:p>
            <a:fld id="{B2857FF7-7A46-4757-A898-9AF144B7234C}" type="slidenum">
              <a:rPr lang="en-US" smtClean="0"/>
              <a:t>81</a:t>
            </a:fld>
            <a:endParaRPr lang="en-US" dirty="0"/>
          </a:p>
        </p:txBody>
      </p:sp>
    </p:spTree>
    <p:extLst>
      <p:ext uri="{BB962C8B-B14F-4D97-AF65-F5344CB8AC3E}">
        <p14:creationId xmlns:p14="http://schemas.microsoft.com/office/powerpoint/2010/main" val="34213635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Pathological Cases</a:t>
            </a:r>
          </a:p>
        </p:txBody>
      </p:sp>
      <p:sp>
        <p:nvSpPr>
          <p:cNvPr id="9"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Undefined behavior is possible</a:t>
            </a:r>
            <a:endParaRPr lang="en-US" sz="2400" i="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82</a:t>
            </a:fld>
            <a:endParaRPr lang="en-US" dirty="0"/>
          </a:p>
        </p:txBody>
      </p:sp>
    </p:spTree>
    <p:extLst>
      <p:ext uri="{BB962C8B-B14F-4D97-AF65-F5344CB8AC3E}">
        <p14:creationId xmlns:p14="http://schemas.microsoft.com/office/powerpoint/2010/main" val="259777795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Pathological Cases</a:t>
            </a:r>
          </a:p>
        </p:txBody>
      </p:sp>
      <p:sp>
        <p:nvSpPr>
          <p:cNvPr id="9"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Undefined behavior is possible</a:t>
            </a:r>
          </a:p>
          <a:p>
            <a:pPr lvl="1"/>
            <a:r>
              <a:rPr lang="en-US" sz="2000" dirty="0" smtClean="0">
                <a:latin typeface="Helvetica" pitchFamily="34" charset="0"/>
              </a:rPr>
              <a:t>Not generally a problem if computing multiple bounces of GI</a:t>
            </a:r>
          </a:p>
          <a:p>
            <a:pPr marL="0" indent="0">
              <a:buNone/>
            </a:pPr>
            <a:endParaRPr lang="en-US" sz="2400" i="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83</a:t>
            </a:fld>
            <a:endParaRPr lang="en-US" dirty="0"/>
          </a:p>
        </p:txBody>
      </p:sp>
    </p:spTree>
    <p:extLst>
      <p:ext uri="{BB962C8B-B14F-4D97-AF65-F5344CB8AC3E}">
        <p14:creationId xmlns:p14="http://schemas.microsoft.com/office/powerpoint/2010/main" val="328738898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Pathological Cases</a:t>
            </a:r>
          </a:p>
        </p:txBody>
      </p:sp>
      <p:sp>
        <p:nvSpPr>
          <p:cNvPr id="9"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Undefined behavior is possible</a:t>
            </a:r>
          </a:p>
          <a:p>
            <a:pPr lvl="1"/>
            <a:r>
              <a:rPr lang="en-US" sz="2000" dirty="0" smtClean="0">
                <a:latin typeface="Helvetica" pitchFamily="34" charset="0"/>
              </a:rPr>
              <a:t>Not generally a problem if computing multiple bounces of GI</a:t>
            </a:r>
          </a:p>
          <a:p>
            <a:pPr lvl="1"/>
            <a:endParaRPr lang="en-US" sz="2000" dirty="0" smtClean="0">
              <a:latin typeface="Helvetica" pitchFamily="34" charset="0"/>
            </a:endParaRPr>
          </a:p>
          <a:p>
            <a:r>
              <a:rPr lang="en-US" sz="2400" dirty="0" smtClean="0">
                <a:latin typeface="Helvetica" pitchFamily="34" charset="0"/>
              </a:rPr>
              <a:t>One solution: Geometric Hessian (</a:t>
            </a:r>
            <a:r>
              <a:rPr lang="en-US" sz="2400" dirty="0" err="1" smtClean="0">
                <a:latin typeface="Helvetica" pitchFamily="34" charset="0"/>
              </a:rPr>
              <a:t>Jarosz</a:t>
            </a:r>
            <a:r>
              <a:rPr lang="en-US" sz="2400" dirty="0" smtClean="0">
                <a:latin typeface="Helvetica" pitchFamily="34" charset="0"/>
              </a:rPr>
              <a:t> et al. 2012)</a:t>
            </a:r>
          </a:p>
          <a:p>
            <a:pPr lvl="1"/>
            <a:r>
              <a:rPr lang="en-US" sz="2000" dirty="0" smtClean="0">
                <a:latin typeface="Helvetica" pitchFamily="34" charset="0"/>
              </a:rPr>
              <a:t>Undesirable since we want to retain advantages of radiometric approach</a:t>
            </a:r>
            <a:endParaRPr lang="en-US" sz="2400" i="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84</a:t>
            </a:fld>
            <a:endParaRPr lang="en-US" dirty="0"/>
          </a:p>
        </p:txBody>
      </p:sp>
    </p:spTree>
    <p:extLst>
      <p:ext uri="{BB962C8B-B14F-4D97-AF65-F5344CB8AC3E}">
        <p14:creationId xmlns:p14="http://schemas.microsoft.com/office/powerpoint/2010/main" val="95026895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Pathological Cases</a:t>
            </a:r>
          </a:p>
        </p:txBody>
      </p:sp>
      <p:sp>
        <p:nvSpPr>
          <p:cNvPr id="9"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Undefined behavior is possible</a:t>
            </a:r>
          </a:p>
          <a:p>
            <a:pPr lvl="1"/>
            <a:r>
              <a:rPr lang="en-US" sz="2000" dirty="0" smtClean="0">
                <a:latin typeface="Helvetica" pitchFamily="34" charset="0"/>
              </a:rPr>
              <a:t>Not generally a problem if computing multiple bounces of GI</a:t>
            </a:r>
          </a:p>
          <a:p>
            <a:pPr lvl="1"/>
            <a:endParaRPr lang="en-US" sz="2000" dirty="0" smtClean="0">
              <a:latin typeface="Helvetica" pitchFamily="34" charset="0"/>
            </a:endParaRPr>
          </a:p>
          <a:p>
            <a:r>
              <a:rPr lang="en-US" sz="2400" dirty="0" smtClean="0">
                <a:latin typeface="Helvetica" pitchFamily="34" charset="0"/>
              </a:rPr>
              <a:t>One solution: Geometric Hessian (</a:t>
            </a:r>
            <a:r>
              <a:rPr lang="en-US" sz="2400" dirty="0" err="1" smtClean="0">
                <a:latin typeface="Helvetica" pitchFamily="34" charset="0"/>
              </a:rPr>
              <a:t>Jarosz</a:t>
            </a:r>
            <a:r>
              <a:rPr lang="en-US" sz="2400" dirty="0" smtClean="0">
                <a:latin typeface="Helvetica" pitchFamily="34" charset="0"/>
              </a:rPr>
              <a:t> et al. 2012)</a:t>
            </a:r>
          </a:p>
          <a:p>
            <a:pPr lvl="1"/>
            <a:r>
              <a:rPr lang="en-US" sz="2000" dirty="0" smtClean="0">
                <a:latin typeface="Helvetica" pitchFamily="34" charset="0"/>
              </a:rPr>
              <a:t>Undesirable since we want to retain advantages of radiometric approach</a:t>
            </a:r>
          </a:p>
          <a:p>
            <a:pPr lvl="1"/>
            <a:endParaRPr lang="en-US" sz="2000" dirty="0" smtClean="0">
              <a:latin typeface="Helvetica" pitchFamily="34" charset="0"/>
            </a:endParaRPr>
          </a:p>
          <a:p>
            <a:r>
              <a:rPr lang="en-US" sz="2400" dirty="0" smtClean="0">
                <a:latin typeface="Helvetica" pitchFamily="34" charset="0"/>
              </a:rPr>
              <a:t>Instead: Add 1% of irradiance to every sample</a:t>
            </a:r>
          </a:p>
          <a:p>
            <a:pPr lvl="1"/>
            <a:r>
              <a:rPr lang="en-US" sz="2000" dirty="0" smtClean="0">
                <a:latin typeface="Helvetica" pitchFamily="34" charset="0"/>
              </a:rPr>
              <a:t>Only when computing Hessian, so we don’t distort the irradiance</a:t>
            </a:r>
            <a:endParaRPr lang="en-US" sz="2400" i="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85</a:t>
            </a:fld>
            <a:endParaRPr lang="en-US" dirty="0"/>
          </a:p>
        </p:txBody>
      </p:sp>
    </p:spTree>
    <p:extLst>
      <p:ext uri="{BB962C8B-B14F-4D97-AF65-F5344CB8AC3E}">
        <p14:creationId xmlns:p14="http://schemas.microsoft.com/office/powerpoint/2010/main" val="121439219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Pathological Cases</a:t>
            </a:r>
          </a:p>
        </p:txBody>
      </p:sp>
      <p:sp>
        <p:nvSpPr>
          <p:cNvPr id="9"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Undefined behavior is possible</a:t>
            </a:r>
          </a:p>
          <a:p>
            <a:pPr lvl="1"/>
            <a:r>
              <a:rPr lang="en-US" sz="2000" dirty="0" smtClean="0">
                <a:latin typeface="Helvetica" pitchFamily="34" charset="0"/>
              </a:rPr>
              <a:t>Not generally a problem if computing multiple bounces of GI</a:t>
            </a:r>
          </a:p>
          <a:p>
            <a:pPr lvl="1"/>
            <a:endParaRPr lang="en-US" sz="2000" dirty="0" smtClean="0">
              <a:latin typeface="Helvetica" pitchFamily="34" charset="0"/>
            </a:endParaRPr>
          </a:p>
          <a:p>
            <a:r>
              <a:rPr lang="en-US" sz="2400" dirty="0" smtClean="0">
                <a:latin typeface="Helvetica" pitchFamily="34" charset="0"/>
              </a:rPr>
              <a:t>One solution: Geometric Hessian (</a:t>
            </a:r>
            <a:r>
              <a:rPr lang="en-US" sz="2400" dirty="0" err="1" smtClean="0">
                <a:latin typeface="Helvetica" pitchFamily="34" charset="0"/>
              </a:rPr>
              <a:t>Jarosz</a:t>
            </a:r>
            <a:r>
              <a:rPr lang="en-US" sz="2400" dirty="0" smtClean="0">
                <a:latin typeface="Helvetica" pitchFamily="34" charset="0"/>
              </a:rPr>
              <a:t> et al. 2012)</a:t>
            </a:r>
          </a:p>
          <a:p>
            <a:pPr lvl="1"/>
            <a:r>
              <a:rPr lang="en-US" sz="2000" dirty="0" smtClean="0">
                <a:latin typeface="Helvetica" pitchFamily="34" charset="0"/>
              </a:rPr>
              <a:t>Undesirable since we want to retain advantages of radiometric approach</a:t>
            </a:r>
          </a:p>
          <a:p>
            <a:pPr lvl="1"/>
            <a:endParaRPr lang="en-US" sz="2000" dirty="0" smtClean="0">
              <a:latin typeface="Helvetica" pitchFamily="34" charset="0"/>
            </a:endParaRPr>
          </a:p>
          <a:p>
            <a:r>
              <a:rPr lang="en-US" sz="2400" dirty="0" smtClean="0">
                <a:latin typeface="Helvetica" pitchFamily="34" charset="0"/>
              </a:rPr>
              <a:t>Instead: Add 1% of irradiance to every sample</a:t>
            </a:r>
          </a:p>
          <a:p>
            <a:pPr lvl="1"/>
            <a:r>
              <a:rPr lang="en-US" sz="2000" dirty="0" smtClean="0">
                <a:latin typeface="Helvetica" pitchFamily="34" charset="0"/>
              </a:rPr>
              <a:t>Only when computing Hessian, so we don’t distort the irradiance</a:t>
            </a:r>
          </a:p>
          <a:p>
            <a:pPr lvl="1"/>
            <a:r>
              <a:rPr lang="en-US" sz="2000" dirty="0" smtClean="0">
                <a:latin typeface="Helvetica" pitchFamily="34" charset="0"/>
              </a:rPr>
              <a:t>Only if </a:t>
            </a:r>
            <a:r>
              <a:rPr lang="en-US" sz="2000" b="1" i="1" dirty="0" smtClean="0">
                <a:latin typeface="Helvetica" pitchFamily="34" charset="0"/>
              </a:rPr>
              <a:t>all</a:t>
            </a:r>
            <a:r>
              <a:rPr lang="en-US" sz="2000" dirty="0" smtClean="0">
                <a:latin typeface="Helvetica" pitchFamily="34" charset="0"/>
              </a:rPr>
              <a:t> samples are black, revert to purely geometric Hessian</a:t>
            </a:r>
          </a:p>
          <a:p>
            <a:pPr marL="0" indent="0">
              <a:buNone/>
            </a:pPr>
            <a:endParaRPr lang="en-US" sz="2400" i="1"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86</a:t>
            </a:fld>
            <a:endParaRPr lang="en-US" dirty="0"/>
          </a:p>
        </p:txBody>
      </p:sp>
    </p:spTree>
    <p:extLst>
      <p:ext uri="{BB962C8B-B14F-4D97-AF65-F5344CB8AC3E}">
        <p14:creationId xmlns:p14="http://schemas.microsoft.com/office/powerpoint/2010/main" val="357881211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Number Placeholder 1"/>
          <p:cNvSpPr>
            <a:spLocks noGrp="1"/>
          </p:cNvSpPr>
          <p:nvPr>
            <p:ph type="sldNum" sz="quarter" idx="12"/>
          </p:nvPr>
        </p:nvSpPr>
        <p:spPr/>
        <p:txBody>
          <a:bodyPr/>
          <a:lstStyle/>
          <a:p>
            <a:fld id="{B2857FF7-7A46-4757-A898-9AF144B7234C}" type="slidenum">
              <a:rPr lang="en-US" smtClean="0"/>
              <a:t>87</a:t>
            </a:fld>
            <a:endParaRPr lang="en-US" dirty="0"/>
          </a:p>
        </p:txBody>
      </p:sp>
      <p:pic>
        <p:nvPicPr>
          <p:cNvPr id="307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54980" y="152400"/>
            <a:ext cx="8382000" cy="60101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429499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Rotation Error</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Can we apply the same approach to rotations?</a:t>
            </a:r>
          </a:p>
        </p:txBody>
      </p:sp>
      <p:sp>
        <p:nvSpPr>
          <p:cNvPr id="2" name="Slide Number Placeholder 1"/>
          <p:cNvSpPr>
            <a:spLocks noGrp="1"/>
          </p:cNvSpPr>
          <p:nvPr>
            <p:ph type="sldNum" sz="quarter" idx="12"/>
          </p:nvPr>
        </p:nvSpPr>
        <p:spPr/>
        <p:txBody>
          <a:bodyPr/>
          <a:lstStyle/>
          <a:p>
            <a:fld id="{B2857FF7-7A46-4757-A898-9AF144B7234C}" type="slidenum">
              <a:rPr lang="en-US" smtClean="0"/>
              <a:t>88</a:t>
            </a:fld>
            <a:endParaRPr lang="en-US" dirty="0"/>
          </a:p>
        </p:txBody>
      </p:sp>
    </p:spTree>
    <p:extLst>
      <p:ext uri="{BB962C8B-B14F-4D97-AF65-F5344CB8AC3E}">
        <p14:creationId xmlns:p14="http://schemas.microsoft.com/office/powerpoint/2010/main" val="39743388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Rotation Error</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Can we apply the same approach to rotations?</a:t>
            </a:r>
          </a:p>
          <a:p>
            <a:endParaRPr lang="en-US" sz="2000" dirty="0" smtClean="0">
              <a:latin typeface="Helvetica" pitchFamily="34" charset="0"/>
            </a:endParaRPr>
          </a:p>
          <a:p>
            <a:r>
              <a:rPr lang="en-US" sz="2400" dirty="0" smtClean="0">
                <a:latin typeface="Helvetica" pitchFamily="34" charset="0"/>
              </a:rPr>
              <a:t>In practice, this approach does not work well</a:t>
            </a:r>
            <a:endParaRPr lang="en-US" sz="2000" dirty="0">
              <a:solidFill>
                <a:schemeClr val="tx2">
                  <a:lumMod val="60000"/>
                  <a:lumOff val="40000"/>
                </a:schemeClr>
              </a:solidFill>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89</a:t>
            </a:fld>
            <a:endParaRPr lang="en-US" dirty="0"/>
          </a:p>
        </p:txBody>
      </p:sp>
    </p:spTree>
    <p:extLst>
      <p:ext uri="{BB962C8B-B14F-4D97-AF65-F5344CB8AC3E}">
        <p14:creationId xmlns:p14="http://schemas.microsoft.com/office/powerpoint/2010/main" val="403301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06675" y="1524000"/>
            <a:ext cx="3930650" cy="393065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1"/>
          <p:cNvSpPr>
            <a:spLocks noGrp="1"/>
          </p:cNvSpPr>
          <p:nvPr>
            <p:ph type="title"/>
          </p:nvPr>
        </p:nvSpPr>
        <p:spPr>
          <a:xfrm>
            <a:off x="457200" y="274638"/>
            <a:ext cx="8229600" cy="639762"/>
          </a:xfrm>
        </p:spPr>
        <p:txBody>
          <a:bodyPr>
            <a:normAutofit/>
          </a:bodyPr>
          <a:lstStyle/>
          <a:p>
            <a:pPr algn="l"/>
            <a:r>
              <a:rPr lang="en-US" sz="2800" b="1" dirty="0" smtClean="0">
                <a:latin typeface="Helvetica" pitchFamily="34" charset="0"/>
              </a:rPr>
              <a:t>Irradiance Caching</a:t>
            </a:r>
            <a:endParaRPr lang="en-US" sz="2800" b="1" dirty="0">
              <a:latin typeface="Helvetica" pitchFamily="34" charset="0"/>
            </a:endParaRPr>
          </a:p>
        </p:txBody>
      </p:sp>
      <p:sp>
        <p:nvSpPr>
          <p:cNvPr id="3" name="Slide Number Placeholder 2"/>
          <p:cNvSpPr>
            <a:spLocks noGrp="1"/>
          </p:cNvSpPr>
          <p:nvPr>
            <p:ph type="sldNum" sz="quarter" idx="12"/>
          </p:nvPr>
        </p:nvSpPr>
        <p:spPr/>
        <p:txBody>
          <a:bodyPr/>
          <a:lstStyle/>
          <a:p>
            <a:fld id="{B2857FF7-7A46-4757-A898-9AF144B7234C}" type="slidenum">
              <a:rPr lang="en-US" smtClean="0"/>
              <a:t>9</a:t>
            </a:fld>
            <a:endParaRPr lang="en-US" dirty="0"/>
          </a:p>
        </p:txBody>
      </p:sp>
    </p:spTree>
    <p:extLst>
      <p:ext uri="{BB962C8B-B14F-4D97-AF65-F5344CB8AC3E}">
        <p14:creationId xmlns:p14="http://schemas.microsoft.com/office/powerpoint/2010/main" val="289522269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Rotation Error</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Can we apply the same approach to rotations?</a:t>
            </a:r>
          </a:p>
          <a:p>
            <a:endParaRPr lang="en-US" sz="2000" dirty="0" smtClean="0">
              <a:latin typeface="Helvetica" pitchFamily="34" charset="0"/>
            </a:endParaRPr>
          </a:p>
          <a:p>
            <a:r>
              <a:rPr lang="en-US" sz="2400" dirty="0" smtClean="0">
                <a:latin typeface="Helvetica" pitchFamily="34" charset="0"/>
              </a:rPr>
              <a:t>In practice, this approach does not work well</a:t>
            </a:r>
          </a:p>
          <a:p>
            <a:endParaRPr lang="en-US" sz="2000" dirty="0">
              <a:latin typeface="Helvetica" pitchFamily="34" charset="0"/>
            </a:endParaRPr>
          </a:p>
          <a:p>
            <a:r>
              <a:rPr lang="en-US" sz="2400" dirty="0" smtClean="0">
                <a:latin typeface="Helvetica" pitchFamily="34" charset="0"/>
              </a:rPr>
              <a:t>Practical solution – enforce a maximum deviation angle</a:t>
            </a:r>
          </a:p>
          <a:p>
            <a:pPr lvl="1"/>
            <a:r>
              <a:rPr lang="en-US" sz="2000" dirty="0" smtClean="0">
                <a:solidFill>
                  <a:schemeClr val="tx2">
                    <a:lumMod val="60000"/>
                    <a:lumOff val="40000"/>
                  </a:schemeClr>
                </a:solidFill>
                <a:latin typeface="Helvetica" pitchFamily="34" charset="0"/>
              </a:rPr>
              <a:t>[</a:t>
            </a:r>
            <a:r>
              <a:rPr lang="en-US" sz="2000" dirty="0" err="1" smtClean="0">
                <a:solidFill>
                  <a:schemeClr val="tx2">
                    <a:lumMod val="60000"/>
                    <a:lumOff val="40000"/>
                  </a:schemeClr>
                </a:solidFill>
                <a:latin typeface="Helvetica" pitchFamily="34" charset="0"/>
              </a:rPr>
              <a:t>Tabellion</a:t>
            </a:r>
            <a:r>
              <a:rPr lang="en-US" sz="2000" dirty="0" smtClean="0">
                <a:solidFill>
                  <a:schemeClr val="tx2">
                    <a:lumMod val="60000"/>
                    <a:lumOff val="40000"/>
                  </a:schemeClr>
                </a:solidFill>
                <a:latin typeface="Helvetica" pitchFamily="34" charset="0"/>
              </a:rPr>
              <a:t> and </a:t>
            </a:r>
            <a:r>
              <a:rPr lang="en-US" sz="2000" dirty="0" err="1" smtClean="0">
                <a:solidFill>
                  <a:schemeClr val="tx2">
                    <a:lumMod val="60000"/>
                    <a:lumOff val="40000"/>
                  </a:schemeClr>
                </a:solidFill>
                <a:latin typeface="Helvetica" pitchFamily="34" charset="0"/>
              </a:rPr>
              <a:t>Lamorlette</a:t>
            </a:r>
            <a:r>
              <a:rPr lang="en-US" sz="2000" dirty="0" smtClean="0">
                <a:solidFill>
                  <a:schemeClr val="tx2">
                    <a:lumMod val="60000"/>
                    <a:lumOff val="40000"/>
                  </a:schemeClr>
                </a:solidFill>
                <a:latin typeface="Helvetica" pitchFamily="34" charset="0"/>
              </a:rPr>
              <a:t> 2004]</a:t>
            </a:r>
            <a:endParaRPr lang="en-US" sz="2000" dirty="0">
              <a:solidFill>
                <a:schemeClr val="tx2">
                  <a:lumMod val="60000"/>
                  <a:lumOff val="40000"/>
                </a:schemeClr>
              </a:solidFill>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90</a:t>
            </a:fld>
            <a:endParaRPr lang="en-US" dirty="0"/>
          </a:p>
        </p:txBody>
      </p:sp>
    </p:spTree>
    <p:extLst>
      <p:ext uri="{BB962C8B-B14F-4D97-AF65-F5344CB8AC3E}">
        <p14:creationId xmlns:p14="http://schemas.microsoft.com/office/powerpoint/2010/main" val="4033016099"/>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Irradiance Storage and Interpolation</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For each cache record, we store:</a:t>
            </a:r>
          </a:p>
          <a:p>
            <a:endParaRPr lang="en-US" sz="2400" dirty="0" smtClean="0">
              <a:latin typeface="Helvetica" pitchFamily="34" charset="0"/>
            </a:endParaRPr>
          </a:p>
          <a:p>
            <a:r>
              <a:rPr lang="en-US" sz="2400" dirty="0" smtClean="0">
                <a:latin typeface="Helvetica" pitchFamily="34" charset="0"/>
              </a:rPr>
              <a:t>Usual suspects (position, normal, irradiance &amp; gradients)</a:t>
            </a: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91</a:t>
            </a:fld>
            <a:endParaRPr lang="en-US" dirty="0"/>
          </a:p>
        </p:txBody>
      </p:sp>
    </p:spTree>
    <p:extLst>
      <p:ext uri="{BB962C8B-B14F-4D97-AF65-F5344CB8AC3E}">
        <p14:creationId xmlns:p14="http://schemas.microsoft.com/office/powerpoint/2010/main" val="425808278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Irradiance Storage and Interpolation</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For each cache record, we store:</a:t>
            </a:r>
          </a:p>
          <a:p>
            <a:endParaRPr lang="en-US" sz="2400" dirty="0" smtClean="0">
              <a:latin typeface="Helvetica" pitchFamily="34" charset="0"/>
            </a:endParaRPr>
          </a:p>
          <a:p>
            <a:r>
              <a:rPr lang="en-US" sz="2400" dirty="0" smtClean="0">
                <a:latin typeface="Helvetica" pitchFamily="34" charset="0"/>
              </a:rPr>
              <a:t>Usual suspects (position, normal, irradiance &amp; gradients)</a:t>
            </a:r>
          </a:p>
          <a:p>
            <a:endParaRPr lang="en-US" sz="2400" dirty="0">
              <a:latin typeface="Helvetica" pitchFamily="34" charset="0"/>
            </a:endParaRPr>
          </a:p>
          <a:p>
            <a:r>
              <a:rPr lang="en-US" sz="2400" dirty="0" smtClean="0">
                <a:latin typeface="Helvetica" pitchFamily="34" charset="0"/>
              </a:rPr>
              <a:t>To support anisotropic records:</a:t>
            </a:r>
          </a:p>
          <a:p>
            <a:pPr lvl="1"/>
            <a:endParaRPr lang="en-US" sz="2000" dirty="0" smtClean="0">
              <a:latin typeface="Helvetica" pitchFamily="34" charset="0"/>
            </a:endParaRPr>
          </a:p>
          <a:p>
            <a:pPr lvl="1"/>
            <a:r>
              <a:rPr lang="en-US" sz="2000" dirty="0" smtClean="0">
                <a:latin typeface="Helvetica" pitchFamily="34" charset="0"/>
              </a:rPr>
              <a:t>Anisotropic radii</a:t>
            </a:r>
          </a:p>
          <a:p>
            <a:pPr lvl="1"/>
            <a:endParaRPr lang="en-US" sz="2000" dirty="0" smtClean="0">
              <a:latin typeface="Helvetica" pitchFamily="34" charset="0"/>
            </a:endParaRPr>
          </a:p>
          <a:p>
            <a:pPr lvl="1"/>
            <a:r>
              <a:rPr lang="en-US" sz="2000" dirty="0" smtClean="0">
                <a:latin typeface="Helvetica" pitchFamily="34" charset="0"/>
              </a:rPr>
              <a:t>Corresponding eigenvectors</a:t>
            </a:r>
          </a:p>
          <a:p>
            <a:pPr lvl="1"/>
            <a:endParaRPr lang="en-US" sz="2000" dirty="0">
              <a:latin typeface="Helvetica" pitchFamily="34" charset="0"/>
            </a:endParaRPr>
          </a:p>
        </p:txBody>
      </p:sp>
      <p:pic>
        <p:nvPicPr>
          <p:cNvPr id="1029"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01471" y="3657600"/>
            <a:ext cx="1729524" cy="5638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30" name="Picture 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892899" y="4345854"/>
            <a:ext cx="1546667" cy="617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Slide Number Placeholder 1"/>
          <p:cNvSpPr>
            <a:spLocks noGrp="1"/>
          </p:cNvSpPr>
          <p:nvPr>
            <p:ph type="sldNum" sz="quarter" idx="12"/>
          </p:nvPr>
        </p:nvSpPr>
        <p:spPr/>
        <p:txBody>
          <a:bodyPr/>
          <a:lstStyle/>
          <a:p>
            <a:fld id="{B2857FF7-7A46-4757-A898-9AF144B7234C}" type="slidenum">
              <a:rPr lang="en-US" smtClean="0"/>
              <a:t>92</a:t>
            </a:fld>
            <a:endParaRPr lang="en-US" dirty="0"/>
          </a:p>
        </p:txBody>
      </p:sp>
    </p:spTree>
    <p:extLst>
      <p:ext uri="{BB962C8B-B14F-4D97-AF65-F5344CB8AC3E}">
        <p14:creationId xmlns:p14="http://schemas.microsoft.com/office/powerpoint/2010/main" val="3221168736"/>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Results</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Implemented in PBRT [Pharr and Humphreys 2010]</a:t>
            </a:r>
          </a:p>
          <a:p>
            <a:pPr marL="0" indent="0">
              <a:buNone/>
            </a:pPr>
            <a:endParaRPr lang="en-US" sz="2000" dirty="0">
              <a:latin typeface="Helvetica" pitchFamily="34" charset="0"/>
            </a:endParaRP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93</a:t>
            </a:fld>
            <a:endParaRPr lang="en-US" dirty="0"/>
          </a:p>
        </p:txBody>
      </p:sp>
    </p:spTree>
    <p:extLst>
      <p:ext uri="{BB962C8B-B14F-4D97-AF65-F5344CB8AC3E}">
        <p14:creationId xmlns:p14="http://schemas.microsoft.com/office/powerpoint/2010/main" val="38398094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Results</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Implemented in PBRT [Pharr and Humphreys 2010]</a:t>
            </a:r>
          </a:p>
          <a:p>
            <a:endParaRPr lang="en-US" sz="2400" dirty="0" smtClean="0">
              <a:latin typeface="Helvetica" pitchFamily="34" charset="0"/>
            </a:endParaRPr>
          </a:p>
          <a:p>
            <a:r>
              <a:rPr lang="en-US" sz="2400" dirty="0" smtClean="0">
                <a:latin typeface="Helvetica" pitchFamily="34" charset="0"/>
              </a:rPr>
              <a:t>Modified the built in irradiance caching implementation</a:t>
            </a:r>
          </a:p>
          <a:p>
            <a:pPr lvl="1"/>
            <a:r>
              <a:rPr lang="en-US" sz="2000" dirty="0" smtClean="0">
                <a:latin typeface="Helvetica" pitchFamily="34" charset="0"/>
              </a:rPr>
              <a:t>Standard tricks to improve the Split-Sphere Heuristic</a:t>
            </a:r>
            <a:endParaRPr lang="en-US" sz="2400" dirty="0" smtClean="0">
              <a:latin typeface="Helvetica" pitchFamily="34" charset="0"/>
            </a:endParaRPr>
          </a:p>
          <a:p>
            <a:pPr marL="0" indent="0">
              <a:buNone/>
            </a:pPr>
            <a:endParaRPr lang="en-US" sz="2000" dirty="0">
              <a:latin typeface="Helvetica" pitchFamily="34" charset="0"/>
            </a:endParaRP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94</a:t>
            </a:fld>
            <a:endParaRPr lang="en-US" dirty="0"/>
          </a:p>
        </p:txBody>
      </p:sp>
    </p:spTree>
    <p:extLst>
      <p:ext uri="{BB962C8B-B14F-4D97-AF65-F5344CB8AC3E}">
        <p14:creationId xmlns:p14="http://schemas.microsoft.com/office/powerpoint/2010/main" val="187506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Results</a:t>
            </a:r>
          </a:p>
        </p:txBody>
      </p:sp>
      <p:sp>
        <p:nvSpPr>
          <p:cNvPr id="4" name="Content Placeholder 4"/>
          <p:cNvSpPr>
            <a:spLocks noGrp="1"/>
          </p:cNvSpPr>
          <p:nvPr>
            <p:ph sz="half" idx="1"/>
          </p:nvPr>
        </p:nvSpPr>
        <p:spPr>
          <a:xfrm>
            <a:off x="457200" y="1219200"/>
            <a:ext cx="8229600" cy="4953000"/>
          </a:xfrm>
        </p:spPr>
        <p:txBody>
          <a:bodyPr>
            <a:normAutofit/>
          </a:bodyPr>
          <a:lstStyle/>
          <a:p>
            <a:r>
              <a:rPr lang="en-US" sz="2400" dirty="0" smtClean="0">
                <a:latin typeface="Helvetica" pitchFamily="34" charset="0"/>
              </a:rPr>
              <a:t>Implemented in PBRT [Pharr and Humphreys 2010]</a:t>
            </a:r>
          </a:p>
          <a:p>
            <a:endParaRPr lang="en-US" sz="2400" dirty="0" smtClean="0">
              <a:latin typeface="Helvetica" pitchFamily="34" charset="0"/>
            </a:endParaRPr>
          </a:p>
          <a:p>
            <a:r>
              <a:rPr lang="en-US" sz="2400" dirty="0" smtClean="0">
                <a:latin typeface="Helvetica" pitchFamily="34" charset="0"/>
              </a:rPr>
              <a:t>Modified the built in irradiance caching implementation</a:t>
            </a:r>
          </a:p>
          <a:p>
            <a:pPr lvl="1"/>
            <a:r>
              <a:rPr lang="en-US" sz="2000" dirty="0" smtClean="0">
                <a:latin typeface="Helvetica" pitchFamily="34" charset="0"/>
              </a:rPr>
              <a:t>Standard tricks to improve the Split-Sphere Heuristic</a:t>
            </a:r>
          </a:p>
          <a:p>
            <a:endParaRPr lang="en-US" sz="2400" dirty="0" smtClean="0">
              <a:latin typeface="Helvetica" pitchFamily="34" charset="0"/>
            </a:endParaRPr>
          </a:p>
          <a:p>
            <a:r>
              <a:rPr lang="en-US" sz="2400" dirty="0" smtClean="0">
                <a:latin typeface="Helvetica" pitchFamily="34" charset="0"/>
              </a:rPr>
              <a:t>Used 4K gather rays per irradiance sample</a:t>
            </a:r>
            <a:endParaRPr lang="en-US" sz="2400" dirty="0">
              <a:latin typeface="Helvetica" pitchFamily="34" charset="0"/>
            </a:endParaRPr>
          </a:p>
          <a:p>
            <a:endParaRPr lang="en-US" sz="2400" dirty="0" smtClean="0">
              <a:latin typeface="Helvetica" pitchFamily="34" charset="0"/>
            </a:endParaRPr>
          </a:p>
          <a:p>
            <a:pPr marL="0" indent="0">
              <a:buNone/>
            </a:pPr>
            <a:endParaRPr lang="en-US" sz="2000" dirty="0">
              <a:latin typeface="Helvetica" pitchFamily="34" charset="0"/>
            </a:endParaRPr>
          </a:p>
          <a:p>
            <a:pPr lvl="1"/>
            <a:endParaRPr lang="en-US" sz="2000" dirty="0">
              <a:latin typeface="Helvetica" pitchFamily="34" charset="0"/>
            </a:endParaRPr>
          </a:p>
        </p:txBody>
      </p:sp>
      <p:sp>
        <p:nvSpPr>
          <p:cNvPr id="2" name="Slide Number Placeholder 1"/>
          <p:cNvSpPr>
            <a:spLocks noGrp="1"/>
          </p:cNvSpPr>
          <p:nvPr>
            <p:ph type="sldNum" sz="quarter" idx="12"/>
          </p:nvPr>
        </p:nvSpPr>
        <p:spPr/>
        <p:txBody>
          <a:bodyPr/>
          <a:lstStyle/>
          <a:p>
            <a:fld id="{B2857FF7-7A46-4757-A898-9AF144B7234C}" type="slidenum">
              <a:rPr lang="en-US" smtClean="0"/>
              <a:t>95</a:t>
            </a:fld>
            <a:endParaRPr lang="en-US" dirty="0"/>
          </a:p>
        </p:txBody>
      </p:sp>
    </p:spTree>
    <p:extLst>
      <p:ext uri="{BB962C8B-B14F-4D97-AF65-F5344CB8AC3E}">
        <p14:creationId xmlns:p14="http://schemas.microsoft.com/office/powerpoint/2010/main" val="1875060563"/>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Results</a:t>
            </a:r>
          </a:p>
        </p:txBody>
      </p:sp>
      <p:sp>
        <p:nvSpPr>
          <p:cNvPr id="2" name="Slide Number Placeholder 1"/>
          <p:cNvSpPr>
            <a:spLocks noGrp="1"/>
          </p:cNvSpPr>
          <p:nvPr>
            <p:ph type="sldNum" sz="quarter" idx="12"/>
          </p:nvPr>
        </p:nvSpPr>
        <p:spPr/>
        <p:txBody>
          <a:bodyPr/>
          <a:lstStyle/>
          <a:p>
            <a:fld id="{B2857FF7-7A46-4757-A898-9AF144B7234C}" type="slidenum">
              <a:rPr lang="en-US" smtClean="0"/>
              <a:t>96</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284413" y="1141413"/>
            <a:ext cx="4573588" cy="45735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51680129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Split-Sphere</a:t>
            </a:r>
          </a:p>
        </p:txBody>
      </p:sp>
      <p:sp>
        <p:nvSpPr>
          <p:cNvPr id="2" name="Slide Number Placeholder 1"/>
          <p:cNvSpPr>
            <a:spLocks noGrp="1"/>
          </p:cNvSpPr>
          <p:nvPr>
            <p:ph type="sldNum" sz="quarter" idx="12"/>
          </p:nvPr>
        </p:nvSpPr>
        <p:spPr/>
        <p:txBody>
          <a:bodyPr/>
          <a:lstStyle/>
          <a:p>
            <a:fld id="{B2857FF7-7A46-4757-A898-9AF144B7234C}" type="slidenum">
              <a:rPr lang="en-US" smtClean="0"/>
              <a:t>97</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 y="2094707"/>
            <a:ext cx="2668587" cy="26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343400" y="160469"/>
            <a:ext cx="3657600" cy="59814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2057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354550" y="152400"/>
            <a:ext cx="3656797" cy="598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a:t>
            </a:r>
            <a:r>
              <a:rPr lang="en-US" sz="2800" b="1" dirty="0" err="1" smtClean="0">
                <a:latin typeface="Helvetica" pitchFamily="34" charset="0"/>
              </a:rPr>
              <a:t>Jarosz</a:t>
            </a:r>
            <a:r>
              <a:rPr lang="en-US" sz="2800" b="1" dirty="0" smtClean="0">
                <a:latin typeface="Helvetica" pitchFamily="34" charset="0"/>
              </a:rPr>
              <a:t> et al. 2012]</a:t>
            </a:r>
          </a:p>
        </p:txBody>
      </p:sp>
      <p:sp>
        <p:nvSpPr>
          <p:cNvPr id="2" name="Slide Number Placeholder 1"/>
          <p:cNvSpPr>
            <a:spLocks noGrp="1"/>
          </p:cNvSpPr>
          <p:nvPr>
            <p:ph type="sldNum" sz="quarter" idx="12"/>
          </p:nvPr>
        </p:nvSpPr>
        <p:spPr/>
        <p:txBody>
          <a:bodyPr/>
          <a:lstStyle/>
          <a:p>
            <a:fld id="{B2857FF7-7A46-4757-A898-9AF144B7234C}" type="slidenum">
              <a:rPr lang="en-US" smtClean="0"/>
              <a:t>98</a:t>
            </a:fld>
            <a:endParaRPr lang="en-US" dirty="0"/>
          </a:p>
        </p:txBody>
      </p:sp>
      <p:pic>
        <p:nvPicPr>
          <p:cNvPr id="2050"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57199" y="2094707"/>
            <a:ext cx="2668587" cy="26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3845133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457200" y="274638"/>
            <a:ext cx="8229600" cy="63976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en-US" sz="2800" b="1" dirty="0" smtClean="0">
                <a:latin typeface="Helvetica" pitchFamily="34" charset="0"/>
              </a:rPr>
              <a:t>Our Method</a:t>
            </a:r>
          </a:p>
        </p:txBody>
      </p:sp>
      <p:sp>
        <p:nvSpPr>
          <p:cNvPr id="2" name="Slide Number Placeholder 1"/>
          <p:cNvSpPr>
            <a:spLocks noGrp="1"/>
          </p:cNvSpPr>
          <p:nvPr>
            <p:ph type="sldNum" sz="quarter" idx="12"/>
          </p:nvPr>
        </p:nvSpPr>
        <p:spPr/>
        <p:txBody>
          <a:bodyPr/>
          <a:lstStyle/>
          <a:p>
            <a:fld id="{B2857FF7-7A46-4757-A898-9AF144B7234C}" type="slidenum">
              <a:rPr lang="en-US" smtClean="0"/>
              <a:t>99</a:t>
            </a:fld>
            <a:endParaRPr lang="en-US" dirty="0"/>
          </a:p>
        </p:txBody>
      </p:sp>
      <p:pic>
        <p:nvPicPr>
          <p:cNvPr id="2050"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57199" y="2094707"/>
            <a:ext cx="2668587" cy="26685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122"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5154661" y="152400"/>
            <a:ext cx="1808196" cy="5980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8399198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2802</TotalTime>
  <Words>15010</Words>
  <Application>Microsoft Office PowerPoint</Application>
  <PresentationFormat>On-screen Show (4:3)</PresentationFormat>
  <Paragraphs>1180</Paragraphs>
  <Slides>118</Slides>
  <Notes>117</Notes>
  <HiddenSlides>0</HiddenSlides>
  <MMClips>0</MMClips>
  <ScaleCrop>false</ScaleCrop>
  <HeadingPairs>
    <vt:vector size="4" baseType="variant">
      <vt:variant>
        <vt:lpstr>Theme</vt:lpstr>
      </vt:variant>
      <vt:variant>
        <vt:i4>1</vt:i4>
      </vt:variant>
      <vt:variant>
        <vt:lpstr>Slide Titles</vt:lpstr>
      </vt:variant>
      <vt:variant>
        <vt:i4>118</vt:i4>
      </vt:variant>
    </vt:vector>
  </HeadingPairs>
  <TitlesOfParts>
    <vt:vector size="119" baseType="lpstr">
      <vt:lpstr>Office Theme</vt:lpstr>
      <vt:lpstr>PowerPoint Presentation</vt:lpstr>
      <vt:lpstr>Irradiance Caching</vt:lpstr>
      <vt:lpstr>Irradiance Caching</vt:lpstr>
      <vt:lpstr>Irradiance Caching</vt:lpstr>
      <vt:lpstr>Irradiance Caching – Quick Intro</vt:lpstr>
      <vt:lpstr>Irradiance Caching – Quick Intro</vt:lpstr>
      <vt:lpstr>Irradiance Caching – Quick Intro</vt:lpstr>
      <vt:lpstr>Irradiance Caching – Quick Intro</vt:lpstr>
      <vt:lpstr>Irradiance Caching</vt:lpstr>
      <vt:lpstr>Irradiance Caching</vt:lpstr>
      <vt:lpstr>Irradiance Caching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Melissa Chan</dc:creator>
  <cp:lastModifiedBy>Chuancho</cp:lastModifiedBy>
  <cp:revision>281</cp:revision>
  <dcterms:created xsi:type="dcterms:W3CDTF">2012-08-27T07:20:20Z</dcterms:created>
  <dcterms:modified xsi:type="dcterms:W3CDTF">2012-12-01T01:42:20Z</dcterms:modified>
</cp:coreProperties>
</file>