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800" r:id="rId2"/>
    <p:sldId id="775" r:id="rId3"/>
    <p:sldId id="779" r:id="rId4"/>
    <p:sldId id="802" r:id="rId5"/>
    <p:sldId id="716" r:id="rId6"/>
    <p:sldId id="717" r:id="rId7"/>
    <p:sldId id="728" r:id="rId8"/>
    <p:sldId id="731" r:id="rId9"/>
    <p:sldId id="725" r:id="rId10"/>
    <p:sldId id="726" r:id="rId11"/>
    <p:sldId id="531" r:id="rId12"/>
    <p:sldId id="532" r:id="rId13"/>
    <p:sldId id="533" r:id="rId14"/>
    <p:sldId id="534" r:id="rId15"/>
    <p:sldId id="733" r:id="rId16"/>
    <p:sldId id="801" r:id="rId17"/>
    <p:sldId id="736" r:id="rId18"/>
    <p:sldId id="737" r:id="rId19"/>
    <p:sldId id="738" r:id="rId20"/>
    <p:sldId id="787" r:id="rId21"/>
    <p:sldId id="824" r:id="rId22"/>
    <p:sldId id="794" r:id="rId23"/>
    <p:sldId id="789" r:id="rId24"/>
    <p:sldId id="790" r:id="rId25"/>
    <p:sldId id="792" r:id="rId26"/>
    <p:sldId id="795" r:id="rId27"/>
    <p:sldId id="807" r:id="rId28"/>
    <p:sldId id="796" r:id="rId29"/>
    <p:sldId id="797" r:id="rId30"/>
    <p:sldId id="798" r:id="rId31"/>
    <p:sldId id="803" r:id="rId32"/>
    <p:sldId id="804" r:id="rId33"/>
    <p:sldId id="805" r:id="rId34"/>
    <p:sldId id="808" r:id="rId35"/>
    <p:sldId id="816" r:id="rId36"/>
    <p:sldId id="817" r:id="rId37"/>
    <p:sldId id="818" r:id="rId38"/>
    <p:sldId id="811" r:id="rId39"/>
    <p:sldId id="813" r:id="rId40"/>
    <p:sldId id="814" r:id="rId41"/>
    <p:sldId id="815" r:id="rId42"/>
    <p:sldId id="826" r:id="rId43"/>
    <p:sldId id="822" r:id="rId44"/>
    <p:sldId id="825" r:id="rId45"/>
    <p:sldId id="819" r:id="rId46"/>
    <p:sldId id="820" r:id="rId47"/>
    <p:sldId id="821" r:id="rId48"/>
    <p:sldId id="823" r:id="rId49"/>
    <p:sldId id="829" r:id="rId50"/>
    <p:sldId id="827" r:id="rId51"/>
    <p:sldId id="828" r:id="rId52"/>
  </p:sldIdLst>
  <p:sldSz cx="9144000" cy="5143500" type="screen16x9"/>
  <p:notesSz cx="6858000" cy="9144000"/>
  <p:defaultTextStyle>
    <a:lvl1pPr defTabSz="309563">
      <a:defRPr sz="1300">
        <a:solidFill>
          <a:srgbClr val="393328"/>
        </a:solidFill>
        <a:latin typeface="+mj-lt"/>
        <a:ea typeface="+mj-ea"/>
        <a:cs typeface="+mj-cs"/>
        <a:sym typeface="Helvetica Neue Light"/>
      </a:defRPr>
    </a:lvl1pPr>
    <a:lvl2pPr indent="85725" defTabSz="309563">
      <a:defRPr sz="1300">
        <a:solidFill>
          <a:srgbClr val="393328"/>
        </a:solidFill>
        <a:latin typeface="+mj-lt"/>
        <a:ea typeface="+mj-ea"/>
        <a:cs typeface="+mj-cs"/>
        <a:sym typeface="Helvetica Neue Light"/>
      </a:defRPr>
    </a:lvl2pPr>
    <a:lvl3pPr indent="171450" defTabSz="309563">
      <a:defRPr sz="1300">
        <a:solidFill>
          <a:srgbClr val="393328"/>
        </a:solidFill>
        <a:latin typeface="+mj-lt"/>
        <a:ea typeface="+mj-ea"/>
        <a:cs typeface="+mj-cs"/>
        <a:sym typeface="Helvetica Neue Light"/>
      </a:defRPr>
    </a:lvl3pPr>
    <a:lvl4pPr indent="257175" defTabSz="309563">
      <a:defRPr sz="1300">
        <a:solidFill>
          <a:srgbClr val="393328"/>
        </a:solidFill>
        <a:latin typeface="+mj-lt"/>
        <a:ea typeface="+mj-ea"/>
        <a:cs typeface="+mj-cs"/>
        <a:sym typeface="Helvetica Neue Light"/>
      </a:defRPr>
    </a:lvl4pPr>
    <a:lvl5pPr indent="342900" defTabSz="309563">
      <a:defRPr sz="1300">
        <a:solidFill>
          <a:srgbClr val="393328"/>
        </a:solidFill>
        <a:latin typeface="+mj-lt"/>
        <a:ea typeface="+mj-ea"/>
        <a:cs typeface="+mj-cs"/>
        <a:sym typeface="Helvetica Neue Light"/>
      </a:defRPr>
    </a:lvl5pPr>
    <a:lvl6pPr indent="428625" defTabSz="309563">
      <a:defRPr sz="1300">
        <a:solidFill>
          <a:srgbClr val="393328"/>
        </a:solidFill>
        <a:latin typeface="+mj-lt"/>
        <a:ea typeface="+mj-ea"/>
        <a:cs typeface="+mj-cs"/>
        <a:sym typeface="Helvetica Neue Light"/>
      </a:defRPr>
    </a:lvl6pPr>
    <a:lvl7pPr indent="514350" defTabSz="309563">
      <a:defRPr sz="1300">
        <a:solidFill>
          <a:srgbClr val="393328"/>
        </a:solidFill>
        <a:latin typeface="+mj-lt"/>
        <a:ea typeface="+mj-ea"/>
        <a:cs typeface="+mj-cs"/>
        <a:sym typeface="Helvetica Neue Light"/>
      </a:defRPr>
    </a:lvl7pPr>
    <a:lvl8pPr indent="600075" defTabSz="309563">
      <a:defRPr sz="1300">
        <a:solidFill>
          <a:srgbClr val="393328"/>
        </a:solidFill>
        <a:latin typeface="+mj-lt"/>
        <a:ea typeface="+mj-ea"/>
        <a:cs typeface="+mj-cs"/>
        <a:sym typeface="Helvetica Neue Light"/>
      </a:defRPr>
    </a:lvl8pPr>
    <a:lvl9pPr indent="685800" defTabSz="309563">
      <a:defRPr sz="1300">
        <a:solidFill>
          <a:srgbClr val="393328"/>
        </a:solidFill>
        <a:latin typeface="+mj-lt"/>
        <a:ea typeface="+mj-ea"/>
        <a:cs typeface="+mj-cs"/>
        <a:sym typeface="Helvetica Neue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4E1B3"/>
    <a:srgbClr val="FF6666"/>
    <a:srgbClr val="B5F9D1"/>
    <a:srgbClr val="BC98DF"/>
    <a:srgbClr val="857FD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5D5E72"/>
        </a:fontRef>
        <a:srgbClr val="5D5E72"/>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5D5E72"/>
        </a:fontRef>
        <a:srgbClr val="5D5E72"/>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1" autoAdjust="0"/>
    <p:restoredTop sz="78027" autoAdjust="0"/>
  </p:normalViewPr>
  <p:slideViewPr>
    <p:cSldViewPr snapToGrid="0" snapToObjects="1">
      <p:cViewPr>
        <p:scale>
          <a:sx n="75" d="100"/>
          <a:sy n="75" d="100"/>
        </p:scale>
        <p:origin x="3032" y="632"/>
      </p:cViewPr>
      <p:guideLst>
        <p:guide orient="horz" pos="4320"/>
        <p:guide pos="7680"/>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89" name="Shape 38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68526646"/>
      </p:ext>
    </p:extLst>
  </p:cSld>
  <p:clrMap bg1="lt1" tx1="dk1" bg2="lt2" tx2="dk2" accent1="accent1" accent2="accent2" accent3="accent3" accent4="accent4" accent5="accent5" accent6="accent6" hlink="hlink" folHlink="folHlink"/>
  <p:notesStyle>
    <a:lvl1pPr defTabSz="171450">
      <a:defRPr sz="900">
        <a:latin typeface="Helvetica"/>
        <a:ea typeface="Helvetica"/>
        <a:cs typeface="Helvetica"/>
        <a:sym typeface="Helvetica"/>
      </a:defRPr>
    </a:lvl1pPr>
    <a:lvl2pPr indent="85725" defTabSz="171450">
      <a:defRPr sz="900">
        <a:latin typeface="Helvetica"/>
        <a:ea typeface="Helvetica"/>
        <a:cs typeface="Helvetica"/>
        <a:sym typeface="Helvetica"/>
      </a:defRPr>
    </a:lvl2pPr>
    <a:lvl3pPr indent="171450" defTabSz="171450">
      <a:defRPr sz="900">
        <a:latin typeface="Helvetica"/>
        <a:ea typeface="Helvetica"/>
        <a:cs typeface="Helvetica"/>
        <a:sym typeface="Helvetica"/>
      </a:defRPr>
    </a:lvl3pPr>
    <a:lvl4pPr indent="257175" defTabSz="171450">
      <a:defRPr sz="900">
        <a:latin typeface="Helvetica"/>
        <a:ea typeface="Helvetica"/>
        <a:cs typeface="Helvetica"/>
        <a:sym typeface="Helvetica"/>
      </a:defRPr>
    </a:lvl4pPr>
    <a:lvl5pPr indent="342900" defTabSz="171450">
      <a:defRPr sz="900">
        <a:latin typeface="Helvetica"/>
        <a:ea typeface="Helvetica"/>
        <a:cs typeface="Helvetica"/>
        <a:sym typeface="Helvetica"/>
      </a:defRPr>
    </a:lvl5pPr>
    <a:lvl6pPr indent="428625" defTabSz="171450">
      <a:defRPr sz="900">
        <a:latin typeface="Helvetica"/>
        <a:ea typeface="Helvetica"/>
        <a:cs typeface="Helvetica"/>
        <a:sym typeface="Helvetica"/>
      </a:defRPr>
    </a:lvl6pPr>
    <a:lvl7pPr indent="514350" defTabSz="171450">
      <a:defRPr sz="900">
        <a:latin typeface="Helvetica"/>
        <a:ea typeface="Helvetica"/>
        <a:cs typeface="Helvetica"/>
        <a:sym typeface="Helvetica"/>
      </a:defRPr>
    </a:lvl7pPr>
    <a:lvl8pPr indent="600075" defTabSz="171450">
      <a:defRPr sz="900">
        <a:latin typeface="Helvetica"/>
        <a:ea typeface="Helvetica"/>
        <a:cs typeface="Helvetica"/>
        <a:sym typeface="Helvetica"/>
      </a:defRPr>
    </a:lvl8pPr>
    <a:lvl9pPr indent="685800" defTabSz="171450">
      <a:defRPr sz="900">
        <a:latin typeface="Helvetica"/>
        <a:ea typeface="Helvetica"/>
        <a:cs typeface="Helvetica"/>
        <a:sym typeface="Helvetica"/>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very much for the introduction. </a:t>
            </a:r>
          </a:p>
          <a:p>
            <a:r>
              <a:rPr lang="en-US" baseline="0" dirty="0"/>
              <a:t>Hi, I am Cengiz. I am excited to be able to talk about my current and future research projects that I like a lot today.</a:t>
            </a:r>
          </a:p>
          <a:p>
            <a:r>
              <a:rPr lang="en-US" baseline="0" dirty="0"/>
              <a:t>My talk will be about digital modeling of visual data for assisting creativity. </a:t>
            </a:r>
          </a:p>
          <a:p>
            <a:r>
              <a:rPr lang="en-US" baseline="0" dirty="0"/>
              <a:t>But before that, I would like very briefly talk about my background.</a:t>
            </a:r>
          </a:p>
          <a:p>
            <a:endParaRPr lang="en-US" baseline="0" dirty="0"/>
          </a:p>
          <a:p>
            <a:r>
              <a:rPr lang="en-US" baseline="0" dirty="0" err="1"/>
              <a:t>Changil</a:t>
            </a:r>
            <a:r>
              <a:rPr lang="en-US" baseline="0" dirty="0"/>
              <a:t> – </a:t>
            </a:r>
            <a:r>
              <a:rPr lang="en-US" baseline="0" dirty="0" err="1"/>
              <a:t>lightfields</a:t>
            </a:r>
            <a:endParaRPr lang="en-US" baseline="0" dirty="0"/>
          </a:p>
          <a:p>
            <a:r>
              <a:rPr lang="en-US" baseline="0" dirty="0"/>
              <a:t>Il-</a:t>
            </a:r>
            <a:r>
              <a:rPr lang="en-US" baseline="0" dirty="0" err="1"/>
              <a:t>Kyu</a:t>
            </a:r>
            <a:r>
              <a:rPr lang="en-US" baseline="0" dirty="0"/>
              <a:t> – facial wrinkles</a:t>
            </a:r>
          </a:p>
          <a:p>
            <a:r>
              <a:rPr lang="en-US" baseline="0" dirty="0" err="1"/>
              <a:t>Byungsoo</a:t>
            </a:r>
            <a:r>
              <a:rPr lang="en-US" baseline="0" dirty="0"/>
              <a:t> – </a:t>
            </a:r>
            <a:r>
              <a:rPr lang="en-US" baseline="0" dirty="0" err="1"/>
              <a:t>vectorization</a:t>
            </a:r>
            <a:r>
              <a:rPr lang="en-US" baseline="0" dirty="0"/>
              <a:t> of images</a:t>
            </a:r>
          </a:p>
          <a:p>
            <a:r>
              <a:rPr lang="en-US" baseline="0" dirty="0" err="1"/>
              <a:t>Endri</a:t>
            </a:r>
            <a:r>
              <a:rPr lang="en-US" baseline="0" dirty="0"/>
              <a:t> – body, cloth, dynamics capture from videos</a:t>
            </a:r>
          </a:p>
          <a:p>
            <a:r>
              <a:rPr lang="en-US" baseline="0" dirty="0"/>
              <a:t>Riccardo – texture </a:t>
            </a:r>
            <a:r>
              <a:rPr lang="en-US" baseline="0" dirty="0" err="1"/>
              <a:t>sythesis</a:t>
            </a:r>
            <a:r>
              <a:rPr lang="en-US" baseline="0" dirty="0"/>
              <a:t>, learning based geometry processing</a:t>
            </a:r>
          </a:p>
          <a:p>
            <a:r>
              <a:rPr lang="en-US" baseline="0" dirty="0" err="1"/>
              <a:t>Dominik</a:t>
            </a:r>
            <a:r>
              <a:rPr lang="en-US" baseline="0" dirty="0"/>
              <a:t> &amp; </a:t>
            </a:r>
            <a:r>
              <a:rPr lang="en-US" baseline="0" dirty="0" err="1"/>
              <a:t>Endri</a:t>
            </a:r>
            <a:r>
              <a:rPr lang="en-US" baseline="0" dirty="0"/>
              <a:t> – data-based pose and motion synthesis </a:t>
            </a:r>
          </a:p>
          <a:p>
            <a:r>
              <a:rPr lang="en-US" baseline="0" dirty="0"/>
              <a:t>Cengiz – data-based retouching</a:t>
            </a:r>
          </a:p>
          <a:p>
            <a:r>
              <a:rPr lang="en-US" baseline="0" dirty="0"/>
              <a:t>Derek New.– sampling for rendering </a:t>
            </a:r>
          </a:p>
          <a:p>
            <a:r>
              <a:rPr lang="en-US" baseline="0" dirty="0" err="1"/>
              <a:t>Pelin</a:t>
            </a:r>
            <a:r>
              <a:rPr lang="en-US" baseline="0" dirty="0"/>
              <a:t> – multi-modal video understanding, video – text alignment</a:t>
            </a:r>
          </a:p>
          <a:p>
            <a:r>
              <a:rPr lang="en-US" baseline="0" dirty="0"/>
              <a:t>Marco – learning for scheduling, visual analytics</a:t>
            </a:r>
          </a:p>
          <a:p>
            <a:endParaRPr lang="en-US" baseline="0" dirty="0"/>
          </a:p>
          <a:p>
            <a:r>
              <a:rPr lang="en-US" baseline="0" dirty="0"/>
              <a:t>Body &amp; face modeling from images &amp; video</a:t>
            </a:r>
          </a:p>
          <a:p>
            <a:r>
              <a:rPr lang="en-US" baseline="0" dirty="0"/>
              <a:t>Video representations, data driven filtering</a:t>
            </a:r>
          </a:p>
          <a:p>
            <a:r>
              <a:rPr lang="en-US" baseline="0" dirty="0"/>
              <a:t>Joint geometry-video representations</a:t>
            </a:r>
          </a:p>
        </p:txBody>
      </p:sp>
    </p:spTree>
    <p:extLst>
      <p:ext uri="{BB962C8B-B14F-4D97-AF65-F5344CB8AC3E}">
        <p14:creationId xmlns:p14="http://schemas.microsoft.com/office/powerpoint/2010/main" val="76378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446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46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254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82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effectLst/>
                <a:latin typeface="Helvetica"/>
                <a:ea typeface="Helvetica"/>
                <a:cs typeface="Helvetica"/>
                <a:sym typeface="Helvetica"/>
              </a:rPr>
              <a:t>s(\</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 \sum w(\</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{x}_</a:t>
            </a:r>
            <a:r>
              <a:rPr lang="en-US" sz="900" dirty="0" err="1" smtClean="0">
                <a:effectLst/>
                <a:latin typeface="Helvetica"/>
                <a:ea typeface="Helvetica"/>
                <a:cs typeface="Helvetica"/>
                <a:sym typeface="Helvetica"/>
              </a:rPr>
              <a:t>i</a:t>
            </a:r>
            <a:r>
              <a:rPr lang="en-US" sz="900" dirty="0" smtClean="0">
                <a:effectLst/>
                <a:latin typeface="Helvetica"/>
                <a:ea typeface="Helvetica"/>
                <a:cs typeface="Helvetica"/>
                <a:sym typeface="Helvetica"/>
              </a:rPr>
              <a:t>) \delta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{x}_</a:t>
            </a:r>
            <a:r>
              <a:rPr lang="en-US" sz="900" dirty="0" err="1" smtClean="0">
                <a:effectLst/>
                <a:latin typeface="Helvetica"/>
                <a:ea typeface="Helvetica"/>
                <a:cs typeface="Helvetica"/>
                <a:sym typeface="Helvetica"/>
              </a:rPr>
              <a:t>i</a:t>
            </a:r>
            <a:r>
              <a:rPr lang="en-US" sz="900" dirty="0" smtClean="0">
                <a:effectLst/>
                <a:latin typeface="Helvetica"/>
                <a:ea typeface="Helvetica"/>
                <a:cs typeface="Helvetica"/>
                <a:sym typeface="Helvetica"/>
              </a:rPr>
              <a:t>)</a:t>
            </a:r>
          </a:p>
          <a:p>
            <a:pPr marL="0" marR="0" indent="0" defTabSz="171450" eaLnBrk="1" fontAlgn="auto" latinLnBrk="0" hangingPunct="1">
              <a:lnSpc>
                <a:spcPct val="100000"/>
              </a:lnSpc>
              <a:spcBef>
                <a:spcPts val="0"/>
              </a:spcBef>
              <a:spcAft>
                <a:spcPts val="0"/>
              </a:spcAft>
              <a:buClrTx/>
              <a:buSzTx/>
              <a:buFontTx/>
              <a:buNone/>
              <a:tabLst/>
              <a:defRPr/>
            </a:pP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\sum w(\</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{x}_</a:t>
            </a:r>
            <a:r>
              <a:rPr lang="en-US" sz="900" dirty="0" err="1" smtClean="0">
                <a:effectLst/>
                <a:latin typeface="Helvetica"/>
                <a:ea typeface="Helvetica"/>
                <a:cs typeface="Helvetica"/>
                <a:sym typeface="Helvetica"/>
              </a:rPr>
              <a:t>i</a:t>
            </a:r>
            <a:r>
              <a:rPr lang="en-US" sz="900" dirty="0" smtClean="0">
                <a:effectLst/>
                <a:latin typeface="Helvetica"/>
                <a:ea typeface="Helvetica"/>
                <a:cs typeface="Helvetica"/>
                <a:sym typeface="Helvetica"/>
              </a:rPr>
              <a:t>) e^{-2\pi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{m}^T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{x}_</a:t>
            </a:r>
            <a:r>
              <a:rPr lang="en-US" sz="900" dirty="0" err="1" smtClean="0">
                <a:effectLst/>
                <a:latin typeface="Helvetica"/>
                <a:ea typeface="Helvetica"/>
                <a:cs typeface="Helvetica"/>
                <a:sym typeface="Helvetica"/>
              </a:rPr>
              <a:t>i</a:t>
            </a:r>
            <a:r>
              <a:rPr lang="en-US" sz="900" dirty="0" smtClean="0">
                <a:effectLst/>
                <a:latin typeface="Helvetica"/>
                <a:ea typeface="Helvetica"/>
                <a:cs typeface="Helvetica"/>
                <a:sym typeface="Helvetica"/>
              </a:rPr>
              <a:t>}  </a:t>
            </a:r>
          </a:p>
          <a:p>
            <a:pPr marL="0" marR="0" indent="0" defTabSz="171450" eaLnBrk="1" fontAlgn="auto" latinLnBrk="0" hangingPunct="1">
              <a:lnSpc>
                <a:spcPct val="100000"/>
              </a:lnSpc>
              <a:spcBef>
                <a:spcPts val="0"/>
              </a:spcBef>
              <a:spcAft>
                <a:spcPts val="0"/>
              </a:spcAft>
              <a:buClrTx/>
              <a:buSzTx/>
              <a:buFontTx/>
              <a:buNone/>
              <a:tabLst/>
              <a:defRPr/>
            </a:pP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{p}_m =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\lambda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{g}_m + 1</a:t>
            </a:r>
          </a:p>
          <a:p>
            <a:pPr marL="0" marR="0" indent="0" defTabSz="171450" eaLnBrk="1" fontAlgn="auto" latinLnBrk="0" hangingPunct="1">
              <a:lnSpc>
                <a:spcPct val="100000"/>
              </a:lnSpc>
              <a:spcBef>
                <a:spcPts val="0"/>
              </a:spcBef>
              <a:spcAft>
                <a:spcPts val="0"/>
              </a:spcAft>
              <a:buClrTx/>
              <a:buSzTx/>
              <a:buFontTx/>
              <a:buNone/>
              <a:tabLst/>
              <a:defRPr/>
            </a:pPr>
            <a:endParaRPr lang="en-US" sz="900" dirty="0" smtClean="0">
              <a:effectLst/>
              <a:latin typeface="Helvetica"/>
              <a:ea typeface="Helvetica"/>
              <a:cs typeface="Helvetica"/>
              <a:sym typeface="Helvetica"/>
            </a:endParaRPr>
          </a:p>
          <a:p>
            <a:endParaRPr lang="en-US" sz="900" dirty="0">
              <a:effectLst/>
              <a:latin typeface="Helvetica"/>
              <a:ea typeface="Helvetica"/>
              <a:cs typeface="Helvetica"/>
              <a:sym typeface="Helvetica"/>
            </a:endParaRPr>
          </a:p>
        </p:txBody>
      </p:sp>
    </p:spTree>
    <p:extLst>
      <p:ext uri="{BB962C8B-B14F-4D97-AF65-F5344CB8AC3E}">
        <p14:creationId xmlns:p14="http://schemas.microsoft.com/office/powerpoint/2010/main" val="203153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76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1766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714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a:t>
            </a:r>
            <a:r>
              <a:rPr lang="en-US" baseline="0" dirty="0" smtClean="0"/>
              <a:t> expressions, we can now analyze the error in numerical integration, when the sampling distributions are generated by a particular point process with these statistics. Recall that we have this estimator for the integral I. The error in this estimator is given by two terms, bias and variance. Both involve expectations.</a:t>
            </a:r>
          </a:p>
          <a:p>
            <a:endParaRPr lang="en-US" baseline="0" dirty="0" smtClean="0"/>
          </a:p>
          <a:p>
            <a:r>
              <a:rPr lang="en-US" baseline="0" dirty="0" smtClean="0"/>
              <a:t>Let’s say we would like to estimate the expected value of the estimator. We can write this as the expected value of this sum, where we assume that the weights are sampled from an underlying weight function w. Then, by Campbell’s theorem, this sum equals to the following integral.</a:t>
            </a:r>
            <a:endParaRPr lang="en-US" dirty="0"/>
          </a:p>
        </p:txBody>
      </p:sp>
    </p:spTree>
    <p:extLst>
      <p:ext uri="{BB962C8B-B14F-4D97-AF65-F5344CB8AC3E}">
        <p14:creationId xmlns:p14="http://schemas.microsoft.com/office/powerpoint/2010/main" val="4688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proceed similarly</a:t>
            </a:r>
            <a:r>
              <a:rPr lang="en-US" baseline="0" dirty="0" smtClean="0"/>
              <a:t> to compute the expected value of the squared estimator. First, we write this as a sum of two terms, in order to utilize Campbell’s theorem. Then, each term can be written as the following integrals. Here, the first and second order correlations appear in two different terms. Hence, we can modify one or the other to reduce the variance.</a:t>
            </a:r>
          </a:p>
          <a:p>
            <a:endParaRPr lang="en-US" baseline="0" dirty="0" smtClean="0"/>
          </a:p>
          <a:p>
            <a:endParaRPr lang="en-US" dirty="0"/>
          </a:p>
        </p:txBody>
      </p:sp>
    </p:spTree>
    <p:extLst>
      <p:ext uri="{BB962C8B-B14F-4D97-AF65-F5344CB8AC3E}">
        <p14:creationId xmlns:p14="http://schemas.microsoft.com/office/powerpoint/2010/main" val="53449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 accuracy with which we approximate the integral depends on how we distribute the sample points. We could simply have a random set of sample points. However, typically we get much lower error by adjusting the density, for example by placing more samples where the function is one in this case, or the arrangement of points, for example by avoiding points close to each other. Rendering literature is very rich in density based sampling methods, as they are easier to analyze and understand. Some more recent works have also started to investigate the effect of arrangement of points on the error.</a:t>
            </a:r>
            <a:endParaRPr lang="en-US" dirty="0"/>
          </a:p>
        </p:txBody>
      </p:sp>
    </p:spTree>
    <p:extLst>
      <p:ext uri="{BB962C8B-B14F-4D97-AF65-F5344CB8AC3E}">
        <p14:creationId xmlns:p14="http://schemas.microsoft.com/office/powerpoint/2010/main" val="2112861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stationary processes, these</a:t>
            </a:r>
            <a:r>
              <a:rPr lang="en-US" baseline="0" dirty="0" smtClean="0"/>
              <a:t> simplify due to the simplified statistics. In this case, we get an unbiased estimator, and the variance is given by this expression. Here, the dependence of error on density and arrangement of points given by the pair correlation function g, is even more apparent. For a Poisson process that generates random distributions, g is 1 and hence we get no reduction due to the second term. For a process that generates clustered distributions, we get g &gt; 1, increasing the variance. For processes that generate distributions with well-spaced points, such as a blue noise distribution, we get g &lt; 1, and hence we get reduction due to the second term.</a:t>
            </a:r>
            <a:endParaRPr lang="en-US" dirty="0"/>
          </a:p>
        </p:txBody>
      </p:sp>
    </p:spTree>
    <p:extLst>
      <p:ext uri="{BB962C8B-B14F-4D97-AF65-F5344CB8AC3E}">
        <p14:creationId xmlns:p14="http://schemas.microsoft.com/office/powerpoint/2010/main" val="1537164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stationary processes, these</a:t>
            </a:r>
            <a:r>
              <a:rPr lang="en-US" baseline="0" dirty="0" smtClean="0"/>
              <a:t> simplify due to the simplified statistics. In this case, we get an unbiased estimator, and the variance is given by this expression. Here, the dependence of error on density and arrangement of points given by the pair correlation function g, is even more apparent. For a Poisson process that generates random distributions, g is 1 and hence we get no reduction due to the second term. For a process that generates clustered distributions, we get g &gt; 1, increasing the variance. For processes that generate distributions with well-spaced points, such as a blue noise distribution, we get g &lt; 1, and hence we get reduction due to the second term.</a:t>
            </a:r>
            <a:endParaRPr lang="en-US" dirty="0"/>
          </a:p>
        </p:txBody>
      </p:sp>
    </p:spTree>
    <p:extLst>
      <p:ext uri="{BB962C8B-B14F-4D97-AF65-F5344CB8AC3E}">
        <p14:creationId xmlns:p14="http://schemas.microsoft.com/office/powerpoint/2010/main" val="130594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00000"/>
              </a:lnSpc>
              <a:spcBef>
                <a:spcPts val="0"/>
              </a:spcBef>
              <a:spcAft>
                <a:spcPts val="0"/>
              </a:spcAft>
              <a:buClrTx/>
              <a:buSzTx/>
              <a:buFontTx/>
              <a:buNone/>
              <a:tabLst/>
              <a:defRPr/>
            </a:pPr>
            <a:r>
              <a:rPr lang="en-US" sz="900" dirty="0" smtClean="0">
                <a:effectLst/>
                <a:latin typeface="Helvetica"/>
                <a:ea typeface="Helvetica"/>
                <a:cs typeface="Helvetica"/>
                <a:sym typeface="Helvetica"/>
              </a:rPr>
              <a:t>\lambda(\</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a:t>
            </a:r>
            <a:r>
              <a:rPr lang="en-US" sz="900" dirty="0" err="1" smtClean="0">
                <a:effectLst/>
                <a:latin typeface="Helvetica"/>
                <a:ea typeface="Helvetica"/>
                <a:cs typeface="Helvetica"/>
                <a:sym typeface="Helvetica"/>
              </a:rPr>
              <a:t>varrho</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a:t>
            </a:r>
          </a:p>
          <a:p>
            <a:endParaRPr lang="en-US" dirty="0"/>
          </a:p>
        </p:txBody>
      </p:sp>
    </p:spTree>
    <p:extLst>
      <p:ext uri="{BB962C8B-B14F-4D97-AF65-F5344CB8AC3E}">
        <p14:creationId xmlns:p14="http://schemas.microsoft.com/office/powerpoint/2010/main" val="1627188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(\hat{I}) =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frac</a:t>
            </a:r>
            <a:r>
              <a:rPr lang="en-US" sz="900" dirty="0" smtClean="0">
                <a:effectLst/>
                <a:latin typeface="Helvetica"/>
                <a:ea typeface="Helvetica"/>
                <a:cs typeface="Helvetica"/>
                <a:sym typeface="Helvetica"/>
              </a:rPr>
              <a:t>{f^2(\</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{x})}{\lambda(\</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 {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 \</a:t>
            </a:r>
            <a:r>
              <a:rPr lang="en-US" sz="900" dirty="0" err="1" smtClean="0">
                <a:effectLst/>
                <a:latin typeface="Helvetica"/>
                <a:ea typeface="Helvetica"/>
                <a:cs typeface="Helvetica"/>
                <a:sym typeface="Helvetica"/>
              </a:rPr>
              <a:t>frac</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varrho</a:t>
            </a:r>
            <a:r>
              <a:rPr lang="en-US" sz="900" dirty="0" smtClean="0">
                <a:effectLst/>
                <a:latin typeface="Helvetica"/>
                <a:ea typeface="Helvetica"/>
                <a:cs typeface="Helvetica"/>
                <a:sym typeface="Helvetica"/>
              </a:rPr>
              <a:t>(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 )}{\lambda(\</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\lambda(\</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a:t>
            </a:r>
            <a:r>
              <a:rPr lang="en-US" sz="900" baseline="0" dirty="0" smtClean="0">
                <a:effectLst/>
                <a:latin typeface="Helvetica"/>
                <a:ea typeface="Helvetica"/>
                <a:cs typeface="Helvetica"/>
                <a:sym typeface="Helvetica"/>
              </a:rPr>
              <a:t> </a:t>
            </a:r>
            <a:r>
              <a:rPr lang="en-US" sz="900" dirty="0" smtClean="0">
                <a:effectLst/>
                <a:latin typeface="Helvetica"/>
                <a:ea typeface="Helvetica"/>
                <a:cs typeface="Helvetica"/>
                <a:sym typeface="Helvetica"/>
              </a:rPr>
              <a:t>- \left(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\right)^2</a:t>
            </a:r>
          </a:p>
          <a:p>
            <a:endParaRPr lang="en-US" sz="900" dirty="0" smtClean="0">
              <a:effectLst/>
              <a:latin typeface="Helvetica"/>
              <a:ea typeface="Helvetica"/>
              <a:cs typeface="Helvetica"/>
              <a:sym typeface="Helvetica"/>
            </a:endParaRPr>
          </a:p>
          <a:p>
            <a:pPr marL="0" marR="0" indent="0" defTabSz="171450" eaLnBrk="1" fontAlgn="auto" latinLnBrk="0" hangingPunct="1">
              <a:lnSpc>
                <a:spcPct val="100000"/>
              </a:lnSpc>
              <a:spcBef>
                <a:spcPts val="0"/>
              </a:spcBef>
              <a:spcAft>
                <a:spcPts val="0"/>
              </a:spcAft>
              <a:buClrTx/>
              <a:buSzTx/>
              <a:buFontTx/>
              <a:buNone/>
              <a:tabLst/>
              <a:defRPr/>
            </a:pP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(\hat{I}) =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frac</a:t>
            </a:r>
            <a:r>
              <a:rPr lang="en-US" sz="900" dirty="0" smtClean="0">
                <a:effectLst/>
                <a:latin typeface="Helvetica"/>
                <a:ea typeface="Helvetica"/>
                <a:cs typeface="Helvetica"/>
                <a:sym typeface="Helvetica"/>
              </a:rPr>
              <a:t>{f^2(\</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{x})}{\lambda(\</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 {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 g(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a:t>
            </a:r>
            <a:r>
              <a:rPr lang="en-US" sz="900" baseline="0" dirty="0" smtClean="0">
                <a:effectLst/>
                <a:latin typeface="Helvetica"/>
                <a:ea typeface="Helvetica"/>
                <a:cs typeface="Helvetica"/>
                <a:sym typeface="Helvetica"/>
              </a:rPr>
              <a:t> -</a:t>
            </a:r>
            <a:r>
              <a:rPr lang="en-US" sz="900" dirty="0" smtClean="0">
                <a:effectLst/>
                <a:latin typeface="Helvetica"/>
                <a:ea typeface="Helvetica"/>
                <a:cs typeface="Helvetica"/>
                <a:sym typeface="Helvetica"/>
              </a:rPr>
              <a:t>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 )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{y}}</a:t>
            </a:r>
            <a:r>
              <a:rPr lang="en-US" sz="900" baseline="0" dirty="0" smtClean="0">
                <a:effectLst/>
                <a:latin typeface="Helvetica"/>
                <a:ea typeface="Helvetica"/>
                <a:cs typeface="Helvetica"/>
                <a:sym typeface="Helvetica"/>
              </a:rPr>
              <a:t> </a:t>
            </a:r>
            <a:r>
              <a:rPr lang="en-US" sz="900" dirty="0" smtClean="0">
                <a:effectLst/>
                <a:latin typeface="Helvetica"/>
                <a:ea typeface="Helvetica"/>
                <a:cs typeface="Helvetica"/>
                <a:sym typeface="Helvetica"/>
              </a:rPr>
              <a:t>- \left( \</a:t>
            </a:r>
            <a:r>
              <a:rPr lang="en-US" sz="900" dirty="0" err="1" smtClean="0">
                <a:effectLst/>
                <a:latin typeface="Helvetica"/>
                <a:ea typeface="Helvetica"/>
                <a:cs typeface="Helvetica"/>
                <a:sym typeface="Helvetica"/>
              </a:rPr>
              <a:t>int</a:t>
            </a:r>
            <a:r>
              <a:rPr lang="en-US" sz="900" dirty="0" smtClean="0">
                <a:effectLst/>
                <a:latin typeface="Helvetica"/>
                <a:ea typeface="Helvetica"/>
                <a:cs typeface="Helvetica"/>
                <a:sym typeface="Helvetica"/>
              </a:rPr>
              <a:t> f(\</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d\</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{x} \right)^2</a:t>
            </a:r>
          </a:p>
          <a:p>
            <a:pPr marL="0" marR="0" indent="0" defTabSz="171450" eaLnBrk="1" fontAlgn="auto" latinLnBrk="0" hangingPunct="1">
              <a:lnSpc>
                <a:spcPct val="100000"/>
              </a:lnSpc>
              <a:spcBef>
                <a:spcPts val="0"/>
              </a:spcBef>
              <a:spcAft>
                <a:spcPts val="0"/>
              </a:spcAft>
              <a:buClrTx/>
              <a:buSzTx/>
              <a:buFontTx/>
              <a:buNone/>
              <a:tabLst/>
              <a:defRPr/>
            </a:pPr>
            <a:endParaRPr lang="en-US" sz="900" dirty="0" smtClean="0">
              <a:effectLst/>
              <a:latin typeface="Helvetica"/>
              <a:ea typeface="Helvetica"/>
              <a:cs typeface="Helvetica"/>
              <a:sym typeface="Helvetica"/>
            </a:endParaRPr>
          </a:p>
          <a:p>
            <a:pPr marL="0" marR="0" indent="0" defTabSz="171450" eaLnBrk="1" fontAlgn="auto" latinLnBrk="0" hangingPunct="1">
              <a:lnSpc>
                <a:spcPct val="100000"/>
              </a:lnSpc>
              <a:spcBef>
                <a:spcPts val="0"/>
              </a:spcBef>
              <a:spcAft>
                <a:spcPts val="0"/>
              </a:spcAft>
              <a:buClrTx/>
              <a:buSzTx/>
              <a:buFontTx/>
              <a:buNone/>
              <a:tabLst/>
              <a:defRPr/>
            </a:pPr>
            <a:endParaRPr lang="en-US" sz="900" dirty="0" smtClean="0">
              <a:effectLst/>
              <a:latin typeface="Helvetica"/>
              <a:ea typeface="Helvetica"/>
              <a:cs typeface="Helvetica"/>
              <a:sym typeface="Helvetica"/>
            </a:endParaRPr>
          </a:p>
          <a:p>
            <a:endParaRPr lang="en-US" sz="900" dirty="0" smtClean="0">
              <a:effectLst/>
              <a:latin typeface="Helvetica"/>
              <a:ea typeface="Helvetica"/>
              <a:cs typeface="Helvetica"/>
              <a:sym typeface="Helvetica"/>
            </a:endParaRPr>
          </a:p>
          <a:p>
            <a:endParaRPr lang="en-US" dirty="0" smtClean="0"/>
          </a:p>
          <a:p>
            <a:endParaRPr lang="en-US" dirty="0"/>
          </a:p>
        </p:txBody>
      </p:sp>
    </p:spTree>
    <p:extLst>
      <p:ext uri="{BB962C8B-B14F-4D97-AF65-F5344CB8AC3E}">
        <p14:creationId xmlns:p14="http://schemas.microsoft.com/office/powerpoint/2010/main" val="1363546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00000"/>
              </a:lnSpc>
              <a:spcBef>
                <a:spcPts val="0"/>
              </a:spcBef>
              <a:spcAft>
                <a:spcPts val="0"/>
              </a:spcAft>
              <a:buClrTx/>
              <a:buSzTx/>
              <a:buFontTx/>
              <a:buNone/>
              <a:tabLst/>
              <a:defRPr/>
            </a:pP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(\hat{I}) = I^2 </a:t>
            </a: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{s}_0) + \sum_{m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0}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\sum_{l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{f}_l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{s}_l^*]</a:t>
            </a:r>
          </a:p>
          <a:p>
            <a:endParaRPr lang="en-US" dirty="0" smtClean="0"/>
          </a:p>
          <a:p>
            <a:endParaRPr lang="en-US" dirty="0"/>
          </a:p>
        </p:txBody>
      </p:sp>
    </p:spTree>
    <p:extLst>
      <p:ext uri="{BB962C8B-B14F-4D97-AF65-F5344CB8AC3E}">
        <p14:creationId xmlns:p14="http://schemas.microsoft.com/office/powerpoint/2010/main" val="1111548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00000"/>
              </a:lnSpc>
              <a:spcBef>
                <a:spcPts val="0"/>
              </a:spcBef>
              <a:spcAft>
                <a:spcPts val="0"/>
              </a:spcAft>
              <a:buClrTx/>
              <a:buSzTx/>
              <a:buFontTx/>
              <a:buNone/>
              <a:tabLst/>
              <a:defRPr/>
            </a:pP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(\hat{I}) = I^2 </a:t>
            </a: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{s}_0) + \sum_{m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0}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\sum_{l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{f}_l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{s}_l^*]</a:t>
            </a:r>
          </a:p>
          <a:p>
            <a:endParaRPr lang="en-US" dirty="0" smtClean="0"/>
          </a:p>
          <a:p>
            <a:endParaRPr lang="en-US" dirty="0"/>
          </a:p>
        </p:txBody>
      </p:sp>
    </p:spTree>
    <p:extLst>
      <p:ext uri="{BB962C8B-B14F-4D97-AF65-F5344CB8AC3E}">
        <p14:creationId xmlns:p14="http://schemas.microsoft.com/office/powerpoint/2010/main" val="388701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00000"/>
              </a:lnSpc>
              <a:spcBef>
                <a:spcPts val="0"/>
              </a:spcBef>
              <a:spcAft>
                <a:spcPts val="0"/>
              </a:spcAft>
              <a:buClrTx/>
              <a:buSzTx/>
              <a:buFontTx/>
              <a:buNone/>
              <a:tabLst/>
              <a:defRPr/>
            </a:pP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(\hat{I}) = I^2 </a:t>
            </a:r>
            <a:r>
              <a:rPr lang="en-US" sz="900" dirty="0" err="1" smtClean="0">
                <a:effectLst/>
                <a:latin typeface="Helvetica"/>
                <a:ea typeface="Helvetica"/>
                <a:cs typeface="Helvetica"/>
                <a:sym typeface="Helvetica"/>
              </a:rPr>
              <a:t>var</a:t>
            </a: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{s}_0) + \sum_{m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0}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\sum_{l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{f}_l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{s}_l^*]</a:t>
            </a:r>
          </a:p>
          <a:p>
            <a:endParaRPr lang="en-US" dirty="0" smtClean="0"/>
          </a:p>
          <a:p>
            <a:endParaRPr lang="en-US" dirty="0"/>
          </a:p>
        </p:txBody>
      </p:sp>
    </p:spTree>
    <p:extLst>
      <p:ext uri="{BB962C8B-B14F-4D97-AF65-F5344CB8AC3E}">
        <p14:creationId xmlns:p14="http://schemas.microsoft.com/office/powerpoint/2010/main" val="1010794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00000"/>
              </a:lnSpc>
              <a:spcBef>
                <a:spcPts val="0"/>
              </a:spcBef>
              <a:spcAft>
                <a:spcPts val="0"/>
              </a:spcAft>
              <a:buClrTx/>
              <a:buSzTx/>
              <a:buFontTx/>
              <a:buNone/>
              <a:tabLst/>
              <a:defRPr/>
            </a:pPr>
            <a:r>
              <a:rPr lang="en-US" sz="900" dirty="0" smtClean="0">
                <a:effectLst/>
                <a:latin typeface="Helvetica"/>
                <a:ea typeface="Helvetica"/>
                <a:cs typeface="Helvetica"/>
                <a:sym typeface="Helvetica"/>
              </a:rPr>
              <a:t>\sum_{m \</a:t>
            </a:r>
            <a:r>
              <a:rPr lang="en-US" sz="900" dirty="0" err="1" smtClean="0">
                <a:effectLst/>
                <a:latin typeface="Helvetica"/>
                <a:ea typeface="Helvetica"/>
                <a:cs typeface="Helvetica"/>
                <a:sym typeface="Helvetica"/>
              </a:rPr>
              <a:t>neq</a:t>
            </a:r>
            <a:r>
              <a:rPr lang="en-US" sz="900" dirty="0" smtClean="0">
                <a:effectLst/>
                <a:latin typeface="Helvetica"/>
                <a:ea typeface="Helvetica"/>
                <a:cs typeface="Helvetica"/>
                <a:sym typeface="Helvetica"/>
              </a:rPr>
              <a:t> 0}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{f}_m) (\lambda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{g}_m + 1)</a:t>
            </a:r>
          </a:p>
          <a:p>
            <a:pPr marL="0" marR="0" indent="0" defTabSz="171450" eaLnBrk="1" fontAlgn="auto" latinLnBrk="0" hangingPunct="1">
              <a:lnSpc>
                <a:spcPct val="100000"/>
              </a:lnSpc>
              <a:spcBef>
                <a:spcPts val="0"/>
              </a:spcBef>
              <a:spcAft>
                <a:spcPts val="0"/>
              </a:spcAft>
              <a:buClrTx/>
              <a:buSzTx/>
              <a:buFontTx/>
              <a:buNone/>
              <a:tabLst/>
              <a:defRPr/>
            </a:pPr>
            <a:r>
              <a:rPr lang="en-US" sz="900" dirty="0" smtClean="0">
                <a:effectLst/>
                <a:latin typeface="Helvetica"/>
                <a:ea typeface="Helvetica"/>
                <a:cs typeface="Helvetica"/>
                <a:sym typeface="Helvetica"/>
              </a:rPr>
              <a:t>\</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{p}_m = \</a:t>
            </a:r>
            <a:r>
              <a:rPr lang="en-US" sz="900" dirty="0" err="1" smtClean="0">
                <a:effectLst/>
                <a:latin typeface="Helvetica"/>
                <a:ea typeface="Helvetica"/>
                <a:cs typeface="Helvetica"/>
                <a:sym typeface="Helvetica"/>
              </a:rPr>
              <a:t>mathbb</a:t>
            </a:r>
            <a:r>
              <a:rPr lang="en-US" sz="900" dirty="0" smtClean="0">
                <a:effectLst/>
                <a:latin typeface="Helvetica"/>
                <a:ea typeface="Helvetica"/>
                <a:cs typeface="Helvetica"/>
                <a:sym typeface="Helvetica"/>
              </a:rPr>
              <a:t>{E}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{s}_m] = \lambda \</a:t>
            </a:r>
            <a:r>
              <a:rPr lang="en-US" sz="900" dirty="0" err="1" smtClean="0">
                <a:effectLst/>
                <a:latin typeface="Helvetica"/>
                <a:ea typeface="Helvetica"/>
                <a:cs typeface="Helvetica"/>
                <a:sym typeface="Helvetica"/>
              </a:rPr>
              <a:t>mathbf</a:t>
            </a:r>
            <a:r>
              <a:rPr lang="en-US" sz="900" dirty="0" smtClean="0">
                <a:effectLst/>
                <a:latin typeface="Helvetica"/>
                <a:ea typeface="Helvetica"/>
                <a:cs typeface="Helvetica"/>
                <a:sym typeface="Helvetica"/>
              </a:rPr>
              <a:t>{g}_m + 1</a:t>
            </a:r>
          </a:p>
          <a:p>
            <a:endParaRPr lang="en-US" dirty="0"/>
          </a:p>
        </p:txBody>
      </p:sp>
    </p:spTree>
    <p:extLst>
      <p:ext uri="{BB962C8B-B14F-4D97-AF65-F5344CB8AC3E}">
        <p14:creationId xmlns:p14="http://schemas.microsoft.com/office/powerpoint/2010/main" val="327492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very much for the introduction. </a:t>
            </a:r>
          </a:p>
          <a:p>
            <a:r>
              <a:rPr lang="en-US" baseline="0" dirty="0"/>
              <a:t>Hi, I am Cengiz. I am excited to be able to talk about my current and future research projects that I like a lot today.</a:t>
            </a:r>
          </a:p>
          <a:p>
            <a:r>
              <a:rPr lang="en-US" baseline="0" dirty="0"/>
              <a:t>My talk will be about digital modeling of visual data for assisting creativity. </a:t>
            </a:r>
          </a:p>
          <a:p>
            <a:r>
              <a:rPr lang="en-US" baseline="0" dirty="0"/>
              <a:t>But before that, I would like very briefly talk about my background.</a:t>
            </a:r>
          </a:p>
          <a:p>
            <a:endParaRPr lang="en-US" baseline="0" dirty="0"/>
          </a:p>
          <a:p>
            <a:r>
              <a:rPr lang="en-US" baseline="0" dirty="0" err="1"/>
              <a:t>Changil</a:t>
            </a:r>
            <a:r>
              <a:rPr lang="en-US" baseline="0" dirty="0"/>
              <a:t> – </a:t>
            </a:r>
            <a:r>
              <a:rPr lang="en-US" baseline="0" dirty="0" err="1"/>
              <a:t>lightfields</a:t>
            </a:r>
            <a:endParaRPr lang="en-US" baseline="0" dirty="0"/>
          </a:p>
          <a:p>
            <a:r>
              <a:rPr lang="en-US" baseline="0" dirty="0"/>
              <a:t>Il-</a:t>
            </a:r>
            <a:r>
              <a:rPr lang="en-US" baseline="0" dirty="0" err="1"/>
              <a:t>Kyu</a:t>
            </a:r>
            <a:r>
              <a:rPr lang="en-US" baseline="0" dirty="0"/>
              <a:t> – facial wrinkles</a:t>
            </a:r>
          </a:p>
          <a:p>
            <a:r>
              <a:rPr lang="en-US" baseline="0" dirty="0" err="1"/>
              <a:t>Byungsoo</a:t>
            </a:r>
            <a:r>
              <a:rPr lang="en-US" baseline="0" dirty="0"/>
              <a:t> – </a:t>
            </a:r>
            <a:r>
              <a:rPr lang="en-US" baseline="0" dirty="0" err="1"/>
              <a:t>vectorization</a:t>
            </a:r>
            <a:r>
              <a:rPr lang="en-US" baseline="0" dirty="0"/>
              <a:t> of images</a:t>
            </a:r>
          </a:p>
          <a:p>
            <a:r>
              <a:rPr lang="en-US" baseline="0" dirty="0" err="1"/>
              <a:t>Endri</a:t>
            </a:r>
            <a:r>
              <a:rPr lang="en-US" baseline="0" dirty="0"/>
              <a:t> – body, cloth, dynamics capture from videos</a:t>
            </a:r>
          </a:p>
          <a:p>
            <a:r>
              <a:rPr lang="en-US" baseline="0" dirty="0"/>
              <a:t>Riccardo – texture </a:t>
            </a:r>
            <a:r>
              <a:rPr lang="en-US" baseline="0" dirty="0" err="1"/>
              <a:t>sythesis</a:t>
            </a:r>
            <a:r>
              <a:rPr lang="en-US" baseline="0" dirty="0"/>
              <a:t>, learning based geometry processing</a:t>
            </a:r>
          </a:p>
          <a:p>
            <a:r>
              <a:rPr lang="en-US" baseline="0" dirty="0" err="1"/>
              <a:t>Dominik</a:t>
            </a:r>
            <a:r>
              <a:rPr lang="en-US" baseline="0" dirty="0"/>
              <a:t> &amp; </a:t>
            </a:r>
            <a:r>
              <a:rPr lang="en-US" baseline="0" dirty="0" err="1"/>
              <a:t>Endri</a:t>
            </a:r>
            <a:r>
              <a:rPr lang="en-US" baseline="0" dirty="0"/>
              <a:t> – data-based pose and motion synthesis </a:t>
            </a:r>
          </a:p>
          <a:p>
            <a:r>
              <a:rPr lang="en-US" baseline="0" dirty="0"/>
              <a:t>Cengiz – data-based retouching</a:t>
            </a:r>
          </a:p>
          <a:p>
            <a:r>
              <a:rPr lang="en-US" baseline="0" dirty="0"/>
              <a:t>Derek New.– sampling for rendering </a:t>
            </a:r>
          </a:p>
          <a:p>
            <a:r>
              <a:rPr lang="en-US" baseline="0" dirty="0" err="1"/>
              <a:t>Pelin</a:t>
            </a:r>
            <a:r>
              <a:rPr lang="en-US" baseline="0" dirty="0"/>
              <a:t> – multi-modal video understanding, video – text alignment</a:t>
            </a:r>
          </a:p>
          <a:p>
            <a:r>
              <a:rPr lang="en-US" baseline="0" dirty="0"/>
              <a:t>Marco – learning for scheduling, visual analytics</a:t>
            </a:r>
          </a:p>
          <a:p>
            <a:endParaRPr lang="en-US" baseline="0" dirty="0"/>
          </a:p>
          <a:p>
            <a:r>
              <a:rPr lang="en-US" baseline="0" dirty="0"/>
              <a:t>Body &amp; face modeling from images &amp; video</a:t>
            </a:r>
          </a:p>
          <a:p>
            <a:r>
              <a:rPr lang="en-US" baseline="0" dirty="0"/>
              <a:t>Video representations, data driven filtering</a:t>
            </a:r>
          </a:p>
          <a:p>
            <a:r>
              <a:rPr lang="en-US" baseline="0" dirty="0"/>
              <a:t>Joint geometry-video representations</a:t>
            </a:r>
          </a:p>
        </p:txBody>
      </p:sp>
    </p:spTree>
    <p:extLst>
      <p:ext uri="{BB962C8B-B14F-4D97-AF65-F5344CB8AC3E}">
        <p14:creationId xmlns:p14="http://schemas.microsoft.com/office/powerpoint/2010/main" val="600357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very much for the introduction. </a:t>
            </a:r>
          </a:p>
          <a:p>
            <a:r>
              <a:rPr lang="en-US" baseline="0" dirty="0"/>
              <a:t>Hi, I am Cengiz. I am excited to be able to talk about my current and future research projects that I like a lot today.</a:t>
            </a:r>
          </a:p>
          <a:p>
            <a:r>
              <a:rPr lang="en-US" baseline="0" dirty="0"/>
              <a:t>My talk will be about digital modeling of visual data for assisting creativity. </a:t>
            </a:r>
          </a:p>
          <a:p>
            <a:r>
              <a:rPr lang="en-US" baseline="0" dirty="0"/>
              <a:t>But before that, I would like very briefly talk about my background.</a:t>
            </a:r>
          </a:p>
          <a:p>
            <a:endParaRPr lang="en-US" baseline="0" dirty="0"/>
          </a:p>
          <a:p>
            <a:r>
              <a:rPr lang="en-US" baseline="0" dirty="0" err="1"/>
              <a:t>Changil</a:t>
            </a:r>
            <a:r>
              <a:rPr lang="en-US" baseline="0" dirty="0"/>
              <a:t> – </a:t>
            </a:r>
            <a:r>
              <a:rPr lang="en-US" baseline="0" dirty="0" err="1"/>
              <a:t>lightfields</a:t>
            </a:r>
            <a:endParaRPr lang="en-US" baseline="0" dirty="0"/>
          </a:p>
          <a:p>
            <a:r>
              <a:rPr lang="en-US" baseline="0" dirty="0"/>
              <a:t>Il-</a:t>
            </a:r>
            <a:r>
              <a:rPr lang="en-US" baseline="0" dirty="0" err="1"/>
              <a:t>Kyu</a:t>
            </a:r>
            <a:r>
              <a:rPr lang="en-US" baseline="0" dirty="0"/>
              <a:t> – facial wrinkles</a:t>
            </a:r>
          </a:p>
          <a:p>
            <a:r>
              <a:rPr lang="en-US" baseline="0" dirty="0" err="1"/>
              <a:t>Byungsoo</a:t>
            </a:r>
            <a:r>
              <a:rPr lang="en-US" baseline="0" dirty="0"/>
              <a:t> – </a:t>
            </a:r>
            <a:r>
              <a:rPr lang="en-US" baseline="0" dirty="0" err="1"/>
              <a:t>vectorization</a:t>
            </a:r>
            <a:r>
              <a:rPr lang="en-US" baseline="0" dirty="0"/>
              <a:t> of images</a:t>
            </a:r>
          </a:p>
          <a:p>
            <a:r>
              <a:rPr lang="en-US" baseline="0" dirty="0" err="1"/>
              <a:t>Endri</a:t>
            </a:r>
            <a:r>
              <a:rPr lang="en-US" baseline="0" dirty="0"/>
              <a:t> – body, cloth, dynamics capture from videos</a:t>
            </a:r>
          </a:p>
          <a:p>
            <a:r>
              <a:rPr lang="en-US" baseline="0" dirty="0"/>
              <a:t>Riccardo – texture </a:t>
            </a:r>
            <a:r>
              <a:rPr lang="en-US" baseline="0" dirty="0" err="1"/>
              <a:t>sythesis</a:t>
            </a:r>
            <a:r>
              <a:rPr lang="en-US" baseline="0" dirty="0"/>
              <a:t>, learning based geometry processing</a:t>
            </a:r>
          </a:p>
          <a:p>
            <a:r>
              <a:rPr lang="en-US" baseline="0" dirty="0" err="1"/>
              <a:t>Dominik</a:t>
            </a:r>
            <a:r>
              <a:rPr lang="en-US" baseline="0" dirty="0"/>
              <a:t> &amp; </a:t>
            </a:r>
            <a:r>
              <a:rPr lang="en-US" baseline="0" dirty="0" err="1"/>
              <a:t>Endri</a:t>
            </a:r>
            <a:r>
              <a:rPr lang="en-US" baseline="0" dirty="0"/>
              <a:t> – data-based pose and motion synthesis </a:t>
            </a:r>
          </a:p>
          <a:p>
            <a:r>
              <a:rPr lang="en-US" baseline="0" dirty="0"/>
              <a:t>Cengiz – data-based retouching</a:t>
            </a:r>
          </a:p>
          <a:p>
            <a:r>
              <a:rPr lang="en-US" baseline="0" dirty="0"/>
              <a:t>Derek New.– sampling for rendering </a:t>
            </a:r>
          </a:p>
          <a:p>
            <a:r>
              <a:rPr lang="en-US" baseline="0" dirty="0" err="1"/>
              <a:t>Pelin</a:t>
            </a:r>
            <a:r>
              <a:rPr lang="en-US" baseline="0" dirty="0"/>
              <a:t> – multi-modal video understanding, video – text alignment</a:t>
            </a:r>
          </a:p>
          <a:p>
            <a:r>
              <a:rPr lang="en-US" baseline="0" dirty="0"/>
              <a:t>Marco – learning for scheduling, visual analytics</a:t>
            </a:r>
          </a:p>
          <a:p>
            <a:endParaRPr lang="en-US" baseline="0" dirty="0"/>
          </a:p>
          <a:p>
            <a:r>
              <a:rPr lang="en-US" baseline="0" dirty="0"/>
              <a:t>Body &amp; face modeling from images &amp; video</a:t>
            </a:r>
          </a:p>
          <a:p>
            <a:r>
              <a:rPr lang="en-US" baseline="0" dirty="0"/>
              <a:t>Video representations, data driven filtering</a:t>
            </a:r>
          </a:p>
          <a:p>
            <a:r>
              <a:rPr lang="en-US" baseline="0" dirty="0"/>
              <a:t>Joint geometry-video representations</a:t>
            </a:r>
          </a:p>
        </p:txBody>
      </p:sp>
    </p:spTree>
    <p:extLst>
      <p:ext uri="{BB962C8B-B14F-4D97-AF65-F5344CB8AC3E}">
        <p14:creationId xmlns:p14="http://schemas.microsoft.com/office/powerpoint/2010/main" val="15501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642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4582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621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0173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9325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41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46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64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64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64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080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250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81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Bullets &amp; Photo 2H">
    <p:spTree>
      <p:nvGrpSpPr>
        <p:cNvPr id="1" name=""/>
        <p:cNvGrpSpPr/>
        <p:nvPr/>
      </p:nvGrpSpPr>
      <p:grpSpPr>
        <a:xfrm>
          <a:off x="0" y="0"/>
          <a:ext cx="0" cy="0"/>
          <a:chOff x="0" y="0"/>
          <a:chExt cx="0" cy="0"/>
        </a:xfrm>
      </p:grpSpPr>
      <p:sp>
        <p:nvSpPr>
          <p:cNvPr id="51" name="Shape 51"/>
          <p:cNvSpPr>
            <a:spLocks noGrp="1"/>
          </p:cNvSpPr>
          <p:nvPr>
            <p:ph type="title"/>
          </p:nvPr>
        </p:nvSpPr>
        <p:spPr>
          <a:xfrm>
            <a:off x="152400" y="100013"/>
            <a:ext cx="8839200" cy="466725"/>
          </a:xfrm>
          <a:prstGeom prst="rect">
            <a:avLst/>
          </a:prstGeom>
        </p:spPr>
        <p:txBody>
          <a:bodyPr lIns="0" tIns="0" rIns="0" bIns="0">
            <a:normAutofit/>
          </a:bodyPr>
          <a:lstStyle>
            <a:lvl1pPr algn="l" defTabSz="309563">
              <a:defRPr sz="2700">
                <a:solidFill>
                  <a:srgbClr val="393328"/>
                </a:solidFill>
                <a:uFillTx/>
                <a:latin typeface="+mj-lt"/>
                <a:ea typeface="+mj-ea"/>
                <a:cs typeface="+mj-cs"/>
                <a:sym typeface="Helvetica Neue Light"/>
              </a:defRPr>
            </a:lvl1pPr>
          </a:lstStyle>
          <a:p>
            <a:pPr lvl="0">
              <a:defRPr sz="1800">
                <a:solidFill>
                  <a:srgbClr val="000000"/>
                </a:solidFill>
              </a:defRPr>
            </a:pPr>
            <a:r>
              <a:rPr sz="2700">
                <a:solidFill>
                  <a:srgbClr val="393328"/>
                </a:solidFill>
              </a:rPr>
              <a:t>Title Text</a:t>
            </a:r>
          </a:p>
        </p:txBody>
      </p:sp>
      <p:sp>
        <p:nvSpPr>
          <p:cNvPr id="52" name="Shape 52"/>
          <p:cNvSpPr>
            <a:spLocks noGrp="1"/>
          </p:cNvSpPr>
          <p:nvPr>
            <p:ph type="body" idx="1"/>
          </p:nvPr>
        </p:nvSpPr>
        <p:spPr>
          <a:xfrm>
            <a:off x="474135" y="795338"/>
            <a:ext cx="8195731" cy="1619250"/>
          </a:xfrm>
          <a:prstGeom prst="rect">
            <a:avLst/>
          </a:prstGeom>
        </p:spPr>
        <p:txBody>
          <a:bodyPr lIns="0" tIns="0" rIns="0" bIns="0"/>
          <a:lstStyle>
            <a:lvl1pPr marL="0" indent="0" defTabSz="309563">
              <a:spcBef>
                <a:spcPts val="1125"/>
              </a:spcBef>
              <a:buClrTx/>
              <a:buSzPct val="25000"/>
              <a:buFontTx/>
              <a:buBlip>
                <a:blip r:embed="rId2"/>
              </a:buBlip>
              <a:defRPr sz="1900">
                <a:solidFill>
                  <a:srgbClr val="393328"/>
                </a:solidFill>
                <a:uFillTx/>
                <a:latin typeface="+mj-lt"/>
                <a:ea typeface="+mj-ea"/>
                <a:cs typeface="+mj-cs"/>
                <a:sym typeface="Helvetica Neue Light"/>
              </a:defRPr>
            </a:lvl1pPr>
            <a:lvl2pPr marL="133350" indent="-133350" defTabSz="309563">
              <a:buClrTx/>
              <a:buSzPct val="25000"/>
              <a:buFontTx/>
              <a:buBlip>
                <a:blip r:embed="rId2"/>
              </a:buBlip>
              <a:defRPr sz="1500">
                <a:solidFill>
                  <a:srgbClr val="393328"/>
                </a:solidFill>
                <a:uFillTx/>
                <a:latin typeface="+mj-lt"/>
                <a:ea typeface="+mj-ea"/>
                <a:cs typeface="+mj-cs"/>
                <a:sym typeface="Helvetica Neue Light"/>
              </a:defRPr>
            </a:lvl2pPr>
            <a:lvl3pPr marL="266700" indent="-266700" defTabSz="309563">
              <a:buClrTx/>
              <a:buSzPct val="25000"/>
              <a:buFontTx/>
              <a:buBlip>
                <a:blip r:embed="rId2"/>
              </a:buBlip>
              <a:defRPr sz="1500">
                <a:solidFill>
                  <a:srgbClr val="393328"/>
                </a:solidFill>
                <a:uFillTx/>
                <a:latin typeface="+mj-lt"/>
                <a:ea typeface="+mj-ea"/>
                <a:cs typeface="+mj-cs"/>
                <a:sym typeface="Helvetica Neue Light"/>
              </a:defRPr>
            </a:lvl3pPr>
            <a:lvl4pPr marL="400050" indent="-400050" defTabSz="309563">
              <a:buClrTx/>
              <a:buSzPct val="25000"/>
              <a:buFontTx/>
              <a:buBlip>
                <a:blip r:embed="rId2"/>
              </a:buBlip>
              <a:defRPr sz="1500">
                <a:solidFill>
                  <a:srgbClr val="393328"/>
                </a:solidFill>
                <a:uFillTx/>
                <a:latin typeface="+mj-lt"/>
                <a:ea typeface="+mj-ea"/>
                <a:cs typeface="+mj-cs"/>
                <a:sym typeface="Helvetica Neue Light"/>
              </a:defRPr>
            </a:lvl4pPr>
            <a:lvl5pPr marL="533400" indent="-533400" defTabSz="309563">
              <a:buClrTx/>
              <a:buSzPct val="25000"/>
              <a:buFontTx/>
              <a:buBlip>
                <a:blip r:embed="rId2"/>
              </a:buBlip>
              <a:defRPr sz="1500">
                <a:solidFill>
                  <a:srgbClr val="393328"/>
                </a:solidFill>
                <a:uFillTx/>
                <a:latin typeface="+mj-lt"/>
                <a:ea typeface="+mj-ea"/>
                <a:cs typeface="+mj-cs"/>
                <a:sym typeface="Helvetica Neue Light"/>
              </a:defRPr>
            </a:lvl5pPr>
          </a:lstStyle>
          <a:p>
            <a:pPr lvl="0">
              <a:defRPr sz="1800">
                <a:solidFill>
                  <a:srgbClr val="000000"/>
                </a:solidFill>
              </a:defRPr>
            </a:pPr>
            <a:r>
              <a:rPr sz="1900">
                <a:solidFill>
                  <a:srgbClr val="393328"/>
                </a:solidFill>
              </a:rPr>
              <a:t>Body Level One</a:t>
            </a:r>
          </a:p>
          <a:p>
            <a:pPr lvl="1">
              <a:defRPr sz="1800">
                <a:solidFill>
                  <a:srgbClr val="000000"/>
                </a:solidFill>
              </a:defRPr>
            </a:pPr>
            <a:r>
              <a:rPr sz="1500">
                <a:solidFill>
                  <a:srgbClr val="393328"/>
                </a:solidFill>
              </a:rPr>
              <a:t>Body Level Two</a:t>
            </a:r>
          </a:p>
          <a:p>
            <a:pPr lvl="2">
              <a:defRPr sz="1800">
                <a:solidFill>
                  <a:srgbClr val="000000"/>
                </a:solidFill>
              </a:defRPr>
            </a:pPr>
            <a:r>
              <a:rPr sz="1500">
                <a:solidFill>
                  <a:srgbClr val="393328"/>
                </a:solidFill>
              </a:rPr>
              <a:t>Body Level Three</a:t>
            </a:r>
          </a:p>
          <a:p>
            <a:pPr lvl="3">
              <a:defRPr sz="1800">
                <a:solidFill>
                  <a:srgbClr val="000000"/>
                </a:solidFill>
              </a:defRPr>
            </a:pPr>
            <a:r>
              <a:rPr sz="1500">
                <a:solidFill>
                  <a:srgbClr val="393328"/>
                </a:solidFill>
              </a:rPr>
              <a:t>Body Level Four</a:t>
            </a:r>
          </a:p>
          <a:p>
            <a:pPr lvl="4">
              <a:defRPr sz="1800">
                <a:solidFill>
                  <a:srgbClr val="000000"/>
                </a:solidFill>
              </a:defRPr>
            </a:pPr>
            <a:r>
              <a:rPr sz="1500">
                <a:solidFill>
                  <a:srgbClr val="393328"/>
                </a:solidFill>
              </a:rP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2H">
    <p:spTree>
      <p:nvGrpSpPr>
        <p:cNvPr id="1" name=""/>
        <p:cNvGrpSpPr/>
        <p:nvPr/>
      </p:nvGrpSpPr>
      <p:grpSpPr>
        <a:xfrm>
          <a:off x="0" y="0"/>
          <a:ext cx="0" cy="0"/>
          <a:chOff x="0" y="0"/>
          <a:chExt cx="0" cy="0"/>
        </a:xfrm>
      </p:grpSpPr>
      <p:sp>
        <p:nvSpPr>
          <p:cNvPr id="142" name="Shape 142"/>
          <p:cNvSpPr>
            <a:spLocks noGrp="1"/>
          </p:cNvSpPr>
          <p:nvPr>
            <p:ph type="title"/>
          </p:nvPr>
        </p:nvSpPr>
        <p:spPr>
          <a:xfrm>
            <a:off x="152400" y="80963"/>
            <a:ext cx="8839200" cy="466725"/>
          </a:xfrm>
          <a:prstGeom prst="rect">
            <a:avLst/>
          </a:prstGeom>
        </p:spPr>
        <p:txBody>
          <a:bodyPr lIns="0" tIns="0" rIns="0" bIns="0" anchor="b">
            <a:normAutofit/>
          </a:bodyPr>
          <a:lstStyle>
            <a:lvl1pPr algn="l" defTabSz="309563">
              <a:defRPr sz="2700">
                <a:solidFill>
                  <a:srgbClr val="393328"/>
                </a:solidFill>
                <a:uFillTx/>
                <a:latin typeface="+mj-lt"/>
                <a:ea typeface="+mj-ea"/>
                <a:cs typeface="+mj-cs"/>
                <a:sym typeface="Helvetica Neue Light"/>
              </a:defRPr>
            </a:lvl1pPr>
          </a:lstStyle>
          <a:p>
            <a:pPr lvl="0">
              <a:defRPr sz="1800">
                <a:solidFill>
                  <a:srgbClr val="000000"/>
                </a:solidFill>
              </a:defRPr>
            </a:pPr>
            <a:r>
              <a:rPr sz="2700">
                <a:solidFill>
                  <a:srgbClr val="393328"/>
                </a:solidFill>
              </a:rPr>
              <a:t>Title Text</a:t>
            </a:r>
          </a:p>
        </p:txBody>
      </p:sp>
      <p:sp>
        <p:nvSpPr>
          <p:cNvPr id="144" name="Shape 144"/>
          <p:cNvSpPr>
            <a:spLocks noGrp="1"/>
          </p:cNvSpPr>
          <p:nvPr>
            <p:ph type="body" idx="1"/>
          </p:nvPr>
        </p:nvSpPr>
        <p:spPr>
          <a:xfrm>
            <a:off x="474135" y="795338"/>
            <a:ext cx="8195731" cy="1619250"/>
          </a:xfrm>
          <a:prstGeom prst="rect">
            <a:avLst/>
          </a:prstGeom>
        </p:spPr>
        <p:txBody>
          <a:bodyPr lIns="0" tIns="0" rIns="0" bIns="0"/>
          <a:lstStyle>
            <a:lvl1pPr marL="0" indent="0" defTabSz="309563">
              <a:spcBef>
                <a:spcPts val="1125"/>
              </a:spcBef>
              <a:buClrTx/>
              <a:buSzPct val="25000"/>
              <a:buFontTx/>
              <a:buBlip>
                <a:blip r:embed="rId2"/>
              </a:buBlip>
              <a:defRPr sz="1900">
                <a:solidFill>
                  <a:srgbClr val="393328"/>
                </a:solidFill>
                <a:uFillTx/>
                <a:latin typeface="+mj-lt"/>
                <a:ea typeface="+mj-ea"/>
                <a:cs typeface="+mj-cs"/>
                <a:sym typeface="Helvetica Neue Light"/>
              </a:defRPr>
            </a:lvl1pPr>
            <a:lvl2pPr marL="133350" indent="-133350" defTabSz="309563">
              <a:buClrTx/>
              <a:buSzPct val="25000"/>
              <a:buFontTx/>
              <a:buBlip>
                <a:blip r:embed="rId2"/>
              </a:buBlip>
              <a:defRPr sz="1700">
                <a:solidFill>
                  <a:srgbClr val="393328"/>
                </a:solidFill>
                <a:uFillTx/>
                <a:latin typeface="Helvetica Neue Thin"/>
                <a:ea typeface="Helvetica Neue Thin"/>
                <a:cs typeface="Helvetica Neue Thin"/>
                <a:sym typeface="Helvetica Neue Thin"/>
              </a:defRPr>
            </a:lvl2pPr>
            <a:lvl3pPr marL="266700" indent="-266700" defTabSz="309563">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3pPr>
            <a:lvl4pPr marL="400050" indent="-40005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4pPr>
            <a:lvl5pPr marL="533400" indent="-53340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5pPr>
          </a:lstStyle>
          <a:p>
            <a:pPr lvl="0">
              <a:defRPr sz="1800">
                <a:solidFill>
                  <a:srgbClr val="000000"/>
                </a:solidFill>
              </a:defRPr>
            </a:pPr>
            <a:r>
              <a:rPr sz="1900">
                <a:solidFill>
                  <a:srgbClr val="393328"/>
                </a:solidFill>
              </a:rPr>
              <a:t>Body Level One</a:t>
            </a:r>
          </a:p>
          <a:p>
            <a:pPr lvl="1">
              <a:defRPr sz="1800">
                <a:solidFill>
                  <a:srgbClr val="000000"/>
                </a:solidFill>
              </a:defRPr>
            </a:pPr>
            <a:r>
              <a:rPr sz="1700">
                <a:solidFill>
                  <a:srgbClr val="393328"/>
                </a:solidFill>
              </a:rPr>
              <a:t>Body Level Two</a:t>
            </a:r>
          </a:p>
          <a:p>
            <a:pPr lvl="2">
              <a:defRPr sz="1800">
                <a:solidFill>
                  <a:srgbClr val="000000"/>
                </a:solidFill>
              </a:defRPr>
            </a:pPr>
            <a:r>
              <a:rPr sz="1500">
                <a:solidFill>
                  <a:srgbClr val="393328"/>
                </a:solidFill>
              </a:rPr>
              <a:t>Body Level Three</a:t>
            </a:r>
          </a:p>
          <a:p>
            <a:pPr lvl="3">
              <a:defRPr sz="1800">
                <a:solidFill>
                  <a:srgbClr val="000000"/>
                </a:solidFill>
              </a:defRPr>
            </a:pPr>
            <a:r>
              <a:rPr sz="1500">
                <a:solidFill>
                  <a:srgbClr val="393328"/>
                </a:solidFill>
              </a:rPr>
              <a:t>Body Level Four</a:t>
            </a:r>
          </a:p>
          <a:p>
            <a:pPr lvl="4">
              <a:defRPr sz="1800">
                <a:solidFill>
                  <a:srgbClr val="000000"/>
                </a:solidFill>
              </a:defRPr>
            </a:pPr>
            <a:r>
              <a:rPr sz="1500">
                <a:solidFill>
                  <a:srgbClr val="393328"/>
                </a:solidFill>
              </a:rP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60" name="Shape 160"/>
          <p:cNvSpPr/>
          <p:nvPr/>
        </p:nvSpPr>
        <p:spPr>
          <a:xfrm>
            <a:off x="4572000" y="6838950"/>
            <a:ext cx="2414372" cy="215444"/>
          </a:xfrm>
          <a:prstGeom prst="rect">
            <a:avLst/>
          </a:prstGeom>
          <a:ln w="12700">
            <a:miter lim="400000"/>
          </a:ln>
          <a:extLst>
            <a:ext uri="{C572A759-6A51-4108-AA02-DFA0A04FC94B}">
              <ma14:wrappingTextBoxFlag xmlns:ma14="http://schemas.microsoft.com/office/mac/drawingml/2011/main" val="1"/>
            </a:ext>
          </a:extLst>
        </p:spPr>
        <p:txBody>
          <a:bodyPr lIns="45720" tIns="45720" rIns="45720" bIns="45720">
            <a:spAutoFit/>
          </a:bodyPr>
          <a:lstStyle>
            <a:lvl1pPr algn="r" defTabSz="914400">
              <a:defRPr sz="2000">
                <a:solidFill>
                  <a:srgbClr val="808080"/>
                </a:solidFill>
                <a:latin typeface="Calibri"/>
                <a:ea typeface="Calibri"/>
                <a:cs typeface="Calibri"/>
                <a:sym typeface="Calibri"/>
              </a:defRPr>
            </a:lvl1pPr>
          </a:lstStyle>
          <a:p>
            <a:pPr lvl="0">
              <a:defRPr sz="1800">
                <a:solidFill>
                  <a:srgbClr val="000000"/>
                </a:solidFill>
              </a:defRPr>
            </a:pPr>
            <a:r>
              <a:rPr sz="800">
                <a:solidFill>
                  <a:srgbClr val="808080"/>
                </a:solidFill>
              </a:rPr>
              <a:t>FOR TWDC INTERNAL USE ONLY, DO NOT DISTRIBUTE </a:t>
            </a:r>
          </a:p>
        </p:txBody>
      </p:sp>
      <p:sp>
        <p:nvSpPr>
          <p:cNvPr id="162" name="Shape 162"/>
          <p:cNvSpPr>
            <a:spLocks noGrp="1"/>
          </p:cNvSpPr>
          <p:nvPr>
            <p:ph type="title"/>
          </p:nvPr>
        </p:nvSpPr>
        <p:spPr>
          <a:xfrm>
            <a:off x="457200" y="79772"/>
            <a:ext cx="8229600" cy="1383506"/>
          </a:xfrm>
          <a:prstGeom prst="rect">
            <a:avLst/>
          </a:prstGeom>
        </p:spPr>
        <p:txBody>
          <a:bodyPr lIns="45720" tIns="45720" rIns="45720" bIns="45720">
            <a:normAutofit/>
          </a:bodyPr>
          <a:lstStyle>
            <a:lvl1pPr defTabSz="342900">
              <a:defRPr sz="4400">
                <a:uFillTx/>
              </a:defRPr>
            </a:lvl1pPr>
          </a:lstStyle>
          <a:p>
            <a:pPr lvl="0">
              <a:defRPr sz="1800"/>
            </a:pPr>
            <a:r>
              <a:rPr sz="4400"/>
              <a:t>Title Text</a:t>
            </a:r>
          </a:p>
        </p:txBody>
      </p:sp>
      <p:sp>
        <p:nvSpPr>
          <p:cNvPr id="163" name="Shape 163"/>
          <p:cNvSpPr>
            <a:spLocks noGrp="1"/>
          </p:cNvSpPr>
          <p:nvPr>
            <p:ph type="body" idx="1"/>
          </p:nvPr>
        </p:nvSpPr>
        <p:spPr>
          <a:xfrm>
            <a:off x="457200" y="1463278"/>
            <a:ext cx="8229600" cy="3680222"/>
          </a:xfrm>
          <a:prstGeom prst="rect">
            <a:avLst/>
          </a:prstGeom>
        </p:spPr>
        <p:txBody>
          <a:bodyPr lIns="45720" tIns="45720" rIns="45720" bIns="45720">
            <a:normAutofit/>
          </a:bodyPr>
          <a:lstStyle>
            <a:lvl1pPr marL="337542" indent="-337542" defTabSz="342900">
              <a:spcBef>
                <a:spcPts val="263"/>
              </a:spcBef>
              <a:buClrTx/>
              <a:defRPr sz="3200">
                <a:uFillTx/>
              </a:defRPr>
            </a:lvl1pPr>
            <a:lvl2pPr marL="492919" indent="-321469" defTabSz="342900">
              <a:spcBef>
                <a:spcPts val="263"/>
              </a:spcBef>
              <a:buClrTx/>
              <a:buChar char="–"/>
              <a:defRPr sz="3200">
                <a:uFillTx/>
              </a:defRPr>
            </a:lvl2pPr>
            <a:lvl3pPr marL="642938" indent="-300038" defTabSz="342900">
              <a:spcBef>
                <a:spcPts val="263"/>
              </a:spcBef>
              <a:buClrTx/>
              <a:defRPr sz="3200">
                <a:uFillTx/>
              </a:defRPr>
            </a:lvl3pPr>
            <a:lvl4pPr marL="874395" indent="-360045" defTabSz="342900">
              <a:spcBef>
                <a:spcPts val="263"/>
              </a:spcBef>
              <a:buClrTx/>
              <a:buChar char="–"/>
              <a:defRPr sz="3200">
                <a:uFillTx/>
              </a:defRPr>
            </a:lvl4pPr>
            <a:lvl5pPr marL="1045845" indent="-360045" defTabSz="342900">
              <a:spcBef>
                <a:spcPts val="263"/>
              </a:spcBef>
              <a:buClrTx/>
              <a:buChar char="»"/>
              <a:defRPr sz="3200">
                <a:uFillTx/>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64" name="Shape 164"/>
          <p:cNvSpPr>
            <a:spLocks noGrp="1"/>
          </p:cNvSpPr>
          <p:nvPr>
            <p:ph type="sldNum" sz="quarter" idx="2"/>
          </p:nvPr>
        </p:nvSpPr>
        <p:spPr>
          <a:xfrm>
            <a:off x="6553200" y="4767267"/>
            <a:ext cx="2133600" cy="372428"/>
          </a:xfrm>
          <a:prstGeom prst="rect">
            <a:avLst/>
          </a:prstGeom>
          <a:ln>
            <a:miter lim="400000"/>
          </a:ln>
        </p:spPr>
        <p:txBody>
          <a:bodyPr wrap="square" lIns="45720" tIns="45720" rIns="45720" bIns="45720" anchor="t"/>
          <a:lstStyle>
            <a:lvl1pPr algn="l" defTabSz="342900">
              <a:defRPr sz="1800">
                <a:solidFill>
                  <a:srgbClr val="000000"/>
                </a:solidFill>
                <a:uFillTx/>
              </a:defRPr>
            </a:lvl1p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ection Title (Start a group of pro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8600" y="2400300"/>
            <a:ext cx="8686800" cy="857250"/>
          </a:xfrm>
        </p:spPr>
        <p:txBody>
          <a:bodyPr>
            <a:normAutofit/>
          </a:bodyPr>
          <a:lstStyle>
            <a:lvl1pPr algn="r">
              <a:defRPr sz="4800" b="1" cap="small" baseline="0"/>
            </a:lvl1pPr>
          </a:lstStyle>
          <a:p>
            <a:r>
              <a:rPr lang="de-DE" dirty="0" smtClean="0"/>
              <a:t>Add Project Group Title </a:t>
            </a:r>
            <a:endParaRPr lang="en-US" dirty="0"/>
          </a:p>
        </p:txBody>
      </p:sp>
      <p:sp>
        <p:nvSpPr>
          <p:cNvPr id="3" name="Datumsplatzhalter 2"/>
          <p:cNvSpPr>
            <a:spLocks noGrp="1"/>
          </p:cNvSpPr>
          <p:nvPr>
            <p:ph type="dt" sz="half" idx="10"/>
          </p:nvPr>
        </p:nvSpPr>
        <p:spPr>
          <a:xfrm>
            <a:off x="7543800" y="5029200"/>
            <a:ext cx="990600" cy="114300"/>
          </a:xfrm>
          <a:prstGeom prst="rect">
            <a:avLst/>
          </a:prstGeom>
        </p:spPr>
        <p:txBody>
          <a:bodyPr lIns="91430" tIns="45715" rIns="91430" bIns="45715"/>
          <a:lstStyle/>
          <a:p>
            <a:endParaRPr lang="en-US"/>
          </a:p>
        </p:txBody>
      </p:sp>
      <p:sp>
        <p:nvSpPr>
          <p:cNvPr id="5" name="Foliennummernplatzhalter 4"/>
          <p:cNvSpPr>
            <a:spLocks noGrp="1"/>
          </p:cNvSpPr>
          <p:nvPr>
            <p:ph type="sldNum" sz="quarter" idx="12"/>
          </p:nvPr>
        </p:nvSpPr>
        <p:spPr>
          <a:xfrm>
            <a:off x="8818292" y="4970939"/>
            <a:ext cx="325710" cy="230822"/>
          </a:xfrm>
          <a:prstGeom prst="rect">
            <a:avLst/>
          </a:prstGeom>
        </p:spPr>
        <p:txBody>
          <a:bodyPr lIns="91430" tIns="45715" rIns="91430" bIns="45715"/>
          <a:lstStyle/>
          <a:p>
            <a:fld id="{B6F15528-21DE-4FAA-801E-634DDDAF4B2B}" type="slidenum">
              <a:rPr lang="en-US" smtClean="0"/>
              <a:pPr/>
              <a:t>‹#›</a:t>
            </a:fld>
            <a:endParaRPr lang="en-US"/>
          </a:p>
        </p:txBody>
      </p:sp>
    </p:spTree>
    <p:extLst>
      <p:ext uri="{BB962C8B-B14F-4D97-AF65-F5344CB8AC3E}">
        <p14:creationId xmlns:p14="http://schemas.microsoft.com/office/powerpoint/2010/main" val="42315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Section Title (Start a group of pro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8600" y="2400300"/>
            <a:ext cx="8686800" cy="857250"/>
          </a:xfrm>
        </p:spPr>
        <p:txBody>
          <a:bodyPr>
            <a:normAutofit/>
          </a:bodyPr>
          <a:lstStyle>
            <a:lvl1pPr algn="r">
              <a:defRPr sz="4800" b="1" cap="small" baseline="0"/>
            </a:lvl1pPr>
          </a:lstStyle>
          <a:p>
            <a:r>
              <a:rPr lang="de-DE" dirty="0" smtClean="0"/>
              <a:t>Add Project Group Title </a:t>
            </a:r>
            <a:endParaRPr lang="en-US" dirty="0"/>
          </a:p>
        </p:txBody>
      </p:sp>
      <p:sp>
        <p:nvSpPr>
          <p:cNvPr id="3" name="Datumsplatzhalter 2"/>
          <p:cNvSpPr>
            <a:spLocks noGrp="1"/>
          </p:cNvSpPr>
          <p:nvPr>
            <p:ph type="dt" sz="half" idx="10"/>
          </p:nvPr>
        </p:nvSpPr>
        <p:spPr>
          <a:xfrm>
            <a:off x="7543800" y="5029200"/>
            <a:ext cx="990600" cy="114300"/>
          </a:xfrm>
          <a:prstGeom prst="rect">
            <a:avLst/>
          </a:prstGeom>
        </p:spPr>
        <p:txBody>
          <a:bodyPr lIns="91430" tIns="45715" rIns="91430" bIns="45715"/>
          <a:lstStyle/>
          <a:p>
            <a:endParaRPr lang="en-US"/>
          </a:p>
        </p:txBody>
      </p:sp>
      <p:sp>
        <p:nvSpPr>
          <p:cNvPr id="5" name="Foliennummernplatzhalter 4"/>
          <p:cNvSpPr>
            <a:spLocks noGrp="1"/>
          </p:cNvSpPr>
          <p:nvPr>
            <p:ph type="sldNum" sz="quarter" idx="12"/>
          </p:nvPr>
        </p:nvSpPr>
        <p:spPr>
          <a:xfrm>
            <a:off x="8818292" y="4970939"/>
            <a:ext cx="325710" cy="230822"/>
          </a:xfrm>
          <a:prstGeom prst="rect">
            <a:avLst/>
          </a:prstGeom>
        </p:spPr>
        <p:txBody>
          <a:bodyPr lIns="91430" tIns="45715" rIns="91430" bIns="45715"/>
          <a:lstStyle/>
          <a:p>
            <a:fld id="{B6F15528-21DE-4FAA-801E-634DDDAF4B2B}" type="slidenum">
              <a:rPr lang="en-US" smtClean="0"/>
              <a:pPr/>
              <a:t>‹#›</a:t>
            </a:fld>
            <a:endParaRPr lang="en-US"/>
          </a:p>
        </p:txBody>
      </p:sp>
    </p:spTree>
    <p:extLst>
      <p:ext uri="{BB962C8B-B14F-4D97-AF65-F5344CB8AC3E}">
        <p14:creationId xmlns:p14="http://schemas.microsoft.com/office/powerpoint/2010/main" val="390962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Section Title (Start a group of pro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8600" y="2400300"/>
            <a:ext cx="8686800" cy="857250"/>
          </a:xfrm>
        </p:spPr>
        <p:txBody>
          <a:bodyPr>
            <a:normAutofit/>
          </a:bodyPr>
          <a:lstStyle>
            <a:lvl1pPr algn="r">
              <a:defRPr sz="4800" b="1" cap="small" baseline="0"/>
            </a:lvl1pPr>
          </a:lstStyle>
          <a:p>
            <a:r>
              <a:rPr lang="de-DE" dirty="0" smtClean="0"/>
              <a:t>Add Project Group Title </a:t>
            </a:r>
            <a:endParaRPr lang="en-US" dirty="0"/>
          </a:p>
        </p:txBody>
      </p:sp>
      <p:sp>
        <p:nvSpPr>
          <p:cNvPr id="3" name="Datumsplatzhalter 2"/>
          <p:cNvSpPr>
            <a:spLocks noGrp="1"/>
          </p:cNvSpPr>
          <p:nvPr>
            <p:ph type="dt" sz="half" idx="10"/>
          </p:nvPr>
        </p:nvSpPr>
        <p:spPr>
          <a:xfrm>
            <a:off x="7543800" y="5029200"/>
            <a:ext cx="990600" cy="114300"/>
          </a:xfrm>
          <a:prstGeom prst="rect">
            <a:avLst/>
          </a:prstGeom>
        </p:spPr>
        <p:txBody>
          <a:bodyPr lIns="91430" tIns="45715" rIns="91430" bIns="45715"/>
          <a:lstStyle/>
          <a:p>
            <a:endParaRPr lang="en-US"/>
          </a:p>
        </p:txBody>
      </p:sp>
      <p:sp>
        <p:nvSpPr>
          <p:cNvPr id="5" name="Foliennummernplatzhalter 4"/>
          <p:cNvSpPr>
            <a:spLocks noGrp="1"/>
          </p:cNvSpPr>
          <p:nvPr>
            <p:ph type="sldNum" sz="quarter" idx="12"/>
          </p:nvPr>
        </p:nvSpPr>
        <p:spPr>
          <a:xfrm>
            <a:off x="8818292" y="4970939"/>
            <a:ext cx="325710" cy="230822"/>
          </a:xfrm>
          <a:prstGeom prst="rect">
            <a:avLst/>
          </a:prstGeom>
        </p:spPr>
        <p:txBody>
          <a:bodyPr lIns="91430" tIns="45715" rIns="91430" bIns="45715"/>
          <a:lstStyle/>
          <a:p>
            <a:fld id="{B6F15528-21DE-4FAA-801E-634DDDAF4B2B}" type="slidenum">
              <a:rPr lang="en-US" smtClean="0"/>
              <a:pPr/>
              <a:t>‹#›</a:t>
            </a:fld>
            <a:endParaRPr lang="en-US"/>
          </a:p>
        </p:txBody>
      </p:sp>
    </p:spTree>
    <p:extLst>
      <p:ext uri="{BB962C8B-B14F-4D97-AF65-F5344CB8AC3E}">
        <p14:creationId xmlns:p14="http://schemas.microsoft.com/office/powerpoint/2010/main" val="191485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Tree>
    <p:extLst>
      <p:ext uri="{BB962C8B-B14F-4D97-AF65-F5344CB8AC3E}">
        <p14:creationId xmlns:p14="http://schemas.microsoft.com/office/powerpoint/2010/main" val="15297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Movie Preferre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Movi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Black">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ovie Black">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Title and Content copy 1">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p>
            <a:pPr lvl="0">
              <a:defRPr sz="1800">
                <a:uFillTx/>
              </a:defRPr>
            </a:pPr>
            <a:r>
              <a:rPr sz="3300">
                <a:uFill>
                  <a:solidFill/>
                </a:uFill>
              </a:rPr>
              <a:t>Title Text</a:t>
            </a:r>
          </a:p>
        </p:txBody>
      </p:sp>
      <p:sp>
        <p:nvSpPr>
          <p:cNvPr id="125" name="Shape 125"/>
          <p:cNvSpPr>
            <a:spLocks noGrp="1"/>
          </p:cNvSpPr>
          <p:nvPr>
            <p:ph type="body" idx="1"/>
          </p:nvPr>
        </p:nvSpPr>
        <p:spPr>
          <a:prstGeom prst="rect">
            <a:avLst/>
          </a:prstGeom>
        </p:spPr>
        <p:txBody>
          <a:bodyPr/>
          <a:lstStyle>
            <a:lvl2pPr marL="278606" indent="-107156">
              <a:spcBef>
                <a:spcPts val="488"/>
              </a:spcBef>
              <a:buChar char="–"/>
              <a:defRPr sz="2100"/>
            </a:lvl2pPr>
            <a:lvl3pPr marL="428625" indent="-85725">
              <a:spcBef>
                <a:spcPts val="413"/>
              </a:spcBef>
              <a:defRPr sz="1800"/>
            </a:lvl3pPr>
            <a:lvl4pPr marL="600075" indent="-85725">
              <a:spcBef>
                <a:spcPts val="338"/>
              </a:spcBef>
              <a:buChar char="–"/>
              <a:defRPr sz="1500"/>
            </a:lvl4pPr>
            <a:lvl5pPr marL="771525" indent="-85725">
              <a:spcBef>
                <a:spcPts val="338"/>
              </a:spcBef>
              <a:buChar char="»"/>
              <a:defRPr sz="1500"/>
            </a:lvl5pPr>
          </a:lstStyle>
          <a:p>
            <a:pPr lvl="0">
              <a:defRPr sz="1800">
                <a:uFillTx/>
              </a:defRPr>
            </a:pPr>
            <a:r>
              <a:rPr sz="2400">
                <a:uFill>
                  <a:solidFill/>
                </a:uFill>
              </a:rPr>
              <a:t>Body Level One</a:t>
            </a:r>
          </a:p>
          <a:p>
            <a:pPr lvl="1">
              <a:defRPr sz="1800">
                <a:uFillTx/>
              </a:defRPr>
            </a:pPr>
            <a:r>
              <a:rPr sz="2100">
                <a:uFill>
                  <a:solidFill/>
                </a:uFill>
              </a:rPr>
              <a:t>Body Level Two</a:t>
            </a:r>
          </a:p>
          <a:p>
            <a:pPr lvl="2">
              <a:defRPr sz="1800">
                <a:uFillTx/>
              </a:defRPr>
            </a:pPr>
            <a:r>
              <a:rPr sz="1800">
                <a:uFill>
                  <a:solidFill/>
                </a:uFill>
              </a:rPr>
              <a:t>Body Level Three</a:t>
            </a:r>
          </a:p>
          <a:p>
            <a:pPr lvl="3">
              <a:defRPr sz="1800">
                <a:uFillTx/>
              </a:defRPr>
            </a:pPr>
            <a:r>
              <a:rPr sz="1500">
                <a:uFill>
                  <a:solidFill/>
                </a:uFill>
              </a:rPr>
              <a:t>Body Level Four</a:t>
            </a:r>
          </a:p>
          <a:p>
            <a:pPr lvl="4">
              <a:defRPr sz="1800">
                <a:uFillTx/>
              </a:defRPr>
            </a:pPr>
            <a:r>
              <a:rPr sz="1500">
                <a:uFill>
                  <a:solidFill/>
                </a:uFill>
              </a:rPr>
              <a:t>Body Level Five</a:t>
            </a:r>
          </a:p>
        </p:txBody>
      </p:sp>
      <p:sp>
        <p:nvSpPr>
          <p:cNvPr id="126" name="Shape 1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28" name="Shape 128"/>
          <p:cNvSpPr>
            <a:spLocks noGrp="1"/>
          </p:cNvSpPr>
          <p:nvPr>
            <p:ph type="title"/>
          </p:nvPr>
        </p:nvSpPr>
        <p:spPr>
          <a:xfrm>
            <a:off x="152400" y="80963"/>
            <a:ext cx="8839200" cy="466725"/>
          </a:xfrm>
          <a:prstGeom prst="rect">
            <a:avLst/>
          </a:prstGeom>
        </p:spPr>
        <p:txBody>
          <a:bodyPr lIns="0" tIns="0" rIns="0" bIns="0" anchor="b">
            <a:normAutofit/>
          </a:bodyPr>
          <a:lstStyle>
            <a:lvl1pPr algn="l" defTabSz="309563">
              <a:defRPr sz="2700">
                <a:solidFill>
                  <a:srgbClr val="393328"/>
                </a:solidFill>
                <a:uFillTx/>
                <a:latin typeface="+mj-lt"/>
                <a:ea typeface="+mj-ea"/>
                <a:cs typeface="+mj-cs"/>
                <a:sym typeface="Helvetica Neue Light"/>
              </a:defRPr>
            </a:lvl1pPr>
          </a:lstStyle>
          <a:p>
            <a:pPr lvl="0">
              <a:defRPr sz="1800">
                <a:solidFill>
                  <a:srgbClr val="000000"/>
                </a:solidFill>
              </a:defRPr>
            </a:pPr>
            <a:r>
              <a:rPr sz="2700">
                <a:solidFill>
                  <a:srgbClr val="393328"/>
                </a:solidFill>
              </a:rPr>
              <a:t>Title Text</a:t>
            </a:r>
          </a:p>
        </p:txBody>
      </p:sp>
      <p:sp>
        <p:nvSpPr>
          <p:cNvPr id="130" name="Shape 130"/>
          <p:cNvSpPr>
            <a:spLocks noGrp="1"/>
          </p:cNvSpPr>
          <p:nvPr>
            <p:ph type="body" idx="1"/>
          </p:nvPr>
        </p:nvSpPr>
        <p:spPr>
          <a:xfrm>
            <a:off x="474135" y="796138"/>
            <a:ext cx="3649276" cy="3905312"/>
          </a:xfrm>
          <a:prstGeom prst="rect">
            <a:avLst/>
          </a:prstGeom>
        </p:spPr>
        <p:txBody>
          <a:bodyPr lIns="0" tIns="0" rIns="0" bIns="0" anchor="ctr"/>
          <a:lstStyle>
            <a:lvl1pPr marL="0" indent="0" defTabSz="309563">
              <a:spcBef>
                <a:spcPts val="1125"/>
              </a:spcBef>
              <a:buClrTx/>
              <a:buSzPct val="25000"/>
              <a:buFontTx/>
              <a:buBlip>
                <a:blip r:embed="rId2"/>
              </a:buBlip>
              <a:defRPr sz="1900">
                <a:solidFill>
                  <a:srgbClr val="393328"/>
                </a:solidFill>
                <a:uFillTx/>
                <a:latin typeface="+mj-lt"/>
                <a:ea typeface="+mj-ea"/>
                <a:cs typeface="+mj-cs"/>
                <a:sym typeface="Helvetica Neue Light"/>
              </a:defRPr>
            </a:lvl1pPr>
            <a:lvl2pPr marL="133350" indent="-133350" defTabSz="309563">
              <a:buClrTx/>
              <a:buSzPct val="25000"/>
              <a:buFontTx/>
              <a:buBlip>
                <a:blip r:embed="rId2"/>
              </a:buBlip>
              <a:defRPr sz="1700">
                <a:solidFill>
                  <a:srgbClr val="393328"/>
                </a:solidFill>
                <a:uFillTx/>
                <a:latin typeface="Helvetica Neue Thin"/>
                <a:ea typeface="Helvetica Neue Thin"/>
                <a:cs typeface="Helvetica Neue Thin"/>
                <a:sym typeface="Helvetica Neue Thin"/>
              </a:defRPr>
            </a:lvl2pPr>
            <a:lvl3pPr marL="266700" indent="-266700" defTabSz="309563">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3pPr>
            <a:lvl4pPr marL="400050" indent="-40005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4pPr>
            <a:lvl5pPr marL="533400" indent="-53340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5pPr>
          </a:lstStyle>
          <a:p>
            <a:pPr lvl="0">
              <a:defRPr sz="1800">
                <a:solidFill>
                  <a:srgbClr val="000000"/>
                </a:solidFill>
              </a:defRPr>
            </a:pPr>
            <a:r>
              <a:rPr sz="1900">
                <a:solidFill>
                  <a:srgbClr val="393328"/>
                </a:solidFill>
              </a:rPr>
              <a:t>Body Level One</a:t>
            </a:r>
          </a:p>
          <a:p>
            <a:pPr lvl="1">
              <a:defRPr sz="1800">
                <a:solidFill>
                  <a:srgbClr val="000000"/>
                </a:solidFill>
              </a:defRPr>
            </a:pPr>
            <a:r>
              <a:rPr sz="1700">
                <a:solidFill>
                  <a:srgbClr val="393328"/>
                </a:solidFill>
              </a:rPr>
              <a:t>Body Level Two</a:t>
            </a:r>
          </a:p>
          <a:p>
            <a:pPr lvl="2">
              <a:defRPr sz="1800">
                <a:solidFill>
                  <a:srgbClr val="000000"/>
                </a:solidFill>
              </a:defRPr>
            </a:pPr>
            <a:r>
              <a:rPr sz="1500">
                <a:solidFill>
                  <a:srgbClr val="393328"/>
                </a:solidFill>
              </a:rPr>
              <a:t>Body Level Three</a:t>
            </a:r>
          </a:p>
          <a:p>
            <a:pPr lvl="3">
              <a:defRPr sz="1800">
                <a:solidFill>
                  <a:srgbClr val="000000"/>
                </a:solidFill>
              </a:defRPr>
            </a:pPr>
            <a:r>
              <a:rPr sz="1500">
                <a:solidFill>
                  <a:srgbClr val="393328"/>
                </a:solidFill>
              </a:rPr>
              <a:t>Body Level Four</a:t>
            </a:r>
          </a:p>
          <a:p>
            <a:pPr lvl="4">
              <a:defRPr sz="1800">
                <a:solidFill>
                  <a:srgbClr val="000000"/>
                </a:solidFill>
              </a:defRPr>
            </a:pPr>
            <a:r>
              <a:rPr sz="1500">
                <a:solidFill>
                  <a:srgbClr val="393328"/>
                </a:solidFill>
              </a:rP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3">
    <p:spTree>
      <p:nvGrpSpPr>
        <p:cNvPr id="1" name=""/>
        <p:cNvGrpSpPr/>
        <p:nvPr/>
      </p:nvGrpSpPr>
      <p:grpSpPr>
        <a:xfrm>
          <a:off x="0" y="0"/>
          <a:ext cx="0" cy="0"/>
          <a:chOff x="0" y="0"/>
          <a:chExt cx="0" cy="0"/>
        </a:xfrm>
      </p:grpSpPr>
      <p:sp>
        <p:nvSpPr>
          <p:cNvPr id="135" name="Shape 135"/>
          <p:cNvSpPr>
            <a:spLocks noGrp="1"/>
          </p:cNvSpPr>
          <p:nvPr>
            <p:ph type="title"/>
          </p:nvPr>
        </p:nvSpPr>
        <p:spPr>
          <a:xfrm>
            <a:off x="152400" y="80963"/>
            <a:ext cx="8839200" cy="466725"/>
          </a:xfrm>
          <a:prstGeom prst="rect">
            <a:avLst/>
          </a:prstGeom>
        </p:spPr>
        <p:txBody>
          <a:bodyPr lIns="0" tIns="0" rIns="0" bIns="0" anchor="b">
            <a:normAutofit/>
          </a:bodyPr>
          <a:lstStyle>
            <a:lvl1pPr algn="l" defTabSz="309563">
              <a:defRPr sz="2700">
                <a:solidFill>
                  <a:srgbClr val="393328"/>
                </a:solidFill>
                <a:uFillTx/>
                <a:latin typeface="+mj-lt"/>
                <a:ea typeface="+mj-ea"/>
                <a:cs typeface="+mj-cs"/>
                <a:sym typeface="Helvetica Neue Light"/>
              </a:defRPr>
            </a:lvl1pPr>
          </a:lstStyle>
          <a:p>
            <a:pPr lvl="0">
              <a:defRPr sz="1800">
                <a:solidFill>
                  <a:srgbClr val="000000"/>
                </a:solidFill>
              </a:defRPr>
            </a:pPr>
            <a:r>
              <a:rPr sz="2700">
                <a:solidFill>
                  <a:srgbClr val="393328"/>
                </a:solidFill>
              </a:rPr>
              <a:t>Title Text</a:t>
            </a:r>
          </a:p>
        </p:txBody>
      </p:sp>
      <p:sp>
        <p:nvSpPr>
          <p:cNvPr id="137" name="Shape 137"/>
          <p:cNvSpPr>
            <a:spLocks noGrp="1"/>
          </p:cNvSpPr>
          <p:nvPr>
            <p:ph type="body" idx="1"/>
          </p:nvPr>
        </p:nvSpPr>
        <p:spPr>
          <a:xfrm>
            <a:off x="474135" y="795338"/>
            <a:ext cx="8195731" cy="1617410"/>
          </a:xfrm>
          <a:prstGeom prst="rect">
            <a:avLst/>
          </a:prstGeom>
        </p:spPr>
        <p:txBody>
          <a:bodyPr lIns="0" tIns="0" rIns="0" bIns="0"/>
          <a:lstStyle>
            <a:lvl1pPr marL="0" indent="0" defTabSz="309563">
              <a:spcBef>
                <a:spcPts val="1125"/>
              </a:spcBef>
              <a:buClrTx/>
              <a:buSzPct val="25000"/>
              <a:buFontTx/>
              <a:buBlip>
                <a:blip r:embed="rId2"/>
              </a:buBlip>
              <a:defRPr sz="1900">
                <a:solidFill>
                  <a:srgbClr val="393328"/>
                </a:solidFill>
                <a:uFillTx/>
                <a:latin typeface="+mj-lt"/>
                <a:ea typeface="+mj-ea"/>
                <a:cs typeface="+mj-cs"/>
                <a:sym typeface="Helvetica Neue Light"/>
              </a:defRPr>
            </a:lvl1pPr>
            <a:lvl2pPr marL="133350" indent="-133350" defTabSz="309563">
              <a:buClrTx/>
              <a:buSzPct val="25000"/>
              <a:buFontTx/>
              <a:buBlip>
                <a:blip r:embed="rId2"/>
              </a:buBlip>
              <a:defRPr sz="1700">
                <a:solidFill>
                  <a:srgbClr val="393328"/>
                </a:solidFill>
                <a:uFillTx/>
                <a:latin typeface="Helvetica Neue Thin"/>
                <a:ea typeface="Helvetica Neue Thin"/>
                <a:cs typeface="Helvetica Neue Thin"/>
                <a:sym typeface="Helvetica Neue Thin"/>
              </a:defRPr>
            </a:lvl2pPr>
            <a:lvl3pPr marL="266700" indent="-266700" defTabSz="309563">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3pPr>
            <a:lvl4pPr marL="400050" indent="-40005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4pPr>
            <a:lvl5pPr marL="533400" indent="-533400" defTabSz="309563">
              <a:spcBef>
                <a:spcPts val="0"/>
              </a:spcBef>
              <a:buClrTx/>
              <a:buSzPct val="25000"/>
              <a:buFontTx/>
              <a:buBlip>
                <a:blip r:embed="rId2"/>
              </a:buBlip>
              <a:defRPr sz="1500">
                <a:solidFill>
                  <a:srgbClr val="393328"/>
                </a:solidFill>
                <a:uFillTx/>
                <a:latin typeface="Helvetica Neue Thin"/>
                <a:ea typeface="Helvetica Neue Thin"/>
                <a:cs typeface="Helvetica Neue Thin"/>
                <a:sym typeface="Helvetica Neue Thin"/>
              </a:defRPr>
            </a:lvl5pPr>
          </a:lstStyle>
          <a:p>
            <a:pPr lvl="0">
              <a:defRPr sz="1800">
                <a:solidFill>
                  <a:srgbClr val="000000"/>
                </a:solidFill>
              </a:defRPr>
            </a:pPr>
            <a:r>
              <a:rPr sz="1900">
                <a:solidFill>
                  <a:srgbClr val="393328"/>
                </a:solidFill>
              </a:rPr>
              <a:t>Body Level One</a:t>
            </a:r>
          </a:p>
          <a:p>
            <a:pPr lvl="1">
              <a:defRPr sz="1800">
                <a:solidFill>
                  <a:srgbClr val="000000"/>
                </a:solidFill>
              </a:defRPr>
            </a:pPr>
            <a:r>
              <a:rPr sz="1700">
                <a:solidFill>
                  <a:srgbClr val="393328"/>
                </a:solidFill>
              </a:rPr>
              <a:t>Body Level Two</a:t>
            </a:r>
          </a:p>
          <a:p>
            <a:pPr lvl="2">
              <a:defRPr sz="1800">
                <a:solidFill>
                  <a:srgbClr val="000000"/>
                </a:solidFill>
              </a:defRPr>
            </a:pPr>
            <a:r>
              <a:rPr sz="1500">
                <a:solidFill>
                  <a:srgbClr val="393328"/>
                </a:solidFill>
              </a:rPr>
              <a:t>Body Level Three</a:t>
            </a:r>
          </a:p>
          <a:p>
            <a:pPr lvl="3">
              <a:defRPr sz="1800">
                <a:solidFill>
                  <a:srgbClr val="000000"/>
                </a:solidFill>
              </a:defRPr>
            </a:pPr>
            <a:r>
              <a:rPr sz="1500">
                <a:solidFill>
                  <a:srgbClr val="393328"/>
                </a:solidFill>
              </a:rPr>
              <a:t>Body Level Four</a:t>
            </a:r>
          </a:p>
          <a:p>
            <a:pPr lvl="4">
              <a:defRPr sz="1800">
                <a:solidFill>
                  <a:srgbClr val="000000"/>
                </a:solidFill>
              </a:defRPr>
            </a:pPr>
            <a:r>
              <a:rPr sz="1500">
                <a:solidFill>
                  <a:srgbClr val="393328"/>
                </a:solidFill>
              </a:rP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69057"/>
            <a:ext cx="8229600" cy="1131093"/>
          </a:xfrm>
          <a:prstGeom prst="rect">
            <a:avLst/>
          </a:prstGeom>
          <a:ln w="12700">
            <a:miter lim="400000"/>
          </a:ln>
          <a:extLst>
            <a:ext uri="{C572A759-6A51-4108-AA02-DFA0A04FC94B}">
              <ma14:wrappingTextBoxFlag xmlns:ma14="http://schemas.microsoft.com/office/mac/drawingml/2011/main" val="1"/>
            </a:ext>
          </a:extLst>
        </p:spPr>
        <p:txBody>
          <a:bodyPr lIns="14288" tIns="14288" rIns="14288" bIns="14288" anchor="ctr"/>
          <a:lstStyle/>
          <a:p>
            <a:pPr lvl="0">
              <a:defRPr sz="1800">
                <a:uFillTx/>
              </a:defRPr>
            </a:pPr>
            <a:r>
              <a:rPr sz="3300">
                <a:uFill>
                  <a:solidFill/>
                </a:uFill>
              </a:rPr>
              <a:t>Title Text</a:t>
            </a:r>
          </a:p>
        </p:txBody>
      </p:sp>
      <p:sp>
        <p:nvSpPr>
          <p:cNvPr id="3" name="Shape 3"/>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14288" tIns="14288" rIns="14288" bIns="14288"/>
          <a:lstStyle>
            <a:lvl2pPr marL="742950" indent="-285750">
              <a:spcBef>
                <a:spcPts val="1300"/>
              </a:spcBef>
              <a:buChar char="–"/>
              <a:defRPr sz="5600"/>
            </a:lvl2pPr>
            <a:lvl3pPr marL="1143000" indent="-228600">
              <a:spcBef>
                <a:spcPts val="1100"/>
              </a:spcBef>
              <a:defRPr sz="4800"/>
            </a:lvl3pPr>
            <a:lvl4pPr marL="1600200" indent="-228600">
              <a:spcBef>
                <a:spcPts val="900"/>
              </a:spcBef>
              <a:buChar char="–"/>
              <a:defRPr sz="4000"/>
            </a:lvl4pPr>
            <a:lvl5pPr marL="2057400" indent="-228600">
              <a:spcBef>
                <a:spcPts val="900"/>
              </a:spcBef>
              <a:buChar char="»"/>
              <a:defRPr sz="4000"/>
            </a:lvl5pPr>
          </a:lstStyle>
          <a:p>
            <a:pPr lvl="0">
              <a:defRPr sz="1800">
                <a:uFillTx/>
              </a:defRPr>
            </a:pPr>
            <a:r>
              <a:rPr sz="2400">
                <a:uFill>
                  <a:solidFill/>
                </a:uFill>
              </a:rPr>
              <a:t>Body Level One</a:t>
            </a:r>
          </a:p>
          <a:p>
            <a:pPr lvl="1">
              <a:defRPr sz="1800">
                <a:uFillTx/>
              </a:defRPr>
            </a:pPr>
            <a:r>
              <a:rPr sz="2100">
                <a:uFill>
                  <a:solidFill/>
                </a:uFill>
              </a:rPr>
              <a:t>Body Level Two</a:t>
            </a:r>
          </a:p>
          <a:p>
            <a:pPr lvl="2">
              <a:defRPr sz="1800">
                <a:uFillTx/>
              </a:defRPr>
            </a:pPr>
            <a:r>
              <a:rPr sz="1800">
                <a:uFill>
                  <a:solidFill/>
                </a:uFill>
              </a:rPr>
              <a:t>Body Level Three</a:t>
            </a:r>
          </a:p>
          <a:p>
            <a:pPr lvl="3">
              <a:defRPr sz="1800">
                <a:uFillTx/>
              </a:defRPr>
            </a:pPr>
            <a:r>
              <a:rPr sz="1500">
                <a:uFill>
                  <a:solidFill/>
                </a:uFill>
              </a:rPr>
              <a:t>Body Level Four</a:t>
            </a:r>
          </a:p>
          <a:p>
            <a:pPr lvl="4">
              <a:defRPr sz="1800">
                <a:uFillTx/>
              </a:defRPr>
            </a:pPr>
            <a:r>
              <a:rPr sz="1500">
                <a:uFill>
                  <a:solidFill/>
                </a:uFill>
              </a:rPr>
              <a:t>Body Level Five</a:t>
            </a:r>
          </a:p>
        </p:txBody>
      </p:sp>
      <p:sp>
        <p:nvSpPr>
          <p:cNvPr id="4" name="Shape 4"/>
          <p:cNvSpPr>
            <a:spLocks noGrp="1"/>
          </p:cNvSpPr>
          <p:nvPr>
            <p:ph type="sldNum" sz="quarter" idx="2"/>
          </p:nvPr>
        </p:nvSpPr>
        <p:spPr>
          <a:xfrm>
            <a:off x="8516881" y="4874086"/>
            <a:ext cx="169919" cy="167355"/>
          </a:xfrm>
          <a:prstGeom prst="rect">
            <a:avLst/>
          </a:prstGeom>
          <a:ln w="12700">
            <a:round/>
          </a:ln>
        </p:spPr>
        <p:txBody>
          <a:bodyPr wrap="none" lIns="14288" tIns="14288" rIns="14288" bIns="14288" anchor="ctr">
            <a:spAutoFit/>
          </a:bodyPr>
          <a:lstStyle>
            <a:lvl1pPr algn="r" defTabSz="685800">
              <a:defRPr sz="900">
                <a:solidFill>
                  <a:srgbClr val="9B9B9B"/>
                </a:solidFill>
                <a:uFill>
                  <a:solidFill>
                    <a:srgbClr val="9B9B9B"/>
                  </a:solidFill>
                </a:uFill>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5" r:id="rId1"/>
    <p:sldLayoutId id="2147483661" r:id="rId2"/>
    <p:sldLayoutId id="2147483662" r:id="rId3"/>
    <p:sldLayoutId id="2147483663" r:id="rId4"/>
    <p:sldLayoutId id="2147483665" r:id="rId5"/>
    <p:sldLayoutId id="2147483666" r:id="rId6"/>
    <p:sldLayoutId id="2147483670" r:id="rId7"/>
    <p:sldLayoutId id="2147483671" r:id="rId8"/>
    <p:sldLayoutId id="2147483672" r:id="rId9"/>
    <p:sldLayoutId id="2147483673" r:id="rId10"/>
    <p:sldLayoutId id="2147483676" r:id="rId11"/>
    <p:sldLayoutId id="2147483721" r:id="rId12"/>
    <p:sldLayoutId id="2147483722" r:id="rId13"/>
    <p:sldLayoutId id="2147483723" r:id="rId14"/>
    <p:sldLayoutId id="2147483724"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685800">
        <a:defRPr sz="3300">
          <a:uFill>
            <a:solidFill/>
          </a:uFill>
          <a:latin typeface="Calibri"/>
          <a:ea typeface="Calibri"/>
          <a:cs typeface="Calibri"/>
          <a:sym typeface="Calibri"/>
        </a:defRPr>
      </a:lvl1pPr>
      <a:lvl2pPr indent="85725" algn="ctr" defTabSz="685800">
        <a:defRPr sz="3300">
          <a:uFill>
            <a:solidFill/>
          </a:uFill>
          <a:latin typeface="Calibri"/>
          <a:ea typeface="Calibri"/>
          <a:cs typeface="Calibri"/>
          <a:sym typeface="Calibri"/>
        </a:defRPr>
      </a:lvl2pPr>
      <a:lvl3pPr indent="171450" algn="ctr" defTabSz="685800">
        <a:defRPr sz="3300">
          <a:uFill>
            <a:solidFill/>
          </a:uFill>
          <a:latin typeface="Calibri"/>
          <a:ea typeface="Calibri"/>
          <a:cs typeface="Calibri"/>
          <a:sym typeface="Calibri"/>
        </a:defRPr>
      </a:lvl3pPr>
      <a:lvl4pPr indent="257175" algn="ctr" defTabSz="685800">
        <a:defRPr sz="3300">
          <a:uFill>
            <a:solidFill/>
          </a:uFill>
          <a:latin typeface="Calibri"/>
          <a:ea typeface="Calibri"/>
          <a:cs typeface="Calibri"/>
          <a:sym typeface="Calibri"/>
        </a:defRPr>
      </a:lvl4pPr>
      <a:lvl5pPr indent="342900" algn="ctr" defTabSz="685800">
        <a:defRPr sz="3300">
          <a:uFill>
            <a:solidFill/>
          </a:uFill>
          <a:latin typeface="Calibri"/>
          <a:ea typeface="Calibri"/>
          <a:cs typeface="Calibri"/>
          <a:sym typeface="Calibri"/>
        </a:defRPr>
      </a:lvl5pPr>
      <a:lvl6pPr indent="428625" algn="ctr" defTabSz="685800">
        <a:defRPr sz="3300">
          <a:uFill>
            <a:solidFill/>
          </a:uFill>
          <a:latin typeface="Calibri"/>
          <a:ea typeface="Calibri"/>
          <a:cs typeface="Calibri"/>
          <a:sym typeface="Calibri"/>
        </a:defRPr>
      </a:lvl6pPr>
      <a:lvl7pPr indent="514350" algn="ctr" defTabSz="685800">
        <a:defRPr sz="3300">
          <a:uFill>
            <a:solidFill/>
          </a:uFill>
          <a:latin typeface="Calibri"/>
          <a:ea typeface="Calibri"/>
          <a:cs typeface="Calibri"/>
          <a:sym typeface="Calibri"/>
        </a:defRPr>
      </a:lvl7pPr>
      <a:lvl8pPr indent="600075" algn="ctr" defTabSz="685800">
        <a:defRPr sz="3300">
          <a:uFill>
            <a:solidFill/>
          </a:uFill>
          <a:latin typeface="Calibri"/>
          <a:ea typeface="Calibri"/>
          <a:cs typeface="Calibri"/>
          <a:sym typeface="Calibri"/>
        </a:defRPr>
      </a:lvl8pPr>
      <a:lvl9pPr indent="685800" algn="ctr" defTabSz="685800">
        <a:defRPr sz="3300">
          <a:uFill>
            <a:solidFill/>
          </a:uFill>
          <a:latin typeface="Calibri"/>
          <a:ea typeface="Calibri"/>
          <a:cs typeface="Calibri"/>
          <a:sym typeface="Calibri"/>
        </a:defRPr>
      </a:lvl9pPr>
    </p:titleStyle>
    <p:bodyStyle>
      <a:lvl1pPr marL="128588" indent="-128588" defTabSz="685800">
        <a:spcBef>
          <a:spcPts val="563"/>
        </a:spcBef>
        <a:buClr>
          <a:srgbClr val="000000"/>
        </a:buClr>
        <a:buSzPct val="100000"/>
        <a:buFont typeface="Arial"/>
        <a:buChar char="•"/>
        <a:defRPr sz="2400">
          <a:uFill>
            <a:solidFill/>
          </a:uFill>
          <a:latin typeface="Calibri"/>
          <a:ea typeface="Calibri"/>
          <a:cs typeface="Calibri"/>
          <a:sym typeface="Calibri"/>
        </a:defRPr>
      </a:lvl1pPr>
      <a:lvl2pPr marL="293914" indent="-122464" defTabSz="685800">
        <a:spcBef>
          <a:spcPts val="563"/>
        </a:spcBef>
        <a:buClr>
          <a:srgbClr val="000000"/>
        </a:buClr>
        <a:buSzPct val="100000"/>
        <a:buFont typeface="Arial"/>
        <a:buChar char="•"/>
        <a:defRPr sz="2400">
          <a:uFill>
            <a:solidFill/>
          </a:uFill>
          <a:latin typeface="Calibri"/>
          <a:ea typeface="Calibri"/>
          <a:cs typeface="Calibri"/>
          <a:sym typeface="Calibri"/>
        </a:defRPr>
      </a:lvl2pPr>
      <a:lvl3pPr marL="457200" indent="-114300" defTabSz="685800">
        <a:spcBef>
          <a:spcPts val="563"/>
        </a:spcBef>
        <a:buClr>
          <a:srgbClr val="000000"/>
        </a:buClr>
        <a:buSzPct val="100000"/>
        <a:buFont typeface="Arial"/>
        <a:buChar char="•"/>
        <a:defRPr sz="2400">
          <a:uFill>
            <a:solidFill/>
          </a:uFill>
          <a:latin typeface="Calibri"/>
          <a:ea typeface="Calibri"/>
          <a:cs typeface="Calibri"/>
          <a:sym typeface="Calibri"/>
        </a:defRPr>
      </a:lvl3pPr>
      <a:lvl4pPr marL="651510" indent="-137160" defTabSz="685800">
        <a:spcBef>
          <a:spcPts val="563"/>
        </a:spcBef>
        <a:buClr>
          <a:srgbClr val="000000"/>
        </a:buClr>
        <a:buSzPct val="100000"/>
        <a:buFont typeface="Arial"/>
        <a:buChar char="•"/>
        <a:defRPr sz="2400">
          <a:uFill>
            <a:solidFill/>
          </a:uFill>
          <a:latin typeface="Calibri"/>
          <a:ea typeface="Calibri"/>
          <a:cs typeface="Calibri"/>
          <a:sym typeface="Calibri"/>
        </a:defRPr>
      </a:lvl4pPr>
      <a:lvl5pPr marL="822960" indent="-137160" defTabSz="685800">
        <a:spcBef>
          <a:spcPts val="563"/>
        </a:spcBef>
        <a:buClr>
          <a:srgbClr val="000000"/>
        </a:buClr>
        <a:buSzPct val="100000"/>
        <a:buFont typeface="Arial"/>
        <a:buChar char="•"/>
        <a:defRPr sz="2400">
          <a:uFill>
            <a:solidFill/>
          </a:uFill>
          <a:latin typeface="Calibri"/>
          <a:ea typeface="Calibri"/>
          <a:cs typeface="Calibri"/>
          <a:sym typeface="Calibri"/>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p:bodyStyle>
    <p:otherStyle>
      <a:lvl1pPr algn="r" defTabSz="685800">
        <a:defRPr sz="900">
          <a:solidFill>
            <a:schemeClr val="tx1"/>
          </a:solidFill>
          <a:uFill>
            <a:solidFill>
              <a:srgbClr val="9B9B9B"/>
            </a:solidFill>
          </a:uFill>
          <a:latin typeface="+mn-lt"/>
          <a:ea typeface="+mn-ea"/>
          <a:cs typeface="+mn-cs"/>
          <a:sym typeface="Calibri"/>
        </a:defRPr>
      </a:lvl1pPr>
      <a:lvl2pPr algn="r" defTabSz="685800">
        <a:defRPr sz="900">
          <a:solidFill>
            <a:schemeClr val="tx1"/>
          </a:solidFill>
          <a:uFill>
            <a:solidFill>
              <a:srgbClr val="9B9B9B"/>
            </a:solidFill>
          </a:uFill>
          <a:latin typeface="+mn-lt"/>
          <a:ea typeface="+mn-ea"/>
          <a:cs typeface="+mn-cs"/>
          <a:sym typeface="Calibri"/>
        </a:defRPr>
      </a:lvl2pPr>
      <a:lvl3pPr algn="r" defTabSz="685800">
        <a:defRPr sz="900">
          <a:solidFill>
            <a:schemeClr val="tx1"/>
          </a:solidFill>
          <a:uFill>
            <a:solidFill>
              <a:srgbClr val="9B9B9B"/>
            </a:solidFill>
          </a:uFill>
          <a:latin typeface="+mn-lt"/>
          <a:ea typeface="+mn-ea"/>
          <a:cs typeface="+mn-cs"/>
          <a:sym typeface="Calibri"/>
        </a:defRPr>
      </a:lvl3pPr>
      <a:lvl4pPr algn="r" defTabSz="685800">
        <a:defRPr sz="900">
          <a:solidFill>
            <a:schemeClr val="tx1"/>
          </a:solidFill>
          <a:uFill>
            <a:solidFill>
              <a:srgbClr val="9B9B9B"/>
            </a:solidFill>
          </a:uFill>
          <a:latin typeface="+mn-lt"/>
          <a:ea typeface="+mn-ea"/>
          <a:cs typeface="+mn-cs"/>
          <a:sym typeface="Calibri"/>
        </a:defRPr>
      </a:lvl4pPr>
      <a:lvl5pPr algn="r" defTabSz="685800">
        <a:defRPr sz="900">
          <a:solidFill>
            <a:schemeClr val="tx1"/>
          </a:solidFill>
          <a:uFill>
            <a:solidFill>
              <a:srgbClr val="9B9B9B"/>
            </a:solidFill>
          </a:uFill>
          <a:latin typeface="+mn-lt"/>
          <a:ea typeface="+mn-ea"/>
          <a:cs typeface="+mn-cs"/>
          <a:sym typeface="Calibri"/>
        </a:defRPr>
      </a:lvl5pPr>
      <a:lvl6pPr algn="r" defTabSz="685800">
        <a:defRPr sz="900">
          <a:solidFill>
            <a:schemeClr val="tx1"/>
          </a:solidFill>
          <a:uFill>
            <a:solidFill>
              <a:srgbClr val="9B9B9B"/>
            </a:solidFill>
          </a:uFill>
          <a:latin typeface="+mn-lt"/>
          <a:ea typeface="+mn-ea"/>
          <a:cs typeface="+mn-cs"/>
          <a:sym typeface="Calibri"/>
        </a:defRPr>
      </a:lvl6pPr>
      <a:lvl7pPr algn="r" defTabSz="685800">
        <a:defRPr sz="900">
          <a:solidFill>
            <a:schemeClr val="tx1"/>
          </a:solidFill>
          <a:uFill>
            <a:solidFill>
              <a:srgbClr val="9B9B9B"/>
            </a:solidFill>
          </a:uFill>
          <a:latin typeface="+mn-lt"/>
          <a:ea typeface="+mn-ea"/>
          <a:cs typeface="+mn-cs"/>
          <a:sym typeface="Calibri"/>
        </a:defRPr>
      </a:lvl7pPr>
      <a:lvl8pPr algn="r" defTabSz="685800">
        <a:defRPr sz="900">
          <a:solidFill>
            <a:schemeClr val="tx1"/>
          </a:solidFill>
          <a:uFill>
            <a:solidFill>
              <a:srgbClr val="9B9B9B"/>
            </a:solidFill>
          </a:uFill>
          <a:latin typeface="+mn-lt"/>
          <a:ea typeface="+mn-ea"/>
          <a:cs typeface="+mn-cs"/>
          <a:sym typeface="Calibri"/>
        </a:defRPr>
      </a:lvl8pPr>
      <a:lvl9pPr algn="r" defTabSz="685800">
        <a:defRPr sz="900">
          <a:solidFill>
            <a:schemeClr val="tx1"/>
          </a:solidFill>
          <a:uFill>
            <a:solidFill>
              <a:srgbClr val="9B9B9B"/>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5" Type="http://schemas.openxmlformats.org/officeDocument/2006/relationships/image" Target="../media/image3.emf"/><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 Id="rId3"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image" Target="../media/image26.w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1.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0.emf"/><Relationship Id="rId5" Type="http://schemas.openxmlformats.org/officeDocument/2006/relationships/image" Target="../media/image23.emf"/><Relationship Id="rId6" Type="http://schemas.openxmlformats.org/officeDocument/2006/relationships/image" Target="../media/image22.emf"/><Relationship Id="rId7"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7.emf"/><Relationship Id="rId5" Type="http://schemas.openxmlformats.org/officeDocument/2006/relationships/image" Target="../media/image38.wmf"/><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8" Type="http://schemas.openxmlformats.org/officeDocument/2006/relationships/image" Target="../media/image46.emf"/><Relationship Id="rId9"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8" Type="http://schemas.openxmlformats.org/officeDocument/2006/relationships/image" Target="../media/image46.emf"/><Relationship Id="rId9"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27.w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51.wmf"/><Relationship Id="rId5" Type="http://schemas.openxmlformats.org/officeDocument/2006/relationships/image" Target="../media/image52.wmf"/><Relationship Id="rId6" Type="http://schemas.openxmlformats.org/officeDocument/2006/relationships/image" Target="../media/image53.wmf"/><Relationship Id="rId7" Type="http://schemas.openxmlformats.org/officeDocument/2006/relationships/image" Target="../media/image27.wmf"/><Relationship Id="rId8" Type="http://schemas.openxmlformats.org/officeDocument/2006/relationships/image" Target="../media/image54.wmf"/><Relationship Id="rId9" Type="http://schemas.openxmlformats.org/officeDocument/2006/relationships/image" Target="../media/image55.emf"/><Relationship Id="rId10" Type="http://schemas.openxmlformats.org/officeDocument/2006/relationships/image" Target="../media/image50.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5" Type="http://schemas.openxmlformats.org/officeDocument/2006/relationships/image" Target="../media/image58.wmf"/><Relationship Id="rId6" Type="http://schemas.openxmlformats.org/officeDocument/2006/relationships/image" Target="../media/image59.wmf"/><Relationship Id="rId7" Type="http://schemas.openxmlformats.org/officeDocument/2006/relationships/image" Target="../media/image60.wmf"/><Relationship Id="rId8" Type="http://schemas.openxmlformats.org/officeDocument/2006/relationships/image" Target="../media/image61.wmf"/><Relationship Id="rId9" Type="http://schemas.openxmlformats.org/officeDocument/2006/relationships/image" Target="../media/image55.emf"/><Relationship Id="rId10" Type="http://schemas.openxmlformats.org/officeDocument/2006/relationships/image" Target="../media/image50.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66.png"/><Relationship Id="rId5" Type="http://schemas.openxmlformats.org/officeDocument/2006/relationships/image" Target="../media/image27.wmf"/><Relationship Id="rId6"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9.png"/><Relationship Id="rId5"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1.png"/><Relationship Id="rId9" Type="http://schemas.openxmlformats.org/officeDocument/2006/relationships/image" Target="../media/image76.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73.emf"/><Relationship Id="rId7"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1" Type="http://schemas.openxmlformats.org/officeDocument/2006/relationships/image" Target="../media/image82.emf"/><Relationship Id="rId12" Type="http://schemas.openxmlformats.org/officeDocument/2006/relationships/image" Target="../media/image83.emf"/><Relationship Id="rId13"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emf"/><Relationship Id="rId4" Type="http://schemas.openxmlformats.org/officeDocument/2006/relationships/image" Target="../media/image32.png"/><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1.png"/><Relationship Id="rId9" Type="http://schemas.openxmlformats.org/officeDocument/2006/relationships/image" Target="../media/image80.emf"/><Relationship Id="rId10" Type="http://schemas.openxmlformats.org/officeDocument/2006/relationships/image" Target="../media/image81.emf"/></Relationships>
</file>

<file path=ppt/slides/_rels/slide35.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tiff"/><Relationship Id="rId5" Type="http://schemas.openxmlformats.org/officeDocument/2006/relationships/image" Target="../media/image90.emf"/><Relationship Id="rId6" Type="http://schemas.openxmlformats.org/officeDocument/2006/relationships/image" Target="../media/image91.emf"/><Relationship Id="rId7" Type="http://schemas.openxmlformats.org/officeDocument/2006/relationships/image" Target="../media/image92.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1.png"/><Relationship Id="rId5" Type="http://schemas.openxmlformats.org/officeDocument/2006/relationships/image" Target="../media/image94.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5.emf"/><Relationship Id="rId6" Type="http://schemas.openxmlformats.org/officeDocument/2006/relationships/image" Target="../media/image98.emf"/><Relationship Id="rId7" Type="http://schemas.openxmlformats.org/officeDocument/2006/relationships/image" Target="../media/image99.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98.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5" Type="http://schemas.openxmlformats.org/officeDocument/2006/relationships/image" Target="../media/image79.emf"/><Relationship Id="rId6" Type="http://schemas.openxmlformats.org/officeDocument/2006/relationships/image" Target="../media/image98.emf"/><Relationship Id="rId7" Type="http://schemas.openxmlformats.org/officeDocument/2006/relationships/image" Target="../media/image89.tiff"/><Relationship Id="rId8" Type="http://schemas.openxmlformats.org/officeDocument/2006/relationships/image" Target="../media/image91.emf"/><Relationship Id="rId9" Type="http://schemas.openxmlformats.org/officeDocument/2006/relationships/image" Target="../media/image82.emf"/><Relationship Id="rId10" Type="http://schemas.openxmlformats.org/officeDocument/2006/relationships/image" Target="../media/image83.emf"/><Relationship Id="rId11"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100.tiff"/><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emf"/><Relationship Id="rId7"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5.emf"/><Relationship Id="rId5" Type="http://schemas.openxmlformats.org/officeDocument/2006/relationships/image" Target="../media/image101.wmf"/><Relationship Id="rId6" Type="http://schemas.openxmlformats.org/officeDocument/2006/relationships/image" Target="../media/image102.wmf"/><Relationship Id="rId7" Type="http://schemas.openxmlformats.org/officeDocument/2006/relationships/image" Target="../media/image103.wmf"/><Relationship Id="rId8" Type="http://schemas.openxmlformats.org/officeDocument/2006/relationships/image" Target="../media/image104.wmf"/><Relationship Id="rId9" Type="http://schemas.openxmlformats.org/officeDocument/2006/relationships/image" Target="../media/image105.wmf"/><Relationship Id="rId10" Type="http://schemas.openxmlformats.org/officeDocument/2006/relationships/image" Target="../media/image38.w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image" Target="../media/image34.emf"/><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5" Type="http://schemas.openxmlformats.org/officeDocument/2006/relationships/image" Target="../media/image110.emf"/><Relationship Id="rId6" Type="http://schemas.openxmlformats.org/officeDocument/2006/relationships/image" Target="../media/image111.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1.png"/><Relationship Id="rId5"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14.emf"/><Relationship Id="rId6" Type="http://schemas.openxmlformats.org/officeDocument/2006/relationships/image" Target="../media/image115.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2.emf"/><Relationship Id="rId5"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51.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6" Type="http://schemas.openxmlformats.org/officeDocument/2006/relationships/image" Target="../media/image34.emf"/><Relationship Id="rId7" Type="http://schemas.openxmlformats.org/officeDocument/2006/relationships/image" Target="../media/image120.emf"/><Relationship Id="rId1" Type="http://schemas.openxmlformats.org/officeDocument/2006/relationships/slideLayout" Target="../slideLayouts/slideLayout1.xml"/><Relationship Id="rId2" Type="http://schemas.openxmlformats.org/officeDocument/2006/relationships/image" Target="../media/image11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5143500"/>
            <a:chOff x="-1733797" y="887410"/>
            <a:chExt cx="9144000" cy="5143500"/>
          </a:xfrm>
        </p:grpSpPr>
        <p:pic>
          <p:nvPicPr>
            <p:cNvPr id="14" name="Picture 13">
              <a:extLst>
                <a:ext uri="{FF2B5EF4-FFF2-40B4-BE49-F238E27FC236}">
                  <a16:creationId xmlns="" xmlns:a16="http://schemas.microsoft.com/office/drawing/2014/main" id="{0F7BBFAA-8092-F94B-BBCB-C6C35677697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tretch>
              <a:fillRect/>
            </a:stretch>
          </p:blipFill>
          <p:spPr>
            <a:xfrm>
              <a:off x="-1733797" y="887410"/>
              <a:ext cx="9144000" cy="5143500"/>
            </a:xfrm>
            <a:prstGeom prst="rect">
              <a:avLst/>
            </a:prstGeom>
          </p:spPr>
        </p:pic>
        <p:sp>
          <p:nvSpPr>
            <p:cNvPr id="15" name="Rectangle 14">
              <a:extLst>
                <a:ext uri="{FF2B5EF4-FFF2-40B4-BE49-F238E27FC236}">
                  <a16:creationId xmlns="" xmlns:a16="http://schemas.microsoft.com/office/drawing/2014/main" id="{7BCD3953-525F-FC4F-92C4-D844408057DF}"/>
                </a:ext>
              </a:extLst>
            </p:cNvPr>
            <p:cNvSpPr/>
            <p:nvPr/>
          </p:nvSpPr>
          <p:spPr>
            <a:xfrm>
              <a:off x="-1733797" y="887410"/>
              <a:ext cx="9144000" cy="5143499"/>
            </a:xfrm>
            <a:prstGeom prst="rect">
              <a:avLst/>
            </a:prstGeom>
            <a:solidFill>
              <a:srgbClr val="013360">
                <a:alpha val="65098"/>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406" name="Shape 406"/>
          <p:cNvSpPr>
            <a:spLocks noGrp="1"/>
          </p:cNvSpPr>
          <p:nvPr>
            <p:ph type="title"/>
          </p:nvPr>
        </p:nvSpPr>
        <p:spPr>
          <a:xfrm>
            <a:off x="186835" y="1079609"/>
            <a:ext cx="8353682" cy="2851806"/>
          </a:xfrm>
          <a:prstGeom prst="rect">
            <a:avLst/>
          </a:prstGeom>
        </p:spPr>
        <p:txBody>
          <a:bodyPr>
            <a:normAutofit/>
          </a:bodyPr>
          <a:lstStyle/>
          <a:p>
            <a:pPr defTabSz="284797">
              <a:defRPr sz="1800">
                <a:solidFill>
                  <a:srgbClr val="000000"/>
                </a:solidFill>
              </a:defRPr>
            </a:pPr>
            <a:r>
              <a:rPr lang="en-US" sz="2000" b="1" dirty="0" smtClean="0">
                <a:solidFill>
                  <a:schemeClr val="bg1"/>
                </a:solidFill>
                <a:latin typeface="Lato Black" panose="020F0502020204030203" pitchFamily="34" charset="77"/>
              </a:rPr>
              <a:t>Analysis </a:t>
            </a:r>
            <a:r>
              <a:rPr lang="en-US" sz="2000" b="1" dirty="0">
                <a:solidFill>
                  <a:schemeClr val="bg1"/>
                </a:solidFill>
                <a:latin typeface="Lato Black" panose="020F0502020204030203" pitchFamily="34" charset="77"/>
              </a:rPr>
              <a:t>of Sample Correlations for Monte Carlo </a:t>
            </a:r>
            <a:r>
              <a:rPr lang="en-US" sz="2000" b="1" dirty="0" smtClean="0">
                <a:solidFill>
                  <a:schemeClr val="bg1"/>
                </a:solidFill>
                <a:latin typeface="Lato Black" panose="020F0502020204030203" pitchFamily="34" charset="77"/>
              </a:rPr>
              <a:t>Rendering</a:t>
            </a:r>
            <a:br>
              <a:rPr lang="en-US" sz="2000" b="1" dirty="0" smtClean="0">
                <a:solidFill>
                  <a:schemeClr val="bg1"/>
                </a:solidFill>
                <a:latin typeface="Lato Black" panose="020F0502020204030203" pitchFamily="34" charset="77"/>
              </a:rPr>
            </a:br>
            <a:r>
              <a:rPr lang="en-US" sz="2000" b="1" dirty="0" smtClean="0">
                <a:solidFill>
                  <a:schemeClr val="bg1"/>
                </a:solidFill>
                <a:latin typeface="Lato Black" panose="020F0502020204030203" pitchFamily="34" charset="77"/>
              </a:rPr>
              <a:t/>
            </a:r>
            <a:br>
              <a:rPr lang="en-US" sz="2000" b="1" dirty="0" smtClean="0">
                <a:solidFill>
                  <a:schemeClr val="bg1"/>
                </a:solidFill>
                <a:latin typeface="Lato Black" panose="020F0502020204030203" pitchFamily="34" charset="77"/>
              </a:rPr>
            </a:br>
            <a:r>
              <a:rPr lang="en-US" sz="4100" b="1" dirty="0">
                <a:solidFill>
                  <a:schemeClr val="bg1"/>
                </a:solidFill>
                <a:latin typeface="Lato Black" panose="020F0502020204030203" pitchFamily="34" charset="77"/>
              </a:rPr>
              <a:t>SAMPLING MEASURES &amp; </a:t>
            </a:r>
            <a:br>
              <a:rPr lang="en-US" sz="4100" b="1" dirty="0">
                <a:solidFill>
                  <a:schemeClr val="bg1"/>
                </a:solidFill>
                <a:latin typeface="Lato Black" panose="020F0502020204030203" pitchFamily="34" charset="77"/>
              </a:rPr>
            </a:br>
            <a:r>
              <a:rPr lang="en-US" sz="4100" b="1" dirty="0">
                <a:solidFill>
                  <a:schemeClr val="bg1"/>
                </a:solidFill>
                <a:latin typeface="Lato Black" panose="020F0502020204030203" pitchFamily="34" charset="77"/>
              </a:rPr>
              <a:t>ERROR FORMULATIONS</a:t>
            </a:r>
            <a:br>
              <a:rPr lang="en-US" sz="4100" b="1" dirty="0">
                <a:solidFill>
                  <a:schemeClr val="bg1"/>
                </a:solidFill>
                <a:latin typeface="Lato Black" panose="020F0502020204030203" pitchFamily="34" charset="77"/>
              </a:rPr>
            </a:br>
            <a:endParaRPr sz="4100" b="1" dirty="0">
              <a:solidFill>
                <a:schemeClr val="bg1"/>
              </a:solidFill>
              <a:latin typeface="Lato Black" panose="020F0502020204030203" pitchFamily="34" charset="77"/>
            </a:endParaRPr>
          </a:p>
        </p:txBody>
      </p:sp>
      <p:sp>
        <p:nvSpPr>
          <p:cNvPr id="2" name="Rectangle 1"/>
          <p:cNvSpPr/>
          <p:nvPr/>
        </p:nvSpPr>
        <p:spPr>
          <a:xfrm>
            <a:off x="4426485" y="4548729"/>
            <a:ext cx="4572000" cy="461665"/>
          </a:xfrm>
          <a:prstGeom prst="rect">
            <a:avLst/>
          </a:prstGeom>
        </p:spPr>
        <p:txBody>
          <a:bodyPr>
            <a:spAutoFit/>
          </a:bodyPr>
          <a:lstStyle/>
          <a:p>
            <a:pPr lvl="0" algn="r">
              <a:defRPr sz="1800">
                <a:solidFill>
                  <a:srgbClr val="000000"/>
                </a:solidFill>
              </a:defRPr>
            </a:pPr>
            <a:r>
              <a:rPr lang="tr-TR" sz="2400" dirty="0" err="1" smtClean="0">
                <a:solidFill>
                  <a:schemeClr val="bg1"/>
                </a:solidFill>
                <a:latin typeface="+mj-ea"/>
                <a:cs typeface="Hind" panose="02000000000000000000" pitchFamily="2" charset="77"/>
              </a:rPr>
              <a:t>Research</a:t>
            </a:r>
            <a:r>
              <a:rPr lang="tr-TR" sz="2400" dirty="0" smtClean="0">
                <a:solidFill>
                  <a:schemeClr val="bg1"/>
                </a:solidFill>
                <a:latin typeface="+mj-ea"/>
                <a:cs typeface="Hind" panose="02000000000000000000" pitchFamily="2" charset="77"/>
              </a:rPr>
              <a:t> </a:t>
            </a:r>
            <a:r>
              <a:rPr lang="tr-TR" sz="2400" dirty="0" err="1" smtClean="0">
                <a:solidFill>
                  <a:schemeClr val="bg1"/>
                </a:solidFill>
                <a:latin typeface="+mj-ea"/>
                <a:cs typeface="Hind" panose="02000000000000000000" pitchFamily="2" charset="77"/>
              </a:rPr>
              <a:t>Scientist</a:t>
            </a:r>
            <a:endParaRPr lang="tr-TR" sz="2400" dirty="0" smtClean="0">
              <a:solidFill>
                <a:schemeClr val="bg1"/>
              </a:solidFill>
              <a:latin typeface="+mj-ea"/>
              <a:cs typeface="Hind" panose="02000000000000000000" pitchFamily="2" charset="77"/>
            </a:endParaRPr>
          </a:p>
        </p:txBody>
      </p:sp>
      <p:pic>
        <p:nvPicPr>
          <p:cNvPr id="4" name="Picture 3"/>
          <p:cNvPicPr>
            <a:picLocks noChangeAspect="1"/>
          </p:cNvPicPr>
          <p:nvPr/>
        </p:nvPicPr>
        <p:blipFill>
          <a:blip r:embed="rId5"/>
          <a:stretch>
            <a:fillRect/>
          </a:stretch>
        </p:blipFill>
        <p:spPr>
          <a:xfrm>
            <a:off x="186835" y="4251344"/>
            <a:ext cx="2417148" cy="594770"/>
          </a:xfrm>
          <a:prstGeom prst="rect">
            <a:avLst/>
          </a:prstGeom>
        </p:spPr>
      </p:pic>
      <p:sp>
        <p:nvSpPr>
          <p:cNvPr id="3" name="Rectangle 2"/>
          <p:cNvSpPr/>
          <p:nvPr/>
        </p:nvSpPr>
        <p:spPr>
          <a:xfrm>
            <a:off x="6347984" y="4064519"/>
            <a:ext cx="2610010" cy="523220"/>
          </a:xfrm>
          <a:prstGeom prst="rect">
            <a:avLst/>
          </a:prstGeom>
        </p:spPr>
        <p:txBody>
          <a:bodyPr wrap="none">
            <a:spAutoFit/>
          </a:bodyPr>
          <a:lstStyle/>
          <a:p>
            <a:pPr lvl="0" algn="r">
              <a:defRPr sz="1800">
                <a:solidFill>
                  <a:srgbClr val="000000"/>
                </a:solidFill>
              </a:defRPr>
            </a:pPr>
            <a:r>
              <a:rPr lang="tr-TR" sz="2800" b="1" dirty="0">
                <a:solidFill>
                  <a:schemeClr val="bg1"/>
                </a:solidFill>
                <a:latin typeface="Lato Black" panose="020F0502020204030203" pitchFamily="34" charset="77"/>
                <a:cs typeface="Hind" panose="02000000000000000000" pitchFamily="2" charset="77"/>
              </a:rPr>
              <a:t>Cengiz </a:t>
            </a:r>
            <a:r>
              <a:rPr lang="tr-TR" sz="2800" b="1" dirty="0" err="1">
                <a:solidFill>
                  <a:schemeClr val="bg1"/>
                </a:solidFill>
                <a:latin typeface="Lato Black" panose="020F0502020204030203" pitchFamily="34" charset="77"/>
                <a:cs typeface="Hind" panose="02000000000000000000" pitchFamily="2" charset="77"/>
              </a:rPr>
              <a:t>Öztireli</a:t>
            </a:r>
            <a:endParaRPr lang="tr-TR" sz="2800" b="1" dirty="0">
              <a:solidFill>
                <a:schemeClr val="bg1"/>
              </a:solidFill>
              <a:latin typeface="Lato Black" panose="020F0502020204030203" pitchFamily="34" charset="77"/>
              <a:cs typeface="Hind" panose="02000000000000000000" pitchFamily="2" charset="77"/>
            </a:endParaRPr>
          </a:p>
        </p:txBody>
      </p:sp>
      <p:pic>
        <p:nvPicPr>
          <p:cNvPr id="8" name="Picture 7"/>
          <p:cNvPicPr>
            <a:picLocks noChangeAspect="1"/>
          </p:cNvPicPr>
          <p:nvPr/>
        </p:nvPicPr>
        <p:blipFill rotWithShape="1">
          <a:blip r:embed="rId6"/>
          <a:srcRect b="36574"/>
          <a:stretch/>
        </p:blipFill>
        <p:spPr>
          <a:xfrm>
            <a:off x="-36866" y="429699"/>
            <a:ext cx="1313329" cy="555326"/>
          </a:xfrm>
          <a:prstGeom prst="rect">
            <a:avLst/>
          </a:prstGeom>
        </p:spPr>
      </p:pic>
    </p:spTree>
    <p:extLst>
      <p:ext uri="{BB962C8B-B14F-4D97-AF65-F5344CB8AC3E}">
        <p14:creationId xmlns:p14="http://schemas.microsoft.com/office/powerpoint/2010/main" val="87823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smtClean="0">
                <a:latin typeface="Helvetica Neue"/>
                <a:cs typeface="Helvetica Neue"/>
                <a:sym typeface="Helvetica Neue"/>
              </a:rPr>
              <a:t>General Point </a:t>
            </a:r>
            <a:r>
              <a:rPr lang="tr-TR" sz="3600" b="1" dirty="0" err="1" smtClean="0">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Joint probabilities define the point process</a:t>
            </a:r>
          </a:p>
          <a:p>
            <a:pPr>
              <a:buNone/>
            </a:pPr>
            <a:r>
              <a:rPr lang="en-US" sz="2800" dirty="0"/>
              <a:t>	</a:t>
            </a:r>
          </a:p>
        </p:txBody>
      </p:sp>
      <p:sp>
        <p:nvSpPr>
          <p:cNvPr id="12" name="Rectangle 11"/>
          <p:cNvSpPr/>
          <p:nvPr/>
        </p:nvSpPr>
        <p:spPr>
          <a:xfrm>
            <a:off x="157441" y="1706648"/>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1096" y="178419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37178" y="252158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4635" y="23457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02546" y="23457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221484" y="289948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682061" y="222954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51976" y="309716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172471" y="385666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342876" y="310070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682061" y="192986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36960" y="385666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11656" y="377146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682081" y="260678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647062" y="26419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257673" y="190180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36960" y="33424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341251" y="342767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847331" y="316495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72356" y="1810365"/>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13804" y="1706648"/>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813250" y="231474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132614" y="248515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698234" y="199844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289666" y="217162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577208" y="26419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859723" y="274918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068857" y="298468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119606" y="326176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552729" y="383927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672930" y="200200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374869" y="392880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154060" y="3671591"/>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552729" y="324128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78138" y="296999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248543" y="19739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527829" y="341461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333745" y="248515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613031" y="402707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428719" y="1810365"/>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359487" y="26419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431921" y="330548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712832" y="197744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943136" y="295487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98034" y="266398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661270" y="276783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807674" y="309135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61516" y="398093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567327" y="381827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772731" y="191324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963800" y="381052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8482124" y="364011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8567327" y="3220281"/>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433546" y="272717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524542" y="214434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542427" y="2834391"/>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049002" y="247157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627630" y="400606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6270167" y="1706648"/>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485082" y="1808499"/>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1511656" y="2987804"/>
            <a:ext cx="1192834" cy="1194431"/>
          </a:xfrm>
          <a:prstGeom prst="ellipse">
            <a:avLst/>
          </a:prstGeom>
          <a:noFill/>
          <a:ln w="3810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548449" y="3004796"/>
            <a:ext cx="1192834" cy="1194431"/>
          </a:xfrm>
          <a:prstGeom prst="ellipse">
            <a:avLst/>
          </a:prstGeom>
          <a:noFill/>
          <a:ln w="3810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591210" y="3000868"/>
            <a:ext cx="1192834" cy="1194431"/>
          </a:xfrm>
          <a:prstGeom prst="ellipse">
            <a:avLst/>
          </a:prstGeom>
          <a:noFill/>
          <a:ln w="3810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10023" y="1880309"/>
            <a:ext cx="317500" cy="292100"/>
          </a:xfrm>
          <a:prstGeom prst="rect">
            <a:avLst/>
          </a:prstGeom>
        </p:spPr>
      </p:pic>
      <p:pic>
        <p:nvPicPr>
          <p:cNvPr id="4" name="Picture 3"/>
          <p:cNvPicPr>
            <a:picLocks noChangeAspect="1"/>
          </p:cNvPicPr>
          <p:nvPr/>
        </p:nvPicPr>
        <p:blipFill>
          <a:blip r:embed="rId3"/>
          <a:stretch>
            <a:fillRect/>
          </a:stretch>
        </p:blipFill>
        <p:spPr>
          <a:xfrm>
            <a:off x="3866386" y="1880309"/>
            <a:ext cx="317500" cy="292100"/>
          </a:xfrm>
          <a:prstGeom prst="rect">
            <a:avLst/>
          </a:prstGeom>
        </p:spPr>
      </p:pic>
      <p:pic>
        <p:nvPicPr>
          <p:cNvPr id="8" name="Picture 7"/>
          <p:cNvPicPr>
            <a:picLocks noChangeAspect="1"/>
          </p:cNvPicPr>
          <p:nvPr/>
        </p:nvPicPr>
        <p:blipFill>
          <a:blip r:embed="rId3"/>
          <a:stretch>
            <a:fillRect/>
          </a:stretch>
        </p:blipFill>
        <p:spPr>
          <a:xfrm>
            <a:off x="6922749" y="1880309"/>
            <a:ext cx="317500" cy="292100"/>
          </a:xfrm>
          <a:prstGeom prst="rect">
            <a:avLst/>
          </a:prstGeom>
        </p:spPr>
      </p:pic>
      <p:pic>
        <p:nvPicPr>
          <p:cNvPr id="9" name="Picture 8"/>
          <p:cNvPicPr>
            <a:picLocks noChangeAspect="1"/>
          </p:cNvPicPr>
          <p:nvPr/>
        </p:nvPicPr>
        <p:blipFill>
          <a:blip r:embed="rId4"/>
          <a:stretch>
            <a:fillRect/>
          </a:stretch>
        </p:blipFill>
        <p:spPr>
          <a:xfrm>
            <a:off x="1942973" y="3438969"/>
            <a:ext cx="330200" cy="292100"/>
          </a:xfrm>
          <a:prstGeom prst="rect">
            <a:avLst/>
          </a:prstGeom>
        </p:spPr>
      </p:pic>
      <p:pic>
        <p:nvPicPr>
          <p:cNvPr id="87" name="Picture 86"/>
          <p:cNvPicPr>
            <a:picLocks noChangeAspect="1"/>
          </p:cNvPicPr>
          <p:nvPr/>
        </p:nvPicPr>
        <p:blipFill>
          <a:blip r:embed="rId4"/>
          <a:stretch>
            <a:fillRect/>
          </a:stretch>
        </p:blipFill>
        <p:spPr>
          <a:xfrm>
            <a:off x="4979766" y="3455961"/>
            <a:ext cx="330200" cy="292100"/>
          </a:xfrm>
          <a:prstGeom prst="rect">
            <a:avLst/>
          </a:prstGeom>
        </p:spPr>
      </p:pic>
      <p:pic>
        <p:nvPicPr>
          <p:cNvPr id="88" name="Picture 87"/>
          <p:cNvPicPr>
            <a:picLocks noChangeAspect="1"/>
          </p:cNvPicPr>
          <p:nvPr/>
        </p:nvPicPr>
        <p:blipFill>
          <a:blip r:embed="rId4"/>
          <a:stretch>
            <a:fillRect/>
          </a:stretch>
        </p:blipFill>
        <p:spPr>
          <a:xfrm>
            <a:off x="8022527" y="3452033"/>
            <a:ext cx="330200" cy="292100"/>
          </a:xfrm>
          <a:prstGeom prst="rect">
            <a:avLst/>
          </a:prstGeom>
        </p:spPr>
      </p:pic>
      <p:pic>
        <p:nvPicPr>
          <p:cNvPr id="10" name="Picture 9"/>
          <p:cNvPicPr>
            <a:picLocks noChangeAspect="1"/>
          </p:cNvPicPr>
          <p:nvPr/>
        </p:nvPicPr>
        <p:blipFill>
          <a:blip r:embed="rId5"/>
          <a:stretch>
            <a:fillRect/>
          </a:stretch>
        </p:blipFill>
        <p:spPr>
          <a:xfrm>
            <a:off x="3471654" y="4666180"/>
            <a:ext cx="2200693" cy="352783"/>
          </a:xfrm>
          <a:prstGeom prst="rect">
            <a:avLst/>
          </a:prstGeom>
        </p:spPr>
      </p:pic>
    </p:spTree>
    <p:extLst>
      <p:ext uri="{BB962C8B-B14F-4D97-AF65-F5344CB8AC3E}">
        <p14:creationId xmlns:p14="http://schemas.microsoft.com/office/powerpoint/2010/main" val="259335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First order product density</a:t>
            </a:r>
          </a:p>
          <a:p>
            <a:pPr>
              <a:buNone/>
            </a:pPr>
            <a:r>
              <a:rPr lang="en-US" sz="2800" dirty="0"/>
              <a:t>	</a:t>
            </a:r>
          </a:p>
        </p:txBody>
      </p:sp>
      <p:sp>
        <p:nvSpPr>
          <p:cNvPr id="36" name="Rectangle 35"/>
          <p:cNvSpPr/>
          <p:nvPr/>
        </p:nvSpPr>
        <p:spPr>
          <a:xfrm>
            <a:off x="899592" y="1923449"/>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7" name="Oval 36"/>
          <p:cNvSpPr/>
          <p:nvPr/>
        </p:nvSpPr>
        <p:spPr>
          <a:xfrm>
            <a:off x="1043608" y="2067465"/>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8" name="Oval 37"/>
          <p:cNvSpPr/>
          <p:nvPr/>
        </p:nvSpPr>
        <p:spPr>
          <a:xfrm>
            <a:off x="1907704" y="3219593"/>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9" name="Oval 38"/>
          <p:cNvSpPr/>
          <p:nvPr/>
        </p:nvSpPr>
        <p:spPr>
          <a:xfrm>
            <a:off x="1475656" y="3651641"/>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0" name="Oval 39"/>
          <p:cNvSpPr/>
          <p:nvPr/>
        </p:nvSpPr>
        <p:spPr>
          <a:xfrm>
            <a:off x="1259632" y="3003569"/>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1" name="Oval 40"/>
          <p:cNvSpPr/>
          <p:nvPr/>
        </p:nvSpPr>
        <p:spPr>
          <a:xfrm>
            <a:off x="2123728" y="3867665"/>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2" name="Oval 41"/>
          <p:cNvSpPr/>
          <p:nvPr/>
        </p:nvSpPr>
        <p:spPr>
          <a:xfrm>
            <a:off x="2843808" y="3939673"/>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3" name="Oval 42"/>
          <p:cNvSpPr/>
          <p:nvPr/>
        </p:nvSpPr>
        <p:spPr>
          <a:xfrm>
            <a:off x="2411760" y="3435617"/>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4" name="Oval 43"/>
          <p:cNvSpPr/>
          <p:nvPr/>
        </p:nvSpPr>
        <p:spPr>
          <a:xfrm>
            <a:off x="1043608" y="3867665"/>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5" name="Oval 44"/>
          <p:cNvSpPr/>
          <p:nvPr/>
        </p:nvSpPr>
        <p:spPr>
          <a:xfrm>
            <a:off x="1979712" y="2219865"/>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6" name="Oval 45"/>
          <p:cNvSpPr/>
          <p:nvPr/>
        </p:nvSpPr>
        <p:spPr>
          <a:xfrm>
            <a:off x="2555776" y="2283489"/>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7" name="Oval 46"/>
          <p:cNvSpPr/>
          <p:nvPr/>
        </p:nvSpPr>
        <p:spPr>
          <a:xfrm>
            <a:off x="1403648" y="2499513"/>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8" name="Oval 47"/>
          <p:cNvSpPr/>
          <p:nvPr/>
        </p:nvSpPr>
        <p:spPr>
          <a:xfrm>
            <a:off x="2339752" y="2715537"/>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9" name="Oval 48"/>
          <p:cNvSpPr/>
          <p:nvPr/>
        </p:nvSpPr>
        <p:spPr>
          <a:xfrm>
            <a:off x="1907704" y="2643529"/>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0" name="Oval 49"/>
          <p:cNvSpPr/>
          <p:nvPr/>
        </p:nvSpPr>
        <p:spPr>
          <a:xfrm>
            <a:off x="2771800" y="3003569"/>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1" name="Oval 50"/>
          <p:cNvSpPr/>
          <p:nvPr/>
        </p:nvSpPr>
        <p:spPr>
          <a:xfrm>
            <a:off x="1331640" y="3291601"/>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mj-lt"/>
            </a:endParaRPr>
          </a:p>
        </p:txBody>
      </p:sp>
      <p:pic>
        <p:nvPicPr>
          <p:cNvPr id="52" name="Picture 51"/>
          <p:cNvPicPr>
            <a:picLocks noChangeAspect="1"/>
          </p:cNvPicPr>
          <p:nvPr/>
        </p:nvPicPr>
        <p:blipFill>
          <a:blip r:embed="rId2"/>
          <a:stretch>
            <a:fillRect/>
          </a:stretch>
        </p:blipFill>
        <p:spPr>
          <a:xfrm>
            <a:off x="1547664" y="3219593"/>
            <a:ext cx="203200" cy="152400"/>
          </a:xfrm>
          <a:prstGeom prst="rect">
            <a:avLst/>
          </a:prstGeom>
        </p:spPr>
      </p:pic>
      <p:sp>
        <p:nvSpPr>
          <p:cNvPr id="53" name="TextBox 52"/>
          <p:cNvSpPr txBox="1"/>
          <p:nvPr/>
        </p:nvSpPr>
        <p:spPr>
          <a:xfrm>
            <a:off x="3347864" y="2397888"/>
            <a:ext cx="5134739" cy="461665"/>
          </a:xfrm>
          <a:prstGeom prst="rect">
            <a:avLst/>
          </a:prstGeom>
          <a:noFill/>
        </p:spPr>
        <p:txBody>
          <a:bodyPr wrap="none" rtlCol="0">
            <a:spAutoFit/>
          </a:bodyPr>
          <a:lstStyle/>
          <a:p>
            <a:r>
              <a:rPr lang="en-US" sz="2400" dirty="0" smtClean="0">
                <a:cs typeface="Arial"/>
              </a:rPr>
              <a:t>Expected number of points around </a:t>
            </a:r>
            <a:r>
              <a:rPr lang="en-US" sz="2400" b="1" dirty="0" smtClean="0">
                <a:cs typeface="Arial"/>
              </a:rPr>
              <a:t>x</a:t>
            </a:r>
            <a:endParaRPr lang="en-US" sz="2400" b="1" dirty="0">
              <a:cs typeface="Arial"/>
            </a:endParaRPr>
          </a:p>
        </p:txBody>
      </p:sp>
      <p:sp>
        <p:nvSpPr>
          <p:cNvPr id="54" name="TextBox 53"/>
          <p:cNvSpPr txBox="1"/>
          <p:nvPr/>
        </p:nvSpPr>
        <p:spPr>
          <a:xfrm>
            <a:off x="3347864" y="2865940"/>
            <a:ext cx="3315180" cy="461665"/>
          </a:xfrm>
          <a:prstGeom prst="rect">
            <a:avLst/>
          </a:prstGeom>
          <a:noFill/>
        </p:spPr>
        <p:txBody>
          <a:bodyPr wrap="none" rtlCol="0">
            <a:spAutoFit/>
          </a:bodyPr>
          <a:lstStyle/>
          <a:p>
            <a:r>
              <a:rPr lang="en-US" sz="2400" dirty="0" smtClean="0">
                <a:cs typeface="Arial"/>
              </a:rPr>
              <a:t>Measures local density</a:t>
            </a:r>
            <a:endParaRPr lang="en-US" sz="2400" dirty="0">
              <a:cs typeface="Arial"/>
            </a:endParaRPr>
          </a:p>
        </p:txBody>
      </p:sp>
      <p:pic>
        <p:nvPicPr>
          <p:cNvPr id="55" name="Picture 54"/>
          <p:cNvPicPr>
            <a:picLocks noChangeAspect="1"/>
          </p:cNvPicPr>
          <p:nvPr/>
        </p:nvPicPr>
        <p:blipFill>
          <a:blip r:embed="rId3"/>
          <a:stretch>
            <a:fillRect/>
          </a:stretch>
        </p:blipFill>
        <p:spPr>
          <a:xfrm>
            <a:off x="3450084" y="1889789"/>
            <a:ext cx="1955800" cy="393700"/>
          </a:xfrm>
          <a:prstGeom prst="rect">
            <a:avLst/>
          </a:prstGeom>
        </p:spPr>
      </p:pic>
    </p:spTree>
    <p:extLst>
      <p:ext uri="{BB962C8B-B14F-4D97-AF65-F5344CB8AC3E}">
        <p14:creationId xmlns:p14="http://schemas.microsoft.com/office/powerpoint/2010/main" val="21664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bldLst>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First order product density</a:t>
            </a:r>
          </a:p>
          <a:p>
            <a:pPr>
              <a:buNone/>
            </a:pPr>
            <a:r>
              <a:rPr lang="en-US" sz="2800" dirty="0"/>
              <a:t>	</a:t>
            </a:r>
          </a:p>
        </p:txBody>
      </p:sp>
      <p:grpSp>
        <p:nvGrpSpPr>
          <p:cNvPr id="2" name="Group 1"/>
          <p:cNvGrpSpPr/>
          <p:nvPr/>
        </p:nvGrpSpPr>
        <p:grpSpPr>
          <a:xfrm>
            <a:off x="2285398" y="1866446"/>
            <a:ext cx="5063835" cy="2304256"/>
            <a:chOff x="2285398" y="1866446"/>
            <a:chExt cx="5063835" cy="2304256"/>
          </a:xfrm>
        </p:grpSpPr>
        <p:pic>
          <p:nvPicPr>
            <p:cNvPr id="26" name="Picture 25"/>
            <p:cNvPicPr>
              <a:picLocks noChangeAspect="1"/>
            </p:cNvPicPr>
            <p:nvPr/>
          </p:nvPicPr>
          <p:blipFill>
            <a:blip r:embed="rId2"/>
            <a:stretch>
              <a:fillRect/>
            </a:stretch>
          </p:blipFill>
          <p:spPr>
            <a:xfrm>
              <a:off x="2285398" y="1866446"/>
              <a:ext cx="2294014" cy="2294014"/>
            </a:xfrm>
            <a:prstGeom prst="rect">
              <a:avLst/>
            </a:prstGeom>
          </p:spPr>
        </p:pic>
        <p:pic>
          <p:nvPicPr>
            <p:cNvPr id="27" name="Picture 26"/>
            <p:cNvPicPr>
              <a:picLocks noChangeAspect="1"/>
            </p:cNvPicPr>
            <p:nvPr/>
          </p:nvPicPr>
          <p:blipFill>
            <a:blip r:embed="rId3"/>
            <a:stretch>
              <a:fillRect/>
            </a:stretch>
          </p:blipFill>
          <p:spPr>
            <a:xfrm>
              <a:off x="5021702" y="1866446"/>
              <a:ext cx="2327531" cy="2304256"/>
            </a:xfrm>
            <a:prstGeom prst="rect">
              <a:avLst/>
            </a:prstGeom>
          </p:spPr>
        </p:pic>
      </p:grpSp>
      <p:pic>
        <p:nvPicPr>
          <p:cNvPr id="8" name="Picture 7"/>
          <p:cNvPicPr>
            <a:picLocks noChangeAspect="1"/>
          </p:cNvPicPr>
          <p:nvPr/>
        </p:nvPicPr>
        <p:blipFill rotWithShape="1">
          <a:blip r:embed="rId4"/>
          <a:srcRect l="67407" b="-531"/>
          <a:stretch/>
        </p:blipFill>
        <p:spPr>
          <a:xfrm>
            <a:off x="1411263" y="1861532"/>
            <a:ext cx="637454" cy="395789"/>
          </a:xfrm>
          <a:prstGeom prst="rect">
            <a:avLst/>
          </a:prstGeom>
        </p:spPr>
      </p:pic>
    </p:spTree>
    <p:extLst>
      <p:ext uri="{BB962C8B-B14F-4D97-AF65-F5344CB8AC3E}">
        <p14:creationId xmlns:p14="http://schemas.microsoft.com/office/powerpoint/2010/main" val="406215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First order product density</a:t>
            </a:r>
          </a:p>
          <a:p>
            <a:pPr>
              <a:buNone/>
            </a:pPr>
            <a:r>
              <a:rPr lang="en-US" sz="2800" dirty="0"/>
              <a:t>	</a:t>
            </a:r>
          </a:p>
        </p:txBody>
      </p:sp>
      <p:pic>
        <p:nvPicPr>
          <p:cNvPr id="8" name="Picture 7" descr="F:\Cengiz\ETH\Doktora\Code\WrinkleSynthesis\trunk\AnalysisAndSynthesis\Paper\figures\pcfAndIrregularity\data\Random\scatter.eps"/>
          <p:cNvPicPr>
            <a:picLocks noChangeAspect="1" noChangeArrowheads="1"/>
          </p:cNvPicPr>
          <p:nvPr/>
        </p:nvPicPr>
        <p:blipFill>
          <a:blip r:embed="rId2" cstate="print"/>
          <a:srcRect/>
          <a:stretch>
            <a:fillRect/>
          </a:stretch>
        </p:blipFill>
        <p:spPr bwMode="auto">
          <a:xfrm>
            <a:off x="2380681" y="1841784"/>
            <a:ext cx="2376264" cy="2396012"/>
          </a:xfrm>
          <a:prstGeom prst="rect">
            <a:avLst/>
          </a:prstGeom>
          <a:noFill/>
        </p:spPr>
      </p:pic>
      <p:pic>
        <p:nvPicPr>
          <p:cNvPr id="9" name="Picture 8" descr="F:\Cengiz\ETH\Doktora\Code\WrinkleSynthesis\trunk\AnalysisAndSynthesis\Paper\figures\pcfAndIrregularity\data\Dart\scatter.eps"/>
          <p:cNvPicPr>
            <a:picLocks noChangeAspect="1" noChangeArrowheads="1"/>
          </p:cNvPicPr>
          <p:nvPr/>
        </p:nvPicPr>
        <p:blipFill>
          <a:blip r:embed="rId3" cstate="print"/>
          <a:srcRect/>
          <a:stretch>
            <a:fillRect/>
          </a:stretch>
        </p:blipFill>
        <p:spPr bwMode="auto">
          <a:xfrm>
            <a:off x="4972969" y="1841784"/>
            <a:ext cx="2376264" cy="2396012"/>
          </a:xfrm>
          <a:prstGeom prst="rect">
            <a:avLst/>
          </a:prstGeom>
          <a:noFill/>
        </p:spPr>
      </p:pic>
      <p:pic>
        <p:nvPicPr>
          <p:cNvPr id="10" name="Picture 9"/>
          <p:cNvPicPr>
            <a:picLocks noChangeAspect="1"/>
          </p:cNvPicPr>
          <p:nvPr/>
        </p:nvPicPr>
        <p:blipFill rotWithShape="1">
          <a:blip r:embed="rId4"/>
          <a:srcRect l="67407" b="-531"/>
          <a:stretch/>
        </p:blipFill>
        <p:spPr>
          <a:xfrm>
            <a:off x="1411263" y="1861532"/>
            <a:ext cx="637454" cy="395789"/>
          </a:xfrm>
          <a:prstGeom prst="rect">
            <a:avLst/>
          </a:prstGeom>
        </p:spPr>
      </p:pic>
      <p:sp>
        <p:nvSpPr>
          <p:cNvPr id="11" name="TextBox 10"/>
          <p:cNvSpPr txBox="1"/>
          <p:nvPr/>
        </p:nvSpPr>
        <p:spPr>
          <a:xfrm>
            <a:off x="796505" y="2221739"/>
            <a:ext cx="1438836" cy="461665"/>
          </a:xfrm>
          <a:prstGeom prst="rect">
            <a:avLst/>
          </a:prstGeom>
          <a:noFill/>
        </p:spPr>
        <p:txBody>
          <a:bodyPr wrap="none" rtlCol="0">
            <a:spAutoFit/>
          </a:bodyPr>
          <a:lstStyle/>
          <a:p>
            <a:r>
              <a:rPr lang="en-US" sz="2400" dirty="0" smtClean="0">
                <a:cs typeface="Arial"/>
              </a:rPr>
              <a:t>Constant</a:t>
            </a:r>
            <a:endParaRPr lang="en-US" sz="2400" dirty="0">
              <a:cs typeface="Arial"/>
            </a:endParaRPr>
          </a:p>
        </p:txBody>
      </p:sp>
    </p:spTree>
    <p:extLst>
      <p:ext uri="{BB962C8B-B14F-4D97-AF65-F5344CB8AC3E}">
        <p14:creationId xmlns:p14="http://schemas.microsoft.com/office/powerpoint/2010/main" val="41252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60229" y="2360861"/>
            <a:ext cx="5652120" cy="461665"/>
          </a:xfrm>
          <a:prstGeom prst="rect">
            <a:avLst/>
          </a:prstGeom>
          <a:noFill/>
        </p:spPr>
        <p:txBody>
          <a:bodyPr wrap="square" rtlCol="0">
            <a:spAutoFit/>
          </a:bodyPr>
          <a:lstStyle/>
          <a:p>
            <a:r>
              <a:rPr lang="en-US" sz="2400" dirty="0" smtClean="0">
                <a:cs typeface="Arial"/>
              </a:rPr>
              <a:t>Expected number of points around </a:t>
            </a:r>
            <a:r>
              <a:rPr lang="en-US" sz="2400" b="1" dirty="0" smtClean="0">
                <a:cs typeface="Arial"/>
              </a:rPr>
              <a:t>x</a:t>
            </a:r>
            <a:r>
              <a:rPr lang="en-US" sz="2400" dirty="0" smtClean="0">
                <a:cs typeface="Arial"/>
              </a:rPr>
              <a:t> &amp; </a:t>
            </a:r>
            <a:r>
              <a:rPr lang="en-US" sz="2400" b="1" dirty="0" smtClean="0">
                <a:cs typeface="Arial"/>
              </a:rPr>
              <a:t>y</a:t>
            </a:r>
            <a:endParaRPr lang="en-US" sz="2400" b="1" dirty="0">
              <a:cs typeface="Arial"/>
            </a:endParaRPr>
          </a:p>
        </p:txBody>
      </p:sp>
      <p:grpSp>
        <p:nvGrpSpPr>
          <p:cNvPr id="13" name="Group 12"/>
          <p:cNvGrpSpPr/>
          <p:nvPr/>
        </p:nvGrpSpPr>
        <p:grpSpPr>
          <a:xfrm>
            <a:off x="3360229" y="2900921"/>
            <a:ext cx="4981956" cy="461665"/>
            <a:chOff x="3491880" y="3154201"/>
            <a:chExt cx="4981956" cy="461665"/>
          </a:xfrm>
        </p:grpSpPr>
        <p:sp>
          <p:nvSpPr>
            <p:cNvPr id="14" name="TextBox 13"/>
            <p:cNvSpPr txBox="1"/>
            <p:nvPr/>
          </p:nvSpPr>
          <p:spPr>
            <a:xfrm>
              <a:off x="3491880" y="3154201"/>
              <a:ext cx="4187865" cy="461665"/>
            </a:xfrm>
            <a:prstGeom prst="rect">
              <a:avLst/>
            </a:prstGeom>
            <a:noFill/>
          </p:spPr>
          <p:txBody>
            <a:bodyPr wrap="none" rtlCol="0">
              <a:spAutoFit/>
            </a:bodyPr>
            <a:lstStyle/>
            <a:p>
              <a:r>
                <a:rPr lang="en-US" sz="2400" dirty="0" smtClean="0">
                  <a:cs typeface="Arial"/>
                </a:rPr>
                <a:t>Measures the joint probability </a:t>
              </a:r>
              <a:endParaRPr lang="en-US" sz="2400" dirty="0">
                <a:cs typeface="Arial"/>
              </a:endParaRPr>
            </a:p>
          </p:txBody>
        </p:sp>
        <p:pic>
          <p:nvPicPr>
            <p:cNvPr id="15" name="Picture 14"/>
            <p:cNvPicPr>
              <a:picLocks noChangeAspect="1"/>
            </p:cNvPicPr>
            <p:nvPr/>
          </p:nvPicPr>
          <p:blipFill>
            <a:blip r:embed="rId2"/>
            <a:stretch>
              <a:fillRect/>
            </a:stretch>
          </p:blipFill>
          <p:spPr>
            <a:xfrm>
              <a:off x="7546736" y="3219822"/>
              <a:ext cx="927100" cy="330200"/>
            </a:xfrm>
            <a:prstGeom prst="rect">
              <a:avLst/>
            </a:prstGeom>
          </p:spPr>
        </p:pic>
      </p:grpSp>
      <p:grpSp>
        <p:nvGrpSpPr>
          <p:cNvPr id="16" name="Group 15"/>
          <p:cNvGrpSpPr/>
          <p:nvPr/>
        </p:nvGrpSpPr>
        <p:grpSpPr>
          <a:xfrm>
            <a:off x="911957" y="1922426"/>
            <a:ext cx="2232248" cy="2232477"/>
            <a:chOff x="1043608" y="2211710"/>
            <a:chExt cx="2232248" cy="2232477"/>
          </a:xfrm>
        </p:grpSpPr>
        <p:sp>
          <p:nvSpPr>
            <p:cNvPr id="17" name="Rectangle 16"/>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475656" y="3579862"/>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6" name="Picture 35"/>
            <p:cNvPicPr>
              <a:picLocks noChangeAspect="1"/>
            </p:cNvPicPr>
            <p:nvPr/>
          </p:nvPicPr>
          <p:blipFill>
            <a:blip r:embed="rId3"/>
            <a:stretch>
              <a:fillRect/>
            </a:stretch>
          </p:blipFill>
          <p:spPr>
            <a:xfrm>
              <a:off x="1691680" y="3507854"/>
              <a:ext cx="203200" cy="152400"/>
            </a:xfrm>
            <a:prstGeom prst="rect">
              <a:avLst/>
            </a:prstGeom>
          </p:spPr>
        </p:pic>
        <p:sp>
          <p:nvSpPr>
            <p:cNvPr id="37" name="Oval 36"/>
            <p:cNvSpPr/>
            <p:nvPr/>
          </p:nvSpPr>
          <p:spPr>
            <a:xfrm>
              <a:off x="2195736" y="3147814"/>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p:cNvPicPr>
              <a:picLocks noChangeAspect="1"/>
            </p:cNvPicPr>
            <p:nvPr/>
          </p:nvPicPr>
          <p:blipFill>
            <a:blip r:embed="rId4"/>
            <a:stretch>
              <a:fillRect/>
            </a:stretch>
          </p:blipFill>
          <p:spPr>
            <a:xfrm>
              <a:off x="2411760" y="3219822"/>
              <a:ext cx="190500" cy="215900"/>
            </a:xfrm>
            <a:prstGeom prst="rect">
              <a:avLst/>
            </a:prstGeom>
          </p:spPr>
        </p:pic>
      </p:grpSp>
      <p:pic>
        <p:nvPicPr>
          <p:cNvPr id="39" name="Picture 38"/>
          <p:cNvPicPr>
            <a:picLocks noChangeAspect="1"/>
          </p:cNvPicPr>
          <p:nvPr/>
        </p:nvPicPr>
        <p:blipFill>
          <a:blip r:embed="rId5"/>
          <a:stretch>
            <a:fillRect/>
          </a:stretch>
        </p:blipFill>
        <p:spPr>
          <a:xfrm>
            <a:off x="3480333" y="1888766"/>
            <a:ext cx="2616200" cy="393700"/>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Second order product density</a:t>
            </a:r>
          </a:p>
          <a:p>
            <a:pPr>
              <a:buNone/>
            </a:pPr>
            <a:r>
              <a:rPr lang="en-US" sz="2800" dirty="0"/>
              <a:t>	</a:t>
            </a:r>
          </a:p>
        </p:txBody>
      </p:sp>
    </p:spTree>
    <p:extLst>
      <p:ext uri="{BB962C8B-B14F-4D97-AF65-F5344CB8AC3E}">
        <p14:creationId xmlns:p14="http://schemas.microsoft.com/office/powerpoint/2010/main" val="161891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60229" y="2360861"/>
            <a:ext cx="5652120" cy="461665"/>
          </a:xfrm>
          <a:prstGeom prst="rect">
            <a:avLst/>
          </a:prstGeom>
          <a:noFill/>
        </p:spPr>
        <p:txBody>
          <a:bodyPr wrap="square" rtlCol="0">
            <a:spAutoFit/>
          </a:bodyPr>
          <a:lstStyle/>
          <a:p>
            <a:r>
              <a:rPr lang="en-US" sz="2400" dirty="0" smtClean="0">
                <a:cs typeface="Arial"/>
              </a:rPr>
              <a:t>Expected number of points around </a:t>
            </a:r>
            <a:r>
              <a:rPr lang="en-US" sz="2400" b="1" dirty="0" smtClean="0">
                <a:cs typeface="Arial"/>
              </a:rPr>
              <a:t>x</a:t>
            </a:r>
            <a:r>
              <a:rPr lang="en-US" sz="2400" dirty="0" smtClean="0">
                <a:cs typeface="Arial"/>
              </a:rPr>
              <a:t>,</a:t>
            </a:r>
            <a:r>
              <a:rPr lang="en-US" sz="2400" b="1" dirty="0" smtClean="0">
                <a:cs typeface="Arial"/>
              </a:rPr>
              <a:t> y</a:t>
            </a:r>
            <a:r>
              <a:rPr lang="en-US" sz="2400" dirty="0" smtClean="0">
                <a:cs typeface="Arial"/>
              </a:rPr>
              <a:t>,</a:t>
            </a:r>
            <a:r>
              <a:rPr lang="en-US" sz="2400" b="1" dirty="0" smtClean="0">
                <a:cs typeface="Arial"/>
              </a:rPr>
              <a:t> z</a:t>
            </a:r>
            <a:endParaRPr lang="en-US" sz="2400" b="1" dirty="0">
              <a:cs typeface="Arial"/>
            </a:endParaRPr>
          </a:p>
        </p:txBody>
      </p:sp>
      <p:grpSp>
        <p:nvGrpSpPr>
          <p:cNvPr id="16" name="Group 15"/>
          <p:cNvGrpSpPr/>
          <p:nvPr/>
        </p:nvGrpSpPr>
        <p:grpSpPr>
          <a:xfrm>
            <a:off x="911957" y="1922426"/>
            <a:ext cx="2232248" cy="2232477"/>
            <a:chOff x="1043608" y="2211710"/>
            <a:chExt cx="2232248" cy="2232477"/>
          </a:xfrm>
        </p:grpSpPr>
        <p:sp>
          <p:nvSpPr>
            <p:cNvPr id="17" name="Rectangle 16"/>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475656" y="3579862"/>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6" name="Picture 35"/>
            <p:cNvPicPr>
              <a:picLocks noChangeAspect="1"/>
            </p:cNvPicPr>
            <p:nvPr/>
          </p:nvPicPr>
          <p:blipFill>
            <a:blip r:embed="rId2"/>
            <a:stretch>
              <a:fillRect/>
            </a:stretch>
          </p:blipFill>
          <p:spPr>
            <a:xfrm>
              <a:off x="1691680" y="3507854"/>
              <a:ext cx="203200" cy="152400"/>
            </a:xfrm>
            <a:prstGeom prst="rect">
              <a:avLst/>
            </a:prstGeom>
          </p:spPr>
        </p:pic>
        <p:sp>
          <p:nvSpPr>
            <p:cNvPr id="37" name="Oval 36"/>
            <p:cNvSpPr/>
            <p:nvPr/>
          </p:nvSpPr>
          <p:spPr>
            <a:xfrm>
              <a:off x="2195736" y="3147814"/>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2411760" y="3219822"/>
              <a:ext cx="190500" cy="215900"/>
            </a:xfrm>
            <a:prstGeom prst="rect">
              <a:avLst/>
            </a:prstGeom>
          </p:spPr>
        </p:pic>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Higher order product density?</a:t>
            </a:r>
          </a:p>
          <a:p>
            <a:pPr>
              <a:buNone/>
            </a:pPr>
            <a:r>
              <a:rPr lang="en-US" sz="2800" dirty="0"/>
              <a:t>	</a:t>
            </a:r>
          </a:p>
        </p:txBody>
      </p:sp>
      <p:sp>
        <p:nvSpPr>
          <p:cNvPr id="40" name="Oval 39"/>
          <p:cNvSpPr/>
          <p:nvPr/>
        </p:nvSpPr>
        <p:spPr>
          <a:xfrm>
            <a:off x="1451955" y="2146834"/>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1652357" y="2284242"/>
            <a:ext cx="152400" cy="152400"/>
          </a:xfrm>
          <a:prstGeom prst="rect">
            <a:avLst/>
          </a:prstGeom>
        </p:spPr>
      </p:pic>
      <p:sp>
        <p:nvSpPr>
          <p:cNvPr id="44" name="TextBox 43"/>
          <p:cNvSpPr txBox="1"/>
          <p:nvPr/>
        </p:nvSpPr>
        <p:spPr>
          <a:xfrm>
            <a:off x="3360229" y="2900921"/>
            <a:ext cx="5147563" cy="461665"/>
          </a:xfrm>
          <a:prstGeom prst="rect">
            <a:avLst/>
          </a:prstGeom>
          <a:noFill/>
        </p:spPr>
        <p:txBody>
          <a:bodyPr wrap="none" rtlCol="0">
            <a:spAutoFit/>
          </a:bodyPr>
          <a:lstStyle/>
          <a:p>
            <a:r>
              <a:rPr lang="en-US" sz="2400" dirty="0" smtClean="0">
                <a:cs typeface="Arial"/>
              </a:rPr>
              <a:t>Not necessary: second order dogma</a:t>
            </a:r>
            <a:endParaRPr lang="en-US" sz="2400" dirty="0">
              <a:cs typeface="Arial"/>
            </a:endParaRPr>
          </a:p>
        </p:txBody>
      </p:sp>
    </p:spTree>
    <p:extLst>
      <p:ext uri="{BB962C8B-B14F-4D97-AF65-F5344CB8AC3E}">
        <p14:creationId xmlns:p14="http://schemas.microsoft.com/office/powerpoint/2010/main" val="400683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par>
              <p:cTn id="15"/>
            </p:par>
            <p:par>
              <p:cTn id="16"/>
            </p:par>
          </p:childTnLst>
        </p:cTn>
      </p:par>
    </p:tnLst>
    <p:bldLst>
      <p:bldP spid="12"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0"/>
            <a:ext cx="9144000" cy="5143500"/>
            <a:chOff x="-1733797" y="887410"/>
            <a:chExt cx="9144000" cy="5143500"/>
          </a:xfrm>
        </p:grpSpPr>
        <p:pic>
          <p:nvPicPr>
            <p:cNvPr id="46" name="Picture 45">
              <a:extLst>
                <a:ext uri="{FF2B5EF4-FFF2-40B4-BE49-F238E27FC236}">
                  <a16:creationId xmlns="" xmlns:a16="http://schemas.microsoft.com/office/drawing/2014/main" id="{0F7BBFAA-8092-F94B-BBCB-C6C35677697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tretch>
              <a:fillRect/>
            </a:stretch>
          </p:blipFill>
          <p:spPr>
            <a:xfrm>
              <a:off x="-1733797" y="887410"/>
              <a:ext cx="9144000" cy="5143500"/>
            </a:xfrm>
            <a:prstGeom prst="rect">
              <a:avLst/>
            </a:prstGeom>
          </p:spPr>
        </p:pic>
        <p:sp>
          <p:nvSpPr>
            <p:cNvPr id="47" name="Rectangle 46">
              <a:extLst>
                <a:ext uri="{FF2B5EF4-FFF2-40B4-BE49-F238E27FC236}">
                  <a16:creationId xmlns="" xmlns:a16="http://schemas.microsoft.com/office/drawing/2014/main" id="{7BCD3953-525F-FC4F-92C4-D844408057DF}"/>
                </a:ext>
              </a:extLst>
            </p:cNvPr>
            <p:cNvSpPr/>
            <p:nvPr/>
          </p:nvSpPr>
          <p:spPr>
            <a:xfrm>
              <a:off x="-1733797" y="887410"/>
              <a:ext cx="9144000" cy="5143499"/>
            </a:xfrm>
            <a:prstGeom prst="rect">
              <a:avLst/>
            </a:prstGeom>
            <a:solidFill>
              <a:srgbClr val="013360">
                <a:alpha val="65098"/>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solidFill>
                  <a:schemeClr val="bg1"/>
                </a:solidFill>
                <a:latin typeface="Helvetica Neue"/>
                <a:cs typeface="Helvetica Neue"/>
                <a:sym typeface="Helvetica Neue"/>
              </a:rPr>
              <a:t>Point </a:t>
            </a:r>
            <a:r>
              <a:rPr lang="tr-TR" sz="3600" b="1" dirty="0" err="1">
                <a:solidFill>
                  <a:schemeClr val="bg1"/>
                </a:solidFill>
                <a:latin typeface="Helvetica Neue"/>
                <a:cs typeface="Helvetica Neue"/>
                <a:sym typeface="Helvetica Neue"/>
              </a:rPr>
              <a:t>Process</a:t>
            </a:r>
            <a:r>
              <a:rPr lang="tr-TR" sz="3600" b="1" dirty="0">
                <a:solidFill>
                  <a:schemeClr val="bg1"/>
                </a:solidFill>
                <a:latin typeface="Helvetica Neue"/>
                <a:cs typeface="Helvetica Neue"/>
                <a:sym typeface="Helvetica Neue"/>
              </a:rPr>
              <a:t> </a:t>
            </a:r>
            <a:r>
              <a:rPr lang="tr-TR" sz="3600" b="1" dirty="0" err="1">
                <a:solidFill>
                  <a:schemeClr val="bg1"/>
                </a:solidFill>
                <a:latin typeface="Helvetica Neue"/>
                <a:cs typeface="Helvetica Neue"/>
                <a:sym typeface="Helvetica Neue"/>
              </a:rPr>
              <a:t>Statistics</a:t>
            </a:r>
            <a:endParaRPr sz="3600" b="1" dirty="0">
              <a:solidFill>
                <a:schemeClr val="bg1"/>
              </a:solidFill>
            </a:endParaRPr>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solidFill>
                  <a:schemeClr val="bg1"/>
                </a:solidFill>
              </a:rPr>
              <a:t>Summary: 1</a:t>
            </a:r>
            <a:r>
              <a:rPr lang="en-US" sz="2800" baseline="30000" dirty="0" smtClean="0">
                <a:solidFill>
                  <a:schemeClr val="bg1"/>
                </a:solidFill>
              </a:rPr>
              <a:t>st</a:t>
            </a:r>
            <a:r>
              <a:rPr lang="en-US" sz="2800" dirty="0" smtClean="0">
                <a:solidFill>
                  <a:schemeClr val="bg1"/>
                </a:solidFill>
              </a:rPr>
              <a:t> &amp; 2</a:t>
            </a:r>
            <a:r>
              <a:rPr lang="en-US" sz="2800" baseline="30000" dirty="0" smtClean="0">
                <a:solidFill>
                  <a:schemeClr val="bg1"/>
                </a:solidFill>
              </a:rPr>
              <a:t>nd</a:t>
            </a:r>
            <a:r>
              <a:rPr lang="en-US" sz="2800" dirty="0" smtClean="0">
                <a:solidFill>
                  <a:schemeClr val="bg1"/>
                </a:solidFill>
              </a:rPr>
              <a:t> order correlations sufficient</a:t>
            </a:r>
            <a:endParaRPr lang="en-US" sz="2800" i="1" dirty="0" smtClean="0">
              <a:solidFill>
                <a:schemeClr val="bg1"/>
              </a:solidFill>
            </a:endParaRPr>
          </a:p>
          <a:p>
            <a:pPr>
              <a:buNone/>
            </a:pPr>
            <a:r>
              <a:rPr lang="en-US" sz="2800" dirty="0">
                <a:solidFill>
                  <a:schemeClr val="bg1"/>
                </a:solidFill>
              </a:rPr>
              <a:t>	</a:t>
            </a:r>
          </a:p>
        </p:txBody>
      </p:sp>
      <p:pic>
        <p:nvPicPr>
          <p:cNvPr id="80" name="Picture 79"/>
          <p:cNvPicPr>
            <a:picLocks noChangeAspect="1"/>
          </p:cNvPicPr>
          <p:nvPr/>
        </p:nvPicPr>
        <p:blipFill>
          <a:blip r:embed="rId4">
            <a:lum bright="70000" contrast="-70000"/>
          </a:blip>
          <a:stretch>
            <a:fillRect/>
          </a:stretch>
        </p:blipFill>
        <p:spPr>
          <a:xfrm>
            <a:off x="829875" y="2476435"/>
            <a:ext cx="2616200" cy="393700"/>
          </a:xfrm>
          <a:prstGeom prst="rect">
            <a:avLst/>
          </a:prstGeom>
        </p:spPr>
      </p:pic>
      <p:pic>
        <p:nvPicPr>
          <p:cNvPr id="81" name="Picture 80"/>
          <p:cNvPicPr>
            <a:picLocks noChangeAspect="1"/>
          </p:cNvPicPr>
          <p:nvPr/>
        </p:nvPicPr>
        <p:blipFill>
          <a:blip r:embed="rId5">
            <a:lum bright="70000" contrast="-70000"/>
          </a:blip>
          <a:stretch>
            <a:fillRect/>
          </a:stretch>
        </p:blipFill>
        <p:spPr>
          <a:xfrm>
            <a:off x="811991" y="1972379"/>
            <a:ext cx="1955800" cy="393700"/>
          </a:xfrm>
          <a:prstGeom prst="rect">
            <a:avLst/>
          </a:prstGeom>
        </p:spPr>
      </p:pic>
      <p:grpSp>
        <p:nvGrpSpPr>
          <p:cNvPr id="82" name="Group 81"/>
          <p:cNvGrpSpPr/>
          <p:nvPr/>
        </p:nvGrpSpPr>
        <p:grpSpPr>
          <a:xfrm>
            <a:off x="3692311" y="1972379"/>
            <a:ext cx="2232248" cy="2232477"/>
            <a:chOff x="1043608" y="2211710"/>
            <a:chExt cx="2232248" cy="2232477"/>
          </a:xfrm>
        </p:grpSpPr>
        <p:sp>
          <p:nvSpPr>
            <p:cNvPr id="83" name="Rectangle 82"/>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475656" y="3579862"/>
              <a:ext cx="144016" cy="144016"/>
            </a:xfrm>
            <a:prstGeom prst="ellipse">
              <a:avLst/>
            </a:prstGeom>
            <a:solidFill>
              <a:srgbClr val="0000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99" name="Picture 98"/>
            <p:cNvPicPr>
              <a:picLocks noChangeAspect="1"/>
            </p:cNvPicPr>
            <p:nvPr/>
          </p:nvPicPr>
          <p:blipFill>
            <a:blip r:embed="rId6"/>
            <a:stretch>
              <a:fillRect/>
            </a:stretch>
          </p:blipFill>
          <p:spPr>
            <a:xfrm>
              <a:off x="1691680" y="3507854"/>
              <a:ext cx="203200" cy="152400"/>
            </a:xfrm>
            <a:prstGeom prst="rect">
              <a:avLst/>
            </a:prstGeom>
          </p:spPr>
        </p:pic>
      </p:grpSp>
      <p:grpSp>
        <p:nvGrpSpPr>
          <p:cNvPr id="100" name="Group 99"/>
          <p:cNvGrpSpPr/>
          <p:nvPr/>
        </p:nvGrpSpPr>
        <p:grpSpPr>
          <a:xfrm>
            <a:off x="6140583" y="1972379"/>
            <a:ext cx="2232248" cy="2232477"/>
            <a:chOff x="1043608" y="2211710"/>
            <a:chExt cx="2232248" cy="2232477"/>
          </a:xfrm>
        </p:grpSpPr>
        <p:sp>
          <p:nvSpPr>
            <p:cNvPr id="101" name="Rectangle 100"/>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1475656" y="3579862"/>
              <a:ext cx="144016" cy="144016"/>
            </a:xfrm>
            <a:prstGeom prst="ellipse">
              <a:avLst/>
            </a:prstGeom>
            <a:solidFill>
              <a:srgbClr val="0000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7" name="Picture 116"/>
            <p:cNvPicPr>
              <a:picLocks noChangeAspect="1"/>
            </p:cNvPicPr>
            <p:nvPr/>
          </p:nvPicPr>
          <p:blipFill>
            <a:blip r:embed="rId6"/>
            <a:stretch>
              <a:fillRect/>
            </a:stretch>
          </p:blipFill>
          <p:spPr>
            <a:xfrm>
              <a:off x="1691680" y="3507854"/>
              <a:ext cx="203200" cy="152400"/>
            </a:xfrm>
            <a:prstGeom prst="rect">
              <a:avLst/>
            </a:prstGeom>
          </p:spPr>
        </p:pic>
        <p:sp>
          <p:nvSpPr>
            <p:cNvPr id="118" name="Oval 117"/>
            <p:cNvSpPr/>
            <p:nvPr/>
          </p:nvSpPr>
          <p:spPr>
            <a:xfrm>
              <a:off x="2195736" y="3147814"/>
              <a:ext cx="144016" cy="144016"/>
            </a:xfrm>
            <a:prstGeom prst="ellipse">
              <a:avLst/>
            </a:prstGeom>
            <a:solidFill>
              <a:srgbClr val="0000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9" name="Picture 118"/>
            <p:cNvPicPr>
              <a:picLocks noChangeAspect="1"/>
            </p:cNvPicPr>
            <p:nvPr/>
          </p:nvPicPr>
          <p:blipFill>
            <a:blip r:embed="rId7"/>
            <a:stretch>
              <a:fillRect/>
            </a:stretch>
          </p:blipFill>
          <p:spPr>
            <a:xfrm>
              <a:off x="2411760" y="3219822"/>
              <a:ext cx="190500" cy="215900"/>
            </a:xfrm>
            <a:prstGeom prst="rect">
              <a:avLst/>
            </a:prstGeom>
          </p:spPr>
        </p:pic>
      </p:grpSp>
    </p:spTree>
    <p:extLst>
      <p:ext uri="{BB962C8B-B14F-4D97-AF65-F5344CB8AC3E}">
        <p14:creationId xmlns:p14="http://schemas.microsoft.com/office/powerpoint/2010/main" val="84677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Stationary</a:t>
            </a:r>
            <a:r>
              <a:rPr lang="tr-TR" sz="3600" b="1" dirty="0" smtClean="0">
                <a:latin typeface="Helvetica Neue"/>
                <a:cs typeface="Helvetica Neue"/>
                <a:sym typeface="Helvetica Neue"/>
              </a:rPr>
              <a:t> Point </a:t>
            </a:r>
            <a:r>
              <a:rPr lang="tr-TR" sz="3600" b="1" dirty="0" err="1">
                <a:latin typeface="Helvetica Neue"/>
                <a:cs typeface="Helvetica Neue"/>
                <a:sym typeface="Helvetica Neue"/>
              </a:rPr>
              <a:t>Processes</a:t>
            </a:r>
            <a:endParaRPr lang="tr-TR" sz="3600" b="1" dirty="0">
              <a:latin typeface="Helvetica Neue"/>
              <a:cs typeface="Helvetica Neue"/>
              <a:sym typeface="Helvetica Neue"/>
            </a:endParaRPr>
          </a:p>
        </p:txBody>
      </p:sp>
      <p:grpSp>
        <p:nvGrpSpPr>
          <p:cNvPr id="45" name="Group 44"/>
          <p:cNvGrpSpPr/>
          <p:nvPr/>
        </p:nvGrpSpPr>
        <p:grpSpPr>
          <a:xfrm>
            <a:off x="1131118" y="1347614"/>
            <a:ext cx="2875203" cy="3063245"/>
            <a:chOff x="1279272" y="1635646"/>
            <a:chExt cx="2875203" cy="3063245"/>
          </a:xfrm>
        </p:grpSpPr>
        <p:sp>
          <p:nvSpPr>
            <p:cNvPr id="46" name="TextBox 45"/>
            <p:cNvSpPr txBox="1"/>
            <p:nvPr/>
          </p:nvSpPr>
          <p:spPr>
            <a:xfrm>
              <a:off x="1279272" y="3867894"/>
              <a:ext cx="2875203" cy="830997"/>
            </a:xfrm>
            <a:prstGeom prst="rect">
              <a:avLst/>
            </a:prstGeom>
            <a:noFill/>
          </p:spPr>
          <p:txBody>
            <a:bodyPr wrap="none" rtlCol="0">
              <a:spAutoFit/>
            </a:bodyPr>
            <a:lstStyle/>
            <a:p>
              <a:pPr algn="ctr"/>
              <a:r>
                <a:rPr lang="en-US" sz="2400" dirty="0" smtClean="0">
                  <a:cs typeface="Arial"/>
                </a:rPr>
                <a:t>Stationary </a:t>
              </a:r>
            </a:p>
            <a:p>
              <a:pPr algn="ctr"/>
              <a:r>
                <a:rPr lang="en-US" sz="2400" dirty="0" smtClean="0">
                  <a:cs typeface="Arial"/>
                </a:rPr>
                <a:t>(translation invariant)</a:t>
              </a:r>
              <a:endParaRPr lang="en-US" sz="2400" dirty="0">
                <a:cs typeface="Arial"/>
              </a:endParaRPr>
            </a:p>
          </p:txBody>
        </p:sp>
        <p:pic>
          <p:nvPicPr>
            <p:cNvPr id="47" name="Picture 46" descr="Screen Shot 2015-04-26 at 15.00.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981" y="1635646"/>
              <a:ext cx="2291787" cy="2283718"/>
            </a:xfrm>
            <a:prstGeom prst="rect">
              <a:avLst/>
            </a:prstGeom>
          </p:spPr>
        </p:pic>
      </p:grpSp>
      <p:grpSp>
        <p:nvGrpSpPr>
          <p:cNvPr id="48" name="Group 47"/>
          <p:cNvGrpSpPr/>
          <p:nvPr/>
        </p:nvGrpSpPr>
        <p:grpSpPr>
          <a:xfrm>
            <a:off x="4254903" y="1350880"/>
            <a:ext cx="4237712" cy="3059979"/>
            <a:chOff x="4403057" y="1638912"/>
            <a:chExt cx="4237712" cy="3059979"/>
          </a:xfrm>
        </p:grpSpPr>
        <p:sp>
          <p:nvSpPr>
            <p:cNvPr id="49" name="TextBox 48"/>
            <p:cNvSpPr txBox="1"/>
            <p:nvPr/>
          </p:nvSpPr>
          <p:spPr>
            <a:xfrm>
              <a:off x="4403057" y="3867894"/>
              <a:ext cx="4237712" cy="830997"/>
            </a:xfrm>
            <a:prstGeom prst="rect">
              <a:avLst/>
            </a:prstGeom>
            <a:noFill/>
          </p:spPr>
          <p:txBody>
            <a:bodyPr wrap="none" rtlCol="0">
              <a:spAutoFit/>
            </a:bodyPr>
            <a:lstStyle/>
            <a:p>
              <a:pPr algn="ctr"/>
              <a:r>
                <a:rPr lang="en-US" sz="2400" dirty="0" smtClean="0">
                  <a:cs typeface="Arial"/>
                </a:rPr>
                <a:t>Isotropic</a:t>
              </a:r>
            </a:p>
            <a:p>
              <a:pPr algn="ctr"/>
              <a:r>
                <a:rPr lang="en-US" sz="2400" dirty="0" smtClean="0">
                  <a:cs typeface="Arial"/>
                </a:rPr>
                <a:t>(translation &amp; rotation invariant)</a:t>
              </a:r>
              <a:endParaRPr lang="en-US" sz="2400" dirty="0">
                <a:cs typeface="Arial"/>
              </a:endParaRPr>
            </a:p>
          </p:txBody>
        </p:sp>
        <p:pic>
          <p:nvPicPr>
            <p:cNvPr id="50" name="Picture 49" descr="Screen Shot 2015-04-26 at 15.01.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482" y="1638912"/>
              <a:ext cx="2288857" cy="2300989"/>
            </a:xfrm>
            <a:prstGeom prst="rect">
              <a:avLst/>
            </a:prstGeom>
          </p:spPr>
        </p:pic>
      </p:grpSp>
      <p:grpSp>
        <p:nvGrpSpPr>
          <p:cNvPr id="51" name="Group 50"/>
          <p:cNvGrpSpPr/>
          <p:nvPr/>
        </p:nvGrpSpPr>
        <p:grpSpPr>
          <a:xfrm>
            <a:off x="1763688" y="1707654"/>
            <a:ext cx="1296144" cy="1224136"/>
            <a:chOff x="1763688" y="1707654"/>
            <a:chExt cx="1296144" cy="1224136"/>
          </a:xfrm>
        </p:grpSpPr>
        <p:sp>
          <p:nvSpPr>
            <p:cNvPr id="52" name="Oval 51"/>
            <p:cNvSpPr/>
            <p:nvPr/>
          </p:nvSpPr>
          <p:spPr>
            <a:xfrm>
              <a:off x="1763688" y="1707654"/>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83768" y="2355726"/>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5868144" y="1491630"/>
            <a:ext cx="1368152" cy="1656184"/>
            <a:chOff x="5868144" y="1491630"/>
            <a:chExt cx="1368152" cy="1656184"/>
          </a:xfrm>
        </p:grpSpPr>
        <p:sp>
          <p:nvSpPr>
            <p:cNvPr id="55" name="Oval 54"/>
            <p:cNvSpPr/>
            <p:nvPr/>
          </p:nvSpPr>
          <p:spPr>
            <a:xfrm>
              <a:off x="6660232" y="1491630"/>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868144" y="2571750"/>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28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a:latin typeface="Helvetica Neue"/>
                <a:cs typeface="Helvetica Neue"/>
                <a:sym typeface="Helvetica Neue"/>
              </a:rPr>
              <a:t>Stationary</a:t>
            </a:r>
            <a:r>
              <a:rPr lang="tr-TR" sz="3600" b="1" dirty="0">
                <a:latin typeface="Helvetica Neue"/>
                <a:cs typeface="Helvetica Neue"/>
                <a:sym typeface="Helvetica Neue"/>
              </a:rPr>
              <a:t> Point </a:t>
            </a:r>
            <a:r>
              <a:rPr lang="tr-TR" sz="3600" b="1" dirty="0" err="1">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Stationary (translation invariant)</a:t>
            </a:r>
            <a:endParaRPr lang="en-US" sz="2800" i="1" dirty="0" smtClean="0"/>
          </a:p>
          <a:p>
            <a:pPr>
              <a:buNone/>
            </a:pPr>
            <a:r>
              <a:rPr lang="en-US" sz="2800" dirty="0"/>
              <a:t>	</a:t>
            </a:r>
          </a:p>
        </p:txBody>
      </p:sp>
      <p:pic>
        <p:nvPicPr>
          <p:cNvPr id="17" name="Picture 16"/>
          <p:cNvPicPr>
            <a:picLocks noChangeAspect="1"/>
          </p:cNvPicPr>
          <p:nvPr/>
        </p:nvPicPr>
        <p:blipFill>
          <a:blip r:embed="rId2"/>
          <a:stretch>
            <a:fillRect/>
          </a:stretch>
        </p:blipFill>
        <p:spPr>
          <a:xfrm>
            <a:off x="3533494" y="1851670"/>
            <a:ext cx="1219200" cy="330200"/>
          </a:xfrm>
          <a:prstGeom prst="rect">
            <a:avLst/>
          </a:prstGeom>
        </p:spPr>
      </p:pic>
      <p:pic>
        <p:nvPicPr>
          <p:cNvPr id="18" name="Picture 17" descr="Screen Shot 2015-04-26 at 15.0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779662"/>
            <a:ext cx="2529185" cy="2520280"/>
          </a:xfrm>
          <a:prstGeom prst="rect">
            <a:avLst/>
          </a:prstGeom>
        </p:spPr>
      </p:pic>
      <p:pic>
        <p:nvPicPr>
          <p:cNvPr id="19" name="Picture 18"/>
          <p:cNvPicPr>
            <a:picLocks noChangeAspect="1"/>
          </p:cNvPicPr>
          <p:nvPr/>
        </p:nvPicPr>
        <p:blipFill>
          <a:blip r:embed="rId4"/>
          <a:stretch>
            <a:fillRect/>
          </a:stretch>
        </p:blipFill>
        <p:spPr>
          <a:xfrm>
            <a:off x="3533494" y="2283718"/>
            <a:ext cx="2527300" cy="330200"/>
          </a:xfrm>
          <a:prstGeom prst="rect">
            <a:avLst/>
          </a:prstGeom>
        </p:spPr>
      </p:pic>
      <p:pic>
        <p:nvPicPr>
          <p:cNvPr id="20" name="Picture 19"/>
          <p:cNvPicPr>
            <a:picLocks noChangeAspect="1"/>
          </p:cNvPicPr>
          <p:nvPr/>
        </p:nvPicPr>
        <p:blipFill>
          <a:blip r:embed="rId5"/>
          <a:stretch>
            <a:fillRect/>
          </a:stretch>
        </p:blipFill>
        <p:spPr>
          <a:xfrm>
            <a:off x="3605502" y="2779514"/>
            <a:ext cx="1816100" cy="368300"/>
          </a:xfrm>
          <a:prstGeom prst="rect">
            <a:avLst/>
          </a:prstGeom>
        </p:spPr>
      </p:pic>
      <p:sp>
        <p:nvSpPr>
          <p:cNvPr id="21" name="TextBox 20"/>
          <p:cNvSpPr txBox="1"/>
          <p:nvPr/>
        </p:nvSpPr>
        <p:spPr>
          <a:xfrm>
            <a:off x="4181566" y="3291830"/>
            <a:ext cx="4255567" cy="461665"/>
          </a:xfrm>
          <a:prstGeom prst="rect">
            <a:avLst/>
          </a:prstGeom>
          <a:noFill/>
        </p:spPr>
        <p:txBody>
          <a:bodyPr wrap="none" rtlCol="0">
            <a:spAutoFit/>
          </a:bodyPr>
          <a:lstStyle/>
          <a:p>
            <a:r>
              <a:rPr lang="en-US" sz="2400" dirty="0" smtClean="0">
                <a:cs typeface="Arial"/>
              </a:rPr>
              <a:t>Pair Correlation Function (PCF)</a:t>
            </a:r>
            <a:endParaRPr lang="en-US" sz="2400" dirty="0">
              <a:cs typeface="Arial"/>
            </a:endParaRPr>
          </a:p>
        </p:txBody>
      </p:sp>
      <p:sp>
        <p:nvSpPr>
          <p:cNvPr id="22" name="TextBox 21"/>
          <p:cNvSpPr txBox="1"/>
          <p:nvPr/>
        </p:nvSpPr>
        <p:spPr>
          <a:xfrm>
            <a:off x="4181566" y="3795886"/>
            <a:ext cx="3645264" cy="461665"/>
          </a:xfrm>
          <a:prstGeom prst="rect">
            <a:avLst/>
          </a:prstGeom>
          <a:noFill/>
        </p:spPr>
        <p:txBody>
          <a:bodyPr wrap="none" rtlCol="0">
            <a:spAutoFit/>
          </a:bodyPr>
          <a:lstStyle/>
          <a:p>
            <a:r>
              <a:rPr lang="en-US" sz="2400" dirty="0" err="1" smtClean="0">
                <a:cs typeface="Arial"/>
              </a:rPr>
              <a:t>DoF</a:t>
            </a:r>
            <a:r>
              <a:rPr lang="en-US" sz="2400" dirty="0" smtClean="0">
                <a:cs typeface="Arial"/>
              </a:rPr>
              <a:t> reduced from 2d to d</a:t>
            </a:r>
            <a:endParaRPr lang="en-US" sz="2400" dirty="0">
              <a:cs typeface="Arial"/>
            </a:endParaRPr>
          </a:p>
        </p:txBody>
      </p:sp>
    </p:spTree>
    <p:extLst>
      <p:ext uri="{BB962C8B-B14F-4D97-AF65-F5344CB8AC3E}">
        <p14:creationId xmlns:p14="http://schemas.microsoft.com/office/powerpoint/2010/main" val="30600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8"/>
            </p:par>
            <p:par>
              <p:cTn id="29"/>
            </p:par>
            <p:par>
              <p:cTn id="30"/>
            </p:par>
            <p:par>
              <p:cTn id="31"/>
            </p:par>
          </p:childTnLst>
        </p:cTn>
      </p:par>
    </p:tnLst>
    <p:bldLst>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a:latin typeface="Helvetica Neue"/>
                <a:cs typeface="Helvetica Neue"/>
                <a:sym typeface="Helvetica Neue"/>
              </a:rPr>
              <a:t>Stationary</a:t>
            </a:r>
            <a:r>
              <a:rPr lang="tr-TR" sz="3600" b="1" dirty="0">
                <a:latin typeface="Helvetica Neue"/>
                <a:cs typeface="Helvetica Neue"/>
                <a:sym typeface="Helvetica Neue"/>
              </a:rPr>
              <a:t> Point </a:t>
            </a:r>
            <a:r>
              <a:rPr lang="tr-TR" sz="3600" b="1" dirty="0" err="1" smtClean="0">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Isotropic point process (translation &amp; rotation invariant)</a:t>
            </a:r>
            <a:endParaRPr lang="en-US" sz="2800" i="1" dirty="0" smtClean="0"/>
          </a:p>
          <a:p>
            <a:pPr>
              <a:buNone/>
            </a:pPr>
            <a:r>
              <a:rPr lang="en-US" sz="2800" dirty="0"/>
              <a:t>	</a:t>
            </a:r>
          </a:p>
        </p:txBody>
      </p:sp>
      <p:grpSp>
        <p:nvGrpSpPr>
          <p:cNvPr id="11" name="Group 10"/>
          <p:cNvGrpSpPr/>
          <p:nvPr/>
        </p:nvGrpSpPr>
        <p:grpSpPr>
          <a:xfrm>
            <a:off x="714642" y="1779663"/>
            <a:ext cx="2664296" cy="2678418"/>
            <a:chOff x="899592" y="1779662"/>
            <a:chExt cx="2288857" cy="2300989"/>
          </a:xfrm>
        </p:grpSpPr>
        <p:pic>
          <p:nvPicPr>
            <p:cNvPr id="12" name="Picture 11" descr="Screen Shot 2015-04-26 at 15.0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779662"/>
              <a:ext cx="2288857" cy="2300989"/>
            </a:xfrm>
            <a:prstGeom prst="rect">
              <a:avLst/>
            </a:prstGeom>
          </p:spPr>
        </p:pic>
        <p:sp>
          <p:nvSpPr>
            <p:cNvPr id="13" name="Oval 12"/>
            <p:cNvSpPr/>
            <p:nvPr/>
          </p:nvSpPr>
          <p:spPr>
            <a:xfrm>
              <a:off x="2330496" y="1920412"/>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38408" y="3000532"/>
              <a:ext cx="576064" cy="57606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a:stretch>
            <a:fillRect/>
          </a:stretch>
        </p:blipFill>
        <p:spPr>
          <a:xfrm>
            <a:off x="3541706" y="1779662"/>
            <a:ext cx="1219200" cy="330200"/>
          </a:xfrm>
          <a:prstGeom prst="rect">
            <a:avLst/>
          </a:prstGeom>
        </p:spPr>
      </p:pic>
      <p:grpSp>
        <p:nvGrpSpPr>
          <p:cNvPr id="16" name="Group 15"/>
          <p:cNvGrpSpPr/>
          <p:nvPr/>
        </p:nvGrpSpPr>
        <p:grpSpPr>
          <a:xfrm>
            <a:off x="3541706" y="2169542"/>
            <a:ext cx="3149600" cy="2274416"/>
            <a:chOff x="3726656" y="2169542"/>
            <a:chExt cx="3149600" cy="2274416"/>
          </a:xfrm>
        </p:grpSpPr>
        <p:grpSp>
          <p:nvGrpSpPr>
            <p:cNvPr id="25" name="Group 24"/>
            <p:cNvGrpSpPr/>
            <p:nvPr/>
          </p:nvGrpSpPr>
          <p:grpSpPr>
            <a:xfrm>
              <a:off x="3726656" y="2169542"/>
              <a:ext cx="3149600" cy="2274416"/>
              <a:chOff x="3726656" y="2169542"/>
              <a:chExt cx="3149600" cy="2274416"/>
            </a:xfrm>
          </p:grpSpPr>
          <p:pic>
            <p:nvPicPr>
              <p:cNvPr id="27" name="Picture 26"/>
              <p:cNvPicPr>
                <a:picLocks noChangeAspect="1"/>
              </p:cNvPicPr>
              <p:nvPr/>
            </p:nvPicPr>
            <p:blipFill>
              <a:blip r:embed="rId4"/>
              <a:stretch>
                <a:fillRect/>
              </a:stretch>
            </p:blipFill>
            <p:spPr>
              <a:xfrm>
                <a:off x="3726656" y="2169542"/>
                <a:ext cx="3149600" cy="330200"/>
              </a:xfrm>
              <a:prstGeom prst="rect">
                <a:avLst/>
              </a:prstGeom>
            </p:spPr>
          </p:pic>
          <p:pic>
            <p:nvPicPr>
              <p:cNvPr id="28" name="Picture 19" descr="F:\Cengiz\ETH\Doktora\Code\WrinkleSynthesis\trunk\AnalysisAndSynthesis\Paper\figures\pcfAndIrregularity\data\Balzer\pcf.eps"/>
              <p:cNvPicPr>
                <a:picLocks noChangeAspect="1" noChangeArrowheads="1"/>
              </p:cNvPicPr>
              <p:nvPr/>
            </p:nvPicPr>
            <p:blipFill>
              <a:blip r:embed="rId5" cstate="print"/>
              <a:srcRect/>
              <a:stretch>
                <a:fillRect/>
              </a:stretch>
            </p:blipFill>
            <p:spPr bwMode="auto">
              <a:xfrm>
                <a:off x="3779911" y="2715766"/>
                <a:ext cx="2180699" cy="1728192"/>
              </a:xfrm>
              <a:prstGeom prst="rect">
                <a:avLst/>
              </a:prstGeom>
              <a:noFill/>
            </p:spPr>
          </p:pic>
        </p:grpSp>
        <p:sp>
          <p:nvSpPr>
            <p:cNvPr id="26" name="TextBox 25"/>
            <p:cNvSpPr txBox="1"/>
            <p:nvPr/>
          </p:nvSpPr>
          <p:spPr>
            <a:xfrm>
              <a:off x="5065187" y="2758157"/>
              <a:ext cx="874965" cy="461665"/>
            </a:xfrm>
            <a:prstGeom prst="rect">
              <a:avLst/>
            </a:prstGeom>
            <a:noFill/>
          </p:spPr>
          <p:txBody>
            <a:bodyPr wrap="square" rtlCol="0">
              <a:spAutoFit/>
            </a:bodyPr>
            <a:lstStyle/>
            <a:p>
              <a:r>
                <a:rPr lang="en-US" sz="2400" dirty="0" smtClean="0">
                  <a:cs typeface="Arial"/>
                </a:rPr>
                <a:t>PCF</a:t>
              </a:r>
              <a:endParaRPr lang="en-US" sz="2400" dirty="0">
                <a:cs typeface="Arial"/>
              </a:endParaRPr>
            </a:p>
          </p:txBody>
        </p:sp>
      </p:grpSp>
      <p:grpSp>
        <p:nvGrpSpPr>
          <p:cNvPr id="4" name="Group 3"/>
          <p:cNvGrpSpPr/>
          <p:nvPr/>
        </p:nvGrpSpPr>
        <p:grpSpPr>
          <a:xfrm>
            <a:off x="3645929" y="2782737"/>
            <a:ext cx="2055420" cy="1560518"/>
            <a:chOff x="3645929" y="2782737"/>
            <a:chExt cx="2055420" cy="1560518"/>
          </a:xfrm>
        </p:grpSpPr>
        <p:pic>
          <p:nvPicPr>
            <p:cNvPr id="2" name="Picture 1"/>
            <p:cNvPicPr>
              <a:picLocks noChangeAspect="1"/>
            </p:cNvPicPr>
            <p:nvPr/>
          </p:nvPicPr>
          <p:blipFill>
            <a:blip r:embed="rId6"/>
            <a:stretch>
              <a:fillRect/>
            </a:stretch>
          </p:blipFill>
          <p:spPr>
            <a:xfrm>
              <a:off x="5548949" y="4190855"/>
              <a:ext cx="152400" cy="152400"/>
            </a:xfrm>
            <a:prstGeom prst="rect">
              <a:avLst/>
            </a:prstGeom>
          </p:spPr>
        </p:pic>
        <p:pic>
          <p:nvPicPr>
            <p:cNvPr id="3" name="Picture 2"/>
            <p:cNvPicPr>
              <a:picLocks noChangeAspect="1"/>
            </p:cNvPicPr>
            <p:nvPr/>
          </p:nvPicPr>
          <p:blipFill>
            <a:blip r:embed="rId7"/>
            <a:stretch>
              <a:fillRect/>
            </a:stretch>
          </p:blipFill>
          <p:spPr>
            <a:xfrm>
              <a:off x="3645929" y="2782737"/>
              <a:ext cx="533400" cy="330200"/>
            </a:xfrm>
            <a:prstGeom prst="rect">
              <a:avLst/>
            </a:prstGeom>
          </p:spPr>
        </p:pic>
      </p:grpSp>
    </p:spTree>
    <p:extLst>
      <p:ext uri="{BB962C8B-B14F-4D97-AF65-F5344CB8AC3E}">
        <p14:creationId xmlns:p14="http://schemas.microsoft.com/office/powerpoint/2010/main" val="266099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par>
              <p:cTn id="14"/>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20" name="Shape 582"/>
          <p:cNvSpPr>
            <a:spLocks noGrp="1"/>
          </p:cNvSpPr>
          <p:nvPr>
            <p:ph type="title"/>
          </p:nvPr>
        </p:nvSpPr>
        <p:spPr>
          <a:xfrm>
            <a:off x="129219" y="100013"/>
            <a:ext cx="8839200" cy="575999"/>
          </a:xfrm>
          <a:prstGeom prst="rect">
            <a:avLst/>
          </a:prstGeom>
          <a:noFill/>
        </p:spPr>
        <p:txBody>
          <a:bodyPr anchor="t">
            <a:noAutofit/>
          </a:bodyPr>
          <a:lstStyle/>
          <a:p>
            <a:pPr lvl="0">
              <a:defRPr sz="1800">
                <a:solidFill>
                  <a:srgbClr val="000000"/>
                </a:solidFill>
              </a:defRPr>
            </a:pPr>
            <a:r>
              <a:rPr lang="tr-TR" sz="3200" b="1" dirty="0" err="1" smtClean="0">
                <a:solidFill>
                  <a:schemeClr val="bg1"/>
                </a:solidFill>
                <a:latin typeface="Helvetica Neue"/>
                <a:cs typeface="Helvetica Neue"/>
                <a:sym typeface="Helvetica Neue"/>
              </a:rPr>
              <a:t>Rendering</a:t>
            </a:r>
            <a:r>
              <a:rPr lang="tr-TR" sz="3200" b="1" dirty="0" smtClean="0">
                <a:solidFill>
                  <a:schemeClr val="bg1"/>
                </a:solidFill>
                <a:latin typeface="Helvetica Neue"/>
                <a:cs typeface="Helvetica Neue"/>
                <a:sym typeface="Helvetica Neue"/>
              </a:rPr>
              <a:t>: </a:t>
            </a:r>
            <a:br>
              <a:rPr lang="tr-TR" sz="3200" b="1" dirty="0" smtClean="0">
                <a:solidFill>
                  <a:schemeClr val="bg1"/>
                </a:solidFill>
                <a:latin typeface="Helvetica Neue"/>
                <a:cs typeface="Helvetica Neue"/>
                <a:sym typeface="Helvetica Neue"/>
              </a:rPr>
            </a:br>
            <a:r>
              <a:rPr lang="tr-TR" sz="3200" b="1" dirty="0" smtClean="0">
                <a:solidFill>
                  <a:schemeClr val="bg1"/>
                </a:solidFill>
                <a:latin typeface="Helvetica Neue"/>
                <a:cs typeface="Helvetica Neue"/>
                <a:sym typeface="Helvetica Neue"/>
              </a:rPr>
              <a:t>Computing </a:t>
            </a:r>
            <a:r>
              <a:rPr lang="tr-TR" sz="3200" b="1" dirty="0" err="1">
                <a:solidFill>
                  <a:schemeClr val="bg1"/>
                </a:solidFill>
                <a:latin typeface="Helvetica Neue"/>
                <a:cs typeface="Helvetica Neue"/>
                <a:sym typeface="Helvetica Neue"/>
              </a:rPr>
              <a:t>I</a:t>
            </a:r>
            <a:r>
              <a:rPr lang="tr-TR" sz="3200" b="1" dirty="0" err="1" smtClean="0">
                <a:solidFill>
                  <a:schemeClr val="bg1"/>
                </a:solidFill>
                <a:latin typeface="Helvetica Neue"/>
                <a:cs typeface="Helvetica Neue"/>
                <a:sym typeface="Helvetica Neue"/>
              </a:rPr>
              <a:t>ntegrals</a:t>
            </a:r>
            <a:endParaRPr sz="3200" b="1" dirty="0">
              <a:solidFill>
                <a:schemeClr val="bg1"/>
              </a:solidFill>
            </a:endParaRPr>
          </a:p>
        </p:txBody>
      </p:sp>
    </p:spTree>
    <p:extLst>
      <p:ext uri="{BB962C8B-B14F-4D97-AF65-F5344CB8AC3E}">
        <p14:creationId xmlns:p14="http://schemas.microsoft.com/office/powerpoint/2010/main" val="101464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Second </a:t>
            </a:r>
            <a:r>
              <a:rPr lang="en-US" sz="2800" dirty="0"/>
              <a:t>order stationary </a:t>
            </a:r>
            <a:r>
              <a:rPr lang="en-US" sz="2800" dirty="0" smtClean="0"/>
              <a:t>- </a:t>
            </a:r>
            <a:r>
              <a:rPr lang="en-US" sz="2800" dirty="0"/>
              <a:t>pair correlation function (PCF)</a:t>
            </a:r>
            <a:endParaRPr lang="en-US" sz="2800" i="1" dirty="0"/>
          </a:p>
          <a:p>
            <a:pPr>
              <a:buNone/>
            </a:pPr>
            <a:endParaRPr lang="en-US" sz="2800" i="1" dirty="0" smtClean="0"/>
          </a:p>
          <a:p>
            <a:pPr>
              <a:buNone/>
            </a:pPr>
            <a:r>
              <a:rPr lang="en-US" sz="2800" dirty="0"/>
              <a:t>	</a:t>
            </a:r>
          </a:p>
        </p:txBody>
      </p:sp>
      <p:pic>
        <p:nvPicPr>
          <p:cNvPr id="12" name="Picture 11"/>
          <p:cNvPicPr>
            <a:picLocks noChangeAspect="1"/>
          </p:cNvPicPr>
          <p:nvPr/>
        </p:nvPicPr>
        <p:blipFill>
          <a:blip r:embed="rId3"/>
          <a:stretch>
            <a:fillRect/>
          </a:stretch>
        </p:blipFill>
        <p:spPr>
          <a:xfrm>
            <a:off x="129219" y="1624694"/>
            <a:ext cx="6832473" cy="993267"/>
          </a:xfrm>
          <a:prstGeom prst="rect">
            <a:avLst/>
          </a:prstGeom>
        </p:spPr>
      </p:pic>
      <p:grpSp>
        <p:nvGrpSpPr>
          <p:cNvPr id="84" name="Group 83"/>
          <p:cNvGrpSpPr/>
          <p:nvPr/>
        </p:nvGrpSpPr>
        <p:grpSpPr>
          <a:xfrm>
            <a:off x="2420416" y="3155718"/>
            <a:ext cx="1759129" cy="1759309"/>
            <a:chOff x="2596440" y="2958497"/>
            <a:chExt cx="1759129" cy="1759309"/>
          </a:xfrm>
        </p:grpSpPr>
        <p:sp>
          <p:nvSpPr>
            <p:cNvPr id="33" name="Rectangle 32"/>
            <p:cNvSpPr/>
            <p:nvPr/>
          </p:nvSpPr>
          <p:spPr>
            <a:xfrm>
              <a:off x="2596440" y="2958497"/>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061326" y="314399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363796" y="386643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277394" y="418460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880170" y="380968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797553" y="415881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628786" y="445805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788108" y="415016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709932" y="449064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515294" y="31571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901600" y="324222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830711" y="327060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009525" y="373622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390886" y="347786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105723" y="436741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4719386" y="3155718"/>
            <a:ext cx="1759129" cy="1759309"/>
            <a:chOff x="4769624" y="2958496"/>
            <a:chExt cx="1759129" cy="1759309"/>
          </a:xfrm>
        </p:grpSpPr>
        <p:sp>
          <p:nvSpPr>
            <p:cNvPr id="49" name="Rectangle 48"/>
            <p:cNvSpPr/>
            <p:nvPr/>
          </p:nvSpPr>
          <p:spPr>
            <a:xfrm>
              <a:off x="4769624" y="2958496"/>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326610" y="389726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548865" y="415881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36522" y="435285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923030" y="373757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734308" y="449064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01769" y="454738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961292" y="406248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210168" y="378140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996608" y="312452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561303" y="31571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5166847" y="341246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904546" y="358270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5564069" y="352595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142446" y="323801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7018355" y="3155718"/>
            <a:ext cx="1759129" cy="1759309"/>
            <a:chOff x="6925975" y="2967148"/>
            <a:chExt cx="1759129" cy="1759309"/>
          </a:xfrm>
        </p:grpSpPr>
        <p:sp>
          <p:nvSpPr>
            <p:cNvPr id="65" name="Rectangle 64"/>
            <p:cNvSpPr/>
            <p:nvPr/>
          </p:nvSpPr>
          <p:spPr>
            <a:xfrm>
              <a:off x="6925975" y="2967148"/>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436690" y="381147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541093" y="430181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161376" y="434456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107129" y="318024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7890659" y="449929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8443463" y="419782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901605" y="390409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118106" y="380790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321546" y="321385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060896" y="356799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323198" y="342111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692047" y="35346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695010" y="319208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8401374" y="381833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121446" y="3155718"/>
            <a:ext cx="1759129" cy="1759309"/>
            <a:chOff x="320682" y="2958498"/>
            <a:chExt cx="1759129" cy="1759309"/>
          </a:xfrm>
        </p:grpSpPr>
        <p:grpSp>
          <p:nvGrpSpPr>
            <p:cNvPr id="8" name="Group 7"/>
            <p:cNvGrpSpPr/>
            <p:nvPr/>
          </p:nvGrpSpPr>
          <p:grpSpPr>
            <a:xfrm>
              <a:off x="320682" y="2958498"/>
              <a:ext cx="1759129" cy="1759309"/>
              <a:chOff x="1043608" y="2211710"/>
              <a:chExt cx="2232248" cy="2232477"/>
            </a:xfrm>
          </p:grpSpPr>
          <p:sp>
            <p:nvSpPr>
              <p:cNvPr id="13" name="Rectangle 12"/>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4"/>
            <a:stretch>
              <a:fillRect/>
            </a:stretch>
          </p:blipFill>
          <p:spPr>
            <a:xfrm>
              <a:off x="354401" y="3236995"/>
              <a:ext cx="218324" cy="161982"/>
            </a:xfrm>
            <a:prstGeom prst="rect">
              <a:avLst/>
            </a:prstGeom>
          </p:spPr>
        </p:pic>
        <p:pic>
          <p:nvPicPr>
            <p:cNvPr id="3" name="Picture 2"/>
            <p:cNvPicPr>
              <a:picLocks noChangeAspect="1"/>
            </p:cNvPicPr>
            <p:nvPr/>
          </p:nvPicPr>
          <p:blipFill>
            <a:blip r:embed="rId5"/>
            <a:stretch>
              <a:fillRect/>
            </a:stretch>
          </p:blipFill>
          <p:spPr>
            <a:xfrm>
              <a:off x="562342" y="3550284"/>
              <a:ext cx="230505" cy="188595"/>
            </a:xfrm>
            <a:prstGeom prst="rect">
              <a:avLst/>
            </a:prstGeom>
          </p:spPr>
        </p:pic>
        <p:cxnSp>
          <p:nvCxnSpPr>
            <p:cNvPr id="5" name="Straight Arrow Connector 4"/>
            <p:cNvCxnSpPr>
              <a:stCxn id="14" idx="5"/>
              <a:endCxn id="26" idx="1"/>
            </p:cNvCxnSpPr>
            <p:nvPr/>
          </p:nvCxnSpPr>
          <p:spPr>
            <a:xfrm>
              <a:off x="531045" y="3168861"/>
              <a:ext cx="203481" cy="260227"/>
            </a:xfrm>
            <a:prstGeom prst="straightConnector1">
              <a:avLst/>
            </a:prstGeom>
            <a:noFill/>
            <a:ln w="25400" cap="flat">
              <a:solidFill>
                <a:srgbClr val="7030A0"/>
              </a:solidFill>
              <a:prstDash val="solid"/>
              <a:miter lim="400000"/>
              <a:tailEnd type="triangle"/>
            </a:ln>
            <a:effectLst/>
          </p:spPr>
          <p:style>
            <a:lnRef idx="0">
              <a:scrgbClr r="0" g="0" b="0"/>
            </a:lnRef>
            <a:fillRef idx="0">
              <a:scrgbClr r="0" g="0" b="0"/>
            </a:fillRef>
            <a:effectRef idx="0">
              <a:scrgbClr r="0" g="0" b="0"/>
            </a:effectRef>
            <a:fontRef idx="none"/>
          </p:style>
        </p:cxnSp>
      </p:grpSp>
      <p:pic>
        <p:nvPicPr>
          <p:cNvPr id="4" name="Picture 3"/>
          <p:cNvPicPr>
            <a:picLocks noChangeAspect="1"/>
          </p:cNvPicPr>
          <p:nvPr/>
        </p:nvPicPr>
        <p:blipFill>
          <a:blip r:embed="rId6"/>
          <a:stretch>
            <a:fillRect/>
          </a:stretch>
        </p:blipFill>
        <p:spPr>
          <a:xfrm>
            <a:off x="839389" y="2843744"/>
            <a:ext cx="275373" cy="230718"/>
          </a:xfrm>
          <a:prstGeom prst="rect">
            <a:avLst/>
          </a:prstGeom>
        </p:spPr>
      </p:pic>
      <p:pic>
        <p:nvPicPr>
          <p:cNvPr id="6" name="Picture 5"/>
          <p:cNvPicPr>
            <a:picLocks noChangeAspect="1"/>
          </p:cNvPicPr>
          <p:nvPr/>
        </p:nvPicPr>
        <p:blipFill>
          <a:blip r:embed="rId7"/>
          <a:stretch>
            <a:fillRect/>
          </a:stretch>
        </p:blipFill>
        <p:spPr>
          <a:xfrm>
            <a:off x="3163255" y="2843744"/>
            <a:ext cx="282816" cy="230718"/>
          </a:xfrm>
          <a:prstGeom prst="rect">
            <a:avLst/>
          </a:prstGeom>
        </p:spPr>
      </p:pic>
      <p:pic>
        <p:nvPicPr>
          <p:cNvPr id="9" name="Picture 8"/>
          <p:cNvPicPr>
            <a:picLocks noChangeAspect="1"/>
          </p:cNvPicPr>
          <p:nvPr/>
        </p:nvPicPr>
        <p:blipFill>
          <a:blip r:embed="rId8"/>
          <a:stretch>
            <a:fillRect/>
          </a:stretch>
        </p:blipFill>
        <p:spPr>
          <a:xfrm>
            <a:off x="5458000" y="2843744"/>
            <a:ext cx="282816" cy="230718"/>
          </a:xfrm>
          <a:prstGeom prst="rect">
            <a:avLst/>
          </a:prstGeom>
        </p:spPr>
      </p:pic>
      <p:pic>
        <p:nvPicPr>
          <p:cNvPr id="10" name="Picture 9"/>
          <p:cNvPicPr>
            <a:picLocks noChangeAspect="1"/>
          </p:cNvPicPr>
          <p:nvPr/>
        </p:nvPicPr>
        <p:blipFill>
          <a:blip r:embed="rId9"/>
          <a:stretch>
            <a:fillRect/>
          </a:stretch>
        </p:blipFill>
        <p:spPr>
          <a:xfrm>
            <a:off x="7756969" y="2843744"/>
            <a:ext cx="282816" cy="230718"/>
          </a:xfrm>
          <a:prstGeom prst="rect">
            <a:avLst/>
          </a:prstGeom>
        </p:spPr>
      </p:pic>
    </p:spTree>
    <p:extLst>
      <p:ext uri="{BB962C8B-B14F-4D97-AF65-F5344CB8AC3E}">
        <p14:creationId xmlns:p14="http://schemas.microsoft.com/office/powerpoint/2010/main" val="132498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9219" y="1624694"/>
            <a:ext cx="7815707" cy="993267"/>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Second </a:t>
            </a:r>
            <a:r>
              <a:rPr lang="en-US" sz="2800" dirty="0"/>
              <a:t>order stationary </a:t>
            </a:r>
            <a:r>
              <a:rPr lang="en-US" sz="2800" dirty="0" smtClean="0"/>
              <a:t>- </a:t>
            </a:r>
            <a:r>
              <a:rPr lang="en-US" sz="2800" dirty="0"/>
              <a:t>pair correlation function (PCF)</a:t>
            </a:r>
            <a:endParaRPr lang="en-US" sz="2800" i="1" dirty="0"/>
          </a:p>
          <a:p>
            <a:pPr>
              <a:buNone/>
            </a:pPr>
            <a:endParaRPr lang="en-US" sz="2800" i="1" dirty="0" smtClean="0"/>
          </a:p>
          <a:p>
            <a:pPr>
              <a:buNone/>
            </a:pPr>
            <a:r>
              <a:rPr lang="en-US" sz="2800" dirty="0"/>
              <a:t>	</a:t>
            </a:r>
          </a:p>
        </p:txBody>
      </p:sp>
      <p:sp>
        <p:nvSpPr>
          <p:cNvPr id="11" name="Rounded Rectangle 10"/>
          <p:cNvSpPr/>
          <p:nvPr/>
        </p:nvSpPr>
        <p:spPr>
          <a:xfrm>
            <a:off x="1965962" y="2108573"/>
            <a:ext cx="540000" cy="396000"/>
          </a:xfrm>
          <a:prstGeom prst="roundRect">
            <a:avLst/>
          </a:prstGeom>
          <a:noFill/>
          <a:ln w="3810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8" name="Group 7"/>
          <p:cNvGrpSpPr/>
          <p:nvPr/>
        </p:nvGrpSpPr>
        <p:grpSpPr>
          <a:xfrm>
            <a:off x="2420416" y="3155718"/>
            <a:ext cx="1759129" cy="1759309"/>
            <a:chOff x="2596440" y="2958497"/>
            <a:chExt cx="1759129" cy="1759309"/>
          </a:xfrm>
        </p:grpSpPr>
        <p:sp>
          <p:nvSpPr>
            <p:cNvPr id="13" name="Rectangle 12"/>
            <p:cNvSpPr/>
            <p:nvPr/>
          </p:nvSpPr>
          <p:spPr>
            <a:xfrm>
              <a:off x="2596440" y="2958497"/>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061326" y="314399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63796" y="386643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277394" y="418460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880170" y="380968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797553" y="415881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628786" y="445805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788108" y="415016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709932" y="449064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15294" y="31571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901600" y="324222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830711" y="327060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009525" y="373622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390886" y="347786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105723" y="436741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719386" y="3155718"/>
            <a:ext cx="1759129" cy="1759309"/>
            <a:chOff x="4769624" y="2958496"/>
            <a:chExt cx="1759129" cy="1759309"/>
          </a:xfrm>
        </p:grpSpPr>
        <p:sp>
          <p:nvSpPr>
            <p:cNvPr id="31" name="Rectangle 30"/>
            <p:cNvSpPr/>
            <p:nvPr/>
          </p:nvSpPr>
          <p:spPr>
            <a:xfrm>
              <a:off x="4769624" y="2958496"/>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326610" y="389726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548865" y="415881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36522" y="435285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923030" y="373757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734308" y="449064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01769" y="4547386"/>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961292" y="406248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210168" y="378140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996608" y="312452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561303" y="31571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166847" y="341246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904546" y="3582703"/>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564069" y="352595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142446" y="323801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018355" y="3155718"/>
            <a:ext cx="1759129" cy="1759309"/>
            <a:chOff x="6925975" y="2967148"/>
            <a:chExt cx="1759129" cy="1759309"/>
          </a:xfrm>
        </p:grpSpPr>
        <p:sp>
          <p:nvSpPr>
            <p:cNvPr id="47" name="Rectangle 46"/>
            <p:cNvSpPr/>
            <p:nvPr/>
          </p:nvSpPr>
          <p:spPr>
            <a:xfrm>
              <a:off x="6925975" y="2967148"/>
              <a:ext cx="1759129" cy="1759309"/>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436690" y="381147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541093" y="4301818"/>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161376" y="4344561"/>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107129" y="318024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890659" y="449929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443463" y="419782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7901605" y="3904092"/>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118106" y="3807904"/>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321546" y="3213855"/>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8060896" y="3567990"/>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323198" y="3421117"/>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692047" y="353460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695010" y="319208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401374" y="3818339"/>
              <a:ext cx="113492" cy="113492"/>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121446" y="3155718"/>
            <a:ext cx="1759129" cy="1759309"/>
            <a:chOff x="320682" y="2958498"/>
            <a:chExt cx="1759129" cy="1759309"/>
          </a:xfrm>
        </p:grpSpPr>
        <p:grpSp>
          <p:nvGrpSpPr>
            <p:cNvPr id="63" name="Group 62"/>
            <p:cNvGrpSpPr/>
            <p:nvPr/>
          </p:nvGrpSpPr>
          <p:grpSpPr>
            <a:xfrm>
              <a:off x="320682" y="2958498"/>
              <a:ext cx="1759129" cy="1759309"/>
              <a:chOff x="1043608" y="2211710"/>
              <a:chExt cx="2232248" cy="2232477"/>
            </a:xfrm>
          </p:grpSpPr>
          <p:sp>
            <p:nvSpPr>
              <p:cNvPr id="67" name="Rectangle 66"/>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4" name="Picture 63"/>
            <p:cNvPicPr>
              <a:picLocks noChangeAspect="1"/>
            </p:cNvPicPr>
            <p:nvPr/>
          </p:nvPicPr>
          <p:blipFill>
            <a:blip r:embed="rId4"/>
            <a:stretch>
              <a:fillRect/>
            </a:stretch>
          </p:blipFill>
          <p:spPr>
            <a:xfrm>
              <a:off x="354401" y="3236995"/>
              <a:ext cx="218324" cy="161982"/>
            </a:xfrm>
            <a:prstGeom prst="rect">
              <a:avLst/>
            </a:prstGeom>
          </p:spPr>
        </p:pic>
        <p:pic>
          <p:nvPicPr>
            <p:cNvPr id="65" name="Picture 64"/>
            <p:cNvPicPr>
              <a:picLocks noChangeAspect="1"/>
            </p:cNvPicPr>
            <p:nvPr/>
          </p:nvPicPr>
          <p:blipFill>
            <a:blip r:embed="rId5"/>
            <a:stretch>
              <a:fillRect/>
            </a:stretch>
          </p:blipFill>
          <p:spPr>
            <a:xfrm>
              <a:off x="562342" y="3550284"/>
              <a:ext cx="230505" cy="188595"/>
            </a:xfrm>
            <a:prstGeom prst="rect">
              <a:avLst/>
            </a:prstGeom>
          </p:spPr>
        </p:pic>
        <p:cxnSp>
          <p:nvCxnSpPr>
            <p:cNvPr id="66" name="Straight Arrow Connector 65"/>
            <p:cNvCxnSpPr>
              <a:stCxn id="26" idx="5"/>
              <a:endCxn id="38" idx="1"/>
            </p:cNvCxnSpPr>
            <p:nvPr/>
          </p:nvCxnSpPr>
          <p:spPr>
            <a:xfrm>
              <a:off x="531045" y="3168861"/>
              <a:ext cx="203481" cy="260227"/>
            </a:xfrm>
            <a:prstGeom prst="straightConnector1">
              <a:avLst/>
            </a:prstGeom>
            <a:noFill/>
            <a:ln w="25400" cap="flat">
              <a:solidFill>
                <a:srgbClr val="7030A0"/>
              </a:solidFill>
              <a:prstDash val="solid"/>
              <a:miter lim="400000"/>
              <a:tailEnd type="triangle"/>
            </a:ln>
            <a:effectLst/>
          </p:spPr>
          <p:style>
            <a:lnRef idx="0">
              <a:scrgbClr r="0" g="0" b="0"/>
            </a:lnRef>
            <a:fillRef idx="0">
              <a:scrgbClr r="0" g="0" b="0"/>
            </a:fillRef>
            <a:effectRef idx="0">
              <a:scrgbClr r="0" g="0" b="0"/>
            </a:effectRef>
            <a:fontRef idx="none"/>
          </p:style>
        </p:cxnSp>
      </p:grpSp>
      <p:pic>
        <p:nvPicPr>
          <p:cNvPr id="82" name="Picture 81"/>
          <p:cNvPicPr>
            <a:picLocks noChangeAspect="1"/>
          </p:cNvPicPr>
          <p:nvPr/>
        </p:nvPicPr>
        <p:blipFill>
          <a:blip r:embed="rId6"/>
          <a:stretch>
            <a:fillRect/>
          </a:stretch>
        </p:blipFill>
        <p:spPr>
          <a:xfrm>
            <a:off x="839389" y="2843744"/>
            <a:ext cx="275373" cy="230718"/>
          </a:xfrm>
          <a:prstGeom prst="rect">
            <a:avLst/>
          </a:prstGeom>
        </p:spPr>
      </p:pic>
      <p:pic>
        <p:nvPicPr>
          <p:cNvPr id="83" name="Picture 82"/>
          <p:cNvPicPr>
            <a:picLocks noChangeAspect="1"/>
          </p:cNvPicPr>
          <p:nvPr/>
        </p:nvPicPr>
        <p:blipFill>
          <a:blip r:embed="rId7"/>
          <a:stretch>
            <a:fillRect/>
          </a:stretch>
        </p:blipFill>
        <p:spPr>
          <a:xfrm>
            <a:off x="3163255" y="2843744"/>
            <a:ext cx="282816" cy="230718"/>
          </a:xfrm>
          <a:prstGeom prst="rect">
            <a:avLst/>
          </a:prstGeom>
        </p:spPr>
      </p:pic>
      <p:pic>
        <p:nvPicPr>
          <p:cNvPr id="84" name="Picture 83"/>
          <p:cNvPicPr>
            <a:picLocks noChangeAspect="1"/>
          </p:cNvPicPr>
          <p:nvPr/>
        </p:nvPicPr>
        <p:blipFill>
          <a:blip r:embed="rId8"/>
          <a:stretch>
            <a:fillRect/>
          </a:stretch>
        </p:blipFill>
        <p:spPr>
          <a:xfrm>
            <a:off x="5458000" y="2843744"/>
            <a:ext cx="282816" cy="230718"/>
          </a:xfrm>
          <a:prstGeom prst="rect">
            <a:avLst/>
          </a:prstGeom>
        </p:spPr>
      </p:pic>
      <p:pic>
        <p:nvPicPr>
          <p:cNvPr id="85" name="Picture 84"/>
          <p:cNvPicPr>
            <a:picLocks noChangeAspect="1"/>
          </p:cNvPicPr>
          <p:nvPr/>
        </p:nvPicPr>
        <p:blipFill>
          <a:blip r:embed="rId9"/>
          <a:stretch>
            <a:fillRect/>
          </a:stretch>
        </p:blipFill>
        <p:spPr>
          <a:xfrm>
            <a:off x="7756969" y="2843744"/>
            <a:ext cx="282816" cy="230718"/>
          </a:xfrm>
          <a:prstGeom prst="rect">
            <a:avLst/>
          </a:prstGeom>
        </p:spPr>
      </p:pic>
    </p:spTree>
    <p:extLst>
      <p:ext uri="{BB962C8B-B14F-4D97-AF65-F5344CB8AC3E}">
        <p14:creationId xmlns:p14="http://schemas.microsoft.com/office/powerpoint/2010/main" val="194130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Second </a:t>
            </a:r>
            <a:r>
              <a:rPr lang="en-US" sz="2800" dirty="0"/>
              <a:t>order stationary </a:t>
            </a:r>
            <a:r>
              <a:rPr lang="en-US" sz="2800" dirty="0" smtClean="0"/>
              <a:t>- </a:t>
            </a:r>
            <a:r>
              <a:rPr lang="en-US" sz="2800" dirty="0"/>
              <a:t>pair correlation function (PCF)</a:t>
            </a:r>
            <a:endParaRPr lang="en-US" sz="2800" i="1" dirty="0"/>
          </a:p>
          <a:p>
            <a:pPr>
              <a:buNone/>
            </a:pPr>
            <a:endParaRPr lang="en-US" sz="2800" i="1" dirty="0" smtClean="0"/>
          </a:p>
          <a:p>
            <a:pPr>
              <a:buNone/>
            </a:pPr>
            <a:r>
              <a:rPr lang="en-US" sz="2800" dirty="0"/>
              <a:t>	</a:t>
            </a:r>
          </a:p>
        </p:txBody>
      </p:sp>
      <p:grpSp>
        <p:nvGrpSpPr>
          <p:cNvPr id="8" name="Group 7"/>
          <p:cNvGrpSpPr/>
          <p:nvPr/>
        </p:nvGrpSpPr>
        <p:grpSpPr>
          <a:xfrm>
            <a:off x="5320424" y="1434254"/>
            <a:ext cx="3168000" cy="3659318"/>
            <a:chOff x="5320424" y="1359304"/>
            <a:chExt cx="3168000" cy="3659318"/>
          </a:xfrm>
        </p:grpSpPr>
        <p:sp>
          <p:nvSpPr>
            <p:cNvPr id="13" name="Text Placeholder 2"/>
            <p:cNvSpPr txBox="1">
              <a:spLocks/>
            </p:cNvSpPr>
            <p:nvPr/>
          </p:nvSpPr>
          <p:spPr>
            <a:xfrm>
              <a:off x="5320425" y="1359304"/>
              <a:ext cx="3167999" cy="49131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3"/>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3"/>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3"/>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r>
                <a:rPr lang="en-US" sz="2300" dirty="0">
                  <a:cs typeface="Arial"/>
                </a:rPr>
                <a:t>Pair </a:t>
              </a:r>
              <a:r>
                <a:rPr lang="en-US" sz="2300">
                  <a:cs typeface="Arial"/>
                </a:rPr>
                <a:t>Correlation </a:t>
              </a:r>
              <a:r>
                <a:rPr lang="en-US" sz="2300" smtClean="0">
                  <a:cs typeface="Arial"/>
                </a:rPr>
                <a:t>Function</a:t>
              </a:r>
              <a:endParaRPr lang="en-US" sz="2300" dirty="0">
                <a:cs typeface="Arial"/>
              </a:endParaRPr>
            </a:p>
            <a:p>
              <a:pPr algn="ctr">
                <a:buFontTx/>
                <a:buNone/>
              </a:pPr>
              <a:r>
                <a:rPr lang="en-US" sz="2300" dirty="0" smtClean="0"/>
                <a:t>	</a:t>
              </a:r>
              <a:endParaRPr lang="en-US" sz="23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424" y="1850622"/>
              <a:ext cx="3168000" cy="3168000"/>
            </a:xfrm>
            <a:prstGeom prst="rect">
              <a:avLst/>
            </a:prstGeom>
          </p:spPr>
        </p:pic>
      </p:grpSp>
      <p:grpSp>
        <p:nvGrpSpPr>
          <p:cNvPr id="15" name="Group 14"/>
          <p:cNvGrpSpPr/>
          <p:nvPr/>
        </p:nvGrpSpPr>
        <p:grpSpPr>
          <a:xfrm>
            <a:off x="683876" y="1434254"/>
            <a:ext cx="3168001" cy="3659318"/>
            <a:chOff x="548966" y="1359304"/>
            <a:chExt cx="3168001" cy="3659318"/>
          </a:xfrm>
        </p:grpSpPr>
        <p:sp>
          <p:nvSpPr>
            <p:cNvPr id="16" name="Text Placeholder 2"/>
            <p:cNvSpPr txBox="1">
              <a:spLocks/>
            </p:cNvSpPr>
            <p:nvPr/>
          </p:nvSpPr>
          <p:spPr>
            <a:xfrm>
              <a:off x="548967" y="1359304"/>
              <a:ext cx="3168000" cy="49131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3"/>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3"/>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3"/>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r>
                <a:rPr lang="en-US" sz="2300" dirty="0" smtClean="0">
                  <a:cs typeface="Arial"/>
                </a:rPr>
                <a:t>Point Distribution</a:t>
              </a:r>
              <a:endParaRPr lang="en-US" sz="2300" dirty="0">
                <a:cs typeface="Arial"/>
              </a:endParaRPr>
            </a:p>
            <a:p>
              <a:pPr algn="ctr">
                <a:buFontTx/>
                <a:buNone/>
              </a:pPr>
              <a:r>
                <a:rPr lang="en-US" sz="2400" dirty="0" smtClean="0"/>
                <a:t>	</a:t>
              </a:r>
              <a:endParaRPr lang="en-US" sz="2400" dirty="0"/>
            </a:p>
          </p:txBody>
        </p:sp>
        <p:pic>
          <p:nvPicPr>
            <p:cNvPr id="17" name="Picture 16" descr="F:\Cengiz\ETH\Doktora\Code\WrinkleSynthesis\trunk\AnalysisAndSynthesis\Paper\figures\pcfAndIrregularity\data\Dart\scatter.eps"/>
            <p:cNvPicPr>
              <a:picLocks noChangeArrowheads="1"/>
            </p:cNvPicPr>
            <p:nvPr/>
          </p:nvPicPr>
          <p:blipFill>
            <a:blip r:embed="rId5" cstate="print"/>
            <a:srcRect/>
            <a:stretch>
              <a:fillRect/>
            </a:stretch>
          </p:blipFill>
          <p:spPr bwMode="auto">
            <a:xfrm>
              <a:off x="548966" y="1850622"/>
              <a:ext cx="3168000" cy="3168000"/>
            </a:xfrm>
            <a:prstGeom prst="rect">
              <a:avLst/>
            </a:prstGeom>
            <a:noFill/>
          </p:spPr>
        </p:pic>
      </p:grpSp>
    </p:spTree>
    <p:extLst>
      <p:ext uri="{BB962C8B-B14F-4D97-AF65-F5344CB8AC3E}">
        <p14:creationId xmlns:p14="http://schemas.microsoft.com/office/powerpoint/2010/main" val="175616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0719" y="1812088"/>
            <a:ext cx="7696200" cy="1244600"/>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Second order isotropic - pair correlation function (PCF)</a:t>
            </a:r>
            <a:endParaRPr lang="en-US" sz="2800" i="1" dirty="0" smtClean="0"/>
          </a:p>
          <a:p>
            <a:pPr>
              <a:buNone/>
            </a:pPr>
            <a:r>
              <a:rPr lang="en-US" sz="2800" dirty="0"/>
              <a:t>	</a:t>
            </a:r>
          </a:p>
        </p:txBody>
      </p:sp>
      <p:grpSp>
        <p:nvGrpSpPr>
          <p:cNvPr id="34" name="Group 33"/>
          <p:cNvGrpSpPr/>
          <p:nvPr/>
        </p:nvGrpSpPr>
        <p:grpSpPr>
          <a:xfrm>
            <a:off x="5423566" y="2669451"/>
            <a:ext cx="2769249" cy="1695093"/>
            <a:chOff x="5423566" y="2800080"/>
            <a:chExt cx="2769249" cy="1695093"/>
          </a:xfrm>
        </p:grpSpPr>
        <p:cxnSp>
          <p:nvCxnSpPr>
            <p:cNvPr id="28" name="Straight Arrow Connector 27"/>
            <p:cNvCxnSpPr/>
            <p:nvPr/>
          </p:nvCxnSpPr>
          <p:spPr>
            <a:xfrm flipH="1" flipV="1">
              <a:off x="5423566" y="2800080"/>
              <a:ext cx="1548172" cy="864096"/>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190344" y="3664176"/>
              <a:ext cx="2002471" cy="830997"/>
            </a:xfrm>
            <a:prstGeom prst="rect">
              <a:avLst/>
            </a:prstGeom>
          </p:spPr>
          <p:txBody>
            <a:bodyPr wrap="none">
              <a:spAutoFit/>
            </a:bodyPr>
            <a:lstStyle/>
            <a:p>
              <a:pPr algn="ctr"/>
              <a:r>
                <a:rPr lang="en-US" sz="2400" dirty="0" smtClean="0">
                  <a:cs typeface="Arial"/>
                </a:rPr>
                <a:t>Kernel</a:t>
              </a:r>
            </a:p>
            <a:p>
              <a:pPr algn="ctr"/>
              <a:r>
                <a:rPr lang="en-US" sz="2400" dirty="0" smtClean="0">
                  <a:cs typeface="Arial"/>
                </a:rPr>
                <a:t>e.g</a:t>
              </a:r>
              <a:r>
                <a:rPr lang="en-US" sz="2400" dirty="0">
                  <a:cs typeface="Arial"/>
                </a:rPr>
                <a:t>. Gaussian</a:t>
              </a:r>
            </a:p>
          </p:txBody>
        </p:sp>
      </p:grpSp>
      <p:grpSp>
        <p:nvGrpSpPr>
          <p:cNvPr id="33" name="Group 32"/>
          <p:cNvGrpSpPr/>
          <p:nvPr/>
        </p:nvGrpSpPr>
        <p:grpSpPr>
          <a:xfrm>
            <a:off x="2142129" y="2952282"/>
            <a:ext cx="3850734" cy="1412262"/>
            <a:chOff x="2142129" y="3082911"/>
            <a:chExt cx="3850734" cy="1412262"/>
          </a:xfrm>
        </p:grpSpPr>
        <p:sp>
          <p:nvSpPr>
            <p:cNvPr id="6" name="Rectangle 5"/>
            <p:cNvSpPr/>
            <p:nvPr/>
          </p:nvSpPr>
          <p:spPr>
            <a:xfrm>
              <a:off x="2142129" y="3664176"/>
              <a:ext cx="3850734" cy="830997"/>
            </a:xfrm>
            <a:prstGeom prst="rect">
              <a:avLst/>
            </a:prstGeom>
          </p:spPr>
          <p:txBody>
            <a:bodyPr wrap="none">
              <a:spAutoFit/>
            </a:bodyPr>
            <a:lstStyle/>
            <a:p>
              <a:r>
                <a:rPr lang="en-US" sz="2400" dirty="0">
                  <a:cs typeface="Arial"/>
                </a:rPr>
                <a:t>Volume of the unit </a:t>
              </a:r>
              <a:endParaRPr lang="en-US" sz="2400" dirty="0" smtClean="0">
                <a:cs typeface="Arial"/>
              </a:endParaRPr>
            </a:p>
            <a:p>
              <a:r>
                <a:rPr lang="en-US" sz="2400" dirty="0" smtClean="0">
                  <a:cs typeface="Arial"/>
                </a:rPr>
                <a:t>hypercube </a:t>
              </a:r>
              <a:r>
                <a:rPr lang="en-US" sz="2400" dirty="0">
                  <a:cs typeface="Arial"/>
                </a:rPr>
                <a:t>in d dimensions</a:t>
              </a:r>
            </a:p>
          </p:txBody>
        </p:sp>
        <p:cxnSp>
          <p:nvCxnSpPr>
            <p:cNvPr id="31" name="Straight Arrow Connector 30"/>
            <p:cNvCxnSpPr>
              <a:stCxn id="6" idx="0"/>
            </p:cNvCxnSpPr>
            <p:nvPr/>
          </p:nvCxnSpPr>
          <p:spPr>
            <a:xfrm flipH="1" flipV="1">
              <a:off x="3889829" y="3082911"/>
              <a:ext cx="177667" cy="581265"/>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37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par>
              <p:cTn id="15"/>
            </p:par>
            <p:par>
              <p:cTn id="16"/>
            </p:par>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Pair</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Function</a:t>
            </a:r>
            <a:endParaRPr sz="3600" b="1" dirty="0"/>
          </a:p>
        </p:txBody>
      </p:sp>
      <p:grpSp>
        <p:nvGrpSpPr>
          <p:cNvPr id="15" name="Group 14"/>
          <p:cNvGrpSpPr/>
          <p:nvPr/>
        </p:nvGrpSpPr>
        <p:grpSpPr>
          <a:xfrm>
            <a:off x="909228" y="798286"/>
            <a:ext cx="7325545" cy="3976913"/>
            <a:chOff x="1848385" y="1635646"/>
            <a:chExt cx="5495923" cy="2983642"/>
          </a:xfrm>
        </p:grpSpPr>
        <p:pic>
          <p:nvPicPr>
            <p:cNvPr id="16" name="Picture 3" descr="F:\Cengiz\ETH\Doktora\Code\WrinkleSynthesis\trunk\AnalysisAndSynthesis\Paper\figures\pcfAndIrregularity\data\Random\scatter.eps"/>
            <p:cNvPicPr>
              <a:picLocks noChangeAspect="1" noChangeArrowheads="1"/>
            </p:cNvPicPr>
            <p:nvPr/>
          </p:nvPicPr>
          <p:blipFill>
            <a:blip r:embed="rId3" cstate="print"/>
            <a:srcRect/>
            <a:stretch>
              <a:fillRect/>
            </a:stretch>
          </p:blipFill>
          <p:spPr bwMode="auto">
            <a:xfrm>
              <a:off x="2015716" y="1635646"/>
              <a:ext cx="1579361" cy="1592486"/>
            </a:xfrm>
            <a:prstGeom prst="rect">
              <a:avLst/>
            </a:prstGeom>
            <a:noFill/>
          </p:spPr>
        </p:pic>
        <p:pic>
          <p:nvPicPr>
            <p:cNvPr id="17" name="Picture 6" descr="F:\Cengiz\ETH\Doktora\Code\WrinkleSynthesis\trunk\AnalysisAndSynthesis\Paper\figures\pcfAndIrregularity\data\Random\pcf.eps"/>
            <p:cNvPicPr>
              <a:picLocks noChangeAspect="1" noChangeArrowheads="1"/>
            </p:cNvPicPr>
            <p:nvPr/>
          </p:nvPicPr>
          <p:blipFill>
            <a:blip r:embed="rId4" cstate="print"/>
            <a:srcRect/>
            <a:stretch>
              <a:fillRect/>
            </a:stretch>
          </p:blipFill>
          <p:spPr bwMode="auto">
            <a:xfrm>
              <a:off x="2015716" y="3363838"/>
              <a:ext cx="1584176" cy="1255450"/>
            </a:xfrm>
            <a:prstGeom prst="rect">
              <a:avLst/>
            </a:prstGeom>
            <a:noFill/>
          </p:spPr>
        </p:pic>
        <p:pic>
          <p:nvPicPr>
            <p:cNvPr id="18" name="Picture 8" descr="F:\Cengiz\ETH\Doktora\Code\WrinkleSynthesis\trunk\AnalysisAndSynthesis\Paper\figures\pcfAndIrregularity\data\Jittered\scatter.eps"/>
            <p:cNvPicPr>
              <a:picLocks noChangeAspect="1" noChangeArrowheads="1"/>
            </p:cNvPicPr>
            <p:nvPr/>
          </p:nvPicPr>
          <p:blipFill>
            <a:blip r:embed="rId5" cstate="print"/>
            <a:srcRect/>
            <a:stretch>
              <a:fillRect/>
            </a:stretch>
          </p:blipFill>
          <p:spPr bwMode="auto">
            <a:xfrm>
              <a:off x="3887924" y="1635646"/>
              <a:ext cx="1579361" cy="1592486"/>
            </a:xfrm>
            <a:prstGeom prst="rect">
              <a:avLst/>
            </a:prstGeom>
            <a:noFill/>
          </p:spPr>
        </p:pic>
        <p:pic>
          <p:nvPicPr>
            <p:cNvPr id="19" name="Picture 9" descr="F:\Cengiz\ETH\Doktora\Code\WrinkleSynthesis\trunk\AnalysisAndSynthesis\Paper\figures\pcfAndIrregularity\data\Jittered\pcf.eps"/>
            <p:cNvPicPr>
              <a:picLocks noChangeAspect="1" noChangeArrowheads="1"/>
            </p:cNvPicPr>
            <p:nvPr/>
          </p:nvPicPr>
          <p:blipFill>
            <a:blip r:embed="rId6" cstate="print"/>
            <a:srcRect/>
            <a:stretch>
              <a:fillRect/>
            </a:stretch>
          </p:blipFill>
          <p:spPr bwMode="auto">
            <a:xfrm>
              <a:off x="3887924" y="3363838"/>
              <a:ext cx="1584176" cy="1255450"/>
            </a:xfrm>
            <a:prstGeom prst="rect">
              <a:avLst/>
            </a:prstGeom>
            <a:noFill/>
          </p:spPr>
        </p:pic>
        <p:pic>
          <p:nvPicPr>
            <p:cNvPr id="20" name="Picture 19" descr="F:\Cengiz\ETH\Doktora\Code\WrinkleSynthesis\trunk\AnalysisAndSynthesis\Paper\figures\pcfAndIrregularity\data\Dart\scatter.eps"/>
            <p:cNvPicPr>
              <a:picLocks noChangeAspect="1" noChangeArrowheads="1"/>
            </p:cNvPicPr>
            <p:nvPr/>
          </p:nvPicPr>
          <p:blipFill>
            <a:blip r:embed="rId7" cstate="print"/>
            <a:srcRect/>
            <a:stretch>
              <a:fillRect/>
            </a:stretch>
          </p:blipFill>
          <p:spPr bwMode="auto">
            <a:xfrm>
              <a:off x="5760132" y="1635646"/>
              <a:ext cx="1579361" cy="1592486"/>
            </a:xfrm>
            <a:prstGeom prst="rect">
              <a:avLst/>
            </a:prstGeom>
            <a:noFill/>
          </p:spPr>
        </p:pic>
        <p:pic>
          <p:nvPicPr>
            <p:cNvPr id="21" name="Picture 20" descr="F:\Cengiz\ETH\Doktora\Code\WrinkleSynthesis\trunk\AnalysisAndSynthesis\Paper\figures\pcfAndIrregularity\data\Dart\pcf.eps"/>
            <p:cNvPicPr>
              <a:picLocks noChangeAspect="1" noChangeArrowheads="1"/>
            </p:cNvPicPr>
            <p:nvPr/>
          </p:nvPicPr>
          <p:blipFill>
            <a:blip r:embed="rId8" cstate="print"/>
            <a:srcRect/>
            <a:stretch>
              <a:fillRect/>
            </a:stretch>
          </p:blipFill>
          <p:spPr bwMode="auto">
            <a:xfrm>
              <a:off x="5760132" y="3363838"/>
              <a:ext cx="1584176" cy="1255450"/>
            </a:xfrm>
            <a:prstGeom prst="rect">
              <a:avLst/>
            </a:prstGeom>
            <a:noFill/>
          </p:spPr>
        </p:pic>
        <p:pic>
          <p:nvPicPr>
            <p:cNvPr id="22" name="Picture 21"/>
            <p:cNvPicPr>
              <a:picLocks noChangeAspect="1"/>
            </p:cNvPicPr>
            <p:nvPr/>
          </p:nvPicPr>
          <p:blipFill>
            <a:blip r:embed="rId9"/>
            <a:stretch>
              <a:fillRect/>
            </a:stretch>
          </p:blipFill>
          <p:spPr>
            <a:xfrm>
              <a:off x="1848385" y="3855318"/>
              <a:ext cx="114300" cy="228600"/>
            </a:xfrm>
            <a:prstGeom prst="rect">
              <a:avLst/>
            </a:prstGeom>
          </p:spPr>
        </p:pic>
      </p:grpSp>
      <p:pic>
        <p:nvPicPr>
          <p:cNvPr id="27" name="Picture 26"/>
          <p:cNvPicPr>
            <a:picLocks noChangeAspect="1"/>
          </p:cNvPicPr>
          <p:nvPr/>
        </p:nvPicPr>
        <p:blipFill rotWithShape="1">
          <a:blip r:embed="rId10"/>
          <a:srcRect r="89303"/>
          <a:stretch/>
        </p:blipFill>
        <p:spPr>
          <a:xfrm>
            <a:off x="282994" y="2875059"/>
            <a:ext cx="823281" cy="1244600"/>
          </a:xfrm>
          <a:prstGeom prst="rect">
            <a:avLst/>
          </a:prstGeom>
        </p:spPr>
      </p:pic>
      <p:pic>
        <p:nvPicPr>
          <p:cNvPr id="35" name="Picture 34"/>
          <p:cNvPicPr>
            <a:picLocks noChangeAspect="1"/>
          </p:cNvPicPr>
          <p:nvPr/>
        </p:nvPicPr>
        <p:blipFill rotWithShape="1">
          <a:blip r:embed="rId10"/>
          <a:srcRect l="5134" r="91471"/>
          <a:stretch/>
        </p:blipFill>
        <p:spPr>
          <a:xfrm>
            <a:off x="2853384" y="4061601"/>
            <a:ext cx="261257" cy="1244600"/>
          </a:xfrm>
          <a:prstGeom prst="rect">
            <a:avLst/>
          </a:prstGeom>
        </p:spPr>
      </p:pic>
    </p:spTree>
    <p:extLst>
      <p:ext uri="{BB962C8B-B14F-4D97-AF65-F5344CB8AC3E}">
        <p14:creationId xmlns:p14="http://schemas.microsoft.com/office/powerpoint/2010/main" val="6052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Pair</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Function</a:t>
            </a:r>
            <a:endParaRPr sz="3600" b="1" dirty="0"/>
          </a:p>
        </p:txBody>
      </p:sp>
      <p:grpSp>
        <p:nvGrpSpPr>
          <p:cNvPr id="12" name="Group 11"/>
          <p:cNvGrpSpPr>
            <a:grpSpLocks noChangeAspect="1"/>
          </p:cNvGrpSpPr>
          <p:nvPr/>
        </p:nvGrpSpPr>
        <p:grpSpPr>
          <a:xfrm>
            <a:off x="910800" y="799200"/>
            <a:ext cx="7224370" cy="3978000"/>
            <a:chOff x="1763688" y="1635646"/>
            <a:chExt cx="5456951" cy="3004795"/>
          </a:xfrm>
        </p:grpSpPr>
        <p:pic>
          <p:nvPicPr>
            <p:cNvPr id="15" name="Picture 43" descr="F:\Cengiz\ETH\Doktora\Code\WrinkleSynthesis\trunk\AnalysisAndSynthesis\Paper\figures\pcfAndIrregularity\data\256\scatter.eps"/>
            <p:cNvPicPr>
              <a:picLocks noChangeAspect="1" noChangeArrowheads="1"/>
            </p:cNvPicPr>
            <p:nvPr/>
          </p:nvPicPr>
          <p:blipFill>
            <a:blip r:embed="rId3" cstate="print"/>
            <a:srcRect/>
            <a:stretch>
              <a:fillRect/>
            </a:stretch>
          </p:blipFill>
          <p:spPr bwMode="auto">
            <a:xfrm>
              <a:off x="1963398" y="1635646"/>
              <a:ext cx="1558798" cy="1597660"/>
            </a:xfrm>
            <a:prstGeom prst="rect">
              <a:avLst/>
            </a:prstGeom>
            <a:noFill/>
          </p:spPr>
        </p:pic>
        <p:pic>
          <p:nvPicPr>
            <p:cNvPr id="16" name="Picture 44" descr="F:\Cengiz\ETH\Doktora\Code\WrinkleSynthesis\trunk\AnalysisAndSynthesis\Paper\figures\pcfAndIrregularity\data\256\pcf.eps"/>
            <p:cNvPicPr>
              <a:picLocks noChangeAspect="1" noChangeArrowheads="1"/>
            </p:cNvPicPr>
            <p:nvPr/>
          </p:nvPicPr>
          <p:blipFill>
            <a:blip r:embed="rId4" cstate="print"/>
            <a:srcRect/>
            <a:stretch>
              <a:fillRect/>
            </a:stretch>
          </p:blipFill>
          <p:spPr bwMode="auto">
            <a:xfrm>
              <a:off x="1937363" y="3363837"/>
              <a:ext cx="1610868" cy="1276604"/>
            </a:xfrm>
            <a:prstGeom prst="rect">
              <a:avLst/>
            </a:prstGeom>
            <a:noFill/>
          </p:spPr>
        </p:pic>
        <p:pic>
          <p:nvPicPr>
            <p:cNvPr id="17" name="Picture 48" descr="F:\Cengiz\ETH\Doktora\Code\WrinkleSynthesis\trunk\AnalysisAndSynthesis\Paper\figures\pcfAndIrregularity\data\128\scatter.eps"/>
            <p:cNvPicPr>
              <a:picLocks noChangeAspect="1" noChangeArrowheads="1"/>
            </p:cNvPicPr>
            <p:nvPr/>
          </p:nvPicPr>
          <p:blipFill>
            <a:blip r:embed="rId5" cstate="print"/>
            <a:srcRect/>
            <a:stretch>
              <a:fillRect/>
            </a:stretch>
          </p:blipFill>
          <p:spPr bwMode="auto">
            <a:xfrm>
              <a:off x="3763598" y="1635646"/>
              <a:ext cx="1558798" cy="1571752"/>
            </a:xfrm>
            <a:prstGeom prst="rect">
              <a:avLst/>
            </a:prstGeom>
            <a:noFill/>
          </p:spPr>
        </p:pic>
        <p:pic>
          <p:nvPicPr>
            <p:cNvPr id="18" name="Picture 49" descr="F:\Cengiz\ETH\Doktora\Code\WrinkleSynthesis\trunk\AnalysisAndSynthesis\Paper\figures\pcfAndIrregularity\data\128\pcf.eps"/>
            <p:cNvPicPr>
              <a:picLocks noChangeAspect="1" noChangeArrowheads="1"/>
            </p:cNvPicPr>
            <p:nvPr/>
          </p:nvPicPr>
          <p:blipFill>
            <a:blip r:embed="rId6" cstate="print"/>
            <a:srcRect/>
            <a:stretch>
              <a:fillRect/>
            </a:stretch>
          </p:blipFill>
          <p:spPr bwMode="auto">
            <a:xfrm>
              <a:off x="3737563" y="3363837"/>
              <a:ext cx="1610868" cy="1276604"/>
            </a:xfrm>
            <a:prstGeom prst="rect">
              <a:avLst/>
            </a:prstGeom>
            <a:noFill/>
          </p:spPr>
        </p:pic>
        <p:pic>
          <p:nvPicPr>
            <p:cNvPr id="19" name="Picture 53" descr="F:\Cengiz\ETH\Doktora\Code\WrinkleSynthesis\trunk\AnalysisAndSynthesis\Paper\figures\pcfAndIrregularity\data\64\scatter.eps"/>
            <p:cNvPicPr>
              <a:picLocks noChangeAspect="1" noChangeArrowheads="1"/>
            </p:cNvPicPr>
            <p:nvPr/>
          </p:nvPicPr>
          <p:blipFill>
            <a:blip r:embed="rId7" cstate="print"/>
            <a:srcRect/>
            <a:stretch>
              <a:fillRect/>
            </a:stretch>
          </p:blipFill>
          <p:spPr bwMode="auto">
            <a:xfrm>
              <a:off x="5635806" y="1635646"/>
              <a:ext cx="1558798" cy="1545844"/>
            </a:xfrm>
            <a:prstGeom prst="rect">
              <a:avLst/>
            </a:prstGeom>
            <a:noFill/>
          </p:spPr>
        </p:pic>
        <p:pic>
          <p:nvPicPr>
            <p:cNvPr id="20" name="Picture 54" descr="F:\Cengiz\ETH\Doktora\Code\WrinkleSynthesis\trunk\AnalysisAndSynthesis\Paper\figures\pcfAndIrregularity\data\64\pcf.eps"/>
            <p:cNvPicPr>
              <a:picLocks noChangeAspect="1" noChangeArrowheads="1"/>
            </p:cNvPicPr>
            <p:nvPr/>
          </p:nvPicPr>
          <p:blipFill>
            <a:blip r:embed="rId8" cstate="print"/>
            <a:srcRect/>
            <a:stretch>
              <a:fillRect/>
            </a:stretch>
          </p:blipFill>
          <p:spPr bwMode="auto">
            <a:xfrm>
              <a:off x="5609771" y="3363837"/>
              <a:ext cx="1610868" cy="1276604"/>
            </a:xfrm>
            <a:prstGeom prst="rect">
              <a:avLst/>
            </a:prstGeom>
            <a:noFill/>
          </p:spPr>
        </p:pic>
        <p:pic>
          <p:nvPicPr>
            <p:cNvPr id="21" name="Picture 20"/>
            <p:cNvPicPr>
              <a:picLocks noChangeAspect="1"/>
            </p:cNvPicPr>
            <p:nvPr/>
          </p:nvPicPr>
          <p:blipFill>
            <a:blip r:embed="rId9"/>
            <a:stretch>
              <a:fillRect/>
            </a:stretch>
          </p:blipFill>
          <p:spPr>
            <a:xfrm>
              <a:off x="1763688" y="3855318"/>
              <a:ext cx="114300" cy="228600"/>
            </a:xfrm>
            <a:prstGeom prst="rect">
              <a:avLst/>
            </a:prstGeom>
          </p:spPr>
        </p:pic>
      </p:grpSp>
      <p:pic>
        <p:nvPicPr>
          <p:cNvPr id="11" name="Picture 10"/>
          <p:cNvPicPr>
            <a:picLocks noChangeAspect="1"/>
          </p:cNvPicPr>
          <p:nvPr/>
        </p:nvPicPr>
        <p:blipFill rotWithShape="1">
          <a:blip r:embed="rId10"/>
          <a:srcRect r="89303"/>
          <a:stretch/>
        </p:blipFill>
        <p:spPr>
          <a:xfrm>
            <a:off x="292173" y="2862204"/>
            <a:ext cx="823281" cy="1244600"/>
          </a:xfrm>
          <a:prstGeom prst="rect">
            <a:avLst/>
          </a:prstGeom>
        </p:spPr>
      </p:pic>
      <p:pic>
        <p:nvPicPr>
          <p:cNvPr id="13" name="Picture 12"/>
          <p:cNvPicPr>
            <a:picLocks noChangeAspect="1"/>
          </p:cNvPicPr>
          <p:nvPr/>
        </p:nvPicPr>
        <p:blipFill rotWithShape="1">
          <a:blip r:embed="rId10"/>
          <a:srcRect l="5134" r="91471"/>
          <a:stretch/>
        </p:blipFill>
        <p:spPr>
          <a:xfrm>
            <a:off x="2862563" y="4048746"/>
            <a:ext cx="261257" cy="1244600"/>
          </a:xfrm>
          <a:prstGeom prst="rect">
            <a:avLst/>
          </a:prstGeom>
        </p:spPr>
      </p:pic>
    </p:spTree>
    <p:extLst>
      <p:ext uri="{BB962C8B-B14F-4D97-AF65-F5344CB8AC3E}">
        <p14:creationId xmlns:p14="http://schemas.microsoft.com/office/powerpoint/2010/main" val="1411366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par>
              <p:cTn id="2"/>
            </p:par>
            <p:par>
              <p:cTn id="3"/>
            </p:par>
            <p:par>
              <p:cTn id="4"/>
            </p:par>
            <p:par>
              <p:cTn id="5"/>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Spectral</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Statistics</a:t>
            </a:r>
            <a:endParaRPr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333" y="981528"/>
            <a:ext cx="3526971" cy="535178"/>
          </a:xfrm>
          <a:prstGeom prst="rect">
            <a:avLst/>
          </a:prstGeom>
        </p:spPr>
      </p:pic>
      <p:grpSp>
        <p:nvGrpSpPr>
          <p:cNvPr id="9" name="Group 8"/>
          <p:cNvGrpSpPr/>
          <p:nvPr/>
        </p:nvGrpSpPr>
        <p:grpSpPr>
          <a:xfrm>
            <a:off x="1312122" y="981528"/>
            <a:ext cx="2431618" cy="1933509"/>
            <a:chOff x="1312122" y="981528"/>
            <a:chExt cx="2431618" cy="1933509"/>
          </a:xfrm>
        </p:grpSpPr>
        <p:grpSp>
          <p:nvGrpSpPr>
            <p:cNvPr id="24" name="Group 23"/>
            <p:cNvGrpSpPr/>
            <p:nvPr/>
          </p:nvGrpSpPr>
          <p:grpSpPr>
            <a:xfrm>
              <a:off x="1312122" y="1589276"/>
              <a:ext cx="2372765" cy="1325761"/>
              <a:chOff x="5889088" y="2430748"/>
              <a:chExt cx="2372765" cy="1325761"/>
            </a:xfrm>
          </p:grpSpPr>
          <p:cxnSp>
            <p:nvCxnSpPr>
              <p:cNvPr id="25" name="Straight Arrow Connector 24"/>
              <p:cNvCxnSpPr>
                <a:stCxn id="26" idx="0"/>
              </p:cNvCxnSpPr>
              <p:nvPr/>
            </p:nvCxnSpPr>
            <p:spPr>
              <a:xfrm flipV="1">
                <a:off x="7075471" y="2430748"/>
                <a:ext cx="864962" cy="864096"/>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5889088" y="3294844"/>
                <a:ext cx="2372765" cy="461665"/>
              </a:xfrm>
              <a:prstGeom prst="rect">
                <a:avLst/>
              </a:prstGeom>
            </p:spPr>
            <p:txBody>
              <a:bodyPr wrap="none">
                <a:spAutoFit/>
              </a:bodyPr>
              <a:lstStyle/>
              <a:p>
                <a:pPr algn="ctr"/>
                <a:r>
                  <a:rPr lang="en-US" sz="2400" smtClean="0">
                    <a:cs typeface="Arial"/>
                  </a:rPr>
                  <a:t>Power spectrum</a:t>
                </a:r>
                <a:endParaRPr lang="en-US" sz="2400" dirty="0">
                  <a:cs typeface="Arial"/>
                </a:endParaRPr>
              </a:p>
            </p:txBody>
          </p:sp>
        </p:gr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r="72826"/>
            <a:stretch/>
          </p:blipFill>
          <p:spPr>
            <a:xfrm>
              <a:off x="2785334" y="981528"/>
              <a:ext cx="958406" cy="535178"/>
            </a:xfrm>
            <a:prstGeom prst="rect">
              <a:avLst/>
            </a:prstGeom>
          </p:spPr>
        </p:pic>
      </p:grpSp>
      <p:grpSp>
        <p:nvGrpSpPr>
          <p:cNvPr id="8" name="Group 7"/>
          <p:cNvGrpSpPr/>
          <p:nvPr/>
        </p:nvGrpSpPr>
        <p:grpSpPr>
          <a:xfrm>
            <a:off x="4605130" y="981528"/>
            <a:ext cx="3202808" cy="2302841"/>
            <a:chOff x="4605130" y="981528"/>
            <a:chExt cx="3202808" cy="2302841"/>
          </a:xfrm>
        </p:grpSpPr>
        <p:grpSp>
          <p:nvGrpSpPr>
            <p:cNvPr id="13" name="Group 12"/>
            <p:cNvGrpSpPr/>
            <p:nvPr/>
          </p:nvGrpSpPr>
          <p:grpSpPr>
            <a:xfrm>
              <a:off x="4871270" y="1516706"/>
              <a:ext cx="2936668" cy="1767663"/>
              <a:chOff x="5478166" y="2727510"/>
              <a:chExt cx="2936668" cy="1767663"/>
            </a:xfrm>
          </p:grpSpPr>
          <p:cxnSp>
            <p:nvCxnSpPr>
              <p:cNvPr id="14" name="Straight Arrow Connector 13"/>
              <p:cNvCxnSpPr/>
              <p:nvPr/>
            </p:nvCxnSpPr>
            <p:spPr>
              <a:xfrm flipH="1" flipV="1">
                <a:off x="5478166" y="2727510"/>
                <a:ext cx="1493572" cy="936666"/>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968331" y="3664176"/>
                <a:ext cx="2446503" cy="830997"/>
              </a:xfrm>
              <a:prstGeom prst="rect">
                <a:avLst/>
              </a:prstGeom>
            </p:spPr>
            <p:txBody>
              <a:bodyPr wrap="none">
                <a:spAutoFit/>
              </a:bodyPr>
              <a:lstStyle/>
              <a:p>
                <a:pPr algn="ctr"/>
                <a:r>
                  <a:rPr lang="en-US" sz="2400" dirty="0" smtClean="0">
                    <a:cs typeface="Arial"/>
                  </a:rPr>
                  <a:t>Fourier transform</a:t>
                </a:r>
              </a:p>
              <a:p>
                <a:pPr algn="ctr"/>
                <a:r>
                  <a:rPr lang="en-US" sz="2400" dirty="0" smtClean="0">
                    <a:cs typeface="Arial"/>
                  </a:rPr>
                  <a:t>of PCF</a:t>
                </a:r>
                <a:endParaRPr lang="en-US" sz="2400" dirty="0">
                  <a:cs typeface="Arial"/>
                </a:endParaRPr>
              </a:p>
            </p:txBody>
          </p:sp>
        </p:gr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51596" r="22102"/>
            <a:stretch/>
          </p:blipFill>
          <p:spPr>
            <a:xfrm>
              <a:off x="4605130" y="981528"/>
              <a:ext cx="927654" cy="535178"/>
            </a:xfrm>
            <a:prstGeom prst="rect">
              <a:avLst/>
            </a:prstGeom>
          </p:spPr>
        </p:pic>
      </p:grpSp>
    </p:spTree>
    <p:extLst>
      <p:ext uri="{BB962C8B-B14F-4D97-AF65-F5344CB8AC3E}">
        <p14:creationId xmlns:p14="http://schemas.microsoft.com/office/powerpoint/2010/main" val="159066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Spectral</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Statistics</a:t>
            </a:r>
            <a:endParaRPr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19" y="942024"/>
            <a:ext cx="3526971" cy="535178"/>
          </a:xfrm>
          <a:prstGeom prst="rect">
            <a:avLst/>
          </a:prstGeom>
        </p:spPr>
      </p:pic>
      <p:grpSp>
        <p:nvGrpSpPr>
          <p:cNvPr id="17" name="Group 16"/>
          <p:cNvGrpSpPr/>
          <p:nvPr/>
        </p:nvGrpSpPr>
        <p:grpSpPr>
          <a:xfrm>
            <a:off x="129219" y="1905000"/>
            <a:ext cx="8839200" cy="698500"/>
            <a:chOff x="129219" y="1905000"/>
            <a:chExt cx="8839200" cy="698500"/>
          </a:xfrm>
        </p:grpSpPr>
        <p:pic>
          <p:nvPicPr>
            <p:cNvPr id="15" name="Picture 14"/>
            <p:cNvPicPr>
              <a:picLocks noChangeAspect="1"/>
            </p:cNvPicPr>
            <p:nvPr/>
          </p:nvPicPr>
          <p:blipFill>
            <a:blip r:embed="rId4"/>
            <a:stretch>
              <a:fillRect/>
            </a:stretch>
          </p:blipFill>
          <p:spPr>
            <a:xfrm>
              <a:off x="5120319" y="1905000"/>
              <a:ext cx="3848100" cy="698500"/>
            </a:xfrm>
            <a:prstGeom prst="rect">
              <a:avLst/>
            </a:prstGeom>
          </p:spPr>
        </p:pic>
        <p:pic>
          <p:nvPicPr>
            <p:cNvPr id="16" name="Picture 15"/>
            <p:cNvPicPr>
              <a:picLocks noChangeAspect="1"/>
            </p:cNvPicPr>
            <p:nvPr/>
          </p:nvPicPr>
          <p:blipFill>
            <a:blip r:embed="rId5"/>
            <a:stretch>
              <a:fillRect/>
            </a:stretch>
          </p:blipFill>
          <p:spPr>
            <a:xfrm>
              <a:off x="129219" y="1955800"/>
              <a:ext cx="4000500" cy="647700"/>
            </a:xfrm>
            <a:prstGeom prst="rect">
              <a:avLst/>
            </a:prstGeom>
          </p:spPr>
        </p:pic>
      </p:grpSp>
      <p:pic>
        <p:nvPicPr>
          <p:cNvPr id="18" name="Picture 17"/>
          <p:cNvPicPr>
            <a:picLocks noChangeAspect="1"/>
          </p:cNvPicPr>
          <p:nvPr/>
        </p:nvPicPr>
        <p:blipFill>
          <a:blip r:embed="rId6"/>
          <a:stretch>
            <a:fillRect/>
          </a:stretch>
        </p:blipFill>
        <p:spPr>
          <a:xfrm>
            <a:off x="129219" y="3082098"/>
            <a:ext cx="5435600" cy="469900"/>
          </a:xfrm>
          <a:prstGeom prst="rect">
            <a:avLst/>
          </a:prstGeom>
        </p:spPr>
      </p:pic>
    </p:spTree>
    <p:extLst>
      <p:ext uri="{BB962C8B-B14F-4D97-AF65-F5344CB8AC3E}">
        <p14:creationId xmlns:p14="http://schemas.microsoft.com/office/powerpoint/2010/main" val="126993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par>
              <p:cTn id="15"/>
            </p:par>
            <p:par>
              <p:cTn id="16"/>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Spectral</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Statistics</a:t>
            </a:r>
            <a:endParaRPr sz="3600" b="1" dirty="0"/>
          </a:p>
        </p:txBody>
      </p:sp>
      <p:grpSp>
        <p:nvGrpSpPr>
          <p:cNvPr id="10" name="Group 9"/>
          <p:cNvGrpSpPr/>
          <p:nvPr/>
        </p:nvGrpSpPr>
        <p:grpSpPr>
          <a:xfrm>
            <a:off x="3156892" y="1709211"/>
            <a:ext cx="2845387" cy="3333365"/>
            <a:chOff x="3317312" y="1516707"/>
            <a:chExt cx="2845387" cy="3333365"/>
          </a:xfrm>
        </p:grpSpPr>
        <p:sp>
          <p:nvSpPr>
            <p:cNvPr id="22" name="Rectangle 21"/>
            <p:cNvSpPr/>
            <p:nvPr/>
          </p:nvSpPr>
          <p:spPr>
            <a:xfrm>
              <a:off x="4359933" y="1516707"/>
              <a:ext cx="760143" cy="461665"/>
            </a:xfrm>
            <a:prstGeom prst="rect">
              <a:avLst/>
            </a:prstGeom>
          </p:spPr>
          <p:txBody>
            <a:bodyPr wrap="none">
              <a:spAutoFit/>
            </a:bodyPr>
            <a:lstStyle/>
            <a:p>
              <a:pPr algn="ctr"/>
              <a:r>
                <a:rPr lang="en-US" sz="2400" dirty="0" smtClean="0">
                  <a:cs typeface="Arial"/>
                </a:rPr>
                <a:t>PCF</a:t>
              </a:r>
              <a:endParaRPr lang="en-US" sz="2400" dirty="0">
                <a:cs typeface="Aria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312" y="2004685"/>
              <a:ext cx="2845387" cy="2845387"/>
            </a:xfrm>
            <a:prstGeom prst="rect">
              <a:avLst/>
            </a:prstGeom>
          </p:spPr>
        </p:pic>
      </p:grpSp>
      <p:grpSp>
        <p:nvGrpSpPr>
          <p:cNvPr id="11" name="Group 10"/>
          <p:cNvGrpSpPr/>
          <p:nvPr/>
        </p:nvGrpSpPr>
        <p:grpSpPr>
          <a:xfrm>
            <a:off x="6159296" y="1709210"/>
            <a:ext cx="2845387" cy="3333364"/>
            <a:chOff x="7015451" y="1516708"/>
            <a:chExt cx="2845387" cy="3333364"/>
          </a:xfrm>
        </p:grpSpPr>
        <p:sp>
          <p:nvSpPr>
            <p:cNvPr id="26" name="Rectangle 25"/>
            <p:cNvSpPr/>
            <p:nvPr/>
          </p:nvSpPr>
          <p:spPr>
            <a:xfrm>
              <a:off x="7251761" y="1516708"/>
              <a:ext cx="2372765" cy="461665"/>
            </a:xfrm>
            <a:prstGeom prst="rect">
              <a:avLst/>
            </a:prstGeom>
          </p:spPr>
          <p:txBody>
            <a:bodyPr wrap="none">
              <a:spAutoFit/>
            </a:bodyPr>
            <a:lstStyle/>
            <a:p>
              <a:pPr algn="ctr"/>
              <a:r>
                <a:rPr lang="en-US" sz="2400" smtClean="0">
                  <a:cs typeface="Arial"/>
                </a:rPr>
                <a:t>Power spectrum</a:t>
              </a:r>
              <a:endParaRPr lang="en-US" sz="2400" dirty="0">
                <a:cs typeface="Aria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451" y="2004685"/>
              <a:ext cx="2845387" cy="2845387"/>
            </a:xfrm>
            <a:prstGeom prst="rect">
              <a:avLst/>
            </a:prstGeom>
          </p:spPr>
        </p:pic>
      </p:grpSp>
      <p:grpSp>
        <p:nvGrpSpPr>
          <p:cNvPr id="7" name="Group 6"/>
          <p:cNvGrpSpPr/>
          <p:nvPr/>
        </p:nvGrpSpPr>
        <p:grpSpPr>
          <a:xfrm>
            <a:off x="154488" y="1709210"/>
            <a:ext cx="2845387" cy="3333366"/>
            <a:chOff x="314908" y="1516706"/>
            <a:chExt cx="2845387" cy="3333366"/>
          </a:xfrm>
        </p:grpSpPr>
        <p:sp>
          <p:nvSpPr>
            <p:cNvPr id="15" name="Rectangle 14"/>
            <p:cNvSpPr/>
            <p:nvPr/>
          </p:nvSpPr>
          <p:spPr>
            <a:xfrm>
              <a:off x="891687" y="2010608"/>
              <a:ext cx="1011816" cy="461665"/>
            </a:xfrm>
            <a:prstGeom prst="rect">
              <a:avLst/>
            </a:prstGeom>
          </p:spPr>
          <p:txBody>
            <a:bodyPr wrap="none">
              <a:spAutoFit/>
            </a:bodyPr>
            <a:lstStyle/>
            <a:p>
              <a:pPr algn="ctr"/>
              <a:r>
                <a:rPr lang="en-US" sz="2400" smtClean="0">
                  <a:cs typeface="Arial"/>
                </a:rPr>
                <a:t>Points</a:t>
              </a:r>
              <a:endParaRPr lang="en-US" sz="2400" dirty="0">
                <a:cs typeface="Arial"/>
              </a:endParaRPr>
            </a:p>
          </p:txBody>
        </p:sp>
        <p:pic>
          <p:nvPicPr>
            <p:cNvPr id="16" name="Picture 15" descr="F:\Cengiz\ETH\Doktora\Code\WrinkleSynthesis\trunk\AnalysisAndSynthesis\Paper\figures\pcfAndIrregularity\data\Dart\scatter.eps"/>
            <p:cNvPicPr>
              <a:picLocks noChangeArrowheads="1"/>
            </p:cNvPicPr>
            <p:nvPr/>
          </p:nvPicPr>
          <p:blipFill>
            <a:blip r:embed="rId5" cstate="print"/>
            <a:srcRect/>
            <a:stretch>
              <a:fillRect/>
            </a:stretch>
          </p:blipFill>
          <p:spPr bwMode="auto">
            <a:xfrm>
              <a:off x="314908" y="2004685"/>
              <a:ext cx="2845387" cy="2845387"/>
            </a:xfrm>
            <a:prstGeom prst="rect">
              <a:avLst/>
            </a:prstGeom>
            <a:noFill/>
          </p:spPr>
        </p:pic>
        <p:sp>
          <p:nvSpPr>
            <p:cNvPr id="21" name="Rectangle 20"/>
            <p:cNvSpPr/>
            <p:nvPr/>
          </p:nvSpPr>
          <p:spPr>
            <a:xfrm>
              <a:off x="1231693" y="1516706"/>
              <a:ext cx="1011816" cy="461665"/>
            </a:xfrm>
            <a:prstGeom prst="rect">
              <a:avLst/>
            </a:prstGeom>
          </p:spPr>
          <p:txBody>
            <a:bodyPr wrap="none">
              <a:spAutoFit/>
            </a:bodyPr>
            <a:lstStyle/>
            <a:p>
              <a:pPr algn="ctr"/>
              <a:r>
                <a:rPr lang="en-US" sz="2400" smtClean="0">
                  <a:cs typeface="Arial"/>
                </a:rPr>
                <a:t>Points</a:t>
              </a:r>
              <a:endParaRPr lang="en-US" sz="2400" dirty="0">
                <a:cs typeface="Arial"/>
              </a:endParaRPr>
            </a:p>
          </p:txBody>
        </p:sp>
      </p:grpSp>
      <p:pic>
        <p:nvPicPr>
          <p:cNvPr id="18" name="Picture 17"/>
          <p:cNvPicPr>
            <a:picLocks noChangeAspect="1"/>
          </p:cNvPicPr>
          <p:nvPr/>
        </p:nvPicPr>
        <p:blipFill>
          <a:blip r:embed="rId6"/>
          <a:stretch>
            <a:fillRect/>
          </a:stretch>
        </p:blipFill>
        <p:spPr>
          <a:xfrm>
            <a:off x="1861784" y="1001707"/>
            <a:ext cx="5435600" cy="469900"/>
          </a:xfrm>
          <a:prstGeom prst="rect">
            <a:avLst/>
          </a:prstGeom>
        </p:spPr>
      </p:pic>
    </p:spTree>
    <p:extLst>
      <p:ext uri="{BB962C8B-B14F-4D97-AF65-F5344CB8AC3E}">
        <p14:creationId xmlns:p14="http://schemas.microsoft.com/office/powerpoint/2010/main" val="133600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Spectral</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Statistics</a:t>
            </a:r>
            <a:endParaRPr sz="3600" b="1" dirty="0"/>
          </a:p>
        </p:txBody>
      </p:sp>
      <p:sp>
        <p:nvSpPr>
          <p:cNvPr id="15" name="Rectangle 14"/>
          <p:cNvSpPr/>
          <p:nvPr/>
        </p:nvSpPr>
        <p:spPr>
          <a:xfrm>
            <a:off x="422881" y="1700663"/>
            <a:ext cx="2372765" cy="461665"/>
          </a:xfrm>
          <a:prstGeom prst="rect">
            <a:avLst/>
          </a:prstGeom>
        </p:spPr>
        <p:txBody>
          <a:bodyPr wrap="none">
            <a:spAutoFit/>
          </a:bodyPr>
          <a:lstStyle/>
          <a:p>
            <a:pPr algn="ctr"/>
            <a:r>
              <a:rPr lang="en-US" sz="2400" dirty="0" smtClean="0">
                <a:cs typeface="Arial"/>
              </a:rPr>
              <a:t>Power spectrum</a:t>
            </a:r>
            <a:endParaRPr lang="en-US" sz="2400" dirty="0">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71" y="2197187"/>
            <a:ext cx="2845387" cy="2845387"/>
          </a:xfrm>
          <a:prstGeom prst="rect">
            <a:avLst/>
          </a:prstGeom>
        </p:spPr>
      </p:pic>
      <p:cxnSp>
        <p:nvCxnSpPr>
          <p:cNvPr id="19" name="Straight Arrow Connector 18"/>
          <p:cNvCxnSpPr>
            <a:endCxn id="6" idx="3"/>
          </p:cNvCxnSpPr>
          <p:nvPr/>
        </p:nvCxnSpPr>
        <p:spPr>
          <a:xfrm flipV="1">
            <a:off x="1652337" y="3619881"/>
            <a:ext cx="1379621" cy="0"/>
          </a:xfrm>
          <a:prstGeom prst="straightConnector1">
            <a:avLst/>
          </a:prstGeom>
          <a:ln>
            <a:solidFill>
              <a:schemeClr val="accent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3609473" y="1697307"/>
            <a:ext cx="2362373" cy="3039764"/>
            <a:chOff x="3609473" y="1697307"/>
            <a:chExt cx="2362373" cy="3039764"/>
          </a:xfrm>
        </p:grpSpPr>
        <p:sp>
          <p:nvSpPr>
            <p:cNvPr id="22" name="Rectangle 21"/>
            <p:cNvSpPr/>
            <p:nvPr/>
          </p:nvSpPr>
          <p:spPr>
            <a:xfrm>
              <a:off x="3705725" y="1697307"/>
              <a:ext cx="2138727" cy="461665"/>
            </a:xfrm>
            <a:prstGeom prst="rect">
              <a:avLst/>
            </a:prstGeom>
          </p:spPr>
          <p:txBody>
            <a:bodyPr wrap="none">
              <a:spAutoFit/>
            </a:bodyPr>
            <a:lstStyle/>
            <a:p>
              <a:pPr algn="ctr"/>
              <a:r>
                <a:rPr lang="en-US" sz="2400" dirty="0" smtClean="0">
                  <a:cs typeface="Arial"/>
                </a:rPr>
                <a:t>Radial average</a:t>
              </a:r>
              <a:endParaRPr lang="en-US" sz="2400" dirty="0">
                <a:cs typeface="Aria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875" b="8171"/>
            <a:stretch/>
          </p:blipFill>
          <p:spPr>
            <a:xfrm>
              <a:off x="3609473" y="2479845"/>
              <a:ext cx="2362373" cy="2200705"/>
            </a:xfrm>
            <a:prstGeom prst="rect">
              <a:avLst/>
            </a:prstGeom>
          </p:spPr>
        </p:pic>
        <p:cxnSp>
          <p:nvCxnSpPr>
            <p:cNvPr id="21" name="Straight Arrow Connector 20"/>
            <p:cNvCxnSpPr/>
            <p:nvPr/>
          </p:nvCxnSpPr>
          <p:spPr>
            <a:xfrm flipV="1">
              <a:off x="3659724" y="4737071"/>
              <a:ext cx="2268000" cy="0"/>
            </a:xfrm>
            <a:prstGeom prst="straightConnector1">
              <a:avLst/>
            </a:prstGeom>
            <a:ln>
              <a:solidFill>
                <a:schemeClr val="accent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6488562" y="1697307"/>
            <a:ext cx="2467343" cy="3039764"/>
            <a:chOff x="6488562" y="1697307"/>
            <a:chExt cx="2467343" cy="3039764"/>
          </a:xfrm>
        </p:grpSpPr>
        <p:pic>
          <p:nvPicPr>
            <p:cNvPr id="4" name="Picture 3"/>
            <p:cNvPicPr>
              <a:picLocks/>
            </p:cNvPicPr>
            <p:nvPr/>
          </p:nvPicPr>
          <p:blipFill rotWithShape="1">
            <a:blip r:embed="rId5">
              <a:extLst>
                <a:ext uri="{28A0092B-C50C-407E-A947-70E740481C1C}">
                  <a14:useLocalDpi xmlns:a14="http://schemas.microsoft.com/office/drawing/2010/main" val="0"/>
                </a:ext>
              </a:extLst>
            </a:blip>
            <a:srcRect l="8914" b="8317"/>
            <a:stretch/>
          </p:blipFill>
          <p:spPr>
            <a:xfrm>
              <a:off x="6585131" y="2526611"/>
              <a:ext cx="2340965" cy="2153939"/>
            </a:xfrm>
            <a:prstGeom prst="rect">
              <a:avLst/>
            </a:prstGeom>
          </p:spPr>
        </p:pic>
        <p:sp>
          <p:nvSpPr>
            <p:cNvPr id="12" name="Rectangle 11"/>
            <p:cNvSpPr/>
            <p:nvPr/>
          </p:nvSpPr>
          <p:spPr>
            <a:xfrm>
              <a:off x="6488562" y="1697307"/>
              <a:ext cx="2467343" cy="461665"/>
            </a:xfrm>
            <a:prstGeom prst="rect">
              <a:avLst/>
            </a:prstGeom>
          </p:spPr>
          <p:txBody>
            <a:bodyPr wrap="none">
              <a:spAutoFit/>
            </a:bodyPr>
            <a:lstStyle/>
            <a:p>
              <a:pPr algn="ctr"/>
              <a:r>
                <a:rPr lang="en-US" sz="2400" smtClean="0">
                  <a:cs typeface="Arial"/>
                </a:rPr>
                <a:t>Radial anisotropy</a:t>
              </a:r>
              <a:endParaRPr lang="en-US" sz="2400" dirty="0">
                <a:cs typeface="Arial"/>
              </a:endParaRPr>
            </a:p>
          </p:txBody>
        </p:sp>
        <p:cxnSp>
          <p:nvCxnSpPr>
            <p:cNvPr id="24" name="Straight Arrow Connector 23"/>
            <p:cNvCxnSpPr/>
            <p:nvPr/>
          </p:nvCxnSpPr>
          <p:spPr>
            <a:xfrm flipV="1">
              <a:off x="6612411" y="4737071"/>
              <a:ext cx="2268000" cy="0"/>
            </a:xfrm>
            <a:prstGeom prst="straightConnector1">
              <a:avLst/>
            </a:prstGeom>
            <a:ln>
              <a:solidFill>
                <a:schemeClr val="accent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p:nvPicPr>
        <p:blipFill>
          <a:blip r:embed="rId6"/>
          <a:stretch>
            <a:fillRect/>
          </a:stretch>
        </p:blipFill>
        <p:spPr>
          <a:xfrm>
            <a:off x="1861784" y="1001707"/>
            <a:ext cx="5435600" cy="469900"/>
          </a:xfrm>
          <a:prstGeom prst="rect">
            <a:avLst/>
          </a:prstGeom>
        </p:spPr>
      </p:pic>
    </p:spTree>
    <p:extLst>
      <p:ext uri="{BB962C8B-B14F-4D97-AF65-F5344CB8AC3E}">
        <p14:creationId xmlns:p14="http://schemas.microsoft.com/office/powerpoint/2010/main" val="9468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par>
              <p:cTn id="17"/>
            </p:par>
            <p:par>
              <p:cTn id="18"/>
            </p:par>
            <p:par>
              <p:cTn id="19"/>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a:latin typeface="Helvetica Neue"/>
                <a:cs typeface="Helvetica Neue"/>
                <a:sym typeface="Helvetica Neue"/>
              </a:rPr>
              <a:t>Numerical</a:t>
            </a:r>
            <a:r>
              <a:rPr lang="tr-TR" sz="3600" b="1" dirty="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tr-TR" sz="2800" dirty="0" err="1"/>
              <a:t>Approximate</a:t>
            </a:r>
            <a:r>
              <a:rPr lang="tr-TR" sz="2800" dirty="0"/>
              <a:t> </a:t>
            </a:r>
            <a:r>
              <a:rPr lang="tr-TR" sz="2800" dirty="0" err="1"/>
              <a:t>integrals</a:t>
            </a:r>
            <a:r>
              <a:rPr lang="tr-TR" sz="2800" dirty="0"/>
              <a:t> </a:t>
            </a:r>
            <a:r>
              <a:rPr lang="tr-TR" sz="2800" dirty="0" err="1"/>
              <a:t>with</a:t>
            </a:r>
            <a:r>
              <a:rPr lang="tr-TR" sz="2800" dirty="0"/>
              <a:t> </a:t>
            </a:r>
            <a:r>
              <a:rPr lang="tr-TR" sz="2800" dirty="0" err="1"/>
              <a:t>weighted</a:t>
            </a:r>
            <a:r>
              <a:rPr lang="tr-TR" sz="2800" dirty="0"/>
              <a:t> </a:t>
            </a:r>
            <a:r>
              <a:rPr lang="tr-TR" sz="2800" dirty="0" err="1"/>
              <a:t>sum</a:t>
            </a:r>
            <a:r>
              <a:rPr lang="tr-TR" sz="2800" dirty="0"/>
              <a:t> of </a:t>
            </a:r>
            <a:r>
              <a:rPr lang="tr-TR" sz="2800" dirty="0" err="1"/>
              <a:t>samples</a:t>
            </a:r>
            <a:endParaRPr lang="en-US" sz="2800" dirty="0"/>
          </a:p>
          <a:p>
            <a:pPr>
              <a:buNone/>
            </a:pPr>
            <a:r>
              <a:rPr lang="en-US" sz="2800" dirty="0"/>
              <a:t>	</a:t>
            </a:r>
          </a:p>
        </p:txBody>
      </p:sp>
      <p:grpSp>
        <p:nvGrpSpPr>
          <p:cNvPr id="85" name="Group 84"/>
          <p:cNvGrpSpPr/>
          <p:nvPr/>
        </p:nvGrpSpPr>
        <p:grpSpPr>
          <a:xfrm>
            <a:off x="5711252" y="1631337"/>
            <a:ext cx="3092275" cy="2985644"/>
            <a:chOff x="5868144" y="1923678"/>
            <a:chExt cx="2088232" cy="2016224"/>
          </a:xfrm>
        </p:grpSpPr>
        <p:grpSp>
          <p:nvGrpSpPr>
            <p:cNvPr id="86" name="Group 85"/>
            <p:cNvGrpSpPr/>
            <p:nvPr/>
          </p:nvGrpSpPr>
          <p:grpSpPr>
            <a:xfrm>
              <a:off x="5868144" y="1923678"/>
              <a:ext cx="2088232" cy="2016224"/>
              <a:chOff x="5292080" y="1779662"/>
              <a:chExt cx="1512168" cy="1432580"/>
            </a:xfrm>
          </p:grpSpPr>
          <p:sp>
            <p:nvSpPr>
              <p:cNvPr id="101" name="Rectangle 100"/>
              <p:cNvSpPr/>
              <p:nvPr/>
            </p:nvSpPr>
            <p:spPr>
              <a:xfrm>
                <a:off x="5292080" y="1779662"/>
                <a:ext cx="1512168" cy="143258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5580112" y="2027906"/>
                <a:ext cx="936104" cy="936093"/>
              </a:xfrm>
              <a:prstGeom prst="ellipse">
                <a:avLst/>
              </a:prstGeom>
              <a:solidFill>
                <a:srgbClr val="FFFFFF"/>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Oval 86"/>
            <p:cNvSpPr/>
            <p:nvPr/>
          </p:nvSpPr>
          <p:spPr>
            <a:xfrm>
              <a:off x="6084168" y="2283718"/>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8" name="Oval 87"/>
            <p:cNvSpPr/>
            <p:nvPr/>
          </p:nvSpPr>
          <p:spPr>
            <a:xfrm>
              <a:off x="6516216" y="2499742"/>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9" name="Oval 88"/>
            <p:cNvSpPr/>
            <p:nvPr/>
          </p:nvSpPr>
          <p:spPr>
            <a:xfrm>
              <a:off x="6516216" y="2067694"/>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0" name="Oval 89"/>
            <p:cNvSpPr/>
            <p:nvPr/>
          </p:nvSpPr>
          <p:spPr>
            <a:xfrm>
              <a:off x="6300192" y="2787774"/>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1" name="Oval 90"/>
            <p:cNvSpPr/>
            <p:nvPr/>
          </p:nvSpPr>
          <p:spPr>
            <a:xfrm>
              <a:off x="6804248" y="2715766"/>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2" name="Oval 91"/>
            <p:cNvSpPr/>
            <p:nvPr/>
          </p:nvSpPr>
          <p:spPr>
            <a:xfrm>
              <a:off x="6876256" y="2283718"/>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3" name="Oval 92"/>
            <p:cNvSpPr/>
            <p:nvPr/>
          </p:nvSpPr>
          <p:spPr>
            <a:xfrm>
              <a:off x="6156176" y="3291830"/>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4" name="Oval 93"/>
            <p:cNvSpPr/>
            <p:nvPr/>
          </p:nvSpPr>
          <p:spPr>
            <a:xfrm>
              <a:off x="6516216" y="3147814"/>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5" name="Oval 94"/>
            <p:cNvSpPr/>
            <p:nvPr/>
          </p:nvSpPr>
          <p:spPr>
            <a:xfrm>
              <a:off x="6948264" y="3219822"/>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6" name="Oval 95"/>
            <p:cNvSpPr/>
            <p:nvPr/>
          </p:nvSpPr>
          <p:spPr>
            <a:xfrm>
              <a:off x="7164288" y="2715766"/>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7" name="Oval 96"/>
            <p:cNvSpPr/>
            <p:nvPr/>
          </p:nvSpPr>
          <p:spPr>
            <a:xfrm>
              <a:off x="7236296" y="3075806"/>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8" name="Oval 97"/>
            <p:cNvSpPr/>
            <p:nvPr/>
          </p:nvSpPr>
          <p:spPr>
            <a:xfrm>
              <a:off x="7596336" y="2499742"/>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9" name="Oval 98"/>
            <p:cNvSpPr/>
            <p:nvPr/>
          </p:nvSpPr>
          <p:spPr>
            <a:xfrm>
              <a:off x="6948264" y="3651870"/>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0" name="Oval 99"/>
            <p:cNvSpPr/>
            <p:nvPr/>
          </p:nvSpPr>
          <p:spPr>
            <a:xfrm>
              <a:off x="7452320" y="3363838"/>
              <a:ext cx="216016" cy="216024"/>
            </a:xfrm>
            <a:prstGeom prst="ellipse">
              <a:avLst/>
            </a:prstGeom>
            <a:solidFill>
              <a:schemeClr val="bg1">
                <a:lumMod val="9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pic>
        <p:nvPicPr>
          <p:cNvPr id="2" name="Picture 1"/>
          <p:cNvPicPr>
            <a:picLocks noChangeAspect="1"/>
          </p:cNvPicPr>
          <p:nvPr/>
        </p:nvPicPr>
        <p:blipFill>
          <a:blip r:embed="rId2"/>
          <a:stretch>
            <a:fillRect/>
          </a:stretch>
        </p:blipFill>
        <p:spPr>
          <a:xfrm>
            <a:off x="129220" y="1485691"/>
            <a:ext cx="3029990" cy="835513"/>
          </a:xfrm>
          <a:prstGeom prst="rect">
            <a:avLst/>
          </a:prstGeom>
        </p:spPr>
      </p:pic>
      <p:pic>
        <p:nvPicPr>
          <p:cNvPr id="3" name="Picture 2"/>
          <p:cNvPicPr>
            <a:picLocks noChangeAspect="1"/>
          </p:cNvPicPr>
          <p:nvPr/>
        </p:nvPicPr>
        <p:blipFill>
          <a:blip r:embed="rId3"/>
          <a:stretch>
            <a:fillRect/>
          </a:stretch>
        </p:blipFill>
        <p:spPr>
          <a:xfrm>
            <a:off x="129220" y="2560496"/>
            <a:ext cx="2526670" cy="1006641"/>
          </a:xfrm>
          <a:prstGeom prst="rect">
            <a:avLst/>
          </a:prstGeom>
        </p:spPr>
      </p:pic>
      <p:grpSp>
        <p:nvGrpSpPr>
          <p:cNvPr id="6" name="Group 5"/>
          <p:cNvGrpSpPr/>
          <p:nvPr/>
        </p:nvGrpSpPr>
        <p:grpSpPr>
          <a:xfrm>
            <a:off x="129219" y="3826947"/>
            <a:ext cx="4409091" cy="1078070"/>
            <a:chOff x="129219" y="3826947"/>
            <a:chExt cx="4409091" cy="1078070"/>
          </a:xfrm>
        </p:grpSpPr>
        <p:pic>
          <p:nvPicPr>
            <p:cNvPr id="4" name="Picture 3"/>
            <p:cNvPicPr>
              <a:picLocks noChangeAspect="1"/>
            </p:cNvPicPr>
            <p:nvPr/>
          </p:nvPicPr>
          <p:blipFill>
            <a:blip r:embed="rId4"/>
            <a:stretch>
              <a:fillRect/>
            </a:stretch>
          </p:blipFill>
          <p:spPr>
            <a:xfrm>
              <a:off x="129219" y="3826947"/>
              <a:ext cx="3201121" cy="442922"/>
            </a:xfrm>
            <a:prstGeom prst="rect">
              <a:avLst/>
            </a:prstGeom>
          </p:spPr>
        </p:pic>
        <p:pic>
          <p:nvPicPr>
            <p:cNvPr id="5" name="Picture 4"/>
            <p:cNvPicPr>
              <a:picLocks noChangeAspect="1"/>
            </p:cNvPicPr>
            <p:nvPr/>
          </p:nvPicPr>
          <p:blipFill>
            <a:blip r:embed="rId5"/>
            <a:stretch>
              <a:fillRect/>
            </a:stretch>
          </p:blipFill>
          <p:spPr>
            <a:xfrm>
              <a:off x="129220" y="4462095"/>
              <a:ext cx="4409090" cy="442922"/>
            </a:xfrm>
            <a:prstGeom prst="rect">
              <a:avLst/>
            </a:prstGeom>
          </p:spPr>
        </p:pic>
      </p:grpSp>
    </p:spTree>
    <p:extLst>
      <p:ext uri="{BB962C8B-B14F-4D97-AF65-F5344CB8AC3E}">
        <p14:creationId xmlns:p14="http://schemas.microsoft.com/office/powerpoint/2010/main" val="201136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5143500"/>
            <a:chOff x="-1733797" y="887410"/>
            <a:chExt cx="9144000" cy="5143500"/>
          </a:xfrm>
        </p:grpSpPr>
        <p:pic>
          <p:nvPicPr>
            <p:cNvPr id="11" name="Picture 10">
              <a:extLst>
                <a:ext uri="{FF2B5EF4-FFF2-40B4-BE49-F238E27FC236}">
                  <a16:creationId xmlns="" xmlns:a16="http://schemas.microsoft.com/office/drawing/2014/main" id="{0F7BBFAA-8092-F94B-BBCB-C6C35677697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tretch>
              <a:fillRect/>
            </a:stretch>
          </p:blipFill>
          <p:spPr>
            <a:xfrm>
              <a:off x="-1733797" y="887410"/>
              <a:ext cx="9144000" cy="5143500"/>
            </a:xfrm>
            <a:prstGeom prst="rect">
              <a:avLst/>
            </a:prstGeom>
          </p:spPr>
        </p:pic>
        <p:sp>
          <p:nvSpPr>
            <p:cNvPr id="12" name="Rectangle 11">
              <a:extLst>
                <a:ext uri="{FF2B5EF4-FFF2-40B4-BE49-F238E27FC236}">
                  <a16:creationId xmlns="" xmlns:a16="http://schemas.microsoft.com/office/drawing/2014/main" id="{7BCD3953-525F-FC4F-92C4-D844408057DF}"/>
                </a:ext>
              </a:extLst>
            </p:cNvPr>
            <p:cNvSpPr/>
            <p:nvPr/>
          </p:nvSpPr>
          <p:spPr>
            <a:xfrm>
              <a:off x="-1733797" y="887410"/>
              <a:ext cx="9144000" cy="5143499"/>
            </a:xfrm>
            <a:prstGeom prst="rect">
              <a:avLst/>
            </a:prstGeom>
            <a:solidFill>
              <a:srgbClr val="013360">
                <a:alpha val="65098"/>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solidFill>
                  <a:schemeClr val="bg1"/>
                </a:solidFill>
                <a:latin typeface="Helvetica Neue"/>
                <a:cs typeface="Helvetica Neue"/>
                <a:sym typeface="Helvetica Neue"/>
              </a:rPr>
              <a:t>Statistics</a:t>
            </a:r>
            <a:r>
              <a:rPr lang="tr-TR" sz="3600" b="1" dirty="0" smtClean="0">
                <a:solidFill>
                  <a:schemeClr val="bg1"/>
                </a:solidFill>
                <a:latin typeface="Helvetica Neue"/>
                <a:cs typeface="Helvetica Neue"/>
                <a:sym typeface="Helvetica Neue"/>
              </a:rPr>
              <a:t> </a:t>
            </a:r>
            <a:r>
              <a:rPr lang="tr-TR" sz="3600" b="1" dirty="0" err="1" smtClean="0">
                <a:solidFill>
                  <a:schemeClr val="bg1"/>
                </a:solidFill>
                <a:latin typeface="Helvetica Neue"/>
                <a:cs typeface="Helvetica Neue"/>
                <a:sym typeface="Helvetica Neue"/>
              </a:rPr>
              <a:t>for</a:t>
            </a:r>
            <a:r>
              <a:rPr lang="tr-TR" sz="3600" b="1" dirty="0" smtClean="0">
                <a:solidFill>
                  <a:schemeClr val="bg1"/>
                </a:solidFill>
                <a:latin typeface="Helvetica Neue"/>
                <a:cs typeface="Helvetica Neue"/>
                <a:sym typeface="Helvetica Neue"/>
              </a:rPr>
              <a:t> </a:t>
            </a:r>
            <a:r>
              <a:rPr lang="tr-TR" sz="3600" b="1" dirty="0" err="1" smtClean="0">
                <a:solidFill>
                  <a:schemeClr val="bg1"/>
                </a:solidFill>
                <a:latin typeface="Helvetica Neue"/>
                <a:cs typeface="Helvetica Neue"/>
                <a:sym typeface="Helvetica Neue"/>
              </a:rPr>
              <a:t>Stationary</a:t>
            </a:r>
            <a:r>
              <a:rPr lang="tr-TR" sz="3600" b="1" dirty="0" smtClean="0">
                <a:solidFill>
                  <a:schemeClr val="bg1"/>
                </a:solidFill>
                <a:latin typeface="Helvetica Neue"/>
                <a:cs typeface="Helvetica Neue"/>
                <a:sym typeface="Helvetica Neue"/>
              </a:rPr>
              <a:t> </a:t>
            </a:r>
            <a:r>
              <a:rPr lang="tr-TR" sz="3600" b="1" dirty="0" err="1" smtClean="0">
                <a:solidFill>
                  <a:schemeClr val="bg1"/>
                </a:solidFill>
                <a:latin typeface="Helvetica Neue"/>
                <a:cs typeface="Helvetica Neue"/>
                <a:sym typeface="Helvetica Neue"/>
              </a:rPr>
              <a:t>Processes</a:t>
            </a:r>
            <a:endParaRPr sz="3600" b="1" dirty="0">
              <a:solidFill>
                <a:schemeClr val="bg1"/>
              </a:solidFill>
            </a:endParaRPr>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solidFill>
                  <a:schemeClr val="bg1"/>
                </a:solidFill>
              </a:rPr>
              <a:t>Summary </a:t>
            </a:r>
          </a:p>
          <a:p>
            <a:pPr>
              <a:buNone/>
            </a:pPr>
            <a:r>
              <a:rPr lang="en-US" sz="2800" dirty="0" smtClean="0">
                <a:solidFill>
                  <a:schemeClr val="bg1"/>
                </a:solidFill>
              </a:rPr>
              <a:t>Stationary: Spatial (PCF) &amp; spectral (power spectrum)</a:t>
            </a:r>
          </a:p>
          <a:p>
            <a:pPr>
              <a:buNone/>
            </a:pPr>
            <a:endParaRPr lang="en-US" sz="2800" i="1" dirty="0">
              <a:solidFill>
                <a:schemeClr val="bg1"/>
              </a:solidFill>
            </a:endParaRPr>
          </a:p>
          <a:p>
            <a:pPr>
              <a:buNone/>
            </a:pPr>
            <a:endParaRPr lang="en-US" sz="2800" i="1" dirty="0" smtClean="0">
              <a:solidFill>
                <a:schemeClr val="bg1"/>
              </a:solidFill>
            </a:endParaRPr>
          </a:p>
          <a:p>
            <a:pPr>
              <a:buNone/>
            </a:pPr>
            <a:endParaRPr lang="en-US" sz="2800" i="1" dirty="0">
              <a:solidFill>
                <a:schemeClr val="bg1"/>
              </a:solidFill>
            </a:endParaRPr>
          </a:p>
          <a:p>
            <a:pPr>
              <a:buNone/>
            </a:pPr>
            <a:endParaRPr lang="en-US" sz="2800" i="1" dirty="0" smtClean="0">
              <a:solidFill>
                <a:schemeClr val="bg1"/>
              </a:solidFill>
            </a:endParaRPr>
          </a:p>
          <a:p>
            <a:pPr>
              <a:buNone/>
            </a:pPr>
            <a:r>
              <a:rPr lang="en-US" sz="2800" dirty="0" smtClean="0">
                <a:solidFill>
                  <a:schemeClr val="bg1"/>
                </a:solidFill>
              </a:rPr>
              <a:t>Isotropic: radial averages</a:t>
            </a:r>
          </a:p>
          <a:p>
            <a:pPr>
              <a:buNone/>
            </a:pPr>
            <a:r>
              <a:rPr lang="en-US" sz="2800" dirty="0">
                <a:solidFill>
                  <a:schemeClr val="bg1"/>
                </a:solidFill>
              </a:rPr>
              <a:t>	</a:t>
            </a:r>
          </a:p>
        </p:txBody>
      </p:sp>
      <p:grpSp>
        <p:nvGrpSpPr>
          <p:cNvPr id="2" name="Group 1"/>
          <p:cNvGrpSpPr/>
          <p:nvPr/>
        </p:nvGrpSpPr>
        <p:grpSpPr>
          <a:xfrm>
            <a:off x="2588651" y="2039603"/>
            <a:ext cx="3966699" cy="1880420"/>
            <a:chOff x="2726055" y="1914909"/>
            <a:chExt cx="3966699" cy="1880420"/>
          </a:xfrm>
        </p:grpSpPr>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796" y="1986304"/>
              <a:ext cx="1809023" cy="1809025"/>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731" y="1986304"/>
              <a:ext cx="1809023" cy="1809025"/>
            </a:xfrm>
            <a:prstGeom prst="rect">
              <a:avLst/>
            </a:prstGeom>
          </p:spPr>
        </p:pic>
        <p:sp>
          <p:nvSpPr>
            <p:cNvPr id="46" name="Rectangle 45"/>
            <p:cNvSpPr/>
            <p:nvPr/>
          </p:nvSpPr>
          <p:spPr>
            <a:xfrm>
              <a:off x="2726055" y="1914909"/>
              <a:ext cx="760144" cy="461665"/>
            </a:xfrm>
            <a:prstGeom prst="rect">
              <a:avLst/>
            </a:prstGeom>
          </p:spPr>
          <p:txBody>
            <a:bodyPr wrap="none">
              <a:spAutoFit/>
            </a:bodyPr>
            <a:lstStyle/>
            <a:p>
              <a:pPr algn="ctr"/>
              <a:r>
                <a:rPr lang="en-US" sz="2400" dirty="0" smtClean="0">
                  <a:solidFill>
                    <a:schemeClr val="accent2">
                      <a:lumMod val="20000"/>
                      <a:lumOff val="80000"/>
                    </a:schemeClr>
                  </a:solidFill>
                  <a:cs typeface="Arial"/>
                </a:rPr>
                <a:t>PCF</a:t>
              </a:r>
              <a:endParaRPr lang="en-US" sz="2400" dirty="0">
                <a:solidFill>
                  <a:schemeClr val="accent2">
                    <a:lumMod val="20000"/>
                    <a:lumOff val="80000"/>
                  </a:schemeClr>
                </a:solidFill>
                <a:cs typeface="Arial"/>
              </a:endParaRPr>
            </a:p>
          </p:txBody>
        </p:sp>
        <p:sp>
          <p:nvSpPr>
            <p:cNvPr id="49" name="Rectangle 48"/>
            <p:cNvSpPr/>
            <p:nvPr/>
          </p:nvSpPr>
          <p:spPr>
            <a:xfrm>
              <a:off x="4883731" y="1914909"/>
              <a:ext cx="1438214" cy="830997"/>
            </a:xfrm>
            <a:prstGeom prst="rect">
              <a:avLst/>
            </a:prstGeom>
          </p:spPr>
          <p:txBody>
            <a:bodyPr wrap="none">
              <a:spAutoFit/>
            </a:bodyPr>
            <a:lstStyle/>
            <a:p>
              <a:pPr algn="l"/>
              <a:r>
                <a:rPr lang="en-US" sz="2400" dirty="0" smtClean="0">
                  <a:solidFill>
                    <a:schemeClr val="accent2">
                      <a:lumMod val="20000"/>
                      <a:lumOff val="80000"/>
                    </a:schemeClr>
                  </a:solidFill>
                  <a:cs typeface="Arial"/>
                </a:rPr>
                <a:t>Power </a:t>
              </a:r>
            </a:p>
            <a:p>
              <a:pPr algn="l"/>
              <a:r>
                <a:rPr lang="en-US" sz="2400" dirty="0" smtClean="0">
                  <a:solidFill>
                    <a:schemeClr val="accent2">
                      <a:lumMod val="20000"/>
                      <a:lumOff val="80000"/>
                    </a:schemeClr>
                  </a:solidFill>
                  <a:cs typeface="Arial"/>
                </a:rPr>
                <a:t>spectrum</a:t>
              </a:r>
              <a:endParaRPr lang="en-US" sz="2400" dirty="0">
                <a:solidFill>
                  <a:schemeClr val="accent2">
                    <a:lumMod val="20000"/>
                    <a:lumOff val="80000"/>
                  </a:schemeClr>
                </a:solidFill>
                <a:cs typeface="Arial"/>
              </a:endParaRPr>
            </a:p>
          </p:txBody>
        </p:sp>
      </p:grpSp>
    </p:spTree>
    <p:extLst>
      <p:ext uri="{BB962C8B-B14F-4D97-AF65-F5344CB8AC3E}">
        <p14:creationId xmlns:p14="http://schemas.microsoft.com/office/powerpoint/2010/main" val="6621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219" y="2845947"/>
            <a:ext cx="7776972" cy="1337310"/>
            <a:chOff x="129219" y="2845947"/>
            <a:chExt cx="7776972" cy="1337310"/>
          </a:xfrm>
        </p:grpSpPr>
        <p:pic>
          <p:nvPicPr>
            <p:cNvPr id="7" name="Picture 6"/>
            <p:cNvPicPr>
              <a:picLocks noChangeAspect="1"/>
            </p:cNvPicPr>
            <p:nvPr/>
          </p:nvPicPr>
          <p:blipFill>
            <a:blip r:embed="rId3"/>
            <a:stretch>
              <a:fillRect/>
            </a:stretch>
          </p:blipFill>
          <p:spPr>
            <a:xfrm>
              <a:off x="129219" y="2845947"/>
              <a:ext cx="7776972" cy="1337310"/>
            </a:xfrm>
            <a:prstGeom prst="rect">
              <a:avLst/>
            </a:prstGeom>
          </p:spPr>
        </p:pic>
        <p:sp>
          <p:nvSpPr>
            <p:cNvPr id="2" name="Rectangle 1"/>
            <p:cNvSpPr/>
            <p:nvPr/>
          </p:nvSpPr>
          <p:spPr>
            <a:xfrm>
              <a:off x="934497" y="3853543"/>
              <a:ext cx="140677" cy="23111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9" name="Picture 8"/>
            <p:cNvPicPr>
              <a:picLocks noChangeAspect="1"/>
            </p:cNvPicPr>
            <p:nvPr/>
          </p:nvPicPr>
          <p:blipFill rotWithShape="1">
            <a:blip r:embed="rId3"/>
            <a:srcRect l="25514" t="47147" r="73257" b="37713"/>
            <a:stretch/>
          </p:blipFill>
          <p:spPr>
            <a:xfrm>
              <a:off x="979640" y="3882189"/>
              <a:ext cx="95534" cy="202466"/>
            </a:xfrm>
            <a:prstGeom prst="rect">
              <a:avLst/>
            </a:prstGeom>
          </p:spPr>
        </p:pic>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Campbell’s Theorem</a:t>
            </a:r>
            <a:endParaRPr lang="en-US" sz="2800" i="1" dirty="0" smtClean="0"/>
          </a:p>
          <a:p>
            <a:pPr>
              <a:buNone/>
            </a:pPr>
            <a:r>
              <a:rPr lang="en-US" sz="2800" dirty="0"/>
              <a:t>	</a:t>
            </a:r>
          </a:p>
        </p:txBody>
      </p:sp>
      <p:pic>
        <p:nvPicPr>
          <p:cNvPr id="5" name="Picture 4"/>
          <p:cNvPicPr>
            <a:picLocks noChangeAspect="1"/>
          </p:cNvPicPr>
          <p:nvPr/>
        </p:nvPicPr>
        <p:blipFill>
          <a:blip r:embed="rId4"/>
          <a:stretch>
            <a:fillRect/>
          </a:stretch>
        </p:blipFill>
        <p:spPr>
          <a:xfrm>
            <a:off x="129219" y="1729010"/>
            <a:ext cx="5327066" cy="851920"/>
          </a:xfrm>
          <a:prstGeom prst="rect">
            <a:avLst/>
          </a:prstGeom>
        </p:spPr>
      </p:pic>
    </p:spTree>
    <p:extLst>
      <p:ext uri="{BB962C8B-B14F-4D97-AF65-F5344CB8AC3E}">
        <p14:creationId xmlns:p14="http://schemas.microsoft.com/office/powerpoint/2010/main" val="10993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bldLst>
      <p:bldP spid="2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1619250"/>
          </a:xfrm>
        </p:spPr>
        <p:txBody>
          <a:bodyPr/>
          <a:lstStyle/>
          <a:p>
            <a:pPr>
              <a:buNone/>
            </a:pPr>
            <a:r>
              <a:rPr lang="en-US" sz="2800" dirty="0" smtClean="0"/>
              <a:t>Campbell’s theorem for the error of the integral estimator</a:t>
            </a:r>
            <a:endParaRPr lang="en-US" sz="2800" dirty="0"/>
          </a:p>
          <a:p>
            <a:pPr>
              <a:buNone/>
            </a:pPr>
            <a:r>
              <a:rPr lang="en-US" sz="2800" dirty="0"/>
              <a:t>	</a:t>
            </a:r>
          </a:p>
        </p:txBody>
      </p:sp>
      <p:pic>
        <p:nvPicPr>
          <p:cNvPr id="4" name="Picture 3"/>
          <p:cNvPicPr>
            <a:picLocks noChangeAspect="1"/>
          </p:cNvPicPr>
          <p:nvPr/>
        </p:nvPicPr>
        <p:blipFill rotWithShape="1">
          <a:blip r:embed="rId3"/>
          <a:srcRect t="17511" b="21265"/>
          <a:stretch/>
        </p:blipFill>
        <p:spPr>
          <a:xfrm>
            <a:off x="169536" y="1685831"/>
            <a:ext cx="2184400" cy="528734"/>
          </a:xfrm>
          <a:prstGeom prst="rect">
            <a:avLst/>
          </a:prstGeom>
        </p:spPr>
      </p:pic>
      <p:grpSp>
        <p:nvGrpSpPr>
          <p:cNvPr id="2" name="Group 1"/>
          <p:cNvGrpSpPr/>
          <p:nvPr/>
        </p:nvGrpSpPr>
        <p:grpSpPr>
          <a:xfrm>
            <a:off x="2898788" y="1727046"/>
            <a:ext cx="5840752" cy="393700"/>
            <a:chOff x="2898788" y="1727046"/>
            <a:chExt cx="5840752" cy="393700"/>
          </a:xfrm>
        </p:grpSpPr>
        <p:pic>
          <p:nvPicPr>
            <p:cNvPr id="5" name="Picture 4"/>
            <p:cNvPicPr>
              <a:picLocks noChangeAspect="1"/>
            </p:cNvPicPr>
            <p:nvPr/>
          </p:nvPicPr>
          <p:blipFill>
            <a:blip r:embed="rId4"/>
            <a:stretch>
              <a:fillRect/>
            </a:stretch>
          </p:blipFill>
          <p:spPr>
            <a:xfrm>
              <a:off x="2898788" y="1727046"/>
              <a:ext cx="2324100" cy="393700"/>
            </a:xfrm>
            <a:prstGeom prst="rect">
              <a:avLst/>
            </a:prstGeom>
          </p:spPr>
        </p:pic>
        <p:pic>
          <p:nvPicPr>
            <p:cNvPr id="6" name="Picture 5"/>
            <p:cNvPicPr>
              <a:picLocks noChangeAspect="1"/>
            </p:cNvPicPr>
            <p:nvPr/>
          </p:nvPicPr>
          <p:blipFill>
            <a:blip r:embed="rId5"/>
            <a:stretch>
              <a:fillRect/>
            </a:stretch>
          </p:blipFill>
          <p:spPr>
            <a:xfrm>
              <a:off x="5767740" y="1727046"/>
              <a:ext cx="2971800" cy="393700"/>
            </a:xfrm>
            <a:prstGeom prst="rect">
              <a:avLst/>
            </a:prstGeom>
          </p:spPr>
        </p:pic>
      </p:grpSp>
      <p:pic>
        <p:nvPicPr>
          <p:cNvPr id="7" name="Picture 6"/>
          <p:cNvPicPr>
            <a:picLocks noChangeAspect="1"/>
          </p:cNvPicPr>
          <p:nvPr/>
        </p:nvPicPr>
        <p:blipFill rotWithShape="1">
          <a:blip r:embed="rId6"/>
          <a:srcRect r="92662"/>
          <a:stretch/>
        </p:blipFill>
        <p:spPr>
          <a:xfrm>
            <a:off x="169536" y="2536476"/>
            <a:ext cx="451998" cy="749300"/>
          </a:xfrm>
          <a:prstGeom prst="rect">
            <a:avLst/>
          </a:prstGeom>
        </p:spPr>
      </p:pic>
      <p:pic>
        <p:nvPicPr>
          <p:cNvPr id="8" name="Picture 7"/>
          <p:cNvPicPr>
            <a:picLocks noChangeAspect="1"/>
          </p:cNvPicPr>
          <p:nvPr/>
        </p:nvPicPr>
        <p:blipFill>
          <a:blip r:embed="rId7"/>
          <a:stretch>
            <a:fillRect/>
          </a:stretch>
        </p:blipFill>
        <p:spPr>
          <a:xfrm>
            <a:off x="6994904" y="2706566"/>
            <a:ext cx="1511300" cy="330200"/>
          </a:xfrm>
          <a:prstGeom prst="rect">
            <a:avLst/>
          </a:prstGeom>
        </p:spPr>
      </p:pic>
      <p:grpSp>
        <p:nvGrpSpPr>
          <p:cNvPr id="17" name="Group 16"/>
          <p:cNvGrpSpPr/>
          <p:nvPr/>
        </p:nvGrpSpPr>
        <p:grpSpPr>
          <a:xfrm>
            <a:off x="7358866" y="3383497"/>
            <a:ext cx="1588441" cy="1607203"/>
            <a:chOff x="153141" y="1620086"/>
            <a:chExt cx="2880000" cy="2914017"/>
          </a:xfrm>
        </p:grpSpPr>
        <p:sp>
          <p:nvSpPr>
            <p:cNvPr id="19" name="Rectangle 18"/>
            <p:cNvSpPr/>
            <p:nvPr/>
          </p:nvSpPr>
          <p:spPr>
            <a:xfrm>
              <a:off x="153141" y="1654103"/>
              <a:ext cx="2880000" cy="2880000"/>
            </a:xfrm>
            <a:prstGeom prst="rect">
              <a:avLst/>
            </a:prstGeom>
            <a:solidFill>
              <a:srgbClr val="000000"/>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 name="Freeform 19"/>
            <p:cNvSpPr/>
            <p:nvPr/>
          </p:nvSpPr>
          <p:spPr>
            <a:xfrm>
              <a:off x="169253" y="1620086"/>
              <a:ext cx="2863888" cy="2870666"/>
            </a:xfrm>
            <a:custGeom>
              <a:avLst/>
              <a:gdLst>
                <a:gd name="connsiteX0" fmla="*/ 2863888 w 2863888"/>
                <a:gd name="connsiteY0" fmla="*/ 0 h 2870666"/>
                <a:gd name="connsiteX1" fmla="*/ 1462923 w 2863888"/>
                <a:gd name="connsiteY1" fmla="*/ 501180 h 2870666"/>
                <a:gd name="connsiteX2" fmla="*/ 1240819 w 2863888"/>
                <a:gd name="connsiteY2" fmla="*/ 1418111 h 2870666"/>
                <a:gd name="connsiteX3" fmla="*/ 5008 w 2863888"/>
                <a:gd name="connsiteY3" fmla="*/ 2870394 h 2870666"/>
              </a:gdLst>
              <a:ahLst/>
              <a:cxnLst>
                <a:cxn ang="0">
                  <a:pos x="connsiteX0" y="connsiteY0"/>
                </a:cxn>
                <a:cxn ang="0">
                  <a:pos x="connsiteX1" y="connsiteY1"/>
                </a:cxn>
                <a:cxn ang="0">
                  <a:pos x="connsiteX2" y="connsiteY2"/>
                </a:cxn>
                <a:cxn ang="0">
                  <a:pos x="connsiteX3" y="connsiteY3"/>
                </a:cxn>
              </a:cxnLst>
              <a:rect l="l" t="t" r="r" b="b"/>
              <a:pathLst>
                <a:path w="2863888" h="2870666">
                  <a:moveTo>
                    <a:pt x="2863888" y="0"/>
                  </a:moveTo>
                  <a:cubicBezTo>
                    <a:pt x="2298661" y="132414"/>
                    <a:pt x="1733434" y="264828"/>
                    <a:pt x="1462923" y="501180"/>
                  </a:cubicBezTo>
                  <a:cubicBezTo>
                    <a:pt x="1192412" y="737532"/>
                    <a:pt x="1483805" y="1023242"/>
                    <a:pt x="1240819" y="1418111"/>
                  </a:cubicBezTo>
                  <a:cubicBezTo>
                    <a:pt x="997833" y="1812980"/>
                    <a:pt x="-82315" y="2890327"/>
                    <a:pt x="5008" y="2870394"/>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Oval 20"/>
            <p:cNvSpPr/>
            <p:nvPr/>
          </p:nvSpPr>
          <p:spPr>
            <a:xfrm>
              <a:off x="657142" y="2158104"/>
              <a:ext cx="1871999" cy="1871999"/>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22" name="Group 21"/>
            <p:cNvGrpSpPr/>
            <p:nvPr/>
          </p:nvGrpSpPr>
          <p:grpSpPr>
            <a:xfrm>
              <a:off x="277735" y="1740122"/>
              <a:ext cx="2558405" cy="2638987"/>
              <a:chOff x="245848" y="1720394"/>
              <a:chExt cx="2558405" cy="2638987"/>
            </a:xfrm>
          </p:grpSpPr>
          <p:sp>
            <p:nvSpPr>
              <p:cNvPr id="25" name="Oval 24"/>
              <p:cNvSpPr/>
              <p:nvPr/>
            </p:nvSpPr>
            <p:spPr>
              <a:xfrm>
                <a:off x="335848" y="181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Oval 25"/>
              <p:cNvSpPr/>
              <p:nvPr/>
            </p:nvSpPr>
            <p:spPr>
              <a:xfrm>
                <a:off x="866078" y="206178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 name="Oval 26"/>
              <p:cNvSpPr/>
              <p:nvPr/>
            </p:nvSpPr>
            <p:spPr>
              <a:xfrm>
                <a:off x="928478" y="2735656"/>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 name="Oval 27"/>
              <p:cNvSpPr/>
              <p:nvPr/>
            </p:nvSpPr>
            <p:spPr>
              <a:xfrm>
                <a:off x="1417298" y="223458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 name="Oval 28"/>
              <p:cNvSpPr/>
              <p:nvPr/>
            </p:nvSpPr>
            <p:spPr>
              <a:xfrm>
                <a:off x="245848" y="277170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 name="Oval 29"/>
              <p:cNvSpPr/>
              <p:nvPr/>
            </p:nvSpPr>
            <p:spPr>
              <a:xfrm>
                <a:off x="1114953" y="342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Oval 30"/>
              <p:cNvSpPr/>
              <p:nvPr/>
            </p:nvSpPr>
            <p:spPr>
              <a:xfrm>
                <a:off x="1444764" y="2951707"/>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 name="Oval 31"/>
              <p:cNvSpPr/>
              <p:nvPr/>
            </p:nvSpPr>
            <p:spPr>
              <a:xfrm>
                <a:off x="2109986" y="277170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 name="Oval 32"/>
              <p:cNvSpPr/>
              <p:nvPr/>
            </p:nvSpPr>
            <p:spPr>
              <a:xfrm>
                <a:off x="1753147" y="360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4" name="Oval 33"/>
              <p:cNvSpPr/>
              <p:nvPr/>
            </p:nvSpPr>
            <p:spPr>
              <a:xfrm>
                <a:off x="2323729" y="190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5" name="Oval 34"/>
              <p:cNvSpPr/>
              <p:nvPr/>
            </p:nvSpPr>
            <p:spPr>
              <a:xfrm>
                <a:off x="1507298" y="172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6" name="Oval 35"/>
              <p:cNvSpPr/>
              <p:nvPr/>
            </p:nvSpPr>
            <p:spPr>
              <a:xfrm>
                <a:off x="2624253" y="288416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7" name="Oval 36"/>
              <p:cNvSpPr/>
              <p:nvPr/>
            </p:nvSpPr>
            <p:spPr>
              <a:xfrm>
                <a:off x="2478718" y="369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8" name="Oval 37"/>
              <p:cNvSpPr/>
              <p:nvPr/>
            </p:nvSpPr>
            <p:spPr>
              <a:xfrm>
                <a:off x="445255" y="359677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Oval 38"/>
              <p:cNvSpPr/>
              <p:nvPr/>
            </p:nvSpPr>
            <p:spPr>
              <a:xfrm>
                <a:off x="866078" y="411883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Oval 39"/>
              <p:cNvSpPr/>
              <p:nvPr/>
            </p:nvSpPr>
            <p:spPr>
              <a:xfrm>
                <a:off x="265255" y="4179381"/>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Oval 40"/>
              <p:cNvSpPr/>
              <p:nvPr/>
            </p:nvSpPr>
            <p:spPr>
              <a:xfrm>
                <a:off x="2019986" y="415878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pic>
        <p:nvPicPr>
          <p:cNvPr id="42" name="Picture 41"/>
          <p:cNvPicPr>
            <a:picLocks noChangeAspect="1"/>
          </p:cNvPicPr>
          <p:nvPr/>
        </p:nvPicPr>
        <p:blipFill rotWithShape="1">
          <a:blip r:embed="rId6"/>
          <a:srcRect l="7339" r="50324"/>
          <a:stretch/>
        </p:blipFill>
        <p:spPr>
          <a:xfrm>
            <a:off x="621534" y="2537716"/>
            <a:ext cx="2607747" cy="749300"/>
          </a:xfrm>
          <a:prstGeom prst="rect">
            <a:avLst/>
          </a:prstGeom>
        </p:spPr>
      </p:pic>
      <p:grpSp>
        <p:nvGrpSpPr>
          <p:cNvPr id="9" name="Group 8"/>
          <p:cNvGrpSpPr/>
          <p:nvPr/>
        </p:nvGrpSpPr>
        <p:grpSpPr>
          <a:xfrm>
            <a:off x="1719566" y="2527329"/>
            <a:ext cx="4613279" cy="1682794"/>
            <a:chOff x="1719566" y="2527329"/>
            <a:chExt cx="4613279" cy="1682794"/>
          </a:xfrm>
        </p:grpSpPr>
        <p:grpSp>
          <p:nvGrpSpPr>
            <p:cNvPr id="3" name="Group 2"/>
            <p:cNvGrpSpPr/>
            <p:nvPr/>
          </p:nvGrpSpPr>
          <p:grpSpPr>
            <a:xfrm>
              <a:off x="1719566" y="3162314"/>
              <a:ext cx="3334527" cy="1047809"/>
              <a:chOff x="1719566" y="3162314"/>
              <a:chExt cx="3334527" cy="1047809"/>
            </a:xfrm>
          </p:grpSpPr>
          <p:cxnSp>
            <p:nvCxnSpPr>
              <p:cNvPr id="12" name="Straight Arrow Connector 11"/>
              <p:cNvCxnSpPr/>
              <p:nvPr/>
            </p:nvCxnSpPr>
            <p:spPr>
              <a:xfrm flipH="1" flipV="1">
                <a:off x="3386830" y="3162314"/>
                <a:ext cx="0" cy="395998"/>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15" name="Text Placeholder 2"/>
              <p:cNvSpPr txBox="1">
                <a:spLocks/>
              </p:cNvSpPr>
              <p:nvPr/>
            </p:nvSpPr>
            <p:spPr>
              <a:xfrm>
                <a:off x="1719566" y="3552605"/>
                <a:ext cx="3334527" cy="65751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8"/>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8"/>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8"/>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FontTx/>
                  <a:buNone/>
                </a:pPr>
                <a:r>
                  <a:rPr lang="en-US" sz="2800" dirty="0" smtClean="0"/>
                  <a:t>Campbell’s theorem 	</a:t>
                </a:r>
                <a:endParaRPr lang="en-US" sz="2800" dirty="0"/>
              </a:p>
            </p:txBody>
          </p:sp>
        </p:grpSp>
        <p:pic>
          <p:nvPicPr>
            <p:cNvPr id="43" name="Picture 42"/>
            <p:cNvPicPr>
              <a:picLocks noChangeAspect="1"/>
            </p:cNvPicPr>
            <p:nvPr/>
          </p:nvPicPr>
          <p:blipFill rotWithShape="1">
            <a:blip r:embed="rId6"/>
            <a:srcRect l="49614"/>
            <a:stretch/>
          </p:blipFill>
          <p:spPr>
            <a:xfrm>
              <a:off x="3229281" y="2527329"/>
              <a:ext cx="3103564" cy="749300"/>
            </a:xfrm>
            <a:prstGeom prst="rect">
              <a:avLst/>
            </a:prstGeom>
          </p:spPr>
        </p:pic>
      </p:grpSp>
      <p:pic>
        <p:nvPicPr>
          <p:cNvPr id="14" name="Picture 13"/>
          <p:cNvPicPr>
            <a:picLocks noChangeAspect="1"/>
          </p:cNvPicPr>
          <p:nvPr/>
        </p:nvPicPr>
        <p:blipFill>
          <a:blip r:embed="rId9"/>
          <a:stretch>
            <a:fillRect/>
          </a:stretch>
        </p:blipFill>
        <p:spPr>
          <a:xfrm>
            <a:off x="169536" y="4376850"/>
            <a:ext cx="4076700" cy="393700"/>
          </a:xfrm>
          <a:prstGeom prst="rect">
            <a:avLst/>
          </a:prstGeom>
        </p:spPr>
      </p:pic>
    </p:spTree>
    <p:extLst>
      <p:ext uri="{BB962C8B-B14F-4D97-AF65-F5344CB8AC3E}">
        <p14:creationId xmlns:p14="http://schemas.microsoft.com/office/powerpoint/2010/main" val="40785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6"/>
            </p:par>
            <p:par>
              <p:cTn id="37"/>
            </p:par>
            <p:par>
              <p:cTn id="38"/>
            </p:par>
            <p:par>
              <p:cTn id="39"/>
            </p:par>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88692"/>
          <a:stretch/>
        </p:blipFill>
        <p:spPr>
          <a:xfrm>
            <a:off x="169536" y="2686007"/>
            <a:ext cx="560092" cy="723900"/>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1619250"/>
          </a:xfrm>
        </p:spPr>
        <p:txBody>
          <a:bodyPr/>
          <a:lstStyle/>
          <a:p>
            <a:pPr>
              <a:buNone/>
            </a:pPr>
            <a:r>
              <a:rPr lang="en-US" sz="2800" dirty="0" smtClean="0"/>
              <a:t>Campbell’s theorem for the error of the integral estimator</a:t>
            </a:r>
            <a:endParaRPr lang="en-US" sz="2800" dirty="0"/>
          </a:p>
          <a:p>
            <a:pPr>
              <a:buNone/>
            </a:pPr>
            <a:r>
              <a:rPr lang="en-US" sz="2800" dirty="0"/>
              <a:t>	</a:t>
            </a:r>
          </a:p>
        </p:txBody>
      </p:sp>
      <p:pic>
        <p:nvPicPr>
          <p:cNvPr id="4" name="Picture 3"/>
          <p:cNvPicPr>
            <a:picLocks noChangeAspect="1"/>
          </p:cNvPicPr>
          <p:nvPr/>
        </p:nvPicPr>
        <p:blipFill rotWithShape="1">
          <a:blip r:embed="rId4"/>
          <a:srcRect t="17511" b="21265"/>
          <a:stretch/>
        </p:blipFill>
        <p:spPr>
          <a:xfrm>
            <a:off x="169536" y="1685831"/>
            <a:ext cx="2184400" cy="528734"/>
          </a:xfrm>
          <a:prstGeom prst="rect">
            <a:avLst/>
          </a:prstGeom>
        </p:spPr>
      </p:pic>
      <p:pic>
        <p:nvPicPr>
          <p:cNvPr id="5" name="Picture 4"/>
          <p:cNvPicPr>
            <a:picLocks noChangeAspect="1"/>
          </p:cNvPicPr>
          <p:nvPr/>
        </p:nvPicPr>
        <p:blipFill>
          <a:blip r:embed="rId5"/>
          <a:stretch>
            <a:fillRect/>
          </a:stretch>
        </p:blipFill>
        <p:spPr>
          <a:xfrm>
            <a:off x="2898788" y="1727046"/>
            <a:ext cx="2324100" cy="393700"/>
          </a:xfrm>
          <a:prstGeom prst="rect">
            <a:avLst/>
          </a:prstGeom>
        </p:spPr>
      </p:pic>
      <p:pic>
        <p:nvPicPr>
          <p:cNvPr id="6" name="Picture 5"/>
          <p:cNvPicPr>
            <a:picLocks noChangeAspect="1"/>
          </p:cNvPicPr>
          <p:nvPr/>
        </p:nvPicPr>
        <p:blipFill>
          <a:blip r:embed="rId6"/>
          <a:stretch>
            <a:fillRect/>
          </a:stretch>
        </p:blipFill>
        <p:spPr>
          <a:xfrm>
            <a:off x="5767740" y="1727046"/>
            <a:ext cx="2971800" cy="393700"/>
          </a:xfrm>
          <a:prstGeom prst="rect">
            <a:avLst/>
          </a:prstGeom>
        </p:spPr>
      </p:pic>
      <p:pic>
        <p:nvPicPr>
          <p:cNvPr id="3" name="Picture 2"/>
          <p:cNvPicPr>
            <a:picLocks noChangeAspect="1"/>
          </p:cNvPicPr>
          <p:nvPr/>
        </p:nvPicPr>
        <p:blipFill>
          <a:blip r:embed="rId7"/>
          <a:stretch>
            <a:fillRect/>
          </a:stretch>
        </p:blipFill>
        <p:spPr>
          <a:xfrm>
            <a:off x="139700" y="3537543"/>
            <a:ext cx="8864600" cy="749300"/>
          </a:xfrm>
          <a:prstGeom prst="rect">
            <a:avLst/>
          </a:prstGeom>
        </p:spPr>
      </p:pic>
      <p:grpSp>
        <p:nvGrpSpPr>
          <p:cNvPr id="12" name="Group 11"/>
          <p:cNvGrpSpPr/>
          <p:nvPr/>
        </p:nvGrpSpPr>
        <p:grpSpPr>
          <a:xfrm>
            <a:off x="3886484" y="3704797"/>
            <a:ext cx="4743321" cy="405659"/>
            <a:chOff x="3886484" y="3704797"/>
            <a:chExt cx="4743321" cy="405659"/>
          </a:xfrm>
        </p:grpSpPr>
        <p:sp>
          <p:nvSpPr>
            <p:cNvPr id="11" name="Rounded Rectangle 10"/>
            <p:cNvSpPr/>
            <p:nvPr/>
          </p:nvSpPr>
          <p:spPr>
            <a:xfrm>
              <a:off x="3886484" y="3704797"/>
              <a:ext cx="982084" cy="405659"/>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Rounded Rectangle 13"/>
            <p:cNvSpPr/>
            <p:nvPr/>
          </p:nvSpPr>
          <p:spPr>
            <a:xfrm>
              <a:off x="7986335" y="3704797"/>
              <a:ext cx="643470" cy="405659"/>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13" name="Picture 12"/>
          <p:cNvPicPr>
            <a:picLocks noChangeAspect="1"/>
          </p:cNvPicPr>
          <p:nvPr/>
        </p:nvPicPr>
        <p:blipFill rotWithShape="1">
          <a:blip r:embed="rId3"/>
          <a:srcRect l="11308"/>
          <a:stretch/>
        </p:blipFill>
        <p:spPr>
          <a:xfrm>
            <a:off x="729628" y="2686007"/>
            <a:ext cx="4392908" cy="723900"/>
          </a:xfrm>
          <a:prstGeom prst="rect">
            <a:avLst/>
          </a:prstGeom>
        </p:spPr>
      </p:pic>
    </p:spTree>
    <p:extLst>
      <p:ext uri="{BB962C8B-B14F-4D97-AF65-F5344CB8AC3E}">
        <p14:creationId xmlns:p14="http://schemas.microsoft.com/office/powerpoint/2010/main" val="195304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9219" y="3849873"/>
            <a:ext cx="7935281" cy="847977"/>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1619250"/>
          </a:xfrm>
        </p:spPr>
        <p:txBody>
          <a:bodyPr/>
          <a:lstStyle/>
          <a:p>
            <a:pPr>
              <a:buNone/>
            </a:pPr>
            <a:r>
              <a:rPr lang="en-US" sz="2800" dirty="0" smtClean="0"/>
              <a:t>Stationary point processes</a:t>
            </a:r>
            <a:endParaRPr lang="en-US" sz="2800" dirty="0"/>
          </a:p>
          <a:p>
            <a:pPr>
              <a:buNone/>
            </a:pPr>
            <a:r>
              <a:rPr lang="en-US" sz="2800" dirty="0"/>
              <a:t>	</a:t>
            </a:r>
          </a:p>
        </p:txBody>
      </p:sp>
      <p:pic>
        <p:nvPicPr>
          <p:cNvPr id="15" name="Picture 14" descr="Screen Shot 2015-04-26 at 15.00.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19" y="1447830"/>
            <a:ext cx="1540811" cy="1535386"/>
          </a:xfrm>
          <a:prstGeom prst="rect">
            <a:avLst/>
          </a:prstGeom>
        </p:spPr>
      </p:pic>
      <p:grpSp>
        <p:nvGrpSpPr>
          <p:cNvPr id="7" name="Group 6"/>
          <p:cNvGrpSpPr/>
          <p:nvPr/>
        </p:nvGrpSpPr>
        <p:grpSpPr>
          <a:xfrm>
            <a:off x="1920672" y="1746392"/>
            <a:ext cx="2857454" cy="762248"/>
            <a:chOff x="2979145" y="1982540"/>
            <a:chExt cx="2857454" cy="762248"/>
          </a:xfrm>
        </p:grpSpPr>
        <p:pic>
          <p:nvPicPr>
            <p:cNvPr id="13" name="Picture 12"/>
            <p:cNvPicPr>
              <a:picLocks noChangeAspect="1"/>
            </p:cNvPicPr>
            <p:nvPr/>
          </p:nvPicPr>
          <p:blipFill>
            <a:blip r:embed="rId5"/>
            <a:stretch>
              <a:fillRect/>
            </a:stretch>
          </p:blipFill>
          <p:spPr>
            <a:xfrm>
              <a:off x="2979145" y="1982540"/>
              <a:ext cx="1219200" cy="330200"/>
            </a:xfrm>
            <a:prstGeom prst="rect">
              <a:avLst/>
            </a:prstGeom>
          </p:spPr>
        </p:pic>
        <p:pic>
          <p:nvPicPr>
            <p:cNvPr id="16" name="Picture 15"/>
            <p:cNvPicPr>
              <a:picLocks noChangeAspect="1"/>
            </p:cNvPicPr>
            <p:nvPr/>
          </p:nvPicPr>
          <p:blipFill rotWithShape="1">
            <a:blip r:embed="rId6"/>
            <a:srcRect r="45794"/>
            <a:stretch/>
          </p:blipFill>
          <p:spPr>
            <a:xfrm>
              <a:off x="2979145" y="2414588"/>
              <a:ext cx="1369957" cy="330200"/>
            </a:xfrm>
            <a:prstGeom prst="rect">
              <a:avLst/>
            </a:prstGeom>
          </p:spPr>
        </p:pic>
        <p:pic>
          <p:nvPicPr>
            <p:cNvPr id="17" name="Picture 16"/>
            <p:cNvPicPr>
              <a:picLocks noChangeAspect="1"/>
            </p:cNvPicPr>
            <p:nvPr/>
          </p:nvPicPr>
          <p:blipFill rotWithShape="1">
            <a:blip r:embed="rId7"/>
            <a:srcRect l="17523"/>
            <a:stretch/>
          </p:blipFill>
          <p:spPr>
            <a:xfrm>
              <a:off x="4338734" y="2376488"/>
              <a:ext cx="1497865" cy="368300"/>
            </a:xfrm>
            <a:prstGeom prst="rect">
              <a:avLst/>
            </a:prstGeom>
          </p:spPr>
        </p:pic>
      </p:grpSp>
      <p:grpSp>
        <p:nvGrpSpPr>
          <p:cNvPr id="3" name="Group 2"/>
          <p:cNvGrpSpPr/>
          <p:nvPr/>
        </p:nvGrpSpPr>
        <p:grpSpPr>
          <a:xfrm>
            <a:off x="1422400" y="3822132"/>
            <a:ext cx="1880929" cy="1338685"/>
            <a:chOff x="1422400" y="3822132"/>
            <a:chExt cx="1880929" cy="1338685"/>
          </a:xfrm>
        </p:grpSpPr>
        <p:sp>
          <p:nvSpPr>
            <p:cNvPr id="11" name="Rounded Rectangle 10"/>
            <p:cNvSpPr/>
            <p:nvPr/>
          </p:nvSpPr>
          <p:spPr>
            <a:xfrm>
              <a:off x="1422400" y="3822132"/>
              <a:ext cx="1880929" cy="897983"/>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Text Placeholder 2"/>
            <p:cNvSpPr txBox="1">
              <a:spLocks/>
            </p:cNvSpPr>
            <p:nvPr/>
          </p:nvSpPr>
          <p:spPr>
            <a:xfrm>
              <a:off x="1782292" y="4689188"/>
              <a:ext cx="1158990" cy="47162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8"/>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8"/>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8"/>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buFontTx/>
                <a:buNone/>
              </a:pPr>
              <a:r>
                <a:rPr lang="en-US" sz="2800" dirty="0" smtClean="0"/>
                <a:t>Density</a:t>
              </a:r>
            </a:p>
            <a:p>
              <a:pPr>
                <a:buFontTx/>
                <a:buNone/>
              </a:pPr>
              <a:r>
                <a:rPr lang="en-US" sz="2800" dirty="0" smtClean="0"/>
                <a:t>	</a:t>
              </a:r>
              <a:endParaRPr lang="en-US" sz="2800" dirty="0"/>
            </a:p>
          </p:txBody>
        </p:sp>
      </p:grpSp>
      <p:grpSp>
        <p:nvGrpSpPr>
          <p:cNvPr id="4" name="Group 3"/>
          <p:cNvGrpSpPr/>
          <p:nvPr/>
        </p:nvGrpSpPr>
        <p:grpSpPr>
          <a:xfrm>
            <a:off x="3625120" y="3822133"/>
            <a:ext cx="2127979" cy="1338684"/>
            <a:chOff x="3625120" y="3822133"/>
            <a:chExt cx="2127979" cy="1338684"/>
          </a:xfrm>
        </p:grpSpPr>
        <p:sp>
          <p:nvSpPr>
            <p:cNvPr id="12" name="Rounded Rectangle 11"/>
            <p:cNvSpPr/>
            <p:nvPr/>
          </p:nvSpPr>
          <p:spPr>
            <a:xfrm>
              <a:off x="3625120" y="3822133"/>
              <a:ext cx="2127979" cy="900577"/>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 name="Text Placeholder 2"/>
            <p:cNvSpPr txBox="1">
              <a:spLocks/>
            </p:cNvSpPr>
            <p:nvPr/>
          </p:nvSpPr>
          <p:spPr>
            <a:xfrm>
              <a:off x="3697880" y="4689188"/>
              <a:ext cx="2017624" cy="47162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8"/>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8"/>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8"/>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8"/>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buFontTx/>
                <a:buNone/>
              </a:pPr>
              <a:r>
                <a:rPr lang="en-US" sz="2800" dirty="0" smtClean="0"/>
                <a:t>Arrangement</a:t>
              </a:r>
            </a:p>
            <a:p>
              <a:pPr>
                <a:buFontTx/>
                <a:buNone/>
              </a:pPr>
              <a:r>
                <a:rPr lang="en-US" sz="2800" dirty="0" smtClean="0"/>
                <a:t>	</a:t>
              </a:r>
              <a:endParaRPr lang="en-US" sz="2800" dirty="0"/>
            </a:p>
          </p:txBody>
        </p:sp>
      </p:grpSp>
      <p:grpSp>
        <p:nvGrpSpPr>
          <p:cNvPr id="6" name="Group 5"/>
          <p:cNvGrpSpPr/>
          <p:nvPr/>
        </p:nvGrpSpPr>
        <p:grpSpPr>
          <a:xfrm>
            <a:off x="129219" y="3357458"/>
            <a:ext cx="3124953" cy="393700"/>
            <a:chOff x="129219" y="3357458"/>
            <a:chExt cx="3124953" cy="393700"/>
          </a:xfrm>
        </p:grpSpPr>
        <p:pic>
          <p:nvPicPr>
            <p:cNvPr id="8" name="Picture 7"/>
            <p:cNvPicPr>
              <a:picLocks noChangeAspect="1"/>
            </p:cNvPicPr>
            <p:nvPr/>
          </p:nvPicPr>
          <p:blipFill>
            <a:blip r:embed="rId9"/>
            <a:stretch>
              <a:fillRect/>
            </a:stretch>
          </p:blipFill>
          <p:spPr>
            <a:xfrm>
              <a:off x="129219" y="3357458"/>
              <a:ext cx="1549400" cy="393700"/>
            </a:xfrm>
            <a:prstGeom prst="rect">
              <a:avLst/>
            </a:prstGeom>
          </p:spPr>
        </p:pic>
        <p:pic>
          <p:nvPicPr>
            <p:cNvPr id="80" name="Picture 79"/>
            <p:cNvPicPr>
              <a:picLocks noChangeAspect="1"/>
            </p:cNvPicPr>
            <p:nvPr/>
          </p:nvPicPr>
          <p:blipFill>
            <a:blip r:embed="rId10"/>
            <a:stretch>
              <a:fillRect/>
            </a:stretch>
          </p:blipFill>
          <p:spPr>
            <a:xfrm>
              <a:off x="1920672" y="3387767"/>
              <a:ext cx="1333500" cy="330200"/>
            </a:xfrm>
            <a:prstGeom prst="rect">
              <a:avLst/>
            </a:prstGeom>
          </p:spPr>
        </p:pic>
      </p:grpSp>
      <p:grpSp>
        <p:nvGrpSpPr>
          <p:cNvPr id="84" name="Group 83"/>
          <p:cNvGrpSpPr/>
          <p:nvPr/>
        </p:nvGrpSpPr>
        <p:grpSpPr>
          <a:xfrm>
            <a:off x="6803004" y="1327635"/>
            <a:ext cx="1591972" cy="719999"/>
            <a:chOff x="6803004" y="1327635"/>
            <a:chExt cx="1591972" cy="719999"/>
          </a:xfrm>
        </p:grpSpPr>
        <p:grpSp>
          <p:nvGrpSpPr>
            <p:cNvPr id="72" name="Group 71"/>
            <p:cNvGrpSpPr/>
            <p:nvPr/>
          </p:nvGrpSpPr>
          <p:grpSpPr>
            <a:xfrm>
              <a:off x="6803004" y="1327635"/>
              <a:ext cx="721749" cy="719999"/>
              <a:chOff x="5452807" y="2148640"/>
              <a:chExt cx="721749" cy="719999"/>
            </a:xfrm>
          </p:grpSpPr>
          <p:sp>
            <p:nvSpPr>
              <p:cNvPr id="10" name="Oval 9"/>
              <p:cNvSpPr/>
              <p:nvPr/>
            </p:nvSpPr>
            <p:spPr>
              <a:xfrm>
                <a:off x="5553282" y="22829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7" name="Oval 46"/>
              <p:cNvSpPr/>
              <p:nvPr/>
            </p:nvSpPr>
            <p:spPr>
              <a:xfrm>
                <a:off x="5705682" y="24353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8" name="Oval 47"/>
              <p:cNvSpPr/>
              <p:nvPr/>
            </p:nvSpPr>
            <p:spPr>
              <a:xfrm>
                <a:off x="5912082" y="22289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Oval 48"/>
              <p:cNvSpPr/>
              <p:nvPr/>
            </p:nvSpPr>
            <p:spPr>
              <a:xfrm>
                <a:off x="5813682" y="2435117"/>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Oval 49"/>
              <p:cNvSpPr/>
              <p:nvPr/>
            </p:nvSpPr>
            <p:spPr>
              <a:xfrm>
                <a:off x="5676078" y="26749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Oval 50"/>
              <p:cNvSpPr/>
              <p:nvPr/>
            </p:nvSpPr>
            <p:spPr>
              <a:xfrm>
                <a:off x="5936478" y="25669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2" name="Oval 51"/>
              <p:cNvSpPr/>
              <p:nvPr/>
            </p:nvSpPr>
            <p:spPr>
              <a:xfrm>
                <a:off x="5990478" y="24353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 name="Rectangle 19"/>
              <p:cNvSpPr/>
              <p:nvPr/>
            </p:nvSpPr>
            <p:spPr>
              <a:xfrm>
                <a:off x="5452807" y="2148640"/>
                <a:ext cx="721749" cy="719999"/>
              </a:xfrm>
              <a:prstGeom prst="rect">
                <a:avLst/>
              </a:prstGeom>
              <a:noFill/>
              <a:ln w="19050" cap="flat" cmpd="sng">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3" name="Oval 52"/>
              <p:cNvSpPr/>
              <p:nvPr/>
            </p:nvSpPr>
            <p:spPr>
              <a:xfrm>
                <a:off x="5499282" y="25877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81" name="Picture 80"/>
            <p:cNvPicPr>
              <a:picLocks noChangeAspect="1"/>
            </p:cNvPicPr>
            <p:nvPr/>
          </p:nvPicPr>
          <p:blipFill>
            <a:blip r:embed="rId11"/>
            <a:stretch>
              <a:fillRect/>
            </a:stretch>
          </p:blipFill>
          <p:spPr>
            <a:xfrm>
              <a:off x="7671076" y="1541584"/>
              <a:ext cx="723900" cy="292100"/>
            </a:xfrm>
            <a:prstGeom prst="rect">
              <a:avLst/>
            </a:prstGeom>
          </p:spPr>
        </p:pic>
      </p:grpSp>
      <p:grpSp>
        <p:nvGrpSpPr>
          <p:cNvPr id="85" name="Group 84"/>
          <p:cNvGrpSpPr/>
          <p:nvPr/>
        </p:nvGrpSpPr>
        <p:grpSpPr>
          <a:xfrm>
            <a:off x="6803004" y="2129272"/>
            <a:ext cx="1591972" cy="719999"/>
            <a:chOff x="6803004" y="2129272"/>
            <a:chExt cx="1591972" cy="719999"/>
          </a:xfrm>
        </p:grpSpPr>
        <p:grpSp>
          <p:nvGrpSpPr>
            <p:cNvPr id="73" name="Group 72"/>
            <p:cNvGrpSpPr/>
            <p:nvPr/>
          </p:nvGrpSpPr>
          <p:grpSpPr>
            <a:xfrm>
              <a:off x="6803004" y="2129272"/>
              <a:ext cx="721749" cy="719999"/>
              <a:chOff x="6326956" y="2148640"/>
              <a:chExt cx="721749" cy="719999"/>
            </a:xfrm>
          </p:grpSpPr>
          <p:sp>
            <p:nvSpPr>
              <p:cNvPr id="54" name="Oval 53"/>
              <p:cNvSpPr/>
              <p:nvPr/>
            </p:nvSpPr>
            <p:spPr>
              <a:xfrm>
                <a:off x="6427431" y="2231861"/>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5" name="Oval 54"/>
              <p:cNvSpPr/>
              <p:nvPr/>
            </p:nvSpPr>
            <p:spPr>
              <a:xfrm>
                <a:off x="6506726" y="229879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Oval 55"/>
              <p:cNvSpPr/>
              <p:nvPr/>
            </p:nvSpPr>
            <p:spPr>
              <a:xfrm>
                <a:off x="6763131" y="25101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7" name="Oval 56"/>
              <p:cNvSpPr/>
              <p:nvPr/>
            </p:nvSpPr>
            <p:spPr>
              <a:xfrm>
                <a:off x="6398726" y="234932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8" name="Oval 57"/>
              <p:cNvSpPr/>
              <p:nvPr/>
            </p:nvSpPr>
            <p:spPr>
              <a:xfrm>
                <a:off x="6726728" y="26957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Oval 58"/>
              <p:cNvSpPr/>
              <p:nvPr/>
            </p:nvSpPr>
            <p:spPr>
              <a:xfrm>
                <a:off x="6672728" y="25877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Oval 59"/>
              <p:cNvSpPr/>
              <p:nvPr/>
            </p:nvSpPr>
            <p:spPr>
              <a:xfrm>
                <a:off x="6560726" y="22289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1" name="Rectangle 60"/>
              <p:cNvSpPr/>
              <p:nvPr/>
            </p:nvSpPr>
            <p:spPr>
              <a:xfrm>
                <a:off x="6326956" y="2148640"/>
                <a:ext cx="721749" cy="719999"/>
              </a:xfrm>
              <a:prstGeom prst="rect">
                <a:avLst/>
              </a:prstGeom>
              <a:noFill/>
              <a:ln w="19050" cap="flat" cmpd="sng">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2" name="Oval 61"/>
              <p:cNvSpPr/>
              <p:nvPr/>
            </p:nvSpPr>
            <p:spPr>
              <a:xfrm>
                <a:off x="6780728" y="260859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82" name="Picture 81"/>
            <p:cNvPicPr>
              <a:picLocks noChangeAspect="1"/>
            </p:cNvPicPr>
            <p:nvPr/>
          </p:nvPicPr>
          <p:blipFill>
            <a:blip r:embed="rId12"/>
            <a:stretch>
              <a:fillRect/>
            </a:stretch>
          </p:blipFill>
          <p:spPr>
            <a:xfrm>
              <a:off x="7671076" y="2343221"/>
              <a:ext cx="723900" cy="292100"/>
            </a:xfrm>
            <a:prstGeom prst="rect">
              <a:avLst/>
            </a:prstGeom>
          </p:spPr>
        </p:pic>
      </p:grpSp>
      <p:grpSp>
        <p:nvGrpSpPr>
          <p:cNvPr id="86" name="Group 85"/>
          <p:cNvGrpSpPr/>
          <p:nvPr/>
        </p:nvGrpSpPr>
        <p:grpSpPr>
          <a:xfrm>
            <a:off x="6803004" y="2930909"/>
            <a:ext cx="1591972" cy="719999"/>
            <a:chOff x="6803004" y="2930909"/>
            <a:chExt cx="1591972" cy="719999"/>
          </a:xfrm>
        </p:grpSpPr>
        <p:grpSp>
          <p:nvGrpSpPr>
            <p:cNvPr id="74" name="Group 73"/>
            <p:cNvGrpSpPr/>
            <p:nvPr/>
          </p:nvGrpSpPr>
          <p:grpSpPr>
            <a:xfrm>
              <a:off x="6803004" y="2930909"/>
              <a:ext cx="721749" cy="719999"/>
              <a:chOff x="7268570" y="2150198"/>
              <a:chExt cx="721749" cy="719999"/>
            </a:xfrm>
          </p:grpSpPr>
          <p:sp>
            <p:nvSpPr>
              <p:cNvPr id="63" name="Oval 62"/>
              <p:cNvSpPr/>
              <p:nvPr/>
            </p:nvSpPr>
            <p:spPr>
              <a:xfrm>
                <a:off x="7369045" y="2233419"/>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4" name="Oval 63"/>
              <p:cNvSpPr/>
              <p:nvPr/>
            </p:nvSpPr>
            <p:spPr>
              <a:xfrm>
                <a:off x="7556340" y="224132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5" name="Oval 64"/>
              <p:cNvSpPr/>
              <p:nvPr/>
            </p:nvSpPr>
            <p:spPr>
              <a:xfrm>
                <a:off x="7559368" y="2454640"/>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6" name="Oval 65"/>
              <p:cNvSpPr/>
              <p:nvPr/>
            </p:nvSpPr>
            <p:spPr>
              <a:xfrm>
                <a:off x="7340340" y="2476884"/>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7" name="Oval 66"/>
              <p:cNvSpPr/>
              <p:nvPr/>
            </p:nvSpPr>
            <p:spPr>
              <a:xfrm>
                <a:off x="7697684" y="2650254"/>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8" name="Oval 67"/>
              <p:cNvSpPr/>
              <p:nvPr/>
            </p:nvSpPr>
            <p:spPr>
              <a:xfrm>
                <a:off x="7811728" y="245732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9" name="Oval 68"/>
              <p:cNvSpPr/>
              <p:nvPr/>
            </p:nvSpPr>
            <p:spPr>
              <a:xfrm>
                <a:off x="7812745" y="223948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0" name="Rectangle 69"/>
              <p:cNvSpPr/>
              <p:nvPr/>
            </p:nvSpPr>
            <p:spPr>
              <a:xfrm>
                <a:off x="7268570" y="2150198"/>
                <a:ext cx="721749" cy="719999"/>
              </a:xfrm>
              <a:prstGeom prst="rect">
                <a:avLst/>
              </a:prstGeom>
              <a:noFill/>
              <a:ln w="19050" cap="flat" cmpd="sng">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1" name="Oval 70"/>
              <p:cNvSpPr/>
              <p:nvPr/>
            </p:nvSpPr>
            <p:spPr>
              <a:xfrm>
                <a:off x="7448340" y="2664156"/>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83" name="Picture 82"/>
            <p:cNvPicPr>
              <a:picLocks noChangeAspect="1"/>
            </p:cNvPicPr>
            <p:nvPr/>
          </p:nvPicPr>
          <p:blipFill>
            <a:blip r:embed="rId13"/>
            <a:stretch>
              <a:fillRect/>
            </a:stretch>
          </p:blipFill>
          <p:spPr>
            <a:xfrm>
              <a:off x="7671076" y="3144858"/>
              <a:ext cx="723900" cy="292100"/>
            </a:xfrm>
            <a:prstGeom prst="rect">
              <a:avLst/>
            </a:prstGeom>
          </p:spPr>
        </p:pic>
      </p:grpSp>
    </p:spTree>
    <p:extLst>
      <p:ext uri="{BB962C8B-B14F-4D97-AF65-F5344CB8AC3E}">
        <p14:creationId xmlns:p14="http://schemas.microsoft.com/office/powerpoint/2010/main" val="138068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8"/>
            </p:par>
            <p:par>
              <p:cTn id="39"/>
            </p:par>
            <p:par>
              <p:cTn id="40"/>
            </p:par>
            <p:par>
              <p:cTn id="41"/>
            </p:par>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625120" y="1346193"/>
            <a:ext cx="2127979" cy="900577"/>
          </a:xfrm>
          <a:prstGeom prst="roundRect">
            <a:avLst/>
          </a:prstGeom>
          <a:gradFill flip="none" rotWithShape="1">
            <a:gsLst>
              <a:gs pos="0">
                <a:srgbClr val="FFFF00">
                  <a:lumMod val="95000"/>
                </a:srgbClr>
              </a:gs>
              <a:gs pos="49000">
                <a:srgbClr val="FFFF00"/>
              </a:gs>
              <a:gs pos="100000">
                <a:srgbClr val="FFFF00">
                  <a:lumMod val="95000"/>
                  <a:lumOff val="5000"/>
                </a:srgbClr>
              </a:gs>
            </a:gsLst>
            <a:lin ang="2700000" scaled="1"/>
            <a:tileRect/>
          </a:grad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9" name="Picture 8"/>
          <p:cNvPicPr>
            <a:picLocks noChangeAspect="1"/>
          </p:cNvPicPr>
          <p:nvPr/>
        </p:nvPicPr>
        <p:blipFill>
          <a:blip r:embed="rId3"/>
          <a:stretch>
            <a:fillRect/>
          </a:stretch>
        </p:blipFill>
        <p:spPr>
          <a:xfrm>
            <a:off x="129219" y="1320146"/>
            <a:ext cx="7935281" cy="847977"/>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480803"/>
          </a:xfrm>
        </p:spPr>
        <p:txBody>
          <a:bodyPr/>
          <a:lstStyle/>
          <a:p>
            <a:pPr>
              <a:buNone/>
            </a:pPr>
            <a:r>
              <a:rPr lang="en-US" sz="2800" dirty="0" smtClean="0"/>
              <a:t>Stationary point processes</a:t>
            </a:r>
            <a:endParaRPr lang="en-US" sz="2800" dirty="0"/>
          </a:p>
          <a:p>
            <a:pPr>
              <a:buNone/>
            </a:pPr>
            <a:r>
              <a:rPr lang="en-US" sz="2800" dirty="0"/>
              <a:t>	</a:t>
            </a:r>
          </a:p>
        </p:txBody>
      </p:sp>
      <p:sp>
        <p:nvSpPr>
          <p:cNvPr id="19" name="Rectangle 18"/>
          <p:cNvSpPr/>
          <p:nvPr/>
        </p:nvSpPr>
        <p:spPr>
          <a:xfrm>
            <a:off x="1611920" y="-710981"/>
            <a:ext cx="6691085" cy="542270"/>
          </a:xfrm>
          <a:prstGeom prst="rect">
            <a:avLst/>
          </a:prstGeom>
          <a:solidFill>
            <a:srgbClr val="711E1D"/>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GB"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25" name="Group 24"/>
          <p:cNvGrpSpPr/>
          <p:nvPr/>
        </p:nvGrpSpPr>
        <p:grpSpPr>
          <a:xfrm>
            <a:off x="129219" y="2747072"/>
            <a:ext cx="1796036" cy="2396428"/>
            <a:chOff x="100472" y="1378271"/>
            <a:chExt cx="1796036" cy="2396428"/>
          </a:xfrm>
        </p:grpSpPr>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7016" t="4940" r="16926" b="9138"/>
            <a:stretch/>
          </p:blipFill>
          <p:spPr>
            <a:xfrm>
              <a:off x="100472" y="1378271"/>
              <a:ext cx="1796036" cy="1750979"/>
            </a:xfrm>
            <a:prstGeom prst="rect">
              <a:avLst/>
            </a:prstGeom>
          </p:spPr>
        </p:pic>
        <p:pic>
          <p:nvPicPr>
            <p:cNvPr id="134" name="Picture 133"/>
            <p:cNvPicPr>
              <a:picLocks noChangeAspect="1"/>
            </p:cNvPicPr>
            <p:nvPr/>
          </p:nvPicPr>
          <p:blipFill rotWithShape="1">
            <a:blip r:embed="rId3"/>
            <a:srcRect l="82720" r="8920"/>
            <a:stretch/>
          </p:blipFill>
          <p:spPr>
            <a:xfrm>
              <a:off x="666796" y="2926722"/>
              <a:ext cx="663388" cy="847977"/>
            </a:xfrm>
            <a:prstGeom prst="rect">
              <a:avLst/>
            </a:prstGeom>
          </p:spPr>
        </p:pic>
      </p:grpSp>
      <p:grpSp>
        <p:nvGrpSpPr>
          <p:cNvPr id="26" name="Group 25"/>
          <p:cNvGrpSpPr/>
          <p:nvPr/>
        </p:nvGrpSpPr>
        <p:grpSpPr>
          <a:xfrm>
            <a:off x="2500022" y="2747072"/>
            <a:ext cx="1808934" cy="2396428"/>
            <a:chOff x="2154523" y="1378271"/>
            <a:chExt cx="1808934" cy="2396428"/>
          </a:xfrm>
        </p:grpSpPr>
        <p:pic>
          <p:nvPicPr>
            <p:cNvPr id="76" name="Picture 75"/>
            <p:cNvPicPr>
              <a:picLocks noChangeAspect="1"/>
            </p:cNvPicPr>
            <p:nvPr/>
          </p:nvPicPr>
          <p:blipFill rotWithShape="1">
            <a:blip r:embed="rId5" cstate="print">
              <a:extLst>
                <a:ext uri="{28A0092B-C50C-407E-A947-70E740481C1C}">
                  <a14:useLocalDpi xmlns:a14="http://schemas.microsoft.com/office/drawing/2010/main" val="0"/>
                </a:ext>
              </a:extLst>
            </a:blip>
            <a:srcRect l="15447" t="4016" r="15676" b="7569"/>
            <a:stretch/>
          </p:blipFill>
          <p:spPr>
            <a:xfrm>
              <a:off x="2154523" y="1378271"/>
              <a:ext cx="1808934" cy="1732353"/>
            </a:xfrm>
            <a:prstGeom prst="rect">
              <a:avLst/>
            </a:prstGeom>
          </p:spPr>
        </p:pic>
        <p:pic>
          <p:nvPicPr>
            <p:cNvPr id="135" name="Picture 134"/>
            <p:cNvPicPr>
              <a:picLocks noChangeAspect="1"/>
            </p:cNvPicPr>
            <p:nvPr/>
          </p:nvPicPr>
          <p:blipFill rotWithShape="1">
            <a:blip r:embed="rId3"/>
            <a:srcRect l="48349" r="41483"/>
            <a:stretch/>
          </p:blipFill>
          <p:spPr>
            <a:xfrm>
              <a:off x="2655578" y="2926722"/>
              <a:ext cx="806824" cy="847977"/>
            </a:xfrm>
            <a:prstGeom prst="rect">
              <a:avLst/>
            </a:prstGeom>
          </p:spPr>
        </p:pic>
      </p:grpSp>
      <p:grpSp>
        <p:nvGrpSpPr>
          <p:cNvPr id="27" name="Group 26"/>
          <p:cNvGrpSpPr/>
          <p:nvPr/>
        </p:nvGrpSpPr>
        <p:grpSpPr>
          <a:xfrm>
            <a:off x="4883723" y="2747072"/>
            <a:ext cx="1808934" cy="2396428"/>
            <a:chOff x="4221472" y="1378271"/>
            <a:chExt cx="1808934" cy="2396428"/>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518"/>
            <a:stretch/>
          </p:blipFill>
          <p:spPr>
            <a:xfrm>
              <a:off x="4221472" y="1378271"/>
              <a:ext cx="1808934" cy="1742218"/>
            </a:xfrm>
            <a:prstGeom prst="rect">
              <a:avLst/>
            </a:prstGeom>
          </p:spPr>
        </p:pic>
        <p:pic>
          <p:nvPicPr>
            <p:cNvPr id="136" name="Picture 135"/>
            <p:cNvPicPr>
              <a:picLocks noChangeAspect="1"/>
            </p:cNvPicPr>
            <p:nvPr/>
          </p:nvPicPr>
          <p:blipFill rotWithShape="1">
            <a:blip r:embed="rId3"/>
            <a:srcRect l="58618" r="34195"/>
            <a:stretch/>
          </p:blipFill>
          <p:spPr>
            <a:xfrm>
              <a:off x="4840758" y="2926722"/>
              <a:ext cx="570362" cy="847977"/>
            </a:xfrm>
            <a:prstGeom prst="rect">
              <a:avLst/>
            </a:prstGeom>
          </p:spPr>
        </p:pic>
      </p:grpSp>
      <p:grpSp>
        <p:nvGrpSpPr>
          <p:cNvPr id="28" name="Group 27"/>
          <p:cNvGrpSpPr/>
          <p:nvPr/>
        </p:nvGrpSpPr>
        <p:grpSpPr>
          <a:xfrm>
            <a:off x="7267424" y="2747072"/>
            <a:ext cx="1748674" cy="2396428"/>
            <a:chOff x="6288422" y="1378271"/>
            <a:chExt cx="1748674" cy="2396428"/>
          </a:xfrm>
        </p:grpSpPr>
        <p:grpSp>
          <p:nvGrpSpPr>
            <p:cNvPr id="22" name="Group 21"/>
            <p:cNvGrpSpPr/>
            <p:nvPr/>
          </p:nvGrpSpPr>
          <p:grpSpPr>
            <a:xfrm>
              <a:off x="6288422" y="1378271"/>
              <a:ext cx="1748674" cy="1745323"/>
              <a:chOff x="6288422" y="1342417"/>
              <a:chExt cx="1748674" cy="1745323"/>
            </a:xfrm>
          </p:grpSpPr>
          <p:pic>
            <p:nvPicPr>
              <p:cNvPr id="77" name="Picture 76"/>
              <p:cNvPicPr>
                <a:picLocks noChangeAspect="1"/>
              </p:cNvPicPr>
              <p:nvPr/>
            </p:nvPicPr>
            <p:blipFill rotWithShape="1">
              <a:blip r:embed="rId5" cstate="print">
                <a:extLst>
                  <a:ext uri="{28A0092B-C50C-407E-A947-70E740481C1C}">
                    <a14:useLocalDpi xmlns:a14="http://schemas.microsoft.com/office/drawing/2010/main" val="0"/>
                  </a:ext>
                </a:extLst>
              </a:blip>
              <a:srcRect l="16780" t="3869" r="16796" b="7513"/>
              <a:stretch/>
            </p:blipFill>
            <p:spPr>
              <a:xfrm>
                <a:off x="6290554" y="1342417"/>
                <a:ext cx="1744493" cy="1744494"/>
              </a:xfrm>
              <a:prstGeom prst="rect">
                <a:avLst/>
              </a:prstGeom>
            </p:spPr>
          </p:pic>
          <p:pic>
            <p:nvPicPr>
              <p:cNvPr id="133" name="Picture 132"/>
              <p:cNvPicPr>
                <a:picLocks noChangeAspect="1"/>
              </p:cNvPicPr>
              <p:nvPr/>
            </p:nvPicPr>
            <p:blipFill rotWithShape="1">
              <a:blip r:embed="rId6">
                <a:alphaModFix amt="50000"/>
                <a:extLst>
                  <a:ext uri="{28A0092B-C50C-407E-A947-70E740481C1C}">
                    <a14:useLocalDpi xmlns:a14="http://schemas.microsoft.com/office/drawing/2010/main" val="0"/>
                  </a:ext>
                </a:extLst>
              </a:blip>
              <a:srcRect t="-1" r="1053" b="1518"/>
              <a:stretch/>
            </p:blipFill>
            <p:spPr>
              <a:xfrm>
                <a:off x="6288422" y="1345522"/>
                <a:ext cx="1748674" cy="1742218"/>
              </a:xfrm>
              <a:prstGeom prst="rect">
                <a:avLst/>
              </a:prstGeom>
            </p:spPr>
          </p:pic>
        </p:grpSp>
        <p:pic>
          <p:nvPicPr>
            <p:cNvPr id="139" name="Picture 138"/>
            <p:cNvPicPr>
              <a:picLocks noChangeAspect="1"/>
            </p:cNvPicPr>
            <p:nvPr/>
          </p:nvPicPr>
          <p:blipFill rotWithShape="1">
            <a:blip r:embed="rId3"/>
            <a:srcRect l="49055" r="34225"/>
            <a:stretch/>
          </p:blipFill>
          <p:spPr>
            <a:xfrm>
              <a:off x="6499371" y="2926722"/>
              <a:ext cx="1326776" cy="847977"/>
            </a:xfrm>
            <a:prstGeom prst="rect">
              <a:avLst/>
            </a:prstGeom>
          </p:spPr>
        </p:pic>
      </p:grpSp>
    </p:spTree>
    <p:extLst>
      <p:ext uri="{BB962C8B-B14F-4D97-AF65-F5344CB8AC3E}">
        <p14:creationId xmlns:p14="http://schemas.microsoft.com/office/powerpoint/2010/main" val="30698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480803"/>
          </a:xfrm>
        </p:spPr>
        <p:txBody>
          <a:bodyPr/>
          <a:lstStyle/>
          <a:p>
            <a:pPr>
              <a:buNone/>
            </a:pPr>
            <a:r>
              <a:rPr lang="en-US" sz="2800" dirty="0" smtClean="0"/>
              <a:t>Importance Sampling </a:t>
            </a:r>
            <a:r>
              <a:rPr lang="mr-IN" sz="2800" dirty="0" smtClean="0"/>
              <a:t>–</a:t>
            </a:r>
            <a:r>
              <a:rPr lang="en-US" sz="2800" dirty="0" smtClean="0"/>
              <a:t> invertible warp</a:t>
            </a:r>
            <a:endParaRPr lang="en-US" sz="2800" dirty="0"/>
          </a:p>
          <a:p>
            <a:pPr>
              <a:buNone/>
            </a:pPr>
            <a:r>
              <a:rPr lang="en-US" sz="2800" dirty="0"/>
              <a:t>	</a:t>
            </a:r>
          </a:p>
        </p:txBody>
      </p:sp>
      <p:sp>
        <p:nvSpPr>
          <p:cNvPr id="19" name="Rectangle 18"/>
          <p:cNvSpPr/>
          <p:nvPr/>
        </p:nvSpPr>
        <p:spPr>
          <a:xfrm>
            <a:off x="1611920" y="-710981"/>
            <a:ext cx="6691085" cy="542270"/>
          </a:xfrm>
          <a:prstGeom prst="rect">
            <a:avLst/>
          </a:prstGeom>
          <a:solidFill>
            <a:srgbClr val="711E1D"/>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GB"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Rectangle 2"/>
          <p:cNvSpPr/>
          <p:nvPr/>
        </p:nvSpPr>
        <p:spPr>
          <a:xfrm>
            <a:off x="1091969" y="2057787"/>
            <a:ext cx="1667435" cy="1821866"/>
          </a:xfrm>
          <a:prstGeom prst="rect">
            <a:avLst/>
          </a:prstGeom>
          <a:solidFill>
            <a:schemeClr val="bg1"/>
          </a:solidFill>
          <a:ln w="127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GB" sz="3500" b="0" i="0" u="none" strike="noStrike" cap="none" spc="0" normalizeH="0" baseline="0" dirty="0">
              <a:ln>
                <a:noFill/>
              </a:ln>
              <a:solidFill>
                <a:srgbClr val="000000"/>
              </a:solidFill>
              <a:effectLst/>
              <a:uFillTx/>
              <a:latin typeface="+mj-lt"/>
              <a:ea typeface="+mj-ea"/>
              <a:cs typeface="+mj-cs"/>
              <a:sym typeface="Helvetica Neue Light"/>
            </a:endParaRPr>
          </a:p>
        </p:txBody>
      </p:sp>
      <p:pic>
        <p:nvPicPr>
          <p:cNvPr id="7" name="Picture 6"/>
          <p:cNvPicPr>
            <a:picLocks noChangeAspect="1"/>
          </p:cNvPicPr>
          <p:nvPr/>
        </p:nvPicPr>
        <p:blipFill>
          <a:blip r:embed="rId3"/>
          <a:stretch>
            <a:fillRect/>
          </a:stretch>
        </p:blipFill>
        <p:spPr>
          <a:xfrm>
            <a:off x="1316086" y="4102056"/>
            <a:ext cx="1219200" cy="469900"/>
          </a:xfrm>
          <a:prstGeom prst="rect">
            <a:avLst/>
          </a:prstGeom>
        </p:spPr>
      </p:pic>
      <p:grpSp>
        <p:nvGrpSpPr>
          <p:cNvPr id="30" name="Group 29"/>
          <p:cNvGrpSpPr/>
          <p:nvPr/>
        </p:nvGrpSpPr>
        <p:grpSpPr>
          <a:xfrm>
            <a:off x="5816601" y="1656406"/>
            <a:ext cx="2387600" cy="2915550"/>
            <a:chOff x="5816601" y="1656406"/>
            <a:chExt cx="2387600" cy="2915550"/>
          </a:xfrm>
        </p:grpSpPr>
        <p:pic>
          <p:nvPicPr>
            <p:cNvPr id="2" name="Picture 1"/>
            <p:cNvPicPr>
              <a:picLocks noChangeAspect="1"/>
            </p:cNvPicPr>
            <p:nvPr/>
          </p:nvPicPr>
          <p:blipFill>
            <a:blip r:embed="rId4"/>
            <a:stretch>
              <a:fillRect/>
            </a:stretch>
          </p:blipFill>
          <p:spPr>
            <a:xfrm>
              <a:off x="5898777" y="1656406"/>
              <a:ext cx="2223247" cy="2223247"/>
            </a:xfrm>
            <a:prstGeom prst="rect">
              <a:avLst/>
            </a:prstGeom>
          </p:spPr>
        </p:pic>
        <p:pic>
          <p:nvPicPr>
            <p:cNvPr id="11" name="Picture 10"/>
            <p:cNvPicPr>
              <a:picLocks noChangeAspect="1"/>
            </p:cNvPicPr>
            <p:nvPr/>
          </p:nvPicPr>
          <p:blipFill>
            <a:blip r:embed="rId5"/>
            <a:stretch>
              <a:fillRect/>
            </a:stretch>
          </p:blipFill>
          <p:spPr>
            <a:xfrm>
              <a:off x="5816601" y="4102056"/>
              <a:ext cx="2387600" cy="469900"/>
            </a:xfrm>
            <a:prstGeom prst="rect">
              <a:avLst/>
            </a:prstGeom>
          </p:spPr>
        </p:pic>
      </p:grpSp>
      <p:grpSp>
        <p:nvGrpSpPr>
          <p:cNvPr id="21" name="Group 20"/>
          <p:cNvGrpSpPr/>
          <p:nvPr/>
        </p:nvGrpSpPr>
        <p:grpSpPr>
          <a:xfrm>
            <a:off x="3119718" y="1978725"/>
            <a:ext cx="2599764" cy="603110"/>
            <a:chOff x="3119718" y="1978725"/>
            <a:chExt cx="2599764" cy="603110"/>
          </a:xfrm>
        </p:grpSpPr>
        <p:pic>
          <p:nvPicPr>
            <p:cNvPr id="13" name="Picture 12"/>
            <p:cNvPicPr>
              <a:picLocks noChangeAspect="1"/>
            </p:cNvPicPr>
            <p:nvPr/>
          </p:nvPicPr>
          <p:blipFill>
            <a:blip r:embed="rId6">
              <a:duotone>
                <a:schemeClr val="accent1">
                  <a:shade val="45000"/>
                  <a:satMod val="135000"/>
                </a:schemeClr>
                <a:prstClr val="white"/>
              </a:duotone>
            </a:blip>
            <a:stretch>
              <a:fillRect/>
            </a:stretch>
          </p:blipFill>
          <p:spPr>
            <a:xfrm>
              <a:off x="3876488" y="1978725"/>
              <a:ext cx="914400" cy="469900"/>
            </a:xfrm>
            <a:prstGeom prst="rect">
              <a:avLst/>
            </a:prstGeom>
          </p:spPr>
        </p:pic>
        <p:cxnSp>
          <p:nvCxnSpPr>
            <p:cNvPr id="15" name="Straight Arrow Connector 14"/>
            <p:cNvCxnSpPr/>
            <p:nvPr/>
          </p:nvCxnSpPr>
          <p:spPr>
            <a:xfrm flipV="1">
              <a:off x="3119718" y="2581835"/>
              <a:ext cx="2599764" cy="0"/>
            </a:xfrm>
            <a:prstGeom prst="straightConnector1">
              <a:avLst/>
            </a:prstGeom>
            <a:noFill/>
            <a:ln w="28575" cap="flat">
              <a:solidFill>
                <a:srgbClr val="7030A0"/>
              </a:solidFill>
              <a:prstDash val="solid"/>
              <a:miter lim="400000"/>
              <a:tailEnd type="triangle"/>
            </a:ln>
            <a:effectLst/>
          </p:spPr>
          <p:style>
            <a:lnRef idx="0">
              <a:scrgbClr r="0" g="0" b="0"/>
            </a:lnRef>
            <a:fillRef idx="0">
              <a:scrgbClr r="0" g="0" b="0"/>
            </a:fillRef>
            <a:effectRef idx="0">
              <a:scrgbClr r="0" g="0" b="0"/>
            </a:effectRef>
            <a:fontRef idx="none"/>
          </p:style>
        </p:cxnSp>
      </p:grpSp>
      <p:grpSp>
        <p:nvGrpSpPr>
          <p:cNvPr id="29" name="Group 28"/>
          <p:cNvGrpSpPr/>
          <p:nvPr/>
        </p:nvGrpSpPr>
        <p:grpSpPr>
          <a:xfrm>
            <a:off x="3119718" y="3210394"/>
            <a:ext cx="2599764" cy="583453"/>
            <a:chOff x="3119718" y="3210394"/>
            <a:chExt cx="2599764" cy="583453"/>
          </a:xfrm>
        </p:grpSpPr>
        <p:pic>
          <p:nvPicPr>
            <p:cNvPr id="16" name="Picture 15"/>
            <p:cNvPicPr>
              <a:picLocks noChangeAspect="1"/>
            </p:cNvPicPr>
            <p:nvPr/>
          </p:nvPicPr>
          <p:blipFill>
            <a:blip r:embed="rId7">
              <a:duotone>
                <a:schemeClr val="accent1">
                  <a:shade val="45000"/>
                  <a:satMod val="135000"/>
                </a:schemeClr>
                <a:prstClr val="white"/>
              </a:duotone>
            </a:blip>
            <a:stretch>
              <a:fillRect/>
            </a:stretch>
          </p:blipFill>
          <p:spPr>
            <a:xfrm>
              <a:off x="3659094" y="3210394"/>
              <a:ext cx="1409700" cy="520700"/>
            </a:xfrm>
            <a:prstGeom prst="rect">
              <a:avLst/>
            </a:prstGeom>
          </p:spPr>
        </p:pic>
        <p:cxnSp>
          <p:nvCxnSpPr>
            <p:cNvPr id="38" name="Straight Arrow Connector 37"/>
            <p:cNvCxnSpPr/>
            <p:nvPr/>
          </p:nvCxnSpPr>
          <p:spPr>
            <a:xfrm flipH="1" flipV="1">
              <a:off x="3119718" y="3793847"/>
              <a:ext cx="2599764" cy="0"/>
            </a:xfrm>
            <a:prstGeom prst="straightConnector1">
              <a:avLst/>
            </a:prstGeom>
            <a:noFill/>
            <a:ln w="28575" cap="flat">
              <a:solidFill>
                <a:srgbClr val="7030A0"/>
              </a:solidFill>
              <a:prstDash val="solid"/>
              <a:miter lim="400000"/>
              <a:tailEnd type="triangle"/>
            </a:ln>
            <a:effectLst/>
          </p:spPr>
          <p:style>
            <a:lnRef idx="0">
              <a:scrgbClr r="0" g="0" b="0"/>
            </a:lnRef>
            <a:fillRef idx="0">
              <a:scrgbClr r="0" g="0" b="0"/>
            </a:fillRef>
            <a:effectRef idx="0">
              <a:scrgbClr r="0" g="0" b="0"/>
            </a:effectRef>
            <a:fontRef idx="none"/>
          </p:style>
        </p:cxnSp>
      </p:grpSp>
      <p:grpSp>
        <p:nvGrpSpPr>
          <p:cNvPr id="40" name="Group 39"/>
          <p:cNvGrpSpPr/>
          <p:nvPr/>
        </p:nvGrpSpPr>
        <p:grpSpPr>
          <a:xfrm>
            <a:off x="1210185" y="2333210"/>
            <a:ext cx="1407507" cy="1306460"/>
            <a:chOff x="7340340" y="2233419"/>
            <a:chExt cx="580405" cy="538737"/>
          </a:xfrm>
        </p:grpSpPr>
        <p:sp>
          <p:nvSpPr>
            <p:cNvPr id="42" name="Oval 41"/>
            <p:cNvSpPr/>
            <p:nvPr/>
          </p:nvSpPr>
          <p:spPr>
            <a:xfrm>
              <a:off x="7369045" y="2233419"/>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3" name="Oval 42"/>
            <p:cNvSpPr/>
            <p:nvPr/>
          </p:nvSpPr>
          <p:spPr>
            <a:xfrm>
              <a:off x="7556340" y="224132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4" name="Oval 43"/>
            <p:cNvSpPr/>
            <p:nvPr/>
          </p:nvSpPr>
          <p:spPr>
            <a:xfrm>
              <a:off x="7559368" y="2454640"/>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5" name="Oval 44"/>
            <p:cNvSpPr/>
            <p:nvPr/>
          </p:nvSpPr>
          <p:spPr>
            <a:xfrm>
              <a:off x="7340340" y="2476884"/>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6" name="Oval 45"/>
            <p:cNvSpPr/>
            <p:nvPr/>
          </p:nvSpPr>
          <p:spPr>
            <a:xfrm>
              <a:off x="7697684" y="2650254"/>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7" name="Oval 46"/>
            <p:cNvSpPr/>
            <p:nvPr/>
          </p:nvSpPr>
          <p:spPr>
            <a:xfrm>
              <a:off x="7811728" y="2457322"/>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8" name="Oval 47"/>
            <p:cNvSpPr/>
            <p:nvPr/>
          </p:nvSpPr>
          <p:spPr>
            <a:xfrm>
              <a:off x="7812745" y="2239488"/>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Oval 49"/>
            <p:cNvSpPr/>
            <p:nvPr/>
          </p:nvSpPr>
          <p:spPr>
            <a:xfrm>
              <a:off x="7448340" y="2664156"/>
              <a:ext cx="108000" cy="108000"/>
            </a:xfrm>
            <a:prstGeom prst="ellipse">
              <a:avLst/>
            </a:prstGeom>
            <a:solidFill>
              <a:srgbClr val="711E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Tree>
    <p:extLst>
      <p:ext uri="{BB962C8B-B14F-4D97-AF65-F5344CB8AC3E}">
        <p14:creationId xmlns:p14="http://schemas.microsoft.com/office/powerpoint/2010/main" val="196729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4"/>
            </p:par>
            <p:par>
              <p:cTn id="15"/>
            </p:par>
            <p:par>
              <p:cTn id="16"/>
            </p:par>
            <p:par>
              <p:cTn id="17"/>
            </p:par>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480803"/>
          </a:xfrm>
        </p:spPr>
        <p:txBody>
          <a:bodyPr/>
          <a:lstStyle/>
          <a:p>
            <a:pPr>
              <a:buNone/>
            </a:pPr>
            <a:r>
              <a:rPr lang="en-US" sz="2800" dirty="0" smtClean="0"/>
              <a:t>Importance Sampling </a:t>
            </a:r>
            <a:r>
              <a:rPr lang="mr-IN" sz="2800" dirty="0" smtClean="0"/>
              <a:t>–</a:t>
            </a:r>
            <a:r>
              <a:rPr lang="en-US" sz="2800" dirty="0" smtClean="0"/>
              <a:t> general unbiased</a:t>
            </a:r>
            <a:endParaRPr lang="en-US" sz="2800" dirty="0"/>
          </a:p>
          <a:p>
            <a:pPr>
              <a:buNone/>
            </a:pPr>
            <a:r>
              <a:rPr lang="en-US" sz="2800" dirty="0"/>
              <a:t>	</a:t>
            </a:r>
          </a:p>
        </p:txBody>
      </p:sp>
      <p:sp>
        <p:nvSpPr>
          <p:cNvPr id="19" name="Rectangle 18"/>
          <p:cNvSpPr/>
          <p:nvPr/>
        </p:nvSpPr>
        <p:spPr>
          <a:xfrm>
            <a:off x="1611920" y="-710981"/>
            <a:ext cx="6691085" cy="542270"/>
          </a:xfrm>
          <a:prstGeom prst="rect">
            <a:avLst/>
          </a:prstGeom>
          <a:solidFill>
            <a:srgbClr val="711E1D"/>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GB"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5" name="Picture 4"/>
          <p:cNvPicPr>
            <a:picLocks noChangeAspect="1"/>
          </p:cNvPicPr>
          <p:nvPr/>
        </p:nvPicPr>
        <p:blipFill>
          <a:blip r:embed="rId3"/>
          <a:stretch>
            <a:fillRect/>
          </a:stretch>
        </p:blipFill>
        <p:spPr>
          <a:xfrm>
            <a:off x="129219" y="1785437"/>
            <a:ext cx="8692052" cy="786423"/>
          </a:xfrm>
          <a:prstGeom prst="rect">
            <a:avLst/>
          </a:prstGeom>
        </p:spPr>
      </p:pic>
      <p:sp>
        <p:nvSpPr>
          <p:cNvPr id="27" name="Text Placeholder 2"/>
          <p:cNvSpPr txBox="1">
            <a:spLocks/>
          </p:cNvSpPr>
          <p:nvPr/>
        </p:nvSpPr>
        <p:spPr>
          <a:xfrm>
            <a:off x="129220" y="3081156"/>
            <a:ext cx="9014780" cy="48080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4"/>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4"/>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4"/>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4"/>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4"/>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FontTx/>
              <a:buNone/>
            </a:pPr>
            <a:r>
              <a:rPr lang="en-US" sz="2800" dirty="0" smtClean="0"/>
              <a:t>Importance Sampling </a:t>
            </a:r>
            <a:r>
              <a:rPr lang="mr-IN" sz="2800" dirty="0" smtClean="0"/>
              <a:t>–</a:t>
            </a:r>
            <a:r>
              <a:rPr lang="en-US" sz="2800" dirty="0" smtClean="0"/>
              <a:t> random add/remove for intensity</a:t>
            </a:r>
          </a:p>
          <a:p>
            <a:pPr>
              <a:buFontTx/>
              <a:buNone/>
            </a:pPr>
            <a:r>
              <a:rPr lang="en-US" sz="2800" dirty="0" smtClean="0"/>
              <a:t>	</a:t>
            </a:r>
            <a:endParaRPr lang="en-US" sz="2800" dirty="0"/>
          </a:p>
        </p:txBody>
      </p:sp>
      <p:pic>
        <p:nvPicPr>
          <p:cNvPr id="9" name="Picture 8"/>
          <p:cNvPicPr>
            <a:picLocks noChangeAspect="1"/>
          </p:cNvPicPr>
          <p:nvPr/>
        </p:nvPicPr>
        <p:blipFill>
          <a:blip r:embed="rId5"/>
          <a:stretch>
            <a:fillRect/>
          </a:stretch>
        </p:blipFill>
        <p:spPr>
          <a:xfrm>
            <a:off x="129219" y="4071255"/>
            <a:ext cx="8535670" cy="784225"/>
          </a:xfrm>
          <a:prstGeom prst="rect">
            <a:avLst/>
          </a:prstGeom>
        </p:spPr>
      </p:pic>
    </p:spTree>
    <p:extLst>
      <p:ext uri="{BB962C8B-B14F-4D97-AF65-F5344CB8AC3E}">
        <p14:creationId xmlns:p14="http://schemas.microsoft.com/office/powerpoint/2010/main" val="178813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par>
              <p:cTn id="14"/>
            </p:par>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537752"/>
          </a:xfrm>
        </p:spPr>
        <p:txBody>
          <a:bodyPr/>
          <a:lstStyle/>
          <a:p>
            <a:pPr>
              <a:buNone/>
            </a:pPr>
            <a:r>
              <a:rPr lang="en-US" sz="2800" dirty="0" smtClean="0"/>
              <a:t>Spectral counterparts</a:t>
            </a:r>
            <a:endParaRPr lang="en-US" sz="2800" dirty="0"/>
          </a:p>
          <a:p>
            <a:pPr>
              <a:buNone/>
            </a:pPr>
            <a:r>
              <a:rPr lang="en-US" sz="2800" dirty="0"/>
              <a:t>	</a:t>
            </a:r>
          </a:p>
        </p:txBody>
      </p:sp>
      <p:pic>
        <p:nvPicPr>
          <p:cNvPr id="19" name="Picture 18"/>
          <p:cNvPicPr>
            <a:picLocks noChangeAspect="1"/>
          </p:cNvPicPr>
          <p:nvPr/>
        </p:nvPicPr>
        <p:blipFill>
          <a:blip r:embed="rId3"/>
          <a:stretch>
            <a:fillRect/>
          </a:stretch>
        </p:blipFill>
        <p:spPr>
          <a:xfrm>
            <a:off x="129219" y="2681800"/>
            <a:ext cx="8735381" cy="809010"/>
          </a:xfrm>
          <a:prstGeom prst="rect">
            <a:avLst/>
          </a:prstGeom>
        </p:spPr>
      </p:pic>
      <p:grpSp>
        <p:nvGrpSpPr>
          <p:cNvPr id="27" name="Group 26"/>
          <p:cNvGrpSpPr/>
          <p:nvPr/>
        </p:nvGrpSpPr>
        <p:grpSpPr>
          <a:xfrm>
            <a:off x="129220" y="1529055"/>
            <a:ext cx="8735380" cy="502424"/>
            <a:chOff x="129220" y="1529055"/>
            <a:chExt cx="8735380" cy="502424"/>
          </a:xfrm>
        </p:grpSpPr>
        <p:pic>
          <p:nvPicPr>
            <p:cNvPr id="21" name="Picture 20"/>
            <p:cNvPicPr>
              <a:picLocks noChangeAspect="1"/>
            </p:cNvPicPr>
            <p:nvPr/>
          </p:nvPicPr>
          <p:blipFill>
            <a:blip r:embed="rId4"/>
            <a:stretch>
              <a:fillRect/>
            </a:stretch>
          </p:blipFill>
          <p:spPr>
            <a:xfrm>
              <a:off x="129220" y="1565595"/>
              <a:ext cx="3653994" cy="465884"/>
            </a:xfrm>
            <a:prstGeom prst="rect">
              <a:avLst/>
            </a:prstGeom>
          </p:spPr>
        </p:pic>
        <p:pic>
          <p:nvPicPr>
            <p:cNvPr id="22" name="Picture 21"/>
            <p:cNvPicPr>
              <a:picLocks noChangeAspect="1"/>
            </p:cNvPicPr>
            <p:nvPr/>
          </p:nvPicPr>
          <p:blipFill>
            <a:blip r:embed="rId5"/>
            <a:stretch>
              <a:fillRect/>
            </a:stretch>
          </p:blipFill>
          <p:spPr>
            <a:xfrm>
              <a:off x="5393305" y="1529055"/>
              <a:ext cx="3471295" cy="502424"/>
            </a:xfrm>
            <a:prstGeom prst="rect">
              <a:avLst/>
            </a:prstGeom>
          </p:spPr>
        </p:pic>
      </p:grpSp>
      <p:grpSp>
        <p:nvGrpSpPr>
          <p:cNvPr id="29" name="Group 28"/>
          <p:cNvGrpSpPr/>
          <p:nvPr/>
        </p:nvGrpSpPr>
        <p:grpSpPr>
          <a:xfrm>
            <a:off x="6476270" y="2590233"/>
            <a:ext cx="2485799" cy="2301909"/>
            <a:chOff x="6476270" y="2590233"/>
            <a:chExt cx="2485799" cy="2301909"/>
          </a:xfrm>
        </p:grpSpPr>
        <p:sp>
          <p:nvSpPr>
            <p:cNvPr id="87" name="Rounded Rectangle 86"/>
            <p:cNvSpPr/>
            <p:nvPr/>
          </p:nvSpPr>
          <p:spPr>
            <a:xfrm>
              <a:off x="6476270" y="2590233"/>
              <a:ext cx="2485799" cy="900577"/>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8" name="Text Placeholder 2"/>
            <p:cNvSpPr txBox="1">
              <a:spLocks/>
            </p:cNvSpPr>
            <p:nvPr/>
          </p:nvSpPr>
          <p:spPr>
            <a:xfrm>
              <a:off x="6476270" y="3513474"/>
              <a:ext cx="2485799" cy="13786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6"/>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6"/>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6"/>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buFontTx/>
                <a:buNone/>
              </a:pPr>
              <a:r>
                <a:rPr lang="en-US" sz="2800" dirty="0" smtClean="0"/>
                <a:t>Phase</a:t>
              </a:r>
              <a:br>
                <a:rPr lang="en-US" sz="2800" dirty="0" smtClean="0"/>
              </a:br>
              <a:r>
                <a:rPr lang="en-US" sz="2800" dirty="0" smtClean="0"/>
                <a:t>Non-stationary</a:t>
              </a:r>
            </a:p>
            <a:p>
              <a:pPr>
                <a:buFontTx/>
                <a:buNone/>
              </a:pPr>
              <a:r>
                <a:rPr lang="en-US" sz="2800" dirty="0" smtClean="0"/>
                <a:t>	</a:t>
              </a:r>
              <a:endParaRPr lang="en-US" sz="2800" dirty="0"/>
            </a:p>
          </p:txBody>
        </p:sp>
      </p:grpSp>
      <p:grpSp>
        <p:nvGrpSpPr>
          <p:cNvPr id="28" name="Group 27"/>
          <p:cNvGrpSpPr/>
          <p:nvPr/>
        </p:nvGrpSpPr>
        <p:grpSpPr>
          <a:xfrm>
            <a:off x="3352070" y="2590233"/>
            <a:ext cx="2756630" cy="2301909"/>
            <a:chOff x="3352070" y="2590233"/>
            <a:chExt cx="2756630" cy="2301909"/>
          </a:xfrm>
        </p:grpSpPr>
        <p:sp>
          <p:nvSpPr>
            <p:cNvPr id="89" name="Rounded Rectangle 88"/>
            <p:cNvSpPr/>
            <p:nvPr/>
          </p:nvSpPr>
          <p:spPr>
            <a:xfrm>
              <a:off x="3352070" y="2590233"/>
              <a:ext cx="2756630" cy="900577"/>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0" name="Text Placeholder 2"/>
            <p:cNvSpPr txBox="1">
              <a:spLocks/>
            </p:cNvSpPr>
            <p:nvPr/>
          </p:nvSpPr>
          <p:spPr>
            <a:xfrm>
              <a:off x="3487486" y="3513474"/>
              <a:ext cx="2485799" cy="13786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6"/>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6"/>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6"/>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buFontTx/>
                <a:buNone/>
              </a:pPr>
              <a:r>
                <a:rPr lang="en-US" sz="2800" dirty="0" smtClean="0"/>
                <a:t>Power spectra</a:t>
              </a:r>
              <a:br>
                <a:rPr lang="en-US" sz="2800" dirty="0" smtClean="0"/>
              </a:br>
              <a:r>
                <a:rPr lang="en-US" sz="2800" dirty="0" smtClean="0"/>
                <a:t>Stationary</a:t>
              </a:r>
            </a:p>
            <a:p>
              <a:pPr>
                <a:buFontTx/>
                <a:buNone/>
              </a:pPr>
              <a:r>
                <a:rPr lang="en-US" sz="2800" dirty="0" smtClean="0"/>
                <a:t>	</a:t>
              </a:r>
              <a:endParaRPr lang="en-US" sz="2800" dirty="0"/>
            </a:p>
          </p:txBody>
        </p:sp>
      </p:grpSp>
    </p:spTree>
    <p:extLst>
      <p:ext uri="{BB962C8B-B14F-4D97-AF65-F5344CB8AC3E}">
        <p14:creationId xmlns:p14="http://schemas.microsoft.com/office/powerpoint/2010/main" val="16712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537752"/>
          </a:xfrm>
        </p:spPr>
        <p:txBody>
          <a:bodyPr/>
          <a:lstStyle/>
          <a:p>
            <a:pPr>
              <a:buNone/>
            </a:pPr>
            <a:r>
              <a:rPr lang="en-US" sz="2800" dirty="0" smtClean="0"/>
              <a:t>Spectral counterparts </a:t>
            </a:r>
            <a:r>
              <a:rPr lang="mr-IN" sz="2800" dirty="0" smtClean="0"/>
              <a:t>–</a:t>
            </a:r>
            <a:r>
              <a:rPr lang="en-US" sz="2800" dirty="0" smtClean="0"/>
              <a:t> stationary point processes</a:t>
            </a:r>
            <a:endParaRPr lang="en-US" sz="2800" dirty="0"/>
          </a:p>
          <a:p>
            <a:pPr>
              <a:buNone/>
            </a:pPr>
            <a:r>
              <a:rPr lang="en-US" sz="2800" dirty="0"/>
              <a:t>	</a:t>
            </a:r>
          </a:p>
        </p:txBody>
      </p:sp>
      <p:pic>
        <p:nvPicPr>
          <p:cNvPr id="19" name="Picture 18"/>
          <p:cNvPicPr>
            <a:picLocks noChangeAspect="1"/>
          </p:cNvPicPr>
          <p:nvPr/>
        </p:nvPicPr>
        <p:blipFill rotWithShape="1">
          <a:blip r:embed="rId3"/>
          <a:srcRect r="83888"/>
          <a:stretch/>
        </p:blipFill>
        <p:spPr>
          <a:xfrm>
            <a:off x="129219" y="2681800"/>
            <a:ext cx="1407481" cy="809010"/>
          </a:xfrm>
          <a:prstGeom prst="rect">
            <a:avLst/>
          </a:prstGeom>
        </p:spPr>
      </p:pic>
      <p:grpSp>
        <p:nvGrpSpPr>
          <p:cNvPr id="27" name="Group 26"/>
          <p:cNvGrpSpPr/>
          <p:nvPr/>
        </p:nvGrpSpPr>
        <p:grpSpPr>
          <a:xfrm>
            <a:off x="129220" y="1529055"/>
            <a:ext cx="8735380" cy="502424"/>
            <a:chOff x="129220" y="1529055"/>
            <a:chExt cx="8735380" cy="502424"/>
          </a:xfrm>
        </p:grpSpPr>
        <p:pic>
          <p:nvPicPr>
            <p:cNvPr id="21" name="Picture 20"/>
            <p:cNvPicPr>
              <a:picLocks noChangeAspect="1"/>
            </p:cNvPicPr>
            <p:nvPr/>
          </p:nvPicPr>
          <p:blipFill>
            <a:blip r:embed="rId4"/>
            <a:stretch>
              <a:fillRect/>
            </a:stretch>
          </p:blipFill>
          <p:spPr>
            <a:xfrm>
              <a:off x="129220" y="1565595"/>
              <a:ext cx="3653994" cy="465884"/>
            </a:xfrm>
            <a:prstGeom prst="rect">
              <a:avLst/>
            </a:prstGeom>
          </p:spPr>
        </p:pic>
        <p:pic>
          <p:nvPicPr>
            <p:cNvPr id="22" name="Picture 21"/>
            <p:cNvPicPr>
              <a:picLocks noChangeAspect="1"/>
            </p:cNvPicPr>
            <p:nvPr/>
          </p:nvPicPr>
          <p:blipFill>
            <a:blip r:embed="rId5"/>
            <a:stretch>
              <a:fillRect/>
            </a:stretch>
          </p:blipFill>
          <p:spPr>
            <a:xfrm>
              <a:off x="5393305" y="1529055"/>
              <a:ext cx="3471295" cy="502424"/>
            </a:xfrm>
            <a:prstGeom prst="rect">
              <a:avLst/>
            </a:prstGeom>
          </p:spPr>
        </p:pic>
      </p:grpSp>
      <p:grpSp>
        <p:nvGrpSpPr>
          <p:cNvPr id="28" name="Group 27"/>
          <p:cNvGrpSpPr/>
          <p:nvPr/>
        </p:nvGrpSpPr>
        <p:grpSpPr>
          <a:xfrm>
            <a:off x="3352070" y="2590233"/>
            <a:ext cx="2756630" cy="2301909"/>
            <a:chOff x="3352070" y="2590233"/>
            <a:chExt cx="2756630" cy="2301909"/>
          </a:xfrm>
        </p:grpSpPr>
        <p:sp>
          <p:nvSpPr>
            <p:cNvPr id="89" name="Rounded Rectangle 88"/>
            <p:cNvSpPr/>
            <p:nvPr/>
          </p:nvSpPr>
          <p:spPr>
            <a:xfrm>
              <a:off x="3352070" y="2590233"/>
              <a:ext cx="2756630" cy="900577"/>
            </a:xfrm>
            <a:prstGeom prst="roundRect">
              <a:avLst/>
            </a:prstGeom>
            <a:no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0" name="Text Placeholder 2"/>
            <p:cNvSpPr txBox="1">
              <a:spLocks/>
            </p:cNvSpPr>
            <p:nvPr/>
          </p:nvSpPr>
          <p:spPr>
            <a:xfrm>
              <a:off x="3487486" y="3513474"/>
              <a:ext cx="2485799" cy="13786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6"/>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6"/>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6"/>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lgn="ctr">
                <a:buFontTx/>
                <a:buNone/>
              </a:pPr>
              <a:r>
                <a:rPr lang="en-US" sz="2800" dirty="0" smtClean="0"/>
                <a:t>Power spectra</a:t>
              </a:r>
              <a:br>
                <a:rPr lang="en-US" sz="2800" dirty="0" smtClean="0"/>
              </a:br>
              <a:r>
                <a:rPr lang="en-US" sz="2800" dirty="0" smtClean="0"/>
                <a:t>Stationary</a:t>
              </a:r>
            </a:p>
            <a:p>
              <a:pPr>
                <a:buFontTx/>
                <a:buNone/>
              </a:pPr>
              <a:r>
                <a:rPr lang="en-US" sz="2800" dirty="0" smtClean="0"/>
                <a:t>	</a:t>
              </a:r>
              <a:endParaRPr lang="en-US" sz="2800" dirty="0"/>
            </a:p>
          </p:txBody>
        </p:sp>
      </p:grpSp>
      <p:pic>
        <p:nvPicPr>
          <p:cNvPr id="14" name="Picture 13"/>
          <p:cNvPicPr>
            <a:picLocks noChangeAspect="1"/>
          </p:cNvPicPr>
          <p:nvPr/>
        </p:nvPicPr>
        <p:blipFill rotWithShape="1">
          <a:blip r:embed="rId3"/>
          <a:srcRect l="36894" r="31549"/>
          <a:stretch/>
        </p:blipFill>
        <p:spPr>
          <a:xfrm>
            <a:off x="3352070" y="2681800"/>
            <a:ext cx="2756630" cy="809010"/>
          </a:xfrm>
          <a:prstGeom prst="rect">
            <a:avLst/>
          </a:prstGeom>
        </p:spPr>
      </p:pic>
    </p:spTree>
    <p:extLst>
      <p:ext uri="{BB962C8B-B14F-4D97-AF65-F5344CB8AC3E}">
        <p14:creationId xmlns:p14="http://schemas.microsoft.com/office/powerpoint/2010/main" val="214495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89250"/>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19" y="721620"/>
            <a:ext cx="8195731" cy="573971"/>
          </a:xfrm>
        </p:spPr>
        <p:txBody>
          <a:bodyPr/>
          <a:lstStyle/>
          <a:p>
            <a:pPr>
              <a:buNone/>
            </a:pPr>
            <a:r>
              <a:rPr lang="en-US" sz="2800" dirty="0"/>
              <a:t>	</a:t>
            </a:r>
          </a:p>
        </p:txBody>
      </p:sp>
      <p:sp>
        <p:nvSpPr>
          <p:cNvPr id="77" name="Text Placeholder 2"/>
          <p:cNvSpPr txBox="1">
            <a:spLocks/>
          </p:cNvSpPr>
          <p:nvPr/>
        </p:nvSpPr>
        <p:spPr>
          <a:xfrm>
            <a:off x="129219" y="795338"/>
            <a:ext cx="8839200" cy="161925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3"/>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3"/>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3"/>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3"/>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None/>
            </a:pPr>
            <a:r>
              <a:rPr lang="tr-TR" sz="2800" dirty="0" smtClean="0"/>
              <a:t>Approximate integrals with weighted sum of samples</a:t>
            </a:r>
            <a:endParaRPr lang="en-US" sz="2800" dirty="0"/>
          </a:p>
          <a:p>
            <a:pPr>
              <a:buFontTx/>
              <a:buNone/>
            </a:pPr>
            <a:r>
              <a:rPr lang="en-US" sz="2800" dirty="0" smtClean="0"/>
              <a:t>	</a:t>
            </a:r>
            <a:endParaRPr lang="en-US" sz="2800" dirty="0"/>
          </a:p>
        </p:txBody>
      </p:sp>
      <p:grpSp>
        <p:nvGrpSpPr>
          <p:cNvPr id="2" name="Group 1"/>
          <p:cNvGrpSpPr/>
          <p:nvPr/>
        </p:nvGrpSpPr>
        <p:grpSpPr>
          <a:xfrm>
            <a:off x="153141" y="1652450"/>
            <a:ext cx="2880000" cy="3411047"/>
            <a:chOff x="153141" y="1652450"/>
            <a:chExt cx="2880000" cy="3411047"/>
          </a:xfrm>
        </p:grpSpPr>
        <p:grpSp>
          <p:nvGrpSpPr>
            <p:cNvPr id="9" name="Group 8"/>
            <p:cNvGrpSpPr/>
            <p:nvPr/>
          </p:nvGrpSpPr>
          <p:grpSpPr>
            <a:xfrm>
              <a:off x="153141" y="1652450"/>
              <a:ext cx="2880000" cy="2914017"/>
              <a:chOff x="153141" y="1620086"/>
              <a:chExt cx="2880000" cy="2914017"/>
            </a:xfrm>
          </p:grpSpPr>
          <p:sp>
            <p:nvSpPr>
              <p:cNvPr id="43" name="Rectangle 42"/>
              <p:cNvSpPr/>
              <p:nvPr/>
            </p:nvSpPr>
            <p:spPr>
              <a:xfrm>
                <a:off x="153141" y="1654103"/>
                <a:ext cx="2880000" cy="2880000"/>
              </a:xfrm>
              <a:prstGeom prst="rect">
                <a:avLst/>
              </a:prstGeom>
              <a:solidFill>
                <a:srgbClr val="000000"/>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4" name="Freeform 43"/>
              <p:cNvSpPr/>
              <p:nvPr/>
            </p:nvSpPr>
            <p:spPr>
              <a:xfrm>
                <a:off x="169253" y="1620086"/>
                <a:ext cx="2863888" cy="2870666"/>
              </a:xfrm>
              <a:custGeom>
                <a:avLst/>
                <a:gdLst>
                  <a:gd name="connsiteX0" fmla="*/ 2863888 w 2863888"/>
                  <a:gd name="connsiteY0" fmla="*/ 0 h 2870666"/>
                  <a:gd name="connsiteX1" fmla="*/ 1462923 w 2863888"/>
                  <a:gd name="connsiteY1" fmla="*/ 501180 h 2870666"/>
                  <a:gd name="connsiteX2" fmla="*/ 1240819 w 2863888"/>
                  <a:gd name="connsiteY2" fmla="*/ 1418111 h 2870666"/>
                  <a:gd name="connsiteX3" fmla="*/ 5008 w 2863888"/>
                  <a:gd name="connsiteY3" fmla="*/ 2870394 h 2870666"/>
                </a:gdLst>
                <a:ahLst/>
                <a:cxnLst>
                  <a:cxn ang="0">
                    <a:pos x="connsiteX0" y="connsiteY0"/>
                  </a:cxn>
                  <a:cxn ang="0">
                    <a:pos x="connsiteX1" y="connsiteY1"/>
                  </a:cxn>
                  <a:cxn ang="0">
                    <a:pos x="connsiteX2" y="connsiteY2"/>
                  </a:cxn>
                  <a:cxn ang="0">
                    <a:pos x="connsiteX3" y="connsiteY3"/>
                  </a:cxn>
                </a:cxnLst>
                <a:rect l="l" t="t" r="r" b="b"/>
                <a:pathLst>
                  <a:path w="2863888" h="2870666">
                    <a:moveTo>
                      <a:pt x="2863888" y="0"/>
                    </a:moveTo>
                    <a:cubicBezTo>
                      <a:pt x="2298661" y="132414"/>
                      <a:pt x="1733434" y="264828"/>
                      <a:pt x="1462923" y="501180"/>
                    </a:cubicBezTo>
                    <a:cubicBezTo>
                      <a:pt x="1192412" y="737532"/>
                      <a:pt x="1483805" y="1023242"/>
                      <a:pt x="1240819" y="1418111"/>
                    </a:cubicBezTo>
                    <a:cubicBezTo>
                      <a:pt x="997833" y="1812980"/>
                      <a:pt x="-82315" y="2890327"/>
                      <a:pt x="5008" y="2870394"/>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6" name="Oval 45"/>
              <p:cNvSpPr/>
              <p:nvPr/>
            </p:nvSpPr>
            <p:spPr>
              <a:xfrm>
                <a:off x="657142" y="2158104"/>
                <a:ext cx="1871999" cy="1871999"/>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47" name="Group 46"/>
              <p:cNvGrpSpPr/>
              <p:nvPr/>
            </p:nvGrpSpPr>
            <p:grpSpPr>
              <a:xfrm>
                <a:off x="277735" y="1740122"/>
                <a:ext cx="2558405" cy="2638987"/>
                <a:chOff x="245848" y="1720394"/>
                <a:chExt cx="2558405" cy="2638987"/>
              </a:xfrm>
            </p:grpSpPr>
            <p:sp>
              <p:nvSpPr>
                <p:cNvPr id="48" name="Oval 47"/>
                <p:cNvSpPr/>
                <p:nvPr/>
              </p:nvSpPr>
              <p:spPr>
                <a:xfrm>
                  <a:off x="335848" y="181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Oval 48"/>
                <p:cNvSpPr/>
                <p:nvPr/>
              </p:nvSpPr>
              <p:spPr>
                <a:xfrm>
                  <a:off x="866078" y="206178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Oval 49"/>
                <p:cNvSpPr/>
                <p:nvPr/>
              </p:nvSpPr>
              <p:spPr>
                <a:xfrm>
                  <a:off x="928478" y="2735656"/>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Oval 50"/>
                <p:cNvSpPr/>
                <p:nvPr/>
              </p:nvSpPr>
              <p:spPr>
                <a:xfrm>
                  <a:off x="1417298" y="223458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2" name="Oval 51"/>
                <p:cNvSpPr/>
                <p:nvPr/>
              </p:nvSpPr>
              <p:spPr>
                <a:xfrm>
                  <a:off x="245848" y="277170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3" name="Oval 52"/>
                <p:cNvSpPr/>
                <p:nvPr/>
              </p:nvSpPr>
              <p:spPr>
                <a:xfrm>
                  <a:off x="1114953" y="342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4" name="Oval 53"/>
                <p:cNvSpPr/>
                <p:nvPr/>
              </p:nvSpPr>
              <p:spPr>
                <a:xfrm>
                  <a:off x="1444764" y="2951707"/>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5" name="Oval 54"/>
                <p:cNvSpPr/>
                <p:nvPr/>
              </p:nvSpPr>
              <p:spPr>
                <a:xfrm>
                  <a:off x="2109986" y="2771708"/>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Oval 55"/>
                <p:cNvSpPr/>
                <p:nvPr/>
              </p:nvSpPr>
              <p:spPr>
                <a:xfrm>
                  <a:off x="1753147" y="360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7" name="Oval 56"/>
                <p:cNvSpPr/>
                <p:nvPr/>
              </p:nvSpPr>
              <p:spPr>
                <a:xfrm>
                  <a:off x="2323729" y="190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8" name="Oval 57"/>
                <p:cNvSpPr/>
                <p:nvPr/>
              </p:nvSpPr>
              <p:spPr>
                <a:xfrm>
                  <a:off x="1507298" y="172039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Oval 58"/>
                <p:cNvSpPr/>
                <p:nvPr/>
              </p:nvSpPr>
              <p:spPr>
                <a:xfrm>
                  <a:off x="2624253" y="288416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Oval 59"/>
                <p:cNvSpPr/>
                <p:nvPr/>
              </p:nvSpPr>
              <p:spPr>
                <a:xfrm>
                  <a:off x="2478718" y="369133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1" name="Oval 60"/>
                <p:cNvSpPr/>
                <p:nvPr/>
              </p:nvSpPr>
              <p:spPr>
                <a:xfrm>
                  <a:off x="445255" y="359677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2" name="Oval 61"/>
                <p:cNvSpPr/>
                <p:nvPr/>
              </p:nvSpPr>
              <p:spPr>
                <a:xfrm>
                  <a:off x="866078" y="411883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3" name="Oval 62"/>
                <p:cNvSpPr/>
                <p:nvPr/>
              </p:nvSpPr>
              <p:spPr>
                <a:xfrm>
                  <a:off x="265255" y="4179381"/>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4" name="Oval 63"/>
                <p:cNvSpPr/>
                <p:nvPr/>
              </p:nvSpPr>
              <p:spPr>
                <a:xfrm>
                  <a:off x="2019986" y="415878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sp>
          <p:nvSpPr>
            <p:cNvPr id="116" name="TextBox 115"/>
            <p:cNvSpPr txBox="1"/>
            <p:nvPr/>
          </p:nvSpPr>
          <p:spPr>
            <a:xfrm>
              <a:off x="933582" y="4601832"/>
              <a:ext cx="1319118" cy="461665"/>
            </a:xfrm>
            <a:prstGeom prst="rect">
              <a:avLst/>
            </a:prstGeom>
            <a:noFill/>
          </p:spPr>
          <p:txBody>
            <a:bodyPr wrap="none" rtlCol="0">
              <a:spAutoFit/>
            </a:bodyPr>
            <a:lstStyle/>
            <a:p>
              <a:r>
                <a:rPr lang="en-US" sz="2400" dirty="0" smtClean="0">
                  <a:cs typeface="Arial"/>
                </a:rPr>
                <a:t>Random</a:t>
              </a:r>
              <a:endParaRPr lang="en-US" sz="2400" dirty="0">
                <a:cs typeface="Arial"/>
              </a:endParaRPr>
            </a:p>
          </p:txBody>
        </p:sp>
      </p:grpSp>
      <p:sp>
        <p:nvSpPr>
          <p:cNvPr id="119" name="TextBox 118"/>
          <p:cNvSpPr txBox="1"/>
          <p:nvPr/>
        </p:nvSpPr>
        <p:spPr>
          <a:xfrm>
            <a:off x="6716228" y="4601832"/>
            <a:ext cx="1913625" cy="461665"/>
          </a:xfrm>
          <a:prstGeom prst="rect">
            <a:avLst/>
          </a:prstGeom>
          <a:noFill/>
        </p:spPr>
        <p:txBody>
          <a:bodyPr wrap="none" rtlCol="0">
            <a:spAutoFit/>
          </a:bodyPr>
          <a:lstStyle/>
          <a:p>
            <a:r>
              <a:rPr lang="en-US" sz="2400" dirty="0" smtClean="0">
                <a:cs typeface="Arial"/>
              </a:rPr>
              <a:t>Arrangement</a:t>
            </a:r>
            <a:endParaRPr lang="en-US" sz="2400" dirty="0">
              <a:cs typeface="Arial"/>
            </a:endParaRPr>
          </a:p>
        </p:txBody>
      </p:sp>
      <p:grpSp>
        <p:nvGrpSpPr>
          <p:cNvPr id="10" name="Group 9"/>
          <p:cNvGrpSpPr/>
          <p:nvPr/>
        </p:nvGrpSpPr>
        <p:grpSpPr>
          <a:xfrm>
            <a:off x="3193090" y="1652450"/>
            <a:ext cx="2880000" cy="3411047"/>
            <a:chOff x="3193090" y="1652450"/>
            <a:chExt cx="2880000" cy="3411047"/>
          </a:xfrm>
        </p:grpSpPr>
        <p:sp>
          <p:nvSpPr>
            <p:cNvPr id="117" name="TextBox 116"/>
            <p:cNvSpPr txBox="1"/>
            <p:nvPr/>
          </p:nvSpPr>
          <p:spPr>
            <a:xfrm>
              <a:off x="4053444" y="4601832"/>
              <a:ext cx="1159292" cy="461665"/>
            </a:xfrm>
            <a:prstGeom prst="rect">
              <a:avLst/>
            </a:prstGeom>
            <a:noFill/>
          </p:spPr>
          <p:txBody>
            <a:bodyPr wrap="none" rtlCol="0">
              <a:spAutoFit/>
            </a:bodyPr>
            <a:lstStyle/>
            <a:p>
              <a:r>
                <a:rPr lang="en-US" sz="2400" dirty="0" smtClean="0">
                  <a:cs typeface="Arial"/>
                </a:rPr>
                <a:t>Density</a:t>
              </a:r>
              <a:endParaRPr lang="en-US" sz="2400" dirty="0">
                <a:cs typeface="Arial"/>
              </a:endParaRPr>
            </a:p>
          </p:txBody>
        </p:sp>
        <p:grpSp>
          <p:nvGrpSpPr>
            <p:cNvPr id="7" name="Group 6"/>
            <p:cNvGrpSpPr/>
            <p:nvPr/>
          </p:nvGrpSpPr>
          <p:grpSpPr>
            <a:xfrm>
              <a:off x="3193090" y="1652450"/>
              <a:ext cx="2880000" cy="2914017"/>
              <a:chOff x="3212907" y="1652450"/>
              <a:chExt cx="2880000" cy="2914017"/>
            </a:xfrm>
          </p:grpSpPr>
          <p:sp>
            <p:nvSpPr>
              <p:cNvPr id="65" name="Rectangle 64"/>
              <p:cNvSpPr/>
              <p:nvPr/>
            </p:nvSpPr>
            <p:spPr>
              <a:xfrm>
                <a:off x="3212907" y="1686467"/>
                <a:ext cx="2880000" cy="2880000"/>
              </a:xfrm>
              <a:prstGeom prst="rect">
                <a:avLst/>
              </a:prstGeom>
              <a:solidFill>
                <a:srgbClr val="000000"/>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6" name="Freeform 65"/>
              <p:cNvSpPr/>
              <p:nvPr/>
            </p:nvSpPr>
            <p:spPr>
              <a:xfrm>
                <a:off x="3229019" y="1652450"/>
                <a:ext cx="2863888" cy="2870666"/>
              </a:xfrm>
              <a:custGeom>
                <a:avLst/>
                <a:gdLst>
                  <a:gd name="connsiteX0" fmla="*/ 2863888 w 2863888"/>
                  <a:gd name="connsiteY0" fmla="*/ 0 h 2870666"/>
                  <a:gd name="connsiteX1" fmla="*/ 1462923 w 2863888"/>
                  <a:gd name="connsiteY1" fmla="*/ 501180 h 2870666"/>
                  <a:gd name="connsiteX2" fmla="*/ 1240819 w 2863888"/>
                  <a:gd name="connsiteY2" fmla="*/ 1418111 h 2870666"/>
                  <a:gd name="connsiteX3" fmla="*/ 5008 w 2863888"/>
                  <a:gd name="connsiteY3" fmla="*/ 2870394 h 2870666"/>
                </a:gdLst>
                <a:ahLst/>
                <a:cxnLst>
                  <a:cxn ang="0">
                    <a:pos x="connsiteX0" y="connsiteY0"/>
                  </a:cxn>
                  <a:cxn ang="0">
                    <a:pos x="connsiteX1" y="connsiteY1"/>
                  </a:cxn>
                  <a:cxn ang="0">
                    <a:pos x="connsiteX2" y="connsiteY2"/>
                  </a:cxn>
                  <a:cxn ang="0">
                    <a:pos x="connsiteX3" y="connsiteY3"/>
                  </a:cxn>
                </a:cxnLst>
                <a:rect l="l" t="t" r="r" b="b"/>
                <a:pathLst>
                  <a:path w="2863888" h="2870666">
                    <a:moveTo>
                      <a:pt x="2863888" y="0"/>
                    </a:moveTo>
                    <a:cubicBezTo>
                      <a:pt x="2298661" y="132414"/>
                      <a:pt x="1733434" y="264828"/>
                      <a:pt x="1462923" y="501180"/>
                    </a:cubicBezTo>
                    <a:cubicBezTo>
                      <a:pt x="1192412" y="737532"/>
                      <a:pt x="1483805" y="1023242"/>
                      <a:pt x="1240819" y="1418111"/>
                    </a:cubicBezTo>
                    <a:cubicBezTo>
                      <a:pt x="997833" y="1812980"/>
                      <a:pt x="-82315" y="2890327"/>
                      <a:pt x="5008" y="2870394"/>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67" name="Oval 66"/>
              <p:cNvSpPr/>
              <p:nvPr/>
            </p:nvSpPr>
            <p:spPr>
              <a:xfrm>
                <a:off x="3716908" y="2190468"/>
                <a:ext cx="1871999" cy="1871999"/>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Oval 114"/>
              <p:cNvSpPr/>
              <p:nvPr/>
            </p:nvSpPr>
            <p:spPr>
              <a:xfrm>
                <a:off x="3920135" y="266538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Oval 119"/>
              <p:cNvSpPr/>
              <p:nvPr/>
            </p:nvSpPr>
            <p:spPr>
              <a:xfrm>
                <a:off x="4180521" y="242736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1" name="Oval 120"/>
              <p:cNvSpPr/>
              <p:nvPr/>
            </p:nvSpPr>
            <p:spPr>
              <a:xfrm>
                <a:off x="3904468" y="306143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2" name="Oval 121"/>
              <p:cNvSpPr/>
              <p:nvPr/>
            </p:nvSpPr>
            <p:spPr>
              <a:xfrm>
                <a:off x="4360521" y="279143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3" name="Oval 122"/>
              <p:cNvSpPr/>
              <p:nvPr/>
            </p:nvSpPr>
            <p:spPr>
              <a:xfrm>
                <a:off x="4567395" y="2427363"/>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4" name="Oval 123"/>
              <p:cNvSpPr/>
              <p:nvPr/>
            </p:nvSpPr>
            <p:spPr>
              <a:xfrm>
                <a:off x="4909241" y="2685630"/>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5" name="Oval 124"/>
              <p:cNvSpPr/>
              <p:nvPr/>
            </p:nvSpPr>
            <p:spPr>
              <a:xfrm>
                <a:off x="4012454" y="345544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6" name="Oval 125"/>
              <p:cNvSpPr/>
              <p:nvPr/>
            </p:nvSpPr>
            <p:spPr>
              <a:xfrm>
                <a:off x="4657395" y="3706501"/>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7" name="Oval 126"/>
              <p:cNvSpPr/>
              <p:nvPr/>
            </p:nvSpPr>
            <p:spPr>
              <a:xfrm>
                <a:off x="5090695" y="3098277"/>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8" name="Oval 127"/>
              <p:cNvSpPr/>
              <p:nvPr/>
            </p:nvSpPr>
            <p:spPr>
              <a:xfrm>
                <a:off x="4540521" y="3261061"/>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9" name="Oval 128"/>
              <p:cNvSpPr/>
              <p:nvPr/>
            </p:nvSpPr>
            <p:spPr>
              <a:xfrm>
                <a:off x="3922454" y="2182381"/>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0" name="Oval 129"/>
              <p:cNvSpPr/>
              <p:nvPr/>
            </p:nvSpPr>
            <p:spPr>
              <a:xfrm>
                <a:off x="5850535" y="3847937"/>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1" name="Oval 130"/>
              <p:cNvSpPr/>
              <p:nvPr/>
            </p:nvSpPr>
            <p:spPr>
              <a:xfrm>
                <a:off x="5282628" y="1949807"/>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nvGrpSpPr>
          <p:cNvPr id="6" name="Group 5"/>
          <p:cNvGrpSpPr/>
          <p:nvPr/>
        </p:nvGrpSpPr>
        <p:grpSpPr>
          <a:xfrm>
            <a:off x="6233040" y="1652450"/>
            <a:ext cx="2880000" cy="2914017"/>
            <a:chOff x="6273576" y="1644363"/>
            <a:chExt cx="2880000" cy="2914017"/>
          </a:xfrm>
        </p:grpSpPr>
        <p:sp>
          <p:nvSpPr>
            <p:cNvPr id="87" name="Rectangle 86"/>
            <p:cNvSpPr/>
            <p:nvPr/>
          </p:nvSpPr>
          <p:spPr>
            <a:xfrm>
              <a:off x="6273576" y="1678380"/>
              <a:ext cx="2880000" cy="2880000"/>
            </a:xfrm>
            <a:prstGeom prst="rect">
              <a:avLst/>
            </a:prstGeom>
            <a:solidFill>
              <a:srgbClr val="000000"/>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8" name="Freeform 87"/>
            <p:cNvSpPr/>
            <p:nvPr/>
          </p:nvSpPr>
          <p:spPr>
            <a:xfrm>
              <a:off x="6289688" y="1644363"/>
              <a:ext cx="2863888" cy="2870666"/>
            </a:xfrm>
            <a:custGeom>
              <a:avLst/>
              <a:gdLst>
                <a:gd name="connsiteX0" fmla="*/ 2863888 w 2863888"/>
                <a:gd name="connsiteY0" fmla="*/ 0 h 2870666"/>
                <a:gd name="connsiteX1" fmla="*/ 1462923 w 2863888"/>
                <a:gd name="connsiteY1" fmla="*/ 501180 h 2870666"/>
                <a:gd name="connsiteX2" fmla="*/ 1240819 w 2863888"/>
                <a:gd name="connsiteY2" fmla="*/ 1418111 h 2870666"/>
                <a:gd name="connsiteX3" fmla="*/ 5008 w 2863888"/>
                <a:gd name="connsiteY3" fmla="*/ 2870394 h 2870666"/>
              </a:gdLst>
              <a:ahLst/>
              <a:cxnLst>
                <a:cxn ang="0">
                  <a:pos x="connsiteX0" y="connsiteY0"/>
                </a:cxn>
                <a:cxn ang="0">
                  <a:pos x="connsiteX1" y="connsiteY1"/>
                </a:cxn>
                <a:cxn ang="0">
                  <a:pos x="connsiteX2" y="connsiteY2"/>
                </a:cxn>
                <a:cxn ang="0">
                  <a:pos x="connsiteX3" y="connsiteY3"/>
                </a:cxn>
              </a:cxnLst>
              <a:rect l="l" t="t" r="r" b="b"/>
              <a:pathLst>
                <a:path w="2863888" h="2870666">
                  <a:moveTo>
                    <a:pt x="2863888" y="0"/>
                  </a:moveTo>
                  <a:cubicBezTo>
                    <a:pt x="2298661" y="132414"/>
                    <a:pt x="1733434" y="264828"/>
                    <a:pt x="1462923" y="501180"/>
                  </a:cubicBezTo>
                  <a:cubicBezTo>
                    <a:pt x="1192412" y="737532"/>
                    <a:pt x="1483805" y="1023242"/>
                    <a:pt x="1240819" y="1418111"/>
                  </a:cubicBezTo>
                  <a:cubicBezTo>
                    <a:pt x="997833" y="1812980"/>
                    <a:pt x="-82315" y="2890327"/>
                    <a:pt x="5008" y="2870394"/>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89" name="Oval 88"/>
            <p:cNvSpPr/>
            <p:nvPr/>
          </p:nvSpPr>
          <p:spPr>
            <a:xfrm>
              <a:off x="6777577" y="2182381"/>
              <a:ext cx="1871999" cy="1871999"/>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4" name="Group 3"/>
            <p:cNvGrpSpPr/>
            <p:nvPr/>
          </p:nvGrpSpPr>
          <p:grpSpPr>
            <a:xfrm>
              <a:off x="6576764" y="1793115"/>
              <a:ext cx="2252812" cy="185002"/>
              <a:chOff x="6576764" y="1920122"/>
              <a:chExt cx="2252812" cy="185002"/>
            </a:xfrm>
          </p:grpSpPr>
          <p:sp>
            <p:nvSpPr>
              <p:cNvPr id="132" name="Oval 131"/>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3" name="Oval 132"/>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4" name="Oval 133"/>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5" name="Oval 134"/>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6" name="Oval 135"/>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37" name="Group 136"/>
            <p:cNvGrpSpPr/>
            <p:nvPr/>
          </p:nvGrpSpPr>
          <p:grpSpPr>
            <a:xfrm>
              <a:off x="6576764" y="2283262"/>
              <a:ext cx="2252812" cy="185002"/>
              <a:chOff x="6576764" y="1920122"/>
              <a:chExt cx="2252812" cy="185002"/>
            </a:xfrm>
          </p:grpSpPr>
          <p:sp>
            <p:nvSpPr>
              <p:cNvPr id="138" name="Oval 137"/>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9" name="Oval 138"/>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0" name="Oval 139"/>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1" name="Oval 140"/>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2" name="Oval 141"/>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43" name="Group 142"/>
            <p:cNvGrpSpPr/>
            <p:nvPr/>
          </p:nvGrpSpPr>
          <p:grpSpPr>
            <a:xfrm>
              <a:off x="6576764" y="2773409"/>
              <a:ext cx="2252812" cy="185002"/>
              <a:chOff x="6576764" y="1920122"/>
              <a:chExt cx="2252812" cy="185002"/>
            </a:xfrm>
          </p:grpSpPr>
          <p:sp>
            <p:nvSpPr>
              <p:cNvPr id="144" name="Oval 143"/>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5" name="Oval 144"/>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6" name="Oval 145"/>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7" name="Oval 146"/>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8" name="Oval 147"/>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49" name="Group 148"/>
            <p:cNvGrpSpPr/>
            <p:nvPr/>
          </p:nvGrpSpPr>
          <p:grpSpPr>
            <a:xfrm>
              <a:off x="6576764" y="3263556"/>
              <a:ext cx="2252812" cy="185002"/>
              <a:chOff x="6576764" y="1920122"/>
              <a:chExt cx="2252812" cy="185002"/>
            </a:xfrm>
          </p:grpSpPr>
          <p:sp>
            <p:nvSpPr>
              <p:cNvPr id="150" name="Oval 149"/>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1" name="Oval 150"/>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2" name="Oval 151"/>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3" name="Oval 152"/>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4" name="Oval 153"/>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55" name="Group 154"/>
            <p:cNvGrpSpPr/>
            <p:nvPr/>
          </p:nvGrpSpPr>
          <p:grpSpPr>
            <a:xfrm>
              <a:off x="6576764" y="3753703"/>
              <a:ext cx="2252812" cy="185002"/>
              <a:chOff x="6576764" y="1920122"/>
              <a:chExt cx="2252812" cy="185002"/>
            </a:xfrm>
          </p:grpSpPr>
          <p:sp>
            <p:nvSpPr>
              <p:cNvPr id="156" name="Oval 155"/>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7" name="Oval 156"/>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8" name="Oval 157"/>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9" name="Oval 158"/>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0" name="Oval 159"/>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61" name="Group 160"/>
            <p:cNvGrpSpPr/>
            <p:nvPr/>
          </p:nvGrpSpPr>
          <p:grpSpPr>
            <a:xfrm>
              <a:off x="6576764" y="4243852"/>
              <a:ext cx="2252812" cy="185002"/>
              <a:chOff x="6576764" y="1920122"/>
              <a:chExt cx="2252812" cy="185002"/>
            </a:xfrm>
          </p:grpSpPr>
          <p:sp>
            <p:nvSpPr>
              <p:cNvPr id="162" name="Oval 161"/>
              <p:cNvSpPr/>
              <p:nvPr/>
            </p:nvSpPr>
            <p:spPr>
              <a:xfrm>
                <a:off x="6576764"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3" name="Oval 162"/>
              <p:cNvSpPr/>
              <p:nvPr/>
            </p:nvSpPr>
            <p:spPr>
              <a:xfrm>
                <a:off x="7094967"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4" name="Oval 163"/>
              <p:cNvSpPr/>
              <p:nvPr/>
            </p:nvSpPr>
            <p:spPr>
              <a:xfrm>
                <a:off x="7613170" y="1924155"/>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5" name="Oval 164"/>
              <p:cNvSpPr/>
              <p:nvPr/>
            </p:nvSpPr>
            <p:spPr>
              <a:xfrm>
                <a:off x="8131373" y="1920122"/>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6" name="Oval 165"/>
              <p:cNvSpPr/>
              <p:nvPr/>
            </p:nvSpPr>
            <p:spPr>
              <a:xfrm>
                <a:off x="8649576" y="1925124"/>
                <a:ext cx="180000" cy="180000"/>
              </a:xfrm>
              <a:prstGeom prst="ellipse">
                <a:avLst/>
              </a:prstGeom>
              <a:solidFill>
                <a:schemeClr val="bg1">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spTree>
    <p:extLst>
      <p:ext uri="{BB962C8B-B14F-4D97-AF65-F5344CB8AC3E}">
        <p14:creationId xmlns:p14="http://schemas.microsoft.com/office/powerpoint/2010/main" val="49141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1"/>
            </p:par>
            <p:par>
              <p:cTn id="22"/>
            </p:par>
            <p:par>
              <p:cTn id="23"/>
            </p:par>
            <p:par>
              <p:cTn id="24"/>
            </p:par>
          </p:childTnLst>
        </p:cTn>
      </p:par>
    </p:tnLst>
    <p:bldLst>
      <p:bldP spid="1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537752"/>
          </a:xfrm>
        </p:spPr>
        <p:txBody>
          <a:bodyPr/>
          <a:lstStyle/>
          <a:p>
            <a:pPr>
              <a:buNone/>
            </a:pPr>
            <a:r>
              <a:rPr lang="en-US" sz="2800" dirty="0" smtClean="0"/>
              <a:t>Spectral counterparts </a:t>
            </a:r>
            <a:r>
              <a:rPr lang="mr-IN" sz="2800" dirty="0"/>
              <a:t>–</a:t>
            </a:r>
            <a:r>
              <a:rPr lang="en-US" sz="2800" dirty="0" smtClean="0"/>
              <a:t> stationary </a:t>
            </a:r>
            <a:r>
              <a:rPr lang="en-US" sz="2800" dirty="0"/>
              <a:t>point processes</a:t>
            </a:r>
          </a:p>
          <a:p>
            <a:pPr>
              <a:buNone/>
            </a:pPr>
            <a:r>
              <a:rPr lang="en-US" sz="2800" dirty="0"/>
              <a:t>	</a:t>
            </a:r>
          </a:p>
        </p:txBody>
      </p:sp>
      <p:grpSp>
        <p:nvGrpSpPr>
          <p:cNvPr id="27" name="Group 26"/>
          <p:cNvGrpSpPr/>
          <p:nvPr/>
        </p:nvGrpSpPr>
        <p:grpSpPr>
          <a:xfrm>
            <a:off x="129220" y="1529055"/>
            <a:ext cx="8735380" cy="502424"/>
            <a:chOff x="129220" y="1529055"/>
            <a:chExt cx="8735380" cy="502424"/>
          </a:xfrm>
        </p:grpSpPr>
        <p:pic>
          <p:nvPicPr>
            <p:cNvPr id="21" name="Picture 20"/>
            <p:cNvPicPr>
              <a:picLocks noChangeAspect="1"/>
            </p:cNvPicPr>
            <p:nvPr/>
          </p:nvPicPr>
          <p:blipFill>
            <a:blip r:embed="rId3"/>
            <a:stretch>
              <a:fillRect/>
            </a:stretch>
          </p:blipFill>
          <p:spPr>
            <a:xfrm>
              <a:off x="129220" y="1565595"/>
              <a:ext cx="3653994" cy="465884"/>
            </a:xfrm>
            <a:prstGeom prst="rect">
              <a:avLst/>
            </a:prstGeom>
          </p:spPr>
        </p:pic>
        <p:pic>
          <p:nvPicPr>
            <p:cNvPr id="22" name="Picture 21"/>
            <p:cNvPicPr>
              <a:picLocks noChangeAspect="1"/>
            </p:cNvPicPr>
            <p:nvPr/>
          </p:nvPicPr>
          <p:blipFill>
            <a:blip r:embed="rId4"/>
            <a:stretch>
              <a:fillRect/>
            </a:stretch>
          </p:blipFill>
          <p:spPr>
            <a:xfrm>
              <a:off x="5393305" y="1529055"/>
              <a:ext cx="3471295" cy="502424"/>
            </a:xfrm>
            <a:prstGeom prst="rect">
              <a:avLst/>
            </a:prstGeom>
          </p:spPr>
        </p:pic>
      </p:grpSp>
      <p:grpSp>
        <p:nvGrpSpPr>
          <p:cNvPr id="3" name="Group 2"/>
          <p:cNvGrpSpPr/>
          <p:nvPr/>
        </p:nvGrpSpPr>
        <p:grpSpPr>
          <a:xfrm>
            <a:off x="2835408" y="2929831"/>
            <a:ext cx="3491370" cy="810401"/>
            <a:chOff x="129219" y="2680409"/>
            <a:chExt cx="3491370" cy="810401"/>
          </a:xfrm>
        </p:grpSpPr>
        <p:pic>
          <p:nvPicPr>
            <p:cNvPr id="19" name="Picture 18"/>
            <p:cNvPicPr>
              <a:picLocks noChangeAspect="1"/>
            </p:cNvPicPr>
            <p:nvPr/>
          </p:nvPicPr>
          <p:blipFill rotWithShape="1">
            <a:blip r:embed="rId5"/>
            <a:srcRect r="83888"/>
            <a:stretch/>
          </p:blipFill>
          <p:spPr>
            <a:xfrm>
              <a:off x="129219" y="2681800"/>
              <a:ext cx="1407481" cy="809010"/>
            </a:xfrm>
            <a:prstGeom prst="rect">
              <a:avLst/>
            </a:prstGeom>
          </p:spPr>
        </p:pic>
        <p:pic>
          <p:nvPicPr>
            <p:cNvPr id="2" name="Picture 1"/>
            <p:cNvPicPr>
              <a:picLocks noChangeAspect="1"/>
            </p:cNvPicPr>
            <p:nvPr/>
          </p:nvPicPr>
          <p:blipFill>
            <a:blip r:embed="rId6"/>
            <a:stretch>
              <a:fillRect/>
            </a:stretch>
          </p:blipFill>
          <p:spPr>
            <a:xfrm>
              <a:off x="1536700" y="2680409"/>
              <a:ext cx="2083889" cy="810401"/>
            </a:xfrm>
            <a:prstGeom prst="rect">
              <a:avLst/>
            </a:prstGeom>
          </p:spPr>
        </p:pic>
      </p:grpSp>
      <p:pic>
        <p:nvPicPr>
          <p:cNvPr id="15" name="Picture 14"/>
          <p:cNvPicPr>
            <a:picLocks noChangeAspect="1"/>
          </p:cNvPicPr>
          <p:nvPr/>
        </p:nvPicPr>
        <p:blipFill>
          <a:blip r:embed="rId7"/>
          <a:stretch>
            <a:fillRect/>
          </a:stretch>
        </p:blipFill>
        <p:spPr>
          <a:xfrm>
            <a:off x="2835408" y="4069393"/>
            <a:ext cx="3718881" cy="340591"/>
          </a:xfrm>
          <a:prstGeom prst="rect">
            <a:avLst/>
          </a:prstGeom>
        </p:spPr>
      </p:pic>
    </p:spTree>
    <p:extLst>
      <p:ext uri="{BB962C8B-B14F-4D97-AF65-F5344CB8AC3E}">
        <p14:creationId xmlns:p14="http://schemas.microsoft.com/office/powerpoint/2010/main" val="213974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783472" y="2650524"/>
            <a:ext cx="936000" cy="1444712"/>
            <a:chOff x="3783472" y="2650524"/>
            <a:chExt cx="936000" cy="1444712"/>
          </a:xfrm>
        </p:grpSpPr>
        <p:sp>
          <p:nvSpPr>
            <p:cNvPr id="26" name="Rounded Rectangle 25"/>
            <p:cNvSpPr/>
            <p:nvPr/>
          </p:nvSpPr>
          <p:spPr>
            <a:xfrm>
              <a:off x="3803853" y="2650524"/>
              <a:ext cx="751818" cy="504000"/>
            </a:xfrm>
            <a:prstGeom prst="roundRect">
              <a:avLst/>
            </a:prstGeom>
            <a:solidFill>
              <a:srgbClr val="00B0F0"/>
            </a:solid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 name="Rounded Rectangle 24"/>
            <p:cNvSpPr/>
            <p:nvPr/>
          </p:nvSpPr>
          <p:spPr>
            <a:xfrm>
              <a:off x="3783472" y="3591236"/>
              <a:ext cx="936000" cy="504000"/>
            </a:xfrm>
            <a:prstGeom prst="roundRect">
              <a:avLst/>
            </a:prstGeom>
            <a:solidFill>
              <a:srgbClr val="00B0F0"/>
            </a:solidFill>
            <a:ln w="12700" cap="flat">
              <a:solidFill>
                <a:srgbClr val="0000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000000"/>
                </a:solidFill>
                <a:effectLst/>
                <a:uFillTx/>
                <a:latin typeface="+mj-lt"/>
                <a:ea typeface="+mj-ea"/>
                <a:cs typeface="+mj-cs"/>
                <a:sym typeface="Helvetica Neue Light"/>
              </a:endParaRPr>
            </a:p>
          </p:txBody>
        </p:sp>
        <p:cxnSp>
          <p:nvCxnSpPr>
            <p:cNvPr id="10" name="Straight Arrow Connector 9"/>
            <p:cNvCxnSpPr/>
            <p:nvPr/>
          </p:nvCxnSpPr>
          <p:spPr>
            <a:xfrm>
              <a:off x="4199859" y="3144782"/>
              <a:ext cx="0" cy="446454"/>
            </a:xfrm>
            <a:prstGeom prst="straightConnector1">
              <a:avLst/>
            </a:prstGeom>
            <a:noFill/>
            <a:ln w="12700" cap="flat">
              <a:solidFill>
                <a:srgbClr val="0000FF"/>
              </a:solidFill>
              <a:prstDash val="solid"/>
              <a:miter lim="400000"/>
              <a:tailEnd type="triangle"/>
            </a:ln>
            <a:effectLst/>
          </p:spPr>
          <p:style>
            <a:lnRef idx="0">
              <a:scrgbClr r="0" g="0" b="0"/>
            </a:lnRef>
            <a:fillRef idx="0">
              <a:scrgbClr r="0" g="0" b="0"/>
            </a:fillRef>
            <a:effectRef idx="0">
              <a:scrgbClr r="0" g="0" b="0"/>
            </a:effectRef>
            <a:fontRef idx="none"/>
          </p:style>
        </p:cxnSp>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Error</a:t>
            </a:r>
            <a:r>
              <a:rPr lang="tr-TR" sz="3600" b="1" dirty="0" smtClean="0">
                <a:latin typeface="Helvetica Neue"/>
                <a:cs typeface="Helvetica Neue"/>
                <a:sym typeface="Helvetica Neue"/>
              </a:rPr>
              <a:t> in </a:t>
            </a:r>
            <a:r>
              <a:rPr lang="tr-TR" sz="3600" b="1" dirty="0" err="1" smtClean="0">
                <a:latin typeface="Helvetica Neue"/>
                <a:cs typeface="Helvetica Neue"/>
                <a:sym typeface="Helvetica Neue"/>
              </a:rPr>
              <a:t>Numerical</a:t>
            </a:r>
            <a:r>
              <a:rPr lang="tr-TR" sz="3600" b="1" dirty="0" smtClean="0">
                <a:latin typeface="Helvetica Neue"/>
                <a:cs typeface="Helvetica Neue"/>
                <a:sym typeface="Helvetica Neue"/>
              </a:rPr>
              <a:t> Integration</a:t>
            </a:r>
            <a:endParaRPr sz="3600" b="1" dirty="0"/>
          </a:p>
        </p:txBody>
      </p:sp>
      <p:sp>
        <p:nvSpPr>
          <p:cNvPr id="24" name="Text Placeholder 2"/>
          <p:cNvSpPr>
            <a:spLocks noGrp="1"/>
          </p:cNvSpPr>
          <p:nvPr>
            <p:ph type="body" idx="1"/>
          </p:nvPr>
        </p:nvSpPr>
        <p:spPr>
          <a:xfrm>
            <a:off x="129220" y="795338"/>
            <a:ext cx="9014780" cy="537752"/>
          </a:xfrm>
        </p:spPr>
        <p:txBody>
          <a:bodyPr/>
          <a:lstStyle/>
          <a:p>
            <a:pPr>
              <a:buNone/>
            </a:pPr>
            <a:r>
              <a:rPr lang="en-US" sz="2800" dirty="0" smtClean="0"/>
              <a:t>Stationary </a:t>
            </a:r>
            <a:r>
              <a:rPr lang="en-US" sz="2800" dirty="0"/>
              <a:t>point </a:t>
            </a:r>
            <a:r>
              <a:rPr lang="en-US" sz="2800" dirty="0" smtClean="0"/>
              <a:t>processes </a:t>
            </a:r>
            <a:r>
              <a:rPr lang="mr-IN" sz="2800" dirty="0" smtClean="0"/>
              <a:t>–</a:t>
            </a:r>
            <a:r>
              <a:rPr lang="en-US" sz="2800" dirty="0" smtClean="0"/>
              <a:t> spatial vs. spectral</a:t>
            </a:r>
            <a:endParaRPr lang="en-US" sz="2800" dirty="0"/>
          </a:p>
          <a:p>
            <a:pPr>
              <a:buNone/>
            </a:pPr>
            <a:r>
              <a:rPr lang="en-US" sz="2800" dirty="0"/>
              <a:t>	</a:t>
            </a:r>
          </a:p>
        </p:txBody>
      </p:sp>
      <p:pic>
        <p:nvPicPr>
          <p:cNvPr id="14" name="Picture 13"/>
          <p:cNvPicPr>
            <a:picLocks noChangeAspect="1"/>
          </p:cNvPicPr>
          <p:nvPr/>
        </p:nvPicPr>
        <p:blipFill rotWithShape="1">
          <a:blip r:embed="rId3"/>
          <a:srcRect l="-1" r="88254"/>
          <a:stretch/>
        </p:blipFill>
        <p:spPr>
          <a:xfrm>
            <a:off x="4082748" y="1400267"/>
            <a:ext cx="932138" cy="847977"/>
          </a:xfrm>
          <a:prstGeom prst="rect">
            <a:avLst/>
          </a:prstGeom>
        </p:spPr>
      </p:pic>
      <p:grpSp>
        <p:nvGrpSpPr>
          <p:cNvPr id="48" name="Group 47"/>
          <p:cNvGrpSpPr/>
          <p:nvPr/>
        </p:nvGrpSpPr>
        <p:grpSpPr>
          <a:xfrm>
            <a:off x="4558865" y="2653616"/>
            <a:ext cx="638655" cy="1441620"/>
            <a:chOff x="4558865" y="2653616"/>
            <a:chExt cx="638655" cy="1441620"/>
          </a:xfrm>
        </p:grpSpPr>
        <p:cxnSp>
          <p:nvCxnSpPr>
            <p:cNvPr id="30" name="Straight Arrow Connector 29"/>
            <p:cNvCxnSpPr/>
            <p:nvPr/>
          </p:nvCxnSpPr>
          <p:spPr>
            <a:xfrm>
              <a:off x="4852995" y="3144782"/>
              <a:ext cx="0" cy="446454"/>
            </a:xfrm>
            <a:prstGeom prst="straightConnector1">
              <a:avLst/>
            </a:prstGeom>
            <a:noFill/>
            <a:ln w="12700" cap="flat">
              <a:solidFill>
                <a:srgbClr val="FFC000"/>
              </a:solidFill>
              <a:prstDash val="solid"/>
              <a:miter lim="400000"/>
              <a:tailEnd type="triangle"/>
            </a:ln>
            <a:effectLst/>
          </p:spPr>
          <p:style>
            <a:lnRef idx="0">
              <a:scrgbClr r="0" g="0" b="0"/>
            </a:lnRef>
            <a:fillRef idx="0">
              <a:scrgbClr r="0" g="0" b="0"/>
            </a:fillRef>
            <a:effectRef idx="0">
              <a:scrgbClr r="0" g="0" b="0"/>
            </a:effectRef>
            <a:fontRef idx="none"/>
          </p:style>
        </p:cxnSp>
        <p:grpSp>
          <p:nvGrpSpPr>
            <p:cNvPr id="45" name="Group 44"/>
            <p:cNvGrpSpPr/>
            <p:nvPr/>
          </p:nvGrpSpPr>
          <p:grpSpPr>
            <a:xfrm>
              <a:off x="4558865" y="2653616"/>
              <a:ext cx="638655" cy="1441620"/>
              <a:chOff x="4558865" y="2653616"/>
              <a:chExt cx="638655" cy="1441620"/>
            </a:xfrm>
          </p:grpSpPr>
          <p:sp>
            <p:nvSpPr>
              <p:cNvPr id="28" name="Rounded Rectangle 27"/>
              <p:cNvSpPr/>
              <p:nvPr/>
            </p:nvSpPr>
            <p:spPr>
              <a:xfrm>
                <a:off x="4558865" y="2653616"/>
                <a:ext cx="576000" cy="504000"/>
              </a:xfrm>
              <a:prstGeom prst="roundRect">
                <a:avLst/>
              </a:prstGeom>
              <a:solidFill>
                <a:srgbClr val="FFFF00"/>
              </a:solidFill>
              <a:ln w="12700" cap="flat">
                <a:solidFill>
                  <a:srgbClr val="FFC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 name="Rounded Rectangle 28"/>
              <p:cNvSpPr/>
              <p:nvPr/>
            </p:nvSpPr>
            <p:spPr>
              <a:xfrm>
                <a:off x="4729520" y="3591236"/>
                <a:ext cx="468000" cy="504000"/>
              </a:xfrm>
              <a:prstGeom prst="roundRect">
                <a:avLst/>
              </a:prstGeom>
              <a:solidFill>
                <a:srgbClr val="FFFF00"/>
              </a:solidFill>
              <a:ln w="12700" cap="flat">
                <a:solidFill>
                  <a:srgbClr val="FFC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000000"/>
                  </a:solidFill>
                  <a:effectLst/>
                  <a:uFillTx/>
                  <a:latin typeface="+mj-lt"/>
                  <a:ea typeface="+mj-ea"/>
                  <a:cs typeface="+mj-cs"/>
                  <a:sym typeface="Helvetica Neue Light"/>
                </a:endParaRPr>
              </a:p>
            </p:txBody>
          </p:sp>
        </p:grpSp>
      </p:grpSp>
      <p:pic>
        <p:nvPicPr>
          <p:cNvPr id="13" name="Picture 12"/>
          <p:cNvPicPr>
            <a:picLocks noChangeAspect="1"/>
          </p:cNvPicPr>
          <p:nvPr/>
        </p:nvPicPr>
        <p:blipFill rotWithShape="1">
          <a:blip r:embed="rId3"/>
          <a:srcRect l="16685"/>
          <a:stretch/>
        </p:blipFill>
        <p:spPr>
          <a:xfrm>
            <a:off x="1243189" y="2440926"/>
            <a:ext cx="6611257" cy="847977"/>
          </a:xfrm>
          <a:prstGeom prst="rect">
            <a:avLst/>
          </a:prstGeom>
        </p:spPr>
      </p:pic>
      <p:pic>
        <p:nvPicPr>
          <p:cNvPr id="18" name="Picture 17"/>
          <p:cNvPicPr>
            <a:picLocks noChangeAspect="1"/>
          </p:cNvPicPr>
          <p:nvPr/>
        </p:nvPicPr>
        <p:blipFill>
          <a:blip r:embed="rId4"/>
          <a:stretch>
            <a:fillRect/>
          </a:stretch>
        </p:blipFill>
        <p:spPr>
          <a:xfrm>
            <a:off x="3240566" y="3626989"/>
            <a:ext cx="1920240" cy="746760"/>
          </a:xfrm>
          <a:prstGeom prst="rect">
            <a:avLst/>
          </a:prstGeom>
        </p:spPr>
      </p:pic>
    </p:spTree>
    <p:extLst>
      <p:ext uri="{BB962C8B-B14F-4D97-AF65-F5344CB8AC3E}">
        <p14:creationId xmlns:p14="http://schemas.microsoft.com/office/powerpoint/2010/main" val="16761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par>
              <p:cTn id="15"/>
            </p:par>
            <p:par>
              <p:cTn id="16"/>
            </p:par>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5143500"/>
            <a:chOff x="-1733797" y="887410"/>
            <a:chExt cx="9144000" cy="5143500"/>
          </a:xfrm>
        </p:grpSpPr>
        <p:pic>
          <p:nvPicPr>
            <p:cNvPr id="14" name="Picture 13">
              <a:extLst>
                <a:ext uri="{FF2B5EF4-FFF2-40B4-BE49-F238E27FC236}">
                  <a16:creationId xmlns="" xmlns:a16="http://schemas.microsoft.com/office/drawing/2014/main" id="{0F7BBFAA-8092-F94B-BBCB-C6C35677697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tretch>
              <a:fillRect/>
            </a:stretch>
          </p:blipFill>
          <p:spPr>
            <a:xfrm>
              <a:off x="-1733797" y="887410"/>
              <a:ext cx="9144000" cy="5143500"/>
            </a:xfrm>
            <a:prstGeom prst="rect">
              <a:avLst/>
            </a:prstGeom>
          </p:spPr>
        </p:pic>
        <p:sp>
          <p:nvSpPr>
            <p:cNvPr id="15" name="Rectangle 14">
              <a:extLst>
                <a:ext uri="{FF2B5EF4-FFF2-40B4-BE49-F238E27FC236}">
                  <a16:creationId xmlns="" xmlns:a16="http://schemas.microsoft.com/office/drawing/2014/main" id="{7BCD3953-525F-FC4F-92C4-D844408057DF}"/>
                </a:ext>
              </a:extLst>
            </p:cNvPr>
            <p:cNvSpPr/>
            <p:nvPr/>
          </p:nvSpPr>
          <p:spPr>
            <a:xfrm>
              <a:off x="-1733797" y="887410"/>
              <a:ext cx="9144000" cy="5143499"/>
            </a:xfrm>
            <a:prstGeom prst="rect">
              <a:avLst/>
            </a:prstGeom>
            <a:solidFill>
              <a:srgbClr val="013360">
                <a:alpha val="65098"/>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22" name="Rectangle 21"/>
          <p:cNvSpPr/>
          <p:nvPr/>
        </p:nvSpPr>
        <p:spPr>
          <a:xfrm>
            <a:off x="6095773" y="-834"/>
            <a:ext cx="3048227" cy="514433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47657" y="-417"/>
            <a:ext cx="3048227" cy="514391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6" y="0"/>
            <a:ext cx="3048227" cy="514391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a:lum bright="70000" contrast="-70000"/>
          </a:blip>
          <a:srcRect l="44400" r="28995"/>
          <a:stretch/>
        </p:blipFill>
        <p:spPr>
          <a:xfrm>
            <a:off x="6765699" y="2100375"/>
            <a:ext cx="2111188" cy="847977"/>
          </a:xfrm>
          <a:prstGeom prst="rect">
            <a:avLst/>
          </a:prstGeom>
        </p:spPr>
      </p:pic>
      <p:pic>
        <p:nvPicPr>
          <p:cNvPr id="21" name="Picture 20"/>
          <p:cNvPicPr>
            <a:picLocks noChangeAspect="1"/>
          </p:cNvPicPr>
          <p:nvPr/>
        </p:nvPicPr>
        <p:blipFill>
          <a:blip r:embed="rId6">
            <a:lum bright="70000" contrast="-70000"/>
          </a:blip>
          <a:stretch>
            <a:fillRect/>
          </a:stretch>
        </p:blipFill>
        <p:spPr>
          <a:xfrm>
            <a:off x="6765699" y="3367481"/>
            <a:ext cx="1920240" cy="746760"/>
          </a:xfrm>
          <a:prstGeom prst="rect">
            <a:avLst/>
          </a:prstGeom>
        </p:spPr>
      </p:pic>
      <p:sp>
        <p:nvSpPr>
          <p:cNvPr id="12" name="Rectangle 11"/>
          <p:cNvSpPr/>
          <p:nvPr/>
        </p:nvSpPr>
        <p:spPr>
          <a:xfrm>
            <a:off x="3519238" y="444963"/>
            <a:ext cx="2105063" cy="1384995"/>
          </a:xfrm>
          <a:prstGeom prst="rect">
            <a:avLst/>
          </a:prstGeom>
        </p:spPr>
        <p:txBody>
          <a:bodyPr wrap="none">
            <a:spAutoFit/>
          </a:bodyPr>
          <a:lstStyle/>
          <a:p>
            <a:pPr algn="l"/>
            <a:r>
              <a:rPr lang="en-US" sz="2800" dirty="0" smtClean="0">
                <a:solidFill>
                  <a:schemeClr val="bg1"/>
                </a:solidFill>
                <a:latin typeface="Hind" charset="0"/>
                <a:ea typeface="Hind" charset="0"/>
                <a:cs typeface="Hind" charset="0"/>
              </a:rPr>
              <a:t>2</a:t>
            </a:r>
            <a:r>
              <a:rPr lang="en-US" sz="2800" baseline="30000" dirty="0" smtClean="0">
                <a:solidFill>
                  <a:schemeClr val="bg1"/>
                </a:solidFill>
                <a:latin typeface="Hind" charset="0"/>
                <a:ea typeface="Hind" charset="0"/>
                <a:cs typeface="Hind" charset="0"/>
              </a:rPr>
              <a:t>nd</a:t>
            </a:r>
            <a:r>
              <a:rPr lang="en-US" sz="2800" dirty="0" smtClean="0">
                <a:solidFill>
                  <a:schemeClr val="bg1"/>
                </a:solidFill>
                <a:latin typeface="Hind" charset="0"/>
                <a:ea typeface="Hind" charset="0"/>
                <a:cs typeface="Hind" charset="0"/>
              </a:rPr>
              <a:t> </a:t>
            </a:r>
            <a:r>
              <a:rPr lang="en-US" sz="2800" smtClean="0">
                <a:solidFill>
                  <a:schemeClr val="bg1"/>
                </a:solidFill>
                <a:latin typeface="Hind" charset="0"/>
                <a:ea typeface="Hind" charset="0"/>
                <a:cs typeface="Hind" charset="0"/>
              </a:rPr>
              <a:t>order </a:t>
            </a:r>
            <a:br>
              <a:rPr lang="en-US" sz="2800" smtClean="0">
                <a:solidFill>
                  <a:schemeClr val="bg1"/>
                </a:solidFill>
                <a:latin typeface="Hind" charset="0"/>
                <a:ea typeface="Hind" charset="0"/>
                <a:cs typeface="Hind" charset="0"/>
              </a:rPr>
            </a:br>
            <a:r>
              <a:rPr lang="en-US" sz="2800" b="1" smtClean="0">
                <a:solidFill>
                  <a:schemeClr val="bg1"/>
                </a:solidFill>
                <a:latin typeface="Hind" charset="0"/>
                <a:ea typeface="Hind" charset="0"/>
                <a:cs typeface="Hind" charset="0"/>
              </a:rPr>
              <a:t>pair-wise</a:t>
            </a:r>
            <a:endParaRPr lang="en-US" sz="2800" b="1" dirty="0">
              <a:solidFill>
                <a:schemeClr val="bg1"/>
              </a:solidFill>
              <a:latin typeface="Hind" charset="0"/>
              <a:ea typeface="Hind" charset="0"/>
              <a:cs typeface="Hind" charset="0"/>
            </a:endParaRPr>
          </a:p>
          <a:p>
            <a:pPr algn="l"/>
            <a:r>
              <a:rPr lang="en-US" sz="2800" b="1" dirty="0" smtClean="0">
                <a:solidFill>
                  <a:schemeClr val="bg1"/>
                </a:solidFill>
                <a:latin typeface="Hind" charset="0"/>
                <a:ea typeface="Hind" charset="0"/>
                <a:cs typeface="Hind" charset="0"/>
              </a:rPr>
              <a:t>correlations</a:t>
            </a:r>
            <a:endParaRPr lang="en-GB" sz="2400" b="1" dirty="0">
              <a:latin typeface="Hind" charset="0"/>
              <a:ea typeface="Hind" charset="0"/>
              <a:cs typeface="Hind" charset="0"/>
            </a:endParaRPr>
          </a:p>
        </p:txBody>
      </p:sp>
      <p:sp>
        <p:nvSpPr>
          <p:cNvPr id="26" name="Rectangle 25"/>
          <p:cNvSpPr/>
          <p:nvPr/>
        </p:nvSpPr>
        <p:spPr>
          <a:xfrm>
            <a:off x="192388" y="439529"/>
            <a:ext cx="2855269" cy="1384995"/>
          </a:xfrm>
          <a:prstGeom prst="rect">
            <a:avLst/>
          </a:prstGeom>
        </p:spPr>
        <p:txBody>
          <a:bodyPr wrap="none">
            <a:spAutoFit/>
          </a:bodyPr>
          <a:lstStyle/>
          <a:p>
            <a:pPr algn="l"/>
            <a:r>
              <a:rPr lang="en-US" sz="2800" b="1" dirty="0" smtClean="0">
                <a:solidFill>
                  <a:schemeClr val="bg1"/>
                </a:solidFill>
                <a:latin typeface="Hind" charset="0"/>
                <a:ea typeface="Hind" charset="0"/>
                <a:cs typeface="Hind" charset="0"/>
              </a:rPr>
              <a:t>1</a:t>
            </a:r>
            <a:r>
              <a:rPr lang="en-US" sz="2800" b="1" baseline="30000" dirty="0" smtClean="0">
                <a:solidFill>
                  <a:schemeClr val="bg1"/>
                </a:solidFill>
                <a:latin typeface="Hind" charset="0"/>
                <a:ea typeface="Hind" charset="0"/>
                <a:cs typeface="Hind" charset="0"/>
              </a:rPr>
              <a:t>st</a:t>
            </a:r>
            <a:r>
              <a:rPr lang="en-US" sz="2800" b="1" dirty="0" smtClean="0">
                <a:solidFill>
                  <a:schemeClr val="bg1"/>
                </a:solidFill>
                <a:latin typeface="Hind" charset="0"/>
                <a:ea typeface="Hind" charset="0"/>
                <a:cs typeface="Hind" charset="0"/>
              </a:rPr>
              <a:t> </a:t>
            </a:r>
            <a:r>
              <a:rPr lang="en-US" sz="2800" dirty="0" smtClean="0">
                <a:solidFill>
                  <a:schemeClr val="bg1"/>
                </a:solidFill>
                <a:latin typeface="Hind" charset="0"/>
                <a:ea typeface="Hind" charset="0"/>
                <a:cs typeface="Hind" charset="0"/>
              </a:rPr>
              <a:t>order</a:t>
            </a:r>
            <a:r>
              <a:rPr lang="en-US" sz="2800" b="1" dirty="0" smtClean="0">
                <a:solidFill>
                  <a:schemeClr val="bg1"/>
                </a:solidFill>
                <a:latin typeface="Hind" charset="0"/>
                <a:ea typeface="Hind" charset="0"/>
                <a:cs typeface="Hind" charset="0"/>
              </a:rPr>
              <a:t> </a:t>
            </a:r>
            <a:br>
              <a:rPr lang="en-US" sz="2800" b="1" dirty="0" smtClean="0">
                <a:solidFill>
                  <a:schemeClr val="bg1"/>
                </a:solidFill>
                <a:latin typeface="Hind" charset="0"/>
                <a:ea typeface="Hind" charset="0"/>
                <a:cs typeface="Hind" charset="0"/>
              </a:rPr>
            </a:br>
            <a:r>
              <a:rPr lang="en-US" sz="2800" b="1" dirty="0" smtClean="0">
                <a:solidFill>
                  <a:schemeClr val="bg1"/>
                </a:solidFill>
                <a:latin typeface="Hind" charset="0"/>
                <a:ea typeface="Hind" charset="0"/>
                <a:cs typeface="Hind" charset="0"/>
              </a:rPr>
              <a:t>correlations </a:t>
            </a:r>
            <a:r>
              <a:rPr lang="en-US" sz="2800" dirty="0" smtClean="0">
                <a:solidFill>
                  <a:schemeClr val="bg1"/>
                </a:solidFill>
                <a:latin typeface="Hind" charset="0"/>
                <a:ea typeface="Hind" charset="0"/>
                <a:cs typeface="Hind" charset="0"/>
              </a:rPr>
              <a:t>by</a:t>
            </a:r>
            <a:r>
              <a:rPr lang="en-US" sz="2800" b="1" dirty="0" smtClean="0">
                <a:solidFill>
                  <a:schemeClr val="bg1"/>
                </a:solidFill>
                <a:latin typeface="Hind" charset="0"/>
                <a:ea typeface="Hind" charset="0"/>
                <a:cs typeface="Hind" charset="0"/>
              </a:rPr>
              <a:t> </a:t>
            </a:r>
            <a:br>
              <a:rPr lang="en-US" sz="2800" b="1" dirty="0" smtClean="0">
                <a:solidFill>
                  <a:schemeClr val="bg1"/>
                </a:solidFill>
                <a:latin typeface="Hind" charset="0"/>
                <a:ea typeface="Hind" charset="0"/>
                <a:cs typeface="Hind" charset="0"/>
              </a:rPr>
            </a:br>
            <a:r>
              <a:rPr lang="en-US" sz="2800" b="1" dirty="0" smtClean="0">
                <a:solidFill>
                  <a:schemeClr val="bg1"/>
                </a:solidFill>
                <a:latin typeface="Hind" charset="0"/>
                <a:ea typeface="Hind" charset="0"/>
                <a:cs typeface="Hind" charset="0"/>
              </a:rPr>
              <a:t>warp/ algorithm</a:t>
            </a:r>
            <a:endParaRPr lang="en-GB" sz="2400" dirty="0">
              <a:latin typeface="Hind" charset="0"/>
              <a:ea typeface="Hind" charset="0"/>
              <a:cs typeface="Hind" charset="0"/>
            </a:endParaRPr>
          </a:p>
        </p:txBody>
      </p:sp>
      <p:sp>
        <p:nvSpPr>
          <p:cNvPr id="27" name="Rectangle 26"/>
          <p:cNvSpPr/>
          <p:nvPr/>
        </p:nvSpPr>
        <p:spPr>
          <a:xfrm>
            <a:off x="6713607" y="439529"/>
            <a:ext cx="1786066" cy="1384995"/>
          </a:xfrm>
          <a:prstGeom prst="rect">
            <a:avLst/>
          </a:prstGeom>
        </p:spPr>
        <p:txBody>
          <a:bodyPr wrap="none">
            <a:spAutoFit/>
          </a:bodyPr>
          <a:lstStyle/>
          <a:p>
            <a:pPr algn="l"/>
            <a:r>
              <a:rPr lang="en-US" sz="2800" dirty="0" smtClean="0">
                <a:solidFill>
                  <a:schemeClr val="bg1"/>
                </a:solidFill>
                <a:latin typeface="Hind" charset="0"/>
                <a:ea typeface="Hind" charset="0"/>
                <a:cs typeface="Hind" charset="0"/>
              </a:rPr>
              <a:t>Study in</a:t>
            </a:r>
          </a:p>
          <a:p>
            <a:pPr algn="l"/>
            <a:r>
              <a:rPr lang="en-US" sz="2800" b="1" dirty="0">
                <a:solidFill>
                  <a:schemeClr val="bg1"/>
                </a:solidFill>
                <a:latin typeface="Hind" charset="0"/>
                <a:ea typeface="Hind" charset="0"/>
                <a:cs typeface="Hind" charset="0"/>
              </a:rPr>
              <a:t>s</a:t>
            </a:r>
            <a:r>
              <a:rPr lang="en-US" sz="2800" b="1" dirty="0" smtClean="0">
                <a:solidFill>
                  <a:schemeClr val="bg1"/>
                </a:solidFill>
                <a:latin typeface="Hind" charset="0"/>
                <a:ea typeface="Hind" charset="0"/>
                <a:cs typeface="Hind" charset="0"/>
              </a:rPr>
              <a:t>patial or </a:t>
            </a:r>
            <a:br>
              <a:rPr lang="en-US" sz="2800" b="1" dirty="0" smtClean="0">
                <a:solidFill>
                  <a:schemeClr val="bg1"/>
                </a:solidFill>
                <a:latin typeface="Hind" charset="0"/>
                <a:ea typeface="Hind" charset="0"/>
                <a:cs typeface="Hind" charset="0"/>
              </a:rPr>
            </a:br>
            <a:r>
              <a:rPr lang="en-US" sz="2800" b="1" dirty="0" smtClean="0">
                <a:solidFill>
                  <a:schemeClr val="bg1"/>
                </a:solidFill>
                <a:latin typeface="Hind" charset="0"/>
                <a:ea typeface="Hind" charset="0"/>
                <a:cs typeface="Hind" charset="0"/>
              </a:rPr>
              <a:t>spectral</a:t>
            </a:r>
            <a:endParaRPr lang="en-GB" sz="2400" dirty="0">
              <a:latin typeface="Hind" charset="0"/>
              <a:ea typeface="Hind" charset="0"/>
              <a:cs typeface="Hind" charset="0"/>
            </a:endParaRPr>
          </a:p>
        </p:txBody>
      </p:sp>
      <p:pic>
        <p:nvPicPr>
          <p:cNvPr id="30" name="Picture 29"/>
          <p:cNvPicPr>
            <a:picLocks noChangeAspect="1"/>
          </p:cNvPicPr>
          <p:nvPr/>
        </p:nvPicPr>
        <p:blipFill>
          <a:blip r:embed="rId7">
            <a:lum bright="70000" contrast="-70000"/>
          </a:blip>
          <a:stretch>
            <a:fillRect/>
          </a:stretch>
        </p:blipFill>
        <p:spPr>
          <a:xfrm>
            <a:off x="1084838" y="3672811"/>
            <a:ext cx="877638" cy="918488"/>
          </a:xfrm>
          <a:prstGeom prst="rect">
            <a:avLst/>
          </a:prstGeom>
        </p:spPr>
      </p:pic>
      <p:grpSp>
        <p:nvGrpSpPr>
          <p:cNvPr id="32" name="Group 31"/>
          <p:cNvGrpSpPr/>
          <p:nvPr/>
        </p:nvGrpSpPr>
        <p:grpSpPr>
          <a:xfrm rot="5400000">
            <a:off x="1501036" y="3150349"/>
            <a:ext cx="504000" cy="458760"/>
            <a:chOff x="3119720" y="1499326"/>
            <a:chExt cx="1516530" cy="1082510"/>
          </a:xfrm>
        </p:grpSpPr>
        <p:pic>
          <p:nvPicPr>
            <p:cNvPr id="33" name="Picture 32"/>
            <p:cNvPicPr>
              <a:picLocks noChangeAspect="1"/>
            </p:cNvPicPr>
            <p:nvPr/>
          </p:nvPicPr>
          <p:blipFill>
            <a:blip r:embed="rId8">
              <a:lum bright="70000" contrast="-70000"/>
            </a:blip>
            <a:stretch>
              <a:fillRect/>
            </a:stretch>
          </p:blipFill>
          <p:spPr>
            <a:xfrm rot="16200000">
              <a:off x="3644034" y="1625625"/>
              <a:ext cx="851807" cy="599210"/>
            </a:xfrm>
            <a:prstGeom prst="rect">
              <a:avLst/>
            </a:prstGeom>
          </p:spPr>
        </p:pic>
        <p:cxnSp>
          <p:nvCxnSpPr>
            <p:cNvPr id="34" name="Straight Arrow Connector 33"/>
            <p:cNvCxnSpPr/>
            <p:nvPr/>
          </p:nvCxnSpPr>
          <p:spPr>
            <a:xfrm flipV="1">
              <a:off x="3119720" y="2581836"/>
              <a:ext cx="1516530" cy="0"/>
            </a:xfrm>
            <a:prstGeom prst="straightConnector1">
              <a:avLst/>
            </a:prstGeom>
            <a:noFill/>
            <a:ln w="28575" cap="flat">
              <a:solidFill>
                <a:schemeClr val="bg1"/>
              </a:solidFill>
              <a:prstDash val="solid"/>
              <a:miter lim="400000"/>
              <a:tailEnd type="triangle"/>
            </a:ln>
            <a:effectLst/>
          </p:spPr>
          <p:style>
            <a:lnRef idx="0">
              <a:scrgbClr r="0" g="0" b="0"/>
            </a:lnRef>
            <a:fillRef idx="0">
              <a:scrgbClr r="0" g="0" b="0"/>
            </a:fillRef>
            <a:effectRef idx="0">
              <a:scrgbClr r="0" g="0" b="0"/>
            </a:effectRef>
            <a:fontRef idx="none"/>
          </p:style>
        </p:cxnSp>
      </p:grpSp>
      <p:grpSp>
        <p:nvGrpSpPr>
          <p:cNvPr id="25" name="Group 24"/>
          <p:cNvGrpSpPr/>
          <p:nvPr/>
        </p:nvGrpSpPr>
        <p:grpSpPr>
          <a:xfrm>
            <a:off x="1109656" y="2291465"/>
            <a:ext cx="828000" cy="828000"/>
            <a:chOff x="-352200" y="4271408"/>
            <a:chExt cx="1667435" cy="1821866"/>
          </a:xfrm>
          <a:solidFill>
            <a:schemeClr val="bg1"/>
          </a:solidFill>
        </p:grpSpPr>
        <p:sp>
          <p:nvSpPr>
            <p:cNvPr id="28" name="Rectangle 27"/>
            <p:cNvSpPr/>
            <p:nvPr/>
          </p:nvSpPr>
          <p:spPr>
            <a:xfrm>
              <a:off x="-352200" y="4271408"/>
              <a:ext cx="1667435" cy="1821866"/>
            </a:xfrm>
            <a:prstGeom prst="rect">
              <a:avLst/>
            </a:prstGeom>
            <a:no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GB" sz="3500" b="0" i="0" u="none" strike="noStrike" cap="none" spc="0" normalizeH="0" baseline="0" dirty="0">
                <a:ln>
                  <a:noFill/>
                </a:ln>
                <a:solidFill>
                  <a:srgbClr val="000000"/>
                </a:solidFill>
                <a:effectLst/>
                <a:uFillTx/>
                <a:latin typeface="+mj-lt"/>
                <a:ea typeface="+mj-ea"/>
                <a:cs typeface="+mj-cs"/>
                <a:sym typeface="Helvetica Neue Light"/>
              </a:endParaRPr>
            </a:p>
          </p:txBody>
        </p:sp>
        <p:grpSp>
          <p:nvGrpSpPr>
            <p:cNvPr id="38" name="Group 37"/>
            <p:cNvGrpSpPr/>
            <p:nvPr/>
          </p:nvGrpSpPr>
          <p:grpSpPr>
            <a:xfrm>
              <a:off x="-233981" y="4546830"/>
              <a:ext cx="1363095" cy="1282190"/>
              <a:chOff x="7340340" y="2233419"/>
              <a:chExt cx="562091" cy="528729"/>
            </a:xfrm>
            <a:grpFill/>
          </p:grpSpPr>
          <p:sp>
            <p:nvSpPr>
              <p:cNvPr id="39" name="Oval 38"/>
              <p:cNvSpPr/>
              <p:nvPr/>
            </p:nvSpPr>
            <p:spPr>
              <a:xfrm>
                <a:off x="7369045" y="2233419"/>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Oval 39"/>
              <p:cNvSpPr/>
              <p:nvPr/>
            </p:nvSpPr>
            <p:spPr>
              <a:xfrm>
                <a:off x="7556340" y="2241322"/>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Oval 40"/>
              <p:cNvSpPr/>
              <p:nvPr/>
            </p:nvSpPr>
            <p:spPr>
              <a:xfrm>
                <a:off x="7559368" y="2454640"/>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2" name="Oval 41"/>
              <p:cNvSpPr/>
              <p:nvPr/>
            </p:nvSpPr>
            <p:spPr>
              <a:xfrm>
                <a:off x="7340340" y="2476884"/>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3" name="Oval 42"/>
              <p:cNvSpPr/>
              <p:nvPr/>
            </p:nvSpPr>
            <p:spPr>
              <a:xfrm>
                <a:off x="7697684" y="2650254"/>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4" name="Oval 43"/>
              <p:cNvSpPr/>
              <p:nvPr/>
            </p:nvSpPr>
            <p:spPr>
              <a:xfrm>
                <a:off x="7811728" y="2457322"/>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5" name="Oval 44"/>
              <p:cNvSpPr/>
              <p:nvPr/>
            </p:nvSpPr>
            <p:spPr>
              <a:xfrm>
                <a:off x="7812745" y="2239488"/>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6" name="Oval 45"/>
              <p:cNvSpPr/>
              <p:nvPr/>
            </p:nvSpPr>
            <p:spPr>
              <a:xfrm>
                <a:off x="7448340" y="2664156"/>
                <a:ext cx="89686" cy="97992"/>
              </a:xfrm>
              <a:prstGeom prst="ellipse">
                <a:avLst/>
              </a:prstGeom>
              <a:gr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nvGrpSpPr>
          <p:cNvPr id="85" name="Group 84"/>
          <p:cNvGrpSpPr/>
          <p:nvPr/>
        </p:nvGrpSpPr>
        <p:grpSpPr>
          <a:xfrm>
            <a:off x="3623389" y="2266307"/>
            <a:ext cx="1591972" cy="719999"/>
            <a:chOff x="6803004" y="1327635"/>
            <a:chExt cx="1591972" cy="719999"/>
          </a:xfrm>
          <a:solidFill>
            <a:schemeClr val="bg1"/>
          </a:solidFill>
        </p:grpSpPr>
        <p:grpSp>
          <p:nvGrpSpPr>
            <p:cNvPr id="86" name="Group 85"/>
            <p:cNvGrpSpPr/>
            <p:nvPr/>
          </p:nvGrpSpPr>
          <p:grpSpPr>
            <a:xfrm>
              <a:off x="6803004" y="1327635"/>
              <a:ext cx="721749" cy="719999"/>
              <a:chOff x="5452807" y="2148640"/>
              <a:chExt cx="721749" cy="719999"/>
            </a:xfrm>
            <a:grpFill/>
          </p:grpSpPr>
          <p:sp>
            <p:nvSpPr>
              <p:cNvPr id="88" name="Oval 87"/>
              <p:cNvSpPr/>
              <p:nvPr/>
            </p:nvSpPr>
            <p:spPr>
              <a:xfrm>
                <a:off x="5553282" y="22829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9" name="Oval 88"/>
              <p:cNvSpPr/>
              <p:nvPr/>
            </p:nvSpPr>
            <p:spPr>
              <a:xfrm>
                <a:off x="5705682" y="24353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0" name="Oval 89"/>
              <p:cNvSpPr/>
              <p:nvPr/>
            </p:nvSpPr>
            <p:spPr>
              <a:xfrm>
                <a:off x="5912082" y="22289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1" name="Oval 90"/>
              <p:cNvSpPr/>
              <p:nvPr/>
            </p:nvSpPr>
            <p:spPr>
              <a:xfrm>
                <a:off x="5813682" y="2435117"/>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2" name="Oval 91"/>
              <p:cNvSpPr/>
              <p:nvPr/>
            </p:nvSpPr>
            <p:spPr>
              <a:xfrm>
                <a:off x="5676078" y="26749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3" name="Oval 92"/>
              <p:cNvSpPr/>
              <p:nvPr/>
            </p:nvSpPr>
            <p:spPr>
              <a:xfrm>
                <a:off x="5936478" y="25669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4" name="Oval 93"/>
              <p:cNvSpPr/>
              <p:nvPr/>
            </p:nvSpPr>
            <p:spPr>
              <a:xfrm>
                <a:off x="5990478" y="24353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5" name="Rectangle 94"/>
              <p:cNvSpPr/>
              <p:nvPr/>
            </p:nvSpPr>
            <p:spPr>
              <a:xfrm>
                <a:off x="5452807" y="2148640"/>
                <a:ext cx="721749" cy="719999"/>
              </a:xfrm>
              <a:prstGeom prst="rect">
                <a:avLst/>
              </a:prstGeom>
              <a:noFill/>
              <a:ln w="19050" cap="flat" cmpd="sng">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6" name="Oval 95"/>
              <p:cNvSpPr/>
              <p:nvPr/>
            </p:nvSpPr>
            <p:spPr>
              <a:xfrm>
                <a:off x="5499282" y="25877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87" name="Picture 86"/>
            <p:cNvPicPr>
              <a:picLocks noChangeAspect="1"/>
            </p:cNvPicPr>
            <p:nvPr/>
          </p:nvPicPr>
          <p:blipFill>
            <a:blip r:embed="rId9">
              <a:lum bright="70000" contrast="-70000"/>
            </a:blip>
            <a:stretch>
              <a:fillRect/>
            </a:stretch>
          </p:blipFill>
          <p:spPr>
            <a:xfrm>
              <a:off x="7671076" y="1541584"/>
              <a:ext cx="723900" cy="292100"/>
            </a:xfrm>
            <a:prstGeom prst="rect">
              <a:avLst/>
            </a:prstGeom>
            <a:noFill/>
            <a:ln>
              <a:noFill/>
            </a:ln>
          </p:spPr>
        </p:pic>
      </p:grpSp>
      <p:grpSp>
        <p:nvGrpSpPr>
          <p:cNvPr id="97" name="Group 96"/>
          <p:cNvGrpSpPr/>
          <p:nvPr/>
        </p:nvGrpSpPr>
        <p:grpSpPr>
          <a:xfrm>
            <a:off x="3623389" y="3067944"/>
            <a:ext cx="1591972" cy="719999"/>
            <a:chOff x="6803004" y="2129272"/>
            <a:chExt cx="1591972" cy="719999"/>
          </a:xfrm>
          <a:solidFill>
            <a:schemeClr val="bg1"/>
          </a:solidFill>
        </p:grpSpPr>
        <p:grpSp>
          <p:nvGrpSpPr>
            <p:cNvPr id="98" name="Group 97"/>
            <p:cNvGrpSpPr/>
            <p:nvPr/>
          </p:nvGrpSpPr>
          <p:grpSpPr>
            <a:xfrm>
              <a:off x="6803004" y="2129272"/>
              <a:ext cx="721749" cy="719999"/>
              <a:chOff x="6326956" y="2148640"/>
              <a:chExt cx="721749" cy="719999"/>
            </a:xfrm>
            <a:grpFill/>
          </p:grpSpPr>
          <p:sp>
            <p:nvSpPr>
              <p:cNvPr id="100" name="Oval 99"/>
              <p:cNvSpPr/>
              <p:nvPr/>
            </p:nvSpPr>
            <p:spPr>
              <a:xfrm>
                <a:off x="6427431" y="2231861"/>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1" name="Oval 100"/>
              <p:cNvSpPr/>
              <p:nvPr/>
            </p:nvSpPr>
            <p:spPr>
              <a:xfrm>
                <a:off x="6506726" y="2298792"/>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2" name="Oval 101"/>
              <p:cNvSpPr/>
              <p:nvPr/>
            </p:nvSpPr>
            <p:spPr>
              <a:xfrm>
                <a:off x="6763131" y="25101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3" name="Oval 102"/>
              <p:cNvSpPr/>
              <p:nvPr/>
            </p:nvSpPr>
            <p:spPr>
              <a:xfrm>
                <a:off x="6398726" y="2349322"/>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4" name="Oval 103"/>
              <p:cNvSpPr/>
              <p:nvPr/>
            </p:nvSpPr>
            <p:spPr>
              <a:xfrm>
                <a:off x="6726728" y="26957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5" name="Oval 104"/>
              <p:cNvSpPr/>
              <p:nvPr/>
            </p:nvSpPr>
            <p:spPr>
              <a:xfrm>
                <a:off x="6672728" y="25877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6" name="Oval 105"/>
              <p:cNvSpPr/>
              <p:nvPr/>
            </p:nvSpPr>
            <p:spPr>
              <a:xfrm>
                <a:off x="6560726" y="22289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7" name="Rectangle 106"/>
              <p:cNvSpPr/>
              <p:nvPr/>
            </p:nvSpPr>
            <p:spPr>
              <a:xfrm>
                <a:off x="6326956" y="2148640"/>
                <a:ext cx="721749" cy="719999"/>
              </a:xfrm>
              <a:prstGeom prst="rect">
                <a:avLst/>
              </a:prstGeom>
              <a:noFill/>
              <a:ln w="19050" cap="flat" cmpd="sng">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8" name="Oval 107"/>
              <p:cNvSpPr/>
              <p:nvPr/>
            </p:nvSpPr>
            <p:spPr>
              <a:xfrm>
                <a:off x="6780728" y="260859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99" name="Picture 98"/>
            <p:cNvPicPr>
              <a:picLocks noChangeAspect="1"/>
            </p:cNvPicPr>
            <p:nvPr/>
          </p:nvPicPr>
          <p:blipFill>
            <a:blip r:embed="rId10">
              <a:lum bright="70000" contrast="-70000"/>
            </a:blip>
            <a:stretch>
              <a:fillRect/>
            </a:stretch>
          </p:blipFill>
          <p:spPr>
            <a:xfrm>
              <a:off x="7671076" y="2343221"/>
              <a:ext cx="723900" cy="292100"/>
            </a:xfrm>
            <a:prstGeom prst="rect">
              <a:avLst/>
            </a:prstGeom>
            <a:noFill/>
            <a:ln>
              <a:noFill/>
            </a:ln>
          </p:spPr>
        </p:pic>
      </p:grpSp>
      <p:grpSp>
        <p:nvGrpSpPr>
          <p:cNvPr id="109" name="Group 108"/>
          <p:cNvGrpSpPr/>
          <p:nvPr/>
        </p:nvGrpSpPr>
        <p:grpSpPr>
          <a:xfrm>
            <a:off x="3623389" y="3869581"/>
            <a:ext cx="1591972" cy="719999"/>
            <a:chOff x="6803004" y="2930909"/>
            <a:chExt cx="1591972" cy="719999"/>
          </a:xfrm>
          <a:solidFill>
            <a:schemeClr val="bg1"/>
          </a:solidFill>
        </p:grpSpPr>
        <p:grpSp>
          <p:nvGrpSpPr>
            <p:cNvPr id="110" name="Group 109"/>
            <p:cNvGrpSpPr/>
            <p:nvPr/>
          </p:nvGrpSpPr>
          <p:grpSpPr>
            <a:xfrm>
              <a:off x="6803004" y="2930909"/>
              <a:ext cx="721749" cy="719999"/>
              <a:chOff x="7268570" y="2150198"/>
              <a:chExt cx="721749" cy="719999"/>
            </a:xfrm>
            <a:grpFill/>
          </p:grpSpPr>
          <p:sp>
            <p:nvSpPr>
              <p:cNvPr id="112" name="Oval 111"/>
              <p:cNvSpPr/>
              <p:nvPr/>
            </p:nvSpPr>
            <p:spPr>
              <a:xfrm>
                <a:off x="7369045" y="2233419"/>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3" name="Oval 112"/>
              <p:cNvSpPr/>
              <p:nvPr/>
            </p:nvSpPr>
            <p:spPr>
              <a:xfrm>
                <a:off x="7556340" y="2241322"/>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4" name="Oval 113"/>
              <p:cNvSpPr/>
              <p:nvPr/>
            </p:nvSpPr>
            <p:spPr>
              <a:xfrm>
                <a:off x="7559368" y="2454640"/>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Oval 114"/>
              <p:cNvSpPr/>
              <p:nvPr/>
            </p:nvSpPr>
            <p:spPr>
              <a:xfrm>
                <a:off x="7340340" y="2476884"/>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6" name="Oval 115"/>
              <p:cNvSpPr/>
              <p:nvPr/>
            </p:nvSpPr>
            <p:spPr>
              <a:xfrm>
                <a:off x="7697684" y="2650254"/>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Oval 116"/>
              <p:cNvSpPr/>
              <p:nvPr/>
            </p:nvSpPr>
            <p:spPr>
              <a:xfrm>
                <a:off x="7811728" y="2457322"/>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8" name="Oval 117"/>
              <p:cNvSpPr/>
              <p:nvPr/>
            </p:nvSpPr>
            <p:spPr>
              <a:xfrm>
                <a:off x="7812745" y="2239488"/>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9" name="Rectangle 118"/>
              <p:cNvSpPr/>
              <p:nvPr/>
            </p:nvSpPr>
            <p:spPr>
              <a:xfrm>
                <a:off x="7268570" y="2150198"/>
                <a:ext cx="721749" cy="719999"/>
              </a:xfrm>
              <a:prstGeom prst="rect">
                <a:avLst/>
              </a:prstGeom>
              <a:noFill/>
              <a:ln w="19050" cap="flat" cmpd="sng">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Oval 119"/>
              <p:cNvSpPr/>
              <p:nvPr/>
            </p:nvSpPr>
            <p:spPr>
              <a:xfrm>
                <a:off x="7448340" y="2664156"/>
                <a:ext cx="108000" cy="108000"/>
              </a:xfrm>
              <a:prstGeom prst="ellipse">
                <a:avLst/>
              </a:prstGeom>
              <a:grp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111" name="Picture 110"/>
            <p:cNvPicPr>
              <a:picLocks noChangeAspect="1"/>
            </p:cNvPicPr>
            <p:nvPr/>
          </p:nvPicPr>
          <p:blipFill>
            <a:blip r:embed="rId11">
              <a:lum bright="70000" contrast="-70000"/>
            </a:blip>
            <a:stretch>
              <a:fillRect/>
            </a:stretch>
          </p:blipFill>
          <p:spPr>
            <a:xfrm>
              <a:off x="7671076" y="3144858"/>
              <a:ext cx="723900" cy="292100"/>
            </a:xfrm>
            <a:prstGeom prst="rect">
              <a:avLst/>
            </a:prstGeom>
            <a:noFill/>
            <a:ln>
              <a:noFill/>
            </a:ln>
          </p:spPr>
        </p:pic>
      </p:grpSp>
    </p:spTree>
    <p:extLst>
      <p:ext uri="{BB962C8B-B14F-4D97-AF65-F5344CB8AC3E}">
        <p14:creationId xmlns:p14="http://schemas.microsoft.com/office/powerpoint/2010/main" val="15813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3F76EC3-3642-E444-BF98-4F16C6EAAFFB}"/>
              </a:ext>
            </a:extLst>
          </p:cNvPr>
          <p:cNvPicPr>
            <a:picLocks noChangeAspect="1"/>
          </p:cNvPicPr>
          <p:nvPr/>
        </p:nvPicPr>
        <p:blipFill rotWithShape="1">
          <a:blip r:embed="rId3"/>
          <a:srcRect b="25875"/>
          <a:stretch/>
        </p:blipFill>
        <p:spPr>
          <a:xfrm>
            <a:off x="0" y="0"/>
            <a:ext cx="9144000" cy="5143499"/>
          </a:xfrm>
          <a:prstGeom prst="rect">
            <a:avLst/>
          </a:prstGeom>
        </p:spPr>
      </p:pic>
      <p:sp>
        <p:nvSpPr>
          <p:cNvPr id="9" name="Rectangle 8">
            <a:extLst>
              <a:ext uri="{FF2B5EF4-FFF2-40B4-BE49-F238E27FC236}">
                <a16:creationId xmlns="" xmlns:a16="http://schemas.microsoft.com/office/drawing/2014/main" id="{7BCD3953-525F-FC4F-92C4-D844408057DF}"/>
              </a:ext>
            </a:extLst>
          </p:cNvPr>
          <p:cNvSpPr/>
          <p:nvPr/>
        </p:nvSpPr>
        <p:spPr>
          <a:xfrm>
            <a:off x="0" y="-1"/>
            <a:ext cx="9144000" cy="5143499"/>
          </a:xfrm>
          <a:prstGeom prst="rect">
            <a:avLst/>
          </a:prstGeom>
          <a:solidFill>
            <a:srgbClr val="002060">
              <a:alpha val="74902"/>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6" name="Group 5"/>
          <p:cNvGrpSpPr/>
          <p:nvPr/>
        </p:nvGrpSpPr>
        <p:grpSpPr>
          <a:xfrm>
            <a:off x="0" y="0"/>
            <a:ext cx="9144000" cy="5143500"/>
            <a:chOff x="-1733797" y="887410"/>
            <a:chExt cx="9144000" cy="5143500"/>
          </a:xfrm>
        </p:grpSpPr>
        <p:pic>
          <p:nvPicPr>
            <p:cNvPr id="14" name="Picture 13">
              <a:extLst>
                <a:ext uri="{FF2B5EF4-FFF2-40B4-BE49-F238E27FC236}">
                  <a16:creationId xmlns="" xmlns:a16="http://schemas.microsoft.com/office/drawing/2014/main" id="{0F7BBFAA-8092-F94B-BBCB-C6C3567769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1733797" y="887410"/>
              <a:ext cx="9144000" cy="5143500"/>
            </a:xfrm>
            <a:prstGeom prst="rect">
              <a:avLst/>
            </a:prstGeom>
          </p:spPr>
        </p:pic>
        <p:sp>
          <p:nvSpPr>
            <p:cNvPr id="15" name="Rectangle 14">
              <a:extLst>
                <a:ext uri="{FF2B5EF4-FFF2-40B4-BE49-F238E27FC236}">
                  <a16:creationId xmlns="" xmlns:a16="http://schemas.microsoft.com/office/drawing/2014/main" id="{7BCD3953-525F-FC4F-92C4-D844408057DF}"/>
                </a:ext>
              </a:extLst>
            </p:cNvPr>
            <p:cNvSpPr/>
            <p:nvPr/>
          </p:nvSpPr>
          <p:spPr>
            <a:xfrm>
              <a:off x="-1733797" y="887410"/>
              <a:ext cx="9144000" cy="5143499"/>
            </a:xfrm>
            <a:prstGeom prst="rect">
              <a:avLst/>
            </a:prstGeom>
            <a:solidFill>
              <a:srgbClr val="013360">
                <a:alpha val="65098"/>
              </a:srgbClr>
            </a:solidFill>
            <a:ln w="12700" cap="flat">
              <a:noFill/>
              <a:miter lim="400000"/>
            </a:ln>
            <a:effectLst>
              <a:outerShdw blurRad="38100" dist="12700" dir="30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406" name="Shape 406"/>
          <p:cNvSpPr>
            <a:spLocks noGrp="1"/>
          </p:cNvSpPr>
          <p:nvPr>
            <p:ph type="title"/>
          </p:nvPr>
        </p:nvSpPr>
        <p:spPr>
          <a:xfrm>
            <a:off x="186835" y="1079609"/>
            <a:ext cx="8353682" cy="2851806"/>
          </a:xfrm>
          <a:prstGeom prst="rect">
            <a:avLst/>
          </a:prstGeom>
        </p:spPr>
        <p:txBody>
          <a:bodyPr>
            <a:normAutofit/>
          </a:bodyPr>
          <a:lstStyle/>
          <a:p>
            <a:pPr defTabSz="284797">
              <a:defRPr sz="1800">
                <a:solidFill>
                  <a:srgbClr val="000000"/>
                </a:solidFill>
              </a:defRPr>
            </a:pPr>
            <a:r>
              <a:rPr lang="en-US" sz="2000" b="1" dirty="0" smtClean="0">
                <a:solidFill>
                  <a:schemeClr val="bg1"/>
                </a:solidFill>
                <a:latin typeface="Lato Black" panose="020F0502020204030203" pitchFamily="34" charset="77"/>
              </a:rPr>
              <a:t>Analysis </a:t>
            </a:r>
            <a:r>
              <a:rPr lang="en-US" sz="2000" b="1" dirty="0">
                <a:solidFill>
                  <a:schemeClr val="bg1"/>
                </a:solidFill>
                <a:latin typeface="Lato Black" panose="020F0502020204030203" pitchFamily="34" charset="77"/>
              </a:rPr>
              <a:t>of Sample Correlations for Monte Carlo </a:t>
            </a:r>
            <a:r>
              <a:rPr lang="en-US" sz="2000" b="1" dirty="0" smtClean="0">
                <a:solidFill>
                  <a:schemeClr val="bg1"/>
                </a:solidFill>
                <a:latin typeface="Lato Black" panose="020F0502020204030203" pitchFamily="34" charset="77"/>
              </a:rPr>
              <a:t>Rendering</a:t>
            </a:r>
            <a:br>
              <a:rPr lang="en-US" sz="2000" b="1" dirty="0" smtClean="0">
                <a:solidFill>
                  <a:schemeClr val="bg1"/>
                </a:solidFill>
                <a:latin typeface="Lato Black" panose="020F0502020204030203" pitchFamily="34" charset="77"/>
              </a:rPr>
            </a:br>
            <a:r>
              <a:rPr lang="en-US" sz="2000" b="1" dirty="0" smtClean="0">
                <a:solidFill>
                  <a:schemeClr val="bg1"/>
                </a:solidFill>
                <a:latin typeface="Lato Black" panose="020F0502020204030203" pitchFamily="34" charset="77"/>
              </a:rPr>
              <a:t/>
            </a:r>
            <a:br>
              <a:rPr lang="en-US" sz="2000" b="1" dirty="0" smtClean="0">
                <a:solidFill>
                  <a:schemeClr val="bg1"/>
                </a:solidFill>
                <a:latin typeface="Lato Black" panose="020F0502020204030203" pitchFamily="34" charset="77"/>
              </a:rPr>
            </a:br>
            <a:r>
              <a:rPr lang="en-US" sz="4100" b="1" dirty="0">
                <a:solidFill>
                  <a:schemeClr val="bg1"/>
                </a:solidFill>
                <a:latin typeface="Lato Black" panose="020F0502020204030203" pitchFamily="34" charset="77"/>
              </a:rPr>
              <a:t>SAMPLING </a:t>
            </a:r>
            <a:r>
              <a:rPr lang="en-US" sz="4100" b="1" dirty="0" smtClean="0">
                <a:solidFill>
                  <a:schemeClr val="bg1"/>
                </a:solidFill>
                <a:latin typeface="Lato Black" panose="020F0502020204030203" pitchFamily="34" charset="77"/>
              </a:rPr>
              <a:t>MEASURES &amp; </a:t>
            </a:r>
            <a:r>
              <a:rPr lang="en-US" sz="4100" b="1" dirty="0">
                <a:solidFill>
                  <a:schemeClr val="bg1"/>
                </a:solidFill>
                <a:latin typeface="Lato Black" panose="020F0502020204030203" pitchFamily="34" charset="77"/>
              </a:rPr>
              <a:t/>
            </a:r>
            <a:br>
              <a:rPr lang="en-US" sz="4100" b="1" dirty="0">
                <a:solidFill>
                  <a:schemeClr val="bg1"/>
                </a:solidFill>
                <a:latin typeface="Lato Black" panose="020F0502020204030203" pitchFamily="34" charset="77"/>
              </a:rPr>
            </a:br>
            <a:r>
              <a:rPr lang="en-US" sz="4100" b="1" dirty="0">
                <a:solidFill>
                  <a:schemeClr val="bg1"/>
                </a:solidFill>
                <a:latin typeface="Lato Black" panose="020F0502020204030203" pitchFamily="34" charset="77"/>
              </a:rPr>
              <a:t>ERROR FORMULATIONS</a:t>
            </a:r>
            <a:br>
              <a:rPr lang="en-US" sz="4100" b="1" dirty="0">
                <a:solidFill>
                  <a:schemeClr val="bg1"/>
                </a:solidFill>
                <a:latin typeface="Lato Black" panose="020F0502020204030203" pitchFamily="34" charset="77"/>
              </a:rPr>
            </a:br>
            <a:endParaRPr sz="4100" b="1" dirty="0">
              <a:solidFill>
                <a:schemeClr val="bg1"/>
              </a:solidFill>
              <a:latin typeface="Lato Black" panose="020F0502020204030203" pitchFamily="34" charset="77"/>
            </a:endParaRPr>
          </a:p>
        </p:txBody>
      </p:sp>
      <p:sp>
        <p:nvSpPr>
          <p:cNvPr id="2" name="Rectangle 1"/>
          <p:cNvSpPr/>
          <p:nvPr/>
        </p:nvSpPr>
        <p:spPr>
          <a:xfrm>
            <a:off x="4426485" y="4548729"/>
            <a:ext cx="4572000" cy="461665"/>
          </a:xfrm>
          <a:prstGeom prst="rect">
            <a:avLst/>
          </a:prstGeom>
        </p:spPr>
        <p:txBody>
          <a:bodyPr>
            <a:spAutoFit/>
          </a:bodyPr>
          <a:lstStyle/>
          <a:p>
            <a:pPr lvl="0" algn="r">
              <a:defRPr sz="1800">
                <a:solidFill>
                  <a:srgbClr val="000000"/>
                </a:solidFill>
              </a:defRPr>
            </a:pPr>
            <a:r>
              <a:rPr lang="tr-TR" sz="2400" dirty="0" err="1" smtClean="0">
                <a:solidFill>
                  <a:schemeClr val="bg1"/>
                </a:solidFill>
                <a:latin typeface="+mj-ea"/>
                <a:cs typeface="Hind" panose="02000000000000000000" pitchFamily="2" charset="77"/>
              </a:rPr>
              <a:t>Research</a:t>
            </a:r>
            <a:r>
              <a:rPr lang="tr-TR" sz="2400" dirty="0" smtClean="0">
                <a:solidFill>
                  <a:schemeClr val="bg1"/>
                </a:solidFill>
                <a:latin typeface="+mj-ea"/>
                <a:cs typeface="Hind" panose="02000000000000000000" pitchFamily="2" charset="77"/>
              </a:rPr>
              <a:t> </a:t>
            </a:r>
            <a:r>
              <a:rPr lang="tr-TR" sz="2400" dirty="0" err="1" smtClean="0">
                <a:solidFill>
                  <a:schemeClr val="bg1"/>
                </a:solidFill>
                <a:latin typeface="+mj-ea"/>
                <a:cs typeface="Hind" panose="02000000000000000000" pitchFamily="2" charset="77"/>
              </a:rPr>
              <a:t>Scientist</a:t>
            </a:r>
            <a:endParaRPr lang="tr-TR" sz="2400" dirty="0" smtClean="0">
              <a:solidFill>
                <a:schemeClr val="bg1"/>
              </a:solidFill>
              <a:latin typeface="+mj-ea"/>
              <a:cs typeface="Hind" panose="02000000000000000000" pitchFamily="2" charset="77"/>
            </a:endParaRPr>
          </a:p>
        </p:txBody>
      </p:sp>
      <p:pic>
        <p:nvPicPr>
          <p:cNvPr id="4" name="Picture 3"/>
          <p:cNvPicPr>
            <a:picLocks noChangeAspect="1"/>
          </p:cNvPicPr>
          <p:nvPr/>
        </p:nvPicPr>
        <p:blipFill>
          <a:blip r:embed="rId6"/>
          <a:stretch>
            <a:fillRect/>
          </a:stretch>
        </p:blipFill>
        <p:spPr>
          <a:xfrm>
            <a:off x="186835" y="4251344"/>
            <a:ext cx="2417148" cy="594770"/>
          </a:xfrm>
          <a:prstGeom prst="rect">
            <a:avLst/>
          </a:prstGeom>
        </p:spPr>
      </p:pic>
      <p:sp>
        <p:nvSpPr>
          <p:cNvPr id="3" name="Rectangle 2"/>
          <p:cNvSpPr/>
          <p:nvPr/>
        </p:nvSpPr>
        <p:spPr>
          <a:xfrm>
            <a:off x="6347984" y="4064519"/>
            <a:ext cx="2610010" cy="523220"/>
          </a:xfrm>
          <a:prstGeom prst="rect">
            <a:avLst/>
          </a:prstGeom>
        </p:spPr>
        <p:txBody>
          <a:bodyPr wrap="none">
            <a:spAutoFit/>
          </a:bodyPr>
          <a:lstStyle/>
          <a:p>
            <a:pPr lvl="0" algn="r">
              <a:defRPr sz="1800">
                <a:solidFill>
                  <a:srgbClr val="000000"/>
                </a:solidFill>
              </a:defRPr>
            </a:pPr>
            <a:r>
              <a:rPr lang="tr-TR" sz="2800" b="1" dirty="0">
                <a:solidFill>
                  <a:schemeClr val="bg1"/>
                </a:solidFill>
                <a:latin typeface="Lato Black" panose="020F0502020204030203" pitchFamily="34" charset="77"/>
                <a:cs typeface="Hind" panose="02000000000000000000" pitchFamily="2" charset="77"/>
              </a:rPr>
              <a:t>Cengiz </a:t>
            </a:r>
            <a:r>
              <a:rPr lang="tr-TR" sz="2800" b="1" dirty="0" err="1">
                <a:solidFill>
                  <a:schemeClr val="bg1"/>
                </a:solidFill>
                <a:latin typeface="Lato Black" panose="020F0502020204030203" pitchFamily="34" charset="77"/>
                <a:cs typeface="Hind" panose="02000000000000000000" pitchFamily="2" charset="77"/>
              </a:rPr>
              <a:t>Öztireli</a:t>
            </a:r>
            <a:endParaRPr lang="tr-TR" sz="2800" b="1" dirty="0">
              <a:solidFill>
                <a:schemeClr val="bg1"/>
              </a:solidFill>
              <a:latin typeface="Lato Black" panose="020F0502020204030203" pitchFamily="34" charset="77"/>
              <a:cs typeface="Hind" panose="02000000000000000000" pitchFamily="2" charset="77"/>
            </a:endParaRPr>
          </a:p>
        </p:txBody>
      </p:sp>
      <p:pic>
        <p:nvPicPr>
          <p:cNvPr id="11" name="Picture 10"/>
          <p:cNvPicPr>
            <a:picLocks noChangeAspect="1"/>
          </p:cNvPicPr>
          <p:nvPr/>
        </p:nvPicPr>
        <p:blipFill rotWithShape="1">
          <a:blip r:embed="rId7"/>
          <a:srcRect b="36574"/>
          <a:stretch/>
        </p:blipFill>
        <p:spPr>
          <a:xfrm>
            <a:off x="-36866" y="429699"/>
            <a:ext cx="1313329" cy="555326"/>
          </a:xfrm>
          <a:prstGeom prst="rect">
            <a:avLst/>
          </a:prstGeom>
        </p:spPr>
      </p:pic>
    </p:spTree>
    <p:extLst>
      <p:ext uri="{BB962C8B-B14F-4D97-AF65-F5344CB8AC3E}">
        <p14:creationId xmlns:p14="http://schemas.microsoft.com/office/powerpoint/2010/main" val="123821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Pair</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Function</a:t>
            </a:r>
            <a:endParaRPr sz="3600" b="1" dirty="0"/>
          </a:p>
        </p:txBody>
      </p:sp>
      <p:pic>
        <p:nvPicPr>
          <p:cNvPr id="35" name="Picture 34"/>
          <p:cNvPicPr>
            <a:picLocks noChangeAspect="1"/>
          </p:cNvPicPr>
          <p:nvPr/>
        </p:nvPicPr>
        <p:blipFill rotWithShape="1">
          <a:blip r:embed="rId3"/>
          <a:srcRect l="5134" r="91471"/>
          <a:stretch/>
        </p:blipFill>
        <p:spPr>
          <a:xfrm>
            <a:off x="2853384" y="4061601"/>
            <a:ext cx="261257" cy="1244600"/>
          </a:xfrm>
          <a:prstGeom prst="rect">
            <a:avLst/>
          </a:prstGeom>
        </p:spPr>
      </p:pic>
      <p:grpSp>
        <p:nvGrpSpPr>
          <p:cNvPr id="13" name="Group 12"/>
          <p:cNvGrpSpPr>
            <a:grpSpLocks noChangeAspect="1"/>
          </p:cNvGrpSpPr>
          <p:nvPr/>
        </p:nvGrpSpPr>
        <p:grpSpPr>
          <a:xfrm>
            <a:off x="910800" y="799200"/>
            <a:ext cx="7248145" cy="3978000"/>
            <a:chOff x="1884070" y="1582980"/>
            <a:chExt cx="5475272" cy="3004994"/>
          </a:xfrm>
        </p:grpSpPr>
        <p:pic>
          <p:nvPicPr>
            <p:cNvPr id="14" name="Picture 13"/>
            <p:cNvPicPr>
              <a:picLocks noChangeAspect="1"/>
            </p:cNvPicPr>
            <p:nvPr/>
          </p:nvPicPr>
          <p:blipFill>
            <a:blip r:embed="rId4"/>
            <a:stretch>
              <a:fillRect/>
            </a:stretch>
          </p:blipFill>
          <p:spPr>
            <a:xfrm>
              <a:off x="1884070" y="3802652"/>
              <a:ext cx="114300" cy="228600"/>
            </a:xfrm>
            <a:prstGeom prst="rect">
              <a:avLst/>
            </a:prstGeom>
          </p:spPr>
        </p:pic>
        <p:pic>
          <p:nvPicPr>
            <p:cNvPr id="24" name="Picture 23" descr="F:\Cengiz\ETH\Doktora\Code\WrinkleSynthesis\trunk\AnalysisAndSynthesis\Paper\figures\pcfAndIrregularity\data\Fpo\scatter.eps"/>
            <p:cNvPicPr>
              <a:picLocks noChangeAspect="1" noChangeArrowheads="1"/>
            </p:cNvPicPr>
            <p:nvPr/>
          </p:nvPicPr>
          <p:blipFill>
            <a:blip r:embed="rId5" cstate="print"/>
            <a:srcRect/>
            <a:stretch>
              <a:fillRect/>
            </a:stretch>
          </p:blipFill>
          <p:spPr bwMode="auto">
            <a:xfrm>
              <a:off x="3913958" y="1583179"/>
              <a:ext cx="1558798" cy="1580388"/>
            </a:xfrm>
            <a:prstGeom prst="rect">
              <a:avLst/>
            </a:prstGeom>
            <a:noFill/>
          </p:spPr>
        </p:pic>
        <p:pic>
          <p:nvPicPr>
            <p:cNvPr id="25" name="Picture 24" descr="F:\Cengiz\ETH\Doktora\Code\WrinkleSynthesis\trunk\AnalysisAndSynthesis\Paper\figures\pcfAndIrregularity\data\Fpo\pcf.eps"/>
            <p:cNvPicPr>
              <a:picLocks noChangeAspect="1" noChangeArrowheads="1"/>
            </p:cNvPicPr>
            <p:nvPr/>
          </p:nvPicPr>
          <p:blipFill>
            <a:blip r:embed="rId6" cstate="print"/>
            <a:srcRect/>
            <a:stretch>
              <a:fillRect/>
            </a:stretch>
          </p:blipFill>
          <p:spPr bwMode="auto">
            <a:xfrm>
              <a:off x="3887923" y="3311370"/>
              <a:ext cx="1610868" cy="1276604"/>
            </a:xfrm>
            <a:prstGeom prst="rect">
              <a:avLst/>
            </a:prstGeom>
            <a:noFill/>
          </p:spPr>
        </p:pic>
        <p:pic>
          <p:nvPicPr>
            <p:cNvPr id="26" name="Picture 28" descr="F:\Cengiz\ETH\Doktora\Code\WrinkleSynthesis\trunk\AnalysisAndSynthesis\Paper\figures\pcfAndIrregularity\data\Regular\scatter.eps"/>
            <p:cNvPicPr>
              <a:picLocks noChangeAspect="1" noChangeArrowheads="1"/>
            </p:cNvPicPr>
            <p:nvPr/>
          </p:nvPicPr>
          <p:blipFill>
            <a:blip r:embed="rId7" cstate="print"/>
            <a:srcRect/>
            <a:stretch>
              <a:fillRect/>
            </a:stretch>
          </p:blipFill>
          <p:spPr bwMode="auto">
            <a:xfrm>
              <a:off x="5774509" y="1583179"/>
              <a:ext cx="1558798" cy="1571752"/>
            </a:xfrm>
            <a:prstGeom prst="rect">
              <a:avLst/>
            </a:prstGeom>
            <a:noFill/>
          </p:spPr>
        </p:pic>
        <p:pic>
          <p:nvPicPr>
            <p:cNvPr id="28" name="Picture 31" descr="F:\Cengiz\ETH\Doktora\Code\WrinkleSynthesis\trunk\AnalysisAndSynthesis\Paper\figures\pcfAndIrregularity\data\Regular\pcf.eps"/>
            <p:cNvPicPr>
              <a:picLocks noChangeAspect="1" noChangeArrowheads="1"/>
            </p:cNvPicPr>
            <p:nvPr/>
          </p:nvPicPr>
          <p:blipFill>
            <a:blip r:embed="rId8" cstate="print"/>
            <a:srcRect/>
            <a:stretch>
              <a:fillRect/>
            </a:stretch>
          </p:blipFill>
          <p:spPr bwMode="auto">
            <a:xfrm>
              <a:off x="5748474" y="3311370"/>
              <a:ext cx="1610868" cy="1276604"/>
            </a:xfrm>
            <a:prstGeom prst="rect">
              <a:avLst/>
            </a:prstGeom>
            <a:noFill/>
          </p:spPr>
        </p:pic>
        <p:pic>
          <p:nvPicPr>
            <p:cNvPr id="29" name="Picture 18" descr="F:\Cengiz\ETH\Doktora\Code\WrinkleSynthesis\trunk\AnalysisAndSynthesis\Paper\figures\pcfAndIrregularity\data\Balzer\scatter.eps"/>
            <p:cNvPicPr>
              <a:picLocks noChangeAspect="1" noChangeArrowheads="1"/>
            </p:cNvPicPr>
            <p:nvPr/>
          </p:nvPicPr>
          <p:blipFill>
            <a:blip r:embed="rId9" cstate="print"/>
            <a:srcRect/>
            <a:stretch>
              <a:fillRect/>
            </a:stretch>
          </p:blipFill>
          <p:spPr bwMode="auto">
            <a:xfrm>
              <a:off x="2033862" y="1582980"/>
              <a:ext cx="1593200" cy="1597613"/>
            </a:xfrm>
            <a:prstGeom prst="rect">
              <a:avLst/>
            </a:prstGeom>
            <a:noFill/>
          </p:spPr>
        </p:pic>
        <p:pic>
          <p:nvPicPr>
            <p:cNvPr id="30" name="Picture 19" descr="F:\Cengiz\ETH\Doktora\Code\WrinkleSynthesis\trunk\AnalysisAndSynthesis\Paper\figures\pcfAndIrregularity\data\Balzer\pcf.eps"/>
            <p:cNvPicPr>
              <a:picLocks noChangeAspect="1" noChangeArrowheads="1"/>
            </p:cNvPicPr>
            <p:nvPr/>
          </p:nvPicPr>
          <p:blipFill>
            <a:blip r:embed="rId10" cstate="print"/>
            <a:srcRect/>
            <a:stretch>
              <a:fillRect/>
            </a:stretch>
          </p:blipFill>
          <p:spPr bwMode="auto">
            <a:xfrm>
              <a:off x="2025028" y="3311370"/>
              <a:ext cx="1610868" cy="1276604"/>
            </a:xfrm>
            <a:prstGeom prst="rect">
              <a:avLst/>
            </a:prstGeom>
            <a:noFill/>
          </p:spPr>
        </p:pic>
      </p:grpSp>
      <p:pic>
        <p:nvPicPr>
          <p:cNvPr id="12" name="Picture 11"/>
          <p:cNvPicPr>
            <a:picLocks noChangeAspect="1"/>
          </p:cNvPicPr>
          <p:nvPr/>
        </p:nvPicPr>
        <p:blipFill rotWithShape="1">
          <a:blip r:embed="rId3"/>
          <a:srcRect r="89303"/>
          <a:stretch/>
        </p:blipFill>
        <p:spPr>
          <a:xfrm>
            <a:off x="292173" y="2862204"/>
            <a:ext cx="823281" cy="1244600"/>
          </a:xfrm>
          <a:prstGeom prst="rect">
            <a:avLst/>
          </a:prstGeom>
        </p:spPr>
      </p:pic>
      <p:pic>
        <p:nvPicPr>
          <p:cNvPr id="15" name="Picture 14"/>
          <p:cNvPicPr>
            <a:picLocks noChangeAspect="1"/>
          </p:cNvPicPr>
          <p:nvPr/>
        </p:nvPicPr>
        <p:blipFill rotWithShape="1">
          <a:blip r:embed="rId3"/>
          <a:srcRect l="5134" r="91471"/>
          <a:stretch/>
        </p:blipFill>
        <p:spPr>
          <a:xfrm>
            <a:off x="2862563" y="4048746"/>
            <a:ext cx="261257" cy="1244600"/>
          </a:xfrm>
          <a:prstGeom prst="rect">
            <a:avLst/>
          </a:prstGeom>
        </p:spPr>
      </p:pic>
    </p:spTree>
    <p:extLst>
      <p:ext uri="{BB962C8B-B14F-4D97-AF65-F5344CB8AC3E}">
        <p14:creationId xmlns:p14="http://schemas.microsoft.com/office/powerpoint/2010/main" val="2070550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par>
              <p:cTn id="2"/>
            </p:par>
            <p:par>
              <p:cTn id="3"/>
            </p:par>
            <p:par>
              <p:cTn id="4"/>
            </p:par>
            <p:par>
              <p:cTn id="5"/>
            </p:par>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219" y="2845947"/>
            <a:ext cx="7776972" cy="1337310"/>
            <a:chOff x="129219" y="2845947"/>
            <a:chExt cx="7776972" cy="1337310"/>
          </a:xfrm>
        </p:grpSpPr>
        <p:pic>
          <p:nvPicPr>
            <p:cNvPr id="7" name="Picture 6"/>
            <p:cNvPicPr>
              <a:picLocks noChangeAspect="1"/>
            </p:cNvPicPr>
            <p:nvPr/>
          </p:nvPicPr>
          <p:blipFill>
            <a:blip r:embed="rId3"/>
            <a:stretch>
              <a:fillRect/>
            </a:stretch>
          </p:blipFill>
          <p:spPr>
            <a:xfrm>
              <a:off x="129219" y="2845947"/>
              <a:ext cx="7776972" cy="1337310"/>
            </a:xfrm>
            <a:prstGeom prst="rect">
              <a:avLst/>
            </a:prstGeom>
          </p:spPr>
        </p:pic>
        <p:sp>
          <p:nvSpPr>
            <p:cNvPr id="2" name="Rectangle 1"/>
            <p:cNvSpPr/>
            <p:nvPr/>
          </p:nvSpPr>
          <p:spPr>
            <a:xfrm>
              <a:off x="934497" y="3853543"/>
              <a:ext cx="140677" cy="23111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9" name="Picture 8"/>
            <p:cNvPicPr>
              <a:picLocks noChangeAspect="1"/>
            </p:cNvPicPr>
            <p:nvPr/>
          </p:nvPicPr>
          <p:blipFill rotWithShape="1">
            <a:blip r:embed="rId3"/>
            <a:srcRect l="25514" t="47147" r="73257" b="37713"/>
            <a:stretch/>
          </p:blipFill>
          <p:spPr>
            <a:xfrm>
              <a:off x="979640" y="3882189"/>
              <a:ext cx="95534" cy="202466"/>
            </a:xfrm>
            <a:prstGeom prst="rect">
              <a:avLst/>
            </a:prstGeom>
          </p:spPr>
        </p:pic>
      </p:grpSp>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Campbell’s Theorem</a:t>
            </a:r>
            <a:endParaRPr lang="en-US" sz="2800" i="1" dirty="0" smtClean="0"/>
          </a:p>
          <a:p>
            <a:pPr>
              <a:buNone/>
            </a:pPr>
            <a:r>
              <a:rPr lang="en-US" sz="2800" dirty="0"/>
              <a:t>	</a:t>
            </a:r>
          </a:p>
        </p:txBody>
      </p:sp>
      <p:pic>
        <p:nvPicPr>
          <p:cNvPr id="5" name="Picture 4"/>
          <p:cNvPicPr>
            <a:picLocks noChangeAspect="1"/>
          </p:cNvPicPr>
          <p:nvPr/>
        </p:nvPicPr>
        <p:blipFill>
          <a:blip r:embed="rId4"/>
          <a:stretch>
            <a:fillRect/>
          </a:stretch>
        </p:blipFill>
        <p:spPr>
          <a:xfrm>
            <a:off x="129219" y="1729010"/>
            <a:ext cx="5327066" cy="851920"/>
          </a:xfrm>
          <a:prstGeom prst="rect">
            <a:avLst/>
          </a:prstGeom>
        </p:spPr>
      </p:pic>
      <p:sp>
        <p:nvSpPr>
          <p:cNvPr id="8" name="Rounded Rectangle 7"/>
          <p:cNvSpPr/>
          <p:nvPr/>
        </p:nvSpPr>
        <p:spPr>
          <a:xfrm>
            <a:off x="4304145" y="1888761"/>
            <a:ext cx="732236" cy="525827"/>
          </a:xfrm>
          <a:prstGeom prst="roundRect">
            <a:avLst/>
          </a:prstGeom>
          <a:noFill/>
          <a:ln w="3810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 name="Rounded Rectangle 20"/>
          <p:cNvSpPr/>
          <p:nvPr/>
        </p:nvSpPr>
        <p:spPr>
          <a:xfrm>
            <a:off x="5962073" y="3251688"/>
            <a:ext cx="1108635" cy="525827"/>
          </a:xfrm>
          <a:prstGeom prst="roundRect">
            <a:avLst/>
          </a:prstGeom>
          <a:noFill/>
          <a:ln w="3810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106901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bldLst>
      <p:bldP spid="8"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First order</a:t>
            </a:r>
            <a:endParaRPr lang="en-US" sz="2800" i="1" dirty="0" smtClean="0"/>
          </a:p>
          <a:p>
            <a:pPr>
              <a:buNone/>
            </a:pPr>
            <a:r>
              <a:rPr lang="en-US" sz="2800" dirty="0"/>
              <a:t>	</a:t>
            </a:r>
          </a:p>
        </p:txBody>
      </p:sp>
      <p:pic>
        <p:nvPicPr>
          <p:cNvPr id="2" name="Picture 1"/>
          <p:cNvPicPr>
            <a:picLocks noChangeAspect="1"/>
          </p:cNvPicPr>
          <p:nvPr/>
        </p:nvPicPr>
        <p:blipFill rotWithShape="1">
          <a:blip r:embed="rId3"/>
          <a:srcRect r="48239"/>
          <a:stretch/>
        </p:blipFill>
        <p:spPr>
          <a:xfrm>
            <a:off x="129219" y="1341523"/>
            <a:ext cx="4733067" cy="1098468"/>
          </a:xfrm>
          <a:prstGeom prst="rect">
            <a:avLst/>
          </a:prstGeom>
        </p:spPr>
      </p:pic>
      <p:pic>
        <p:nvPicPr>
          <p:cNvPr id="10" name="Picture 9"/>
          <p:cNvPicPr>
            <a:picLocks noChangeAspect="1"/>
          </p:cNvPicPr>
          <p:nvPr/>
        </p:nvPicPr>
        <p:blipFill rotWithShape="1">
          <a:blip r:embed="rId3"/>
          <a:srcRect l="53666" t="-18221" b="-500"/>
          <a:stretch/>
        </p:blipFill>
        <p:spPr>
          <a:xfrm>
            <a:off x="2671335" y="2245513"/>
            <a:ext cx="4236762" cy="1304121"/>
          </a:xfrm>
          <a:prstGeom prst="rect">
            <a:avLst/>
          </a:prstGeom>
        </p:spPr>
      </p:pic>
      <p:grpSp>
        <p:nvGrpSpPr>
          <p:cNvPr id="11" name="Group 10"/>
          <p:cNvGrpSpPr/>
          <p:nvPr/>
        </p:nvGrpSpPr>
        <p:grpSpPr>
          <a:xfrm>
            <a:off x="3193143" y="3718517"/>
            <a:ext cx="2772228" cy="1281292"/>
            <a:chOff x="3193143" y="3718517"/>
            <a:chExt cx="2772228" cy="1281292"/>
          </a:xfrm>
        </p:grpSpPr>
        <p:pic>
          <p:nvPicPr>
            <p:cNvPr id="4" name="Picture 3"/>
            <p:cNvPicPr>
              <a:picLocks noChangeAspect="1"/>
            </p:cNvPicPr>
            <p:nvPr/>
          </p:nvPicPr>
          <p:blipFill>
            <a:blip r:embed="rId4"/>
            <a:stretch>
              <a:fillRect/>
            </a:stretch>
          </p:blipFill>
          <p:spPr>
            <a:xfrm>
              <a:off x="3299079" y="3981431"/>
              <a:ext cx="2545842" cy="891540"/>
            </a:xfrm>
            <a:prstGeom prst="rect">
              <a:avLst/>
            </a:prstGeom>
          </p:spPr>
        </p:pic>
        <p:sp>
          <p:nvSpPr>
            <p:cNvPr id="14" name="Rounded Rectangle 13"/>
            <p:cNvSpPr/>
            <p:nvPr/>
          </p:nvSpPr>
          <p:spPr>
            <a:xfrm>
              <a:off x="3193143" y="3718517"/>
              <a:ext cx="2772228" cy="1281292"/>
            </a:xfrm>
            <a:prstGeom prst="roundRect">
              <a:avLst/>
            </a:prstGeom>
            <a:noFill/>
            <a:ln w="3810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pic>
        <p:nvPicPr>
          <p:cNvPr id="9" name="Picture 8"/>
          <p:cNvPicPr>
            <a:picLocks noChangeAspect="1"/>
          </p:cNvPicPr>
          <p:nvPr/>
        </p:nvPicPr>
        <p:blipFill rotWithShape="1">
          <a:blip r:embed="rId5"/>
          <a:srcRect r="51488"/>
          <a:stretch/>
        </p:blipFill>
        <p:spPr>
          <a:xfrm>
            <a:off x="1801599" y="883906"/>
            <a:ext cx="591456" cy="330200"/>
          </a:xfrm>
          <a:prstGeom prst="rect">
            <a:avLst/>
          </a:prstGeom>
        </p:spPr>
      </p:pic>
      <p:grpSp>
        <p:nvGrpSpPr>
          <p:cNvPr id="17" name="Group 16"/>
          <p:cNvGrpSpPr/>
          <p:nvPr/>
        </p:nvGrpSpPr>
        <p:grpSpPr>
          <a:xfrm>
            <a:off x="129219" y="3718517"/>
            <a:ext cx="4403452" cy="1306999"/>
            <a:chOff x="129219" y="3718517"/>
            <a:chExt cx="4403452" cy="1306999"/>
          </a:xfrm>
        </p:grpSpPr>
        <p:sp>
          <p:nvSpPr>
            <p:cNvPr id="12" name="Text Placeholder 2"/>
            <p:cNvSpPr txBox="1">
              <a:spLocks/>
            </p:cNvSpPr>
            <p:nvPr/>
          </p:nvSpPr>
          <p:spPr>
            <a:xfrm>
              <a:off x="129219" y="3718517"/>
              <a:ext cx="2495752" cy="4319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6"/>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6"/>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6"/>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FontTx/>
                <a:buNone/>
              </a:pPr>
              <a:r>
                <a:rPr lang="en-US" sz="2400" dirty="0" smtClean="0"/>
                <a:t>Point distribution</a:t>
              </a:r>
              <a:endParaRPr lang="en-US" sz="2400" i="1" dirty="0" smtClean="0"/>
            </a:p>
            <a:p>
              <a:pPr>
                <a:buFontTx/>
                <a:buNone/>
              </a:pPr>
              <a:r>
                <a:rPr lang="en-US" sz="2400" dirty="0" smtClean="0"/>
                <a:t>	</a:t>
              </a:r>
              <a:endParaRPr lang="en-US" sz="2400" dirty="0"/>
            </a:p>
          </p:txBody>
        </p:sp>
        <p:sp>
          <p:nvSpPr>
            <p:cNvPr id="13" name="Text Placeholder 2"/>
            <p:cNvSpPr txBox="1">
              <a:spLocks/>
            </p:cNvSpPr>
            <p:nvPr/>
          </p:nvSpPr>
          <p:spPr>
            <a:xfrm>
              <a:off x="129219" y="4322998"/>
              <a:ext cx="2417336" cy="70251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6"/>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6"/>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6"/>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6"/>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FontTx/>
                <a:buNone/>
              </a:pPr>
              <a:r>
                <a:rPr lang="en-US" sz="2400" dirty="0" smtClean="0"/>
                <a:t>Number of point distributions</a:t>
              </a:r>
              <a:endParaRPr lang="en-US" sz="2400" i="1" dirty="0" smtClean="0"/>
            </a:p>
            <a:p>
              <a:pPr>
                <a:buFontTx/>
                <a:buNone/>
              </a:pPr>
              <a:r>
                <a:rPr lang="en-US" sz="2400" dirty="0" smtClean="0"/>
                <a:t>	</a:t>
              </a:r>
              <a:endParaRPr lang="en-US" sz="2400" dirty="0"/>
            </a:p>
          </p:txBody>
        </p:sp>
        <p:cxnSp>
          <p:nvCxnSpPr>
            <p:cNvPr id="15" name="Straight Arrow Connector 14"/>
            <p:cNvCxnSpPr/>
            <p:nvPr/>
          </p:nvCxnSpPr>
          <p:spPr>
            <a:xfrm>
              <a:off x="2393055" y="3903406"/>
              <a:ext cx="1992132" cy="344129"/>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V="1">
              <a:off x="2393055" y="4640826"/>
              <a:ext cx="2139616" cy="39329"/>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65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839200" cy="1619250"/>
          </a:xfrm>
        </p:spPr>
        <p:txBody>
          <a:bodyPr/>
          <a:lstStyle/>
          <a:p>
            <a:pPr>
              <a:buNone/>
            </a:pPr>
            <a:r>
              <a:rPr lang="en-US" sz="2800" dirty="0" smtClean="0"/>
              <a:t>Second </a:t>
            </a:r>
            <a:r>
              <a:rPr lang="en-US" sz="2800" dirty="0"/>
              <a:t>order stationary </a:t>
            </a:r>
            <a:r>
              <a:rPr lang="en-US" sz="2800" dirty="0" smtClean="0"/>
              <a:t>- </a:t>
            </a:r>
            <a:r>
              <a:rPr lang="en-US" sz="2800" dirty="0"/>
              <a:t>pair correlation function (PCF)</a:t>
            </a:r>
            <a:endParaRPr lang="en-US" sz="2800" i="1" dirty="0"/>
          </a:p>
          <a:p>
            <a:pPr>
              <a:buNone/>
            </a:pPr>
            <a:endParaRPr lang="en-US" sz="2800" i="1" dirty="0" smtClean="0"/>
          </a:p>
          <a:p>
            <a:pPr>
              <a:buNone/>
            </a:pPr>
            <a:r>
              <a:rPr lang="en-US" sz="2800" dirty="0"/>
              <a:t>	</a:t>
            </a:r>
          </a:p>
        </p:txBody>
      </p:sp>
      <p:pic>
        <p:nvPicPr>
          <p:cNvPr id="3" name="Picture 2"/>
          <p:cNvPicPr>
            <a:picLocks noChangeAspect="1"/>
          </p:cNvPicPr>
          <p:nvPr/>
        </p:nvPicPr>
        <p:blipFill>
          <a:blip r:embed="rId3"/>
          <a:stretch>
            <a:fillRect/>
          </a:stretch>
        </p:blipFill>
        <p:spPr>
          <a:xfrm>
            <a:off x="165726" y="1422957"/>
            <a:ext cx="4169633" cy="1365371"/>
          </a:xfrm>
          <a:prstGeom prst="rect">
            <a:avLst/>
          </a:prstGeom>
        </p:spPr>
      </p:pic>
      <p:pic>
        <p:nvPicPr>
          <p:cNvPr id="5" name="Picture 4"/>
          <p:cNvPicPr>
            <a:picLocks noChangeAspect="1"/>
          </p:cNvPicPr>
          <p:nvPr/>
        </p:nvPicPr>
        <p:blipFill>
          <a:blip r:embed="rId4"/>
          <a:stretch>
            <a:fillRect/>
          </a:stretch>
        </p:blipFill>
        <p:spPr>
          <a:xfrm>
            <a:off x="832910" y="3005430"/>
            <a:ext cx="6186181" cy="871737"/>
          </a:xfrm>
          <a:prstGeom prst="rect">
            <a:avLst/>
          </a:prstGeom>
        </p:spPr>
      </p:pic>
      <p:pic>
        <p:nvPicPr>
          <p:cNvPr id="6" name="Picture 5"/>
          <p:cNvPicPr>
            <a:picLocks noChangeAspect="1"/>
          </p:cNvPicPr>
          <p:nvPr/>
        </p:nvPicPr>
        <p:blipFill>
          <a:blip r:embed="rId5"/>
          <a:stretch>
            <a:fillRect/>
          </a:stretch>
        </p:blipFill>
        <p:spPr>
          <a:xfrm>
            <a:off x="832910" y="4174906"/>
            <a:ext cx="6637804" cy="871737"/>
          </a:xfrm>
          <a:prstGeom prst="rect">
            <a:avLst/>
          </a:prstGeom>
        </p:spPr>
      </p:pic>
      <p:pic>
        <p:nvPicPr>
          <p:cNvPr id="7" name="Picture 6"/>
          <p:cNvPicPr>
            <a:picLocks noChangeAspect="1"/>
          </p:cNvPicPr>
          <p:nvPr/>
        </p:nvPicPr>
        <p:blipFill>
          <a:blip r:embed="rId6"/>
          <a:stretch>
            <a:fillRect/>
          </a:stretch>
        </p:blipFill>
        <p:spPr>
          <a:xfrm>
            <a:off x="7633607" y="4395465"/>
            <a:ext cx="1407382" cy="430617"/>
          </a:xfrm>
          <a:prstGeom prst="rect">
            <a:avLst/>
          </a:prstGeom>
        </p:spPr>
      </p:pic>
      <p:sp>
        <p:nvSpPr>
          <p:cNvPr id="2" name="Rectangle 1"/>
          <p:cNvSpPr/>
          <p:nvPr/>
        </p:nvSpPr>
        <p:spPr>
          <a:xfrm>
            <a:off x="996696" y="2464617"/>
            <a:ext cx="146304" cy="19444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8" name="Picture 7"/>
          <p:cNvPicPr>
            <a:picLocks noChangeAspect="1"/>
          </p:cNvPicPr>
          <p:nvPr/>
        </p:nvPicPr>
        <p:blipFill rotWithShape="1">
          <a:blip r:embed="rId3"/>
          <a:srcRect l="66440" t="47084" r="31235" b="37461"/>
          <a:stretch/>
        </p:blipFill>
        <p:spPr>
          <a:xfrm>
            <a:off x="1030166" y="2457949"/>
            <a:ext cx="96959" cy="211016"/>
          </a:xfrm>
          <a:prstGeom prst="rect">
            <a:avLst/>
          </a:prstGeom>
        </p:spPr>
      </p:pic>
    </p:spTree>
    <p:extLst>
      <p:ext uri="{BB962C8B-B14F-4D97-AF65-F5344CB8AC3E}">
        <p14:creationId xmlns:p14="http://schemas.microsoft.com/office/powerpoint/2010/main" val="124801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9219" y="3912462"/>
            <a:ext cx="7815707" cy="993267"/>
          </a:xfrm>
          <a:prstGeom prst="rect">
            <a:avLst/>
          </a:prstGeom>
        </p:spPr>
      </p:pic>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Estimating</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Correlations</a:t>
            </a:r>
            <a:endParaRPr sz="3600" b="1" dirty="0"/>
          </a:p>
        </p:txBody>
      </p:sp>
      <p:sp>
        <p:nvSpPr>
          <p:cNvPr id="24" name="Text Placeholder 2"/>
          <p:cNvSpPr>
            <a:spLocks noGrp="1"/>
          </p:cNvSpPr>
          <p:nvPr>
            <p:ph type="body" idx="1"/>
          </p:nvPr>
        </p:nvSpPr>
        <p:spPr>
          <a:xfrm>
            <a:off x="129219" y="795338"/>
            <a:ext cx="8567741" cy="1619250"/>
          </a:xfrm>
        </p:spPr>
        <p:txBody>
          <a:bodyPr/>
          <a:lstStyle/>
          <a:p>
            <a:pPr>
              <a:buNone/>
            </a:pPr>
            <a:r>
              <a:rPr lang="en-US" sz="2800" dirty="0" smtClean="0"/>
              <a:t>Second </a:t>
            </a:r>
            <a:r>
              <a:rPr lang="en-US" sz="2800" dirty="0"/>
              <a:t>order stationary </a:t>
            </a:r>
            <a:r>
              <a:rPr lang="en-US" sz="2800" dirty="0" smtClean="0"/>
              <a:t>- </a:t>
            </a:r>
            <a:r>
              <a:rPr lang="en-US" sz="2800" dirty="0"/>
              <a:t>pair correlation function (PCF)</a:t>
            </a:r>
            <a:endParaRPr lang="en-US" sz="2800" i="1" dirty="0"/>
          </a:p>
          <a:p>
            <a:pPr>
              <a:buNone/>
            </a:pPr>
            <a:endParaRPr lang="en-US" sz="2800" i="1" dirty="0" smtClean="0"/>
          </a:p>
          <a:p>
            <a:pPr>
              <a:buNone/>
            </a:pPr>
            <a:r>
              <a:rPr lang="en-US" sz="2800" dirty="0"/>
              <a:t>	</a:t>
            </a:r>
          </a:p>
        </p:txBody>
      </p:sp>
      <p:sp>
        <p:nvSpPr>
          <p:cNvPr id="10" name="Text Placeholder 2"/>
          <p:cNvSpPr txBox="1">
            <a:spLocks/>
          </p:cNvSpPr>
          <p:nvPr/>
        </p:nvSpPr>
        <p:spPr>
          <a:xfrm>
            <a:off x="129219" y="3034485"/>
            <a:ext cx="8567741" cy="42862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indent="0" defTabSz="309563">
              <a:spcBef>
                <a:spcPts val="1125"/>
              </a:spcBef>
              <a:buClrTx/>
              <a:buSzPct val="25000"/>
              <a:buFontTx/>
              <a:buBlip>
                <a:blip r:embed="rId4"/>
              </a:buBlip>
              <a:defRPr sz="1900">
                <a:solidFill>
                  <a:srgbClr val="393328"/>
                </a:solidFill>
                <a:uFillTx/>
                <a:latin typeface="+mj-lt"/>
                <a:ea typeface="+mj-ea"/>
                <a:cs typeface="+mj-cs"/>
                <a:sym typeface="Helvetica Neue Light"/>
              </a:defRPr>
            </a:lvl1pPr>
            <a:lvl2pPr marL="133350" indent="-133350" defTabSz="309563">
              <a:spcBef>
                <a:spcPts val="1300"/>
              </a:spcBef>
              <a:buClrTx/>
              <a:buSzPct val="25000"/>
              <a:buFontTx/>
              <a:buBlip>
                <a:blip r:embed="rId4"/>
              </a:buBlip>
              <a:defRPr sz="1500">
                <a:solidFill>
                  <a:srgbClr val="393328"/>
                </a:solidFill>
                <a:uFillTx/>
                <a:latin typeface="+mj-lt"/>
                <a:ea typeface="+mj-ea"/>
                <a:cs typeface="+mj-cs"/>
                <a:sym typeface="Helvetica Neue Light"/>
              </a:defRPr>
            </a:lvl2pPr>
            <a:lvl3pPr marL="266700" indent="-266700" defTabSz="309563">
              <a:spcBef>
                <a:spcPts val="1100"/>
              </a:spcBef>
              <a:buClrTx/>
              <a:buSzPct val="25000"/>
              <a:buFontTx/>
              <a:buBlip>
                <a:blip r:embed="rId4"/>
              </a:buBlip>
              <a:defRPr sz="1500">
                <a:solidFill>
                  <a:srgbClr val="393328"/>
                </a:solidFill>
                <a:uFillTx/>
                <a:latin typeface="+mj-lt"/>
                <a:ea typeface="+mj-ea"/>
                <a:cs typeface="+mj-cs"/>
                <a:sym typeface="Helvetica Neue Light"/>
              </a:defRPr>
            </a:lvl3pPr>
            <a:lvl4pPr marL="400050" indent="-400050" defTabSz="309563">
              <a:spcBef>
                <a:spcPts val="900"/>
              </a:spcBef>
              <a:buClrTx/>
              <a:buSzPct val="25000"/>
              <a:buFontTx/>
              <a:buBlip>
                <a:blip r:embed="rId4"/>
              </a:buBlip>
              <a:defRPr sz="1500">
                <a:solidFill>
                  <a:srgbClr val="393328"/>
                </a:solidFill>
                <a:uFillTx/>
                <a:latin typeface="+mj-lt"/>
                <a:ea typeface="+mj-ea"/>
                <a:cs typeface="+mj-cs"/>
                <a:sym typeface="Helvetica Neue Light"/>
              </a:defRPr>
            </a:lvl4pPr>
            <a:lvl5pPr marL="533400" indent="-533400" defTabSz="309563">
              <a:spcBef>
                <a:spcPts val="900"/>
              </a:spcBef>
              <a:buClrTx/>
              <a:buSzPct val="25000"/>
              <a:buFontTx/>
              <a:buBlip>
                <a:blip r:embed="rId4"/>
              </a:buBlip>
              <a:defRPr sz="1500">
                <a:solidFill>
                  <a:srgbClr val="393328"/>
                </a:solidFill>
                <a:uFillTx/>
                <a:latin typeface="+mj-lt"/>
                <a:ea typeface="+mj-ea"/>
                <a:cs typeface="+mj-cs"/>
                <a:sym typeface="Helvetica Neue Light"/>
              </a:defRPr>
            </a:lvl5pPr>
            <a:lvl6pPr marL="12620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6pPr>
            <a:lvl7pPr marL="13954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7pPr>
            <a:lvl8pPr marL="152876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8pPr>
            <a:lvl9pPr marL="1662113" indent="-342900" defTabSz="685800">
              <a:spcBef>
                <a:spcPts val="563"/>
              </a:spcBef>
              <a:buClr>
                <a:srgbClr val="000000"/>
              </a:buClr>
              <a:buSzPct val="171000"/>
              <a:buFont typeface="Arial"/>
              <a:buChar char="•"/>
              <a:defRPr sz="2400">
                <a:uFill>
                  <a:solidFill/>
                </a:uFill>
                <a:latin typeface="Calibri"/>
                <a:ea typeface="Calibri"/>
                <a:cs typeface="Calibri"/>
                <a:sym typeface="Calibri"/>
              </a:defRPr>
            </a:lvl9pPr>
          </a:lstStyle>
          <a:p>
            <a:pPr>
              <a:buFontTx/>
              <a:buNone/>
            </a:pPr>
            <a:r>
              <a:rPr lang="en-US" sz="2800" dirty="0" smtClean="0"/>
              <a:t>Finite domains:</a:t>
            </a:r>
            <a:endParaRPr lang="en-US" sz="2800" i="1" dirty="0" smtClean="0"/>
          </a:p>
          <a:p>
            <a:pPr>
              <a:buFontTx/>
              <a:buNone/>
            </a:pPr>
            <a:r>
              <a:rPr lang="en-US" sz="2800" dirty="0" smtClean="0"/>
              <a:t>	</a:t>
            </a:r>
            <a:endParaRPr lang="en-US" sz="2800" dirty="0"/>
          </a:p>
        </p:txBody>
      </p:sp>
      <p:sp>
        <p:nvSpPr>
          <p:cNvPr id="11" name="Rounded Rectangle 10"/>
          <p:cNvSpPr/>
          <p:nvPr/>
        </p:nvSpPr>
        <p:spPr>
          <a:xfrm>
            <a:off x="1965962" y="4396341"/>
            <a:ext cx="540000" cy="396000"/>
          </a:xfrm>
          <a:prstGeom prst="roundRect">
            <a:avLst/>
          </a:prstGeom>
          <a:noFill/>
          <a:ln w="3810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12" name="Picture 11"/>
          <p:cNvPicPr>
            <a:picLocks noChangeAspect="1"/>
          </p:cNvPicPr>
          <p:nvPr/>
        </p:nvPicPr>
        <p:blipFill>
          <a:blip r:embed="rId5"/>
          <a:stretch>
            <a:fillRect/>
          </a:stretch>
        </p:blipFill>
        <p:spPr>
          <a:xfrm>
            <a:off x="129219" y="1624694"/>
            <a:ext cx="6832473" cy="993267"/>
          </a:xfrm>
          <a:prstGeom prst="rect">
            <a:avLst/>
          </a:prstGeom>
        </p:spPr>
      </p:pic>
    </p:spTree>
    <p:extLst>
      <p:ext uri="{BB962C8B-B14F-4D97-AF65-F5344CB8AC3E}">
        <p14:creationId xmlns:p14="http://schemas.microsoft.com/office/powerpoint/2010/main" val="162783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par>
              <p:cTn id="21"/>
            </p:par>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smtClean="0">
                <a:latin typeface="Helvetica Neue"/>
                <a:cs typeface="Helvetica Neue"/>
                <a:sym typeface="Helvetica Neue"/>
              </a:rPr>
              <a:t>Point </a:t>
            </a:r>
            <a:r>
              <a:rPr lang="tr-TR" sz="3600" b="1" dirty="0" err="1" smtClean="0">
                <a:latin typeface="Helvetica Neue"/>
                <a:cs typeface="Helvetica Neue"/>
                <a:sym typeface="Helvetica Neue"/>
              </a:rPr>
              <a:t>Process</a:t>
            </a:r>
            <a:r>
              <a:rPr lang="tr-TR" sz="3600" b="1" dirty="0" smtClean="0">
                <a:latin typeface="Helvetica Neue"/>
                <a:cs typeface="Helvetica Neue"/>
                <a:sym typeface="Helvetica Neue"/>
              </a:rPr>
              <a:t> </a:t>
            </a:r>
            <a:r>
              <a:rPr lang="tr-TR" sz="3600" b="1" dirty="0" err="1" smtClean="0">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Correlations as probabilities</a:t>
            </a:r>
          </a:p>
          <a:p>
            <a:pPr>
              <a:buNone/>
            </a:pPr>
            <a:r>
              <a:rPr lang="en-US" sz="2800" dirty="0"/>
              <a:t>	</a:t>
            </a:r>
          </a:p>
        </p:txBody>
      </p:sp>
      <p:grpSp>
        <p:nvGrpSpPr>
          <p:cNvPr id="15" name="Group 14"/>
          <p:cNvGrpSpPr/>
          <p:nvPr/>
        </p:nvGrpSpPr>
        <p:grpSpPr>
          <a:xfrm>
            <a:off x="320283" y="2283718"/>
            <a:ext cx="1749197" cy="729372"/>
            <a:chOff x="320283" y="2283718"/>
            <a:chExt cx="1749197" cy="729372"/>
          </a:xfrm>
        </p:grpSpPr>
        <p:sp>
          <p:nvSpPr>
            <p:cNvPr id="16" name="TextBox 15"/>
            <p:cNvSpPr txBox="1"/>
            <p:nvPr/>
          </p:nvSpPr>
          <p:spPr>
            <a:xfrm>
              <a:off x="320283" y="2643758"/>
              <a:ext cx="1749197" cy="369332"/>
            </a:xfrm>
            <a:prstGeom prst="rect">
              <a:avLst/>
            </a:prstGeom>
            <a:noFill/>
          </p:spPr>
          <p:txBody>
            <a:bodyPr wrap="none" rtlCol="0">
              <a:spAutoFit/>
            </a:bodyPr>
            <a:lstStyle/>
            <a:p>
              <a:r>
                <a:rPr lang="en-US" sz="1800" dirty="0" smtClean="0">
                  <a:latin typeface="Helvetica Neue Light"/>
                  <a:cs typeface="Helvetica Neue Light"/>
                </a:rPr>
                <a:t>Product density</a:t>
              </a:r>
              <a:endParaRPr lang="en-US" sz="1800" dirty="0">
                <a:latin typeface="Helvetica Neue Light"/>
                <a:cs typeface="Helvetica Neue Light"/>
              </a:endParaRPr>
            </a:p>
          </p:txBody>
        </p:sp>
        <p:cxnSp>
          <p:nvCxnSpPr>
            <p:cNvPr id="17" name="Straight Arrow Connector 16"/>
            <p:cNvCxnSpPr>
              <a:stCxn id="16" idx="0"/>
            </p:cNvCxnSpPr>
            <p:nvPr/>
          </p:nvCxnSpPr>
          <p:spPr>
            <a:xfrm flipV="1">
              <a:off x="1194882" y="2283718"/>
              <a:ext cx="13249" cy="360040"/>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grpSp>
      <p:grpSp>
        <p:nvGrpSpPr>
          <p:cNvPr id="18" name="Group 17"/>
          <p:cNvGrpSpPr/>
          <p:nvPr/>
        </p:nvGrpSpPr>
        <p:grpSpPr>
          <a:xfrm>
            <a:off x="3563888" y="2283718"/>
            <a:ext cx="1620957" cy="729372"/>
            <a:chOff x="3563888" y="2283718"/>
            <a:chExt cx="1620957" cy="729372"/>
          </a:xfrm>
        </p:grpSpPr>
        <p:sp>
          <p:nvSpPr>
            <p:cNvPr id="19" name="TextBox 18"/>
            <p:cNvSpPr txBox="1"/>
            <p:nvPr/>
          </p:nvSpPr>
          <p:spPr>
            <a:xfrm>
              <a:off x="3563888" y="2643758"/>
              <a:ext cx="1620957" cy="369332"/>
            </a:xfrm>
            <a:prstGeom prst="rect">
              <a:avLst/>
            </a:prstGeom>
            <a:noFill/>
          </p:spPr>
          <p:txBody>
            <a:bodyPr wrap="none" rtlCol="0">
              <a:spAutoFit/>
            </a:bodyPr>
            <a:lstStyle/>
            <a:p>
              <a:r>
                <a:rPr lang="en-US" sz="1800" dirty="0" smtClean="0">
                  <a:latin typeface="Helvetica Neue Light"/>
                  <a:cs typeface="Helvetica Neue Light"/>
                </a:rPr>
                <a:t>Small volumes</a:t>
              </a:r>
              <a:endParaRPr lang="en-US" sz="1800" dirty="0">
                <a:latin typeface="Helvetica Neue Light"/>
                <a:cs typeface="Helvetica Neue Light"/>
              </a:endParaRPr>
            </a:p>
          </p:txBody>
        </p:sp>
        <p:cxnSp>
          <p:nvCxnSpPr>
            <p:cNvPr id="20" name="Straight Arrow Connector 19"/>
            <p:cNvCxnSpPr/>
            <p:nvPr/>
          </p:nvCxnSpPr>
          <p:spPr>
            <a:xfrm flipV="1">
              <a:off x="4427984" y="2283718"/>
              <a:ext cx="0" cy="360040"/>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grpSp>
      <p:grpSp>
        <p:nvGrpSpPr>
          <p:cNvPr id="21" name="Group 20"/>
          <p:cNvGrpSpPr/>
          <p:nvPr/>
        </p:nvGrpSpPr>
        <p:grpSpPr>
          <a:xfrm>
            <a:off x="5868144" y="2283718"/>
            <a:ext cx="1702367" cy="729372"/>
            <a:chOff x="5868144" y="2283718"/>
            <a:chExt cx="1702367" cy="729372"/>
          </a:xfrm>
        </p:grpSpPr>
        <p:sp>
          <p:nvSpPr>
            <p:cNvPr id="22" name="TextBox 21"/>
            <p:cNvSpPr txBox="1"/>
            <p:nvPr/>
          </p:nvSpPr>
          <p:spPr>
            <a:xfrm>
              <a:off x="5868144" y="2643758"/>
              <a:ext cx="1702367" cy="369332"/>
            </a:xfrm>
            <a:prstGeom prst="rect">
              <a:avLst/>
            </a:prstGeom>
            <a:noFill/>
          </p:spPr>
          <p:txBody>
            <a:bodyPr wrap="none" rtlCol="0">
              <a:spAutoFit/>
            </a:bodyPr>
            <a:lstStyle/>
            <a:p>
              <a:r>
                <a:rPr lang="en-US" sz="1800" dirty="0" smtClean="0">
                  <a:latin typeface="Helvetica Neue Light"/>
                  <a:cs typeface="Helvetica Neue Light"/>
                </a:rPr>
                <a:t>Points in space</a:t>
              </a:r>
              <a:endParaRPr lang="en-US" sz="1800" dirty="0">
                <a:latin typeface="Helvetica Neue Light"/>
                <a:cs typeface="Helvetica Neue Light"/>
              </a:endParaRPr>
            </a:p>
          </p:txBody>
        </p:sp>
        <p:cxnSp>
          <p:nvCxnSpPr>
            <p:cNvPr id="25" name="Straight Arrow Connector 24"/>
            <p:cNvCxnSpPr/>
            <p:nvPr/>
          </p:nvCxnSpPr>
          <p:spPr>
            <a:xfrm flipV="1">
              <a:off x="6660232" y="2283718"/>
              <a:ext cx="0" cy="360040"/>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grpSp>
      <p:sp>
        <p:nvSpPr>
          <p:cNvPr id="26" name="Rounded Rectangle 25"/>
          <p:cNvSpPr/>
          <p:nvPr/>
        </p:nvSpPr>
        <p:spPr>
          <a:xfrm>
            <a:off x="971600" y="1707654"/>
            <a:ext cx="2520280" cy="720080"/>
          </a:xfrm>
          <a:prstGeom prst="roundRect">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5543816" y="1707654"/>
            <a:ext cx="2124000" cy="720080"/>
          </a:xfrm>
          <a:prstGeom prst="roundRect">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339752" y="3219822"/>
            <a:ext cx="4536504" cy="1224262"/>
            <a:chOff x="2339752" y="3219822"/>
            <a:chExt cx="4536504" cy="1224262"/>
          </a:xfrm>
        </p:grpSpPr>
        <p:grpSp>
          <p:nvGrpSpPr>
            <p:cNvPr id="27" name="Group 26"/>
            <p:cNvGrpSpPr/>
            <p:nvPr/>
          </p:nvGrpSpPr>
          <p:grpSpPr>
            <a:xfrm>
              <a:off x="2339752" y="3219822"/>
              <a:ext cx="4536504" cy="1224262"/>
              <a:chOff x="2339752" y="3219822"/>
              <a:chExt cx="4536504" cy="1224262"/>
            </a:xfrm>
          </p:grpSpPr>
          <p:sp>
            <p:nvSpPr>
              <p:cNvPr id="28" name="Rectangle 27"/>
              <p:cNvSpPr/>
              <p:nvPr/>
            </p:nvSpPr>
            <p:spPr>
              <a:xfrm>
                <a:off x="2339752" y="3219822"/>
                <a:ext cx="4536504" cy="1224262"/>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stretch>
                <a:fillRect/>
              </a:stretch>
            </p:blipFill>
            <p:spPr>
              <a:xfrm>
                <a:off x="4508624" y="3940026"/>
                <a:ext cx="279400" cy="215900"/>
              </a:xfrm>
              <a:prstGeom prst="rect">
                <a:avLst/>
              </a:prstGeom>
            </p:spPr>
          </p:pic>
          <p:sp>
            <p:nvSpPr>
              <p:cNvPr id="30" name="Oval 29"/>
              <p:cNvSpPr/>
              <p:nvPr/>
            </p:nvSpPr>
            <p:spPr>
              <a:xfrm flipV="1">
                <a:off x="4839126" y="3846988"/>
                <a:ext cx="236930" cy="23693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p:cNvSpPr/>
              <p:nvPr/>
            </p:nvSpPr>
            <p:spPr>
              <a:xfrm flipV="1">
                <a:off x="2987824" y="3651870"/>
                <a:ext cx="236930" cy="23693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Oval 31"/>
              <p:cNvSpPr/>
              <p:nvPr/>
            </p:nvSpPr>
            <p:spPr>
              <a:xfrm flipV="1">
                <a:off x="3779912" y="3702972"/>
                <a:ext cx="236930" cy="23693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Oval 32"/>
              <p:cNvSpPr/>
              <p:nvPr/>
            </p:nvSpPr>
            <p:spPr>
              <a:xfrm flipV="1">
                <a:off x="6156176" y="3435846"/>
                <a:ext cx="236930" cy="23693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pic>
          <p:nvPicPr>
            <p:cNvPr id="2" name="Picture 1"/>
            <p:cNvPicPr>
              <a:picLocks noChangeAspect="1"/>
            </p:cNvPicPr>
            <p:nvPr/>
          </p:nvPicPr>
          <p:blipFill>
            <a:blip r:embed="rId4"/>
            <a:stretch>
              <a:fillRect/>
            </a:stretch>
          </p:blipFill>
          <p:spPr>
            <a:xfrm>
              <a:off x="5076056" y="3526726"/>
              <a:ext cx="419100" cy="292100"/>
            </a:xfrm>
            <a:prstGeom prst="rect">
              <a:avLst/>
            </a:prstGeom>
          </p:spPr>
        </p:pic>
      </p:grpSp>
      <p:grpSp>
        <p:nvGrpSpPr>
          <p:cNvPr id="5" name="Group 4"/>
          <p:cNvGrpSpPr/>
          <p:nvPr/>
        </p:nvGrpSpPr>
        <p:grpSpPr>
          <a:xfrm>
            <a:off x="1043609" y="1851670"/>
            <a:ext cx="6571352" cy="432048"/>
            <a:chOff x="1043609" y="1851670"/>
            <a:chExt cx="6571352" cy="432048"/>
          </a:xfrm>
        </p:grpSpPr>
        <p:pic>
          <p:nvPicPr>
            <p:cNvPr id="14" name="Picture 13"/>
            <p:cNvPicPr>
              <a:picLocks noChangeAspect="1"/>
            </p:cNvPicPr>
            <p:nvPr/>
          </p:nvPicPr>
          <p:blipFill rotWithShape="1">
            <a:blip r:embed="rId5"/>
            <a:srcRect r="8074"/>
            <a:stretch/>
          </p:blipFill>
          <p:spPr>
            <a:xfrm>
              <a:off x="1043609" y="1851670"/>
              <a:ext cx="6444312" cy="432048"/>
            </a:xfrm>
            <a:prstGeom prst="rect">
              <a:avLst/>
            </a:prstGeom>
          </p:spPr>
        </p:pic>
        <p:pic>
          <p:nvPicPr>
            <p:cNvPr id="4" name="Picture 3"/>
            <p:cNvPicPr>
              <a:picLocks noChangeAspect="1"/>
            </p:cNvPicPr>
            <p:nvPr/>
          </p:nvPicPr>
          <p:blipFill>
            <a:blip r:embed="rId6"/>
            <a:stretch>
              <a:fillRect/>
            </a:stretch>
          </p:blipFill>
          <p:spPr>
            <a:xfrm>
              <a:off x="7526061" y="1935356"/>
              <a:ext cx="88900" cy="330200"/>
            </a:xfrm>
            <a:prstGeom prst="rect">
              <a:avLst/>
            </a:prstGeom>
          </p:spPr>
        </p:pic>
      </p:grpSp>
    </p:spTree>
    <p:extLst>
      <p:ext uri="{BB962C8B-B14F-4D97-AF65-F5344CB8AC3E}">
        <p14:creationId xmlns:p14="http://schemas.microsoft.com/office/powerpoint/2010/main" val="110384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8"/>
            </p:par>
            <p:par>
              <p:cTn id="39"/>
            </p:par>
            <p:par>
              <p:cTn id="40"/>
            </p:par>
            <p:par>
              <p:cTn id="41"/>
            </p:par>
          </p:childTnLst>
        </p:cTn>
      </p:par>
    </p:tnLst>
    <p:bldLst>
      <p:bldP spid="26"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Stochastic</a:t>
            </a:r>
            <a:r>
              <a:rPr lang="tr-TR" sz="3600" b="1" dirty="0" smtClean="0">
                <a:latin typeface="Helvetica Neue"/>
                <a:cs typeface="Helvetica Neue"/>
                <a:sym typeface="Helvetica Neue"/>
              </a:rPr>
              <a:t> Point </a:t>
            </a:r>
            <a:r>
              <a:rPr lang="tr-TR" sz="3600" b="1" dirty="0" err="1" smtClean="0">
                <a:latin typeface="Helvetica Neue"/>
                <a:cs typeface="Helvetica Neue"/>
                <a:sym typeface="Helvetica Neue"/>
              </a:rPr>
              <a:t>Processes</a:t>
            </a:r>
            <a:endParaRPr sz="3600" b="1" dirty="0"/>
          </a:p>
        </p:txBody>
      </p:sp>
      <p:grpSp>
        <p:nvGrpSpPr>
          <p:cNvPr id="12" name="Group 11"/>
          <p:cNvGrpSpPr/>
          <p:nvPr/>
        </p:nvGrpSpPr>
        <p:grpSpPr>
          <a:xfrm>
            <a:off x="134594" y="1943489"/>
            <a:ext cx="8863281" cy="2391925"/>
            <a:chOff x="2339752" y="3219822"/>
            <a:chExt cx="4536504" cy="1224262"/>
          </a:xfrm>
        </p:grpSpPr>
        <p:sp>
          <p:nvSpPr>
            <p:cNvPr id="13" name="Rectangle 12"/>
            <p:cNvSpPr/>
            <p:nvPr/>
          </p:nvSpPr>
          <p:spPr>
            <a:xfrm>
              <a:off x="2339752" y="3219822"/>
              <a:ext cx="4536504" cy="1224262"/>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418729" y="329879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892588" y="3930611"/>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655658" y="4167541"/>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537193" y="381214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11052" y="4286005"/>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405935" y="432549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169005" y="404907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418729" y="4286005"/>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932076" y="3382373"/>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247982" y="3417263"/>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616170" y="3535728"/>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129517" y="3654193"/>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892588" y="3614705"/>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366447" y="381214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491880" y="330576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965739" y="393757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728809" y="417450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610344" y="381911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084203" y="4292973"/>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242156" y="405604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005227" y="3389341"/>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321133" y="3424231"/>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689321" y="354269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202668" y="3661161"/>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965739" y="3621673"/>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439598" y="381911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481409" y="3291830"/>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955268" y="3923642"/>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718338" y="4160572"/>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599873" y="380517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073732" y="42790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231685" y="404210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481409" y="42790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994756" y="337540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310662" y="341029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678850" y="352875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192197" y="364722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955268" y="36077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429127" y="380517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580112" y="414895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5580112" y="340332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698577" y="379820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5824010" y="3291830"/>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297869" y="3923642"/>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060939" y="4160572"/>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942474" y="380517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6416333" y="42790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574286" y="4042107"/>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824010" y="42790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6337357" y="337540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6653263" y="341029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021451" y="3528759"/>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534798" y="3647224"/>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297869" y="3607736"/>
              <a:ext cx="78977" cy="7897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Text Placeholder 2"/>
          <p:cNvSpPr>
            <a:spLocks noGrp="1"/>
          </p:cNvSpPr>
          <p:nvPr>
            <p:ph type="body" idx="1"/>
          </p:nvPr>
        </p:nvSpPr>
        <p:spPr>
          <a:xfrm>
            <a:off x="129219" y="795338"/>
            <a:ext cx="8195731" cy="1619250"/>
          </a:xfrm>
        </p:spPr>
        <p:txBody>
          <a:bodyPr/>
          <a:lstStyle/>
          <a:p>
            <a:pPr>
              <a:buNone/>
            </a:pPr>
            <a:r>
              <a:rPr lang="en-US" sz="2800" dirty="0" smtClean="0"/>
              <a:t>Formal characterization of point patterns</a:t>
            </a:r>
          </a:p>
          <a:p>
            <a:pPr>
              <a:buNone/>
            </a:pPr>
            <a:r>
              <a:rPr lang="en-US" sz="2800" dirty="0"/>
              <a:t>	</a:t>
            </a:r>
          </a:p>
        </p:txBody>
      </p:sp>
    </p:spTree>
    <p:extLst>
      <p:ext uri="{BB962C8B-B14F-4D97-AF65-F5344CB8AC3E}">
        <p14:creationId xmlns:p14="http://schemas.microsoft.com/office/powerpoint/2010/main" val="201114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Higher order not necessary: </a:t>
            </a:r>
            <a:r>
              <a:rPr lang="en-US" sz="2800" i="1" dirty="0" smtClean="0"/>
              <a:t>second order dogma</a:t>
            </a:r>
          </a:p>
          <a:p>
            <a:pPr>
              <a:buNone/>
            </a:pPr>
            <a:r>
              <a:rPr lang="en-US" sz="2800" dirty="0"/>
              <a:t>	</a:t>
            </a:r>
          </a:p>
        </p:txBody>
      </p:sp>
      <p:pic>
        <p:nvPicPr>
          <p:cNvPr id="80" name="Picture 79"/>
          <p:cNvPicPr>
            <a:picLocks noChangeAspect="1"/>
          </p:cNvPicPr>
          <p:nvPr/>
        </p:nvPicPr>
        <p:blipFill>
          <a:blip r:embed="rId2"/>
          <a:stretch>
            <a:fillRect/>
          </a:stretch>
        </p:blipFill>
        <p:spPr>
          <a:xfrm>
            <a:off x="829875" y="2476435"/>
            <a:ext cx="2616200" cy="393700"/>
          </a:xfrm>
          <a:prstGeom prst="rect">
            <a:avLst/>
          </a:prstGeom>
        </p:spPr>
      </p:pic>
      <p:pic>
        <p:nvPicPr>
          <p:cNvPr id="81" name="Picture 80"/>
          <p:cNvPicPr>
            <a:picLocks noChangeAspect="1"/>
          </p:cNvPicPr>
          <p:nvPr/>
        </p:nvPicPr>
        <p:blipFill>
          <a:blip r:embed="rId3"/>
          <a:stretch>
            <a:fillRect/>
          </a:stretch>
        </p:blipFill>
        <p:spPr>
          <a:xfrm>
            <a:off x="811991" y="1972379"/>
            <a:ext cx="1955800" cy="393700"/>
          </a:xfrm>
          <a:prstGeom prst="rect">
            <a:avLst/>
          </a:prstGeom>
        </p:spPr>
      </p:pic>
      <p:grpSp>
        <p:nvGrpSpPr>
          <p:cNvPr id="82" name="Group 81"/>
          <p:cNvGrpSpPr/>
          <p:nvPr/>
        </p:nvGrpSpPr>
        <p:grpSpPr>
          <a:xfrm>
            <a:off x="3692311" y="1972379"/>
            <a:ext cx="2232248" cy="2232477"/>
            <a:chOff x="1043608" y="2211710"/>
            <a:chExt cx="2232248" cy="2232477"/>
          </a:xfrm>
        </p:grpSpPr>
        <p:sp>
          <p:nvSpPr>
            <p:cNvPr id="83" name="Rectangle 82"/>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475656" y="3579862"/>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99" name="Picture 98"/>
            <p:cNvPicPr>
              <a:picLocks noChangeAspect="1"/>
            </p:cNvPicPr>
            <p:nvPr/>
          </p:nvPicPr>
          <p:blipFill>
            <a:blip r:embed="rId4"/>
            <a:stretch>
              <a:fillRect/>
            </a:stretch>
          </p:blipFill>
          <p:spPr>
            <a:xfrm>
              <a:off x="1691680" y="3507854"/>
              <a:ext cx="203200" cy="152400"/>
            </a:xfrm>
            <a:prstGeom prst="rect">
              <a:avLst/>
            </a:prstGeom>
          </p:spPr>
        </p:pic>
      </p:grpSp>
      <p:grpSp>
        <p:nvGrpSpPr>
          <p:cNvPr id="100" name="Group 99"/>
          <p:cNvGrpSpPr/>
          <p:nvPr/>
        </p:nvGrpSpPr>
        <p:grpSpPr>
          <a:xfrm>
            <a:off x="6140583" y="1972379"/>
            <a:ext cx="2232248" cy="2232477"/>
            <a:chOff x="1043608" y="2211710"/>
            <a:chExt cx="2232248" cy="2232477"/>
          </a:xfrm>
        </p:grpSpPr>
        <p:sp>
          <p:nvSpPr>
            <p:cNvPr id="101" name="Rectangle 100"/>
            <p:cNvSpPr/>
            <p:nvPr/>
          </p:nvSpPr>
          <p:spPr>
            <a:xfrm>
              <a:off x="1043608" y="2211710"/>
              <a:ext cx="2232248" cy="2232477"/>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1187624" y="23557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051720" y="350785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619672" y="3939902"/>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1403648"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226774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2987824" y="422793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2555776" y="372387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187624" y="41559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123728" y="2508126"/>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699792" y="257175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1547664" y="2787774"/>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483768" y="3003798"/>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051720" y="293179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915816" y="3291830"/>
              <a:ext cx="144016" cy="144016"/>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1475656" y="3579862"/>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7" name="Picture 116"/>
            <p:cNvPicPr>
              <a:picLocks noChangeAspect="1"/>
            </p:cNvPicPr>
            <p:nvPr/>
          </p:nvPicPr>
          <p:blipFill>
            <a:blip r:embed="rId4"/>
            <a:stretch>
              <a:fillRect/>
            </a:stretch>
          </p:blipFill>
          <p:spPr>
            <a:xfrm>
              <a:off x="1691680" y="3507854"/>
              <a:ext cx="203200" cy="152400"/>
            </a:xfrm>
            <a:prstGeom prst="rect">
              <a:avLst/>
            </a:prstGeom>
          </p:spPr>
        </p:pic>
        <p:sp>
          <p:nvSpPr>
            <p:cNvPr id="118" name="Oval 117"/>
            <p:cNvSpPr/>
            <p:nvPr/>
          </p:nvSpPr>
          <p:spPr>
            <a:xfrm>
              <a:off x="2195736" y="3147814"/>
              <a:ext cx="144016" cy="14401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9" name="Picture 118"/>
            <p:cNvPicPr>
              <a:picLocks noChangeAspect="1"/>
            </p:cNvPicPr>
            <p:nvPr/>
          </p:nvPicPr>
          <p:blipFill>
            <a:blip r:embed="rId5"/>
            <a:stretch>
              <a:fillRect/>
            </a:stretch>
          </p:blipFill>
          <p:spPr>
            <a:xfrm>
              <a:off x="2411760" y="3219822"/>
              <a:ext cx="190500" cy="215900"/>
            </a:xfrm>
            <a:prstGeom prst="rect">
              <a:avLst/>
            </a:prstGeom>
          </p:spPr>
        </p:pic>
      </p:grpSp>
    </p:spTree>
    <p:extLst>
      <p:ext uri="{BB962C8B-B14F-4D97-AF65-F5344CB8AC3E}">
        <p14:creationId xmlns:p14="http://schemas.microsoft.com/office/powerpoint/2010/main" val="162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a:latin typeface="Helvetica Neue"/>
                <a:cs typeface="Helvetica Neue"/>
                <a:sym typeface="Helvetica Neue"/>
              </a:rPr>
              <a:t>Point </a:t>
            </a:r>
            <a:r>
              <a:rPr lang="tr-TR" sz="3600" b="1" dirty="0" err="1">
                <a:latin typeface="Helvetica Neue"/>
                <a:cs typeface="Helvetica Neue"/>
                <a:sym typeface="Helvetica Neue"/>
              </a:rPr>
              <a:t>Process</a:t>
            </a:r>
            <a:r>
              <a:rPr lang="tr-TR" sz="3600" b="1" dirty="0">
                <a:latin typeface="Helvetica Neue"/>
                <a:cs typeface="Helvetica Neue"/>
                <a:sym typeface="Helvetica Neue"/>
              </a:rPr>
              <a:t> </a:t>
            </a:r>
            <a:r>
              <a:rPr lang="tr-TR" sz="3600" b="1" dirty="0" err="1">
                <a:latin typeface="Helvetica Neue"/>
                <a:cs typeface="Helvetica Neue"/>
                <a:sym typeface="Helvetica Neue"/>
              </a:rPr>
              <a:t>Statistics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Example:	homogenous Poisson point process </a:t>
            </a:r>
            <a:br>
              <a:rPr lang="en-US" sz="2800" dirty="0" smtClean="0"/>
            </a:br>
            <a:r>
              <a:rPr lang="en-US" sz="2800" dirty="0" smtClean="0"/>
              <a:t>					a.k.a. random sampling</a:t>
            </a:r>
            <a:endParaRPr lang="en-US" sz="2800" i="1" dirty="0" smtClean="0"/>
          </a:p>
          <a:p>
            <a:pPr>
              <a:buNone/>
            </a:pPr>
            <a:r>
              <a:rPr lang="en-US" sz="2800" dirty="0"/>
              <a:t>	</a:t>
            </a:r>
          </a:p>
        </p:txBody>
      </p:sp>
      <p:sp>
        <p:nvSpPr>
          <p:cNvPr id="45" name="TextBox 44"/>
          <p:cNvSpPr txBox="1"/>
          <p:nvPr/>
        </p:nvSpPr>
        <p:spPr>
          <a:xfrm>
            <a:off x="2644001" y="3426214"/>
            <a:ext cx="184666" cy="369332"/>
          </a:xfrm>
          <a:prstGeom prst="rect">
            <a:avLst/>
          </a:prstGeom>
          <a:noFill/>
        </p:spPr>
        <p:txBody>
          <a:bodyPr wrap="none" rtlCol="0">
            <a:spAutoFit/>
          </a:bodyPr>
          <a:lstStyle/>
          <a:p>
            <a:endParaRPr lang="en-US" dirty="0"/>
          </a:p>
        </p:txBody>
      </p:sp>
      <p:pic>
        <p:nvPicPr>
          <p:cNvPr id="46" name="Picture 45"/>
          <p:cNvPicPr>
            <a:picLocks noChangeAspect="1"/>
          </p:cNvPicPr>
          <p:nvPr/>
        </p:nvPicPr>
        <p:blipFill>
          <a:blip r:embed="rId2"/>
          <a:stretch>
            <a:fillRect/>
          </a:stretch>
        </p:blipFill>
        <p:spPr>
          <a:xfrm>
            <a:off x="1331640" y="2211710"/>
            <a:ext cx="1206500" cy="330200"/>
          </a:xfrm>
          <a:prstGeom prst="rect">
            <a:avLst/>
          </a:prstGeom>
        </p:spPr>
      </p:pic>
      <p:pic>
        <p:nvPicPr>
          <p:cNvPr id="47" name="Picture 46"/>
          <p:cNvPicPr>
            <a:picLocks noChangeAspect="1"/>
          </p:cNvPicPr>
          <p:nvPr/>
        </p:nvPicPr>
        <p:blipFill>
          <a:blip r:embed="rId3"/>
          <a:stretch>
            <a:fillRect/>
          </a:stretch>
        </p:blipFill>
        <p:spPr>
          <a:xfrm>
            <a:off x="4067944" y="2211710"/>
            <a:ext cx="2565400" cy="330200"/>
          </a:xfrm>
          <a:prstGeom prst="rect">
            <a:avLst/>
          </a:prstGeom>
        </p:spPr>
      </p:pic>
      <p:pic>
        <p:nvPicPr>
          <p:cNvPr id="48" name="Picture 47"/>
          <p:cNvPicPr>
            <a:picLocks noChangeAspect="1"/>
          </p:cNvPicPr>
          <p:nvPr/>
        </p:nvPicPr>
        <p:blipFill rotWithShape="1">
          <a:blip r:embed="rId4"/>
          <a:srcRect l="-1" r="60019"/>
          <a:stretch/>
        </p:blipFill>
        <p:spPr>
          <a:xfrm>
            <a:off x="4067944" y="2715766"/>
            <a:ext cx="3366488" cy="393700"/>
          </a:xfrm>
          <a:prstGeom prst="rect">
            <a:avLst/>
          </a:prstGeom>
        </p:spPr>
      </p:pic>
      <p:pic>
        <p:nvPicPr>
          <p:cNvPr id="49" name="Picture 48"/>
          <p:cNvPicPr>
            <a:picLocks noChangeAspect="1"/>
          </p:cNvPicPr>
          <p:nvPr/>
        </p:nvPicPr>
        <p:blipFill>
          <a:blip r:embed="rId5"/>
          <a:stretch>
            <a:fillRect/>
          </a:stretch>
        </p:blipFill>
        <p:spPr>
          <a:xfrm>
            <a:off x="1331640" y="2779266"/>
            <a:ext cx="1625600" cy="330200"/>
          </a:xfrm>
          <a:prstGeom prst="rect">
            <a:avLst/>
          </a:prstGeom>
        </p:spPr>
      </p:pic>
      <p:pic>
        <p:nvPicPr>
          <p:cNvPr id="50" name="Picture 49"/>
          <p:cNvPicPr>
            <a:picLocks noChangeAspect="1"/>
          </p:cNvPicPr>
          <p:nvPr/>
        </p:nvPicPr>
        <p:blipFill>
          <a:blip r:embed="rId6"/>
          <a:stretch>
            <a:fillRect/>
          </a:stretch>
        </p:blipFill>
        <p:spPr>
          <a:xfrm>
            <a:off x="1331640" y="3147814"/>
            <a:ext cx="1219200" cy="330200"/>
          </a:xfrm>
          <a:prstGeom prst="rect">
            <a:avLst/>
          </a:prstGeom>
        </p:spPr>
      </p:pic>
      <p:pic>
        <p:nvPicPr>
          <p:cNvPr id="51" name="Picture 50"/>
          <p:cNvPicPr>
            <a:picLocks noChangeAspect="1"/>
          </p:cNvPicPr>
          <p:nvPr/>
        </p:nvPicPr>
        <p:blipFill rotWithShape="1">
          <a:blip r:embed="rId4"/>
          <a:srcRect l="40738" r="40808"/>
          <a:stretch/>
        </p:blipFill>
        <p:spPr>
          <a:xfrm>
            <a:off x="5091738" y="3147814"/>
            <a:ext cx="1553908" cy="393700"/>
          </a:xfrm>
          <a:prstGeom prst="rect">
            <a:avLst/>
          </a:prstGeom>
        </p:spPr>
      </p:pic>
      <p:pic>
        <p:nvPicPr>
          <p:cNvPr id="52" name="Picture 51"/>
          <p:cNvPicPr>
            <a:picLocks noChangeAspect="1"/>
          </p:cNvPicPr>
          <p:nvPr/>
        </p:nvPicPr>
        <p:blipFill rotWithShape="1">
          <a:blip r:embed="rId4"/>
          <a:srcRect l="60000" r="7890"/>
          <a:stretch/>
        </p:blipFill>
        <p:spPr>
          <a:xfrm>
            <a:off x="5076056" y="3579862"/>
            <a:ext cx="2703783" cy="393700"/>
          </a:xfrm>
          <a:prstGeom prst="rect">
            <a:avLst/>
          </a:prstGeom>
        </p:spPr>
      </p:pic>
      <p:pic>
        <p:nvPicPr>
          <p:cNvPr id="53" name="Picture 52"/>
          <p:cNvPicPr>
            <a:picLocks noChangeAspect="1"/>
          </p:cNvPicPr>
          <p:nvPr/>
        </p:nvPicPr>
        <p:blipFill>
          <a:blip r:embed="rId7"/>
          <a:stretch>
            <a:fillRect/>
          </a:stretch>
        </p:blipFill>
        <p:spPr>
          <a:xfrm>
            <a:off x="4067944" y="4147666"/>
            <a:ext cx="3352800" cy="368300"/>
          </a:xfrm>
          <a:prstGeom prst="rect">
            <a:avLst/>
          </a:prstGeom>
        </p:spPr>
      </p:pic>
    </p:spTree>
    <p:extLst>
      <p:ext uri="{BB962C8B-B14F-4D97-AF65-F5344CB8AC3E}">
        <p14:creationId xmlns:p14="http://schemas.microsoft.com/office/powerpoint/2010/main" val="212011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3"/>
            </p:par>
            <p:par>
              <p:cTn id="44"/>
            </p:par>
            <p:par>
              <p:cTn id="45"/>
            </p:par>
            <p:par>
              <p:cTn id="46"/>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smtClean="0">
                <a:latin typeface="Helvetica Neue"/>
                <a:cs typeface="Helvetica Neue"/>
                <a:sym typeface="Helvetica Neue"/>
              </a:rPr>
              <a:t>Stochastic</a:t>
            </a:r>
            <a:r>
              <a:rPr lang="tr-TR" sz="3600" b="1" dirty="0" smtClean="0">
                <a:latin typeface="Helvetica Neue"/>
                <a:cs typeface="Helvetica Neue"/>
                <a:sym typeface="Helvetica Neue"/>
              </a:rPr>
              <a:t> Point </a:t>
            </a:r>
            <a:r>
              <a:rPr lang="tr-TR" sz="3600" b="1" dirty="0" err="1" smtClean="0">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Formal characterization of point patterns</a:t>
            </a:r>
          </a:p>
          <a:p>
            <a:pPr>
              <a:buNone/>
            </a:pPr>
            <a:r>
              <a:rPr lang="en-US" sz="2800" dirty="0"/>
              <a:t>	</a:t>
            </a:r>
          </a:p>
        </p:txBody>
      </p:sp>
      <p:grpSp>
        <p:nvGrpSpPr>
          <p:cNvPr id="74" name="Group 73"/>
          <p:cNvGrpSpPr/>
          <p:nvPr/>
        </p:nvGrpSpPr>
        <p:grpSpPr>
          <a:xfrm>
            <a:off x="1259632" y="2067694"/>
            <a:ext cx="2520280" cy="2045841"/>
            <a:chOff x="1043608" y="2283718"/>
            <a:chExt cx="2520280" cy="2045841"/>
          </a:xfrm>
        </p:grpSpPr>
        <p:pic>
          <p:nvPicPr>
            <p:cNvPr id="75" name="Picture 74"/>
            <p:cNvPicPr>
              <a:picLocks noChangeAspect="1"/>
            </p:cNvPicPr>
            <p:nvPr/>
          </p:nvPicPr>
          <p:blipFill>
            <a:blip r:embed="rId2"/>
            <a:stretch>
              <a:fillRect/>
            </a:stretch>
          </p:blipFill>
          <p:spPr>
            <a:xfrm>
              <a:off x="1043608" y="2283718"/>
              <a:ext cx="2520280" cy="1646583"/>
            </a:xfrm>
            <a:prstGeom prst="rect">
              <a:avLst/>
            </a:prstGeom>
          </p:spPr>
        </p:pic>
        <p:sp>
          <p:nvSpPr>
            <p:cNvPr id="76" name="TextBox 75"/>
            <p:cNvSpPr txBox="1"/>
            <p:nvPr/>
          </p:nvSpPr>
          <p:spPr>
            <a:xfrm>
              <a:off x="1262012" y="3867894"/>
              <a:ext cx="2083473" cy="461665"/>
            </a:xfrm>
            <a:prstGeom prst="rect">
              <a:avLst/>
            </a:prstGeom>
            <a:noFill/>
          </p:spPr>
          <p:txBody>
            <a:bodyPr wrap="none" rtlCol="0">
              <a:spAutoFit/>
            </a:bodyPr>
            <a:lstStyle/>
            <a:p>
              <a:r>
                <a:rPr lang="en-US" sz="2400" dirty="0" smtClean="0">
                  <a:latin typeface="Arial"/>
                  <a:cs typeface="Arial"/>
                </a:rPr>
                <a:t>Point Process</a:t>
              </a:r>
              <a:endParaRPr lang="en-US" sz="2400" dirty="0">
                <a:latin typeface="Arial"/>
                <a:cs typeface="Arial"/>
              </a:endParaRPr>
            </a:p>
          </p:txBody>
        </p:sp>
      </p:grpSp>
      <p:pic>
        <p:nvPicPr>
          <p:cNvPr id="77" name="Picture 76" descr="Screen Shot 2015-04-26 at 14.20.06.png"/>
          <p:cNvPicPr>
            <a:picLocks noChangeAspect="1"/>
          </p:cNvPicPr>
          <p:nvPr/>
        </p:nvPicPr>
        <p:blipFill rotWithShape="1">
          <a:blip r:embed="rId3">
            <a:extLst>
              <a:ext uri="{28A0092B-C50C-407E-A947-70E740481C1C}">
                <a14:useLocalDpi xmlns:a14="http://schemas.microsoft.com/office/drawing/2010/main" val="0"/>
              </a:ext>
            </a:extLst>
          </a:blip>
          <a:srcRect t="52184"/>
          <a:stretch/>
        </p:blipFill>
        <p:spPr>
          <a:xfrm>
            <a:off x="4283968" y="1707654"/>
            <a:ext cx="1656183" cy="1657950"/>
          </a:xfrm>
          <a:prstGeom prst="rect">
            <a:avLst/>
          </a:prstGeom>
        </p:spPr>
      </p:pic>
      <p:pic>
        <p:nvPicPr>
          <p:cNvPr id="78" name="Picture 77" descr="Screen Shot 2015-04-26 at 14.20.06.png"/>
          <p:cNvPicPr>
            <a:picLocks noChangeAspect="1"/>
          </p:cNvPicPr>
          <p:nvPr/>
        </p:nvPicPr>
        <p:blipFill rotWithShape="1">
          <a:blip r:embed="rId3">
            <a:extLst>
              <a:ext uri="{28A0092B-C50C-407E-A947-70E740481C1C}">
                <a14:useLocalDpi xmlns:a14="http://schemas.microsoft.com/office/drawing/2010/main" val="0"/>
              </a:ext>
            </a:extLst>
          </a:blip>
          <a:srcRect b="52371"/>
          <a:stretch/>
        </p:blipFill>
        <p:spPr>
          <a:xfrm>
            <a:off x="6084168" y="1707654"/>
            <a:ext cx="1656184" cy="1651490"/>
          </a:xfrm>
          <a:prstGeom prst="rect">
            <a:avLst/>
          </a:prstGeom>
        </p:spPr>
      </p:pic>
      <p:cxnSp>
        <p:nvCxnSpPr>
          <p:cNvPr id="79" name="Elbow Connector 78"/>
          <p:cNvCxnSpPr>
            <a:stCxn id="76" idx="2"/>
            <a:endCxn id="77" idx="2"/>
          </p:cNvCxnSpPr>
          <p:nvPr/>
        </p:nvCxnSpPr>
        <p:spPr>
          <a:xfrm rot="5400000" flipH="1" flipV="1">
            <a:off x="3441950" y="2443426"/>
            <a:ext cx="747931" cy="2592287"/>
          </a:xfrm>
          <a:prstGeom prst="bentConnector3">
            <a:avLst>
              <a:gd name="adj1" fmla="val -30564"/>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76" idx="2"/>
            <a:endCxn id="78" idx="2"/>
          </p:cNvCxnSpPr>
          <p:nvPr/>
        </p:nvCxnSpPr>
        <p:spPr>
          <a:xfrm rot="5400000" flipH="1" flipV="1">
            <a:off x="4338820" y="1540096"/>
            <a:ext cx="754391" cy="4392487"/>
          </a:xfrm>
          <a:prstGeom prst="bentConnector3">
            <a:avLst>
              <a:gd name="adj1" fmla="val -30303"/>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85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err="1">
                <a:latin typeface="Helvetica Neue"/>
                <a:cs typeface="Helvetica Neue"/>
                <a:sym typeface="Helvetica Neue"/>
              </a:rPr>
              <a:t>Stochastic</a:t>
            </a:r>
            <a:r>
              <a:rPr lang="tr-TR" sz="3600" b="1" dirty="0">
                <a:latin typeface="Helvetica Neue"/>
                <a:cs typeface="Helvetica Neue"/>
                <a:sym typeface="Helvetica Neue"/>
              </a:rPr>
              <a:t> Point </a:t>
            </a:r>
            <a:r>
              <a:rPr lang="tr-TR" sz="3600" b="1" dirty="0" err="1">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Examples of point processes</a:t>
            </a:r>
          </a:p>
          <a:p>
            <a:pPr>
              <a:buNone/>
            </a:pPr>
            <a:r>
              <a:rPr lang="en-US" sz="2800" dirty="0"/>
              <a:t>	</a:t>
            </a:r>
          </a:p>
        </p:txBody>
      </p:sp>
      <p:grpSp>
        <p:nvGrpSpPr>
          <p:cNvPr id="4" name="Group 3"/>
          <p:cNvGrpSpPr/>
          <p:nvPr/>
        </p:nvGrpSpPr>
        <p:grpSpPr>
          <a:xfrm>
            <a:off x="449796" y="1674978"/>
            <a:ext cx="8244409" cy="3014621"/>
            <a:chOff x="539552" y="1674978"/>
            <a:chExt cx="8244409" cy="3014621"/>
          </a:xfrm>
        </p:grpSpPr>
        <p:pic>
          <p:nvPicPr>
            <p:cNvPr id="38" name="Picture 37"/>
            <p:cNvPicPr>
              <a:picLocks noChangeAspect="1"/>
            </p:cNvPicPr>
            <p:nvPr/>
          </p:nvPicPr>
          <p:blipFill>
            <a:blip r:embed="rId3"/>
            <a:stretch>
              <a:fillRect/>
            </a:stretch>
          </p:blipFill>
          <p:spPr>
            <a:xfrm>
              <a:off x="539552" y="1678037"/>
              <a:ext cx="3901111" cy="2592288"/>
            </a:xfrm>
            <a:prstGeom prst="rect">
              <a:avLst/>
            </a:prstGeom>
          </p:spPr>
        </p:pic>
        <p:sp>
          <p:nvSpPr>
            <p:cNvPr id="39" name="TextBox 38"/>
            <p:cNvSpPr txBox="1"/>
            <p:nvPr/>
          </p:nvSpPr>
          <p:spPr>
            <a:xfrm>
              <a:off x="1303048" y="4227934"/>
              <a:ext cx="2374118" cy="461665"/>
            </a:xfrm>
            <a:prstGeom prst="rect">
              <a:avLst/>
            </a:prstGeom>
            <a:noFill/>
          </p:spPr>
          <p:txBody>
            <a:bodyPr wrap="none" rtlCol="0">
              <a:spAutoFit/>
            </a:bodyPr>
            <a:lstStyle/>
            <a:p>
              <a:r>
                <a:rPr lang="en-US" sz="2400" dirty="0" smtClean="0">
                  <a:latin typeface="Helvetica Neue Light"/>
                  <a:cs typeface="Helvetica Neue Light"/>
                </a:rPr>
                <a:t>Natural Process</a:t>
              </a:r>
              <a:endParaRPr lang="en-US" sz="2400" dirty="0">
                <a:latin typeface="Helvetica Neue Light"/>
                <a:cs typeface="Helvetica Neue Light"/>
              </a:endParaRPr>
            </a:p>
          </p:txBody>
        </p:sp>
        <p:pic>
          <p:nvPicPr>
            <p:cNvPr id="40" name="Picture 39"/>
            <p:cNvPicPr>
              <a:picLocks noChangeAspect="1"/>
            </p:cNvPicPr>
            <p:nvPr/>
          </p:nvPicPr>
          <p:blipFill rotWithShape="1">
            <a:blip r:embed="rId4"/>
            <a:srcRect r="12916"/>
            <a:stretch/>
          </p:blipFill>
          <p:spPr>
            <a:xfrm>
              <a:off x="4644008" y="1674978"/>
              <a:ext cx="4139953" cy="2603612"/>
            </a:xfrm>
            <a:prstGeom prst="rect">
              <a:avLst/>
            </a:prstGeom>
          </p:spPr>
        </p:pic>
        <p:sp>
          <p:nvSpPr>
            <p:cNvPr id="41" name="TextBox 40"/>
            <p:cNvSpPr txBox="1"/>
            <p:nvPr/>
          </p:nvSpPr>
          <p:spPr>
            <a:xfrm>
              <a:off x="5518284" y="4227934"/>
              <a:ext cx="2391400" cy="461665"/>
            </a:xfrm>
            <a:prstGeom prst="rect">
              <a:avLst/>
            </a:prstGeom>
            <a:noFill/>
          </p:spPr>
          <p:txBody>
            <a:bodyPr wrap="none" rtlCol="0">
              <a:spAutoFit/>
            </a:bodyPr>
            <a:lstStyle/>
            <a:p>
              <a:r>
                <a:rPr lang="en-US" sz="2400" dirty="0" smtClean="0">
                  <a:latin typeface="Helvetica Neue Light"/>
                  <a:cs typeface="Helvetica Neue Light"/>
                </a:rPr>
                <a:t>Manuel Process</a:t>
              </a:r>
              <a:endParaRPr lang="en-US" sz="2400" dirty="0">
                <a:latin typeface="Helvetica Neue Light"/>
                <a:cs typeface="Helvetica Neue Light"/>
              </a:endParaRPr>
            </a:p>
          </p:txBody>
        </p:sp>
      </p:grpSp>
    </p:spTree>
    <p:extLst>
      <p:ext uri="{BB962C8B-B14F-4D97-AF65-F5344CB8AC3E}">
        <p14:creationId xmlns:p14="http://schemas.microsoft.com/office/powerpoint/2010/main" val="19269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par>
              <p:cTn id="2"/>
            </p:par>
            <p:par>
              <p:cTn id="3"/>
            </p:par>
            <p:par>
              <p:cTn id="4"/>
            </p:par>
            <p:par>
              <p:cTn id="5"/>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smtClean="0">
                <a:latin typeface="Helvetica Neue"/>
                <a:cs typeface="Helvetica Neue"/>
                <a:sym typeface="Helvetica Neue"/>
              </a:rPr>
              <a:t>General Point </a:t>
            </a:r>
            <a:r>
              <a:rPr lang="tr-TR" sz="3600" b="1" dirty="0" err="1" smtClean="0">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Infinite point processes</a:t>
            </a:r>
          </a:p>
          <a:p>
            <a:pPr>
              <a:buNone/>
            </a:pPr>
            <a:r>
              <a:rPr lang="en-US" sz="2800" dirty="0"/>
              <a:t>	</a:t>
            </a:r>
          </a:p>
        </p:txBody>
      </p:sp>
      <p:pic>
        <p:nvPicPr>
          <p:cNvPr id="9" name="Picture 8" descr="Screen Shot 2015-04-26 at 14.48.46.png"/>
          <p:cNvPicPr>
            <a:picLocks noChangeAspect="1"/>
          </p:cNvPicPr>
          <p:nvPr/>
        </p:nvPicPr>
        <p:blipFill rotWithShape="1">
          <a:blip r:embed="rId3">
            <a:extLst>
              <a:ext uri="{28A0092B-C50C-407E-A947-70E740481C1C}">
                <a14:useLocalDpi xmlns:a14="http://schemas.microsoft.com/office/drawing/2010/main" val="0"/>
              </a:ext>
            </a:extLst>
          </a:blip>
          <a:srcRect b="26817"/>
          <a:stretch/>
        </p:blipFill>
        <p:spPr>
          <a:xfrm>
            <a:off x="2893600" y="1707654"/>
            <a:ext cx="3406592" cy="2534195"/>
          </a:xfrm>
          <a:prstGeom prst="rect">
            <a:avLst/>
          </a:prstGeom>
        </p:spPr>
      </p:pic>
      <p:grpSp>
        <p:nvGrpSpPr>
          <p:cNvPr id="10" name="Group 9"/>
          <p:cNvGrpSpPr/>
          <p:nvPr/>
        </p:nvGrpSpPr>
        <p:grpSpPr>
          <a:xfrm>
            <a:off x="2749584" y="2499742"/>
            <a:ext cx="2967479" cy="2189857"/>
            <a:chOff x="755576" y="2499742"/>
            <a:chExt cx="2967479" cy="2189857"/>
          </a:xfrm>
        </p:grpSpPr>
        <p:sp>
          <p:nvSpPr>
            <p:cNvPr id="11" name="Rectangle 10"/>
            <p:cNvSpPr/>
            <p:nvPr/>
          </p:nvSpPr>
          <p:spPr>
            <a:xfrm>
              <a:off x="2123728" y="2499742"/>
              <a:ext cx="936104" cy="936095"/>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endCxn id="11" idx="2"/>
            </p:cNvCxnSpPr>
            <p:nvPr/>
          </p:nvCxnSpPr>
          <p:spPr>
            <a:xfrm flipV="1">
              <a:off x="1475656" y="3435837"/>
              <a:ext cx="1116124" cy="936113"/>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5576" y="4227934"/>
              <a:ext cx="2967479" cy="461665"/>
            </a:xfrm>
            <a:prstGeom prst="rect">
              <a:avLst/>
            </a:prstGeom>
            <a:noFill/>
          </p:spPr>
          <p:txBody>
            <a:bodyPr wrap="none" rtlCol="0">
              <a:spAutoFit/>
            </a:bodyPr>
            <a:lstStyle/>
            <a:p>
              <a:r>
                <a:rPr lang="en-US" sz="2400" dirty="0" smtClean="0">
                  <a:latin typeface="Arial"/>
                  <a:cs typeface="Arial"/>
                </a:rPr>
                <a:t>Observation window</a:t>
              </a:r>
              <a:endParaRPr lang="en-US" sz="2400" dirty="0">
                <a:latin typeface="Arial"/>
                <a:cs typeface="Arial"/>
              </a:endParaRPr>
            </a:p>
          </p:txBody>
        </p:sp>
      </p:grpSp>
    </p:spTree>
    <p:extLst>
      <p:ext uri="{BB962C8B-B14F-4D97-AF65-F5344CB8AC3E}">
        <p14:creationId xmlns:p14="http://schemas.microsoft.com/office/powerpoint/2010/main" val="176526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par>
              <p:cTn id="9"/>
            </p:par>
            <p:par>
              <p:cTn id="10"/>
            </p:par>
            <p:par>
              <p:cTn id="11"/>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582"/>
          <p:cNvSpPr>
            <a:spLocks noGrp="1"/>
          </p:cNvSpPr>
          <p:nvPr>
            <p:ph type="title"/>
          </p:nvPr>
        </p:nvSpPr>
        <p:spPr>
          <a:xfrm>
            <a:off x="129219" y="100013"/>
            <a:ext cx="8839200" cy="466725"/>
          </a:xfrm>
          <a:prstGeom prst="rect">
            <a:avLst/>
          </a:prstGeom>
        </p:spPr>
        <p:txBody>
          <a:bodyPr>
            <a:noAutofit/>
          </a:bodyPr>
          <a:lstStyle/>
          <a:p>
            <a:pPr lvl="0">
              <a:defRPr sz="1800">
                <a:solidFill>
                  <a:srgbClr val="000000"/>
                </a:solidFill>
              </a:defRPr>
            </a:pPr>
            <a:r>
              <a:rPr lang="tr-TR" sz="3600" b="1" dirty="0" smtClean="0">
                <a:latin typeface="Helvetica Neue"/>
                <a:cs typeface="Helvetica Neue"/>
                <a:sym typeface="Helvetica Neue"/>
              </a:rPr>
              <a:t>General Point </a:t>
            </a:r>
            <a:r>
              <a:rPr lang="tr-TR" sz="3600" b="1" dirty="0" err="1" smtClean="0">
                <a:latin typeface="Helvetica Neue"/>
                <a:cs typeface="Helvetica Neue"/>
                <a:sym typeface="Helvetica Neue"/>
              </a:rPr>
              <a:t>Processes</a:t>
            </a:r>
            <a:endParaRPr sz="3600" b="1" dirty="0"/>
          </a:p>
        </p:txBody>
      </p:sp>
      <p:sp>
        <p:nvSpPr>
          <p:cNvPr id="24" name="Text Placeholder 2"/>
          <p:cNvSpPr>
            <a:spLocks noGrp="1"/>
          </p:cNvSpPr>
          <p:nvPr>
            <p:ph type="body" idx="1"/>
          </p:nvPr>
        </p:nvSpPr>
        <p:spPr>
          <a:xfrm>
            <a:off x="129219" y="795338"/>
            <a:ext cx="8195731" cy="1619250"/>
          </a:xfrm>
        </p:spPr>
        <p:txBody>
          <a:bodyPr/>
          <a:lstStyle/>
          <a:p>
            <a:pPr>
              <a:buNone/>
            </a:pPr>
            <a:r>
              <a:rPr lang="en-US" sz="2800" dirty="0" smtClean="0"/>
              <a:t>Assign a random variable to each set</a:t>
            </a:r>
          </a:p>
          <a:p>
            <a:pPr>
              <a:buNone/>
            </a:pPr>
            <a:r>
              <a:rPr lang="en-US" sz="2800" dirty="0"/>
              <a:t>	</a:t>
            </a:r>
          </a:p>
        </p:txBody>
      </p:sp>
      <p:grpSp>
        <p:nvGrpSpPr>
          <p:cNvPr id="2" name="Group 1"/>
          <p:cNvGrpSpPr/>
          <p:nvPr/>
        </p:nvGrpSpPr>
        <p:grpSpPr>
          <a:xfrm>
            <a:off x="157441" y="1706648"/>
            <a:ext cx="2726474" cy="2726477"/>
            <a:chOff x="157441" y="1706648"/>
            <a:chExt cx="2726474" cy="2726477"/>
          </a:xfrm>
        </p:grpSpPr>
        <p:sp>
          <p:nvSpPr>
            <p:cNvPr id="12" name="Rectangle 11"/>
            <p:cNvSpPr/>
            <p:nvPr/>
          </p:nvSpPr>
          <p:spPr>
            <a:xfrm>
              <a:off x="157441" y="1706648"/>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1096" y="178419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37178" y="252158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4635" y="23457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02546" y="23457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221484" y="289948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682061" y="222954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51976" y="309716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172471" y="385666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342876" y="310070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682061" y="192986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36960" y="385666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11656" y="377146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682081" y="260678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647062" y="26419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257673" y="190180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36960" y="33424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341251" y="342767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847331" y="316495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91589" y="1810365"/>
            <a:ext cx="1373601" cy="1194431"/>
            <a:chOff x="191589" y="1810365"/>
            <a:chExt cx="1373601" cy="1194431"/>
          </a:xfrm>
        </p:grpSpPr>
        <p:sp>
          <p:nvSpPr>
            <p:cNvPr id="74" name="Oval 73"/>
            <p:cNvSpPr/>
            <p:nvPr/>
          </p:nvSpPr>
          <p:spPr>
            <a:xfrm>
              <a:off x="372356" y="1810365"/>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3"/>
            <a:stretch>
              <a:fillRect/>
            </a:stretch>
          </p:blipFill>
          <p:spPr>
            <a:xfrm>
              <a:off x="191589" y="1969577"/>
              <a:ext cx="219507" cy="258243"/>
            </a:xfrm>
            <a:prstGeom prst="rect">
              <a:avLst/>
            </a:prstGeom>
          </p:spPr>
        </p:pic>
      </p:grpSp>
      <p:pic>
        <p:nvPicPr>
          <p:cNvPr id="5" name="Picture 4"/>
          <p:cNvPicPr>
            <a:picLocks noChangeAspect="1"/>
          </p:cNvPicPr>
          <p:nvPr/>
        </p:nvPicPr>
        <p:blipFill>
          <a:blip r:embed="rId4"/>
          <a:stretch>
            <a:fillRect/>
          </a:stretch>
        </p:blipFill>
        <p:spPr>
          <a:xfrm>
            <a:off x="853928" y="4580447"/>
            <a:ext cx="1333500" cy="330200"/>
          </a:xfrm>
          <a:prstGeom prst="rect">
            <a:avLst/>
          </a:prstGeom>
        </p:spPr>
      </p:pic>
      <p:grpSp>
        <p:nvGrpSpPr>
          <p:cNvPr id="4" name="Group 3"/>
          <p:cNvGrpSpPr/>
          <p:nvPr/>
        </p:nvGrpSpPr>
        <p:grpSpPr>
          <a:xfrm>
            <a:off x="3213804" y="1706648"/>
            <a:ext cx="2726474" cy="3203999"/>
            <a:chOff x="3213804" y="1706648"/>
            <a:chExt cx="2726474" cy="3203999"/>
          </a:xfrm>
        </p:grpSpPr>
        <p:grpSp>
          <p:nvGrpSpPr>
            <p:cNvPr id="82" name="Group 81"/>
            <p:cNvGrpSpPr/>
            <p:nvPr/>
          </p:nvGrpSpPr>
          <p:grpSpPr>
            <a:xfrm>
              <a:off x="3213804" y="1706648"/>
              <a:ext cx="2726474" cy="2726477"/>
              <a:chOff x="3213804" y="1403279"/>
              <a:chExt cx="2726474" cy="2726477"/>
            </a:xfrm>
          </p:grpSpPr>
          <p:sp>
            <p:nvSpPr>
              <p:cNvPr id="14" name="Rectangle 13"/>
              <p:cNvSpPr/>
              <p:nvPr/>
            </p:nvSpPr>
            <p:spPr>
              <a:xfrm>
                <a:off x="3213804" y="1403279"/>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813250" y="201137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132614" y="218178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698234" y="169507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289666" y="1868251"/>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577208" y="233860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859723" y="244582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068857" y="268131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119606" y="295839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552729" y="353590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672930" y="169863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374869" y="362543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154060" y="336822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552729" y="293791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78138" y="266662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248543" y="167056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527829" y="3111246"/>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333745" y="218178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613031" y="372370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428719" y="1506996"/>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78"/>
              <p:cNvPicPr>
                <a:picLocks noChangeAspect="1"/>
              </p:cNvPicPr>
              <p:nvPr/>
            </p:nvPicPr>
            <p:blipFill>
              <a:blip r:embed="rId3"/>
              <a:stretch>
                <a:fillRect/>
              </a:stretch>
            </p:blipFill>
            <p:spPr>
              <a:xfrm>
                <a:off x="3261415" y="1666208"/>
                <a:ext cx="219507" cy="258243"/>
              </a:xfrm>
              <a:prstGeom prst="rect">
                <a:avLst/>
              </a:prstGeom>
            </p:spPr>
          </p:pic>
        </p:grpSp>
        <p:pic>
          <p:nvPicPr>
            <p:cNvPr id="6" name="Picture 5"/>
            <p:cNvPicPr>
              <a:picLocks noChangeAspect="1"/>
            </p:cNvPicPr>
            <p:nvPr/>
          </p:nvPicPr>
          <p:blipFill>
            <a:blip r:embed="rId5"/>
            <a:stretch>
              <a:fillRect/>
            </a:stretch>
          </p:blipFill>
          <p:spPr>
            <a:xfrm>
              <a:off x="3916641" y="4580447"/>
              <a:ext cx="1320800" cy="330200"/>
            </a:xfrm>
            <a:prstGeom prst="rect">
              <a:avLst/>
            </a:prstGeom>
          </p:spPr>
        </p:pic>
      </p:grpSp>
      <p:grpSp>
        <p:nvGrpSpPr>
          <p:cNvPr id="8" name="Group 7"/>
          <p:cNvGrpSpPr/>
          <p:nvPr/>
        </p:nvGrpSpPr>
        <p:grpSpPr>
          <a:xfrm>
            <a:off x="6270167" y="1706648"/>
            <a:ext cx="2726474" cy="3203999"/>
            <a:chOff x="6270167" y="1706648"/>
            <a:chExt cx="2726474" cy="3203999"/>
          </a:xfrm>
        </p:grpSpPr>
        <p:grpSp>
          <p:nvGrpSpPr>
            <p:cNvPr id="83" name="Group 82"/>
            <p:cNvGrpSpPr/>
            <p:nvPr/>
          </p:nvGrpSpPr>
          <p:grpSpPr>
            <a:xfrm>
              <a:off x="6270167" y="1706648"/>
              <a:ext cx="2726474" cy="2726477"/>
              <a:chOff x="6270167" y="1403279"/>
              <a:chExt cx="2726474" cy="2726477"/>
            </a:xfrm>
          </p:grpSpPr>
          <p:sp>
            <p:nvSpPr>
              <p:cNvPr id="56" name="Oval 55"/>
              <p:cNvSpPr/>
              <p:nvPr/>
            </p:nvSpPr>
            <p:spPr>
              <a:xfrm>
                <a:off x="6359487" y="233860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431921" y="300211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712832" y="1674071"/>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943136" y="265150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98034" y="2360617"/>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661270" y="246446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807674" y="278798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61516" y="3677568"/>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567327" y="351490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772731" y="160987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963800" y="3507155"/>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8482124" y="333675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8567327" y="291691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433546" y="2423810"/>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524542" y="1840974"/>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542427" y="2531022"/>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049002" y="2168203"/>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627630" y="3702699"/>
                <a:ext cx="170405" cy="170405"/>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6270167" y="1403279"/>
                <a:ext cx="2726474" cy="2726477"/>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485082" y="1505130"/>
                <a:ext cx="1192834" cy="1194431"/>
              </a:xfrm>
              <a:prstGeom prst="ellipse">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3"/>
              <a:stretch>
                <a:fillRect/>
              </a:stretch>
            </p:blipFill>
            <p:spPr>
              <a:xfrm>
                <a:off x="6292527" y="1666208"/>
                <a:ext cx="219507" cy="258243"/>
              </a:xfrm>
              <a:prstGeom prst="rect">
                <a:avLst/>
              </a:prstGeom>
            </p:spPr>
          </p:pic>
        </p:grpSp>
        <p:pic>
          <p:nvPicPr>
            <p:cNvPr id="7" name="Picture 6"/>
            <p:cNvPicPr>
              <a:picLocks noChangeAspect="1"/>
            </p:cNvPicPr>
            <p:nvPr/>
          </p:nvPicPr>
          <p:blipFill>
            <a:blip r:embed="rId6"/>
            <a:stretch>
              <a:fillRect/>
            </a:stretch>
          </p:blipFill>
          <p:spPr>
            <a:xfrm>
              <a:off x="6973004" y="4580447"/>
              <a:ext cx="1320800" cy="330200"/>
            </a:xfrm>
            <a:prstGeom prst="rect">
              <a:avLst/>
            </a:prstGeom>
          </p:spPr>
        </p:pic>
      </p:grpSp>
    </p:spTree>
    <p:extLst>
      <p:ext uri="{BB962C8B-B14F-4D97-AF65-F5344CB8AC3E}">
        <p14:creationId xmlns:p14="http://schemas.microsoft.com/office/powerpoint/2010/main" val="201529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par>
              <p:cTn id="24"/>
            </p:par>
            <p:par>
              <p:cTn id="25"/>
            </p:par>
            <p:par>
              <p:cTn id="26"/>
            </p:par>
          </p:childTnLst>
        </p:cTn>
      </p:par>
    </p:tnLst>
  </p:timing>
</p:sld>
</file>

<file path=ppt/theme/theme1.xml><?xml version="1.0" encoding="utf-8"?>
<a:theme xmlns:a="http://schemas.openxmlformats.org/drawingml/2006/main" name="White">
  <a:themeElements>
    <a:clrScheme name="White">
      <a:dk1>
        <a:srgbClr val="393328"/>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30453</TotalTime>
  <Words>2026</Words>
  <Application>Microsoft Macintosh PowerPoint</Application>
  <PresentationFormat>On-screen Show (16:9)</PresentationFormat>
  <Paragraphs>292</Paragraphs>
  <Slides>51</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Calibri</vt:lpstr>
      <vt:lpstr>Helvetica</vt:lpstr>
      <vt:lpstr>Helvetica Neue</vt:lpstr>
      <vt:lpstr>Helvetica Neue Light</vt:lpstr>
      <vt:lpstr>Helvetica Neue Thin</vt:lpstr>
      <vt:lpstr>Hind</vt:lpstr>
      <vt:lpstr>Lato Black</vt:lpstr>
      <vt:lpstr>Arial</vt:lpstr>
      <vt:lpstr>White</vt:lpstr>
      <vt:lpstr>Analysis of Sample Correlations for Monte Carlo Rendering  SAMPLING MEASURES &amp;  ERROR FORMULATIONS </vt:lpstr>
      <vt:lpstr>Rendering:  Computing Integrals</vt:lpstr>
      <vt:lpstr>Numerical Integration</vt:lpstr>
      <vt:lpstr>Numerical Integration</vt:lpstr>
      <vt:lpstr>Stochastic Point Processes</vt:lpstr>
      <vt:lpstr>Stochastic Point Processes</vt:lpstr>
      <vt:lpstr>Stochastic Point Processes</vt:lpstr>
      <vt:lpstr>General Point Processes</vt:lpstr>
      <vt:lpstr>General Point Processes</vt:lpstr>
      <vt:lpstr>General Point Processes</vt:lpstr>
      <vt:lpstr>Point Process Statistics</vt:lpstr>
      <vt:lpstr>Point Process Statistics</vt:lpstr>
      <vt:lpstr>Point Process Statistics</vt:lpstr>
      <vt:lpstr>Point Process Statistics</vt:lpstr>
      <vt:lpstr>Point Process Statistics</vt:lpstr>
      <vt:lpstr>Point Process Statistics</vt:lpstr>
      <vt:lpstr>Stationary Point Processes</vt:lpstr>
      <vt:lpstr>Stationary Point Processes</vt:lpstr>
      <vt:lpstr>Stationary Point Processes</vt:lpstr>
      <vt:lpstr>Estimating Correlations</vt:lpstr>
      <vt:lpstr>Estimating Correlations</vt:lpstr>
      <vt:lpstr>Estimating Correlations</vt:lpstr>
      <vt:lpstr>Estimating Correlations</vt:lpstr>
      <vt:lpstr>Pair Correlation Function</vt:lpstr>
      <vt:lpstr>Pair Correlation Function</vt:lpstr>
      <vt:lpstr>Spectral Statistics</vt:lpstr>
      <vt:lpstr>Spectral Statistics</vt:lpstr>
      <vt:lpstr>Spectral Statistics</vt:lpstr>
      <vt:lpstr>Spectral Statistics</vt:lpstr>
      <vt:lpstr>Statistics for Stationary Processes</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Error in Numerical Integration</vt:lpstr>
      <vt:lpstr>PowerPoint Presentation</vt:lpstr>
      <vt:lpstr>Analysis of Sample Correlations for Monte Carlo Rendering  SAMPLING MEASURES &amp;  ERROR FORMULATIONS </vt:lpstr>
      <vt:lpstr>Pair Correlation Function</vt:lpstr>
      <vt:lpstr>Estimating Correlations</vt:lpstr>
      <vt:lpstr>Estimating Correlations</vt:lpstr>
      <vt:lpstr>Estimating Correlations</vt:lpstr>
      <vt:lpstr>Estimating Correlations</vt:lpstr>
      <vt:lpstr>Point Process Statistics</vt:lpstr>
      <vt:lpstr>Point Process Statistics</vt:lpstr>
      <vt:lpstr>Point Process Statistics</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414</cp:revision>
  <dcterms:modified xsi:type="dcterms:W3CDTF">2019-05-21T23:58:24Z</dcterms:modified>
</cp:coreProperties>
</file>