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5"/>
  </p:notesMasterIdLst>
  <p:sldIdLst>
    <p:sldId id="256" r:id="rId3"/>
    <p:sldId id="406" r:id="rId4"/>
    <p:sldId id="323" r:id="rId5"/>
    <p:sldId id="325" r:id="rId6"/>
    <p:sldId id="371" r:id="rId7"/>
    <p:sldId id="372" r:id="rId8"/>
    <p:sldId id="370" r:id="rId9"/>
    <p:sldId id="283" r:id="rId10"/>
    <p:sldId id="365" r:id="rId11"/>
    <p:sldId id="363" r:id="rId12"/>
    <p:sldId id="364" r:id="rId13"/>
    <p:sldId id="366" r:id="rId14"/>
    <p:sldId id="369" r:id="rId15"/>
    <p:sldId id="367" r:id="rId16"/>
    <p:sldId id="374" r:id="rId17"/>
    <p:sldId id="373" r:id="rId18"/>
    <p:sldId id="368" r:id="rId19"/>
    <p:sldId id="381" r:id="rId20"/>
    <p:sldId id="375" r:id="rId21"/>
    <p:sldId id="377" r:id="rId22"/>
    <p:sldId id="376" r:id="rId23"/>
    <p:sldId id="378" r:id="rId24"/>
    <p:sldId id="285" r:id="rId25"/>
    <p:sldId id="289" r:id="rId26"/>
    <p:sldId id="290" r:id="rId27"/>
    <p:sldId id="382" r:id="rId28"/>
    <p:sldId id="383" r:id="rId29"/>
    <p:sldId id="384" r:id="rId30"/>
    <p:sldId id="385" r:id="rId31"/>
    <p:sldId id="379" r:id="rId32"/>
    <p:sldId id="386" r:id="rId33"/>
    <p:sldId id="380" r:id="rId34"/>
    <p:sldId id="389" r:id="rId35"/>
    <p:sldId id="387" r:id="rId36"/>
    <p:sldId id="390" r:id="rId37"/>
    <p:sldId id="388" r:id="rId38"/>
    <p:sldId id="299" r:id="rId39"/>
    <p:sldId id="392" r:id="rId40"/>
    <p:sldId id="393" r:id="rId41"/>
    <p:sldId id="394" r:id="rId42"/>
    <p:sldId id="395" r:id="rId43"/>
    <p:sldId id="399" r:id="rId44"/>
    <p:sldId id="396" r:id="rId45"/>
    <p:sldId id="397" r:id="rId46"/>
    <p:sldId id="398" r:id="rId47"/>
    <p:sldId id="401" r:id="rId48"/>
    <p:sldId id="400" r:id="rId49"/>
    <p:sldId id="402" r:id="rId50"/>
    <p:sldId id="407" r:id="rId51"/>
    <p:sldId id="404" r:id="rId52"/>
    <p:sldId id="405" r:id="rId53"/>
    <p:sldId id="300" r:id="rId54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64" autoAdjust="0"/>
    <p:restoredTop sz="94660"/>
  </p:normalViewPr>
  <p:slideViewPr>
    <p:cSldViewPr>
      <p:cViewPr varScale="1">
        <p:scale>
          <a:sx n="147" d="100"/>
          <a:sy n="147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8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55CF8-223C-42BB-BBBD-C7D72F7B07E5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EB16-BB6D-43E3-A3A9-8CB18F9FDB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weavers.org/free-online-latex-equation-edito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weavers.org/free-online-latex-equation-edito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So, we want to compute the integral of f(x) (shown in yellow). What if f(x) was </a:t>
            </a:r>
            <a:r>
              <a:rPr lang="en-US" baseline="0" dirty="0" err="1" smtClean="0"/>
              <a:t>discretized</a:t>
            </a:r>
            <a:r>
              <a:rPr lang="en-US" baseline="0" dirty="0" smtClean="0"/>
              <a:t> and stored in an array?</a:t>
            </a:r>
          </a:p>
          <a:p>
            <a:r>
              <a:rPr lang="en-GB" dirty="0" smtClean="0">
                <a:hlinkClick r:id="rId3"/>
              </a:rPr>
              <a:t>http://www.sciweavers.org/free-online-latex-equation-editor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\</a:t>
            </a:r>
            <a:r>
              <a:rPr lang="en-GB" dirty="0" err="1" smtClean="0"/>
              <a:t>frac</a:t>
            </a:r>
            <a:r>
              <a:rPr lang="en-GB" dirty="0" smtClean="0"/>
              <a:t>{1}{N} \,\,\sum\limits_{</a:t>
            </a:r>
            <a:r>
              <a:rPr lang="en-GB" dirty="0" err="1" smtClean="0"/>
              <a:t>i</a:t>
            </a:r>
            <a:r>
              <a:rPr lang="en-GB" dirty="0" smtClean="0"/>
              <a:t>=1}^N \,\, \</a:t>
            </a:r>
            <a:r>
              <a:rPr lang="en-GB" dirty="0" err="1" smtClean="0"/>
              <a:t>frac</a:t>
            </a:r>
            <a:r>
              <a:rPr lang="en-GB" dirty="0" smtClean="0"/>
              <a:t> {f(</a:t>
            </a:r>
            <a:r>
              <a:rPr lang="en-GB" dirty="0" err="1" smtClean="0"/>
              <a:t>x_i</a:t>
            </a:r>
            <a:r>
              <a:rPr lang="en-GB" dirty="0" smtClean="0"/>
              <a:t>)} {g(</a:t>
            </a:r>
            <a:r>
              <a:rPr lang="en-GB" dirty="0" err="1" smtClean="0"/>
              <a:t>x_i</a:t>
            </a:r>
            <a:r>
              <a:rPr lang="en-GB" dirty="0" smtClean="0"/>
              <a:t>)}</a:t>
            </a:r>
          </a:p>
          <a:p>
            <a:r>
              <a:rPr lang="en-GB" dirty="0" smtClean="0"/>
              <a:t>www.sciweavers.org/free-online-latex-equation-editor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EB16-BB6D-43E3-A3A9-8CB18F9FDB50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\</a:t>
            </a:r>
            <a:r>
              <a:rPr lang="en-GB" dirty="0" err="1" smtClean="0"/>
              <a:t>frac</a:t>
            </a:r>
            <a:r>
              <a:rPr lang="en-GB" dirty="0" smtClean="0"/>
              <a:t>{1}{N} \,\,\sum\limits_{</a:t>
            </a:r>
            <a:r>
              <a:rPr lang="en-GB" dirty="0" err="1" smtClean="0"/>
              <a:t>i</a:t>
            </a:r>
            <a:r>
              <a:rPr lang="en-GB" dirty="0" smtClean="0"/>
              <a:t>=1}^N \,\, \</a:t>
            </a:r>
            <a:r>
              <a:rPr lang="en-GB" dirty="0" err="1" smtClean="0"/>
              <a:t>frac</a:t>
            </a:r>
            <a:r>
              <a:rPr lang="en-GB" dirty="0" smtClean="0"/>
              <a:t> {f(</a:t>
            </a:r>
            <a:r>
              <a:rPr lang="en-GB" dirty="0" err="1" smtClean="0"/>
              <a:t>x_i</a:t>
            </a:r>
            <a:r>
              <a:rPr lang="en-GB" dirty="0" smtClean="0"/>
              <a:t>)} {g(</a:t>
            </a:r>
            <a:r>
              <a:rPr lang="en-GB" dirty="0" err="1" smtClean="0"/>
              <a:t>x_i</a:t>
            </a:r>
            <a:r>
              <a:rPr lang="en-GB" dirty="0" smtClean="0"/>
              <a:t>)}</a:t>
            </a:r>
          </a:p>
          <a:p>
            <a:r>
              <a:rPr lang="en-GB" dirty="0" smtClean="0"/>
              <a:t>www.sciweavers.org/free-online-latex-equation-editor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EB16-BB6D-43E3-A3A9-8CB18F9FDB50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we have seen that the phase of the sampling spectrum encodes vital</a:t>
            </a:r>
            <a:r>
              <a:rPr lang="en-US" baseline="0" dirty="0" smtClean="0"/>
              <a:t> information</a:t>
            </a:r>
            <a:r>
              <a:rPr lang="en-US" dirty="0" smtClean="0"/>
              <a:t>.</a:t>
            </a:r>
            <a:r>
              <a:rPr lang="en-US" baseline="0" dirty="0" smtClean="0"/>
              <a:t> Yet, we cannot expect to know the phase of the integrand.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we have seen that the phase of the sampling spectrum encodes vital</a:t>
            </a:r>
            <a:r>
              <a:rPr lang="en-US" baseline="0" dirty="0" smtClean="0"/>
              <a:t> information</a:t>
            </a:r>
            <a:r>
              <a:rPr lang="en-US" dirty="0" smtClean="0"/>
              <a:t>.</a:t>
            </a:r>
            <a:r>
              <a:rPr lang="en-US" baseline="0" dirty="0" smtClean="0"/>
              <a:t> Yet, we cannot expect to know the phase of the integrand.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shall now present the</a:t>
            </a:r>
            <a:r>
              <a:rPr lang="en-US" baseline="0" dirty="0" smtClean="0"/>
              <a:t> results of our analysis, and refer you to the paper for their derivations.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</a:t>
            </a:r>
            <a:r>
              <a:rPr lang="en-US" baseline="0" dirty="0" smtClean="0"/>
              <a:t> the integral can easily be estimated as the average of the sampled integrand. But how good is this estimate? </a:t>
            </a:r>
          </a:p>
          <a:p>
            <a:endParaRPr lang="en-US" baseline="0" dirty="0" smtClean="0"/>
          </a:p>
          <a:p>
            <a:r>
              <a:rPr lang="en-GB" dirty="0" smtClean="0">
                <a:hlinkClick r:id="rId3"/>
              </a:rPr>
              <a:t>http://www.sciweavers.org/free-online-latex-equation-editor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</a:t>
            </a:r>
            <a:r>
              <a:rPr lang="en-US" baseline="0" dirty="0" smtClean="0"/>
              <a:t> two estimators, we can now compare their respective biases and variances. But can we do such comparisons </a:t>
            </a:r>
            <a:r>
              <a:rPr lang="en-US" baseline="0" dirty="0" err="1" smtClean="0"/>
              <a:t>predictively</a:t>
            </a:r>
            <a:r>
              <a:rPr lang="en-US" baseline="0" dirty="0" smtClean="0"/>
              <a:t>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</a:t>
            </a:r>
            <a:r>
              <a:rPr lang="en-US" baseline="0" dirty="0" smtClean="0"/>
              <a:t> two estimators, we can now compare their respective biases and variances. But can we do such comparisons </a:t>
            </a:r>
            <a:r>
              <a:rPr lang="en-US" baseline="0" dirty="0" err="1" smtClean="0"/>
              <a:t>predictively</a:t>
            </a:r>
            <a:r>
              <a:rPr lang="en-US" baseline="0" dirty="0" smtClean="0"/>
              <a:t>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</a:t>
            </a:r>
            <a:r>
              <a:rPr lang="en-US" baseline="0" dirty="0" smtClean="0"/>
              <a:t> two estimators, we can now compare their respective biases and variances. But can we do such comparisons </a:t>
            </a:r>
            <a:r>
              <a:rPr lang="en-US" baseline="0" dirty="0" err="1" smtClean="0"/>
              <a:t>predictively</a:t>
            </a:r>
            <a:r>
              <a:rPr lang="en-US" baseline="0" dirty="0" smtClean="0"/>
              <a:t>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classes</a:t>
            </a:r>
            <a:r>
              <a:rPr lang="en-US" baseline="0" dirty="0" smtClean="0"/>
              <a:t> of work that are relevant. For this talk, I will briefly describe three of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What distinguishes our work from theirs is that we derive explicit equations for the bias and variance of integrators and that we do not completely ignore phase.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us look at the intuition behind our Fourier-domain</a:t>
            </a:r>
            <a:r>
              <a:rPr lang="en-US" baseline="0" dirty="0" smtClean="0"/>
              <a:t> </a:t>
            </a:r>
            <a:r>
              <a:rPr lang="en-US" dirty="0" smtClean="0"/>
              <a:t>analysis</a:t>
            </a:r>
            <a:r>
              <a:rPr lang="en-US" baseline="0" dirty="0" smtClean="0"/>
              <a:t> of integrators that use stochastic sampling.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we have seen that the phase of the sampling spectrum encodes vital</a:t>
            </a:r>
            <a:r>
              <a:rPr lang="en-US" baseline="0" dirty="0" smtClean="0"/>
              <a:t> information</a:t>
            </a:r>
            <a:r>
              <a:rPr lang="en-US" dirty="0" smtClean="0"/>
              <a:t>.</a:t>
            </a:r>
            <a:r>
              <a:rPr lang="en-US" baseline="0" dirty="0" smtClean="0"/>
              <a:t> Yet, we cannot expect to know the phase of the integrand.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BEEBD-B9F9-4B16-8ED2-315FC8D02902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38251"/>
            <a:ext cx="6286500" cy="195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674" y="810971"/>
            <a:ext cx="6131201" cy="4500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1288575"/>
            <a:ext cx="6143625" cy="330676"/>
          </a:xfr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123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95250"/>
            <a:ext cx="6372225" cy="523875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953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54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440656"/>
            <a:ext cx="6507162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1" y="1440656"/>
            <a:ext cx="6507163" cy="407312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417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32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007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423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035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05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4123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247650"/>
            <a:ext cx="3290888" cy="526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9" y="247650"/>
            <a:ext cx="9723437" cy="526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1051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B3267B-0142-4BB6-B742-396477E23C6E}" type="datetimeFigureOut">
              <a:rPr lang="en-US" smtClean="0"/>
              <a:pPr/>
              <a:t>6/24/2014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88A20B-592B-45C2-9448-5F633C847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0" y="95250"/>
            <a:ext cx="6372225" cy="523875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9625"/>
            <a:ext cx="8229600" cy="3952875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78105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8422DD-A41A-4E5D-8029-9F7A4091C193}" type="datetimeFigureOut">
              <a:rPr lang="en-US" smtClean="0"/>
              <a:pPr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0" y="4767263"/>
            <a:ext cx="7000875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9125" y="4767263"/>
            <a:ext cx="447675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6E8FB5-F7ED-4E90-B5C1-958EB4BE6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53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816388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6146" indent="-306146" algn="l" defTabSz="81638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rlabs.com/sibl/archive.html" TargetMode="External"/><Relationship Id="rId2" Type="http://schemas.openxmlformats.org/officeDocument/2006/relationships/hyperlink" Target="http://oigaitnas.deviantart.com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" y="1071570"/>
            <a:ext cx="9144000" cy="407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42" y="714362"/>
            <a:ext cx="8077200" cy="1255014"/>
          </a:xfrm>
        </p:spPr>
        <p:txBody>
          <a:bodyPr>
            <a:noAutofit/>
          </a:bodyPr>
          <a:lstStyle/>
          <a:p>
            <a:r>
              <a:rPr lang="en-GB" sz="4000" dirty="0" smtClean="0"/>
              <a:t>Error analysis of estimators </a:t>
            </a:r>
            <a:br>
              <a:rPr lang="en-GB" sz="4000" dirty="0" smtClean="0"/>
            </a:br>
            <a:r>
              <a:rPr lang="en-GB" sz="4000" dirty="0" smtClean="0"/>
              <a:t>that use combinations of</a:t>
            </a:r>
            <a:br>
              <a:rPr lang="en-GB" sz="4000" dirty="0" smtClean="0"/>
            </a:br>
            <a:r>
              <a:rPr lang="en-GB" sz="4000" dirty="0" smtClean="0"/>
              <a:t>stochastic sampling strategies </a:t>
            </a:r>
            <a:br>
              <a:rPr lang="en-GB" sz="4000" dirty="0" smtClean="0"/>
            </a:br>
            <a:r>
              <a:rPr lang="en-GB" sz="4000" dirty="0" smtClean="0"/>
              <a:t>for direct illumination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642" y="3643320"/>
            <a:ext cx="8077200" cy="8389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Kartic</a:t>
            </a:r>
            <a:r>
              <a:rPr lang="en-US" dirty="0" smtClean="0"/>
              <a:t> </a:t>
            </a:r>
            <a:r>
              <a:rPr lang="en-US" dirty="0" err="1" smtClean="0"/>
              <a:t>Subr</a:t>
            </a:r>
            <a:r>
              <a:rPr lang="en-US" dirty="0" smtClean="0"/>
              <a:t>, Derek </a:t>
            </a:r>
            <a:r>
              <a:rPr lang="en-US" dirty="0" err="1" smtClean="0"/>
              <a:t>Nowrouzezahrai</a:t>
            </a:r>
            <a:r>
              <a:rPr lang="en-US" dirty="0" smtClean="0"/>
              <a:t>, </a:t>
            </a:r>
            <a:r>
              <a:rPr lang="en-US" dirty="0" err="1" smtClean="0"/>
              <a:t>Wojciech</a:t>
            </a:r>
            <a:r>
              <a:rPr lang="en-US" dirty="0" smtClean="0"/>
              <a:t> </a:t>
            </a:r>
            <a:r>
              <a:rPr lang="en-US" dirty="0" err="1" smtClean="0"/>
              <a:t>Jarosz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Jan </a:t>
            </a:r>
            <a:r>
              <a:rPr lang="en-US" dirty="0" err="1" smtClean="0"/>
              <a:t>Kautz</a:t>
            </a:r>
            <a:r>
              <a:rPr lang="en-US" dirty="0" smtClean="0"/>
              <a:t> and Kenny </a:t>
            </a:r>
            <a:r>
              <a:rPr lang="en-US" dirty="0" smtClean="0"/>
              <a:t>Mitchell</a:t>
            </a:r>
          </a:p>
          <a:p>
            <a:endParaRPr lang="en-US" dirty="0" smtClean="0"/>
          </a:p>
          <a:p>
            <a:r>
              <a:rPr lang="en-US" dirty="0" smtClean="0"/>
              <a:t>Disney Research, University of Montreal, University College London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4348" y="3286130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1814450"/>
            <a:ext cx="5843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error of unbiased stochastic estimator = </a:t>
            </a:r>
            <a:r>
              <a:rPr lang="en-US" sz="2000" dirty="0" err="1" smtClean="0">
                <a:solidFill>
                  <a:srgbClr val="FFFF00"/>
                </a:solidFill>
              </a:rPr>
              <a:t>sqrt</a:t>
            </a:r>
            <a:r>
              <a:rPr lang="en-US" sz="2000" dirty="0" smtClean="0">
                <a:solidFill>
                  <a:srgbClr val="FFFF00"/>
                </a:solidFill>
              </a:rPr>
              <a:t>(variance)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316" y="2743144"/>
            <a:ext cx="414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error of deterministic estimator = bias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 flipH="1">
            <a:off x="12331504" y="3214692"/>
            <a:ext cx="231212" cy="71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5921" y="39039"/>
            <a:ext cx="7705780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Variance depends on </a:t>
            </a:r>
            <a:r>
              <a:rPr lang="en-US" dirty="0" err="1" smtClean="0"/>
              <a:t>samps</a:t>
            </a:r>
            <a:r>
              <a:rPr lang="en-US" dirty="0" smtClean="0"/>
              <a:t>. per estimate ‘N’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-1015221" y="2586013"/>
            <a:ext cx="3315463" cy="7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2906" y="4214824"/>
            <a:ext cx="3929090" cy="2852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00228" y="4243342"/>
            <a:ext cx="248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estimated value (bins)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676899" y="2323511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Number of estimates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82066" y="2993178"/>
            <a:ext cx="321471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589929" y="3205037"/>
            <a:ext cx="2069547" cy="275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4"/>
          <p:cNvGrpSpPr/>
          <p:nvPr/>
        </p:nvGrpSpPr>
        <p:grpSpPr>
          <a:xfrm>
            <a:off x="857220" y="2814582"/>
            <a:ext cx="3517360" cy="1428762"/>
            <a:chOff x="8786842" y="1857370"/>
            <a:chExt cx="3517360" cy="1428762"/>
          </a:xfrm>
        </p:grpSpPr>
        <p:sp>
          <p:nvSpPr>
            <p:cNvPr id="100" name="Rectangle 99"/>
            <p:cNvSpPr/>
            <p:nvPr/>
          </p:nvSpPr>
          <p:spPr>
            <a:xfrm flipH="1">
              <a:off x="9286908" y="2857502"/>
              <a:ext cx="23121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9028394" y="3071816"/>
              <a:ext cx="231212" cy="2143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8786842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12072990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11831438" y="3143254"/>
              <a:ext cx="231212" cy="142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87"/>
            <p:cNvGrpSpPr/>
            <p:nvPr/>
          </p:nvGrpSpPr>
          <p:grpSpPr>
            <a:xfrm>
              <a:off x="9501222" y="1857370"/>
              <a:ext cx="2357454" cy="1428762"/>
              <a:chOff x="3676390" y="2161699"/>
              <a:chExt cx="1119449" cy="741523"/>
            </a:xfrm>
          </p:grpSpPr>
          <p:sp>
            <p:nvSpPr>
              <p:cNvPr id="89" name="Rectangle 88"/>
              <p:cNvSpPr/>
              <p:nvPr/>
            </p:nvSpPr>
            <p:spPr>
              <a:xfrm flipH="1">
                <a:off x="3676390" y="2569537"/>
                <a:ext cx="109792" cy="3336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H="1">
                <a:off x="3786182" y="2458308"/>
                <a:ext cx="109792" cy="44351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H="1">
                <a:off x="3901085" y="2310003"/>
                <a:ext cx="109792" cy="59181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H="1">
                <a:off x="4005768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H="1">
                <a:off x="4120670" y="2161699"/>
                <a:ext cx="109792" cy="740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H="1">
                <a:off x="4235571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4465375" y="2495384"/>
                <a:ext cx="109792" cy="406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H="1">
                <a:off x="4686047" y="2754917"/>
                <a:ext cx="109792" cy="1469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H="1">
                <a:off x="4580276" y="2643688"/>
                <a:ext cx="109792" cy="2581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84" name="Straight Arrow Connector 83"/>
          <p:cNvCxnSpPr/>
          <p:nvPr/>
        </p:nvCxnSpPr>
        <p:spPr>
          <a:xfrm rot="5400000" flipH="1" flipV="1">
            <a:off x="3199625" y="2586013"/>
            <a:ext cx="3315463" cy="7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857752" y="4214824"/>
            <a:ext cx="3929090" cy="2852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215074" y="4243342"/>
            <a:ext cx="248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estimated value (bins)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3537943" y="2323511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Number of estimates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rot="16200000" flipH="1">
            <a:off x="4296912" y="2993178"/>
            <a:ext cx="321471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5804775" y="3205037"/>
            <a:ext cx="2069547" cy="275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14"/>
          <p:cNvGrpSpPr/>
          <p:nvPr/>
        </p:nvGrpSpPr>
        <p:grpSpPr>
          <a:xfrm>
            <a:off x="5701756" y="2357436"/>
            <a:ext cx="2286016" cy="1885908"/>
            <a:chOff x="8786842" y="1857370"/>
            <a:chExt cx="3517360" cy="1428762"/>
          </a:xfrm>
        </p:grpSpPr>
        <p:sp>
          <p:nvSpPr>
            <p:cNvPr id="105" name="Rectangle 104"/>
            <p:cNvSpPr/>
            <p:nvPr/>
          </p:nvSpPr>
          <p:spPr>
            <a:xfrm flipH="1">
              <a:off x="9286908" y="2857502"/>
              <a:ext cx="23121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 flipH="1">
              <a:off x="9028394" y="3071816"/>
              <a:ext cx="231212" cy="2143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 flipH="1">
              <a:off x="8786842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 flipH="1">
              <a:off x="12072990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1831438" y="3143254"/>
              <a:ext cx="231212" cy="142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5" name="Group 87"/>
            <p:cNvGrpSpPr/>
            <p:nvPr/>
          </p:nvGrpSpPr>
          <p:grpSpPr>
            <a:xfrm>
              <a:off x="9501234" y="1857367"/>
              <a:ext cx="2357457" cy="1428761"/>
              <a:chOff x="3676390" y="2161699"/>
              <a:chExt cx="1119449" cy="741523"/>
            </a:xfrm>
          </p:grpSpPr>
          <p:sp>
            <p:nvSpPr>
              <p:cNvPr id="116" name="Rectangle 115"/>
              <p:cNvSpPr/>
              <p:nvPr/>
            </p:nvSpPr>
            <p:spPr>
              <a:xfrm flipH="1">
                <a:off x="3676390" y="2569537"/>
                <a:ext cx="109792" cy="3336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flipH="1">
                <a:off x="3786182" y="2458308"/>
                <a:ext cx="109792" cy="44351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flipH="1">
                <a:off x="3901085" y="2310003"/>
                <a:ext cx="109792" cy="59181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/>
              <p:cNvSpPr/>
              <p:nvPr/>
            </p:nvSpPr>
            <p:spPr>
              <a:xfrm flipH="1">
                <a:off x="4005768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/>
              <p:cNvSpPr/>
              <p:nvPr/>
            </p:nvSpPr>
            <p:spPr>
              <a:xfrm flipH="1">
                <a:off x="4120670" y="2161699"/>
                <a:ext cx="109792" cy="740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flipH="1">
                <a:off x="4235571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 flipH="1">
                <a:off x="4465375" y="2495384"/>
                <a:ext cx="109792" cy="406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flipH="1">
                <a:off x="4686047" y="2754917"/>
                <a:ext cx="109792" cy="1469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flipH="1">
                <a:off x="4580276" y="2643688"/>
                <a:ext cx="109792" cy="2581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985464" y="571486"/>
            <a:ext cx="3229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Histogram of 1000 estimates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with N =10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43182" y="571486"/>
            <a:ext cx="3229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Histogram of 1000 estimates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with N =50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4" y="71420"/>
            <a:ext cx="8344002" cy="523875"/>
          </a:xfrm>
        </p:spPr>
        <p:txBody>
          <a:bodyPr/>
          <a:lstStyle/>
          <a:p>
            <a:pPr algn="ctr"/>
            <a:r>
              <a:rPr lang="en-US" dirty="0" smtClean="0"/>
              <a:t>increasing ‘N’, error approaches bias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14348" y="1142990"/>
            <a:ext cx="3634605" cy="3316366"/>
            <a:chOff x="1294585" y="1081077"/>
            <a:chExt cx="6858839" cy="3316366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86182" y="445765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00834" y="1299314"/>
            <a:ext cx="71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5786" y="1357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1284" y="20716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857224" y="1357304"/>
            <a:ext cx="3009090" cy="3028544"/>
          </a:xfrm>
          <a:custGeom>
            <a:avLst/>
            <a:gdLst>
              <a:gd name="connsiteX0" fmla="*/ 0 w 3009090"/>
              <a:gd name="connsiteY0" fmla="*/ 0 h 3028544"/>
              <a:gd name="connsiteX1" fmla="*/ 564205 w 3009090"/>
              <a:gd name="connsiteY1" fmla="*/ 2386519 h 3028544"/>
              <a:gd name="connsiteX2" fmla="*/ 3009090 w 3009090"/>
              <a:gd name="connsiteY2" fmla="*/ 3028544 h 302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090" h="3028544">
                <a:moveTo>
                  <a:pt x="0" y="0"/>
                </a:moveTo>
                <a:cubicBezTo>
                  <a:pt x="31345" y="940881"/>
                  <a:pt x="62690" y="1881762"/>
                  <a:pt x="564205" y="2386519"/>
                </a:cubicBezTo>
                <a:cubicBezTo>
                  <a:pt x="1065720" y="2891276"/>
                  <a:pt x="2037405" y="2959910"/>
                  <a:pt x="3009090" y="30285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28662" y="27860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42976" y="340955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571604" y="38576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43108" y="40978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6050" y="421482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86182" y="42862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609" y="71420"/>
            <a:ext cx="6372225" cy="523875"/>
          </a:xfrm>
        </p:spPr>
        <p:txBody>
          <a:bodyPr/>
          <a:lstStyle/>
          <a:p>
            <a:pPr algn="ctr"/>
            <a:r>
              <a:rPr lang="en-US" dirty="0" smtClean="0"/>
              <a:t>c</a:t>
            </a:r>
            <a:r>
              <a:rPr lang="en-US" smtClean="0"/>
              <a:t>onvergence </a:t>
            </a:r>
            <a:r>
              <a:rPr lang="en-US" dirty="0" smtClean="0"/>
              <a:t>rate of estimator</a:t>
            </a:r>
            <a:endParaRPr lang="en-GB" dirty="0"/>
          </a:p>
        </p:txBody>
      </p:sp>
      <p:grpSp>
        <p:nvGrpSpPr>
          <p:cNvPr id="3" name="Group 7"/>
          <p:cNvGrpSpPr/>
          <p:nvPr/>
        </p:nvGrpSpPr>
        <p:grpSpPr>
          <a:xfrm>
            <a:off x="714348" y="1142990"/>
            <a:ext cx="3634605" cy="3316366"/>
            <a:chOff x="1294585" y="1081077"/>
            <a:chExt cx="6858839" cy="3316366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86182" y="445765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00834" y="1299314"/>
            <a:ext cx="71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error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5786" y="13573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1284" y="20716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857224" y="1357304"/>
            <a:ext cx="3009090" cy="3028544"/>
          </a:xfrm>
          <a:custGeom>
            <a:avLst/>
            <a:gdLst>
              <a:gd name="connsiteX0" fmla="*/ 0 w 3009090"/>
              <a:gd name="connsiteY0" fmla="*/ 0 h 3028544"/>
              <a:gd name="connsiteX1" fmla="*/ 564205 w 3009090"/>
              <a:gd name="connsiteY1" fmla="*/ 2386519 h 3028544"/>
              <a:gd name="connsiteX2" fmla="*/ 3009090 w 3009090"/>
              <a:gd name="connsiteY2" fmla="*/ 3028544 h 302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090" h="3028544">
                <a:moveTo>
                  <a:pt x="0" y="0"/>
                </a:moveTo>
                <a:cubicBezTo>
                  <a:pt x="31345" y="940881"/>
                  <a:pt x="62690" y="1881762"/>
                  <a:pt x="564205" y="2386519"/>
                </a:cubicBezTo>
                <a:cubicBezTo>
                  <a:pt x="1065720" y="2891276"/>
                  <a:pt x="2037405" y="2959910"/>
                  <a:pt x="3009090" y="30285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28662" y="278606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42976" y="340955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571604" y="38576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143108" y="409788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6050" y="421482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86182" y="42862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1"/>
          <p:cNvGrpSpPr/>
          <p:nvPr/>
        </p:nvGrpSpPr>
        <p:grpSpPr>
          <a:xfrm>
            <a:off x="4929190" y="1142990"/>
            <a:ext cx="3634605" cy="3316366"/>
            <a:chOff x="1294585" y="1081077"/>
            <a:chExt cx="6858839" cy="3316366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001024" y="445765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log-N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219310" y="1299314"/>
            <a:ext cx="11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log-error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 flipH="1" flipV="1">
            <a:off x="5143504" y="1214428"/>
            <a:ext cx="2928958" cy="3000396"/>
            <a:chOff x="5143504" y="1214428"/>
            <a:chExt cx="2928958" cy="3000396"/>
          </a:xfrm>
        </p:grpSpPr>
        <p:sp>
          <p:nvSpPr>
            <p:cNvPr id="22" name="Oval 21"/>
            <p:cNvSpPr/>
            <p:nvPr/>
          </p:nvSpPr>
          <p:spPr>
            <a:xfrm>
              <a:off x="5143504" y="121442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57818" y="142874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572132" y="16430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5914922" y="200024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306988" y="239951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279444" y="339356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78254" y="287021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929586" y="4071948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22" idx="1"/>
            </p:cNvCxnSpPr>
            <p:nvPr/>
          </p:nvCxnSpPr>
          <p:spPr>
            <a:xfrm rot="16200000" flipH="1">
              <a:off x="5128709" y="1271071"/>
              <a:ext cx="2979472" cy="2908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857884" y="1500180"/>
            <a:ext cx="287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convergence rate = slope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0"/>
            <a:ext cx="6372225" cy="523875"/>
          </a:xfrm>
        </p:spPr>
        <p:txBody>
          <a:bodyPr/>
          <a:lstStyle/>
          <a:p>
            <a:pPr algn="ctr"/>
            <a:r>
              <a:rPr lang="en-US" dirty="0" smtClean="0"/>
              <a:t>comparing estimators</a:t>
            </a:r>
            <a:endParaRPr lang="en-GB" dirty="0"/>
          </a:p>
        </p:txBody>
      </p:sp>
      <p:grpSp>
        <p:nvGrpSpPr>
          <p:cNvPr id="8" name="Group 21"/>
          <p:cNvGrpSpPr/>
          <p:nvPr/>
        </p:nvGrpSpPr>
        <p:grpSpPr>
          <a:xfrm>
            <a:off x="2714610" y="982169"/>
            <a:ext cx="3634605" cy="3316366"/>
            <a:chOff x="1294585" y="1081077"/>
            <a:chExt cx="6858839" cy="3316366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16200000">
            <a:off x="2004730" y="1138493"/>
            <a:ext cx="11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log-error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3071800" y="1428744"/>
            <a:ext cx="2643206" cy="17859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72130" y="426831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log-N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0" y="2071684"/>
            <a:ext cx="137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Estimator 2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3071800" y="1714494"/>
            <a:ext cx="2571768" cy="8572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0362" y="867811"/>
            <a:ext cx="137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Estimator 1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3071800" y="1928808"/>
            <a:ext cx="2714644" cy="228601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29254" y="3643320"/>
            <a:ext cx="137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Estimator 3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8" y="71420"/>
            <a:ext cx="8629754" cy="523875"/>
          </a:xfrm>
        </p:spPr>
        <p:txBody>
          <a:bodyPr/>
          <a:lstStyle/>
          <a:p>
            <a:pPr algn="ctr"/>
            <a:r>
              <a:rPr lang="en-US" dirty="0" smtClean="0"/>
              <a:t>the “better” estimator depends on application</a:t>
            </a:r>
            <a:endParaRPr lang="en-GB" dirty="0"/>
          </a:p>
        </p:txBody>
      </p:sp>
      <p:grpSp>
        <p:nvGrpSpPr>
          <p:cNvPr id="3" name="Group 21"/>
          <p:cNvGrpSpPr/>
          <p:nvPr/>
        </p:nvGrpSpPr>
        <p:grpSpPr>
          <a:xfrm>
            <a:off x="2714610" y="982169"/>
            <a:ext cx="3634605" cy="3316366"/>
            <a:chOff x="1294585" y="1081077"/>
            <a:chExt cx="6858839" cy="3316366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16200000">
            <a:off x="2004730" y="1138493"/>
            <a:ext cx="11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log-error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3071800" y="1428744"/>
            <a:ext cx="2643206" cy="17859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72130" y="426831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log-N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0" y="2071684"/>
            <a:ext cx="137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Estimator 2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3071800" y="1714494"/>
            <a:ext cx="2571768" cy="8572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0362" y="867811"/>
            <a:ext cx="137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Estimator 1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821637" y="2963865"/>
            <a:ext cx="2928958" cy="15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22695" y="2963071"/>
            <a:ext cx="2928958" cy="1588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2559049" y="3516275"/>
            <a:ext cx="113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real-time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683899" y="3640860"/>
            <a:ext cx="890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Offline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0430" y="4357700"/>
            <a:ext cx="157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sample budget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14678" y="1714494"/>
            <a:ext cx="142876" cy="1428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214942" y="2857502"/>
            <a:ext cx="142876" cy="1428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20"/>
            <a:ext cx="7943860" cy="523875"/>
          </a:xfrm>
        </p:spPr>
        <p:txBody>
          <a:bodyPr/>
          <a:lstStyle/>
          <a:p>
            <a:pPr algn="ctr"/>
            <a:r>
              <a:rPr lang="en-US" dirty="0" smtClean="0"/>
              <a:t>typical estimators (anti-aliasing)</a:t>
            </a:r>
            <a:endParaRPr lang="en-GB" dirty="0"/>
          </a:p>
        </p:txBody>
      </p:sp>
      <p:grpSp>
        <p:nvGrpSpPr>
          <p:cNvPr id="4" name="Group 21"/>
          <p:cNvGrpSpPr/>
          <p:nvPr/>
        </p:nvGrpSpPr>
        <p:grpSpPr>
          <a:xfrm>
            <a:off x="1285850" y="1171508"/>
            <a:ext cx="5563431" cy="3316366"/>
            <a:chOff x="1294585" y="1081077"/>
            <a:chExt cx="6858839" cy="3316366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16200000">
            <a:off x="575970" y="1327832"/>
            <a:ext cx="110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log-error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2" y="445765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log-N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562869" y="1000116"/>
            <a:ext cx="2857520" cy="13573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8951" y="1928808"/>
            <a:ext cx="2032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random MC (-0.5)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62869" y="1714493"/>
            <a:ext cx="2928958" cy="207170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3135" y="3357567"/>
            <a:ext cx="349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MC with jittered sampling (-1.5)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562869" y="1571617"/>
            <a:ext cx="2857520" cy="17145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55109" y="2957457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QMC (-1)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562869" y="2143121"/>
            <a:ext cx="2928958" cy="20717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63360" y="3793395"/>
            <a:ext cx="262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randomised</a:t>
            </a:r>
            <a:r>
              <a:rPr lang="en-US" sz="2000" dirty="0" smtClean="0">
                <a:solidFill>
                  <a:schemeClr val="bg1"/>
                </a:solidFill>
              </a:rPr>
              <a:t> QMC (-1.5)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1602092" y="1500181"/>
            <a:ext cx="2857520" cy="135732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7686" y="2428873"/>
            <a:ext cx="393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MC with importance sampling (-0.5)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0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What happens when strategies are combined?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4286248" y="2928940"/>
            <a:ext cx="1524182" cy="1427298"/>
            <a:chOff x="3857652" y="2571751"/>
            <a:chExt cx="2210106" cy="2069621"/>
          </a:xfrm>
        </p:grpSpPr>
        <p:grpSp>
          <p:nvGrpSpPr>
            <p:cNvPr id="65" name="Group 64"/>
            <p:cNvGrpSpPr/>
            <p:nvPr/>
          </p:nvGrpSpPr>
          <p:grpSpPr>
            <a:xfrm>
              <a:off x="3861256" y="2571751"/>
              <a:ext cx="2015089" cy="2069621"/>
              <a:chOff x="3861256" y="2571751"/>
              <a:chExt cx="2015089" cy="206962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2929008" y="3503999"/>
                <a:ext cx="1864942" cy="445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3501997" y="3737236"/>
                <a:ext cx="1808270" cy="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309983" y="3856407"/>
                <a:ext cx="1164117" cy="1549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4"/>
              <p:cNvGrpSpPr/>
              <p:nvPr/>
            </p:nvGrpSpPr>
            <p:grpSpPr>
              <a:xfrm>
                <a:off x="3897836" y="3636777"/>
                <a:ext cx="1978509" cy="803676"/>
                <a:chOff x="8786842" y="1857370"/>
                <a:chExt cx="3517360" cy="142876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 flipH="1">
                  <a:off x="9286908" y="2857502"/>
                  <a:ext cx="231212" cy="428628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flipH="1">
                  <a:off x="9028394" y="3071816"/>
                  <a:ext cx="231212" cy="21431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flipH="1">
                  <a:off x="8786842" y="3214692"/>
                  <a:ext cx="231212" cy="71438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flipH="1">
                  <a:off x="12072990" y="3214692"/>
                  <a:ext cx="231212" cy="71438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flipH="1">
                  <a:off x="11831438" y="3143254"/>
                  <a:ext cx="231212" cy="14287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4" name="Group 87"/>
                <p:cNvGrpSpPr/>
                <p:nvPr/>
              </p:nvGrpSpPr>
              <p:grpSpPr>
                <a:xfrm>
                  <a:off x="9501234" y="1857367"/>
                  <a:ext cx="2357457" cy="1428761"/>
                  <a:chOff x="3676390" y="2161699"/>
                  <a:chExt cx="1119449" cy="741523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 flipH="1">
                    <a:off x="3676390" y="2569537"/>
                    <a:ext cx="109792" cy="333685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flipH="1">
                    <a:off x="3786182" y="2458308"/>
                    <a:ext cx="109792" cy="44351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 flipH="1">
                    <a:off x="3901085" y="2310003"/>
                    <a:ext cx="109792" cy="591816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flipH="1">
                    <a:off x="4005768" y="2198774"/>
                    <a:ext cx="109792" cy="703045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flipH="1">
                    <a:off x="4120670" y="2161699"/>
                    <a:ext cx="109792" cy="740121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flipH="1">
                    <a:off x="4235571" y="2198774"/>
                    <a:ext cx="109792" cy="703045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flipH="1">
                    <a:off x="4350473" y="2361773"/>
                    <a:ext cx="109792" cy="540047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flipH="1">
                    <a:off x="4465375" y="2495384"/>
                    <a:ext cx="109792" cy="406436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flipH="1">
                    <a:off x="4686047" y="2754917"/>
                    <a:ext cx="109792" cy="146903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 flipH="1">
                    <a:off x="4580276" y="2643688"/>
                    <a:ext cx="109792" cy="258132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cxnSp>
          <p:nvCxnSpPr>
            <p:cNvPr id="45" name="Straight Arrow Connector 44"/>
            <p:cNvCxnSpPr/>
            <p:nvPr/>
          </p:nvCxnSpPr>
          <p:spPr>
            <a:xfrm>
              <a:off x="3857652" y="4440452"/>
              <a:ext cx="2210106" cy="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500826" y="2928940"/>
            <a:ext cx="1524182" cy="1399586"/>
            <a:chOff x="6148108" y="2571751"/>
            <a:chExt cx="2210106" cy="2029437"/>
          </a:xfrm>
        </p:grpSpPr>
        <p:grpSp>
          <p:nvGrpSpPr>
            <p:cNvPr id="13" name="Group 43"/>
            <p:cNvGrpSpPr/>
            <p:nvPr/>
          </p:nvGrpSpPr>
          <p:grpSpPr>
            <a:xfrm>
              <a:off x="6911617" y="3355491"/>
              <a:ext cx="1326064" cy="1084961"/>
              <a:chOff x="3676390" y="1902166"/>
              <a:chExt cx="1119449" cy="1001055"/>
            </a:xfrm>
          </p:grpSpPr>
          <p:sp>
            <p:nvSpPr>
              <p:cNvPr id="14" name="Rectangle 13"/>
              <p:cNvSpPr/>
              <p:nvPr/>
            </p:nvSpPr>
            <p:spPr>
              <a:xfrm flipH="1">
                <a:off x="3786182" y="2763928"/>
                <a:ext cx="109792" cy="13789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 flipH="1">
                <a:off x="3901085" y="2476674"/>
                <a:ext cx="109792" cy="42514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 flipH="1">
                <a:off x="4005768" y="2131969"/>
                <a:ext cx="109792" cy="7698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 flipH="1">
                <a:off x="4120670" y="1902166"/>
                <a:ext cx="109792" cy="9996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 flipH="1">
                <a:off x="4235571" y="2074519"/>
                <a:ext cx="109792" cy="82730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4465375" y="2706477"/>
                <a:ext cx="109792" cy="19534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4580276" y="2786064"/>
                <a:ext cx="109792" cy="1157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4686047" y="2856100"/>
                <a:ext cx="109792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3676390" y="2857502"/>
                <a:ext cx="109792" cy="4571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5400000">
              <a:off x="6864520" y="3812724"/>
              <a:ext cx="1284667" cy="4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5846747" y="3697052"/>
              <a:ext cx="1808270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5219464" y="3503999"/>
              <a:ext cx="1864942" cy="4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148108" y="4440452"/>
              <a:ext cx="2210106" cy="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2071670" y="11429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57686" y="1142990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15140" y="1142990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187524" y="11525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416" y="1162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3042" y="1671574"/>
            <a:ext cx="1280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combined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estimate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868" y="1649550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using  estimator 1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0760" y="1649550"/>
            <a:ext cx="198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using estimator 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1934" y="113817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53293" y="11381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) / 2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857356" y="2895602"/>
            <a:ext cx="1524182" cy="1427298"/>
            <a:chOff x="1857356" y="2895602"/>
            <a:chExt cx="1524182" cy="1427298"/>
          </a:xfrm>
        </p:grpSpPr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1216923" y="3538520"/>
              <a:ext cx="1286143" cy="307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1612081" y="3699370"/>
              <a:ext cx="1247059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857356" y="4184337"/>
              <a:ext cx="1524182" cy="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357422" y="352896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?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49910" y="4386218"/>
            <a:ext cx="3107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 what about convergence?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[cake+00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233348"/>
            <a:ext cx="5308682" cy="55911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0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What happens when strategies are combined?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1472" y="857238"/>
            <a:ext cx="3214710" cy="642942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Non-trivial, not intuitive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1214428"/>
            <a:ext cx="2500330" cy="642942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needs formal analysis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286130"/>
            <a:ext cx="3429024" cy="928694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can combination improve convergence or only constant? 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0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we derived errors </a:t>
            </a:r>
            <a:r>
              <a:rPr lang="en-US" smtClean="0"/>
              <a:t>in closed form…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85800"/>
            <a:ext cx="90203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illumination is an integral </a:t>
            </a:r>
            <a:endParaRPr lang="en-GB" dirty="0"/>
          </a:p>
        </p:txBody>
      </p:sp>
      <p:pic>
        <p:nvPicPr>
          <p:cNvPr id="15" name="Picture 29" descr="g6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733" y="3860583"/>
            <a:ext cx="3978812" cy="854307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2000232" y="1338283"/>
            <a:ext cx="5057812" cy="2648089"/>
            <a:chOff x="2000232" y="1338283"/>
            <a:chExt cx="5057812" cy="2648089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3">
              <a:lum bright="-30000" contrast="-42000"/>
            </a:blip>
            <a:srcRect/>
            <a:stretch>
              <a:fillRect/>
            </a:stretch>
          </p:blipFill>
          <p:spPr bwMode="auto">
            <a:xfrm>
              <a:off x="2000232" y="2854285"/>
              <a:ext cx="4990375" cy="81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0" descr="rect54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338283"/>
              <a:ext cx="4376413" cy="2648089"/>
            </a:xfrm>
            <a:prstGeom prst="rect">
              <a:avLst/>
            </a:prstGeom>
            <a:noFill/>
          </p:spPr>
        </p:pic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427982" y="3105860"/>
              <a:ext cx="134875" cy="125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H="1">
              <a:off x="4495419" y="2414028"/>
              <a:ext cx="2090562" cy="754725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5641857" y="2665603"/>
              <a:ext cx="134875" cy="12578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" name="Picture 24" descr="path483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18732" y="2313137"/>
              <a:ext cx="397601" cy="226679"/>
            </a:xfrm>
            <a:prstGeom prst="rect">
              <a:avLst/>
            </a:prstGeom>
            <a:noFill/>
          </p:spPr>
        </p:pic>
        <p:pic>
          <p:nvPicPr>
            <p:cNvPr id="11" name="Picture 25" descr="g5063"/>
            <p:cNvPicPr>
              <a:picLocks noChangeAspect="1" noChangeArrowheads="1"/>
            </p:cNvPicPr>
            <p:nvPr/>
          </p:nvPicPr>
          <p:blipFill>
            <a:blip r:embed="rId6" cstate="screen"/>
            <a:srcRect b="-8767"/>
            <a:stretch>
              <a:fillRect/>
            </a:stretch>
          </p:blipFill>
          <p:spPr bwMode="auto">
            <a:xfrm>
              <a:off x="2019901" y="1523033"/>
              <a:ext cx="455203" cy="377362"/>
            </a:xfrm>
            <a:prstGeom prst="rect">
              <a:avLst/>
            </a:prstGeom>
            <a:noFill/>
          </p:spPr>
        </p:pic>
        <p:pic>
          <p:nvPicPr>
            <p:cNvPr id="12" name="Picture 26" descr="g5063"/>
            <p:cNvPicPr>
              <a:picLocks noChangeAspect="1" noChangeArrowheads="1"/>
            </p:cNvPicPr>
            <p:nvPr/>
          </p:nvPicPr>
          <p:blipFill>
            <a:blip r:embed="rId7" cstate="screen"/>
            <a:srcRect b="-8767"/>
            <a:stretch>
              <a:fillRect/>
            </a:stretch>
          </p:blipFill>
          <p:spPr bwMode="auto">
            <a:xfrm>
              <a:off x="6653419" y="2036666"/>
              <a:ext cx="404625" cy="377362"/>
            </a:xfrm>
            <a:prstGeom prst="rect">
              <a:avLst/>
            </a:prstGeom>
            <a:noFill/>
          </p:spPr>
        </p:pic>
        <p:pic>
          <p:nvPicPr>
            <p:cNvPr id="13" name="Picture 27" descr="g5063"/>
            <p:cNvPicPr>
              <a:picLocks noChangeAspect="1" noChangeArrowheads="1"/>
            </p:cNvPicPr>
            <p:nvPr/>
          </p:nvPicPr>
          <p:blipFill>
            <a:blip r:embed="rId8" cstate="screen"/>
            <a:srcRect b="-8767"/>
            <a:stretch>
              <a:fillRect/>
            </a:stretch>
          </p:blipFill>
          <p:spPr bwMode="auto">
            <a:xfrm>
              <a:off x="4293107" y="1502069"/>
              <a:ext cx="494542" cy="377362"/>
            </a:xfrm>
            <a:prstGeom prst="rect">
              <a:avLst/>
            </a:prstGeom>
            <a:noFill/>
          </p:spPr>
        </p:pic>
        <p:pic>
          <p:nvPicPr>
            <p:cNvPr id="14" name="Picture 28" descr="g5063"/>
            <p:cNvPicPr>
              <a:picLocks noChangeAspect="1" noChangeArrowheads="1"/>
            </p:cNvPicPr>
            <p:nvPr/>
          </p:nvPicPr>
          <p:blipFill>
            <a:blip r:embed="rId9" cstate="screen"/>
            <a:srcRect b="-22342"/>
            <a:stretch>
              <a:fillRect/>
            </a:stretch>
          </p:blipFill>
          <p:spPr bwMode="auto">
            <a:xfrm>
              <a:off x="5237232" y="2296103"/>
              <a:ext cx="404625" cy="424533"/>
            </a:xfrm>
            <a:prstGeom prst="rect">
              <a:avLst/>
            </a:prstGeom>
            <a:noFill/>
          </p:spPr>
        </p:pic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H="1">
              <a:off x="4495420" y="1470622"/>
              <a:ext cx="1213875" cy="1635237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5179630" y="2036666"/>
              <a:ext cx="134875" cy="12578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3821045" y="1407729"/>
              <a:ext cx="674375" cy="1698131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3975590" y="1910882"/>
              <a:ext cx="134875" cy="12578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034" y="1071552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Exitant</a:t>
            </a:r>
            <a:r>
              <a:rPr lang="en-US" sz="2000" dirty="0" smtClean="0">
                <a:solidFill>
                  <a:srgbClr val="FFFF00"/>
                </a:solidFill>
              </a:rPr>
              <a:t> radiance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2264" y="1071552"/>
            <a:ext cx="200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Incident radiance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0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combinations of popular strategies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85800"/>
            <a:ext cx="9001188" cy="39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215074" y="4572014"/>
            <a:ext cx="571504" cy="357208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78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Improved convergence by combining …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85984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6248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B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43636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C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143372" y="2946800"/>
            <a:ext cx="1428760" cy="9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strategy D</a:t>
            </a:r>
            <a:endParaRPr lang="en-GB" dirty="0"/>
          </a:p>
        </p:txBody>
      </p:sp>
      <p:cxnSp>
        <p:nvCxnSpPr>
          <p:cNvPr id="14" name="Elbow Connector 13"/>
          <p:cNvCxnSpPr>
            <a:stCxn id="8" idx="2"/>
            <a:endCxn id="12" idx="0"/>
          </p:cNvCxnSpPr>
          <p:nvPr/>
        </p:nvCxnSpPr>
        <p:spPr>
          <a:xfrm rot="16200000" flipH="1">
            <a:off x="3406668" y="1495715"/>
            <a:ext cx="901905" cy="2000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12" idx="0"/>
          </p:cNvCxnSpPr>
          <p:nvPr/>
        </p:nvCxnSpPr>
        <p:spPr>
          <a:xfrm rot="5400000">
            <a:off x="4406800" y="2495847"/>
            <a:ext cx="901905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2"/>
            <a:endCxn id="12" idx="0"/>
          </p:cNvCxnSpPr>
          <p:nvPr/>
        </p:nvCxnSpPr>
        <p:spPr>
          <a:xfrm rot="5400000">
            <a:off x="5335494" y="1567153"/>
            <a:ext cx="901905" cy="18573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72066" y="3429006"/>
            <a:ext cx="1928826" cy="1214446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Observed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convergence of 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is better than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that of A, B or C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78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exciting result!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85984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6248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B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43636" y="1259077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Strategy C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143372" y="2946800"/>
            <a:ext cx="1428760" cy="98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strategy D</a:t>
            </a:r>
            <a:endParaRPr lang="en-GB" dirty="0"/>
          </a:p>
        </p:txBody>
      </p:sp>
      <p:cxnSp>
        <p:nvCxnSpPr>
          <p:cNvPr id="14" name="Elbow Connector 13"/>
          <p:cNvCxnSpPr>
            <a:stCxn id="8" idx="2"/>
            <a:endCxn id="12" idx="0"/>
          </p:cNvCxnSpPr>
          <p:nvPr/>
        </p:nvCxnSpPr>
        <p:spPr>
          <a:xfrm rot="16200000" flipH="1">
            <a:off x="3406668" y="1495715"/>
            <a:ext cx="901905" cy="2000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12" idx="0"/>
          </p:cNvCxnSpPr>
          <p:nvPr/>
        </p:nvCxnSpPr>
        <p:spPr>
          <a:xfrm rot="5400000">
            <a:off x="4406800" y="2495847"/>
            <a:ext cx="901905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2"/>
            <a:endCxn id="12" idx="0"/>
          </p:cNvCxnSpPr>
          <p:nvPr/>
        </p:nvCxnSpPr>
        <p:spPr>
          <a:xfrm rot="5400000">
            <a:off x="5335494" y="1567153"/>
            <a:ext cx="901905" cy="18573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04708" y="1062202"/>
            <a:ext cx="909646" cy="437978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jittered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6248" y="1055002"/>
            <a:ext cx="1157636" cy="437978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antithetic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64998" y="1071552"/>
            <a:ext cx="1300512" cy="437978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importance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2066" y="3429006"/>
            <a:ext cx="1928826" cy="1214446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Observed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convergence of 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is better than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that of A, B or C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272" y="191439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82" name="AutoShape 10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4" name="AutoShape 12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6" name="AutoShape 14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8" name="AutoShape 16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90" name="AutoShape 18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93" name="Picture 21" descr="http://www.whiteboardbusiness.com/wp-content/uploads/2012/11/Old_book_on_she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8362" y="928676"/>
            <a:ext cx="8346066" cy="3624314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7158" y="857238"/>
            <a:ext cx="8429684" cy="3786214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857224" y="1928808"/>
            <a:ext cx="2357454" cy="642942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43240" y="2643188"/>
            <a:ext cx="2500330" cy="785818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Correlated and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en-US" sz="2000" dirty="0" smtClean="0"/>
              <a:t>ntithetic sampling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43636" y="1357304"/>
            <a:ext cx="2000264" cy="1071570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Combining variance reduction schemes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4348" y="1071552"/>
            <a:ext cx="1928826" cy="500066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Monte Carlo </a:t>
            </a:r>
          </a:p>
          <a:p>
            <a:pPr algn="ctr"/>
            <a:r>
              <a:rPr lang="en-US" dirty="0" smtClean="0"/>
              <a:t>sampling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14678" y="857238"/>
            <a:ext cx="2214578" cy="714380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Variance reduction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786" y="2000246"/>
            <a:ext cx="2500330" cy="500066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Quasi-MC methods</a:t>
            </a: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120" y="39039"/>
            <a:ext cx="8277284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272" y="191439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82" name="AutoShape 10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4" name="AutoShape 12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6" name="AutoShape 14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88" name="AutoShape 16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90" name="AutoShape 18" descr="http://onlyhdwallpapers.com/wallpaper/old_book_library_ladder_bookshelf_widescreen_desktop_1920x1200_hd-wallpaper-72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93" name="Picture 21" descr="http://www.whiteboardbusiness.com/wp-content/uploads/2012/11/Old_book_on_she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8362" y="928676"/>
            <a:ext cx="8346066" cy="3624314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7158" y="857238"/>
            <a:ext cx="8429684" cy="3786214"/>
          </a:xfrm>
          <a:prstGeom prst="rect">
            <a:avLst/>
          </a:prstGeom>
          <a:solidFill>
            <a:srgbClr val="000000">
              <a:alpha val="47059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785918" y="3643320"/>
            <a:ext cx="5500726" cy="571504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636" y="1357304"/>
            <a:ext cx="2000264" cy="1071570"/>
          </a:xfrm>
          <a:prstGeom prst="rect">
            <a:avLst/>
          </a:prstGeom>
          <a:solidFill>
            <a:srgbClr val="000000">
              <a:alpha val="6588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857238"/>
            <a:ext cx="5286412" cy="1071570"/>
          </a:xfrm>
          <a:prstGeom prst="rect">
            <a:avLst/>
          </a:prstGeom>
          <a:solidFill>
            <a:srgbClr val="000000">
              <a:alpha val="81176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combinations of strategies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che.desktopnexus.com/thumbnails/13567-big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35720" y="1278346"/>
            <a:ext cx="3158312" cy="30003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143108" y="928676"/>
            <a:ext cx="1615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Intuition</a:t>
            </a:r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(now)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0760" y="3280482"/>
            <a:ext cx="2195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Formalism</a:t>
            </a:r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(suppl. mat)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0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recall combined estimator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071670" y="11429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57686" y="1142990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15140" y="1142990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187524" y="11525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416" y="1162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3042" y="1671574"/>
            <a:ext cx="1280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combined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estimate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868" y="1649550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using  estimator 1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0760" y="1649550"/>
            <a:ext cx="198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using estimator 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94406" y="113817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07479" y="11381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) / 2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78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applying variance operator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071670" y="11429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57686" y="1142990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15140" y="1142990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187524" y="11525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416" y="1162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3042" y="1671574"/>
            <a:ext cx="1280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combined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estimate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868" y="1649550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 estimator 1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00760" y="1649550"/>
            <a:ext cx="198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estimator 2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0289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406" y="113817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7479" y="11381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) / 4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14876" y="2786064"/>
            <a:ext cx="2633991" cy="428628"/>
            <a:chOff x="4595615" y="2928940"/>
            <a:chExt cx="2633991" cy="428628"/>
          </a:xfrm>
        </p:grpSpPr>
        <p:sp>
          <p:nvSpPr>
            <p:cNvPr id="18" name="TextBox 17"/>
            <p:cNvSpPr txBox="1"/>
            <p:nvPr/>
          </p:nvSpPr>
          <p:spPr>
            <a:xfrm>
              <a:off x="4595615" y="2928940"/>
              <a:ext cx="2633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+  2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cov</a:t>
              </a:r>
              <a:r>
                <a:rPr lang="en-US" sz="2000" dirty="0" smtClean="0">
                  <a:solidFill>
                    <a:schemeClr val="bg1"/>
                  </a:solidFill>
                </a:rPr>
                <a:t> (         ,          ) /4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3570" y="2928940"/>
              <a:ext cx="428628" cy="428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</a:rPr>
                <a:t>X</a:t>
              </a:r>
              <a:endParaRPr lang="en-GB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0912" y="2928940"/>
              <a:ext cx="428628" cy="42862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GB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78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variance reduction via negative correlation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071670" y="11429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57686" y="1142990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15140" y="1142990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187524" y="11525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416" y="1162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0289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406" y="113817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7479" y="11381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) / 4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4714876" y="2786064"/>
            <a:ext cx="2633991" cy="428628"/>
            <a:chOff x="4595615" y="2928940"/>
            <a:chExt cx="2633991" cy="428628"/>
          </a:xfrm>
        </p:grpSpPr>
        <p:sp>
          <p:nvSpPr>
            <p:cNvPr id="18" name="TextBox 17"/>
            <p:cNvSpPr txBox="1"/>
            <p:nvPr/>
          </p:nvSpPr>
          <p:spPr>
            <a:xfrm>
              <a:off x="4595615" y="2928940"/>
              <a:ext cx="2633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+  2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cov</a:t>
              </a:r>
              <a:r>
                <a:rPr lang="en-US" sz="2000" dirty="0" smtClean="0">
                  <a:solidFill>
                    <a:schemeClr val="bg1"/>
                  </a:solidFill>
                </a:rPr>
                <a:t> (         ,          ) /4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3570" y="2928940"/>
              <a:ext cx="428628" cy="428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</a:rPr>
                <a:t>X</a:t>
              </a:r>
              <a:endParaRPr lang="en-GB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0912" y="2928940"/>
              <a:ext cx="428628" cy="42862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43042" y="1671574"/>
            <a:ext cx="1280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combined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estimate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649550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 estimator 1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0760" y="1649550"/>
            <a:ext cx="198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estimator 2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786196"/>
            <a:ext cx="530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best case is when X and Y have a correlation of -1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78" y="71420"/>
            <a:ext cx="8658240" cy="523875"/>
          </a:xfrm>
        </p:spPr>
        <p:txBody>
          <a:bodyPr/>
          <a:lstStyle/>
          <a:p>
            <a:pPr algn="ctr"/>
            <a:r>
              <a:rPr lang="en-US" dirty="0" smtClean="0"/>
              <a:t>“antithetic” estimates yield zero variance!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2071670" y="11429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4357686" y="1142990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15140" y="1142990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187524" y="115251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=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416" y="11620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0289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114299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 (          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4406" y="1138170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7479" y="113817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) / 4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4714876" y="2786064"/>
            <a:ext cx="2633991" cy="428628"/>
            <a:chOff x="4595615" y="2928940"/>
            <a:chExt cx="2633991" cy="428628"/>
          </a:xfrm>
        </p:grpSpPr>
        <p:sp>
          <p:nvSpPr>
            <p:cNvPr id="18" name="TextBox 17"/>
            <p:cNvSpPr txBox="1"/>
            <p:nvPr/>
          </p:nvSpPr>
          <p:spPr>
            <a:xfrm>
              <a:off x="4595615" y="2928940"/>
              <a:ext cx="2633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+  2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cov</a:t>
              </a:r>
              <a:r>
                <a:rPr lang="en-US" sz="2000" dirty="0" smtClean="0">
                  <a:solidFill>
                    <a:schemeClr val="bg1"/>
                  </a:solidFill>
                </a:rPr>
                <a:t> (         ,          ) /4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3570" y="2928940"/>
              <a:ext cx="428628" cy="428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</a:rPr>
                <a:t>X</a:t>
              </a:r>
              <a:endParaRPr lang="en-GB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0912" y="2928940"/>
              <a:ext cx="428628" cy="42862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43042" y="1671574"/>
            <a:ext cx="1280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combined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estimate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649550"/>
            <a:ext cx="204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 estimator 1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0760" y="1649550"/>
            <a:ext cx="198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single estimate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using estimator 2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57620" y="857238"/>
            <a:ext cx="1214446" cy="9286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57950" y="928676"/>
            <a:ext cx="1214446" cy="9286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00694" y="2500312"/>
            <a:ext cx="1214446" cy="9286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21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abstracting away the application…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31761" y="2559844"/>
            <a:ext cx="1786744" cy="79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25530" y="3429006"/>
            <a:ext cx="3132156" cy="2381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225498" y="1952621"/>
            <a:ext cx="2814568" cy="1510121"/>
          </a:xfrm>
          <a:custGeom>
            <a:avLst/>
            <a:gdLst>
              <a:gd name="connsiteX0" fmla="*/ 0 w 2814536"/>
              <a:gd name="connsiteY0" fmla="*/ 1438701 h 1490582"/>
              <a:gd name="connsiteX1" fmla="*/ 32425 w 2814536"/>
              <a:gd name="connsiteY1" fmla="*/ 1399790 h 1490582"/>
              <a:gd name="connsiteX2" fmla="*/ 58366 w 2814536"/>
              <a:gd name="connsiteY2" fmla="*/ 1360880 h 1490582"/>
              <a:gd name="connsiteX3" fmla="*/ 103762 w 2814536"/>
              <a:gd name="connsiteY3" fmla="*/ 1283058 h 1490582"/>
              <a:gd name="connsiteX4" fmla="*/ 123217 w 2814536"/>
              <a:gd name="connsiteY4" fmla="*/ 1237663 h 1490582"/>
              <a:gd name="connsiteX5" fmla="*/ 129702 w 2814536"/>
              <a:gd name="connsiteY5" fmla="*/ 1218207 h 1490582"/>
              <a:gd name="connsiteX6" fmla="*/ 142672 w 2814536"/>
              <a:gd name="connsiteY6" fmla="*/ 1198752 h 1490582"/>
              <a:gd name="connsiteX7" fmla="*/ 155642 w 2814536"/>
              <a:gd name="connsiteY7" fmla="*/ 1159841 h 1490582"/>
              <a:gd name="connsiteX8" fmla="*/ 181583 w 2814536"/>
              <a:gd name="connsiteY8" fmla="*/ 1120931 h 1490582"/>
              <a:gd name="connsiteX9" fmla="*/ 207523 w 2814536"/>
              <a:gd name="connsiteY9" fmla="*/ 1056080 h 1490582"/>
              <a:gd name="connsiteX10" fmla="*/ 214008 w 2814536"/>
              <a:gd name="connsiteY10" fmla="*/ 1036624 h 1490582"/>
              <a:gd name="connsiteX11" fmla="*/ 226979 w 2814536"/>
              <a:gd name="connsiteY11" fmla="*/ 1010684 h 1490582"/>
              <a:gd name="connsiteX12" fmla="*/ 239949 w 2814536"/>
              <a:gd name="connsiteY12" fmla="*/ 965288 h 1490582"/>
              <a:gd name="connsiteX13" fmla="*/ 252919 w 2814536"/>
              <a:gd name="connsiteY13" fmla="*/ 926378 h 1490582"/>
              <a:gd name="connsiteX14" fmla="*/ 272374 w 2814536"/>
              <a:gd name="connsiteY14" fmla="*/ 887467 h 1490582"/>
              <a:gd name="connsiteX15" fmla="*/ 278859 w 2814536"/>
              <a:gd name="connsiteY15" fmla="*/ 848556 h 1490582"/>
              <a:gd name="connsiteX16" fmla="*/ 285345 w 2814536"/>
              <a:gd name="connsiteY16" fmla="*/ 816131 h 1490582"/>
              <a:gd name="connsiteX17" fmla="*/ 298315 w 2814536"/>
              <a:gd name="connsiteY17" fmla="*/ 738310 h 1490582"/>
              <a:gd name="connsiteX18" fmla="*/ 311285 w 2814536"/>
              <a:gd name="connsiteY18" fmla="*/ 654003 h 1490582"/>
              <a:gd name="connsiteX19" fmla="*/ 324255 w 2814536"/>
              <a:gd name="connsiteY19" fmla="*/ 602122 h 1490582"/>
              <a:gd name="connsiteX20" fmla="*/ 337225 w 2814536"/>
              <a:gd name="connsiteY20" fmla="*/ 576182 h 1490582"/>
              <a:gd name="connsiteX21" fmla="*/ 343710 w 2814536"/>
              <a:gd name="connsiteY21" fmla="*/ 556727 h 1490582"/>
              <a:gd name="connsiteX22" fmla="*/ 363166 w 2814536"/>
              <a:gd name="connsiteY22" fmla="*/ 524301 h 1490582"/>
              <a:gd name="connsiteX23" fmla="*/ 369651 w 2814536"/>
              <a:gd name="connsiteY23" fmla="*/ 498361 h 1490582"/>
              <a:gd name="connsiteX24" fmla="*/ 382621 w 2814536"/>
              <a:gd name="connsiteY24" fmla="*/ 478905 h 1490582"/>
              <a:gd name="connsiteX25" fmla="*/ 408562 w 2814536"/>
              <a:gd name="connsiteY25" fmla="*/ 427024 h 1490582"/>
              <a:gd name="connsiteX26" fmla="*/ 415047 w 2814536"/>
              <a:gd name="connsiteY26" fmla="*/ 407569 h 1490582"/>
              <a:gd name="connsiteX27" fmla="*/ 440987 w 2814536"/>
              <a:gd name="connsiteY27" fmla="*/ 368658 h 1490582"/>
              <a:gd name="connsiteX28" fmla="*/ 453957 w 2814536"/>
              <a:gd name="connsiteY28" fmla="*/ 342718 h 1490582"/>
              <a:gd name="connsiteX29" fmla="*/ 460442 w 2814536"/>
              <a:gd name="connsiteY29" fmla="*/ 323263 h 1490582"/>
              <a:gd name="connsiteX30" fmla="*/ 479898 w 2814536"/>
              <a:gd name="connsiteY30" fmla="*/ 303807 h 1490582"/>
              <a:gd name="connsiteX31" fmla="*/ 512323 w 2814536"/>
              <a:gd name="connsiteY31" fmla="*/ 271382 h 1490582"/>
              <a:gd name="connsiteX32" fmla="*/ 570689 w 2814536"/>
              <a:gd name="connsiteY32" fmla="*/ 284352 h 1490582"/>
              <a:gd name="connsiteX33" fmla="*/ 583659 w 2814536"/>
              <a:gd name="connsiteY33" fmla="*/ 303807 h 1490582"/>
              <a:gd name="connsiteX34" fmla="*/ 596630 w 2814536"/>
              <a:gd name="connsiteY34" fmla="*/ 316778 h 1490582"/>
              <a:gd name="connsiteX35" fmla="*/ 603115 w 2814536"/>
              <a:gd name="connsiteY35" fmla="*/ 336233 h 1490582"/>
              <a:gd name="connsiteX36" fmla="*/ 635540 w 2814536"/>
              <a:gd name="connsiteY36" fmla="*/ 375144 h 1490582"/>
              <a:gd name="connsiteX37" fmla="*/ 648510 w 2814536"/>
              <a:gd name="connsiteY37" fmla="*/ 420539 h 1490582"/>
              <a:gd name="connsiteX38" fmla="*/ 661481 w 2814536"/>
              <a:gd name="connsiteY38" fmla="*/ 465935 h 1490582"/>
              <a:gd name="connsiteX39" fmla="*/ 667966 w 2814536"/>
              <a:gd name="connsiteY39" fmla="*/ 498361 h 1490582"/>
              <a:gd name="connsiteX40" fmla="*/ 680936 w 2814536"/>
              <a:gd name="connsiteY40" fmla="*/ 537271 h 1490582"/>
              <a:gd name="connsiteX41" fmla="*/ 693906 w 2814536"/>
              <a:gd name="connsiteY41" fmla="*/ 608607 h 1490582"/>
              <a:gd name="connsiteX42" fmla="*/ 700391 w 2814536"/>
              <a:gd name="connsiteY42" fmla="*/ 634548 h 1490582"/>
              <a:gd name="connsiteX43" fmla="*/ 713362 w 2814536"/>
              <a:gd name="connsiteY43" fmla="*/ 673458 h 1490582"/>
              <a:gd name="connsiteX44" fmla="*/ 719847 w 2814536"/>
              <a:gd name="connsiteY44" fmla="*/ 712369 h 1490582"/>
              <a:gd name="connsiteX45" fmla="*/ 739302 w 2814536"/>
              <a:gd name="connsiteY45" fmla="*/ 770735 h 1490582"/>
              <a:gd name="connsiteX46" fmla="*/ 745787 w 2814536"/>
              <a:gd name="connsiteY46" fmla="*/ 790190 h 1490582"/>
              <a:gd name="connsiteX47" fmla="*/ 752272 w 2814536"/>
              <a:gd name="connsiteY47" fmla="*/ 816131 h 1490582"/>
              <a:gd name="connsiteX48" fmla="*/ 765242 w 2814536"/>
              <a:gd name="connsiteY48" fmla="*/ 842071 h 1490582"/>
              <a:gd name="connsiteX49" fmla="*/ 771727 w 2814536"/>
              <a:gd name="connsiteY49" fmla="*/ 874497 h 1490582"/>
              <a:gd name="connsiteX50" fmla="*/ 791183 w 2814536"/>
              <a:gd name="connsiteY50" fmla="*/ 926378 h 1490582"/>
              <a:gd name="connsiteX51" fmla="*/ 797668 w 2814536"/>
              <a:gd name="connsiteY51" fmla="*/ 965288 h 1490582"/>
              <a:gd name="connsiteX52" fmla="*/ 810638 w 2814536"/>
              <a:gd name="connsiteY52" fmla="*/ 997714 h 1490582"/>
              <a:gd name="connsiteX53" fmla="*/ 817123 w 2814536"/>
              <a:gd name="connsiteY53" fmla="*/ 1049595 h 1490582"/>
              <a:gd name="connsiteX54" fmla="*/ 830093 w 2814536"/>
              <a:gd name="connsiteY54" fmla="*/ 1094990 h 1490582"/>
              <a:gd name="connsiteX55" fmla="*/ 849549 w 2814536"/>
              <a:gd name="connsiteY55" fmla="*/ 1172812 h 1490582"/>
              <a:gd name="connsiteX56" fmla="*/ 856034 w 2814536"/>
              <a:gd name="connsiteY56" fmla="*/ 1192267 h 1490582"/>
              <a:gd name="connsiteX57" fmla="*/ 881974 w 2814536"/>
              <a:gd name="connsiteY57" fmla="*/ 1231178 h 1490582"/>
              <a:gd name="connsiteX58" fmla="*/ 901430 w 2814536"/>
              <a:gd name="connsiteY58" fmla="*/ 1296029 h 1490582"/>
              <a:gd name="connsiteX59" fmla="*/ 907915 w 2814536"/>
              <a:gd name="connsiteY59" fmla="*/ 1315484 h 1490582"/>
              <a:gd name="connsiteX60" fmla="*/ 927370 w 2814536"/>
              <a:gd name="connsiteY60" fmla="*/ 1328454 h 1490582"/>
              <a:gd name="connsiteX61" fmla="*/ 933855 w 2814536"/>
              <a:gd name="connsiteY61" fmla="*/ 1347910 h 1490582"/>
              <a:gd name="connsiteX62" fmla="*/ 1005191 w 2814536"/>
              <a:gd name="connsiteY62" fmla="*/ 1328454 h 1490582"/>
              <a:gd name="connsiteX63" fmla="*/ 1063557 w 2814536"/>
              <a:gd name="connsiteY63" fmla="*/ 1257118 h 1490582"/>
              <a:gd name="connsiteX64" fmla="*/ 1076527 w 2814536"/>
              <a:gd name="connsiteY64" fmla="*/ 1231178 h 1490582"/>
              <a:gd name="connsiteX65" fmla="*/ 1108953 w 2814536"/>
              <a:gd name="connsiteY65" fmla="*/ 1198752 h 1490582"/>
              <a:gd name="connsiteX66" fmla="*/ 1141379 w 2814536"/>
              <a:gd name="connsiteY66" fmla="*/ 1166327 h 1490582"/>
              <a:gd name="connsiteX67" fmla="*/ 1206230 w 2814536"/>
              <a:gd name="connsiteY67" fmla="*/ 1172812 h 1490582"/>
              <a:gd name="connsiteX68" fmla="*/ 1225685 w 2814536"/>
              <a:gd name="connsiteY68" fmla="*/ 1179297 h 1490582"/>
              <a:gd name="connsiteX69" fmla="*/ 1290536 w 2814536"/>
              <a:gd name="connsiteY69" fmla="*/ 1172812 h 1490582"/>
              <a:gd name="connsiteX70" fmla="*/ 1322962 w 2814536"/>
              <a:gd name="connsiteY70" fmla="*/ 1140386 h 1490582"/>
              <a:gd name="connsiteX71" fmla="*/ 1348902 w 2814536"/>
              <a:gd name="connsiteY71" fmla="*/ 1075535 h 1490582"/>
              <a:gd name="connsiteX72" fmla="*/ 1355387 w 2814536"/>
              <a:gd name="connsiteY72" fmla="*/ 1056080 h 1490582"/>
              <a:gd name="connsiteX73" fmla="*/ 1361872 w 2814536"/>
              <a:gd name="connsiteY73" fmla="*/ 1036624 h 1490582"/>
              <a:gd name="connsiteX74" fmla="*/ 1381327 w 2814536"/>
              <a:gd name="connsiteY74" fmla="*/ 984744 h 1490582"/>
              <a:gd name="connsiteX75" fmla="*/ 1387813 w 2814536"/>
              <a:gd name="connsiteY75" fmla="*/ 919892 h 1490582"/>
              <a:gd name="connsiteX76" fmla="*/ 1400783 w 2814536"/>
              <a:gd name="connsiteY76" fmla="*/ 855041 h 1490582"/>
              <a:gd name="connsiteX77" fmla="*/ 1407268 w 2814536"/>
              <a:gd name="connsiteY77" fmla="*/ 427024 h 1490582"/>
              <a:gd name="connsiteX78" fmla="*/ 1413753 w 2814536"/>
              <a:gd name="connsiteY78" fmla="*/ 401084 h 1490582"/>
              <a:gd name="connsiteX79" fmla="*/ 1420238 w 2814536"/>
              <a:gd name="connsiteY79" fmla="*/ 368658 h 1490582"/>
              <a:gd name="connsiteX80" fmla="*/ 1426723 w 2814536"/>
              <a:gd name="connsiteY80" fmla="*/ 323263 h 1490582"/>
              <a:gd name="connsiteX81" fmla="*/ 1439693 w 2814536"/>
              <a:gd name="connsiteY81" fmla="*/ 284352 h 1490582"/>
              <a:gd name="connsiteX82" fmla="*/ 1446179 w 2814536"/>
              <a:gd name="connsiteY82" fmla="*/ 251927 h 1490582"/>
              <a:gd name="connsiteX83" fmla="*/ 1452664 w 2814536"/>
              <a:gd name="connsiteY83" fmla="*/ 225986 h 1490582"/>
              <a:gd name="connsiteX84" fmla="*/ 1478604 w 2814536"/>
              <a:gd name="connsiteY84" fmla="*/ 187075 h 1490582"/>
              <a:gd name="connsiteX85" fmla="*/ 1491574 w 2814536"/>
              <a:gd name="connsiteY85" fmla="*/ 141680 h 1490582"/>
              <a:gd name="connsiteX86" fmla="*/ 1504545 w 2814536"/>
              <a:gd name="connsiteY86" fmla="*/ 115739 h 1490582"/>
              <a:gd name="connsiteX87" fmla="*/ 1524000 w 2814536"/>
              <a:gd name="connsiteY87" fmla="*/ 96284 h 1490582"/>
              <a:gd name="connsiteX88" fmla="*/ 1770434 w 2814536"/>
              <a:gd name="connsiteY88" fmla="*/ 70344 h 1490582"/>
              <a:gd name="connsiteX89" fmla="*/ 1809345 w 2814536"/>
              <a:gd name="connsiteY89" fmla="*/ 57373 h 1490582"/>
              <a:gd name="connsiteX90" fmla="*/ 1854740 w 2814536"/>
              <a:gd name="connsiteY90" fmla="*/ 50888 h 1490582"/>
              <a:gd name="connsiteX91" fmla="*/ 1893651 w 2814536"/>
              <a:gd name="connsiteY91" fmla="*/ 44403 h 1490582"/>
              <a:gd name="connsiteX92" fmla="*/ 2042808 w 2814536"/>
              <a:gd name="connsiteY92" fmla="*/ 37918 h 1490582"/>
              <a:gd name="connsiteX93" fmla="*/ 2081719 w 2814536"/>
              <a:gd name="connsiteY93" fmla="*/ 50888 h 1490582"/>
              <a:gd name="connsiteX94" fmla="*/ 2094689 w 2814536"/>
              <a:gd name="connsiteY94" fmla="*/ 83314 h 1490582"/>
              <a:gd name="connsiteX95" fmla="*/ 2114145 w 2814536"/>
              <a:gd name="connsiteY95" fmla="*/ 135195 h 1490582"/>
              <a:gd name="connsiteX96" fmla="*/ 2140085 w 2814536"/>
              <a:gd name="connsiteY96" fmla="*/ 187075 h 1490582"/>
              <a:gd name="connsiteX97" fmla="*/ 2159540 w 2814536"/>
              <a:gd name="connsiteY97" fmla="*/ 238956 h 1490582"/>
              <a:gd name="connsiteX98" fmla="*/ 2166025 w 2814536"/>
              <a:gd name="connsiteY98" fmla="*/ 264897 h 1490582"/>
              <a:gd name="connsiteX99" fmla="*/ 2172510 w 2814536"/>
              <a:gd name="connsiteY99" fmla="*/ 284352 h 1490582"/>
              <a:gd name="connsiteX100" fmla="*/ 2178996 w 2814536"/>
              <a:gd name="connsiteY100" fmla="*/ 342718 h 1490582"/>
              <a:gd name="connsiteX101" fmla="*/ 2191966 w 2814536"/>
              <a:gd name="connsiteY101" fmla="*/ 388114 h 1490582"/>
              <a:gd name="connsiteX102" fmla="*/ 2198451 w 2814536"/>
              <a:gd name="connsiteY102" fmla="*/ 420539 h 1490582"/>
              <a:gd name="connsiteX103" fmla="*/ 2204936 w 2814536"/>
              <a:gd name="connsiteY103" fmla="*/ 439995 h 1490582"/>
              <a:gd name="connsiteX104" fmla="*/ 2230876 w 2814536"/>
              <a:gd name="connsiteY104" fmla="*/ 517816 h 1490582"/>
              <a:gd name="connsiteX105" fmla="*/ 2237362 w 2814536"/>
              <a:gd name="connsiteY105" fmla="*/ 582667 h 1490582"/>
              <a:gd name="connsiteX106" fmla="*/ 2243847 w 2814536"/>
              <a:gd name="connsiteY106" fmla="*/ 602122 h 1490582"/>
              <a:gd name="connsiteX107" fmla="*/ 2250332 w 2814536"/>
              <a:gd name="connsiteY107" fmla="*/ 666973 h 1490582"/>
              <a:gd name="connsiteX108" fmla="*/ 2263302 w 2814536"/>
              <a:gd name="connsiteY108" fmla="*/ 744795 h 1490582"/>
              <a:gd name="connsiteX109" fmla="*/ 2276272 w 2814536"/>
              <a:gd name="connsiteY109" fmla="*/ 1036624 h 1490582"/>
              <a:gd name="connsiteX110" fmla="*/ 2282757 w 2814536"/>
              <a:gd name="connsiteY110" fmla="*/ 1179297 h 1490582"/>
              <a:gd name="connsiteX111" fmla="*/ 2295727 w 2814536"/>
              <a:gd name="connsiteY111" fmla="*/ 1250633 h 1490582"/>
              <a:gd name="connsiteX112" fmla="*/ 2302213 w 2814536"/>
              <a:gd name="connsiteY112" fmla="*/ 1276573 h 1490582"/>
              <a:gd name="connsiteX113" fmla="*/ 2315183 w 2814536"/>
              <a:gd name="connsiteY113" fmla="*/ 1341424 h 1490582"/>
              <a:gd name="connsiteX114" fmla="*/ 2328153 w 2814536"/>
              <a:gd name="connsiteY114" fmla="*/ 1354395 h 1490582"/>
              <a:gd name="connsiteX115" fmla="*/ 2347608 w 2814536"/>
              <a:gd name="connsiteY115" fmla="*/ 1367365 h 1490582"/>
              <a:gd name="connsiteX116" fmla="*/ 2354093 w 2814536"/>
              <a:gd name="connsiteY116" fmla="*/ 1399790 h 1490582"/>
              <a:gd name="connsiteX117" fmla="*/ 2367064 w 2814536"/>
              <a:gd name="connsiteY117" fmla="*/ 1412761 h 1490582"/>
              <a:gd name="connsiteX118" fmla="*/ 2412459 w 2814536"/>
              <a:gd name="connsiteY118" fmla="*/ 1464641 h 1490582"/>
              <a:gd name="connsiteX119" fmla="*/ 2425430 w 2814536"/>
              <a:gd name="connsiteY119" fmla="*/ 1477612 h 1490582"/>
              <a:gd name="connsiteX120" fmla="*/ 2464340 w 2814536"/>
              <a:gd name="connsiteY120" fmla="*/ 1490582 h 1490582"/>
              <a:gd name="connsiteX121" fmla="*/ 2529191 w 2814536"/>
              <a:gd name="connsiteY121" fmla="*/ 1477612 h 1490582"/>
              <a:gd name="connsiteX122" fmla="*/ 2548647 w 2814536"/>
              <a:gd name="connsiteY122" fmla="*/ 1471127 h 1490582"/>
              <a:gd name="connsiteX123" fmla="*/ 2607013 w 2814536"/>
              <a:gd name="connsiteY123" fmla="*/ 1458156 h 1490582"/>
              <a:gd name="connsiteX124" fmla="*/ 2736715 w 2814536"/>
              <a:gd name="connsiteY124" fmla="*/ 1464641 h 1490582"/>
              <a:gd name="connsiteX125" fmla="*/ 2775625 w 2814536"/>
              <a:gd name="connsiteY125" fmla="*/ 1477612 h 1490582"/>
              <a:gd name="connsiteX126" fmla="*/ 2814536 w 2814536"/>
              <a:gd name="connsiteY126" fmla="*/ 1490582 h 1490582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14568" h="1510121">
                <a:moveTo>
                  <a:pt x="0" y="1510121"/>
                </a:moveTo>
                <a:cubicBezTo>
                  <a:pt x="31922" y="1488839"/>
                  <a:pt x="10515" y="1436360"/>
                  <a:pt x="32457" y="1399790"/>
                </a:cubicBezTo>
                <a:cubicBezTo>
                  <a:pt x="40477" y="1386423"/>
                  <a:pt x="51427" y="1374823"/>
                  <a:pt x="58398" y="1360880"/>
                </a:cubicBezTo>
                <a:cubicBezTo>
                  <a:pt x="89172" y="1299331"/>
                  <a:pt x="72737" y="1324467"/>
                  <a:pt x="103794" y="1283058"/>
                </a:cubicBezTo>
                <a:cubicBezTo>
                  <a:pt x="117291" y="1229069"/>
                  <a:pt x="100856" y="1282450"/>
                  <a:pt x="123249" y="1237663"/>
                </a:cubicBezTo>
                <a:cubicBezTo>
                  <a:pt x="126306" y="1231549"/>
                  <a:pt x="126677" y="1224321"/>
                  <a:pt x="129734" y="1218207"/>
                </a:cubicBezTo>
                <a:cubicBezTo>
                  <a:pt x="133220" y="1211236"/>
                  <a:pt x="139539" y="1205874"/>
                  <a:pt x="142704" y="1198752"/>
                </a:cubicBezTo>
                <a:cubicBezTo>
                  <a:pt x="148257" y="1186258"/>
                  <a:pt x="148090" y="1171217"/>
                  <a:pt x="155674" y="1159841"/>
                </a:cubicBezTo>
                <a:lnTo>
                  <a:pt x="181615" y="1120931"/>
                </a:lnTo>
                <a:cubicBezTo>
                  <a:pt x="211138" y="1032358"/>
                  <a:pt x="178928" y="1122879"/>
                  <a:pt x="207555" y="1056080"/>
                </a:cubicBezTo>
                <a:cubicBezTo>
                  <a:pt x="210248" y="1049797"/>
                  <a:pt x="211347" y="1042907"/>
                  <a:pt x="214040" y="1036624"/>
                </a:cubicBezTo>
                <a:cubicBezTo>
                  <a:pt x="217848" y="1027738"/>
                  <a:pt x="223203" y="1019570"/>
                  <a:pt x="227011" y="1010684"/>
                </a:cubicBezTo>
                <a:cubicBezTo>
                  <a:pt x="234275" y="993735"/>
                  <a:pt x="234497" y="983569"/>
                  <a:pt x="239981" y="965288"/>
                </a:cubicBezTo>
                <a:cubicBezTo>
                  <a:pt x="243909" y="952193"/>
                  <a:pt x="245368" y="937754"/>
                  <a:pt x="252951" y="926378"/>
                </a:cubicBezTo>
                <a:cubicBezTo>
                  <a:pt x="269713" y="901234"/>
                  <a:pt x="263456" y="914316"/>
                  <a:pt x="272406" y="887467"/>
                </a:cubicBezTo>
                <a:cubicBezTo>
                  <a:pt x="274568" y="874497"/>
                  <a:pt x="276539" y="861493"/>
                  <a:pt x="278891" y="848556"/>
                </a:cubicBezTo>
                <a:cubicBezTo>
                  <a:pt x="280863" y="837711"/>
                  <a:pt x="283701" y="827025"/>
                  <a:pt x="285377" y="816131"/>
                </a:cubicBezTo>
                <a:cubicBezTo>
                  <a:pt x="297524" y="737179"/>
                  <a:pt x="285305" y="790479"/>
                  <a:pt x="298347" y="738310"/>
                </a:cubicBezTo>
                <a:cubicBezTo>
                  <a:pt x="303352" y="698268"/>
                  <a:pt x="303215" y="689113"/>
                  <a:pt x="311317" y="654003"/>
                </a:cubicBezTo>
                <a:cubicBezTo>
                  <a:pt x="315325" y="636634"/>
                  <a:pt x="316315" y="618066"/>
                  <a:pt x="324287" y="602122"/>
                </a:cubicBezTo>
                <a:cubicBezTo>
                  <a:pt x="328610" y="593475"/>
                  <a:pt x="333449" y="585068"/>
                  <a:pt x="337257" y="576182"/>
                </a:cubicBezTo>
                <a:cubicBezTo>
                  <a:pt x="339950" y="569899"/>
                  <a:pt x="340685" y="562841"/>
                  <a:pt x="343742" y="556727"/>
                </a:cubicBezTo>
                <a:cubicBezTo>
                  <a:pt x="349379" y="545453"/>
                  <a:pt x="356713" y="535110"/>
                  <a:pt x="363198" y="524301"/>
                </a:cubicBezTo>
                <a:cubicBezTo>
                  <a:pt x="365360" y="515654"/>
                  <a:pt x="366172" y="506553"/>
                  <a:pt x="369683" y="498361"/>
                </a:cubicBezTo>
                <a:cubicBezTo>
                  <a:pt x="372753" y="491197"/>
                  <a:pt x="378921" y="485748"/>
                  <a:pt x="382653" y="478905"/>
                </a:cubicBezTo>
                <a:cubicBezTo>
                  <a:pt x="391912" y="461931"/>
                  <a:pt x="402480" y="445367"/>
                  <a:pt x="408594" y="427024"/>
                </a:cubicBezTo>
                <a:cubicBezTo>
                  <a:pt x="410756" y="420539"/>
                  <a:pt x="411759" y="413545"/>
                  <a:pt x="415079" y="407569"/>
                </a:cubicBezTo>
                <a:cubicBezTo>
                  <a:pt x="422649" y="393942"/>
                  <a:pt x="434048" y="382601"/>
                  <a:pt x="441019" y="368658"/>
                </a:cubicBezTo>
                <a:cubicBezTo>
                  <a:pt x="445342" y="360011"/>
                  <a:pt x="450181" y="351604"/>
                  <a:pt x="453989" y="342718"/>
                </a:cubicBezTo>
                <a:cubicBezTo>
                  <a:pt x="456682" y="336435"/>
                  <a:pt x="456682" y="328951"/>
                  <a:pt x="460474" y="323263"/>
                </a:cubicBezTo>
                <a:cubicBezTo>
                  <a:pt x="465562" y="315632"/>
                  <a:pt x="474058" y="310853"/>
                  <a:pt x="479930" y="303807"/>
                </a:cubicBezTo>
                <a:cubicBezTo>
                  <a:pt x="506951" y="271382"/>
                  <a:pt x="476687" y="295161"/>
                  <a:pt x="512355" y="271382"/>
                </a:cubicBezTo>
                <a:cubicBezTo>
                  <a:pt x="512753" y="271448"/>
                  <a:pt x="562318" y="277630"/>
                  <a:pt x="570721" y="284352"/>
                </a:cubicBezTo>
                <a:cubicBezTo>
                  <a:pt x="576807" y="289221"/>
                  <a:pt x="578822" y="297721"/>
                  <a:pt x="583691" y="303807"/>
                </a:cubicBezTo>
                <a:cubicBezTo>
                  <a:pt x="587511" y="308582"/>
                  <a:pt x="592338" y="312454"/>
                  <a:pt x="596662" y="316778"/>
                </a:cubicBezTo>
                <a:cubicBezTo>
                  <a:pt x="598824" y="323263"/>
                  <a:pt x="600090" y="330119"/>
                  <a:pt x="603147" y="336233"/>
                </a:cubicBezTo>
                <a:cubicBezTo>
                  <a:pt x="612175" y="354289"/>
                  <a:pt x="621231" y="360802"/>
                  <a:pt x="635572" y="375144"/>
                </a:cubicBezTo>
                <a:cubicBezTo>
                  <a:pt x="651126" y="421805"/>
                  <a:pt x="632250" y="363520"/>
                  <a:pt x="648542" y="420539"/>
                </a:cubicBezTo>
                <a:cubicBezTo>
                  <a:pt x="659376" y="458457"/>
                  <a:pt x="651376" y="420316"/>
                  <a:pt x="661513" y="465935"/>
                </a:cubicBezTo>
                <a:cubicBezTo>
                  <a:pt x="663904" y="476695"/>
                  <a:pt x="665098" y="487727"/>
                  <a:pt x="667998" y="498361"/>
                </a:cubicBezTo>
                <a:cubicBezTo>
                  <a:pt x="671595" y="511551"/>
                  <a:pt x="680968" y="537271"/>
                  <a:pt x="680968" y="537271"/>
                </a:cubicBezTo>
                <a:cubicBezTo>
                  <a:pt x="685662" y="565433"/>
                  <a:pt x="687895" y="581412"/>
                  <a:pt x="693938" y="608607"/>
                </a:cubicBezTo>
                <a:cubicBezTo>
                  <a:pt x="695871" y="617308"/>
                  <a:pt x="697862" y="626011"/>
                  <a:pt x="700423" y="634548"/>
                </a:cubicBezTo>
                <a:cubicBezTo>
                  <a:pt x="704352" y="647643"/>
                  <a:pt x="713394" y="673458"/>
                  <a:pt x="713394" y="673458"/>
                </a:cubicBezTo>
                <a:cubicBezTo>
                  <a:pt x="715556" y="686428"/>
                  <a:pt x="716690" y="699612"/>
                  <a:pt x="719879" y="712369"/>
                </a:cubicBezTo>
                <a:cubicBezTo>
                  <a:pt x="719880" y="712374"/>
                  <a:pt x="736091" y="761005"/>
                  <a:pt x="739334" y="770735"/>
                </a:cubicBezTo>
                <a:cubicBezTo>
                  <a:pt x="741496" y="777220"/>
                  <a:pt x="744161" y="783558"/>
                  <a:pt x="745819" y="790190"/>
                </a:cubicBezTo>
                <a:cubicBezTo>
                  <a:pt x="747981" y="798837"/>
                  <a:pt x="749174" y="807785"/>
                  <a:pt x="752304" y="816131"/>
                </a:cubicBezTo>
                <a:cubicBezTo>
                  <a:pt x="755698" y="825183"/>
                  <a:pt x="760951" y="833424"/>
                  <a:pt x="765274" y="842071"/>
                </a:cubicBezTo>
                <a:cubicBezTo>
                  <a:pt x="767436" y="852880"/>
                  <a:pt x="769085" y="863803"/>
                  <a:pt x="771759" y="874497"/>
                </a:cubicBezTo>
                <a:cubicBezTo>
                  <a:pt x="775145" y="888041"/>
                  <a:pt x="787255" y="916477"/>
                  <a:pt x="791215" y="926378"/>
                </a:cubicBezTo>
                <a:cubicBezTo>
                  <a:pt x="793377" y="939348"/>
                  <a:pt x="794240" y="952602"/>
                  <a:pt x="797700" y="965288"/>
                </a:cubicBezTo>
                <a:cubicBezTo>
                  <a:pt x="800763" y="976519"/>
                  <a:pt x="808052" y="986371"/>
                  <a:pt x="810670" y="997714"/>
                </a:cubicBezTo>
                <a:cubicBezTo>
                  <a:pt x="814589" y="1014696"/>
                  <a:pt x="814290" y="1032404"/>
                  <a:pt x="817155" y="1049595"/>
                </a:cubicBezTo>
                <a:cubicBezTo>
                  <a:pt x="826568" y="1106074"/>
                  <a:pt x="819847" y="1048744"/>
                  <a:pt x="830125" y="1094990"/>
                </a:cubicBezTo>
                <a:cubicBezTo>
                  <a:pt x="847592" y="1173585"/>
                  <a:pt x="823373" y="1094187"/>
                  <a:pt x="849581" y="1172812"/>
                </a:cubicBezTo>
                <a:cubicBezTo>
                  <a:pt x="851743" y="1179297"/>
                  <a:pt x="852274" y="1186579"/>
                  <a:pt x="856066" y="1192267"/>
                </a:cubicBezTo>
                <a:cubicBezTo>
                  <a:pt x="864713" y="1205237"/>
                  <a:pt x="877076" y="1216390"/>
                  <a:pt x="882006" y="1231178"/>
                </a:cubicBezTo>
                <a:cubicBezTo>
                  <a:pt x="912822" y="1323619"/>
                  <a:pt x="881865" y="1227438"/>
                  <a:pt x="901462" y="1296029"/>
                </a:cubicBezTo>
                <a:cubicBezTo>
                  <a:pt x="903340" y="1302602"/>
                  <a:pt x="903677" y="1310146"/>
                  <a:pt x="907947" y="1315484"/>
                </a:cubicBezTo>
                <a:cubicBezTo>
                  <a:pt x="912816" y="1321570"/>
                  <a:pt x="920917" y="1324131"/>
                  <a:pt x="927402" y="1328454"/>
                </a:cubicBezTo>
                <a:cubicBezTo>
                  <a:pt x="929564" y="1334939"/>
                  <a:pt x="927214" y="1346427"/>
                  <a:pt x="933887" y="1347910"/>
                </a:cubicBezTo>
                <a:cubicBezTo>
                  <a:pt x="960219" y="1353761"/>
                  <a:pt x="986151" y="1345142"/>
                  <a:pt x="1005223" y="1328454"/>
                </a:cubicBezTo>
                <a:cubicBezTo>
                  <a:pt x="1028846" y="1307784"/>
                  <a:pt x="1049389" y="1285519"/>
                  <a:pt x="1063589" y="1257118"/>
                </a:cubicBezTo>
                <a:cubicBezTo>
                  <a:pt x="1067912" y="1248471"/>
                  <a:pt x="1070624" y="1238809"/>
                  <a:pt x="1076559" y="1231178"/>
                </a:cubicBezTo>
                <a:cubicBezTo>
                  <a:pt x="1085944" y="1219112"/>
                  <a:pt x="1100506" y="1211471"/>
                  <a:pt x="1108985" y="1198752"/>
                </a:cubicBezTo>
                <a:cubicBezTo>
                  <a:pt x="1126278" y="1172812"/>
                  <a:pt x="1115470" y="1183620"/>
                  <a:pt x="1141411" y="1166327"/>
                </a:cubicBezTo>
                <a:cubicBezTo>
                  <a:pt x="1163028" y="1168489"/>
                  <a:pt x="1184790" y="1169509"/>
                  <a:pt x="1206262" y="1172812"/>
                </a:cubicBezTo>
                <a:cubicBezTo>
                  <a:pt x="1213018" y="1173851"/>
                  <a:pt x="1218881" y="1179297"/>
                  <a:pt x="1225717" y="1179297"/>
                </a:cubicBezTo>
                <a:cubicBezTo>
                  <a:pt x="1247442" y="1179297"/>
                  <a:pt x="1268951" y="1174974"/>
                  <a:pt x="1290568" y="1172812"/>
                </a:cubicBezTo>
                <a:cubicBezTo>
                  <a:pt x="1301377" y="1162003"/>
                  <a:pt x="1316158" y="1154058"/>
                  <a:pt x="1322994" y="1140386"/>
                </a:cubicBezTo>
                <a:cubicBezTo>
                  <a:pt x="1342079" y="1102217"/>
                  <a:pt x="1332907" y="1123618"/>
                  <a:pt x="1348934" y="1075535"/>
                </a:cubicBezTo>
                <a:lnTo>
                  <a:pt x="1355419" y="1056080"/>
                </a:lnTo>
                <a:cubicBezTo>
                  <a:pt x="1357581" y="1049595"/>
                  <a:pt x="1358847" y="1042738"/>
                  <a:pt x="1361904" y="1036624"/>
                </a:cubicBezTo>
                <a:cubicBezTo>
                  <a:pt x="1378860" y="1002712"/>
                  <a:pt x="1372529" y="1020063"/>
                  <a:pt x="1381359" y="984744"/>
                </a:cubicBezTo>
                <a:cubicBezTo>
                  <a:pt x="1383521" y="963127"/>
                  <a:pt x="1384622" y="941377"/>
                  <a:pt x="1387845" y="919892"/>
                </a:cubicBezTo>
                <a:cubicBezTo>
                  <a:pt x="1391115" y="898091"/>
                  <a:pt x="1400815" y="855041"/>
                  <a:pt x="1400815" y="855041"/>
                </a:cubicBezTo>
                <a:cubicBezTo>
                  <a:pt x="1402977" y="712369"/>
                  <a:pt x="1403225" y="569655"/>
                  <a:pt x="1407300" y="427024"/>
                </a:cubicBezTo>
                <a:cubicBezTo>
                  <a:pt x="1407555" y="418115"/>
                  <a:pt x="1411852" y="409785"/>
                  <a:pt x="1413785" y="401084"/>
                </a:cubicBezTo>
                <a:cubicBezTo>
                  <a:pt x="1416176" y="390324"/>
                  <a:pt x="1418458" y="379531"/>
                  <a:pt x="1420270" y="368658"/>
                </a:cubicBezTo>
                <a:cubicBezTo>
                  <a:pt x="1422783" y="353581"/>
                  <a:pt x="1423318" y="338157"/>
                  <a:pt x="1426755" y="323263"/>
                </a:cubicBezTo>
                <a:cubicBezTo>
                  <a:pt x="1429829" y="309941"/>
                  <a:pt x="1437043" y="297758"/>
                  <a:pt x="1439725" y="284352"/>
                </a:cubicBezTo>
                <a:cubicBezTo>
                  <a:pt x="1441887" y="273544"/>
                  <a:pt x="1443820" y="262687"/>
                  <a:pt x="1446211" y="251927"/>
                </a:cubicBezTo>
                <a:cubicBezTo>
                  <a:pt x="1448145" y="243226"/>
                  <a:pt x="1448710" y="233958"/>
                  <a:pt x="1452696" y="225986"/>
                </a:cubicBezTo>
                <a:cubicBezTo>
                  <a:pt x="1459667" y="212043"/>
                  <a:pt x="1478636" y="187075"/>
                  <a:pt x="1478636" y="187075"/>
                </a:cubicBezTo>
                <a:cubicBezTo>
                  <a:pt x="1481927" y="173913"/>
                  <a:pt x="1486024" y="154704"/>
                  <a:pt x="1491606" y="141680"/>
                </a:cubicBezTo>
                <a:cubicBezTo>
                  <a:pt x="1495414" y="132794"/>
                  <a:pt x="1498958" y="123606"/>
                  <a:pt x="1504577" y="115739"/>
                </a:cubicBezTo>
                <a:cubicBezTo>
                  <a:pt x="1509908" y="108276"/>
                  <a:pt x="1517547" y="102769"/>
                  <a:pt x="1524032" y="96284"/>
                </a:cubicBezTo>
                <a:cubicBezTo>
                  <a:pt x="1556127" y="0"/>
                  <a:pt x="1520084" y="87813"/>
                  <a:pt x="1770466" y="70344"/>
                </a:cubicBezTo>
                <a:cubicBezTo>
                  <a:pt x="1784105" y="69392"/>
                  <a:pt x="1795842" y="59307"/>
                  <a:pt x="1809377" y="57373"/>
                </a:cubicBezTo>
                <a:lnTo>
                  <a:pt x="1854772" y="50888"/>
                </a:lnTo>
                <a:cubicBezTo>
                  <a:pt x="1867768" y="48889"/>
                  <a:pt x="1880565" y="45308"/>
                  <a:pt x="1893683" y="44403"/>
                </a:cubicBezTo>
                <a:cubicBezTo>
                  <a:pt x="1943331" y="40979"/>
                  <a:pt x="1993121" y="40080"/>
                  <a:pt x="2042840" y="37918"/>
                </a:cubicBezTo>
                <a:cubicBezTo>
                  <a:pt x="2055810" y="42241"/>
                  <a:pt x="2071462" y="41885"/>
                  <a:pt x="2081751" y="50888"/>
                </a:cubicBezTo>
                <a:cubicBezTo>
                  <a:pt x="2090512" y="58554"/>
                  <a:pt x="2089993" y="72676"/>
                  <a:pt x="2094721" y="83314"/>
                </a:cubicBezTo>
                <a:cubicBezTo>
                  <a:pt x="2130100" y="162917"/>
                  <a:pt x="2088361" y="57749"/>
                  <a:pt x="2114177" y="135195"/>
                </a:cubicBezTo>
                <a:cubicBezTo>
                  <a:pt x="2136621" y="202525"/>
                  <a:pt x="2116285" y="139409"/>
                  <a:pt x="2140117" y="187075"/>
                </a:cubicBezTo>
                <a:cubicBezTo>
                  <a:pt x="2144684" y="196209"/>
                  <a:pt x="2155831" y="225861"/>
                  <a:pt x="2159572" y="238956"/>
                </a:cubicBezTo>
                <a:cubicBezTo>
                  <a:pt x="2162021" y="247526"/>
                  <a:pt x="2163608" y="256327"/>
                  <a:pt x="2166057" y="264897"/>
                </a:cubicBezTo>
                <a:cubicBezTo>
                  <a:pt x="2167935" y="271470"/>
                  <a:pt x="2170380" y="277867"/>
                  <a:pt x="2172542" y="284352"/>
                </a:cubicBezTo>
                <a:cubicBezTo>
                  <a:pt x="2174704" y="303807"/>
                  <a:pt x="2176051" y="323371"/>
                  <a:pt x="2179028" y="342718"/>
                </a:cubicBezTo>
                <a:cubicBezTo>
                  <a:pt x="2183880" y="374255"/>
                  <a:pt x="2185219" y="360996"/>
                  <a:pt x="2191998" y="388114"/>
                </a:cubicBezTo>
                <a:cubicBezTo>
                  <a:pt x="2194671" y="398807"/>
                  <a:pt x="2195810" y="409846"/>
                  <a:pt x="2198483" y="420539"/>
                </a:cubicBezTo>
                <a:cubicBezTo>
                  <a:pt x="2200141" y="427171"/>
                  <a:pt x="2203169" y="433400"/>
                  <a:pt x="2204968" y="439995"/>
                </a:cubicBezTo>
                <a:cubicBezTo>
                  <a:pt x="2223345" y="507379"/>
                  <a:pt x="2208305" y="472609"/>
                  <a:pt x="2230908" y="517816"/>
                </a:cubicBezTo>
                <a:cubicBezTo>
                  <a:pt x="2233070" y="539433"/>
                  <a:pt x="2234090" y="561195"/>
                  <a:pt x="2237394" y="582667"/>
                </a:cubicBezTo>
                <a:cubicBezTo>
                  <a:pt x="2238433" y="589423"/>
                  <a:pt x="2242840" y="595366"/>
                  <a:pt x="2243879" y="602122"/>
                </a:cubicBezTo>
                <a:cubicBezTo>
                  <a:pt x="2247182" y="623594"/>
                  <a:pt x="2247826" y="645397"/>
                  <a:pt x="2250364" y="666973"/>
                </a:cubicBezTo>
                <a:cubicBezTo>
                  <a:pt x="2254960" y="706044"/>
                  <a:pt x="2256337" y="709810"/>
                  <a:pt x="2263334" y="744795"/>
                </a:cubicBezTo>
                <a:cubicBezTo>
                  <a:pt x="2267657" y="842071"/>
                  <a:pt x="2271948" y="939349"/>
                  <a:pt x="2276304" y="1036624"/>
                </a:cubicBezTo>
                <a:cubicBezTo>
                  <a:pt x="2278433" y="1084183"/>
                  <a:pt x="2271243" y="1133112"/>
                  <a:pt x="2282789" y="1179297"/>
                </a:cubicBezTo>
                <a:cubicBezTo>
                  <a:pt x="2297500" y="1238141"/>
                  <a:pt x="2280264" y="1165415"/>
                  <a:pt x="2295759" y="1250633"/>
                </a:cubicBezTo>
                <a:cubicBezTo>
                  <a:pt x="2297353" y="1259402"/>
                  <a:pt x="2300651" y="1267804"/>
                  <a:pt x="2302245" y="1276573"/>
                </a:cubicBezTo>
                <a:cubicBezTo>
                  <a:pt x="2303810" y="1285179"/>
                  <a:pt x="2306529" y="1326947"/>
                  <a:pt x="2315215" y="1341424"/>
                </a:cubicBezTo>
                <a:cubicBezTo>
                  <a:pt x="2318361" y="1346667"/>
                  <a:pt x="2323411" y="1350575"/>
                  <a:pt x="2328185" y="1354395"/>
                </a:cubicBezTo>
                <a:cubicBezTo>
                  <a:pt x="2334271" y="1359264"/>
                  <a:pt x="2341155" y="1363042"/>
                  <a:pt x="2347640" y="1367365"/>
                </a:cubicBezTo>
                <a:cubicBezTo>
                  <a:pt x="2349802" y="1378173"/>
                  <a:pt x="2349783" y="1389659"/>
                  <a:pt x="2354125" y="1399790"/>
                </a:cubicBezTo>
                <a:cubicBezTo>
                  <a:pt x="2356534" y="1405410"/>
                  <a:pt x="2363427" y="1407869"/>
                  <a:pt x="2367096" y="1412761"/>
                </a:cubicBezTo>
                <a:cubicBezTo>
                  <a:pt x="2423031" y="1487341"/>
                  <a:pt x="2367230" y="1428432"/>
                  <a:pt x="2412491" y="1464641"/>
                </a:cubicBezTo>
                <a:cubicBezTo>
                  <a:pt x="2417266" y="1468461"/>
                  <a:pt x="2419993" y="1474877"/>
                  <a:pt x="2425462" y="1477612"/>
                </a:cubicBezTo>
                <a:cubicBezTo>
                  <a:pt x="2437690" y="1483726"/>
                  <a:pt x="2464372" y="1490582"/>
                  <a:pt x="2464372" y="1490582"/>
                </a:cubicBezTo>
                <a:cubicBezTo>
                  <a:pt x="2485989" y="1486259"/>
                  <a:pt x="2508309" y="1484583"/>
                  <a:pt x="2529223" y="1477612"/>
                </a:cubicBezTo>
                <a:cubicBezTo>
                  <a:pt x="2535708" y="1475450"/>
                  <a:pt x="2542106" y="1473005"/>
                  <a:pt x="2548679" y="1471127"/>
                </a:cubicBezTo>
                <a:cubicBezTo>
                  <a:pt x="2570062" y="1465017"/>
                  <a:pt x="2584740" y="1462617"/>
                  <a:pt x="2607045" y="1458156"/>
                </a:cubicBezTo>
                <a:cubicBezTo>
                  <a:pt x="2650279" y="1460318"/>
                  <a:pt x="2693744" y="1459679"/>
                  <a:pt x="2736747" y="1464641"/>
                </a:cubicBezTo>
                <a:cubicBezTo>
                  <a:pt x="2750329" y="1466208"/>
                  <a:pt x="2762393" y="1474296"/>
                  <a:pt x="2775657" y="1477612"/>
                </a:cubicBezTo>
                <a:cubicBezTo>
                  <a:pt x="2806287" y="1485269"/>
                  <a:pt x="2793626" y="1480111"/>
                  <a:pt x="2814568" y="1490582"/>
                </a:cubicBezTo>
              </a:path>
            </a:pathLst>
          </a:custGeom>
          <a:solidFill>
            <a:srgbClr val="FFFF66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1225530" y="1942698"/>
            <a:ext cx="2814568" cy="1510121"/>
          </a:xfrm>
          <a:custGeom>
            <a:avLst/>
            <a:gdLst>
              <a:gd name="connsiteX0" fmla="*/ 0 w 2814536"/>
              <a:gd name="connsiteY0" fmla="*/ 1438701 h 1490582"/>
              <a:gd name="connsiteX1" fmla="*/ 32425 w 2814536"/>
              <a:gd name="connsiteY1" fmla="*/ 1399790 h 1490582"/>
              <a:gd name="connsiteX2" fmla="*/ 58366 w 2814536"/>
              <a:gd name="connsiteY2" fmla="*/ 1360880 h 1490582"/>
              <a:gd name="connsiteX3" fmla="*/ 103762 w 2814536"/>
              <a:gd name="connsiteY3" fmla="*/ 1283058 h 1490582"/>
              <a:gd name="connsiteX4" fmla="*/ 123217 w 2814536"/>
              <a:gd name="connsiteY4" fmla="*/ 1237663 h 1490582"/>
              <a:gd name="connsiteX5" fmla="*/ 129702 w 2814536"/>
              <a:gd name="connsiteY5" fmla="*/ 1218207 h 1490582"/>
              <a:gd name="connsiteX6" fmla="*/ 142672 w 2814536"/>
              <a:gd name="connsiteY6" fmla="*/ 1198752 h 1490582"/>
              <a:gd name="connsiteX7" fmla="*/ 155642 w 2814536"/>
              <a:gd name="connsiteY7" fmla="*/ 1159841 h 1490582"/>
              <a:gd name="connsiteX8" fmla="*/ 181583 w 2814536"/>
              <a:gd name="connsiteY8" fmla="*/ 1120931 h 1490582"/>
              <a:gd name="connsiteX9" fmla="*/ 207523 w 2814536"/>
              <a:gd name="connsiteY9" fmla="*/ 1056080 h 1490582"/>
              <a:gd name="connsiteX10" fmla="*/ 214008 w 2814536"/>
              <a:gd name="connsiteY10" fmla="*/ 1036624 h 1490582"/>
              <a:gd name="connsiteX11" fmla="*/ 226979 w 2814536"/>
              <a:gd name="connsiteY11" fmla="*/ 1010684 h 1490582"/>
              <a:gd name="connsiteX12" fmla="*/ 239949 w 2814536"/>
              <a:gd name="connsiteY12" fmla="*/ 965288 h 1490582"/>
              <a:gd name="connsiteX13" fmla="*/ 252919 w 2814536"/>
              <a:gd name="connsiteY13" fmla="*/ 926378 h 1490582"/>
              <a:gd name="connsiteX14" fmla="*/ 272374 w 2814536"/>
              <a:gd name="connsiteY14" fmla="*/ 887467 h 1490582"/>
              <a:gd name="connsiteX15" fmla="*/ 278859 w 2814536"/>
              <a:gd name="connsiteY15" fmla="*/ 848556 h 1490582"/>
              <a:gd name="connsiteX16" fmla="*/ 285345 w 2814536"/>
              <a:gd name="connsiteY16" fmla="*/ 816131 h 1490582"/>
              <a:gd name="connsiteX17" fmla="*/ 298315 w 2814536"/>
              <a:gd name="connsiteY17" fmla="*/ 738310 h 1490582"/>
              <a:gd name="connsiteX18" fmla="*/ 311285 w 2814536"/>
              <a:gd name="connsiteY18" fmla="*/ 654003 h 1490582"/>
              <a:gd name="connsiteX19" fmla="*/ 324255 w 2814536"/>
              <a:gd name="connsiteY19" fmla="*/ 602122 h 1490582"/>
              <a:gd name="connsiteX20" fmla="*/ 337225 w 2814536"/>
              <a:gd name="connsiteY20" fmla="*/ 576182 h 1490582"/>
              <a:gd name="connsiteX21" fmla="*/ 343710 w 2814536"/>
              <a:gd name="connsiteY21" fmla="*/ 556727 h 1490582"/>
              <a:gd name="connsiteX22" fmla="*/ 363166 w 2814536"/>
              <a:gd name="connsiteY22" fmla="*/ 524301 h 1490582"/>
              <a:gd name="connsiteX23" fmla="*/ 369651 w 2814536"/>
              <a:gd name="connsiteY23" fmla="*/ 498361 h 1490582"/>
              <a:gd name="connsiteX24" fmla="*/ 382621 w 2814536"/>
              <a:gd name="connsiteY24" fmla="*/ 478905 h 1490582"/>
              <a:gd name="connsiteX25" fmla="*/ 408562 w 2814536"/>
              <a:gd name="connsiteY25" fmla="*/ 427024 h 1490582"/>
              <a:gd name="connsiteX26" fmla="*/ 415047 w 2814536"/>
              <a:gd name="connsiteY26" fmla="*/ 407569 h 1490582"/>
              <a:gd name="connsiteX27" fmla="*/ 440987 w 2814536"/>
              <a:gd name="connsiteY27" fmla="*/ 368658 h 1490582"/>
              <a:gd name="connsiteX28" fmla="*/ 453957 w 2814536"/>
              <a:gd name="connsiteY28" fmla="*/ 342718 h 1490582"/>
              <a:gd name="connsiteX29" fmla="*/ 460442 w 2814536"/>
              <a:gd name="connsiteY29" fmla="*/ 323263 h 1490582"/>
              <a:gd name="connsiteX30" fmla="*/ 479898 w 2814536"/>
              <a:gd name="connsiteY30" fmla="*/ 303807 h 1490582"/>
              <a:gd name="connsiteX31" fmla="*/ 512323 w 2814536"/>
              <a:gd name="connsiteY31" fmla="*/ 271382 h 1490582"/>
              <a:gd name="connsiteX32" fmla="*/ 570689 w 2814536"/>
              <a:gd name="connsiteY32" fmla="*/ 284352 h 1490582"/>
              <a:gd name="connsiteX33" fmla="*/ 583659 w 2814536"/>
              <a:gd name="connsiteY33" fmla="*/ 303807 h 1490582"/>
              <a:gd name="connsiteX34" fmla="*/ 596630 w 2814536"/>
              <a:gd name="connsiteY34" fmla="*/ 316778 h 1490582"/>
              <a:gd name="connsiteX35" fmla="*/ 603115 w 2814536"/>
              <a:gd name="connsiteY35" fmla="*/ 336233 h 1490582"/>
              <a:gd name="connsiteX36" fmla="*/ 635540 w 2814536"/>
              <a:gd name="connsiteY36" fmla="*/ 375144 h 1490582"/>
              <a:gd name="connsiteX37" fmla="*/ 648510 w 2814536"/>
              <a:gd name="connsiteY37" fmla="*/ 420539 h 1490582"/>
              <a:gd name="connsiteX38" fmla="*/ 661481 w 2814536"/>
              <a:gd name="connsiteY38" fmla="*/ 465935 h 1490582"/>
              <a:gd name="connsiteX39" fmla="*/ 667966 w 2814536"/>
              <a:gd name="connsiteY39" fmla="*/ 498361 h 1490582"/>
              <a:gd name="connsiteX40" fmla="*/ 680936 w 2814536"/>
              <a:gd name="connsiteY40" fmla="*/ 537271 h 1490582"/>
              <a:gd name="connsiteX41" fmla="*/ 693906 w 2814536"/>
              <a:gd name="connsiteY41" fmla="*/ 608607 h 1490582"/>
              <a:gd name="connsiteX42" fmla="*/ 700391 w 2814536"/>
              <a:gd name="connsiteY42" fmla="*/ 634548 h 1490582"/>
              <a:gd name="connsiteX43" fmla="*/ 713362 w 2814536"/>
              <a:gd name="connsiteY43" fmla="*/ 673458 h 1490582"/>
              <a:gd name="connsiteX44" fmla="*/ 719847 w 2814536"/>
              <a:gd name="connsiteY44" fmla="*/ 712369 h 1490582"/>
              <a:gd name="connsiteX45" fmla="*/ 739302 w 2814536"/>
              <a:gd name="connsiteY45" fmla="*/ 770735 h 1490582"/>
              <a:gd name="connsiteX46" fmla="*/ 745787 w 2814536"/>
              <a:gd name="connsiteY46" fmla="*/ 790190 h 1490582"/>
              <a:gd name="connsiteX47" fmla="*/ 752272 w 2814536"/>
              <a:gd name="connsiteY47" fmla="*/ 816131 h 1490582"/>
              <a:gd name="connsiteX48" fmla="*/ 765242 w 2814536"/>
              <a:gd name="connsiteY48" fmla="*/ 842071 h 1490582"/>
              <a:gd name="connsiteX49" fmla="*/ 771727 w 2814536"/>
              <a:gd name="connsiteY49" fmla="*/ 874497 h 1490582"/>
              <a:gd name="connsiteX50" fmla="*/ 791183 w 2814536"/>
              <a:gd name="connsiteY50" fmla="*/ 926378 h 1490582"/>
              <a:gd name="connsiteX51" fmla="*/ 797668 w 2814536"/>
              <a:gd name="connsiteY51" fmla="*/ 965288 h 1490582"/>
              <a:gd name="connsiteX52" fmla="*/ 810638 w 2814536"/>
              <a:gd name="connsiteY52" fmla="*/ 997714 h 1490582"/>
              <a:gd name="connsiteX53" fmla="*/ 817123 w 2814536"/>
              <a:gd name="connsiteY53" fmla="*/ 1049595 h 1490582"/>
              <a:gd name="connsiteX54" fmla="*/ 830093 w 2814536"/>
              <a:gd name="connsiteY54" fmla="*/ 1094990 h 1490582"/>
              <a:gd name="connsiteX55" fmla="*/ 849549 w 2814536"/>
              <a:gd name="connsiteY55" fmla="*/ 1172812 h 1490582"/>
              <a:gd name="connsiteX56" fmla="*/ 856034 w 2814536"/>
              <a:gd name="connsiteY56" fmla="*/ 1192267 h 1490582"/>
              <a:gd name="connsiteX57" fmla="*/ 881974 w 2814536"/>
              <a:gd name="connsiteY57" fmla="*/ 1231178 h 1490582"/>
              <a:gd name="connsiteX58" fmla="*/ 901430 w 2814536"/>
              <a:gd name="connsiteY58" fmla="*/ 1296029 h 1490582"/>
              <a:gd name="connsiteX59" fmla="*/ 907915 w 2814536"/>
              <a:gd name="connsiteY59" fmla="*/ 1315484 h 1490582"/>
              <a:gd name="connsiteX60" fmla="*/ 927370 w 2814536"/>
              <a:gd name="connsiteY60" fmla="*/ 1328454 h 1490582"/>
              <a:gd name="connsiteX61" fmla="*/ 933855 w 2814536"/>
              <a:gd name="connsiteY61" fmla="*/ 1347910 h 1490582"/>
              <a:gd name="connsiteX62" fmla="*/ 1005191 w 2814536"/>
              <a:gd name="connsiteY62" fmla="*/ 1328454 h 1490582"/>
              <a:gd name="connsiteX63" fmla="*/ 1063557 w 2814536"/>
              <a:gd name="connsiteY63" fmla="*/ 1257118 h 1490582"/>
              <a:gd name="connsiteX64" fmla="*/ 1076527 w 2814536"/>
              <a:gd name="connsiteY64" fmla="*/ 1231178 h 1490582"/>
              <a:gd name="connsiteX65" fmla="*/ 1108953 w 2814536"/>
              <a:gd name="connsiteY65" fmla="*/ 1198752 h 1490582"/>
              <a:gd name="connsiteX66" fmla="*/ 1141379 w 2814536"/>
              <a:gd name="connsiteY66" fmla="*/ 1166327 h 1490582"/>
              <a:gd name="connsiteX67" fmla="*/ 1206230 w 2814536"/>
              <a:gd name="connsiteY67" fmla="*/ 1172812 h 1490582"/>
              <a:gd name="connsiteX68" fmla="*/ 1225685 w 2814536"/>
              <a:gd name="connsiteY68" fmla="*/ 1179297 h 1490582"/>
              <a:gd name="connsiteX69" fmla="*/ 1290536 w 2814536"/>
              <a:gd name="connsiteY69" fmla="*/ 1172812 h 1490582"/>
              <a:gd name="connsiteX70" fmla="*/ 1322962 w 2814536"/>
              <a:gd name="connsiteY70" fmla="*/ 1140386 h 1490582"/>
              <a:gd name="connsiteX71" fmla="*/ 1348902 w 2814536"/>
              <a:gd name="connsiteY71" fmla="*/ 1075535 h 1490582"/>
              <a:gd name="connsiteX72" fmla="*/ 1355387 w 2814536"/>
              <a:gd name="connsiteY72" fmla="*/ 1056080 h 1490582"/>
              <a:gd name="connsiteX73" fmla="*/ 1361872 w 2814536"/>
              <a:gd name="connsiteY73" fmla="*/ 1036624 h 1490582"/>
              <a:gd name="connsiteX74" fmla="*/ 1381327 w 2814536"/>
              <a:gd name="connsiteY74" fmla="*/ 984744 h 1490582"/>
              <a:gd name="connsiteX75" fmla="*/ 1387813 w 2814536"/>
              <a:gd name="connsiteY75" fmla="*/ 919892 h 1490582"/>
              <a:gd name="connsiteX76" fmla="*/ 1400783 w 2814536"/>
              <a:gd name="connsiteY76" fmla="*/ 855041 h 1490582"/>
              <a:gd name="connsiteX77" fmla="*/ 1407268 w 2814536"/>
              <a:gd name="connsiteY77" fmla="*/ 427024 h 1490582"/>
              <a:gd name="connsiteX78" fmla="*/ 1413753 w 2814536"/>
              <a:gd name="connsiteY78" fmla="*/ 401084 h 1490582"/>
              <a:gd name="connsiteX79" fmla="*/ 1420238 w 2814536"/>
              <a:gd name="connsiteY79" fmla="*/ 368658 h 1490582"/>
              <a:gd name="connsiteX80" fmla="*/ 1426723 w 2814536"/>
              <a:gd name="connsiteY80" fmla="*/ 323263 h 1490582"/>
              <a:gd name="connsiteX81" fmla="*/ 1439693 w 2814536"/>
              <a:gd name="connsiteY81" fmla="*/ 284352 h 1490582"/>
              <a:gd name="connsiteX82" fmla="*/ 1446179 w 2814536"/>
              <a:gd name="connsiteY82" fmla="*/ 251927 h 1490582"/>
              <a:gd name="connsiteX83" fmla="*/ 1452664 w 2814536"/>
              <a:gd name="connsiteY83" fmla="*/ 225986 h 1490582"/>
              <a:gd name="connsiteX84" fmla="*/ 1478604 w 2814536"/>
              <a:gd name="connsiteY84" fmla="*/ 187075 h 1490582"/>
              <a:gd name="connsiteX85" fmla="*/ 1491574 w 2814536"/>
              <a:gd name="connsiteY85" fmla="*/ 141680 h 1490582"/>
              <a:gd name="connsiteX86" fmla="*/ 1504545 w 2814536"/>
              <a:gd name="connsiteY86" fmla="*/ 115739 h 1490582"/>
              <a:gd name="connsiteX87" fmla="*/ 1524000 w 2814536"/>
              <a:gd name="connsiteY87" fmla="*/ 96284 h 1490582"/>
              <a:gd name="connsiteX88" fmla="*/ 1770434 w 2814536"/>
              <a:gd name="connsiteY88" fmla="*/ 70344 h 1490582"/>
              <a:gd name="connsiteX89" fmla="*/ 1809345 w 2814536"/>
              <a:gd name="connsiteY89" fmla="*/ 57373 h 1490582"/>
              <a:gd name="connsiteX90" fmla="*/ 1854740 w 2814536"/>
              <a:gd name="connsiteY90" fmla="*/ 50888 h 1490582"/>
              <a:gd name="connsiteX91" fmla="*/ 1893651 w 2814536"/>
              <a:gd name="connsiteY91" fmla="*/ 44403 h 1490582"/>
              <a:gd name="connsiteX92" fmla="*/ 2042808 w 2814536"/>
              <a:gd name="connsiteY92" fmla="*/ 37918 h 1490582"/>
              <a:gd name="connsiteX93" fmla="*/ 2081719 w 2814536"/>
              <a:gd name="connsiteY93" fmla="*/ 50888 h 1490582"/>
              <a:gd name="connsiteX94" fmla="*/ 2094689 w 2814536"/>
              <a:gd name="connsiteY94" fmla="*/ 83314 h 1490582"/>
              <a:gd name="connsiteX95" fmla="*/ 2114145 w 2814536"/>
              <a:gd name="connsiteY95" fmla="*/ 135195 h 1490582"/>
              <a:gd name="connsiteX96" fmla="*/ 2140085 w 2814536"/>
              <a:gd name="connsiteY96" fmla="*/ 187075 h 1490582"/>
              <a:gd name="connsiteX97" fmla="*/ 2159540 w 2814536"/>
              <a:gd name="connsiteY97" fmla="*/ 238956 h 1490582"/>
              <a:gd name="connsiteX98" fmla="*/ 2166025 w 2814536"/>
              <a:gd name="connsiteY98" fmla="*/ 264897 h 1490582"/>
              <a:gd name="connsiteX99" fmla="*/ 2172510 w 2814536"/>
              <a:gd name="connsiteY99" fmla="*/ 284352 h 1490582"/>
              <a:gd name="connsiteX100" fmla="*/ 2178996 w 2814536"/>
              <a:gd name="connsiteY100" fmla="*/ 342718 h 1490582"/>
              <a:gd name="connsiteX101" fmla="*/ 2191966 w 2814536"/>
              <a:gd name="connsiteY101" fmla="*/ 388114 h 1490582"/>
              <a:gd name="connsiteX102" fmla="*/ 2198451 w 2814536"/>
              <a:gd name="connsiteY102" fmla="*/ 420539 h 1490582"/>
              <a:gd name="connsiteX103" fmla="*/ 2204936 w 2814536"/>
              <a:gd name="connsiteY103" fmla="*/ 439995 h 1490582"/>
              <a:gd name="connsiteX104" fmla="*/ 2230876 w 2814536"/>
              <a:gd name="connsiteY104" fmla="*/ 517816 h 1490582"/>
              <a:gd name="connsiteX105" fmla="*/ 2237362 w 2814536"/>
              <a:gd name="connsiteY105" fmla="*/ 582667 h 1490582"/>
              <a:gd name="connsiteX106" fmla="*/ 2243847 w 2814536"/>
              <a:gd name="connsiteY106" fmla="*/ 602122 h 1490582"/>
              <a:gd name="connsiteX107" fmla="*/ 2250332 w 2814536"/>
              <a:gd name="connsiteY107" fmla="*/ 666973 h 1490582"/>
              <a:gd name="connsiteX108" fmla="*/ 2263302 w 2814536"/>
              <a:gd name="connsiteY108" fmla="*/ 744795 h 1490582"/>
              <a:gd name="connsiteX109" fmla="*/ 2276272 w 2814536"/>
              <a:gd name="connsiteY109" fmla="*/ 1036624 h 1490582"/>
              <a:gd name="connsiteX110" fmla="*/ 2282757 w 2814536"/>
              <a:gd name="connsiteY110" fmla="*/ 1179297 h 1490582"/>
              <a:gd name="connsiteX111" fmla="*/ 2295727 w 2814536"/>
              <a:gd name="connsiteY111" fmla="*/ 1250633 h 1490582"/>
              <a:gd name="connsiteX112" fmla="*/ 2302213 w 2814536"/>
              <a:gd name="connsiteY112" fmla="*/ 1276573 h 1490582"/>
              <a:gd name="connsiteX113" fmla="*/ 2315183 w 2814536"/>
              <a:gd name="connsiteY113" fmla="*/ 1341424 h 1490582"/>
              <a:gd name="connsiteX114" fmla="*/ 2328153 w 2814536"/>
              <a:gd name="connsiteY114" fmla="*/ 1354395 h 1490582"/>
              <a:gd name="connsiteX115" fmla="*/ 2347608 w 2814536"/>
              <a:gd name="connsiteY115" fmla="*/ 1367365 h 1490582"/>
              <a:gd name="connsiteX116" fmla="*/ 2354093 w 2814536"/>
              <a:gd name="connsiteY116" fmla="*/ 1399790 h 1490582"/>
              <a:gd name="connsiteX117" fmla="*/ 2367064 w 2814536"/>
              <a:gd name="connsiteY117" fmla="*/ 1412761 h 1490582"/>
              <a:gd name="connsiteX118" fmla="*/ 2412459 w 2814536"/>
              <a:gd name="connsiteY118" fmla="*/ 1464641 h 1490582"/>
              <a:gd name="connsiteX119" fmla="*/ 2425430 w 2814536"/>
              <a:gd name="connsiteY119" fmla="*/ 1477612 h 1490582"/>
              <a:gd name="connsiteX120" fmla="*/ 2464340 w 2814536"/>
              <a:gd name="connsiteY120" fmla="*/ 1490582 h 1490582"/>
              <a:gd name="connsiteX121" fmla="*/ 2529191 w 2814536"/>
              <a:gd name="connsiteY121" fmla="*/ 1477612 h 1490582"/>
              <a:gd name="connsiteX122" fmla="*/ 2548647 w 2814536"/>
              <a:gd name="connsiteY122" fmla="*/ 1471127 h 1490582"/>
              <a:gd name="connsiteX123" fmla="*/ 2607013 w 2814536"/>
              <a:gd name="connsiteY123" fmla="*/ 1458156 h 1490582"/>
              <a:gd name="connsiteX124" fmla="*/ 2736715 w 2814536"/>
              <a:gd name="connsiteY124" fmla="*/ 1464641 h 1490582"/>
              <a:gd name="connsiteX125" fmla="*/ 2775625 w 2814536"/>
              <a:gd name="connsiteY125" fmla="*/ 1477612 h 1490582"/>
              <a:gd name="connsiteX126" fmla="*/ 2814536 w 2814536"/>
              <a:gd name="connsiteY126" fmla="*/ 1490582 h 1490582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14568" h="1510121">
                <a:moveTo>
                  <a:pt x="0" y="1510121"/>
                </a:moveTo>
                <a:cubicBezTo>
                  <a:pt x="31922" y="1488839"/>
                  <a:pt x="10515" y="1436360"/>
                  <a:pt x="32457" y="1399790"/>
                </a:cubicBezTo>
                <a:cubicBezTo>
                  <a:pt x="40477" y="1386423"/>
                  <a:pt x="51427" y="1374823"/>
                  <a:pt x="58398" y="1360880"/>
                </a:cubicBezTo>
                <a:cubicBezTo>
                  <a:pt x="89172" y="1299331"/>
                  <a:pt x="72737" y="1324467"/>
                  <a:pt x="103794" y="1283058"/>
                </a:cubicBezTo>
                <a:cubicBezTo>
                  <a:pt x="117291" y="1229069"/>
                  <a:pt x="100856" y="1282450"/>
                  <a:pt x="123249" y="1237663"/>
                </a:cubicBezTo>
                <a:cubicBezTo>
                  <a:pt x="126306" y="1231549"/>
                  <a:pt x="126677" y="1224321"/>
                  <a:pt x="129734" y="1218207"/>
                </a:cubicBezTo>
                <a:cubicBezTo>
                  <a:pt x="133220" y="1211236"/>
                  <a:pt x="139539" y="1205874"/>
                  <a:pt x="142704" y="1198752"/>
                </a:cubicBezTo>
                <a:cubicBezTo>
                  <a:pt x="148257" y="1186258"/>
                  <a:pt x="148090" y="1171217"/>
                  <a:pt x="155674" y="1159841"/>
                </a:cubicBezTo>
                <a:lnTo>
                  <a:pt x="181615" y="1120931"/>
                </a:lnTo>
                <a:cubicBezTo>
                  <a:pt x="211138" y="1032358"/>
                  <a:pt x="178928" y="1122879"/>
                  <a:pt x="207555" y="1056080"/>
                </a:cubicBezTo>
                <a:cubicBezTo>
                  <a:pt x="210248" y="1049797"/>
                  <a:pt x="211347" y="1042907"/>
                  <a:pt x="214040" y="1036624"/>
                </a:cubicBezTo>
                <a:cubicBezTo>
                  <a:pt x="217848" y="1027738"/>
                  <a:pt x="223203" y="1019570"/>
                  <a:pt x="227011" y="1010684"/>
                </a:cubicBezTo>
                <a:cubicBezTo>
                  <a:pt x="234275" y="993735"/>
                  <a:pt x="234497" y="983569"/>
                  <a:pt x="239981" y="965288"/>
                </a:cubicBezTo>
                <a:cubicBezTo>
                  <a:pt x="243909" y="952193"/>
                  <a:pt x="245368" y="937754"/>
                  <a:pt x="252951" y="926378"/>
                </a:cubicBezTo>
                <a:cubicBezTo>
                  <a:pt x="269713" y="901234"/>
                  <a:pt x="263456" y="914316"/>
                  <a:pt x="272406" y="887467"/>
                </a:cubicBezTo>
                <a:cubicBezTo>
                  <a:pt x="274568" y="874497"/>
                  <a:pt x="276539" y="861493"/>
                  <a:pt x="278891" y="848556"/>
                </a:cubicBezTo>
                <a:cubicBezTo>
                  <a:pt x="280863" y="837711"/>
                  <a:pt x="283701" y="827025"/>
                  <a:pt x="285377" y="816131"/>
                </a:cubicBezTo>
                <a:cubicBezTo>
                  <a:pt x="297524" y="737179"/>
                  <a:pt x="285305" y="790479"/>
                  <a:pt x="298347" y="738310"/>
                </a:cubicBezTo>
                <a:cubicBezTo>
                  <a:pt x="303352" y="698268"/>
                  <a:pt x="303215" y="689113"/>
                  <a:pt x="311317" y="654003"/>
                </a:cubicBezTo>
                <a:cubicBezTo>
                  <a:pt x="315325" y="636634"/>
                  <a:pt x="316315" y="618066"/>
                  <a:pt x="324287" y="602122"/>
                </a:cubicBezTo>
                <a:cubicBezTo>
                  <a:pt x="328610" y="593475"/>
                  <a:pt x="333449" y="585068"/>
                  <a:pt x="337257" y="576182"/>
                </a:cubicBezTo>
                <a:cubicBezTo>
                  <a:pt x="339950" y="569899"/>
                  <a:pt x="340685" y="562841"/>
                  <a:pt x="343742" y="556727"/>
                </a:cubicBezTo>
                <a:cubicBezTo>
                  <a:pt x="349379" y="545453"/>
                  <a:pt x="356713" y="535110"/>
                  <a:pt x="363198" y="524301"/>
                </a:cubicBezTo>
                <a:cubicBezTo>
                  <a:pt x="365360" y="515654"/>
                  <a:pt x="366172" y="506553"/>
                  <a:pt x="369683" y="498361"/>
                </a:cubicBezTo>
                <a:cubicBezTo>
                  <a:pt x="372753" y="491197"/>
                  <a:pt x="378921" y="485748"/>
                  <a:pt x="382653" y="478905"/>
                </a:cubicBezTo>
                <a:cubicBezTo>
                  <a:pt x="391912" y="461931"/>
                  <a:pt x="402480" y="445367"/>
                  <a:pt x="408594" y="427024"/>
                </a:cubicBezTo>
                <a:cubicBezTo>
                  <a:pt x="410756" y="420539"/>
                  <a:pt x="411759" y="413545"/>
                  <a:pt x="415079" y="407569"/>
                </a:cubicBezTo>
                <a:cubicBezTo>
                  <a:pt x="422649" y="393942"/>
                  <a:pt x="434048" y="382601"/>
                  <a:pt x="441019" y="368658"/>
                </a:cubicBezTo>
                <a:cubicBezTo>
                  <a:pt x="445342" y="360011"/>
                  <a:pt x="450181" y="351604"/>
                  <a:pt x="453989" y="342718"/>
                </a:cubicBezTo>
                <a:cubicBezTo>
                  <a:pt x="456682" y="336435"/>
                  <a:pt x="456682" y="328951"/>
                  <a:pt x="460474" y="323263"/>
                </a:cubicBezTo>
                <a:cubicBezTo>
                  <a:pt x="465562" y="315632"/>
                  <a:pt x="474058" y="310853"/>
                  <a:pt x="479930" y="303807"/>
                </a:cubicBezTo>
                <a:cubicBezTo>
                  <a:pt x="506951" y="271382"/>
                  <a:pt x="476687" y="295161"/>
                  <a:pt x="512355" y="271382"/>
                </a:cubicBezTo>
                <a:cubicBezTo>
                  <a:pt x="512753" y="271448"/>
                  <a:pt x="562318" y="277630"/>
                  <a:pt x="570721" y="284352"/>
                </a:cubicBezTo>
                <a:cubicBezTo>
                  <a:pt x="576807" y="289221"/>
                  <a:pt x="578822" y="297721"/>
                  <a:pt x="583691" y="303807"/>
                </a:cubicBezTo>
                <a:cubicBezTo>
                  <a:pt x="587511" y="308582"/>
                  <a:pt x="592338" y="312454"/>
                  <a:pt x="596662" y="316778"/>
                </a:cubicBezTo>
                <a:cubicBezTo>
                  <a:pt x="598824" y="323263"/>
                  <a:pt x="600090" y="330119"/>
                  <a:pt x="603147" y="336233"/>
                </a:cubicBezTo>
                <a:cubicBezTo>
                  <a:pt x="612175" y="354289"/>
                  <a:pt x="621231" y="360802"/>
                  <a:pt x="635572" y="375144"/>
                </a:cubicBezTo>
                <a:cubicBezTo>
                  <a:pt x="651126" y="421805"/>
                  <a:pt x="632250" y="363520"/>
                  <a:pt x="648542" y="420539"/>
                </a:cubicBezTo>
                <a:cubicBezTo>
                  <a:pt x="659376" y="458457"/>
                  <a:pt x="651376" y="420316"/>
                  <a:pt x="661513" y="465935"/>
                </a:cubicBezTo>
                <a:cubicBezTo>
                  <a:pt x="663904" y="476695"/>
                  <a:pt x="665098" y="487727"/>
                  <a:pt x="667998" y="498361"/>
                </a:cubicBezTo>
                <a:cubicBezTo>
                  <a:pt x="671595" y="511551"/>
                  <a:pt x="680968" y="537271"/>
                  <a:pt x="680968" y="537271"/>
                </a:cubicBezTo>
                <a:cubicBezTo>
                  <a:pt x="685662" y="565433"/>
                  <a:pt x="687895" y="581412"/>
                  <a:pt x="693938" y="608607"/>
                </a:cubicBezTo>
                <a:cubicBezTo>
                  <a:pt x="695871" y="617308"/>
                  <a:pt x="697862" y="626011"/>
                  <a:pt x="700423" y="634548"/>
                </a:cubicBezTo>
                <a:cubicBezTo>
                  <a:pt x="704352" y="647643"/>
                  <a:pt x="713394" y="673458"/>
                  <a:pt x="713394" y="673458"/>
                </a:cubicBezTo>
                <a:cubicBezTo>
                  <a:pt x="715556" y="686428"/>
                  <a:pt x="716690" y="699612"/>
                  <a:pt x="719879" y="712369"/>
                </a:cubicBezTo>
                <a:cubicBezTo>
                  <a:pt x="719880" y="712374"/>
                  <a:pt x="736091" y="761005"/>
                  <a:pt x="739334" y="770735"/>
                </a:cubicBezTo>
                <a:cubicBezTo>
                  <a:pt x="741496" y="777220"/>
                  <a:pt x="744161" y="783558"/>
                  <a:pt x="745819" y="790190"/>
                </a:cubicBezTo>
                <a:cubicBezTo>
                  <a:pt x="747981" y="798837"/>
                  <a:pt x="749174" y="807785"/>
                  <a:pt x="752304" y="816131"/>
                </a:cubicBezTo>
                <a:cubicBezTo>
                  <a:pt x="755698" y="825183"/>
                  <a:pt x="760951" y="833424"/>
                  <a:pt x="765274" y="842071"/>
                </a:cubicBezTo>
                <a:cubicBezTo>
                  <a:pt x="767436" y="852880"/>
                  <a:pt x="769085" y="863803"/>
                  <a:pt x="771759" y="874497"/>
                </a:cubicBezTo>
                <a:cubicBezTo>
                  <a:pt x="775145" y="888041"/>
                  <a:pt x="787255" y="916477"/>
                  <a:pt x="791215" y="926378"/>
                </a:cubicBezTo>
                <a:cubicBezTo>
                  <a:pt x="793377" y="939348"/>
                  <a:pt x="794240" y="952602"/>
                  <a:pt x="797700" y="965288"/>
                </a:cubicBezTo>
                <a:cubicBezTo>
                  <a:pt x="800763" y="976519"/>
                  <a:pt x="808052" y="986371"/>
                  <a:pt x="810670" y="997714"/>
                </a:cubicBezTo>
                <a:cubicBezTo>
                  <a:pt x="814589" y="1014696"/>
                  <a:pt x="814290" y="1032404"/>
                  <a:pt x="817155" y="1049595"/>
                </a:cubicBezTo>
                <a:cubicBezTo>
                  <a:pt x="826568" y="1106074"/>
                  <a:pt x="819847" y="1048744"/>
                  <a:pt x="830125" y="1094990"/>
                </a:cubicBezTo>
                <a:cubicBezTo>
                  <a:pt x="847592" y="1173585"/>
                  <a:pt x="823373" y="1094187"/>
                  <a:pt x="849581" y="1172812"/>
                </a:cubicBezTo>
                <a:cubicBezTo>
                  <a:pt x="851743" y="1179297"/>
                  <a:pt x="852274" y="1186579"/>
                  <a:pt x="856066" y="1192267"/>
                </a:cubicBezTo>
                <a:cubicBezTo>
                  <a:pt x="864713" y="1205237"/>
                  <a:pt x="877076" y="1216390"/>
                  <a:pt x="882006" y="1231178"/>
                </a:cubicBezTo>
                <a:cubicBezTo>
                  <a:pt x="912822" y="1323619"/>
                  <a:pt x="881865" y="1227438"/>
                  <a:pt x="901462" y="1296029"/>
                </a:cubicBezTo>
                <a:cubicBezTo>
                  <a:pt x="903340" y="1302602"/>
                  <a:pt x="903677" y="1310146"/>
                  <a:pt x="907947" y="1315484"/>
                </a:cubicBezTo>
                <a:cubicBezTo>
                  <a:pt x="912816" y="1321570"/>
                  <a:pt x="920917" y="1324131"/>
                  <a:pt x="927402" y="1328454"/>
                </a:cubicBezTo>
                <a:cubicBezTo>
                  <a:pt x="929564" y="1334939"/>
                  <a:pt x="927214" y="1346427"/>
                  <a:pt x="933887" y="1347910"/>
                </a:cubicBezTo>
                <a:cubicBezTo>
                  <a:pt x="960219" y="1353761"/>
                  <a:pt x="986151" y="1345142"/>
                  <a:pt x="1005223" y="1328454"/>
                </a:cubicBezTo>
                <a:cubicBezTo>
                  <a:pt x="1028846" y="1307784"/>
                  <a:pt x="1049389" y="1285519"/>
                  <a:pt x="1063589" y="1257118"/>
                </a:cubicBezTo>
                <a:cubicBezTo>
                  <a:pt x="1067912" y="1248471"/>
                  <a:pt x="1070624" y="1238809"/>
                  <a:pt x="1076559" y="1231178"/>
                </a:cubicBezTo>
                <a:cubicBezTo>
                  <a:pt x="1085944" y="1219112"/>
                  <a:pt x="1100506" y="1211471"/>
                  <a:pt x="1108985" y="1198752"/>
                </a:cubicBezTo>
                <a:cubicBezTo>
                  <a:pt x="1126278" y="1172812"/>
                  <a:pt x="1115470" y="1183620"/>
                  <a:pt x="1141411" y="1166327"/>
                </a:cubicBezTo>
                <a:cubicBezTo>
                  <a:pt x="1163028" y="1168489"/>
                  <a:pt x="1184790" y="1169509"/>
                  <a:pt x="1206262" y="1172812"/>
                </a:cubicBezTo>
                <a:cubicBezTo>
                  <a:pt x="1213018" y="1173851"/>
                  <a:pt x="1218881" y="1179297"/>
                  <a:pt x="1225717" y="1179297"/>
                </a:cubicBezTo>
                <a:cubicBezTo>
                  <a:pt x="1247442" y="1179297"/>
                  <a:pt x="1268951" y="1174974"/>
                  <a:pt x="1290568" y="1172812"/>
                </a:cubicBezTo>
                <a:cubicBezTo>
                  <a:pt x="1301377" y="1162003"/>
                  <a:pt x="1316158" y="1154058"/>
                  <a:pt x="1322994" y="1140386"/>
                </a:cubicBezTo>
                <a:cubicBezTo>
                  <a:pt x="1342079" y="1102217"/>
                  <a:pt x="1332907" y="1123618"/>
                  <a:pt x="1348934" y="1075535"/>
                </a:cubicBezTo>
                <a:lnTo>
                  <a:pt x="1355419" y="1056080"/>
                </a:lnTo>
                <a:cubicBezTo>
                  <a:pt x="1357581" y="1049595"/>
                  <a:pt x="1358847" y="1042738"/>
                  <a:pt x="1361904" y="1036624"/>
                </a:cubicBezTo>
                <a:cubicBezTo>
                  <a:pt x="1378860" y="1002712"/>
                  <a:pt x="1372529" y="1020063"/>
                  <a:pt x="1381359" y="984744"/>
                </a:cubicBezTo>
                <a:cubicBezTo>
                  <a:pt x="1383521" y="963127"/>
                  <a:pt x="1384622" y="941377"/>
                  <a:pt x="1387845" y="919892"/>
                </a:cubicBezTo>
                <a:cubicBezTo>
                  <a:pt x="1391115" y="898091"/>
                  <a:pt x="1400815" y="855041"/>
                  <a:pt x="1400815" y="855041"/>
                </a:cubicBezTo>
                <a:cubicBezTo>
                  <a:pt x="1402977" y="712369"/>
                  <a:pt x="1403225" y="569655"/>
                  <a:pt x="1407300" y="427024"/>
                </a:cubicBezTo>
                <a:cubicBezTo>
                  <a:pt x="1407555" y="418115"/>
                  <a:pt x="1411852" y="409785"/>
                  <a:pt x="1413785" y="401084"/>
                </a:cubicBezTo>
                <a:cubicBezTo>
                  <a:pt x="1416176" y="390324"/>
                  <a:pt x="1418458" y="379531"/>
                  <a:pt x="1420270" y="368658"/>
                </a:cubicBezTo>
                <a:cubicBezTo>
                  <a:pt x="1422783" y="353581"/>
                  <a:pt x="1423318" y="338157"/>
                  <a:pt x="1426755" y="323263"/>
                </a:cubicBezTo>
                <a:cubicBezTo>
                  <a:pt x="1429829" y="309941"/>
                  <a:pt x="1437043" y="297758"/>
                  <a:pt x="1439725" y="284352"/>
                </a:cubicBezTo>
                <a:cubicBezTo>
                  <a:pt x="1441887" y="273544"/>
                  <a:pt x="1443820" y="262687"/>
                  <a:pt x="1446211" y="251927"/>
                </a:cubicBezTo>
                <a:cubicBezTo>
                  <a:pt x="1448145" y="243226"/>
                  <a:pt x="1448710" y="233958"/>
                  <a:pt x="1452696" y="225986"/>
                </a:cubicBezTo>
                <a:cubicBezTo>
                  <a:pt x="1459667" y="212043"/>
                  <a:pt x="1478636" y="187075"/>
                  <a:pt x="1478636" y="187075"/>
                </a:cubicBezTo>
                <a:cubicBezTo>
                  <a:pt x="1481927" y="173913"/>
                  <a:pt x="1486024" y="154704"/>
                  <a:pt x="1491606" y="141680"/>
                </a:cubicBezTo>
                <a:cubicBezTo>
                  <a:pt x="1495414" y="132794"/>
                  <a:pt x="1498958" y="123606"/>
                  <a:pt x="1504577" y="115739"/>
                </a:cubicBezTo>
                <a:cubicBezTo>
                  <a:pt x="1509908" y="108276"/>
                  <a:pt x="1517547" y="102769"/>
                  <a:pt x="1524032" y="96284"/>
                </a:cubicBezTo>
                <a:cubicBezTo>
                  <a:pt x="1556127" y="0"/>
                  <a:pt x="1520084" y="87813"/>
                  <a:pt x="1770466" y="70344"/>
                </a:cubicBezTo>
                <a:cubicBezTo>
                  <a:pt x="1784105" y="69392"/>
                  <a:pt x="1795842" y="59307"/>
                  <a:pt x="1809377" y="57373"/>
                </a:cubicBezTo>
                <a:lnTo>
                  <a:pt x="1854772" y="50888"/>
                </a:lnTo>
                <a:cubicBezTo>
                  <a:pt x="1867768" y="48889"/>
                  <a:pt x="1880565" y="45308"/>
                  <a:pt x="1893683" y="44403"/>
                </a:cubicBezTo>
                <a:cubicBezTo>
                  <a:pt x="1943331" y="40979"/>
                  <a:pt x="1993121" y="40080"/>
                  <a:pt x="2042840" y="37918"/>
                </a:cubicBezTo>
                <a:cubicBezTo>
                  <a:pt x="2055810" y="42241"/>
                  <a:pt x="2071462" y="41885"/>
                  <a:pt x="2081751" y="50888"/>
                </a:cubicBezTo>
                <a:cubicBezTo>
                  <a:pt x="2090512" y="58554"/>
                  <a:pt x="2089993" y="72676"/>
                  <a:pt x="2094721" y="83314"/>
                </a:cubicBezTo>
                <a:cubicBezTo>
                  <a:pt x="2130100" y="162917"/>
                  <a:pt x="2088361" y="57749"/>
                  <a:pt x="2114177" y="135195"/>
                </a:cubicBezTo>
                <a:cubicBezTo>
                  <a:pt x="2136621" y="202525"/>
                  <a:pt x="2116285" y="139409"/>
                  <a:pt x="2140117" y="187075"/>
                </a:cubicBezTo>
                <a:cubicBezTo>
                  <a:pt x="2144684" y="196209"/>
                  <a:pt x="2155831" y="225861"/>
                  <a:pt x="2159572" y="238956"/>
                </a:cubicBezTo>
                <a:cubicBezTo>
                  <a:pt x="2162021" y="247526"/>
                  <a:pt x="2163608" y="256327"/>
                  <a:pt x="2166057" y="264897"/>
                </a:cubicBezTo>
                <a:cubicBezTo>
                  <a:pt x="2167935" y="271470"/>
                  <a:pt x="2170380" y="277867"/>
                  <a:pt x="2172542" y="284352"/>
                </a:cubicBezTo>
                <a:cubicBezTo>
                  <a:pt x="2174704" y="303807"/>
                  <a:pt x="2176051" y="323371"/>
                  <a:pt x="2179028" y="342718"/>
                </a:cubicBezTo>
                <a:cubicBezTo>
                  <a:pt x="2183880" y="374255"/>
                  <a:pt x="2185219" y="360996"/>
                  <a:pt x="2191998" y="388114"/>
                </a:cubicBezTo>
                <a:cubicBezTo>
                  <a:pt x="2194671" y="398807"/>
                  <a:pt x="2195810" y="409846"/>
                  <a:pt x="2198483" y="420539"/>
                </a:cubicBezTo>
                <a:cubicBezTo>
                  <a:pt x="2200141" y="427171"/>
                  <a:pt x="2203169" y="433400"/>
                  <a:pt x="2204968" y="439995"/>
                </a:cubicBezTo>
                <a:cubicBezTo>
                  <a:pt x="2223345" y="507379"/>
                  <a:pt x="2208305" y="472609"/>
                  <a:pt x="2230908" y="517816"/>
                </a:cubicBezTo>
                <a:cubicBezTo>
                  <a:pt x="2233070" y="539433"/>
                  <a:pt x="2234090" y="561195"/>
                  <a:pt x="2237394" y="582667"/>
                </a:cubicBezTo>
                <a:cubicBezTo>
                  <a:pt x="2238433" y="589423"/>
                  <a:pt x="2242840" y="595366"/>
                  <a:pt x="2243879" y="602122"/>
                </a:cubicBezTo>
                <a:cubicBezTo>
                  <a:pt x="2247182" y="623594"/>
                  <a:pt x="2247826" y="645397"/>
                  <a:pt x="2250364" y="666973"/>
                </a:cubicBezTo>
                <a:cubicBezTo>
                  <a:pt x="2254960" y="706044"/>
                  <a:pt x="2256337" y="709810"/>
                  <a:pt x="2263334" y="744795"/>
                </a:cubicBezTo>
                <a:cubicBezTo>
                  <a:pt x="2267657" y="842071"/>
                  <a:pt x="2271948" y="939349"/>
                  <a:pt x="2276304" y="1036624"/>
                </a:cubicBezTo>
                <a:cubicBezTo>
                  <a:pt x="2278433" y="1084183"/>
                  <a:pt x="2271243" y="1133112"/>
                  <a:pt x="2282789" y="1179297"/>
                </a:cubicBezTo>
                <a:cubicBezTo>
                  <a:pt x="2297500" y="1238141"/>
                  <a:pt x="2280264" y="1165415"/>
                  <a:pt x="2295759" y="1250633"/>
                </a:cubicBezTo>
                <a:cubicBezTo>
                  <a:pt x="2297353" y="1259402"/>
                  <a:pt x="2300651" y="1267804"/>
                  <a:pt x="2302245" y="1276573"/>
                </a:cubicBezTo>
                <a:cubicBezTo>
                  <a:pt x="2303810" y="1285179"/>
                  <a:pt x="2306529" y="1326947"/>
                  <a:pt x="2315215" y="1341424"/>
                </a:cubicBezTo>
                <a:cubicBezTo>
                  <a:pt x="2318361" y="1346667"/>
                  <a:pt x="2323411" y="1350575"/>
                  <a:pt x="2328185" y="1354395"/>
                </a:cubicBezTo>
                <a:cubicBezTo>
                  <a:pt x="2334271" y="1359264"/>
                  <a:pt x="2341155" y="1363042"/>
                  <a:pt x="2347640" y="1367365"/>
                </a:cubicBezTo>
                <a:cubicBezTo>
                  <a:pt x="2349802" y="1378173"/>
                  <a:pt x="2349783" y="1389659"/>
                  <a:pt x="2354125" y="1399790"/>
                </a:cubicBezTo>
                <a:cubicBezTo>
                  <a:pt x="2356534" y="1405410"/>
                  <a:pt x="2363427" y="1407869"/>
                  <a:pt x="2367096" y="1412761"/>
                </a:cubicBezTo>
                <a:cubicBezTo>
                  <a:pt x="2423031" y="1487341"/>
                  <a:pt x="2367230" y="1428432"/>
                  <a:pt x="2412491" y="1464641"/>
                </a:cubicBezTo>
                <a:cubicBezTo>
                  <a:pt x="2417266" y="1468461"/>
                  <a:pt x="2419993" y="1474877"/>
                  <a:pt x="2425462" y="1477612"/>
                </a:cubicBezTo>
                <a:cubicBezTo>
                  <a:pt x="2437690" y="1483726"/>
                  <a:pt x="2464372" y="1490582"/>
                  <a:pt x="2464372" y="1490582"/>
                </a:cubicBezTo>
                <a:cubicBezTo>
                  <a:pt x="2485989" y="1486259"/>
                  <a:pt x="2508309" y="1484583"/>
                  <a:pt x="2529223" y="1477612"/>
                </a:cubicBezTo>
                <a:cubicBezTo>
                  <a:pt x="2535708" y="1475450"/>
                  <a:pt x="2542106" y="1473005"/>
                  <a:pt x="2548679" y="1471127"/>
                </a:cubicBezTo>
                <a:cubicBezTo>
                  <a:pt x="2570062" y="1465017"/>
                  <a:pt x="2584740" y="1462617"/>
                  <a:pt x="2607045" y="1458156"/>
                </a:cubicBezTo>
                <a:cubicBezTo>
                  <a:pt x="2650279" y="1460318"/>
                  <a:pt x="2693744" y="1459679"/>
                  <a:pt x="2736747" y="1464641"/>
                </a:cubicBezTo>
                <a:cubicBezTo>
                  <a:pt x="2750329" y="1466208"/>
                  <a:pt x="2762393" y="1474296"/>
                  <a:pt x="2775657" y="1477612"/>
                </a:cubicBezTo>
                <a:cubicBezTo>
                  <a:pt x="2806287" y="1485269"/>
                  <a:pt x="2793626" y="1480111"/>
                  <a:pt x="2814568" y="149058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33800" name="Picture 8" descr="http://www.sciweavers.org/download/Tex2Img_13739727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8"/>
            <a:ext cx="222252" cy="152402"/>
          </a:xfrm>
          <a:prstGeom prst="rect">
            <a:avLst/>
          </a:prstGeom>
          <a:noFill/>
        </p:spPr>
      </p:pic>
      <p:pic>
        <p:nvPicPr>
          <p:cNvPr id="33802" name="Picture 10" descr="http://www.sciweavers.org/download/Tex2Img_137397283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643056"/>
            <a:ext cx="473076" cy="256488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endCxn id="33808" idx="1"/>
          </p:cNvCxnSpPr>
          <p:nvPr/>
        </p:nvCxnSpPr>
        <p:spPr>
          <a:xfrm flipV="1">
            <a:off x="3071802" y="2138355"/>
            <a:ext cx="1785950" cy="4767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8" name="Picture 16" descr="http://www.sciweavers.org/download/Tex2Img_137397317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04960"/>
            <a:ext cx="1151840" cy="866790"/>
          </a:xfrm>
          <a:prstGeom prst="rect">
            <a:avLst/>
          </a:prstGeom>
          <a:noFill/>
        </p:spPr>
      </p:pic>
      <p:pic>
        <p:nvPicPr>
          <p:cNvPr id="33810" name="Picture 18" descr="http://www.sciweavers.org/download/Tex2Img_1373976702.pn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3976682" y="3500444"/>
            <a:ext cx="166690" cy="16669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96990" y="34476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  <a:endParaRPr lang="en-GB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578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02" y="95250"/>
            <a:ext cx="8344002" cy="523875"/>
          </a:xfrm>
        </p:spPr>
        <p:txBody>
          <a:bodyPr/>
          <a:lstStyle/>
          <a:p>
            <a:r>
              <a:rPr lang="en-US" dirty="0" smtClean="0"/>
              <a:t>antithetic estimates </a:t>
            </a:r>
            <a:r>
              <a:rPr lang="en-US" dirty="0" err="1" smtClean="0"/>
              <a:t>vs</a:t>
            </a:r>
            <a:r>
              <a:rPr lang="en-US" dirty="0" smtClean="0"/>
              <a:t> antithetic samples?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14678" y="1643056"/>
            <a:ext cx="428628" cy="4286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32" y="1643056"/>
            <a:ext cx="428628" cy="4286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86050" y="1214428"/>
            <a:ext cx="1285884" cy="128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X = f(s)</a:t>
            </a:r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4" y="1214428"/>
            <a:ext cx="1285884" cy="128588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= f(t)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2285984" y="2857502"/>
            <a:ext cx="4366456" cy="1928826"/>
            <a:chOff x="2285984" y="2857502"/>
            <a:chExt cx="4366456" cy="1928826"/>
          </a:xfrm>
        </p:grpSpPr>
        <p:grpSp>
          <p:nvGrpSpPr>
            <p:cNvPr id="8" name="Group 21"/>
            <p:cNvGrpSpPr/>
            <p:nvPr/>
          </p:nvGrpSpPr>
          <p:grpSpPr>
            <a:xfrm>
              <a:off x="2786050" y="2857502"/>
              <a:ext cx="3866390" cy="1801766"/>
              <a:chOff x="1294585" y="1081077"/>
              <a:chExt cx="6858839" cy="3316366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-362751" y="2738413"/>
                <a:ext cx="3315463" cy="791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295376" y="4395743"/>
                <a:ext cx="6858048" cy="1700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2983471" y="3076282"/>
              <a:ext cx="3303041" cy="1138542"/>
            </a:xfrm>
            <a:custGeom>
              <a:avLst/>
              <a:gdLst>
                <a:gd name="connsiteX0" fmla="*/ 5091 w 2820291"/>
                <a:gd name="connsiteY0" fmla="*/ 958542 h 1138542"/>
                <a:gd name="connsiteX1" fmla="*/ 26691 w 2820291"/>
                <a:gd name="connsiteY1" fmla="*/ 900942 h 1138542"/>
                <a:gd name="connsiteX2" fmla="*/ 41091 w 2820291"/>
                <a:gd name="connsiteY2" fmla="*/ 879342 h 1138542"/>
                <a:gd name="connsiteX3" fmla="*/ 69891 w 2820291"/>
                <a:gd name="connsiteY3" fmla="*/ 821742 h 1138542"/>
                <a:gd name="connsiteX4" fmla="*/ 84291 w 2820291"/>
                <a:gd name="connsiteY4" fmla="*/ 792942 h 1138542"/>
                <a:gd name="connsiteX5" fmla="*/ 98691 w 2820291"/>
                <a:gd name="connsiteY5" fmla="*/ 756942 h 1138542"/>
                <a:gd name="connsiteX6" fmla="*/ 105891 w 2820291"/>
                <a:gd name="connsiteY6" fmla="*/ 735342 h 1138542"/>
                <a:gd name="connsiteX7" fmla="*/ 120291 w 2820291"/>
                <a:gd name="connsiteY7" fmla="*/ 706542 h 1138542"/>
                <a:gd name="connsiteX8" fmla="*/ 134691 w 2820291"/>
                <a:gd name="connsiteY8" fmla="*/ 663342 h 1138542"/>
                <a:gd name="connsiteX9" fmla="*/ 141891 w 2820291"/>
                <a:gd name="connsiteY9" fmla="*/ 641742 h 1138542"/>
                <a:gd name="connsiteX10" fmla="*/ 163491 w 2820291"/>
                <a:gd name="connsiteY10" fmla="*/ 605742 h 1138542"/>
                <a:gd name="connsiteX11" fmla="*/ 170691 w 2820291"/>
                <a:gd name="connsiteY11" fmla="*/ 584142 h 1138542"/>
                <a:gd name="connsiteX12" fmla="*/ 206691 w 2820291"/>
                <a:gd name="connsiteY12" fmla="*/ 533742 h 1138542"/>
                <a:gd name="connsiteX13" fmla="*/ 221091 w 2820291"/>
                <a:gd name="connsiteY13" fmla="*/ 512142 h 1138542"/>
                <a:gd name="connsiteX14" fmla="*/ 242691 w 2820291"/>
                <a:gd name="connsiteY14" fmla="*/ 490542 h 1138542"/>
                <a:gd name="connsiteX15" fmla="*/ 264291 w 2820291"/>
                <a:gd name="connsiteY15" fmla="*/ 461742 h 1138542"/>
                <a:gd name="connsiteX16" fmla="*/ 307491 w 2820291"/>
                <a:gd name="connsiteY16" fmla="*/ 425742 h 1138542"/>
                <a:gd name="connsiteX17" fmla="*/ 350691 w 2820291"/>
                <a:gd name="connsiteY17" fmla="*/ 389742 h 1138542"/>
                <a:gd name="connsiteX18" fmla="*/ 372291 w 2820291"/>
                <a:gd name="connsiteY18" fmla="*/ 396942 h 1138542"/>
                <a:gd name="connsiteX19" fmla="*/ 422691 w 2820291"/>
                <a:gd name="connsiteY19" fmla="*/ 454542 h 1138542"/>
                <a:gd name="connsiteX20" fmla="*/ 437091 w 2820291"/>
                <a:gd name="connsiteY20" fmla="*/ 476142 h 1138542"/>
                <a:gd name="connsiteX21" fmla="*/ 451491 w 2820291"/>
                <a:gd name="connsiteY21" fmla="*/ 497742 h 1138542"/>
                <a:gd name="connsiteX22" fmla="*/ 473091 w 2820291"/>
                <a:gd name="connsiteY22" fmla="*/ 562542 h 1138542"/>
                <a:gd name="connsiteX23" fmla="*/ 480291 w 2820291"/>
                <a:gd name="connsiteY23" fmla="*/ 584142 h 1138542"/>
                <a:gd name="connsiteX24" fmla="*/ 494691 w 2820291"/>
                <a:gd name="connsiteY24" fmla="*/ 605742 h 1138542"/>
                <a:gd name="connsiteX25" fmla="*/ 523491 w 2820291"/>
                <a:gd name="connsiteY25" fmla="*/ 663342 h 1138542"/>
                <a:gd name="connsiteX26" fmla="*/ 537891 w 2820291"/>
                <a:gd name="connsiteY26" fmla="*/ 706542 h 1138542"/>
                <a:gd name="connsiteX27" fmla="*/ 581091 w 2820291"/>
                <a:gd name="connsiteY27" fmla="*/ 720942 h 1138542"/>
                <a:gd name="connsiteX28" fmla="*/ 609891 w 2820291"/>
                <a:gd name="connsiteY28" fmla="*/ 713742 h 1138542"/>
                <a:gd name="connsiteX29" fmla="*/ 674691 w 2820291"/>
                <a:gd name="connsiteY29" fmla="*/ 663342 h 1138542"/>
                <a:gd name="connsiteX30" fmla="*/ 689091 w 2820291"/>
                <a:gd name="connsiteY30" fmla="*/ 641742 h 1138542"/>
                <a:gd name="connsiteX31" fmla="*/ 710691 w 2820291"/>
                <a:gd name="connsiteY31" fmla="*/ 612942 h 1138542"/>
                <a:gd name="connsiteX32" fmla="*/ 739491 w 2820291"/>
                <a:gd name="connsiteY32" fmla="*/ 569742 h 1138542"/>
                <a:gd name="connsiteX33" fmla="*/ 753891 w 2820291"/>
                <a:gd name="connsiteY33" fmla="*/ 548142 h 1138542"/>
                <a:gd name="connsiteX34" fmla="*/ 775491 w 2820291"/>
                <a:gd name="connsiteY34" fmla="*/ 504942 h 1138542"/>
                <a:gd name="connsiteX35" fmla="*/ 811491 w 2820291"/>
                <a:gd name="connsiteY35" fmla="*/ 512142 h 1138542"/>
                <a:gd name="connsiteX36" fmla="*/ 854691 w 2820291"/>
                <a:gd name="connsiteY36" fmla="*/ 562542 h 1138542"/>
                <a:gd name="connsiteX37" fmla="*/ 876291 w 2820291"/>
                <a:gd name="connsiteY37" fmla="*/ 576942 h 1138542"/>
                <a:gd name="connsiteX38" fmla="*/ 941091 w 2820291"/>
                <a:gd name="connsiteY38" fmla="*/ 634542 h 1138542"/>
                <a:gd name="connsiteX39" fmla="*/ 948291 w 2820291"/>
                <a:gd name="connsiteY39" fmla="*/ 656142 h 1138542"/>
                <a:gd name="connsiteX40" fmla="*/ 991491 w 2820291"/>
                <a:gd name="connsiteY40" fmla="*/ 706542 h 1138542"/>
                <a:gd name="connsiteX41" fmla="*/ 1034691 w 2820291"/>
                <a:gd name="connsiteY41" fmla="*/ 778542 h 1138542"/>
                <a:gd name="connsiteX42" fmla="*/ 1063491 w 2820291"/>
                <a:gd name="connsiteY42" fmla="*/ 836142 h 1138542"/>
                <a:gd name="connsiteX43" fmla="*/ 1092291 w 2820291"/>
                <a:gd name="connsiteY43" fmla="*/ 864942 h 1138542"/>
                <a:gd name="connsiteX44" fmla="*/ 1113891 w 2820291"/>
                <a:gd name="connsiteY44" fmla="*/ 900942 h 1138542"/>
                <a:gd name="connsiteX45" fmla="*/ 1142691 w 2820291"/>
                <a:gd name="connsiteY45" fmla="*/ 929742 h 1138542"/>
                <a:gd name="connsiteX46" fmla="*/ 1157091 w 2820291"/>
                <a:gd name="connsiteY46" fmla="*/ 951342 h 1138542"/>
                <a:gd name="connsiteX47" fmla="*/ 1178691 w 2820291"/>
                <a:gd name="connsiteY47" fmla="*/ 958542 h 1138542"/>
                <a:gd name="connsiteX48" fmla="*/ 1214691 w 2820291"/>
                <a:gd name="connsiteY48" fmla="*/ 994542 h 1138542"/>
                <a:gd name="connsiteX49" fmla="*/ 1250691 w 2820291"/>
                <a:gd name="connsiteY49" fmla="*/ 1037742 h 1138542"/>
                <a:gd name="connsiteX50" fmla="*/ 1272291 w 2820291"/>
                <a:gd name="connsiteY50" fmla="*/ 1044942 h 1138542"/>
                <a:gd name="connsiteX51" fmla="*/ 1315491 w 2820291"/>
                <a:gd name="connsiteY51" fmla="*/ 1073742 h 1138542"/>
                <a:gd name="connsiteX52" fmla="*/ 1337091 w 2820291"/>
                <a:gd name="connsiteY52" fmla="*/ 1080942 h 1138542"/>
                <a:gd name="connsiteX53" fmla="*/ 1373091 w 2820291"/>
                <a:gd name="connsiteY53" fmla="*/ 1102542 h 1138542"/>
                <a:gd name="connsiteX54" fmla="*/ 1401891 w 2820291"/>
                <a:gd name="connsiteY54" fmla="*/ 1109742 h 1138542"/>
                <a:gd name="connsiteX55" fmla="*/ 1430691 w 2820291"/>
                <a:gd name="connsiteY55" fmla="*/ 1124142 h 1138542"/>
                <a:gd name="connsiteX56" fmla="*/ 1488291 w 2820291"/>
                <a:gd name="connsiteY56" fmla="*/ 1138542 h 1138542"/>
                <a:gd name="connsiteX57" fmla="*/ 1545891 w 2820291"/>
                <a:gd name="connsiteY57" fmla="*/ 1131342 h 1138542"/>
                <a:gd name="connsiteX58" fmla="*/ 1596291 w 2820291"/>
                <a:gd name="connsiteY58" fmla="*/ 1095342 h 1138542"/>
                <a:gd name="connsiteX59" fmla="*/ 1625091 w 2820291"/>
                <a:gd name="connsiteY59" fmla="*/ 1073742 h 1138542"/>
                <a:gd name="connsiteX60" fmla="*/ 1646691 w 2820291"/>
                <a:gd name="connsiteY60" fmla="*/ 1059342 h 1138542"/>
                <a:gd name="connsiteX61" fmla="*/ 1668291 w 2820291"/>
                <a:gd name="connsiteY61" fmla="*/ 1037742 h 1138542"/>
                <a:gd name="connsiteX62" fmla="*/ 1711491 w 2820291"/>
                <a:gd name="connsiteY62" fmla="*/ 980142 h 1138542"/>
                <a:gd name="connsiteX63" fmla="*/ 1733091 w 2820291"/>
                <a:gd name="connsiteY63" fmla="*/ 951342 h 1138542"/>
                <a:gd name="connsiteX64" fmla="*/ 1783491 w 2820291"/>
                <a:gd name="connsiteY64" fmla="*/ 929742 h 1138542"/>
                <a:gd name="connsiteX65" fmla="*/ 1970691 w 2820291"/>
                <a:gd name="connsiteY65" fmla="*/ 936942 h 1138542"/>
                <a:gd name="connsiteX66" fmla="*/ 1999491 w 2820291"/>
                <a:gd name="connsiteY66" fmla="*/ 908142 h 1138542"/>
                <a:gd name="connsiteX67" fmla="*/ 2035491 w 2820291"/>
                <a:gd name="connsiteY67" fmla="*/ 864942 h 1138542"/>
                <a:gd name="connsiteX68" fmla="*/ 2057091 w 2820291"/>
                <a:gd name="connsiteY68" fmla="*/ 850542 h 1138542"/>
                <a:gd name="connsiteX69" fmla="*/ 2107491 w 2820291"/>
                <a:gd name="connsiteY69" fmla="*/ 792942 h 1138542"/>
                <a:gd name="connsiteX70" fmla="*/ 2150691 w 2820291"/>
                <a:gd name="connsiteY70" fmla="*/ 742542 h 1138542"/>
                <a:gd name="connsiteX71" fmla="*/ 2179491 w 2820291"/>
                <a:gd name="connsiteY71" fmla="*/ 677742 h 1138542"/>
                <a:gd name="connsiteX72" fmla="*/ 2193891 w 2820291"/>
                <a:gd name="connsiteY72" fmla="*/ 656142 h 1138542"/>
                <a:gd name="connsiteX73" fmla="*/ 2208291 w 2820291"/>
                <a:gd name="connsiteY73" fmla="*/ 612942 h 1138542"/>
                <a:gd name="connsiteX74" fmla="*/ 2237091 w 2820291"/>
                <a:gd name="connsiteY74" fmla="*/ 555342 h 1138542"/>
                <a:gd name="connsiteX75" fmla="*/ 2251491 w 2820291"/>
                <a:gd name="connsiteY75" fmla="*/ 512142 h 1138542"/>
                <a:gd name="connsiteX76" fmla="*/ 2273091 w 2820291"/>
                <a:gd name="connsiteY76" fmla="*/ 476142 h 1138542"/>
                <a:gd name="connsiteX77" fmla="*/ 2294691 w 2820291"/>
                <a:gd name="connsiteY77" fmla="*/ 418542 h 1138542"/>
                <a:gd name="connsiteX78" fmla="*/ 2309091 w 2820291"/>
                <a:gd name="connsiteY78" fmla="*/ 382542 h 1138542"/>
                <a:gd name="connsiteX79" fmla="*/ 2345091 w 2820291"/>
                <a:gd name="connsiteY79" fmla="*/ 324942 h 1138542"/>
                <a:gd name="connsiteX80" fmla="*/ 2388291 w 2820291"/>
                <a:gd name="connsiteY80" fmla="*/ 224142 h 1138542"/>
                <a:gd name="connsiteX81" fmla="*/ 2431491 w 2820291"/>
                <a:gd name="connsiteY81" fmla="*/ 173742 h 1138542"/>
                <a:gd name="connsiteX82" fmla="*/ 2438691 w 2820291"/>
                <a:gd name="connsiteY82" fmla="*/ 152142 h 1138542"/>
                <a:gd name="connsiteX83" fmla="*/ 2489091 w 2820291"/>
                <a:gd name="connsiteY83" fmla="*/ 94542 h 1138542"/>
                <a:gd name="connsiteX84" fmla="*/ 2517891 w 2820291"/>
                <a:gd name="connsiteY84" fmla="*/ 51342 h 1138542"/>
                <a:gd name="connsiteX85" fmla="*/ 2532291 w 2820291"/>
                <a:gd name="connsiteY85" fmla="*/ 29742 h 1138542"/>
                <a:gd name="connsiteX86" fmla="*/ 2553891 w 2820291"/>
                <a:gd name="connsiteY86" fmla="*/ 15342 h 1138542"/>
                <a:gd name="connsiteX87" fmla="*/ 2575491 w 2820291"/>
                <a:gd name="connsiteY87" fmla="*/ 8142 h 1138542"/>
                <a:gd name="connsiteX88" fmla="*/ 2611491 w 2820291"/>
                <a:gd name="connsiteY88" fmla="*/ 44142 h 1138542"/>
                <a:gd name="connsiteX89" fmla="*/ 2697891 w 2820291"/>
                <a:gd name="connsiteY89" fmla="*/ 123342 h 1138542"/>
                <a:gd name="connsiteX90" fmla="*/ 2769891 w 2820291"/>
                <a:gd name="connsiteY90" fmla="*/ 202542 h 1138542"/>
                <a:gd name="connsiteX91" fmla="*/ 2798691 w 2820291"/>
                <a:gd name="connsiteY91" fmla="*/ 224142 h 1138542"/>
                <a:gd name="connsiteX92" fmla="*/ 2820291 w 2820291"/>
                <a:gd name="connsiteY92" fmla="*/ 238542 h 1138542"/>
                <a:gd name="connsiteX93" fmla="*/ 2820291 w 2820291"/>
                <a:gd name="connsiteY93" fmla="*/ 245742 h 11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20291" h="1138542">
                  <a:moveTo>
                    <a:pt x="5091" y="958542"/>
                  </a:moveTo>
                  <a:cubicBezTo>
                    <a:pt x="38862" y="907886"/>
                    <a:pt x="0" y="972118"/>
                    <a:pt x="26691" y="900942"/>
                  </a:cubicBezTo>
                  <a:cubicBezTo>
                    <a:pt x="29729" y="892840"/>
                    <a:pt x="36947" y="886939"/>
                    <a:pt x="41091" y="879342"/>
                  </a:cubicBezTo>
                  <a:cubicBezTo>
                    <a:pt x="51370" y="860497"/>
                    <a:pt x="60291" y="840942"/>
                    <a:pt x="69891" y="821742"/>
                  </a:cubicBezTo>
                  <a:cubicBezTo>
                    <a:pt x="74691" y="812142"/>
                    <a:pt x="80305" y="802907"/>
                    <a:pt x="84291" y="792942"/>
                  </a:cubicBezTo>
                  <a:cubicBezTo>
                    <a:pt x="89091" y="780942"/>
                    <a:pt x="94153" y="769043"/>
                    <a:pt x="98691" y="756942"/>
                  </a:cubicBezTo>
                  <a:cubicBezTo>
                    <a:pt x="101356" y="749836"/>
                    <a:pt x="102901" y="742318"/>
                    <a:pt x="105891" y="735342"/>
                  </a:cubicBezTo>
                  <a:cubicBezTo>
                    <a:pt x="110119" y="725477"/>
                    <a:pt x="116305" y="716507"/>
                    <a:pt x="120291" y="706542"/>
                  </a:cubicBezTo>
                  <a:cubicBezTo>
                    <a:pt x="125928" y="692449"/>
                    <a:pt x="129891" y="677742"/>
                    <a:pt x="134691" y="663342"/>
                  </a:cubicBezTo>
                  <a:cubicBezTo>
                    <a:pt x="137091" y="656142"/>
                    <a:pt x="137986" y="648250"/>
                    <a:pt x="141891" y="641742"/>
                  </a:cubicBezTo>
                  <a:cubicBezTo>
                    <a:pt x="149091" y="629742"/>
                    <a:pt x="157233" y="618259"/>
                    <a:pt x="163491" y="605742"/>
                  </a:cubicBezTo>
                  <a:cubicBezTo>
                    <a:pt x="166885" y="598954"/>
                    <a:pt x="167297" y="590930"/>
                    <a:pt x="170691" y="584142"/>
                  </a:cubicBezTo>
                  <a:cubicBezTo>
                    <a:pt x="176347" y="572830"/>
                    <a:pt x="201255" y="541352"/>
                    <a:pt x="206691" y="533742"/>
                  </a:cubicBezTo>
                  <a:cubicBezTo>
                    <a:pt x="211721" y="526701"/>
                    <a:pt x="215551" y="518790"/>
                    <a:pt x="221091" y="512142"/>
                  </a:cubicBezTo>
                  <a:cubicBezTo>
                    <a:pt x="227610" y="504320"/>
                    <a:pt x="236064" y="498273"/>
                    <a:pt x="242691" y="490542"/>
                  </a:cubicBezTo>
                  <a:cubicBezTo>
                    <a:pt x="250500" y="481431"/>
                    <a:pt x="256482" y="470853"/>
                    <a:pt x="264291" y="461742"/>
                  </a:cubicBezTo>
                  <a:cubicBezTo>
                    <a:pt x="295843" y="424931"/>
                    <a:pt x="274161" y="453517"/>
                    <a:pt x="307491" y="425742"/>
                  </a:cubicBezTo>
                  <a:cubicBezTo>
                    <a:pt x="362929" y="379544"/>
                    <a:pt x="297062" y="425494"/>
                    <a:pt x="350691" y="389742"/>
                  </a:cubicBezTo>
                  <a:cubicBezTo>
                    <a:pt x="357891" y="392142"/>
                    <a:pt x="365503" y="393548"/>
                    <a:pt x="372291" y="396942"/>
                  </a:cubicBezTo>
                  <a:cubicBezTo>
                    <a:pt x="402291" y="411942"/>
                    <a:pt x="401091" y="422142"/>
                    <a:pt x="422691" y="454542"/>
                  </a:cubicBezTo>
                  <a:lnTo>
                    <a:pt x="437091" y="476142"/>
                  </a:lnTo>
                  <a:cubicBezTo>
                    <a:pt x="441891" y="483342"/>
                    <a:pt x="448755" y="489533"/>
                    <a:pt x="451491" y="497742"/>
                  </a:cubicBezTo>
                  <a:lnTo>
                    <a:pt x="473091" y="562542"/>
                  </a:lnTo>
                  <a:cubicBezTo>
                    <a:pt x="475491" y="569742"/>
                    <a:pt x="476081" y="577827"/>
                    <a:pt x="480291" y="584142"/>
                  </a:cubicBezTo>
                  <a:cubicBezTo>
                    <a:pt x="485091" y="591342"/>
                    <a:pt x="490547" y="598145"/>
                    <a:pt x="494691" y="605742"/>
                  </a:cubicBezTo>
                  <a:cubicBezTo>
                    <a:pt x="504970" y="624587"/>
                    <a:pt x="516703" y="642977"/>
                    <a:pt x="523491" y="663342"/>
                  </a:cubicBezTo>
                  <a:cubicBezTo>
                    <a:pt x="528291" y="677742"/>
                    <a:pt x="523491" y="701742"/>
                    <a:pt x="537891" y="706542"/>
                  </a:cubicBezTo>
                  <a:lnTo>
                    <a:pt x="581091" y="720942"/>
                  </a:lnTo>
                  <a:cubicBezTo>
                    <a:pt x="590691" y="718542"/>
                    <a:pt x="601040" y="718167"/>
                    <a:pt x="609891" y="713742"/>
                  </a:cubicBezTo>
                  <a:cubicBezTo>
                    <a:pt x="632828" y="702273"/>
                    <a:pt x="657760" y="683660"/>
                    <a:pt x="674691" y="663342"/>
                  </a:cubicBezTo>
                  <a:cubicBezTo>
                    <a:pt x="680231" y="656694"/>
                    <a:pt x="684061" y="648783"/>
                    <a:pt x="689091" y="641742"/>
                  </a:cubicBezTo>
                  <a:cubicBezTo>
                    <a:pt x="696066" y="631977"/>
                    <a:pt x="703809" y="622773"/>
                    <a:pt x="710691" y="612942"/>
                  </a:cubicBezTo>
                  <a:cubicBezTo>
                    <a:pt x="720616" y="598764"/>
                    <a:pt x="729891" y="584142"/>
                    <a:pt x="739491" y="569742"/>
                  </a:cubicBezTo>
                  <a:cubicBezTo>
                    <a:pt x="744291" y="562542"/>
                    <a:pt x="751155" y="556351"/>
                    <a:pt x="753891" y="548142"/>
                  </a:cubicBezTo>
                  <a:cubicBezTo>
                    <a:pt x="763827" y="518333"/>
                    <a:pt x="756881" y="532857"/>
                    <a:pt x="775491" y="504942"/>
                  </a:cubicBezTo>
                  <a:cubicBezTo>
                    <a:pt x="787491" y="507342"/>
                    <a:pt x="800545" y="506669"/>
                    <a:pt x="811491" y="512142"/>
                  </a:cubicBezTo>
                  <a:cubicBezTo>
                    <a:pt x="827166" y="519979"/>
                    <a:pt x="843965" y="551816"/>
                    <a:pt x="854691" y="562542"/>
                  </a:cubicBezTo>
                  <a:cubicBezTo>
                    <a:pt x="860810" y="568661"/>
                    <a:pt x="869823" y="571193"/>
                    <a:pt x="876291" y="576942"/>
                  </a:cubicBezTo>
                  <a:cubicBezTo>
                    <a:pt x="950269" y="642700"/>
                    <a:pt x="892068" y="601860"/>
                    <a:pt x="941091" y="634542"/>
                  </a:cubicBezTo>
                  <a:cubicBezTo>
                    <a:pt x="943491" y="641742"/>
                    <a:pt x="944897" y="649354"/>
                    <a:pt x="948291" y="656142"/>
                  </a:cubicBezTo>
                  <a:cubicBezTo>
                    <a:pt x="959256" y="678073"/>
                    <a:pt x="973776" y="688827"/>
                    <a:pt x="991491" y="706542"/>
                  </a:cubicBezTo>
                  <a:cubicBezTo>
                    <a:pt x="1023658" y="786961"/>
                    <a:pt x="983477" y="696600"/>
                    <a:pt x="1034691" y="778542"/>
                  </a:cubicBezTo>
                  <a:cubicBezTo>
                    <a:pt x="1081336" y="853174"/>
                    <a:pt x="973413" y="720327"/>
                    <a:pt x="1063491" y="836142"/>
                  </a:cubicBezTo>
                  <a:cubicBezTo>
                    <a:pt x="1071826" y="846859"/>
                    <a:pt x="1083956" y="854225"/>
                    <a:pt x="1092291" y="864942"/>
                  </a:cubicBezTo>
                  <a:cubicBezTo>
                    <a:pt x="1100883" y="875988"/>
                    <a:pt x="1105299" y="889896"/>
                    <a:pt x="1113891" y="900942"/>
                  </a:cubicBezTo>
                  <a:cubicBezTo>
                    <a:pt x="1122226" y="911659"/>
                    <a:pt x="1133856" y="919434"/>
                    <a:pt x="1142691" y="929742"/>
                  </a:cubicBezTo>
                  <a:cubicBezTo>
                    <a:pt x="1148323" y="936312"/>
                    <a:pt x="1150334" y="945936"/>
                    <a:pt x="1157091" y="951342"/>
                  </a:cubicBezTo>
                  <a:cubicBezTo>
                    <a:pt x="1163017" y="956083"/>
                    <a:pt x="1171491" y="956142"/>
                    <a:pt x="1178691" y="958542"/>
                  </a:cubicBezTo>
                  <a:cubicBezTo>
                    <a:pt x="1217091" y="1016142"/>
                    <a:pt x="1166691" y="946542"/>
                    <a:pt x="1214691" y="994542"/>
                  </a:cubicBezTo>
                  <a:cubicBezTo>
                    <a:pt x="1241255" y="1021106"/>
                    <a:pt x="1215305" y="1014151"/>
                    <a:pt x="1250691" y="1037742"/>
                  </a:cubicBezTo>
                  <a:cubicBezTo>
                    <a:pt x="1257006" y="1041952"/>
                    <a:pt x="1265657" y="1041256"/>
                    <a:pt x="1272291" y="1044942"/>
                  </a:cubicBezTo>
                  <a:cubicBezTo>
                    <a:pt x="1287420" y="1053347"/>
                    <a:pt x="1299072" y="1068269"/>
                    <a:pt x="1315491" y="1073742"/>
                  </a:cubicBezTo>
                  <a:cubicBezTo>
                    <a:pt x="1322691" y="1076142"/>
                    <a:pt x="1330303" y="1077548"/>
                    <a:pt x="1337091" y="1080942"/>
                  </a:cubicBezTo>
                  <a:cubicBezTo>
                    <a:pt x="1349608" y="1087200"/>
                    <a:pt x="1360303" y="1096858"/>
                    <a:pt x="1373091" y="1102542"/>
                  </a:cubicBezTo>
                  <a:cubicBezTo>
                    <a:pt x="1382134" y="1106561"/>
                    <a:pt x="1392626" y="1106267"/>
                    <a:pt x="1401891" y="1109742"/>
                  </a:cubicBezTo>
                  <a:cubicBezTo>
                    <a:pt x="1411941" y="1113511"/>
                    <a:pt x="1420509" y="1120748"/>
                    <a:pt x="1430691" y="1124142"/>
                  </a:cubicBezTo>
                  <a:cubicBezTo>
                    <a:pt x="1449466" y="1130400"/>
                    <a:pt x="1488291" y="1138542"/>
                    <a:pt x="1488291" y="1138542"/>
                  </a:cubicBezTo>
                  <a:cubicBezTo>
                    <a:pt x="1507491" y="1136142"/>
                    <a:pt x="1527119" y="1136035"/>
                    <a:pt x="1545891" y="1131342"/>
                  </a:cubicBezTo>
                  <a:cubicBezTo>
                    <a:pt x="1575429" y="1123957"/>
                    <a:pt x="1575041" y="1113556"/>
                    <a:pt x="1596291" y="1095342"/>
                  </a:cubicBezTo>
                  <a:cubicBezTo>
                    <a:pt x="1605402" y="1087533"/>
                    <a:pt x="1615326" y="1080717"/>
                    <a:pt x="1625091" y="1073742"/>
                  </a:cubicBezTo>
                  <a:cubicBezTo>
                    <a:pt x="1632132" y="1068712"/>
                    <a:pt x="1640043" y="1064882"/>
                    <a:pt x="1646691" y="1059342"/>
                  </a:cubicBezTo>
                  <a:cubicBezTo>
                    <a:pt x="1654513" y="1052823"/>
                    <a:pt x="1661843" y="1045623"/>
                    <a:pt x="1668291" y="1037742"/>
                  </a:cubicBezTo>
                  <a:cubicBezTo>
                    <a:pt x="1683489" y="1019167"/>
                    <a:pt x="1697091" y="999342"/>
                    <a:pt x="1711491" y="980142"/>
                  </a:cubicBezTo>
                  <a:cubicBezTo>
                    <a:pt x="1718691" y="970542"/>
                    <a:pt x="1722358" y="956709"/>
                    <a:pt x="1733091" y="951342"/>
                  </a:cubicBezTo>
                  <a:cubicBezTo>
                    <a:pt x="1768679" y="933548"/>
                    <a:pt x="1751709" y="940336"/>
                    <a:pt x="1783491" y="929742"/>
                  </a:cubicBezTo>
                  <a:cubicBezTo>
                    <a:pt x="1912840" y="957460"/>
                    <a:pt x="1850396" y="956991"/>
                    <a:pt x="1970691" y="936942"/>
                  </a:cubicBezTo>
                  <a:cubicBezTo>
                    <a:pt x="1980291" y="927342"/>
                    <a:pt x="1990409" y="918233"/>
                    <a:pt x="1999491" y="908142"/>
                  </a:cubicBezTo>
                  <a:cubicBezTo>
                    <a:pt x="2012030" y="894209"/>
                    <a:pt x="2022237" y="878196"/>
                    <a:pt x="2035491" y="864942"/>
                  </a:cubicBezTo>
                  <a:cubicBezTo>
                    <a:pt x="2041610" y="858823"/>
                    <a:pt x="2050521" y="856174"/>
                    <a:pt x="2057091" y="850542"/>
                  </a:cubicBezTo>
                  <a:cubicBezTo>
                    <a:pt x="2098169" y="815332"/>
                    <a:pt x="2074392" y="830769"/>
                    <a:pt x="2107491" y="792942"/>
                  </a:cubicBezTo>
                  <a:cubicBezTo>
                    <a:pt x="2128158" y="769322"/>
                    <a:pt x="2137844" y="768237"/>
                    <a:pt x="2150691" y="742542"/>
                  </a:cubicBezTo>
                  <a:cubicBezTo>
                    <a:pt x="2181550" y="680825"/>
                    <a:pt x="2148953" y="731183"/>
                    <a:pt x="2179491" y="677742"/>
                  </a:cubicBezTo>
                  <a:cubicBezTo>
                    <a:pt x="2183784" y="670229"/>
                    <a:pt x="2190377" y="664050"/>
                    <a:pt x="2193891" y="656142"/>
                  </a:cubicBezTo>
                  <a:cubicBezTo>
                    <a:pt x="2200056" y="642271"/>
                    <a:pt x="2201503" y="626518"/>
                    <a:pt x="2208291" y="612942"/>
                  </a:cubicBezTo>
                  <a:cubicBezTo>
                    <a:pt x="2217891" y="593742"/>
                    <a:pt x="2230303" y="575707"/>
                    <a:pt x="2237091" y="555342"/>
                  </a:cubicBezTo>
                  <a:cubicBezTo>
                    <a:pt x="2241891" y="540942"/>
                    <a:pt x="2245210" y="525960"/>
                    <a:pt x="2251491" y="512142"/>
                  </a:cubicBezTo>
                  <a:cubicBezTo>
                    <a:pt x="2257282" y="499402"/>
                    <a:pt x="2266833" y="488659"/>
                    <a:pt x="2273091" y="476142"/>
                  </a:cubicBezTo>
                  <a:cubicBezTo>
                    <a:pt x="2287006" y="448312"/>
                    <a:pt x="2285344" y="443468"/>
                    <a:pt x="2294691" y="418542"/>
                  </a:cubicBezTo>
                  <a:cubicBezTo>
                    <a:pt x="2299229" y="406441"/>
                    <a:pt x="2303842" y="394352"/>
                    <a:pt x="2309091" y="382542"/>
                  </a:cubicBezTo>
                  <a:cubicBezTo>
                    <a:pt x="2323467" y="350197"/>
                    <a:pt x="2323078" y="354292"/>
                    <a:pt x="2345091" y="324942"/>
                  </a:cubicBezTo>
                  <a:cubicBezTo>
                    <a:pt x="2353830" y="289988"/>
                    <a:pt x="2361341" y="251092"/>
                    <a:pt x="2388291" y="224142"/>
                  </a:cubicBezTo>
                  <a:cubicBezTo>
                    <a:pt x="2418376" y="194057"/>
                    <a:pt x="2403782" y="210688"/>
                    <a:pt x="2431491" y="173742"/>
                  </a:cubicBezTo>
                  <a:cubicBezTo>
                    <a:pt x="2433891" y="166542"/>
                    <a:pt x="2434926" y="158732"/>
                    <a:pt x="2438691" y="152142"/>
                  </a:cubicBezTo>
                  <a:cubicBezTo>
                    <a:pt x="2460127" y="114630"/>
                    <a:pt x="2461208" y="129396"/>
                    <a:pt x="2489091" y="94542"/>
                  </a:cubicBezTo>
                  <a:cubicBezTo>
                    <a:pt x="2499902" y="81028"/>
                    <a:pt x="2508291" y="65742"/>
                    <a:pt x="2517891" y="51342"/>
                  </a:cubicBezTo>
                  <a:cubicBezTo>
                    <a:pt x="2522691" y="44142"/>
                    <a:pt x="2525091" y="34542"/>
                    <a:pt x="2532291" y="29742"/>
                  </a:cubicBezTo>
                  <a:cubicBezTo>
                    <a:pt x="2539491" y="24942"/>
                    <a:pt x="2546151" y="19212"/>
                    <a:pt x="2553891" y="15342"/>
                  </a:cubicBezTo>
                  <a:cubicBezTo>
                    <a:pt x="2560679" y="11948"/>
                    <a:pt x="2568291" y="10542"/>
                    <a:pt x="2575491" y="8142"/>
                  </a:cubicBezTo>
                  <a:cubicBezTo>
                    <a:pt x="2646038" y="43416"/>
                    <a:pt x="2576177" y="0"/>
                    <a:pt x="2611491" y="44142"/>
                  </a:cubicBezTo>
                  <a:cubicBezTo>
                    <a:pt x="2678963" y="128482"/>
                    <a:pt x="2639324" y="64775"/>
                    <a:pt x="2697891" y="123342"/>
                  </a:cubicBezTo>
                  <a:cubicBezTo>
                    <a:pt x="2751812" y="177263"/>
                    <a:pt x="2675238" y="131552"/>
                    <a:pt x="2769891" y="202542"/>
                  </a:cubicBezTo>
                  <a:cubicBezTo>
                    <a:pt x="2779491" y="209742"/>
                    <a:pt x="2788926" y="217167"/>
                    <a:pt x="2798691" y="224142"/>
                  </a:cubicBezTo>
                  <a:cubicBezTo>
                    <a:pt x="2805732" y="229172"/>
                    <a:pt x="2814172" y="232423"/>
                    <a:pt x="2820291" y="238542"/>
                  </a:cubicBezTo>
                  <a:lnTo>
                    <a:pt x="2820291" y="245742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5074" y="4286262"/>
              <a:ext cx="295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x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984" y="2857502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f(x)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2749140" y="3964394"/>
              <a:ext cx="1643074" cy="794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950236" y="3964394"/>
              <a:ext cx="1642280" cy="15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33547" y="4314780"/>
              <a:ext cx="295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9532" y="4286262"/>
              <a:ext cx="271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7554" y="3429006"/>
              <a:ext cx="428628" cy="428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</a:rPr>
                <a:t>X</a:t>
              </a:r>
              <a:endParaRPr lang="en-GB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72132" y="2928940"/>
              <a:ext cx="428628" cy="42862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GB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02" y="95250"/>
            <a:ext cx="8344002" cy="523875"/>
          </a:xfrm>
        </p:spPr>
        <p:txBody>
          <a:bodyPr/>
          <a:lstStyle/>
          <a:p>
            <a:r>
              <a:rPr lang="en-US" dirty="0" smtClean="0"/>
              <a:t>antithetic estimates </a:t>
            </a:r>
            <a:r>
              <a:rPr lang="en-US" dirty="0" err="1" smtClean="0"/>
              <a:t>vs</a:t>
            </a:r>
            <a:r>
              <a:rPr lang="en-US" dirty="0" smtClean="0"/>
              <a:t> antithetic samples?</a:t>
            </a:r>
            <a:endParaRPr lang="en-GB" dirty="0"/>
          </a:p>
        </p:txBody>
      </p:sp>
      <p:grpSp>
        <p:nvGrpSpPr>
          <p:cNvPr id="3" name="Group 23"/>
          <p:cNvGrpSpPr/>
          <p:nvPr/>
        </p:nvGrpSpPr>
        <p:grpSpPr>
          <a:xfrm>
            <a:off x="2285984" y="2857502"/>
            <a:ext cx="4366456" cy="1928826"/>
            <a:chOff x="2285984" y="2857502"/>
            <a:chExt cx="4366456" cy="1928826"/>
          </a:xfrm>
        </p:grpSpPr>
        <p:grpSp>
          <p:nvGrpSpPr>
            <p:cNvPr id="8" name="Group 21"/>
            <p:cNvGrpSpPr/>
            <p:nvPr/>
          </p:nvGrpSpPr>
          <p:grpSpPr>
            <a:xfrm>
              <a:off x="2786050" y="2857502"/>
              <a:ext cx="3866390" cy="1801766"/>
              <a:chOff x="1294585" y="1081077"/>
              <a:chExt cx="6858839" cy="3316366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-362751" y="2738413"/>
                <a:ext cx="3315463" cy="791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295376" y="4395743"/>
                <a:ext cx="6858048" cy="1700"/>
              </a:xfrm>
              <a:prstGeom prst="straightConnector1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reeform 10"/>
            <p:cNvSpPr/>
            <p:nvPr/>
          </p:nvSpPr>
          <p:spPr>
            <a:xfrm>
              <a:off x="2983471" y="3076282"/>
              <a:ext cx="3303041" cy="1138542"/>
            </a:xfrm>
            <a:custGeom>
              <a:avLst/>
              <a:gdLst>
                <a:gd name="connsiteX0" fmla="*/ 5091 w 2820291"/>
                <a:gd name="connsiteY0" fmla="*/ 958542 h 1138542"/>
                <a:gd name="connsiteX1" fmla="*/ 26691 w 2820291"/>
                <a:gd name="connsiteY1" fmla="*/ 900942 h 1138542"/>
                <a:gd name="connsiteX2" fmla="*/ 41091 w 2820291"/>
                <a:gd name="connsiteY2" fmla="*/ 879342 h 1138542"/>
                <a:gd name="connsiteX3" fmla="*/ 69891 w 2820291"/>
                <a:gd name="connsiteY3" fmla="*/ 821742 h 1138542"/>
                <a:gd name="connsiteX4" fmla="*/ 84291 w 2820291"/>
                <a:gd name="connsiteY4" fmla="*/ 792942 h 1138542"/>
                <a:gd name="connsiteX5" fmla="*/ 98691 w 2820291"/>
                <a:gd name="connsiteY5" fmla="*/ 756942 h 1138542"/>
                <a:gd name="connsiteX6" fmla="*/ 105891 w 2820291"/>
                <a:gd name="connsiteY6" fmla="*/ 735342 h 1138542"/>
                <a:gd name="connsiteX7" fmla="*/ 120291 w 2820291"/>
                <a:gd name="connsiteY7" fmla="*/ 706542 h 1138542"/>
                <a:gd name="connsiteX8" fmla="*/ 134691 w 2820291"/>
                <a:gd name="connsiteY8" fmla="*/ 663342 h 1138542"/>
                <a:gd name="connsiteX9" fmla="*/ 141891 w 2820291"/>
                <a:gd name="connsiteY9" fmla="*/ 641742 h 1138542"/>
                <a:gd name="connsiteX10" fmla="*/ 163491 w 2820291"/>
                <a:gd name="connsiteY10" fmla="*/ 605742 h 1138542"/>
                <a:gd name="connsiteX11" fmla="*/ 170691 w 2820291"/>
                <a:gd name="connsiteY11" fmla="*/ 584142 h 1138542"/>
                <a:gd name="connsiteX12" fmla="*/ 206691 w 2820291"/>
                <a:gd name="connsiteY12" fmla="*/ 533742 h 1138542"/>
                <a:gd name="connsiteX13" fmla="*/ 221091 w 2820291"/>
                <a:gd name="connsiteY13" fmla="*/ 512142 h 1138542"/>
                <a:gd name="connsiteX14" fmla="*/ 242691 w 2820291"/>
                <a:gd name="connsiteY14" fmla="*/ 490542 h 1138542"/>
                <a:gd name="connsiteX15" fmla="*/ 264291 w 2820291"/>
                <a:gd name="connsiteY15" fmla="*/ 461742 h 1138542"/>
                <a:gd name="connsiteX16" fmla="*/ 307491 w 2820291"/>
                <a:gd name="connsiteY16" fmla="*/ 425742 h 1138542"/>
                <a:gd name="connsiteX17" fmla="*/ 350691 w 2820291"/>
                <a:gd name="connsiteY17" fmla="*/ 389742 h 1138542"/>
                <a:gd name="connsiteX18" fmla="*/ 372291 w 2820291"/>
                <a:gd name="connsiteY18" fmla="*/ 396942 h 1138542"/>
                <a:gd name="connsiteX19" fmla="*/ 422691 w 2820291"/>
                <a:gd name="connsiteY19" fmla="*/ 454542 h 1138542"/>
                <a:gd name="connsiteX20" fmla="*/ 437091 w 2820291"/>
                <a:gd name="connsiteY20" fmla="*/ 476142 h 1138542"/>
                <a:gd name="connsiteX21" fmla="*/ 451491 w 2820291"/>
                <a:gd name="connsiteY21" fmla="*/ 497742 h 1138542"/>
                <a:gd name="connsiteX22" fmla="*/ 473091 w 2820291"/>
                <a:gd name="connsiteY22" fmla="*/ 562542 h 1138542"/>
                <a:gd name="connsiteX23" fmla="*/ 480291 w 2820291"/>
                <a:gd name="connsiteY23" fmla="*/ 584142 h 1138542"/>
                <a:gd name="connsiteX24" fmla="*/ 494691 w 2820291"/>
                <a:gd name="connsiteY24" fmla="*/ 605742 h 1138542"/>
                <a:gd name="connsiteX25" fmla="*/ 523491 w 2820291"/>
                <a:gd name="connsiteY25" fmla="*/ 663342 h 1138542"/>
                <a:gd name="connsiteX26" fmla="*/ 537891 w 2820291"/>
                <a:gd name="connsiteY26" fmla="*/ 706542 h 1138542"/>
                <a:gd name="connsiteX27" fmla="*/ 581091 w 2820291"/>
                <a:gd name="connsiteY27" fmla="*/ 720942 h 1138542"/>
                <a:gd name="connsiteX28" fmla="*/ 609891 w 2820291"/>
                <a:gd name="connsiteY28" fmla="*/ 713742 h 1138542"/>
                <a:gd name="connsiteX29" fmla="*/ 674691 w 2820291"/>
                <a:gd name="connsiteY29" fmla="*/ 663342 h 1138542"/>
                <a:gd name="connsiteX30" fmla="*/ 689091 w 2820291"/>
                <a:gd name="connsiteY30" fmla="*/ 641742 h 1138542"/>
                <a:gd name="connsiteX31" fmla="*/ 710691 w 2820291"/>
                <a:gd name="connsiteY31" fmla="*/ 612942 h 1138542"/>
                <a:gd name="connsiteX32" fmla="*/ 739491 w 2820291"/>
                <a:gd name="connsiteY32" fmla="*/ 569742 h 1138542"/>
                <a:gd name="connsiteX33" fmla="*/ 753891 w 2820291"/>
                <a:gd name="connsiteY33" fmla="*/ 548142 h 1138542"/>
                <a:gd name="connsiteX34" fmla="*/ 775491 w 2820291"/>
                <a:gd name="connsiteY34" fmla="*/ 504942 h 1138542"/>
                <a:gd name="connsiteX35" fmla="*/ 811491 w 2820291"/>
                <a:gd name="connsiteY35" fmla="*/ 512142 h 1138542"/>
                <a:gd name="connsiteX36" fmla="*/ 854691 w 2820291"/>
                <a:gd name="connsiteY36" fmla="*/ 562542 h 1138542"/>
                <a:gd name="connsiteX37" fmla="*/ 876291 w 2820291"/>
                <a:gd name="connsiteY37" fmla="*/ 576942 h 1138542"/>
                <a:gd name="connsiteX38" fmla="*/ 941091 w 2820291"/>
                <a:gd name="connsiteY38" fmla="*/ 634542 h 1138542"/>
                <a:gd name="connsiteX39" fmla="*/ 948291 w 2820291"/>
                <a:gd name="connsiteY39" fmla="*/ 656142 h 1138542"/>
                <a:gd name="connsiteX40" fmla="*/ 991491 w 2820291"/>
                <a:gd name="connsiteY40" fmla="*/ 706542 h 1138542"/>
                <a:gd name="connsiteX41" fmla="*/ 1034691 w 2820291"/>
                <a:gd name="connsiteY41" fmla="*/ 778542 h 1138542"/>
                <a:gd name="connsiteX42" fmla="*/ 1063491 w 2820291"/>
                <a:gd name="connsiteY42" fmla="*/ 836142 h 1138542"/>
                <a:gd name="connsiteX43" fmla="*/ 1092291 w 2820291"/>
                <a:gd name="connsiteY43" fmla="*/ 864942 h 1138542"/>
                <a:gd name="connsiteX44" fmla="*/ 1113891 w 2820291"/>
                <a:gd name="connsiteY44" fmla="*/ 900942 h 1138542"/>
                <a:gd name="connsiteX45" fmla="*/ 1142691 w 2820291"/>
                <a:gd name="connsiteY45" fmla="*/ 929742 h 1138542"/>
                <a:gd name="connsiteX46" fmla="*/ 1157091 w 2820291"/>
                <a:gd name="connsiteY46" fmla="*/ 951342 h 1138542"/>
                <a:gd name="connsiteX47" fmla="*/ 1178691 w 2820291"/>
                <a:gd name="connsiteY47" fmla="*/ 958542 h 1138542"/>
                <a:gd name="connsiteX48" fmla="*/ 1214691 w 2820291"/>
                <a:gd name="connsiteY48" fmla="*/ 994542 h 1138542"/>
                <a:gd name="connsiteX49" fmla="*/ 1250691 w 2820291"/>
                <a:gd name="connsiteY49" fmla="*/ 1037742 h 1138542"/>
                <a:gd name="connsiteX50" fmla="*/ 1272291 w 2820291"/>
                <a:gd name="connsiteY50" fmla="*/ 1044942 h 1138542"/>
                <a:gd name="connsiteX51" fmla="*/ 1315491 w 2820291"/>
                <a:gd name="connsiteY51" fmla="*/ 1073742 h 1138542"/>
                <a:gd name="connsiteX52" fmla="*/ 1337091 w 2820291"/>
                <a:gd name="connsiteY52" fmla="*/ 1080942 h 1138542"/>
                <a:gd name="connsiteX53" fmla="*/ 1373091 w 2820291"/>
                <a:gd name="connsiteY53" fmla="*/ 1102542 h 1138542"/>
                <a:gd name="connsiteX54" fmla="*/ 1401891 w 2820291"/>
                <a:gd name="connsiteY54" fmla="*/ 1109742 h 1138542"/>
                <a:gd name="connsiteX55" fmla="*/ 1430691 w 2820291"/>
                <a:gd name="connsiteY55" fmla="*/ 1124142 h 1138542"/>
                <a:gd name="connsiteX56" fmla="*/ 1488291 w 2820291"/>
                <a:gd name="connsiteY56" fmla="*/ 1138542 h 1138542"/>
                <a:gd name="connsiteX57" fmla="*/ 1545891 w 2820291"/>
                <a:gd name="connsiteY57" fmla="*/ 1131342 h 1138542"/>
                <a:gd name="connsiteX58" fmla="*/ 1596291 w 2820291"/>
                <a:gd name="connsiteY58" fmla="*/ 1095342 h 1138542"/>
                <a:gd name="connsiteX59" fmla="*/ 1625091 w 2820291"/>
                <a:gd name="connsiteY59" fmla="*/ 1073742 h 1138542"/>
                <a:gd name="connsiteX60" fmla="*/ 1646691 w 2820291"/>
                <a:gd name="connsiteY60" fmla="*/ 1059342 h 1138542"/>
                <a:gd name="connsiteX61" fmla="*/ 1668291 w 2820291"/>
                <a:gd name="connsiteY61" fmla="*/ 1037742 h 1138542"/>
                <a:gd name="connsiteX62" fmla="*/ 1711491 w 2820291"/>
                <a:gd name="connsiteY62" fmla="*/ 980142 h 1138542"/>
                <a:gd name="connsiteX63" fmla="*/ 1733091 w 2820291"/>
                <a:gd name="connsiteY63" fmla="*/ 951342 h 1138542"/>
                <a:gd name="connsiteX64" fmla="*/ 1783491 w 2820291"/>
                <a:gd name="connsiteY64" fmla="*/ 929742 h 1138542"/>
                <a:gd name="connsiteX65" fmla="*/ 1970691 w 2820291"/>
                <a:gd name="connsiteY65" fmla="*/ 936942 h 1138542"/>
                <a:gd name="connsiteX66" fmla="*/ 1999491 w 2820291"/>
                <a:gd name="connsiteY66" fmla="*/ 908142 h 1138542"/>
                <a:gd name="connsiteX67" fmla="*/ 2035491 w 2820291"/>
                <a:gd name="connsiteY67" fmla="*/ 864942 h 1138542"/>
                <a:gd name="connsiteX68" fmla="*/ 2057091 w 2820291"/>
                <a:gd name="connsiteY68" fmla="*/ 850542 h 1138542"/>
                <a:gd name="connsiteX69" fmla="*/ 2107491 w 2820291"/>
                <a:gd name="connsiteY69" fmla="*/ 792942 h 1138542"/>
                <a:gd name="connsiteX70" fmla="*/ 2150691 w 2820291"/>
                <a:gd name="connsiteY70" fmla="*/ 742542 h 1138542"/>
                <a:gd name="connsiteX71" fmla="*/ 2179491 w 2820291"/>
                <a:gd name="connsiteY71" fmla="*/ 677742 h 1138542"/>
                <a:gd name="connsiteX72" fmla="*/ 2193891 w 2820291"/>
                <a:gd name="connsiteY72" fmla="*/ 656142 h 1138542"/>
                <a:gd name="connsiteX73" fmla="*/ 2208291 w 2820291"/>
                <a:gd name="connsiteY73" fmla="*/ 612942 h 1138542"/>
                <a:gd name="connsiteX74" fmla="*/ 2237091 w 2820291"/>
                <a:gd name="connsiteY74" fmla="*/ 555342 h 1138542"/>
                <a:gd name="connsiteX75" fmla="*/ 2251491 w 2820291"/>
                <a:gd name="connsiteY75" fmla="*/ 512142 h 1138542"/>
                <a:gd name="connsiteX76" fmla="*/ 2273091 w 2820291"/>
                <a:gd name="connsiteY76" fmla="*/ 476142 h 1138542"/>
                <a:gd name="connsiteX77" fmla="*/ 2294691 w 2820291"/>
                <a:gd name="connsiteY77" fmla="*/ 418542 h 1138542"/>
                <a:gd name="connsiteX78" fmla="*/ 2309091 w 2820291"/>
                <a:gd name="connsiteY78" fmla="*/ 382542 h 1138542"/>
                <a:gd name="connsiteX79" fmla="*/ 2345091 w 2820291"/>
                <a:gd name="connsiteY79" fmla="*/ 324942 h 1138542"/>
                <a:gd name="connsiteX80" fmla="*/ 2388291 w 2820291"/>
                <a:gd name="connsiteY80" fmla="*/ 224142 h 1138542"/>
                <a:gd name="connsiteX81" fmla="*/ 2431491 w 2820291"/>
                <a:gd name="connsiteY81" fmla="*/ 173742 h 1138542"/>
                <a:gd name="connsiteX82" fmla="*/ 2438691 w 2820291"/>
                <a:gd name="connsiteY82" fmla="*/ 152142 h 1138542"/>
                <a:gd name="connsiteX83" fmla="*/ 2489091 w 2820291"/>
                <a:gd name="connsiteY83" fmla="*/ 94542 h 1138542"/>
                <a:gd name="connsiteX84" fmla="*/ 2517891 w 2820291"/>
                <a:gd name="connsiteY84" fmla="*/ 51342 h 1138542"/>
                <a:gd name="connsiteX85" fmla="*/ 2532291 w 2820291"/>
                <a:gd name="connsiteY85" fmla="*/ 29742 h 1138542"/>
                <a:gd name="connsiteX86" fmla="*/ 2553891 w 2820291"/>
                <a:gd name="connsiteY86" fmla="*/ 15342 h 1138542"/>
                <a:gd name="connsiteX87" fmla="*/ 2575491 w 2820291"/>
                <a:gd name="connsiteY87" fmla="*/ 8142 h 1138542"/>
                <a:gd name="connsiteX88" fmla="*/ 2611491 w 2820291"/>
                <a:gd name="connsiteY88" fmla="*/ 44142 h 1138542"/>
                <a:gd name="connsiteX89" fmla="*/ 2697891 w 2820291"/>
                <a:gd name="connsiteY89" fmla="*/ 123342 h 1138542"/>
                <a:gd name="connsiteX90" fmla="*/ 2769891 w 2820291"/>
                <a:gd name="connsiteY90" fmla="*/ 202542 h 1138542"/>
                <a:gd name="connsiteX91" fmla="*/ 2798691 w 2820291"/>
                <a:gd name="connsiteY91" fmla="*/ 224142 h 1138542"/>
                <a:gd name="connsiteX92" fmla="*/ 2820291 w 2820291"/>
                <a:gd name="connsiteY92" fmla="*/ 238542 h 1138542"/>
                <a:gd name="connsiteX93" fmla="*/ 2820291 w 2820291"/>
                <a:gd name="connsiteY93" fmla="*/ 245742 h 11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20291" h="1138542">
                  <a:moveTo>
                    <a:pt x="5091" y="958542"/>
                  </a:moveTo>
                  <a:cubicBezTo>
                    <a:pt x="38862" y="907886"/>
                    <a:pt x="0" y="972118"/>
                    <a:pt x="26691" y="900942"/>
                  </a:cubicBezTo>
                  <a:cubicBezTo>
                    <a:pt x="29729" y="892840"/>
                    <a:pt x="36947" y="886939"/>
                    <a:pt x="41091" y="879342"/>
                  </a:cubicBezTo>
                  <a:cubicBezTo>
                    <a:pt x="51370" y="860497"/>
                    <a:pt x="60291" y="840942"/>
                    <a:pt x="69891" y="821742"/>
                  </a:cubicBezTo>
                  <a:cubicBezTo>
                    <a:pt x="74691" y="812142"/>
                    <a:pt x="80305" y="802907"/>
                    <a:pt x="84291" y="792942"/>
                  </a:cubicBezTo>
                  <a:cubicBezTo>
                    <a:pt x="89091" y="780942"/>
                    <a:pt x="94153" y="769043"/>
                    <a:pt x="98691" y="756942"/>
                  </a:cubicBezTo>
                  <a:cubicBezTo>
                    <a:pt x="101356" y="749836"/>
                    <a:pt x="102901" y="742318"/>
                    <a:pt x="105891" y="735342"/>
                  </a:cubicBezTo>
                  <a:cubicBezTo>
                    <a:pt x="110119" y="725477"/>
                    <a:pt x="116305" y="716507"/>
                    <a:pt x="120291" y="706542"/>
                  </a:cubicBezTo>
                  <a:cubicBezTo>
                    <a:pt x="125928" y="692449"/>
                    <a:pt x="129891" y="677742"/>
                    <a:pt x="134691" y="663342"/>
                  </a:cubicBezTo>
                  <a:cubicBezTo>
                    <a:pt x="137091" y="656142"/>
                    <a:pt x="137986" y="648250"/>
                    <a:pt x="141891" y="641742"/>
                  </a:cubicBezTo>
                  <a:cubicBezTo>
                    <a:pt x="149091" y="629742"/>
                    <a:pt x="157233" y="618259"/>
                    <a:pt x="163491" y="605742"/>
                  </a:cubicBezTo>
                  <a:cubicBezTo>
                    <a:pt x="166885" y="598954"/>
                    <a:pt x="167297" y="590930"/>
                    <a:pt x="170691" y="584142"/>
                  </a:cubicBezTo>
                  <a:cubicBezTo>
                    <a:pt x="176347" y="572830"/>
                    <a:pt x="201255" y="541352"/>
                    <a:pt x="206691" y="533742"/>
                  </a:cubicBezTo>
                  <a:cubicBezTo>
                    <a:pt x="211721" y="526701"/>
                    <a:pt x="215551" y="518790"/>
                    <a:pt x="221091" y="512142"/>
                  </a:cubicBezTo>
                  <a:cubicBezTo>
                    <a:pt x="227610" y="504320"/>
                    <a:pt x="236064" y="498273"/>
                    <a:pt x="242691" y="490542"/>
                  </a:cubicBezTo>
                  <a:cubicBezTo>
                    <a:pt x="250500" y="481431"/>
                    <a:pt x="256482" y="470853"/>
                    <a:pt x="264291" y="461742"/>
                  </a:cubicBezTo>
                  <a:cubicBezTo>
                    <a:pt x="295843" y="424931"/>
                    <a:pt x="274161" y="453517"/>
                    <a:pt x="307491" y="425742"/>
                  </a:cubicBezTo>
                  <a:cubicBezTo>
                    <a:pt x="362929" y="379544"/>
                    <a:pt x="297062" y="425494"/>
                    <a:pt x="350691" y="389742"/>
                  </a:cubicBezTo>
                  <a:cubicBezTo>
                    <a:pt x="357891" y="392142"/>
                    <a:pt x="365503" y="393548"/>
                    <a:pt x="372291" y="396942"/>
                  </a:cubicBezTo>
                  <a:cubicBezTo>
                    <a:pt x="402291" y="411942"/>
                    <a:pt x="401091" y="422142"/>
                    <a:pt x="422691" y="454542"/>
                  </a:cubicBezTo>
                  <a:lnTo>
                    <a:pt x="437091" y="476142"/>
                  </a:lnTo>
                  <a:cubicBezTo>
                    <a:pt x="441891" y="483342"/>
                    <a:pt x="448755" y="489533"/>
                    <a:pt x="451491" y="497742"/>
                  </a:cubicBezTo>
                  <a:lnTo>
                    <a:pt x="473091" y="562542"/>
                  </a:lnTo>
                  <a:cubicBezTo>
                    <a:pt x="475491" y="569742"/>
                    <a:pt x="476081" y="577827"/>
                    <a:pt x="480291" y="584142"/>
                  </a:cubicBezTo>
                  <a:cubicBezTo>
                    <a:pt x="485091" y="591342"/>
                    <a:pt x="490547" y="598145"/>
                    <a:pt x="494691" y="605742"/>
                  </a:cubicBezTo>
                  <a:cubicBezTo>
                    <a:pt x="504970" y="624587"/>
                    <a:pt x="516703" y="642977"/>
                    <a:pt x="523491" y="663342"/>
                  </a:cubicBezTo>
                  <a:cubicBezTo>
                    <a:pt x="528291" y="677742"/>
                    <a:pt x="523491" y="701742"/>
                    <a:pt x="537891" y="706542"/>
                  </a:cubicBezTo>
                  <a:lnTo>
                    <a:pt x="581091" y="720942"/>
                  </a:lnTo>
                  <a:cubicBezTo>
                    <a:pt x="590691" y="718542"/>
                    <a:pt x="601040" y="718167"/>
                    <a:pt x="609891" y="713742"/>
                  </a:cubicBezTo>
                  <a:cubicBezTo>
                    <a:pt x="632828" y="702273"/>
                    <a:pt x="657760" y="683660"/>
                    <a:pt x="674691" y="663342"/>
                  </a:cubicBezTo>
                  <a:cubicBezTo>
                    <a:pt x="680231" y="656694"/>
                    <a:pt x="684061" y="648783"/>
                    <a:pt x="689091" y="641742"/>
                  </a:cubicBezTo>
                  <a:cubicBezTo>
                    <a:pt x="696066" y="631977"/>
                    <a:pt x="703809" y="622773"/>
                    <a:pt x="710691" y="612942"/>
                  </a:cubicBezTo>
                  <a:cubicBezTo>
                    <a:pt x="720616" y="598764"/>
                    <a:pt x="729891" y="584142"/>
                    <a:pt x="739491" y="569742"/>
                  </a:cubicBezTo>
                  <a:cubicBezTo>
                    <a:pt x="744291" y="562542"/>
                    <a:pt x="751155" y="556351"/>
                    <a:pt x="753891" y="548142"/>
                  </a:cubicBezTo>
                  <a:cubicBezTo>
                    <a:pt x="763827" y="518333"/>
                    <a:pt x="756881" y="532857"/>
                    <a:pt x="775491" y="504942"/>
                  </a:cubicBezTo>
                  <a:cubicBezTo>
                    <a:pt x="787491" y="507342"/>
                    <a:pt x="800545" y="506669"/>
                    <a:pt x="811491" y="512142"/>
                  </a:cubicBezTo>
                  <a:cubicBezTo>
                    <a:pt x="827166" y="519979"/>
                    <a:pt x="843965" y="551816"/>
                    <a:pt x="854691" y="562542"/>
                  </a:cubicBezTo>
                  <a:cubicBezTo>
                    <a:pt x="860810" y="568661"/>
                    <a:pt x="869823" y="571193"/>
                    <a:pt x="876291" y="576942"/>
                  </a:cubicBezTo>
                  <a:cubicBezTo>
                    <a:pt x="950269" y="642700"/>
                    <a:pt x="892068" y="601860"/>
                    <a:pt x="941091" y="634542"/>
                  </a:cubicBezTo>
                  <a:cubicBezTo>
                    <a:pt x="943491" y="641742"/>
                    <a:pt x="944897" y="649354"/>
                    <a:pt x="948291" y="656142"/>
                  </a:cubicBezTo>
                  <a:cubicBezTo>
                    <a:pt x="959256" y="678073"/>
                    <a:pt x="973776" y="688827"/>
                    <a:pt x="991491" y="706542"/>
                  </a:cubicBezTo>
                  <a:cubicBezTo>
                    <a:pt x="1023658" y="786961"/>
                    <a:pt x="983477" y="696600"/>
                    <a:pt x="1034691" y="778542"/>
                  </a:cubicBezTo>
                  <a:cubicBezTo>
                    <a:pt x="1081336" y="853174"/>
                    <a:pt x="973413" y="720327"/>
                    <a:pt x="1063491" y="836142"/>
                  </a:cubicBezTo>
                  <a:cubicBezTo>
                    <a:pt x="1071826" y="846859"/>
                    <a:pt x="1083956" y="854225"/>
                    <a:pt x="1092291" y="864942"/>
                  </a:cubicBezTo>
                  <a:cubicBezTo>
                    <a:pt x="1100883" y="875988"/>
                    <a:pt x="1105299" y="889896"/>
                    <a:pt x="1113891" y="900942"/>
                  </a:cubicBezTo>
                  <a:cubicBezTo>
                    <a:pt x="1122226" y="911659"/>
                    <a:pt x="1133856" y="919434"/>
                    <a:pt x="1142691" y="929742"/>
                  </a:cubicBezTo>
                  <a:cubicBezTo>
                    <a:pt x="1148323" y="936312"/>
                    <a:pt x="1150334" y="945936"/>
                    <a:pt x="1157091" y="951342"/>
                  </a:cubicBezTo>
                  <a:cubicBezTo>
                    <a:pt x="1163017" y="956083"/>
                    <a:pt x="1171491" y="956142"/>
                    <a:pt x="1178691" y="958542"/>
                  </a:cubicBezTo>
                  <a:cubicBezTo>
                    <a:pt x="1217091" y="1016142"/>
                    <a:pt x="1166691" y="946542"/>
                    <a:pt x="1214691" y="994542"/>
                  </a:cubicBezTo>
                  <a:cubicBezTo>
                    <a:pt x="1241255" y="1021106"/>
                    <a:pt x="1215305" y="1014151"/>
                    <a:pt x="1250691" y="1037742"/>
                  </a:cubicBezTo>
                  <a:cubicBezTo>
                    <a:pt x="1257006" y="1041952"/>
                    <a:pt x="1265657" y="1041256"/>
                    <a:pt x="1272291" y="1044942"/>
                  </a:cubicBezTo>
                  <a:cubicBezTo>
                    <a:pt x="1287420" y="1053347"/>
                    <a:pt x="1299072" y="1068269"/>
                    <a:pt x="1315491" y="1073742"/>
                  </a:cubicBezTo>
                  <a:cubicBezTo>
                    <a:pt x="1322691" y="1076142"/>
                    <a:pt x="1330303" y="1077548"/>
                    <a:pt x="1337091" y="1080942"/>
                  </a:cubicBezTo>
                  <a:cubicBezTo>
                    <a:pt x="1349608" y="1087200"/>
                    <a:pt x="1360303" y="1096858"/>
                    <a:pt x="1373091" y="1102542"/>
                  </a:cubicBezTo>
                  <a:cubicBezTo>
                    <a:pt x="1382134" y="1106561"/>
                    <a:pt x="1392626" y="1106267"/>
                    <a:pt x="1401891" y="1109742"/>
                  </a:cubicBezTo>
                  <a:cubicBezTo>
                    <a:pt x="1411941" y="1113511"/>
                    <a:pt x="1420509" y="1120748"/>
                    <a:pt x="1430691" y="1124142"/>
                  </a:cubicBezTo>
                  <a:cubicBezTo>
                    <a:pt x="1449466" y="1130400"/>
                    <a:pt x="1488291" y="1138542"/>
                    <a:pt x="1488291" y="1138542"/>
                  </a:cubicBezTo>
                  <a:cubicBezTo>
                    <a:pt x="1507491" y="1136142"/>
                    <a:pt x="1527119" y="1136035"/>
                    <a:pt x="1545891" y="1131342"/>
                  </a:cubicBezTo>
                  <a:cubicBezTo>
                    <a:pt x="1575429" y="1123957"/>
                    <a:pt x="1575041" y="1113556"/>
                    <a:pt x="1596291" y="1095342"/>
                  </a:cubicBezTo>
                  <a:cubicBezTo>
                    <a:pt x="1605402" y="1087533"/>
                    <a:pt x="1615326" y="1080717"/>
                    <a:pt x="1625091" y="1073742"/>
                  </a:cubicBezTo>
                  <a:cubicBezTo>
                    <a:pt x="1632132" y="1068712"/>
                    <a:pt x="1640043" y="1064882"/>
                    <a:pt x="1646691" y="1059342"/>
                  </a:cubicBezTo>
                  <a:cubicBezTo>
                    <a:pt x="1654513" y="1052823"/>
                    <a:pt x="1661843" y="1045623"/>
                    <a:pt x="1668291" y="1037742"/>
                  </a:cubicBezTo>
                  <a:cubicBezTo>
                    <a:pt x="1683489" y="1019167"/>
                    <a:pt x="1697091" y="999342"/>
                    <a:pt x="1711491" y="980142"/>
                  </a:cubicBezTo>
                  <a:cubicBezTo>
                    <a:pt x="1718691" y="970542"/>
                    <a:pt x="1722358" y="956709"/>
                    <a:pt x="1733091" y="951342"/>
                  </a:cubicBezTo>
                  <a:cubicBezTo>
                    <a:pt x="1768679" y="933548"/>
                    <a:pt x="1751709" y="940336"/>
                    <a:pt x="1783491" y="929742"/>
                  </a:cubicBezTo>
                  <a:cubicBezTo>
                    <a:pt x="1912840" y="957460"/>
                    <a:pt x="1850396" y="956991"/>
                    <a:pt x="1970691" y="936942"/>
                  </a:cubicBezTo>
                  <a:cubicBezTo>
                    <a:pt x="1980291" y="927342"/>
                    <a:pt x="1990409" y="918233"/>
                    <a:pt x="1999491" y="908142"/>
                  </a:cubicBezTo>
                  <a:cubicBezTo>
                    <a:pt x="2012030" y="894209"/>
                    <a:pt x="2022237" y="878196"/>
                    <a:pt x="2035491" y="864942"/>
                  </a:cubicBezTo>
                  <a:cubicBezTo>
                    <a:pt x="2041610" y="858823"/>
                    <a:pt x="2050521" y="856174"/>
                    <a:pt x="2057091" y="850542"/>
                  </a:cubicBezTo>
                  <a:cubicBezTo>
                    <a:pt x="2098169" y="815332"/>
                    <a:pt x="2074392" y="830769"/>
                    <a:pt x="2107491" y="792942"/>
                  </a:cubicBezTo>
                  <a:cubicBezTo>
                    <a:pt x="2128158" y="769322"/>
                    <a:pt x="2137844" y="768237"/>
                    <a:pt x="2150691" y="742542"/>
                  </a:cubicBezTo>
                  <a:cubicBezTo>
                    <a:pt x="2181550" y="680825"/>
                    <a:pt x="2148953" y="731183"/>
                    <a:pt x="2179491" y="677742"/>
                  </a:cubicBezTo>
                  <a:cubicBezTo>
                    <a:pt x="2183784" y="670229"/>
                    <a:pt x="2190377" y="664050"/>
                    <a:pt x="2193891" y="656142"/>
                  </a:cubicBezTo>
                  <a:cubicBezTo>
                    <a:pt x="2200056" y="642271"/>
                    <a:pt x="2201503" y="626518"/>
                    <a:pt x="2208291" y="612942"/>
                  </a:cubicBezTo>
                  <a:cubicBezTo>
                    <a:pt x="2217891" y="593742"/>
                    <a:pt x="2230303" y="575707"/>
                    <a:pt x="2237091" y="555342"/>
                  </a:cubicBezTo>
                  <a:cubicBezTo>
                    <a:pt x="2241891" y="540942"/>
                    <a:pt x="2245210" y="525960"/>
                    <a:pt x="2251491" y="512142"/>
                  </a:cubicBezTo>
                  <a:cubicBezTo>
                    <a:pt x="2257282" y="499402"/>
                    <a:pt x="2266833" y="488659"/>
                    <a:pt x="2273091" y="476142"/>
                  </a:cubicBezTo>
                  <a:cubicBezTo>
                    <a:pt x="2287006" y="448312"/>
                    <a:pt x="2285344" y="443468"/>
                    <a:pt x="2294691" y="418542"/>
                  </a:cubicBezTo>
                  <a:cubicBezTo>
                    <a:pt x="2299229" y="406441"/>
                    <a:pt x="2303842" y="394352"/>
                    <a:pt x="2309091" y="382542"/>
                  </a:cubicBezTo>
                  <a:cubicBezTo>
                    <a:pt x="2323467" y="350197"/>
                    <a:pt x="2323078" y="354292"/>
                    <a:pt x="2345091" y="324942"/>
                  </a:cubicBezTo>
                  <a:cubicBezTo>
                    <a:pt x="2353830" y="289988"/>
                    <a:pt x="2361341" y="251092"/>
                    <a:pt x="2388291" y="224142"/>
                  </a:cubicBezTo>
                  <a:cubicBezTo>
                    <a:pt x="2418376" y="194057"/>
                    <a:pt x="2403782" y="210688"/>
                    <a:pt x="2431491" y="173742"/>
                  </a:cubicBezTo>
                  <a:cubicBezTo>
                    <a:pt x="2433891" y="166542"/>
                    <a:pt x="2434926" y="158732"/>
                    <a:pt x="2438691" y="152142"/>
                  </a:cubicBezTo>
                  <a:cubicBezTo>
                    <a:pt x="2460127" y="114630"/>
                    <a:pt x="2461208" y="129396"/>
                    <a:pt x="2489091" y="94542"/>
                  </a:cubicBezTo>
                  <a:cubicBezTo>
                    <a:pt x="2499902" y="81028"/>
                    <a:pt x="2508291" y="65742"/>
                    <a:pt x="2517891" y="51342"/>
                  </a:cubicBezTo>
                  <a:cubicBezTo>
                    <a:pt x="2522691" y="44142"/>
                    <a:pt x="2525091" y="34542"/>
                    <a:pt x="2532291" y="29742"/>
                  </a:cubicBezTo>
                  <a:cubicBezTo>
                    <a:pt x="2539491" y="24942"/>
                    <a:pt x="2546151" y="19212"/>
                    <a:pt x="2553891" y="15342"/>
                  </a:cubicBezTo>
                  <a:cubicBezTo>
                    <a:pt x="2560679" y="11948"/>
                    <a:pt x="2568291" y="10542"/>
                    <a:pt x="2575491" y="8142"/>
                  </a:cubicBezTo>
                  <a:cubicBezTo>
                    <a:pt x="2646038" y="43416"/>
                    <a:pt x="2576177" y="0"/>
                    <a:pt x="2611491" y="44142"/>
                  </a:cubicBezTo>
                  <a:cubicBezTo>
                    <a:pt x="2678963" y="128482"/>
                    <a:pt x="2639324" y="64775"/>
                    <a:pt x="2697891" y="123342"/>
                  </a:cubicBezTo>
                  <a:cubicBezTo>
                    <a:pt x="2751812" y="177263"/>
                    <a:pt x="2675238" y="131552"/>
                    <a:pt x="2769891" y="202542"/>
                  </a:cubicBezTo>
                  <a:cubicBezTo>
                    <a:pt x="2779491" y="209742"/>
                    <a:pt x="2788926" y="217167"/>
                    <a:pt x="2798691" y="224142"/>
                  </a:cubicBezTo>
                  <a:cubicBezTo>
                    <a:pt x="2805732" y="229172"/>
                    <a:pt x="2814172" y="232423"/>
                    <a:pt x="2820291" y="238542"/>
                  </a:cubicBezTo>
                  <a:lnTo>
                    <a:pt x="2820291" y="245742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5074" y="4286262"/>
              <a:ext cx="295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x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5984" y="2857502"/>
              <a:ext cx="530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f(x)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2749140" y="3964394"/>
              <a:ext cx="1643074" cy="794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950236" y="3964394"/>
              <a:ext cx="1642280" cy="1588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33547" y="4314780"/>
              <a:ext cx="295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9532" y="4286262"/>
              <a:ext cx="271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7554" y="3429006"/>
              <a:ext cx="428628" cy="428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>
                    <a:solidFill>
                      <a:schemeClr val="bg1"/>
                    </a:solidFill>
                  </a:ln>
                </a:rPr>
                <a:t>X</a:t>
              </a:r>
              <a:endParaRPr lang="en-GB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72132" y="2928940"/>
              <a:ext cx="428628" cy="42862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en-GB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43176" y="984583"/>
            <a:ext cx="6786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if t=1-s, </a:t>
            </a:r>
            <a:r>
              <a:rPr lang="en-US" sz="2000" dirty="0" err="1" smtClean="0">
                <a:solidFill>
                  <a:schemeClr val="bg1"/>
                </a:solidFill>
              </a:rPr>
              <a:t>corr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s,t</a:t>
            </a:r>
            <a:r>
              <a:rPr lang="en-US" sz="2000" dirty="0" smtClean="0">
                <a:solidFill>
                  <a:schemeClr val="bg1"/>
                </a:solidFill>
              </a:rPr>
              <a:t>)=-1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s,t</a:t>
            </a:r>
            <a:r>
              <a:rPr lang="en-US" sz="2000" dirty="0" smtClean="0">
                <a:solidFill>
                  <a:schemeClr val="bg1"/>
                </a:solidFill>
              </a:rPr>
              <a:t>) are antithetic samples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(X,Y) are not antithetic estimates unless f(x) is linear!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 worse, </a:t>
            </a:r>
            <a:r>
              <a:rPr lang="en-US" sz="2000" dirty="0" err="1" smtClean="0">
                <a:solidFill>
                  <a:schemeClr val="bg1"/>
                </a:solidFill>
              </a:rPr>
              <a:t>cov</a:t>
            </a:r>
            <a:r>
              <a:rPr lang="en-US" sz="2000" dirty="0" smtClean="0">
                <a:solidFill>
                  <a:schemeClr val="bg1"/>
                </a:solidFill>
              </a:rPr>
              <a:t>(X,Y) could be positive and increase overall variance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28728" y="1142990"/>
            <a:ext cx="7072362" cy="3357586"/>
            <a:chOff x="1428728" y="1142990"/>
            <a:chExt cx="7072362" cy="3357586"/>
          </a:xfrm>
          <a:solidFill>
            <a:schemeClr val="tx1">
              <a:lumMod val="75000"/>
              <a:lumOff val="25000"/>
              <a:alpha val="69804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142872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454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0036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618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5781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363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2945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1527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01" y="95250"/>
            <a:ext cx="8344004" cy="523875"/>
          </a:xfrm>
        </p:spPr>
        <p:txBody>
          <a:bodyPr/>
          <a:lstStyle/>
          <a:p>
            <a:r>
              <a:rPr lang="en-US" dirty="0" smtClean="0"/>
              <a:t>antithetic sampling within strata</a:t>
            </a:r>
            <a:endParaRPr lang="en-GB" dirty="0"/>
          </a:p>
        </p:txBody>
      </p:sp>
      <p:grpSp>
        <p:nvGrpSpPr>
          <p:cNvPr id="5" name="Group 21"/>
          <p:cNvGrpSpPr/>
          <p:nvPr/>
        </p:nvGrpSpPr>
        <p:grpSpPr>
          <a:xfrm>
            <a:off x="1400018" y="809625"/>
            <a:ext cx="7288843" cy="3692482"/>
            <a:chOff x="1294585" y="1081077"/>
            <a:chExt cx="6858839" cy="3316366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1771776" y="1257986"/>
            <a:ext cx="6225348" cy="2333292"/>
          </a:xfrm>
          <a:custGeom>
            <a:avLst/>
            <a:gdLst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18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18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9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9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0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771187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30169 w 2820291"/>
              <a:gd name="connsiteY43" fmla="*/ 730518 h 1138542"/>
              <a:gd name="connsiteX44" fmla="*/ 1065783 w 2820291"/>
              <a:gd name="connsiteY44" fmla="*/ 764215 h 1138542"/>
              <a:gd name="connsiteX45" fmla="*/ 1097055 w 2820291"/>
              <a:gd name="connsiteY45" fmla="*/ 802533 h 1138542"/>
              <a:gd name="connsiteX46" fmla="*/ 1100290 w 2820291"/>
              <a:gd name="connsiteY46" fmla="*/ 771187 h 1138542"/>
              <a:gd name="connsiteX47" fmla="*/ 1092291 w 2820291"/>
              <a:gd name="connsiteY47" fmla="*/ 864942 h 1138542"/>
              <a:gd name="connsiteX48" fmla="*/ 1113891 w 2820291"/>
              <a:gd name="connsiteY48" fmla="*/ 900942 h 1138542"/>
              <a:gd name="connsiteX49" fmla="*/ 1142691 w 2820291"/>
              <a:gd name="connsiteY49" fmla="*/ 929742 h 1138542"/>
              <a:gd name="connsiteX50" fmla="*/ 1157091 w 2820291"/>
              <a:gd name="connsiteY50" fmla="*/ 951342 h 1138542"/>
              <a:gd name="connsiteX51" fmla="*/ 1178691 w 2820291"/>
              <a:gd name="connsiteY51" fmla="*/ 958542 h 1138542"/>
              <a:gd name="connsiteX52" fmla="*/ 1214691 w 2820291"/>
              <a:gd name="connsiteY52" fmla="*/ 994542 h 1138542"/>
              <a:gd name="connsiteX53" fmla="*/ 1250691 w 2820291"/>
              <a:gd name="connsiteY53" fmla="*/ 1037742 h 1138542"/>
              <a:gd name="connsiteX54" fmla="*/ 1272291 w 2820291"/>
              <a:gd name="connsiteY54" fmla="*/ 1044942 h 1138542"/>
              <a:gd name="connsiteX55" fmla="*/ 1315491 w 2820291"/>
              <a:gd name="connsiteY55" fmla="*/ 1073742 h 1138542"/>
              <a:gd name="connsiteX56" fmla="*/ 1337091 w 2820291"/>
              <a:gd name="connsiteY56" fmla="*/ 1080942 h 1138542"/>
              <a:gd name="connsiteX57" fmla="*/ 1373091 w 2820291"/>
              <a:gd name="connsiteY57" fmla="*/ 1102542 h 1138542"/>
              <a:gd name="connsiteX58" fmla="*/ 1401891 w 2820291"/>
              <a:gd name="connsiteY58" fmla="*/ 1109742 h 1138542"/>
              <a:gd name="connsiteX59" fmla="*/ 1430691 w 2820291"/>
              <a:gd name="connsiteY59" fmla="*/ 1124142 h 1138542"/>
              <a:gd name="connsiteX60" fmla="*/ 1488291 w 2820291"/>
              <a:gd name="connsiteY60" fmla="*/ 1138542 h 1138542"/>
              <a:gd name="connsiteX61" fmla="*/ 1545891 w 2820291"/>
              <a:gd name="connsiteY61" fmla="*/ 1131342 h 1138542"/>
              <a:gd name="connsiteX62" fmla="*/ 1596291 w 2820291"/>
              <a:gd name="connsiteY62" fmla="*/ 1095342 h 1138542"/>
              <a:gd name="connsiteX63" fmla="*/ 1625091 w 2820291"/>
              <a:gd name="connsiteY63" fmla="*/ 1073742 h 1138542"/>
              <a:gd name="connsiteX64" fmla="*/ 1646691 w 2820291"/>
              <a:gd name="connsiteY64" fmla="*/ 1059342 h 1138542"/>
              <a:gd name="connsiteX65" fmla="*/ 1668291 w 2820291"/>
              <a:gd name="connsiteY65" fmla="*/ 1037742 h 1138542"/>
              <a:gd name="connsiteX66" fmla="*/ 1711491 w 2820291"/>
              <a:gd name="connsiteY66" fmla="*/ 980142 h 1138542"/>
              <a:gd name="connsiteX67" fmla="*/ 1733091 w 2820291"/>
              <a:gd name="connsiteY67" fmla="*/ 951342 h 1138542"/>
              <a:gd name="connsiteX68" fmla="*/ 1783491 w 2820291"/>
              <a:gd name="connsiteY68" fmla="*/ 929742 h 1138542"/>
              <a:gd name="connsiteX69" fmla="*/ 1970691 w 2820291"/>
              <a:gd name="connsiteY69" fmla="*/ 936942 h 1138542"/>
              <a:gd name="connsiteX70" fmla="*/ 1999491 w 2820291"/>
              <a:gd name="connsiteY70" fmla="*/ 908142 h 1138542"/>
              <a:gd name="connsiteX71" fmla="*/ 2035491 w 2820291"/>
              <a:gd name="connsiteY71" fmla="*/ 864942 h 1138542"/>
              <a:gd name="connsiteX72" fmla="*/ 2057091 w 2820291"/>
              <a:gd name="connsiteY72" fmla="*/ 850542 h 1138542"/>
              <a:gd name="connsiteX73" fmla="*/ 2107491 w 2820291"/>
              <a:gd name="connsiteY73" fmla="*/ 792942 h 1138542"/>
              <a:gd name="connsiteX74" fmla="*/ 2150691 w 2820291"/>
              <a:gd name="connsiteY74" fmla="*/ 742542 h 1138542"/>
              <a:gd name="connsiteX75" fmla="*/ 2179491 w 2820291"/>
              <a:gd name="connsiteY75" fmla="*/ 677742 h 1138542"/>
              <a:gd name="connsiteX76" fmla="*/ 2193891 w 2820291"/>
              <a:gd name="connsiteY76" fmla="*/ 656142 h 1138542"/>
              <a:gd name="connsiteX77" fmla="*/ 2208291 w 2820291"/>
              <a:gd name="connsiteY77" fmla="*/ 612942 h 1138542"/>
              <a:gd name="connsiteX78" fmla="*/ 2237091 w 2820291"/>
              <a:gd name="connsiteY78" fmla="*/ 555342 h 1138542"/>
              <a:gd name="connsiteX79" fmla="*/ 2251491 w 2820291"/>
              <a:gd name="connsiteY79" fmla="*/ 512142 h 1138542"/>
              <a:gd name="connsiteX80" fmla="*/ 2273091 w 2820291"/>
              <a:gd name="connsiteY80" fmla="*/ 476142 h 1138542"/>
              <a:gd name="connsiteX81" fmla="*/ 2294691 w 2820291"/>
              <a:gd name="connsiteY81" fmla="*/ 418542 h 1138542"/>
              <a:gd name="connsiteX82" fmla="*/ 2309091 w 2820291"/>
              <a:gd name="connsiteY82" fmla="*/ 382542 h 1138542"/>
              <a:gd name="connsiteX83" fmla="*/ 2345091 w 2820291"/>
              <a:gd name="connsiteY83" fmla="*/ 324942 h 1138542"/>
              <a:gd name="connsiteX84" fmla="*/ 2388291 w 2820291"/>
              <a:gd name="connsiteY84" fmla="*/ 224142 h 1138542"/>
              <a:gd name="connsiteX85" fmla="*/ 2431491 w 2820291"/>
              <a:gd name="connsiteY85" fmla="*/ 173742 h 1138542"/>
              <a:gd name="connsiteX86" fmla="*/ 2438691 w 2820291"/>
              <a:gd name="connsiteY86" fmla="*/ 152142 h 1138542"/>
              <a:gd name="connsiteX87" fmla="*/ 2489091 w 2820291"/>
              <a:gd name="connsiteY87" fmla="*/ 94542 h 1138542"/>
              <a:gd name="connsiteX88" fmla="*/ 2517891 w 2820291"/>
              <a:gd name="connsiteY88" fmla="*/ 51342 h 1138542"/>
              <a:gd name="connsiteX89" fmla="*/ 2532291 w 2820291"/>
              <a:gd name="connsiteY89" fmla="*/ 29742 h 1138542"/>
              <a:gd name="connsiteX90" fmla="*/ 2553891 w 2820291"/>
              <a:gd name="connsiteY90" fmla="*/ 15342 h 1138542"/>
              <a:gd name="connsiteX91" fmla="*/ 2575491 w 2820291"/>
              <a:gd name="connsiteY91" fmla="*/ 8142 h 1138542"/>
              <a:gd name="connsiteX92" fmla="*/ 2611491 w 2820291"/>
              <a:gd name="connsiteY92" fmla="*/ 44142 h 1138542"/>
              <a:gd name="connsiteX93" fmla="*/ 2697891 w 2820291"/>
              <a:gd name="connsiteY93" fmla="*/ 123342 h 1138542"/>
              <a:gd name="connsiteX94" fmla="*/ 2769891 w 2820291"/>
              <a:gd name="connsiteY94" fmla="*/ 202542 h 1138542"/>
              <a:gd name="connsiteX95" fmla="*/ 2798691 w 2820291"/>
              <a:gd name="connsiteY95" fmla="*/ 224142 h 1138542"/>
              <a:gd name="connsiteX96" fmla="*/ 2820291 w 2820291"/>
              <a:gd name="connsiteY96" fmla="*/ 238542 h 1138542"/>
              <a:gd name="connsiteX97" fmla="*/ 2820291 w 2820291"/>
              <a:gd name="connsiteY97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30169 w 2820291"/>
              <a:gd name="connsiteY43" fmla="*/ 730518 h 1138542"/>
              <a:gd name="connsiteX44" fmla="*/ 1097055 w 2820291"/>
              <a:gd name="connsiteY44" fmla="*/ 802533 h 1138542"/>
              <a:gd name="connsiteX45" fmla="*/ 1100290 w 2820291"/>
              <a:gd name="connsiteY45" fmla="*/ 771187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100290 w 2820291"/>
              <a:gd name="connsiteY44" fmla="*/ 771187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3832 w 2820291"/>
              <a:gd name="connsiteY44" fmla="*/ 804892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820291" h="1138542">
                <a:moveTo>
                  <a:pt x="5091" y="958542"/>
                </a:moveTo>
                <a:cubicBezTo>
                  <a:pt x="38862" y="907886"/>
                  <a:pt x="0" y="972118"/>
                  <a:pt x="26691" y="900942"/>
                </a:cubicBezTo>
                <a:cubicBezTo>
                  <a:pt x="29729" y="892840"/>
                  <a:pt x="36947" y="886939"/>
                  <a:pt x="41091" y="879342"/>
                </a:cubicBezTo>
                <a:cubicBezTo>
                  <a:pt x="51370" y="860497"/>
                  <a:pt x="60291" y="840942"/>
                  <a:pt x="69891" y="821742"/>
                </a:cubicBezTo>
                <a:cubicBezTo>
                  <a:pt x="74691" y="812142"/>
                  <a:pt x="80305" y="802907"/>
                  <a:pt x="84291" y="792942"/>
                </a:cubicBezTo>
                <a:cubicBezTo>
                  <a:pt x="89091" y="780942"/>
                  <a:pt x="94153" y="769043"/>
                  <a:pt x="98691" y="756942"/>
                </a:cubicBezTo>
                <a:cubicBezTo>
                  <a:pt x="101356" y="749836"/>
                  <a:pt x="102901" y="742318"/>
                  <a:pt x="105891" y="735342"/>
                </a:cubicBezTo>
                <a:cubicBezTo>
                  <a:pt x="110119" y="725477"/>
                  <a:pt x="116305" y="716507"/>
                  <a:pt x="120291" y="706542"/>
                </a:cubicBezTo>
                <a:cubicBezTo>
                  <a:pt x="125928" y="692449"/>
                  <a:pt x="129891" y="677742"/>
                  <a:pt x="134691" y="663342"/>
                </a:cubicBezTo>
                <a:cubicBezTo>
                  <a:pt x="137091" y="656142"/>
                  <a:pt x="137986" y="648250"/>
                  <a:pt x="141891" y="641742"/>
                </a:cubicBezTo>
                <a:cubicBezTo>
                  <a:pt x="149091" y="629742"/>
                  <a:pt x="157233" y="618259"/>
                  <a:pt x="163491" y="605742"/>
                </a:cubicBezTo>
                <a:cubicBezTo>
                  <a:pt x="166885" y="598954"/>
                  <a:pt x="167297" y="590930"/>
                  <a:pt x="170691" y="584142"/>
                </a:cubicBezTo>
                <a:cubicBezTo>
                  <a:pt x="176347" y="572830"/>
                  <a:pt x="201255" y="541352"/>
                  <a:pt x="206691" y="533742"/>
                </a:cubicBezTo>
                <a:cubicBezTo>
                  <a:pt x="211721" y="526701"/>
                  <a:pt x="215551" y="518790"/>
                  <a:pt x="221091" y="512142"/>
                </a:cubicBezTo>
                <a:cubicBezTo>
                  <a:pt x="227610" y="504320"/>
                  <a:pt x="236064" y="498273"/>
                  <a:pt x="242691" y="490542"/>
                </a:cubicBezTo>
                <a:cubicBezTo>
                  <a:pt x="250500" y="481431"/>
                  <a:pt x="256482" y="470853"/>
                  <a:pt x="264291" y="461742"/>
                </a:cubicBezTo>
                <a:cubicBezTo>
                  <a:pt x="295843" y="424931"/>
                  <a:pt x="274161" y="453517"/>
                  <a:pt x="307491" y="425742"/>
                </a:cubicBezTo>
                <a:cubicBezTo>
                  <a:pt x="362929" y="379544"/>
                  <a:pt x="297062" y="425494"/>
                  <a:pt x="350691" y="389742"/>
                </a:cubicBezTo>
                <a:cubicBezTo>
                  <a:pt x="357891" y="392142"/>
                  <a:pt x="365503" y="393548"/>
                  <a:pt x="372291" y="396942"/>
                </a:cubicBezTo>
                <a:cubicBezTo>
                  <a:pt x="402291" y="411942"/>
                  <a:pt x="401091" y="422142"/>
                  <a:pt x="422691" y="454542"/>
                </a:cubicBezTo>
                <a:lnTo>
                  <a:pt x="437091" y="476142"/>
                </a:lnTo>
                <a:cubicBezTo>
                  <a:pt x="441891" y="483342"/>
                  <a:pt x="448755" y="489533"/>
                  <a:pt x="451491" y="497742"/>
                </a:cubicBezTo>
                <a:lnTo>
                  <a:pt x="473091" y="562542"/>
                </a:lnTo>
                <a:cubicBezTo>
                  <a:pt x="475491" y="569742"/>
                  <a:pt x="476081" y="577827"/>
                  <a:pt x="480291" y="584142"/>
                </a:cubicBezTo>
                <a:cubicBezTo>
                  <a:pt x="485091" y="591342"/>
                  <a:pt x="490547" y="598145"/>
                  <a:pt x="494691" y="605742"/>
                </a:cubicBezTo>
                <a:cubicBezTo>
                  <a:pt x="504970" y="624587"/>
                  <a:pt x="516703" y="642977"/>
                  <a:pt x="523491" y="663342"/>
                </a:cubicBezTo>
                <a:cubicBezTo>
                  <a:pt x="528291" y="677742"/>
                  <a:pt x="523491" y="701742"/>
                  <a:pt x="537891" y="706542"/>
                </a:cubicBezTo>
                <a:lnTo>
                  <a:pt x="581091" y="720942"/>
                </a:lnTo>
                <a:cubicBezTo>
                  <a:pt x="590691" y="718542"/>
                  <a:pt x="601040" y="718167"/>
                  <a:pt x="609891" y="713742"/>
                </a:cubicBezTo>
                <a:cubicBezTo>
                  <a:pt x="632828" y="702273"/>
                  <a:pt x="657760" y="683660"/>
                  <a:pt x="674691" y="663342"/>
                </a:cubicBezTo>
                <a:cubicBezTo>
                  <a:pt x="680231" y="656694"/>
                  <a:pt x="684061" y="648783"/>
                  <a:pt x="689091" y="641742"/>
                </a:cubicBezTo>
                <a:cubicBezTo>
                  <a:pt x="696066" y="631977"/>
                  <a:pt x="703809" y="622773"/>
                  <a:pt x="710691" y="612942"/>
                </a:cubicBezTo>
                <a:cubicBezTo>
                  <a:pt x="720616" y="598764"/>
                  <a:pt x="729891" y="584142"/>
                  <a:pt x="739491" y="569742"/>
                </a:cubicBezTo>
                <a:cubicBezTo>
                  <a:pt x="744291" y="562542"/>
                  <a:pt x="751155" y="556351"/>
                  <a:pt x="753891" y="548142"/>
                </a:cubicBezTo>
                <a:cubicBezTo>
                  <a:pt x="763827" y="518333"/>
                  <a:pt x="756881" y="532857"/>
                  <a:pt x="775491" y="504942"/>
                </a:cubicBezTo>
                <a:cubicBezTo>
                  <a:pt x="787491" y="507342"/>
                  <a:pt x="800545" y="506669"/>
                  <a:pt x="811491" y="512142"/>
                </a:cubicBezTo>
                <a:cubicBezTo>
                  <a:pt x="827166" y="519979"/>
                  <a:pt x="843965" y="551816"/>
                  <a:pt x="854691" y="562542"/>
                </a:cubicBezTo>
                <a:cubicBezTo>
                  <a:pt x="860810" y="568661"/>
                  <a:pt x="869823" y="571193"/>
                  <a:pt x="876291" y="576942"/>
                </a:cubicBezTo>
                <a:cubicBezTo>
                  <a:pt x="950269" y="642700"/>
                  <a:pt x="892068" y="601860"/>
                  <a:pt x="941091" y="634542"/>
                </a:cubicBezTo>
                <a:cubicBezTo>
                  <a:pt x="943491" y="641742"/>
                  <a:pt x="944897" y="649354"/>
                  <a:pt x="948291" y="656142"/>
                </a:cubicBezTo>
                <a:cubicBezTo>
                  <a:pt x="959256" y="678073"/>
                  <a:pt x="973776" y="688827"/>
                  <a:pt x="991491" y="706542"/>
                </a:cubicBezTo>
                <a:cubicBezTo>
                  <a:pt x="1023658" y="786961"/>
                  <a:pt x="983477" y="696600"/>
                  <a:pt x="1034691" y="778542"/>
                </a:cubicBezTo>
                <a:cubicBezTo>
                  <a:pt x="1080620" y="845040"/>
                  <a:pt x="1049578" y="800826"/>
                  <a:pt x="1063491" y="836142"/>
                </a:cubicBezTo>
                <a:cubicBezTo>
                  <a:pt x="1073091" y="850542"/>
                  <a:pt x="1083891" y="854142"/>
                  <a:pt x="1092291" y="864942"/>
                </a:cubicBezTo>
                <a:cubicBezTo>
                  <a:pt x="1100883" y="875988"/>
                  <a:pt x="1105299" y="889896"/>
                  <a:pt x="1113891" y="900942"/>
                </a:cubicBezTo>
                <a:cubicBezTo>
                  <a:pt x="1122226" y="911659"/>
                  <a:pt x="1133856" y="919434"/>
                  <a:pt x="1142691" y="929742"/>
                </a:cubicBezTo>
                <a:cubicBezTo>
                  <a:pt x="1148323" y="936312"/>
                  <a:pt x="1150334" y="945936"/>
                  <a:pt x="1157091" y="951342"/>
                </a:cubicBezTo>
                <a:cubicBezTo>
                  <a:pt x="1163017" y="956083"/>
                  <a:pt x="1171491" y="956142"/>
                  <a:pt x="1178691" y="958542"/>
                </a:cubicBezTo>
                <a:cubicBezTo>
                  <a:pt x="1217091" y="1016142"/>
                  <a:pt x="1166691" y="946542"/>
                  <a:pt x="1214691" y="994542"/>
                </a:cubicBezTo>
                <a:cubicBezTo>
                  <a:pt x="1241255" y="1021106"/>
                  <a:pt x="1215305" y="1014151"/>
                  <a:pt x="1250691" y="1037742"/>
                </a:cubicBezTo>
                <a:cubicBezTo>
                  <a:pt x="1257006" y="1041952"/>
                  <a:pt x="1265657" y="1041256"/>
                  <a:pt x="1272291" y="1044942"/>
                </a:cubicBezTo>
                <a:cubicBezTo>
                  <a:pt x="1287420" y="1053347"/>
                  <a:pt x="1299072" y="1068269"/>
                  <a:pt x="1315491" y="1073742"/>
                </a:cubicBezTo>
                <a:cubicBezTo>
                  <a:pt x="1322691" y="1076142"/>
                  <a:pt x="1330303" y="1077548"/>
                  <a:pt x="1337091" y="1080942"/>
                </a:cubicBezTo>
                <a:cubicBezTo>
                  <a:pt x="1349608" y="1087200"/>
                  <a:pt x="1360303" y="1096858"/>
                  <a:pt x="1373091" y="1102542"/>
                </a:cubicBezTo>
                <a:cubicBezTo>
                  <a:pt x="1382134" y="1106561"/>
                  <a:pt x="1392626" y="1106267"/>
                  <a:pt x="1401891" y="1109742"/>
                </a:cubicBezTo>
                <a:cubicBezTo>
                  <a:pt x="1411941" y="1113511"/>
                  <a:pt x="1420509" y="1120748"/>
                  <a:pt x="1430691" y="1124142"/>
                </a:cubicBezTo>
                <a:cubicBezTo>
                  <a:pt x="1449466" y="1130400"/>
                  <a:pt x="1488291" y="1138542"/>
                  <a:pt x="1488291" y="1138542"/>
                </a:cubicBezTo>
                <a:cubicBezTo>
                  <a:pt x="1507491" y="1136142"/>
                  <a:pt x="1527119" y="1136035"/>
                  <a:pt x="1545891" y="1131342"/>
                </a:cubicBezTo>
                <a:cubicBezTo>
                  <a:pt x="1575429" y="1123957"/>
                  <a:pt x="1575041" y="1113556"/>
                  <a:pt x="1596291" y="1095342"/>
                </a:cubicBezTo>
                <a:cubicBezTo>
                  <a:pt x="1605402" y="1087533"/>
                  <a:pt x="1615326" y="1080717"/>
                  <a:pt x="1625091" y="1073742"/>
                </a:cubicBezTo>
                <a:cubicBezTo>
                  <a:pt x="1632132" y="1068712"/>
                  <a:pt x="1640043" y="1064882"/>
                  <a:pt x="1646691" y="1059342"/>
                </a:cubicBezTo>
                <a:cubicBezTo>
                  <a:pt x="1654513" y="1052823"/>
                  <a:pt x="1661843" y="1045623"/>
                  <a:pt x="1668291" y="1037742"/>
                </a:cubicBezTo>
                <a:cubicBezTo>
                  <a:pt x="1683489" y="1019167"/>
                  <a:pt x="1697091" y="999342"/>
                  <a:pt x="1711491" y="980142"/>
                </a:cubicBezTo>
                <a:cubicBezTo>
                  <a:pt x="1718691" y="970542"/>
                  <a:pt x="1722358" y="956709"/>
                  <a:pt x="1733091" y="951342"/>
                </a:cubicBezTo>
                <a:cubicBezTo>
                  <a:pt x="1768679" y="933548"/>
                  <a:pt x="1751709" y="940336"/>
                  <a:pt x="1783491" y="929742"/>
                </a:cubicBezTo>
                <a:cubicBezTo>
                  <a:pt x="1912840" y="957460"/>
                  <a:pt x="1850396" y="956991"/>
                  <a:pt x="1970691" y="936942"/>
                </a:cubicBezTo>
                <a:cubicBezTo>
                  <a:pt x="1980291" y="927342"/>
                  <a:pt x="1990409" y="918233"/>
                  <a:pt x="1999491" y="908142"/>
                </a:cubicBezTo>
                <a:cubicBezTo>
                  <a:pt x="2012030" y="894209"/>
                  <a:pt x="2022237" y="878196"/>
                  <a:pt x="2035491" y="864942"/>
                </a:cubicBezTo>
                <a:cubicBezTo>
                  <a:pt x="2041610" y="858823"/>
                  <a:pt x="2050521" y="856174"/>
                  <a:pt x="2057091" y="850542"/>
                </a:cubicBezTo>
                <a:cubicBezTo>
                  <a:pt x="2098169" y="815332"/>
                  <a:pt x="2074392" y="830769"/>
                  <a:pt x="2107491" y="792942"/>
                </a:cubicBezTo>
                <a:cubicBezTo>
                  <a:pt x="2128158" y="769322"/>
                  <a:pt x="2137844" y="768237"/>
                  <a:pt x="2150691" y="742542"/>
                </a:cubicBezTo>
                <a:cubicBezTo>
                  <a:pt x="2181550" y="680825"/>
                  <a:pt x="2148953" y="731183"/>
                  <a:pt x="2179491" y="677742"/>
                </a:cubicBezTo>
                <a:cubicBezTo>
                  <a:pt x="2183784" y="670229"/>
                  <a:pt x="2190377" y="664050"/>
                  <a:pt x="2193891" y="656142"/>
                </a:cubicBezTo>
                <a:cubicBezTo>
                  <a:pt x="2200056" y="642271"/>
                  <a:pt x="2201503" y="626518"/>
                  <a:pt x="2208291" y="612942"/>
                </a:cubicBezTo>
                <a:cubicBezTo>
                  <a:pt x="2217891" y="593742"/>
                  <a:pt x="2230303" y="575707"/>
                  <a:pt x="2237091" y="555342"/>
                </a:cubicBezTo>
                <a:cubicBezTo>
                  <a:pt x="2241891" y="540942"/>
                  <a:pt x="2245210" y="525960"/>
                  <a:pt x="2251491" y="512142"/>
                </a:cubicBezTo>
                <a:cubicBezTo>
                  <a:pt x="2257282" y="499402"/>
                  <a:pt x="2266833" y="488659"/>
                  <a:pt x="2273091" y="476142"/>
                </a:cubicBezTo>
                <a:cubicBezTo>
                  <a:pt x="2287006" y="448312"/>
                  <a:pt x="2285344" y="443468"/>
                  <a:pt x="2294691" y="418542"/>
                </a:cubicBezTo>
                <a:cubicBezTo>
                  <a:pt x="2299229" y="406441"/>
                  <a:pt x="2303842" y="394352"/>
                  <a:pt x="2309091" y="382542"/>
                </a:cubicBezTo>
                <a:cubicBezTo>
                  <a:pt x="2323467" y="350197"/>
                  <a:pt x="2323078" y="354292"/>
                  <a:pt x="2345091" y="324942"/>
                </a:cubicBezTo>
                <a:cubicBezTo>
                  <a:pt x="2353830" y="289988"/>
                  <a:pt x="2361341" y="251092"/>
                  <a:pt x="2388291" y="224142"/>
                </a:cubicBezTo>
                <a:cubicBezTo>
                  <a:pt x="2418376" y="194057"/>
                  <a:pt x="2403782" y="210688"/>
                  <a:pt x="2431491" y="173742"/>
                </a:cubicBezTo>
                <a:cubicBezTo>
                  <a:pt x="2433891" y="166542"/>
                  <a:pt x="2434926" y="158732"/>
                  <a:pt x="2438691" y="152142"/>
                </a:cubicBezTo>
                <a:cubicBezTo>
                  <a:pt x="2460127" y="114630"/>
                  <a:pt x="2461208" y="129396"/>
                  <a:pt x="2489091" y="94542"/>
                </a:cubicBezTo>
                <a:cubicBezTo>
                  <a:pt x="2499902" y="81028"/>
                  <a:pt x="2508291" y="65742"/>
                  <a:pt x="2517891" y="51342"/>
                </a:cubicBezTo>
                <a:cubicBezTo>
                  <a:pt x="2522691" y="44142"/>
                  <a:pt x="2525091" y="34542"/>
                  <a:pt x="2532291" y="29742"/>
                </a:cubicBezTo>
                <a:cubicBezTo>
                  <a:pt x="2539491" y="24942"/>
                  <a:pt x="2546151" y="19212"/>
                  <a:pt x="2553891" y="15342"/>
                </a:cubicBezTo>
                <a:cubicBezTo>
                  <a:pt x="2560679" y="11948"/>
                  <a:pt x="2568291" y="10542"/>
                  <a:pt x="2575491" y="8142"/>
                </a:cubicBezTo>
                <a:cubicBezTo>
                  <a:pt x="2646038" y="43416"/>
                  <a:pt x="2576177" y="0"/>
                  <a:pt x="2611491" y="44142"/>
                </a:cubicBezTo>
                <a:cubicBezTo>
                  <a:pt x="2678963" y="128482"/>
                  <a:pt x="2639324" y="64775"/>
                  <a:pt x="2697891" y="123342"/>
                </a:cubicBezTo>
                <a:cubicBezTo>
                  <a:pt x="2751812" y="177263"/>
                  <a:pt x="2675238" y="131552"/>
                  <a:pt x="2769891" y="202542"/>
                </a:cubicBezTo>
                <a:cubicBezTo>
                  <a:pt x="2779491" y="209742"/>
                  <a:pt x="2788926" y="217167"/>
                  <a:pt x="2798691" y="224142"/>
                </a:cubicBezTo>
                <a:cubicBezTo>
                  <a:pt x="2805732" y="229172"/>
                  <a:pt x="2814172" y="232423"/>
                  <a:pt x="2820291" y="238542"/>
                </a:cubicBezTo>
                <a:lnTo>
                  <a:pt x="2820291" y="245742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62482" y="4466421"/>
            <a:ext cx="55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09625"/>
            <a:ext cx="1000634" cy="819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f(x)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694460" y="3078120"/>
            <a:ext cx="3367264" cy="149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035229" y="3078185"/>
            <a:ext cx="3365637" cy="2993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50922" y="3752041"/>
            <a:ext cx="556511" cy="819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2264" y="3759241"/>
            <a:ext cx="511192" cy="819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5929322" y="2214560"/>
            <a:ext cx="1214446" cy="7858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214546" y="1157390"/>
            <a:ext cx="785818" cy="3338538"/>
            <a:chOff x="1428728" y="1142990"/>
            <a:chExt cx="7072362" cy="3357586"/>
          </a:xfrm>
          <a:solidFill>
            <a:schemeClr val="accent6">
              <a:lumMod val="60000"/>
              <a:lumOff val="40000"/>
              <a:alpha val="69804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142872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1454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0036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8618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2000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5781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4363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2945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527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339886" y="1571618"/>
            <a:ext cx="44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21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integrand not linear within many strata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9290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But where linear, variance is close to zero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As number of strata is increased, more benefit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i.e. if jittered, benefit increases with ‘N’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thus affects convergence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Possibility of increased variance in many strata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Improve by also using importance sampling?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272" y="191439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://www.sciweavers.org/upload/Tex2Img_1402579656/render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2571750"/>
            <a:ext cx="1428759" cy="6253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91" y="95250"/>
            <a:ext cx="7629624" cy="523875"/>
          </a:xfrm>
        </p:spPr>
        <p:txBody>
          <a:bodyPr/>
          <a:lstStyle/>
          <a:p>
            <a:r>
              <a:rPr lang="en-US" dirty="0" smtClean="0"/>
              <a:t>review: importance sampling as warp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301505" y="3437242"/>
            <a:ext cx="55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1579854"/>
            <a:ext cx="530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f(x)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87507" y="1625772"/>
            <a:ext cx="3613231" cy="1354257"/>
          </a:xfrm>
          <a:custGeom>
            <a:avLst/>
            <a:gdLst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18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18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9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9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4705 w 2820291"/>
              <a:gd name="connsiteY43" fmla="*/ 837400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806054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65783 w 2820291"/>
              <a:gd name="connsiteY43" fmla="*/ 764215 h 1138542"/>
              <a:gd name="connsiteX44" fmla="*/ 1097055 w 2820291"/>
              <a:gd name="connsiteY44" fmla="*/ 802533 h 1138542"/>
              <a:gd name="connsiteX45" fmla="*/ 1100290 w 2820291"/>
              <a:gd name="connsiteY45" fmla="*/ 771187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30169 w 2820291"/>
              <a:gd name="connsiteY43" fmla="*/ 730518 h 1138542"/>
              <a:gd name="connsiteX44" fmla="*/ 1065783 w 2820291"/>
              <a:gd name="connsiteY44" fmla="*/ 764215 h 1138542"/>
              <a:gd name="connsiteX45" fmla="*/ 1097055 w 2820291"/>
              <a:gd name="connsiteY45" fmla="*/ 802533 h 1138542"/>
              <a:gd name="connsiteX46" fmla="*/ 1100290 w 2820291"/>
              <a:gd name="connsiteY46" fmla="*/ 771187 h 1138542"/>
              <a:gd name="connsiteX47" fmla="*/ 1092291 w 2820291"/>
              <a:gd name="connsiteY47" fmla="*/ 864942 h 1138542"/>
              <a:gd name="connsiteX48" fmla="*/ 1113891 w 2820291"/>
              <a:gd name="connsiteY48" fmla="*/ 900942 h 1138542"/>
              <a:gd name="connsiteX49" fmla="*/ 1142691 w 2820291"/>
              <a:gd name="connsiteY49" fmla="*/ 929742 h 1138542"/>
              <a:gd name="connsiteX50" fmla="*/ 1157091 w 2820291"/>
              <a:gd name="connsiteY50" fmla="*/ 951342 h 1138542"/>
              <a:gd name="connsiteX51" fmla="*/ 1178691 w 2820291"/>
              <a:gd name="connsiteY51" fmla="*/ 958542 h 1138542"/>
              <a:gd name="connsiteX52" fmla="*/ 1214691 w 2820291"/>
              <a:gd name="connsiteY52" fmla="*/ 994542 h 1138542"/>
              <a:gd name="connsiteX53" fmla="*/ 1250691 w 2820291"/>
              <a:gd name="connsiteY53" fmla="*/ 1037742 h 1138542"/>
              <a:gd name="connsiteX54" fmla="*/ 1272291 w 2820291"/>
              <a:gd name="connsiteY54" fmla="*/ 1044942 h 1138542"/>
              <a:gd name="connsiteX55" fmla="*/ 1315491 w 2820291"/>
              <a:gd name="connsiteY55" fmla="*/ 1073742 h 1138542"/>
              <a:gd name="connsiteX56" fmla="*/ 1337091 w 2820291"/>
              <a:gd name="connsiteY56" fmla="*/ 1080942 h 1138542"/>
              <a:gd name="connsiteX57" fmla="*/ 1373091 w 2820291"/>
              <a:gd name="connsiteY57" fmla="*/ 1102542 h 1138542"/>
              <a:gd name="connsiteX58" fmla="*/ 1401891 w 2820291"/>
              <a:gd name="connsiteY58" fmla="*/ 1109742 h 1138542"/>
              <a:gd name="connsiteX59" fmla="*/ 1430691 w 2820291"/>
              <a:gd name="connsiteY59" fmla="*/ 1124142 h 1138542"/>
              <a:gd name="connsiteX60" fmla="*/ 1488291 w 2820291"/>
              <a:gd name="connsiteY60" fmla="*/ 1138542 h 1138542"/>
              <a:gd name="connsiteX61" fmla="*/ 1545891 w 2820291"/>
              <a:gd name="connsiteY61" fmla="*/ 1131342 h 1138542"/>
              <a:gd name="connsiteX62" fmla="*/ 1596291 w 2820291"/>
              <a:gd name="connsiteY62" fmla="*/ 1095342 h 1138542"/>
              <a:gd name="connsiteX63" fmla="*/ 1625091 w 2820291"/>
              <a:gd name="connsiteY63" fmla="*/ 1073742 h 1138542"/>
              <a:gd name="connsiteX64" fmla="*/ 1646691 w 2820291"/>
              <a:gd name="connsiteY64" fmla="*/ 1059342 h 1138542"/>
              <a:gd name="connsiteX65" fmla="*/ 1668291 w 2820291"/>
              <a:gd name="connsiteY65" fmla="*/ 1037742 h 1138542"/>
              <a:gd name="connsiteX66" fmla="*/ 1711491 w 2820291"/>
              <a:gd name="connsiteY66" fmla="*/ 980142 h 1138542"/>
              <a:gd name="connsiteX67" fmla="*/ 1733091 w 2820291"/>
              <a:gd name="connsiteY67" fmla="*/ 951342 h 1138542"/>
              <a:gd name="connsiteX68" fmla="*/ 1783491 w 2820291"/>
              <a:gd name="connsiteY68" fmla="*/ 929742 h 1138542"/>
              <a:gd name="connsiteX69" fmla="*/ 1970691 w 2820291"/>
              <a:gd name="connsiteY69" fmla="*/ 936942 h 1138542"/>
              <a:gd name="connsiteX70" fmla="*/ 1999491 w 2820291"/>
              <a:gd name="connsiteY70" fmla="*/ 908142 h 1138542"/>
              <a:gd name="connsiteX71" fmla="*/ 2035491 w 2820291"/>
              <a:gd name="connsiteY71" fmla="*/ 864942 h 1138542"/>
              <a:gd name="connsiteX72" fmla="*/ 2057091 w 2820291"/>
              <a:gd name="connsiteY72" fmla="*/ 850542 h 1138542"/>
              <a:gd name="connsiteX73" fmla="*/ 2107491 w 2820291"/>
              <a:gd name="connsiteY73" fmla="*/ 792942 h 1138542"/>
              <a:gd name="connsiteX74" fmla="*/ 2150691 w 2820291"/>
              <a:gd name="connsiteY74" fmla="*/ 742542 h 1138542"/>
              <a:gd name="connsiteX75" fmla="*/ 2179491 w 2820291"/>
              <a:gd name="connsiteY75" fmla="*/ 677742 h 1138542"/>
              <a:gd name="connsiteX76" fmla="*/ 2193891 w 2820291"/>
              <a:gd name="connsiteY76" fmla="*/ 656142 h 1138542"/>
              <a:gd name="connsiteX77" fmla="*/ 2208291 w 2820291"/>
              <a:gd name="connsiteY77" fmla="*/ 612942 h 1138542"/>
              <a:gd name="connsiteX78" fmla="*/ 2237091 w 2820291"/>
              <a:gd name="connsiteY78" fmla="*/ 555342 h 1138542"/>
              <a:gd name="connsiteX79" fmla="*/ 2251491 w 2820291"/>
              <a:gd name="connsiteY79" fmla="*/ 512142 h 1138542"/>
              <a:gd name="connsiteX80" fmla="*/ 2273091 w 2820291"/>
              <a:gd name="connsiteY80" fmla="*/ 476142 h 1138542"/>
              <a:gd name="connsiteX81" fmla="*/ 2294691 w 2820291"/>
              <a:gd name="connsiteY81" fmla="*/ 418542 h 1138542"/>
              <a:gd name="connsiteX82" fmla="*/ 2309091 w 2820291"/>
              <a:gd name="connsiteY82" fmla="*/ 382542 h 1138542"/>
              <a:gd name="connsiteX83" fmla="*/ 2345091 w 2820291"/>
              <a:gd name="connsiteY83" fmla="*/ 324942 h 1138542"/>
              <a:gd name="connsiteX84" fmla="*/ 2388291 w 2820291"/>
              <a:gd name="connsiteY84" fmla="*/ 224142 h 1138542"/>
              <a:gd name="connsiteX85" fmla="*/ 2431491 w 2820291"/>
              <a:gd name="connsiteY85" fmla="*/ 173742 h 1138542"/>
              <a:gd name="connsiteX86" fmla="*/ 2438691 w 2820291"/>
              <a:gd name="connsiteY86" fmla="*/ 152142 h 1138542"/>
              <a:gd name="connsiteX87" fmla="*/ 2489091 w 2820291"/>
              <a:gd name="connsiteY87" fmla="*/ 94542 h 1138542"/>
              <a:gd name="connsiteX88" fmla="*/ 2517891 w 2820291"/>
              <a:gd name="connsiteY88" fmla="*/ 51342 h 1138542"/>
              <a:gd name="connsiteX89" fmla="*/ 2532291 w 2820291"/>
              <a:gd name="connsiteY89" fmla="*/ 29742 h 1138542"/>
              <a:gd name="connsiteX90" fmla="*/ 2553891 w 2820291"/>
              <a:gd name="connsiteY90" fmla="*/ 15342 h 1138542"/>
              <a:gd name="connsiteX91" fmla="*/ 2575491 w 2820291"/>
              <a:gd name="connsiteY91" fmla="*/ 8142 h 1138542"/>
              <a:gd name="connsiteX92" fmla="*/ 2611491 w 2820291"/>
              <a:gd name="connsiteY92" fmla="*/ 44142 h 1138542"/>
              <a:gd name="connsiteX93" fmla="*/ 2697891 w 2820291"/>
              <a:gd name="connsiteY93" fmla="*/ 123342 h 1138542"/>
              <a:gd name="connsiteX94" fmla="*/ 2769891 w 2820291"/>
              <a:gd name="connsiteY94" fmla="*/ 202542 h 1138542"/>
              <a:gd name="connsiteX95" fmla="*/ 2798691 w 2820291"/>
              <a:gd name="connsiteY95" fmla="*/ 224142 h 1138542"/>
              <a:gd name="connsiteX96" fmla="*/ 2820291 w 2820291"/>
              <a:gd name="connsiteY96" fmla="*/ 238542 h 1138542"/>
              <a:gd name="connsiteX97" fmla="*/ 2820291 w 2820291"/>
              <a:gd name="connsiteY97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30169 w 2820291"/>
              <a:gd name="connsiteY43" fmla="*/ 730518 h 1138542"/>
              <a:gd name="connsiteX44" fmla="*/ 1097055 w 2820291"/>
              <a:gd name="connsiteY44" fmla="*/ 802533 h 1138542"/>
              <a:gd name="connsiteX45" fmla="*/ 1100290 w 2820291"/>
              <a:gd name="connsiteY45" fmla="*/ 771187 h 1138542"/>
              <a:gd name="connsiteX46" fmla="*/ 1092291 w 2820291"/>
              <a:gd name="connsiteY46" fmla="*/ 864942 h 1138542"/>
              <a:gd name="connsiteX47" fmla="*/ 1113891 w 2820291"/>
              <a:gd name="connsiteY47" fmla="*/ 900942 h 1138542"/>
              <a:gd name="connsiteX48" fmla="*/ 1142691 w 2820291"/>
              <a:gd name="connsiteY48" fmla="*/ 929742 h 1138542"/>
              <a:gd name="connsiteX49" fmla="*/ 1157091 w 2820291"/>
              <a:gd name="connsiteY49" fmla="*/ 951342 h 1138542"/>
              <a:gd name="connsiteX50" fmla="*/ 1178691 w 2820291"/>
              <a:gd name="connsiteY50" fmla="*/ 958542 h 1138542"/>
              <a:gd name="connsiteX51" fmla="*/ 1214691 w 2820291"/>
              <a:gd name="connsiteY51" fmla="*/ 994542 h 1138542"/>
              <a:gd name="connsiteX52" fmla="*/ 1250691 w 2820291"/>
              <a:gd name="connsiteY52" fmla="*/ 1037742 h 1138542"/>
              <a:gd name="connsiteX53" fmla="*/ 1272291 w 2820291"/>
              <a:gd name="connsiteY53" fmla="*/ 1044942 h 1138542"/>
              <a:gd name="connsiteX54" fmla="*/ 1315491 w 2820291"/>
              <a:gd name="connsiteY54" fmla="*/ 1073742 h 1138542"/>
              <a:gd name="connsiteX55" fmla="*/ 1337091 w 2820291"/>
              <a:gd name="connsiteY55" fmla="*/ 1080942 h 1138542"/>
              <a:gd name="connsiteX56" fmla="*/ 1373091 w 2820291"/>
              <a:gd name="connsiteY56" fmla="*/ 1102542 h 1138542"/>
              <a:gd name="connsiteX57" fmla="*/ 1401891 w 2820291"/>
              <a:gd name="connsiteY57" fmla="*/ 1109742 h 1138542"/>
              <a:gd name="connsiteX58" fmla="*/ 1430691 w 2820291"/>
              <a:gd name="connsiteY58" fmla="*/ 1124142 h 1138542"/>
              <a:gd name="connsiteX59" fmla="*/ 1488291 w 2820291"/>
              <a:gd name="connsiteY59" fmla="*/ 1138542 h 1138542"/>
              <a:gd name="connsiteX60" fmla="*/ 1545891 w 2820291"/>
              <a:gd name="connsiteY60" fmla="*/ 1131342 h 1138542"/>
              <a:gd name="connsiteX61" fmla="*/ 1596291 w 2820291"/>
              <a:gd name="connsiteY61" fmla="*/ 1095342 h 1138542"/>
              <a:gd name="connsiteX62" fmla="*/ 1625091 w 2820291"/>
              <a:gd name="connsiteY62" fmla="*/ 1073742 h 1138542"/>
              <a:gd name="connsiteX63" fmla="*/ 1646691 w 2820291"/>
              <a:gd name="connsiteY63" fmla="*/ 1059342 h 1138542"/>
              <a:gd name="connsiteX64" fmla="*/ 1668291 w 2820291"/>
              <a:gd name="connsiteY64" fmla="*/ 1037742 h 1138542"/>
              <a:gd name="connsiteX65" fmla="*/ 1711491 w 2820291"/>
              <a:gd name="connsiteY65" fmla="*/ 980142 h 1138542"/>
              <a:gd name="connsiteX66" fmla="*/ 1733091 w 2820291"/>
              <a:gd name="connsiteY66" fmla="*/ 951342 h 1138542"/>
              <a:gd name="connsiteX67" fmla="*/ 1783491 w 2820291"/>
              <a:gd name="connsiteY67" fmla="*/ 929742 h 1138542"/>
              <a:gd name="connsiteX68" fmla="*/ 1970691 w 2820291"/>
              <a:gd name="connsiteY68" fmla="*/ 936942 h 1138542"/>
              <a:gd name="connsiteX69" fmla="*/ 1999491 w 2820291"/>
              <a:gd name="connsiteY69" fmla="*/ 908142 h 1138542"/>
              <a:gd name="connsiteX70" fmla="*/ 2035491 w 2820291"/>
              <a:gd name="connsiteY70" fmla="*/ 864942 h 1138542"/>
              <a:gd name="connsiteX71" fmla="*/ 2057091 w 2820291"/>
              <a:gd name="connsiteY71" fmla="*/ 850542 h 1138542"/>
              <a:gd name="connsiteX72" fmla="*/ 2107491 w 2820291"/>
              <a:gd name="connsiteY72" fmla="*/ 792942 h 1138542"/>
              <a:gd name="connsiteX73" fmla="*/ 2150691 w 2820291"/>
              <a:gd name="connsiteY73" fmla="*/ 742542 h 1138542"/>
              <a:gd name="connsiteX74" fmla="*/ 2179491 w 2820291"/>
              <a:gd name="connsiteY74" fmla="*/ 677742 h 1138542"/>
              <a:gd name="connsiteX75" fmla="*/ 2193891 w 2820291"/>
              <a:gd name="connsiteY75" fmla="*/ 656142 h 1138542"/>
              <a:gd name="connsiteX76" fmla="*/ 2208291 w 2820291"/>
              <a:gd name="connsiteY76" fmla="*/ 612942 h 1138542"/>
              <a:gd name="connsiteX77" fmla="*/ 2237091 w 2820291"/>
              <a:gd name="connsiteY77" fmla="*/ 555342 h 1138542"/>
              <a:gd name="connsiteX78" fmla="*/ 2251491 w 2820291"/>
              <a:gd name="connsiteY78" fmla="*/ 512142 h 1138542"/>
              <a:gd name="connsiteX79" fmla="*/ 2273091 w 2820291"/>
              <a:gd name="connsiteY79" fmla="*/ 476142 h 1138542"/>
              <a:gd name="connsiteX80" fmla="*/ 2294691 w 2820291"/>
              <a:gd name="connsiteY80" fmla="*/ 418542 h 1138542"/>
              <a:gd name="connsiteX81" fmla="*/ 2309091 w 2820291"/>
              <a:gd name="connsiteY81" fmla="*/ 382542 h 1138542"/>
              <a:gd name="connsiteX82" fmla="*/ 2345091 w 2820291"/>
              <a:gd name="connsiteY82" fmla="*/ 324942 h 1138542"/>
              <a:gd name="connsiteX83" fmla="*/ 2388291 w 2820291"/>
              <a:gd name="connsiteY83" fmla="*/ 224142 h 1138542"/>
              <a:gd name="connsiteX84" fmla="*/ 2431491 w 2820291"/>
              <a:gd name="connsiteY84" fmla="*/ 173742 h 1138542"/>
              <a:gd name="connsiteX85" fmla="*/ 2438691 w 2820291"/>
              <a:gd name="connsiteY85" fmla="*/ 152142 h 1138542"/>
              <a:gd name="connsiteX86" fmla="*/ 2489091 w 2820291"/>
              <a:gd name="connsiteY86" fmla="*/ 94542 h 1138542"/>
              <a:gd name="connsiteX87" fmla="*/ 2517891 w 2820291"/>
              <a:gd name="connsiteY87" fmla="*/ 51342 h 1138542"/>
              <a:gd name="connsiteX88" fmla="*/ 2532291 w 2820291"/>
              <a:gd name="connsiteY88" fmla="*/ 29742 h 1138542"/>
              <a:gd name="connsiteX89" fmla="*/ 2553891 w 2820291"/>
              <a:gd name="connsiteY89" fmla="*/ 15342 h 1138542"/>
              <a:gd name="connsiteX90" fmla="*/ 2575491 w 2820291"/>
              <a:gd name="connsiteY90" fmla="*/ 8142 h 1138542"/>
              <a:gd name="connsiteX91" fmla="*/ 2611491 w 2820291"/>
              <a:gd name="connsiteY91" fmla="*/ 44142 h 1138542"/>
              <a:gd name="connsiteX92" fmla="*/ 2697891 w 2820291"/>
              <a:gd name="connsiteY92" fmla="*/ 123342 h 1138542"/>
              <a:gd name="connsiteX93" fmla="*/ 2769891 w 2820291"/>
              <a:gd name="connsiteY93" fmla="*/ 202542 h 1138542"/>
              <a:gd name="connsiteX94" fmla="*/ 2798691 w 2820291"/>
              <a:gd name="connsiteY94" fmla="*/ 224142 h 1138542"/>
              <a:gd name="connsiteX95" fmla="*/ 2820291 w 2820291"/>
              <a:gd name="connsiteY95" fmla="*/ 238542 h 1138542"/>
              <a:gd name="connsiteX96" fmla="*/ 2820291 w 2820291"/>
              <a:gd name="connsiteY96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100290 w 2820291"/>
              <a:gd name="connsiteY44" fmla="*/ 771187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3832 w 2820291"/>
              <a:gd name="connsiteY44" fmla="*/ 804892 h 1138542"/>
              <a:gd name="connsiteX45" fmla="*/ 1092291 w 2820291"/>
              <a:gd name="connsiteY45" fmla="*/ 864942 h 1138542"/>
              <a:gd name="connsiteX46" fmla="*/ 1113891 w 2820291"/>
              <a:gd name="connsiteY46" fmla="*/ 900942 h 1138542"/>
              <a:gd name="connsiteX47" fmla="*/ 1142691 w 2820291"/>
              <a:gd name="connsiteY47" fmla="*/ 929742 h 1138542"/>
              <a:gd name="connsiteX48" fmla="*/ 1157091 w 2820291"/>
              <a:gd name="connsiteY48" fmla="*/ 951342 h 1138542"/>
              <a:gd name="connsiteX49" fmla="*/ 1178691 w 2820291"/>
              <a:gd name="connsiteY49" fmla="*/ 958542 h 1138542"/>
              <a:gd name="connsiteX50" fmla="*/ 1214691 w 2820291"/>
              <a:gd name="connsiteY50" fmla="*/ 994542 h 1138542"/>
              <a:gd name="connsiteX51" fmla="*/ 1250691 w 2820291"/>
              <a:gd name="connsiteY51" fmla="*/ 1037742 h 1138542"/>
              <a:gd name="connsiteX52" fmla="*/ 1272291 w 2820291"/>
              <a:gd name="connsiteY52" fmla="*/ 1044942 h 1138542"/>
              <a:gd name="connsiteX53" fmla="*/ 1315491 w 2820291"/>
              <a:gd name="connsiteY53" fmla="*/ 1073742 h 1138542"/>
              <a:gd name="connsiteX54" fmla="*/ 1337091 w 2820291"/>
              <a:gd name="connsiteY54" fmla="*/ 1080942 h 1138542"/>
              <a:gd name="connsiteX55" fmla="*/ 1373091 w 2820291"/>
              <a:gd name="connsiteY55" fmla="*/ 1102542 h 1138542"/>
              <a:gd name="connsiteX56" fmla="*/ 1401891 w 2820291"/>
              <a:gd name="connsiteY56" fmla="*/ 1109742 h 1138542"/>
              <a:gd name="connsiteX57" fmla="*/ 1430691 w 2820291"/>
              <a:gd name="connsiteY57" fmla="*/ 1124142 h 1138542"/>
              <a:gd name="connsiteX58" fmla="*/ 1488291 w 2820291"/>
              <a:gd name="connsiteY58" fmla="*/ 1138542 h 1138542"/>
              <a:gd name="connsiteX59" fmla="*/ 1545891 w 2820291"/>
              <a:gd name="connsiteY59" fmla="*/ 1131342 h 1138542"/>
              <a:gd name="connsiteX60" fmla="*/ 1596291 w 2820291"/>
              <a:gd name="connsiteY60" fmla="*/ 1095342 h 1138542"/>
              <a:gd name="connsiteX61" fmla="*/ 1625091 w 2820291"/>
              <a:gd name="connsiteY61" fmla="*/ 1073742 h 1138542"/>
              <a:gd name="connsiteX62" fmla="*/ 1646691 w 2820291"/>
              <a:gd name="connsiteY62" fmla="*/ 1059342 h 1138542"/>
              <a:gd name="connsiteX63" fmla="*/ 1668291 w 2820291"/>
              <a:gd name="connsiteY63" fmla="*/ 1037742 h 1138542"/>
              <a:gd name="connsiteX64" fmla="*/ 1711491 w 2820291"/>
              <a:gd name="connsiteY64" fmla="*/ 980142 h 1138542"/>
              <a:gd name="connsiteX65" fmla="*/ 1733091 w 2820291"/>
              <a:gd name="connsiteY65" fmla="*/ 951342 h 1138542"/>
              <a:gd name="connsiteX66" fmla="*/ 1783491 w 2820291"/>
              <a:gd name="connsiteY66" fmla="*/ 929742 h 1138542"/>
              <a:gd name="connsiteX67" fmla="*/ 1970691 w 2820291"/>
              <a:gd name="connsiteY67" fmla="*/ 936942 h 1138542"/>
              <a:gd name="connsiteX68" fmla="*/ 1999491 w 2820291"/>
              <a:gd name="connsiteY68" fmla="*/ 908142 h 1138542"/>
              <a:gd name="connsiteX69" fmla="*/ 2035491 w 2820291"/>
              <a:gd name="connsiteY69" fmla="*/ 864942 h 1138542"/>
              <a:gd name="connsiteX70" fmla="*/ 2057091 w 2820291"/>
              <a:gd name="connsiteY70" fmla="*/ 850542 h 1138542"/>
              <a:gd name="connsiteX71" fmla="*/ 2107491 w 2820291"/>
              <a:gd name="connsiteY71" fmla="*/ 792942 h 1138542"/>
              <a:gd name="connsiteX72" fmla="*/ 2150691 w 2820291"/>
              <a:gd name="connsiteY72" fmla="*/ 742542 h 1138542"/>
              <a:gd name="connsiteX73" fmla="*/ 2179491 w 2820291"/>
              <a:gd name="connsiteY73" fmla="*/ 677742 h 1138542"/>
              <a:gd name="connsiteX74" fmla="*/ 2193891 w 2820291"/>
              <a:gd name="connsiteY74" fmla="*/ 656142 h 1138542"/>
              <a:gd name="connsiteX75" fmla="*/ 2208291 w 2820291"/>
              <a:gd name="connsiteY75" fmla="*/ 612942 h 1138542"/>
              <a:gd name="connsiteX76" fmla="*/ 2237091 w 2820291"/>
              <a:gd name="connsiteY76" fmla="*/ 555342 h 1138542"/>
              <a:gd name="connsiteX77" fmla="*/ 2251491 w 2820291"/>
              <a:gd name="connsiteY77" fmla="*/ 512142 h 1138542"/>
              <a:gd name="connsiteX78" fmla="*/ 2273091 w 2820291"/>
              <a:gd name="connsiteY78" fmla="*/ 476142 h 1138542"/>
              <a:gd name="connsiteX79" fmla="*/ 2294691 w 2820291"/>
              <a:gd name="connsiteY79" fmla="*/ 418542 h 1138542"/>
              <a:gd name="connsiteX80" fmla="*/ 2309091 w 2820291"/>
              <a:gd name="connsiteY80" fmla="*/ 382542 h 1138542"/>
              <a:gd name="connsiteX81" fmla="*/ 2345091 w 2820291"/>
              <a:gd name="connsiteY81" fmla="*/ 324942 h 1138542"/>
              <a:gd name="connsiteX82" fmla="*/ 2388291 w 2820291"/>
              <a:gd name="connsiteY82" fmla="*/ 224142 h 1138542"/>
              <a:gd name="connsiteX83" fmla="*/ 2431491 w 2820291"/>
              <a:gd name="connsiteY83" fmla="*/ 173742 h 1138542"/>
              <a:gd name="connsiteX84" fmla="*/ 2438691 w 2820291"/>
              <a:gd name="connsiteY84" fmla="*/ 152142 h 1138542"/>
              <a:gd name="connsiteX85" fmla="*/ 2489091 w 2820291"/>
              <a:gd name="connsiteY85" fmla="*/ 94542 h 1138542"/>
              <a:gd name="connsiteX86" fmla="*/ 2517891 w 2820291"/>
              <a:gd name="connsiteY86" fmla="*/ 51342 h 1138542"/>
              <a:gd name="connsiteX87" fmla="*/ 2532291 w 2820291"/>
              <a:gd name="connsiteY87" fmla="*/ 29742 h 1138542"/>
              <a:gd name="connsiteX88" fmla="*/ 2553891 w 2820291"/>
              <a:gd name="connsiteY88" fmla="*/ 15342 h 1138542"/>
              <a:gd name="connsiteX89" fmla="*/ 2575491 w 2820291"/>
              <a:gd name="connsiteY89" fmla="*/ 8142 h 1138542"/>
              <a:gd name="connsiteX90" fmla="*/ 2611491 w 2820291"/>
              <a:gd name="connsiteY90" fmla="*/ 44142 h 1138542"/>
              <a:gd name="connsiteX91" fmla="*/ 2697891 w 2820291"/>
              <a:gd name="connsiteY91" fmla="*/ 123342 h 1138542"/>
              <a:gd name="connsiteX92" fmla="*/ 2769891 w 2820291"/>
              <a:gd name="connsiteY92" fmla="*/ 202542 h 1138542"/>
              <a:gd name="connsiteX93" fmla="*/ 2798691 w 2820291"/>
              <a:gd name="connsiteY93" fmla="*/ 224142 h 1138542"/>
              <a:gd name="connsiteX94" fmla="*/ 2820291 w 2820291"/>
              <a:gd name="connsiteY94" fmla="*/ 238542 h 1138542"/>
              <a:gd name="connsiteX95" fmla="*/ 2820291 w 2820291"/>
              <a:gd name="connsiteY95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7055 w 2820291"/>
              <a:gd name="connsiteY43" fmla="*/ 802533 h 1138542"/>
              <a:gd name="connsiteX44" fmla="*/ 1092291 w 2820291"/>
              <a:gd name="connsiteY44" fmla="*/ 864942 h 1138542"/>
              <a:gd name="connsiteX45" fmla="*/ 1113891 w 2820291"/>
              <a:gd name="connsiteY45" fmla="*/ 900942 h 1138542"/>
              <a:gd name="connsiteX46" fmla="*/ 1142691 w 2820291"/>
              <a:gd name="connsiteY46" fmla="*/ 929742 h 1138542"/>
              <a:gd name="connsiteX47" fmla="*/ 1157091 w 2820291"/>
              <a:gd name="connsiteY47" fmla="*/ 951342 h 1138542"/>
              <a:gd name="connsiteX48" fmla="*/ 1178691 w 2820291"/>
              <a:gd name="connsiteY48" fmla="*/ 958542 h 1138542"/>
              <a:gd name="connsiteX49" fmla="*/ 1214691 w 2820291"/>
              <a:gd name="connsiteY49" fmla="*/ 994542 h 1138542"/>
              <a:gd name="connsiteX50" fmla="*/ 1250691 w 2820291"/>
              <a:gd name="connsiteY50" fmla="*/ 1037742 h 1138542"/>
              <a:gd name="connsiteX51" fmla="*/ 1272291 w 2820291"/>
              <a:gd name="connsiteY51" fmla="*/ 1044942 h 1138542"/>
              <a:gd name="connsiteX52" fmla="*/ 1315491 w 2820291"/>
              <a:gd name="connsiteY52" fmla="*/ 1073742 h 1138542"/>
              <a:gd name="connsiteX53" fmla="*/ 1337091 w 2820291"/>
              <a:gd name="connsiteY53" fmla="*/ 1080942 h 1138542"/>
              <a:gd name="connsiteX54" fmla="*/ 1373091 w 2820291"/>
              <a:gd name="connsiteY54" fmla="*/ 1102542 h 1138542"/>
              <a:gd name="connsiteX55" fmla="*/ 1401891 w 2820291"/>
              <a:gd name="connsiteY55" fmla="*/ 1109742 h 1138542"/>
              <a:gd name="connsiteX56" fmla="*/ 1430691 w 2820291"/>
              <a:gd name="connsiteY56" fmla="*/ 1124142 h 1138542"/>
              <a:gd name="connsiteX57" fmla="*/ 1488291 w 2820291"/>
              <a:gd name="connsiteY57" fmla="*/ 1138542 h 1138542"/>
              <a:gd name="connsiteX58" fmla="*/ 1545891 w 2820291"/>
              <a:gd name="connsiteY58" fmla="*/ 1131342 h 1138542"/>
              <a:gd name="connsiteX59" fmla="*/ 1596291 w 2820291"/>
              <a:gd name="connsiteY59" fmla="*/ 1095342 h 1138542"/>
              <a:gd name="connsiteX60" fmla="*/ 1625091 w 2820291"/>
              <a:gd name="connsiteY60" fmla="*/ 1073742 h 1138542"/>
              <a:gd name="connsiteX61" fmla="*/ 1646691 w 2820291"/>
              <a:gd name="connsiteY61" fmla="*/ 1059342 h 1138542"/>
              <a:gd name="connsiteX62" fmla="*/ 1668291 w 2820291"/>
              <a:gd name="connsiteY62" fmla="*/ 1037742 h 1138542"/>
              <a:gd name="connsiteX63" fmla="*/ 1711491 w 2820291"/>
              <a:gd name="connsiteY63" fmla="*/ 980142 h 1138542"/>
              <a:gd name="connsiteX64" fmla="*/ 1733091 w 2820291"/>
              <a:gd name="connsiteY64" fmla="*/ 951342 h 1138542"/>
              <a:gd name="connsiteX65" fmla="*/ 1783491 w 2820291"/>
              <a:gd name="connsiteY65" fmla="*/ 929742 h 1138542"/>
              <a:gd name="connsiteX66" fmla="*/ 1970691 w 2820291"/>
              <a:gd name="connsiteY66" fmla="*/ 936942 h 1138542"/>
              <a:gd name="connsiteX67" fmla="*/ 1999491 w 2820291"/>
              <a:gd name="connsiteY67" fmla="*/ 908142 h 1138542"/>
              <a:gd name="connsiteX68" fmla="*/ 2035491 w 2820291"/>
              <a:gd name="connsiteY68" fmla="*/ 864942 h 1138542"/>
              <a:gd name="connsiteX69" fmla="*/ 2057091 w 2820291"/>
              <a:gd name="connsiteY69" fmla="*/ 850542 h 1138542"/>
              <a:gd name="connsiteX70" fmla="*/ 2107491 w 2820291"/>
              <a:gd name="connsiteY70" fmla="*/ 792942 h 1138542"/>
              <a:gd name="connsiteX71" fmla="*/ 2150691 w 2820291"/>
              <a:gd name="connsiteY71" fmla="*/ 742542 h 1138542"/>
              <a:gd name="connsiteX72" fmla="*/ 2179491 w 2820291"/>
              <a:gd name="connsiteY72" fmla="*/ 677742 h 1138542"/>
              <a:gd name="connsiteX73" fmla="*/ 2193891 w 2820291"/>
              <a:gd name="connsiteY73" fmla="*/ 656142 h 1138542"/>
              <a:gd name="connsiteX74" fmla="*/ 2208291 w 2820291"/>
              <a:gd name="connsiteY74" fmla="*/ 612942 h 1138542"/>
              <a:gd name="connsiteX75" fmla="*/ 2237091 w 2820291"/>
              <a:gd name="connsiteY75" fmla="*/ 555342 h 1138542"/>
              <a:gd name="connsiteX76" fmla="*/ 2251491 w 2820291"/>
              <a:gd name="connsiteY76" fmla="*/ 512142 h 1138542"/>
              <a:gd name="connsiteX77" fmla="*/ 2273091 w 2820291"/>
              <a:gd name="connsiteY77" fmla="*/ 476142 h 1138542"/>
              <a:gd name="connsiteX78" fmla="*/ 2294691 w 2820291"/>
              <a:gd name="connsiteY78" fmla="*/ 418542 h 1138542"/>
              <a:gd name="connsiteX79" fmla="*/ 2309091 w 2820291"/>
              <a:gd name="connsiteY79" fmla="*/ 382542 h 1138542"/>
              <a:gd name="connsiteX80" fmla="*/ 2345091 w 2820291"/>
              <a:gd name="connsiteY80" fmla="*/ 324942 h 1138542"/>
              <a:gd name="connsiteX81" fmla="*/ 2388291 w 2820291"/>
              <a:gd name="connsiteY81" fmla="*/ 224142 h 1138542"/>
              <a:gd name="connsiteX82" fmla="*/ 2431491 w 2820291"/>
              <a:gd name="connsiteY82" fmla="*/ 173742 h 1138542"/>
              <a:gd name="connsiteX83" fmla="*/ 2438691 w 2820291"/>
              <a:gd name="connsiteY83" fmla="*/ 152142 h 1138542"/>
              <a:gd name="connsiteX84" fmla="*/ 2489091 w 2820291"/>
              <a:gd name="connsiteY84" fmla="*/ 94542 h 1138542"/>
              <a:gd name="connsiteX85" fmla="*/ 2517891 w 2820291"/>
              <a:gd name="connsiteY85" fmla="*/ 51342 h 1138542"/>
              <a:gd name="connsiteX86" fmla="*/ 2532291 w 2820291"/>
              <a:gd name="connsiteY86" fmla="*/ 29742 h 1138542"/>
              <a:gd name="connsiteX87" fmla="*/ 2553891 w 2820291"/>
              <a:gd name="connsiteY87" fmla="*/ 15342 h 1138542"/>
              <a:gd name="connsiteX88" fmla="*/ 2575491 w 2820291"/>
              <a:gd name="connsiteY88" fmla="*/ 8142 h 1138542"/>
              <a:gd name="connsiteX89" fmla="*/ 2611491 w 2820291"/>
              <a:gd name="connsiteY89" fmla="*/ 44142 h 1138542"/>
              <a:gd name="connsiteX90" fmla="*/ 2697891 w 2820291"/>
              <a:gd name="connsiteY90" fmla="*/ 123342 h 1138542"/>
              <a:gd name="connsiteX91" fmla="*/ 2769891 w 2820291"/>
              <a:gd name="connsiteY91" fmla="*/ 202542 h 1138542"/>
              <a:gd name="connsiteX92" fmla="*/ 2798691 w 2820291"/>
              <a:gd name="connsiteY92" fmla="*/ 224142 h 1138542"/>
              <a:gd name="connsiteX93" fmla="*/ 2820291 w 2820291"/>
              <a:gd name="connsiteY93" fmla="*/ 238542 h 1138542"/>
              <a:gd name="connsiteX94" fmla="*/ 2820291 w 2820291"/>
              <a:gd name="connsiteY94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  <a:gd name="connsiteX0" fmla="*/ 5091 w 2820291"/>
              <a:gd name="connsiteY0" fmla="*/ 958542 h 1138542"/>
              <a:gd name="connsiteX1" fmla="*/ 26691 w 2820291"/>
              <a:gd name="connsiteY1" fmla="*/ 900942 h 1138542"/>
              <a:gd name="connsiteX2" fmla="*/ 41091 w 2820291"/>
              <a:gd name="connsiteY2" fmla="*/ 879342 h 1138542"/>
              <a:gd name="connsiteX3" fmla="*/ 69891 w 2820291"/>
              <a:gd name="connsiteY3" fmla="*/ 821742 h 1138542"/>
              <a:gd name="connsiteX4" fmla="*/ 84291 w 2820291"/>
              <a:gd name="connsiteY4" fmla="*/ 792942 h 1138542"/>
              <a:gd name="connsiteX5" fmla="*/ 98691 w 2820291"/>
              <a:gd name="connsiteY5" fmla="*/ 756942 h 1138542"/>
              <a:gd name="connsiteX6" fmla="*/ 105891 w 2820291"/>
              <a:gd name="connsiteY6" fmla="*/ 735342 h 1138542"/>
              <a:gd name="connsiteX7" fmla="*/ 120291 w 2820291"/>
              <a:gd name="connsiteY7" fmla="*/ 706542 h 1138542"/>
              <a:gd name="connsiteX8" fmla="*/ 134691 w 2820291"/>
              <a:gd name="connsiteY8" fmla="*/ 663342 h 1138542"/>
              <a:gd name="connsiteX9" fmla="*/ 141891 w 2820291"/>
              <a:gd name="connsiteY9" fmla="*/ 641742 h 1138542"/>
              <a:gd name="connsiteX10" fmla="*/ 163491 w 2820291"/>
              <a:gd name="connsiteY10" fmla="*/ 605742 h 1138542"/>
              <a:gd name="connsiteX11" fmla="*/ 170691 w 2820291"/>
              <a:gd name="connsiteY11" fmla="*/ 584142 h 1138542"/>
              <a:gd name="connsiteX12" fmla="*/ 206691 w 2820291"/>
              <a:gd name="connsiteY12" fmla="*/ 533742 h 1138542"/>
              <a:gd name="connsiteX13" fmla="*/ 221091 w 2820291"/>
              <a:gd name="connsiteY13" fmla="*/ 512142 h 1138542"/>
              <a:gd name="connsiteX14" fmla="*/ 242691 w 2820291"/>
              <a:gd name="connsiteY14" fmla="*/ 490542 h 1138542"/>
              <a:gd name="connsiteX15" fmla="*/ 264291 w 2820291"/>
              <a:gd name="connsiteY15" fmla="*/ 461742 h 1138542"/>
              <a:gd name="connsiteX16" fmla="*/ 307491 w 2820291"/>
              <a:gd name="connsiteY16" fmla="*/ 425742 h 1138542"/>
              <a:gd name="connsiteX17" fmla="*/ 350691 w 2820291"/>
              <a:gd name="connsiteY17" fmla="*/ 389742 h 1138542"/>
              <a:gd name="connsiteX18" fmla="*/ 372291 w 2820291"/>
              <a:gd name="connsiteY18" fmla="*/ 396942 h 1138542"/>
              <a:gd name="connsiteX19" fmla="*/ 422691 w 2820291"/>
              <a:gd name="connsiteY19" fmla="*/ 454542 h 1138542"/>
              <a:gd name="connsiteX20" fmla="*/ 437091 w 2820291"/>
              <a:gd name="connsiteY20" fmla="*/ 476142 h 1138542"/>
              <a:gd name="connsiteX21" fmla="*/ 451491 w 2820291"/>
              <a:gd name="connsiteY21" fmla="*/ 497742 h 1138542"/>
              <a:gd name="connsiteX22" fmla="*/ 473091 w 2820291"/>
              <a:gd name="connsiteY22" fmla="*/ 562542 h 1138542"/>
              <a:gd name="connsiteX23" fmla="*/ 480291 w 2820291"/>
              <a:gd name="connsiteY23" fmla="*/ 584142 h 1138542"/>
              <a:gd name="connsiteX24" fmla="*/ 494691 w 2820291"/>
              <a:gd name="connsiteY24" fmla="*/ 605742 h 1138542"/>
              <a:gd name="connsiteX25" fmla="*/ 523491 w 2820291"/>
              <a:gd name="connsiteY25" fmla="*/ 663342 h 1138542"/>
              <a:gd name="connsiteX26" fmla="*/ 537891 w 2820291"/>
              <a:gd name="connsiteY26" fmla="*/ 706542 h 1138542"/>
              <a:gd name="connsiteX27" fmla="*/ 581091 w 2820291"/>
              <a:gd name="connsiteY27" fmla="*/ 720942 h 1138542"/>
              <a:gd name="connsiteX28" fmla="*/ 609891 w 2820291"/>
              <a:gd name="connsiteY28" fmla="*/ 713742 h 1138542"/>
              <a:gd name="connsiteX29" fmla="*/ 674691 w 2820291"/>
              <a:gd name="connsiteY29" fmla="*/ 663342 h 1138542"/>
              <a:gd name="connsiteX30" fmla="*/ 689091 w 2820291"/>
              <a:gd name="connsiteY30" fmla="*/ 641742 h 1138542"/>
              <a:gd name="connsiteX31" fmla="*/ 710691 w 2820291"/>
              <a:gd name="connsiteY31" fmla="*/ 612942 h 1138542"/>
              <a:gd name="connsiteX32" fmla="*/ 739491 w 2820291"/>
              <a:gd name="connsiteY32" fmla="*/ 569742 h 1138542"/>
              <a:gd name="connsiteX33" fmla="*/ 753891 w 2820291"/>
              <a:gd name="connsiteY33" fmla="*/ 548142 h 1138542"/>
              <a:gd name="connsiteX34" fmla="*/ 775491 w 2820291"/>
              <a:gd name="connsiteY34" fmla="*/ 504942 h 1138542"/>
              <a:gd name="connsiteX35" fmla="*/ 811491 w 2820291"/>
              <a:gd name="connsiteY35" fmla="*/ 512142 h 1138542"/>
              <a:gd name="connsiteX36" fmla="*/ 854691 w 2820291"/>
              <a:gd name="connsiteY36" fmla="*/ 562542 h 1138542"/>
              <a:gd name="connsiteX37" fmla="*/ 876291 w 2820291"/>
              <a:gd name="connsiteY37" fmla="*/ 576942 h 1138542"/>
              <a:gd name="connsiteX38" fmla="*/ 941091 w 2820291"/>
              <a:gd name="connsiteY38" fmla="*/ 634542 h 1138542"/>
              <a:gd name="connsiteX39" fmla="*/ 948291 w 2820291"/>
              <a:gd name="connsiteY39" fmla="*/ 656142 h 1138542"/>
              <a:gd name="connsiteX40" fmla="*/ 991491 w 2820291"/>
              <a:gd name="connsiteY40" fmla="*/ 706542 h 1138542"/>
              <a:gd name="connsiteX41" fmla="*/ 1034691 w 2820291"/>
              <a:gd name="connsiteY41" fmla="*/ 778542 h 1138542"/>
              <a:gd name="connsiteX42" fmla="*/ 1063491 w 2820291"/>
              <a:gd name="connsiteY42" fmla="*/ 836142 h 1138542"/>
              <a:gd name="connsiteX43" fmla="*/ 1092291 w 2820291"/>
              <a:gd name="connsiteY43" fmla="*/ 864942 h 1138542"/>
              <a:gd name="connsiteX44" fmla="*/ 1113891 w 2820291"/>
              <a:gd name="connsiteY44" fmla="*/ 900942 h 1138542"/>
              <a:gd name="connsiteX45" fmla="*/ 1142691 w 2820291"/>
              <a:gd name="connsiteY45" fmla="*/ 929742 h 1138542"/>
              <a:gd name="connsiteX46" fmla="*/ 1157091 w 2820291"/>
              <a:gd name="connsiteY46" fmla="*/ 951342 h 1138542"/>
              <a:gd name="connsiteX47" fmla="*/ 1178691 w 2820291"/>
              <a:gd name="connsiteY47" fmla="*/ 958542 h 1138542"/>
              <a:gd name="connsiteX48" fmla="*/ 1214691 w 2820291"/>
              <a:gd name="connsiteY48" fmla="*/ 994542 h 1138542"/>
              <a:gd name="connsiteX49" fmla="*/ 1250691 w 2820291"/>
              <a:gd name="connsiteY49" fmla="*/ 1037742 h 1138542"/>
              <a:gd name="connsiteX50" fmla="*/ 1272291 w 2820291"/>
              <a:gd name="connsiteY50" fmla="*/ 1044942 h 1138542"/>
              <a:gd name="connsiteX51" fmla="*/ 1315491 w 2820291"/>
              <a:gd name="connsiteY51" fmla="*/ 1073742 h 1138542"/>
              <a:gd name="connsiteX52" fmla="*/ 1337091 w 2820291"/>
              <a:gd name="connsiteY52" fmla="*/ 1080942 h 1138542"/>
              <a:gd name="connsiteX53" fmla="*/ 1373091 w 2820291"/>
              <a:gd name="connsiteY53" fmla="*/ 1102542 h 1138542"/>
              <a:gd name="connsiteX54" fmla="*/ 1401891 w 2820291"/>
              <a:gd name="connsiteY54" fmla="*/ 1109742 h 1138542"/>
              <a:gd name="connsiteX55" fmla="*/ 1430691 w 2820291"/>
              <a:gd name="connsiteY55" fmla="*/ 1124142 h 1138542"/>
              <a:gd name="connsiteX56" fmla="*/ 1488291 w 2820291"/>
              <a:gd name="connsiteY56" fmla="*/ 1138542 h 1138542"/>
              <a:gd name="connsiteX57" fmla="*/ 1545891 w 2820291"/>
              <a:gd name="connsiteY57" fmla="*/ 1131342 h 1138542"/>
              <a:gd name="connsiteX58" fmla="*/ 1596291 w 2820291"/>
              <a:gd name="connsiteY58" fmla="*/ 1095342 h 1138542"/>
              <a:gd name="connsiteX59" fmla="*/ 1625091 w 2820291"/>
              <a:gd name="connsiteY59" fmla="*/ 1073742 h 1138542"/>
              <a:gd name="connsiteX60" fmla="*/ 1646691 w 2820291"/>
              <a:gd name="connsiteY60" fmla="*/ 1059342 h 1138542"/>
              <a:gd name="connsiteX61" fmla="*/ 1668291 w 2820291"/>
              <a:gd name="connsiteY61" fmla="*/ 1037742 h 1138542"/>
              <a:gd name="connsiteX62" fmla="*/ 1711491 w 2820291"/>
              <a:gd name="connsiteY62" fmla="*/ 980142 h 1138542"/>
              <a:gd name="connsiteX63" fmla="*/ 1733091 w 2820291"/>
              <a:gd name="connsiteY63" fmla="*/ 951342 h 1138542"/>
              <a:gd name="connsiteX64" fmla="*/ 1783491 w 2820291"/>
              <a:gd name="connsiteY64" fmla="*/ 929742 h 1138542"/>
              <a:gd name="connsiteX65" fmla="*/ 1970691 w 2820291"/>
              <a:gd name="connsiteY65" fmla="*/ 936942 h 1138542"/>
              <a:gd name="connsiteX66" fmla="*/ 1999491 w 2820291"/>
              <a:gd name="connsiteY66" fmla="*/ 908142 h 1138542"/>
              <a:gd name="connsiteX67" fmla="*/ 2035491 w 2820291"/>
              <a:gd name="connsiteY67" fmla="*/ 864942 h 1138542"/>
              <a:gd name="connsiteX68" fmla="*/ 2057091 w 2820291"/>
              <a:gd name="connsiteY68" fmla="*/ 850542 h 1138542"/>
              <a:gd name="connsiteX69" fmla="*/ 2107491 w 2820291"/>
              <a:gd name="connsiteY69" fmla="*/ 792942 h 1138542"/>
              <a:gd name="connsiteX70" fmla="*/ 2150691 w 2820291"/>
              <a:gd name="connsiteY70" fmla="*/ 742542 h 1138542"/>
              <a:gd name="connsiteX71" fmla="*/ 2179491 w 2820291"/>
              <a:gd name="connsiteY71" fmla="*/ 677742 h 1138542"/>
              <a:gd name="connsiteX72" fmla="*/ 2193891 w 2820291"/>
              <a:gd name="connsiteY72" fmla="*/ 656142 h 1138542"/>
              <a:gd name="connsiteX73" fmla="*/ 2208291 w 2820291"/>
              <a:gd name="connsiteY73" fmla="*/ 612942 h 1138542"/>
              <a:gd name="connsiteX74" fmla="*/ 2237091 w 2820291"/>
              <a:gd name="connsiteY74" fmla="*/ 555342 h 1138542"/>
              <a:gd name="connsiteX75" fmla="*/ 2251491 w 2820291"/>
              <a:gd name="connsiteY75" fmla="*/ 512142 h 1138542"/>
              <a:gd name="connsiteX76" fmla="*/ 2273091 w 2820291"/>
              <a:gd name="connsiteY76" fmla="*/ 476142 h 1138542"/>
              <a:gd name="connsiteX77" fmla="*/ 2294691 w 2820291"/>
              <a:gd name="connsiteY77" fmla="*/ 418542 h 1138542"/>
              <a:gd name="connsiteX78" fmla="*/ 2309091 w 2820291"/>
              <a:gd name="connsiteY78" fmla="*/ 382542 h 1138542"/>
              <a:gd name="connsiteX79" fmla="*/ 2345091 w 2820291"/>
              <a:gd name="connsiteY79" fmla="*/ 324942 h 1138542"/>
              <a:gd name="connsiteX80" fmla="*/ 2388291 w 2820291"/>
              <a:gd name="connsiteY80" fmla="*/ 224142 h 1138542"/>
              <a:gd name="connsiteX81" fmla="*/ 2431491 w 2820291"/>
              <a:gd name="connsiteY81" fmla="*/ 173742 h 1138542"/>
              <a:gd name="connsiteX82" fmla="*/ 2438691 w 2820291"/>
              <a:gd name="connsiteY82" fmla="*/ 152142 h 1138542"/>
              <a:gd name="connsiteX83" fmla="*/ 2489091 w 2820291"/>
              <a:gd name="connsiteY83" fmla="*/ 94542 h 1138542"/>
              <a:gd name="connsiteX84" fmla="*/ 2517891 w 2820291"/>
              <a:gd name="connsiteY84" fmla="*/ 51342 h 1138542"/>
              <a:gd name="connsiteX85" fmla="*/ 2532291 w 2820291"/>
              <a:gd name="connsiteY85" fmla="*/ 29742 h 1138542"/>
              <a:gd name="connsiteX86" fmla="*/ 2553891 w 2820291"/>
              <a:gd name="connsiteY86" fmla="*/ 15342 h 1138542"/>
              <a:gd name="connsiteX87" fmla="*/ 2575491 w 2820291"/>
              <a:gd name="connsiteY87" fmla="*/ 8142 h 1138542"/>
              <a:gd name="connsiteX88" fmla="*/ 2611491 w 2820291"/>
              <a:gd name="connsiteY88" fmla="*/ 44142 h 1138542"/>
              <a:gd name="connsiteX89" fmla="*/ 2697891 w 2820291"/>
              <a:gd name="connsiteY89" fmla="*/ 123342 h 1138542"/>
              <a:gd name="connsiteX90" fmla="*/ 2769891 w 2820291"/>
              <a:gd name="connsiteY90" fmla="*/ 202542 h 1138542"/>
              <a:gd name="connsiteX91" fmla="*/ 2798691 w 2820291"/>
              <a:gd name="connsiteY91" fmla="*/ 224142 h 1138542"/>
              <a:gd name="connsiteX92" fmla="*/ 2820291 w 2820291"/>
              <a:gd name="connsiteY92" fmla="*/ 238542 h 1138542"/>
              <a:gd name="connsiteX93" fmla="*/ 2820291 w 2820291"/>
              <a:gd name="connsiteY93" fmla="*/ 245742 h 113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820291" h="1138542">
                <a:moveTo>
                  <a:pt x="5091" y="958542"/>
                </a:moveTo>
                <a:cubicBezTo>
                  <a:pt x="38862" y="907886"/>
                  <a:pt x="0" y="972118"/>
                  <a:pt x="26691" y="900942"/>
                </a:cubicBezTo>
                <a:cubicBezTo>
                  <a:pt x="29729" y="892840"/>
                  <a:pt x="36947" y="886939"/>
                  <a:pt x="41091" y="879342"/>
                </a:cubicBezTo>
                <a:cubicBezTo>
                  <a:pt x="51370" y="860497"/>
                  <a:pt x="60291" y="840942"/>
                  <a:pt x="69891" y="821742"/>
                </a:cubicBezTo>
                <a:cubicBezTo>
                  <a:pt x="74691" y="812142"/>
                  <a:pt x="80305" y="802907"/>
                  <a:pt x="84291" y="792942"/>
                </a:cubicBezTo>
                <a:cubicBezTo>
                  <a:pt x="89091" y="780942"/>
                  <a:pt x="94153" y="769043"/>
                  <a:pt x="98691" y="756942"/>
                </a:cubicBezTo>
                <a:cubicBezTo>
                  <a:pt x="101356" y="749836"/>
                  <a:pt x="102901" y="742318"/>
                  <a:pt x="105891" y="735342"/>
                </a:cubicBezTo>
                <a:cubicBezTo>
                  <a:pt x="110119" y="725477"/>
                  <a:pt x="116305" y="716507"/>
                  <a:pt x="120291" y="706542"/>
                </a:cubicBezTo>
                <a:cubicBezTo>
                  <a:pt x="125928" y="692449"/>
                  <a:pt x="129891" y="677742"/>
                  <a:pt x="134691" y="663342"/>
                </a:cubicBezTo>
                <a:cubicBezTo>
                  <a:pt x="137091" y="656142"/>
                  <a:pt x="137986" y="648250"/>
                  <a:pt x="141891" y="641742"/>
                </a:cubicBezTo>
                <a:cubicBezTo>
                  <a:pt x="149091" y="629742"/>
                  <a:pt x="157233" y="618259"/>
                  <a:pt x="163491" y="605742"/>
                </a:cubicBezTo>
                <a:cubicBezTo>
                  <a:pt x="166885" y="598954"/>
                  <a:pt x="167297" y="590930"/>
                  <a:pt x="170691" y="584142"/>
                </a:cubicBezTo>
                <a:cubicBezTo>
                  <a:pt x="176347" y="572830"/>
                  <a:pt x="201255" y="541352"/>
                  <a:pt x="206691" y="533742"/>
                </a:cubicBezTo>
                <a:cubicBezTo>
                  <a:pt x="211721" y="526701"/>
                  <a:pt x="215551" y="518790"/>
                  <a:pt x="221091" y="512142"/>
                </a:cubicBezTo>
                <a:cubicBezTo>
                  <a:pt x="227610" y="504320"/>
                  <a:pt x="236064" y="498273"/>
                  <a:pt x="242691" y="490542"/>
                </a:cubicBezTo>
                <a:cubicBezTo>
                  <a:pt x="250500" y="481431"/>
                  <a:pt x="256482" y="470853"/>
                  <a:pt x="264291" y="461742"/>
                </a:cubicBezTo>
                <a:cubicBezTo>
                  <a:pt x="295843" y="424931"/>
                  <a:pt x="274161" y="453517"/>
                  <a:pt x="307491" y="425742"/>
                </a:cubicBezTo>
                <a:cubicBezTo>
                  <a:pt x="362929" y="379544"/>
                  <a:pt x="297062" y="425494"/>
                  <a:pt x="350691" y="389742"/>
                </a:cubicBezTo>
                <a:cubicBezTo>
                  <a:pt x="357891" y="392142"/>
                  <a:pt x="365503" y="393548"/>
                  <a:pt x="372291" y="396942"/>
                </a:cubicBezTo>
                <a:cubicBezTo>
                  <a:pt x="402291" y="411942"/>
                  <a:pt x="401091" y="422142"/>
                  <a:pt x="422691" y="454542"/>
                </a:cubicBezTo>
                <a:lnTo>
                  <a:pt x="437091" y="476142"/>
                </a:lnTo>
                <a:cubicBezTo>
                  <a:pt x="441891" y="483342"/>
                  <a:pt x="448755" y="489533"/>
                  <a:pt x="451491" y="497742"/>
                </a:cubicBezTo>
                <a:lnTo>
                  <a:pt x="473091" y="562542"/>
                </a:lnTo>
                <a:cubicBezTo>
                  <a:pt x="475491" y="569742"/>
                  <a:pt x="476081" y="577827"/>
                  <a:pt x="480291" y="584142"/>
                </a:cubicBezTo>
                <a:cubicBezTo>
                  <a:pt x="485091" y="591342"/>
                  <a:pt x="490547" y="598145"/>
                  <a:pt x="494691" y="605742"/>
                </a:cubicBezTo>
                <a:cubicBezTo>
                  <a:pt x="504970" y="624587"/>
                  <a:pt x="516703" y="642977"/>
                  <a:pt x="523491" y="663342"/>
                </a:cubicBezTo>
                <a:cubicBezTo>
                  <a:pt x="528291" y="677742"/>
                  <a:pt x="523491" y="701742"/>
                  <a:pt x="537891" y="706542"/>
                </a:cubicBezTo>
                <a:lnTo>
                  <a:pt x="581091" y="720942"/>
                </a:lnTo>
                <a:cubicBezTo>
                  <a:pt x="590691" y="718542"/>
                  <a:pt x="601040" y="718167"/>
                  <a:pt x="609891" y="713742"/>
                </a:cubicBezTo>
                <a:cubicBezTo>
                  <a:pt x="632828" y="702273"/>
                  <a:pt x="657760" y="683660"/>
                  <a:pt x="674691" y="663342"/>
                </a:cubicBezTo>
                <a:cubicBezTo>
                  <a:pt x="680231" y="656694"/>
                  <a:pt x="684061" y="648783"/>
                  <a:pt x="689091" y="641742"/>
                </a:cubicBezTo>
                <a:cubicBezTo>
                  <a:pt x="696066" y="631977"/>
                  <a:pt x="703809" y="622773"/>
                  <a:pt x="710691" y="612942"/>
                </a:cubicBezTo>
                <a:cubicBezTo>
                  <a:pt x="720616" y="598764"/>
                  <a:pt x="729891" y="584142"/>
                  <a:pt x="739491" y="569742"/>
                </a:cubicBezTo>
                <a:cubicBezTo>
                  <a:pt x="744291" y="562542"/>
                  <a:pt x="751155" y="556351"/>
                  <a:pt x="753891" y="548142"/>
                </a:cubicBezTo>
                <a:cubicBezTo>
                  <a:pt x="763827" y="518333"/>
                  <a:pt x="756881" y="532857"/>
                  <a:pt x="775491" y="504942"/>
                </a:cubicBezTo>
                <a:cubicBezTo>
                  <a:pt x="787491" y="507342"/>
                  <a:pt x="800545" y="506669"/>
                  <a:pt x="811491" y="512142"/>
                </a:cubicBezTo>
                <a:cubicBezTo>
                  <a:pt x="827166" y="519979"/>
                  <a:pt x="843965" y="551816"/>
                  <a:pt x="854691" y="562542"/>
                </a:cubicBezTo>
                <a:cubicBezTo>
                  <a:pt x="860810" y="568661"/>
                  <a:pt x="869823" y="571193"/>
                  <a:pt x="876291" y="576942"/>
                </a:cubicBezTo>
                <a:cubicBezTo>
                  <a:pt x="950269" y="642700"/>
                  <a:pt x="892068" y="601860"/>
                  <a:pt x="941091" y="634542"/>
                </a:cubicBezTo>
                <a:cubicBezTo>
                  <a:pt x="943491" y="641742"/>
                  <a:pt x="944897" y="649354"/>
                  <a:pt x="948291" y="656142"/>
                </a:cubicBezTo>
                <a:cubicBezTo>
                  <a:pt x="959256" y="678073"/>
                  <a:pt x="973776" y="688827"/>
                  <a:pt x="991491" y="706542"/>
                </a:cubicBezTo>
                <a:cubicBezTo>
                  <a:pt x="1023658" y="786961"/>
                  <a:pt x="983477" y="696600"/>
                  <a:pt x="1034691" y="778542"/>
                </a:cubicBezTo>
                <a:cubicBezTo>
                  <a:pt x="1080620" y="845040"/>
                  <a:pt x="1049578" y="800826"/>
                  <a:pt x="1063491" y="836142"/>
                </a:cubicBezTo>
                <a:cubicBezTo>
                  <a:pt x="1073091" y="850542"/>
                  <a:pt x="1083891" y="854142"/>
                  <a:pt x="1092291" y="864942"/>
                </a:cubicBezTo>
                <a:cubicBezTo>
                  <a:pt x="1100883" y="875988"/>
                  <a:pt x="1105299" y="889896"/>
                  <a:pt x="1113891" y="900942"/>
                </a:cubicBezTo>
                <a:cubicBezTo>
                  <a:pt x="1122226" y="911659"/>
                  <a:pt x="1133856" y="919434"/>
                  <a:pt x="1142691" y="929742"/>
                </a:cubicBezTo>
                <a:cubicBezTo>
                  <a:pt x="1148323" y="936312"/>
                  <a:pt x="1150334" y="945936"/>
                  <a:pt x="1157091" y="951342"/>
                </a:cubicBezTo>
                <a:cubicBezTo>
                  <a:pt x="1163017" y="956083"/>
                  <a:pt x="1171491" y="956142"/>
                  <a:pt x="1178691" y="958542"/>
                </a:cubicBezTo>
                <a:cubicBezTo>
                  <a:pt x="1217091" y="1016142"/>
                  <a:pt x="1166691" y="946542"/>
                  <a:pt x="1214691" y="994542"/>
                </a:cubicBezTo>
                <a:cubicBezTo>
                  <a:pt x="1241255" y="1021106"/>
                  <a:pt x="1215305" y="1014151"/>
                  <a:pt x="1250691" y="1037742"/>
                </a:cubicBezTo>
                <a:cubicBezTo>
                  <a:pt x="1257006" y="1041952"/>
                  <a:pt x="1265657" y="1041256"/>
                  <a:pt x="1272291" y="1044942"/>
                </a:cubicBezTo>
                <a:cubicBezTo>
                  <a:pt x="1287420" y="1053347"/>
                  <a:pt x="1299072" y="1068269"/>
                  <a:pt x="1315491" y="1073742"/>
                </a:cubicBezTo>
                <a:cubicBezTo>
                  <a:pt x="1322691" y="1076142"/>
                  <a:pt x="1330303" y="1077548"/>
                  <a:pt x="1337091" y="1080942"/>
                </a:cubicBezTo>
                <a:cubicBezTo>
                  <a:pt x="1349608" y="1087200"/>
                  <a:pt x="1360303" y="1096858"/>
                  <a:pt x="1373091" y="1102542"/>
                </a:cubicBezTo>
                <a:cubicBezTo>
                  <a:pt x="1382134" y="1106561"/>
                  <a:pt x="1392626" y="1106267"/>
                  <a:pt x="1401891" y="1109742"/>
                </a:cubicBezTo>
                <a:cubicBezTo>
                  <a:pt x="1411941" y="1113511"/>
                  <a:pt x="1420509" y="1120748"/>
                  <a:pt x="1430691" y="1124142"/>
                </a:cubicBezTo>
                <a:cubicBezTo>
                  <a:pt x="1449466" y="1130400"/>
                  <a:pt x="1488291" y="1138542"/>
                  <a:pt x="1488291" y="1138542"/>
                </a:cubicBezTo>
                <a:cubicBezTo>
                  <a:pt x="1507491" y="1136142"/>
                  <a:pt x="1527119" y="1136035"/>
                  <a:pt x="1545891" y="1131342"/>
                </a:cubicBezTo>
                <a:cubicBezTo>
                  <a:pt x="1575429" y="1123957"/>
                  <a:pt x="1575041" y="1113556"/>
                  <a:pt x="1596291" y="1095342"/>
                </a:cubicBezTo>
                <a:cubicBezTo>
                  <a:pt x="1605402" y="1087533"/>
                  <a:pt x="1615326" y="1080717"/>
                  <a:pt x="1625091" y="1073742"/>
                </a:cubicBezTo>
                <a:cubicBezTo>
                  <a:pt x="1632132" y="1068712"/>
                  <a:pt x="1640043" y="1064882"/>
                  <a:pt x="1646691" y="1059342"/>
                </a:cubicBezTo>
                <a:cubicBezTo>
                  <a:pt x="1654513" y="1052823"/>
                  <a:pt x="1661843" y="1045623"/>
                  <a:pt x="1668291" y="1037742"/>
                </a:cubicBezTo>
                <a:cubicBezTo>
                  <a:pt x="1683489" y="1019167"/>
                  <a:pt x="1697091" y="999342"/>
                  <a:pt x="1711491" y="980142"/>
                </a:cubicBezTo>
                <a:cubicBezTo>
                  <a:pt x="1718691" y="970542"/>
                  <a:pt x="1722358" y="956709"/>
                  <a:pt x="1733091" y="951342"/>
                </a:cubicBezTo>
                <a:cubicBezTo>
                  <a:pt x="1768679" y="933548"/>
                  <a:pt x="1751709" y="940336"/>
                  <a:pt x="1783491" y="929742"/>
                </a:cubicBezTo>
                <a:cubicBezTo>
                  <a:pt x="1912840" y="957460"/>
                  <a:pt x="1850396" y="956991"/>
                  <a:pt x="1970691" y="936942"/>
                </a:cubicBezTo>
                <a:cubicBezTo>
                  <a:pt x="1980291" y="927342"/>
                  <a:pt x="1990409" y="918233"/>
                  <a:pt x="1999491" y="908142"/>
                </a:cubicBezTo>
                <a:cubicBezTo>
                  <a:pt x="2012030" y="894209"/>
                  <a:pt x="2022237" y="878196"/>
                  <a:pt x="2035491" y="864942"/>
                </a:cubicBezTo>
                <a:cubicBezTo>
                  <a:pt x="2041610" y="858823"/>
                  <a:pt x="2050521" y="856174"/>
                  <a:pt x="2057091" y="850542"/>
                </a:cubicBezTo>
                <a:cubicBezTo>
                  <a:pt x="2098169" y="815332"/>
                  <a:pt x="2074392" y="830769"/>
                  <a:pt x="2107491" y="792942"/>
                </a:cubicBezTo>
                <a:cubicBezTo>
                  <a:pt x="2128158" y="769322"/>
                  <a:pt x="2137844" y="768237"/>
                  <a:pt x="2150691" y="742542"/>
                </a:cubicBezTo>
                <a:cubicBezTo>
                  <a:pt x="2181550" y="680825"/>
                  <a:pt x="2148953" y="731183"/>
                  <a:pt x="2179491" y="677742"/>
                </a:cubicBezTo>
                <a:cubicBezTo>
                  <a:pt x="2183784" y="670229"/>
                  <a:pt x="2190377" y="664050"/>
                  <a:pt x="2193891" y="656142"/>
                </a:cubicBezTo>
                <a:cubicBezTo>
                  <a:pt x="2200056" y="642271"/>
                  <a:pt x="2201503" y="626518"/>
                  <a:pt x="2208291" y="612942"/>
                </a:cubicBezTo>
                <a:cubicBezTo>
                  <a:pt x="2217891" y="593742"/>
                  <a:pt x="2230303" y="575707"/>
                  <a:pt x="2237091" y="555342"/>
                </a:cubicBezTo>
                <a:cubicBezTo>
                  <a:pt x="2241891" y="540942"/>
                  <a:pt x="2245210" y="525960"/>
                  <a:pt x="2251491" y="512142"/>
                </a:cubicBezTo>
                <a:cubicBezTo>
                  <a:pt x="2257282" y="499402"/>
                  <a:pt x="2266833" y="488659"/>
                  <a:pt x="2273091" y="476142"/>
                </a:cubicBezTo>
                <a:cubicBezTo>
                  <a:pt x="2287006" y="448312"/>
                  <a:pt x="2285344" y="443468"/>
                  <a:pt x="2294691" y="418542"/>
                </a:cubicBezTo>
                <a:cubicBezTo>
                  <a:pt x="2299229" y="406441"/>
                  <a:pt x="2303842" y="394352"/>
                  <a:pt x="2309091" y="382542"/>
                </a:cubicBezTo>
                <a:cubicBezTo>
                  <a:pt x="2323467" y="350197"/>
                  <a:pt x="2323078" y="354292"/>
                  <a:pt x="2345091" y="324942"/>
                </a:cubicBezTo>
                <a:cubicBezTo>
                  <a:pt x="2353830" y="289988"/>
                  <a:pt x="2361341" y="251092"/>
                  <a:pt x="2388291" y="224142"/>
                </a:cubicBezTo>
                <a:cubicBezTo>
                  <a:pt x="2418376" y="194057"/>
                  <a:pt x="2403782" y="210688"/>
                  <a:pt x="2431491" y="173742"/>
                </a:cubicBezTo>
                <a:cubicBezTo>
                  <a:pt x="2433891" y="166542"/>
                  <a:pt x="2434926" y="158732"/>
                  <a:pt x="2438691" y="152142"/>
                </a:cubicBezTo>
                <a:cubicBezTo>
                  <a:pt x="2460127" y="114630"/>
                  <a:pt x="2461208" y="129396"/>
                  <a:pt x="2489091" y="94542"/>
                </a:cubicBezTo>
                <a:cubicBezTo>
                  <a:pt x="2499902" y="81028"/>
                  <a:pt x="2508291" y="65742"/>
                  <a:pt x="2517891" y="51342"/>
                </a:cubicBezTo>
                <a:cubicBezTo>
                  <a:pt x="2522691" y="44142"/>
                  <a:pt x="2525091" y="34542"/>
                  <a:pt x="2532291" y="29742"/>
                </a:cubicBezTo>
                <a:cubicBezTo>
                  <a:pt x="2539491" y="24942"/>
                  <a:pt x="2546151" y="19212"/>
                  <a:pt x="2553891" y="15342"/>
                </a:cubicBezTo>
                <a:cubicBezTo>
                  <a:pt x="2560679" y="11948"/>
                  <a:pt x="2568291" y="10542"/>
                  <a:pt x="2575491" y="8142"/>
                </a:cubicBezTo>
                <a:cubicBezTo>
                  <a:pt x="2646038" y="43416"/>
                  <a:pt x="2576177" y="0"/>
                  <a:pt x="2611491" y="44142"/>
                </a:cubicBezTo>
                <a:cubicBezTo>
                  <a:pt x="2678963" y="128482"/>
                  <a:pt x="2639324" y="64775"/>
                  <a:pt x="2697891" y="123342"/>
                </a:cubicBezTo>
                <a:cubicBezTo>
                  <a:pt x="2751812" y="177263"/>
                  <a:pt x="2675238" y="131552"/>
                  <a:pt x="2769891" y="202542"/>
                </a:cubicBezTo>
                <a:cubicBezTo>
                  <a:pt x="2779491" y="209742"/>
                  <a:pt x="2788926" y="217167"/>
                  <a:pt x="2798691" y="224142"/>
                </a:cubicBezTo>
                <a:cubicBezTo>
                  <a:pt x="2805732" y="229172"/>
                  <a:pt x="2814172" y="232423"/>
                  <a:pt x="2820291" y="238542"/>
                </a:cubicBezTo>
                <a:lnTo>
                  <a:pt x="2820291" y="245742"/>
                </a:ln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18" name="Group 21"/>
          <p:cNvGrpSpPr/>
          <p:nvPr/>
        </p:nvGrpSpPr>
        <p:grpSpPr>
          <a:xfrm>
            <a:off x="2571736" y="1365540"/>
            <a:ext cx="4230490" cy="2143140"/>
            <a:chOff x="1294585" y="1081077"/>
            <a:chExt cx="6858839" cy="3316366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2"/>
          <p:cNvSpPr/>
          <p:nvPr/>
        </p:nvSpPr>
        <p:spPr>
          <a:xfrm>
            <a:off x="2791351" y="1500180"/>
            <a:ext cx="3593875" cy="1569187"/>
          </a:xfrm>
          <a:custGeom>
            <a:avLst/>
            <a:gdLst>
              <a:gd name="connsiteX0" fmla="*/ 0 w 6192000"/>
              <a:gd name="connsiteY0" fmla="*/ 2184000 h 2703600"/>
              <a:gd name="connsiteX1" fmla="*/ 691200 w 6192000"/>
              <a:gd name="connsiteY1" fmla="*/ 1219200 h 2703600"/>
              <a:gd name="connsiteX2" fmla="*/ 1656000 w 6192000"/>
              <a:gd name="connsiteY2" fmla="*/ 1305600 h 2703600"/>
              <a:gd name="connsiteX3" fmla="*/ 3304800 w 6192000"/>
              <a:gd name="connsiteY3" fmla="*/ 2565600 h 2703600"/>
              <a:gd name="connsiteX4" fmla="*/ 3895200 w 6192000"/>
              <a:gd name="connsiteY4" fmla="*/ 2133600 h 2703600"/>
              <a:gd name="connsiteX5" fmla="*/ 4305600 w 6192000"/>
              <a:gd name="connsiteY5" fmla="*/ 2162400 h 2703600"/>
              <a:gd name="connsiteX6" fmla="*/ 5652000 w 6192000"/>
              <a:gd name="connsiteY6" fmla="*/ 240000 h 2703600"/>
              <a:gd name="connsiteX7" fmla="*/ 6192000 w 6192000"/>
              <a:gd name="connsiteY7" fmla="*/ 722400 h 2703600"/>
              <a:gd name="connsiteX0" fmla="*/ 0 w 6192000"/>
              <a:gd name="connsiteY0" fmla="*/ 2184000 h 2703600"/>
              <a:gd name="connsiteX1" fmla="*/ 691200 w 6192000"/>
              <a:gd name="connsiteY1" fmla="*/ 1219200 h 2703600"/>
              <a:gd name="connsiteX2" fmla="*/ 1656000 w 6192000"/>
              <a:gd name="connsiteY2" fmla="*/ 1305600 h 2703600"/>
              <a:gd name="connsiteX3" fmla="*/ 3304800 w 6192000"/>
              <a:gd name="connsiteY3" fmla="*/ 2565600 h 2703600"/>
              <a:gd name="connsiteX4" fmla="*/ 3895200 w 6192000"/>
              <a:gd name="connsiteY4" fmla="*/ 2133600 h 2703600"/>
              <a:gd name="connsiteX5" fmla="*/ 4305600 w 6192000"/>
              <a:gd name="connsiteY5" fmla="*/ 2162400 h 2703600"/>
              <a:gd name="connsiteX6" fmla="*/ 5652000 w 6192000"/>
              <a:gd name="connsiteY6" fmla="*/ 240000 h 2703600"/>
              <a:gd name="connsiteX7" fmla="*/ 6192000 w 6192000"/>
              <a:gd name="connsiteY7" fmla="*/ 722400 h 27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2000" h="2703600">
                <a:moveTo>
                  <a:pt x="0" y="2184000"/>
                </a:moveTo>
                <a:cubicBezTo>
                  <a:pt x="207600" y="1774800"/>
                  <a:pt x="415200" y="1365600"/>
                  <a:pt x="691200" y="1219200"/>
                </a:cubicBezTo>
                <a:cubicBezTo>
                  <a:pt x="852913" y="1082329"/>
                  <a:pt x="1220400" y="1081200"/>
                  <a:pt x="1656000" y="1305600"/>
                </a:cubicBezTo>
                <a:cubicBezTo>
                  <a:pt x="2091600" y="1530000"/>
                  <a:pt x="2931600" y="2427600"/>
                  <a:pt x="3304800" y="2565600"/>
                </a:cubicBezTo>
                <a:cubicBezTo>
                  <a:pt x="3678000" y="2703600"/>
                  <a:pt x="3728400" y="2200800"/>
                  <a:pt x="3895200" y="2133600"/>
                </a:cubicBezTo>
                <a:cubicBezTo>
                  <a:pt x="4062000" y="2066400"/>
                  <a:pt x="4012800" y="2478000"/>
                  <a:pt x="4305600" y="2162400"/>
                </a:cubicBezTo>
                <a:cubicBezTo>
                  <a:pt x="4598400" y="1846800"/>
                  <a:pt x="5337600" y="480000"/>
                  <a:pt x="5652000" y="240000"/>
                </a:cubicBezTo>
                <a:cubicBezTo>
                  <a:pt x="5966400" y="0"/>
                  <a:pt x="6079200" y="361200"/>
                  <a:pt x="6192000" y="722400"/>
                </a:cubicBezTo>
              </a:path>
            </a:pathLst>
          </a:custGeom>
          <a:ln w="38100">
            <a:solidFill>
              <a:srgbClr val="FFFF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929322" y="1151226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66"/>
                </a:solidFill>
              </a:rPr>
              <a:t>g(x)</a:t>
            </a:r>
            <a:endParaRPr lang="en-GB" sz="2000" dirty="0">
              <a:solidFill>
                <a:srgbClr val="FFFF66"/>
              </a:solidFill>
            </a:endParaRPr>
          </a:p>
        </p:txBody>
      </p:sp>
      <p:pic>
        <p:nvPicPr>
          <p:cNvPr id="8198" name="Picture 6" descr="http://www.sciweavers.org/upload/Tex2Img_1402578717/ren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928676"/>
            <a:ext cx="1500198" cy="759303"/>
          </a:xfrm>
          <a:prstGeom prst="rect">
            <a:avLst/>
          </a:prstGeom>
          <a:noFill/>
        </p:spPr>
      </p:pic>
      <p:pic>
        <p:nvPicPr>
          <p:cNvPr id="8200" name="Picture 8" descr="http://www.sciweavers.org/upload/Tex2Img_1402578757/render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29454" y="857238"/>
            <a:ext cx="1500198" cy="747833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785786" y="1885888"/>
            <a:ext cx="1213618" cy="400110"/>
            <a:chOff x="841308" y="2214560"/>
            <a:chExt cx="1213618" cy="400110"/>
          </a:xfrm>
        </p:grpSpPr>
        <p:pic>
          <p:nvPicPr>
            <p:cNvPr id="8202" name="Picture 10" descr="http://www.sciweavers.org/upload/Tex2Img_1402579090/rend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1834" y="2349816"/>
              <a:ext cx="253092" cy="1968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841308" y="2214560"/>
              <a:ext cx="10160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uniform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06" name="Picture 14" descr="http://www.sciweavers.org/upload/Tex2Img_1402579155/render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FF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768" y="1764472"/>
            <a:ext cx="1143007" cy="307212"/>
          </a:xfrm>
          <a:prstGeom prst="rect">
            <a:avLst/>
          </a:prstGeom>
          <a:noFill/>
        </p:spPr>
      </p:pic>
      <p:sp>
        <p:nvSpPr>
          <p:cNvPr id="37" name="Freeform 36"/>
          <p:cNvSpPr/>
          <p:nvPr/>
        </p:nvSpPr>
        <p:spPr>
          <a:xfrm>
            <a:off x="2779395" y="3040086"/>
            <a:ext cx="3670556" cy="103168"/>
          </a:xfrm>
          <a:custGeom>
            <a:avLst/>
            <a:gdLst>
              <a:gd name="connsiteX0" fmla="*/ 1905 w 3670556"/>
              <a:gd name="connsiteY0" fmla="*/ 80308 h 103168"/>
              <a:gd name="connsiteX1" fmla="*/ 222885 w 3670556"/>
              <a:gd name="connsiteY1" fmla="*/ 65068 h 103168"/>
              <a:gd name="connsiteX2" fmla="*/ 276225 w 3670556"/>
              <a:gd name="connsiteY2" fmla="*/ 57448 h 103168"/>
              <a:gd name="connsiteX3" fmla="*/ 344805 w 3670556"/>
              <a:gd name="connsiteY3" fmla="*/ 19348 h 103168"/>
              <a:gd name="connsiteX4" fmla="*/ 413385 w 3670556"/>
              <a:gd name="connsiteY4" fmla="*/ 26968 h 103168"/>
              <a:gd name="connsiteX5" fmla="*/ 481965 w 3670556"/>
              <a:gd name="connsiteY5" fmla="*/ 42208 h 103168"/>
              <a:gd name="connsiteX6" fmla="*/ 558165 w 3670556"/>
              <a:gd name="connsiteY6" fmla="*/ 34588 h 103168"/>
              <a:gd name="connsiteX7" fmla="*/ 581025 w 3670556"/>
              <a:gd name="connsiteY7" fmla="*/ 19348 h 103168"/>
              <a:gd name="connsiteX8" fmla="*/ 634365 w 3670556"/>
              <a:gd name="connsiteY8" fmla="*/ 26968 h 103168"/>
              <a:gd name="connsiteX9" fmla="*/ 680085 w 3670556"/>
              <a:gd name="connsiteY9" fmla="*/ 49828 h 103168"/>
              <a:gd name="connsiteX10" fmla="*/ 702945 w 3670556"/>
              <a:gd name="connsiteY10" fmla="*/ 57448 h 103168"/>
              <a:gd name="connsiteX11" fmla="*/ 786765 w 3670556"/>
              <a:gd name="connsiteY11" fmla="*/ 49828 h 103168"/>
              <a:gd name="connsiteX12" fmla="*/ 862965 w 3670556"/>
              <a:gd name="connsiteY12" fmla="*/ 26968 h 103168"/>
              <a:gd name="connsiteX13" fmla="*/ 939165 w 3670556"/>
              <a:gd name="connsiteY13" fmla="*/ 19348 h 103168"/>
              <a:gd name="connsiteX14" fmla="*/ 1038225 w 3670556"/>
              <a:gd name="connsiteY14" fmla="*/ 11728 h 103168"/>
              <a:gd name="connsiteX15" fmla="*/ 1061085 w 3670556"/>
              <a:gd name="connsiteY15" fmla="*/ 26968 h 103168"/>
              <a:gd name="connsiteX16" fmla="*/ 1083945 w 3670556"/>
              <a:gd name="connsiteY16" fmla="*/ 49828 h 103168"/>
              <a:gd name="connsiteX17" fmla="*/ 1106805 w 3670556"/>
              <a:gd name="connsiteY17" fmla="*/ 57448 h 103168"/>
              <a:gd name="connsiteX18" fmla="*/ 1198245 w 3670556"/>
              <a:gd name="connsiteY18" fmla="*/ 34588 h 103168"/>
              <a:gd name="connsiteX19" fmla="*/ 1221105 w 3670556"/>
              <a:gd name="connsiteY19" fmla="*/ 26968 h 103168"/>
              <a:gd name="connsiteX20" fmla="*/ 1312545 w 3670556"/>
              <a:gd name="connsiteY20" fmla="*/ 34588 h 103168"/>
              <a:gd name="connsiteX21" fmla="*/ 1358265 w 3670556"/>
              <a:gd name="connsiteY21" fmla="*/ 49828 h 103168"/>
              <a:gd name="connsiteX22" fmla="*/ 1403985 w 3670556"/>
              <a:gd name="connsiteY22" fmla="*/ 57448 h 103168"/>
              <a:gd name="connsiteX23" fmla="*/ 1426845 w 3670556"/>
              <a:gd name="connsiteY23" fmla="*/ 65068 h 103168"/>
              <a:gd name="connsiteX24" fmla="*/ 1647825 w 3670556"/>
              <a:gd name="connsiteY24" fmla="*/ 72688 h 103168"/>
              <a:gd name="connsiteX25" fmla="*/ 1777365 w 3670556"/>
              <a:gd name="connsiteY25" fmla="*/ 80308 h 103168"/>
              <a:gd name="connsiteX26" fmla="*/ 1868805 w 3670556"/>
              <a:gd name="connsiteY26" fmla="*/ 95548 h 103168"/>
              <a:gd name="connsiteX27" fmla="*/ 2021205 w 3670556"/>
              <a:gd name="connsiteY27" fmla="*/ 103168 h 103168"/>
              <a:gd name="connsiteX28" fmla="*/ 2242185 w 3670556"/>
              <a:gd name="connsiteY28" fmla="*/ 95548 h 103168"/>
              <a:gd name="connsiteX29" fmla="*/ 2287905 w 3670556"/>
              <a:gd name="connsiteY29" fmla="*/ 80308 h 103168"/>
              <a:gd name="connsiteX30" fmla="*/ 2310765 w 3670556"/>
              <a:gd name="connsiteY30" fmla="*/ 72688 h 103168"/>
              <a:gd name="connsiteX31" fmla="*/ 2364105 w 3670556"/>
              <a:gd name="connsiteY31" fmla="*/ 87928 h 103168"/>
              <a:gd name="connsiteX32" fmla="*/ 2386965 w 3670556"/>
              <a:gd name="connsiteY32" fmla="*/ 95548 h 103168"/>
              <a:gd name="connsiteX33" fmla="*/ 2630805 w 3670556"/>
              <a:gd name="connsiteY33" fmla="*/ 87928 h 103168"/>
              <a:gd name="connsiteX34" fmla="*/ 2684145 w 3670556"/>
              <a:gd name="connsiteY34" fmla="*/ 72688 h 103168"/>
              <a:gd name="connsiteX35" fmla="*/ 2707005 w 3670556"/>
              <a:gd name="connsiteY35" fmla="*/ 65068 h 103168"/>
              <a:gd name="connsiteX36" fmla="*/ 2943225 w 3670556"/>
              <a:gd name="connsiteY36" fmla="*/ 65068 h 103168"/>
              <a:gd name="connsiteX37" fmla="*/ 2988945 w 3670556"/>
              <a:gd name="connsiteY37" fmla="*/ 49828 h 103168"/>
              <a:gd name="connsiteX38" fmla="*/ 3034665 w 3670556"/>
              <a:gd name="connsiteY38" fmla="*/ 42208 h 103168"/>
              <a:gd name="connsiteX39" fmla="*/ 3103245 w 3670556"/>
              <a:gd name="connsiteY39" fmla="*/ 49828 h 103168"/>
              <a:gd name="connsiteX40" fmla="*/ 3148965 w 3670556"/>
              <a:gd name="connsiteY40" fmla="*/ 57448 h 103168"/>
              <a:gd name="connsiteX41" fmla="*/ 3171825 w 3670556"/>
              <a:gd name="connsiteY41" fmla="*/ 80308 h 103168"/>
              <a:gd name="connsiteX42" fmla="*/ 3217545 w 3670556"/>
              <a:gd name="connsiteY42" fmla="*/ 95548 h 103168"/>
              <a:gd name="connsiteX43" fmla="*/ 3301365 w 3670556"/>
              <a:gd name="connsiteY43" fmla="*/ 80308 h 103168"/>
              <a:gd name="connsiteX44" fmla="*/ 3347085 w 3670556"/>
              <a:gd name="connsiteY44" fmla="*/ 65068 h 103168"/>
              <a:gd name="connsiteX45" fmla="*/ 3392805 w 3670556"/>
              <a:gd name="connsiteY45" fmla="*/ 42208 h 103168"/>
              <a:gd name="connsiteX46" fmla="*/ 3461385 w 3670556"/>
              <a:gd name="connsiteY46" fmla="*/ 26968 h 103168"/>
              <a:gd name="connsiteX47" fmla="*/ 3545205 w 3670556"/>
              <a:gd name="connsiteY47" fmla="*/ 34588 h 103168"/>
              <a:gd name="connsiteX48" fmla="*/ 3568065 w 3670556"/>
              <a:gd name="connsiteY48" fmla="*/ 42208 h 103168"/>
              <a:gd name="connsiteX49" fmla="*/ 3667125 w 3670556"/>
              <a:gd name="connsiteY49" fmla="*/ 57448 h 1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70556" h="103168">
                <a:moveTo>
                  <a:pt x="1905" y="80308"/>
                </a:moveTo>
                <a:cubicBezTo>
                  <a:pt x="89497" y="51111"/>
                  <a:pt x="0" y="78576"/>
                  <a:pt x="222885" y="65068"/>
                </a:cubicBezTo>
                <a:cubicBezTo>
                  <a:pt x="240813" y="63981"/>
                  <a:pt x="258445" y="59988"/>
                  <a:pt x="276225" y="57448"/>
                </a:cubicBezTo>
                <a:cubicBezTo>
                  <a:pt x="328628" y="22513"/>
                  <a:pt x="304569" y="32760"/>
                  <a:pt x="344805" y="19348"/>
                </a:cubicBezTo>
                <a:cubicBezTo>
                  <a:pt x="367665" y="21888"/>
                  <a:pt x="390615" y="23715"/>
                  <a:pt x="413385" y="26968"/>
                </a:cubicBezTo>
                <a:cubicBezTo>
                  <a:pt x="435957" y="30193"/>
                  <a:pt x="459780" y="36662"/>
                  <a:pt x="481965" y="42208"/>
                </a:cubicBezTo>
                <a:cubicBezTo>
                  <a:pt x="507365" y="39668"/>
                  <a:pt x="533292" y="40328"/>
                  <a:pt x="558165" y="34588"/>
                </a:cubicBezTo>
                <a:cubicBezTo>
                  <a:pt x="567089" y="32529"/>
                  <a:pt x="571912" y="20259"/>
                  <a:pt x="581025" y="19348"/>
                </a:cubicBezTo>
                <a:cubicBezTo>
                  <a:pt x="598896" y="17561"/>
                  <a:pt x="616585" y="24428"/>
                  <a:pt x="634365" y="26968"/>
                </a:cubicBezTo>
                <a:cubicBezTo>
                  <a:pt x="691824" y="46121"/>
                  <a:pt x="620999" y="20285"/>
                  <a:pt x="680085" y="49828"/>
                </a:cubicBezTo>
                <a:cubicBezTo>
                  <a:pt x="687269" y="53420"/>
                  <a:pt x="695325" y="54908"/>
                  <a:pt x="702945" y="57448"/>
                </a:cubicBezTo>
                <a:cubicBezTo>
                  <a:pt x="730885" y="54908"/>
                  <a:pt x="759137" y="54704"/>
                  <a:pt x="786765" y="49828"/>
                </a:cubicBezTo>
                <a:cubicBezTo>
                  <a:pt x="876916" y="33919"/>
                  <a:pt x="794412" y="36761"/>
                  <a:pt x="862965" y="26968"/>
                </a:cubicBezTo>
                <a:cubicBezTo>
                  <a:pt x="888235" y="23358"/>
                  <a:pt x="913765" y="21888"/>
                  <a:pt x="939165" y="19348"/>
                </a:cubicBezTo>
                <a:cubicBezTo>
                  <a:pt x="1012690" y="967"/>
                  <a:pt x="979586" y="0"/>
                  <a:pt x="1038225" y="11728"/>
                </a:cubicBezTo>
                <a:cubicBezTo>
                  <a:pt x="1045845" y="16808"/>
                  <a:pt x="1054050" y="21105"/>
                  <a:pt x="1061085" y="26968"/>
                </a:cubicBezTo>
                <a:cubicBezTo>
                  <a:pt x="1069364" y="33867"/>
                  <a:pt x="1074979" y="43850"/>
                  <a:pt x="1083945" y="49828"/>
                </a:cubicBezTo>
                <a:cubicBezTo>
                  <a:pt x="1090628" y="54283"/>
                  <a:pt x="1099185" y="54908"/>
                  <a:pt x="1106805" y="57448"/>
                </a:cubicBezTo>
                <a:cubicBezTo>
                  <a:pt x="1168371" y="47187"/>
                  <a:pt x="1137868" y="54714"/>
                  <a:pt x="1198245" y="34588"/>
                </a:cubicBezTo>
                <a:lnTo>
                  <a:pt x="1221105" y="26968"/>
                </a:lnTo>
                <a:cubicBezTo>
                  <a:pt x="1251585" y="29508"/>
                  <a:pt x="1282376" y="29560"/>
                  <a:pt x="1312545" y="34588"/>
                </a:cubicBezTo>
                <a:cubicBezTo>
                  <a:pt x="1328391" y="37229"/>
                  <a:pt x="1342419" y="47187"/>
                  <a:pt x="1358265" y="49828"/>
                </a:cubicBezTo>
                <a:cubicBezTo>
                  <a:pt x="1373505" y="52368"/>
                  <a:pt x="1388903" y="54096"/>
                  <a:pt x="1403985" y="57448"/>
                </a:cubicBezTo>
                <a:cubicBezTo>
                  <a:pt x="1411826" y="59190"/>
                  <a:pt x="1418828" y="64567"/>
                  <a:pt x="1426845" y="65068"/>
                </a:cubicBezTo>
                <a:cubicBezTo>
                  <a:pt x="1500405" y="69666"/>
                  <a:pt x="1574191" y="69487"/>
                  <a:pt x="1647825" y="72688"/>
                </a:cubicBezTo>
                <a:cubicBezTo>
                  <a:pt x="1691039" y="74567"/>
                  <a:pt x="1734185" y="77768"/>
                  <a:pt x="1777365" y="80308"/>
                </a:cubicBezTo>
                <a:cubicBezTo>
                  <a:pt x="1817783" y="93781"/>
                  <a:pt x="1804448" y="91110"/>
                  <a:pt x="1868805" y="95548"/>
                </a:cubicBezTo>
                <a:cubicBezTo>
                  <a:pt x="1919548" y="99048"/>
                  <a:pt x="1970405" y="100628"/>
                  <a:pt x="2021205" y="103168"/>
                </a:cubicBezTo>
                <a:cubicBezTo>
                  <a:pt x="2094865" y="100628"/>
                  <a:pt x="2168750" y="101842"/>
                  <a:pt x="2242185" y="95548"/>
                </a:cubicBezTo>
                <a:cubicBezTo>
                  <a:pt x="2258191" y="94176"/>
                  <a:pt x="2272665" y="85388"/>
                  <a:pt x="2287905" y="80308"/>
                </a:cubicBezTo>
                <a:lnTo>
                  <a:pt x="2310765" y="72688"/>
                </a:lnTo>
                <a:lnTo>
                  <a:pt x="2364105" y="87928"/>
                </a:lnTo>
                <a:cubicBezTo>
                  <a:pt x="2371798" y="90236"/>
                  <a:pt x="2378933" y="95548"/>
                  <a:pt x="2386965" y="95548"/>
                </a:cubicBezTo>
                <a:cubicBezTo>
                  <a:pt x="2468285" y="95548"/>
                  <a:pt x="2549525" y="90468"/>
                  <a:pt x="2630805" y="87928"/>
                </a:cubicBezTo>
                <a:cubicBezTo>
                  <a:pt x="2685615" y="69658"/>
                  <a:pt x="2617168" y="91824"/>
                  <a:pt x="2684145" y="72688"/>
                </a:cubicBezTo>
                <a:cubicBezTo>
                  <a:pt x="2691868" y="70481"/>
                  <a:pt x="2699385" y="67608"/>
                  <a:pt x="2707005" y="65068"/>
                </a:cubicBezTo>
                <a:cubicBezTo>
                  <a:pt x="2809380" y="72943"/>
                  <a:pt x="2831542" y="79028"/>
                  <a:pt x="2943225" y="65068"/>
                </a:cubicBezTo>
                <a:cubicBezTo>
                  <a:pt x="2959165" y="63075"/>
                  <a:pt x="2973099" y="52469"/>
                  <a:pt x="2988945" y="49828"/>
                </a:cubicBezTo>
                <a:lnTo>
                  <a:pt x="3034665" y="42208"/>
                </a:lnTo>
                <a:cubicBezTo>
                  <a:pt x="3057525" y="44748"/>
                  <a:pt x="3080446" y="46788"/>
                  <a:pt x="3103245" y="49828"/>
                </a:cubicBezTo>
                <a:cubicBezTo>
                  <a:pt x="3118560" y="51870"/>
                  <a:pt x="3134846" y="51173"/>
                  <a:pt x="3148965" y="57448"/>
                </a:cubicBezTo>
                <a:cubicBezTo>
                  <a:pt x="3158813" y="61825"/>
                  <a:pt x="3162405" y="75075"/>
                  <a:pt x="3171825" y="80308"/>
                </a:cubicBezTo>
                <a:cubicBezTo>
                  <a:pt x="3185868" y="88110"/>
                  <a:pt x="3217545" y="95548"/>
                  <a:pt x="3217545" y="95548"/>
                </a:cubicBezTo>
                <a:cubicBezTo>
                  <a:pt x="3255112" y="90181"/>
                  <a:pt x="3268703" y="90107"/>
                  <a:pt x="3301365" y="80308"/>
                </a:cubicBezTo>
                <a:cubicBezTo>
                  <a:pt x="3316752" y="75692"/>
                  <a:pt x="3333719" y="73979"/>
                  <a:pt x="3347085" y="65068"/>
                </a:cubicBezTo>
                <a:cubicBezTo>
                  <a:pt x="3367636" y="51368"/>
                  <a:pt x="3369144" y="47466"/>
                  <a:pt x="3392805" y="42208"/>
                </a:cubicBezTo>
                <a:cubicBezTo>
                  <a:pt x="3473269" y="24327"/>
                  <a:pt x="3409924" y="44122"/>
                  <a:pt x="3461385" y="26968"/>
                </a:cubicBezTo>
                <a:cubicBezTo>
                  <a:pt x="3489325" y="29508"/>
                  <a:pt x="3517432" y="30620"/>
                  <a:pt x="3545205" y="34588"/>
                </a:cubicBezTo>
                <a:cubicBezTo>
                  <a:pt x="3553156" y="35724"/>
                  <a:pt x="3560114" y="41072"/>
                  <a:pt x="3568065" y="42208"/>
                </a:cubicBezTo>
                <a:cubicBezTo>
                  <a:pt x="3670556" y="56850"/>
                  <a:pt x="3624157" y="35964"/>
                  <a:pt x="3667125" y="57448"/>
                </a:cubicBezTo>
              </a:path>
            </a:pathLst>
          </a:cu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571736" y="4000510"/>
            <a:ext cx="454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Ideal case: warped integrand is a constant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7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77" y="95250"/>
            <a:ext cx="8058252" cy="523875"/>
          </a:xfrm>
        </p:spPr>
        <p:txBody>
          <a:bodyPr/>
          <a:lstStyle/>
          <a:p>
            <a:r>
              <a:rPr lang="en-US" dirty="0" smtClean="0"/>
              <a:t>with antithetic: linear function sufficient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301505" y="3437242"/>
            <a:ext cx="55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2571736" y="928676"/>
            <a:ext cx="4230490" cy="2580004"/>
            <a:chOff x="1294585" y="1081077"/>
            <a:chExt cx="6858839" cy="3316366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850" name="Picture 2" descr="http://www.sciweavers.org/upload/Tex2Img_1402579314/ren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68" y="928676"/>
            <a:ext cx="1643074" cy="785819"/>
          </a:xfrm>
          <a:prstGeom prst="rect">
            <a:avLst/>
          </a:prstGeom>
          <a:noFill/>
        </p:spPr>
      </p:pic>
      <p:pic>
        <p:nvPicPr>
          <p:cNvPr id="18" name="Picture 14" descr="http://www.sciweavers.org/upload/Tex2Img_1402579155/ren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857370"/>
            <a:ext cx="1143007" cy="307212"/>
          </a:xfrm>
          <a:prstGeom prst="rect">
            <a:avLst/>
          </a:prstGeom>
          <a:noFill/>
        </p:spPr>
      </p:pic>
      <p:sp>
        <p:nvSpPr>
          <p:cNvPr id="25" name="Freeform 24"/>
          <p:cNvSpPr/>
          <p:nvPr/>
        </p:nvSpPr>
        <p:spPr>
          <a:xfrm>
            <a:off x="3000364" y="3000378"/>
            <a:ext cx="3670556" cy="103168"/>
          </a:xfrm>
          <a:custGeom>
            <a:avLst/>
            <a:gdLst>
              <a:gd name="connsiteX0" fmla="*/ 1905 w 3670556"/>
              <a:gd name="connsiteY0" fmla="*/ 80308 h 103168"/>
              <a:gd name="connsiteX1" fmla="*/ 222885 w 3670556"/>
              <a:gd name="connsiteY1" fmla="*/ 65068 h 103168"/>
              <a:gd name="connsiteX2" fmla="*/ 276225 w 3670556"/>
              <a:gd name="connsiteY2" fmla="*/ 57448 h 103168"/>
              <a:gd name="connsiteX3" fmla="*/ 344805 w 3670556"/>
              <a:gd name="connsiteY3" fmla="*/ 19348 h 103168"/>
              <a:gd name="connsiteX4" fmla="*/ 413385 w 3670556"/>
              <a:gd name="connsiteY4" fmla="*/ 26968 h 103168"/>
              <a:gd name="connsiteX5" fmla="*/ 481965 w 3670556"/>
              <a:gd name="connsiteY5" fmla="*/ 42208 h 103168"/>
              <a:gd name="connsiteX6" fmla="*/ 558165 w 3670556"/>
              <a:gd name="connsiteY6" fmla="*/ 34588 h 103168"/>
              <a:gd name="connsiteX7" fmla="*/ 581025 w 3670556"/>
              <a:gd name="connsiteY7" fmla="*/ 19348 h 103168"/>
              <a:gd name="connsiteX8" fmla="*/ 634365 w 3670556"/>
              <a:gd name="connsiteY8" fmla="*/ 26968 h 103168"/>
              <a:gd name="connsiteX9" fmla="*/ 680085 w 3670556"/>
              <a:gd name="connsiteY9" fmla="*/ 49828 h 103168"/>
              <a:gd name="connsiteX10" fmla="*/ 702945 w 3670556"/>
              <a:gd name="connsiteY10" fmla="*/ 57448 h 103168"/>
              <a:gd name="connsiteX11" fmla="*/ 786765 w 3670556"/>
              <a:gd name="connsiteY11" fmla="*/ 49828 h 103168"/>
              <a:gd name="connsiteX12" fmla="*/ 862965 w 3670556"/>
              <a:gd name="connsiteY12" fmla="*/ 26968 h 103168"/>
              <a:gd name="connsiteX13" fmla="*/ 939165 w 3670556"/>
              <a:gd name="connsiteY13" fmla="*/ 19348 h 103168"/>
              <a:gd name="connsiteX14" fmla="*/ 1038225 w 3670556"/>
              <a:gd name="connsiteY14" fmla="*/ 11728 h 103168"/>
              <a:gd name="connsiteX15" fmla="*/ 1061085 w 3670556"/>
              <a:gd name="connsiteY15" fmla="*/ 26968 h 103168"/>
              <a:gd name="connsiteX16" fmla="*/ 1083945 w 3670556"/>
              <a:gd name="connsiteY16" fmla="*/ 49828 h 103168"/>
              <a:gd name="connsiteX17" fmla="*/ 1106805 w 3670556"/>
              <a:gd name="connsiteY17" fmla="*/ 57448 h 103168"/>
              <a:gd name="connsiteX18" fmla="*/ 1198245 w 3670556"/>
              <a:gd name="connsiteY18" fmla="*/ 34588 h 103168"/>
              <a:gd name="connsiteX19" fmla="*/ 1221105 w 3670556"/>
              <a:gd name="connsiteY19" fmla="*/ 26968 h 103168"/>
              <a:gd name="connsiteX20" fmla="*/ 1312545 w 3670556"/>
              <a:gd name="connsiteY20" fmla="*/ 34588 h 103168"/>
              <a:gd name="connsiteX21" fmla="*/ 1358265 w 3670556"/>
              <a:gd name="connsiteY21" fmla="*/ 49828 h 103168"/>
              <a:gd name="connsiteX22" fmla="*/ 1403985 w 3670556"/>
              <a:gd name="connsiteY22" fmla="*/ 57448 h 103168"/>
              <a:gd name="connsiteX23" fmla="*/ 1426845 w 3670556"/>
              <a:gd name="connsiteY23" fmla="*/ 65068 h 103168"/>
              <a:gd name="connsiteX24" fmla="*/ 1647825 w 3670556"/>
              <a:gd name="connsiteY24" fmla="*/ 72688 h 103168"/>
              <a:gd name="connsiteX25" fmla="*/ 1777365 w 3670556"/>
              <a:gd name="connsiteY25" fmla="*/ 80308 h 103168"/>
              <a:gd name="connsiteX26" fmla="*/ 1868805 w 3670556"/>
              <a:gd name="connsiteY26" fmla="*/ 95548 h 103168"/>
              <a:gd name="connsiteX27" fmla="*/ 2021205 w 3670556"/>
              <a:gd name="connsiteY27" fmla="*/ 103168 h 103168"/>
              <a:gd name="connsiteX28" fmla="*/ 2242185 w 3670556"/>
              <a:gd name="connsiteY28" fmla="*/ 95548 h 103168"/>
              <a:gd name="connsiteX29" fmla="*/ 2287905 w 3670556"/>
              <a:gd name="connsiteY29" fmla="*/ 80308 h 103168"/>
              <a:gd name="connsiteX30" fmla="*/ 2310765 w 3670556"/>
              <a:gd name="connsiteY30" fmla="*/ 72688 h 103168"/>
              <a:gd name="connsiteX31" fmla="*/ 2364105 w 3670556"/>
              <a:gd name="connsiteY31" fmla="*/ 87928 h 103168"/>
              <a:gd name="connsiteX32" fmla="*/ 2386965 w 3670556"/>
              <a:gd name="connsiteY32" fmla="*/ 95548 h 103168"/>
              <a:gd name="connsiteX33" fmla="*/ 2630805 w 3670556"/>
              <a:gd name="connsiteY33" fmla="*/ 87928 h 103168"/>
              <a:gd name="connsiteX34" fmla="*/ 2684145 w 3670556"/>
              <a:gd name="connsiteY34" fmla="*/ 72688 h 103168"/>
              <a:gd name="connsiteX35" fmla="*/ 2707005 w 3670556"/>
              <a:gd name="connsiteY35" fmla="*/ 65068 h 103168"/>
              <a:gd name="connsiteX36" fmla="*/ 2943225 w 3670556"/>
              <a:gd name="connsiteY36" fmla="*/ 65068 h 103168"/>
              <a:gd name="connsiteX37" fmla="*/ 2988945 w 3670556"/>
              <a:gd name="connsiteY37" fmla="*/ 49828 h 103168"/>
              <a:gd name="connsiteX38" fmla="*/ 3034665 w 3670556"/>
              <a:gd name="connsiteY38" fmla="*/ 42208 h 103168"/>
              <a:gd name="connsiteX39" fmla="*/ 3103245 w 3670556"/>
              <a:gd name="connsiteY39" fmla="*/ 49828 h 103168"/>
              <a:gd name="connsiteX40" fmla="*/ 3148965 w 3670556"/>
              <a:gd name="connsiteY40" fmla="*/ 57448 h 103168"/>
              <a:gd name="connsiteX41" fmla="*/ 3171825 w 3670556"/>
              <a:gd name="connsiteY41" fmla="*/ 80308 h 103168"/>
              <a:gd name="connsiteX42" fmla="*/ 3217545 w 3670556"/>
              <a:gd name="connsiteY42" fmla="*/ 95548 h 103168"/>
              <a:gd name="connsiteX43" fmla="*/ 3301365 w 3670556"/>
              <a:gd name="connsiteY43" fmla="*/ 80308 h 103168"/>
              <a:gd name="connsiteX44" fmla="*/ 3347085 w 3670556"/>
              <a:gd name="connsiteY44" fmla="*/ 65068 h 103168"/>
              <a:gd name="connsiteX45" fmla="*/ 3392805 w 3670556"/>
              <a:gd name="connsiteY45" fmla="*/ 42208 h 103168"/>
              <a:gd name="connsiteX46" fmla="*/ 3461385 w 3670556"/>
              <a:gd name="connsiteY46" fmla="*/ 26968 h 103168"/>
              <a:gd name="connsiteX47" fmla="*/ 3545205 w 3670556"/>
              <a:gd name="connsiteY47" fmla="*/ 34588 h 103168"/>
              <a:gd name="connsiteX48" fmla="*/ 3568065 w 3670556"/>
              <a:gd name="connsiteY48" fmla="*/ 42208 h 103168"/>
              <a:gd name="connsiteX49" fmla="*/ 3667125 w 3670556"/>
              <a:gd name="connsiteY49" fmla="*/ 57448 h 1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70556" h="103168">
                <a:moveTo>
                  <a:pt x="1905" y="80308"/>
                </a:moveTo>
                <a:cubicBezTo>
                  <a:pt x="89497" y="51111"/>
                  <a:pt x="0" y="78576"/>
                  <a:pt x="222885" y="65068"/>
                </a:cubicBezTo>
                <a:cubicBezTo>
                  <a:pt x="240813" y="63981"/>
                  <a:pt x="258445" y="59988"/>
                  <a:pt x="276225" y="57448"/>
                </a:cubicBezTo>
                <a:cubicBezTo>
                  <a:pt x="328628" y="22513"/>
                  <a:pt x="304569" y="32760"/>
                  <a:pt x="344805" y="19348"/>
                </a:cubicBezTo>
                <a:cubicBezTo>
                  <a:pt x="367665" y="21888"/>
                  <a:pt x="390615" y="23715"/>
                  <a:pt x="413385" y="26968"/>
                </a:cubicBezTo>
                <a:cubicBezTo>
                  <a:pt x="435957" y="30193"/>
                  <a:pt x="459780" y="36662"/>
                  <a:pt x="481965" y="42208"/>
                </a:cubicBezTo>
                <a:cubicBezTo>
                  <a:pt x="507365" y="39668"/>
                  <a:pt x="533292" y="40328"/>
                  <a:pt x="558165" y="34588"/>
                </a:cubicBezTo>
                <a:cubicBezTo>
                  <a:pt x="567089" y="32529"/>
                  <a:pt x="571912" y="20259"/>
                  <a:pt x="581025" y="19348"/>
                </a:cubicBezTo>
                <a:cubicBezTo>
                  <a:pt x="598896" y="17561"/>
                  <a:pt x="616585" y="24428"/>
                  <a:pt x="634365" y="26968"/>
                </a:cubicBezTo>
                <a:cubicBezTo>
                  <a:pt x="691824" y="46121"/>
                  <a:pt x="620999" y="20285"/>
                  <a:pt x="680085" y="49828"/>
                </a:cubicBezTo>
                <a:cubicBezTo>
                  <a:pt x="687269" y="53420"/>
                  <a:pt x="695325" y="54908"/>
                  <a:pt x="702945" y="57448"/>
                </a:cubicBezTo>
                <a:cubicBezTo>
                  <a:pt x="730885" y="54908"/>
                  <a:pt x="759137" y="54704"/>
                  <a:pt x="786765" y="49828"/>
                </a:cubicBezTo>
                <a:cubicBezTo>
                  <a:pt x="876916" y="33919"/>
                  <a:pt x="794412" y="36761"/>
                  <a:pt x="862965" y="26968"/>
                </a:cubicBezTo>
                <a:cubicBezTo>
                  <a:pt x="888235" y="23358"/>
                  <a:pt x="913765" y="21888"/>
                  <a:pt x="939165" y="19348"/>
                </a:cubicBezTo>
                <a:cubicBezTo>
                  <a:pt x="1012690" y="967"/>
                  <a:pt x="979586" y="0"/>
                  <a:pt x="1038225" y="11728"/>
                </a:cubicBezTo>
                <a:cubicBezTo>
                  <a:pt x="1045845" y="16808"/>
                  <a:pt x="1054050" y="21105"/>
                  <a:pt x="1061085" y="26968"/>
                </a:cubicBezTo>
                <a:cubicBezTo>
                  <a:pt x="1069364" y="33867"/>
                  <a:pt x="1074979" y="43850"/>
                  <a:pt x="1083945" y="49828"/>
                </a:cubicBezTo>
                <a:cubicBezTo>
                  <a:pt x="1090628" y="54283"/>
                  <a:pt x="1099185" y="54908"/>
                  <a:pt x="1106805" y="57448"/>
                </a:cubicBezTo>
                <a:cubicBezTo>
                  <a:pt x="1168371" y="47187"/>
                  <a:pt x="1137868" y="54714"/>
                  <a:pt x="1198245" y="34588"/>
                </a:cubicBezTo>
                <a:lnTo>
                  <a:pt x="1221105" y="26968"/>
                </a:lnTo>
                <a:cubicBezTo>
                  <a:pt x="1251585" y="29508"/>
                  <a:pt x="1282376" y="29560"/>
                  <a:pt x="1312545" y="34588"/>
                </a:cubicBezTo>
                <a:cubicBezTo>
                  <a:pt x="1328391" y="37229"/>
                  <a:pt x="1342419" y="47187"/>
                  <a:pt x="1358265" y="49828"/>
                </a:cubicBezTo>
                <a:cubicBezTo>
                  <a:pt x="1373505" y="52368"/>
                  <a:pt x="1388903" y="54096"/>
                  <a:pt x="1403985" y="57448"/>
                </a:cubicBezTo>
                <a:cubicBezTo>
                  <a:pt x="1411826" y="59190"/>
                  <a:pt x="1418828" y="64567"/>
                  <a:pt x="1426845" y="65068"/>
                </a:cubicBezTo>
                <a:cubicBezTo>
                  <a:pt x="1500405" y="69666"/>
                  <a:pt x="1574191" y="69487"/>
                  <a:pt x="1647825" y="72688"/>
                </a:cubicBezTo>
                <a:cubicBezTo>
                  <a:pt x="1691039" y="74567"/>
                  <a:pt x="1734185" y="77768"/>
                  <a:pt x="1777365" y="80308"/>
                </a:cubicBezTo>
                <a:cubicBezTo>
                  <a:pt x="1817783" y="93781"/>
                  <a:pt x="1804448" y="91110"/>
                  <a:pt x="1868805" y="95548"/>
                </a:cubicBezTo>
                <a:cubicBezTo>
                  <a:pt x="1919548" y="99048"/>
                  <a:pt x="1970405" y="100628"/>
                  <a:pt x="2021205" y="103168"/>
                </a:cubicBezTo>
                <a:cubicBezTo>
                  <a:pt x="2094865" y="100628"/>
                  <a:pt x="2168750" y="101842"/>
                  <a:pt x="2242185" y="95548"/>
                </a:cubicBezTo>
                <a:cubicBezTo>
                  <a:pt x="2258191" y="94176"/>
                  <a:pt x="2272665" y="85388"/>
                  <a:pt x="2287905" y="80308"/>
                </a:cubicBezTo>
                <a:lnTo>
                  <a:pt x="2310765" y="72688"/>
                </a:lnTo>
                <a:lnTo>
                  <a:pt x="2364105" y="87928"/>
                </a:lnTo>
                <a:cubicBezTo>
                  <a:pt x="2371798" y="90236"/>
                  <a:pt x="2378933" y="95548"/>
                  <a:pt x="2386965" y="95548"/>
                </a:cubicBezTo>
                <a:cubicBezTo>
                  <a:pt x="2468285" y="95548"/>
                  <a:pt x="2549525" y="90468"/>
                  <a:pt x="2630805" y="87928"/>
                </a:cubicBezTo>
                <a:cubicBezTo>
                  <a:pt x="2685615" y="69658"/>
                  <a:pt x="2617168" y="91824"/>
                  <a:pt x="2684145" y="72688"/>
                </a:cubicBezTo>
                <a:cubicBezTo>
                  <a:pt x="2691868" y="70481"/>
                  <a:pt x="2699385" y="67608"/>
                  <a:pt x="2707005" y="65068"/>
                </a:cubicBezTo>
                <a:cubicBezTo>
                  <a:pt x="2809380" y="72943"/>
                  <a:pt x="2831542" y="79028"/>
                  <a:pt x="2943225" y="65068"/>
                </a:cubicBezTo>
                <a:cubicBezTo>
                  <a:pt x="2959165" y="63075"/>
                  <a:pt x="2973099" y="52469"/>
                  <a:pt x="2988945" y="49828"/>
                </a:cubicBezTo>
                <a:lnTo>
                  <a:pt x="3034665" y="42208"/>
                </a:lnTo>
                <a:cubicBezTo>
                  <a:pt x="3057525" y="44748"/>
                  <a:pt x="3080446" y="46788"/>
                  <a:pt x="3103245" y="49828"/>
                </a:cubicBezTo>
                <a:cubicBezTo>
                  <a:pt x="3118560" y="51870"/>
                  <a:pt x="3134846" y="51173"/>
                  <a:pt x="3148965" y="57448"/>
                </a:cubicBezTo>
                <a:cubicBezTo>
                  <a:pt x="3158813" y="61825"/>
                  <a:pt x="3162405" y="75075"/>
                  <a:pt x="3171825" y="80308"/>
                </a:cubicBezTo>
                <a:cubicBezTo>
                  <a:pt x="3185868" y="88110"/>
                  <a:pt x="3217545" y="95548"/>
                  <a:pt x="3217545" y="95548"/>
                </a:cubicBezTo>
                <a:cubicBezTo>
                  <a:pt x="3255112" y="90181"/>
                  <a:pt x="3268703" y="90107"/>
                  <a:pt x="3301365" y="80308"/>
                </a:cubicBezTo>
                <a:cubicBezTo>
                  <a:pt x="3316752" y="75692"/>
                  <a:pt x="3333719" y="73979"/>
                  <a:pt x="3347085" y="65068"/>
                </a:cubicBezTo>
                <a:cubicBezTo>
                  <a:pt x="3367636" y="51368"/>
                  <a:pt x="3369144" y="47466"/>
                  <a:pt x="3392805" y="42208"/>
                </a:cubicBezTo>
                <a:cubicBezTo>
                  <a:pt x="3473269" y="24327"/>
                  <a:pt x="3409924" y="44122"/>
                  <a:pt x="3461385" y="26968"/>
                </a:cubicBezTo>
                <a:cubicBezTo>
                  <a:pt x="3489325" y="29508"/>
                  <a:pt x="3517432" y="30620"/>
                  <a:pt x="3545205" y="34588"/>
                </a:cubicBezTo>
                <a:cubicBezTo>
                  <a:pt x="3553156" y="35724"/>
                  <a:pt x="3560114" y="41072"/>
                  <a:pt x="3568065" y="42208"/>
                </a:cubicBezTo>
                <a:cubicBezTo>
                  <a:pt x="3670556" y="56850"/>
                  <a:pt x="3624157" y="35964"/>
                  <a:pt x="3667125" y="57448"/>
                </a:cubicBezTo>
              </a:path>
            </a:pathLst>
          </a:cu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 rot="19926954">
            <a:off x="2654240" y="2034980"/>
            <a:ext cx="4336845" cy="192825"/>
          </a:xfrm>
          <a:custGeom>
            <a:avLst/>
            <a:gdLst>
              <a:gd name="connsiteX0" fmla="*/ 1905 w 3670556"/>
              <a:gd name="connsiteY0" fmla="*/ 80308 h 103168"/>
              <a:gd name="connsiteX1" fmla="*/ 222885 w 3670556"/>
              <a:gd name="connsiteY1" fmla="*/ 65068 h 103168"/>
              <a:gd name="connsiteX2" fmla="*/ 276225 w 3670556"/>
              <a:gd name="connsiteY2" fmla="*/ 57448 h 103168"/>
              <a:gd name="connsiteX3" fmla="*/ 344805 w 3670556"/>
              <a:gd name="connsiteY3" fmla="*/ 19348 h 103168"/>
              <a:gd name="connsiteX4" fmla="*/ 413385 w 3670556"/>
              <a:gd name="connsiteY4" fmla="*/ 26968 h 103168"/>
              <a:gd name="connsiteX5" fmla="*/ 481965 w 3670556"/>
              <a:gd name="connsiteY5" fmla="*/ 42208 h 103168"/>
              <a:gd name="connsiteX6" fmla="*/ 558165 w 3670556"/>
              <a:gd name="connsiteY6" fmla="*/ 34588 h 103168"/>
              <a:gd name="connsiteX7" fmla="*/ 581025 w 3670556"/>
              <a:gd name="connsiteY7" fmla="*/ 19348 h 103168"/>
              <a:gd name="connsiteX8" fmla="*/ 634365 w 3670556"/>
              <a:gd name="connsiteY8" fmla="*/ 26968 h 103168"/>
              <a:gd name="connsiteX9" fmla="*/ 680085 w 3670556"/>
              <a:gd name="connsiteY9" fmla="*/ 49828 h 103168"/>
              <a:gd name="connsiteX10" fmla="*/ 702945 w 3670556"/>
              <a:gd name="connsiteY10" fmla="*/ 57448 h 103168"/>
              <a:gd name="connsiteX11" fmla="*/ 786765 w 3670556"/>
              <a:gd name="connsiteY11" fmla="*/ 49828 h 103168"/>
              <a:gd name="connsiteX12" fmla="*/ 862965 w 3670556"/>
              <a:gd name="connsiteY12" fmla="*/ 26968 h 103168"/>
              <a:gd name="connsiteX13" fmla="*/ 939165 w 3670556"/>
              <a:gd name="connsiteY13" fmla="*/ 19348 h 103168"/>
              <a:gd name="connsiteX14" fmla="*/ 1038225 w 3670556"/>
              <a:gd name="connsiteY14" fmla="*/ 11728 h 103168"/>
              <a:gd name="connsiteX15" fmla="*/ 1061085 w 3670556"/>
              <a:gd name="connsiteY15" fmla="*/ 26968 h 103168"/>
              <a:gd name="connsiteX16" fmla="*/ 1083945 w 3670556"/>
              <a:gd name="connsiteY16" fmla="*/ 49828 h 103168"/>
              <a:gd name="connsiteX17" fmla="*/ 1106805 w 3670556"/>
              <a:gd name="connsiteY17" fmla="*/ 57448 h 103168"/>
              <a:gd name="connsiteX18" fmla="*/ 1198245 w 3670556"/>
              <a:gd name="connsiteY18" fmla="*/ 34588 h 103168"/>
              <a:gd name="connsiteX19" fmla="*/ 1221105 w 3670556"/>
              <a:gd name="connsiteY19" fmla="*/ 26968 h 103168"/>
              <a:gd name="connsiteX20" fmla="*/ 1312545 w 3670556"/>
              <a:gd name="connsiteY20" fmla="*/ 34588 h 103168"/>
              <a:gd name="connsiteX21" fmla="*/ 1358265 w 3670556"/>
              <a:gd name="connsiteY21" fmla="*/ 49828 h 103168"/>
              <a:gd name="connsiteX22" fmla="*/ 1403985 w 3670556"/>
              <a:gd name="connsiteY22" fmla="*/ 57448 h 103168"/>
              <a:gd name="connsiteX23" fmla="*/ 1426845 w 3670556"/>
              <a:gd name="connsiteY23" fmla="*/ 65068 h 103168"/>
              <a:gd name="connsiteX24" fmla="*/ 1647825 w 3670556"/>
              <a:gd name="connsiteY24" fmla="*/ 72688 h 103168"/>
              <a:gd name="connsiteX25" fmla="*/ 1777365 w 3670556"/>
              <a:gd name="connsiteY25" fmla="*/ 80308 h 103168"/>
              <a:gd name="connsiteX26" fmla="*/ 1868805 w 3670556"/>
              <a:gd name="connsiteY26" fmla="*/ 95548 h 103168"/>
              <a:gd name="connsiteX27" fmla="*/ 2021205 w 3670556"/>
              <a:gd name="connsiteY27" fmla="*/ 103168 h 103168"/>
              <a:gd name="connsiteX28" fmla="*/ 2242185 w 3670556"/>
              <a:gd name="connsiteY28" fmla="*/ 95548 h 103168"/>
              <a:gd name="connsiteX29" fmla="*/ 2287905 w 3670556"/>
              <a:gd name="connsiteY29" fmla="*/ 80308 h 103168"/>
              <a:gd name="connsiteX30" fmla="*/ 2310765 w 3670556"/>
              <a:gd name="connsiteY30" fmla="*/ 72688 h 103168"/>
              <a:gd name="connsiteX31" fmla="*/ 2364105 w 3670556"/>
              <a:gd name="connsiteY31" fmla="*/ 87928 h 103168"/>
              <a:gd name="connsiteX32" fmla="*/ 2386965 w 3670556"/>
              <a:gd name="connsiteY32" fmla="*/ 95548 h 103168"/>
              <a:gd name="connsiteX33" fmla="*/ 2630805 w 3670556"/>
              <a:gd name="connsiteY33" fmla="*/ 87928 h 103168"/>
              <a:gd name="connsiteX34" fmla="*/ 2684145 w 3670556"/>
              <a:gd name="connsiteY34" fmla="*/ 72688 h 103168"/>
              <a:gd name="connsiteX35" fmla="*/ 2707005 w 3670556"/>
              <a:gd name="connsiteY35" fmla="*/ 65068 h 103168"/>
              <a:gd name="connsiteX36" fmla="*/ 2943225 w 3670556"/>
              <a:gd name="connsiteY36" fmla="*/ 65068 h 103168"/>
              <a:gd name="connsiteX37" fmla="*/ 2988945 w 3670556"/>
              <a:gd name="connsiteY37" fmla="*/ 49828 h 103168"/>
              <a:gd name="connsiteX38" fmla="*/ 3034665 w 3670556"/>
              <a:gd name="connsiteY38" fmla="*/ 42208 h 103168"/>
              <a:gd name="connsiteX39" fmla="*/ 3103245 w 3670556"/>
              <a:gd name="connsiteY39" fmla="*/ 49828 h 103168"/>
              <a:gd name="connsiteX40" fmla="*/ 3148965 w 3670556"/>
              <a:gd name="connsiteY40" fmla="*/ 57448 h 103168"/>
              <a:gd name="connsiteX41" fmla="*/ 3171825 w 3670556"/>
              <a:gd name="connsiteY41" fmla="*/ 80308 h 103168"/>
              <a:gd name="connsiteX42" fmla="*/ 3217545 w 3670556"/>
              <a:gd name="connsiteY42" fmla="*/ 95548 h 103168"/>
              <a:gd name="connsiteX43" fmla="*/ 3301365 w 3670556"/>
              <a:gd name="connsiteY43" fmla="*/ 80308 h 103168"/>
              <a:gd name="connsiteX44" fmla="*/ 3347085 w 3670556"/>
              <a:gd name="connsiteY44" fmla="*/ 65068 h 103168"/>
              <a:gd name="connsiteX45" fmla="*/ 3392805 w 3670556"/>
              <a:gd name="connsiteY45" fmla="*/ 42208 h 103168"/>
              <a:gd name="connsiteX46" fmla="*/ 3461385 w 3670556"/>
              <a:gd name="connsiteY46" fmla="*/ 26968 h 103168"/>
              <a:gd name="connsiteX47" fmla="*/ 3545205 w 3670556"/>
              <a:gd name="connsiteY47" fmla="*/ 34588 h 103168"/>
              <a:gd name="connsiteX48" fmla="*/ 3568065 w 3670556"/>
              <a:gd name="connsiteY48" fmla="*/ 42208 h 103168"/>
              <a:gd name="connsiteX49" fmla="*/ 3667125 w 3670556"/>
              <a:gd name="connsiteY49" fmla="*/ 57448 h 1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70556" h="103168">
                <a:moveTo>
                  <a:pt x="1905" y="80308"/>
                </a:moveTo>
                <a:cubicBezTo>
                  <a:pt x="89497" y="51111"/>
                  <a:pt x="0" y="78576"/>
                  <a:pt x="222885" y="65068"/>
                </a:cubicBezTo>
                <a:cubicBezTo>
                  <a:pt x="240813" y="63981"/>
                  <a:pt x="258445" y="59988"/>
                  <a:pt x="276225" y="57448"/>
                </a:cubicBezTo>
                <a:cubicBezTo>
                  <a:pt x="328628" y="22513"/>
                  <a:pt x="304569" y="32760"/>
                  <a:pt x="344805" y="19348"/>
                </a:cubicBezTo>
                <a:cubicBezTo>
                  <a:pt x="367665" y="21888"/>
                  <a:pt x="390615" y="23715"/>
                  <a:pt x="413385" y="26968"/>
                </a:cubicBezTo>
                <a:cubicBezTo>
                  <a:pt x="435957" y="30193"/>
                  <a:pt x="459780" y="36662"/>
                  <a:pt x="481965" y="42208"/>
                </a:cubicBezTo>
                <a:cubicBezTo>
                  <a:pt x="507365" y="39668"/>
                  <a:pt x="533292" y="40328"/>
                  <a:pt x="558165" y="34588"/>
                </a:cubicBezTo>
                <a:cubicBezTo>
                  <a:pt x="567089" y="32529"/>
                  <a:pt x="571912" y="20259"/>
                  <a:pt x="581025" y="19348"/>
                </a:cubicBezTo>
                <a:cubicBezTo>
                  <a:pt x="598896" y="17561"/>
                  <a:pt x="616585" y="24428"/>
                  <a:pt x="634365" y="26968"/>
                </a:cubicBezTo>
                <a:cubicBezTo>
                  <a:pt x="691824" y="46121"/>
                  <a:pt x="620999" y="20285"/>
                  <a:pt x="680085" y="49828"/>
                </a:cubicBezTo>
                <a:cubicBezTo>
                  <a:pt x="687269" y="53420"/>
                  <a:pt x="695325" y="54908"/>
                  <a:pt x="702945" y="57448"/>
                </a:cubicBezTo>
                <a:cubicBezTo>
                  <a:pt x="730885" y="54908"/>
                  <a:pt x="759137" y="54704"/>
                  <a:pt x="786765" y="49828"/>
                </a:cubicBezTo>
                <a:cubicBezTo>
                  <a:pt x="876916" y="33919"/>
                  <a:pt x="794412" y="36761"/>
                  <a:pt x="862965" y="26968"/>
                </a:cubicBezTo>
                <a:cubicBezTo>
                  <a:pt x="888235" y="23358"/>
                  <a:pt x="913765" y="21888"/>
                  <a:pt x="939165" y="19348"/>
                </a:cubicBezTo>
                <a:cubicBezTo>
                  <a:pt x="1012690" y="967"/>
                  <a:pt x="979586" y="0"/>
                  <a:pt x="1038225" y="11728"/>
                </a:cubicBezTo>
                <a:cubicBezTo>
                  <a:pt x="1045845" y="16808"/>
                  <a:pt x="1054050" y="21105"/>
                  <a:pt x="1061085" y="26968"/>
                </a:cubicBezTo>
                <a:cubicBezTo>
                  <a:pt x="1069364" y="33867"/>
                  <a:pt x="1074979" y="43850"/>
                  <a:pt x="1083945" y="49828"/>
                </a:cubicBezTo>
                <a:cubicBezTo>
                  <a:pt x="1090628" y="54283"/>
                  <a:pt x="1099185" y="54908"/>
                  <a:pt x="1106805" y="57448"/>
                </a:cubicBezTo>
                <a:cubicBezTo>
                  <a:pt x="1168371" y="47187"/>
                  <a:pt x="1137868" y="54714"/>
                  <a:pt x="1198245" y="34588"/>
                </a:cubicBezTo>
                <a:lnTo>
                  <a:pt x="1221105" y="26968"/>
                </a:lnTo>
                <a:cubicBezTo>
                  <a:pt x="1251585" y="29508"/>
                  <a:pt x="1282376" y="29560"/>
                  <a:pt x="1312545" y="34588"/>
                </a:cubicBezTo>
                <a:cubicBezTo>
                  <a:pt x="1328391" y="37229"/>
                  <a:pt x="1342419" y="47187"/>
                  <a:pt x="1358265" y="49828"/>
                </a:cubicBezTo>
                <a:cubicBezTo>
                  <a:pt x="1373505" y="52368"/>
                  <a:pt x="1388903" y="54096"/>
                  <a:pt x="1403985" y="57448"/>
                </a:cubicBezTo>
                <a:cubicBezTo>
                  <a:pt x="1411826" y="59190"/>
                  <a:pt x="1418828" y="64567"/>
                  <a:pt x="1426845" y="65068"/>
                </a:cubicBezTo>
                <a:cubicBezTo>
                  <a:pt x="1500405" y="69666"/>
                  <a:pt x="1574191" y="69487"/>
                  <a:pt x="1647825" y="72688"/>
                </a:cubicBezTo>
                <a:cubicBezTo>
                  <a:pt x="1691039" y="74567"/>
                  <a:pt x="1734185" y="77768"/>
                  <a:pt x="1777365" y="80308"/>
                </a:cubicBezTo>
                <a:cubicBezTo>
                  <a:pt x="1817783" y="93781"/>
                  <a:pt x="1804448" y="91110"/>
                  <a:pt x="1868805" y="95548"/>
                </a:cubicBezTo>
                <a:cubicBezTo>
                  <a:pt x="1919548" y="99048"/>
                  <a:pt x="1970405" y="100628"/>
                  <a:pt x="2021205" y="103168"/>
                </a:cubicBezTo>
                <a:cubicBezTo>
                  <a:pt x="2094865" y="100628"/>
                  <a:pt x="2168750" y="101842"/>
                  <a:pt x="2242185" y="95548"/>
                </a:cubicBezTo>
                <a:cubicBezTo>
                  <a:pt x="2258191" y="94176"/>
                  <a:pt x="2272665" y="85388"/>
                  <a:pt x="2287905" y="80308"/>
                </a:cubicBezTo>
                <a:lnTo>
                  <a:pt x="2310765" y="72688"/>
                </a:lnTo>
                <a:lnTo>
                  <a:pt x="2364105" y="87928"/>
                </a:lnTo>
                <a:cubicBezTo>
                  <a:pt x="2371798" y="90236"/>
                  <a:pt x="2378933" y="95548"/>
                  <a:pt x="2386965" y="95548"/>
                </a:cubicBezTo>
                <a:cubicBezTo>
                  <a:pt x="2468285" y="95548"/>
                  <a:pt x="2549525" y="90468"/>
                  <a:pt x="2630805" y="87928"/>
                </a:cubicBezTo>
                <a:cubicBezTo>
                  <a:pt x="2685615" y="69658"/>
                  <a:pt x="2617168" y="91824"/>
                  <a:pt x="2684145" y="72688"/>
                </a:cubicBezTo>
                <a:cubicBezTo>
                  <a:pt x="2691868" y="70481"/>
                  <a:pt x="2699385" y="67608"/>
                  <a:pt x="2707005" y="65068"/>
                </a:cubicBezTo>
                <a:cubicBezTo>
                  <a:pt x="2809380" y="72943"/>
                  <a:pt x="2831542" y="79028"/>
                  <a:pt x="2943225" y="65068"/>
                </a:cubicBezTo>
                <a:cubicBezTo>
                  <a:pt x="2959165" y="63075"/>
                  <a:pt x="2973099" y="52469"/>
                  <a:pt x="2988945" y="49828"/>
                </a:cubicBezTo>
                <a:lnTo>
                  <a:pt x="3034665" y="42208"/>
                </a:lnTo>
                <a:cubicBezTo>
                  <a:pt x="3057525" y="44748"/>
                  <a:pt x="3080446" y="46788"/>
                  <a:pt x="3103245" y="49828"/>
                </a:cubicBezTo>
                <a:cubicBezTo>
                  <a:pt x="3118560" y="51870"/>
                  <a:pt x="3134846" y="51173"/>
                  <a:pt x="3148965" y="57448"/>
                </a:cubicBezTo>
                <a:cubicBezTo>
                  <a:pt x="3158813" y="61825"/>
                  <a:pt x="3162405" y="75075"/>
                  <a:pt x="3171825" y="80308"/>
                </a:cubicBezTo>
                <a:cubicBezTo>
                  <a:pt x="3185868" y="88110"/>
                  <a:pt x="3217545" y="95548"/>
                  <a:pt x="3217545" y="95548"/>
                </a:cubicBezTo>
                <a:cubicBezTo>
                  <a:pt x="3255112" y="90181"/>
                  <a:pt x="3268703" y="90107"/>
                  <a:pt x="3301365" y="80308"/>
                </a:cubicBezTo>
                <a:cubicBezTo>
                  <a:pt x="3316752" y="75692"/>
                  <a:pt x="3333719" y="73979"/>
                  <a:pt x="3347085" y="65068"/>
                </a:cubicBezTo>
                <a:cubicBezTo>
                  <a:pt x="3367636" y="51368"/>
                  <a:pt x="3369144" y="47466"/>
                  <a:pt x="3392805" y="42208"/>
                </a:cubicBezTo>
                <a:cubicBezTo>
                  <a:pt x="3473269" y="24327"/>
                  <a:pt x="3409924" y="44122"/>
                  <a:pt x="3461385" y="26968"/>
                </a:cubicBezTo>
                <a:cubicBezTo>
                  <a:pt x="3489325" y="29508"/>
                  <a:pt x="3517432" y="30620"/>
                  <a:pt x="3545205" y="34588"/>
                </a:cubicBezTo>
                <a:cubicBezTo>
                  <a:pt x="3553156" y="35724"/>
                  <a:pt x="3560114" y="41072"/>
                  <a:pt x="3568065" y="42208"/>
                </a:cubicBezTo>
                <a:cubicBezTo>
                  <a:pt x="3670556" y="56850"/>
                  <a:pt x="3624157" y="35964"/>
                  <a:pt x="3667125" y="57448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 26"/>
          <p:cNvSpPr/>
          <p:nvPr/>
        </p:nvSpPr>
        <p:spPr>
          <a:xfrm rot="1166706">
            <a:off x="2902773" y="1784009"/>
            <a:ext cx="3905032" cy="82779"/>
          </a:xfrm>
          <a:custGeom>
            <a:avLst/>
            <a:gdLst>
              <a:gd name="connsiteX0" fmla="*/ 1905 w 3670556"/>
              <a:gd name="connsiteY0" fmla="*/ 80308 h 103168"/>
              <a:gd name="connsiteX1" fmla="*/ 222885 w 3670556"/>
              <a:gd name="connsiteY1" fmla="*/ 65068 h 103168"/>
              <a:gd name="connsiteX2" fmla="*/ 276225 w 3670556"/>
              <a:gd name="connsiteY2" fmla="*/ 57448 h 103168"/>
              <a:gd name="connsiteX3" fmla="*/ 344805 w 3670556"/>
              <a:gd name="connsiteY3" fmla="*/ 19348 h 103168"/>
              <a:gd name="connsiteX4" fmla="*/ 413385 w 3670556"/>
              <a:gd name="connsiteY4" fmla="*/ 26968 h 103168"/>
              <a:gd name="connsiteX5" fmla="*/ 481965 w 3670556"/>
              <a:gd name="connsiteY5" fmla="*/ 42208 h 103168"/>
              <a:gd name="connsiteX6" fmla="*/ 558165 w 3670556"/>
              <a:gd name="connsiteY6" fmla="*/ 34588 h 103168"/>
              <a:gd name="connsiteX7" fmla="*/ 581025 w 3670556"/>
              <a:gd name="connsiteY7" fmla="*/ 19348 h 103168"/>
              <a:gd name="connsiteX8" fmla="*/ 634365 w 3670556"/>
              <a:gd name="connsiteY8" fmla="*/ 26968 h 103168"/>
              <a:gd name="connsiteX9" fmla="*/ 680085 w 3670556"/>
              <a:gd name="connsiteY9" fmla="*/ 49828 h 103168"/>
              <a:gd name="connsiteX10" fmla="*/ 702945 w 3670556"/>
              <a:gd name="connsiteY10" fmla="*/ 57448 h 103168"/>
              <a:gd name="connsiteX11" fmla="*/ 786765 w 3670556"/>
              <a:gd name="connsiteY11" fmla="*/ 49828 h 103168"/>
              <a:gd name="connsiteX12" fmla="*/ 862965 w 3670556"/>
              <a:gd name="connsiteY12" fmla="*/ 26968 h 103168"/>
              <a:gd name="connsiteX13" fmla="*/ 939165 w 3670556"/>
              <a:gd name="connsiteY13" fmla="*/ 19348 h 103168"/>
              <a:gd name="connsiteX14" fmla="*/ 1038225 w 3670556"/>
              <a:gd name="connsiteY14" fmla="*/ 11728 h 103168"/>
              <a:gd name="connsiteX15" fmla="*/ 1061085 w 3670556"/>
              <a:gd name="connsiteY15" fmla="*/ 26968 h 103168"/>
              <a:gd name="connsiteX16" fmla="*/ 1083945 w 3670556"/>
              <a:gd name="connsiteY16" fmla="*/ 49828 h 103168"/>
              <a:gd name="connsiteX17" fmla="*/ 1106805 w 3670556"/>
              <a:gd name="connsiteY17" fmla="*/ 57448 h 103168"/>
              <a:gd name="connsiteX18" fmla="*/ 1198245 w 3670556"/>
              <a:gd name="connsiteY18" fmla="*/ 34588 h 103168"/>
              <a:gd name="connsiteX19" fmla="*/ 1221105 w 3670556"/>
              <a:gd name="connsiteY19" fmla="*/ 26968 h 103168"/>
              <a:gd name="connsiteX20" fmla="*/ 1312545 w 3670556"/>
              <a:gd name="connsiteY20" fmla="*/ 34588 h 103168"/>
              <a:gd name="connsiteX21" fmla="*/ 1358265 w 3670556"/>
              <a:gd name="connsiteY21" fmla="*/ 49828 h 103168"/>
              <a:gd name="connsiteX22" fmla="*/ 1403985 w 3670556"/>
              <a:gd name="connsiteY22" fmla="*/ 57448 h 103168"/>
              <a:gd name="connsiteX23" fmla="*/ 1426845 w 3670556"/>
              <a:gd name="connsiteY23" fmla="*/ 65068 h 103168"/>
              <a:gd name="connsiteX24" fmla="*/ 1647825 w 3670556"/>
              <a:gd name="connsiteY24" fmla="*/ 72688 h 103168"/>
              <a:gd name="connsiteX25" fmla="*/ 1777365 w 3670556"/>
              <a:gd name="connsiteY25" fmla="*/ 80308 h 103168"/>
              <a:gd name="connsiteX26" fmla="*/ 1868805 w 3670556"/>
              <a:gd name="connsiteY26" fmla="*/ 95548 h 103168"/>
              <a:gd name="connsiteX27" fmla="*/ 2021205 w 3670556"/>
              <a:gd name="connsiteY27" fmla="*/ 103168 h 103168"/>
              <a:gd name="connsiteX28" fmla="*/ 2242185 w 3670556"/>
              <a:gd name="connsiteY28" fmla="*/ 95548 h 103168"/>
              <a:gd name="connsiteX29" fmla="*/ 2287905 w 3670556"/>
              <a:gd name="connsiteY29" fmla="*/ 80308 h 103168"/>
              <a:gd name="connsiteX30" fmla="*/ 2310765 w 3670556"/>
              <a:gd name="connsiteY30" fmla="*/ 72688 h 103168"/>
              <a:gd name="connsiteX31" fmla="*/ 2364105 w 3670556"/>
              <a:gd name="connsiteY31" fmla="*/ 87928 h 103168"/>
              <a:gd name="connsiteX32" fmla="*/ 2386965 w 3670556"/>
              <a:gd name="connsiteY32" fmla="*/ 95548 h 103168"/>
              <a:gd name="connsiteX33" fmla="*/ 2630805 w 3670556"/>
              <a:gd name="connsiteY33" fmla="*/ 87928 h 103168"/>
              <a:gd name="connsiteX34" fmla="*/ 2684145 w 3670556"/>
              <a:gd name="connsiteY34" fmla="*/ 72688 h 103168"/>
              <a:gd name="connsiteX35" fmla="*/ 2707005 w 3670556"/>
              <a:gd name="connsiteY35" fmla="*/ 65068 h 103168"/>
              <a:gd name="connsiteX36" fmla="*/ 2943225 w 3670556"/>
              <a:gd name="connsiteY36" fmla="*/ 65068 h 103168"/>
              <a:gd name="connsiteX37" fmla="*/ 2988945 w 3670556"/>
              <a:gd name="connsiteY37" fmla="*/ 49828 h 103168"/>
              <a:gd name="connsiteX38" fmla="*/ 3034665 w 3670556"/>
              <a:gd name="connsiteY38" fmla="*/ 42208 h 103168"/>
              <a:gd name="connsiteX39" fmla="*/ 3103245 w 3670556"/>
              <a:gd name="connsiteY39" fmla="*/ 49828 h 103168"/>
              <a:gd name="connsiteX40" fmla="*/ 3148965 w 3670556"/>
              <a:gd name="connsiteY40" fmla="*/ 57448 h 103168"/>
              <a:gd name="connsiteX41" fmla="*/ 3171825 w 3670556"/>
              <a:gd name="connsiteY41" fmla="*/ 80308 h 103168"/>
              <a:gd name="connsiteX42" fmla="*/ 3217545 w 3670556"/>
              <a:gd name="connsiteY42" fmla="*/ 95548 h 103168"/>
              <a:gd name="connsiteX43" fmla="*/ 3301365 w 3670556"/>
              <a:gd name="connsiteY43" fmla="*/ 80308 h 103168"/>
              <a:gd name="connsiteX44" fmla="*/ 3347085 w 3670556"/>
              <a:gd name="connsiteY44" fmla="*/ 65068 h 103168"/>
              <a:gd name="connsiteX45" fmla="*/ 3392805 w 3670556"/>
              <a:gd name="connsiteY45" fmla="*/ 42208 h 103168"/>
              <a:gd name="connsiteX46" fmla="*/ 3461385 w 3670556"/>
              <a:gd name="connsiteY46" fmla="*/ 26968 h 103168"/>
              <a:gd name="connsiteX47" fmla="*/ 3545205 w 3670556"/>
              <a:gd name="connsiteY47" fmla="*/ 34588 h 103168"/>
              <a:gd name="connsiteX48" fmla="*/ 3568065 w 3670556"/>
              <a:gd name="connsiteY48" fmla="*/ 42208 h 103168"/>
              <a:gd name="connsiteX49" fmla="*/ 3667125 w 3670556"/>
              <a:gd name="connsiteY49" fmla="*/ 57448 h 1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70556" h="103168">
                <a:moveTo>
                  <a:pt x="1905" y="80308"/>
                </a:moveTo>
                <a:cubicBezTo>
                  <a:pt x="89497" y="51111"/>
                  <a:pt x="0" y="78576"/>
                  <a:pt x="222885" y="65068"/>
                </a:cubicBezTo>
                <a:cubicBezTo>
                  <a:pt x="240813" y="63981"/>
                  <a:pt x="258445" y="59988"/>
                  <a:pt x="276225" y="57448"/>
                </a:cubicBezTo>
                <a:cubicBezTo>
                  <a:pt x="328628" y="22513"/>
                  <a:pt x="304569" y="32760"/>
                  <a:pt x="344805" y="19348"/>
                </a:cubicBezTo>
                <a:cubicBezTo>
                  <a:pt x="367665" y="21888"/>
                  <a:pt x="390615" y="23715"/>
                  <a:pt x="413385" y="26968"/>
                </a:cubicBezTo>
                <a:cubicBezTo>
                  <a:pt x="435957" y="30193"/>
                  <a:pt x="459780" y="36662"/>
                  <a:pt x="481965" y="42208"/>
                </a:cubicBezTo>
                <a:cubicBezTo>
                  <a:pt x="507365" y="39668"/>
                  <a:pt x="533292" y="40328"/>
                  <a:pt x="558165" y="34588"/>
                </a:cubicBezTo>
                <a:cubicBezTo>
                  <a:pt x="567089" y="32529"/>
                  <a:pt x="571912" y="20259"/>
                  <a:pt x="581025" y="19348"/>
                </a:cubicBezTo>
                <a:cubicBezTo>
                  <a:pt x="598896" y="17561"/>
                  <a:pt x="616585" y="24428"/>
                  <a:pt x="634365" y="26968"/>
                </a:cubicBezTo>
                <a:cubicBezTo>
                  <a:pt x="691824" y="46121"/>
                  <a:pt x="620999" y="20285"/>
                  <a:pt x="680085" y="49828"/>
                </a:cubicBezTo>
                <a:cubicBezTo>
                  <a:pt x="687269" y="53420"/>
                  <a:pt x="695325" y="54908"/>
                  <a:pt x="702945" y="57448"/>
                </a:cubicBezTo>
                <a:cubicBezTo>
                  <a:pt x="730885" y="54908"/>
                  <a:pt x="759137" y="54704"/>
                  <a:pt x="786765" y="49828"/>
                </a:cubicBezTo>
                <a:cubicBezTo>
                  <a:pt x="876916" y="33919"/>
                  <a:pt x="794412" y="36761"/>
                  <a:pt x="862965" y="26968"/>
                </a:cubicBezTo>
                <a:cubicBezTo>
                  <a:pt x="888235" y="23358"/>
                  <a:pt x="913765" y="21888"/>
                  <a:pt x="939165" y="19348"/>
                </a:cubicBezTo>
                <a:cubicBezTo>
                  <a:pt x="1012690" y="967"/>
                  <a:pt x="979586" y="0"/>
                  <a:pt x="1038225" y="11728"/>
                </a:cubicBezTo>
                <a:cubicBezTo>
                  <a:pt x="1045845" y="16808"/>
                  <a:pt x="1054050" y="21105"/>
                  <a:pt x="1061085" y="26968"/>
                </a:cubicBezTo>
                <a:cubicBezTo>
                  <a:pt x="1069364" y="33867"/>
                  <a:pt x="1074979" y="43850"/>
                  <a:pt x="1083945" y="49828"/>
                </a:cubicBezTo>
                <a:cubicBezTo>
                  <a:pt x="1090628" y="54283"/>
                  <a:pt x="1099185" y="54908"/>
                  <a:pt x="1106805" y="57448"/>
                </a:cubicBezTo>
                <a:cubicBezTo>
                  <a:pt x="1168371" y="47187"/>
                  <a:pt x="1137868" y="54714"/>
                  <a:pt x="1198245" y="34588"/>
                </a:cubicBezTo>
                <a:lnTo>
                  <a:pt x="1221105" y="26968"/>
                </a:lnTo>
                <a:cubicBezTo>
                  <a:pt x="1251585" y="29508"/>
                  <a:pt x="1282376" y="29560"/>
                  <a:pt x="1312545" y="34588"/>
                </a:cubicBezTo>
                <a:cubicBezTo>
                  <a:pt x="1328391" y="37229"/>
                  <a:pt x="1342419" y="47187"/>
                  <a:pt x="1358265" y="49828"/>
                </a:cubicBezTo>
                <a:cubicBezTo>
                  <a:pt x="1373505" y="52368"/>
                  <a:pt x="1388903" y="54096"/>
                  <a:pt x="1403985" y="57448"/>
                </a:cubicBezTo>
                <a:cubicBezTo>
                  <a:pt x="1411826" y="59190"/>
                  <a:pt x="1418828" y="64567"/>
                  <a:pt x="1426845" y="65068"/>
                </a:cubicBezTo>
                <a:cubicBezTo>
                  <a:pt x="1500405" y="69666"/>
                  <a:pt x="1574191" y="69487"/>
                  <a:pt x="1647825" y="72688"/>
                </a:cubicBezTo>
                <a:cubicBezTo>
                  <a:pt x="1691039" y="74567"/>
                  <a:pt x="1734185" y="77768"/>
                  <a:pt x="1777365" y="80308"/>
                </a:cubicBezTo>
                <a:cubicBezTo>
                  <a:pt x="1817783" y="93781"/>
                  <a:pt x="1804448" y="91110"/>
                  <a:pt x="1868805" y="95548"/>
                </a:cubicBezTo>
                <a:cubicBezTo>
                  <a:pt x="1919548" y="99048"/>
                  <a:pt x="1970405" y="100628"/>
                  <a:pt x="2021205" y="103168"/>
                </a:cubicBezTo>
                <a:cubicBezTo>
                  <a:pt x="2094865" y="100628"/>
                  <a:pt x="2168750" y="101842"/>
                  <a:pt x="2242185" y="95548"/>
                </a:cubicBezTo>
                <a:cubicBezTo>
                  <a:pt x="2258191" y="94176"/>
                  <a:pt x="2272665" y="85388"/>
                  <a:pt x="2287905" y="80308"/>
                </a:cubicBezTo>
                <a:lnTo>
                  <a:pt x="2310765" y="72688"/>
                </a:lnTo>
                <a:lnTo>
                  <a:pt x="2364105" y="87928"/>
                </a:lnTo>
                <a:cubicBezTo>
                  <a:pt x="2371798" y="90236"/>
                  <a:pt x="2378933" y="95548"/>
                  <a:pt x="2386965" y="95548"/>
                </a:cubicBezTo>
                <a:cubicBezTo>
                  <a:pt x="2468285" y="95548"/>
                  <a:pt x="2549525" y="90468"/>
                  <a:pt x="2630805" y="87928"/>
                </a:cubicBezTo>
                <a:cubicBezTo>
                  <a:pt x="2685615" y="69658"/>
                  <a:pt x="2617168" y="91824"/>
                  <a:pt x="2684145" y="72688"/>
                </a:cubicBezTo>
                <a:cubicBezTo>
                  <a:pt x="2691868" y="70481"/>
                  <a:pt x="2699385" y="67608"/>
                  <a:pt x="2707005" y="65068"/>
                </a:cubicBezTo>
                <a:cubicBezTo>
                  <a:pt x="2809380" y="72943"/>
                  <a:pt x="2831542" y="79028"/>
                  <a:pt x="2943225" y="65068"/>
                </a:cubicBezTo>
                <a:cubicBezTo>
                  <a:pt x="2959165" y="63075"/>
                  <a:pt x="2973099" y="52469"/>
                  <a:pt x="2988945" y="49828"/>
                </a:cubicBezTo>
                <a:lnTo>
                  <a:pt x="3034665" y="42208"/>
                </a:lnTo>
                <a:cubicBezTo>
                  <a:pt x="3057525" y="44748"/>
                  <a:pt x="3080446" y="46788"/>
                  <a:pt x="3103245" y="49828"/>
                </a:cubicBezTo>
                <a:cubicBezTo>
                  <a:pt x="3118560" y="51870"/>
                  <a:pt x="3134846" y="51173"/>
                  <a:pt x="3148965" y="57448"/>
                </a:cubicBezTo>
                <a:cubicBezTo>
                  <a:pt x="3158813" y="61825"/>
                  <a:pt x="3162405" y="75075"/>
                  <a:pt x="3171825" y="80308"/>
                </a:cubicBezTo>
                <a:cubicBezTo>
                  <a:pt x="3185868" y="88110"/>
                  <a:pt x="3217545" y="95548"/>
                  <a:pt x="3217545" y="95548"/>
                </a:cubicBezTo>
                <a:cubicBezTo>
                  <a:pt x="3255112" y="90181"/>
                  <a:pt x="3268703" y="90107"/>
                  <a:pt x="3301365" y="80308"/>
                </a:cubicBezTo>
                <a:cubicBezTo>
                  <a:pt x="3316752" y="75692"/>
                  <a:pt x="3333719" y="73979"/>
                  <a:pt x="3347085" y="65068"/>
                </a:cubicBezTo>
                <a:cubicBezTo>
                  <a:pt x="3367636" y="51368"/>
                  <a:pt x="3369144" y="47466"/>
                  <a:pt x="3392805" y="42208"/>
                </a:cubicBezTo>
                <a:cubicBezTo>
                  <a:pt x="3473269" y="24327"/>
                  <a:pt x="3409924" y="44122"/>
                  <a:pt x="3461385" y="26968"/>
                </a:cubicBezTo>
                <a:cubicBezTo>
                  <a:pt x="3489325" y="29508"/>
                  <a:pt x="3517432" y="30620"/>
                  <a:pt x="3545205" y="34588"/>
                </a:cubicBezTo>
                <a:cubicBezTo>
                  <a:pt x="3553156" y="35724"/>
                  <a:pt x="3560114" y="41072"/>
                  <a:pt x="3568065" y="42208"/>
                </a:cubicBezTo>
                <a:cubicBezTo>
                  <a:pt x="3670556" y="56850"/>
                  <a:pt x="3624157" y="35964"/>
                  <a:pt x="3667125" y="57448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8852" name="Picture 4" descr="http://www.sciweavers.org/upload/Tex2Img_1402580061/rend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928676"/>
            <a:ext cx="704864" cy="317422"/>
          </a:xfrm>
          <a:prstGeom prst="rect">
            <a:avLst/>
          </a:prstGeom>
          <a:noFill/>
        </p:spPr>
      </p:pic>
      <p:pic>
        <p:nvPicPr>
          <p:cNvPr id="78854" name="Picture 6" descr="http://www.sciweavers.org/upload/Tex2Img_1402580084/rend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285998"/>
            <a:ext cx="738604" cy="332616"/>
          </a:xfrm>
          <a:prstGeom prst="rect">
            <a:avLst/>
          </a:prstGeom>
          <a:noFill/>
        </p:spPr>
      </p:pic>
      <p:pic>
        <p:nvPicPr>
          <p:cNvPr id="78856" name="Picture 8" descr="http://www.sciweavers.org/upload/Tex2Img_1402580091/rend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882076"/>
            <a:ext cx="738604" cy="33261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634178" y="885756"/>
            <a:ext cx="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with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4178" y="2243078"/>
            <a:ext cx="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with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3702" y="2857502"/>
            <a:ext cx="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with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7290" y="190487"/>
            <a:ext cx="6372225" cy="523875"/>
          </a:xfrm>
        </p:spPr>
        <p:txBody>
          <a:bodyPr/>
          <a:lstStyle/>
          <a:p>
            <a:r>
              <a:rPr lang="en-US" dirty="0" smtClean="0"/>
              <a:t>with stratification + antithetic: piece-wise linear is sufficient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428728" y="1142990"/>
            <a:ext cx="7072362" cy="3357586"/>
            <a:chOff x="1428728" y="1142990"/>
            <a:chExt cx="7072362" cy="3357586"/>
          </a:xfrm>
          <a:solidFill>
            <a:schemeClr val="tx1">
              <a:lumMod val="75000"/>
              <a:lumOff val="25000"/>
              <a:alpha val="69804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142872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454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0036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618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57818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3636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29454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15272" y="1142990"/>
              <a:ext cx="785818" cy="3357586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1400018" y="809625"/>
            <a:ext cx="7288843" cy="3692482"/>
            <a:chOff x="1294585" y="1081077"/>
            <a:chExt cx="6858839" cy="3316366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-362751" y="2738413"/>
              <a:ext cx="3315463" cy="79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295376" y="4395743"/>
              <a:ext cx="6858048" cy="170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30331" y="4466421"/>
            <a:ext cx="55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2" name="Picture 16" descr="http://www.sciweavers.org/upload/Tex2Img_1402579656/render.png"/>
          <p:cNvPicPr>
            <a:picLocks noChangeAspect="1" noChangeArrowheads="1"/>
          </p:cNvPicPr>
          <p:nvPr/>
        </p:nvPicPr>
        <p:blipFill>
          <a:blip r:embed="rId2"/>
          <a:srcRect r="55000"/>
          <a:stretch>
            <a:fillRect/>
          </a:stretch>
        </p:blipFill>
        <p:spPr bwMode="auto">
          <a:xfrm>
            <a:off x="714348" y="857238"/>
            <a:ext cx="642942" cy="625341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1432560" y="1258237"/>
            <a:ext cx="7063740" cy="2826083"/>
          </a:xfrm>
          <a:custGeom>
            <a:avLst/>
            <a:gdLst>
              <a:gd name="connsiteX0" fmla="*/ 0 w 7063740"/>
              <a:gd name="connsiteY0" fmla="*/ 1972643 h 2826083"/>
              <a:gd name="connsiteX1" fmla="*/ 22860 w 7063740"/>
              <a:gd name="connsiteY1" fmla="*/ 1949783 h 2826083"/>
              <a:gd name="connsiteX2" fmla="*/ 38100 w 7063740"/>
              <a:gd name="connsiteY2" fmla="*/ 1904063 h 2826083"/>
              <a:gd name="connsiteX3" fmla="*/ 106680 w 7063740"/>
              <a:gd name="connsiteY3" fmla="*/ 1865963 h 2826083"/>
              <a:gd name="connsiteX4" fmla="*/ 144780 w 7063740"/>
              <a:gd name="connsiteY4" fmla="*/ 1820243 h 2826083"/>
              <a:gd name="connsiteX5" fmla="*/ 160020 w 7063740"/>
              <a:gd name="connsiteY5" fmla="*/ 1797383 h 2826083"/>
              <a:gd name="connsiteX6" fmla="*/ 205740 w 7063740"/>
              <a:gd name="connsiteY6" fmla="*/ 1759283 h 2826083"/>
              <a:gd name="connsiteX7" fmla="*/ 220980 w 7063740"/>
              <a:gd name="connsiteY7" fmla="*/ 1736423 h 2826083"/>
              <a:gd name="connsiteX8" fmla="*/ 266700 w 7063740"/>
              <a:gd name="connsiteY8" fmla="*/ 1690703 h 2826083"/>
              <a:gd name="connsiteX9" fmla="*/ 289560 w 7063740"/>
              <a:gd name="connsiteY9" fmla="*/ 1667843 h 2826083"/>
              <a:gd name="connsiteX10" fmla="*/ 304800 w 7063740"/>
              <a:gd name="connsiteY10" fmla="*/ 1644983 h 2826083"/>
              <a:gd name="connsiteX11" fmla="*/ 373380 w 7063740"/>
              <a:gd name="connsiteY11" fmla="*/ 1614503 h 2826083"/>
              <a:gd name="connsiteX12" fmla="*/ 419100 w 7063740"/>
              <a:gd name="connsiteY12" fmla="*/ 1584023 h 2826083"/>
              <a:gd name="connsiteX13" fmla="*/ 449580 w 7063740"/>
              <a:gd name="connsiteY13" fmla="*/ 1538303 h 2826083"/>
              <a:gd name="connsiteX14" fmla="*/ 464820 w 7063740"/>
              <a:gd name="connsiteY14" fmla="*/ 1515443 h 2826083"/>
              <a:gd name="connsiteX15" fmla="*/ 487680 w 7063740"/>
              <a:gd name="connsiteY15" fmla="*/ 1469723 h 2826083"/>
              <a:gd name="connsiteX16" fmla="*/ 510540 w 7063740"/>
              <a:gd name="connsiteY16" fmla="*/ 1446863 h 2826083"/>
              <a:gd name="connsiteX17" fmla="*/ 548640 w 7063740"/>
              <a:gd name="connsiteY17" fmla="*/ 1408763 h 2826083"/>
              <a:gd name="connsiteX18" fmla="*/ 563880 w 7063740"/>
              <a:gd name="connsiteY18" fmla="*/ 1385903 h 2826083"/>
              <a:gd name="connsiteX19" fmla="*/ 586740 w 7063740"/>
              <a:gd name="connsiteY19" fmla="*/ 1363043 h 2826083"/>
              <a:gd name="connsiteX20" fmla="*/ 601980 w 7063740"/>
              <a:gd name="connsiteY20" fmla="*/ 1317323 h 2826083"/>
              <a:gd name="connsiteX21" fmla="*/ 609600 w 7063740"/>
              <a:gd name="connsiteY21" fmla="*/ 1294463 h 2826083"/>
              <a:gd name="connsiteX22" fmla="*/ 617220 w 7063740"/>
              <a:gd name="connsiteY22" fmla="*/ 1271603 h 2826083"/>
              <a:gd name="connsiteX23" fmla="*/ 624840 w 7063740"/>
              <a:gd name="connsiteY23" fmla="*/ 1241123 h 2826083"/>
              <a:gd name="connsiteX24" fmla="*/ 640080 w 7063740"/>
              <a:gd name="connsiteY24" fmla="*/ 1195403 h 2826083"/>
              <a:gd name="connsiteX25" fmla="*/ 655320 w 7063740"/>
              <a:gd name="connsiteY25" fmla="*/ 1172543 h 2826083"/>
              <a:gd name="connsiteX26" fmla="*/ 693420 w 7063740"/>
              <a:gd name="connsiteY26" fmla="*/ 1103963 h 2826083"/>
              <a:gd name="connsiteX27" fmla="*/ 739140 w 7063740"/>
              <a:gd name="connsiteY27" fmla="*/ 1088723 h 2826083"/>
              <a:gd name="connsiteX28" fmla="*/ 777240 w 7063740"/>
              <a:gd name="connsiteY28" fmla="*/ 1050623 h 2826083"/>
              <a:gd name="connsiteX29" fmla="*/ 800100 w 7063740"/>
              <a:gd name="connsiteY29" fmla="*/ 1058243 h 2826083"/>
              <a:gd name="connsiteX30" fmla="*/ 807720 w 7063740"/>
              <a:gd name="connsiteY30" fmla="*/ 1081103 h 2826083"/>
              <a:gd name="connsiteX31" fmla="*/ 838200 w 7063740"/>
              <a:gd name="connsiteY31" fmla="*/ 1126823 h 2826083"/>
              <a:gd name="connsiteX32" fmla="*/ 853440 w 7063740"/>
              <a:gd name="connsiteY32" fmla="*/ 1172543 h 2826083"/>
              <a:gd name="connsiteX33" fmla="*/ 868680 w 7063740"/>
              <a:gd name="connsiteY33" fmla="*/ 1195403 h 2826083"/>
              <a:gd name="connsiteX34" fmla="*/ 891540 w 7063740"/>
              <a:gd name="connsiteY34" fmla="*/ 1263983 h 2826083"/>
              <a:gd name="connsiteX35" fmla="*/ 899160 w 7063740"/>
              <a:gd name="connsiteY35" fmla="*/ 1286843 h 2826083"/>
              <a:gd name="connsiteX36" fmla="*/ 929640 w 7063740"/>
              <a:gd name="connsiteY36" fmla="*/ 1332563 h 2826083"/>
              <a:gd name="connsiteX37" fmla="*/ 944880 w 7063740"/>
              <a:gd name="connsiteY37" fmla="*/ 1355423 h 2826083"/>
              <a:gd name="connsiteX38" fmla="*/ 990600 w 7063740"/>
              <a:gd name="connsiteY38" fmla="*/ 1378283 h 2826083"/>
              <a:gd name="connsiteX39" fmla="*/ 1013460 w 7063740"/>
              <a:gd name="connsiteY39" fmla="*/ 1393523 h 2826083"/>
              <a:gd name="connsiteX40" fmla="*/ 1059180 w 7063740"/>
              <a:gd name="connsiteY40" fmla="*/ 1408763 h 2826083"/>
              <a:gd name="connsiteX41" fmla="*/ 1074420 w 7063740"/>
              <a:gd name="connsiteY41" fmla="*/ 1500203 h 2826083"/>
              <a:gd name="connsiteX42" fmla="*/ 1082040 w 7063740"/>
              <a:gd name="connsiteY42" fmla="*/ 1523063 h 2826083"/>
              <a:gd name="connsiteX43" fmla="*/ 1112520 w 7063740"/>
              <a:gd name="connsiteY43" fmla="*/ 1568783 h 2826083"/>
              <a:gd name="connsiteX44" fmla="*/ 1120140 w 7063740"/>
              <a:gd name="connsiteY44" fmla="*/ 1591643 h 2826083"/>
              <a:gd name="connsiteX45" fmla="*/ 1173480 w 7063740"/>
              <a:gd name="connsiteY45" fmla="*/ 1660223 h 2826083"/>
              <a:gd name="connsiteX46" fmla="*/ 1196340 w 7063740"/>
              <a:gd name="connsiteY46" fmla="*/ 1675463 h 2826083"/>
              <a:gd name="connsiteX47" fmla="*/ 1219200 w 7063740"/>
              <a:gd name="connsiteY47" fmla="*/ 1683083 h 2826083"/>
              <a:gd name="connsiteX48" fmla="*/ 1257300 w 7063740"/>
              <a:gd name="connsiteY48" fmla="*/ 1713563 h 2826083"/>
              <a:gd name="connsiteX49" fmla="*/ 1272540 w 7063740"/>
              <a:gd name="connsiteY49" fmla="*/ 1736423 h 2826083"/>
              <a:gd name="connsiteX50" fmla="*/ 1318260 w 7063740"/>
              <a:gd name="connsiteY50" fmla="*/ 1766903 h 2826083"/>
              <a:gd name="connsiteX51" fmla="*/ 1363980 w 7063740"/>
              <a:gd name="connsiteY51" fmla="*/ 1789763 h 2826083"/>
              <a:gd name="connsiteX52" fmla="*/ 1394460 w 7063740"/>
              <a:gd name="connsiteY52" fmla="*/ 1835483 h 2826083"/>
              <a:gd name="connsiteX53" fmla="*/ 1417320 w 7063740"/>
              <a:gd name="connsiteY53" fmla="*/ 1843103 h 2826083"/>
              <a:gd name="connsiteX54" fmla="*/ 1463040 w 7063740"/>
              <a:gd name="connsiteY54" fmla="*/ 1873583 h 2826083"/>
              <a:gd name="connsiteX55" fmla="*/ 1485900 w 7063740"/>
              <a:gd name="connsiteY55" fmla="*/ 1881203 h 2826083"/>
              <a:gd name="connsiteX56" fmla="*/ 1546860 w 7063740"/>
              <a:gd name="connsiteY56" fmla="*/ 1896443 h 2826083"/>
              <a:gd name="connsiteX57" fmla="*/ 1569720 w 7063740"/>
              <a:gd name="connsiteY57" fmla="*/ 1911683 h 2826083"/>
              <a:gd name="connsiteX58" fmla="*/ 1623060 w 7063740"/>
              <a:gd name="connsiteY58" fmla="*/ 1896443 h 2826083"/>
              <a:gd name="connsiteX59" fmla="*/ 1668780 w 7063740"/>
              <a:gd name="connsiteY59" fmla="*/ 1865963 h 2826083"/>
              <a:gd name="connsiteX60" fmla="*/ 1699260 w 7063740"/>
              <a:gd name="connsiteY60" fmla="*/ 1873583 h 2826083"/>
              <a:gd name="connsiteX61" fmla="*/ 1722120 w 7063740"/>
              <a:gd name="connsiteY61" fmla="*/ 1881203 h 2826083"/>
              <a:gd name="connsiteX62" fmla="*/ 1882140 w 7063740"/>
              <a:gd name="connsiteY62" fmla="*/ 1896443 h 2826083"/>
              <a:gd name="connsiteX63" fmla="*/ 2026920 w 7063740"/>
              <a:gd name="connsiteY63" fmla="*/ 1919303 h 2826083"/>
              <a:gd name="connsiteX64" fmla="*/ 2103120 w 7063740"/>
              <a:gd name="connsiteY64" fmla="*/ 1919303 h 2826083"/>
              <a:gd name="connsiteX65" fmla="*/ 2293620 w 7063740"/>
              <a:gd name="connsiteY65" fmla="*/ 1911683 h 2826083"/>
              <a:gd name="connsiteX66" fmla="*/ 2316480 w 7063740"/>
              <a:gd name="connsiteY66" fmla="*/ 1896443 h 2826083"/>
              <a:gd name="connsiteX67" fmla="*/ 2331720 w 7063740"/>
              <a:gd name="connsiteY67" fmla="*/ 1873583 h 2826083"/>
              <a:gd name="connsiteX68" fmla="*/ 2354580 w 7063740"/>
              <a:gd name="connsiteY68" fmla="*/ 1865963 h 2826083"/>
              <a:gd name="connsiteX69" fmla="*/ 2377440 w 7063740"/>
              <a:gd name="connsiteY69" fmla="*/ 1820243 h 2826083"/>
              <a:gd name="connsiteX70" fmla="*/ 2392680 w 7063740"/>
              <a:gd name="connsiteY70" fmla="*/ 1797383 h 2826083"/>
              <a:gd name="connsiteX71" fmla="*/ 2400300 w 7063740"/>
              <a:gd name="connsiteY71" fmla="*/ 1774523 h 2826083"/>
              <a:gd name="connsiteX72" fmla="*/ 2423160 w 7063740"/>
              <a:gd name="connsiteY72" fmla="*/ 1759283 h 2826083"/>
              <a:gd name="connsiteX73" fmla="*/ 2446020 w 7063740"/>
              <a:gd name="connsiteY73" fmla="*/ 1736423 h 2826083"/>
              <a:gd name="connsiteX74" fmla="*/ 2453640 w 7063740"/>
              <a:gd name="connsiteY74" fmla="*/ 1713563 h 2826083"/>
              <a:gd name="connsiteX75" fmla="*/ 2476500 w 7063740"/>
              <a:gd name="connsiteY75" fmla="*/ 1705943 h 2826083"/>
              <a:gd name="connsiteX76" fmla="*/ 2522220 w 7063740"/>
              <a:gd name="connsiteY76" fmla="*/ 1675463 h 2826083"/>
              <a:gd name="connsiteX77" fmla="*/ 2545080 w 7063740"/>
              <a:gd name="connsiteY77" fmla="*/ 1660223 h 2826083"/>
              <a:gd name="connsiteX78" fmla="*/ 2590800 w 7063740"/>
              <a:gd name="connsiteY78" fmla="*/ 1622123 h 2826083"/>
              <a:gd name="connsiteX79" fmla="*/ 2613660 w 7063740"/>
              <a:gd name="connsiteY79" fmla="*/ 1614503 h 2826083"/>
              <a:gd name="connsiteX80" fmla="*/ 2659380 w 7063740"/>
              <a:gd name="connsiteY80" fmla="*/ 1584023 h 2826083"/>
              <a:gd name="connsiteX81" fmla="*/ 2667000 w 7063740"/>
              <a:gd name="connsiteY81" fmla="*/ 1561163 h 2826083"/>
              <a:gd name="connsiteX82" fmla="*/ 2712720 w 7063740"/>
              <a:gd name="connsiteY82" fmla="*/ 1530683 h 2826083"/>
              <a:gd name="connsiteX83" fmla="*/ 2766060 w 7063740"/>
              <a:gd name="connsiteY83" fmla="*/ 1469723 h 2826083"/>
              <a:gd name="connsiteX84" fmla="*/ 2788920 w 7063740"/>
              <a:gd name="connsiteY84" fmla="*/ 1462103 h 2826083"/>
              <a:gd name="connsiteX85" fmla="*/ 2842260 w 7063740"/>
              <a:gd name="connsiteY85" fmla="*/ 1401143 h 2826083"/>
              <a:gd name="connsiteX86" fmla="*/ 2865120 w 7063740"/>
              <a:gd name="connsiteY86" fmla="*/ 1378283 h 2826083"/>
              <a:gd name="connsiteX87" fmla="*/ 2887980 w 7063740"/>
              <a:gd name="connsiteY87" fmla="*/ 1370663 h 2826083"/>
              <a:gd name="connsiteX88" fmla="*/ 2910840 w 7063740"/>
              <a:gd name="connsiteY88" fmla="*/ 1355423 h 2826083"/>
              <a:gd name="connsiteX89" fmla="*/ 2948940 w 7063740"/>
              <a:gd name="connsiteY89" fmla="*/ 1317323 h 2826083"/>
              <a:gd name="connsiteX90" fmla="*/ 2987040 w 7063740"/>
              <a:gd name="connsiteY90" fmla="*/ 1279223 h 2826083"/>
              <a:gd name="connsiteX91" fmla="*/ 3017520 w 7063740"/>
              <a:gd name="connsiteY91" fmla="*/ 1233503 h 2826083"/>
              <a:gd name="connsiteX92" fmla="*/ 3078480 w 7063740"/>
              <a:gd name="connsiteY92" fmla="*/ 1180163 h 2826083"/>
              <a:gd name="connsiteX93" fmla="*/ 3124200 w 7063740"/>
              <a:gd name="connsiteY93" fmla="*/ 1164923 h 2826083"/>
              <a:gd name="connsiteX94" fmla="*/ 3139440 w 7063740"/>
              <a:gd name="connsiteY94" fmla="*/ 1142063 h 2826083"/>
              <a:gd name="connsiteX95" fmla="*/ 3185160 w 7063740"/>
              <a:gd name="connsiteY95" fmla="*/ 1126823 h 2826083"/>
              <a:gd name="connsiteX96" fmla="*/ 3230880 w 7063740"/>
              <a:gd name="connsiteY96" fmla="*/ 1134443 h 2826083"/>
              <a:gd name="connsiteX97" fmla="*/ 3253740 w 7063740"/>
              <a:gd name="connsiteY97" fmla="*/ 1142063 h 2826083"/>
              <a:gd name="connsiteX98" fmla="*/ 3337560 w 7063740"/>
              <a:gd name="connsiteY98" fmla="*/ 1149683 h 2826083"/>
              <a:gd name="connsiteX99" fmla="*/ 3436620 w 7063740"/>
              <a:gd name="connsiteY99" fmla="*/ 1157303 h 2826083"/>
              <a:gd name="connsiteX100" fmla="*/ 3886200 w 7063740"/>
              <a:gd name="connsiteY100" fmla="*/ 1164923 h 2826083"/>
              <a:gd name="connsiteX101" fmla="*/ 3909060 w 7063740"/>
              <a:gd name="connsiteY101" fmla="*/ 1149683 h 2826083"/>
              <a:gd name="connsiteX102" fmla="*/ 3931920 w 7063740"/>
              <a:gd name="connsiteY102" fmla="*/ 1142063 h 2826083"/>
              <a:gd name="connsiteX103" fmla="*/ 3954780 w 7063740"/>
              <a:gd name="connsiteY103" fmla="*/ 1119203 h 2826083"/>
              <a:gd name="connsiteX104" fmla="*/ 4000500 w 7063740"/>
              <a:gd name="connsiteY104" fmla="*/ 1081103 h 2826083"/>
              <a:gd name="connsiteX105" fmla="*/ 4023360 w 7063740"/>
              <a:gd name="connsiteY105" fmla="*/ 1035383 h 2826083"/>
              <a:gd name="connsiteX106" fmla="*/ 4091940 w 7063740"/>
              <a:gd name="connsiteY106" fmla="*/ 997283 h 2826083"/>
              <a:gd name="connsiteX107" fmla="*/ 4168140 w 7063740"/>
              <a:gd name="connsiteY107" fmla="*/ 974423 h 2826083"/>
              <a:gd name="connsiteX108" fmla="*/ 4213860 w 7063740"/>
              <a:gd name="connsiteY108" fmla="*/ 943943 h 2826083"/>
              <a:gd name="connsiteX109" fmla="*/ 4236720 w 7063740"/>
              <a:gd name="connsiteY109" fmla="*/ 936323 h 2826083"/>
              <a:gd name="connsiteX110" fmla="*/ 4282440 w 7063740"/>
              <a:gd name="connsiteY110" fmla="*/ 905843 h 2826083"/>
              <a:gd name="connsiteX111" fmla="*/ 4328160 w 7063740"/>
              <a:gd name="connsiteY111" fmla="*/ 890603 h 2826083"/>
              <a:gd name="connsiteX112" fmla="*/ 4373880 w 7063740"/>
              <a:gd name="connsiteY112" fmla="*/ 860123 h 2826083"/>
              <a:gd name="connsiteX113" fmla="*/ 4434840 w 7063740"/>
              <a:gd name="connsiteY113" fmla="*/ 806783 h 2826083"/>
              <a:gd name="connsiteX114" fmla="*/ 4457700 w 7063740"/>
              <a:gd name="connsiteY114" fmla="*/ 791543 h 2826083"/>
              <a:gd name="connsiteX115" fmla="*/ 4472940 w 7063740"/>
              <a:gd name="connsiteY115" fmla="*/ 768683 h 2826083"/>
              <a:gd name="connsiteX116" fmla="*/ 4495800 w 7063740"/>
              <a:gd name="connsiteY116" fmla="*/ 761063 h 2826083"/>
              <a:gd name="connsiteX117" fmla="*/ 4518660 w 7063740"/>
              <a:gd name="connsiteY117" fmla="*/ 745823 h 2826083"/>
              <a:gd name="connsiteX118" fmla="*/ 4579620 w 7063740"/>
              <a:gd name="connsiteY118" fmla="*/ 730583 h 2826083"/>
              <a:gd name="connsiteX119" fmla="*/ 4602480 w 7063740"/>
              <a:gd name="connsiteY119" fmla="*/ 722963 h 2826083"/>
              <a:gd name="connsiteX120" fmla="*/ 4671060 w 7063740"/>
              <a:gd name="connsiteY120" fmla="*/ 684863 h 2826083"/>
              <a:gd name="connsiteX121" fmla="*/ 4701540 w 7063740"/>
              <a:gd name="connsiteY121" fmla="*/ 639143 h 2826083"/>
              <a:gd name="connsiteX122" fmla="*/ 4709160 w 7063740"/>
              <a:gd name="connsiteY122" fmla="*/ 616283 h 2826083"/>
              <a:gd name="connsiteX123" fmla="*/ 4724400 w 7063740"/>
              <a:gd name="connsiteY123" fmla="*/ 593423 h 2826083"/>
              <a:gd name="connsiteX124" fmla="*/ 4747260 w 7063740"/>
              <a:gd name="connsiteY124" fmla="*/ 585803 h 2826083"/>
              <a:gd name="connsiteX125" fmla="*/ 4792980 w 7063740"/>
              <a:gd name="connsiteY125" fmla="*/ 555323 h 2826083"/>
              <a:gd name="connsiteX126" fmla="*/ 4831080 w 7063740"/>
              <a:gd name="connsiteY126" fmla="*/ 517223 h 2826083"/>
              <a:gd name="connsiteX127" fmla="*/ 4876800 w 7063740"/>
              <a:gd name="connsiteY127" fmla="*/ 471503 h 2826083"/>
              <a:gd name="connsiteX128" fmla="*/ 4899660 w 7063740"/>
              <a:gd name="connsiteY128" fmla="*/ 448643 h 2826083"/>
              <a:gd name="connsiteX129" fmla="*/ 4922520 w 7063740"/>
              <a:gd name="connsiteY129" fmla="*/ 425783 h 2826083"/>
              <a:gd name="connsiteX130" fmla="*/ 4975860 w 7063740"/>
              <a:gd name="connsiteY130" fmla="*/ 387683 h 2826083"/>
              <a:gd name="connsiteX131" fmla="*/ 5021580 w 7063740"/>
              <a:gd name="connsiteY131" fmla="*/ 349583 h 2826083"/>
              <a:gd name="connsiteX132" fmla="*/ 5052060 w 7063740"/>
              <a:gd name="connsiteY132" fmla="*/ 303863 h 2826083"/>
              <a:gd name="connsiteX133" fmla="*/ 5067300 w 7063740"/>
              <a:gd name="connsiteY133" fmla="*/ 281003 h 2826083"/>
              <a:gd name="connsiteX134" fmla="*/ 5090160 w 7063740"/>
              <a:gd name="connsiteY134" fmla="*/ 258143 h 2826083"/>
              <a:gd name="connsiteX135" fmla="*/ 5128260 w 7063740"/>
              <a:gd name="connsiteY135" fmla="*/ 212423 h 2826083"/>
              <a:gd name="connsiteX136" fmla="*/ 5151120 w 7063740"/>
              <a:gd name="connsiteY136" fmla="*/ 197183 h 2826083"/>
              <a:gd name="connsiteX137" fmla="*/ 5196840 w 7063740"/>
              <a:gd name="connsiteY137" fmla="*/ 166703 h 2826083"/>
              <a:gd name="connsiteX138" fmla="*/ 5212080 w 7063740"/>
              <a:gd name="connsiteY138" fmla="*/ 143843 h 2826083"/>
              <a:gd name="connsiteX139" fmla="*/ 5234940 w 7063740"/>
              <a:gd name="connsiteY139" fmla="*/ 136223 h 2826083"/>
              <a:gd name="connsiteX140" fmla="*/ 5280660 w 7063740"/>
              <a:gd name="connsiteY140" fmla="*/ 105743 h 2826083"/>
              <a:gd name="connsiteX141" fmla="*/ 5303520 w 7063740"/>
              <a:gd name="connsiteY141" fmla="*/ 90503 h 2826083"/>
              <a:gd name="connsiteX142" fmla="*/ 5318760 w 7063740"/>
              <a:gd name="connsiteY142" fmla="*/ 67643 h 2826083"/>
              <a:gd name="connsiteX143" fmla="*/ 5364480 w 7063740"/>
              <a:gd name="connsiteY143" fmla="*/ 52403 h 2826083"/>
              <a:gd name="connsiteX144" fmla="*/ 5410200 w 7063740"/>
              <a:gd name="connsiteY144" fmla="*/ 29543 h 2826083"/>
              <a:gd name="connsiteX145" fmla="*/ 5455920 w 7063740"/>
              <a:gd name="connsiteY145" fmla="*/ 6683 h 2826083"/>
              <a:gd name="connsiteX146" fmla="*/ 5516880 w 7063740"/>
              <a:gd name="connsiteY146" fmla="*/ 29543 h 2826083"/>
              <a:gd name="connsiteX147" fmla="*/ 5524500 w 7063740"/>
              <a:gd name="connsiteY147" fmla="*/ 52403 h 2826083"/>
              <a:gd name="connsiteX148" fmla="*/ 5539740 w 7063740"/>
              <a:gd name="connsiteY148" fmla="*/ 75263 h 2826083"/>
              <a:gd name="connsiteX149" fmla="*/ 5570220 w 7063740"/>
              <a:gd name="connsiteY149" fmla="*/ 143843 h 2826083"/>
              <a:gd name="connsiteX150" fmla="*/ 5593080 w 7063740"/>
              <a:gd name="connsiteY150" fmla="*/ 166703 h 2826083"/>
              <a:gd name="connsiteX151" fmla="*/ 5608320 w 7063740"/>
              <a:gd name="connsiteY151" fmla="*/ 189563 h 2826083"/>
              <a:gd name="connsiteX152" fmla="*/ 5676900 w 7063740"/>
              <a:gd name="connsiteY152" fmla="*/ 265763 h 2826083"/>
              <a:gd name="connsiteX153" fmla="*/ 5707380 w 7063740"/>
              <a:gd name="connsiteY153" fmla="*/ 303863 h 2826083"/>
              <a:gd name="connsiteX154" fmla="*/ 5745480 w 7063740"/>
              <a:gd name="connsiteY154" fmla="*/ 372443 h 2826083"/>
              <a:gd name="connsiteX155" fmla="*/ 5760720 w 7063740"/>
              <a:gd name="connsiteY155" fmla="*/ 395303 h 2826083"/>
              <a:gd name="connsiteX156" fmla="*/ 5768340 w 7063740"/>
              <a:gd name="connsiteY156" fmla="*/ 418163 h 2826083"/>
              <a:gd name="connsiteX157" fmla="*/ 5791200 w 7063740"/>
              <a:gd name="connsiteY157" fmla="*/ 433403 h 2826083"/>
              <a:gd name="connsiteX158" fmla="*/ 5829300 w 7063740"/>
              <a:gd name="connsiteY158" fmla="*/ 479123 h 2826083"/>
              <a:gd name="connsiteX159" fmla="*/ 5859780 w 7063740"/>
              <a:gd name="connsiteY159" fmla="*/ 532463 h 2826083"/>
              <a:gd name="connsiteX160" fmla="*/ 5882640 w 7063740"/>
              <a:gd name="connsiteY160" fmla="*/ 555323 h 2826083"/>
              <a:gd name="connsiteX161" fmla="*/ 5897880 w 7063740"/>
              <a:gd name="connsiteY161" fmla="*/ 578183 h 2826083"/>
              <a:gd name="connsiteX162" fmla="*/ 5951220 w 7063740"/>
              <a:gd name="connsiteY162" fmla="*/ 623903 h 2826083"/>
              <a:gd name="connsiteX163" fmla="*/ 5958840 w 7063740"/>
              <a:gd name="connsiteY163" fmla="*/ 646763 h 2826083"/>
              <a:gd name="connsiteX164" fmla="*/ 5981700 w 7063740"/>
              <a:gd name="connsiteY164" fmla="*/ 662003 h 2826083"/>
              <a:gd name="connsiteX165" fmla="*/ 6004560 w 7063740"/>
              <a:gd name="connsiteY165" fmla="*/ 684863 h 2826083"/>
              <a:gd name="connsiteX166" fmla="*/ 6042660 w 7063740"/>
              <a:gd name="connsiteY166" fmla="*/ 722963 h 2826083"/>
              <a:gd name="connsiteX167" fmla="*/ 6050280 w 7063740"/>
              <a:gd name="connsiteY167" fmla="*/ 745823 h 2826083"/>
              <a:gd name="connsiteX168" fmla="*/ 6073140 w 7063740"/>
              <a:gd name="connsiteY168" fmla="*/ 761063 h 2826083"/>
              <a:gd name="connsiteX169" fmla="*/ 6096000 w 7063740"/>
              <a:gd name="connsiteY169" fmla="*/ 783923 h 2826083"/>
              <a:gd name="connsiteX170" fmla="*/ 6118860 w 7063740"/>
              <a:gd name="connsiteY170" fmla="*/ 829643 h 2826083"/>
              <a:gd name="connsiteX171" fmla="*/ 6134100 w 7063740"/>
              <a:gd name="connsiteY171" fmla="*/ 852503 h 2826083"/>
              <a:gd name="connsiteX172" fmla="*/ 6141720 w 7063740"/>
              <a:gd name="connsiteY172" fmla="*/ 875363 h 2826083"/>
              <a:gd name="connsiteX173" fmla="*/ 6164580 w 7063740"/>
              <a:gd name="connsiteY173" fmla="*/ 890603 h 2826083"/>
              <a:gd name="connsiteX174" fmla="*/ 6210300 w 7063740"/>
              <a:gd name="connsiteY174" fmla="*/ 928703 h 2826083"/>
              <a:gd name="connsiteX175" fmla="*/ 6240780 w 7063740"/>
              <a:gd name="connsiteY175" fmla="*/ 974423 h 2826083"/>
              <a:gd name="connsiteX176" fmla="*/ 6271260 w 7063740"/>
              <a:gd name="connsiteY176" fmla="*/ 1043003 h 2826083"/>
              <a:gd name="connsiteX177" fmla="*/ 6286500 w 7063740"/>
              <a:gd name="connsiteY177" fmla="*/ 1073483 h 2826083"/>
              <a:gd name="connsiteX178" fmla="*/ 6309360 w 7063740"/>
              <a:gd name="connsiteY178" fmla="*/ 1088723 h 2826083"/>
              <a:gd name="connsiteX179" fmla="*/ 6316980 w 7063740"/>
              <a:gd name="connsiteY179" fmla="*/ 1180163 h 2826083"/>
              <a:gd name="connsiteX180" fmla="*/ 6324600 w 7063740"/>
              <a:gd name="connsiteY180" fmla="*/ 1210643 h 2826083"/>
              <a:gd name="connsiteX181" fmla="*/ 6339840 w 7063740"/>
              <a:gd name="connsiteY181" fmla="*/ 1347803 h 2826083"/>
              <a:gd name="connsiteX182" fmla="*/ 6355080 w 7063740"/>
              <a:gd name="connsiteY182" fmla="*/ 1416383 h 2826083"/>
              <a:gd name="connsiteX183" fmla="*/ 6385560 w 7063740"/>
              <a:gd name="connsiteY183" fmla="*/ 1606883 h 2826083"/>
              <a:gd name="connsiteX184" fmla="*/ 6400800 w 7063740"/>
              <a:gd name="connsiteY184" fmla="*/ 1652603 h 2826083"/>
              <a:gd name="connsiteX185" fmla="*/ 6408420 w 7063740"/>
              <a:gd name="connsiteY185" fmla="*/ 1675463 h 2826083"/>
              <a:gd name="connsiteX186" fmla="*/ 6431280 w 7063740"/>
              <a:gd name="connsiteY186" fmla="*/ 1736423 h 2826083"/>
              <a:gd name="connsiteX187" fmla="*/ 6454140 w 7063740"/>
              <a:gd name="connsiteY187" fmla="*/ 1782143 h 2826083"/>
              <a:gd name="connsiteX188" fmla="*/ 6461760 w 7063740"/>
              <a:gd name="connsiteY188" fmla="*/ 1843103 h 2826083"/>
              <a:gd name="connsiteX189" fmla="*/ 6515100 w 7063740"/>
              <a:gd name="connsiteY189" fmla="*/ 1896443 h 2826083"/>
              <a:gd name="connsiteX190" fmla="*/ 6545580 w 7063740"/>
              <a:gd name="connsiteY190" fmla="*/ 1926923 h 2826083"/>
              <a:gd name="connsiteX191" fmla="*/ 6576060 w 7063740"/>
              <a:gd name="connsiteY191" fmla="*/ 1995503 h 2826083"/>
              <a:gd name="connsiteX192" fmla="*/ 6576060 w 7063740"/>
              <a:gd name="connsiteY192" fmla="*/ 1995503 h 2826083"/>
              <a:gd name="connsiteX193" fmla="*/ 6614160 w 7063740"/>
              <a:gd name="connsiteY193" fmla="*/ 2048843 h 2826083"/>
              <a:gd name="connsiteX194" fmla="*/ 6637020 w 7063740"/>
              <a:gd name="connsiteY194" fmla="*/ 2094563 h 2826083"/>
              <a:gd name="connsiteX195" fmla="*/ 6652260 w 7063740"/>
              <a:gd name="connsiteY195" fmla="*/ 2163143 h 2826083"/>
              <a:gd name="connsiteX196" fmla="*/ 6659880 w 7063740"/>
              <a:gd name="connsiteY196" fmla="*/ 2193623 h 2826083"/>
              <a:gd name="connsiteX197" fmla="*/ 6697980 w 7063740"/>
              <a:gd name="connsiteY197" fmla="*/ 2239343 h 2826083"/>
              <a:gd name="connsiteX198" fmla="*/ 6736080 w 7063740"/>
              <a:gd name="connsiteY198" fmla="*/ 2292683 h 2826083"/>
              <a:gd name="connsiteX199" fmla="*/ 6758940 w 7063740"/>
              <a:gd name="connsiteY199" fmla="*/ 2307923 h 2826083"/>
              <a:gd name="connsiteX200" fmla="*/ 6766560 w 7063740"/>
              <a:gd name="connsiteY200" fmla="*/ 2376503 h 2826083"/>
              <a:gd name="connsiteX201" fmla="*/ 6812280 w 7063740"/>
              <a:gd name="connsiteY201" fmla="*/ 2467943 h 2826083"/>
              <a:gd name="connsiteX202" fmla="*/ 6842760 w 7063740"/>
              <a:gd name="connsiteY202" fmla="*/ 2513663 h 2826083"/>
              <a:gd name="connsiteX203" fmla="*/ 6880860 w 7063740"/>
              <a:gd name="connsiteY203" fmla="*/ 2559383 h 2826083"/>
              <a:gd name="connsiteX204" fmla="*/ 6911340 w 7063740"/>
              <a:gd name="connsiteY204" fmla="*/ 2605103 h 2826083"/>
              <a:gd name="connsiteX205" fmla="*/ 6918960 w 7063740"/>
              <a:gd name="connsiteY205" fmla="*/ 2627963 h 2826083"/>
              <a:gd name="connsiteX206" fmla="*/ 6964680 w 7063740"/>
              <a:gd name="connsiteY206" fmla="*/ 2696543 h 2826083"/>
              <a:gd name="connsiteX207" fmla="*/ 6979920 w 7063740"/>
              <a:gd name="connsiteY207" fmla="*/ 2719403 h 2826083"/>
              <a:gd name="connsiteX208" fmla="*/ 7002780 w 7063740"/>
              <a:gd name="connsiteY208" fmla="*/ 2742263 h 2826083"/>
              <a:gd name="connsiteX209" fmla="*/ 7040880 w 7063740"/>
              <a:gd name="connsiteY209" fmla="*/ 2780363 h 2826083"/>
              <a:gd name="connsiteX210" fmla="*/ 7056120 w 7063740"/>
              <a:gd name="connsiteY210" fmla="*/ 2803223 h 2826083"/>
              <a:gd name="connsiteX211" fmla="*/ 7063740 w 7063740"/>
              <a:gd name="connsiteY211" fmla="*/ 2826083 h 282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7063740" h="2826083">
                <a:moveTo>
                  <a:pt x="0" y="1972643"/>
                </a:moveTo>
                <a:cubicBezTo>
                  <a:pt x="7620" y="1965023"/>
                  <a:pt x="17627" y="1959203"/>
                  <a:pt x="22860" y="1949783"/>
                </a:cubicBezTo>
                <a:cubicBezTo>
                  <a:pt x="30662" y="1935740"/>
                  <a:pt x="24734" y="1912974"/>
                  <a:pt x="38100" y="1904063"/>
                </a:cubicBezTo>
                <a:cubicBezTo>
                  <a:pt x="90503" y="1869128"/>
                  <a:pt x="66444" y="1879375"/>
                  <a:pt x="106680" y="1865963"/>
                </a:cubicBezTo>
                <a:cubicBezTo>
                  <a:pt x="144518" y="1809206"/>
                  <a:pt x="95887" y="1878915"/>
                  <a:pt x="144780" y="1820243"/>
                </a:cubicBezTo>
                <a:cubicBezTo>
                  <a:pt x="150643" y="1813208"/>
                  <a:pt x="153544" y="1803859"/>
                  <a:pt x="160020" y="1797383"/>
                </a:cubicBezTo>
                <a:cubicBezTo>
                  <a:pt x="219960" y="1737443"/>
                  <a:pt x="143323" y="1834183"/>
                  <a:pt x="205740" y="1759283"/>
                </a:cubicBezTo>
                <a:cubicBezTo>
                  <a:pt x="211603" y="1752248"/>
                  <a:pt x="214896" y="1743268"/>
                  <a:pt x="220980" y="1736423"/>
                </a:cubicBezTo>
                <a:cubicBezTo>
                  <a:pt x="235299" y="1720314"/>
                  <a:pt x="251460" y="1705943"/>
                  <a:pt x="266700" y="1690703"/>
                </a:cubicBezTo>
                <a:cubicBezTo>
                  <a:pt x="274320" y="1683083"/>
                  <a:pt x="283582" y="1676809"/>
                  <a:pt x="289560" y="1667843"/>
                </a:cubicBezTo>
                <a:cubicBezTo>
                  <a:pt x="294640" y="1660223"/>
                  <a:pt x="298324" y="1651459"/>
                  <a:pt x="304800" y="1644983"/>
                </a:cubicBezTo>
                <a:cubicBezTo>
                  <a:pt x="335817" y="1613966"/>
                  <a:pt x="328109" y="1644684"/>
                  <a:pt x="373380" y="1614503"/>
                </a:cubicBezTo>
                <a:lnTo>
                  <a:pt x="419100" y="1584023"/>
                </a:lnTo>
                <a:lnTo>
                  <a:pt x="449580" y="1538303"/>
                </a:lnTo>
                <a:cubicBezTo>
                  <a:pt x="454660" y="1530683"/>
                  <a:pt x="461924" y="1524131"/>
                  <a:pt x="464820" y="1515443"/>
                </a:cubicBezTo>
                <a:cubicBezTo>
                  <a:pt x="472457" y="1492532"/>
                  <a:pt x="471267" y="1489418"/>
                  <a:pt x="487680" y="1469723"/>
                </a:cubicBezTo>
                <a:cubicBezTo>
                  <a:pt x="494579" y="1461444"/>
                  <a:pt x="503641" y="1455142"/>
                  <a:pt x="510540" y="1446863"/>
                </a:cubicBezTo>
                <a:cubicBezTo>
                  <a:pt x="542290" y="1408763"/>
                  <a:pt x="506730" y="1436703"/>
                  <a:pt x="548640" y="1408763"/>
                </a:cubicBezTo>
                <a:cubicBezTo>
                  <a:pt x="553720" y="1401143"/>
                  <a:pt x="558017" y="1392938"/>
                  <a:pt x="563880" y="1385903"/>
                </a:cubicBezTo>
                <a:cubicBezTo>
                  <a:pt x="570779" y="1377624"/>
                  <a:pt x="581507" y="1372463"/>
                  <a:pt x="586740" y="1363043"/>
                </a:cubicBezTo>
                <a:cubicBezTo>
                  <a:pt x="594542" y="1349000"/>
                  <a:pt x="596900" y="1332563"/>
                  <a:pt x="601980" y="1317323"/>
                </a:cubicBezTo>
                <a:lnTo>
                  <a:pt x="609600" y="1294463"/>
                </a:lnTo>
                <a:cubicBezTo>
                  <a:pt x="612140" y="1286843"/>
                  <a:pt x="615272" y="1279395"/>
                  <a:pt x="617220" y="1271603"/>
                </a:cubicBezTo>
                <a:cubicBezTo>
                  <a:pt x="619760" y="1261443"/>
                  <a:pt x="621831" y="1251154"/>
                  <a:pt x="624840" y="1241123"/>
                </a:cubicBezTo>
                <a:cubicBezTo>
                  <a:pt x="629456" y="1225736"/>
                  <a:pt x="631169" y="1208769"/>
                  <a:pt x="640080" y="1195403"/>
                </a:cubicBezTo>
                <a:cubicBezTo>
                  <a:pt x="645160" y="1187783"/>
                  <a:pt x="651224" y="1180734"/>
                  <a:pt x="655320" y="1172543"/>
                </a:cubicBezTo>
                <a:cubicBezTo>
                  <a:pt x="666055" y="1151073"/>
                  <a:pt x="664589" y="1113573"/>
                  <a:pt x="693420" y="1103963"/>
                </a:cubicBezTo>
                <a:lnTo>
                  <a:pt x="739140" y="1088723"/>
                </a:lnTo>
                <a:cubicBezTo>
                  <a:pt x="748030" y="1075388"/>
                  <a:pt x="758190" y="1053798"/>
                  <a:pt x="777240" y="1050623"/>
                </a:cubicBezTo>
                <a:cubicBezTo>
                  <a:pt x="785163" y="1049303"/>
                  <a:pt x="792480" y="1055703"/>
                  <a:pt x="800100" y="1058243"/>
                </a:cubicBezTo>
                <a:cubicBezTo>
                  <a:pt x="802640" y="1065863"/>
                  <a:pt x="803819" y="1074082"/>
                  <a:pt x="807720" y="1081103"/>
                </a:cubicBezTo>
                <a:cubicBezTo>
                  <a:pt x="816615" y="1097114"/>
                  <a:pt x="832408" y="1109447"/>
                  <a:pt x="838200" y="1126823"/>
                </a:cubicBezTo>
                <a:cubicBezTo>
                  <a:pt x="843280" y="1142063"/>
                  <a:pt x="844529" y="1159177"/>
                  <a:pt x="853440" y="1172543"/>
                </a:cubicBezTo>
                <a:cubicBezTo>
                  <a:pt x="858520" y="1180163"/>
                  <a:pt x="864961" y="1187034"/>
                  <a:pt x="868680" y="1195403"/>
                </a:cubicBezTo>
                <a:lnTo>
                  <a:pt x="891540" y="1263983"/>
                </a:lnTo>
                <a:cubicBezTo>
                  <a:pt x="894080" y="1271603"/>
                  <a:pt x="894705" y="1280160"/>
                  <a:pt x="899160" y="1286843"/>
                </a:cubicBezTo>
                <a:lnTo>
                  <a:pt x="929640" y="1332563"/>
                </a:lnTo>
                <a:cubicBezTo>
                  <a:pt x="934720" y="1340183"/>
                  <a:pt x="937260" y="1350343"/>
                  <a:pt x="944880" y="1355423"/>
                </a:cubicBezTo>
                <a:cubicBezTo>
                  <a:pt x="1010394" y="1399099"/>
                  <a:pt x="927504" y="1346735"/>
                  <a:pt x="990600" y="1378283"/>
                </a:cubicBezTo>
                <a:cubicBezTo>
                  <a:pt x="998791" y="1382379"/>
                  <a:pt x="1005091" y="1389804"/>
                  <a:pt x="1013460" y="1393523"/>
                </a:cubicBezTo>
                <a:cubicBezTo>
                  <a:pt x="1028140" y="1400047"/>
                  <a:pt x="1059180" y="1408763"/>
                  <a:pt x="1059180" y="1408763"/>
                </a:cubicBezTo>
                <a:cubicBezTo>
                  <a:pt x="1065364" y="1458238"/>
                  <a:pt x="1063232" y="1461044"/>
                  <a:pt x="1074420" y="1500203"/>
                </a:cubicBezTo>
                <a:cubicBezTo>
                  <a:pt x="1076627" y="1507926"/>
                  <a:pt x="1078139" y="1516042"/>
                  <a:pt x="1082040" y="1523063"/>
                </a:cubicBezTo>
                <a:cubicBezTo>
                  <a:pt x="1090935" y="1539074"/>
                  <a:pt x="1106728" y="1551407"/>
                  <a:pt x="1112520" y="1568783"/>
                </a:cubicBezTo>
                <a:cubicBezTo>
                  <a:pt x="1115060" y="1576403"/>
                  <a:pt x="1116239" y="1584622"/>
                  <a:pt x="1120140" y="1591643"/>
                </a:cubicBezTo>
                <a:cubicBezTo>
                  <a:pt x="1134789" y="1618011"/>
                  <a:pt x="1150500" y="1641073"/>
                  <a:pt x="1173480" y="1660223"/>
                </a:cubicBezTo>
                <a:cubicBezTo>
                  <a:pt x="1180515" y="1666086"/>
                  <a:pt x="1188149" y="1671367"/>
                  <a:pt x="1196340" y="1675463"/>
                </a:cubicBezTo>
                <a:cubicBezTo>
                  <a:pt x="1203524" y="1679055"/>
                  <a:pt x="1211580" y="1680543"/>
                  <a:pt x="1219200" y="1683083"/>
                </a:cubicBezTo>
                <a:cubicBezTo>
                  <a:pt x="1262876" y="1748597"/>
                  <a:pt x="1204720" y="1671499"/>
                  <a:pt x="1257300" y="1713563"/>
                </a:cubicBezTo>
                <a:cubicBezTo>
                  <a:pt x="1264451" y="1719284"/>
                  <a:pt x="1265648" y="1730392"/>
                  <a:pt x="1272540" y="1736423"/>
                </a:cubicBezTo>
                <a:cubicBezTo>
                  <a:pt x="1286324" y="1748484"/>
                  <a:pt x="1303020" y="1756743"/>
                  <a:pt x="1318260" y="1766903"/>
                </a:cubicBezTo>
                <a:cubicBezTo>
                  <a:pt x="1347803" y="1786598"/>
                  <a:pt x="1332432" y="1779247"/>
                  <a:pt x="1363980" y="1789763"/>
                </a:cubicBezTo>
                <a:cubicBezTo>
                  <a:pt x="1374140" y="1805003"/>
                  <a:pt x="1377084" y="1829691"/>
                  <a:pt x="1394460" y="1835483"/>
                </a:cubicBezTo>
                <a:cubicBezTo>
                  <a:pt x="1402080" y="1838023"/>
                  <a:pt x="1410299" y="1839202"/>
                  <a:pt x="1417320" y="1843103"/>
                </a:cubicBezTo>
                <a:cubicBezTo>
                  <a:pt x="1433331" y="1851998"/>
                  <a:pt x="1445664" y="1867791"/>
                  <a:pt x="1463040" y="1873583"/>
                </a:cubicBezTo>
                <a:cubicBezTo>
                  <a:pt x="1470660" y="1876123"/>
                  <a:pt x="1478108" y="1879255"/>
                  <a:pt x="1485900" y="1881203"/>
                </a:cubicBezTo>
                <a:cubicBezTo>
                  <a:pt x="1503290" y="1885550"/>
                  <a:pt x="1529442" y="1887734"/>
                  <a:pt x="1546860" y="1896443"/>
                </a:cubicBezTo>
                <a:cubicBezTo>
                  <a:pt x="1555051" y="1900539"/>
                  <a:pt x="1562100" y="1906603"/>
                  <a:pt x="1569720" y="1911683"/>
                </a:cubicBezTo>
                <a:cubicBezTo>
                  <a:pt x="1576894" y="1909889"/>
                  <a:pt x="1614116" y="1901412"/>
                  <a:pt x="1623060" y="1896443"/>
                </a:cubicBezTo>
                <a:cubicBezTo>
                  <a:pt x="1639071" y="1887548"/>
                  <a:pt x="1668780" y="1865963"/>
                  <a:pt x="1668780" y="1865963"/>
                </a:cubicBezTo>
                <a:cubicBezTo>
                  <a:pt x="1678940" y="1868503"/>
                  <a:pt x="1689190" y="1870706"/>
                  <a:pt x="1699260" y="1873583"/>
                </a:cubicBezTo>
                <a:cubicBezTo>
                  <a:pt x="1706983" y="1875790"/>
                  <a:pt x="1714244" y="1879628"/>
                  <a:pt x="1722120" y="1881203"/>
                </a:cubicBezTo>
                <a:cubicBezTo>
                  <a:pt x="1771360" y="1891051"/>
                  <a:pt x="1835736" y="1893128"/>
                  <a:pt x="1882140" y="1896443"/>
                </a:cubicBezTo>
                <a:cubicBezTo>
                  <a:pt x="1959278" y="1922156"/>
                  <a:pt x="1911843" y="1910451"/>
                  <a:pt x="2026920" y="1919303"/>
                </a:cubicBezTo>
                <a:cubicBezTo>
                  <a:pt x="2072383" y="1934457"/>
                  <a:pt x="2029386" y="1923911"/>
                  <a:pt x="2103120" y="1919303"/>
                </a:cubicBezTo>
                <a:cubicBezTo>
                  <a:pt x="2166547" y="1915339"/>
                  <a:pt x="2230120" y="1914223"/>
                  <a:pt x="2293620" y="1911683"/>
                </a:cubicBezTo>
                <a:cubicBezTo>
                  <a:pt x="2301240" y="1906603"/>
                  <a:pt x="2310004" y="1902919"/>
                  <a:pt x="2316480" y="1896443"/>
                </a:cubicBezTo>
                <a:cubicBezTo>
                  <a:pt x="2322956" y="1889967"/>
                  <a:pt x="2324569" y="1879304"/>
                  <a:pt x="2331720" y="1873583"/>
                </a:cubicBezTo>
                <a:cubicBezTo>
                  <a:pt x="2337992" y="1868565"/>
                  <a:pt x="2346960" y="1868503"/>
                  <a:pt x="2354580" y="1865963"/>
                </a:cubicBezTo>
                <a:cubicBezTo>
                  <a:pt x="2398256" y="1800449"/>
                  <a:pt x="2345892" y="1883339"/>
                  <a:pt x="2377440" y="1820243"/>
                </a:cubicBezTo>
                <a:cubicBezTo>
                  <a:pt x="2381536" y="1812052"/>
                  <a:pt x="2388584" y="1805574"/>
                  <a:pt x="2392680" y="1797383"/>
                </a:cubicBezTo>
                <a:cubicBezTo>
                  <a:pt x="2396272" y="1790199"/>
                  <a:pt x="2395282" y="1780795"/>
                  <a:pt x="2400300" y="1774523"/>
                </a:cubicBezTo>
                <a:cubicBezTo>
                  <a:pt x="2406021" y="1767372"/>
                  <a:pt x="2416125" y="1765146"/>
                  <a:pt x="2423160" y="1759283"/>
                </a:cubicBezTo>
                <a:cubicBezTo>
                  <a:pt x="2431439" y="1752384"/>
                  <a:pt x="2438400" y="1744043"/>
                  <a:pt x="2446020" y="1736423"/>
                </a:cubicBezTo>
                <a:cubicBezTo>
                  <a:pt x="2448560" y="1728803"/>
                  <a:pt x="2447960" y="1719243"/>
                  <a:pt x="2453640" y="1713563"/>
                </a:cubicBezTo>
                <a:cubicBezTo>
                  <a:pt x="2459320" y="1707883"/>
                  <a:pt x="2469479" y="1709844"/>
                  <a:pt x="2476500" y="1705943"/>
                </a:cubicBezTo>
                <a:cubicBezTo>
                  <a:pt x="2492511" y="1697048"/>
                  <a:pt x="2506980" y="1685623"/>
                  <a:pt x="2522220" y="1675463"/>
                </a:cubicBezTo>
                <a:cubicBezTo>
                  <a:pt x="2529840" y="1670383"/>
                  <a:pt x="2538604" y="1666699"/>
                  <a:pt x="2545080" y="1660223"/>
                </a:cubicBezTo>
                <a:cubicBezTo>
                  <a:pt x="2561932" y="1643371"/>
                  <a:pt x="2569582" y="1632732"/>
                  <a:pt x="2590800" y="1622123"/>
                </a:cubicBezTo>
                <a:cubicBezTo>
                  <a:pt x="2597984" y="1618531"/>
                  <a:pt x="2606639" y="1618404"/>
                  <a:pt x="2613660" y="1614503"/>
                </a:cubicBezTo>
                <a:cubicBezTo>
                  <a:pt x="2629671" y="1605608"/>
                  <a:pt x="2659380" y="1584023"/>
                  <a:pt x="2659380" y="1584023"/>
                </a:cubicBezTo>
                <a:cubicBezTo>
                  <a:pt x="2661920" y="1576403"/>
                  <a:pt x="2661320" y="1566843"/>
                  <a:pt x="2667000" y="1561163"/>
                </a:cubicBezTo>
                <a:cubicBezTo>
                  <a:pt x="2679952" y="1548211"/>
                  <a:pt x="2712720" y="1530683"/>
                  <a:pt x="2712720" y="1530683"/>
                </a:cubicBezTo>
                <a:cubicBezTo>
                  <a:pt x="2735580" y="1496393"/>
                  <a:pt x="2734310" y="1485598"/>
                  <a:pt x="2766060" y="1469723"/>
                </a:cubicBezTo>
                <a:cubicBezTo>
                  <a:pt x="2773244" y="1466131"/>
                  <a:pt x="2781300" y="1464643"/>
                  <a:pt x="2788920" y="1462103"/>
                </a:cubicBezTo>
                <a:cubicBezTo>
                  <a:pt x="2843530" y="1380188"/>
                  <a:pt x="2794635" y="1440831"/>
                  <a:pt x="2842260" y="1401143"/>
                </a:cubicBezTo>
                <a:cubicBezTo>
                  <a:pt x="2850539" y="1394244"/>
                  <a:pt x="2856154" y="1384261"/>
                  <a:pt x="2865120" y="1378283"/>
                </a:cubicBezTo>
                <a:cubicBezTo>
                  <a:pt x="2871803" y="1373828"/>
                  <a:pt x="2880796" y="1374255"/>
                  <a:pt x="2887980" y="1370663"/>
                </a:cubicBezTo>
                <a:cubicBezTo>
                  <a:pt x="2896171" y="1366567"/>
                  <a:pt x="2903220" y="1360503"/>
                  <a:pt x="2910840" y="1355423"/>
                </a:cubicBezTo>
                <a:cubicBezTo>
                  <a:pt x="2951480" y="1294463"/>
                  <a:pt x="2898140" y="1368123"/>
                  <a:pt x="2948940" y="1317323"/>
                </a:cubicBezTo>
                <a:cubicBezTo>
                  <a:pt x="2999740" y="1266523"/>
                  <a:pt x="2926080" y="1319863"/>
                  <a:pt x="2987040" y="1279223"/>
                </a:cubicBezTo>
                <a:lnTo>
                  <a:pt x="3017520" y="1233503"/>
                </a:lnTo>
                <a:cubicBezTo>
                  <a:pt x="3035300" y="1206833"/>
                  <a:pt x="3040380" y="1192863"/>
                  <a:pt x="3078480" y="1180163"/>
                </a:cubicBezTo>
                <a:lnTo>
                  <a:pt x="3124200" y="1164923"/>
                </a:lnTo>
                <a:cubicBezTo>
                  <a:pt x="3129280" y="1157303"/>
                  <a:pt x="3131674" y="1146917"/>
                  <a:pt x="3139440" y="1142063"/>
                </a:cubicBezTo>
                <a:cubicBezTo>
                  <a:pt x="3153063" y="1133549"/>
                  <a:pt x="3185160" y="1126823"/>
                  <a:pt x="3185160" y="1126823"/>
                </a:cubicBezTo>
                <a:cubicBezTo>
                  <a:pt x="3200400" y="1129363"/>
                  <a:pt x="3215798" y="1131091"/>
                  <a:pt x="3230880" y="1134443"/>
                </a:cubicBezTo>
                <a:cubicBezTo>
                  <a:pt x="3238721" y="1136185"/>
                  <a:pt x="3245789" y="1140927"/>
                  <a:pt x="3253740" y="1142063"/>
                </a:cubicBezTo>
                <a:cubicBezTo>
                  <a:pt x="3281513" y="1146031"/>
                  <a:pt x="3309620" y="1147143"/>
                  <a:pt x="3337560" y="1149683"/>
                </a:cubicBezTo>
                <a:cubicBezTo>
                  <a:pt x="3400319" y="1170603"/>
                  <a:pt x="3367377" y="1167195"/>
                  <a:pt x="3436620" y="1157303"/>
                </a:cubicBezTo>
                <a:cubicBezTo>
                  <a:pt x="3586480" y="1159843"/>
                  <a:pt x="3736338" y="1167340"/>
                  <a:pt x="3886200" y="1164923"/>
                </a:cubicBezTo>
                <a:cubicBezTo>
                  <a:pt x="3895357" y="1164775"/>
                  <a:pt x="3900869" y="1153779"/>
                  <a:pt x="3909060" y="1149683"/>
                </a:cubicBezTo>
                <a:cubicBezTo>
                  <a:pt x="3916244" y="1146091"/>
                  <a:pt x="3924300" y="1144603"/>
                  <a:pt x="3931920" y="1142063"/>
                </a:cubicBezTo>
                <a:cubicBezTo>
                  <a:pt x="3939540" y="1134443"/>
                  <a:pt x="3946501" y="1126102"/>
                  <a:pt x="3954780" y="1119203"/>
                </a:cubicBezTo>
                <a:cubicBezTo>
                  <a:pt x="4018433" y="1066159"/>
                  <a:pt x="3933714" y="1147889"/>
                  <a:pt x="4000500" y="1081103"/>
                </a:cubicBezTo>
                <a:cubicBezTo>
                  <a:pt x="4005935" y="1064797"/>
                  <a:pt x="4009457" y="1047548"/>
                  <a:pt x="4023360" y="1035383"/>
                </a:cubicBezTo>
                <a:cubicBezTo>
                  <a:pt x="4049822" y="1012228"/>
                  <a:pt x="4063079" y="1005529"/>
                  <a:pt x="4091940" y="997283"/>
                </a:cubicBezTo>
                <a:cubicBezTo>
                  <a:pt x="4110576" y="991958"/>
                  <a:pt x="4154559" y="983477"/>
                  <a:pt x="4168140" y="974423"/>
                </a:cubicBezTo>
                <a:cubicBezTo>
                  <a:pt x="4183380" y="964263"/>
                  <a:pt x="4196484" y="949735"/>
                  <a:pt x="4213860" y="943943"/>
                </a:cubicBezTo>
                <a:cubicBezTo>
                  <a:pt x="4221480" y="941403"/>
                  <a:pt x="4229699" y="940224"/>
                  <a:pt x="4236720" y="936323"/>
                </a:cubicBezTo>
                <a:cubicBezTo>
                  <a:pt x="4252731" y="927428"/>
                  <a:pt x="4265064" y="911635"/>
                  <a:pt x="4282440" y="905843"/>
                </a:cubicBezTo>
                <a:cubicBezTo>
                  <a:pt x="4297680" y="900763"/>
                  <a:pt x="4314794" y="899514"/>
                  <a:pt x="4328160" y="890603"/>
                </a:cubicBezTo>
                <a:lnTo>
                  <a:pt x="4373880" y="860123"/>
                </a:lnTo>
                <a:cubicBezTo>
                  <a:pt x="4399280" y="822023"/>
                  <a:pt x="4381500" y="842343"/>
                  <a:pt x="4434840" y="806783"/>
                </a:cubicBezTo>
                <a:lnTo>
                  <a:pt x="4457700" y="791543"/>
                </a:lnTo>
                <a:cubicBezTo>
                  <a:pt x="4462780" y="783923"/>
                  <a:pt x="4465789" y="774404"/>
                  <a:pt x="4472940" y="768683"/>
                </a:cubicBezTo>
                <a:cubicBezTo>
                  <a:pt x="4479212" y="763665"/>
                  <a:pt x="4488616" y="764655"/>
                  <a:pt x="4495800" y="761063"/>
                </a:cubicBezTo>
                <a:cubicBezTo>
                  <a:pt x="4503991" y="756967"/>
                  <a:pt x="4510053" y="748953"/>
                  <a:pt x="4518660" y="745823"/>
                </a:cubicBezTo>
                <a:cubicBezTo>
                  <a:pt x="4538344" y="738665"/>
                  <a:pt x="4559749" y="737207"/>
                  <a:pt x="4579620" y="730583"/>
                </a:cubicBezTo>
                <a:cubicBezTo>
                  <a:pt x="4587240" y="728043"/>
                  <a:pt x="4595459" y="726864"/>
                  <a:pt x="4602480" y="722963"/>
                </a:cubicBezTo>
                <a:cubicBezTo>
                  <a:pt x="4681085" y="679294"/>
                  <a:pt x="4619334" y="702105"/>
                  <a:pt x="4671060" y="684863"/>
                </a:cubicBezTo>
                <a:cubicBezTo>
                  <a:pt x="4681220" y="669623"/>
                  <a:pt x="4695748" y="656519"/>
                  <a:pt x="4701540" y="639143"/>
                </a:cubicBezTo>
                <a:cubicBezTo>
                  <a:pt x="4704080" y="631523"/>
                  <a:pt x="4705568" y="623467"/>
                  <a:pt x="4709160" y="616283"/>
                </a:cubicBezTo>
                <a:cubicBezTo>
                  <a:pt x="4713256" y="608092"/>
                  <a:pt x="4717249" y="599144"/>
                  <a:pt x="4724400" y="593423"/>
                </a:cubicBezTo>
                <a:cubicBezTo>
                  <a:pt x="4730672" y="588405"/>
                  <a:pt x="4740239" y="589704"/>
                  <a:pt x="4747260" y="585803"/>
                </a:cubicBezTo>
                <a:cubicBezTo>
                  <a:pt x="4763271" y="576908"/>
                  <a:pt x="4792980" y="555323"/>
                  <a:pt x="4792980" y="555323"/>
                </a:cubicBezTo>
                <a:cubicBezTo>
                  <a:pt x="4824384" y="508218"/>
                  <a:pt x="4789516" y="554168"/>
                  <a:pt x="4831080" y="517223"/>
                </a:cubicBezTo>
                <a:cubicBezTo>
                  <a:pt x="4847189" y="502904"/>
                  <a:pt x="4861560" y="486743"/>
                  <a:pt x="4876800" y="471503"/>
                </a:cubicBezTo>
                <a:lnTo>
                  <a:pt x="4899660" y="448643"/>
                </a:lnTo>
                <a:cubicBezTo>
                  <a:pt x="4907280" y="441023"/>
                  <a:pt x="4913554" y="431761"/>
                  <a:pt x="4922520" y="425783"/>
                </a:cubicBezTo>
                <a:cubicBezTo>
                  <a:pt x="4940612" y="413722"/>
                  <a:pt x="4959320" y="401860"/>
                  <a:pt x="4975860" y="387683"/>
                </a:cubicBezTo>
                <a:cubicBezTo>
                  <a:pt x="5027198" y="343679"/>
                  <a:pt x="4971056" y="383266"/>
                  <a:pt x="5021580" y="349583"/>
                </a:cubicBezTo>
                <a:lnTo>
                  <a:pt x="5052060" y="303863"/>
                </a:lnTo>
                <a:cubicBezTo>
                  <a:pt x="5057140" y="296243"/>
                  <a:pt x="5060824" y="287479"/>
                  <a:pt x="5067300" y="281003"/>
                </a:cubicBezTo>
                <a:cubicBezTo>
                  <a:pt x="5074920" y="273383"/>
                  <a:pt x="5083261" y="266422"/>
                  <a:pt x="5090160" y="258143"/>
                </a:cubicBezTo>
                <a:cubicBezTo>
                  <a:pt x="5117405" y="225449"/>
                  <a:pt x="5091831" y="242780"/>
                  <a:pt x="5128260" y="212423"/>
                </a:cubicBezTo>
                <a:cubicBezTo>
                  <a:pt x="5135295" y="206560"/>
                  <a:pt x="5144085" y="203046"/>
                  <a:pt x="5151120" y="197183"/>
                </a:cubicBezTo>
                <a:cubicBezTo>
                  <a:pt x="5189173" y="165472"/>
                  <a:pt x="5156666" y="180094"/>
                  <a:pt x="5196840" y="166703"/>
                </a:cubicBezTo>
                <a:cubicBezTo>
                  <a:pt x="5201920" y="159083"/>
                  <a:pt x="5204929" y="149564"/>
                  <a:pt x="5212080" y="143843"/>
                </a:cubicBezTo>
                <a:cubicBezTo>
                  <a:pt x="5218352" y="138825"/>
                  <a:pt x="5227919" y="140124"/>
                  <a:pt x="5234940" y="136223"/>
                </a:cubicBezTo>
                <a:cubicBezTo>
                  <a:pt x="5250951" y="127328"/>
                  <a:pt x="5265420" y="115903"/>
                  <a:pt x="5280660" y="105743"/>
                </a:cubicBezTo>
                <a:lnTo>
                  <a:pt x="5303520" y="90503"/>
                </a:lnTo>
                <a:cubicBezTo>
                  <a:pt x="5308600" y="82883"/>
                  <a:pt x="5310994" y="72497"/>
                  <a:pt x="5318760" y="67643"/>
                </a:cubicBezTo>
                <a:cubicBezTo>
                  <a:pt x="5332383" y="59129"/>
                  <a:pt x="5351114" y="61314"/>
                  <a:pt x="5364480" y="52403"/>
                </a:cubicBezTo>
                <a:cubicBezTo>
                  <a:pt x="5429994" y="8727"/>
                  <a:pt x="5347104" y="61091"/>
                  <a:pt x="5410200" y="29543"/>
                </a:cubicBezTo>
                <a:cubicBezTo>
                  <a:pt x="5469286" y="0"/>
                  <a:pt x="5398461" y="25836"/>
                  <a:pt x="5455920" y="6683"/>
                </a:cubicBezTo>
                <a:cubicBezTo>
                  <a:pt x="5476573" y="10814"/>
                  <a:pt x="5501931" y="10856"/>
                  <a:pt x="5516880" y="29543"/>
                </a:cubicBezTo>
                <a:cubicBezTo>
                  <a:pt x="5521898" y="35815"/>
                  <a:pt x="5520908" y="45219"/>
                  <a:pt x="5524500" y="52403"/>
                </a:cubicBezTo>
                <a:cubicBezTo>
                  <a:pt x="5528596" y="60594"/>
                  <a:pt x="5536021" y="66894"/>
                  <a:pt x="5539740" y="75263"/>
                </a:cubicBezTo>
                <a:cubicBezTo>
                  <a:pt x="5558727" y="117983"/>
                  <a:pt x="5545584" y="114280"/>
                  <a:pt x="5570220" y="143843"/>
                </a:cubicBezTo>
                <a:cubicBezTo>
                  <a:pt x="5577119" y="152122"/>
                  <a:pt x="5586181" y="158424"/>
                  <a:pt x="5593080" y="166703"/>
                </a:cubicBezTo>
                <a:cubicBezTo>
                  <a:pt x="5598943" y="173738"/>
                  <a:pt x="5602236" y="182718"/>
                  <a:pt x="5608320" y="189563"/>
                </a:cubicBezTo>
                <a:cubicBezTo>
                  <a:pt x="5695840" y="288023"/>
                  <a:pt x="5621769" y="192255"/>
                  <a:pt x="5676900" y="265763"/>
                </a:cubicBezTo>
                <a:cubicBezTo>
                  <a:pt x="5694060" y="317243"/>
                  <a:pt x="5670262" y="261442"/>
                  <a:pt x="5707380" y="303863"/>
                </a:cubicBezTo>
                <a:cubicBezTo>
                  <a:pt x="5763441" y="367932"/>
                  <a:pt x="5722804" y="327091"/>
                  <a:pt x="5745480" y="372443"/>
                </a:cubicBezTo>
                <a:cubicBezTo>
                  <a:pt x="5749576" y="380634"/>
                  <a:pt x="5756624" y="387112"/>
                  <a:pt x="5760720" y="395303"/>
                </a:cubicBezTo>
                <a:cubicBezTo>
                  <a:pt x="5764312" y="402487"/>
                  <a:pt x="5763322" y="411891"/>
                  <a:pt x="5768340" y="418163"/>
                </a:cubicBezTo>
                <a:cubicBezTo>
                  <a:pt x="5774061" y="425314"/>
                  <a:pt x="5783580" y="428323"/>
                  <a:pt x="5791200" y="433403"/>
                </a:cubicBezTo>
                <a:cubicBezTo>
                  <a:pt x="5829038" y="490160"/>
                  <a:pt x="5780407" y="420451"/>
                  <a:pt x="5829300" y="479123"/>
                </a:cubicBezTo>
                <a:cubicBezTo>
                  <a:pt x="5865296" y="522318"/>
                  <a:pt x="5822515" y="480292"/>
                  <a:pt x="5859780" y="532463"/>
                </a:cubicBezTo>
                <a:cubicBezTo>
                  <a:pt x="5866044" y="541232"/>
                  <a:pt x="5875741" y="547044"/>
                  <a:pt x="5882640" y="555323"/>
                </a:cubicBezTo>
                <a:cubicBezTo>
                  <a:pt x="5888503" y="562358"/>
                  <a:pt x="5892017" y="571148"/>
                  <a:pt x="5897880" y="578183"/>
                </a:cubicBezTo>
                <a:cubicBezTo>
                  <a:pt x="5915569" y="599410"/>
                  <a:pt x="5928796" y="607085"/>
                  <a:pt x="5951220" y="623903"/>
                </a:cubicBezTo>
                <a:cubicBezTo>
                  <a:pt x="5953760" y="631523"/>
                  <a:pt x="5953822" y="640491"/>
                  <a:pt x="5958840" y="646763"/>
                </a:cubicBezTo>
                <a:cubicBezTo>
                  <a:pt x="5964561" y="653914"/>
                  <a:pt x="5974665" y="656140"/>
                  <a:pt x="5981700" y="662003"/>
                </a:cubicBezTo>
                <a:cubicBezTo>
                  <a:pt x="5989979" y="668902"/>
                  <a:pt x="5997661" y="676584"/>
                  <a:pt x="6004560" y="684863"/>
                </a:cubicBezTo>
                <a:cubicBezTo>
                  <a:pt x="6036310" y="722963"/>
                  <a:pt x="6000750" y="695023"/>
                  <a:pt x="6042660" y="722963"/>
                </a:cubicBezTo>
                <a:cubicBezTo>
                  <a:pt x="6045200" y="730583"/>
                  <a:pt x="6045262" y="739551"/>
                  <a:pt x="6050280" y="745823"/>
                </a:cubicBezTo>
                <a:cubicBezTo>
                  <a:pt x="6056001" y="752974"/>
                  <a:pt x="6066105" y="755200"/>
                  <a:pt x="6073140" y="761063"/>
                </a:cubicBezTo>
                <a:cubicBezTo>
                  <a:pt x="6081419" y="767962"/>
                  <a:pt x="6089101" y="775644"/>
                  <a:pt x="6096000" y="783923"/>
                </a:cubicBezTo>
                <a:cubicBezTo>
                  <a:pt x="6123297" y="816680"/>
                  <a:pt x="6101677" y="795276"/>
                  <a:pt x="6118860" y="829643"/>
                </a:cubicBezTo>
                <a:cubicBezTo>
                  <a:pt x="6122956" y="837834"/>
                  <a:pt x="6130004" y="844312"/>
                  <a:pt x="6134100" y="852503"/>
                </a:cubicBezTo>
                <a:cubicBezTo>
                  <a:pt x="6137692" y="859687"/>
                  <a:pt x="6136702" y="869091"/>
                  <a:pt x="6141720" y="875363"/>
                </a:cubicBezTo>
                <a:cubicBezTo>
                  <a:pt x="6147441" y="882514"/>
                  <a:pt x="6157545" y="884740"/>
                  <a:pt x="6164580" y="890603"/>
                </a:cubicBezTo>
                <a:cubicBezTo>
                  <a:pt x="6223252" y="939496"/>
                  <a:pt x="6153543" y="890865"/>
                  <a:pt x="6210300" y="928703"/>
                </a:cubicBezTo>
                <a:cubicBezTo>
                  <a:pt x="6220460" y="943943"/>
                  <a:pt x="6234988" y="957047"/>
                  <a:pt x="6240780" y="974423"/>
                </a:cubicBezTo>
                <a:cubicBezTo>
                  <a:pt x="6267389" y="1054249"/>
                  <a:pt x="6242279" y="992286"/>
                  <a:pt x="6271260" y="1043003"/>
                </a:cubicBezTo>
                <a:cubicBezTo>
                  <a:pt x="6276896" y="1052866"/>
                  <a:pt x="6279228" y="1064757"/>
                  <a:pt x="6286500" y="1073483"/>
                </a:cubicBezTo>
                <a:cubicBezTo>
                  <a:pt x="6292363" y="1080518"/>
                  <a:pt x="6301740" y="1083643"/>
                  <a:pt x="6309360" y="1088723"/>
                </a:cubicBezTo>
                <a:cubicBezTo>
                  <a:pt x="6311900" y="1119203"/>
                  <a:pt x="6313186" y="1149814"/>
                  <a:pt x="6316980" y="1180163"/>
                </a:cubicBezTo>
                <a:cubicBezTo>
                  <a:pt x="6318279" y="1190555"/>
                  <a:pt x="6323119" y="1200276"/>
                  <a:pt x="6324600" y="1210643"/>
                </a:cubicBezTo>
                <a:cubicBezTo>
                  <a:pt x="6351867" y="1401515"/>
                  <a:pt x="6314927" y="1185867"/>
                  <a:pt x="6339840" y="1347803"/>
                </a:cubicBezTo>
                <a:cubicBezTo>
                  <a:pt x="6354966" y="1446119"/>
                  <a:pt x="6339911" y="1332951"/>
                  <a:pt x="6355080" y="1416383"/>
                </a:cubicBezTo>
                <a:cubicBezTo>
                  <a:pt x="6365757" y="1475108"/>
                  <a:pt x="6368774" y="1556524"/>
                  <a:pt x="6385560" y="1606883"/>
                </a:cubicBezTo>
                <a:lnTo>
                  <a:pt x="6400800" y="1652603"/>
                </a:lnTo>
                <a:cubicBezTo>
                  <a:pt x="6403340" y="1660223"/>
                  <a:pt x="6406472" y="1667671"/>
                  <a:pt x="6408420" y="1675463"/>
                </a:cubicBezTo>
                <a:cubicBezTo>
                  <a:pt x="6422469" y="1731658"/>
                  <a:pt x="6407372" y="1680637"/>
                  <a:pt x="6431280" y="1736423"/>
                </a:cubicBezTo>
                <a:cubicBezTo>
                  <a:pt x="6450209" y="1780590"/>
                  <a:pt x="6424852" y="1738212"/>
                  <a:pt x="6454140" y="1782143"/>
                </a:cubicBezTo>
                <a:cubicBezTo>
                  <a:pt x="6456680" y="1802463"/>
                  <a:pt x="6455284" y="1823676"/>
                  <a:pt x="6461760" y="1843103"/>
                </a:cubicBezTo>
                <a:cubicBezTo>
                  <a:pt x="6470725" y="1869997"/>
                  <a:pt x="6495975" y="1879709"/>
                  <a:pt x="6515100" y="1896443"/>
                </a:cubicBezTo>
                <a:cubicBezTo>
                  <a:pt x="6525913" y="1905905"/>
                  <a:pt x="6536229" y="1916014"/>
                  <a:pt x="6545580" y="1926923"/>
                </a:cubicBezTo>
                <a:cubicBezTo>
                  <a:pt x="6565340" y="1949976"/>
                  <a:pt x="6565626" y="1964202"/>
                  <a:pt x="6576060" y="1995503"/>
                </a:cubicBezTo>
                <a:lnTo>
                  <a:pt x="6576060" y="1995503"/>
                </a:lnTo>
                <a:cubicBezTo>
                  <a:pt x="6581237" y="2002406"/>
                  <a:pt x="6608589" y="2037701"/>
                  <a:pt x="6614160" y="2048843"/>
                </a:cubicBezTo>
                <a:cubicBezTo>
                  <a:pt x="6645708" y="2111939"/>
                  <a:pt x="6593344" y="2029049"/>
                  <a:pt x="6637020" y="2094563"/>
                </a:cubicBezTo>
                <a:cubicBezTo>
                  <a:pt x="6650772" y="2177072"/>
                  <a:pt x="6637253" y="2110619"/>
                  <a:pt x="6652260" y="2163143"/>
                </a:cubicBezTo>
                <a:cubicBezTo>
                  <a:pt x="6655137" y="2173213"/>
                  <a:pt x="6655755" y="2183997"/>
                  <a:pt x="6659880" y="2193623"/>
                </a:cubicBezTo>
                <a:cubicBezTo>
                  <a:pt x="6669896" y="2216994"/>
                  <a:pt x="6681825" y="2219957"/>
                  <a:pt x="6697980" y="2239343"/>
                </a:cubicBezTo>
                <a:cubicBezTo>
                  <a:pt x="6719613" y="2265303"/>
                  <a:pt x="6708628" y="2265231"/>
                  <a:pt x="6736080" y="2292683"/>
                </a:cubicBezTo>
                <a:cubicBezTo>
                  <a:pt x="6742556" y="2299159"/>
                  <a:pt x="6751320" y="2302843"/>
                  <a:pt x="6758940" y="2307923"/>
                </a:cubicBezTo>
                <a:cubicBezTo>
                  <a:pt x="6761480" y="2330783"/>
                  <a:pt x="6762049" y="2353949"/>
                  <a:pt x="6766560" y="2376503"/>
                </a:cubicBezTo>
                <a:cubicBezTo>
                  <a:pt x="6792471" y="2506058"/>
                  <a:pt x="6767326" y="2333082"/>
                  <a:pt x="6812280" y="2467943"/>
                </a:cubicBezTo>
                <a:cubicBezTo>
                  <a:pt x="6825671" y="2508117"/>
                  <a:pt x="6811049" y="2475610"/>
                  <a:pt x="6842760" y="2513663"/>
                </a:cubicBezTo>
                <a:cubicBezTo>
                  <a:pt x="6895804" y="2577316"/>
                  <a:pt x="6814074" y="2492597"/>
                  <a:pt x="6880860" y="2559383"/>
                </a:cubicBezTo>
                <a:cubicBezTo>
                  <a:pt x="6898978" y="2613738"/>
                  <a:pt x="6873287" y="2548024"/>
                  <a:pt x="6911340" y="2605103"/>
                </a:cubicBezTo>
                <a:cubicBezTo>
                  <a:pt x="6915795" y="2611786"/>
                  <a:pt x="6915059" y="2620942"/>
                  <a:pt x="6918960" y="2627963"/>
                </a:cubicBezTo>
                <a:lnTo>
                  <a:pt x="6964680" y="2696543"/>
                </a:lnTo>
                <a:cubicBezTo>
                  <a:pt x="6969760" y="2704163"/>
                  <a:pt x="6973444" y="2712927"/>
                  <a:pt x="6979920" y="2719403"/>
                </a:cubicBezTo>
                <a:cubicBezTo>
                  <a:pt x="6987540" y="2727023"/>
                  <a:pt x="6995881" y="2733984"/>
                  <a:pt x="7002780" y="2742263"/>
                </a:cubicBezTo>
                <a:cubicBezTo>
                  <a:pt x="7034530" y="2780363"/>
                  <a:pt x="6998970" y="2752423"/>
                  <a:pt x="7040880" y="2780363"/>
                </a:cubicBezTo>
                <a:cubicBezTo>
                  <a:pt x="7045960" y="2787983"/>
                  <a:pt x="7052024" y="2795032"/>
                  <a:pt x="7056120" y="2803223"/>
                </a:cubicBezTo>
                <a:cubicBezTo>
                  <a:pt x="7059712" y="2810407"/>
                  <a:pt x="7063740" y="2826083"/>
                  <a:pt x="7063740" y="2826083"/>
                </a:cubicBezTo>
              </a:path>
            </a:pathLst>
          </a:cu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00034" y="3528962"/>
            <a:ext cx="3556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Warped integrand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stCxn id="24" idx="0"/>
            <a:endCxn id="23" idx="41"/>
          </p:cNvCxnSpPr>
          <p:nvPr/>
        </p:nvCxnSpPr>
        <p:spPr>
          <a:xfrm rot="5400000" flipH="1" flipV="1">
            <a:off x="2007474" y="3029456"/>
            <a:ext cx="770521" cy="22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321571" y="2393155"/>
            <a:ext cx="1000132" cy="7858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2143108" y="2428874"/>
            <a:ext cx="857256" cy="7143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48942" y="3161352"/>
            <a:ext cx="71438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3" idx="93"/>
          </p:cNvCxnSpPr>
          <p:nvPr/>
        </p:nvCxnSpPr>
        <p:spPr>
          <a:xfrm flipV="1">
            <a:off x="3786184" y="2423161"/>
            <a:ext cx="770576" cy="72009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121"/>
          </p:cNvCxnSpPr>
          <p:nvPr/>
        </p:nvCxnSpPr>
        <p:spPr>
          <a:xfrm flipV="1">
            <a:off x="6134101" y="1214428"/>
            <a:ext cx="795353" cy="68295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3" idx="120"/>
          </p:cNvCxnSpPr>
          <p:nvPr/>
        </p:nvCxnSpPr>
        <p:spPr>
          <a:xfrm flipV="1">
            <a:off x="5357818" y="1943100"/>
            <a:ext cx="745803" cy="4543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3" idx="100"/>
          </p:cNvCxnSpPr>
          <p:nvPr/>
        </p:nvCxnSpPr>
        <p:spPr>
          <a:xfrm flipV="1">
            <a:off x="4572000" y="2423161"/>
            <a:ext cx="746760" cy="571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3" idx="177"/>
          </p:cNvCxnSpPr>
          <p:nvPr/>
        </p:nvCxnSpPr>
        <p:spPr>
          <a:xfrm rot="16200000" flipH="1">
            <a:off x="6765611" y="1378271"/>
            <a:ext cx="1117293" cy="78960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7250925" y="2964659"/>
            <a:ext cx="1714512" cy="7858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21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 of strategies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9290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antithetic sampling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zero variance for linear integrands (unlikely case)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stratification (jittered sampling)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splits function into approximately piece-wise linear 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importance function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zero variance if proportional to integrand (academic case)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272" y="191439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21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 of combination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92909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Stratify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Find importance function that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warps into linear </a:t>
            </a:r>
            <a:r>
              <a:rPr lang="en-US" sz="2000" dirty="0" err="1" smtClean="0">
                <a:solidFill>
                  <a:schemeClr val="bg1"/>
                </a:solidFill>
              </a:rPr>
              <a:t>func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Use antithetic samples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Resulting estimator: Jittered Antithetic Importance sampling (JAIS)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272" y="191439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(in paper)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92909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Generating correlated samples in higher dimensions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Testing if correlation is positive (when variance increases)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921" y="704837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872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numerical integration implies sampling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31761" y="2559844"/>
            <a:ext cx="1786744" cy="79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25530" y="3429006"/>
            <a:ext cx="3132156" cy="2381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225498" y="1952621"/>
            <a:ext cx="2814568" cy="1510121"/>
          </a:xfrm>
          <a:custGeom>
            <a:avLst/>
            <a:gdLst>
              <a:gd name="connsiteX0" fmla="*/ 0 w 2814536"/>
              <a:gd name="connsiteY0" fmla="*/ 1438701 h 1490582"/>
              <a:gd name="connsiteX1" fmla="*/ 32425 w 2814536"/>
              <a:gd name="connsiteY1" fmla="*/ 1399790 h 1490582"/>
              <a:gd name="connsiteX2" fmla="*/ 58366 w 2814536"/>
              <a:gd name="connsiteY2" fmla="*/ 1360880 h 1490582"/>
              <a:gd name="connsiteX3" fmla="*/ 103762 w 2814536"/>
              <a:gd name="connsiteY3" fmla="*/ 1283058 h 1490582"/>
              <a:gd name="connsiteX4" fmla="*/ 123217 w 2814536"/>
              <a:gd name="connsiteY4" fmla="*/ 1237663 h 1490582"/>
              <a:gd name="connsiteX5" fmla="*/ 129702 w 2814536"/>
              <a:gd name="connsiteY5" fmla="*/ 1218207 h 1490582"/>
              <a:gd name="connsiteX6" fmla="*/ 142672 w 2814536"/>
              <a:gd name="connsiteY6" fmla="*/ 1198752 h 1490582"/>
              <a:gd name="connsiteX7" fmla="*/ 155642 w 2814536"/>
              <a:gd name="connsiteY7" fmla="*/ 1159841 h 1490582"/>
              <a:gd name="connsiteX8" fmla="*/ 181583 w 2814536"/>
              <a:gd name="connsiteY8" fmla="*/ 1120931 h 1490582"/>
              <a:gd name="connsiteX9" fmla="*/ 207523 w 2814536"/>
              <a:gd name="connsiteY9" fmla="*/ 1056080 h 1490582"/>
              <a:gd name="connsiteX10" fmla="*/ 214008 w 2814536"/>
              <a:gd name="connsiteY10" fmla="*/ 1036624 h 1490582"/>
              <a:gd name="connsiteX11" fmla="*/ 226979 w 2814536"/>
              <a:gd name="connsiteY11" fmla="*/ 1010684 h 1490582"/>
              <a:gd name="connsiteX12" fmla="*/ 239949 w 2814536"/>
              <a:gd name="connsiteY12" fmla="*/ 965288 h 1490582"/>
              <a:gd name="connsiteX13" fmla="*/ 252919 w 2814536"/>
              <a:gd name="connsiteY13" fmla="*/ 926378 h 1490582"/>
              <a:gd name="connsiteX14" fmla="*/ 272374 w 2814536"/>
              <a:gd name="connsiteY14" fmla="*/ 887467 h 1490582"/>
              <a:gd name="connsiteX15" fmla="*/ 278859 w 2814536"/>
              <a:gd name="connsiteY15" fmla="*/ 848556 h 1490582"/>
              <a:gd name="connsiteX16" fmla="*/ 285345 w 2814536"/>
              <a:gd name="connsiteY16" fmla="*/ 816131 h 1490582"/>
              <a:gd name="connsiteX17" fmla="*/ 298315 w 2814536"/>
              <a:gd name="connsiteY17" fmla="*/ 738310 h 1490582"/>
              <a:gd name="connsiteX18" fmla="*/ 311285 w 2814536"/>
              <a:gd name="connsiteY18" fmla="*/ 654003 h 1490582"/>
              <a:gd name="connsiteX19" fmla="*/ 324255 w 2814536"/>
              <a:gd name="connsiteY19" fmla="*/ 602122 h 1490582"/>
              <a:gd name="connsiteX20" fmla="*/ 337225 w 2814536"/>
              <a:gd name="connsiteY20" fmla="*/ 576182 h 1490582"/>
              <a:gd name="connsiteX21" fmla="*/ 343710 w 2814536"/>
              <a:gd name="connsiteY21" fmla="*/ 556727 h 1490582"/>
              <a:gd name="connsiteX22" fmla="*/ 363166 w 2814536"/>
              <a:gd name="connsiteY22" fmla="*/ 524301 h 1490582"/>
              <a:gd name="connsiteX23" fmla="*/ 369651 w 2814536"/>
              <a:gd name="connsiteY23" fmla="*/ 498361 h 1490582"/>
              <a:gd name="connsiteX24" fmla="*/ 382621 w 2814536"/>
              <a:gd name="connsiteY24" fmla="*/ 478905 h 1490582"/>
              <a:gd name="connsiteX25" fmla="*/ 408562 w 2814536"/>
              <a:gd name="connsiteY25" fmla="*/ 427024 h 1490582"/>
              <a:gd name="connsiteX26" fmla="*/ 415047 w 2814536"/>
              <a:gd name="connsiteY26" fmla="*/ 407569 h 1490582"/>
              <a:gd name="connsiteX27" fmla="*/ 440987 w 2814536"/>
              <a:gd name="connsiteY27" fmla="*/ 368658 h 1490582"/>
              <a:gd name="connsiteX28" fmla="*/ 453957 w 2814536"/>
              <a:gd name="connsiteY28" fmla="*/ 342718 h 1490582"/>
              <a:gd name="connsiteX29" fmla="*/ 460442 w 2814536"/>
              <a:gd name="connsiteY29" fmla="*/ 323263 h 1490582"/>
              <a:gd name="connsiteX30" fmla="*/ 479898 w 2814536"/>
              <a:gd name="connsiteY30" fmla="*/ 303807 h 1490582"/>
              <a:gd name="connsiteX31" fmla="*/ 512323 w 2814536"/>
              <a:gd name="connsiteY31" fmla="*/ 271382 h 1490582"/>
              <a:gd name="connsiteX32" fmla="*/ 570689 w 2814536"/>
              <a:gd name="connsiteY32" fmla="*/ 284352 h 1490582"/>
              <a:gd name="connsiteX33" fmla="*/ 583659 w 2814536"/>
              <a:gd name="connsiteY33" fmla="*/ 303807 h 1490582"/>
              <a:gd name="connsiteX34" fmla="*/ 596630 w 2814536"/>
              <a:gd name="connsiteY34" fmla="*/ 316778 h 1490582"/>
              <a:gd name="connsiteX35" fmla="*/ 603115 w 2814536"/>
              <a:gd name="connsiteY35" fmla="*/ 336233 h 1490582"/>
              <a:gd name="connsiteX36" fmla="*/ 635540 w 2814536"/>
              <a:gd name="connsiteY36" fmla="*/ 375144 h 1490582"/>
              <a:gd name="connsiteX37" fmla="*/ 648510 w 2814536"/>
              <a:gd name="connsiteY37" fmla="*/ 420539 h 1490582"/>
              <a:gd name="connsiteX38" fmla="*/ 661481 w 2814536"/>
              <a:gd name="connsiteY38" fmla="*/ 465935 h 1490582"/>
              <a:gd name="connsiteX39" fmla="*/ 667966 w 2814536"/>
              <a:gd name="connsiteY39" fmla="*/ 498361 h 1490582"/>
              <a:gd name="connsiteX40" fmla="*/ 680936 w 2814536"/>
              <a:gd name="connsiteY40" fmla="*/ 537271 h 1490582"/>
              <a:gd name="connsiteX41" fmla="*/ 693906 w 2814536"/>
              <a:gd name="connsiteY41" fmla="*/ 608607 h 1490582"/>
              <a:gd name="connsiteX42" fmla="*/ 700391 w 2814536"/>
              <a:gd name="connsiteY42" fmla="*/ 634548 h 1490582"/>
              <a:gd name="connsiteX43" fmla="*/ 713362 w 2814536"/>
              <a:gd name="connsiteY43" fmla="*/ 673458 h 1490582"/>
              <a:gd name="connsiteX44" fmla="*/ 719847 w 2814536"/>
              <a:gd name="connsiteY44" fmla="*/ 712369 h 1490582"/>
              <a:gd name="connsiteX45" fmla="*/ 739302 w 2814536"/>
              <a:gd name="connsiteY45" fmla="*/ 770735 h 1490582"/>
              <a:gd name="connsiteX46" fmla="*/ 745787 w 2814536"/>
              <a:gd name="connsiteY46" fmla="*/ 790190 h 1490582"/>
              <a:gd name="connsiteX47" fmla="*/ 752272 w 2814536"/>
              <a:gd name="connsiteY47" fmla="*/ 816131 h 1490582"/>
              <a:gd name="connsiteX48" fmla="*/ 765242 w 2814536"/>
              <a:gd name="connsiteY48" fmla="*/ 842071 h 1490582"/>
              <a:gd name="connsiteX49" fmla="*/ 771727 w 2814536"/>
              <a:gd name="connsiteY49" fmla="*/ 874497 h 1490582"/>
              <a:gd name="connsiteX50" fmla="*/ 791183 w 2814536"/>
              <a:gd name="connsiteY50" fmla="*/ 926378 h 1490582"/>
              <a:gd name="connsiteX51" fmla="*/ 797668 w 2814536"/>
              <a:gd name="connsiteY51" fmla="*/ 965288 h 1490582"/>
              <a:gd name="connsiteX52" fmla="*/ 810638 w 2814536"/>
              <a:gd name="connsiteY52" fmla="*/ 997714 h 1490582"/>
              <a:gd name="connsiteX53" fmla="*/ 817123 w 2814536"/>
              <a:gd name="connsiteY53" fmla="*/ 1049595 h 1490582"/>
              <a:gd name="connsiteX54" fmla="*/ 830093 w 2814536"/>
              <a:gd name="connsiteY54" fmla="*/ 1094990 h 1490582"/>
              <a:gd name="connsiteX55" fmla="*/ 849549 w 2814536"/>
              <a:gd name="connsiteY55" fmla="*/ 1172812 h 1490582"/>
              <a:gd name="connsiteX56" fmla="*/ 856034 w 2814536"/>
              <a:gd name="connsiteY56" fmla="*/ 1192267 h 1490582"/>
              <a:gd name="connsiteX57" fmla="*/ 881974 w 2814536"/>
              <a:gd name="connsiteY57" fmla="*/ 1231178 h 1490582"/>
              <a:gd name="connsiteX58" fmla="*/ 901430 w 2814536"/>
              <a:gd name="connsiteY58" fmla="*/ 1296029 h 1490582"/>
              <a:gd name="connsiteX59" fmla="*/ 907915 w 2814536"/>
              <a:gd name="connsiteY59" fmla="*/ 1315484 h 1490582"/>
              <a:gd name="connsiteX60" fmla="*/ 927370 w 2814536"/>
              <a:gd name="connsiteY60" fmla="*/ 1328454 h 1490582"/>
              <a:gd name="connsiteX61" fmla="*/ 933855 w 2814536"/>
              <a:gd name="connsiteY61" fmla="*/ 1347910 h 1490582"/>
              <a:gd name="connsiteX62" fmla="*/ 1005191 w 2814536"/>
              <a:gd name="connsiteY62" fmla="*/ 1328454 h 1490582"/>
              <a:gd name="connsiteX63" fmla="*/ 1063557 w 2814536"/>
              <a:gd name="connsiteY63" fmla="*/ 1257118 h 1490582"/>
              <a:gd name="connsiteX64" fmla="*/ 1076527 w 2814536"/>
              <a:gd name="connsiteY64" fmla="*/ 1231178 h 1490582"/>
              <a:gd name="connsiteX65" fmla="*/ 1108953 w 2814536"/>
              <a:gd name="connsiteY65" fmla="*/ 1198752 h 1490582"/>
              <a:gd name="connsiteX66" fmla="*/ 1141379 w 2814536"/>
              <a:gd name="connsiteY66" fmla="*/ 1166327 h 1490582"/>
              <a:gd name="connsiteX67" fmla="*/ 1206230 w 2814536"/>
              <a:gd name="connsiteY67" fmla="*/ 1172812 h 1490582"/>
              <a:gd name="connsiteX68" fmla="*/ 1225685 w 2814536"/>
              <a:gd name="connsiteY68" fmla="*/ 1179297 h 1490582"/>
              <a:gd name="connsiteX69" fmla="*/ 1290536 w 2814536"/>
              <a:gd name="connsiteY69" fmla="*/ 1172812 h 1490582"/>
              <a:gd name="connsiteX70" fmla="*/ 1322962 w 2814536"/>
              <a:gd name="connsiteY70" fmla="*/ 1140386 h 1490582"/>
              <a:gd name="connsiteX71" fmla="*/ 1348902 w 2814536"/>
              <a:gd name="connsiteY71" fmla="*/ 1075535 h 1490582"/>
              <a:gd name="connsiteX72" fmla="*/ 1355387 w 2814536"/>
              <a:gd name="connsiteY72" fmla="*/ 1056080 h 1490582"/>
              <a:gd name="connsiteX73" fmla="*/ 1361872 w 2814536"/>
              <a:gd name="connsiteY73" fmla="*/ 1036624 h 1490582"/>
              <a:gd name="connsiteX74" fmla="*/ 1381327 w 2814536"/>
              <a:gd name="connsiteY74" fmla="*/ 984744 h 1490582"/>
              <a:gd name="connsiteX75" fmla="*/ 1387813 w 2814536"/>
              <a:gd name="connsiteY75" fmla="*/ 919892 h 1490582"/>
              <a:gd name="connsiteX76" fmla="*/ 1400783 w 2814536"/>
              <a:gd name="connsiteY76" fmla="*/ 855041 h 1490582"/>
              <a:gd name="connsiteX77" fmla="*/ 1407268 w 2814536"/>
              <a:gd name="connsiteY77" fmla="*/ 427024 h 1490582"/>
              <a:gd name="connsiteX78" fmla="*/ 1413753 w 2814536"/>
              <a:gd name="connsiteY78" fmla="*/ 401084 h 1490582"/>
              <a:gd name="connsiteX79" fmla="*/ 1420238 w 2814536"/>
              <a:gd name="connsiteY79" fmla="*/ 368658 h 1490582"/>
              <a:gd name="connsiteX80" fmla="*/ 1426723 w 2814536"/>
              <a:gd name="connsiteY80" fmla="*/ 323263 h 1490582"/>
              <a:gd name="connsiteX81" fmla="*/ 1439693 w 2814536"/>
              <a:gd name="connsiteY81" fmla="*/ 284352 h 1490582"/>
              <a:gd name="connsiteX82" fmla="*/ 1446179 w 2814536"/>
              <a:gd name="connsiteY82" fmla="*/ 251927 h 1490582"/>
              <a:gd name="connsiteX83" fmla="*/ 1452664 w 2814536"/>
              <a:gd name="connsiteY83" fmla="*/ 225986 h 1490582"/>
              <a:gd name="connsiteX84" fmla="*/ 1478604 w 2814536"/>
              <a:gd name="connsiteY84" fmla="*/ 187075 h 1490582"/>
              <a:gd name="connsiteX85" fmla="*/ 1491574 w 2814536"/>
              <a:gd name="connsiteY85" fmla="*/ 141680 h 1490582"/>
              <a:gd name="connsiteX86" fmla="*/ 1504545 w 2814536"/>
              <a:gd name="connsiteY86" fmla="*/ 115739 h 1490582"/>
              <a:gd name="connsiteX87" fmla="*/ 1524000 w 2814536"/>
              <a:gd name="connsiteY87" fmla="*/ 96284 h 1490582"/>
              <a:gd name="connsiteX88" fmla="*/ 1770434 w 2814536"/>
              <a:gd name="connsiteY88" fmla="*/ 70344 h 1490582"/>
              <a:gd name="connsiteX89" fmla="*/ 1809345 w 2814536"/>
              <a:gd name="connsiteY89" fmla="*/ 57373 h 1490582"/>
              <a:gd name="connsiteX90" fmla="*/ 1854740 w 2814536"/>
              <a:gd name="connsiteY90" fmla="*/ 50888 h 1490582"/>
              <a:gd name="connsiteX91" fmla="*/ 1893651 w 2814536"/>
              <a:gd name="connsiteY91" fmla="*/ 44403 h 1490582"/>
              <a:gd name="connsiteX92" fmla="*/ 2042808 w 2814536"/>
              <a:gd name="connsiteY92" fmla="*/ 37918 h 1490582"/>
              <a:gd name="connsiteX93" fmla="*/ 2081719 w 2814536"/>
              <a:gd name="connsiteY93" fmla="*/ 50888 h 1490582"/>
              <a:gd name="connsiteX94" fmla="*/ 2094689 w 2814536"/>
              <a:gd name="connsiteY94" fmla="*/ 83314 h 1490582"/>
              <a:gd name="connsiteX95" fmla="*/ 2114145 w 2814536"/>
              <a:gd name="connsiteY95" fmla="*/ 135195 h 1490582"/>
              <a:gd name="connsiteX96" fmla="*/ 2140085 w 2814536"/>
              <a:gd name="connsiteY96" fmla="*/ 187075 h 1490582"/>
              <a:gd name="connsiteX97" fmla="*/ 2159540 w 2814536"/>
              <a:gd name="connsiteY97" fmla="*/ 238956 h 1490582"/>
              <a:gd name="connsiteX98" fmla="*/ 2166025 w 2814536"/>
              <a:gd name="connsiteY98" fmla="*/ 264897 h 1490582"/>
              <a:gd name="connsiteX99" fmla="*/ 2172510 w 2814536"/>
              <a:gd name="connsiteY99" fmla="*/ 284352 h 1490582"/>
              <a:gd name="connsiteX100" fmla="*/ 2178996 w 2814536"/>
              <a:gd name="connsiteY100" fmla="*/ 342718 h 1490582"/>
              <a:gd name="connsiteX101" fmla="*/ 2191966 w 2814536"/>
              <a:gd name="connsiteY101" fmla="*/ 388114 h 1490582"/>
              <a:gd name="connsiteX102" fmla="*/ 2198451 w 2814536"/>
              <a:gd name="connsiteY102" fmla="*/ 420539 h 1490582"/>
              <a:gd name="connsiteX103" fmla="*/ 2204936 w 2814536"/>
              <a:gd name="connsiteY103" fmla="*/ 439995 h 1490582"/>
              <a:gd name="connsiteX104" fmla="*/ 2230876 w 2814536"/>
              <a:gd name="connsiteY104" fmla="*/ 517816 h 1490582"/>
              <a:gd name="connsiteX105" fmla="*/ 2237362 w 2814536"/>
              <a:gd name="connsiteY105" fmla="*/ 582667 h 1490582"/>
              <a:gd name="connsiteX106" fmla="*/ 2243847 w 2814536"/>
              <a:gd name="connsiteY106" fmla="*/ 602122 h 1490582"/>
              <a:gd name="connsiteX107" fmla="*/ 2250332 w 2814536"/>
              <a:gd name="connsiteY107" fmla="*/ 666973 h 1490582"/>
              <a:gd name="connsiteX108" fmla="*/ 2263302 w 2814536"/>
              <a:gd name="connsiteY108" fmla="*/ 744795 h 1490582"/>
              <a:gd name="connsiteX109" fmla="*/ 2276272 w 2814536"/>
              <a:gd name="connsiteY109" fmla="*/ 1036624 h 1490582"/>
              <a:gd name="connsiteX110" fmla="*/ 2282757 w 2814536"/>
              <a:gd name="connsiteY110" fmla="*/ 1179297 h 1490582"/>
              <a:gd name="connsiteX111" fmla="*/ 2295727 w 2814536"/>
              <a:gd name="connsiteY111" fmla="*/ 1250633 h 1490582"/>
              <a:gd name="connsiteX112" fmla="*/ 2302213 w 2814536"/>
              <a:gd name="connsiteY112" fmla="*/ 1276573 h 1490582"/>
              <a:gd name="connsiteX113" fmla="*/ 2315183 w 2814536"/>
              <a:gd name="connsiteY113" fmla="*/ 1341424 h 1490582"/>
              <a:gd name="connsiteX114" fmla="*/ 2328153 w 2814536"/>
              <a:gd name="connsiteY114" fmla="*/ 1354395 h 1490582"/>
              <a:gd name="connsiteX115" fmla="*/ 2347608 w 2814536"/>
              <a:gd name="connsiteY115" fmla="*/ 1367365 h 1490582"/>
              <a:gd name="connsiteX116" fmla="*/ 2354093 w 2814536"/>
              <a:gd name="connsiteY116" fmla="*/ 1399790 h 1490582"/>
              <a:gd name="connsiteX117" fmla="*/ 2367064 w 2814536"/>
              <a:gd name="connsiteY117" fmla="*/ 1412761 h 1490582"/>
              <a:gd name="connsiteX118" fmla="*/ 2412459 w 2814536"/>
              <a:gd name="connsiteY118" fmla="*/ 1464641 h 1490582"/>
              <a:gd name="connsiteX119" fmla="*/ 2425430 w 2814536"/>
              <a:gd name="connsiteY119" fmla="*/ 1477612 h 1490582"/>
              <a:gd name="connsiteX120" fmla="*/ 2464340 w 2814536"/>
              <a:gd name="connsiteY120" fmla="*/ 1490582 h 1490582"/>
              <a:gd name="connsiteX121" fmla="*/ 2529191 w 2814536"/>
              <a:gd name="connsiteY121" fmla="*/ 1477612 h 1490582"/>
              <a:gd name="connsiteX122" fmla="*/ 2548647 w 2814536"/>
              <a:gd name="connsiteY122" fmla="*/ 1471127 h 1490582"/>
              <a:gd name="connsiteX123" fmla="*/ 2607013 w 2814536"/>
              <a:gd name="connsiteY123" fmla="*/ 1458156 h 1490582"/>
              <a:gd name="connsiteX124" fmla="*/ 2736715 w 2814536"/>
              <a:gd name="connsiteY124" fmla="*/ 1464641 h 1490582"/>
              <a:gd name="connsiteX125" fmla="*/ 2775625 w 2814536"/>
              <a:gd name="connsiteY125" fmla="*/ 1477612 h 1490582"/>
              <a:gd name="connsiteX126" fmla="*/ 2814536 w 2814536"/>
              <a:gd name="connsiteY126" fmla="*/ 1490582 h 1490582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14568" h="1510121">
                <a:moveTo>
                  <a:pt x="0" y="1510121"/>
                </a:moveTo>
                <a:cubicBezTo>
                  <a:pt x="31922" y="1488839"/>
                  <a:pt x="10515" y="1436360"/>
                  <a:pt x="32457" y="1399790"/>
                </a:cubicBezTo>
                <a:cubicBezTo>
                  <a:pt x="40477" y="1386423"/>
                  <a:pt x="51427" y="1374823"/>
                  <a:pt x="58398" y="1360880"/>
                </a:cubicBezTo>
                <a:cubicBezTo>
                  <a:pt x="89172" y="1299331"/>
                  <a:pt x="72737" y="1324467"/>
                  <a:pt x="103794" y="1283058"/>
                </a:cubicBezTo>
                <a:cubicBezTo>
                  <a:pt x="117291" y="1229069"/>
                  <a:pt x="100856" y="1282450"/>
                  <a:pt x="123249" y="1237663"/>
                </a:cubicBezTo>
                <a:cubicBezTo>
                  <a:pt x="126306" y="1231549"/>
                  <a:pt x="126677" y="1224321"/>
                  <a:pt x="129734" y="1218207"/>
                </a:cubicBezTo>
                <a:cubicBezTo>
                  <a:pt x="133220" y="1211236"/>
                  <a:pt x="139539" y="1205874"/>
                  <a:pt x="142704" y="1198752"/>
                </a:cubicBezTo>
                <a:cubicBezTo>
                  <a:pt x="148257" y="1186258"/>
                  <a:pt x="148090" y="1171217"/>
                  <a:pt x="155674" y="1159841"/>
                </a:cubicBezTo>
                <a:lnTo>
                  <a:pt x="181615" y="1120931"/>
                </a:lnTo>
                <a:cubicBezTo>
                  <a:pt x="211138" y="1032358"/>
                  <a:pt x="178928" y="1122879"/>
                  <a:pt x="207555" y="1056080"/>
                </a:cubicBezTo>
                <a:cubicBezTo>
                  <a:pt x="210248" y="1049797"/>
                  <a:pt x="211347" y="1042907"/>
                  <a:pt x="214040" y="1036624"/>
                </a:cubicBezTo>
                <a:cubicBezTo>
                  <a:pt x="217848" y="1027738"/>
                  <a:pt x="223203" y="1019570"/>
                  <a:pt x="227011" y="1010684"/>
                </a:cubicBezTo>
                <a:cubicBezTo>
                  <a:pt x="234275" y="993735"/>
                  <a:pt x="234497" y="983569"/>
                  <a:pt x="239981" y="965288"/>
                </a:cubicBezTo>
                <a:cubicBezTo>
                  <a:pt x="243909" y="952193"/>
                  <a:pt x="245368" y="937754"/>
                  <a:pt x="252951" y="926378"/>
                </a:cubicBezTo>
                <a:cubicBezTo>
                  <a:pt x="269713" y="901234"/>
                  <a:pt x="263456" y="914316"/>
                  <a:pt x="272406" y="887467"/>
                </a:cubicBezTo>
                <a:cubicBezTo>
                  <a:pt x="274568" y="874497"/>
                  <a:pt x="276539" y="861493"/>
                  <a:pt x="278891" y="848556"/>
                </a:cubicBezTo>
                <a:cubicBezTo>
                  <a:pt x="280863" y="837711"/>
                  <a:pt x="283701" y="827025"/>
                  <a:pt x="285377" y="816131"/>
                </a:cubicBezTo>
                <a:cubicBezTo>
                  <a:pt x="297524" y="737179"/>
                  <a:pt x="285305" y="790479"/>
                  <a:pt x="298347" y="738310"/>
                </a:cubicBezTo>
                <a:cubicBezTo>
                  <a:pt x="303352" y="698268"/>
                  <a:pt x="303215" y="689113"/>
                  <a:pt x="311317" y="654003"/>
                </a:cubicBezTo>
                <a:cubicBezTo>
                  <a:pt x="315325" y="636634"/>
                  <a:pt x="316315" y="618066"/>
                  <a:pt x="324287" y="602122"/>
                </a:cubicBezTo>
                <a:cubicBezTo>
                  <a:pt x="328610" y="593475"/>
                  <a:pt x="333449" y="585068"/>
                  <a:pt x="337257" y="576182"/>
                </a:cubicBezTo>
                <a:cubicBezTo>
                  <a:pt x="339950" y="569899"/>
                  <a:pt x="340685" y="562841"/>
                  <a:pt x="343742" y="556727"/>
                </a:cubicBezTo>
                <a:cubicBezTo>
                  <a:pt x="349379" y="545453"/>
                  <a:pt x="356713" y="535110"/>
                  <a:pt x="363198" y="524301"/>
                </a:cubicBezTo>
                <a:cubicBezTo>
                  <a:pt x="365360" y="515654"/>
                  <a:pt x="366172" y="506553"/>
                  <a:pt x="369683" y="498361"/>
                </a:cubicBezTo>
                <a:cubicBezTo>
                  <a:pt x="372753" y="491197"/>
                  <a:pt x="378921" y="485748"/>
                  <a:pt x="382653" y="478905"/>
                </a:cubicBezTo>
                <a:cubicBezTo>
                  <a:pt x="391912" y="461931"/>
                  <a:pt x="402480" y="445367"/>
                  <a:pt x="408594" y="427024"/>
                </a:cubicBezTo>
                <a:cubicBezTo>
                  <a:pt x="410756" y="420539"/>
                  <a:pt x="411759" y="413545"/>
                  <a:pt x="415079" y="407569"/>
                </a:cubicBezTo>
                <a:cubicBezTo>
                  <a:pt x="422649" y="393942"/>
                  <a:pt x="434048" y="382601"/>
                  <a:pt x="441019" y="368658"/>
                </a:cubicBezTo>
                <a:cubicBezTo>
                  <a:pt x="445342" y="360011"/>
                  <a:pt x="450181" y="351604"/>
                  <a:pt x="453989" y="342718"/>
                </a:cubicBezTo>
                <a:cubicBezTo>
                  <a:pt x="456682" y="336435"/>
                  <a:pt x="456682" y="328951"/>
                  <a:pt x="460474" y="323263"/>
                </a:cubicBezTo>
                <a:cubicBezTo>
                  <a:pt x="465562" y="315632"/>
                  <a:pt x="474058" y="310853"/>
                  <a:pt x="479930" y="303807"/>
                </a:cubicBezTo>
                <a:cubicBezTo>
                  <a:pt x="506951" y="271382"/>
                  <a:pt x="476687" y="295161"/>
                  <a:pt x="512355" y="271382"/>
                </a:cubicBezTo>
                <a:cubicBezTo>
                  <a:pt x="512753" y="271448"/>
                  <a:pt x="562318" y="277630"/>
                  <a:pt x="570721" y="284352"/>
                </a:cubicBezTo>
                <a:cubicBezTo>
                  <a:pt x="576807" y="289221"/>
                  <a:pt x="578822" y="297721"/>
                  <a:pt x="583691" y="303807"/>
                </a:cubicBezTo>
                <a:cubicBezTo>
                  <a:pt x="587511" y="308582"/>
                  <a:pt x="592338" y="312454"/>
                  <a:pt x="596662" y="316778"/>
                </a:cubicBezTo>
                <a:cubicBezTo>
                  <a:pt x="598824" y="323263"/>
                  <a:pt x="600090" y="330119"/>
                  <a:pt x="603147" y="336233"/>
                </a:cubicBezTo>
                <a:cubicBezTo>
                  <a:pt x="612175" y="354289"/>
                  <a:pt x="621231" y="360802"/>
                  <a:pt x="635572" y="375144"/>
                </a:cubicBezTo>
                <a:cubicBezTo>
                  <a:pt x="651126" y="421805"/>
                  <a:pt x="632250" y="363520"/>
                  <a:pt x="648542" y="420539"/>
                </a:cubicBezTo>
                <a:cubicBezTo>
                  <a:pt x="659376" y="458457"/>
                  <a:pt x="651376" y="420316"/>
                  <a:pt x="661513" y="465935"/>
                </a:cubicBezTo>
                <a:cubicBezTo>
                  <a:pt x="663904" y="476695"/>
                  <a:pt x="665098" y="487727"/>
                  <a:pt x="667998" y="498361"/>
                </a:cubicBezTo>
                <a:cubicBezTo>
                  <a:pt x="671595" y="511551"/>
                  <a:pt x="680968" y="537271"/>
                  <a:pt x="680968" y="537271"/>
                </a:cubicBezTo>
                <a:cubicBezTo>
                  <a:pt x="685662" y="565433"/>
                  <a:pt x="687895" y="581412"/>
                  <a:pt x="693938" y="608607"/>
                </a:cubicBezTo>
                <a:cubicBezTo>
                  <a:pt x="695871" y="617308"/>
                  <a:pt x="697862" y="626011"/>
                  <a:pt x="700423" y="634548"/>
                </a:cubicBezTo>
                <a:cubicBezTo>
                  <a:pt x="704352" y="647643"/>
                  <a:pt x="713394" y="673458"/>
                  <a:pt x="713394" y="673458"/>
                </a:cubicBezTo>
                <a:cubicBezTo>
                  <a:pt x="715556" y="686428"/>
                  <a:pt x="716690" y="699612"/>
                  <a:pt x="719879" y="712369"/>
                </a:cubicBezTo>
                <a:cubicBezTo>
                  <a:pt x="719880" y="712374"/>
                  <a:pt x="736091" y="761005"/>
                  <a:pt x="739334" y="770735"/>
                </a:cubicBezTo>
                <a:cubicBezTo>
                  <a:pt x="741496" y="777220"/>
                  <a:pt x="744161" y="783558"/>
                  <a:pt x="745819" y="790190"/>
                </a:cubicBezTo>
                <a:cubicBezTo>
                  <a:pt x="747981" y="798837"/>
                  <a:pt x="749174" y="807785"/>
                  <a:pt x="752304" y="816131"/>
                </a:cubicBezTo>
                <a:cubicBezTo>
                  <a:pt x="755698" y="825183"/>
                  <a:pt x="760951" y="833424"/>
                  <a:pt x="765274" y="842071"/>
                </a:cubicBezTo>
                <a:cubicBezTo>
                  <a:pt x="767436" y="852880"/>
                  <a:pt x="769085" y="863803"/>
                  <a:pt x="771759" y="874497"/>
                </a:cubicBezTo>
                <a:cubicBezTo>
                  <a:pt x="775145" y="888041"/>
                  <a:pt x="787255" y="916477"/>
                  <a:pt x="791215" y="926378"/>
                </a:cubicBezTo>
                <a:cubicBezTo>
                  <a:pt x="793377" y="939348"/>
                  <a:pt x="794240" y="952602"/>
                  <a:pt x="797700" y="965288"/>
                </a:cubicBezTo>
                <a:cubicBezTo>
                  <a:pt x="800763" y="976519"/>
                  <a:pt x="808052" y="986371"/>
                  <a:pt x="810670" y="997714"/>
                </a:cubicBezTo>
                <a:cubicBezTo>
                  <a:pt x="814589" y="1014696"/>
                  <a:pt x="814290" y="1032404"/>
                  <a:pt x="817155" y="1049595"/>
                </a:cubicBezTo>
                <a:cubicBezTo>
                  <a:pt x="826568" y="1106074"/>
                  <a:pt x="819847" y="1048744"/>
                  <a:pt x="830125" y="1094990"/>
                </a:cubicBezTo>
                <a:cubicBezTo>
                  <a:pt x="847592" y="1173585"/>
                  <a:pt x="823373" y="1094187"/>
                  <a:pt x="849581" y="1172812"/>
                </a:cubicBezTo>
                <a:cubicBezTo>
                  <a:pt x="851743" y="1179297"/>
                  <a:pt x="852274" y="1186579"/>
                  <a:pt x="856066" y="1192267"/>
                </a:cubicBezTo>
                <a:cubicBezTo>
                  <a:pt x="864713" y="1205237"/>
                  <a:pt x="877076" y="1216390"/>
                  <a:pt x="882006" y="1231178"/>
                </a:cubicBezTo>
                <a:cubicBezTo>
                  <a:pt x="912822" y="1323619"/>
                  <a:pt x="881865" y="1227438"/>
                  <a:pt x="901462" y="1296029"/>
                </a:cubicBezTo>
                <a:cubicBezTo>
                  <a:pt x="903340" y="1302602"/>
                  <a:pt x="903677" y="1310146"/>
                  <a:pt x="907947" y="1315484"/>
                </a:cubicBezTo>
                <a:cubicBezTo>
                  <a:pt x="912816" y="1321570"/>
                  <a:pt x="920917" y="1324131"/>
                  <a:pt x="927402" y="1328454"/>
                </a:cubicBezTo>
                <a:cubicBezTo>
                  <a:pt x="929564" y="1334939"/>
                  <a:pt x="927214" y="1346427"/>
                  <a:pt x="933887" y="1347910"/>
                </a:cubicBezTo>
                <a:cubicBezTo>
                  <a:pt x="960219" y="1353761"/>
                  <a:pt x="986151" y="1345142"/>
                  <a:pt x="1005223" y="1328454"/>
                </a:cubicBezTo>
                <a:cubicBezTo>
                  <a:pt x="1028846" y="1307784"/>
                  <a:pt x="1049389" y="1285519"/>
                  <a:pt x="1063589" y="1257118"/>
                </a:cubicBezTo>
                <a:cubicBezTo>
                  <a:pt x="1067912" y="1248471"/>
                  <a:pt x="1070624" y="1238809"/>
                  <a:pt x="1076559" y="1231178"/>
                </a:cubicBezTo>
                <a:cubicBezTo>
                  <a:pt x="1085944" y="1219112"/>
                  <a:pt x="1100506" y="1211471"/>
                  <a:pt x="1108985" y="1198752"/>
                </a:cubicBezTo>
                <a:cubicBezTo>
                  <a:pt x="1126278" y="1172812"/>
                  <a:pt x="1115470" y="1183620"/>
                  <a:pt x="1141411" y="1166327"/>
                </a:cubicBezTo>
                <a:cubicBezTo>
                  <a:pt x="1163028" y="1168489"/>
                  <a:pt x="1184790" y="1169509"/>
                  <a:pt x="1206262" y="1172812"/>
                </a:cubicBezTo>
                <a:cubicBezTo>
                  <a:pt x="1213018" y="1173851"/>
                  <a:pt x="1218881" y="1179297"/>
                  <a:pt x="1225717" y="1179297"/>
                </a:cubicBezTo>
                <a:cubicBezTo>
                  <a:pt x="1247442" y="1179297"/>
                  <a:pt x="1268951" y="1174974"/>
                  <a:pt x="1290568" y="1172812"/>
                </a:cubicBezTo>
                <a:cubicBezTo>
                  <a:pt x="1301377" y="1162003"/>
                  <a:pt x="1316158" y="1154058"/>
                  <a:pt x="1322994" y="1140386"/>
                </a:cubicBezTo>
                <a:cubicBezTo>
                  <a:pt x="1342079" y="1102217"/>
                  <a:pt x="1332907" y="1123618"/>
                  <a:pt x="1348934" y="1075535"/>
                </a:cubicBezTo>
                <a:lnTo>
                  <a:pt x="1355419" y="1056080"/>
                </a:lnTo>
                <a:cubicBezTo>
                  <a:pt x="1357581" y="1049595"/>
                  <a:pt x="1358847" y="1042738"/>
                  <a:pt x="1361904" y="1036624"/>
                </a:cubicBezTo>
                <a:cubicBezTo>
                  <a:pt x="1378860" y="1002712"/>
                  <a:pt x="1372529" y="1020063"/>
                  <a:pt x="1381359" y="984744"/>
                </a:cubicBezTo>
                <a:cubicBezTo>
                  <a:pt x="1383521" y="963127"/>
                  <a:pt x="1384622" y="941377"/>
                  <a:pt x="1387845" y="919892"/>
                </a:cubicBezTo>
                <a:cubicBezTo>
                  <a:pt x="1391115" y="898091"/>
                  <a:pt x="1400815" y="855041"/>
                  <a:pt x="1400815" y="855041"/>
                </a:cubicBezTo>
                <a:cubicBezTo>
                  <a:pt x="1402977" y="712369"/>
                  <a:pt x="1403225" y="569655"/>
                  <a:pt x="1407300" y="427024"/>
                </a:cubicBezTo>
                <a:cubicBezTo>
                  <a:pt x="1407555" y="418115"/>
                  <a:pt x="1411852" y="409785"/>
                  <a:pt x="1413785" y="401084"/>
                </a:cubicBezTo>
                <a:cubicBezTo>
                  <a:pt x="1416176" y="390324"/>
                  <a:pt x="1418458" y="379531"/>
                  <a:pt x="1420270" y="368658"/>
                </a:cubicBezTo>
                <a:cubicBezTo>
                  <a:pt x="1422783" y="353581"/>
                  <a:pt x="1423318" y="338157"/>
                  <a:pt x="1426755" y="323263"/>
                </a:cubicBezTo>
                <a:cubicBezTo>
                  <a:pt x="1429829" y="309941"/>
                  <a:pt x="1437043" y="297758"/>
                  <a:pt x="1439725" y="284352"/>
                </a:cubicBezTo>
                <a:cubicBezTo>
                  <a:pt x="1441887" y="273544"/>
                  <a:pt x="1443820" y="262687"/>
                  <a:pt x="1446211" y="251927"/>
                </a:cubicBezTo>
                <a:cubicBezTo>
                  <a:pt x="1448145" y="243226"/>
                  <a:pt x="1448710" y="233958"/>
                  <a:pt x="1452696" y="225986"/>
                </a:cubicBezTo>
                <a:cubicBezTo>
                  <a:pt x="1459667" y="212043"/>
                  <a:pt x="1478636" y="187075"/>
                  <a:pt x="1478636" y="187075"/>
                </a:cubicBezTo>
                <a:cubicBezTo>
                  <a:pt x="1481927" y="173913"/>
                  <a:pt x="1486024" y="154704"/>
                  <a:pt x="1491606" y="141680"/>
                </a:cubicBezTo>
                <a:cubicBezTo>
                  <a:pt x="1495414" y="132794"/>
                  <a:pt x="1498958" y="123606"/>
                  <a:pt x="1504577" y="115739"/>
                </a:cubicBezTo>
                <a:cubicBezTo>
                  <a:pt x="1509908" y="108276"/>
                  <a:pt x="1517547" y="102769"/>
                  <a:pt x="1524032" y="96284"/>
                </a:cubicBezTo>
                <a:cubicBezTo>
                  <a:pt x="1556127" y="0"/>
                  <a:pt x="1520084" y="87813"/>
                  <a:pt x="1770466" y="70344"/>
                </a:cubicBezTo>
                <a:cubicBezTo>
                  <a:pt x="1784105" y="69392"/>
                  <a:pt x="1795842" y="59307"/>
                  <a:pt x="1809377" y="57373"/>
                </a:cubicBezTo>
                <a:lnTo>
                  <a:pt x="1854772" y="50888"/>
                </a:lnTo>
                <a:cubicBezTo>
                  <a:pt x="1867768" y="48889"/>
                  <a:pt x="1880565" y="45308"/>
                  <a:pt x="1893683" y="44403"/>
                </a:cubicBezTo>
                <a:cubicBezTo>
                  <a:pt x="1943331" y="40979"/>
                  <a:pt x="1993121" y="40080"/>
                  <a:pt x="2042840" y="37918"/>
                </a:cubicBezTo>
                <a:cubicBezTo>
                  <a:pt x="2055810" y="42241"/>
                  <a:pt x="2071462" y="41885"/>
                  <a:pt x="2081751" y="50888"/>
                </a:cubicBezTo>
                <a:cubicBezTo>
                  <a:pt x="2090512" y="58554"/>
                  <a:pt x="2089993" y="72676"/>
                  <a:pt x="2094721" y="83314"/>
                </a:cubicBezTo>
                <a:cubicBezTo>
                  <a:pt x="2130100" y="162917"/>
                  <a:pt x="2088361" y="57749"/>
                  <a:pt x="2114177" y="135195"/>
                </a:cubicBezTo>
                <a:cubicBezTo>
                  <a:pt x="2136621" y="202525"/>
                  <a:pt x="2116285" y="139409"/>
                  <a:pt x="2140117" y="187075"/>
                </a:cubicBezTo>
                <a:cubicBezTo>
                  <a:pt x="2144684" y="196209"/>
                  <a:pt x="2155831" y="225861"/>
                  <a:pt x="2159572" y="238956"/>
                </a:cubicBezTo>
                <a:cubicBezTo>
                  <a:pt x="2162021" y="247526"/>
                  <a:pt x="2163608" y="256327"/>
                  <a:pt x="2166057" y="264897"/>
                </a:cubicBezTo>
                <a:cubicBezTo>
                  <a:pt x="2167935" y="271470"/>
                  <a:pt x="2170380" y="277867"/>
                  <a:pt x="2172542" y="284352"/>
                </a:cubicBezTo>
                <a:cubicBezTo>
                  <a:pt x="2174704" y="303807"/>
                  <a:pt x="2176051" y="323371"/>
                  <a:pt x="2179028" y="342718"/>
                </a:cubicBezTo>
                <a:cubicBezTo>
                  <a:pt x="2183880" y="374255"/>
                  <a:pt x="2185219" y="360996"/>
                  <a:pt x="2191998" y="388114"/>
                </a:cubicBezTo>
                <a:cubicBezTo>
                  <a:pt x="2194671" y="398807"/>
                  <a:pt x="2195810" y="409846"/>
                  <a:pt x="2198483" y="420539"/>
                </a:cubicBezTo>
                <a:cubicBezTo>
                  <a:pt x="2200141" y="427171"/>
                  <a:pt x="2203169" y="433400"/>
                  <a:pt x="2204968" y="439995"/>
                </a:cubicBezTo>
                <a:cubicBezTo>
                  <a:pt x="2223345" y="507379"/>
                  <a:pt x="2208305" y="472609"/>
                  <a:pt x="2230908" y="517816"/>
                </a:cubicBezTo>
                <a:cubicBezTo>
                  <a:pt x="2233070" y="539433"/>
                  <a:pt x="2234090" y="561195"/>
                  <a:pt x="2237394" y="582667"/>
                </a:cubicBezTo>
                <a:cubicBezTo>
                  <a:pt x="2238433" y="589423"/>
                  <a:pt x="2242840" y="595366"/>
                  <a:pt x="2243879" y="602122"/>
                </a:cubicBezTo>
                <a:cubicBezTo>
                  <a:pt x="2247182" y="623594"/>
                  <a:pt x="2247826" y="645397"/>
                  <a:pt x="2250364" y="666973"/>
                </a:cubicBezTo>
                <a:cubicBezTo>
                  <a:pt x="2254960" y="706044"/>
                  <a:pt x="2256337" y="709810"/>
                  <a:pt x="2263334" y="744795"/>
                </a:cubicBezTo>
                <a:cubicBezTo>
                  <a:pt x="2267657" y="842071"/>
                  <a:pt x="2271948" y="939349"/>
                  <a:pt x="2276304" y="1036624"/>
                </a:cubicBezTo>
                <a:cubicBezTo>
                  <a:pt x="2278433" y="1084183"/>
                  <a:pt x="2271243" y="1133112"/>
                  <a:pt x="2282789" y="1179297"/>
                </a:cubicBezTo>
                <a:cubicBezTo>
                  <a:pt x="2297500" y="1238141"/>
                  <a:pt x="2280264" y="1165415"/>
                  <a:pt x="2295759" y="1250633"/>
                </a:cubicBezTo>
                <a:cubicBezTo>
                  <a:pt x="2297353" y="1259402"/>
                  <a:pt x="2300651" y="1267804"/>
                  <a:pt x="2302245" y="1276573"/>
                </a:cubicBezTo>
                <a:cubicBezTo>
                  <a:pt x="2303810" y="1285179"/>
                  <a:pt x="2306529" y="1326947"/>
                  <a:pt x="2315215" y="1341424"/>
                </a:cubicBezTo>
                <a:cubicBezTo>
                  <a:pt x="2318361" y="1346667"/>
                  <a:pt x="2323411" y="1350575"/>
                  <a:pt x="2328185" y="1354395"/>
                </a:cubicBezTo>
                <a:cubicBezTo>
                  <a:pt x="2334271" y="1359264"/>
                  <a:pt x="2341155" y="1363042"/>
                  <a:pt x="2347640" y="1367365"/>
                </a:cubicBezTo>
                <a:cubicBezTo>
                  <a:pt x="2349802" y="1378173"/>
                  <a:pt x="2349783" y="1389659"/>
                  <a:pt x="2354125" y="1399790"/>
                </a:cubicBezTo>
                <a:cubicBezTo>
                  <a:pt x="2356534" y="1405410"/>
                  <a:pt x="2363427" y="1407869"/>
                  <a:pt x="2367096" y="1412761"/>
                </a:cubicBezTo>
                <a:cubicBezTo>
                  <a:pt x="2423031" y="1487341"/>
                  <a:pt x="2367230" y="1428432"/>
                  <a:pt x="2412491" y="1464641"/>
                </a:cubicBezTo>
                <a:cubicBezTo>
                  <a:pt x="2417266" y="1468461"/>
                  <a:pt x="2419993" y="1474877"/>
                  <a:pt x="2425462" y="1477612"/>
                </a:cubicBezTo>
                <a:cubicBezTo>
                  <a:pt x="2437690" y="1483726"/>
                  <a:pt x="2464372" y="1490582"/>
                  <a:pt x="2464372" y="1490582"/>
                </a:cubicBezTo>
                <a:cubicBezTo>
                  <a:pt x="2485989" y="1486259"/>
                  <a:pt x="2508309" y="1484583"/>
                  <a:pt x="2529223" y="1477612"/>
                </a:cubicBezTo>
                <a:cubicBezTo>
                  <a:pt x="2535708" y="1475450"/>
                  <a:pt x="2542106" y="1473005"/>
                  <a:pt x="2548679" y="1471127"/>
                </a:cubicBezTo>
                <a:cubicBezTo>
                  <a:pt x="2570062" y="1465017"/>
                  <a:pt x="2584740" y="1462617"/>
                  <a:pt x="2607045" y="1458156"/>
                </a:cubicBezTo>
                <a:cubicBezTo>
                  <a:pt x="2650279" y="1460318"/>
                  <a:pt x="2693744" y="1459679"/>
                  <a:pt x="2736747" y="1464641"/>
                </a:cubicBezTo>
                <a:cubicBezTo>
                  <a:pt x="2750329" y="1466208"/>
                  <a:pt x="2762393" y="1474296"/>
                  <a:pt x="2775657" y="1477612"/>
                </a:cubicBezTo>
                <a:cubicBezTo>
                  <a:pt x="2806287" y="1485269"/>
                  <a:pt x="2793626" y="1480111"/>
                  <a:pt x="2814568" y="1490582"/>
                </a:cubicBezTo>
              </a:path>
            </a:pathLst>
          </a:custGeom>
          <a:solidFill>
            <a:srgbClr val="FFFF66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1225530" y="1942698"/>
            <a:ext cx="2814568" cy="1510121"/>
          </a:xfrm>
          <a:custGeom>
            <a:avLst/>
            <a:gdLst>
              <a:gd name="connsiteX0" fmla="*/ 0 w 2814536"/>
              <a:gd name="connsiteY0" fmla="*/ 1438701 h 1490582"/>
              <a:gd name="connsiteX1" fmla="*/ 32425 w 2814536"/>
              <a:gd name="connsiteY1" fmla="*/ 1399790 h 1490582"/>
              <a:gd name="connsiteX2" fmla="*/ 58366 w 2814536"/>
              <a:gd name="connsiteY2" fmla="*/ 1360880 h 1490582"/>
              <a:gd name="connsiteX3" fmla="*/ 103762 w 2814536"/>
              <a:gd name="connsiteY3" fmla="*/ 1283058 h 1490582"/>
              <a:gd name="connsiteX4" fmla="*/ 123217 w 2814536"/>
              <a:gd name="connsiteY4" fmla="*/ 1237663 h 1490582"/>
              <a:gd name="connsiteX5" fmla="*/ 129702 w 2814536"/>
              <a:gd name="connsiteY5" fmla="*/ 1218207 h 1490582"/>
              <a:gd name="connsiteX6" fmla="*/ 142672 w 2814536"/>
              <a:gd name="connsiteY6" fmla="*/ 1198752 h 1490582"/>
              <a:gd name="connsiteX7" fmla="*/ 155642 w 2814536"/>
              <a:gd name="connsiteY7" fmla="*/ 1159841 h 1490582"/>
              <a:gd name="connsiteX8" fmla="*/ 181583 w 2814536"/>
              <a:gd name="connsiteY8" fmla="*/ 1120931 h 1490582"/>
              <a:gd name="connsiteX9" fmla="*/ 207523 w 2814536"/>
              <a:gd name="connsiteY9" fmla="*/ 1056080 h 1490582"/>
              <a:gd name="connsiteX10" fmla="*/ 214008 w 2814536"/>
              <a:gd name="connsiteY10" fmla="*/ 1036624 h 1490582"/>
              <a:gd name="connsiteX11" fmla="*/ 226979 w 2814536"/>
              <a:gd name="connsiteY11" fmla="*/ 1010684 h 1490582"/>
              <a:gd name="connsiteX12" fmla="*/ 239949 w 2814536"/>
              <a:gd name="connsiteY12" fmla="*/ 965288 h 1490582"/>
              <a:gd name="connsiteX13" fmla="*/ 252919 w 2814536"/>
              <a:gd name="connsiteY13" fmla="*/ 926378 h 1490582"/>
              <a:gd name="connsiteX14" fmla="*/ 272374 w 2814536"/>
              <a:gd name="connsiteY14" fmla="*/ 887467 h 1490582"/>
              <a:gd name="connsiteX15" fmla="*/ 278859 w 2814536"/>
              <a:gd name="connsiteY15" fmla="*/ 848556 h 1490582"/>
              <a:gd name="connsiteX16" fmla="*/ 285345 w 2814536"/>
              <a:gd name="connsiteY16" fmla="*/ 816131 h 1490582"/>
              <a:gd name="connsiteX17" fmla="*/ 298315 w 2814536"/>
              <a:gd name="connsiteY17" fmla="*/ 738310 h 1490582"/>
              <a:gd name="connsiteX18" fmla="*/ 311285 w 2814536"/>
              <a:gd name="connsiteY18" fmla="*/ 654003 h 1490582"/>
              <a:gd name="connsiteX19" fmla="*/ 324255 w 2814536"/>
              <a:gd name="connsiteY19" fmla="*/ 602122 h 1490582"/>
              <a:gd name="connsiteX20" fmla="*/ 337225 w 2814536"/>
              <a:gd name="connsiteY20" fmla="*/ 576182 h 1490582"/>
              <a:gd name="connsiteX21" fmla="*/ 343710 w 2814536"/>
              <a:gd name="connsiteY21" fmla="*/ 556727 h 1490582"/>
              <a:gd name="connsiteX22" fmla="*/ 363166 w 2814536"/>
              <a:gd name="connsiteY22" fmla="*/ 524301 h 1490582"/>
              <a:gd name="connsiteX23" fmla="*/ 369651 w 2814536"/>
              <a:gd name="connsiteY23" fmla="*/ 498361 h 1490582"/>
              <a:gd name="connsiteX24" fmla="*/ 382621 w 2814536"/>
              <a:gd name="connsiteY24" fmla="*/ 478905 h 1490582"/>
              <a:gd name="connsiteX25" fmla="*/ 408562 w 2814536"/>
              <a:gd name="connsiteY25" fmla="*/ 427024 h 1490582"/>
              <a:gd name="connsiteX26" fmla="*/ 415047 w 2814536"/>
              <a:gd name="connsiteY26" fmla="*/ 407569 h 1490582"/>
              <a:gd name="connsiteX27" fmla="*/ 440987 w 2814536"/>
              <a:gd name="connsiteY27" fmla="*/ 368658 h 1490582"/>
              <a:gd name="connsiteX28" fmla="*/ 453957 w 2814536"/>
              <a:gd name="connsiteY28" fmla="*/ 342718 h 1490582"/>
              <a:gd name="connsiteX29" fmla="*/ 460442 w 2814536"/>
              <a:gd name="connsiteY29" fmla="*/ 323263 h 1490582"/>
              <a:gd name="connsiteX30" fmla="*/ 479898 w 2814536"/>
              <a:gd name="connsiteY30" fmla="*/ 303807 h 1490582"/>
              <a:gd name="connsiteX31" fmla="*/ 512323 w 2814536"/>
              <a:gd name="connsiteY31" fmla="*/ 271382 h 1490582"/>
              <a:gd name="connsiteX32" fmla="*/ 570689 w 2814536"/>
              <a:gd name="connsiteY32" fmla="*/ 284352 h 1490582"/>
              <a:gd name="connsiteX33" fmla="*/ 583659 w 2814536"/>
              <a:gd name="connsiteY33" fmla="*/ 303807 h 1490582"/>
              <a:gd name="connsiteX34" fmla="*/ 596630 w 2814536"/>
              <a:gd name="connsiteY34" fmla="*/ 316778 h 1490582"/>
              <a:gd name="connsiteX35" fmla="*/ 603115 w 2814536"/>
              <a:gd name="connsiteY35" fmla="*/ 336233 h 1490582"/>
              <a:gd name="connsiteX36" fmla="*/ 635540 w 2814536"/>
              <a:gd name="connsiteY36" fmla="*/ 375144 h 1490582"/>
              <a:gd name="connsiteX37" fmla="*/ 648510 w 2814536"/>
              <a:gd name="connsiteY37" fmla="*/ 420539 h 1490582"/>
              <a:gd name="connsiteX38" fmla="*/ 661481 w 2814536"/>
              <a:gd name="connsiteY38" fmla="*/ 465935 h 1490582"/>
              <a:gd name="connsiteX39" fmla="*/ 667966 w 2814536"/>
              <a:gd name="connsiteY39" fmla="*/ 498361 h 1490582"/>
              <a:gd name="connsiteX40" fmla="*/ 680936 w 2814536"/>
              <a:gd name="connsiteY40" fmla="*/ 537271 h 1490582"/>
              <a:gd name="connsiteX41" fmla="*/ 693906 w 2814536"/>
              <a:gd name="connsiteY41" fmla="*/ 608607 h 1490582"/>
              <a:gd name="connsiteX42" fmla="*/ 700391 w 2814536"/>
              <a:gd name="connsiteY42" fmla="*/ 634548 h 1490582"/>
              <a:gd name="connsiteX43" fmla="*/ 713362 w 2814536"/>
              <a:gd name="connsiteY43" fmla="*/ 673458 h 1490582"/>
              <a:gd name="connsiteX44" fmla="*/ 719847 w 2814536"/>
              <a:gd name="connsiteY44" fmla="*/ 712369 h 1490582"/>
              <a:gd name="connsiteX45" fmla="*/ 739302 w 2814536"/>
              <a:gd name="connsiteY45" fmla="*/ 770735 h 1490582"/>
              <a:gd name="connsiteX46" fmla="*/ 745787 w 2814536"/>
              <a:gd name="connsiteY46" fmla="*/ 790190 h 1490582"/>
              <a:gd name="connsiteX47" fmla="*/ 752272 w 2814536"/>
              <a:gd name="connsiteY47" fmla="*/ 816131 h 1490582"/>
              <a:gd name="connsiteX48" fmla="*/ 765242 w 2814536"/>
              <a:gd name="connsiteY48" fmla="*/ 842071 h 1490582"/>
              <a:gd name="connsiteX49" fmla="*/ 771727 w 2814536"/>
              <a:gd name="connsiteY49" fmla="*/ 874497 h 1490582"/>
              <a:gd name="connsiteX50" fmla="*/ 791183 w 2814536"/>
              <a:gd name="connsiteY50" fmla="*/ 926378 h 1490582"/>
              <a:gd name="connsiteX51" fmla="*/ 797668 w 2814536"/>
              <a:gd name="connsiteY51" fmla="*/ 965288 h 1490582"/>
              <a:gd name="connsiteX52" fmla="*/ 810638 w 2814536"/>
              <a:gd name="connsiteY52" fmla="*/ 997714 h 1490582"/>
              <a:gd name="connsiteX53" fmla="*/ 817123 w 2814536"/>
              <a:gd name="connsiteY53" fmla="*/ 1049595 h 1490582"/>
              <a:gd name="connsiteX54" fmla="*/ 830093 w 2814536"/>
              <a:gd name="connsiteY54" fmla="*/ 1094990 h 1490582"/>
              <a:gd name="connsiteX55" fmla="*/ 849549 w 2814536"/>
              <a:gd name="connsiteY55" fmla="*/ 1172812 h 1490582"/>
              <a:gd name="connsiteX56" fmla="*/ 856034 w 2814536"/>
              <a:gd name="connsiteY56" fmla="*/ 1192267 h 1490582"/>
              <a:gd name="connsiteX57" fmla="*/ 881974 w 2814536"/>
              <a:gd name="connsiteY57" fmla="*/ 1231178 h 1490582"/>
              <a:gd name="connsiteX58" fmla="*/ 901430 w 2814536"/>
              <a:gd name="connsiteY58" fmla="*/ 1296029 h 1490582"/>
              <a:gd name="connsiteX59" fmla="*/ 907915 w 2814536"/>
              <a:gd name="connsiteY59" fmla="*/ 1315484 h 1490582"/>
              <a:gd name="connsiteX60" fmla="*/ 927370 w 2814536"/>
              <a:gd name="connsiteY60" fmla="*/ 1328454 h 1490582"/>
              <a:gd name="connsiteX61" fmla="*/ 933855 w 2814536"/>
              <a:gd name="connsiteY61" fmla="*/ 1347910 h 1490582"/>
              <a:gd name="connsiteX62" fmla="*/ 1005191 w 2814536"/>
              <a:gd name="connsiteY62" fmla="*/ 1328454 h 1490582"/>
              <a:gd name="connsiteX63" fmla="*/ 1063557 w 2814536"/>
              <a:gd name="connsiteY63" fmla="*/ 1257118 h 1490582"/>
              <a:gd name="connsiteX64" fmla="*/ 1076527 w 2814536"/>
              <a:gd name="connsiteY64" fmla="*/ 1231178 h 1490582"/>
              <a:gd name="connsiteX65" fmla="*/ 1108953 w 2814536"/>
              <a:gd name="connsiteY65" fmla="*/ 1198752 h 1490582"/>
              <a:gd name="connsiteX66" fmla="*/ 1141379 w 2814536"/>
              <a:gd name="connsiteY66" fmla="*/ 1166327 h 1490582"/>
              <a:gd name="connsiteX67" fmla="*/ 1206230 w 2814536"/>
              <a:gd name="connsiteY67" fmla="*/ 1172812 h 1490582"/>
              <a:gd name="connsiteX68" fmla="*/ 1225685 w 2814536"/>
              <a:gd name="connsiteY68" fmla="*/ 1179297 h 1490582"/>
              <a:gd name="connsiteX69" fmla="*/ 1290536 w 2814536"/>
              <a:gd name="connsiteY69" fmla="*/ 1172812 h 1490582"/>
              <a:gd name="connsiteX70" fmla="*/ 1322962 w 2814536"/>
              <a:gd name="connsiteY70" fmla="*/ 1140386 h 1490582"/>
              <a:gd name="connsiteX71" fmla="*/ 1348902 w 2814536"/>
              <a:gd name="connsiteY71" fmla="*/ 1075535 h 1490582"/>
              <a:gd name="connsiteX72" fmla="*/ 1355387 w 2814536"/>
              <a:gd name="connsiteY72" fmla="*/ 1056080 h 1490582"/>
              <a:gd name="connsiteX73" fmla="*/ 1361872 w 2814536"/>
              <a:gd name="connsiteY73" fmla="*/ 1036624 h 1490582"/>
              <a:gd name="connsiteX74" fmla="*/ 1381327 w 2814536"/>
              <a:gd name="connsiteY74" fmla="*/ 984744 h 1490582"/>
              <a:gd name="connsiteX75" fmla="*/ 1387813 w 2814536"/>
              <a:gd name="connsiteY75" fmla="*/ 919892 h 1490582"/>
              <a:gd name="connsiteX76" fmla="*/ 1400783 w 2814536"/>
              <a:gd name="connsiteY76" fmla="*/ 855041 h 1490582"/>
              <a:gd name="connsiteX77" fmla="*/ 1407268 w 2814536"/>
              <a:gd name="connsiteY77" fmla="*/ 427024 h 1490582"/>
              <a:gd name="connsiteX78" fmla="*/ 1413753 w 2814536"/>
              <a:gd name="connsiteY78" fmla="*/ 401084 h 1490582"/>
              <a:gd name="connsiteX79" fmla="*/ 1420238 w 2814536"/>
              <a:gd name="connsiteY79" fmla="*/ 368658 h 1490582"/>
              <a:gd name="connsiteX80" fmla="*/ 1426723 w 2814536"/>
              <a:gd name="connsiteY80" fmla="*/ 323263 h 1490582"/>
              <a:gd name="connsiteX81" fmla="*/ 1439693 w 2814536"/>
              <a:gd name="connsiteY81" fmla="*/ 284352 h 1490582"/>
              <a:gd name="connsiteX82" fmla="*/ 1446179 w 2814536"/>
              <a:gd name="connsiteY82" fmla="*/ 251927 h 1490582"/>
              <a:gd name="connsiteX83" fmla="*/ 1452664 w 2814536"/>
              <a:gd name="connsiteY83" fmla="*/ 225986 h 1490582"/>
              <a:gd name="connsiteX84" fmla="*/ 1478604 w 2814536"/>
              <a:gd name="connsiteY84" fmla="*/ 187075 h 1490582"/>
              <a:gd name="connsiteX85" fmla="*/ 1491574 w 2814536"/>
              <a:gd name="connsiteY85" fmla="*/ 141680 h 1490582"/>
              <a:gd name="connsiteX86" fmla="*/ 1504545 w 2814536"/>
              <a:gd name="connsiteY86" fmla="*/ 115739 h 1490582"/>
              <a:gd name="connsiteX87" fmla="*/ 1524000 w 2814536"/>
              <a:gd name="connsiteY87" fmla="*/ 96284 h 1490582"/>
              <a:gd name="connsiteX88" fmla="*/ 1770434 w 2814536"/>
              <a:gd name="connsiteY88" fmla="*/ 70344 h 1490582"/>
              <a:gd name="connsiteX89" fmla="*/ 1809345 w 2814536"/>
              <a:gd name="connsiteY89" fmla="*/ 57373 h 1490582"/>
              <a:gd name="connsiteX90" fmla="*/ 1854740 w 2814536"/>
              <a:gd name="connsiteY90" fmla="*/ 50888 h 1490582"/>
              <a:gd name="connsiteX91" fmla="*/ 1893651 w 2814536"/>
              <a:gd name="connsiteY91" fmla="*/ 44403 h 1490582"/>
              <a:gd name="connsiteX92" fmla="*/ 2042808 w 2814536"/>
              <a:gd name="connsiteY92" fmla="*/ 37918 h 1490582"/>
              <a:gd name="connsiteX93" fmla="*/ 2081719 w 2814536"/>
              <a:gd name="connsiteY93" fmla="*/ 50888 h 1490582"/>
              <a:gd name="connsiteX94" fmla="*/ 2094689 w 2814536"/>
              <a:gd name="connsiteY94" fmla="*/ 83314 h 1490582"/>
              <a:gd name="connsiteX95" fmla="*/ 2114145 w 2814536"/>
              <a:gd name="connsiteY95" fmla="*/ 135195 h 1490582"/>
              <a:gd name="connsiteX96" fmla="*/ 2140085 w 2814536"/>
              <a:gd name="connsiteY96" fmla="*/ 187075 h 1490582"/>
              <a:gd name="connsiteX97" fmla="*/ 2159540 w 2814536"/>
              <a:gd name="connsiteY97" fmla="*/ 238956 h 1490582"/>
              <a:gd name="connsiteX98" fmla="*/ 2166025 w 2814536"/>
              <a:gd name="connsiteY98" fmla="*/ 264897 h 1490582"/>
              <a:gd name="connsiteX99" fmla="*/ 2172510 w 2814536"/>
              <a:gd name="connsiteY99" fmla="*/ 284352 h 1490582"/>
              <a:gd name="connsiteX100" fmla="*/ 2178996 w 2814536"/>
              <a:gd name="connsiteY100" fmla="*/ 342718 h 1490582"/>
              <a:gd name="connsiteX101" fmla="*/ 2191966 w 2814536"/>
              <a:gd name="connsiteY101" fmla="*/ 388114 h 1490582"/>
              <a:gd name="connsiteX102" fmla="*/ 2198451 w 2814536"/>
              <a:gd name="connsiteY102" fmla="*/ 420539 h 1490582"/>
              <a:gd name="connsiteX103" fmla="*/ 2204936 w 2814536"/>
              <a:gd name="connsiteY103" fmla="*/ 439995 h 1490582"/>
              <a:gd name="connsiteX104" fmla="*/ 2230876 w 2814536"/>
              <a:gd name="connsiteY104" fmla="*/ 517816 h 1490582"/>
              <a:gd name="connsiteX105" fmla="*/ 2237362 w 2814536"/>
              <a:gd name="connsiteY105" fmla="*/ 582667 h 1490582"/>
              <a:gd name="connsiteX106" fmla="*/ 2243847 w 2814536"/>
              <a:gd name="connsiteY106" fmla="*/ 602122 h 1490582"/>
              <a:gd name="connsiteX107" fmla="*/ 2250332 w 2814536"/>
              <a:gd name="connsiteY107" fmla="*/ 666973 h 1490582"/>
              <a:gd name="connsiteX108" fmla="*/ 2263302 w 2814536"/>
              <a:gd name="connsiteY108" fmla="*/ 744795 h 1490582"/>
              <a:gd name="connsiteX109" fmla="*/ 2276272 w 2814536"/>
              <a:gd name="connsiteY109" fmla="*/ 1036624 h 1490582"/>
              <a:gd name="connsiteX110" fmla="*/ 2282757 w 2814536"/>
              <a:gd name="connsiteY110" fmla="*/ 1179297 h 1490582"/>
              <a:gd name="connsiteX111" fmla="*/ 2295727 w 2814536"/>
              <a:gd name="connsiteY111" fmla="*/ 1250633 h 1490582"/>
              <a:gd name="connsiteX112" fmla="*/ 2302213 w 2814536"/>
              <a:gd name="connsiteY112" fmla="*/ 1276573 h 1490582"/>
              <a:gd name="connsiteX113" fmla="*/ 2315183 w 2814536"/>
              <a:gd name="connsiteY113" fmla="*/ 1341424 h 1490582"/>
              <a:gd name="connsiteX114" fmla="*/ 2328153 w 2814536"/>
              <a:gd name="connsiteY114" fmla="*/ 1354395 h 1490582"/>
              <a:gd name="connsiteX115" fmla="*/ 2347608 w 2814536"/>
              <a:gd name="connsiteY115" fmla="*/ 1367365 h 1490582"/>
              <a:gd name="connsiteX116" fmla="*/ 2354093 w 2814536"/>
              <a:gd name="connsiteY116" fmla="*/ 1399790 h 1490582"/>
              <a:gd name="connsiteX117" fmla="*/ 2367064 w 2814536"/>
              <a:gd name="connsiteY117" fmla="*/ 1412761 h 1490582"/>
              <a:gd name="connsiteX118" fmla="*/ 2412459 w 2814536"/>
              <a:gd name="connsiteY118" fmla="*/ 1464641 h 1490582"/>
              <a:gd name="connsiteX119" fmla="*/ 2425430 w 2814536"/>
              <a:gd name="connsiteY119" fmla="*/ 1477612 h 1490582"/>
              <a:gd name="connsiteX120" fmla="*/ 2464340 w 2814536"/>
              <a:gd name="connsiteY120" fmla="*/ 1490582 h 1490582"/>
              <a:gd name="connsiteX121" fmla="*/ 2529191 w 2814536"/>
              <a:gd name="connsiteY121" fmla="*/ 1477612 h 1490582"/>
              <a:gd name="connsiteX122" fmla="*/ 2548647 w 2814536"/>
              <a:gd name="connsiteY122" fmla="*/ 1471127 h 1490582"/>
              <a:gd name="connsiteX123" fmla="*/ 2607013 w 2814536"/>
              <a:gd name="connsiteY123" fmla="*/ 1458156 h 1490582"/>
              <a:gd name="connsiteX124" fmla="*/ 2736715 w 2814536"/>
              <a:gd name="connsiteY124" fmla="*/ 1464641 h 1490582"/>
              <a:gd name="connsiteX125" fmla="*/ 2775625 w 2814536"/>
              <a:gd name="connsiteY125" fmla="*/ 1477612 h 1490582"/>
              <a:gd name="connsiteX126" fmla="*/ 2814536 w 2814536"/>
              <a:gd name="connsiteY126" fmla="*/ 1490582 h 1490582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  <a:gd name="connsiteX0" fmla="*/ 0 w 2814568"/>
              <a:gd name="connsiteY0" fmla="*/ 1510121 h 1510121"/>
              <a:gd name="connsiteX1" fmla="*/ 32457 w 2814568"/>
              <a:gd name="connsiteY1" fmla="*/ 1399790 h 1510121"/>
              <a:gd name="connsiteX2" fmla="*/ 58398 w 2814568"/>
              <a:gd name="connsiteY2" fmla="*/ 1360880 h 1510121"/>
              <a:gd name="connsiteX3" fmla="*/ 103794 w 2814568"/>
              <a:gd name="connsiteY3" fmla="*/ 1283058 h 1510121"/>
              <a:gd name="connsiteX4" fmla="*/ 123249 w 2814568"/>
              <a:gd name="connsiteY4" fmla="*/ 1237663 h 1510121"/>
              <a:gd name="connsiteX5" fmla="*/ 129734 w 2814568"/>
              <a:gd name="connsiteY5" fmla="*/ 1218207 h 1510121"/>
              <a:gd name="connsiteX6" fmla="*/ 142704 w 2814568"/>
              <a:gd name="connsiteY6" fmla="*/ 1198752 h 1510121"/>
              <a:gd name="connsiteX7" fmla="*/ 155674 w 2814568"/>
              <a:gd name="connsiteY7" fmla="*/ 1159841 h 1510121"/>
              <a:gd name="connsiteX8" fmla="*/ 181615 w 2814568"/>
              <a:gd name="connsiteY8" fmla="*/ 1120931 h 1510121"/>
              <a:gd name="connsiteX9" fmla="*/ 207555 w 2814568"/>
              <a:gd name="connsiteY9" fmla="*/ 1056080 h 1510121"/>
              <a:gd name="connsiteX10" fmla="*/ 214040 w 2814568"/>
              <a:gd name="connsiteY10" fmla="*/ 1036624 h 1510121"/>
              <a:gd name="connsiteX11" fmla="*/ 227011 w 2814568"/>
              <a:gd name="connsiteY11" fmla="*/ 1010684 h 1510121"/>
              <a:gd name="connsiteX12" fmla="*/ 239981 w 2814568"/>
              <a:gd name="connsiteY12" fmla="*/ 965288 h 1510121"/>
              <a:gd name="connsiteX13" fmla="*/ 252951 w 2814568"/>
              <a:gd name="connsiteY13" fmla="*/ 926378 h 1510121"/>
              <a:gd name="connsiteX14" fmla="*/ 272406 w 2814568"/>
              <a:gd name="connsiteY14" fmla="*/ 887467 h 1510121"/>
              <a:gd name="connsiteX15" fmla="*/ 278891 w 2814568"/>
              <a:gd name="connsiteY15" fmla="*/ 848556 h 1510121"/>
              <a:gd name="connsiteX16" fmla="*/ 285377 w 2814568"/>
              <a:gd name="connsiteY16" fmla="*/ 816131 h 1510121"/>
              <a:gd name="connsiteX17" fmla="*/ 298347 w 2814568"/>
              <a:gd name="connsiteY17" fmla="*/ 738310 h 1510121"/>
              <a:gd name="connsiteX18" fmla="*/ 311317 w 2814568"/>
              <a:gd name="connsiteY18" fmla="*/ 654003 h 1510121"/>
              <a:gd name="connsiteX19" fmla="*/ 324287 w 2814568"/>
              <a:gd name="connsiteY19" fmla="*/ 602122 h 1510121"/>
              <a:gd name="connsiteX20" fmla="*/ 337257 w 2814568"/>
              <a:gd name="connsiteY20" fmla="*/ 576182 h 1510121"/>
              <a:gd name="connsiteX21" fmla="*/ 343742 w 2814568"/>
              <a:gd name="connsiteY21" fmla="*/ 556727 h 1510121"/>
              <a:gd name="connsiteX22" fmla="*/ 363198 w 2814568"/>
              <a:gd name="connsiteY22" fmla="*/ 524301 h 1510121"/>
              <a:gd name="connsiteX23" fmla="*/ 369683 w 2814568"/>
              <a:gd name="connsiteY23" fmla="*/ 498361 h 1510121"/>
              <a:gd name="connsiteX24" fmla="*/ 382653 w 2814568"/>
              <a:gd name="connsiteY24" fmla="*/ 478905 h 1510121"/>
              <a:gd name="connsiteX25" fmla="*/ 408594 w 2814568"/>
              <a:gd name="connsiteY25" fmla="*/ 427024 h 1510121"/>
              <a:gd name="connsiteX26" fmla="*/ 415079 w 2814568"/>
              <a:gd name="connsiteY26" fmla="*/ 407569 h 1510121"/>
              <a:gd name="connsiteX27" fmla="*/ 441019 w 2814568"/>
              <a:gd name="connsiteY27" fmla="*/ 368658 h 1510121"/>
              <a:gd name="connsiteX28" fmla="*/ 453989 w 2814568"/>
              <a:gd name="connsiteY28" fmla="*/ 342718 h 1510121"/>
              <a:gd name="connsiteX29" fmla="*/ 460474 w 2814568"/>
              <a:gd name="connsiteY29" fmla="*/ 323263 h 1510121"/>
              <a:gd name="connsiteX30" fmla="*/ 479930 w 2814568"/>
              <a:gd name="connsiteY30" fmla="*/ 303807 h 1510121"/>
              <a:gd name="connsiteX31" fmla="*/ 512355 w 2814568"/>
              <a:gd name="connsiteY31" fmla="*/ 271382 h 1510121"/>
              <a:gd name="connsiteX32" fmla="*/ 570721 w 2814568"/>
              <a:gd name="connsiteY32" fmla="*/ 284352 h 1510121"/>
              <a:gd name="connsiteX33" fmla="*/ 583691 w 2814568"/>
              <a:gd name="connsiteY33" fmla="*/ 303807 h 1510121"/>
              <a:gd name="connsiteX34" fmla="*/ 596662 w 2814568"/>
              <a:gd name="connsiteY34" fmla="*/ 316778 h 1510121"/>
              <a:gd name="connsiteX35" fmla="*/ 603147 w 2814568"/>
              <a:gd name="connsiteY35" fmla="*/ 336233 h 1510121"/>
              <a:gd name="connsiteX36" fmla="*/ 635572 w 2814568"/>
              <a:gd name="connsiteY36" fmla="*/ 375144 h 1510121"/>
              <a:gd name="connsiteX37" fmla="*/ 648542 w 2814568"/>
              <a:gd name="connsiteY37" fmla="*/ 420539 h 1510121"/>
              <a:gd name="connsiteX38" fmla="*/ 661513 w 2814568"/>
              <a:gd name="connsiteY38" fmla="*/ 465935 h 1510121"/>
              <a:gd name="connsiteX39" fmla="*/ 667998 w 2814568"/>
              <a:gd name="connsiteY39" fmla="*/ 498361 h 1510121"/>
              <a:gd name="connsiteX40" fmla="*/ 680968 w 2814568"/>
              <a:gd name="connsiteY40" fmla="*/ 537271 h 1510121"/>
              <a:gd name="connsiteX41" fmla="*/ 693938 w 2814568"/>
              <a:gd name="connsiteY41" fmla="*/ 608607 h 1510121"/>
              <a:gd name="connsiteX42" fmla="*/ 700423 w 2814568"/>
              <a:gd name="connsiteY42" fmla="*/ 634548 h 1510121"/>
              <a:gd name="connsiteX43" fmla="*/ 713394 w 2814568"/>
              <a:gd name="connsiteY43" fmla="*/ 673458 h 1510121"/>
              <a:gd name="connsiteX44" fmla="*/ 719879 w 2814568"/>
              <a:gd name="connsiteY44" fmla="*/ 712369 h 1510121"/>
              <a:gd name="connsiteX45" fmla="*/ 739334 w 2814568"/>
              <a:gd name="connsiteY45" fmla="*/ 770735 h 1510121"/>
              <a:gd name="connsiteX46" fmla="*/ 745819 w 2814568"/>
              <a:gd name="connsiteY46" fmla="*/ 790190 h 1510121"/>
              <a:gd name="connsiteX47" fmla="*/ 752304 w 2814568"/>
              <a:gd name="connsiteY47" fmla="*/ 816131 h 1510121"/>
              <a:gd name="connsiteX48" fmla="*/ 765274 w 2814568"/>
              <a:gd name="connsiteY48" fmla="*/ 842071 h 1510121"/>
              <a:gd name="connsiteX49" fmla="*/ 771759 w 2814568"/>
              <a:gd name="connsiteY49" fmla="*/ 874497 h 1510121"/>
              <a:gd name="connsiteX50" fmla="*/ 791215 w 2814568"/>
              <a:gd name="connsiteY50" fmla="*/ 926378 h 1510121"/>
              <a:gd name="connsiteX51" fmla="*/ 797700 w 2814568"/>
              <a:gd name="connsiteY51" fmla="*/ 965288 h 1510121"/>
              <a:gd name="connsiteX52" fmla="*/ 810670 w 2814568"/>
              <a:gd name="connsiteY52" fmla="*/ 997714 h 1510121"/>
              <a:gd name="connsiteX53" fmla="*/ 817155 w 2814568"/>
              <a:gd name="connsiteY53" fmla="*/ 1049595 h 1510121"/>
              <a:gd name="connsiteX54" fmla="*/ 830125 w 2814568"/>
              <a:gd name="connsiteY54" fmla="*/ 1094990 h 1510121"/>
              <a:gd name="connsiteX55" fmla="*/ 849581 w 2814568"/>
              <a:gd name="connsiteY55" fmla="*/ 1172812 h 1510121"/>
              <a:gd name="connsiteX56" fmla="*/ 856066 w 2814568"/>
              <a:gd name="connsiteY56" fmla="*/ 1192267 h 1510121"/>
              <a:gd name="connsiteX57" fmla="*/ 882006 w 2814568"/>
              <a:gd name="connsiteY57" fmla="*/ 1231178 h 1510121"/>
              <a:gd name="connsiteX58" fmla="*/ 901462 w 2814568"/>
              <a:gd name="connsiteY58" fmla="*/ 1296029 h 1510121"/>
              <a:gd name="connsiteX59" fmla="*/ 907947 w 2814568"/>
              <a:gd name="connsiteY59" fmla="*/ 1315484 h 1510121"/>
              <a:gd name="connsiteX60" fmla="*/ 927402 w 2814568"/>
              <a:gd name="connsiteY60" fmla="*/ 1328454 h 1510121"/>
              <a:gd name="connsiteX61" fmla="*/ 933887 w 2814568"/>
              <a:gd name="connsiteY61" fmla="*/ 1347910 h 1510121"/>
              <a:gd name="connsiteX62" fmla="*/ 1005223 w 2814568"/>
              <a:gd name="connsiteY62" fmla="*/ 1328454 h 1510121"/>
              <a:gd name="connsiteX63" fmla="*/ 1063589 w 2814568"/>
              <a:gd name="connsiteY63" fmla="*/ 1257118 h 1510121"/>
              <a:gd name="connsiteX64" fmla="*/ 1076559 w 2814568"/>
              <a:gd name="connsiteY64" fmla="*/ 1231178 h 1510121"/>
              <a:gd name="connsiteX65" fmla="*/ 1108985 w 2814568"/>
              <a:gd name="connsiteY65" fmla="*/ 1198752 h 1510121"/>
              <a:gd name="connsiteX66" fmla="*/ 1141411 w 2814568"/>
              <a:gd name="connsiteY66" fmla="*/ 1166327 h 1510121"/>
              <a:gd name="connsiteX67" fmla="*/ 1206262 w 2814568"/>
              <a:gd name="connsiteY67" fmla="*/ 1172812 h 1510121"/>
              <a:gd name="connsiteX68" fmla="*/ 1225717 w 2814568"/>
              <a:gd name="connsiteY68" fmla="*/ 1179297 h 1510121"/>
              <a:gd name="connsiteX69" fmla="*/ 1290568 w 2814568"/>
              <a:gd name="connsiteY69" fmla="*/ 1172812 h 1510121"/>
              <a:gd name="connsiteX70" fmla="*/ 1322994 w 2814568"/>
              <a:gd name="connsiteY70" fmla="*/ 1140386 h 1510121"/>
              <a:gd name="connsiteX71" fmla="*/ 1348934 w 2814568"/>
              <a:gd name="connsiteY71" fmla="*/ 1075535 h 1510121"/>
              <a:gd name="connsiteX72" fmla="*/ 1355419 w 2814568"/>
              <a:gd name="connsiteY72" fmla="*/ 1056080 h 1510121"/>
              <a:gd name="connsiteX73" fmla="*/ 1361904 w 2814568"/>
              <a:gd name="connsiteY73" fmla="*/ 1036624 h 1510121"/>
              <a:gd name="connsiteX74" fmla="*/ 1381359 w 2814568"/>
              <a:gd name="connsiteY74" fmla="*/ 984744 h 1510121"/>
              <a:gd name="connsiteX75" fmla="*/ 1387845 w 2814568"/>
              <a:gd name="connsiteY75" fmla="*/ 919892 h 1510121"/>
              <a:gd name="connsiteX76" fmla="*/ 1400815 w 2814568"/>
              <a:gd name="connsiteY76" fmla="*/ 855041 h 1510121"/>
              <a:gd name="connsiteX77" fmla="*/ 1407300 w 2814568"/>
              <a:gd name="connsiteY77" fmla="*/ 427024 h 1510121"/>
              <a:gd name="connsiteX78" fmla="*/ 1413785 w 2814568"/>
              <a:gd name="connsiteY78" fmla="*/ 401084 h 1510121"/>
              <a:gd name="connsiteX79" fmla="*/ 1420270 w 2814568"/>
              <a:gd name="connsiteY79" fmla="*/ 368658 h 1510121"/>
              <a:gd name="connsiteX80" fmla="*/ 1426755 w 2814568"/>
              <a:gd name="connsiteY80" fmla="*/ 323263 h 1510121"/>
              <a:gd name="connsiteX81" fmla="*/ 1439725 w 2814568"/>
              <a:gd name="connsiteY81" fmla="*/ 284352 h 1510121"/>
              <a:gd name="connsiteX82" fmla="*/ 1446211 w 2814568"/>
              <a:gd name="connsiteY82" fmla="*/ 251927 h 1510121"/>
              <a:gd name="connsiteX83" fmla="*/ 1452696 w 2814568"/>
              <a:gd name="connsiteY83" fmla="*/ 225986 h 1510121"/>
              <a:gd name="connsiteX84" fmla="*/ 1478636 w 2814568"/>
              <a:gd name="connsiteY84" fmla="*/ 187075 h 1510121"/>
              <a:gd name="connsiteX85" fmla="*/ 1491606 w 2814568"/>
              <a:gd name="connsiteY85" fmla="*/ 141680 h 1510121"/>
              <a:gd name="connsiteX86" fmla="*/ 1504577 w 2814568"/>
              <a:gd name="connsiteY86" fmla="*/ 115739 h 1510121"/>
              <a:gd name="connsiteX87" fmla="*/ 1524032 w 2814568"/>
              <a:gd name="connsiteY87" fmla="*/ 96284 h 1510121"/>
              <a:gd name="connsiteX88" fmla="*/ 1770466 w 2814568"/>
              <a:gd name="connsiteY88" fmla="*/ 70344 h 1510121"/>
              <a:gd name="connsiteX89" fmla="*/ 1809377 w 2814568"/>
              <a:gd name="connsiteY89" fmla="*/ 57373 h 1510121"/>
              <a:gd name="connsiteX90" fmla="*/ 1854772 w 2814568"/>
              <a:gd name="connsiteY90" fmla="*/ 50888 h 1510121"/>
              <a:gd name="connsiteX91" fmla="*/ 1893683 w 2814568"/>
              <a:gd name="connsiteY91" fmla="*/ 44403 h 1510121"/>
              <a:gd name="connsiteX92" fmla="*/ 2042840 w 2814568"/>
              <a:gd name="connsiteY92" fmla="*/ 37918 h 1510121"/>
              <a:gd name="connsiteX93" fmla="*/ 2081751 w 2814568"/>
              <a:gd name="connsiteY93" fmla="*/ 50888 h 1510121"/>
              <a:gd name="connsiteX94" fmla="*/ 2094721 w 2814568"/>
              <a:gd name="connsiteY94" fmla="*/ 83314 h 1510121"/>
              <a:gd name="connsiteX95" fmla="*/ 2114177 w 2814568"/>
              <a:gd name="connsiteY95" fmla="*/ 135195 h 1510121"/>
              <a:gd name="connsiteX96" fmla="*/ 2140117 w 2814568"/>
              <a:gd name="connsiteY96" fmla="*/ 187075 h 1510121"/>
              <a:gd name="connsiteX97" fmla="*/ 2159572 w 2814568"/>
              <a:gd name="connsiteY97" fmla="*/ 238956 h 1510121"/>
              <a:gd name="connsiteX98" fmla="*/ 2166057 w 2814568"/>
              <a:gd name="connsiteY98" fmla="*/ 264897 h 1510121"/>
              <a:gd name="connsiteX99" fmla="*/ 2172542 w 2814568"/>
              <a:gd name="connsiteY99" fmla="*/ 284352 h 1510121"/>
              <a:gd name="connsiteX100" fmla="*/ 2179028 w 2814568"/>
              <a:gd name="connsiteY100" fmla="*/ 342718 h 1510121"/>
              <a:gd name="connsiteX101" fmla="*/ 2191998 w 2814568"/>
              <a:gd name="connsiteY101" fmla="*/ 388114 h 1510121"/>
              <a:gd name="connsiteX102" fmla="*/ 2198483 w 2814568"/>
              <a:gd name="connsiteY102" fmla="*/ 420539 h 1510121"/>
              <a:gd name="connsiteX103" fmla="*/ 2204968 w 2814568"/>
              <a:gd name="connsiteY103" fmla="*/ 439995 h 1510121"/>
              <a:gd name="connsiteX104" fmla="*/ 2230908 w 2814568"/>
              <a:gd name="connsiteY104" fmla="*/ 517816 h 1510121"/>
              <a:gd name="connsiteX105" fmla="*/ 2237394 w 2814568"/>
              <a:gd name="connsiteY105" fmla="*/ 582667 h 1510121"/>
              <a:gd name="connsiteX106" fmla="*/ 2243879 w 2814568"/>
              <a:gd name="connsiteY106" fmla="*/ 602122 h 1510121"/>
              <a:gd name="connsiteX107" fmla="*/ 2250364 w 2814568"/>
              <a:gd name="connsiteY107" fmla="*/ 666973 h 1510121"/>
              <a:gd name="connsiteX108" fmla="*/ 2263334 w 2814568"/>
              <a:gd name="connsiteY108" fmla="*/ 744795 h 1510121"/>
              <a:gd name="connsiteX109" fmla="*/ 2276304 w 2814568"/>
              <a:gd name="connsiteY109" fmla="*/ 1036624 h 1510121"/>
              <a:gd name="connsiteX110" fmla="*/ 2282789 w 2814568"/>
              <a:gd name="connsiteY110" fmla="*/ 1179297 h 1510121"/>
              <a:gd name="connsiteX111" fmla="*/ 2295759 w 2814568"/>
              <a:gd name="connsiteY111" fmla="*/ 1250633 h 1510121"/>
              <a:gd name="connsiteX112" fmla="*/ 2302245 w 2814568"/>
              <a:gd name="connsiteY112" fmla="*/ 1276573 h 1510121"/>
              <a:gd name="connsiteX113" fmla="*/ 2315215 w 2814568"/>
              <a:gd name="connsiteY113" fmla="*/ 1341424 h 1510121"/>
              <a:gd name="connsiteX114" fmla="*/ 2328185 w 2814568"/>
              <a:gd name="connsiteY114" fmla="*/ 1354395 h 1510121"/>
              <a:gd name="connsiteX115" fmla="*/ 2347640 w 2814568"/>
              <a:gd name="connsiteY115" fmla="*/ 1367365 h 1510121"/>
              <a:gd name="connsiteX116" fmla="*/ 2354125 w 2814568"/>
              <a:gd name="connsiteY116" fmla="*/ 1399790 h 1510121"/>
              <a:gd name="connsiteX117" fmla="*/ 2367096 w 2814568"/>
              <a:gd name="connsiteY117" fmla="*/ 1412761 h 1510121"/>
              <a:gd name="connsiteX118" fmla="*/ 2412491 w 2814568"/>
              <a:gd name="connsiteY118" fmla="*/ 1464641 h 1510121"/>
              <a:gd name="connsiteX119" fmla="*/ 2425462 w 2814568"/>
              <a:gd name="connsiteY119" fmla="*/ 1477612 h 1510121"/>
              <a:gd name="connsiteX120" fmla="*/ 2464372 w 2814568"/>
              <a:gd name="connsiteY120" fmla="*/ 1490582 h 1510121"/>
              <a:gd name="connsiteX121" fmla="*/ 2529223 w 2814568"/>
              <a:gd name="connsiteY121" fmla="*/ 1477612 h 1510121"/>
              <a:gd name="connsiteX122" fmla="*/ 2548679 w 2814568"/>
              <a:gd name="connsiteY122" fmla="*/ 1471127 h 1510121"/>
              <a:gd name="connsiteX123" fmla="*/ 2607045 w 2814568"/>
              <a:gd name="connsiteY123" fmla="*/ 1458156 h 1510121"/>
              <a:gd name="connsiteX124" fmla="*/ 2736747 w 2814568"/>
              <a:gd name="connsiteY124" fmla="*/ 1464641 h 1510121"/>
              <a:gd name="connsiteX125" fmla="*/ 2775657 w 2814568"/>
              <a:gd name="connsiteY125" fmla="*/ 1477612 h 1510121"/>
              <a:gd name="connsiteX126" fmla="*/ 2814568 w 2814568"/>
              <a:gd name="connsiteY126" fmla="*/ 1490582 h 15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14568" h="1510121">
                <a:moveTo>
                  <a:pt x="0" y="1510121"/>
                </a:moveTo>
                <a:cubicBezTo>
                  <a:pt x="31922" y="1488839"/>
                  <a:pt x="10515" y="1436360"/>
                  <a:pt x="32457" y="1399790"/>
                </a:cubicBezTo>
                <a:cubicBezTo>
                  <a:pt x="40477" y="1386423"/>
                  <a:pt x="51427" y="1374823"/>
                  <a:pt x="58398" y="1360880"/>
                </a:cubicBezTo>
                <a:cubicBezTo>
                  <a:pt x="89172" y="1299331"/>
                  <a:pt x="72737" y="1324467"/>
                  <a:pt x="103794" y="1283058"/>
                </a:cubicBezTo>
                <a:cubicBezTo>
                  <a:pt x="117291" y="1229069"/>
                  <a:pt x="100856" y="1282450"/>
                  <a:pt x="123249" y="1237663"/>
                </a:cubicBezTo>
                <a:cubicBezTo>
                  <a:pt x="126306" y="1231549"/>
                  <a:pt x="126677" y="1224321"/>
                  <a:pt x="129734" y="1218207"/>
                </a:cubicBezTo>
                <a:cubicBezTo>
                  <a:pt x="133220" y="1211236"/>
                  <a:pt x="139539" y="1205874"/>
                  <a:pt x="142704" y="1198752"/>
                </a:cubicBezTo>
                <a:cubicBezTo>
                  <a:pt x="148257" y="1186258"/>
                  <a:pt x="148090" y="1171217"/>
                  <a:pt x="155674" y="1159841"/>
                </a:cubicBezTo>
                <a:lnTo>
                  <a:pt x="181615" y="1120931"/>
                </a:lnTo>
                <a:cubicBezTo>
                  <a:pt x="211138" y="1032358"/>
                  <a:pt x="178928" y="1122879"/>
                  <a:pt x="207555" y="1056080"/>
                </a:cubicBezTo>
                <a:cubicBezTo>
                  <a:pt x="210248" y="1049797"/>
                  <a:pt x="211347" y="1042907"/>
                  <a:pt x="214040" y="1036624"/>
                </a:cubicBezTo>
                <a:cubicBezTo>
                  <a:pt x="217848" y="1027738"/>
                  <a:pt x="223203" y="1019570"/>
                  <a:pt x="227011" y="1010684"/>
                </a:cubicBezTo>
                <a:cubicBezTo>
                  <a:pt x="234275" y="993735"/>
                  <a:pt x="234497" y="983569"/>
                  <a:pt x="239981" y="965288"/>
                </a:cubicBezTo>
                <a:cubicBezTo>
                  <a:pt x="243909" y="952193"/>
                  <a:pt x="245368" y="937754"/>
                  <a:pt x="252951" y="926378"/>
                </a:cubicBezTo>
                <a:cubicBezTo>
                  <a:pt x="269713" y="901234"/>
                  <a:pt x="263456" y="914316"/>
                  <a:pt x="272406" y="887467"/>
                </a:cubicBezTo>
                <a:cubicBezTo>
                  <a:pt x="274568" y="874497"/>
                  <a:pt x="276539" y="861493"/>
                  <a:pt x="278891" y="848556"/>
                </a:cubicBezTo>
                <a:cubicBezTo>
                  <a:pt x="280863" y="837711"/>
                  <a:pt x="283701" y="827025"/>
                  <a:pt x="285377" y="816131"/>
                </a:cubicBezTo>
                <a:cubicBezTo>
                  <a:pt x="297524" y="737179"/>
                  <a:pt x="285305" y="790479"/>
                  <a:pt x="298347" y="738310"/>
                </a:cubicBezTo>
                <a:cubicBezTo>
                  <a:pt x="303352" y="698268"/>
                  <a:pt x="303215" y="689113"/>
                  <a:pt x="311317" y="654003"/>
                </a:cubicBezTo>
                <a:cubicBezTo>
                  <a:pt x="315325" y="636634"/>
                  <a:pt x="316315" y="618066"/>
                  <a:pt x="324287" y="602122"/>
                </a:cubicBezTo>
                <a:cubicBezTo>
                  <a:pt x="328610" y="593475"/>
                  <a:pt x="333449" y="585068"/>
                  <a:pt x="337257" y="576182"/>
                </a:cubicBezTo>
                <a:cubicBezTo>
                  <a:pt x="339950" y="569899"/>
                  <a:pt x="340685" y="562841"/>
                  <a:pt x="343742" y="556727"/>
                </a:cubicBezTo>
                <a:cubicBezTo>
                  <a:pt x="349379" y="545453"/>
                  <a:pt x="356713" y="535110"/>
                  <a:pt x="363198" y="524301"/>
                </a:cubicBezTo>
                <a:cubicBezTo>
                  <a:pt x="365360" y="515654"/>
                  <a:pt x="366172" y="506553"/>
                  <a:pt x="369683" y="498361"/>
                </a:cubicBezTo>
                <a:cubicBezTo>
                  <a:pt x="372753" y="491197"/>
                  <a:pt x="378921" y="485748"/>
                  <a:pt x="382653" y="478905"/>
                </a:cubicBezTo>
                <a:cubicBezTo>
                  <a:pt x="391912" y="461931"/>
                  <a:pt x="402480" y="445367"/>
                  <a:pt x="408594" y="427024"/>
                </a:cubicBezTo>
                <a:cubicBezTo>
                  <a:pt x="410756" y="420539"/>
                  <a:pt x="411759" y="413545"/>
                  <a:pt x="415079" y="407569"/>
                </a:cubicBezTo>
                <a:cubicBezTo>
                  <a:pt x="422649" y="393942"/>
                  <a:pt x="434048" y="382601"/>
                  <a:pt x="441019" y="368658"/>
                </a:cubicBezTo>
                <a:cubicBezTo>
                  <a:pt x="445342" y="360011"/>
                  <a:pt x="450181" y="351604"/>
                  <a:pt x="453989" y="342718"/>
                </a:cubicBezTo>
                <a:cubicBezTo>
                  <a:pt x="456682" y="336435"/>
                  <a:pt x="456682" y="328951"/>
                  <a:pt x="460474" y="323263"/>
                </a:cubicBezTo>
                <a:cubicBezTo>
                  <a:pt x="465562" y="315632"/>
                  <a:pt x="474058" y="310853"/>
                  <a:pt x="479930" y="303807"/>
                </a:cubicBezTo>
                <a:cubicBezTo>
                  <a:pt x="506951" y="271382"/>
                  <a:pt x="476687" y="295161"/>
                  <a:pt x="512355" y="271382"/>
                </a:cubicBezTo>
                <a:cubicBezTo>
                  <a:pt x="512753" y="271448"/>
                  <a:pt x="562318" y="277630"/>
                  <a:pt x="570721" y="284352"/>
                </a:cubicBezTo>
                <a:cubicBezTo>
                  <a:pt x="576807" y="289221"/>
                  <a:pt x="578822" y="297721"/>
                  <a:pt x="583691" y="303807"/>
                </a:cubicBezTo>
                <a:cubicBezTo>
                  <a:pt x="587511" y="308582"/>
                  <a:pt x="592338" y="312454"/>
                  <a:pt x="596662" y="316778"/>
                </a:cubicBezTo>
                <a:cubicBezTo>
                  <a:pt x="598824" y="323263"/>
                  <a:pt x="600090" y="330119"/>
                  <a:pt x="603147" y="336233"/>
                </a:cubicBezTo>
                <a:cubicBezTo>
                  <a:pt x="612175" y="354289"/>
                  <a:pt x="621231" y="360802"/>
                  <a:pt x="635572" y="375144"/>
                </a:cubicBezTo>
                <a:cubicBezTo>
                  <a:pt x="651126" y="421805"/>
                  <a:pt x="632250" y="363520"/>
                  <a:pt x="648542" y="420539"/>
                </a:cubicBezTo>
                <a:cubicBezTo>
                  <a:pt x="659376" y="458457"/>
                  <a:pt x="651376" y="420316"/>
                  <a:pt x="661513" y="465935"/>
                </a:cubicBezTo>
                <a:cubicBezTo>
                  <a:pt x="663904" y="476695"/>
                  <a:pt x="665098" y="487727"/>
                  <a:pt x="667998" y="498361"/>
                </a:cubicBezTo>
                <a:cubicBezTo>
                  <a:pt x="671595" y="511551"/>
                  <a:pt x="680968" y="537271"/>
                  <a:pt x="680968" y="537271"/>
                </a:cubicBezTo>
                <a:cubicBezTo>
                  <a:pt x="685662" y="565433"/>
                  <a:pt x="687895" y="581412"/>
                  <a:pt x="693938" y="608607"/>
                </a:cubicBezTo>
                <a:cubicBezTo>
                  <a:pt x="695871" y="617308"/>
                  <a:pt x="697862" y="626011"/>
                  <a:pt x="700423" y="634548"/>
                </a:cubicBezTo>
                <a:cubicBezTo>
                  <a:pt x="704352" y="647643"/>
                  <a:pt x="713394" y="673458"/>
                  <a:pt x="713394" y="673458"/>
                </a:cubicBezTo>
                <a:cubicBezTo>
                  <a:pt x="715556" y="686428"/>
                  <a:pt x="716690" y="699612"/>
                  <a:pt x="719879" y="712369"/>
                </a:cubicBezTo>
                <a:cubicBezTo>
                  <a:pt x="719880" y="712374"/>
                  <a:pt x="736091" y="761005"/>
                  <a:pt x="739334" y="770735"/>
                </a:cubicBezTo>
                <a:cubicBezTo>
                  <a:pt x="741496" y="777220"/>
                  <a:pt x="744161" y="783558"/>
                  <a:pt x="745819" y="790190"/>
                </a:cubicBezTo>
                <a:cubicBezTo>
                  <a:pt x="747981" y="798837"/>
                  <a:pt x="749174" y="807785"/>
                  <a:pt x="752304" y="816131"/>
                </a:cubicBezTo>
                <a:cubicBezTo>
                  <a:pt x="755698" y="825183"/>
                  <a:pt x="760951" y="833424"/>
                  <a:pt x="765274" y="842071"/>
                </a:cubicBezTo>
                <a:cubicBezTo>
                  <a:pt x="767436" y="852880"/>
                  <a:pt x="769085" y="863803"/>
                  <a:pt x="771759" y="874497"/>
                </a:cubicBezTo>
                <a:cubicBezTo>
                  <a:pt x="775145" y="888041"/>
                  <a:pt x="787255" y="916477"/>
                  <a:pt x="791215" y="926378"/>
                </a:cubicBezTo>
                <a:cubicBezTo>
                  <a:pt x="793377" y="939348"/>
                  <a:pt x="794240" y="952602"/>
                  <a:pt x="797700" y="965288"/>
                </a:cubicBezTo>
                <a:cubicBezTo>
                  <a:pt x="800763" y="976519"/>
                  <a:pt x="808052" y="986371"/>
                  <a:pt x="810670" y="997714"/>
                </a:cubicBezTo>
                <a:cubicBezTo>
                  <a:pt x="814589" y="1014696"/>
                  <a:pt x="814290" y="1032404"/>
                  <a:pt x="817155" y="1049595"/>
                </a:cubicBezTo>
                <a:cubicBezTo>
                  <a:pt x="826568" y="1106074"/>
                  <a:pt x="819847" y="1048744"/>
                  <a:pt x="830125" y="1094990"/>
                </a:cubicBezTo>
                <a:cubicBezTo>
                  <a:pt x="847592" y="1173585"/>
                  <a:pt x="823373" y="1094187"/>
                  <a:pt x="849581" y="1172812"/>
                </a:cubicBezTo>
                <a:cubicBezTo>
                  <a:pt x="851743" y="1179297"/>
                  <a:pt x="852274" y="1186579"/>
                  <a:pt x="856066" y="1192267"/>
                </a:cubicBezTo>
                <a:cubicBezTo>
                  <a:pt x="864713" y="1205237"/>
                  <a:pt x="877076" y="1216390"/>
                  <a:pt x="882006" y="1231178"/>
                </a:cubicBezTo>
                <a:cubicBezTo>
                  <a:pt x="912822" y="1323619"/>
                  <a:pt x="881865" y="1227438"/>
                  <a:pt x="901462" y="1296029"/>
                </a:cubicBezTo>
                <a:cubicBezTo>
                  <a:pt x="903340" y="1302602"/>
                  <a:pt x="903677" y="1310146"/>
                  <a:pt x="907947" y="1315484"/>
                </a:cubicBezTo>
                <a:cubicBezTo>
                  <a:pt x="912816" y="1321570"/>
                  <a:pt x="920917" y="1324131"/>
                  <a:pt x="927402" y="1328454"/>
                </a:cubicBezTo>
                <a:cubicBezTo>
                  <a:pt x="929564" y="1334939"/>
                  <a:pt x="927214" y="1346427"/>
                  <a:pt x="933887" y="1347910"/>
                </a:cubicBezTo>
                <a:cubicBezTo>
                  <a:pt x="960219" y="1353761"/>
                  <a:pt x="986151" y="1345142"/>
                  <a:pt x="1005223" y="1328454"/>
                </a:cubicBezTo>
                <a:cubicBezTo>
                  <a:pt x="1028846" y="1307784"/>
                  <a:pt x="1049389" y="1285519"/>
                  <a:pt x="1063589" y="1257118"/>
                </a:cubicBezTo>
                <a:cubicBezTo>
                  <a:pt x="1067912" y="1248471"/>
                  <a:pt x="1070624" y="1238809"/>
                  <a:pt x="1076559" y="1231178"/>
                </a:cubicBezTo>
                <a:cubicBezTo>
                  <a:pt x="1085944" y="1219112"/>
                  <a:pt x="1100506" y="1211471"/>
                  <a:pt x="1108985" y="1198752"/>
                </a:cubicBezTo>
                <a:cubicBezTo>
                  <a:pt x="1126278" y="1172812"/>
                  <a:pt x="1115470" y="1183620"/>
                  <a:pt x="1141411" y="1166327"/>
                </a:cubicBezTo>
                <a:cubicBezTo>
                  <a:pt x="1163028" y="1168489"/>
                  <a:pt x="1184790" y="1169509"/>
                  <a:pt x="1206262" y="1172812"/>
                </a:cubicBezTo>
                <a:cubicBezTo>
                  <a:pt x="1213018" y="1173851"/>
                  <a:pt x="1218881" y="1179297"/>
                  <a:pt x="1225717" y="1179297"/>
                </a:cubicBezTo>
                <a:cubicBezTo>
                  <a:pt x="1247442" y="1179297"/>
                  <a:pt x="1268951" y="1174974"/>
                  <a:pt x="1290568" y="1172812"/>
                </a:cubicBezTo>
                <a:cubicBezTo>
                  <a:pt x="1301377" y="1162003"/>
                  <a:pt x="1316158" y="1154058"/>
                  <a:pt x="1322994" y="1140386"/>
                </a:cubicBezTo>
                <a:cubicBezTo>
                  <a:pt x="1342079" y="1102217"/>
                  <a:pt x="1332907" y="1123618"/>
                  <a:pt x="1348934" y="1075535"/>
                </a:cubicBezTo>
                <a:lnTo>
                  <a:pt x="1355419" y="1056080"/>
                </a:lnTo>
                <a:cubicBezTo>
                  <a:pt x="1357581" y="1049595"/>
                  <a:pt x="1358847" y="1042738"/>
                  <a:pt x="1361904" y="1036624"/>
                </a:cubicBezTo>
                <a:cubicBezTo>
                  <a:pt x="1378860" y="1002712"/>
                  <a:pt x="1372529" y="1020063"/>
                  <a:pt x="1381359" y="984744"/>
                </a:cubicBezTo>
                <a:cubicBezTo>
                  <a:pt x="1383521" y="963127"/>
                  <a:pt x="1384622" y="941377"/>
                  <a:pt x="1387845" y="919892"/>
                </a:cubicBezTo>
                <a:cubicBezTo>
                  <a:pt x="1391115" y="898091"/>
                  <a:pt x="1400815" y="855041"/>
                  <a:pt x="1400815" y="855041"/>
                </a:cubicBezTo>
                <a:cubicBezTo>
                  <a:pt x="1402977" y="712369"/>
                  <a:pt x="1403225" y="569655"/>
                  <a:pt x="1407300" y="427024"/>
                </a:cubicBezTo>
                <a:cubicBezTo>
                  <a:pt x="1407555" y="418115"/>
                  <a:pt x="1411852" y="409785"/>
                  <a:pt x="1413785" y="401084"/>
                </a:cubicBezTo>
                <a:cubicBezTo>
                  <a:pt x="1416176" y="390324"/>
                  <a:pt x="1418458" y="379531"/>
                  <a:pt x="1420270" y="368658"/>
                </a:cubicBezTo>
                <a:cubicBezTo>
                  <a:pt x="1422783" y="353581"/>
                  <a:pt x="1423318" y="338157"/>
                  <a:pt x="1426755" y="323263"/>
                </a:cubicBezTo>
                <a:cubicBezTo>
                  <a:pt x="1429829" y="309941"/>
                  <a:pt x="1437043" y="297758"/>
                  <a:pt x="1439725" y="284352"/>
                </a:cubicBezTo>
                <a:cubicBezTo>
                  <a:pt x="1441887" y="273544"/>
                  <a:pt x="1443820" y="262687"/>
                  <a:pt x="1446211" y="251927"/>
                </a:cubicBezTo>
                <a:cubicBezTo>
                  <a:pt x="1448145" y="243226"/>
                  <a:pt x="1448710" y="233958"/>
                  <a:pt x="1452696" y="225986"/>
                </a:cubicBezTo>
                <a:cubicBezTo>
                  <a:pt x="1459667" y="212043"/>
                  <a:pt x="1478636" y="187075"/>
                  <a:pt x="1478636" y="187075"/>
                </a:cubicBezTo>
                <a:cubicBezTo>
                  <a:pt x="1481927" y="173913"/>
                  <a:pt x="1486024" y="154704"/>
                  <a:pt x="1491606" y="141680"/>
                </a:cubicBezTo>
                <a:cubicBezTo>
                  <a:pt x="1495414" y="132794"/>
                  <a:pt x="1498958" y="123606"/>
                  <a:pt x="1504577" y="115739"/>
                </a:cubicBezTo>
                <a:cubicBezTo>
                  <a:pt x="1509908" y="108276"/>
                  <a:pt x="1517547" y="102769"/>
                  <a:pt x="1524032" y="96284"/>
                </a:cubicBezTo>
                <a:cubicBezTo>
                  <a:pt x="1556127" y="0"/>
                  <a:pt x="1520084" y="87813"/>
                  <a:pt x="1770466" y="70344"/>
                </a:cubicBezTo>
                <a:cubicBezTo>
                  <a:pt x="1784105" y="69392"/>
                  <a:pt x="1795842" y="59307"/>
                  <a:pt x="1809377" y="57373"/>
                </a:cubicBezTo>
                <a:lnTo>
                  <a:pt x="1854772" y="50888"/>
                </a:lnTo>
                <a:cubicBezTo>
                  <a:pt x="1867768" y="48889"/>
                  <a:pt x="1880565" y="45308"/>
                  <a:pt x="1893683" y="44403"/>
                </a:cubicBezTo>
                <a:cubicBezTo>
                  <a:pt x="1943331" y="40979"/>
                  <a:pt x="1993121" y="40080"/>
                  <a:pt x="2042840" y="37918"/>
                </a:cubicBezTo>
                <a:cubicBezTo>
                  <a:pt x="2055810" y="42241"/>
                  <a:pt x="2071462" y="41885"/>
                  <a:pt x="2081751" y="50888"/>
                </a:cubicBezTo>
                <a:cubicBezTo>
                  <a:pt x="2090512" y="58554"/>
                  <a:pt x="2089993" y="72676"/>
                  <a:pt x="2094721" y="83314"/>
                </a:cubicBezTo>
                <a:cubicBezTo>
                  <a:pt x="2130100" y="162917"/>
                  <a:pt x="2088361" y="57749"/>
                  <a:pt x="2114177" y="135195"/>
                </a:cubicBezTo>
                <a:cubicBezTo>
                  <a:pt x="2136621" y="202525"/>
                  <a:pt x="2116285" y="139409"/>
                  <a:pt x="2140117" y="187075"/>
                </a:cubicBezTo>
                <a:cubicBezTo>
                  <a:pt x="2144684" y="196209"/>
                  <a:pt x="2155831" y="225861"/>
                  <a:pt x="2159572" y="238956"/>
                </a:cubicBezTo>
                <a:cubicBezTo>
                  <a:pt x="2162021" y="247526"/>
                  <a:pt x="2163608" y="256327"/>
                  <a:pt x="2166057" y="264897"/>
                </a:cubicBezTo>
                <a:cubicBezTo>
                  <a:pt x="2167935" y="271470"/>
                  <a:pt x="2170380" y="277867"/>
                  <a:pt x="2172542" y="284352"/>
                </a:cubicBezTo>
                <a:cubicBezTo>
                  <a:pt x="2174704" y="303807"/>
                  <a:pt x="2176051" y="323371"/>
                  <a:pt x="2179028" y="342718"/>
                </a:cubicBezTo>
                <a:cubicBezTo>
                  <a:pt x="2183880" y="374255"/>
                  <a:pt x="2185219" y="360996"/>
                  <a:pt x="2191998" y="388114"/>
                </a:cubicBezTo>
                <a:cubicBezTo>
                  <a:pt x="2194671" y="398807"/>
                  <a:pt x="2195810" y="409846"/>
                  <a:pt x="2198483" y="420539"/>
                </a:cubicBezTo>
                <a:cubicBezTo>
                  <a:pt x="2200141" y="427171"/>
                  <a:pt x="2203169" y="433400"/>
                  <a:pt x="2204968" y="439995"/>
                </a:cubicBezTo>
                <a:cubicBezTo>
                  <a:pt x="2223345" y="507379"/>
                  <a:pt x="2208305" y="472609"/>
                  <a:pt x="2230908" y="517816"/>
                </a:cubicBezTo>
                <a:cubicBezTo>
                  <a:pt x="2233070" y="539433"/>
                  <a:pt x="2234090" y="561195"/>
                  <a:pt x="2237394" y="582667"/>
                </a:cubicBezTo>
                <a:cubicBezTo>
                  <a:pt x="2238433" y="589423"/>
                  <a:pt x="2242840" y="595366"/>
                  <a:pt x="2243879" y="602122"/>
                </a:cubicBezTo>
                <a:cubicBezTo>
                  <a:pt x="2247182" y="623594"/>
                  <a:pt x="2247826" y="645397"/>
                  <a:pt x="2250364" y="666973"/>
                </a:cubicBezTo>
                <a:cubicBezTo>
                  <a:pt x="2254960" y="706044"/>
                  <a:pt x="2256337" y="709810"/>
                  <a:pt x="2263334" y="744795"/>
                </a:cubicBezTo>
                <a:cubicBezTo>
                  <a:pt x="2267657" y="842071"/>
                  <a:pt x="2271948" y="939349"/>
                  <a:pt x="2276304" y="1036624"/>
                </a:cubicBezTo>
                <a:cubicBezTo>
                  <a:pt x="2278433" y="1084183"/>
                  <a:pt x="2271243" y="1133112"/>
                  <a:pt x="2282789" y="1179297"/>
                </a:cubicBezTo>
                <a:cubicBezTo>
                  <a:pt x="2297500" y="1238141"/>
                  <a:pt x="2280264" y="1165415"/>
                  <a:pt x="2295759" y="1250633"/>
                </a:cubicBezTo>
                <a:cubicBezTo>
                  <a:pt x="2297353" y="1259402"/>
                  <a:pt x="2300651" y="1267804"/>
                  <a:pt x="2302245" y="1276573"/>
                </a:cubicBezTo>
                <a:cubicBezTo>
                  <a:pt x="2303810" y="1285179"/>
                  <a:pt x="2306529" y="1326947"/>
                  <a:pt x="2315215" y="1341424"/>
                </a:cubicBezTo>
                <a:cubicBezTo>
                  <a:pt x="2318361" y="1346667"/>
                  <a:pt x="2323411" y="1350575"/>
                  <a:pt x="2328185" y="1354395"/>
                </a:cubicBezTo>
                <a:cubicBezTo>
                  <a:pt x="2334271" y="1359264"/>
                  <a:pt x="2341155" y="1363042"/>
                  <a:pt x="2347640" y="1367365"/>
                </a:cubicBezTo>
                <a:cubicBezTo>
                  <a:pt x="2349802" y="1378173"/>
                  <a:pt x="2349783" y="1389659"/>
                  <a:pt x="2354125" y="1399790"/>
                </a:cubicBezTo>
                <a:cubicBezTo>
                  <a:pt x="2356534" y="1405410"/>
                  <a:pt x="2363427" y="1407869"/>
                  <a:pt x="2367096" y="1412761"/>
                </a:cubicBezTo>
                <a:cubicBezTo>
                  <a:pt x="2423031" y="1487341"/>
                  <a:pt x="2367230" y="1428432"/>
                  <a:pt x="2412491" y="1464641"/>
                </a:cubicBezTo>
                <a:cubicBezTo>
                  <a:pt x="2417266" y="1468461"/>
                  <a:pt x="2419993" y="1474877"/>
                  <a:pt x="2425462" y="1477612"/>
                </a:cubicBezTo>
                <a:cubicBezTo>
                  <a:pt x="2437690" y="1483726"/>
                  <a:pt x="2464372" y="1490582"/>
                  <a:pt x="2464372" y="1490582"/>
                </a:cubicBezTo>
                <a:cubicBezTo>
                  <a:pt x="2485989" y="1486259"/>
                  <a:pt x="2508309" y="1484583"/>
                  <a:pt x="2529223" y="1477612"/>
                </a:cubicBezTo>
                <a:cubicBezTo>
                  <a:pt x="2535708" y="1475450"/>
                  <a:pt x="2542106" y="1473005"/>
                  <a:pt x="2548679" y="1471127"/>
                </a:cubicBezTo>
                <a:cubicBezTo>
                  <a:pt x="2570062" y="1465017"/>
                  <a:pt x="2584740" y="1462617"/>
                  <a:pt x="2607045" y="1458156"/>
                </a:cubicBezTo>
                <a:cubicBezTo>
                  <a:pt x="2650279" y="1460318"/>
                  <a:pt x="2693744" y="1459679"/>
                  <a:pt x="2736747" y="1464641"/>
                </a:cubicBezTo>
                <a:cubicBezTo>
                  <a:pt x="2750329" y="1466208"/>
                  <a:pt x="2762393" y="1474296"/>
                  <a:pt x="2775657" y="1477612"/>
                </a:cubicBezTo>
                <a:cubicBezTo>
                  <a:pt x="2806287" y="1485269"/>
                  <a:pt x="2793626" y="1480111"/>
                  <a:pt x="2814568" y="149058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33800" name="Picture 8" descr="http://www.sciweavers.org/download/Tex2Img_13739727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8"/>
            <a:ext cx="222252" cy="152402"/>
          </a:xfrm>
          <a:prstGeom prst="rect">
            <a:avLst/>
          </a:prstGeom>
          <a:noFill/>
        </p:spPr>
      </p:pic>
      <p:pic>
        <p:nvPicPr>
          <p:cNvPr id="33802" name="Picture 10" descr="http://www.sciweavers.org/download/Tex2Img_137397283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643056"/>
            <a:ext cx="473076" cy="256488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endCxn id="33808" idx="1"/>
          </p:cNvCxnSpPr>
          <p:nvPr/>
        </p:nvCxnSpPr>
        <p:spPr>
          <a:xfrm flipV="1">
            <a:off x="3143240" y="2138355"/>
            <a:ext cx="1714512" cy="4767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8" name="Picture 16" descr="http://www.sciweavers.org/download/Tex2Img_137397317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04960"/>
            <a:ext cx="1151840" cy="866790"/>
          </a:xfrm>
          <a:prstGeom prst="rect">
            <a:avLst/>
          </a:prstGeom>
          <a:noFill/>
        </p:spPr>
      </p:pic>
      <p:pic>
        <p:nvPicPr>
          <p:cNvPr id="33810" name="Picture 18" descr="http://www.sciweavers.org/download/Tex2Img_1373976702.pn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3976682" y="3500444"/>
            <a:ext cx="166690" cy="16669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96990" y="34476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  <a:endParaRPr lang="en-GB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227114" y="3276592"/>
            <a:ext cx="136522" cy="171464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flipH="1">
            <a:off x="1369992" y="2919402"/>
            <a:ext cx="136522" cy="528654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flipH="1">
            <a:off x="1500162" y="2490774"/>
            <a:ext cx="136522" cy="957282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flipH="1">
            <a:off x="1643038" y="2205022"/>
            <a:ext cx="136522" cy="1243034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flipH="1">
            <a:off x="1785914" y="2419336"/>
            <a:ext cx="136522" cy="1028720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flipH="1">
            <a:off x="1928790" y="2776526"/>
            <a:ext cx="136522" cy="671530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flipH="1">
            <a:off x="2071666" y="3205154"/>
            <a:ext cx="136522" cy="242902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flipH="1">
            <a:off x="2214542" y="3133716"/>
            <a:ext cx="136522" cy="314340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flipH="1">
            <a:off x="2357418" y="3062278"/>
            <a:ext cx="136522" cy="38577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flipH="1">
            <a:off x="2500294" y="2919402"/>
            <a:ext cx="136522" cy="528654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flipH="1">
            <a:off x="2655874" y="2057383"/>
            <a:ext cx="136522" cy="1385910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flipH="1">
            <a:off x="2798752" y="1981184"/>
            <a:ext cx="136522" cy="145734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flipH="1">
            <a:off x="2928922" y="1982906"/>
            <a:ext cx="136522" cy="145734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 flipH="1">
            <a:off x="3071798" y="1982906"/>
            <a:ext cx="136522" cy="145734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3214674" y="1978143"/>
            <a:ext cx="136522" cy="145734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flipH="1">
            <a:off x="3357550" y="2328848"/>
            <a:ext cx="136522" cy="110015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flipH="1">
            <a:off x="3500426" y="3257542"/>
            <a:ext cx="136522" cy="171464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flipH="1">
            <a:off x="3643302" y="3383287"/>
            <a:ext cx="136522" cy="45719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flipH="1">
            <a:off x="3786178" y="3344868"/>
            <a:ext cx="136522" cy="84138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flipH="1">
            <a:off x="3929054" y="3383287"/>
            <a:ext cx="136522" cy="45719"/>
          </a:xfrm>
          <a:prstGeom prst="rect">
            <a:avLst/>
          </a:prstGeom>
          <a:solidFill>
            <a:srgbClr val="0066FF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>
            <a:stCxn id="20" idx="0"/>
          </p:cNvCxnSpPr>
          <p:nvPr/>
        </p:nvCxnSpPr>
        <p:spPr>
          <a:xfrm rot="5400000" flipH="1" flipV="1">
            <a:off x="1348562" y="1839105"/>
            <a:ext cx="728655" cy="318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algn="t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://www.sciweavers.org/download/Tex2Img_1373979129.png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6028030" y="1766874"/>
            <a:ext cx="1187176" cy="733438"/>
          </a:xfrm>
          <a:prstGeom prst="rect">
            <a:avLst/>
          </a:prstGeom>
          <a:noFill/>
        </p:spPr>
      </p:pic>
      <p:pic>
        <p:nvPicPr>
          <p:cNvPr id="68618" name="Picture 10" descr="http://www.sciweavers.org/download/Tex2Img_137397922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20590" y="1152514"/>
            <a:ext cx="236766" cy="276228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1561126" y="3120394"/>
            <a:ext cx="212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sampled integrand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4876" y="2714626"/>
            <a:ext cx="398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secondary estimate using N samples</a:t>
            </a:r>
            <a:endParaRPr lang="en-GB" sz="2000" dirty="0">
              <a:solidFill>
                <a:srgbClr val="FFFF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86512" y="2643188"/>
            <a:ext cx="107157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6"/>
            <a:ext cx="5276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00298" y="4416996"/>
            <a:ext cx="173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discrepancy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57686" y="4429138"/>
            <a:ext cx="225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Jittered antithetic MIS</a:t>
            </a:r>
            <a:endParaRPr lang="en-GB" dirty="0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rot="16200000" flipV="1">
            <a:off x="2975204" y="4025670"/>
            <a:ext cx="487924" cy="2947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</p:cNvCxnSpPr>
          <p:nvPr/>
        </p:nvCxnSpPr>
        <p:spPr>
          <a:xfrm rot="5400000" flipH="1" flipV="1">
            <a:off x="3975336" y="3320265"/>
            <a:ext cx="487924" cy="17055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</p:cNvCxnSpPr>
          <p:nvPr/>
        </p:nvCxnSpPr>
        <p:spPr>
          <a:xfrm rot="16200000" flipV="1">
            <a:off x="4600328" y="3543554"/>
            <a:ext cx="571504" cy="11996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rot="5400000" flipH="1" flipV="1">
            <a:off x="5636179" y="3778805"/>
            <a:ext cx="500066" cy="80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24"/>
            <a:ext cx="3503978" cy="20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85866"/>
            <a:ext cx="5715040" cy="339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43" y="95250"/>
            <a:ext cx="7058120" cy="523875"/>
          </a:xfrm>
        </p:spPr>
        <p:txBody>
          <a:bodyPr/>
          <a:lstStyle/>
          <a:p>
            <a:r>
              <a:rPr lang="en-US" dirty="0" smtClean="0"/>
              <a:t>comparisons using </a:t>
            </a:r>
            <a:r>
              <a:rPr lang="en-US" dirty="0" err="1" smtClean="0"/>
              <a:t>Veach’s</a:t>
            </a:r>
            <a:r>
              <a:rPr lang="en-US" dirty="0" smtClean="0"/>
              <a:t> scene</a:t>
            </a:r>
            <a:endParaRPr lang="en-GB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14"/>
            <a:ext cx="7858180" cy="36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549536" y="1059410"/>
            <a:ext cx="108542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antithetic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72396" y="1928808"/>
            <a:ext cx="108542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jittered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58541" y="2786064"/>
            <a:ext cx="108542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LH cube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00958" y="3745238"/>
            <a:ext cx="108542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JA+MIS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MIS</a:t>
            </a:r>
            <a:endParaRPr lang="en-GB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885840"/>
            <a:ext cx="82391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solid angle IS</a:t>
            </a:r>
            <a:endParaRPr lang="en-GB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74" y="1370662"/>
            <a:ext cx="8401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075" y="957254"/>
            <a:ext cx="738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without IS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075" y="957254"/>
            <a:ext cx="738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18" y="1333515"/>
            <a:ext cx="84963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39" y="95250"/>
            <a:ext cx="8201128" cy="523875"/>
          </a:xfrm>
        </p:spPr>
        <p:txBody>
          <a:bodyPr/>
          <a:lstStyle/>
          <a:p>
            <a:r>
              <a:rPr lang="en-US" dirty="0" smtClean="0"/>
              <a:t>limitation</a:t>
            </a:r>
            <a:endParaRPr lang="en-GB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 b="2079"/>
          <a:stretch>
            <a:fillRect/>
          </a:stretch>
        </p:blipFill>
        <p:spPr bwMode="auto">
          <a:xfrm>
            <a:off x="2071670" y="1071552"/>
            <a:ext cx="3571900" cy="34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57686" y="1214428"/>
            <a:ext cx="371477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 implies high dimensional domain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71934" y="2714626"/>
            <a:ext cx="35719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Glossy objects create non-</a:t>
            </a:r>
            <a:r>
              <a:rPr lang="en-US" dirty="0" err="1" smtClean="0">
                <a:solidFill>
                  <a:schemeClr val="bg1"/>
                </a:solidFill>
              </a:rPr>
              <a:t>linearities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467" y="95250"/>
            <a:ext cx="7343872" cy="523875"/>
          </a:xfrm>
        </p:spPr>
        <p:txBody>
          <a:bodyPr/>
          <a:lstStyle/>
          <a:p>
            <a:r>
              <a:rPr lang="en-US" dirty="0" smtClean="0"/>
              <a:t>limitation: high-dimensional domains</a:t>
            </a:r>
            <a:endParaRPr lang="en-GB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8" y="1142990"/>
            <a:ext cx="86100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 rot="2950854">
            <a:off x="4805556" y="2169729"/>
            <a:ext cx="357190" cy="214314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2950854">
            <a:off x="7020134" y="2169730"/>
            <a:ext cx="357190" cy="214314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950854">
            <a:off x="7020134" y="3545274"/>
            <a:ext cx="357190" cy="214314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950854">
            <a:off x="4876994" y="3527051"/>
            <a:ext cx="357190" cy="214314"/>
          </a:xfrm>
          <a:prstGeom prst="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92909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Which sampling strategy is best?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Integrand?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Number of secondary samples?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Bias </a:t>
            </a:r>
            <a:r>
              <a:rPr lang="en-US" sz="1600" dirty="0" err="1" smtClean="0">
                <a:solidFill>
                  <a:schemeClr val="bg1"/>
                </a:solidFill>
              </a:rPr>
              <a:t>vs</a:t>
            </a:r>
            <a:r>
              <a:rPr lang="en-US" sz="1600" dirty="0" smtClean="0">
                <a:solidFill>
                  <a:schemeClr val="bg1"/>
                </a:solidFill>
              </a:rPr>
              <a:t> variance?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Convergence of combined strategy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could be better than any of the components’ convergences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Jittered Antithetic Importance sampling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Shows potential in early experiments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85800"/>
            <a:ext cx="8229600" cy="3929091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Explore correlations in high dimensional integrals</a:t>
            </a: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combinations with QMC sampling</a:t>
            </a: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Re-asses notion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importanc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e, for antithetic importance sampling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06146" marR="0" lvl="0" indent="-306146" algn="l" defTabSz="8163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94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357304"/>
            <a:ext cx="1882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render 1 (N </a:t>
            </a:r>
            <a:r>
              <a:rPr lang="en-US" sz="2000" dirty="0" err="1" smtClean="0">
                <a:solidFill>
                  <a:schemeClr val="bg1"/>
                </a:solidFill>
              </a:rPr>
              <a:t>spp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502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00364" y="1357312"/>
            <a:ext cx="1882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render 2 (N </a:t>
            </a:r>
            <a:r>
              <a:rPr lang="en-US" sz="2000" dirty="0" err="1" smtClean="0">
                <a:solidFill>
                  <a:schemeClr val="bg1"/>
                </a:solidFill>
              </a:rPr>
              <a:t>spp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14494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43636" y="1357304"/>
            <a:ext cx="227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render 1000 (N </a:t>
            </a:r>
            <a:r>
              <a:rPr lang="en-US" sz="2000" dirty="0" err="1" smtClean="0">
                <a:solidFill>
                  <a:schemeClr val="bg1"/>
                </a:solidFill>
              </a:rPr>
              <a:t>spp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83536" y="2263138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69288" y="2263138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955040" y="2263138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00100" y="2214560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357554" y="2214560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15140" y="2214560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663707" y="4086491"/>
            <a:ext cx="1386639" cy="7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57422" y="4786327"/>
            <a:ext cx="4500594" cy="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4"/>
          <p:cNvGrpSpPr/>
          <p:nvPr/>
        </p:nvGrpSpPr>
        <p:grpSpPr>
          <a:xfrm>
            <a:off x="3517328" y="3929071"/>
            <a:ext cx="2197680" cy="800218"/>
            <a:chOff x="8786842" y="1857370"/>
            <a:chExt cx="3517360" cy="1428762"/>
          </a:xfrm>
        </p:grpSpPr>
        <p:sp>
          <p:nvSpPr>
            <p:cNvPr id="22" name="Rectangle 21"/>
            <p:cNvSpPr/>
            <p:nvPr/>
          </p:nvSpPr>
          <p:spPr>
            <a:xfrm flipH="1">
              <a:off x="9286908" y="2857502"/>
              <a:ext cx="23121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9028394" y="3071816"/>
              <a:ext cx="231212" cy="2143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8786842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12072990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11831438" y="3143254"/>
              <a:ext cx="231212" cy="142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87"/>
            <p:cNvGrpSpPr/>
            <p:nvPr/>
          </p:nvGrpSpPr>
          <p:grpSpPr>
            <a:xfrm>
              <a:off x="9501234" y="1857367"/>
              <a:ext cx="2357457" cy="1428761"/>
              <a:chOff x="3676390" y="2161699"/>
              <a:chExt cx="1119449" cy="741523"/>
            </a:xfrm>
          </p:grpSpPr>
          <p:sp>
            <p:nvSpPr>
              <p:cNvPr id="28" name="Rectangle 27"/>
              <p:cNvSpPr/>
              <p:nvPr/>
            </p:nvSpPr>
            <p:spPr>
              <a:xfrm flipH="1">
                <a:off x="3676390" y="2569537"/>
                <a:ext cx="109792" cy="3336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3786182" y="2458308"/>
                <a:ext cx="109792" cy="44351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3901085" y="2310003"/>
                <a:ext cx="109792" cy="59181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 flipH="1">
                <a:off x="4005768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H="1">
                <a:off x="4120670" y="2161699"/>
                <a:ext cx="109792" cy="740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H="1">
                <a:off x="4235571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H="1">
                <a:off x="4465375" y="2495384"/>
                <a:ext cx="109792" cy="406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 flipH="1">
                <a:off x="4686047" y="2754917"/>
                <a:ext cx="109792" cy="1469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 flipH="1">
                <a:off x="4580276" y="2643688"/>
                <a:ext cx="109792" cy="2581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712038" y="3371686"/>
            <a:ext cx="328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Histogram of radiance at pixel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0760" y="3522044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09552" y="285734"/>
            <a:ext cx="7772500" cy="523875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each pixel is a secondary estimate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(path tracing)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41" grpId="0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714494"/>
            <a:ext cx="88687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I was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funded through FI-Content, a European  (EU-FI PPP) project. 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Herminio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Nieves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- HN48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Flying Car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model.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http://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oigaitnas.deviantart.com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Blochi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- Helipad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Golden Hour environment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map.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://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www.hdrlabs.com/sibl/archive.html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smallbiztrends.com/wp-content/uploads/2013/06/analysis-cartoon-business-660x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211" y="785832"/>
            <a:ext cx="5333994" cy="4000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71" y="95250"/>
            <a:ext cx="6372225" cy="523875"/>
          </a:xfrm>
        </p:spPr>
        <p:txBody>
          <a:bodyPr/>
          <a:lstStyle/>
          <a:p>
            <a:pPr algn="ctr"/>
            <a:r>
              <a:rPr lang="en-US" dirty="0" smtClean="0"/>
              <a:t>Theoretical results</a:t>
            </a:r>
            <a:endParaRPr lang="en-GB" dirty="0"/>
          </a:p>
        </p:txBody>
      </p:sp>
      <p:pic>
        <p:nvPicPr>
          <p:cNvPr id="5" name="Picture 2" descr="http://sciencelens.files.wordpress.com/2013/02/warning_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1000114"/>
            <a:ext cx="3502058" cy="3502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8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086" y="214296"/>
            <a:ext cx="8772632" cy="523875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pPr marL="0" marR="0" lvl="0" indent="0" algn="ctr" defTabSz="8163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why bother? I am only interested in 1 image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52" y="214296"/>
            <a:ext cx="7772500" cy="523875"/>
          </a:xfrm>
        </p:spPr>
        <p:txBody>
          <a:bodyPr/>
          <a:lstStyle/>
          <a:p>
            <a:pPr algn="ctr"/>
            <a:r>
              <a:rPr lang="en-US" dirty="0" smtClean="0"/>
              <a:t>error visible across </a:t>
            </a:r>
            <a:r>
              <a:rPr lang="en-US" dirty="0" err="1" smtClean="0"/>
              <a:t>neighbouring</a:t>
            </a:r>
            <a:r>
              <a:rPr lang="en-US" dirty="0" smtClean="0"/>
              <a:t> pixels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8"/>
            <a:ext cx="1943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2"/>
          <p:cNvSpPr/>
          <p:nvPr/>
        </p:nvSpPr>
        <p:spPr>
          <a:xfrm>
            <a:off x="3857620" y="2428874"/>
            <a:ext cx="14287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019544" y="2428874"/>
            <a:ext cx="142876" cy="1428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857620" y="2595560"/>
            <a:ext cx="142876" cy="142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019542" y="2595558"/>
            <a:ext cx="142876" cy="1428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 flipH="1">
            <a:off x="12331504" y="3214692"/>
            <a:ext cx="231212" cy="71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7158" y="714362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5921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histograms of 1000 N-sample estimates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-515151" y="2586013"/>
            <a:ext cx="3315463" cy="7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2976" y="4243343"/>
            <a:ext cx="6858048" cy="17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3"/>
          <p:cNvGrpSpPr/>
          <p:nvPr/>
        </p:nvGrpSpPr>
        <p:grpSpPr>
          <a:xfrm>
            <a:off x="4000496" y="2314516"/>
            <a:ext cx="2357454" cy="1928826"/>
            <a:chOff x="3676390" y="1902166"/>
            <a:chExt cx="1119449" cy="1001055"/>
          </a:xfrm>
        </p:grpSpPr>
        <p:sp>
          <p:nvSpPr>
            <p:cNvPr id="45" name="Rectangle 44"/>
            <p:cNvSpPr/>
            <p:nvPr/>
          </p:nvSpPr>
          <p:spPr>
            <a:xfrm flipH="1">
              <a:off x="3786182" y="2763928"/>
              <a:ext cx="109792" cy="1378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3901085" y="2476674"/>
              <a:ext cx="109792" cy="42514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 flipH="1">
              <a:off x="4005768" y="2131969"/>
              <a:ext cx="109792" cy="76985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4120670" y="1902166"/>
              <a:ext cx="109792" cy="99965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4235571" y="2074519"/>
              <a:ext cx="109792" cy="8273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 flipH="1">
              <a:off x="4350473" y="2361773"/>
              <a:ext cx="109792" cy="54004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4465375" y="2706477"/>
              <a:ext cx="109792" cy="19534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4580276" y="2786064"/>
              <a:ext cx="109792" cy="1157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4686047" y="2856100"/>
              <a:ext cx="10979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 flipH="1">
              <a:off x="3676390" y="2857502"/>
              <a:ext cx="109792" cy="457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500694" y="4243342"/>
            <a:ext cx="248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estimated value (bins)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276784" y="2323511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Number of estimates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1153640" y="2993178"/>
            <a:ext cx="321471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916768" y="3098859"/>
            <a:ext cx="2283860" cy="7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1" idx="2"/>
          </p:cNvCxnSpPr>
          <p:nvPr/>
        </p:nvCxnSpPr>
        <p:spPr>
          <a:xfrm rot="5400000">
            <a:off x="2661503" y="3205037"/>
            <a:ext cx="2069547" cy="275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73640" y="1028632"/>
            <a:ext cx="11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reference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79218" y="1463754"/>
            <a:ext cx="143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stochastic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estimator  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4604" y="1450634"/>
            <a:ext cx="143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stochastic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estimator  1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114"/>
          <p:cNvGrpSpPr/>
          <p:nvPr/>
        </p:nvGrpSpPr>
        <p:grpSpPr>
          <a:xfrm>
            <a:off x="1928794" y="2814582"/>
            <a:ext cx="3517360" cy="1428762"/>
            <a:chOff x="8786842" y="1857370"/>
            <a:chExt cx="3517360" cy="1428762"/>
          </a:xfrm>
        </p:grpSpPr>
        <p:sp>
          <p:nvSpPr>
            <p:cNvPr id="100" name="Rectangle 99"/>
            <p:cNvSpPr/>
            <p:nvPr/>
          </p:nvSpPr>
          <p:spPr>
            <a:xfrm flipH="1">
              <a:off x="9286908" y="2857502"/>
              <a:ext cx="23121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9028394" y="3071816"/>
              <a:ext cx="231212" cy="2143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8786842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12072990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11831438" y="3143254"/>
              <a:ext cx="231212" cy="142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87"/>
            <p:cNvGrpSpPr/>
            <p:nvPr/>
          </p:nvGrpSpPr>
          <p:grpSpPr>
            <a:xfrm>
              <a:off x="9501222" y="1857370"/>
              <a:ext cx="2357454" cy="1428762"/>
              <a:chOff x="3676390" y="2161699"/>
              <a:chExt cx="1119449" cy="741523"/>
            </a:xfrm>
          </p:grpSpPr>
          <p:sp>
            <p:nvSpPr>
              <p:cNvPr id="89" name="Rectangle 88"/>
              <p:cNvSpPr/>
              <p:nvPr/>
            </p:nvSpPr>
            <p:spPr>
              <a:xfrm flipH="1">
                <a:off x="3676390" y="2569537"/>
                <a:ext cx="109792" cy="3336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H="1">
                <a:off x="3786182" y="2458308"/>
                <a:ext cx="109792" cy="44351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H="1">
                <a:off x="3901085" y="2310003"/>
                <a:ext cx="109792" cy="59181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H="1">
                <a:off x="4005768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H="1">
                <a:off x="4120670" y="2161699"/>
                <a:ext cx="109792" cy="740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H="1">
                <a:off x="4235571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4465375" y="2495384"/>
                <a:ext cx="109792" cy="406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H="1">
                <a:off x="4686047" y="2754917"/>
                <a:ext cx="109792" cy="1469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H="1">
                <a:off x="4580276" y="2643688"/>
                <a:ext cx="109792" cy="2581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0" name="Rectangle 79"/>
          <p:cNvSpPr/>
          <p:nvPr/>
        </p:nvSpPr>
        <p:spPr>
          <a:xfrm flipH="1">
            <a:off x="6500826" y="1242946"/>
            <a:ext cx="231212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836924" y="577980"/>
            <a:ext cx="1559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deterministic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estimator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 flipH="1">
            <a:off x="12331504" y="3214692"/>
            <a:ext cx="231212" cy="71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7158" y="714362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5921" y="39039"/>
            <a:ext cx="7705780" cy="6191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error includes bias and variance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-515151" y="2586013"/>
            <a:ext cx="3315463" cy="79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2976" y="4243343"/>
            <a:ext cx="6858048" cy="17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stealth" w="sm" len="lg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500694" y="4243342"/>
            <a:ext cx="248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estimated value (bins)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276784" y="2323511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Number of estimates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1153640" y="2993178"/>
            <a:ext cx="321471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661503" y="3205037"/>
            <a:ext cx="2069547" cy="275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73640" y="1028632"/>
            <a:ext cx="11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reference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" name="Group 114"/>
          <p:cNvGrpSpPr/>
          <p:nvPr/>
        </p:nvGrpSpPr>
        <p:grpSpPr>
          <a:xfrm>
            <a:off x="1928794" y="2814582"/>
            <a:ext cx="3517360" cy="1428762"/>
            <a:chOff x="8786842" y="1857370"/>
            <a:chExt cx="3517360" cy="1428762"/>
          </a:xfrm>
        </p:grpSpPr>
        <p:sp>
          <p:nvSpPr>
            <p:cNvPr id="100" name="Rectangle 99"/>
            <p:cNvSpPr/>
            <p:nvPr/>
          </p:nvSpPr>
          <p:spPr>
            <a:xfrm flipH="1">
              <a:off x="9286908" y="2857502"/>
              <a:ext cx="23121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flipH="1">
              <a:off x="9028394" y="3071816"/>
              <a:ext cx="231212" cy="2143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8786842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 flipH="1">
              <a:off x="12072990" y="3214692"/>
              <a:ext cx="231212" cy="714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 flipH="1">
              <a:off x="11831438" y="3143254"/>
              <a:ext cx="231212" cy="1428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87"/>
            <p:cNvGrpSpPr/>
            <p:nvPr/>
          </p:nvGrpSpPr>
          <p:grpSpPr>
            <a:xfrm>
              <a:off x="9501222" y="1857370"/>
              <a:ext cx="2357454" cy="1428762"/>
              <a:chOff x="3676390" y="2161699"/>
              <a:chExt cx="1119449" cy="741523"/>
            </a:xfrm>
          </p:grpSpPr>
          <p:sp>
            <p:nvSpPr>
              <p:cNvPr id="89" name="Rectangle 88"/>
              <p:cNvSpPr/>
              <p:nvPr/>
            </p:nvSpPr>
            <p:spPr>
              <a:xfrm flipH="1">
                <a:off x="3676390" y="2569537"/>
                <a:ext cx="109792" cy="3336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H="1">
                <a:off x="3786182" y="2458308"/>
                <a:ext cx="109792" cy="44351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H="1">
                <a:off x="3901085" y="2310003"/>
                <a:ext cx="109792" cy="59181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H="1">
                <a:off x="4005768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H="1">
                <a:off x="4120670" y="2161699"/>
                <a:ext cx="109792" cy="740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H="1">
                <a:off x="4235571" y="2198774"/>
                <a:ext cx="109792" cy="70304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H="1">
                <a:off x="4350473" y="2361773"/>
                <a:ext cx="109792" cy="540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4465375" y="2495384"/>
                <a:ext cx="109792" cy="406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H="1">
                <a:off x="4686047" y="2754917"/>
                <a:ext cx="109792" cy="1469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 flipH="1">
                <a:off x="4580276" y="2643688"/>
                <a:ext cx="109792" cy="2581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63" name="Straight Arrow Connector 62"/>
          <p:cNvCxnSpPr/>
          <p:nvPr/>
        </p:nvCxnSpPr>
        <p:spPr>
          <a:xfrm>
            <a:off x="2786050" y="2143122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28926" y="1814450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bias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071802" y="2570162"/>
            <a:ext cx="1285884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22111" y="2243078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variance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777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RTIC@FJXCXMNFUVWZY5H8" val="494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2049</TotalTime>
  <Words>1346</Words>
  <Application>Microsoft Office PowerPoint</Application>
  <PresentationFormat>On-screen Show (16:9)</PresentationFormat>
  <Paragraphs>369</Paragraphs>
  <Slides>52</Slides>
  <Notes>14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Module</vt:lpstr>
      <vt:lpstr>1_Office Theme</vt:lpstr>
      <vt:lpstr>Error analysis of estimators  that use combinations of stochastic sampling strategies  for direct illumination</vt:lpstr>
      <vt:lpstr>direct illumination is an integral </vt:lpstr>
      <vt:lpstr>abstracting away the application…</vt:lpstr>
      <vt:lpstr>numerical integration implies sampling</vt:lpstr>
      <vt:lpstr>Slide 5</vt:lpstr>
      <vt:lpstr>Slide 6</vt:lpstr>
      <vt:lpstr>error visible across neighbouring pixels</vt:lpstr>
      <vt:lpstr>histograms of 1000 N-sample estimates</vt:lpstr>
      <vt:lpstr>error includes bias and variance</vt:lpstr>
      <vt:lpstr>Slide 10</vt:lpstr>
      <vt:lpstr>Variance depends on samps. per estimate ‘N’</vt:lpstr>
      <vt:lpstr>increasing ‘N’, error approaches bias</vt:lpstr>
      <vt:lpstr>convergence rate of estimator</vt:lpstr>
      <vt:lpstr>comparing estimators</vt:lpstr>
      <vt:lpstr>the “better” estimator depends on application</vt:lpstr>
      <vt:lpstr>typical estimators (anti-aliasing)</vt:lpstr>
      <vt:lpstr>What happens when strategies are combined?</vt:lpstr>
      <vt:lpstr>What happens when strategies are combined?</vt:lpstr>
      <vt:lpstr>we derived errors in closed form…</vt:lpstr>
      <vt:lpstr>combinations of popular strategies</vt:lpstr>
      <vt:lpstr>Improved convergence by combining …</vt:lpstr>
      <vt:lpstr>exciting result!</vt:lpstr>
      <vt:lpstr>related work</vt:lpstr>
      <vt:lpstr>goals</vt:lpstr>
      <vt:lpstr>Slide 25</vt:lpstr>
      <vt:lpstr>recall combined estimator</vt:lpstr>
      <vt:lpstr>applying variance operator</vt:lpstr>
      <vt:lpstr>variance reduction via negative correlation</vt:lpstr>
      <vt:lpstr>“antithetic” estimates yield zero variance!</vt:lpstr>
      <vt:lpstr>antithetic estimates vs antithetic samples?</vt:lpstr>
      <vt:lpstr>antithetic estimates vs antithetic samples?</vt:lpstr>
      <vt:lpstr>antithetic sampling within strata</vt:lpstr>
      <vt:lpstr>integrand not linear within many strata</vt:lpstr>
      <vt:lpstr>review: importance sampling as warp</vt:lpstr>
      <vt:lpstr>with antithetic: linear function sufficient</vt:lpstr>
      <vt:lpstr>with stratification + antithetic: piece-wise linear is sufficient</vt:lpstr>
      <vt:lpstr>summary of strategies</vt:lpstr>
      <vt:lpstr>summary of combination</vt:lpstr>
      <vt:lpstr>details (in paper)</vt:lpstr>
      <vt:lpstr>results</vt:lpstr>
      <vt:lpstr>results</vt:lpstr>
      <vt:lpstr>comparisons using Veach’s scene</vt:lpstr>
      <vt:lpstr>comparison with MIS</vt:lpstr>
      <vt:lpstr>comparison with solid angle IS</vt:lpstr>
      <vt:lpstr>comparison without IS</vt:lpstr>
      <vt:lpstr>limitation</vt:lpstr>
      <vt:lpstr>limitation: high-dimensional domains</vt:lpstr>
      <vt:lpstr>conclusion</vt:lpstr>
      <vt:lpstr>future work</vt:lpstr>
      <vt:lpstr>acknowledgements</vt:lpstr>
      <vt:lpstr>thank you</vt:lpstr>
      <vt:lpstr>Theoretical results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Analysis of  Stochastic Sampling for Numerical Integration</dc:title>
  <dc:creator>kartic</dc:creator>
  <cp:lastModifiedBy>kartic</cp:lastModifiedBy>
  <cp:revision>328</cp:revision>
  <dcterms:created xsi:type="dcterms:W3CDTF">2014-03-31T03:31:20Z</dcterms:created>
  <dcterms:modified xsi:type="dcterms:W3CDTF">2014-06-24T18:43:54Z</dcterms:modified>
</cp:coreProperties>
</file>