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50"/>
  </p:notesMasterIdLst>
  <p:handoutMasterIdLst>
    <p:handoutMasterId r:id="rId51"/>
  </p:handoutMasterIdLst>
  <p:sldIdLst>
    <p:sldId id="258" r:id="rId2"/>
    <p:sldId id="289" r:id="rId3"/>
    <p:sldId id="265" r:id="rId4"/>
    <p:sldId id="400" r:id="rId5"/>
    <p:sldId id="273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401" r:id="rId16"/>
    <p:sldId id="402" r:id="rId17"/>
    <p:sldId id="371" r:id="rId18"/>
    <p:sldId id="372" r:id="rId19"/>
    <p:sldId id="373" r:id="rId20"/>
    <p:sldId id="374" r:id="rId21"/>
    <p:sldId id="376" r:id="rId22"/>
    <p:sldId id="351" r:id="rId23"/>
    <p:sldId id="331" r:id="rId24"/>
    <p:sldId id="332" r:id="rId25"/>
    <p:sldId id="334" r:id="rId26"/>
    <p:sldId id="340" r:id="rId27"/>
    <p:sldId id="385" r:id="rId28"/>
    <p:sldId id="344" r:id="rId29"/>
    <p:sldId id="386" r:id="rId30"/>
    <p:sldId id="394" r:id="rId31"/>
    <p:sldId id="403" r:id="rId32"/>
    <p:sldId id="395" r:id="rId33"/>
    <p:sldId id="397" r:id="rId34"/>
    <p:sldId id="404" r:id="rId35"/>
    <p:sldId id="398" r:id="rId36"/>
    <p:sldId id="399" r:id="rId37"/>
    <p:sldId id="333" r:id="rId38"/>
    <p:sldId id="322" r:id="rId39"/>
    <p:sldId id="326" r:id="rId40"/>
    <p:sldId id="329" r:id="rId41"/>
    <p:sldId id="328" r:id="rId42"/>
    <p:sldId id="330" r:id="rId43"/>
    <p:sldId id="348" r:id="rId44"/>
    <p:sldId id="284" r:id="rId45"/>
    <p:sldId id="305" r:id="rId46"/>
    <p:sldId id="304" r:id="rId47"/>
    <p:sldId id="308" r:id="rId48"/>
    <p:sldId id="405" r:id="rId49"/>
  </p:sldIdLst>
  <p:sldSz cx="12192000" cy="6858000"/>
  <p:notesSz cx="6858000" cy="1000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en Gruson" initials="AG" lastIdx="3" clrIdx="0">
    <p:extLst>
      <p:ext uri="{19B8F6BF-5375-455C-9EA6-DF929625EA0E}">
        <p15:presenceInfo xmlns:p15="http://schemas.microsoft.com/office/powerpoint/2012/main" userId="S::adrien.gruson@mail.mcgill.ca::bd3bbbb3-054a-4f54-8e08-8add3740937a" providerId="AD"/>
      </p:ext>
    </p:extLst>
  </p:cmAuthor>
  <p:cmAuthor id="2" name="Nicolas Vibert" initials="NV" lastIdx="37" clrIdx="1">
    <p:extLst>
      <p:ext uri="{19B8F6BF-5375-455C-9EA6-DF929625EA0E}">
        <p15:presenceInfo xmlns:p15="http://schemas.microsoft.com/office/powerpoint/2012/main" userId="Nicolas Vibert" providerId="None"/>
      </p:ext>
    </p:extLst>
  </p:cmAuthor>
  <p:cmAuthor id="3" name="Adrien Gruson" initials="AG [2]" lastIdx="3" clrIdx="2">
    <p:extLst>
      <p:ext uri="{19B8F6BF-5375-455C-9EA6-DF929625EA0E}">
        <p15:presenceInfo xmlns:p15="http://schemas.microsoft.com/office/powerpoint/2012/main" userId="Adrien Gru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6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77" autoAdjust="0"/>
  </p:normalViewPr>
  <p:slideViewPr>
    <p:cSldViewPr snapToGrid="0">
      <p:cViewPr>
        <p:scale>
          <a:sx n="66" d="100"/>
          <a:sy n="66" d="100"/>
        </p:scale>
        <p:origin x="336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3140D5-D2EA-42BC-B401-AC2FB2D1E3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28386-39B8-4356-8B1D-82564AA1F5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C2168-B367-4A1A-8C1C-020489AE83BE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A78D8-E359-4D36-945F-B7DFB55839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325"/>
            <a:ext cx="2971800" cy="50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96EFA-F7DC-4284-8258-D24C662355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9325"/>
            <a:ext cx="2971800" cy="50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E119-49D3-4316-89A9-9BF6138F17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7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43FE3-8BAF-4EB5-B302-7FA1735DDBC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655B9-8AE7-450B-A278-BD3BDC2A8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Thanks for the introduction. This is a presentation about rendering participating media using scalable virtual ray lights.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7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important to notice that this distance can be arbitrary small which generates high contribution when gathering the VPL. These high values usually translate as fireflies inside the image.</a:t>
            </a:r>
            <a:br>
              <a:rPr lang="en-US"/>
            </a:br>
            <a:br>
              <a:rPr lang="en-US"/>
            </a:br>
            <a:r>
              <a:rPr lang="en-US"/>
              <a:t>Note that it exists some techniques to alleviate this issue by clamping the VPL contribution and compensate the energy loss. This is not the focus of our presentation.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9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Instead, we want to use higher primitive order to reduce the noise inside the rendering image. </a:t>
            </a:r>
            <a:br>
              <a:rPr lang="en-US"/>
            </a:br>
            <a:r>
              <a:rPr lang="en-US"/>
              <a:t>This motivate us to use VRL instead of VPL.</a:t>
            </a:r>
          </a:p>
          <a:p>
            <a:br>
              <a:rPr lang="en-US"/>
            </a:br>
            <a:r>
              <a:rPr lang="en-US"/>
              <a:t>VRL is a </a:t>
            </a:r>
            <a:r>
              <a:rPr lang="en-CA"/>
              <a:t>continuous generalization</a:t>
            </a:r>
            <a:r>
              <a:rPr lang="en-US"/>
              <a:t> of the concept of VPL.</a:t>
            </a:r>
          </a:p>
          <a:p>
            <a:r>
              <a:rPr lang="en-US"/>
              <a:t>Instead of depositing virtual point at scattered interactions along light path, VRL simply use all light path edges.</a:t>
            </a:r>
          </a:p>
          <a:p>
            <a:r>
              <a:rPr lang="en-US"/>
              <a:t>This increase light sample density </a:t>
            </a:r>
            <a:r>
              <a:rPr lang="en-CA"/>
              <a:t>significantly which produce better results</a:t>
            </a:r>
            <a:r>
              <a:rPr lang="en-US"/>
              <a:t>.</a:t>
            </a:r>
            <a:br>
              <a:rPr lang="en-US"/>
            </a:br>
            <a:br>
              <a:rPr lang="en-US"/>
            </a:br>
            <a:r>
              <a:rPr lang="en-US"/>
              <a:t>Note that VRL can be interpreted as an infinite collection of correlated VPL.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12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total contribution of a particular VRL over a sensor ray is represented by the double integral on the right side. </a:t>
            </a:r>
          </a:p>
          <a:p>
            <a:r>
              <a:rPr lang="en-US"/>
              <a:t>For readability we factor all the term used to compute the VRL contribution except the geometry factor that is equal to the inverse squared distance </a:t>
            </a:r>
            <a:r>
              <a:rPr lang="en-US" err="1"/>
              <a:t>uv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47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evaluate these double integral a Monte Carlo estimator is used where u and v are sampled according to the pdf p(</a:t>
            </a:r>
            <a:r>
              <a:rPr lang="en-US" dirty="0" err="1"/>
              <a:t>u,v</a:t>
            </a:r>
            <a:r>
              <a:rPr lang="en-US" dirty="0"/>
              <a:t>).</a:t>
            </a:r>
          </a:p>
          <a:p>
            <a:r>
              <a:rPr lang="en-US" dirty="0"/>
              <a:t>In case of isotropic participating media, this pdf is proportional to the inverse of the geometry factor and cancel-out. </a:t>
            </a:r>
          </a:p>
          <a:p>
            <a:r>
              <a:rPr lang="en-US" dirty="0"/>
              <a:t>This simplification eliminate a major source of variance in the integrand.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2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show a side by side comparison of VPL and VRL for equal rendering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VPL on the right side show many visible artifact due to the geometric term that lead to high variance in the integral.</a:t>
            </a:r>
          </a:p>
          <a:p>
            <a:r>
              <a:rPr lang="en-US"/>
              <a:t>On the other side VRL is more smoother thanks to their special sampling scheme.</a:t>
            </a:r>
            <a:br>
              <a:rPr lang="en-US"/>
            </a:br>
            <a:endParaRPr lang="en-US"/>
          </a:p>
          <a:p>
            <a:r>
              <a:rPr lang="en-US"/>
              <a:t>As now we have seen the advantage of VRL against VPL, we can now talk about the rendering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9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quest for ultra realistic rendering brings us to very complex lighting effects and in the context of many light an </a:t>
            </a:r>
            <a:r>
              <a:rPr lang="en-US" sz="1200" dirty="0"/>
              <a:t>unmanageable amount of virtual lights can be produce.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However, as the cost is linear with the number of lights, the rendering time also increase linearly.</a:t>
            </a:r>
          </a:p>
          <a:p>
            <a:r>
              <a:rPr lang="en-US" dirty="0"/>
              <a:t>This led to inefficient rendering methods.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4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aim is to achieve sub linear cost with scalable algorithm.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having a sublinear cost, we can afford a large number of lights which will help to maintaining perceptual fidelity of the rendered image.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Many scalable technique already exist and depending of the scalable algorithm that you use, you will have some differences likes constructing another tree on the sensor path and so 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our approach, we used the technique proposed by </a:t>
            </a:r>
            <a:r>
              <a:rPr lang="en-US" dirty="0" err="1"/>
              <a:t>walter</a:t>
            </a:r>
            <a:r>
              <a:rPr lang="en-US" dirty="0"/>
              <a:t> and </a:t>
            </a:r>
            <a:r>
              <a:rPr lang="en-US" dirty="0" err="1"/>
              <a:t>collegue</a:t>
            </a:r>
            <a:r>
              <a:rPr lang="en-US" dirty="0"/>
              <a:t> also named </a:t>
            </a:r>
            <a:r>
              <a:rPr lang="en-US" dirty="0" err="1"/>
              <a:t>Lightcuts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 see how it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present a high level overview of the technique, for an in depth explanation I invite you to read the Scalable Realistic Rendering with Many-Light Methods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5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Imaging that we have 5 different VRLs. Each of them will contribute differently to the final image.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key idea behind </a:t>
            </a:r>
            <a:r>
              <a:rPr lang="en-US" dirty="0" err="1"/>
              <a:t>Lightcuts</a:t>
            </a:r>
            <a:r>
              <a:rPr lang="en-US" dirty="0"/>
              <a:t> is to avoid to compute contribution of similar VRL by constructing a hierarchy.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8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leaves of this hierarchy on the right will represent an individual VRL and its bounding volume.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30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Then, the hierarchy is build by clustering similar lights.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One challenge is computer graphics is the rendering of photorealistic images.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To achieve these physically plausible results, we need to simulate light transport in the scene, more explicitly how light travel from emitters, interact through space and reach the sensor.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09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this orange node will represent the set of VRL inside the displayed dashed box. </a:t>
            </a:r>
          </a:p>
          <a:p>
            <a:r>
              <a:rPr lang="en-US" dirty="0"/>
              <a:t>To compute the contribution of this cluster of VRL, only a subset of VRL is used as representatives. </a:t>
            </a:r>
          </a:p>
          <a:p>
            <a:r>
              <a:rPr lang="en-US" dirty="0"/>
              <a:t>If this group is well approximated, we will only use this subset of VRL and skip the rest of the computation.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18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 combination of VRL and scalable technique have been already explored before by two previous work.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first work was by </a:t>
            </a:r>
            <a:r>
              <a:rPr lang="en-US" dirty="0" err="1"/>
              <a:t>Frederickx</a:t>
            </a:r>
            <a:r>
              <a:rPr lang="en-US" dirty="0"/>
              <a:t> and </a:t>
            </a:r>
            <a:r>
              <a:rPr lang="en-US" dirty="0" err="1"/>
              <a:t>collegue</a:t>
            </a:r>
            <a:r>
              <a:rPr lang="en-US" dirty="0"/>
              <a:t> and uses </a:t>
            </a:r>
            <a:r>
              <a:rPr lang="en-US" dirty="0" err="1"/>
              <a:t>lightslice</a:t>
            </a:r>
            <a:r>
              <a:rPr lang="en-US" dirty="0"/>
              <a:t> as scalable technique. </a:t>
            </a:r>
          </a:p>
          <a:p>
            <a:r>
              <a:rPr lang="en-US" dirty="0" err="1"/>
              <a:t>Lightslice</a:t>
            </a:r>
            <a:r>
              <a:rPr lang="en-US" dirty="0"/>
              <a:t> uses variance estimators and heuristic to found the set of representative VRL. </a:t>
            </a:r>
          </a:p>
          <a:p>
            <a:r>
              <a:rPr lang="en-US" dirty="0"/>
              <a:t>Despite the authors effort to reduce the number of user parameter, these technique are sensitive to the noise inside the variance estimates which can results to suboptimal clusters.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second work by </a:t>
            </a:r>
            <a:r>
              <a:rPr lang="en-US" dirty="0" err="1"/>
              <a:t>Huo</a:t>
            </a:r>
            <a:r>
              <a:rPr lang="en-US" dirty="0"/>
              <a:t> and </a:t>
            </a:r>
            <a:r>
              <a:rPr lang="en-US" dirty="0" err="1"/>
              <a:t>collegue</a:t>
            </a:r>
            <a:r>
              <a:rPr lang="en-US" dirty="0"/>
              <a:t> used a graph cut approach and complicated sampling and completion matrix algorithm.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Note that, these authors motivate the choice of avoiding </a:t>
            </a:r>
            <a:r>
              <a:rPr lang="en-US" dirty="0" err="1"/>
              <a:t>Lightcuts</a:t>
            </a:r>
            <a:r>
              <a:rPr lang="en-US" dirty="0"/>
              <a:t>-based approach due to the difficulty of deriving sufficiently tight bounds on the VRL contributions.</a:t>
            </a:r>
          </a:p>
          <a:p>
            <a:r>
              <a:rPr lang="en-US" dirty="0"/>
              <a:t>We derive such a bound for a cluster of VRLs that is efficient to evaluate, allowing us to refine shading estimates automatically.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approach does not rely on hand-tuned user parameters nor heuristics, and so is simple to implement atop existing VRL renderers.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8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forge such an upper bound B we need to maximize this previously seen equation.</a:t>
            </a:r>
          </a:p>
          <a:p>
            <a:r>
              <a:rPr lang="en-US" dirty="0"/>
              <a:t>We will revue each term one by one and see how we bound them to define the unknown upper bound 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8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term is the flux and the phase function. It is a constant in the case of isotropic phase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4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term is the transmittance along query ray. There no way to control it, we bound it to 1.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2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term in green is the transmittance for the distance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between the point u on the ray and the sampled point v on the VRL.</a:t>
                </a:r>
              </a:p>
              <a:p>
                <a:r>
                  <a:rPr lang="en-US" dirty="0"/>
                  <a:t>We minimize this distance using the </a:t>
                </a:r>
                <a:r>
                  <a:rPr lang="en-US" dirty="0" err="1"/>
                  <a:t>h_min</a:t>
                </a:r>
                <a:r>
                  <a:rPr lang="en-US" dirty="0"/>
                  <a:t> distance. </a:t>
                </a:r>
              </a:p>
              <a:p>
                <a:r>
                  <a:rPr lang="en-US" dirty="0"/>
                  <a:t>This distance is the shortest between the node AABB and query ray.</a:t>
                </a:r>
              </a:p>
              <a:p>
                <a:r>
                  <a:rPr lang="en-US" dirty="0"/>
                  <a:t>Consequently the maximum value for this term is simply the transmittance of this minimum distance.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The term in green is the transmittance for the distance </a:t>
                </a:r>
                <a:r>
                  <a:rPr lang="en-US" sz="120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𝑤</a:t>
                </a:r>
                <a:r>
                  <a:rPr lang="en-US"/>
                  <a:t> between the point u on the ray and the sampled point v on the VRL.</a:t>
                </a:r>
              </a:p>
              <a:p>
                <a:r>
                  <a:rPr lang="en-US"/>
                  <a:t>We minimize this distance using the </a:t>
                </a:r>
                <a:r>
                  <a:rPr lang="en-US" err="1"/>
                  <a:t>h_min</a:t>
                </a:r>
                <a:r>
                  <a:rPr lang="en-US"/>
                  <a:t> distance. </a:t>
                </a:r>
              </a:p>
              <a:p>
                <a:r>
                  <a:rPr lang="en-US"/>
                  <a:t>This distance is the shortest between the node AABB and point u.</a:t>
                </a:r>
              </a:p>
              <a:p>
                <a:r>
                  <a:rPr lang="en-US"/>
                  <a:t>Consequently the maximum value for this term is simply the transmittance of this minimum distance.</a:t>
                </a:r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8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term to bound is the denominator. </a:t>
            </a:r>
          </a:p>
          <a:p>
            <a:r>
              <a:rPr lang="en-US" dirty="0"/>
              <a:t>This is how we procced.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41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rewrite the join probability as a product.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6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P(v) is the marginalized pdf of sampling a particular position on the VRL.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To bound this term we consider the worst case scenario when VRL and sensor ray are parallel and coplanar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Therefore it degenerate to uniform sampling over the maximum length inside the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P(v) is the marginalized pdf of sampling a particular position on the VRL.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To bound this term we consider the worst case scenario when VRL and sensor ray are parallel.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Therefore it degenerate to uniform sampling over the maximum length inside the cluster </a:t>
                </a:r>
                <a:r>
                  <a:rPr lang="en-US" i="0">
                    <a:latin typeface="Cambria Math" panose="02040503050406030204" pitchFamily="18" charset="0"/>
                  </a:rPr>
                  <a:t>𝐿_𝑚𝑎𝑥</a:t>
                </a:r>
                <a:r>
                  <a:rPr lang="en-US"/>
                  <a:t>.</a:t>
                </a:r>
              </a:p>
              <a:p>
                <a:endParaRPr lang="en-US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6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Now we need to maximize left term in 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term is the squared distance between point </a:t>
            </a:r>
            <a:r>
              <a:rPr lang="en-US" err="1"/>
              <a:t>u,v</a:t>
            </a:r>
            <a:r>
              <a:rPr lang="en-US"/>
              <a:t> multiplied by the conditional pdf of sampling a point on the sensor ray given that we first sampled 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To bound this term we use the </a:t>
            </a:r>
            <a:r>
              <a:rPr lang="en-US" err="1"/>
              <a:t>Kulla</a:t>
            </a:r>
            <a:r>
              <a:rPr lang="en-US"/>
              <a:t> parameterization.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6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Participating media is one of those light interaction that participate in the visual perception of photorealism.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 particular, in this work we are interested only in the rendering of the participating media part.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More specifically, in improving its computational cost using VRL with scalable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0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we have a geometric view of </a:t>
            </a:r>
            <a:r>
              <a:rPr lang="en-US" dirty="0" err="1"/>
              <a:t>Kulla</a:t>
            </a:r>
            <a:r>
              <a:rPr lang="en-US" dirty="0"/>
              <a:t> parameterization.</a:t>
            </a:r>
          </a:p>
          <a:p>
            <a:r>
              <a:rPr lang="en-US" dirty="0"/>
              <a:t>With a VRL and its bounding box that is parallel to query ray and samples point </a:t>
            </a:r>
            <a:r>
              <a:rPr lang="en-US" dirty="0" err="1"/>
              <a:t>u,v</a:t>
            </a:r>
            <a:r>
              <a:rPr lang="en-US" dirty="0"/>
              <a:t> respectively on ray query and VRL.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984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now simply rewrite our previous product into this ratio.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55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Terms cancel-out. </a:t>
                </a:r>
              </a:p>
              <a:p>
                <a:endParaRPr lang="en-US"/>
              </a:p>
              <a:p>
                <a:r>
                  <a:rPr lang="en-US"/>
                  <a:t>We need to maximize the remaining ratio.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First we will minimize the numerator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/>
                  <a:t> that is equal</a:t>
                </a:r>
                <a:r>
                  <a:rPr lang="en-US" baseline="0"/>
                  <a:t> to </a:t>
                </a:r>
                <a:r>
                  <a:rPr lang="en-US"/>
                  <a:t>the shortest distance</a:t>
                </a:r>
                <a:r>
                  <a:rPr lang="en-US" baseline="0"/>
                  <a:t> of </a:t>
                </a:r>
                <a:r>
                  <a:rPr lang="en-US"/>
                  <a:t>sample</a:t>
                </a:r>
                <a:r>
                  <a:rPr lang="en-US" baseline="0"/>
                  <a:t> v on VRL to query ray.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/>
                  <a:t>This minimum distance is equal to the minimum distance between the AABB and query ray.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This lead to the following configuration.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Terms cancel-out. </a:t>
                </a:r>
              </a:p>
              <a:p>
                <a:endParaRPr lang="en-US"/>
              </a:p>
              <a:p>
                <a:r>
                  <a:rPr lang="en-US"/>
                  <a:t>We need to maximize the remaining ratio.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First we will minimize the numerator </a:t>
                </a:r>
                <a:r>
                  <a:rPr lang="en-US" sz="1200" i="0">
                    <a:latin typeface="Cambria Math" panose="02040503050406030204" pitchFamily="18" charset="0"/>
                  </a:rPr>
                  <a:t>ℎ ̅</a:t>
                </a:r>
                <a:r>
                  <a:rPr lang="en-US"/>
                  <a:t> that is equal</a:t>
                </a:r>
                <a:r>
                  <a:rPr lang="en-US" baseline="0"/>
                  <a:t> to </a:t>
                </a:r>
                <a:r>
                  <a:rPr lang="en-US"/>
                  <a:t>the shortest distance</a:t>
                </a:r>
                <a:r>
                  <a:rPr lang="en-US" baseline="0"/>
                  <a:t> of </a:t>
                </a:r>
                <a:r>
                  <a:rPr lang="en-US"/>
                  <a:t>sample</a:t>
                </a:r>
                <a:r>
                  <a:rPr lang="en-US" baseline="0"/>
                  <a:t> v on VRL to query ray.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/>
                  <a:t>This minimum distance is equal to the minimum distance between the AABB and query ray.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This lead to the following configuration.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3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translate the VRL sample point to AABB corner for being at the shortest distance.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6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 need to maximize Theta.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7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Theta is maximum when projected </a:t>
            </a:r>
            <a:r>
              <a:rPr lang="en-US" dirty="0" err="1"/>
              <a:t>vrl</a:t>
            </a:r>
            <a:r>
              <a:rPr lang="en-US" dirty="0"/>
              <a:t> sample is at the middle of query ray.</a:t>
            </a:r>
          </a:p>
          <a:p>
            <a:r>
              <a:rPr lang="en-US" dirty="0"/>
              <a:t>Using this geometric configuration we can retrieve </a:t>
            </a:r>
            <a:r>
              <a:rPr lang="en-US" dirty="0" err="1"/>
              <a:t>Theta_max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16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finally our complete bound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88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final bound, You can observe that this bound is quite simple and cheap to evaluate as we need to only compute </a:t>
            </a:r>
            <a:r>
              <a:rPr lang="en-US" dirty="0" err="1"/>
              <a:t>h_min</a:t>
            </a:r>
            <a:r>
              <a:rPr lang="en-US" dirty="0"/>
              <a:t> (the most costly part)</a:t>
            </a:r>
          </a:p>
          <a:p>
            <a:endParaRPr lang="en-US" dirty="0"/>
          </a:p>
          <a:p>
            <a:r>
              <a:rPr lang="en-US" dirty="0"/>
              <a:t>Now the missing part is building an efficient </a:t>
            </a:r>
            <a:r>
              <a:rPr lang="en-US" dirty="0" err="1"/>
              <a:t>ligh</a:t>
            </a:r>
            <a:r>
              <a:rPr lang="en-US" dirty="0"/>
              <a:t> tree for VRL.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1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a good the light tree Is not trivial, it is even more true with VRL.</a:t>
            </a:r>
          </a:p>
          <a:p>
            <a:r>
              <a:rPr lang="en-US" dirty="0"/>
              <a:t>In comparison with VPL, VRL has 2 extra dimensions, direction and extend.</a:t>
            </a:r>
          </a:p>
          <a:p>
            <a:endParaRPr lang="en-US" dirty="0"/>
          </a:p>
          <a:p>
            <a:r>
              <a:rPr lang="en-US" dirty="0"/>
              <a:t>There are two major approaches for building light trees, agglomerative (bottom-up  clustering) and divisive (top-down).</a:t>
            </a:r>
          </a:p>
          <a:p>
            <a:r>
              <a:rPr lang="en-US" dirty="0"/>
              <a:t>We also use the agglomerative approach but we found it difficult to parallelize and did not scale well with high node overlapping due to geometric extend of VRL.</a:t>
            </a:r>
          </a:p>
          <a:p>
            <a:endParaRPr lang="en-US" dirty="0"/>
          </a:p>
          <a:p>
            <a:r>
              <a:rPr lang="en-US" dirty="0"/>
              <a:t>This motivated use to design an hybrid agglomerative algorithm that is fast and works well with VRL.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2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imagine a 2D scene with VRL list.</a:t>
            </a:r>
          </a:p>
          <a:p>
            <a:r>
              <a:rPr lang="en-US" dirty="0"/>
              <a:t>Each VRL has it is own AABB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Let’s consider the following scene where we have a sensor, and a participating medium.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a given pixel, we are interested to compute the amount of light that scatter from the participating media toward the direction OMEGA.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formally. We can formulate this problem as an integration problem where Li is the total incoming light at the point X U that scatter into the direction OMEGA. The other term T_R(u) express the attenuation due to the media absorption. Those quantities must integrated along the ray segment that cross the participating media.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additional integration along the ray is computationally intensive and we want to improve this part in our work.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first partitions the space by sorting VRLs along all principal directions before selecting according to a median split.</a:t>
            </a:r>
          </a:p>
          <a:p>
            <a:r>
              <a:rPr lang="en-US" dirty="0"/>
              <a:t>We chose the split that minimize bounding box overlap in the resulting children nodes.</a:t>
            </a:r>
          </a:p>
          <a:p>
            <a:r>
              <a:rPr lang="en-US" dirty="0"/>
              <a:t>We do this recursive subdivision scheme until we reach a target number of VRL.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170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build a light trees for each sub list using Walter agglomerative algorithm.</a:t>
            </a:r>
          </a:p>
          <a:p>
            <a:r>
              <a:rPr lang="en-US" dirty="0"/>
              <a:t>At this point we have a list of local mini trees.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52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build the final tree we use again the same agglomerative process with all local light tree as input node.</a:t>
            </a:r>
          </a:p>
          <a:p>
            <a:endParaRPr lang="en-US" dirty="0"/>
          </a:p>
          <a:p>
            <a:r>
              <a:rPr lang="en-US" dirty="0"/>
              <a:t>This generate a more spatially coherent light tree.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82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now see some results.</a:t>
            </a:r>
          </a:p>
          <a:p>
            <a:endParaRPr lang="en-US" dirty="0"/>
          </a:p>
          <a:p>
            <a:r>
              <a:rPr lang="en-US" dirty="0"/>
              <a:t>Those results are equal time comparison, with VRL, VPL LC.</a:t>
            </a:r>
          </a:p>
          <a:p>
            <a:r>
              <a:rPr lang="en-US" dirty="0"/>
              <a:t>We show two errors metrics. RMSE that sensitive to fireflies and SMAPE that is robust to fireflies.</a:t>
            </a:r>
          </a:p>
          <a:p>
            <a:r>
              <a:rPr lang="en-US" dirty="0"/>
              <a:t>And we only consider isotropic medium to medium interaction.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90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the staircase scene with equal time comparison.</a:t>
            </a:r>
          </a:p>
          <a:p>
            <a:r>
              <a:rPr lang="en-US" dirty="0"/>
              <a:t>There is one light at the top and a dense medium that produce a relatively smooth lighting.</a:t>
            </a:r>
          </a:p>
          <a:p>
            <a:endParaRPr lang="en-US" dirty="0"/>
          </a:p>
          <a:p>
            <a:r>
              <a:rPr lang="en-US" dirty="0"/>
              <a:t>A reference result is on the left and a VRL without LC on the right.</a:t>
            </a:r>
          </a:p>
          <a:p>
            <a:r>
              <a:rPr lang="en-US" dirty="0"/>
              <a:t>In the middle we have VPL and VRL both with LC.</a:t>
            </a:r>
          </a:p>
          <a:p>
            <a:endParaRPr lang="en-US" dirty="0"/>
          </a:p>
          <a:p>
            <a:r>
              <a:rPr lang="en-US" dirty="0"/>
              <a:t>RMSE is high for VPL LC compare to our method, this is due to the geometric term we have seen previously.</a:t>
            </a:r>
          </a:p>
          <a:p>
            <a:r>
              <a:rPr lang="en-US" dirty="0"/>
              <a:t>We do not clamp VPL contribution.</a:t>
            </a:r>
          </a:p>
          <a:p>
            <a:endParaRPr lang="en-US" dirty="0"/>
          </a:p>
          <a:p>
            <a:r>
              <a:rPr lang="en-US" dirty="0"/>
              <a:t>SMAPE is higher for VRL LC, this is mainly due to the smooth lighting in the scene.</a:t>
            </a:r>
          </a:p>
          <a:p>
            <a:endParaRPr lang="en-US" dirty="0"/>
          </a:p>
          <a:p>
            <a:r>
              <a:rPr lang="en-US" dirty="0"/>
              <a:t>Also Notice that our technique produce a 10 time “speed up” for VRL, from 10k to one thousand VRL.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//Symmetric mean absolute percentage error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935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have the </a:t>
            </a:r>
            <a:r>
              <a:rPr lang="en-US" dirty="0" err="1"/>
              <a:t>Veach</a:t>
            </a:r>
            <a:r>
              <a:rPr lang="en-US" dirty="0"/>
              <a:t> lamp scene with equal rendering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two lights that produce a sharper lighting than in previous result.</a:t>
            </a:r>
          </a:p>
          <a:p>
            <a:endParaRPr lang="en-US" dirty="0"/>
          </a:p>
          <a:p>
            <a:r>
              <a:rPr lang="en-US" dirty="0"/>
              <a:t>VRL without LC on the right.</a:t>
            </a:r>
          </a:p>
          <a:p>
            <a:r>
              <a:rPr lang="en-US" dirty="0"/>
              <a:t>On the left we have VPL and VRL both with LC.</a:t>
            </a:r>
          </a:p>
          <a:p>
            <a:endParaRPr lang="en-US" dirty="0"/>
          </a:p>
          <a:p>
            <a:r>
              <a:rPr lang="en-US" dirty="0"/>
              <a:t>We can see that both RMSE and SMAPE are lower with out technique.</a:t>
            </a:r>
          </a:p>
          <a:p>
            <a:r>
              <a:rPr lang="en-US" dirty="0"/>
              <a:t>This is due to the sharp lighting effect that are difficult to capture by VPL because the sampling on the sensor ray are independent of the light distribution. </a:t>
            </a:r>
          </a:p>
          <a:p>
            <a:r>
              <a:rPr lang="en-US" dirty="0"/>
              <a:t>Our scalable technique is able to sample higher density that lead to less variance.</a:t>
            </a:r>
          </a:p>
          <a:p>
            <a:endParaRPr lang="en-US" dirty="0"/>
          </a:p>
          <a:p>
            <a:r>
              <a:rPr lang="en-US" dirty="0"/>
              <a:t>Notice we also have a 10x speedup for VRL.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6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graphic shows the relative speedup between the scalable technique VRL and VPL.</a:t>
            </a:r>
          </a:p>
          <a:p>
            <a:r>
              <a:rPr lang="en-US" dirty="0"/>
              <a:t>On the left we can see that our technique speedup increases when more VRLs are contained in the light tree but cannot achieve the same sublinear scaling as VPL.</a:t>
            </a:r>
          </a:p>
          <a:p>
            <a:r>
              <a:rPr lang="en-US" dirty="0"/>
              <a:t>This is mainly due to the AABB overlapping with VRL.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04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summarize our contribution,</a:t>
            </a:r>
          </a:p>
          <a:p>
            <a:r>
              <a:rPr lang="en-US" dirty="0"/>
              <a:t>We have a new </a:t>
            </a:r>
            <a:r>
              <a:rPr lang="en-US" dirty="0" err="1"/>
              <a:t>lightcuts</a:t>
            </a:r>
            <a:r>
              <a:rPr lang="en-US" dirty="0"/>
              <a:t> technique for medium and VRL </a:t>
            </a:r>
          </a:p>
          <a:p>
            <a:r>
              <a:rPr lang="en-US" dirty="0"/>
              <a:t>An efficient light tree building</a:t>
            </a:r>
          </a:p>
          <a:p>
            <a:r>
              <a:rPr lang="en-US" dirty="0"/>
              <a:t>A 10x time speedup compared to classic VRL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36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7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estimate this integral it already exists many specialized techniques.</a:t>
            </a:r>
          </a:p>
          <a:p>
            <a:r>
              <a:rPr lang="en-US"/>
              <a:t>We can regroup them roughly into 3 class of methods. </a:t>
            </a:r>
          </a:p>
          <a:p>
            <a:r>
              <a:rPr lang="en-US"/>
              <a:t>The first group is about path-based techniques where each path are constructed incrementally and independently for each pixel.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second group is using density estimation which represents light particles as point, beam or higher primitive like planes.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7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Finally, the last category is the many light methods which compute the indirect lighting by using many indirect virtual light sources. </a:t>
            </a:r>
            <a:br>
              <a:rPr lang="en-US"/>
            </a:br>
            <a:br>
              <a:rPr lang="en-US"/>
            </a:br>
            <a:r>
              <a:rPr lang="en-US"/>
              <a:t>Similarly to density estimation techniques it exists different shape for the virtual light source like: point, blurred point, line and again higher-order geometric primitives. </a:t>
            </a:r>
            <a:br>
              <a:rPr lang="en-US"/>
            </a:br>
            <a:br>
              <a:rPr lang="en-US"/>
            </a:br>
            <a:r>
              <a:rPr lang="en-US"/>
              <a:t>In this work, we focus to use the virtual ray light as it is an efficient technique to render participating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8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Many-light techniques have been originally introduced in “instant radiosity” by Keller and colleague in 1997 (nineteen ninety seven).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core idea is to simplify the complex light transport problem as a sum of direct illumination coming from many virtual lights.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rendering technique is a bidirectional algorithm that runs in two stages.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first stage is a light tracing pass that generate light sub-path starting from emitter, then it deposit so-called Virtual Lights at scattered interactions.</a:t>
            </a:r>
          </a:p>
          <a:p>
            <a:r>
              <a:rPr lang="en-US"/>
              <a:t>The second stage computes the total incoming radiance for each pixel by simply accumulating the direct illumination contribution from each virtual lights.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Let see what is the contribution of this particular VL.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 virtual light is a point, the technique is usually called virtual point light.</a:t>
            </a:r>
            <a:br>
              <a:rPr lang="en-US"/>
            </a:br>
            <a:r>
              <a:rPr lang="en-US"/>
              <a:t>Here, we have a virtual point light y and we gather its contribution at the gather location x u. </a:t>
            </a:r>
            <a:br>
              <a:rPr lang="en-US"/>
            </a:br>
            <a:br>
              <a:rPr lang="en-US"/>
            </a:br>
            <a:r>
              <a:rPr lang="en-US"/>
              <a:t>We will not explain fully all the term to compute this contribution. You just need to be aware that it exists:</a:t>
            </a:r>
          </a:p>
          <a:p>
            <a:r>
              <a:rPr lang="en-US"/>
              <a:t>A Term P(x u) which represent the probability of sampling position x u along view direction</a:t>
            </a:r>
          </a:p>
          <a:p>
            <a:r>
              <a:rPr lang="en-US"/>
              <a:t>And another term that is the squared distance between y and x u which is for the geometry term.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655B9-8AE7-450B-A278-BD3BDC2A8D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7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B3CA-C531-440D-AC53-EA2AF08F8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3E267-6785-4856-B2DA-4E6065BED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C1833-763B-477F-B3E5-248F589E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5F3-1A75-4563-8927-0F0BE7622203}" type="datetime1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EA636-B42E-44EC-9E18-D445A098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48A13F-35EC-4AED-A7C4-EFE39D41EC7B}"/>
              </a:ext>
            </a:extLst>
          </p:cNvPr>
          <p:cNvSpPr txBox="1">
            <a:spLocks/>
          </p:cNvSpPr>
          <p:nvPr userDrawn="1"/>
        </p:nvSpPr>
        <p:spPr>
          <a:xfrm>
            <a:off x="9188450" y="20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2DCEA-4E6B-46B0-8795-6DA7A172C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4160-CEE6-4B84-AFBF-4DFA69FD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729C9-3990-4938-9806-1AE156767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A7AED-0B52-409B-9FA2-46CEA319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AFEC-C5AF-4169-8834-FD9D392B4474}" type="datetime1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552-4A96-4AC9-9411-935DC45F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6CF-F3BE-4E47-93BF-F63CFB29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CEA-4E6B-46B0-8795-6DA7A172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1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52490D-CE5F-4BF2-9DBA-BB158F23F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B0A0A-4943-407E-86BE-AB1379DB6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4155-4F3E-4A9C-8B90-B1C9909B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8A45-7D4E-4C03-951B-2A511DD6C520}" type="datetime1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61431-7359-4C5E-877E-6B90E120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2B7A-E3FD-414B-9B87-A0CDE81D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CEA-4E6B-46B0-8795-6DA7A172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9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A272-0D22-4E12-BD67-94DCC0D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52475"/>
          </a:xfrm>
        </p:spPr>
        <p:txBody>
          <a:bodyPr>
            <a:normAutofit/>
          </a:bodyPr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1541A-2367-47F4-9E97-47E079E6B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492F4-C5BE-4BB8-8253-6B08BE38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CB2F2A1-3B86-4E65-8CB2-7EF0D03D320D}" type="datetime1">
              <a:rPr lang="en-US" smtClean="0"/>
              <a:t>7/19/2019</a:t>
            </a:fld>
            <a:endParaRPr lang="en-US"/>
          </a:p>
        </p:txBody>
      </p:sp>
      <p:sp>
        <p:nvSpPr>
          <p:cNvPr id="14" name="Shape 20">
            <a:extLst>
              <a:ext uri="{FF2B5EF4-FFF2-40B4-BE49-F238E27FC236}">
                <a16:creationId xmlns:a16="http://schemas.microsoft.com/office/drawing/2014/main" id="{9E8EA02C-9DDB-4534-9C7A-B5B5BB68ADDB}"/>
              </a:ext>
            </a:extLst>
          </p:cNvPr>
          <p:cNvSpPr/>
          <p:nvPr userDrawn="1"/>
        </p:nvSpPr>
        <p:spPr>
          <a:xfrm flipV="1">
            <a:off x="0" y="889000"/>
            <a:ext cx="12192000" cy="0"/>
          </a:xfrm>
          <a:prstGeom prst="line">
            <a:avLst/>
          </a:prstGeom>
          <a:solidFill>
            <a:srgbClr val="000000"/>
          </a:solidFill>
          <a:ln w="25400">
            <a:solidFill>
              <a:srgbClr val="F2F1F3"/>
            </a:solidFill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081D218-E91E-46DD-9DDC-86CB536E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49"/>
            <a:ext cx="4114800" cy="34213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789C5A-BA54-4B46-A5DC-45B30159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450" y="209550"/>
            <a:ext cx="2743200" cy="365125"/>
          </a:xfrm>
        </p:spPr>
        <p:txBody>
          <a:bodyPr/>
          <a:lstStyle/>
          <a:p>
            <a:fld id="{ADA2DCEA-4E6B-46B0-8795-6DA7A172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9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DCFD-077F-4168-97DB-2B320BB7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19F7B-2309-43E4-8504-9FA5CD5DE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8A09F-569B-4915-A0E6-F649B71E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7491-4E6F-48F5-817B-FA2FB7F9B9F0}" type="datetime1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C9C2A-D584-44D0-971F-3ED9F606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65334-A6C2-4F38-82C4-B6D6C8AE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450" y="209550"/>
            <a:ext cx="2743200" cy="365125"/>
          </a:xfrm>
        </p:spPr>
        <p:txBody>
          <a:bodyPr/>
          <a:lstStyle>
            <a:lvl1pPr>
              <a:defRPr sz="2400" b="1"/>
            </a:lvl1pPr>
          </a:lstStyle>
          <a:p>
            <a:fld id="{ADA2DCEA-4E6B-46B0-8795-6DA7A172C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43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79D9-AF14-40EE-8EE3-422BD46A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D6B19-3752-4CDD-B6B8-3D7097FAB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9185B-5A9D-46C7-9D2D-F7F131E63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CFAF8-8433-420E-AF0B-12E96EFE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8347-3F08-42EC-A50C-35C14B56CB1D}" type="datetime1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DFF29-D508-4800-A7E4-A8139C37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03109FC-434A-405F-B7EE-6A4E0C1D8E8B}"/>
              </a:ext>
            </a:extLst>
          </p:cNvPr>
          <p:cNvSpPr txBox="1">
            <a:spLocks/>
          </p:cNvSpPr>
          <p:nvPr userDrawn="1"/>
        </p:nvSpPr>
        <p:spPr>
          <a:xfrm>
            <a:off x="9188450" y="20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2DCEA-4E6B-46B0-8795-6DA7A172C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4932-F3BD-49F3-A99C-2486C820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5A1C0-BED6-4E51-B5C4-1DA8D1B4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71BF6-6624-4FE9-B6F0-BD863B739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A094F-BDB4-443C-92FE-77A43A41C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A82CB-5AB0-46FA-BF91-92CFA8886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027CC-BC5C-412A-8338-299EC8D0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C43-5DCE-45FB-86EB-DB4BCC978797}" type="datetime1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3864AD-4335-4C82-9592-78DAA2A8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4DCA72-D890-400A-9532-DA2551B841B1}"/>
              </a:ext>
            </a:extLst>
          </p:cNvPr>
          <p:cNvSpPr txBox="1">
            <a:spLocks/>
          </p:cNvSpPr>
          <p:nvPr userDrawn="1"/>
        </p:nvSpPr>
        <p:spPr>
          <a:xfrm>
            <a:off x="9188450" y="20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2DCEA-4E6B-46B0-8795-6DA7A172C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65B3-0643-4F5E-84FA-A7FBA4D5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FF5BB-4F79-4FC0-80B8-E9C7333F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B0B-F8D5-4B5B-94B4-A9A1EC731FEF}" type="datetime1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D919C-1A45-483B-854A-EE493C78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B6DB7-334D-4018-BCBC-263A7E502EB9}"/>
              </a:ext>
            </a:extLst>
          </p:cNvPr>
          <p:cNvSpPr txBox="1">
            <a:spLocks/>
          </p:cNvSpPr>
          <p:nvPr userDrawn="1"/>
        </p:nvSpPr>
        <p:spPr>
          <a:xfrm>
            <a:off x="9188450" y="20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2DCEA-4E6B-46B0-8795-6DA7A172C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1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F75347-9B94-4922-A3D4-EDE561C4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ECD-A68D-48D8-B185-18EB9C02836C}" type="datetime1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BAAB9-8996-4311-83B5-699B4BE0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1AAB18-E757-4FF0-B794-8365471F0B18}"/>
              </a:ext>
            </a:extLst>
          </p:cNvPr>
          <p:cNvSpPr txBox="1">
            <a:spLocks/>
          </p:cNvSpPr>
          <p:nvPr userDrawn="1"/>
        </p:nvSpPr>
        <p:spPr>
          <a:xfrm>
            <a:off x="9188450" y="20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2DCEA-4E6B-46B0-8795-6DA7A172C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CA17-A612-4ACE-92EE-D3DFEA71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E49E3-690A-4AAA-B2FA-494AB7B6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D69FC-7BC8-4EAD-B010-81123A4E4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47334-A60C-458B-B3DA-080A5E56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D495-2F95-4F7E-8A16-8DF01D44372E}" type="datetime1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85B7A-9BB8-4836-A94C-CF2DA00F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8134F1-319F-4CFC-90E9-903E84EC9CD3}"/>
              </a:ext>
            </a:extLst>
          </p:cNvPr>
          <p:cNvSpPr txBox="1">
            <a:spLocks/>
          </p:cNvSpPr>
          <p:nvPr userDrawn="1"/>
        </p:nvSpPr>
        <p:spPr>
          <a:xfrm>
            <a:off x="9188450" y="20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2DCEA-4E6B-46B0-8795-6DA7A172C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2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C920-65C7-4F4F-A88B-8ED2B04E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BA3D0-133B-4319-89BB-3CA95E4D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9CA15-008F-49DE-92E4-E6CF0B5D3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59508-7E85-4F6F-80EB-82BD1DF8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F27C-68E2-480C-A3F2-36427D818867}" type="datetime1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587E8-D2FC-4806-B995-128843C7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F3D599-67F3-498E-A54B-1DD7D982F87B}"/>
              </a:ext>
            </a:extLst>
          </p:cNvPr>
          <p:cNvSpPr txBox="1">
            <a:spLocks/>
          </p:cNvSpPr>
          <p:nvPr userDrawn="1"/>
        </p:nvSpPr>
        <p:spPr>
          <a:xfrm>
            <a:off x="9188450" y="20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2DCEA-4E6B-46B0-8795-6DA7A172C5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6EF10-7B06-47DC-A4ED-8107D744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A7F29-D339-4F99-B1BE-7AE83238E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1D4C7-1059-4194-90DF-55882000D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A1E8D-2B67-42B5-8112-62A98CA1F3C1}" type="datetime1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5D707-29A6-4FC0-9164-CB80FE6F9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E0542-C901-41F9-8674-631D23741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DCEA-4E6B-46B0-8795-6DA7A172C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image" Target="../media/image25.sv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3.svg"/><Relationship Id="rId4" Type="http://schemas.openxmlformats.org/officeDocument/2006/relationships/image" Target="../media/image6.sv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23.sv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1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1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1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1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9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98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3.sv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25.sv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1E4E-904F-463A-A82D-AB4A152F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385" y="1406748"/>
            <a:ext cx="10515600" cy="2852737"/>
          </a:xfrm>
        </p:spPr>
        <p:txBody>
          <a:bodyPr anchor="ctr"/>
          <a:lstStyle/>
          <a:p>
            <a:pPr algn="ctr"/>
            <a:r>
              <a:rPr lang="en-US"/>
              <a:t>Scalable Virtual Ray Lights Rendering for Participating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F6765-9594-41FD-9A87-A90BFB37C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833" y="4061011"/>
            <a:ext cx="11398103" cy="183016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6000"/>
              <a:t>Nicolas Vibert        Adrien </a:t>
            </a:r>
            <a:r>
              <a:rPr lang="en-US" sz="6000" err="1"/>
              <a:t>Gruson</a:t>
            </a:r>
            <a:r>
              <a:rPr lang="en-US" sz="6000"/>
              <a:t>         Heine </a:t>
            </a:r>
            <a:r>
              <a:rPr lang="en-US" sz="6000" err="1"/>
              <a:t>Stokholm</a:t>
            </a:r>
            <a:r>
              <a:rPr lang="en-US" sz="6000"/>
              <a:t>      Troels Mortensen      </a:t>
            </a:r>
          </a:p>
          <a:p>
            <a:pPr algn="ctr"/>
            <a:r>
              <a:rPr lang="en-US" sz="6000"/>
              <a:t>Wojciech Jarosz     </a:t>
            </a:r>
            <a:r>
              <a:rPr lang="en-US" sz="6000">
                <a:sym typeface="Helvetica"/>
              </a:rPr>
              <a:t>Toshiya Hachisuka</a:t>
            </a:r>
            <a:r>
              <a:rPr lang="en-US" sz="6000"/>
              <a:t>      </a:t>
            </a:r>
            <a:r>
              <a:rPr lang="en-US" sz="6000">
                <a:sym typeface="Helvetica"/>
              </a:rPr>
              <a:t>Derek </a:t>
            </a:r>
            <a:r>
              <a:rPr lang="en-US" sz="6000" err="1">
                <a:sym typeface="Helvetica"/>
              </a:rPr>
              <a:t>Nowrouzezahrai</a:t>
            </a:r>
            <a:endParaRPr lang="en-US" sz="6000">
              <a:sym typeface="Helvetica"/>
            </a:endParaRPr>
          </a:p>
          <a:p>
            <a:pPr algn="ctr"/>
            <a:endParaRPr lang="en-US">
              <a:sym typeface="Helvetica"/>
            </a:endParaRPr>
          </a:p>
          <a:p>
            <a:pPr algn="ctr"/>
            <a:r>
              <a:rPr lang="en-US" sz="4200"/>
              <a:t>McGill University      </a:t>
            </a:r>
            <a:r>
              <a:rPr lang="en-US" sz="4200" err="1"/>
              <a:t>Luxion</a:t>
            </a:r>
            <a:r>
              <a:rPr lang="en-US" sz="4200"/>
              <a:t>      VIA University College      Dartmouth College      The University of Tokyo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7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EA3DC95-B273-4B05-AA98-4A15A70D3D6B}"/>
                  </a:ext>
                </a:extLst>
              </p:cNvPr>
              <p:cNvSpPr/>
              <p:nvPr/>
            </p:nvSpPr>
            <p:spPr>
              <a:xfrm>
                <a:off x="6453083" y="3501365"/>
                <a:ext cx="5470733" cy="1435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𝑉𝑃𝐿</m:t>
                          </m:r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𝑉𝑃𝐿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/>
              </a:p>
              <a:p>
                <a:r>
                  <a:rPr lang="en-US" sz="2800"/>
                  <a:t>\	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EA3DC95-B273-4B05-AA98-4A15A70D3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83" y="3501365"/>
                <a:ext cx="5470733" cy="1435842"/>
              </a:xfrm>
              <a:prstGeom prst="rect">
                <a:avLst/>
              </a:prstGeom>
              <a:blipFill>
                <a:blip r:embed="rId3"/>
                <a:stretch>
                  <a:fillRect l="-2341" b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1C7FB36-3A1C-4430-8986-1CCD5A5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MANY 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3065D-354B-4FDC-B815-0A10E74E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BEE506B0-20E8-4DE0-8FAA-1E3A9AB0FE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0649" y="479402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BEE506B0-20E8-4DE0-8FAA-1E3A9AB0F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49" y="4794027"/>
                <a:ext cx="10515600" cy="4351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368D67B-DEEE-4CB7-BA4A-F107F01FEA5C}"/>
              </a:ext>
            </a:extLst>
          </p:cNvPr>
          <p:cNvSpPr/>
          <p:nvPr/>
        </p:nvSpPr>
        <p:spPr>
          <a:xfrm>
            <a:off x="8594615" y="4744807"/>
            <a:ext cx="1579991" cy="1124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AA31C9-55B1-4FFF-86A4-92048E950E46}"/>
              </a:ext>
            </a:extLst>
          </p:cNvPr>
          <p:cNvGrpSpPr/>
          <p:nvPr/>
        </p:nvGrpSpPr>
        <p:grpSpPr>
          <a:xfrm>
            <a:off x="1015999" y="2289915"/>
            <a:ext cx="5981701" cy="3768446"/>
            <a:chOff x="2768599" y="1728291"/>
            <a:chExt cx="5981701" cy="37684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1F9684D-1AB8-409E-900B-142E0F124F92}"/>
                </a:ext>
              </a:extLst>
            </p:cNvPr>
            <p:cNvGrpSpPr/>
            <p:nvPr/>
          </p:nvGrpSpPr>
          <p:grpSpPr>
            <a:xfrm>
              <a:off x="2768599" y="1728291"/>
              <a:ext cx="5981701" cy="3768446"/>
              <a:chOff x="2768599" y="1728291"/>
              <a:chExt cx="5981701" cy="3768446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DC07E0E0-CB44-4684-9FC0-4FBCFE526A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768599" y="1728291"/>
                <a:ext cx="5981701" cy="3768446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93A7EA8-A20D-4636-8986-BEBF1C08EA40}"/>
                  </a:ext>
                </a:extLst>
              </p:cNvPr>
              <p:cNvGrpSpPr/>
              <p:nvPr/>
            </p:nvGrpSpPr>
            <p:grpSpPr>
              <a:xfrm>
                <a:off x="3527611" y="1776520"/>
                <a:ext cx="4114722" cy="3013843"/>
                <a:chOff x="744689" y="1718185"/>
                <a:chExt cx="4114722" cy="3013843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BF3CE38-7E72-42B1-B45F-5DA17E40EA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31995" y="2592249"/>
                  <a:ext cx="420523" cy="180401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025D795D-8DE4-4A3F-9181-44FBECC682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49092" y="4407377"/>
                  <a:ext cx="3124119" cy="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0AA3D949-F4F9-4E74-A71F-ADDAEF1B520A}"/>
                    </a:ext>
                  </a:extLst>
                </p:cNvPr>
                <p:cNvSpPr/>
                <p:nvPr/>
              </p:nvSpPr>
              <p:spPr>
                <a:xfrm>
                  <a:off x="4722954" y="4331586"/>
                  <a:ext cx="136457" cy="156053"/>
                </a:xfrm>
                <a:custGeom>
                  <a:avLst/>
                  <a:gdLst>
                    <a:gd name="connsiteX0" fmla="*/ 60919 w 72117"/>
                    <a:gd name="connsiteY0" fmla="*/ 24766 h 72091"/>
                    <a:gd name="connsiteX1" fmla="*/ 47512 w 72117"/>
                    <a:gd name="connsiteY1" fmla="*/ 60896 h 72091"/>
                    <a:gd name="connsiteX2" fmla="*/ 11369 w 72117"/>
                    <a:gd name="connsiteY2" fmla="*/ 47495 h 72091"/>
                    <a:gd name="connsiteX3" fmla="*/ 24775 w 72117"/>
                    <a:gd name="connsiteY3" fmla="*/ 11365 h 72091"/>
                    <a:gd name="connsiteX4" fmla="*/ 60919 w 72117"/>
                    <a:gd name="connsiteY4" fmla="*/ 24766 h 72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17" h="72091">
                      <a:moveTo>
                        <a:pt x="60919" y="24766"/>
                      </a:moveTo>
                      <a:cubicBezTo>
                        <a:pt x="67197" y="38443"/>
                        <a:pt x="61195" y="54619"/>
                        <a:pt x="47512" y="60896"/>
                      </a:cubicBezTo>
                      <a:cubicBezTo>
                        <a:pt x="33830" y="67172"/>
                        <a:pt x="17647" y="61172"/>
                        <a:pt x="11369" y="47495"/>
                      </a:cubicBezTo>
                      <a:cubicBezTo>
                        <a:pt x="5090" y="33817"/>
                        <a:pt x="11092" y="17641"/>
                        <a:pt x="24775" y="11365"/>
                      </a:cubicBezTo>
                      <a:cubicBezTo>
                        <a:pt x="38458" y="5088"/>
                        <a:pt x="54640" y="11088"/>
                        <a:pt x="60919" y="24766"/>
                      </a:cubicBezTo>
                      <a:close/>
                    </a:path>
                  </a:pathLst>
                </a:custGeom>
                <a:solidFill>
                  <a:srgbClr val="4E9A06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CB0643A-0F5E-4B65-9533-3CFAEF8B9E8B}"/>
                    </a:ext>
                  </a:extLst>
                </p:cNvPr>
                <p:cNvSpPr/>
                <p:nvPr/>
              </p:nvSpPr>
              <p:spPr>
                <a:xfrm>
                  <a:off x="3563030" y="4316777"/>
                  <a:ext cx="136457" cy="156053"/>
                </a:xfrm>
                <a:custGeom>
                  <a:avLst/>
                  <a:gdLst>
                    <a:gd name="connsiteX0" fmla="*/ 60919 w 72117"/>
                    <a:gd name="connsiteY0" fmla="*/ 24766 h 72091"/>
                    <a:gd name="connsiteX1" fmla="*/ 47512 w 72117"/>
                    <a:gd name="connsiteY1" fmla="*/ 60896 h 72091"/>
                    <a:gd name="connsiteX2" fmla="*/ 11369 w 72117"/>
                    <a:gd name="connsiteY2" fmla="*/ 47495 h 72091"/>
                    <a:gd name="connsiteX3" fmla="*/ 24775 w 72117"/>
                    <a:gd name="connsiteY3" fmla="*/ 11365 h 72091"/>
                    <a:gd name="connsiteX4" fmla="*/ 60919 w 72117"/>
                    <a:gd name="connsiteY4" fmla="*/ 24766 h 72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17" h="72091">
                      <a:moveTo>
                        <a:pt x="60919" y="24766"/>
                      </a:moveTo>
                      <a:cubicBezTo>
                        <a:pt x="67197" y="38443"/>
                        <a:pt x="61195" y="54619"/>
                        <a:pt x="47512" y="60896"/>
                      </a:cubicBezTo>
                      <a:cubicBezTo>
                        <a:pt x="33830" y="67172"/>
                        <a:pt x="17647" y="61172"/>
                        <a:pt x="11369" y="47495"/>
                      </a:cubicBezTo>
                      <a:cubicBezTo>
                        <a:pt x="5090" y="33817"/>
                        <a:pt x="11092" y="17641"/>
                        <a:pt x="24775" y="11365"/>
                      </a:cubicBezTo>
                      <a:cubicBezTo>
                        <a:pt x="38458" y="5088"/>
                        <a:pt x="54640" y="11088"/>
                        <a:pt x="60919" y="24766"/>
                      </a:cubicBezTo>
                      <a:close/>
                    </a:path>
                  </a:pathLst>
                </a:custGeom>
                <a:solidFill>
                  <a:srgbClr val="4E9A06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BBF18A12-521C-49FC-905E-4B5F79A8EBA1}"/>
                    </a:ext>
                  </a:extLst>
                </p:cNvPr>
                <p:cNvGrpSpPr/>
                <p:nvPr/>
              </p:nvGrpSpPr>
              <p:grpSpPr>
                <a:xfrm>
                  <a:off x="744689" y="4086282"/>
                  <a:ext cx="667019" cy="620999"/>
                  <a:chOff x="5593254" y="3385502"/>
                  <a:chExt cx="825270" cy="741689"/>
                </a:xfrm>
              </p:grpSpPr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D2F4F045-16C0-4675-A59D-48146E28CAEC}"/>
                      </a:ext>
                    </a:extLst>
                  </p:cNvPr>
                  <p:cNvSpPr/>
                  <p:nvPr/>
                </p:nvSpPr>
                <p:spPr>
                  <a:xfrm rot="20136166">
                    <a:off x="5593254" y="3385502"/>
                    <a:ext cx="825270" cy="741689"/>
                  </a:xfrm>
                  <a:custGeom>
                    <a:avLst/>
                    <a:gdLst>
                      <a:gd name="connsiteX0" fmla="*/ 423523 w 825270"/>
                      <a:gd name="connsiteY0" fmla="*/ 743225 h 741689"/>
                      <a:gd name="connsiteX1" fmla="*/ 750464 w 825270"/>
                      <a:gd name="connsiteY1" fmla="*/ 515765 h 741689"/>
                      <a:gd name="connsiteX2" fmla="*/ 817656 w 825270"/>
                      <a:gd name="connsiteY2" fmla="*/ 167675 h 741689"/>
                      <a:gd name="connsiteX3" fmla="*/ 19966 w 825270"/>
                      <a:gd name="connsiteY3" fmla="*/ 19867 h 741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5270" h="741689">
                        <a:moveTo>
                          <a:pt x="423523" y="743225"/>
                        </a:moveTo>
                        <a:cubicBezTo>
                          <a:pt x="423523" y="743225"/>
                          <a:pt x="622999" y="703572"/>
                          <a:pt x="750464" y="515765"/>
                        </a:cubicBezTo>
                        <a:cubicBezTo>
                          <a:pt x="877901" y="327959"/>
                          <a:pt x="817656" y="167675"/>
                          <a:pt x="817656" y="167675"/>
                        </a:cubicBezTo>
                        <a:lnTo>
                          <a:pt x="19966" y="19867"/>
                        </a:lnTo>
                        <a:close/>
                      </a:path>
                    </a:pathLst>
                  </a:custGeom>
                  <a:solidFill>
                    <a:srgbClr val="D3D7CF"/>
                  </a:solidFill>
                  <a:ln w="2857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55106230-BBD0-4872-AB05-BA1ECF57E6BB}"/>
                      </a:ext>
                    </a:extLst>
                  </p:cNvPr>
                  <p:cNvSpPr/>
                  <p:nvPr/>
                </p:nvSpPr>
                <p:spPr>
                  <a:xfrm rot="20136166">
                    <a:off x="5985576" y="3490000"/>
                    <a:ext cx="399324" cy="476800"/>
                  </a:xfrm>
                  <a:custGeom>
                    <a:avLst/>
                    <a:gdLst>
                      <a:gd name="connsiteX0" fmla="*/ 271437 w 399324"/>
                      <a:gd name="connsiteY0" fmla="*/ 318202 h 476800"/>
                      <a:gd name="connsiteX1" fmla="*/ 84356 w 399324"/>
                      <a:gd name="connsiteY1" fmla="*/ 381366 h 476800"/>
                      <a:gd name="connsiteX2" fmla="*/ 136787 w 399324"/>
                      <a:gd name="connsiteY2" fmla="*/ 161493 h 476800"/>
                      <a:gd name="connsiteX3" fmla="*/ 323867 w 399324"/>
                      <a:gd name="connsiteY3" fmla="*/ 98328 h 476800"/>
                      <a:gd name="connsiteX4" fmla="*/ 271437 w 399324"/>
                      <a:gd name="connsiteY4" fmla="*/ 318202 h 47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324" h="476800">
                        <a:moveTo>
                          <a:pt x="271437" y="318202"/>
                        </a:moveTo>
                        <a:cubicBezTo>
                          <a:pt x="205298" y="396361"/>
                          <a:pt x="121539" y="424641"/>
                          <a:pt x="84356" y="381366"/>
                        </a:cubicBezTo>
                        <a:cubicBezTo>
                          <a:pt x="47174" y="338093"/>
                          <a:pt x="70648" y="239651"/>
                          <a:pt x="136787" y="161493"/>
                        </a:cubicBezTo>
                        <a:cubicBezTo>
                          <a:pt x="202926" y="83334"/>
                          <a:pt x="286684" y="55053"/>
                          <a:pt x="323867" y="98328"/>
                        </a:cubicBezTo>
                        <a:cubicBezTo>
                          <a:pt x="361049" y="141602"/>
                          <a:pt x="337576" y="240043"/>
                          <a:pt x="271437" y="3182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8575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2C0A2EEE-2122-48BA-A35C-FB3982C166F0}"/>
                      </a:ext>
                    </a:extLst>
                  </p:cNvPr>
                  <p:cNvSpPr/>
                  <p:nvPr/>
                </p:nvSpPr>
                <p:spPr>
                  <a:xfrm rot="20136166">
                    <a:off x="6098249" y="3634469"/>
                    <a:ext cx="212973" cy="211911"/>
                  </a:xfrm>
                  <a:custGeom>
                    <a:avLst/>
                    <a:gdLst>
                      <a:gd name="connsiteX0" fmla="*/ 167318 w 212972"/>
                      <a:gd name="connsiteY0" fmla="*/ 141083 h 211911"/>
                      <a:gd name="connsiteX1" fmla="*/ 78832 w 212972"/>
                      <a:gd name="connsiteY1" fmla="*/ 184837 h 211911"/>
                      <a:gd name="connsiteX2" fmla="*/ 51954 w 212972"/>
                      <a:gd name="connsiteY2" fmla="*/ 90227 h 211911"/>
                      <a:gd name="connsiteX3" fmla="*/ 140440 w 212972"/>
                      <a:gd name="connsiteY3" fmla="*/ 46472 h 211911"/>
                      <a:gd name="connsiteX4" fmla="*/ 167318 w 212972"/>
                      <a:gd name="connsiteY4" fmla="*/ 141083 h 211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972" h="211911">
                        <a:moveTo>
                          <a:pt x="167318" y="141083"/>
                        </a:moveTo>
                        <a:cubicBezTo>
                          <a:pt x="150306" y="179291"/>
                          <a:pt x="110689" y="198880"/>
                          <a:pt x="78832" y="184837"/>
                        </a:cubicBezTo>
                        <a:cubicBezTo>
                          <a:pt x="46975" y="170794"/>
                          <a:pt x="34941" y="128435"/>
                          <a:pt x="51954" y="90227"/>
                        </a:cubicBezTo>
                        <a:cubicBezTo>
                          <a:pt x="68966" y="52018"/>
                          <a:pt x="108583" y="32429"/>
                          <a:pt x="140440" y="46472"/>
                        </a:cubicBezTo>
                        <a:cubicBezTo>
                          <a:pt x="172297" y="60516"/>
                          <a:pt x="184331" y="102874"/>
                          <a:pt x="167318" y="1410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08B1A855-CF3C-418A-B05D-1A6DD12830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88928" y="4362696"/>
                      <a:ext cx="25308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08B1A855-CF3C-418A-B05D-1A6DD12830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88928" y="4362696"/>
                      <a:ext cx="253083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8571" r="-45238" b="-98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143BCFA-03EC-4917-B84D-A6D30F60157A}"/>
                    </a:ext>
                  </a:extLst>
                </p:cNvPr>
                <p:cNvSpPr/>
                <p:nvPr/>
              </p:nvSpPr>
              <p:spPr>
                <a:xfrm>
                  <a:off x="1550229" y="4339187"/>
                  <a:ext cx="136457" cy="156053"/>
                </a:xfrm>
                <a:custGeom>
                  <a:avLst/>
                  <a:gdLst>
                    <a:gd name="connsiteX0" fmla="*/ 60919 w 72117"/>
                    <a:gd name="connsiteY0" fmla="*/ 24766 h 72091"/>
                    <a:gd name="connsiteX1" fmla="*/ 47512 w 72117"/>
                    <a:gd name="connsiteY1" fmla="*/ 60896 h 72091"/>
                    <a:gd name="connsiteX2" fmla="*/ 11369 w 72117"/>
                    <a:gd name="connsiteY2" fmla="*/ 47495 h 72091"/>
                    <a:gd name="connsiteX3" fmla="*/ 24775 w 72117"/>
                    <a:gd name="connsiteY3" fmla="*/ 11365 h 72091"/>
                    <a:gd name="connsiteX4" fmla="*/ 60919 w 72117"/>
                    <a:gd name="connsiteY4" fmla="*/ 24766 h 72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17" h="72091">
                      <a:moveTo>
                        <a:pt x="60919" y="24766"/>
                      </a:moveTo>
                      <a:cubicBezTo>
                        <a:pt x="67197" y="38443"/>
                        <a:pt x="61195" y="54619"/>
                        <a:pt x="47512" y="60896"/>
                      </a:cubicBezTo>
                      <a:cubicBezTo>
                        <a:pt x="33830" y="67172"/>
                        <a:pt x="17647" y="61172"/>
                        <a:pt x="11369" y="47495"/>
                      </a:cubicBezTo>
                      <a:cubicBezTo>
                        <a:pt x="5090" y="33817"/>
                        <a:pt x="11092" y="17641"/>
                        <a:pt x="24775" y="11365"/>
                      </a:cubicBezTo>
                      <a:cubicBezTo>
                        <a:pt x="38458" y="5088"/>
                        <a:pt x="54640" y="11088"/>
                        <a:pt x="60919" y="24766"/>
                      </a:cubicBezTo>
                      <a:close/>
                    </a:path>
                  </a:pathLst>
                </a:custGeom>
                <a:solidFill>
                  <a:srgbClr val="4E9A06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pic>
              <p:nvPicPr>
                <p:cNvPr id="43" name="Graphic 42">
                  <a:extLst>
                    <a:ext uri="{FF2B5EF4-FFF2-40B4-BE49-F238E27FC236}">
                      <a16:creationId xmlns:a16="http://schemas.microsoft.com/office/drawing/2014/main" id="{89D184E1-B654-4D02-AA00-F13F6BE80D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9886" y="1718185"/>
                  <a:ext cx="1400439" cy="1400439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5F85604-AB23-4D78-B5D2-FA1F640D2E77}"/>
                    </a:ext>
                  </a:extLst>
                </p:cNvPr>
                <p:cNvSpPr/>
                <p:nvPr/>
              </p:nvSpPr>
              <p:spPr>
                <a:xfrm>
                  <a:off x="6142517" y="2420618"/>
                  <a:ext cx="4303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5F85604-AB23-4D78-B5D2-FA1F640D2E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2517" y="2420618"/>
                  <a:ext cx="43037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E8B2F60-DC12-4A46-82FB-F258881BD4F3}"/>
              </a:ext>
            </a:extLst>
          </p:cNvPr>
          <p:cNvSpPr txBox="1">
            <a:spLocks/>
          </p:cNvSpPr>
          <p:nvPr/>
        </p:nvSpPr>
        <p:spPr>
          <a:xfrm>
            <a:off x="838200" y="13481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Virtual point light contribution</a:t>
            </a:r>
          </a:p>
        </p:txBody>
      </p:sp>
    </p:spTree>
    <p:extLst>
      <p:ext uri="{BB962C8B-B14F-4D97-AF65-F5344CB8AC3E}">
        <p14:creationId xmlns:p14="http://schemas.microsoft.com/office/powerpoint/2010/main" val="374902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FB36-3A1C-4430-8986-1CCD5A5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MANY 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99454-1ACB-4F2E-9589-581E445C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VPL vs. short VRL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6BCB7-1B64-4A64-B7CE-FFAA6F4A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11</a:t>
            </a:fld>
            <a:endParaRPr lang="en-US"/>
          </a:p>
        </p:txBody>
      </p:sp>
      <p:pic>
        <p:nvPicPr>
          <p:cNvPr id="34" name="Content Placeholder 9">
            <a:extLst>
              <a:ext uri="{FF2B5EF4-FFF2-40B4-BE49-F238E27FC236}">
                <a16:creationId xmlns:a16="http://schemas.microsoft.com/office/drawing/2014/main" id="{E45A662F-43E1-4E74-83FE-A56A97CA0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506" y="2751605"/>
            <a:ext cx="4916014" cy="274618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BC32E0-FE87-45D8-AAB6-246A91D7F29F}"/>
              </a:ext>
            </a:extLst>
          </p:cNvPr>
          <p:cNvCxnSpPr>
            <a:cxnSpLocks/>
          </p:cNvCxnSpPr>
          <p:nvPr/>
        </p:nvCxnSpPr>
        <p:spPr>
          <a:xfrm>
            <a:off x="2537460" y="3342324"/>
            <a:ext cx="1625627" cy="241495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E456F3-4A31-4715-B565-2A49D0876CC8}"/>
              </a:ext>
            </a:extLst>
          </p:cNvPr>
          <p:cNvCxnSpPr>
            <a:cxnSpLocks/>
          </p:cNvCxnSpPr>
          <p:nvPr/>
        </p:nvCxnSpPr>
        <p:spPr>
          <a:xfrm flipV="1">
            <a:off x="3846802" y="3590296"/>
            <a:ext cx="300439" cy="99292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A98F94-5A9D-49C3-B931-50DC826134FD}"/>
              </a:ext>
            </a:extLst>
          </p:cNvPr>
          <p:cNvCxnSpPr>
            <a:cxnSpLocks/>
          </p:cNvCxnSpPr>
          <p:nvPr/>
        </p:nvCxnSpPr>
        <p:spPr>
          <a:xfrm flipH="1" flipV="1">
            <a:off x="1697908" y="4074214"/>
            <a:ext cx="2148895" cy="506627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31EA152-EC1C-4C7C-B6B3-24054D3B9128}"/>
              </a:ext>
            </a:extLst>
          </p:cNvPr>
          <p:cNvCxnSpPr>
            <a:cxnSpLocks/>
          </p:cNvCxnSpPr>
          <p:nvPr/>
        </p:nvCxnSpPr>
        <p:spPr>
          <a:xfrm flipH="1" flipV="1">
            <a:off x="1697908" y="4086760"/>
            <a:ext cx="549434" cy="1121234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E43784C4-712B-4728-8C39-6DB2F5615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1218" y="3484407"/>
            <a:ext cx="1204704" cy="1204704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E6FE846-7848-49C2-A4E0-49EA71026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0626" y="2950339"/>
            <a:ext cx="1204704" cy="120470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529FFA8E-C853-4F10-B1B7-5F7295615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4732" y="3965682"/>
            <a:ext cx="1204704" cy="1204704"/>
          </a:xfrm>
          <a:prstGeom prst="rect">
            <a:avLst/>
          </a:prstGeom>
        </p:spPr>
      </p:pic>
      <p:sp>
        <p:nvSpPr>
          <p:cNvPr id="48" name="Arrow: Right 47">
            <a:extLst>
              <a:ext uri="{FF2B5EF4-FFF2-40B4-BE49-F238E27FC236}">
                <a16:creationId xmlns:a16="http://schemas.microsoft.com/office/drawing/2014/main" id="{0F853A16-A19C-4B21-AF5D-1525CD8FC206}"/>
              </a:ext>
            </a:extLst>
          </p:cNvPr>
          <p:cNvSpPr/>
          <p:nvPr/>
        </p:nvSpPr>
        <p:spPr>
          <a:xfrm>
            <a:off x="5696970" y="3267294"/>
            <a:ext cx="1204704" cy="144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Content Placeholder 9">
            <a:extLst>
              <a:ext uri="{FF2B5EF4-FFF2-40B4-BE49-F238E27FC236}">
                <a16:creationId xmlns:a16="http://schemas.microsoft.com/office/drawing/2014/main" id="{B8FFF55D-E0BE-497C-ADBC-52A5C8C1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1674" y="2721755"/>
            <a:ext cx="4887054" cy="2730009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3A39F05-B999-4716-B3AB-E3BCD354F46C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8592158" y="3342324"/>
            <a:ext cx="1657435" cy="218123"/>
          </a:xfrm>
          <a:prstGeom prst="line">
            <a:avLst/>
          </a:prstGeom>
          <a:ln w="31750">
            <a:solidFill>
              <a:srgbClr val="FF96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61EBEC-C66F-482D-B8BB-97480FED8135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9994458" y="3560447"/>
            <a:ext cx="313990" cy="929846"/>
          </a:xfrm>
          <a:prstGeom prst="line">
            <a:avLst/>
          </a:prstGeom>
          <a:ln w="31750">
            <a:solidFill>
              <a:srgbClr val="FF9600"/>
            </a:soli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CA32901-70F7-4D59-A7F4-B5506D9F8B56}"/>
              </a:ext>
            </a:extLst>
          </p:cNvPr>
          <p:cNvCxnSpPr>
            <a:cxnSpLocks/>
            <a:endCxn id="57" idx="3"/>
          </p:cNvCxnSpPr>
          <p:nvPr/>
        </p:nvCxnSpPr>
        <p:spPr>
          <a:xfrm flipH="1" flipV="1">
            <a:off x="7920334" y="4055592"/>
            <a:ext cx="2087678" cy="495400"/>
          </a:xfrm>
          <a:prstGeom prst="line">
            <a:avLst/>
          </a:prstGeom>
          <a:ln w="31750">
            <a:solidFill>
              <a:srgbClr val="FF9600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2789509-3E0F-44F7-B977-A3F65B10F835}"/>
              </a:ext>
            </a:extLst>
          </p:cNvPr>
          <p:cNvCxnSpPr>
            <a:cxnSpLocks/>
          </p:cNvCxnSpPr>
          <p:nvPr/>
        </p:nvCxnSpPr>
        <p:spPr>
          <a:xfrm flipH="1" flipV="1">
            <a:off x="7859115" y="4056911"/>
            <a:ext cx="549434" cy="1121234"/>
          </a:xfrm>
          <a:prstGeom prst="line">
            <a:avLst/>
          </a:prstGeom>
          <a:ln w="31750">
            <a:solidFill>
              <a:srgbClr val="FF9600"/>
            </a:solidFill>
            <a:prstDash val="solid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phic 54">
            <a:extLst>
              <a:ext uri="{FF2B5EF4-FFF2-40B4-BE49-F238E27FC236}">
                <a16:creationId xmlns:a16="http://schemas.microsoft.com/office/drawing/2014/main" id="{0F8BA859-CFB9-42C8-AD4A-5A5ECF7FE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49593" y="3501592"/>
            <a:ext cx="117710" cy="11771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7ACCF6FA-FC8E-4DEA-B9D4-115902CDFA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5603" y="4490293"/>
            <a:ext cx="117710" cy="11771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57284E2-E05F-4DE1-A771-FAD361A62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2624" y="3996737"/>
            <a:ext cx="117710" cy="11771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5B6F8FF-2FF7-4BFD-8C6F-4040717B9E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5568" y="2950339"/>
            <a:ext cx="734334" cy="73983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F53E5C5-2A4E-49FD-9E46-C398F228A3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74258" y="3011163"/>
            <a:ext cx="734334" cy="7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1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phic 47">
            <a:extLst>
              <a:ext uri="{FF2B5EF4-FFF2-40B4-BE49-F238E27FC236}">
                <a16:creationId xmlns:a16="http://schemas.microsoft.com/office/drawing/2014/main" id="{4914D759-CE9A-49BB-B10A-14AC00257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999" y="2289915"/>
            <a:ext cx="5981701" cy="3768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7FB36-3A1C-4430-8986-1CCD5A5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MANY LIGHTS: VRL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699EE-72B0-4CF1-B2FA-4050892F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Virtual ray lights contribution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0AF6E-921A-4B33-8BA8-1AE72BCC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80B789-9691-4153-ADE5-B9979BC05536}"/>
                  </a:ext>
                </a:extLst>
              </p:cNvPr>
              <p:cNvSpPr/>
              <p:nvPr/>
            </p:nvSpPr>
            <p:spPr>
              <a:xfrm>
                <a:off x="7369105" y="3106116"/>
                <a:ext cx="4565992" cy="918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VRL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𝑉𝑅𝐿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D80B789-9691-4153-ADE5-B9979BC05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105" y="3106116"/>
                <a:ext cx="4565992" cy="9182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6D62E88-9C8A-42E7-9CA2-CA032FD3F98F}"/>
              </a:ext>
            </a:extLst>
          </p:cNvPr>
          <p:cNvGrpSpPr/>
          <p:nvPr/>
        </p:nvGrpSpPr>
        <p:grpSpPr>
          <a:xfrm>
            <a:off x="1673258" y="2882204"/>
            <a:ext cx="4750142" cy="2549404"/>
            <a:chOff x="1249712" y="1861726"/>
            <a:chExt cx="4750142" cy="254940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CF9F4EE-C02E-4758-BC7A-765B4B033B1C}"/>
                </a:ext>
              </a:extLst>
            </p:cNvPr>
            <p:cNvCxnSpPr>
              <a:cxnSpLocks/>
            </p:cNvCxnSpPr>
            <p:nvPr/>
          </p:nvCxnSpPr>
          <p:spPr>
            <a:xfrm>
              <a:off x="3005364" y="2101030"/>
              <a:ext cx="2883339" cy="360624"/>
            </a:xfrm>
            <a:prstGeom prst="line">
              <a:avLst/>
            </a:prstGeom>
            <a:ln w="31750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5BBE034-E9A4-4097-8598-1BD6AB43AA1A}"/>
                </a:ext>
              </a:extLst>
            </p:cNvPr>
            <p:cNvCxnSpPr/>
            <p:nvPr/>
          </p:nvCxnSpPr>
          <p:spPr>
            <a:xfrm flipH="1">
              <a:off x="4137018" y="2271351"/>
              <a:ext cx="420523" cy="18040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8D41198-AB40-4301-BED5-B4659D0A93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4115" y="4086479"/>
              <a:ext cx="3124119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7AF552F-E90D-4BE4-98E6-E5D430B1BD83}"/>
                </a:ext>
              </a:extLst>
            </p:cNvPr>
            <p:cNvSpPr/>
            <p:nvPr/>
          </p:nvSpPr>
          <p:spPr>
            <a:xfrm>
              <a:off x="5227977" y="4010688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4E9A06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88537E-0AEC-4D10-8070-8AD10BC14584}"/>
                </a:ext>
              </a:extLst>
            </p:cNvPr>
            <p:cNvSpPr/>
            <p:nvPr/>
          </p:nvSpPr>
          <p:spPr>
            <a:xfrm>
              <a:off x="4068053" y="3995879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4E9A06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D78407-41B2-4C45-ADFD-121A7B7FEA87}"/>
                </a:ext>
              </a:extLst>
            </p:cNvPr>
            <p:cNvGrpSpPr/>
            <p:nvPr/>
          </p:nvGrpSpPr>
          <p:grpSpPr>
            <a:xfrm>
              <a:off x="1249712" y="3765384"/>
              <a:ext cx="667019" cy="620999"/>
              <a:chOff x="5593254" y="3385502"/>
              <a:chExt cx="825270" cy="741689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D744E25-12A7-4EB9-87C9-9074B02B441B}"/>
                  </a:ext>
                </a:extLst>
              </p:cNvPr>
              <p:cNvSpPr/>
              <p:nvPr/>
            </p:nvSpPr>
            <p:spPr>
              <a:xfrm rot="20136166">
                <a:off x="5593254" y="3385502"/>
                <a:ext cx="825270" cy="741689"/>
              </a:xfrm>
              <a:custGeom>
                <a:avLst/>
                <a:gdLst>
                  <a:gd name="connsiteX0" fmla="*/ 423523 w 825270"/>
                  <a:gd name="connsiteY0" fmla="*/ 743225 h 741689"/>
                  <a:gd name="connsiteX1" fmla="*/ 750464 w 825270"/>
                  <a:gd name="connsiteY1" fmla="*/ 515765 h 741689"/>
                  <a:gd name="connsiteX2" fmla="*/ 817656 w 825270"/>
                  <a:gd name="connsiteY2" fmla="*/ 167675 h 741689"/>
                  <a:gd name="connsiteX3" fmla="*/ 19966 w 825270"/>
                  <a:gd name="connsiteY3" fmla="*/ 19867 h 74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270" h="741689">
                    <a:moveTo>
                      <a:pt x="423523" y="743225"/>
                    </a:moveTo>
                    <a:cubicBezTo>
                      <a:pt x="423523" y="743225"/>
                      <a:pt x="622999" y="703572"/>
                      <a:pt x="750464" y="515765"/>
                    </a:cubicBezTo>
                    <a:cubicBezTo>
                      <a:pt x="877901" y="327959"/>
                      <a:pt x="817656" y="167675"/>
                      <a:pt x="817656" y="167675"/>
                    </a:cubicBezTo>
                    <a:lnTo>
                      <a:pt x="19966" y="19867"/>
                    </a:lnTo>
                    <a:close/>
                  </a:path>
                </a:pathLst>
              </a:custGeom>
              <a:solidFill>
                <a:srgbClr val="D3D7CF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8D89DB4-4D6B-4601-900C-2917A755B35C}"/>
                  </a:ext>
                </a:extLst>
              </p:cNvPr>
              <p:cNvSpPr/>
              <p:nvPr/>
            </p:nvSpPr>
            <p:spPr>
              <a:xfrm rot="20136166">
                <a:off x="5985576" y="3490000"/>
                <a:ext cx="399324" cy="476800"/>
              </a:xfrm>
              <a:custGeom>
                <a:avLst/>
                <a:gdLst>
                  <a:gd name="connsiteX0" fmla="*/ 271437 w 399324"/>
                  <a:gd name="connsiteY0" fmla="*/ 318202 h 476800"/>
                  <a:gd name="connsiteX1" fmla="*/ 84356 w 399324"/>
                  <a:gd name="connsiteY1" fmla="*/ 381366 h 476800"/>
                  <a:gd name="connsiteX2" fmla="*/ 136787 w 399324"/>
                  <a:gd name="connsiteY2" fmla="*/ 161493 h 476800"/>
                  <a:gd name="connsiteX3" fmla="*/ 323867 w 399324"/>
                  <a:gd name="connsiteY3" fmla="*/ 98328 h 476800"/>
                  <a:gd name="connsiteX4" fmla="*/ 271437 w 399324"/>
                  <a:gd name="connsiteY4" fmla="*/ 318202 h 4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324" h="476800">
                    <a:moveTo>
                      <a:pt x="271437" y="318202"/>
                    </a:moveTo>
                    <a:cubicBezTo>
                      <a:pt x="205298" y="396361"/>
                      <a:pt x="121539" y="424641"/>
                      <a:pt x="84356" y="381366"/>
                    </a:cubicBezTo>
                    <a:cubicBezTo>
                      <a:pt x="47174" y="338093"/>
                      <a:pt x="70648" y="239651"/>
                      <a:pt x="136787" y="161493"/>
                    </a:cubicBezTo>
                    <a:cubicBezTo>
                      <a:pt x="202926" y="83334"/>
                      <a:pt x="286684" y="55053"/>
                      <a:pt x="323867" y="98328"/>
                    </a:cubicBezTo>
                    <a:cubicBezTo>
                      <a:pt x="361049" y="141602"/>
                      <a:pt x="337576" y="240043"/>
                      <a:pt x="271437" y="318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65D77F4-B56A-4625-B9C5-BAF3241D7F33}"/>
                  </a:ext>
                </a:extLst>
              </p:cNvPr>
              <p:cNvSpPr/>
              <p:nvPr/>
            </p:nvSpPr>
            <p:spPr>
              <a:xfrm rot="20136166">
                <a:off x="6098249" y="3634469"/>
                <a:ext cx="212973" cy="211911"/>
              </a:xfrm>
              <a:custGeom>
                <a:avLst/>
                <a:gdLst>
                  <a:gd name="connsiteX0" fmla="*/ 167318 w 212972"/>
                  <a:gd name="connsiteY0" fmla="*/ 141083 h 211911"/>
                  <a:gd name="connsiteX1" fmla="*/ 78832 w 212972"/>
                  <a:gd name="connsiteY1" fmla="*/ 184837 h 211911"/>
                  <a:gd name="connsiteX2" fmla="*/ 51954 w 212972"/>
                  <a:gd name="connsiteY2" fmla="*/ 90227 h 211911"/>
                  <a:gd name="connsiteX3" fmla="*/ 140440 w 212972"/>
                  <a:gd name="connsiteY3" fmla="*/ 46472 h 211911"/>
                  <a:gd name="connsiteX4" fmla="*/ 167318 w 212972"/>
                  <a:gd name="connsiteY4" fmla="*/ 141083 h 2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972" h="211911">
                    <a:moveTo>
                      <a:pt x="167318" y="141083"/>
                    </a:moveTo>
                    <a:cubicBezTo>
                      <a:pt x="150306" y="179291"/>
                      <a:pt x="110689" y="198880"/>
                      <a:pt x="78832" y="184837"/>
                    </a:cubicBezTo>
                    <a:cubicBezTo>
                      <a:pt x="46975" y="170794"/>
                      <a:pt x="34941" y="128435"/>
                      <a:pt x="51954" y="90227"/>
                    </a:cubicBezTo>
                    <a:cubicBezTo>
                      <a:pt x="68966" y="52018"/>
                      <a:pt x="108583" y="32429"/>
                      <a:pt x="140440" y="46472"/>
                    </a:cubicBezTo>
                    <a:cubicBezTo>
                      <a:pt x="172297" y="60516"/>
                      <a:pt x="184331" y="102874"/>
                      <a:pt x="167318" y="1410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A45978-87E8-4E07-A739-2B72EFDBB5CA}"/>
                    </a:ext>
                  </a:extLst>
                </p:cNvPr>
                <p:cNvSpPr txBox="1"/>
                <p:nvPr/>
              </p:nvSpPr>
              <p:spPr>
                <a:xfrm>
                  <a:off x="4193951" y="4041798"/>
                  <a:ext cx="2530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A45978-87E8-4E07-A739-2B72EFDBB5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951" y="4041798"/>
                  <a:ext cx="25308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B2490C-D2CE-4DFD-AED3-327058C1D698}"/>
                </a:ext>
              </a:extLst>
            </p:cNvPr>
            <p:cNvSpPr/>
            <p:nvPr/>
          </p:nvSpPr>
          <p:spPr>
            <a:xfrm>
              <a:off x="2055252" y="4018289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4E9A06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B94302D-8558-4244-8BED-944C5F6F09C8}"/>
                </a:ext>
              </a:extLst>
            </p:cNvPr>
            <p:cNvSpPr/>
            <p:nvPr/>
          </p:nvSpPr>
          <p:spPr>
            <a:xfrm>
              <a:off x="5863397" y="2376880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FF0000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3212C13-8B75-428E-95DE-BE2A97032ACE}"/>
                </a:ext>
              </a:extLst>
            </p:cNvPr>
            <p:cNvSpPr/>
            <p:nvPr/>
          </p:nvSpPr>
          <p:spPr>
            <a:xfrm>
              <a:off x="2887959" y="2008405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FF0000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A57198-85EA-4AA1-9AB1-BF41B8D043E4}"/>
                </a:ext>
              </a:extLst>
            </p:cNvPr>
            <p:cNvSpPr/>
            <p:nvPr/>
          </p:nvSpPr>
          <p:spPr>
            <a:xfrm>
              <a:off x="4486996" y="2209268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FF0000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EAB3AD-8907-43A1-8E67-1267D47DF409}"/>
                    </a:ext>
                  </a:extLst>
                </p:cNvPr>
                <p:cNvSpPr txBox="1"/>
                <p:nvPr/>
              </p:nvSpPr>
              <p:spPr>
                <a:xfrm>
                  <a:off x="4552487" y="1861726"/>
                  <a:ext cx="24468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EAB3AD-8907-43A1-8E67-1267D47DF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487" y="1861726"/>
                  <a:ext cx="24468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7500" r="-15000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BB3A2F-B3E3-4D66-8FF2-19C76465EEA2}"/>
                  </a:ext>
                </a:extLst>
              </p:cNvPr>
              <p:cNvSpPr/>
              <p:nvPr/>
            </p:nvSpPr>
            <p:spPr>
              <a:xfrm>
                <a:off x="3912235" y="2862310"/>
                <a:ext cx="6574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𝑉𝑅𝐿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BB3A2F-B3E3-4D66-8FF2-19C76465E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35" y="2862310"/>
                <a:ext cx="6574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phic 25">
            <a:extLst>
              <a:ext uri="{FF2B5EF4-FFF2-40B4-BE49-F238E27FC236}">
                <a16:creationId xmlns:a16="http://schemas.microsoft.com/office/drawing/2014/main" id="{0E3B707F-1B2E-4464-A8E9-CF3991A966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01010" y="2657524"/>
            <a:ext cx="734334" cy="7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9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FB36-3A1C-4430-8986-1CCD5A5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MANY LIGHTS: VRL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699EE-72B0-4CF1-B2FA-4050892F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Virtual ray lights contribution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CEE29-AA49-4536-B8C2-D5D05F63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F55B512-E16B-4E2B-A134-EC96FF604E98}"/>
                  </a:ext>
                </a:extLst>
              </p:cNvPr>
              <p:cNvSpPr/>
              <p:nvPr/>
            </p:nvSpPr>
            <p:spPr>
              <a:xfrm>
                <a:off x="7738761" y="3184936"/>
                <a:ext cx="3252108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𝑉𝑅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𝑉𝑅𝐿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F55B512-E16B-4E2B-A134-EC96FF604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61" y="3184936"/>
                <a:ext cx="3252108" cy="874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0DDDAA-7BAD-431F-A928-06F604A0416A}"/>
                  </a:ext>
                </a:extLst>
              </p:cNvPr>
              <p:cNvSpPr txBox="1"/>
              <p:nvPr/>
            </p:nvSpPr>
            <p:spPr>
              <a:xfrm>
                <a:off x="7412575" y="4455190"/>
                <a:ext cx="35263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0DDDAA-7BAD-431F-A928-06F604A0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575" y="4455190"/>
                <a:ext cx="3526349" cy="369332"/>
              </a:xfrm>
              <a:prstGeom prst="rect">
                <a:avLst/>
              </a:prstGeom>
              <a:blipFill>
                <a:blip r:embed="rId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Graphic 67">
            <a:extLst>
              <a:ext uri="{FF2B5EF4-FFF2-40B4-BE49-F238E27FC236}">
                <a16:creationId xmlns:a16="http://schemas.microsoft.com/office/drawing/2014/main" id="{CC80377A-A58F-49A2-8ED7-2EC45D2A2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999" y="2289915"/>
            <a:ext cx="5981701" cy="376844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272BC14-5A07-42D7-B0E8-5BB98453B2C7}"/>
              </a:ext>
            </a:extLst>
          </p:cNvPr>
          <p:cNvGrpSpPr/>
          <p:nvPr/>
        </p:nvGrpSpPr>
        <p:grpSpPr>
          <a:xfrm>
            <a:off x="1673258" y="2882204"/>
            <a:ext cx="4750142" cy="2549404"/>
            <a:chOff x="1249712" y="1861726"/>
            <a:chExt cx="4750142" cy="254940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BA2299A-C742-4C61-A251-4A654CF0DE22}"/>
                </a:ext>
              </a:extLst>
            </p:cNvPr>
            <p:cNvCxnSpPr>
              <a:cxnSpLocks/>
            </p:cNvCxnSpPr>
            <p:nvPr/>
          </p:nvCxnSpPr>
          <p:spPr>
            <a:xfrm>
              <a:off x="3005364" y="2101030"/>
              <a:ext cx="2883339" cy="360624"/>
            </a:xfrm>
            <a:prstGeom prst="line">
              <a:avLst/>
            </a:prstGeom>
            <a:ln w="31750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C40A35E-F766-436D-AB82-6B6684F7AF70}"/>
                </a:ext>
              </a:extLst>
            </p:cNvPr>
            <p:cNvCxnSpPr/>
            <p:nvPr/>
          </p:nvCxnSpPr>
          <p:spPr>
            <a:xfrm flipH="1">
              <a:off x="4137018" y="2271351"/>
              <a:ext cx="420523" cy="18040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CE1E5B2-6214-4BE0-A1FB-687C04319C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4115" y="4086479"/>
              <a:ext cx="3124119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5437495-AF23-4706-B095-F304CC4A5E40}"/>
                </a:ext>
              </a:extLst>
            </p:cNvPr>
            <p:cNvSpPr/>
            <p:nvPr/>
          </p:nvSpPr>
          <p:spPr>
            <a:xfrm>
              <a:off x="5227977" y="4010688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4E9A06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97EFC5-E7C9-4ACF-BD57-01BABFC07B6F}"/>
                </a:ext>
              </a:extLst>
            </p:cNvPr>
            <p:cNvSpPr/>
            <p:nvPr/>
          </p:nvSpPr>
          <p:spPr>
            <a:xfrm>
              <a:off x="4068053" y="3995879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4E9A06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0B6F96E-4BD6-4303-A18C-151E14105E9D}"/>
                </a:ext>
              </a:extLst>
            </p:cNvPr>
            <p:cNvGrpSpPr/>
            <p:nvPr/>
          </p:nvGrpSpPr>
          <p:grpSpPr>
            <a:xfrm>
              <a:off x="1249712" y="3765384"/>
              <a:ext cx="667019" cy="620999"/>
              <a:chOff x="5593254" y="3385502"/>
              <a:chExt cx="825270" cy="741689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82FBF4D-9B2D-467D-9C19-9FE8150E3927}"/>
                  </a:ext>
                </a:extLst>
              </p:cNvPr>
              <p:cNvSpPr/>
              <p:nvPr/>
            </p:nvSpPr>
            <p:spPr>
              <a:xfrm rot="20136166">
                <a:off x="5593254" y="3385502"/>
                <a:ext cx="825270" cy="741689"/>
              </a:xfrm>
              <a:custGeom>
                <a:avLst/>
                <a:gdLst>
                  <a:gd name="connsiteX0" fmla="*/ 423523 w 825270"/>
                  <a:gd name="connsiteY0" fmla="*/ 743225 h 741689"/>
                  <a:gd name="connsiteX1" fmla="*/ 750464 w 825270"/>
                  <a:gd name="connsiteY1" fmla="*/ 515765 h 741689"/>
                  <a:gd name="connsiteX2" fmla="*/ 817656 w 825270"/>
                  <a:gd name="connsiteY2" fmla="*/ 167675 h 741689"/>
                  <a:gd name="connsiteX3" fmla="*/ 19966 w 825270"/>
                  <a:gd name="connsiteY3" fmla="*/ 19867 h 74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270" h="741689">
                    <a:moveTo>
                      <a:pt x="423523" y="743225"/>
                    </a:moveTo>
                    <a:cubicBezTo>
                      <a:pt x="423523" y="743225"/>
                      <a:pt x="622999" y="703572"/>
                      <a:pt x="750464" y="515765"/>
                    </a:cubicBezTo>
                    <a:cubicBezTo>
                      <a:pt x="877901" y="327959"/>
                      <a:pt x="817656" y="167675"/>
                      <a:pt x="817656" y="167675"/>
                    </a:cubicBezTo>
                    <a:lnTo>
                      <a:pt x="19966" y="19867"/>
                    </a:lnTo>
                    <a:close/>
                  </a:path>
                </a:pathLst>
              </a:custGeom>
              <a:solidFill>
                <a:srgbClr val="D3D7CF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91ACDCC-B43E-43AC-99BA-46571A2A8D43}"/>
                  </a:ext>
                </a:extLst>
              </p:cNvPr>
              <p:cNvSpPr/>
              <p:nvPr/>
            </p:nvSpPr>
            <p:spPr>
              <a:xfrm rot="20136166">
                <a:off x="5985576" y="3490000"/>
                <a:ext cx="399324" cy="476800"/>
              </a:xfrm>
              <a:custGeom>
                <a:avLst/>
                <a:gdLst>
                  <a:gd name="connsiteX0" fmla="*/ 271437 w 399324"/>
                  <a:gd name="connsiteY0" fmla="*/ 318202 h 476800"/>
                  <a:gd name="connsiteX1" fmla="*/ 84356 w 399324"/>
                  <a:gd name="connsiteY1" fmla="*/ 381366 h 476800"/>
                  <a:gd name="connsiteX2" fmla="*/ 136787 w 399324"/>
                  <a:gd name="connsiteY2" fmla="*/ 161493 h 476800"/>
                  <a:gd name="connsiteX3" fmla="*/ 323867 w 399324"/>
                  <a:gd name="connsiteY3" fmla="*/ 98328 h 476800"/>
                  <a:gd name="connsiteX4" fmla="*/ 271437 w 399324"/>
                  <a:gd name="connsiteY4" fmla="*/ 318202 h 4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324" h="476800">
                    <a:moveTo>
                      <a:pt x="271437" y="318202"/>
                    </a:moveTo>
                    <a:cubicBezTo>
                      <a:pt x="205298" y="396361"/>
                      <a:pt x="121539" y="424641"/>
                      <a:pt x="84356" y="381366"/>
                    </a:cubicBezTo>
                    <a:cubicBezTo>
                      <a:pt x="47174" y="338093"/>
                      <a:pt x="70648" y="239651"/>
                      <a:pt x="136787" y="161493"/>
                    </a:cubicBezTo>
                    <a:cubicBezTo>
                      <a:pt x="202926" y="83334"/>
                      <a:pt x="286684" y="55053"/>
                      <a:pt x="323867" y="98328"/>
                    </a:cubicBezTo>
                    <a:cubicBezTo>
                      <a:pt x="361049" y="141602"/>
                      <a:pt x="337576" y="240043"/>
                      <a:pt x="271437" y="318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E5CD1FE-D3E3-4133-9D0A-7188A3CA723F}"/>
                  </a:ext>
                </a:extLst>
              </p:cNvPr>
              <p:cNvSpPr/>
              <p:nvPr/>
            </p:nvSpPr>
            <p:spPr>
              <a:xfrm rot="20136166">
                <a:off x="6098249" y="3634469"/>
                <a:ext cx="212973" cy="211911"/>
              </a:xfrm>
              <a:custGeom>
                <a:avLst/>
                <a:gdLst>
                  <a:gd name="connsiteX0" fmla="*/ 167318 w 212972"/>
                  <a:gd name="connsiteY0" fmla="*/ 141083 h 211911"/>
                  <a:gd name="connsiteX1" fmla="*/ 78832 w 212972"/>
                  <a:gd name="connsiteY1" fmla="*/ 184837 h 211911"/>
                  <a:gd name="connsiteX2" fmla="*/ 51954 w 212972"/>
                  <a:gd name="connsiteY2" fmla="*/ 90227 h 211911"/>
                  <a:gd name="connsiteX3" fmla="*/ 140440 w 212972"/>
                  <a:gd name="connsiteY3" fmla="*/ 46472 h 211911"/>
                  <a:gd name="connsiteX4" fmla="*/ 167318 w 212972"/>
                  <a:gd name="connsiteY4" fmla="*/ 141083 h 2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972" h="211911">
                    <a:moveTo>
                      <a:pt x="167318" y="141083"/>
                    </a:moveTo>
                    <a:cubicBezTo>
                      <a:pt x="150306" y="179291"/>
                      <a:pt x="110689" y="198880"/>
                      <a:pt x="78832" y="184837"/>
                    </a:cubicBezTo>
                    <a:cubicBezTo>
                      <a:pt x="46975" y="170794"/>
                      <a:pt x="34941" y="128435"/>
                      <a:pt x="51954" y="90227"/>
                    </a:cubicBezTo>
                    <a:cubicBezTo>
                      <a:pt x="68966" y="52018"/>
                      <a:pt x="108583" y="32429"/>
                      <a:pt x="140440" y="46472"/>
                    </a:cubicBezTo>
                    <a:cubicBezTo>
                      <a:pt x="172297" y="60516"/>
                      <a:pt x="184331" y="102874"/>
                      <a:pt x="167318" y="1410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C20C0E8-EDC1-4D89-8242-64FD2F040982}"/>
                    </a:ext>
                  </a:extLst>
                </p:cNvPr>
                <p:cNvSpPr txBox="1"/>
                <p:nvPr/>
              </p:nvSpPr>
              <p:spPr>
                <a:xfrm>
                  <a:off x="4193951" y="4041798"/>
                  <a:ext cx="2530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C20C0E8-EDC1-4D89-8242-64FD2F0409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951" y="4041798"/>
                  <a:ext cx="253083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3D6B0D-1960-4505-B6E5-FCA3F83AEB0D}"/>
                </a:ext>
              </a:extLst>
            </p:cNvPr>
            <p:cNvSpPr/>
            <p:nvPr/>
          </p:nvSpPr>
          <p:spPr>
            <a:xfrm>
              <a:off x="2055252" y="4018289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4E9A06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63FAA48-AB8A-4F70-A625-61D224DB0E36}"/>
                </a:ext>
              </a:extLst>
            </p:cNvPr>
            <p:cNvSpPr/>
            <p:nvPr/>
          </p:nvSpPr>
          <p:spPr>
            <a:xfrm>
              <a:off x="5863397" y="2376880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FF0000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ACD29CE-901A-4ED0-8ADE-8F126AD6DFB8}"/>
                </a:ext>
              </a:extLst>
            </p:cNvPr>
            <p:cNvSpPr/>
            <p:nvPr/>
          </p:nvSpPr>
          <p:spPr>
            <a:xfrm>
              <a:off x="2887959" y="2008405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FF0000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BD4241-AC93-4D44-B824-371864B1812C}"/>
                </a:ext>
              </a:extLst>
            </p:cNvPr>
            <p:cNvSpPr/>
            <p:nvPr/>
          </p:nvSpPr>
          <p:spPr>
            <a:xfrm>
              <a:off x="4486996" y="2209268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FF0000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61CFE3B-9DD7-4210-AA71-0D36564DC7A1}"/>
                    </a:ext>
                  </a:extLst>
                </p:cNvPr>
                <p:cNvSpPr txBox="1"/>
                <p:nvPr/>
              </p:nvSpPr>
              <p:spPr>
                <a:xfrm>
                  <a:off x="4552487" y="1861726"/>
                  <a:ext cx="24468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61CFE3B-9DD7-4210-AA71-0D36564DC7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487" y="1861726"/>
                  <a:ext cx="24468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500" r="-15000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C1BABFD-3026-4700-A89C-348C23EDD59E}"/>
                  </a:ext>
                </a:extLst>
              </p:cNvPr>
              <p:cNvSpPr/>
              <p:nvPr/>
            </p:nvSpPr>
            <p:spPr>
              <a:xfrm>
                <a:off x="3912235" y="2862310"/>
                <a:ext cx="6574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𝑉𝑅𝐿</m:t>
                      </m:r>
                    </m:oMath>
                  </m:oMathPara>
                </a14:m>
                <a:endParaRPr lang="en-CA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C1BABFD-3026-4700-A89C-348C23EDD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35" y="2862310"/>
                <a:ext cx="6574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phic 26">
            <a:extLst>
              <a:ext uri="{FF2B5EF4-FFF2-40B4-BE49-F238E27FC236}">
                <a16:creationId xmlns:a16="http://schemas.microsoft.com/office/drawing/2014/main" id="{3EA316B4-4778-4AEA-B74F-626F2CC5AD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01010" y="2657524"/>
            <a:ext cx="734334" cy="7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0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FB36-3A1C-4430-8986-1CCD5A5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MANY LIGHTS: VRL vs. VPL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5090FD-3CA9-42FC-A022-DC3E5D863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0597-512E-470A-84CE-AC19A2F4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14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6703E-0F6F-4188-B21E-A95906CDD5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18" t="3911" r="2593" b="49398"/>
          <a:stretch/>
        </p:blipFill>
        <p:spPr>
          <a:xfrm rot="16200000">
            <a:off x="4543175" y="3138617"/>
            <a:ext cx="3491230" cy="17411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5C5F77-53B3-4D15-9C8F-3F5D8DFB5913}"/>
              </a:ext>
            </a:extLst>
          </p:cNvPr>
          <p:cNvGrpSpPr/>
          <p:nvPr/>
        </p:nvGrpSpPr>
        <p:grpSpPr>
          <a:xfrm>
            <a:off x="706152" y="1465433"/>
            <a:ext cx="3764214" cy="4879526"/>
            <a:chOff x="1042329" y="1814532"/>
            <a:chExt cx="3764214" cy="4879526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B12BA157-A9B6-4742-A917-0AA257C2D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484673" y="2372188"/>
              <a:ext cx="4879526" cy="3764214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7DE89CC-C6F5-4073-A2E5-DEDB1C1C334A}"/>
                </a:ext>
              </a:extLst>
            </p:cNvPr>
            <p:cNvGrpSpPr/>
            <p:nvPr/>
          </p:nvGrpSpPr>
          <p:grpSpPr>
            <a:xfrm rot="21018422">
              <a:off x="1738265" y="4160830"/>
              <a:ext cx="710653" cy="620999"/>
              <a:chOff x="5593254" y="3385502"/>
              <a:chExt cx="825270" cy="74168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349D597-0661-413C-B738-32051817688D}"/>
                  </a:ext>
                </a:extLst>
              </p:cNvPr>
              <p:cNvSpPr/>
              <p:nvPr/>
            </p:nvSpPr>
            <p:spPr>
              <a:xfrm rot="20136166">
                <a:off x="5593254" y="3385502"/>
                <a:ext cx="825270" cy="741689"/>
              </a:xfrm>
              <a:custGeom>
                <a:avLst/>
                <a:gdLst>
                  <a:gd name="connsiteX0" fmla="*/ 423523 w 825270"/>
                  <a:gd name="connsiteY0" fmla="*/ 743225 h 741689"/>
                  <a:gd name="connsiteX1" fmla="*/ 750464 w 825270"/>
                  <a:gd name="connsiteY1" fmla="*/ 515765 h 741689"/>
                  <a:gd name="connsiteX2" fmla="*/ 817656 w 825270"/>
                  <a:gd name="connsiteY2" fmla="*/ 167675 h 741689"/>
                  <a:gd name="connsiteX3" fmla="*/ 19966 w 825270"/>
                  <a:gd name="connsiteY3" fmla="*/ 19867 h 74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270" h="741689">
                    <a:moveTo>
                      <a:pt x="423523" y="743225"/>
                    </a:moveTo>
                    <a:cubicBezTo>
                      <a:pt x="423523" y="743225"/>
                      <a:pt x="622999" y="703572"/>
                      <a:pt x="750464" y="515765"/>
                    </a:cubicBezTo>
                    <a:cubicBezTo>
                      <a:pt x="877901" y="327959"/>
                      <a:pt x="817656" y="167675"/>
                      <a:pt x="817656" y="167675"/>
                    </a:cubicBezTo>
                    <a:lnTo>
                      <a:pt x="19966" y="19867"/>
                    </a:lnTo>
                    <a:close/>
                  </a:path>
                </a:pathLst>
              </a:custGeom>
              <a:solidFill>
                <a:srgbClr val="D3D7CF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A421C35-AC88-487A-9E67-CEC27DD80AE1}"/>
                  </a:ext>
                </a:extLst>
              </p:cNvPr>
              <p:cNvSpPr/>
              <p:nvPr/>
            </p:nvSpPr>
            <p:spPr>
              <a:xfrm rot="20136166">
                <a:off x="5985576" y="3490000"/>
                <a:ext cx="399324" cy="476800"/>
              </a:xfrm>
              <a:custGeom>
                <a:avLst/>
                <a:gdLst>
                  <a:gd name="connsiteX0" fmla="*/ 271437 w 399324"/>
                  <a:gd name="connsiteY0" fmla="*/ 318202 h 476800"/>
                  <a:gd name="connsiteX1" fmla="*/ 84356 w 399324"/>
                  <a:gd name="connsiteY1" fmla="*/ 381366 h 476800"/>
                  <a:gd name="connsiteX2" fmla="*/ 136787 w 399324"/>
                  <a:gd name="connsiteY2" fmla="*/ 161493 h 476800"/>
                  <a:gd name="connsiteX3" fmla="*/ 323867 w 399324"/>
                  <a:gd name="connsiteY3" fmla="*/ 98328 h 476800"/>
                  <a:gd name="connsiteX4" fmla="*/ 271437 w 399324"/>
                  <a:gd name="connsiteY4" fmla="*/ 318202 h 4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324" h="476800">
                    <a:moveTo>
                      <a:pt x="271437" y="318202"/>
                    </a:moveTo>
                    <a:cubicBezTo>
                      <a:pt x="205298" y="396361"/>
                      <a:pt x="121539" y="424641"/>
                      <a:pt x="84356" y="381366"/>
                    </a:cubicBezTo>
                    <a:cubicBezTo>
                      <a:pt x="47174" y="338093"/>
                      <a:pt x="70648" y="239651"/>
                      <a:pt x="136787" y="161493"/>
                    </a:cubicBezTo>
                    <a:cubicBezTo>
                      <a:pt x="202926" y="83334"/>
                      <a:pt x="286684" y="55053"/>
                      <a:pt x="323867" y="98328"/>
                    </a:cubicBezTo>
                    <a:cubicBezTo>
                      <a:pt x="361049" y="141602"/>
                      <a:pt x="337576" y="240043"/>
                      <a:pt x="271437" y="318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45838EF-F6EA-4951-9C25-CEDD85272C6D}"/>
                  </a:ext>
                </a:extLst>
              </p:cNvPr>
              <p:cNvSpPr/>
              <p:nvPr/>
            </p:nvSpPr>
            <p:spPr>
              <a:xfrm rot="20136166">
                <a:off x="6098249" y="3634469"/>
                <a:ext cx="212973" cy="211911"/>
              </a:xfrm>
              <a:custGeom>
                <a:avLst/>
                <a:gdLst>
                  <a:gd name="connsiteX0" fmla="*/ 167318 w 212972"/>
                  <a:gd name="connsiteY0" fmla="*/ 141083 h 211911"/>
                  <a:gd name="connsiteX1" fmla="*/ 78832 w 212972"/>
                  <a:gd name="connsiteY1" fmla="*/ 184837 h 211911"/>
                  <a:gd name="connsiteX2" fmla="*/ 51954 w 212972"/>
                  <a:gd name="connsiteY2" fmla="*/ 90227 h 211911"/>
                  <a:gd name="connsiteX3" fmla="*/ 140440 w 212972"/>
                  <a:gd name="connsiteY3" fmla="*/ 46472 h 211911"/>
                  <a:gd name="connsiteX4" fmla="*/ 167318 w 212972"/>
                  <a:gd name="connsiteY4" fmla="*/ 141083 h 2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972" h="211911">
                    <a:moveTo>
                      <a:pt x="167318" y="141083"/>
                    </a:moveTo>
                    <a:cubicBezTo>
                      <a:pt x="150306" y="179291"/>
                      <a:pt x="110689" y="198880"/>
                      <a:pt x="78832" y="184837"/>
                    </a:cubicBezTo>
                    <a:cubicBezTo>
                      <a:pt x="46975" y="170794"/>
                      <a:pt x="34941" y="128435"/>
                      <a:pt x="51954" y="90227"/>
                    </a:cubicBezTo>
                    <a:cubicBezTo>
                      <a:pt x="68966" y="52018"/>
                      <a:pt x="108583" y="32429"/>
                      <a:pt x="140440" y="46472"/>
                    </a:cubicBezTo>
                    <a:cubicBezTo>
                      <a:pt x="172297" y="60516"/>
                      <a:pt x="184331" y="102874"/>
                      <a:pt x="167318" y="1410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EE1E4D1-D739-4E36-BA04-045D09A168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437" y="4391360"/>
              <a:ext cx="1728613" cy="1532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F88E887-DC6B-4071-91DC-E2BB5040FCE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747475" y="3875750"/>
              <a:ext cx="1035865" cy="6418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0C5B09F-3DE2-4637-A1C8-CC4449D30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7" t="3794" r="48889" b="49339"/>
          <a:stretch/>
        </p:blipFill>
        <p:spPr>
          <a:xfrm rot="16200000">
            <a:off x="7514597" y="3131689"/>
            <a:ext cx="3483981" cy="1747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993F05-CAA8-41D8-8DCE-EF3E47B7FA38}"/>
              </a:ext>
            </a:extLst>
          </p:cNvPr>
          <p:cNvSpPr txBox="1"/>
          <p:nvPr/>
        </p:nvSpPr>
        <p:spPr>
          <a:xfrm>
            <a:off x="5418204" y="1801922"/>
            <a:ext cx="1741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VRL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021BAD-9350-493B-9002-CB4A5AFCE57B}"/>
              </a:ext>
            </a:extLst>
          </p:cNvPr>
          <p:cNvSpPr txBox="1"/>
          <p:nvPr/>
        </p:nvSpPr>
        <p:spPr>
          <a:xfrm>
            <a:off x="8382699" y="1841949"/>
            <a:ext cx="174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VPL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3C211-274E-4222-A635-60B36E869498}"/>
              </a:ext>
            </a:extLst>
          </p:cNvPr>
          <p:cNvSpPr txBox="1"/>
          <p:nvPr/>
        </p:nvSpPr>
        <p:spPr>
          <a:xfrm>
            <a:off x="6645860" y="620749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Equal rendering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3E4B5-1521-4E65-8254-545FEA7E4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794331" y="4059390"/>
            <a:ext cx="247946" cy="19642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EC8F1E-BC74-4D79-BADF-0B3D5C662933}"/>
              </a:ext>
            </a:extLst>
          </p:cNvPr>
          <p:cNvSpPr/>
          <p:nvPr/>
        </p:nvSpPr>
        <p:spPr>
          <a:xfrm>
            <a:off x="5192564" y="5727919"/>
            <a:ext cx="5323562" cy="263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7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MANY LIGHTS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97642-79EC-411F-82F4-B6E5F955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CA800D-FD5E-421C-9121-55D4272CA884}"/>
              </a:ext>
            </a:extLst>
          </p:cNvPr>
          <p:cNvSpPr/>
          <p:nvPr/>
        </p:nvSpPr>
        <p:spPr>
          <a:xfrm>
            <a:off x="1065476" y="1213913"/>
            <a:ext cx="11235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Realistic rendering </a:t>
            </a:r>
            <a:r>
              <a:rPr lang="en-CA" sz="3200" u="sng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Unmanageable amount of virtual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Cost linear with lights</a:t>
            </a:r>
          </a:p>
        </p:txBody>
      </p:sp>
    </p:spTree>
    <p:extLst>
      <p:ext uri="{BB962C8B-B14F-4D97-AF65-F5344CB8AC3E}">
        <p14:creationId xmlns:p14="http://schemas.microsoft.com/office/powerpoint/2010/main" val="272443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MANY LIGHTS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97642-79EC-411F-82F4-B6E5F955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C805C1-0F13-45C7-8510-C5E42690D5DD}"/>
              </a:ext>
            </a:extLst>
          </p:cNvPr>
          <p:cNvSpPr/>
          <p:nvPr/>
        </p:nvSpPr>
        <p:spPr>
          <a:xfrm>
            <a:off x="1065476" y="3779047"/>
            <a:ext cx="11235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u="sng"/>
              <a:t>Aim: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/>
              <a:t>Sub-linear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/>
              <a:t>Scalable methods</a:t>
            </a:r>
            <a:br>
              <a:rPr lang="en-CA" sz="3200"/>
            </a:br>
            <a:r>
              <a:rPr lang="en-CA" sz="3200"/>
              <a:t>[Walter et al. 2005][Walter  et al. 2006][Walter et al. 2012]</a:t>
            </a:r>
            <a:br>
              <a:rPr lang="en-CA" sz="3200"/>
            </a:br>
            <a:r>
              <a:rPr lang="en-CA" sz="3200"/>
              <a:t>[Hasan et al. 2007][</a:t>
            </a:r>
            <a:r>
              <a:rPr lang="en-CA" sz="3200" err="1"/>
              <a:t>Ou</a:t>
            </a:r>
            <a:r>
              <a:rPr lang="en-CA" sz="3200"/>
              <a:t> et al. 2011][Bus et al. 2015]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8FE268-EB65-4F81-BCAE-ACE0265A6321}"/>
              </a:ext>
            </a:extLst>
          </p:cNvPr>
          <p:cNvSpPr/>
          <p:nvPr/>
        </p:nvSpPr>
        <p:spPr>
          <a:xfrm>
            <a:off x="1065476" y="1213913"/>
            <a:ext cx="11235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Realistic rendering:</a:t>
            </a:r>
            <a:r>
              <a:rPr lang="en-CA" sz="3200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Unmanageable amount of virtual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Cost linear with lights</a:t>
            </a:r>
          </a:p>
        </p:txBody>
      </p:sp>
    </p:spTree>
    <p:extLst>
      <p:ext uri="{BB962C8B-B14F-4D97-AF65-F5344CB8AC3E}">
        <p14:creationId xmlns:p14="http://schemas.microsoft.com/office/powerpoint/2010/main" val="181579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SCALABILITY</a:t>
            </a:r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1B2230-361D-40F0-BB9F-E9A6195CE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DDBD1-A445-44C8-A539-D17EE3EB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E86D22-903A-41F4-AA0D-803D37D3069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09571D-78F1-41A1-9D45-5DF7CC75A0AA}"/>
              </a:ext>
            </a:extLst>
          </p:cNvPr>
          <p:cNvGrpSpPr/>
          <p:nvPr/>
        </p:nvGrpSpPr>
        <p:grpSpPr>
          <a:xfrm>
            <a:off x="312516" y="1618083"/>
            <a:ext cx="6817488" cy="4776927"/>
            <a:chOff x="312516" y="1618083"/>
            <a:chExt cx="6817488" cy="4776927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8B94072-299B-49ED-A36F-179456553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516" y="1618083"/>
              <a:ext cx="6817488" cy="4776927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11B8634-6190-4629-BC5D-273E73B97F50}"/>
                </a:ext>
              </a:extLst>
            </p:cNvPr>
            <p:cNvGrpSpPr/>
            <p:nvPr/>
          </p:nvGrpSpPr>
          <p:grpSpPr>
            <a:xfrm>
              <a:off x="1066489" y="2320359"/>
              <a:ext cx="4938882" cy="3055775"/>
              <a:chOff x="3057335" y="2470834"/>
              <a:chExt cx="4938882" cy="3055775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A6CD48A-403A-4BAD-9444-44AE1A0DDB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1738" y="5226705"/>
                <a:ext cx="3124119" cy="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667353E-D9B1-4095-81F8-E84111C99277}"/>
                  </a:ext>
                </a:extLst>
              </p:cNvPr>
              <p:cNvSpPr/>
              <p:nvPr/>
            </p:nvSpPr>
            <p:spPr>
              <a:xfrm>
                <a:off x="7035600" y="5150914"/>
                <a:ext cx="136457" cy="156053"/>
              </a:xfrm>
              <a:custGeom>
                <a:avLst/>
                <a:gdLst>
                  <a:gd name="connsiteX0" fmla="*/ 60919 w 72117"/>
                  <a:gd name="connsiteY0" fmla="*/ 24766 h 72091"/>
                  <a:gd name="connsiteX1" fmla="*/ 47512 w 72117"/>
                  <a:gd name="connsiteY1" fmla="*/ 60896 h 72091"/>
                  <a:gd name="connsiteX2" fmla="*/ 11369 w 72117"/>
                  <a:gd name="connsiteY2" fmla="*/ 47495 h 72091"/>
                  <a:gd name="connsiteX3" fmla="*/ 24775 w 72117"/>
                  <a:gd name="connsiteY3" fmla="*/ 11365 h 72091"/>
                  <a:gd name="connsiteX4" fmla="*/ 60919 w 72117"/>
                  <a:gd name="connsiteY4" fmla="*/ 24766 h 7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7" h="72091">
                    <a:moveTo>
                      <a:pt x="60919" y="24766"/>
                    </a:moveTo>
                    <a:cubicBezTo>
                      <a:pt x="67197" y="38443"/>
                      <a:pt x="61195" y="54619"/>
                      <a:pt x="47512" y="60896"/>
                    </a:cubicBezTo>
                    <a:cubicBezTo>
                      <a:pt x="33830" y="67172"/>
                      <a:pt x="17647" y="61172"/>
                      <a:pt x="11369" y="47495"/>
                    </a:cubicBezTo>
                    <a:cubicBezTo>
                      <a:pt x="5090" y="33817"/>
                      <a:pt x="11092" y="17641"/>
                      <a:pt x="24775" y="11365"/>
                    </a:cubicBezTo>
                    <a:cubicBezTo>
                      <a:pt x="38458" y="5088"/>
                      <a:pt x="54640" y="11088"/>
                      <a:pt x="60919" y="24766"/>
                    </a:cubicBezTo>
                    <a:close/>
                  </a:path>
                </a:pathLst>
              </a:custGeom>
              <a:solidFill>
                <a:srgbClr val="4E9A06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263F98D-0784-4337-9E4A-15DFD77D94AB}"/>
                  </a:ext>
                </a:extLst>
              </p:cNvPr>
              <p:cNvGrpSpPr/>
              <p:nvPr/>
            </p:nvGrpSpPr>
            <p:grpSpPr>
              <a:xfrm>
                <a:off x="3057335" y="4905610"/>
                <a:ext cx="667019" cy="620999"/>
                <a:chOff x="5593254" y="3385502"/>
                <a:chExt cx="825270" cy="741689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9AADAAF-A7C9-4E86-8AEE-4E205936E667}"/>
                    </a:ext>
                  </a:extLst>
                </p:cNvPr>
                <p:cNvSpPr/>
                <p:nvPr/>
              </p:nvSpPr>
              <p:spPr>
                <a:xfrm rot="20136166">
                  <a:off x="5593254" y="3385502"/>
                  <a:ext cx="825270" cy="741689"/>
                </a:xfrm>
                <a:custGeom>
                  <a:avLst/>
                  <a:gdLst>
                    <a:gd name="connsiteX0" fmla="*/ 423523 w 825270"/>
                    <a:gd name="connsiteY0" fmla="*/ 743225 h 741689"/>
                    <a:gd name="connsiteX1" fmla="*/ 750464 w 825270"/>
                    <a:gd name="connsiteY1" fmla="*/ 515765 h 741689"/>
                    <a:gd name="connsiteX2" fmla="*/ 817656 w 825270"/>
                    <a:gd name="connsiteY2" fmla="*/ 167675 h 741689"/>
                    <a:gd name="connsiteX3" fmla="*/ 19966 w 825270"/>
                    <a:gd name="connsiteY3" fmla="*/ 19867 h 7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5270" h="741689">
                      <a:moveTo>
                        <a:pt x="423523" y="743225"/>
                      </a:moveTo>
                      <a:cubicBezTo>
                        <a:pt x="423523" y="743225"/>
                        <a:pt x="622999" y="703572"/>
                        <a:pt x="750464" y="515765"/>
                      </a:cubicBezTo>
                      <a:cubicBezTo>
                        <a:pt x="877901" y="327959"/>
                        <a:pt x="817656" y="167675"/>
                        <a:pt x="817656" y="167675"/>
                      </a:cubicBezTo>
                      <a:lnTo>
                        <a:pt x="19966" y="19867"/>
                      </a:lnTo>
                      <a:close/>
                    </a:path>
                  </a:pathLst>
                </a:custGeom>
                <a:solidFill>
                  <a:srgbClr val="D3D7CF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9F78BCD-414F-4D20-8A53-801180B85484}"/>
                    </a:ext>
                  </a:extLst>
                </p:cNvPr>
                <p:cNvSpPr/>
                <p:nvPr/>
              </p:nvSpPr>
              <p:spPr>
                <a:xfrm rot="20136166">
                  <a:off x="5985576" y="3490000"/>
                  <a:ext cx="399324" cy="476800"/>
                </a:xfrm>
                <a:custGeom>
                  <a:avLst/>
                  <a:gdLst>
                    <a:gd name="connsiteX0" fmla="*/ 271437 w 399324"/>
                    <a:gd name="connsiteY0" fmla="*/ 318202 h 476800"/>
                    <a:gd name="connsiteX1" fmla="*/ 84356 w 399324"/>
                    <a:gd name="connsiteY1" fmla="*/ 381366 h 476800"/>
                    <a:gd name="connsiteX2" fmla="*/ 136787 w 399324"/>
                    <a:gd name="connsiteY2" fmla="*/ 161493 h 476800"/>
                    <a:gd name="connsiteX3" fmla="*/ 323867 w 399324"/>
                    <a:gd name="connsiteY3" fmla="*/ 98328 h 476800"/>
                    <a:gd name="connsiteX4" fmla="*/ 271437 w 399324"/>
                    <a:gd name="connsiteY4" fmla="*/ 318202 h 47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324" h="476800">
                      <a:moveTo>
                        <a:pt x="271437" y="318202"/>
                      </a:moveTo>
                      <a:cubicBezTo>
                        <a:pt x="205298" y="396361"/>
                        <a:pt x="121539" y="424641"/>
                        <a:pt x="84356" y="381366"/>
                      </a:cubicBezTo>
                      <a:cubicBezTo>
                        <a:pt x="47174" y="338093"/>
                        <a:pt x="70648" y="239651"/>
                        <a:pt x="136787" y="161493"/>
                      </a:cubicBezTo>
                      <a:cubicBezTo>
                        <a:pt x="202926" y="83334"/>
                        <a:pt x="286684" y="55053"/>
                        <a:pt x="323867" y="98328"/>
                      </a:cubicBezTo>
                      <a:cubicBezTo>
                        <a:pt x="361049" y="141602"/>
                        <a:pt x="337576" y="240043"/>
                        <a:pt x="271437" y="3182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954CDA5-DF14-4903-9146-765AA94B9B87}"/>
                    </a:ext>
                  </a:extLst>
                </p:cNvPr>
                <p:cNvSpPr/>
                <p:nvPr/>
              </p:nvSpPr>
              <p:spPr>
                <a:xfrm rot="20136166">
                  <a:off x="6098249" y="3634469"/>
                  <a:ext cx="212973" cy="211911"/>
                </a:xfrm>
                <a:custGeom>
                  <a:avLst/>
                  <a:gdLst>
                    <a:gd name="connsiteX0" fmla="*/ 167318 w 212972"/>
                    <a:gd name="connsiteY0" fmla="*/ 141083 h 211911"/>
                    <a:gd name="connsiteX1" fmla="*/ 78832 w 212972"/>
                    <a:gd name="connsiteY1" fmla="*/ 184837 h 211911"/>
                    <a:gd name="connsiteX2" fmla="*/ 51954 w 212972"/>
                    <a:gd name="connsiteY2" fmla="*/ 90227 h 211911"/>
                    <a:gd name="connsiteX3" fmla="*/ 140440 w 212972"/>
                    <a:gd name="connsiteY3" fmla="*/ 46472 h 211911"/>
                    <a:gd name="connsiteX4" fmla="*/ 167318 w 212972"/>
                    <a:gd name="connsiteY4" fmla="*/ 141083 h 21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972" h="211911">
                      <a:moveTo>
                        <a:pt x="167318" y="141083"/>
                      </a:moveTo>
                      <a:cubicBezTo>
                        <a:pt x="150306" y="179291"/>
                        <a:pt x="110689" y="198880"/>
                        <a:pt x="78832" y="184837"/>
                      </a:cubicBezTo>
                      <a:cubicBezTo>
                        <a:pt x="46975" y="170794"/>
                        <a:pt x="34941" y="128435"/>
                        <a:pt x="51954" y="90227"/>
                      </a:cubicBezTo>
                      <a:cubicBezTo>
                        <a:pt x="68966" y="52018"/>
                        <a:pt x="108583" y="32429"/>
                        <a:pt x="140440" y="46472"/>
                      </a:cubicBezTo>
                      <a:cubicBezTo>
                        <a:pt x="172297" y="60516"/>
                        <a:pt x="184331" y="102874"/>
                        <a:pt x="167318" y="1410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13E689A-562B-49A8-94D9-89354B4730C6}"/>
                  </a:ext>
                </a:extLst>
              </p:cNvPr>
              <p:cNvSpPr/>
              <p:nvPr/>
            </p:nvSpPr>
            <p:spPr>
              <a:xfrm>
                <a:off x="3862875" y="5158515"/>
                <a:ext cx="136457" cy="156053"/>
              </a:xfrm>
              <a:custGeom>
                <a:avLst/>
                <a:gdLst>
                  <a:gd name="connsiteX0" fmla="*/ 60919 w 72117"/>
                  <a:gd name="connsiteY0" fmla="*/ 24766 h 72091"/>
                  <a:gd name="connsiteX1" fmla="*/ 47512 w 72117"/>
                  <a:gd name="connsiteY1" fmla="*/ 60896 h 72091"/>
                  <a:gd name="connsiteX2" fmla="*/ 11369 w 72117"/>
                  <a:gd name="connsiteY2" fmla="*/ 47495 h 72091"/>
                  <a:gd name="connsiteX3" fmla="*/ 24775 w 72117"/>
                  <a:gd name="connsiteY3" fmla="*/ 11365 h 72091"/>
                  <a:gd name="connsiteX4" fmla="*/ 60919 w 72117"/>
                  <a:gd name="connsiteY4" fmla="*/ 24766 h 7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7" h="72091">
                    <a:moveTo>
                      <a:pt x="60919" y="24766"/>
                    </a:moveTo>
                    <a:cubicBezTo>
                      <a:pt x="67197" y="38443"/>
                      <a:pt x="61195" y="54619"/>
                      <a:pt x="47512" y="60896"/>
                    </a:cubicBezTo>
                    <a:cubicBezTo>
                      <a:pt x="33830" y="67172"/>
                      <a:pt x="17647" y="61172"/>
                      <a:pt x="11369" y="47495"/>
                    </a:cubicBezTo>
                    <a:cubicBezTo>
                      <a:pt x="5090" y="33817"/>
                      <a:pt x="11092" y="17641"/>
                      <a:pt x="24775" y="11365"/>
                    </a:cubicBezTo>
                    <a:cubicBezTo>
                      <a:pt x="38458" y="5088"/>
                      <a:pt x="54640" y="11088"/>
                      <a:pt x="60919" y="24766"/>
                    </a:cubicBezTo>
                    <a:close/>
                  </a:path>
                </a:pathLst>
              </a:custGeom>
              <a:solidFill>
                <a:srgbClr val="4E9A06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4FDF69-FF15-4253-ADA4-9ABEA80037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0844" y="4099110"/>
                <a:ext cx="4605373" cy="667041"/>
              </a:xfrm>
              <a:prstGeom prst="line">
                <a:avLst/>
              </a:prstGeom>
              <a:ln w="31750">
                <a:solidFill>
                  <a:schemeClr val="accent2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2584461-3854-4C46-828C-51014139A167}"/>
                  </a:ext>
                </a:extLst>
              </p:cNvPr>
              <p:cNvSpPr txBox="1"/>
              <p:nvPr/>
            </p:nvSpPr>
            <p:spPr>
              <a:xfrm>
                <a:off x="3533926" y="3013760"/>
                <a:ext cx="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5EE7C2-2A66-4689-BE75-B7D639D3D5B1}"/>
                  </a:ext>
                </a:extLst>
              </p:cNvPr>
              <p:cNvSpPr txBox="1"/>
              <p:nvPr/>
            </p:nvSpPr>
            <p:spPr>
              <a:xfrm>
                <a:off x="4158766" y="3746238"/>
                <a:ext cx="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2400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4196D2B-B007-4657-BE7D-900600D371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19070" y="2470834"/>
                <a:ext cx="461520" cy="652240"/>
              </a:xfrm>
              <a:prstGeom prst="line">
                <a:avLst/>
              </a:prstGeom>
              <a:ln w="31750">
                <a:solidFill>
                  <a:schemeClr val="accent2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4505A94-AEC2-4B49-A1F5-E4D761CF5E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60088" y="2528043"/>
                <a:ext cx="689038" cy="1309077"/>
              </a:xfrm>
              <a:prstGeom prst="line">
                <a:avLst/>
              </a:prstGeom>
              <a:ln w="31750">
                <a:solidFill>
                  <a:schemeClr val="accent2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F89B714-F525-4434-8331-AEFA96176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0401" y="2700685"/>
                <a:ext cx="1" cy="918926"/>
              </a:xfrm>
              <a:prstGeom prst="line">
                <a:avLst/>
              </a:prstGeom>
              <a:ln w="31750">
                <a:solidFill>
                  <a:schemeClr val="accent2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09C0CF-7472-400E-AD42-93098E798DD1}"/>
              </a:ext>
            </a:extLst>
          </p:cNvPr>
          <p:cNvCxnSpPr>
            <a:cxnSpLocks/>
          </p:cNvCxnSpPr>
          <p:nvPr/>
        </p:nvCxnSpPr>
        <p:spPr>
          <a:xfrm>
            <a:off x="1298658" y="4030928"/>
            <a:ext cx="4468586" cy="841957"/>
          </a:xfrm>
          <a:prstGeom prst="line">
            <a:avLst/>
          </a:prstGeom>
          <a:ln w="31750">
            <a:solidFill>
              <a:schemeClr val="accent2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SCALABILITY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DDBD1-A445-44C8-A539-D17EE3EB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E86D22-903A-41F4-AA0D-803D37D3069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09571D-78F1-41A1-9D45-5DF7CC75A0AA}"/>
              </a:ext>
            </a:extLst>
          </p:cNvPr>
          <p:cNvGrpSpPr/>
          <p:nvPr/>
        </p:nvGrpSpPr>
        <p:grpSpPr>
          <a:xfrm>
            <a:off x="312516" y="1618083"/>
            <a:ext cx="6817488" cy="4776927"/>
            <a:chOff x="312516" y="1618083"/>
            <a:chExt cx="6817488" cy="4776927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8B94072-299B-49ED-A36F-179456553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516" y="1618083"/>
              <a:ext cx="6817488" cy="4776927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11B8634-6190-4629-BC5D-273E73B97F50}"/>
                </a:ext>
              </a:extLst>
            </p:cNvPr>
            <p:cNvGrpSpPr/>
            <p:nvPr/>
          </p:nvGrpSpPr>
          <p:grpSpPr>
            <a:xfrm>
              <a:off x="1066489" y="2320359"/>
              <a:ext cx="4938882" cy="3055775"/>
              <a:chOff x="3057335" y="2470834"/>
              <a:chExt cx="4938882" cy="3055775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A6CD48A-403A-4BAD-9444-44AE1A0DDB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1738" y="5226705"/>
                <a:ext cx="3124119" cy="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667353E-D9B1-4095-81F8-E84111C99277}"/>
                  </a:ext>
                </a:extLst>
              </p:cNvPr>
              <p:cNvSpPr/>
              <p:nvPr/>
            </p:nvSpPr>
            <p:spPr>
              <a:xfrm>
                <a:off x="7035600" y="5150914"/>
                <a:ext cx="136457" cy="156053"/>
              </a:xfrm>
              <a:custGeom>
                <a:avLst/>
                <a:gdLst>
                  <a:gd name="connsiteX0" fmla="*/ 60919 w 72117"/>
                  <a:gd name="connsiteY0" fmla="*/ 24766 h 72091"/>
                  <a:gd name="connsiteX1" fmla="*/ 47512 w 72117"/>
                  <a:gd name="connsiteY1" fmla="*/ 60896 h 72091"/>
                  <a:gd name="connsiteX2" fmla="*/ 11369 w 72117"/>
                  <a:gd name="connsiteY2" fmla="*/ 47495 h 72091"/>
                  <a:gd name="connsiteX3" fmla="*/ 24775 w 72117"/>
                  <a:gd name="connsiteY3" fmla="*/ 11365 h 72091"/>
                  <a:gd name="connsiteX4" fmla="*/ 60919 w 72117"/>
                  <a:gd name="connsiteY4" fmla="*/ 24766 h 7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7" h="72091">
                    <a:moveTo>
                      <a:pt x="60919" y="24766"/>
                    </a:moveTo>
                    <a:cubicBezTo>
                      <a:pt x="67197" y="38443"/>
                      <a:pt x="61195" y="54619"/>
                      <a:pt x="47512" y="60896"/>
                    </a:cubicBezTo>
                    <a:cubicBezTo>
                      <a:pt x="33830" y="67172"/>
                      <a:pt x="17647" y="61172"/>
                      <a:pt x="11369" y="47495"/>
                    </a:cubicBezTo>
                    <a:cubicBezTo>
                      <a:pt x="5090" y="33817"/>
                      <a:pt x="11092" y="17641"/>
                      <a:pt x="24775" y="11365"/>
                    </a:cubicBezTo>
                    <a:cubicBezTo>
                      <a:pt x="38458" y="5088"/>
                      <a:pt x="54640" y="11088"/>
                      <a:pt x="60919" y="24766"/>
                    </a:cubicBezTo>
                    <a:close/>
                  </a:path>
                </a:pathLst>
              </a:custGeom>
              <a:solidFill>
                <a:srgbClr val="4E9A06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263F98D-0784-4337-9E4A-15DFD77D94AB}"/>
                  </a:ext>
                </a:extLst>
              </p:cNvPr>
              <p:cNvGrpSpPr/>
              <p:nvPr/>
            </p:nvGrpSpPr>
            <p:grpSpPr>
              <a:xfrm>
                <a:off x="3057335" y="4905610"/>
                <a:ext cx="667019" cy="620999"/>
                <a:chOff x="5593254" y="3385502"/>
                <a:chExt cx="825270" cy="741689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9AADAAF-A7C9-4E86-8AEE-4E205936E667}"/>
                    </a:ext>
                  </a:extLst>
                </p:cNvPr>
                <p:cNvSpPr/>
                <p:nvPr/>
              </p:nvSpPr>
              <p:spPr>
                <a:xfrm rot="20136166">
                  <a:off x="5593254" y="3385502"/>
                  <a:ext cx="825270" cy="741689"/>
                </a:xfrm>
                <a:custGeom>
                  <a:avLst/>
                  <a:gdLst>
                    <a:gd name="connsiteX0" fmla="*/ 423523 w 825270"/>
                    <a:gd name="connsiteY0" fmla="*/ 743225 h 741689"/>
                    <a:gd name="connsiteX1" fmla="*/ 750464 w 825270"/>
                    <a:gd name="connsiteY1" fmla="*/ 515765 h 741689"/>
                    <a:gd name="connsiteX2" fmla="*/ 817656 w 825270"/>
                    <a:gd name="connsiteY2" fmla="*/ 167675 h 741689"/>
                    <a:gd name="connsiteX3" fmla="*/ 19966 w 825270"/>
                    <a:gd name="connsiteY3" fmla="*/ 19867 h 7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5270" h="741689">
                      <a:moveTo>
                        <a:pt x="423523" y="743225"/>
                      </a:moveTo>
                      <a:cubicBezTo>
                        <a:pt x="423523" y="743225"/>
                        <a:pt x="622999" y="703572"/>
                        <a:pt x="750464" y="515765"/>
                      </a:cubicBezTo>
                      <a:cubicBezTo>
                        <a:pt x="877901" y="327959"/>
                        <a:pt x="817656" y="167675"/>
                        <a:pt x="817656" y="167675"/>
                      </a:cubicBezTo>
                      <a:lnTo>
                        <a:pt x="19966" y="19867"/>
                      </a:lnTo>
                      <a:close/>
                    </a:path>
                  </a:pathLst>
                </a:custGeom>
                <a:solidFill>
                  <a:srgbClr val="D3D7CF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9F78BCD-414F-4D20-8A53-801180B85484}"/>
                    </a:ext>
                  </a:extLst>
                </p:cNvPr>
                <p:cNvSpPr/>
                <p:nvPr/>
              </p:nvSpPr>
              <p:spPr>
                <a:xfrm rot="20136166">
                  <a:off x="5985576" y="3490000"/>
                  <a:ext cx="399324" cy="476800"/>
                </a:xfrm>
                <a:custGeom>
                  <a:avLst/>
                  <a:gdLst>
                    <a:gd name="connsiteX0" fmla="*/ 271437 w 399324"/>
                    <a:gd name="connsiteY0" fmla="*/ 318202 h 476800"/>
                    <a:gd name="connsiteX1" fmla="*/ 84356 w 399324"/>
                    <a:gd name="connsiteY1" fmla="*/ 381366 h 476800"/>
                    <a:gd name="connsiteX2" fmla="*/ 136787 w 399324"/>
                    <a:gd name="connsiteY2" fmla="*/ 161493 h 476800"/>
                    <a:gd name="connsiteX3" fmla="*/ 323867 w 399324"/>
                    <a:gd name="connsiteY3" fmla="*/ 98328 h 476800"/>
                    <a:gd name="connsiteX4" fmla="*/ 271437 w 399324"/>
                    <a:gd name="connsiteY4" fmla="*/ 318202 h 47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324" h="476800">
                      <a:moveTo>
                        <a:pt x="271437" y="318202"/>
                      </a:moveTo>
                      <a:cubicBezTo>
                        <a:pt x="205298" y="396361"/>
                        <a:pt x="121539" y="424641"/>
                        <a:pt x="84356" y="381366"/>
                      </a:cubicBezTo>
                      <a:cubicBezTo>
                        <a:pt x="47174" y="338093"/>
                        <a:pt x="70648" y="239651"/>
                        <a:pt x="136787" y="161493"/>
                      </a:cubicBezTo>
                      <a:cubicBezTo>
                        <a:pt x="202926" y="83334"/>
                        <a:pt x="286684" y="55053"/>
                        <a:pt x="323867" y="98328"/>
                      </a:cubicBezTo>
                      <a:cubicBezTo>
                        <a:pt x="361049" y="141602"/>
                        <a:pt x="337576" y="240043"/>
                        <a:pt x="271437" y="3182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954CDA5-DF14-4903-9146-765AA94B9B87}"/>
                    </a:ext>
                  </a:extLst>
                </p:cNvPr>
                <p:cNvSpPr/>
                <p:nvPr/>
              </p:nvSpPr>
              <p:spPr>
                <a:xfrm rot="20136166">
                  <a:off x="6098249" y="3634469"/>
                  <a:ext cx="212973" cy="211911"/>
                </a:xfrm>
                <a:custGeom>
                  <a:avLst/>
                  <a:gdLst>
                    <a:gd name="connsiteX0" fmla="*/ 167318 w 212972"/>
                    <a:gd name="connsiteY0" fmla="*/ 141083 h 211911"/>
                    <a:gd name="connsiteX1" fmla="*/ 78832 w 212972"/>
                    <a:gd name="connsiteY1" fmla="*/ 184837 h 211911"/>
                    <a:gd name="connsiteX2" fmla="*/ 51954 w 212972"/>
                    <a:gd name="connsiteY2" fmla="*/ 90227 h 211911"/>
                    <a:gd name="connsiteX3" fmla="*/ 140440 w 212972"/>
                    <a:gd name="connsiteY3" fmla="*/ 46472 h 211911"/>
                    <a:gd name="connsiteX4" fmla="*/ 167318 w 212972"/>
                    <a:gd name="connsiteY4" fmla="*/ 141083 h 21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972" h="211911">
                      <a:moveTo>
                        <a:pt x="167318" y="141083"/>
                      </a:moveTo>
                      <a:cubicBezTo>
                        <a:pt x="150306" y="179291"/>
                        <a:pt x="110689" y="198880"/>
                        <a:pt x="78832" y="184837"/>
                      </a:cubicBezTo>
                      <a:cubicBezTo>
                        <a:pt x="46975" y="170794"/>
                        <a:pt x="34941" y="128435"/>
                        <a:pt x="51954" y="90227"/>
                      </a:cubicBezTo>
                      <a:cubicBezTo>
                        <a:pt x="68966" y="52018"/>
                        <a:pt x="108583" y="32429"/>
                        <a:pt x="140440" y="46472"/>
                      </a:cubicBezTo>
                      <a:cubicBezTo>
                        <a:pt x="172297" y="60516"/>
                        <a:pt x="184331" y="102874"/>
                        <a:pt x="167318" y="1410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13E689A-562B-49A8-94D9-89354B4730C6}"/>
                  </a:ext>
                </a:extLst>
              </p:cNvPr>
              <p:cNvSpPr/>
              <p:nvPr/>
            </p:nvSpPr>
            <p:spPr>
              <a:xfrm>
                <a:off x="3862875" y="5158515"/>
                <a:ext cx="136457" cy="156053"/>
              </a:xfrm>
              <a:custGeom>
                <a:avLst/>
                <a:gdLst>
                  <a:gd name="connsiteX0" fmla="*/ 60919 w 72117"/>
                  <a:gd name="connsiteY0" fmla="*/ 24766 h 72091"/>
                  <a:gd name="connsiteX1" fmla="*/ 47512 w 72117"/>
                  <a:gd name="connsiteY1" fmla="*/ 60896 h 72091"/>
                  <a:gd name="connsiteX2" fmla="*/ 11369 w 72117"/>
                  <a:gd name="connsiteY2" fmla="*/ 47495 h 72091"/>
                  <a:gd name="connsiteX3" fmla="*/ 24775 w 72117"/>
                  <a:gd name="connsiteY3" fmla="*/ 11365 h 72091"/>
                  <a:gd name="connsiteX4" fmla="*/ 60919 w 72117"/>
                  <a:gd name="connsiteY4" fmla="*/ 24766 h 7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7" h="72091">
                    <a:moveTo>
                      <a:pt x="60919" y="24766"/>
                    </a:moveTo>
                    <a:cubicBezTo>
                      <a:pt x="67197" y="38443"/>
                      <a:pt x="61195" y="54619"/>
                      <a:pt x="47512" y="60896"/>
                    </a:cubicBezTo>
                    <a:cubicBezTo>
                      <a:pt x="33830" y="67172"/>
                      <a:pt x="17647" y="61172"/>
                      <a:pt x="11369" y="47495"/>
                    </a:cubicBezTo>
                    <a:cubicBezTo>
                      <a:pt x="5090" y="33817"/>
                      <a:pt x="11092" y="17641"/>
                      <a:pt x="24775" y="11365"/>
                    </a:cubicBezTo>
                    <a:cubicBezTo>
                      <a:pt x="38458" y="5088"/>
                      <a:pt x="54640" y="11088"/>
                      <a:pt x="60919" y="24766"/>
                    </a:cubicBezTo>
                    <a:close/>
                  </a:path>
                </a:pathLst>
              </a:custGeom>
              <a:solidFill>
                <a:srgbClr val="4E9A06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4FDF69-FF15-4253-ADA4-9ABEA80037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0844" y="4099110"/>
                <a:ext cx="4605373" cy="667041"/>
              </a:xfrm>
              <a:prstGeom prst="line">
                <a:avLst/>
              </a:prstGeom>
              <a:ln w="31750">
                <a:solidFill>
                  <a:schemeClr val="accent2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2584461-3854-4C46-828C-51014139A167}"/>
                  </a:ext>
                </a:extLst>
              </p:cNvPr>
              <p:cNvSpPr txBox="1"/>
              <p:nvPr/>
            </p:nvSpPr>
            <p:spPr>
              <a:xfrm>
                <a:off x="3533926" y="3013760"/>
                <a:ext cx="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5EE7C2-2A66-4689-BE75-B7D639D3D5B1}"/>
                  </a:ext>
                </a:extLst>
              </p:cNvPr>
              <p:cNvSpPr txBox="1"/>
              <p:nvPr/>
            </p:nvSpPr>
            <p:spPr>
              <a:xfrm>
                <a:off x="4158766" y="3746238"/>
                <a:ext cx="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2400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4196D2B-B007-4657-BE7D-900600D371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19070" y="2470834"/>
                <a:ext cx="461520" cy="652240"/>
              </a:xfrm>
              <a:prstGeom prst="line">
                <a:avLst/>
              </a:prstGeom>
              <a:ln w="31750">
                <a:solidFill>
                  <a:schemeClr val="accent2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4505A94-AEC2-4B49-A1F5-E4D761CF5E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60088" y="2528043"/>
                <a:ext cx="689038" cy="1309077"/>
              </a:xfrm>
              <a:prstGeom prst="line">
                <a:avLst/>
              </a:prstGeom>
              <a:ln w="31750">
                <a:solidFill>
                  <a:schemeClr val="accent2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F89B714-F525-4434-8331-AEFA96176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0401" y="2700685"/>
                <a:ext cx="1" cy="918926"/>
              </a:xfrm>
              <a:prstGeom prst="line">
                <a:avLst/>
              </a:prstGeom>
              <a:ln w="31750">
                <a:solidFill>
                  <a:schemeClr val="accent2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9B0D64-CEAF-48F9-A5AF-A8E7D7768D07}"/>
              </a:ext>
            </a:extLst>
          </p:cNvPr>
          <p:cNvCxnSpPr>
            <a:cxnSpLocks/>
          </p:cNvCxnSpPr>
          <p:nvPr/>
        </p:nvCxnSpPr>
        <p:spPr>
          <a:xfrm>
            <a:off x="1298658" y="4030928"/>
            <a:ext cx="4468586" cy="841957"/>
          </a:xfrm>
          <a:prstGeom prst="line">
            <a:avLst/>
          </a:prstGeom>
          <a:ln w="31750">
            <a:solidFill>
              <a:schemeClr val="accent2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EF936A-00D5-4A43-9E77-DDF3AE8D8CAF}"/>
              </a:ext>
            </a:extLst>
          </p:cNvPr>
          <p:cNvGrpSpPr/>
          <p:nvPr/>
        </p:nvGrpSpPr>
        <p:grpSpPr>
          <a:xfrm>
            <a:off x="9434709" y="4557317"/>
            <a:ext cx="2534578" cy="519719"/>
            <a:chOff x="7901673" y="5547088"/>
            <a:chExt cx="3780907" cy="775278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FEEF959-9C2A-42C3-8400-70A03B4FA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1673" y="5553310"/>
              <a:ext cx="767355" cy="76735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B0E3AF6-F2AF-4F6E-AC2E-86EA17CF5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4102" y="5552817"/>
              <a:ext cx="767355" cy="76735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8EE1385-930F-4610-A24F-48B68CF6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7437" y="5555012"/>
              <a:ext cx="767355" cy="76735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233CF9B-4E0C-4DE3-BCA1-2FD5629CE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15225" y="5547088"/>
              <a:ext cx="767355" cy="767353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B5795ACD-751E-4669-BD49-51BB40640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798" y="4559587"/>
            <a:ext cx="514406" cy="514406"/>
          </a:xfrm>
          <a:prstGeom prst="rect">
            <a:avLst/>
          </a:prstGeom>
        </p:spPr>
      </p:pic>
      <p:grpSp>
        <p:nvGrpSpPr>
          <p:cNvPr id="49" name="Graphic 86">
            <a:extLst>
              <a:ext uri="{FF2B5EF4-FFF2-40B4-BE49-F238E27FC236}">
                <a16:creationId xmlns:a16="http://schemas.microsoft.com/office/drawing/2014/main" id="{8A1CD854-7D44-4CC4-A97D-A7BFB6227B22}"/>
              </a:ext>
            </a:extLst>
          </p:cNvPr>
          <p:cNvGrpSpPr/>
          <p:nvPr/>
        </p:nvGrpSpPr>
        <p:grpSpPr>
          <a:xfrm>
            <a:off x="8493305" y="2982482"/>
            <a:ext cx="446164" cy="2118437"/>
            <a:chOff x="397598" y="1485659"/>
            <a:chExt cx="351189" cy="469588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8AD8C01-0E8F-4A2C-9145-C18371264314}"/>
                </a:ext>
              </a:extLst>
            </p:cNvPr>
            <p:cNvSpPr/>
            <p:nvPr/>
          </p:nvSpPr>
          <p:spPr>
            <a:xfrm>
              <a:off x="571115" y="1516504"/>
              <a:ext cx="5017" cy="3025236"/>
            </a:xfrm>
            <a:custGeom>
              <a:avLst/>
              <a:gdLst>
                <a:gd name="connsiteX0" fmla="*/ 0 w 0"/>
                <a:gd name="connsiteY0" fmla="*/ 3027378 h 3025236"/>
                <a:gd name="connsiteX1" fmla="*/ 0 w 0"/>
                <a:gd name="connsiteY1" fmla="*/ 0 h 302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025236">
                  <a:moveTo>
                    <a:pt x="0" y="3027378"/>
                  </a:moveTo>
                  <a:lnTo>
                    <a:pt x="0" y="0"/>
                  </a:lnTo>
                </a:path>
              </a:pathLst>
            </a:custGeom>
            <a:noFill/>
            <a:ln w="3010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E61445-5EBC-4C1B-8093-F7C3255CB81D}"/>
                </a:ext>
              </a:extLst>
            </p:cNvPr>
            <p:cNvSpPr/>
            <p:nvPr/>
          </p:nvSpPr>
          <p:spPr>
            <a:xfrm>
              <a:off x="573625" y="4543887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39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395" y="0"/>
                  </a:lnTo>
                </a:path>
              </a:pathLst>
            </a:custGeom>
            <a:noFill/>
            <a:ln w="30114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A234884-6842-4063-B6C2-DE3749C72A56}"/>
                </a:ext>
              </a:extLst>
            </p:cNvPr>
            <p:cNvSpPr/>
            <p:nvPr/>
          </p:nvSpPr>
          <p:spPr>
            <a:xfrm>
              <a:off x="429694" y="3116819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40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405" y="0"/>
                  </a:lnTo>
                </a:path>
              </a:pathLst>
            </a:custGeom>
            <a:noFill/>
            <a:ln w="30116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C4E7084-27FD-492F-8267-D0CEFF0F314C}"/>
                </a:ext>
              </a:extLst>
            </p:cNvPr>
            <p:cNvSpPr/>
            <p:nvPr/>
          </p:nvSpPr>
          <p:spPr>
            <a:xfrm>
              <a:off x="571102" y="1516502"/>
              <a:ext cx="140476" cy="5017"/>
            </a:xfrm>
            <a:custGeom>
              <a:avLst/>
              <a:gdLst>
                <a:gd name="connsiteX0" fmla="*/ 0 w 140475"/>
                <a:gd name="connsiteY0" fmla="*/ 12 h 0"/>
                <a:gd name="connsiteX1" fmla="*/ 143922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12"/>
                  </a:moveTo>
                  <a:lnTo>
                    <a:pt x="143922" y="0"/>
                  </a:lnTo>
                </a:path>
              </a:pathLst>
            </a:custGeom>
            <a:noFill/>
            <a:ln w="30236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3455235-0ECA-4380-99B8-55AA12EFB814}"/>
                </a:ext>
              </a:extLst>
            </p:cNvPr>
            <p:cNvSpPr/>
            <p:nvPr/>
          </p:nvSpPr>
          <p:spPr>
            <a:xfrm>
              <a:off x="569860" y="4810983"/>
              <a:ext cx="5017" cy="1334515"/>
            </a:xfrm>
            <a:custGeom>
              <a:avLst/>
              <a:gdLst>
                <a:gd name="connsiteX0" fmla="*/ 0 w 0"/>
                <a:gd name="connsiteY0" fmla="*/ 1339101 h 1334515"/>
                <a:gd name="connsiteX1" fmla="*/ 0 w 0"/>
                <a:gd name="connsiteY1" fmla="*/ 0 h 13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34515">
                  <a:moveTo>
                    <a:pt x="0" y="1339101"/>
                  </a:moveTo>
                  <a:lnTo>
                    <a:pt x="0" y="0"/>
                  </a:lnTo>
                </a:path>
              </a:pathLst>
            </a:custGeom>
            <a:noFill/>
            <a:ln w="30113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711B98-962E-4CFA-BAEE-13B855E73362}"/>
                </a:ext>
              </a:extLst>
            </p:cNvPr>
            <p:cNvSpPr/>
            <p:nvPr/>
          </p:nvSpPr>
          <p:spPr>
            <a:xfrm>
              <a:off x="572365" y="6150097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39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395" y="0"/>
                  </a:lnTo>
                </a:path>
              </a:pathLst>
            </a:custGeom>
            <a:noFill/>
            <a:ln w="30114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FCB1DB6-1597-49A3-BAE4-A50EC4C8AD8C}"/>
                </a:ext>
              </a:extLst>
            </p:cNvPr>
            <p:cNvSpPr/>
            <p:nvPr/>
          </p:nvSpPr>
          <p:spPr>
            <a:xfrm>
              <a:off x="428435" y="5518861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40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405" y="0"/>
                  </a:lnTo>
                </a:path>
              </a:pathLst>
            </a:custGeom>
            <a:noFill/>
            <a:ln w="30116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A031883-98B8-4D41-B657-AB0C8997FF68}"/>
                </a:ext>
              </a:extLst>
            </p:cNvPr>
            <p:cNvSpPr/>
            <p:nvPr/>
          </p:nvSpPr>
          <p:spPr>
            <a:xfrm>
              <a:off x="569843" y="4810985"/>
              <a:ext cx="140476" cy="5017"/>
            </a:xfrm>
            <a:custGeom>
              <a:avLst/>
              <a:gdLst>
                <a:gd name="connsiteX0" fmla="*/ 0 w 140475"/>
                <a:gd name="connsiteY0" fmla="*/ 5 h 0"/>
                <a:gd name="connsiteX1" fmla="*/ 143922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5"/>
                  </a:moveTo>
                  <a:lnTo>
                    <a:pt x="143922" y="0"/>
                  </a:lnTo>
                </a:path>
              </a:pathLst>
            </a:custGeom>
            <a:noFill/>
            <a:ln w="30169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F07FCFE-94EF-49E8-9415-A14C5913E704}"/>
              </a:ext>
            </a:extLst>
          </p:cNvPr>
          <p:cNvSpPr txBox="1"/>
          <p:nvPr/>
        </p:nvSpPr>
        <p:spPr>
          <a:xfrm>
            <a:off x="7300004" y="4476658"/>
            <a:ext cx="1349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INDIVIDUAL </a:t>
            </a:r>
          </a:p>
          <a:p>
            <a:r>
              <a:rPr lang="en-US"/>
              <a:t>LIGHTS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051FA-E662-46AB-A3F8-77883AB82E4C}"/>
              </a:ext>
            </a:extLst>
          </p:cNvPr>
          <p:cNvSpPr/>
          <p:nvPr/>
        </p:nvSpPr>
        <p:spPr>
          <a:xfrm>
            <a:off x="7893934" y="2550211"/>
            <a:ext cx="1428462" cy="1877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5C1C7314-E7AE-4A99-9421-CA3D53BC1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516" y="1618083"/>
            <a:ext cx="6817488" cy="4776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SCALABILITY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E897C-BB4F-4540-A9E9-8A67E97D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E86D22-903A-41F4-AA0D-803D37D3069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D82911D-176C-4CA7-A99B-AA0FAFDA0B25}"/>
              </a:ext>
            </a:extLst>
          </p:cNvPr>
          <p:cNvGrpSpPr/>
          <p:nvPr/>
        </p:nvGrpSpPr>
        <p:grpSpPr>
          <a:xfrm>
            <a:off x="1066489" y="2320359"/>
            <a:ext cx="4938882" cy="3055775"/>
            <a:chOff x="3057335" y="2470834"/>
            <a:chExt cx="4938882" cy="305577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205E5AD-8475-4771-B591-E02F32622E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1738" y="5226705"/>
              <a:ext cx="3124119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02DC936-F447-4AD7-906E-EE5B4D2E07B9}"/>
                </a:ext>
              </a:extLst>
            </p:cNvPr>
            <p:cNvSpPr/>
            <p:nvPr/>
          </p:nvSpPr>
          <p:spPr>
            <a:xfrm>
              <a:off x="7035600" y="5150914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4E9A06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6586C48-8BD8-40D6-9F56-CA90B34F5CD0}"/>
                </a:ext>
              </a:extLst>
            </p:cNvPr>
            <p:cNvGrpSpPr/>
            <p:nvPr/>
          </p:nvGrpSpPr>
          <p:grpSpPr>
            <a:xfrm>
              <a:off x="3057335" y="4905610"/>
              <a:ext cx="667019" cy="620999"/>
              <a:chOff x="5593254" y="3385502"/>
              <a:chExt cx="825270" cy="741689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42AED2B-244F-4C5D-A486-B2BE9E0843BE}"/>
                  </a:ext>
                </a:extLst>
              </p:cNvPr>
              <p:cNvSpPr/>
              <p:nvPr/>
            </p:nvSpPr>
            <p:spPr>
              <a:xfrm rot="20136166">
                <a:off x="5593254" y="3385502"/>
                <a:ext cx="825270" cy="741689"/>
              </a:xfrm>
              <a:custGeom>
                <a:avLst/>
                <a:gdLst>
                  <a:gd name="connsiteX0" fmla="*/ 423523 w 825270"/>
                  <a:gd name="connsiteY0" fmla="*/ 743225 h 741689"/>
                  <a:gd name="connsiteX1" fmla="*/ 750464 w 825270"/>
                  <a:gd name="connsiteY1" fmla="*/ 515765 h 741689"/>
                  <a:gd name="connsiteX2" fmla="*/ 817656 w 825270"/>
                  <a:gd name="connsiteY2" fmla="*/ 167675 h 741689"/>
                  <a:gd name="connsiteX3" fmla="*/ 19966 w 825270"/>
                  <a:gd name="connsiteY3" fmla="*/ 19867 h 74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270" h="741689">
                    <a:moveTo>
                      <a:pt x="423523" y="743225"/>
                    </a:moveTo>
                    <a:cubicBezTo>
                      <a:pt x="423523" y="743225"/>
                      <a:pt x="622999" y="703572"/>
                      <a:pt x="750464" y="515765"/>
                    </a:cubicBezTo>
                    <a:cubicBezTo>
                      <a:pt x="877901" y="327959"/>
                      <a:pt x="817656" y="167675"/>
                      <a:pt x="817656" y="167675"/>
                    </a:cubicBezTo>
                    <a:lnTo>
                      <a:pt x="19966" y="19867"/>
                    </a:lnTo>
                    <a:close/>
                  </a:path>
                </a:pathLst>
              </a:custGeom>
              <a:solidFill>
                <a:srgbClr val="D3D7CF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B0A1F3E-A2EB-4092-B33C-9D6BCD0A0A7B}"/>
                  </a:ext>
                </a:extLst>
              </p:cNvPr>
              <p:cNvSpPr/>
              <p:nvPr/>
            </p:nvSpPr>
            <p:spPr>
              <a:xfrm rot="20136166">
                <a:off x="5985576" y="3490000"/>
                <a:ext cx="399324" cy="476800"/>
              </a:xfrm>
              <a:custGeom>
                <a:avLst/>
                <a:gdLst>
                  <a:gd name="connsiteX0" fmla="*/ 271437 w 399324"/>
                  <a:gd name="connsiteY0" fmla="*/ 318202 h 476800"/>
                  <a:gd name="connsiteX1" fmla="*/ 84356 w 399324"/>
                  <a:gd name="connsiteY1" fmla="*/ 381366 h 476800"/>
                  <a:gd name="connsiteX2" fmla="*/ 136787 w 399324"/>
                  <a:gd name="connsiteY2" fmla="*/ 161493 h 476800"/>
                  <a:gd name="connsiteX3" fmla="*/ 323867 w 399324"/>
                  <a:gd name="connsiteY3" fmla="*/ 98328 h 476800"/>
                  <a:gd name="connsiteX4" fmla="*/ 271437 w 399324"/>
                  <a:gd name="connsiteY4" fmla="*/ 318202 h 4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324" h="476800">
                    <a:moveTo>
                      <a:pt x="271437" y="318202"/>
                    </a:moveTo>
                    <a:cubicBezTo>
                      <a:pt x="205298" y="396361"/>
                      <a:pt x="121539" y="424641"/>
                      <a:pt x="84356" y="381366"/>
                    </a:cubicBezTo>
                    <a:cubicBezTo>
                      <a:pt x="47174" y="338093"/>
                      <a:pt x="70648" y="239651"/>
                      <a:pt x="136787" y="161493"/>
                    </a:cubicBezTo>
                    <a:cubicBezTo>
                      <a:pt x="202926" y="83334"/>
                      <a:pt x="286684" y="55053"/>
                      <a:pt x="323867" y="98328"/>
                    </a:cubicBezTo>
                    <a:cubicBezTo>
                      <a:pt x="361049" y="141602"/>
                      <a:pt x="337576" y="240043"/>
                      <a:pt x="271437" y="318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3A1C07F-F264-4191-8AA6-822402294114}"/>
                  </a:ext>
                </a:extLst>
              </p:cNvPr>
              <p:cNvSpPr/>
              <p:nvPr/>
            </p:nvSpPr>
            <p:spPr>
              <a:xfrm rot="20136166">
                <a:off x="6098249" y="3634469"/>
                <a:ext cx="212973" cy="211911"/>
              </a:xfrm>
              <a:custGeom>
                <a:avLst/>
                <a:gdLst>
                  <a:gd name="connsiteX0" fmla="*/ 167318 w 212972"/>
                  <a:gd name="connsiteY0" fmla="*/ 141083 h 211911"/>
                  <a:gd name="connsiteX1" fmla="*/ 78832 w 212972"/>
                  <a:gd name="connsiteY1" fmla="*/ 184837 h 211911"/>
                  <a:gd name="connsiteX2" fmla="*/ 51954 w 212972"/>
                  <a:gd name="connsiteY2" fmla="*/ 90227 h 211911"/>
                  <a:gd name="connsiteX3" fmla="*/ 140440 w 212972"/>
                  <a:gd name="connsiteY3" fmla="*/ 46472 h 211911"/>
                  <a:gd name="connsiteX4" fmla="*/ 167318 w 212972"/>
                  <a:gd name="connsiteY4" fmla="*/ 141083 h 2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972" h="211911">
                    <a:moveTo>
                      <a:pt x="167318" y="141083"/>
                    </a:moveTo>
                    <a:cubicBezTo>
                      <a:pt x="150306" y="179291"/>
                      <a:pt x="110689" y="198880"/>
                      <a:pt x="78832" y="184837"/>
                    </a:cubicBezTo>
                    <a:cubicBezTo>
                      <a:pt x="46975" y="170794"/>
                      <a:pt x="34941" y="128435"/>
                      <a:pt x="51954" y="90227"/>
                    </a:cubicBezTo>
                    <a:cubicBezTo>
                      <a:pt x="68966" y="52018"/>
                      <a:pt x="108583" y="32429"/>
                      <a:pt x="140440" y="46472"/>
                    </a:cubicBezTo>
                    <a:cubicBezTo>
                      <a:pt x="172297" y="60516"/>
                      <a:pt x="184331" y="102874"/>
                      <a:pt x="167318" y="1410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180B36-2A2D-406D-9F09-19FE79DF4D75}"/>
                </a:ext>
              </a:extLst>
            </p:cNvPr>
            <p:cNvSpPr/>
            <p:nvPr/>
          </p:nvSpPr>
          <p:spPr>
            <a:xfrm>
              <a:off x="3862875" y="5158515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4E9A06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9C586F9-CBA0-4F16-B494-174FDC4A1DD7}"/>
                </a:ext>
              </a:extLst>
            </p:cNvPr>
            <p:cNvCxnSpPr>
              <a:cxnSpLocks/>
            </p:cNvCxnSpPr>
            <p:nvPr/>
          </p:nvCxnSpPr>
          <p:spPr>
            <a:xfrm>
              <a:off x="3390844" y="4099110"/>
              <a:ext cx="4605373" cy="667041"/>
            </a:xfrm>
            <a:prstGeom prst="line">
              <a:avLst/>
            </a:prstGeom>
            <a:ln w="31750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664BFD1-CF30-460E-A315-3D26CEBB0F10}"/>
                </a:ext>
              </a:extLst>
            </p:cNvPr>
            <p:cNvSpPr txBox="1"/>
            <p:nvPr/>
          </p:nvSpPr>
          <p:spPr>
            <a:xfrm>
              <a:off x="3533926" y="3013760"/>
              <a:ext cx="6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4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B251F2-4994-472B-A943-99C263E4D9A2}"/>
                </a:ext>
              </a:extLst>
            </p:cNvPr>
            <p:cNvSpPr txBox="1"/>
            <p:nvPr/>
          </p:nvSpPr>
          <p:spPr>
            <a:xfrm>
              <a:off x="4158766" y="3746238"/>
              <a:ext cx="6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40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6F0B123-A9F4-4006-BF93-E5374D6308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9070" y="2470834"/>
              <a:ext cx="461520" cy="652240"/>
            </a:xfrm>
            <a:prstGeom prst="line">
              <a:avLst/>
            </a:prstGeom>
            <a:ln w="31750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96ECFD5-27AE-4ED3-BA54-576904C572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0088" y="2528043"/>
              <a:ext cx="689038" cy="1309077"/>
            </a:xfrm>
            <a:prstGeom prst="line">
              <a:avLst/>
            </a:prstGeom>
            <a:ln w="31750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AB7F63F-95B0-4C82-95AD-6DA547041DBA}"/>
                </a:ext>
              </a:extLst>
            </p:cNvPr>
            <p:cNvCxnSpPr>
              <a:cxnSpLocks/>
            </p:cNvCxnSpPr>
            <p:nvPr/>
          </p:nvCxnSpPr>
          <p:spPr>
            <a:xfrm>
              <a:off x="6930401" y="2700685"/>
              <a:ext cx="1" cy="918926"/>
            </a:xfrm>
            <a:prstGeom prst="line">
              <a:avLst/>
            </a:prstGeom>
            <a:ln w="31750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5006557-553F-428C-B4D9-6E2BF6683795}"/>
              </a:ext>
            </a:extLst>
          </p:cNvPr>
          <p:cNvGrpSpPr/>
          <p:nvPr/>
        </p:nvGrpSpPr>
        <p:grpSpPr>
          <a:xfrm>
            <a:off x="1066489" y="2320359"/>
            <a:ext cx="4938882" cy="3055775"/>
            <a:chOff x="3057335" y="2470834"/>
            <a:chExt cx="4938882" cy="3055775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3E7CF44-F044-4319-A752-5F98779A4B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1738" y="5226705"/>
              <a:ext cx="3124119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E9FFC0-80FC-48CF-BA42-1F2F6C22F59A}"/>
                </a:ext>
              </a:extLst>
            </p:cNvPr>
            <p:cNvSpPr/>
            <p:nvPr/>
          </p:nvSpPr>
          <p:spPr>
            <a:xfrm>
              <a:off x="7035600" y="5150914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4E9A06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3E57EF0-2B33-46B9-B562-26267FE8D7A9}"/>
                </a:ext>
              </a:extLst>
            </p:cNvPr>
            <p:cNvGrpSpPr/>
            <p:nvPr/>
          </p:nvGrpSpPr>
          <p:grpSpPr>
            <a:xfrm>
              <a:off x="3057335" y="4905610"/>
              <a:ext cx="667019" cy="620999"/>
              <a:chOff x="5593254" y="3385502"/>
              <a:chExt cx="825270" cy="741689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10979E6-EA6C-4D61-9288-74F3C2F8EEFB}"/>
                  </a:ext>
                </a:extLst>
              </p:cNvPr>
              <p:cNvSpPr/>
              <p:nvPr/>
            </p:nvSpPr>
            <p:spPr>
              <a:xfrm rot="20136166">
                <a:off x="5593254" y="3385502"/>
                <a:ext cx="825270" cy="741689"/>
              </a:xfrm>
              <a:custGeom>
                <a:avLst/>
                <a:gdLst>
                  <a:gd name="connsiteX0" fmla="*/ 423523 w 825270"/>
                  <a:gd name="connsiteY0" fmla="*/ 743225 h 741689"/>
                  <a:gd name="connsiteX1" fmla="*/ 750464 w 825270"/>
                  <a:gd name="connsiteY1" fmla="*/ 515765 h 741689"/>
                  <a:gd name="connsiteX2" fmla="*/ 817656 w 825270"/>
                  <a:gd name="connsiteY2" fmla="*/ 167675 h 741689"/>
                  <a:gd name="connsiteX3" fmla="*/ 19966 w 825270"/>
                  <a:gd name="connsiteY3" fmla="*/ 19867 h 74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270" h="741689">
                    <a:moveTo>
                      <a:pt x="423523" y="743225"/>
                    </a:moveTo>
                    <a:cubicBezTo>
                      <a:pt x="423523" y="743225"/>
                      <a:pt x="622999" y="703572"/>
                      <a:pt x="750464" y="515765"/>
                    </a:cubicBezTo>
                    <a:cubicBezTo>
                      <a:pt x="877901" y="327959"/>
                      <a:pt x="817656" y="167675"/>
                      <a:pt x="817656" y="167675"/>
                    </a:cubicBezTo>
                    <a:lnTo>
                      <a:pt x="19966" y="19867"/>
                    </a:lnTo>
                    <a:close/>
                  </a:path>
                </a:pathLst>
              </a:custGeom>
              <a:solidFill>
                <a:srgbClr val="D3D7CF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CE88D96-6258-483D-B239-8701436F931A}"/>
                  </a:ext>
                </a:extLst>
              </p:cNvPr>
              <p:cNvSpPr/>
              <p:nvPr/>
            </p:nvSpPr>
            <p:spPr>
              <a:xfrm rot="20136166">
                <a:off x="5985576" y="3490000"/>
                <a:ext cx="399324" cy="476800"/>
              </a:xfrm>
              <a:custGeom>
                <a:avLst/>
                <a:gdLst>
                  <a:gd name="connsiteX0" fmla="*/ 271437 w 399324"/>
                  <a:gd name="connsiteY0" fmla="*/ 318202 h 476800"/>
                  <a:gd name="connsiteX1" fmla="*/ 84356 w 399324"/>
                  <a:gd name="connsiteY1" fmla="*/ 381366 h 476800"/>
                  <a:gd name="connsiteX2" fmla="*/ 136787 w 399324"/>
                  <a:gd name="connsiteY2" fmla="*/ 161493 h 476800"/>
                  <a:gd name="connsiteX3" fmla="*/ 323867 w 399324"/>
                  <a:gd name="connsiteY3" fmla="*/ 98328 h 476800"/>
                  <a:gd name="connsiteX4" fmla="*/ 271437 w 399324"/>
                  <a:gd name="connsiteY4" fmla="*/ 318202 h 4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324" h="476800">
                    <a:moveTo>
                      <a:pt x="271437" y="318202"/>
                    </a:moveTo>
                    <a:cubicBezTo>
                      <a:pt x="205298" y="396361"/>
                      <a:pt x="121539" y="424641"/>
                      <a:pt x="84356" y="381366"/>
                    </a:cubicBezTo>
                    <a:cubicBezTo>
                      <a:pt x="47174" y="338093"/>
                      <a:pt x="70648" y="239651"/>
                      <a:pt x="136787" y="161493"/>
                    </a:cubicBezTo>
                    <a:cubicBezTo>
                      <a:pt x="202926" y="83334"/>
                      <a:pt x="286684" y="55053"/>
                      <a:pt x="323867" y="98328"/>
                    </a:cubicBezTo>
                    <a:cubicBezTo>
                      <a:pt x="361049" y="141602"/>
                      <a:pt x="337576" y="240043"/>
                      <a:pt x="271437" y="318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DF893DB-B0E8-434B-9198-63374629708F}"/>
                  </a:ext>
                </a:extLst>
              </p:cNvPr>
              <p:cNvSpPr/>
              <p:nvPr/>
            </p:nvSpPr>
            <p:spPr>
              <a:xfrm rot="20136166">
                <a:off x="6098249" y="3634469"/>
                <a:ext cx="212973" cy="211911"/>
              </a:xfrm>
              <a:custGeom>
                <a:avLst/>
                <a:gdLst>
                  <a:gd name="connsiteX0" fmla="*/ 167318 w 212972"/>
                  <a:gd name="connsiteY0" fmla="*/ 141083 h 211911"/>
                  <a:gd name="connsiteX1" fmla="*/ 78832 w 212972"/>
                  <a:gd name="connsiteY1" fmla="*/ 184837 h 211911"/>
                  <a:gd name="connsiteX2" fmla="*/ 51954 w 212972"/>
                  <a:gd name="connsiteY2" fmla="*/ 90227 h 211911"/>
                  <a:gd name="connsiteX3" fmla="*/ 140440 w 212972"/>
                  <a:gd name="connsiteY3" fmla="*/ 46472 h 211911"/>
                  <a:gd name="connsiteX4" fmla="*/ 167318 w 212972"/>
                  <a:gd name="connsiteY4" fmla="*/ 141083 h 2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972" h="211911">
                    <a:moveTo>
                      <a:pt x="167318" y="141083"/>
                    </a:moveTo>
                    <a:cubicBezTo>
                      <a:pt x="150306" y="179291"/>
                      <a:pt x="110689" y="198880"/>
                      <a:pt x="78832" y="184837"/>
                    </a:cubicBezTo>
                    <a:cubicBezTo>
                      <a:pt x="46975" y="170794"/>
                      <a:pt x="34941" y="128435"/>
                      <a:pt x="51954" y="90227"/>
                    </a:cubicBezTo>
                    <a:cubicBezTo>
                      <a:pt x="68966" y="52018"/>
                      <a:pt x="108583" y="32429"/>
                      <a:pt x="140440" y="46472"/>
                    </a:cubicBezTo>
                    <a:cubicBezTo>
                      <a:pt x="172297" y="60516"/>
                      <a:pt x="184331" y="102874"/>
                      <a:pt x="167318" y="1410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1CD6175-6701-461A-BB3C-683B9295607E}"/>
                </a:ext>
              </a:extLst>
            </p:cNvPr>
            <p:cNvSpPr/>
            <p:nvPr/>
          </p:nvSpPr>
          <p:spPr>
            <a:xfrm>
              <a:off x="3862875" y="5158515"/>
              <a:ext cx="136457" cy="156053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4E9A06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98BEB5C-475B-435C-853A-4E66FEC5AFBF}"/>
                </a:ext>
              </a:extLst>
            </p:cNvPr>
            <p:cNvCxnSpPr>
              <a:cxnSpLocks/>
            </p:cNvCxnSpPr>
            <p:nvPr/>
          </p:nvCxnSpPr>
          <p:spPr>
            <a:xfrm>
              <a:off x="3390844" y="4099110"/>
              <a:ext cx="4605373" cy="667041"/>
            </a:xfrm>
            <a:prstGeom prst="line">
              <a:avLst/>
            </a:prstGeom>
            <a:ln w="31750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E7A2BB3-3520-4DE7-B893-ED5648884322}"/>
                </a:ext>
              </a:extLst>
            </p:cNvPr>
            <p:cNvSpPr txBox="1"/>
            <p:nvPr/>
          </p:nvSpPr>
          <p:spPr>
            <a:xfrm>
              <a:off x="3533926" y="3013760"/>
              <a:ext cx="6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4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5943092-927B-416A-869D-F1AA67B1D763}"/>
                </a:ext>
              </a:extLst>
            </p:cNvPr>
            <p:cNvSpPr txBox="1"/>
            <p:nvPr/>
          </p:nvSpPr>
          <p:spPr>
            <a:xfrm>
              <a:off x="4158766" y="3746238"/>
              <a:ext cx="6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400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CA9B137-9C28-4782-86F1-6269808F7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9070" y="2470834"/>
              <a:ext cx="461520" cy="652240"/>
            </a:xfrm>
            <a:prstGeom prst="line">
              <a:avLst/>
            </a:prstGeom>
            <a:ln w="31750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9E3EC32-330C-4E87-B22E-E1B336EFB2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0088" y="2528043"/>
              <a:ext cx="689038" cy="1309077"/>
            </a:xfrm>
            <a:prstGeom prst="line">
              <a:avLst/>
            </a:prstGeom>
            <a:ln w="31750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6293879-3EDF-4344-A30B-9C38AA2ADA2C}"/>
                </a:ext>
              </a:extLst>
            </p:cNvPr>
            <p:cNvCxnSpPr>
              <a:cxnSpLocks/>
            </p:cNvCxnSpPr>
            <p:nvPr/>
          </p:nvCxnSpPr>
          <p:spPr>
            <a:xfrm>
              <a:off x="6930401" y="2700685"/>
              <a:ext cx="1" cy="918926"/>
            </a:xfrm>
            <a:prstGeom prst="line">
              <a:avLst/>
            </a:prstGeom>
            <a:ln w="31750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1DBD598-7963-4A11-A166-49137E5D0627}"/>
              </a:ext>
            </a:extLst>
          </p:cNvPr>
          <p:cNvCxnSpPr>
            <a:cxnSpLocks/>
          </p:cNvCxnSpPr>
          <p:nvPr/>
        </p:nvCxnSpPr>
        <p:spPr>
          <a:xfrm>
            <a:off x="1298658" y="4030928"/>
            <a:ext cx="4468586" cy="841957"/>
          </a:xfrm>
          <a:prstGeom prst="line">
            <a:avLst/>
          </a:prstGeom>
          <a:ln w="31750">
            <a:solidFill>
              <a:schemeClr val="accent2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DC3F68B-CEAB-4E4F-BE59-961482492CA8}"/>
              </a:ext>
            </a:extLst>
          </p:cNvPr>
          <p:cNvCxnSpPr>
            <a:cxnSpLocks/>
          </p:cNvCxnSpPr>
          <p:nvPr/>
        </p:nvCxnSpPr>
        <p:spPr>
          <a:xfrm>
            <a:off x="10024080" y="3595763"/>
            <a:ext cx="339467" cy="962154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AAC8D51-21C2-45B1-843D-B050BD03454F}"/>
              </a:ext>
            </a:extLst>
          </p:cNvPr>
          <p:cNvGrpSpPr/>
          <p:nvPr/>
        </p:nvGrpSpPr>
        <p:grpSpPr>
          <a:xfrm>
            <a:off x="8795021" y="2962162"/>
            <a:ext cx="3176537" cy="2117760"/>
            <a:chOff x="8152328" y="3296069"/>
            <a:chExt cx="2547624" cy="169847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B01903D-9C7D-44F1-A2D7-997F24EF63B6}"/>
                </a:ext>
              </a:extLst>
            </p:cNvPr>
            <p:cNvGrpSpPr/>
            <p:nvPr/>
          </p:nvGrpSpPr>
          <p:grpSpPr>
            <a:xfrm>
              <a:off x="8669021" y="4575885"/>
              <a:ext cx="2030931" cy="418655"/>
              <a:chOff x="7927816" y="5577777"/>
              <a:chExt cx="3777497" cy="778691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297739AC-B52F-45E6-9255-C0B974370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7816" y="5581725"/>
                <a:ext cx="767355" cy="76735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F04F2DF6-4F79-4CC0-9CD1-61ADE736C5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1152" y="5583507"/>
                <a:ext cx="767355" cy="767355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3600CE29-8696-4FD8-A64A-99E95023C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34488" y="5589113"/>
                <a:ext cx="767355" cy="767355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7C0C60F-0034-43AF-8DE0-6818702B7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37958" y="5577777"/>
                <a:ext cx="767355" cy="767355"/>
              </a:xfrm>
              <a:prstGeom prst="rect">
                <a:avLst/>
              </a:prstGeom>
            </p:spPr>
          </p:pic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8AB7C20-8C10-4D2C-96A8-3744531B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2858" y="3959925"/>
              <a:ext cx="412560" cy="41256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94672B3-37AD-4EFB-9D96-029372A4F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8655" y="3974293"/>
              <a:ext cx="412560" cy="41256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C25D8F1-FEED-4823-AD2E-7B25B817A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4572" y="3296069"/>
              <a:ext cx="412560" cy="41256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107573B-365E-498E-8B11-E656986F3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2328" y="4575885"/>
              <a:ext cx="412560" cy="41256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6EA327D-C1AB-4DB9-A630-DAC812915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20489" y="3618368"/>
              <a:ext cx="412560" cy="41256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171C04-DBD4-4FDD-BFF2-3963CE94DC13}"/>
              </a:ext>
            </a:extLst>
          </p:cNvPr>
          <p:cNvCxnSpPr>
            <a:endCxn id="68" idx="0"/>
          </p:cNvCxnSpPr>
          <p:nvPr/>
        </p:nvCxnSpPr>
        <p:spPr>
          <a:xfrm flipH="1">
            <a:off x="9052224" y="4241151"/>
            <a:ext cx="257203" cy="316766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5A458D7-49DE-47D7-87FB-C8009C9AA893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9596221" y="4241151"/>
            <a:ext cx="100248" cy="319413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A256C0C-0B15-434A-B474-564CC0C1D2C3}"/>
              </a:ext>
            </a:extLst>
          </p:cNvPr>
          <p:cNvCxnSpPr>
            <a:cxnSpLocks/>
          </p:cNvCxnSpPr>
          <p:nvPr/>
        </p:nvCxnSpPr>
        <p:spPr>
          <a:xfrm flipV="1">
            <a:off x="9646345" y="3732827"/>
            <a:ext cx="171935" cy="141763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FB04B95-3042-40D0-8B2A-943BDBF50204}"/>
              </a:ext>
            </a:extLst>
          </p:cNvPr>
          <p:cNvCxnSpPr>
            <a:cxnSpLocks/>
          </p:cNvCxnSpPr>
          <p:nvPr/>
        </p:nvCxnSpPr>
        <p:spPr>
          <a:xfrm flipV="1">
            <a:off x="10213284" y="3364025"/>
            <a:ext cx="241089" cy="111866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D39E15F-26F3-461C-8574-6495354657D8}"/>
              </a:ext>
            </a:extLst>
          </p:cNvPr>
          <p:cNvCxnSpPr>
            <a:cxnSpLocks/>
          </p:cNvCxnSpPr>
          <p:nvPr/>
        </p:nvCxnSpPr>
        <p:spPr>
          <a:xfrm flipV="1">
            <a:off x="11031410" y="4241151"/>
            <a:ext cx="149076" cy="328515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9A8E331-C25B-4FAB-BA84-77FECE08BB5B}"/>
              </a:ext>
            </a:extLst>
          </p:cNvPr>
          <p:cNvCxnSpPr>
            <a:cxnSpLocks/>
            <a:stCxn id="93" idx="0"/>
          </p:cNvCxnSpPr>
          <p:nvPr/>
        </p:nvCxnSpPr>
        <p:spPr>
          <a:xfrm flipH="1" flipV="1">
            <a:off x="11491499" y="4241151"/>
            <a:ext cx="222856" cy="316766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83A7E34-57F7-4CF0-AE86-96E913B4E1CC}"/>
              </a:ext>
            </a:extLst>
          </p:cNvPr>
          <p:cNvCxnSpPr>
            <a:cxnSpLocks/>
            <a:stCxn id="60" idx="0"/>
          </p:cNvCxnSpPr>
          <p:nvPr/>
        </p:nvCxnSpPr>
        <p:spPr>
          <a:xfrm flipH="1" flipV="1">
            <a:off x="10873219" y="3385010"/>
            <a:ext cx="468652" cy="422804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aphic 86">
            <a:extLst>
              <a:ext uri="{FF2B5EF4-FFF2-40B4-BE49-F238E27FC236}">
                <a16:creationId xmlns:a16="http://schemas.microsoft.com/office/drawing/2014/main" id="{5B9E6CCC-A077-4E19-84C2-1A5DB76B187C}"/>
              </a:ext>
            </a:extLst>
          </p:cNvPr>
          <p:cNvGrpSpPr/>
          <p:nvPr/>
        </p:nvGrpSpPr>
        <p:grpSpPr>
          <a:xfrm>
            <a:off x="8493305" y="2982482"/>
            <a:ext cx="446164" cy="2118437"/>
            <a:chOff x="397598" y="1485659"/>
            <a:chExt cx="351189" cy="4695889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BE3E7DC-5E92-4C66-AF6B-DA31DA8BEA90}"/>
                </a:ext>
              </a:extLst>
            </p:cNvPr>
            <p:cNvSpPr/>
            <p:nvPr/>
          </p:nvSpPr>
          <p:spPr>
            <a:xfrm>
              <a:off x="571115" y="1516504"/>
              <a:ext cx="5017" cy="3025236"/>
            </a:xfrm>
            <a:custGeom>
              <a:avLst/>
              <a:gdLst>
                <a:gd name="connsiteX0" fmla="*/ 0 w 0"/>
                <a:gd name="connsiteY0" fmla="*/ 3027378 h 3025236"/>
                <a:gd name="connsiteX1" fmla="*/ 0 w 0"/>
                <a:gd name="connsiteY1" fmla="*/ 0 h 302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025236">
                  <a:moveTo>
                    <a:pt x="0" y="3027378"/>
                  </a:moveTo>
                  <a:lnTo>
                    <a:pt x="0" y="0"/>
                  </a:lnTo>
                </a:path>
              </a:pathLst>
            </a:custGeom>
            <a:noFill/>
            <a:ln w="3010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1002FB9-7193-4C5C-A28E-C7C06E1FFCE3}"/>
                </a:ext>
              </a:extLst>
            </p:cNvPr>
            <p:cNvSpPr/>
            <p:nvPr/>
          </p:nvSpPr>
          <p:spPr>
            <a:xfrm>
              <a:off x="573625" y="4543887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39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395" y="0"/>
                  </a:lnTo>
                </a:path>
              </a:pathLst>
            </a:custGeom>
            <a:noFill/>
            <a:ln w="30114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90B2449-D4CB-467C-B8A3-08608ADFC901}"/>
                </a:ext>
              </a:extLst>
            </p:cNvPr>
            <p:cNvSpPr/>
            <p:nvPr/>
          </p:nvSpPr>
          <p:spPr>
            <a:xfrm>
              <a:off x="429694" y="3116819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40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405" y="0"/>
                  </a:lnTo>
                </a:path>
              </a:pathLst>
            </a:custGeom>
            <a:noFill/>
            <a:ln w="30116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5505E-173C-4888-AC11-CA0374AA4A46}"/>
                </a:ext>
              </a:extLst>
            </p:cNvPr>
            <p:cNvSpPr/>
            <p:nvPr/>
          </p:nvSpPr>
          <p:spPr>
            <a:xfrm>
              <a:off x="571102" y="1516502"/>
              <a:ext cx="140476" cy="5017"/>
            </a:xfrm>
            <a:custGeom>
              <a:avLst/>
              <a:gdLst>
                <a:gd name="connsiteX0" fmla="*/ 0 w 140475"/>
                <a:gd name="connsiteY0" fmla="*/ 12 h 0"/>
                <a:gd name="connsiteX1" fmla="*/ 143922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12"/>
                  </a:moveTo>
                  <a:lnTo>
                    <a:pt x="143922" y="0"/>
                  </a:lnTo>
                </a:path>
              </a:pathLst>
            </a:custGeom>
            <a:noFill/>
            <a:ln w="30236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30F76EE-49CA-4D15-B1BD-569FABE8C739}"/>
                </a:ext>
              </a:extLst>
            </p:cNvPr>
            <p:cNvSpPr/>
            <p:nvPr/>
          </p:nvSpPr>
          <p:spPr>
            <a:xfrm>
              <a:off x="569860" y="4810983"/>
              <a:ext cx="5017" cy="1334515"/>
            </a:xfrm>
            <a:custGeom>
              <a:avLst/>
              <a:gdLst>
                <a:gd name="connsiteX0" fmla="*/ 0 w 0"/>
                <a:gd name="connsiteY0" fmla="*/ 1339101 h 1334515"/>
                <a:gd name="connsiteX1" fmla="*/ 0 w 0"/>
                <a:gd name="connsiteY1" fmla="*/ 0 h 13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34515">
                  <a:moveTo>
                    <a:pt x="0" y="1339101"/>
                  </a:moveTo>
                  <a:lnTo>
                    <a:pt x="0" y="0"/>
                  </a:lnTo>
                </a:path>
              </a:pathLst>
            </a:custGeom>
            <a:noFill/>
            <a:ln w="30113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882F53B-9EB2-4F9B-B1D0-048BFF885C65}"/>
                </a:ext>
              </a:extLst>
            </p:cNvPr>
            <p:cNvSpPr/>
            <p:nvPr/>
          </p:nvSpPr>
          <p:spPr>
            <a:xfrm>
              <a:off x="572365" y="6150097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39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395" y="0"/>
                  </a:lnTo>
                </a:path>
              </a:pathLst>
            </a:custGeom>
            <a:noFill/>
            <a:ln w="30114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0F279BB-5A7A-41A9-92E7-96C17C1EF0BF}"/>
                </a:ext>
              </a:extLst>
            </p:cNvPr>
            <p:cNvSpPr/>
            <p:nvPr/>
          </p:nvSpPr>
          <p:spPr>
            <a:xfrm>
              <a:off x="428435" y="5518861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40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405" y="0"/>
                  </a:lnTo>
                </a:path>
              </a:pathLst>
            </a:custGeom>
            <a:noFill/>
            <a:ln w="30116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1EA1A70-8A28-4BB4-B63E-34433A7EDB69}"/>
                </a:ext>
              </a:extLst>
            </p:cNvPr>
            <p:cNvSpPr/>
            <p:nvPr/>
          </p:nvSpPr>
          <p:spPr>
            <a:xfrm>
              <a:off x="569843" y="4810985"/>
              <a:ext cx="140476" cy="5017"/>
            </a:xfrm>
            <a:custGeom>
              <a:avLst/>
              <a:gdLst>
                <a:gd name="connsiteX0" fmla="*/ 0 w 140475"/>
                <a:gd name="connsiteY0" fmla="*/ 5 h 0"/>
                <a:gd name="connsiteX1" fmla="*/ 143922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5"/>
                  </a:moveTo>
                  <a:lnTo>
                    <a:pt x="143922" y="0"/>
                  </a:lnTo>
                </a:path>
              </a:pathLst>
            </a:custGeom>
            <a:noFill/>
            <a:ln w="30169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F4EE9BC0-7F15-442F-87EF-DDCB488BE9C3}"/>
              </a:ext>
            </a:extLst>
          </p:cNvPr>
          <p:cNvSpPr txBox="1"/>
          <p:nvPr/>
        </p:nvSpPr>
        <p:spPr>
          <a:xfrm>
            <a:off x="7354870" y="3501979"/>
            <a:ext cx="110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CLUSTERS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A5FE7F3-C25B-46F9-8A8B-6B601361E2C7}"/>
              </a:ext>
            </a:extLst>
          </p:cNvPr>
          <p:cNvSpPr txBox="1"/>
          <p:nvPr/>
        </p:nvSpPr>
        <p:spPr>
          <a:xfrm>
            <a:off x="7300004" y="4476658"/>
            <a:ext cx="1349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INDIVIDUAL </a:t>
            </a:r>
          </a:p>
          <a:p>
            <a:r>
              <a:rPr lang="en-US"/>
              <a:t>LIGHTS</a:t>
            </a:r>
          </a:p>
        </p:txBody>
      </p:sp>
    </p:spTree>
    <p:extLst>
      <p:ext uri="{BB962C8B-B14F-4D97-AF65-F5344CB8AC3E}">
        <p14:creationId xmlns:p14="http://schemas.microsoft.com/office/powerpoint/2010/main" val="398505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9482-9690-455F-A9B7-F75EDE3E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MOTIVATION: </a:t>
            </a:r>
            <a:r>
              <a:rPr lang="en-US"/>
              <a:t>Surface and Volume interaction</a:t>
            </a:r>
            <a:endParaRPr lang="en-US" b="1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87203D-8F33-485C-B30D-13D084058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0A51B-8E19-463D-B9CD-D4533B85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bathroom with a white tub sitting next to a window&#10;&#10;Description generated with very high confidence">
            <a:extLst>
              <a:ext uri="{FF2B5EF4-FFF2-40B4-BE49-F238E27FC236}">
                <a16:creationId xmlns:a16="http://schemas.microsoft.com/office/drawing/2014/main" id="{DFBE5A6F-0D0D-444C-99C9-7C5372347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155" y="1456629"/>
            <a:ext cx="4768814" cy="4768814"/>
          </a:xfrm>
          <a:prstGeom prst="rect">
            <a:avLst/>
          </a:prstGeom>
        </p:spPr>
      </p:pic>
      <p:pic>
        <p:nvPicPr>
          <p:cNvPr id="7" name="Picture 6" descr="A kitchen with a sink and a stove&#10;&#10;Description generated with very high confidence">
            <a:extLst>
              <a:ext uri="{FF2B5EF4-FFF2-40B4-BE49-F238E27FC236}">
                <a16:creationId xmlns:a16="http://schemas.microsoft.com/office/drawing/2014/main" id="{9C27ECED-637D-4A92-9ED0-24A6752BF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6630"/>
            <a:ext cx="7418155" cy="47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29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517E8F31-51F4-4F83-BD8D-76FB3DF0A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516" y="1618083"/>
            <a:ext cx="6817488" cy="4776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SCALABILITY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09F89-E230-439D-9F50-BAF58BA0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20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1B14A7-87C2-4E9C-A02B-AC1F081EFCED}"/>
              </a:ext>
            </a:extLst>
          </p:cNvPr>
          <p:cNvSpPr/>
          <p:nvPr/>
        </p:nvSpPr>
        <p:spPr>
          <a:xfrm>
            <a:off x="3576393" y="2054311"/>
            <a:ext cx="2145202" cy="1763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5C8762-4B0B-46AB-A051-FA9A4823B210}"/>
              </a:ext>
            </a:extLst>
          </p:cNvPr>
          <p:cNvCxnSpPr>
            <a:cxnSpLocks/>
          </p:cNvCxnSpPr>
          <p:nvPr/>
        </p:nvCxnSpPr>
        <p:spPr>
          <a:xfrm flipH="1">
            <a:off x="1970892" y="5076230"/>
            <a:ext cx="3124119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2CE045A-4526-460F-A61B-F746AF12D7C2}"/>
              </a:ext>
            </a:extLst>
          </p:cNvPr>
          <p:cNvSpPr/>
          <p:nvPr/>
        </p:nvSpPr>
        <p:spPr>
          <a:xfrm>
            <a:off x="5044754" y="5000439"/>
            <a:ext cx="136457" cy="156053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4E9A06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278CEF-4AC1-44A4-8281-FB2ECD691016}"/>
              </a:ext>
            </a:extLst>
          </p:cNvPr>
          <p:cNvGrpSpPr/>
          <p:nvPr/>
        </p:nvGrpSpPr>
        <p:grpSpPr>
          <a:xfrm>
            <a:off x="1066489" y="4755135"/>
            <a:ext cx="667019" cy="620999"/>
            <a:chOff x="5593254" y="3385502"/>
            <a:chExt cx="825270" cy="74168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DDF20A9-80EB-4A6F-98A7-E32817EF9069}"/>
                </a:ext>
              </a:extLst>
            </p:cNvPr>
            <p:cNvSpPr/>
            <p:nvPr/>
          </p:nvSpPr>
          <p:spPr>
            <a:xfrm rot="20136166">
              <a:off x="5593254" y="3385502"/>
              <a:ext cx="825270" cy="741689"/>
            </a:xfrm>
            <a:custGeom>
              <a:avLst/>
              <a:gdLst>
                <a:gd name="connsiteX0" fmla="*/ 423523 w 825270"/>
                <a:gd name="connsiteY0" fmla="*/ 743225 h 741689"/>
                <a:gd name="connsiteX1" fmla="*/ 750464 w 825270"/>
                <a:gd name="connsiteY1" fmla="*/ 515765 h 741689"/>
                <a:gd name="connsiteX2" fmla="*/ 817656 w 825270"/>
                <a:gd name="connsiteY2" fmla="*/ 167675 h 741689"/>
                <a:gd name="connsiteX3" fmla="*/ 19966 w 825270"/>
                <a:gd name="connsiteY3" fmla="*/ 19867 h 7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70" h="741689">
                  <a:moveTo>
                    <a:pt x="423523" y="743225"/>
                  </a:moveTo>
                  <a:cubicBezTo>
                    <a:pt x="423523" y="743225"/>
                    <a:pt x="622999" y="703572"/>
                    <a:pt x="750464" y="515765"/>
                  </a:cubicBezTo>
                  <a:cubicBezTo>
                    <a:pt x="877901" y="327959"/>
                    <a:pt x="817656" y="167675"/>
                    <a:pt x="817656" y="167675"/>
                  </a:cubicBezTo>
                  <a:lnTo>
                    <a:pt x="19966" y="19867"/>
                  </a:lnTo>
                  <a:close/>
                </a:path>
              </a:pathLst>
            </a:custGeom>
            <a:solidFill>
              <a:srgbClr val="D3D7C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45B7FA3-EF1A-4163-8133-3A1021DE34C3}"/>
                </a:ext>
              </a:extLst>
            </p:cNvPr>
            <p:cNvSpPr/>
            <p:nvPr/>
          </p:nvSpPr>
          <p:spPr>
            <a:xfrm rot="20136166">
              <a:off x="5985576" y="3490000"/>
              <a:ext cx="399324" cy="476800"/>
            </a:xfrm>
            <a:custGeom>
              <a:avLst/>
              <a:gdLst>
                <a:gd name="connsiteX0" fmla="*/ 271437 w 399324"/>
                <a:gd name="connsiteY0" fmla="*/ 318202 h 476800"/>
                <a:gd name="connsiteX1" fmla="*/ 84356 w 399324"/>
                <a:gd name="connsiteY1" fmla="*/ 381366 h 476800"/>
                <a:gd name="connsiteX2" fmla="*/ 136787 w 399324"/>
                <a:gd name="connsiteY2" fmla="*/ 161493 h 476800"/>
                <a:gd name="connsiteX3" fmla="*/ 323867 w 399324"/>
                <a:gd name="connsiteY3" fmla="*/ 98328 h 476800"/>
                <a:gd name="connsiteX4" fmla="*/ 271437 w 399324"/>
                <a:gd name="connsiteY4" fmla="*/ 318202 h 4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324" h="476800">
                  <a:moveTo>
                    <a:pt x="271437" y="318202"/>
                  </a:moveTo>
                  <a:cubicBezTo>
                    <a:pt x="205298" y="396361"/>
                    <a:pt x="121539" y="424641"/>
                    <a:pt x="84356" y="381366"/>
                  </a:cubicBezTo>
                  <a:cubicBezTo>
                    <a:pt x="47174" y="338093"/>
                    <a:pt x="70648" y="239651"/>
                    <a:pt x="136787" y="161493"/>
                  </a:cubicBezTo>
                  <a:cubicBezTo>
                    <a:pt x="202926" y="83334"/>
                    <a:pt x="286684" y="55053"/>
                    <a:pt x="323867" y="98328"/>
                  </a:cubicBezTo>
                  <a:cubicBezTo>
                    <a:pt x="361049" y="141602"/>
                    <a:pt x="337576" y="240043"/>
                    <a:pt x="271437" y="31820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6A27DE9-9966-4265-B36A-CB9A2D0491B5}"/>
                </a:ext>
              </a:extLst>
            </p:cNvPr>
            <p:cNvSpPr/>
            <p:nvPr/>
          </p:nvSpPr>
          <p:spPr>
            <a:xfrm rot="20136166">
              <a:off x="6098249" y="3634469"/>
              <a:ext cx="212973" cy="211911"/>
            </a:xfrm>
            <a:custGeom>
              <a:avLst/>
              <a:gdLst>
                <a:gd name="connsiteX0" fmla="*/ 167318 w 212972"/>
                <a:gd name="connsiteY0" fmla="*/ 141083 h 211911"/>
                <a:gd name="connsiteX1" fmla="*/ 78832 w 212972"/>
                <a:gd name="connsiteY1" fmla="*/ 184837 h 211911"/>
                <a:gd name="connsiteX2" fmla="*/ 51954 w 212972"/>
                <a:gd name="connsiteY2" fmla="*/ 90227 h 211911"/>
                <a:gd name="connsiteX3" fmla="*/ 140440 w 212972"/>
                <a:gd name="connsiteY3" fmla="*/ 46472 h 211911"/>
                <a:gd name="connsiteX4" fmla="*/ 167318 w 212972"/>
                <a:gd name="connsiteY4" fmla="*/ 141083 h 21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2" h="211911">
                  <a:moveTo>
                    <a:pt x="167318" y="141083"/>
                  </a:moveTo>
                  <a:cubicBezTo>
                    <a:pt x="150306" y="179291"/>
                    <a:pt x="110689" y="198880"/>
                    <a:pt x="78832" y="184837"/>
                  </a:cubicBezTo>
                  <a:cubicBezTo>
                    <a:pt x="46975" y="170794"/>
                    <a:pt x="34941" y="128435"/>
                    <a:pt x="51954" y="90227"/>
                  </a:cubicBezTo>
                  <a:cubicBezTo>
                    <a:pt x="68966" y="52018"/>
                    <a:pt x="108583" y="32429"/>
                    <a:pt x="140440" y="46472"/>
                  </a:cubicBezTo>
                  <a:cubicBezTo>
                    <a:pt x="172297" y="60516"/>
                    <a:pt x="184331" y="102874"/>
                    <a:pt x="167318" y="141083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1B6D588-E453-41B8-9783-F170E3B8B0C2}"/>
              </a:ext>
            </a:extLst>
          </p:cNvPr>
          <p:cNvSpPr/>
          <p:nvPr/>
        </p:nvSpPr>
        <p:spPr>
          <a:xfrm>
            <a:off x="1872029" y="5008040"/>
            <a:ext cx="136457" cy="156053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4E9A06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0A146D-7773-4B67-B13A-C7E1A88EF75D}"/>
              </a:ext>
            </a:extLst>
          </p:cNvPr>
          <p:cNvCxnSpPr>
            <a:cxnSpLocks/>
          </p:cNvCxnSpPr>
          <p:nvPr/>
        </p:nvCxnSpPr>
        <p:spPr>
          <a:xfrm>
            <a:off x="1399998" y="3948635"/>
            <a:ext cx="4605373" cy="667041"/>
          </a:xfrm>
          <a:prstGeom prst="line">
            <a:avLst/>
          </a:prstGeom>
          <a:ln w="31750">
            <a:solidFill>
              <a:schemeClr val="accent2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2C00E6E-0043-4F14-802E-C839AB61EDEC}"/>
              </a:ext>
            </a:extLst>
          </p:cNvPr>
          <p:cNvSpPr txBox="1"/>
          <p:nvPr/>
        </p:nvSpPr>
        <p:spPr>
          <a:xfrm>
            <a:off x="1543080" y="2863285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BB2C6-1539-4E89-BB50-526B4BA1627F}"/>
              </a:ext>
            </a:extLst>
          </p:cNvPr>
          <p:cNvSpPr txBox="1"/>
          <p:nvPr/>
        </p:nvSpPr>
        <p:spPr>
          <a:xfrm>
            <a:off x="2167920" y="3595763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40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A34FE2-A3F6-4CE1-BAC8-98BF18156505}"/>
              </a:ext>
            </a:extLst>
          </p:cNvPr>
          <p:cNvCxnSpPr>
            <a:cxnSpLocks/>
          </p:cNvCxnSpPr>
          <p:nvPr/>
        </p:nvCxnSpPr>
        <p:spPr>
          <a:xfrm flipH="1">
            <a:off x="3828224" y="2320359"/>
            <a:ext cx="461520" cy="652240"/>
          </a:xfrm>
          <a:prstGeom prst="line">
            <a:avLst/>
          </a:prstGeom>
          <a:ln w="31750">
            <a:solidFill>
              <a:srgbClr val="ED7D31">
                <a:alpha val="50196"/>
              </a:srgb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FB25FBC-7334-46BA-AF3B-1CB7F6A60361}"/>
              </a:ext>
            </a:extLst>
          </p:cNvPr>
          <p:cNvCxnSpPr>
            <a:cxnSpLocks/>
          </p:cNvCxnSpPr>
          <p:nvPr/>
        </p:nvCxnSpPr>
        <p:spPr>
          <a:xfrm flipH="1">
            <a:off x="4069242" y="2377568"/>
            <a:ext cx="689038" cy="1309077"/>
          </a:xfrm>
          <a:prstGeom prst="line">
            <a:avLst/>
          </a:prstGeom>
          <a:ln w="76200">
            <a:solidFill>
              <a:srgbClr val="ED7D3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B3CD63-A8C7-4760-99EF-F984C73EBAA1}"/>
              </a:ext>
            </a:extLst>
          </p:cNvPr>
          <p:cNvCxnSpPr>
            <a:cxnSpLocks/>
          </p:cNvCxnSpPr>
          <p:nvPr/>
        </p:nvCxnSpPr>
        <p:spPr>
          <a:xfrm>
            <a:off x="4939555" y="2550210"/>
            <a:ext cx="1" cy="918926"/>
          </a:xfrm>
          <a:prstGeom prst="line">
            <a:avLst/>
          </a:prstGeom>
          <a:ln w="31750">
            <a:solidFill>
              <a:srgbClr val="ED7D31">
                <a:alpha val="50196"/>
              </a:srgb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0A5D20-A05F-4D6E-BBE0-7CF50E6B5CDA}"/>
              </a:ext>
            </a:extLst>
          </p:cNvPr>
          <p:cNvCxnSpPr>
            <a:cxnSpLocks/>
          </p:cNvCxnSpPr>
          <p:nvPr/>
        </p:nvCxnSpPr>
        <p:spPr>
          <a:xfrm>
            <a:off x="1298658" y="4030928"/>
            <a:ext cx="4468586" cy="841957"/>
          </a:xfrm>
          <a:prstGeom prst="line">
            <a:avLst/>
          </a:prstGeom>
          <a:ln w="31750">
            <a:solidFill>
              <a:schemeClr val="accent2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B561A0D-C6ED-4AE6-BD30-B914C9D47492}"/>
              </a:ext>
            </a:extLst>
          </p:cNvPr>
          <p:cNvGrpSpPr/>
          <p:nvPr/>
        </p:nvGrpSpPr>
        <p:grpSpPr>
          <a:xfrm>
            <a:off x="8795021" y="2962162"/>
            <a:ext cx="3176537" cy="2117760"/>
            <a:chOff x="7684219" y="3172917"/>
            <a:chExt cx="3176537" cy="211776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59ECA5-5EBA-48B4-94DF-4E204CB5156B}"/>
                </a:ext>
              </a:extLst>
            </p:cNvPr>
            <p:cNvGrpSpPr/>
            <p:nvPr/>
          </p:nvGrpSpPr>
          <p:grpSpPr>
            <a:xfrm>
              <a:off x="7684219" y="3172917"/>
              <a:ext cx="3176537" cy="2117760"/>
              <a:chOff x="8152322" y="3296067"/>
              <a:chExt cx="2547625" cy="1698471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38CE727-4A62-4EBE-9392-544C9444A201}"/>
                  </a:ext>
                </a:extLst>
              </p:cNvPr>
              <p:cNvGrpSpPr/>
              <p:nvPr/>
            </p:nvGrpSpPr>
            <p:grpSpPr>
              <a:xfrm>
                <a:off x="8669017" y="4575883"/>
                <a:ext cx="2030930" cy="418655"/>
                <a:chOff x="7927816" y="5577777"/>
                <a:chExt cx="3777497" cy="778691"/>
              </a:xfrm>
            </p:grpSpPr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50D991D2-E516-4841-8BF5-38B3D70135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27816" y="5581725"/>
                  <a:ext cx="767355" cy="767355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BDA392F0-3C65-4511-8715-6B0B319D74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31152" y="5583507"/>
                  <a:ext cx="767355" cy="767355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3969424A-B2B3-4E75-B285-C9F9C2F2E2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34488" y="5589113"/>
                  <a:ext cx="767355" cy="767355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57EC1EC4-2153-413B-B1E3-894DF4159D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37958" y="5577777"/>
                  <a:ext cx="767355" cy="767355"/>
                </a:xfrm>
                <a:prstGeom prst="rect">
                  <a:avLst/>
                </a:prstGeom>
              </p:spPr>
            </p:pic>
          </p:grp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B6DE98B8-CD05-4394-BDBA-56179F30C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2854" y="3959923"/>
                <a:ext cx="412560" cy="412560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5EA77A4-6038-46C2-ADA8-051C1C630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88652" y="3974291"/>
                <a:ext cx="412560" cy="412560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394786FC-6673-426B-A2E1-36B68AC43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4568" y="3296067"/>
                <a:ext cx="412560" cy="412560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1642979E-0966-46A1-8B00-9CA0F1B22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20489" y="3618368"/>
                <a:ext cx="412560" cy="412560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02F511A7-D08C-43E4-8AD8-996941969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2322" y="4575882"/>
                <a:ext cx="412560" cy="412560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3FCEA0A-CF07-4B74-A43A-F0B3E760795D}"/>
                </a:ext>
              </a:extLst>
            </p:cNvPr>
            <p:cNvGrpSpPr/>
            <p:nvPr/>
          </p:nvGrpSpPr>
          <p:grpSpPr>
            <a:xfrm>
              <a:off x="7941422" y="3574780"/>
              <a:ext cx="2662131" cy="1205641"/>
              <a:chOff x="7941422" y="3574780"/>
              <a:chExt cx="2662131" cy="1205641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DC8C3D0-C399-4632-B282-04C5C0FE72A7}"/>
                  </a:ext>
                </a:extLst>
              </p:cNvPr>
              <p:cNvCxnSpPr>
                <a:endCxn id="109" idx="0"/>
              </p:cNvCxnSpPr>
              <p:nvPr/>
            </p:nvCxnSpPr>
            <p:spPr>
              <a:xfrm flipH="1">
                <a:off x="7941422" y="4451906"/>
                <a:ext cx="257203" cy="316766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7D16B64-9F00-4133-B705-2952936229C0}"/>
                  </a:ext>
                </a:extLst>
              </p:cNvPr>
              <p:cNvCxnSpPr>
                <a:cxnSpLocks/>
                <a:endCxn id="110" idx="0"/>
              </p:cNvCxnSpPr>
              <p:nvPr/>
            </p:nvCxnSpPr>
            <p:spPr>
              <a:xfrm>
                <a:off x="8485419" y="4451906"/>
                <a:ext cx="100248" cy="31941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30F4633-3741-40FE-8DA5-F53B7D860C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5543" y="3943582"/>
                <a:ext cx="171935" cy="141763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71163D2-9581-4CC4-903E-584EEB55BE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02482" y="3574780"/>
                <a:ext cx="241089" cy="111866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9A09711-B47A-4EC7-BCC9-F3B5C7C92A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20608" y="4451906"/>
                <a:ext cx="149076" cy="328515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2760C6C-5E4B-4A57-B324-FFDB89A75159}"/>
                  </a:ext>
                </a:extLst>
              </p:cNvPr>
              <p:cNvCxnSpPr>
                <a:cxnSpLocks/>
                <a:stCxn id="113" idx="0"/>
              </p:cNvCxnSpPr>
              <p:nvPr/>
            </p:nvCxnSpPr>
            <p:spPr>
              <a:xfrm flipH="1" flipV="1">
                <a:off x="10380697" y="4451906"/>
                <a:ext cx="222856" cy="316766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BB8111D9-7323-4106-83E3-5BE288EFB59D}"/>
                  </a:ext>
                </a:extLst>
              </p:cNvPr>
              <p:cNvCxnSpPr>
                <a:cxnSpLocks/>
                <a:stCxn id="106" idx="0"/>
              </p:cNvCxnSpPr>
              <p:nvPr/>
            </p:nvCxnSpPr>
            <p:spPr>
              <a:xfrm flipH="1" flipV="1">
                <a:off x="9762417" y="3595765"/>
                <a:ext cx="468652" cy="422804"/>
              </a:xfrm>
              <a:prstGeom prst="line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aphic 86">
            <a:extLst>
              <a:ext uri="{FF2B5EF4-FFF2-40B4-BE49-F238E27FC236}">
                <a16:creationId xmlns:a16="http://schemas.microsoft.com/office/drawing/2014/main" id="{17DDC2FF-F7B3-418C-B8CA-A0481F971446}"/>
              </a:ext>
            </a:extLst>
          </p:cNvPr>
          <p:cNvGrpSpPr/>
          <p:nvPr/>
        </p:nvGrpSpPr>
        <p:grpSpPr>
          <a:xfrm>
            <a:off x="8493305" y="2982482"/>
            <a:ext cx="446164" cy="2118437"/>
            <a:chOff x="397598" y="1485659"/>
            <a:chExt cx="351189" cy="4695889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2518148-85D3-4899-B9E6-908C2647968F}"/>
                </a:ext>
              </a:extLst>
            </p:cNvPr>
            <p:cNvSpPr/>
            <p:nvPr/>
          </p:nvSpPr>
          <p:spPr>
            <a:xfrm>
              <a:off x="571115" y="1516504"/>
              <a:ext cx="5017" cy="3025236"/>
            </a:xfrm>
            <a:custGeom>
              <a:avLst/>
              <a:gdLst>
                <a:gd name="connsiteX0" fmla="*/ 0 w 0"/>
                <a:gd name="connsiteY0" fmla="*/ 3027378 h 3025236"/>
                <a:gd name="connsiteX1" fmla="*/ 0 w 0"/>
                <a:gd name="connsiteY1" fmla="*/ 0 h 302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025236">
                  <a:moveTo>
                    <a:pt x="0" y="3027378"/>
                  </a:moveTo>
                  <a:lnTo>
                    <a:pt x="0" y="0"/>
                  </a:lnTo>
                </a:path>
              </a:pathLst>
            </a:custGeom>
            <a:noFill/>
            <a:ln w="3010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8E09BFE-1F25-4D7C-B838-02D5B351DD90}"/>
                </a:ext>
              </a:extLst>
            </p:cNvPr>
            <p:cNvSpPr/>
            <p:nvPr/>
          </p:nvSpPr>
          <p:spPr>
            <a:xfrm>
              <a:off x="573625" y="4543887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39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395" y="0"/>
                  </a:lnTo>
                </a:path>
              </a:pathLst>
            </a:custGeom>
            <a:noFill/>
            <a:ln w="30114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26D8833-DB83-4B01-B99A-78179C391FD3}"/>
                </a:ext>
              </a:extLst>
            </p:cNvPr>
            <p:cNvSpPr/>
            <p:nvPr/>
          </p:nvSpPr>
          <p:spPr>
            <a:xfrm>
              <a:off x="429694" y="3116819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40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405" y="0"/>
                  </a:lnTo>
                </a:path>
              </a:pathLst>
            </a:custGeom>
            <a:noFill/>
            <a:ln w="30116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F57B8A9-18C7-4184-95C3-7D62E48C49C7}"/>
                </a:ext>
              </a:extLst>
            </p:cNvPr>
            <p:cNvSpPr/>
            <p:nvPr/>
          </p:nvSpPr>
          <p:spPr>
            <a:xfrm>
              <a:off x="571102" y="1516502"/>
              <a:ext cx="140476" cy="5017"/>
            </a:xfrm>
            <a:custGeom>
              <a:avLst/>
              <a:gdLst>
                <a:gd name="connsiteX0" fmla="*/ 0 w 140475"/>
                <a:gd name="connsiteY0" fmla="*/ 12 h 0"/>
                <a:gd name="connsiteX1" fmla="*/ 143922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12"/>
                  </a:moveTo>
                  <a:lnTo>
                    <a:pt x="143922" y="0"/>
                  </a:lnTo>
                </a:path>
              </a:pathLst>
            </a:custGeom>
            <a:noFill/>
            <a:ln w="30236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D2BBBF1-EAB8-44D9-925F-068BACAD1E58}"/>
                </a:ext>
              </a:extLst>
            </p:cNvPr>
            <p:cNvSpPr/>
            <p:nvPr/>
          </p:nvSpPr>
          <p:spPr>
            <a:xfrm>
              <a:off x="569860" y="4810983"/>
              <a:ext cx="5017" cy="1334515"/>
            </a:xfrm>
            <a:custGeom>
              <a:avLst/>
              <a:gdLst>
                <a:gd name="connsiteX0" fmla="*/ 0 w 0"/>
                <a:gd name="connsiteY0" fmla="*/ 1339101 h 1334515"/>
                <a:gd name="connsiteX1" fmla="*/ 0 w 0"/>
                <a:gd name="connsiteY1" fmla="*/ 0 h 13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34515">
                  <a:moveTo>
                    <a:pt x="0" y="1339101"/>
                  </a:moveTo>
                  <a:lnTo>
                    <a:pt x="0" y="0"/>
                  </a:lnTo>
                </a:path>
              </a:pathLst>
            </a:custGeom>
            <a:noFill/>
            <a:ln w="30113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08503E3-6651-4E3F-9B0A-4E95C1F595EB}"/>
                </a:ext>
              </a:extLst>
            </p:cNvPr>
            <p:cNvSpPr/>
            <p:nvPr/>
          </p:nvSpPr>
          <p:spPr>
            <a:xfrm>
              <a:off x="572365" y="6150097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39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395" y="0"/>
                  </a:lnTo>
                </a:path>
              </a:pathLst>
            </a:custGeom>
            <a:noFill/>
            <a:ln w="30114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BDEEBC1-E449-40F7-8987-29B71361817F}"/>
                </a:ext>
              </a:extLst>
            </p:cNvPr>
            <p:cNvSpPr/>
            <p:nvPr/>
          </p:nvSpPr>
          <p:spPr>
            <a:xfrm>
              <a:off x="428435" y="5518861"/>
              <a:ext cx="140476" cy="5017"/>
            </a:xfrm>
            <a:custGeom>
              <a:avLst/>
              <a:gdLst>
                <a:gd name="connsiteX0" fmla="*/ 0 w 140475"/>
                <a:gd name="connsiteY0" fmla="*/ 0 h 0"/>
                <a:gd name="connsiteX1" fmla="*/ 141405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0"/>
                  </a:moveTo>
                  <a:lnTo>
                    <a:pt x="141405" y="0"/>
                  </a:lnTo>
                </a:path>
              </a:pathLst>
            </a:custGeom>
            <a:noFill/>
            <a:ln w="30116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60B916B-0A6E-42CA-A1D5-FF31A00AF3D4}"/>
                </a:ext>
              </a:extLst>
            </p:cNvPr>
            <p:cNvSpPr/>
            <p:nvPr/>
          </p:nvSpPr>
          <p:spPr>
            <a:xfrm>
              <a:off x="569843" y="4810985"/>
              <a:ext cx="140476" cy="5017"/>
            </a:xfrm>
            <a:custGeom>
              <a:avLst/>
              <a:gdLst>
                <a:gd name="connsiteX0" fmla="*/ 0 w 140475"/>
                <a:gd name="connsiteY0" fmla="*/ 5 h 0"/>
                <a:gd name="connsiteX1" fmla="*/ 143922 w 140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75">
                  <a:moveTo>
                    <a:pt x="0" y="5"/>
                  </a:moveTo>
                  <a:lnTo>
                    <a:pt x="143922" y="0"/>
                  </a:lnTo>
                </a:path>
              </a:pathLst>
            </a:custGeom>
            <a:noFill/>
            <a:ln w="30169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9AA6076B-CCAC-4047-A2EF-7005C1C9F86D}"/>
              </a:ext>
            </a:extLst>
          </p:cNvPr>
          <p:cNvSpPr txBox="1"/>
          <p:nvPr/>
        </p:nvSpPr>
        <p:spPr>
          <a:xfrm>
            <a:off x="7354870" y="3501979"/>
            <a:ext cx="110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CLUSTERS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AAA04CA-90F8-4542-8571-425AC9E6C6D4}"/>
              </a:ext>
            </a:extLst>
          </p:cNvPr>
          <p:cNvSpPr txBox="1"/>
          <p:nvPr/>
        </p:nvSpPr>
        <p:spPr>
          <a:xfrm>
            <a:off x="7300004" y="4476658"/>
            <a:ext cx="1349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INDIVIDUAL </a:t>
            </a:r>
          </a:p>
          <a:p>
            <a:r>
              <a:rPr lang="en-US"/>
              <a:t>LIGHTS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19E6271-2190-4893-8F49-3A43B6C97EFA}"/>
              </a:ext>
            </a:extLst>
          </p:cNvPr>
          <p:cNvCxnSpPr>
            <a:cxnSpLocks/>
          </p:cNvCxnSpPr>
          <p:nvPr/>
        </p:nvCxnSpPr>
        <p:spPr>
          <a:xfrm>
            <a:off x="10024080" y="3595763"/>
            <a:ext cx="339467" cy="962154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93BC6AA-625D-400D-9682-B050312D7A35}"/>
              </a:ext>
            </a:extLst>
          </p:cNvPr>
          <p:cNvSpPr/>
          <p:nvPr/>
        </p:nvSpPr>
        <p:spPr>
          <a:xfrm>
            <a:off x="9772694" y="3373809"/>
            <a:ext cx="473973" cy="486301"/>
          </a:xfrm>
          <a:prstGeom prst="ellipse">
            <a:avLst/>
          </a:prstGeom>
          <a:solidFill>
            <a:srgbClr val="5D5D5D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9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RELATED WORKS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C3005-1EB5-4FD9-884E-E6CEDCBF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E86D22-903A-41F4-AA0D-803D37D3069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Previous works have already explored a combination of VRLs with scalable techniques:</a:t>
            </a:r>
          </a:p>
          <a:p>
            <a:endParaRPr lang="en-US"/>
          </a:p>
          <a:p>
            <a:r>
              <a:rPr lang="en-US"/>
              <a:t>Adaptive light-slice for virtual ray light [</a:t>
            </a:r>
            <a:r>
              <a:rPr lang="en-US" err="1"/>
              <a:t>Frederickx</a:t>
            </a:r>
            <a:r>
              <a:rPr lang="en-US"/>
              <a:t> al. 2015]</a:t>
            </a:r>
            <a:br>
              <a:rPr lang="en-US"/>
            </a:br>
            <a:endParaRPr lang="en-US"/>
          </a:p>
          <a:p>
            <a:r>
              <a:rPr lang="en-US"/>
              <a:t>Adaptive matrix column sampling and completion for rendering participating media [</a:t>
            </a:r>
            <a:r>
              <a:rPr lang="en-US" err="1"/>
              <a:t>Huo</a:t>
            </a:r>
            <a:r>
              <a:rPr lang="en-US"/>
              <a:t> et al. 2016]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584461-3854-4C46-828C-51014139A167}"/>
              </a:ext>
            </a:extLst>
          </p:cNvPr>
          <p:cNvSpPr txBox="1"/>
          <p:nvPr/>
        </p:nvSpPr>
        <p:spPr>
          <a:xfrm>
            <a:off x="3533926" y="301376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4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5EE7C2-2A66-4689-BE75-B7D639D3D5B1}"/>
              </a:ext>
            </a:extLst>
          </p:cNvPr>
          <p:cNvSpPr txBox="1"/>
          <p:nvPr/>
        </p:nvSpPr>
        <p:spPr>
          <a:xfrm>
            <a:off x="4158766" y="3746238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12389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BC7B9-A11B-42E3-914C-3E12D894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C6E34-8178-4CB9-9BDE-2E14E7A1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/>
              <p:nvPr/>
            </p:nvSpPr>
            <p:spPr>
              <a:xfrm>
                <a:off x="1111046" y="1825625"/>
                <a:ext cx="9969908" cy="424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𝑉𝑅𝐿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480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8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8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/>
                  <a:t> &lt; B</a:t>
                </a:r>
              </a:p>
              <a:p>
                <a:pPr algn="ctr"/>
                <a:endParaRPr lang="en-US" sz="4800"/>
              </a:p>
              <a:p>
                <a:pPr algn="ctr"/>
                <a:r>
                  <a:rPr lang="en-US" sz="4800"/>
                  <a:t>B=?</a:t>
                </a:r>
              </a:p>
              <a:p>
                <a:pPr algn="ctr"/>
                <a:endParaRPr lang="en-US" sz="4800"/>
              </a:p>
              <a:p>
                <a:pPr algn="ctr"/>
                <a:endParaRPr lang="en-US" sz="48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6" y="1825625"/>
                <a:ext cx="9969908" cy="4242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65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: Constant within the VRL cluster</a:t>
                </a:r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20C1-F78D-4319-970D-11DA7B23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/>
              <p:nvPr/>
            </p:nvSpPr>
            <p:spPr>
              <a:xfrm>
                <a:off x="1111046" y="1825625"/>
                <a:ext cx="9969908" cy="1288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48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480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8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8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/>
                  <a:t> &lt; B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6" y="1825625"/>
                <a:ext cx="9969908" cy="1288173"/>
              </a:xfrm>
              <a:prstGeom prst="rect">
                <a:avLst/>
              </a:prstGeom>
              <a:blipFill>
                <a:blip r:embed="rId4"/>
                <a:stretch>
                  <a:fillRect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541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: Constant within the VRL cluster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: </a:t>
                </a:r>
                <a:r>
                  <a:rPr lang="en-US" sz="2400"/>
                  <a:t>Impossible to control, assuming worst case =&gt; 1</a:t>
                </a:r>
              </a:p>
              <a:p>
                <a:pPr marL="0" indent="0"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D023D-6F90-484F-A37D-CACE3669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/>
              <p:nvPr/>
            </p:nvSpPr>
            <p:spPr>
              <a:xfrm>
                <a:off x="1111046" y="1825625"/>
                <a:ext cx="9969908" cy="1301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4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48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480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8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8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/>
                  <a:t> &lt; B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6" y="1825625"/>
                <a:ext cx="9969908" cy="1301382"/>
              </a:xfrm>
              <a:prstGeom prst="rect">
                <a:avLst/>
              </a:prstGeom>
              <a:blipFill>
                <a:blip r:embed="rId4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643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060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: Constant within the VRL cluster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: Impossible to control, assuming worst case =&gt; 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: Based on the min distance</a:t>
                </a:r>
              </a:p>
              <a:p>
                <a:pPr marL="0" indent="0">
                  <a:buNone/>
                </a:pPr>
                <a:r>
                  <a:rPr lang="en-US" sz="2400"/>
                  <a:t>		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/>
                  <a:t>		 =&gt;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)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400"/>
                  <a:t>)</a:t>
                </a:r>
              </a:p>
              <a:p>
                <a:pPr marL="0" indent="0">
                  <a:buNone/>
                </a:pPr>
                <a:endParaRPr lang="en-US" sz="240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06051"/>
              </a:xfrm>
              <a:blipFill>
                <a:blip r:embed="rId3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34960-A41D-45EA-AB9B-7E3EA9C8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25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EA6-68F2-4EEE-AA2E-1B04B31D21CB}"/>
              </a:ext>
            </a:extLst>
          </p:cNvPr>
          <p:cNvSpPr/>
          <p:nvPr/>
        </p:nvSpPr>
        <p:spPr>
          <a:xfrm>
            <a:off x="5056582" y="5049073"/>
            <a:ext cx="119888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C4FBE-6208-48A9-8933-076988BBA0D9}"/>
              </a:ext>
            </a:extLst>
          </p:cNvPr>
          <p:cNvGrpSpPr/>
          <p:nvPr/>
        </p:nvGrpSpPr>
        <p:grpSpPr>
          <a:xfrm>
            <a:off x="7671339" y="3830083"/>
            <a:ext cx="4044150" cy="2639054"/>
            <a:chOff x="7671339" y="3830083"/>
            <a:chExt cx="4044150" cy="263905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4274950-1116-438A-990A-094F0EB533ED}"/>
                </a:ext>
              </a:extLst>
            </p:cNvPr>
            <p:cNvGrpSpPr/>
            <p:nvPr/>
          </p:nvGrpSpPr>
          <p:grpSpPr>
            <a:xfrm>
              <a:off x="7671339" y="3830083"/>
              <a:ext cx="4044150" cy="2639054"/>
              <a:chOff x="7671339" y="3830083"/>
              <a:chExt cx="4044150" cy="2639054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DA88829-8A56-4614-B59A-D0024DAC9614}"/>
                  </a:ext>
                </a:extLst>
              </p:cNvPr>
              <p:cNvGrpSpPr/>
              <p:nvPr/>
            </p:nvGrpSpPr>
            <p:grpSpPr>
              <a:xfrm>
                <a:off x="7671339" y="3830083"/>
                <a:ext cx="4044150" cy="2591556"/>
                <a:chOff x="8836955" y="4603018"/>
                <a:chExt cx="2837982" cy="1818624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0B508BB-45A4-42BA-95A1-16F73E7E8273}"/>
                    </a:ext>
                  </a:extLst>
                </p:cNvPr>
                <p:cNvSpPr/>
                <p:nvPr/>
              </p:nvSpPr>
              <p:spPr>
                <a:xfrm rot="1385725">
                  <a:off x="10140418" y="4603018"/>
                  <a:ext cx="775503" cy="7755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DE32D68C-9131-4503-974C-C0B0DAD978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44656" y="6085642"/>
                  <a:ext cx="1640661" cy="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9B9E758D-7EC8-4463-B119-5FD8C5B65B07}"/>
                    </a:ext>
                  </a:extLst>
                </p:cNvPr>
                <p:cNvSpPr/>
                <p:nvPr/>
              </p:nvSpPr>
              <p:spPr>
                <a:xfrm rot="20136166">
                  <a:off x="8836955" y="5800643"/>
                  <a:ext cx="667019" cy="620999"/>
                </a:xfrm>
                <a:custGeom>
                  <a:avLst/>
                  <a:gdLst>
                    <a:gd name="connsiteX0" fmla="*/ 423523 w 825270"/>
                    <a:gd name="connsiteY0" fmla="*/ 743225 h 741689"/>
                    <a:gd name="connsiteX1" fmla="*/ 750464 w 825270"/>
                    <a:gd name="connsiteY1" fmla="*/ 515765 h 741689"/>
                    <a:gd name="connsiteX2" fmla="*/ 817656 w 825270"/>
                    <a:gd name="connsiteY2" fmla="*/ 167675 h 741689"/>
                    <a:gd name="connsiteX3" fmla="*/ 19966 w 825270"/>
                    <a:gd name="connsiteY3" fmla="*/ 19867 h 7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5270" h="741689">
                      <a:moveTo>
                        <a:pt x="423523" y="743225"/>
                      </a:moveTo>
                      <a:cubicBezTo>
                        <a:pt x="423523" y="743225"/>
                        <a:pt x="622999" y="703572"/>
                        <a:pt x="750464" y="515765"/>
                      </a:cubicBezTo>
                      <a:cubicBezTo>
                        <a:pt x="877901" y="327959"/>
                        <a:pt x="817656" y="167675"/>
                        <a:pt x="817656" y="167675"/>
                      </a:cubicBezTo>
                      <a:lnTo>
                        <a:pt x="19966" y="19867"/>
                      </a:lnTo>
                      <a:close/>
                    </a:path>
                  </a:pathLst>
                </a:custGeom>
                <a:solidFill>
                  <a:srgbClr val="D3D7CF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6EDEC7C-9D36-4FB9-9666-D768A18B8BFF}"/>
                    </a:ext>
                  </a:extLst>
                </p:cNvPr>
                <p:cNvSpPr/>
                <p:nvPr/>
              </p:nvSpPr>
              <p:spPr>
                <a:xfrm rot="20136166">
                  <a:off x="9154047" y="5888137"/>
                  <a:ext cx="322751" cy="399214"/>
                </a:xfrm>
                <a:custGeom>
                  <a:avLst/>
                  <a:gdLst>
                    <a:gd name="connsiteX0" fmla="*/ 271437 w 399324"/>
                    <a:gd name="connsiteY0" fmla="*/ 318202 h 476800"/>
                    <a:gd name="connsiteX1" fmla="*/ 84356 w 399324"/>
                    <a:gd name="connsiteY1" fmla="*/ 381366 h 476800"/>
                    <a:gd name="connsiteX2" fmla="*/ 136787 w 399324"/>
                    <a:gd name="connsiteY2" fmla="*/ 161493 h 476800"/>
                    <a:gd name="connsiteX3" fmla="*/ 323867 w 399324"/>
                    <a:gd name="connsiteY3" fmla="*/ 98328 h 476800"/>
                    <a:gd name="connsiteX4" fmla="*/ 271437 w 399324"/>
                    <a:gd name="connsiteY4" fmla="*/ 318202 h 47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324" h="476800">
                      <a:moveTo>
                        <a:pt x="271437" y="318202"/>
                      </a:moveTo>
                      <a:cubicBezTo>
                        <a:pt x="205298" y="396361"/>
                        <a:pt x="121539" y="424641"/>
                        <a:pt x="84356" y="381366"/>
                      </a:cubicBezTo>
                      <a:cubicBezTo>
                        <a:pt x="47174" y="338093"/>
                        <a:pt x="70648" y="239651"/>
                        <a:pt x="136787" y="161493"/>
                      </a:cubicBezTo>
                      <a:cubicBezTo>
                        <a:pt x="202926" y="83334"/>
                        <a:pt x="286684" y="55053"/>
                        <a:pt x="323867" y="98328"/>
                      </a:cubicBezTo>
                      <a:cubicBezTo>
                        <a:pt x="361049" y="141602"/>
                        <a:pt x="337576" y="240043"/>
                        <a:pt x="271437" y="3182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27E81E4-0EEA-4048-B7A6-A1731E38B945}"/>
                    </a:ext>
                  </a:extLst>
                </p:cNvPr>
                <p:cNvSpPr/>
                <p:nvPr/>
              </p:nvSpPr>
              <p:spPr>
                <a:xfrm rot="20136166">
                  <a:off x="9245114" y="6009097"/>
                  <a:ext cx="172134" cy="177428"/>
                </a:xfrm>
                <a:custGeom>
                  <a:avLst/>
                  <a:gdLst>
                    <a:gd name="connsiteX0" fmla="*/ 167318 w 212972"/>
                    <a:gd name="connsiteY0" fmla="*/ 141083 h 211911"/>
                    <a:gd name="connsiteX1" fmla="*/ 78832 w 212972"/>
                    <a:gd name="connsiteY1" fmla="*/ 184837 h 211911"/>
                    <a:gd name="connsiteX2" fmla="*/ 51954 w 212972"/>
                    <a:gd name="connsiteY2" fmla="*/ 90227 h 211911"/>
                    <a:gd name="connsiteX3" fmla="*/ 140440 w 212972"/>
                    <a:gd name="connsiteY3" fmla="*/ 46472 h 211911"/>
                    <a:gd name="connsiteX4" fmla="*/ 167318 w 212972"/>
                    <a:gd name="connsiteY4" fmla="*/ 141083 h 21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972" h="211911">
                      <a:moveTo>
                        <a:pt x="167318" y="141083"/>
                      </a:moveTo>
                      <a:cubicBezTo>
                        <a:pt x="150306" y="179291"/>
                        <a:pt x="110689" y="198880"/>
                        <a:pt x="78832" y="184837"/>
                      </a:cubicBezTo>
                      <a:cubicBezTo>
                        <a:pt x="46975" y="170794"/>
                        <a:pt x="34941" y="128435"/>
                        <a:pt x="51954" y="90227"/>
                      </a:cubicBezTo>
                      <a:cubicBezTo>
                        <a:pt x="68966" y="52018"/>
                        <a:pt x="108583" y="32429"/>
                        <a:pt x="140440" y="46472"/>
                      </a:cubicBezTo>
                      <a:cubicBezTo>
                        <a:pt x="172297" y="60516"/>
                        <a:pt x="184331" y="102874"/>
                        <a:pt x="167318" y="1410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BD291850-CD83-42FE-998B-355C32A2B18A}"/>
                    </a:ext>
                  </a:extLst>
                </p:cNvPr>
                <p:cNvCxnSpPr/>
                <p:nvPr/>
              </p:nvCxnSpPr>
              <p:spPr>
                <a:xfrm>
                  <a:off x="10732275" y="5506642"/>
                  <a:ext cx="0" cy="564117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4D947C8-E339-4DB5-AF6D-C35B1916098D}"/>
                    </a:ext>
                  </a:extLst>
                </p:cNvPr>
                <p:cNvSpPr txBox="1"/>
                <p:nvPr/>
              </p:nvSpPr>
              <p:spPr>
                <a:xfrm>
                  <a:off x="10974104" y="4696599"/>
                  <a:ext cx="7008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AABB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6A1C0041-5746-4CA1-ADF9-0AE0318D05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73531" y="5643942"/>
                      <a:ext cx="70365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/>
                    </a:p>
                  </p:txBody>
                </p:sp>
              </mc:Choice>
              <mc:Fallback xmlns=""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6A1C0041-5746-4CA1-ADF9-0AE0318D050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73531" y="5643942"/>
                      <a:ext cx="703654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3F5A626-8457-4170-B706-B941CE361D7C}"/>
                      </a:ext>
                    </a:extLst>
                  </p:cNvPr>
                  <p:cNvSpPr/>
                  <p:nvPr/>
                </p:nvSpPr>
                <p:spPr>
                  <a:xfrm>
                    <a:off x="9775494" y="3915498"/>
                    <a:ext cx="526302" cy="5263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3F5A626-8457-4170-B706-B941CE361D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5494" y="3915498"/>
                    <a:ext cx="526302" cy="5263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FDFAD03-E025-4969-8D8C-DDB1B366FDA9}"/>
                      </a:ext>
                    </a:extLst>
                  </p:cNvPr>
                  <p:cNvSpPr/>
                  <p:nvPr/>
                </p:nvSpPr>
                <p:spPr>
                  <a:xfrm>
                    <a:off x="9775494" y="5942835"/>
                    <a:ext cx="536445" cy="5263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FDFAD03-E025-4969-8D8C-DDB1B366FD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5494" y="5942835"/>
                    <a:ext cx="536445" cy="5263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FE2FEBF2-1418-47A1-BA7D-F78FABC3B8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1060" y="4096132"/>
                <a:ext cx="701040" cy="398337"/>
              </a:xfrm>
              <a:prstGeom prst="straightConnector1">
                <a:avLst/>
              </a:prstGeom>
              <a:ln w="28575">
                <a:solidFill>
                  <a:srgbClr val="FF9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2489BAC-458E-4643-A77F-DD51E37AF58F}"/>
                  </a:ext>
                </a:extLst>
              </p:cNvPr>
              <p:cNvSpPr/>
              <p:nvPr/>
            </p:nvSpPr>
            <p:spPr>
              <a:xfrm>
                <a:off x="9953495" y="4188591"/>
                <a:ext cx="127852" cy="127852"/>
              </a:xfrm>
              <a:custGeom>
                <a:avLst/>
                <a:gdLst>
                  <a:gd name="connsiteX0" fmla="*/ 60919 w 72117"/>
                  <a:gd name="connsiteY0" fmla="*/ 24766 h 72091"/>
                  <a:gd name="connsiteX1" fmla="*/ 47512 w 72117"/>
                  <a:gd name="connsiteY1" fmla="*/ 60896 h 72091"/>
                  <a:gd name="connsiteX2" fmla="*/ 11369 w 72117"/>
                  <a:gd name="connsiteY2" fmla="*/ 47495 h 72091"/>
                  <a:gd name="connsiteX3" fmla="*/ 24775 w 72117"/>
                  <a:gd name="connsiteY3" fmla="*/ 11365 h 72091"/>
                  <a:gd name="connsiteX4" fmla="*/ 60919 w 72117"/>
                  <a:gd name="connsiteY4" fmla="*/ 24766 h 7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7" h="72091">
                    <a:moveTo>
                      <a:pt x="60919" y="24766"/>
                    </a:moveTo>
                    <a:cubicBezTo>
                      <a:pt x="67197" y="38443"/>
                      <a:pt x="61195" y="54619"/>
                      <a:pt x="47512" y="60896"/>
                    </a:cubicBezTo>
                    <a:cubicBezTo>
                      <a:pt x="33830" y="67172"/>
                      <a:pt x="17647" y="61172"/>
                      <a:pt x="11369" y="47495"/>
                    </a:cubicBezTo>
                    <a:cubicBezTo>
                      <a:pt x="5090" y="33817"/>
                      <a:pt x="11092" y="17641"/>
                      <a:pt x="24775" y="11365"/>
                    </a:cubicBezTo>
                    <a:cubicBezTo>
                      <a:pt x="38458" y="5088"/>
                      <a:pt x="54640" y="11088"/>
                      <a:pt x="60919" y="247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C894FE-6D6F-4517-82AB-9BFB969F8773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>
              <a:xfrm>
                <a:off x="10037726" y="4296589"/>
                <a:ext cx="0" cy="1714134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73F5DB4-D773-44AA-9E8E-E76091DAC2D8}"/>
                      </a:ext>
                    </a:extLst>
                  </p:cNvPr>
                  <p:cNvSpPr/>
                  <p:nvPr/>
                </p:nvSpPr>
                <p:spPr>
                  <a:xfrm>
                    <a:off x="9079608" y="5144997"/>
                    <a:ext cx="101508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73F5DB4-D773-44AA-9E8E-E76091DAC2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79608" y="5144997"/>
                    <a:ext cx="101508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71E6AE4-0624-4458-8D30-EF5D600F5C4B}"/>
                  </a:ext>
                </a:extLst>
              </p:cNvPr>
              <p:cNvSpPr/>
              <p:nvPr/>
            </p:nvSpPr>
            <p:spPr>
              <a:xfrm>
                <a:off x="10319241" y="5882871"/>
                <a:ext cx="127852" cy="127852"/>
              </a:xfrm>
              <a:custGeom>
                <a:avLst/>
                <a:gdLst>
                  <a:gd name="connsiteX0" fmla="*/ 60919 w 72117"/>
                  <a:gd name="connsiteY0" fmla="*/ 24766 h 72091"/>
                  <a:gd name="connsiteX1" fmla="*/ 47512 w 72117"/>
                  <a:gd name="connsiteY1" fmla="*/ 60896 h 72091"/>
                  <a:gd name="connsiteX2" fmla="*/ 11369 w 72117"/>
                  <a:gd name="connsiteY2" fmla="*/ 47495 h 72091"/>
                  <a:gd name="connsiteX3" fmla="*/ 24775 w 72117"/>
                  <a:gd name="connsiteY3" fmla="*/ 11365 h 72091"/>
                  <a:gd name="connsiteX4" fmla="*/ 60919 w 72117"/>
                  <a:gd name="connsiteY4" fmla="*/ 24766 h 7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7" h="72091">
                    <a:moveTo>
                      <a:pt x="60919" y="24766"/>
                    </a:moveTo>
                    <a:cubicBezTo>
                      <a:pt x="67197" y="38443"/>
                      <a:pt x="61195" y="54619"/>
                      <a:pt x="47512" y="60896"/>
                    </a:cubicBezTo>
                    <a:cubicBezTo>
                      <a:pt x="33830" y="67172"/>
                      <a:pt x="17647" y="61172"/>
                      <a:pt x="11369" y="47495"/>
                    </a:cubicBezTo>
                    <a:cubicBezTo>
                      <a:pt x="5090" y="33817"/>
                      <a:pt x="11092" y="17641"/>
                      <a:pt x="24775" y="11365"/>
                    </a:cubicBezTo>
                    <a:cubicBezTo>
                      <a:pt x="38458" y="5088"/>
                      <a:pt x="54640" y="11088"/>
                      <a:pt x="60919" y="247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5DDCAF1-6E97-464E-ABC1-6E2D661966A9}"/>
                  </a:ext>
                </a:extLst>
              </p:cNvPr>
              <p:cNvSpPr/>
              <p:nvPr/>
            </p:nvSpPr>
            <p:spPr>
              <a:xfrm>
                <a:off x="10297998" y="5017831"/>
                <a:ext cx="127852" cy="127852"/>
              </a:xfrm>
              <a:custGeom>
                <a:avLst/>
                <a:gdLst>
                  <a:gd name="connsiteX0" fmla="*/ 60919 w 72117"/>
                  <a:gd name="connsiteY0" fmla="*/ 24766 h 72091"/>
                  <a:gd name="connsiteX1" fmla="*/ 47512 w 72117"/>
                  <a:gd name="connsiteY1" fmla="*/ 60896 h 72091"/>
                  <a:gd name="connsiteX2" fmla="*/ 11369 w 72117"/>
                  <a:gd name="connsiteY2" fmla="*/ 47495 h 72091"/>
                  <a:gd name="connsiteX3" fmla="*/ 24775 w 72117"/>
                  <a:gd name="connsiteY3" fmla="*/ 11365 h 72091"/>
                  <a:gd name="connsiteX4" fmla="*/ 60919 w 72117"/>
                  <a:gd name="connsiteY4" fmla="*/ 24766 h 7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7" h="72091">
                    <a:moveTo>
                      <a:pt x="60919" y="24766"/>
                    </a:moveTo>
                    <a:cubicBezTo>
                      <a:pt x="67197" y="38443"/>
                      <a:pt x="61195" y="54619"/>
                      <a:pt x="47512" y="60896"/>
                    </a:cubicBezTo>
                    <a:cubicBezTo>
                      <a:pt x="33830" y="67172"/>
                      <a:pt x="17647" y="61172"/>
                      <a:pt x="11369" y="47495"/>
                    </a:cubicBezTo>
                    <a:cubicBezTo>
                      <a:pt x="5090" y="33817"/>
                      <a:pt x="11092" y="17641"/>
                      <a:pt x="24775" y="11365"/>
                    </a:cubicBezTo>
                    <a:cubicBezTo>
                      <a:pt x="38458" y="5088"/>
                      <a:pt x="54640" y="11088"/>
                      <a:pt x="60919" y="247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4BAA43-748A-45E0-AD9D-42C6E4CC46D3}"/>
                </a:ext>
              </a:extLst>
            </p:cNvPr>
            <p:cNvSpPr/>
            <p:nvPr/>
          </p:nvSpPr>
          <p:spPr>
            <a:xfrm>
              <a:off x="9976114" y="5882871"/>
              <a:ext cx="127852" cy="127852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FF0000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C8AFD3A-D2D7-48F9-B51A-2611789E1441}"/>
                  </a:ext>
                </a:extLst>
              </p:cNvPr>
              <p:cNvSpPr/>
              <p:nvPr/>
            </p:nvSpPr>
            <p:spPr>
              <a:xfrm>
                <a:off x="1111046" y="1825625"/>
                <a:ext cx="9969908" cy="1301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4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4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8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4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480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8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8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/>
                  <a:t> &lt; B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C8AFD3A-D2D7-48F9-B51A-2611789E1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6" y="1825625"/>
                <a:ext cx="9969908" cy="1301382"/>
              </a:xfrm>
              <a:prstGeom prst="rect">
                <a:avLst/>
              </a:prstGeom>
              <a:blipFill>
                <a:blip r:embed="rId8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230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28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: Constant within the VRL cluster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: Impossible to control, assuming worst case =&gt; 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: Based on the min distance</a:t>
                </a:r>
              </a:p>
              <a:p>
                <a:pPr marL="0" indent="0">
                  <a:buNone/>
                </a:pPr>
                <a:r>
                  <a:rPr lang="en-US" sz="2400"/>
                  <a:t>		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/>
              </a:p>
              <a:p>
                <a:pPr marL="0" indent="0">
                  <a:buNone/>
                </a:pPr>
                <a:r>
                  <a:rPr lang="en-US" sz="2400"/>
                  <a:t>		 =&gt;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)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400"/>
                  <a:t>)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2825"/>
              </a:xfrm>
              <a:blipFill>
                <a:blip r:embed="rId3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/>
              <p:nvPr/>
            </p:nvSpPr>
            <p:spPr>
              <a:xfrm>
                <a:off x="1111046" y="1825625"/>
                <a:ext cx="9969908" cy="1288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4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4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8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4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48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/>
                  <a:t> &lt; B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6" y="1825625"/>
                <a:ext cx="9969908" cy="1288173"/>
              </a:xfrm>
              <a:prstGeom prst="rect">
                <a:avLst/>
              </a:prstGeom>
              <a:blipFill>
                <a:blip r:embed="rId4"/>
                <a:stretch>
                  <a:fillRect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4059420-ABCB-4A42-BB15-6B0A247A8FC2}"/>
              </a:ext>
            </a:extLst>
          </p:cNvPr>
          <p:cNvSpPr/>
          <p:nvPr/>
        </p:nvSpPr>
        <p:spPr>
          <a:xfrm>
            <a:off x="4065563" y="2560320"/>
            <a:ext cx="3137095" cy="520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3F693-FC7B-475B-B102-356A97F5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26</a:t>
            </a:fld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6639D25-F260-4674-B398-282B3E2A5AA9}"/>
              </a:ext>
            </a:extLst>
          </p:cNvPr>
          <p:cNvGrpSpPr/>
          <p:nvPr/>
        </p:nvGrpSpPr>
        <p:grpSpPr>
          <a:xfrm>
            <a:off x="7671339" y="3830083"/>
            <a:ext cx="4044150" cy="2639054"/>
            <a:chOff x="7671339" y="3830083"/>
            <a:chExt cx="4044150" cy="263905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608EC51-10AD-4C89-89BC-872111E6152E}"/>
                </a:ext>
              </a:extLst>
            </p:cNvPr>
            <p:cNvGrpSpPr/>
            <p:nvPr/>
          </p:nvGrpSpPr>
          <p:grpSpPr>
            <a:xfrm>
              <a:off x="7671339" y="3830083"/>
              <a:ext cx="4044150" cy="2639054"/>
              <a:chOff x="7671339" y="3830083"/>
              <a:chExt cx="4044150" cy="2639054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7DFF31D-EBA5-4F6A-98C7-6DB32F5BE23F}"/>
                  </a:ext>
                </a:extLst>
              </p:cNvPr>
              <p:cNvGrpSpPr/>
              <p:nvPr/>
            </p:nvGrpSpPr>
            <p:grpSpPr>
              <a:xfrm>
                <a:off x="7671339" y="3830083"/>
                <a:ext cx="4044150" cy="2591556"/>
                <a:chOff x="8836955" y="4603018"/>
                <a:chExt cx="2837982" cy="1818624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82BC1583-4FD9-403B-84E8-8FF4B9E8E304}"/>
                    </a:ext>
                  </a:extLst>
                </p:cNvPr>
                <p:cNvSpPr/>
                <p:nvPr/>
              </p:nvSpPr>
              <p:spPr>
                <a:xfrm rot="1385725">
                  <a:off x="10140418" y="4603018"/>
                  <a:ext cx="775503" cy="7755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42E183E5-A3DF-4ED0-87A2-14B05FD651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44656" y="6085642"/>
                  <a:ext cx="1640661" cy="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28E240F7-AAD9-4E14-A399-46AB3E707399}"/>
                    </a:ext>
                  </a:extLst>
                </p:cNvPr>
                <p:cNvSpPr/>
                <p:nvPr/>
              </p:nvSpPr>
              <p:spPr>
                <a:xfrm rot="20136166">
                  <a:off x="8836955" y="5800643"/>
                  <a:ext cx="667019" cy="620999"/>
                </a:xfrm>
                <a:custGeom>
                  <a:avLst/>
                  <a:gdLst>
                    <a:gd name="connsiteX0" fmla="*/ 423523 w 825270"/>
                    <a:gd name="connsiteY0" fmla="*/ 743225 h 741689"/>
                    <a:gd name="connsiteX1" fmla="*/ 750464 w 825270"/>
                    <a:gd name="connsiteY1" fmla="*/ 515765 h 741689"/>
                    <a:gd name="connsiteX2" fmla="*/ 817656 w 825270"/>
                    <a:gd name="connsiteY2" fmla="*/ 167675 h 741689"/>
                    <a:gd name="connsiteX3" fmla="*/ 19966 w 825270"/>
                    <a:gd name="connsiteY3" fmla="*/ 19867 h 7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5270" h="741689">
                      <a:moveTo>
                        <a:pt x="423523" y="743225"/>
                      </a:moveTo>
                      <a:cubicBezTo>
                        <a:pt x="423523" y="743225"/>
                        <a:pt x="622999" y="703572"/>
                        <a:pt x="750464" y="515765"/>
                      </a:cubicBezTo>
                      <a:cubicBezTo>
                        <a:pt x="877901" y="327959"/>
                        <a:pt x="817656" y="167675"/>
                        <a:pt x="817656" y="167675"/>
                      </a:cubicBezTo>
                      <a:lnTo>
                        <a:pt x="19966" y="19867"/>
                      </a:lnTo>
                      <a:close/>
                    </a:path>
                  </a:pathLst>
                </a:custGeom>
                <a:solidFill>
                  <a:srgbClr val="D3D7CF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FD9B43FB-B7B5-4EE4-AF20-7021D00F0152}"/>
                    </a:ext>
                  </a:extLst>
                </p:cNvPr>
                <p:cNvSpPr/>
                <p:nvPr/>
              </p:nvSpPr>
              <p:spPr>
                <a:xfrm rot="20136166">
                  <a:off x="9154047" y="5888137"/>
                  <a:ext cx="322751" cy="399214"/>
                </a:xfrm>
                <a:custGeom>
                  <a:avLst/>
                  <a:gdLst>
                    <a:gd name="connsiteX0" fmla="*/ 271437 w 399324"/>
                    <a:gd name="connsiteY0" fmla="*/ 318202 h 476800"/>
                    <a:gd name="connsiteX1" fmla="*/ 84356 w 399324"/>
                    <a:gd name="connsiteY1" fmla="*/ 381366 h 476800"/>
                    <a:gd name="connsiteX2" fmla="*/ 136787 w 399324"/>
                    <a:gd name="connsiteY2" fmla="*/ 161493 h 476800"/>
                    <a:gd name="connsiteX3" fmla="*/ 323867 w 399324"/>
                    <a:gd name="connsiteY3" fmla="*/ 98328 h 476800"/>
                    <a:gd name="connsiteX4" fmla="*/ 271437 w 399324"/>
                    <a:gd name="connsiteY4" fmla="*/ 318202 h 47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324" h="476800">
                      <a:moveTo>
                        <a:pt x="271437" y="318202"/>
                      </a:moveTo>
                      <a:cubicBezTo>
                        <a:pt x="205298" y="396361"/>
                        <a:pt x="121539" y="424641"/>
                        <a:pt x="84356" y="381366"/>
                      </a:cubicBezTo>
                      <a:cubicBezTo>
                        <a:pt x="47174" y="338093"/>
                        <a:pt x="70648" y="239651"/>
                        <a:pt x="136787" y="161493"/>
                      </a:cubicBezTo>
                      <a:cubicBezTo>
                        <a:pt x="202926" y="83334"/>
                        <a:pt x="286684" y="55053"/>
                        <a:pt x="323867" y="98328"/>
                      </a:cubicBezTo>
                      <a:cubicBezTo>
                        <a:pt x="361049" y="141602"/>
                        <a:pt x="337576" y="240043"/>
                        <a:pt x="271437" y="3182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56491DF1-FCB8-4FBC-91C2-731D0CCE1C66}"/>
                    </a:ext>
                  </a:extLst>
                </p:cNvPr>
                <p:cNvSpPr/>
                <p:nvPr/>
              </p:nvSpPr>
              <p:spPr>
                <a:xfrm rot="20136166">
                  <a:off x="9245114" y="6009097"/>
                  <a:ext cx="172134" cy="177428"/>
                </a:xfrm>
                <a:custGeom>
                  <a:avLst/>
                  <a:gdLst>
                    <a:gd name="connsiteX0" fmla="*/ 167318 w 212972"/>
                    <a:gd name="connsiteY0" fmla="*/ 141083 h 211911"/>
                    <a:gd name="connsiteX1" fmla="*/ 78832 w 212972"/>
                    <a:gd name="connsiteY1" fmla="*/ 184837 h 211911"/>
                    <a:gd name="connsiteX2" fmla="*/ 51954 w 212972"/>
                    <a:gd name="connsiteY2" fmla="*/ 90227 h 211911"/>
                    <a:gd name="connsiteX3" fmla="*/ 140440 w 212972"/>
                    <a:gd name="connsiteY3" fmla="*/ 46472 h 211911"/>
                    <a:gd name="connsiteX4" fmla="*/ 167318 w 212972"/>
                    <a:gd name="connsiteY4" fmla="*/ 141083 h 21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972" h="211911">
                      <a:moveTo>
                        <a:pt x="167318" y="141083"/>
                      </a:moveTo>
                      <a:cubicBezTo>
                        <a:pt x="150306" y="179291"/>
                        <a:pt x="110689" y="198880"/>
                        <a:pt x="78832" y="184837"/>
                      </a:cubicBezTo>
                      <a:cubicBezTo>
                        <a:pt x="46975" y="170794"/>
                        <a:pt x="34941" y="128435"/>
                        <a:pt x="51954" y="90227"/>
                      </a:cubicBezTo>
                      <a:cubicBezTo>
                        <a:pt x="68966" y="52018"/>
                        <a:pt x="108583" y="32429"/>
                        <a:pt x="140440" y="46472"/>
                      </a:cubicBezTo>
                      <a:cubicBezTo>
                        <a:pt x="172297" y="60516"/>
                        <a:pt x="184331" y="102874"/>
                        <a:pt x="167318" y="1410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01A44B7B-DC84-4C65-8CEF-202A319416C6}"/>
                    </a:ext>
                  </a:extLst>
                </p:cNvPr>
                <p:cNvCxnSpPr/>
                <p:nvPr/>
              </p:nvCxnSpPr>
              <p:spPr>
                <a:xfrm>
                  <a:off x="10732275" y="5506642"/>
                  <a:ext cx="0" cy="564117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B8510F2-957E-4E8B-8F48-EAA5C3E5B57A}"/>
                    </a:ext>
                  </a:extLst>
                </p:cNvPr>
                <p:cNvSpPr txBox="1"/>
                <p:nvPr/>
              </p:nvSpPr>
              <p:spPr>
                <a:xfrm>
                  <a:off x="10974104" y="4696599"/>
                  <a:ext cx="7008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AABB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CB3242CB-A57B-4EC2-8572-5A4160F03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73531" y="5643942"/>
                      <a:ext cx="70365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/>
                    </a:p>
                  </p:txBody>
                </p:sp>
              </mc:Choice>
              <mc:Fallback xmlns=""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CB3242CB-A57B-4EC2-8572-5A4160F03E3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73531" y="5643942"/>
                      <a:ext cx="703654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FCC198EC-3975-40C0-A745-424D3DEFA012}"/>
                      </a:ext>
                    </a:extLst>
                  </p:cNvPr>
                  <p:cNvSpPr/>
                  <p:nvPr/>
                </p:nvSpPr>
                <p:spPr>
                  <a:xfrm>
                    <a:off x="9775494" y="3915498"/>
                    <a:ext cx="526302" cy="5263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FCC198EC-3975-40C0-A745-424D3DEFA0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5494" y="3915498"/>
                    <a:ext cx="526302" cy="5263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F745F744-2A22-4CEB-874E-2AB4A2171A2B}"/>
                      </a:ext>
                    </a:extLst>
                  </p:cNvPr>
                  <p:cNvSpPr/>
                  <p:nvPr/>
                </p:nvSpPr>
                <p:spPr>
                  <a:xfrm>
                    <a:off x="9775494" y="5942835"/>
                    <a:ext cx="536445" cy="5263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F745F744-2A22-4CEB-874E-2AB4A2171A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5494" y="5942835"/>
                    <a:ext cx="536445" cy="52630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ADA0B7FD-9C42-4F83-957D-CAF4DC98E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1060" y="4096132"/>
                <a:ext cx="701040" cy="398337"/>
              </a:xfrm>
              <a:prstGeom prst="straightConnector1">
                <a:avLst/>
              </a:prstGeom>
              <a:ln w="28575">
                <a:solidFill>
                  <a:srgbClr val="FF9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C3128E4F-8388-4339-B08C-392E7A1CD591}"/>
                  </a:ext>
                </a:extLst>
              </p:cNvPr>
              <p:cNvSpPr/>
              <p:nvPr/>
            </p:nvSpPr>
            <p:spPr>
              <a:xfrm>
                <a:off x="9953495" y="4188591"/>
                <a:ext cx="127852" cy="127852"/>
              </a:xfrm>
              <a:custGeom>
                <a:avLst/>
                <a:gdLst>
                  <a:gd name="connsiteX0" fmla="*/ 60919 w 72117"/>
                  <a:gd name="connsiteY0" fmla="*/ 24766 h 72091"/>
                  <a:gd name="connsiteX1" fmla="*/ 47512 w 72117"/>
                  <a:gd name="connsiteY1" fmla="*/ 60896 h 72091"/>
                  <a:gd name="connsiteX2" fmla="*/ 11369 w 72117"/>
                  <a:gd name="connsiteY2" fmla="*/ 47495 h 72091"/>
                  <a:gd name="connsiteX3" fmla="*/ 24775 w 72117"/>
                  <a:gd name="connsiteY3" fmla="*/ 11365 h 72091"/>
                  <a:gd name="connsiteX4" fmla="*/ 60919 w 72117"/>
                  <a:gd name="connsiteY4" fmla="*/ 24766 h 7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7" h="72091">
                    <a:moveTo>
                      <a:pt x="60919" y="24766"/>
                    </a:moveTo>
                    <a:cubicBezTo>
                      <a:pt x="67197" y="38443"/>
                      <a:pt x="61195" y="54619"/>
                      <a:pt x="47512" y="60896"/>
                    </a:cubicBezTo>
                    <a:cubicBezTo>
                      <a:pt x="33830" y="67172"/>
                      <a:pt x="17647" y="61172"/>
                      <a:pt x="11369" y="47495"/>
                    </a:cubicBezTo>
                    <a:cubicBezTo>
                      <a:pt x="5090" y="33817"/>
                      <a:pt x="11092" y="17641"/>
                      <a:pt x="24775" y="11365"/>
                    </a:cubicBezTo>
                    <a:cubicBezTo>
                      <a:pt x="38458" y="5088"/>
                      <a:pt x="54640" y="11088"/>
                      <a:pt x="60919" y="247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B76B786-DDD3-4377-B4B4-231592CAC1BE}"/>
                  </a:ext>
                </a:extLst>
              </p:cNvPr>
              <p:cNvCxnSpPr>
                <a:cxnSpLocks/>
                <a:stCxn id="97" idx="1"/>
              </p:cNvCxnSpPr>
              <p:nvPr/>
            </p:nvCxnSpPr>
            <p:spPr>
              <a:xfrm>
                <a:off x="10037726" y="4296589"/>
                <a:ext cx="0" cy="1714134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690AF965-61CE-46D2-8F24-2DC1C37DB822}"/>
                      </a:ext>
                    </a:extLst>
                  </p:cNvPr>
                  <p:cNvSpPr/>
                  <p:nvPr/>
                </p:nvSpPr>
                <p:spPr>
                  <a:xfrm>
                    <a:off x="9079608" y="5144997"/>
                    <a:ext cx="101508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690AF965-61CE-46D2-8F24-2DC1C37DB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79608" y="5144997"/>
                    <a:ext cx="101508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DA45272-6AB2-411B-BAEE-1D8AEAC88028}"/>
                  </a:ext>
                </a:extLst>
              </p:cNvPr>
              <p:cNvSpPr/>
              <p:nvPr/>
            </p:nvSpPr>
            <p:spPr>
              <a:xfrm>
                <a:off x="10319241" y="5882871"/>
                <a:ext cx="127852" cy="127852"/>
              </a:xfrm>
              <a:custGeom>
                <a:avLst/>
                <a:gdLst>
                  <a:gd name="connsiteX0" fmla="*/ 60919 w 72117"/>
                  <a:gd name="connsiteY0" fmla="*/ 24766 h 72091"/>
                  <a:gd name="connsiteX1" fmla="*/ 47512 w 72117"/>
                  <a:gd name="connsiteY1" fmla="*/ 60896 h 72091"/>
                  <a:gd name="connsiteX2" fmla="*/ 11369 w 72117"/>
                  <a:gd name="connsiteY2" fmla="*/ 47495 h 72091"/>
                  <a:gd name="connsiteX3" fmla="*/ 24775 w 72117"/>
                  <a:gd name="connsiteY3" fmla="*/ 11365 h 72091"/>
                  <a:gd name="connsiteX4" fmla="*/ 60919 w 72117"/>
                  <a:gd name="connsiteY4" fmla="*/ 24766 h 7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7" h="72091">
                    <a:moveTo>
                      <a:pt x="60919" y="24766"/>
                    </a:moveTo>
                    <a:cubicBezTo>
                      <a:pt x="67197" y="38443"/>
                      <a:pt x="61195" y="54619"/>
                      <a:pt x="47512" y="60896"/>
                    </a:cubicBezTo>
                    <a:cubicBezTo>
                      <a:pt x="33830" y="67172"/>
                      <a:pt x="17647" y="61172"/>
                      <a:pt x="11369" y="47495"/>
                    </a:cubicBezTo>
                    <a:cubicBezTo>
                      <a:pt x="5090" y="33817"/>
                      <a:pt x="11092" y="17641"/>
                      <a:pt x="24775" y="11365"/>
                    </a:cubicBezTo>
                    <a:cubicBezTo>
                      <a:pt x="38458" y="5088"/>
                      <a:pt x="54640" y="11088"/>
                      <a:pt x="60919" y="247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52F2414-9D38-4730-B5A2-1FF11AED3FFE}"/>
                  </a:ext>
                </a:extLst>
              </p:cNvPr>
              <p:cNvSpPr/>
              <p:nvPr/>
            </p:nvSpPr>
            <p:spPr>
              <a:xfrm>
                <a:off x="10297998" y="5017831"/>
                <a:ext cx="127852" cy="127852"/>
              </a:xfrm>
              <a:custGeom>
                <a:avLst/>
                <a:gdLst>
                  <a:gd name="connsiteX0" fmla="*/ 60919 w 72117"/>
                  <a:gd name="connsiteY0" fmla="*/ 24766 h 72091"/>
                  <a:gd name="connsiteX1" fmla="*/ 47512 w 72117"/>
                  <a:gd name="connsiteY1" fmla="*/ 60896 h 72091"/>
                  <a:gd name="connsiteX2" fmla="*/ 11369 w 72117"/>
                  <a:gd name="connsiteY2" fmla="*/ 47495 h 72091"/>
                  <a:gd name="connsiteX3" fmla="*/ 24775 w 72117"/>
                  <a:gd name="connsiteY3" fmla="*/ 11365 h 72091"/>
                  <a:gd name="connsiteX4" fmla="*/ 60919 w 72117"/>
                  <a:gd name="connsiteY4" fmla="*/ 24766 h 7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17" h="72091">
                    <a:moveTo>
                      <a:pt x="60919" y="24766"/>
                    </a:moveTo>
                    <a:cubicBezTo>
                      <a:pt x="67197" y="38443"/>
                      <a:pt x="61195" y="54619"/>
                      <a:pt x="47512" y="60896"/>
                    </a:cubicBezTo>
                    <a:cubicBezTo>
                      <a:pt x="33830" y="67172"/>
                      <a:pt x="17647" y="61172"/>
                      <a:pt x="11369" y="47495"/>
                    </a:cubicBezTo>
                    <a:cubicBezTo>
                      <a:pt x="5090" y="33817"/>
                      <a:pt x="11092" y="17641"/>
                      <a:pt x="24775" y="11365"/>
                    </a:cubicBezTo>
                    <a:cubicBezTo>
                      <a:pt x="38458" y="5088"/>
                      <a:pt x="54640" y="11088"/>
                      <a:pt x="60919" y="247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9D37E53-6570-4F3C-8CD8-0968EFD51FCF}"/>
                </a:ext>
              </a:extLst>
            </p:cNvPr>
            <p:cNvSpPr/>
            <p:nvPr/>
          </p:nvSpPr>
          <p:spPr>
            <a:xfrm>
              <a:off x="9976114" y="5882871"/>
              <a:ext cx="127852" cy="127852"/>
            </a:xfrm>
            <a:custGeom>
              <a:avLst/>
              <a:gdLst>
                <a:gd name="connsiteX0" fmla="*/ 60919 w 72117"/>
                <a:gd name="connsiteY0" fmla="*/ 24766 h 72091"/>
                <a:gd name="connsiteX1" fmla="*/ 47512 w 72117"/>
                <a:gd name="connsiteY1" fmla="*/ 60896 h 72091"/>
                <a:gd name="connsiteX2" fmla="*/ 11369 w 72117"/>
                <a:gd name="connsiteY2" fmla="*/ 47495 h 72091"/>
                <a:gd name="connsiteX3" fmla="*/ 24775 w 72117"/>
                <a:gd name="connsiteY3" fmla="*/ 11365 h 72091"/>
                <a:gd name="connsiteX4" fmla="*/ 60919 w 72117"/>
                <a:gd name="connsiteY4" fmla="*/ 24766 h 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17" h="72091">
                  <a:moveTo>
                    <a:pt x="60919" y="24766"/>
                  </a:moveTo>
                  <a:cubicBezTo>
                    <a:pt x="67197" y="38443"/>
                    <a:pt x="61195" y="54619"/>
                    <a:pt x="47512" y="60896"/>
                  </a:cubicBezTo>
                  <a:cubicBezTo>
                    <a:pt x="33830" y="67172"/>
                    <a:pt x="17647" y="61172"/>
                    <a:pt x="11369" y="47495"/>
                  </a:cubicBezTo>
                  <a:cubicBezTo>
                    <a:pt x="5090" y="33817"/>
                    <a:pt x="11092" y="17641"/>
                    <a:pt x="24775" y="11365"/>
                  </a:cubicBezTo>
                  <a:cubicBezTo>
                    <a:pt x="38458" y="5088"/>
                    <a:pt x="54640" y="11088"/>
                    <a:pt x="60919" y="24766"/>
                  </a:cubicBezTo>
                  <a:close/>
                </a:path>
              </a:pathLst>
            </a:custGeom>
            <a:solidFill>
              <a:srgbClr val="FF0000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615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17A1C-A204-4BCF-AA7F-D9F69772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27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530DDE-03BF-4713-AF5D-003C34DE3E2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F77632-D9D4-4FAA-847C-2BD762A8652C}"/>
                  </a:ext>
                </a:extLst>
              </p:cNvPr>
              <p:cNvSpPr/>
              <p:nvPr/>
            </p:nvSpPr>
            <p:spPr>
              <a:xfrm>
                <a:off x="4378960" y="1146625"/>
                <a:ext cx="50901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4000">
                  <a:solidFill>
                    <a:schemeClr val="tx1"/>
                  </a:solidFill>
                </a:endParaRPr>
              </a:p>
              <a:p>
                <a:pPr algn="r"/>
                <a:r>
                  <a:rPr lang="en-US" sz="400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F77632-D9D4-4FAA-847C-2BD762A86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60" y="1146625"/>
                <a:ext cx="5090160" cy="1323439"/>
              </a:xfrm>
              <a:prstGeom prst="rect">
                <a:avLst/>
              </a:prstGeom>
              <a:blipFill>
                <a:blip r:embed="rId3"/>
                <a:stretch>
                  <a:fillRect l="-155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36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Worst case when VRL and sensor ray are parallel.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/>
                  <a:t> the maximum length inside the cluster.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17A1C-A204-4BCF-AA7F-D9F69772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/>
              <p:nvPr/>
            </p:nvSpPr>
            <p:spPr>
              <a:xfrm>
                <a:off x="4378960" y="1146625"/>
                <a:ext cx="50901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4000">
                  <a:solidFill>
                    <a:schemeClr val="tx1"/>
                  </a:solidFill>
                </a:endParaRPr>
              </a:p>
              <a:p>
                <a:pPr algn="r"/>
                <a:r>
                  <a:rPr lang="en-US" sz="400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60" y="1146625"/>
                <a:ext cx="5090160" cy="1323439"/>
              </a:xfrm>
              <a:prstGeom prst="rect">
                <a:avLst/>
              </a:prstGeom>
              <a:blipFill>
                <a:blip r:embed="rId4"/>
                <a:stretch>
                  <a:fillRect l="-155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530DDE-03BF-4713-AF5D-003C34DE3E2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36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Worst case when VRL and sensor ray are parallel.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/>
                  <a:t> the maximum length inside the cluster.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C7B9-A11B-42E3-914C-3E12D8941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17A1C-A204-4BCF-AA7F-D9F69772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530DDE-03BF-4713-AF5D-003C34DE3E2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EF871B-FCA5-4FB0-8BE0-03EECC822B47}"/>
                  </a:ext>
                </a:extLst>
              </p:cNvPr>
              <p:cNvSpPr/>
              <p:nvPr/>
            </p:nvSpPr>
            <p:spPr>
              <a:xfrm>
                <a:off x="4378960" y="1146625"/>
                <a:ext cx="509016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4000">
                  <a:solidFill>
                    <a:schemeClr val="tx1"/>
                  </a:solidFill>
                </a:endParaRPr>
              </a:p>
              <a:p>
                <a:pPr algn="r"/>
                <a:r>
                  <a:rPr lang="en-US" sz="400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EF871B-FCA5-4FB0-8BE0-03EECC822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60" y="1146625"/>
                <a:ext cx="5090160" cy="1323439"/>
              </a:xfrm>
              <a:prstGeom prst="rect">
                <a:avLst/>
              </a:prstGeom>
              <a:blipFill>
                <a:blip r:embed="rId4"/>
                <a:stretch>
                  <a:fillRect l="-155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04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9482-9690-455F-A9B7-F75EDE3E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MOTIVATION: </a:t>
            </a:r>
            <a:r>
              <a:rPr lang="en-US"/>
              <a:t>Volume interaction only</a:t>
            </a:r>
            <a:endParaRPr lang="en-US" b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2A07A3-D02C-4840-AFA5-DCE41DECD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863D4-63B1-4EDD-8991-196E9B21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B6F0B-9F7D-4913-9B15-BFA969975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155" y="1456629"/>
            <a:ext cx="4768814" cy="4768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7F50AF-4943-4EB0-AD4A-A4762B7A1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6630"/>
            <a:ext cx="7418155" cy="47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3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Brace 68">
            <a:extLst>
              <a:ext uri="{FF2B5EF4-FFF2-40B4-BE49-F238E27FC236}">
                <a16:creationId xmlns:a16="http://schemas.microsoft.com/office/drawing/2014/main" id="{C5496449-D9CD-41CF-93D3-E904EC885C19}"/>
              </a:ext>
            </a:extLst>
          </p:cNvPr>
          <p:cNvSpPr/>
          <p:nvPr/>
        </p:nvSpPr>
        <p:spPr>
          <a:xfrm rot="5400000">
            <a:off x="8346680" y="4786974"/>
            <a:ext cx="156191" cy="1566284"/>
          </a:xfrm>
          <a:prstGeom prst="rightBrace">
            <a:avLst>
              <a:gd name="adj1" fmla="val 249813"/>
              <a:gd name="adj2" fmla="val 501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3F693-FC7B-475B-B102-356A97F5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30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003ACA-DD51-4D00-82EE-43A5BD24906B}"/>
              </a:ext>
            </a:extLst>
          </p:cNvPr>
          <p:cNvGrpSpPr/>
          <p:nvPr/>
        </p:nvGrpSpPr>
        <p:grpSpPr>
          <a:xfrm>
            <a:off x="5829825" y="1865662"/>
            <a:ext cx="5051450" cy="1348509"/>
            <a:chOff x="4406048" y="1814862"/>
            <a:chExt cx="5051450" cy="134850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B850F5-1F81-4670-B88A-836DD666CED1}"/>
                </a:ext>
              </a:extLst>
            </p:cNvPr>
            <p:cNvSpPr/>
            <p:nvPr/>
          </p:nvSpPr>
          <p:spPr>
            <a:xfrm rot="1385725">
              <a:off x="4406048" y="1814862"/>
              <a:ext cx="3770850" cy="134850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1F2565-D678-41FE-8C42-D669BE1273E6}"/>
                </a:ext>
              </a:extLst>
            </p:cNvPr>
            <p:cNvSpPr txBox="1"/>
            <p:nvPr/>
          </p:nvSpPr>
          <p:spPr>
            <a:xfrm>
              <a:off x="7707113" y="1914657"/>
              <a:ext cx="1750385" cy="90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AABB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0DB6DB-31A3-4028-990F-BD9828178654}"/>
                  </a:ext>
                </a:extLst>
              </p:cNvPr>
              <p:cNvSpPr/>
              <p:nvPr/>
            </p:nvSpPr>
            <p:spPr>
              <a:xfrm>
                <a:off x="7212027" y="1913977"/>
                <a:ext cx="922436" cy="90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0DB6DB-31A3-4028-990F-BD9828178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027" y="1913977"/>
                <a:ext cx="922436" cy="9016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D16BF4-A7D5-4CBB-A862-69EA7F5FC0A2}"/>
              </a:ext>
            </a:extLst>
          </p:cNvPr>
          <p:cNvCxnSpPr>
            <a:cxnSpLocks/>
          </p:cNvCxnSpPr>
          <p:nvPr/>
        </p:nvCxnSpPr>
        <p:spPr>
          <a:xfrm>
            <a:off x="6124937" y="2498865"/>
            <a:ext cx="2959511" cy="0"/>
          </a:xfrm>
          <a:prstGeom prst="straightConnector1">
            <a:avLst/>
          </a:prstGeom>
          <a:ln w="28575">
            <a:solidFill>
              <a:srgbClr val="FF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EC5622-64AB-492A-A7D7-5EB2855E3922}"/>
              </a:ext>
            </a:extLst>
          </p:cNvPr>
          <p:cNvCxnSpPr>
            <a:cxnSpLocks/>
            <a:stCxn id="34" idx="1"/>
            <a:endCxn id="37" idx="1"/>
          </p:cNvCxnSpPr>
          <p:nvPr/>
        </p:nvCxnSpPr>
        <p:spPr>
          <a:xfrm>
            <a:off x="7679255" y="2566820"/>
            <a:ext cx="1552823" cy="2973142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C4860D-A1CE-452D-AF3A-E6395CC63DD0}"/>
                  </a:ext>
                </a:extLst>
              </p:cNvPr>
              <p:cNvSpPr/>
              <p:nvPr/>
            </p:nvSpPr>
            <p:spPr>
              <a:xfrm>
                <a:off x="7631998" y="4090819"/>
                <a:ext cx="1779113" cy="632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C4860D-A1CE-452D-AF3A-E6395CC63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998" y="4090819"/>
                <a:ext cx="1779113" cy="632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58C63DB0-8569-4C3E-B869-23A2A094C3A3}"/>
              </a:ext>
            </a:extLst>
          </p:cNvPr>
          <p:cNvSpPr/>
          <p:nvPr/>
        </p:nvSpPr>
        <p:spPr>
          <a:xfrm rot="5400000">
            <a:off x="6197340" y="1706434"/>
            <a:ext cx="958830" cy="8409040"/>
          </a:xfrm>
          <a:prstGeom prst="rightBrace">
            <a:avLst>
              <a:gd name="adj1" fmla="val 46726"/>
              <a:gd name="adj2" fmla="val 500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E84B1E-30DA-45E0-A550-00BFB7670FEB}"/>
                  </a:ext>
                </a:extLst>
              </p:cNvPr>
              <p:cNvSpPr txBox="1"/>
              <p:nvPr/>
            </p:nvSpPr>
            <p:spPr>
              <a:xfrm>
                <a:off x="7209938" y="3414372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E84B1E-30DA-45E0-A550-00BFB7670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938" y="3414372"/>
                <a:ext cx="3882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EEC18C-21C3-404E-B807-17FED4F6062E}"/>
              </a:ext>
            </a:extLst>
          </p:cNvPr>
          <p:cNvCxnSpPr>
            <a:cxnSpLocks/>
          </p:cNvCxnSpPr>
          <p:nvPr/>
        </p:nvCxnSpPr>
        <p:spPr>
          <a:xfrm flipH="1">
            <a:off x="2405072" y="5438694"/>
            <a:ext cx="847620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836C17-886A-419C-987C-34A3BA07E13C}"/>
              </a:ext>
            </a:extLst>
          </p:cNvPr>
          <p:cNvCxnSpPr>
            <a:cxnSpLocks/>
          </p:cNvCxnSpPr>
          <p:nvPr/>
        </p:nvCxnSpPr>
        <p:spPr>
          <a:xfrm flipH="1">
            <a:off x="7641634" y="2566820"/>
            <a:ext cx="14761" cy="2921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95E844-B9D4-4616-8CD1-B11DCEB59751}"/>
              </a:ext>
            </a:extLst>
          </p:cNvPr>
          <p:cNvCxnSpPr>
            <a:cxnSpLocks/>
          </p:cNvCxnSpPr>
          <p:nvPr/>
        </p:nvCxnSpPr>
        <p:spPr>
          <a:xfrm flipH="1">
            <a:off x="2435822" y="2447440"/>
            <a:ext cx="5201524" cy="2954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2172CB-7B3F-4149-A43F-77E4A22C1EED}"/>
              </a:ext>
            </a:extLst>
          </p:cNvPr>
          <p:cNvCxnSpPr>
            <a:cxnSpLocks/>
          </p:cNvCxnSpPr>
          <p:nvPr/>
        </p:nvCxnSpPr>
        <p:spPr>
          <a:xfrm flipH="1" flipV="1">
            <a:off x="7637346" y="2498865"/>
            <a:ext cx="3195754" cy="2917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10B129D-20DE-46CE-B070-86364234E113}"/>
                  </a:ext>
                </a:extLst>
              </p:cNvPr>
              <p:cNvSpPr/>
              <p:nvPr/>
            </p:nvSpPr>
            <p:spPr>
              <a:xfrm>
                <a:off x="8717183" y="5446002"/>
                <a:ext cx="940213" cy="90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10B129D-20DE-46CE-B070-86364234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183" y="5446002"/>
                <a:ext cx="940213" cy="9016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5CCBB1F-9450-440B-900E-43DBB4AEE25F}"/>
              </a:ext>
            </a:extLst>
          </p:cNvPr>
          <p:cNvSpPr/>
          <p:nvPr/>
        </p:nvSpPr>
        <p:spPr>
          <a:xfrm>
            <a:off x="9084448" y="5354952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1B2DC6-4091-47CF-9315-CAD3C245888E}"/>
                  </a:ext>
                </a:extLst>
              </p:cNvPr>
              <p:cNvSpPr/>
              <p:nvPr/>
            </p:nvSpPr>
            <p:spPr>
              <a:xfrm>
                <a:off x="11115645" y="3747960"/>
                <a:ext cx="537812" cy="375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1B2DC6-4091-47CF-9315-CAD3C2458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5645" y="3747960"/>
                <a:ext cx="537812" cy="375424"/>
              </a:xfrm>
              <a:prstGeom prst="rect">
                <a:avLst/>
              </a:prstGeom>
              <a:blipFill>
                <a:blip r:embed="rId7"/>
                <a:stretch>
                  <a:fillRect r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071AED1-B92A-4501-85BE-D18523A79BAB}"/>
                  </a:ext>
                </a:extLst>
              </p:cNvPr>
              <p:cNvSpPr/>
              <p:nvPr/>
            </p:nvSpPr>
            <p:spPr>
              <a:xfrm>
                <a:off x="8155211" y="5583879"/>
                <a:ext cx="5378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071AED1-B92A-4501-85BE-D18523A79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211" y="5583879"/>
                <a:ext cx="537812" cy="369332"/>
              </a:xfrm>
              <a:prstGeom prst="rect">
                <a:avLst/>
              </a:prstGeom>
              <a:blipFill>
                <a:blip r:embed="rId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Brace 69">
            <a:extLst>
              <a:ext uri="{FF2B5EF4-FFF2-40B4-BE49-F238E27FC236}">
                <a16:creationId xmlns:a16="http://schemas.microsoft.com/office/drawing/2014/main" id="{E98A468B-7AA2-4F38-961A-0AF9029A4FEF}"/>
              </a:ext>
            </a:extLst>
          </p:cNvPr>
          <p:cNvSpPr/>
          <p:nvPr/>
        </p:nvSpPr>
        <p:spPr>
          <a:xfrm rot="10800000" flipH="1">
            <a:off x="10903329" y="2458123"/>
            <a:ext cx="282330" cy="2957179"/>
          </a:xfrm>
          <a:prstGeom prst="rightBrace">
            <a:avLst>
              <a:gd name="adj1" fmla="val 260928"/>
              <a:gd name="adj2" fmla="val 501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FF32687-DA51-43C0-BE8C-1B9C90E4C595}"/>
                  </a:ext>
                </a:extLst>
              </p:cNvPr>
              <p:cNvSpPr/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FF32687-DA51-43C0-BE8C-1B9C90E4C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4BACC9C-2A13-4C1C-A701-4D13C0E7E4AC}"/>
              </a:ext>
            </a:extLst>
          </p:cNvPr>
          <p:cNvSpPr/>
          <p:nvPr/>
        </p:nvSpPr>
        <p:spPr>
          <a:xfrm>
            <a:off x="7531625" y="2381810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631F0CC6-991F-4732-B8B1-EF7CFBA2F11D}"/>
              </a:ext>
            </a:extLst>
          </p:cNvPr>
          <p:cNvSpPr/>
          <p:nvPr/>
        </p:nvSpPr>
        <p:spPr>
          <a:xfrm rot="8051975">
            <a:off x="6469396" y="1022245"/>
            <a:ext cx="2164319" cy="2492683"/>
          </a:xfrm>
          <a:prstGeom prst="arc">
            <a:avLst>
              <a:gd name="adj1" fmla="val 16200000"/>
              <a:gd name="adj2" fmla="val 148973"/>
            </a:avLst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8A68F507-A717-418E-BB1E-B94F2AB47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08" y="1368838"/>
            <a:ext cx="10916992" cy="4808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2400"/>
              <a:t>	   	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4083BF8-EECB-4578-93A0-ED786747699C}"/>
              </a:ext>
            </a:extLst>
          </p:cNvPr>
          <p:cNvSpPr/>
          <p:nvPr/>
        </p:nvSpPr>
        <p:spPr>
          <a:xfrm>
            <a:off x="7537221" y="5370563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409A57-7067-4955-9F9D-C9517D9F3C08}"/>
              </a:ext>
            </a:extLst>
          </p:cNvPr>
          <p:cNvGrpSpPr/>
          <p:nvPr/>
        </p:nvGrpSpPr>
        <p:grpSpPr>
          <a:xfrm rot="20136166">
            <a:off x="1622526" y="4958472"/>
            <a:ext cx="1419681" cy="1304733"/>
            <a:chOff x="2906783" y="2406393"/>
            <a:chExt cx="1419681" cy="1304733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D360D4D-C3F2-4436-959E-3801EF7C5D51}"/>
                </a:ext>
              </a:extLst>
            </p:cNvPr>
            <p:cNvSpPr/>
            <p:nvPr/>
          </p:nvSpPr>
          <p:spPr>
            <a:xfrm>
              <a:off x="2906783" y="2406393"/>
              <a:ext cx="825270" cy="741689"/>
            </a:xfrm>
            <a:custGeom>
              <a:avLst/>
              <a:gdLst>
                <a:gd name="connsiteX0" fmla="*/ 423523 w 825270"/>
                <a:gd name="connsiteY0" fmla="*/ 743225 h 741689"/>
                <a:gd name="connsiteX1" fmla="*/ 750464 w 825270"/>
                <a:gd name="connsiteY1" fmla="*/ 515765 h 741689"/>
                <a:gd name="connsiteX2" fmla="*/ 817656 w 825270"/>
                <a:gd name="connsiteY2" fmla="*/ 167675 h 741689"/>
                <a:gd name="connsiteX3" fmla="*/ 19966 w 825270"/>
                <a:gd name="connsiteY3" fmla="*/ 19867 h 7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70" h="741689">
                  <a:moveTo>
                    <a:pt x="423523" y="743225"/>
                  </a:moveTo>
                  <a:cubicBezTo>
                    <a:pt x="423523" y="743225"/>
                    <a:pt x="622999" y="703572"/>
                    <a:pt x="750464" y="515765"/>
                  </a:cubicBezTo>
                  <a:cubicBezTo>
                    <a:pt x="877901" y="327959"/>
                    <a:pt x="817656" y="167675"/>
                    <a:pt x="817656" y="167675"/>
                  </a:cubicBezTo>
                  <a:lnTo>
                    <a:pt x="19966" y="19867"/>
                  </a:lnTo>
                  <a:close/>
                </a:path>
              </a:pathLst>
            </a:custGeom>
            <a:solidFill>
              <a:srgbClr val="D3D7C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A8E4360-679C-43F6-8800-57E3E14C29D2}"/>
                </a:ext>
              </a:extLst>
            </p:cNvPr>
            <p:cNvSpPr/>
            <p:nvPr/>
          </p:nvSpPr>
          <p:spPr>
            <a:xfrm>
              <a:off x="3294633" y="2587469"/>
              <a:ext cx="399324" cy="476800"/>
            </a:xfrm>
            <a:custGeom>
              <a:avLst/>
              <a:gdLst>
                <a:gd name="connsiteX0" fmla="*/ 271437 w 399324"/>
                <a:gd name="connsiteY0" fmla="*/ 318202 h 476800"/>
                <a:gd name="connsiteX1" fmla="*/ 84356 w 399324"/>
                <a:gd name="connsiteY1" fmla="*/ 381366 h 476800"/>
                <a:gd name="connsiteX2" fmla="*/ 136787 w 399324"/>
                <a:gd name="connsiteY2" fmla="*/ 161493 h 476800"/>
                <a:gd name="connsiteX3" fmla="*/ 323867 w 399324"/>
                <a:gd name="connsiteY3" fmla="*/ 98328 h 476800"/>
                <a:gd name="connsiteX4" fmla="*/ 271437 w 399324"/>
                <a:gd name="connsiteY4" fmla="*/ 318202 h 4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324" h="476800">
                  <a:moveTo>
                    <a:pt x="271437" y="318202"/>
                  </a:moveTo>
                  <a:cubicBezTo>
                    <a:pt x="205298" y="396361"/>
                    <a:pt x="121539" y="424641"/>
                    <a:pt x="84356" y="381366"/>
                  </a:cubicBezTo>
                  <a:cubicBezTo>
                    <a:pt x="47174" y="338093"/>
                    <a:pt x="70648" y="239651"/>
                    <a:pt x="136787" y="161493"/>
                  </a:cubicBezTo>
                  <a:cubicBezTo>
                    <a:pt x="202926" y="83334"/>
                    <a:pt x="286684" y="55053"/>
                    <a:pt x="323867" y="98328"/>
                  </a:cubicBezTo>
                  <a:cubicBezTo>
                    <a:pt x="361049" y="141602"/>
                    <a:pt x="337576" y="240043"/>
                    <a:pt x="271437" y="31820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88C0533-FFF9-4E72-B4DC-77942E7F7567}"/>
                </a:ext>
              </a:extLst>
            </p:cNvPr>
            <p:cNvSpPr/>
            <p:nvPr/>
          </p:nvSpPr>
          <p:spPr>
            <a:xfrm>
              <a:off x="3400599" y="2738918"/>
              <a:ext cx="212973" cy="211911"/>
            </a:xfrm>
            <a:custGeom>
              <a:avLst/>
              <a:gdLst>
                <a:gd name="connsiteX0" fmla="*/ 167318 w 212972"/>
                <a:gd name="connsiteY0" fmla="*/ 141083 h 211911"/>
                <a:gd name="connsiteX1" fmla="*/ 78832 w 212972"/>
                <a:gd name="connsiteY1" fmla="*/ 184837 h 211911"/>
                <a:gd name="connsiteX2" fmla="*/ 51954 w 212972"/>
                <a:gd name="connsiteY2" fmla="*/ 90227 h 211911"/>
                <a:gd name="connsiteX3" fmla="*/ 140440 w 212972"/>
                <a:gd name="connsiteY3" fmla="*/ 46472 h 211911"/>
                <a:gd name="connsiteX4" fmla="*/ 167318 w 212972"/>
                <a:gd name="connsiteY4" fmla="*/ 141083 h 21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2" h="211911">
                  <a:moveTo>
                    <a:pt x="167318" y="141083"/>
                  </a:moveTo>
                  <a:cubicBezTo>
                    <a:pt x="150306" y="179291"/>
                    <a:pt x="110689" y="198880"/>
                    <a:pt x="78832" y="184837"/>
                  </a:cubicBezTo>
                  <a:cubicBezTo>
                    <a:pt x="46975" y="170794"/>
                    <a:pt x="34941" y="128435"/>
                    <a:pt x="51954" y="90227"/>
                  </a:cubicBezTo>
                  <a:cubicBezTo>
                    <a:pt x="68966" y="52018"/>
                    <a:pt x="108583" y="32429"/>
                    <a:pt x="140440" y="46472"/>
                  </a:cubicBezTo>
                  <a:cubicBezTo>
                    <a:pt x="172297" y="60516"/>
                    <a:pt x="184331" y="102874"/>
                    <a:pt x="167318" y="141083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ED273E-71BD-44B1-80FF-89189A62172C}"/>
                </a:ext>
              </a:extLst>
            </p:cNvPr>
            <p:cNvSpPr/>
            <p:nvPr/>
          </p:nvSpPr>
          <p:spPr>
            <a:xfrm>
              <a:off x="3375048" y="35257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BE9338C-8619-4E25-BF61-F8AE7F7658C1}"/>
                </a:ext>
              </a:extLst>
            </p:cNvPr>
            <p:cNvSpPr/>
            <p:nvPr/>
          </p:nvSpPr>
          <p:spPr>
            <a:xfrm>
              <a:off x="3566317" y="3306150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088699B-4669-453D-AD84-42260B9738AC}"/>
                </a:ext>
              </a:extLst>
            </p:cNvPr>
            <p:cNvSpPr/>
            <p:nvPr/>
          </p:nvSpPr>
          <p:spPr>
            <a:xfrm>
              <a:off x="4140113" y="26475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24431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Brace 68">
            <a:extLst>
              <a:ext uri="{FF2B5EF4-FFF2-40B4-BE49-F238E27FC236}">
                <a16:creationId xmlns:a16="http://schemas.microsoft.com/office/drawing/2014/main" id="{C5496449-D9CD-41CF-93D3-E904EC885C19}"/>
              </a:ext>
            </a:extLst>
          </p:cNvPr>
          <p:cNvSpPr/>
          <p:nvPr/>
        </p:nvSpPr>
        <p:spPr>
          <a:xfrm rot="5400000">
            <a:off x="8346680" y="4786974"/>
            <a:ext cx="156191" cy="1566284"/>
          </a:xfrm>
          <a:prstGeom prst="rightBrace">
            <a:avLst>
              <a:gd name="adj1" fmla="val 249813"/>
              <a:gd name="adj2" fmla="val 501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3F693-FC7B-475B-B102-356A97F5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31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003ACA-DD51-4D00-82EE-43A5BD24906B}"/>
              </a:ext>
            </a:extLst>
          </p:cNvPr>
          <p:cNvGrpSpPr/>
          <p:nvPr/>
        </p:nvGrpSpPr>
        <p:grpSpPr>
          <a:xfrm>
            <a:off x="5829825" y="1865662"/>
            <a:ext cx="5051450" cy="1348509"/>
            <a:chOff x="4406048" y="1814862"/>
            <a:chExt cx="5051450" cy="134850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B850F5-1F81-4670-B88A-836DD666CED1}"/>
                </a:ext>
              </a:extLst>
            </p:cNvPr>
            <p:cNvSpPr/>
            <p:nvPr/>
          </p:nvSpPr>
          <p:spPr>
            <a:xfrm rot="1385725">
              <a:off x="4406048" y="1814862"/>
              <a:ext cx="3770850" cy="134850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1F2565-D678-41FE-8C42-D669BE1273E6}"/>
                </a:ext>
              </a:extLst>
            </p:cNvPr>
            <p:cNvSpPr txBox="1"/>
            <p:nvPr/>
          </p:nvSpPr>
          <p:spPr>
            <a:xfrm>
              <a:off x="7707113" y="1914657"/>
              <a:ext cx="1750385" cy="90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AABB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0DB6DB-31A3-4028-990F-BD9828178654}"/>
                  </a:ext>
                </a:extLst>
              </p:cNvPr>
              <p:cNvSpPr/>
              <p:nvPr/>
            </p:nvSpPr>
            <p:spPr>
              <a:xfrm>
                <a:off x="7212027" y="1913977"/>
                <a:ext cx="922436" cy="90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0DB6DB-31A3-4028-990F-BD9828178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027" y="1913977"/>
                <a:ext cx="922436" cy="9016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D16BF4-A7D5-4CBB-A862-69EA7F5FC0A2}"/>
              </a:ext>
            </a:extLst>
          </p:cNvPr>
          <p:cNvCxnSpPr>
            <a:cxnSpLocks/>
          </p:cNvCxnSpPr>
          <p:nvPr/>
        </p:nvCxnSpPr>
        <p:spPr>
          <a:xfrm>
            <a:off x="6124937" y="2498865"/>
            <a:ext cx="2959511" cy="0"/>
          </a:xfrm>
          <a:prstGeom prst="straightConnector1">
            <a:avLst/>
          </a:prstGeom>
          <a:ln w="28575">
            <a:solidFill>
              <a:srgbClr val="FF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EC5622-64AB-492A-A7D7-5EB2855E3922}"/>
              </a:ext>
            </a:extLst>
          </p:cNvPr>
          <p:cNvCxnSpPr>
            <a:cxnSpLocks/>
            <a:stCxn id="34" idx="1"/>
            <a:endCxn id="37" idx="1"/>
          </p:cNvCxnSpPr>
          <p:nvPr/>
        </p:nvCxnSpPr>
        <p:spPr>
          <a:xfrm>
            <a:off x="7679255" y="2566820"/>
            <a:ext cx="1552823" cy="2973142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C4860D-A1CE-452D-AF3A-E6395CC63DD0}"/>
                  </a:ext>
                </a:extLst>
              </p:cNvPr>
              <p:cNvSpPr/>
              <p:nvPr/>
            </p:nvSpPr>
            <p:spPr>
              <a:xfrm>
                <a:off x="7631998" y="4090819"/>
                <a:ext cx="1779113" cy="632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C4860D-A1CE-452D-AF3A-E6395CC63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998" y="4090819"/>
                <a:ext cx="1779113" cy="632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58C63DB0-8569-4C3E-B869-23A2A094C3A3}"/>
              </a:ext>
            </a:extLst>
          </p:cNvPr>
          <p:cNvSpPr/>
          <p:nvPr/>
        </p:nvSpPr>
        <p:spPr>
          <a:xfrm rot="5400000">
            <a:off x="6197340" y="1706434"/>
            <a:ext cx="958830" cy="8409040"/>
          </a:xfrm>
          <a:prstGeom prst="rightBrace">
            <a:avLst>
              <a:gd name="adj1" fmla="val 46726"/>
              <a:gd name="adj2" fmla="val 500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E84B1E-30DA-45E0-A550-00BFB7670FEB}"/>
                  </a:ext>
                </a:extLst>
              </p:cNvPr>
              <p:cNvSpPr txBox="1"/>
              <p:nvPr/>
            </p:nvSpPr>
            <p:spPr>
              <a:xfrm>
                <a:off x="7209938" y="3414372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E84B1E-30DA-45E0-A550-00BFB7670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938" y="3414372"/>
                <a:ext cx="3882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EEC18C-21C3-404E-B807-17FED4F6062E}"/>
              </a:ext>
            </a:extLst>
          </p:cNvPr>
          <p:cNvCxnSpPr>
            <a:cxnSpLocks/>
          </p:cNvCxnSpPr>
          <p:nvPr/>
        </p:nvCxnSpPr>
        <p:spPr>
          <a:xfrm flipH="1">
            <a:off x="2405072" y="5438694"/>
            <a:ext cx="847620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836C17-886A-419C-987C-34A3BA07E13C}"/>
              </a:ext>
            </a:extLst>
          </p:cNvPr>
          <p:cNvCxnSpPr>
            <a:cxnSpLocks/>
          </p:cNvCxnSpPr>
          <p:nvPr/>
        </p:nvCxnSpPr>
        <p:spPr>
          <a:xfrm flipH="1">
            <a:off x="7641634" y="2566820"/>
            <a:ext cx="14761" cy="2921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95E844-B9D4-4616-8CD1-B11DCEB59751}"/>
              </a:ext>
            </a:extLst>
          </p:cNvPr>
          <p:cNvCxnSpPr>
            <a:cxnSpLocks/>
          </p:cNvCxnSpPr>
          <p:nvPr/>
        </p:nvCxnSpPr>
        <p:spPr>
          <a:xfrm flipH="1">
            <a:off x="2435822" y="2447440"/>
            <a:ext cx="5201524" cy="2954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2172CB-7B3F-4149-A43F-77E4A22C1EED}"/>
              </a:ext>
            </a:extLst>
          </p:cNvPr>
          <p:cNvCxnSpPr>
            <a:cxnSpLocks/>
          </p:cNvCxnSpPr>
          <p:nvPr/>
        </p:nvCxnSpPr>
        <p:spPr>
          <a:xfrm flipH="1" flipV="1">
            <a:off x="7637346" y="2498865"/>
            <a:ext cx="3195754" cy="2917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10B129D-20DE-46CE-B070-86364234E113}"/>
                  </a:ext>
                </a:extLst>
              </p:cNvPr>
              <p:cNvSpPr/>
              <p:nvPr/>
            </p:nvSpPr>
            <p:spPr>
              <a:xfrm>
                <a:off x="8717183" y="5446002"/>
                <a:ext cx="940213" cy="90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10B129D-20DE-46CE-B070-86364234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183" y="5446002"/>
                <a:ext cx="940213" cy="9016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5CCBB1F-9450-440B-900E-43DBB4AEE25F}"/>
              </a:ext>
            </a:extLst>
          </p:cNvPr>
          <p:cNvSpPr/>
          <p:nvPr/>
        </p:nvSpPr>
        <p:spPr>
          <a:xfrm>
            <a:off x="9084448" y="5354952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1B2DC6-4091-47CF-9315-CAD3C245888E}"/>
                  </a:ext>
                </a:extLst>
              </p:cNvPr>
              <p:cNvSpPr/>
              <p:nvPr/>
            </p:nvSpPr>
            <p:spPr>
              <a:xfrm>
                <a:off x="11115645" y="3747960"/>
                <a:ext cx="537812" cy="375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1B2DC6-4091-47CF-9315-CAD3C2458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5645" y="3747960"/>
                <a:ext cx="537812" cy="375424"/>
              </a:xfrm>
              <a:prstGeom prst="rect">
                <a:avLst/>
              </a:prstGeom>
              <a:blipFill>
                <a:blip r:embed="rId7"/>
                <a:stretch>
                  <a:fillRect r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071AED1-B92A-4501-85BE-D18523A79BAB}"/>
                  </a:ext>
                </a:extLst>
              </p:cNvPr>
              <p:cNvSpPr/>
              <p:nvPr/>
            </p:nvSpPr>
            <p:spPr>
              <a:xfrm>
                <a:off x="8155211" y="5583879"/>
                <a:ext cx="5378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071AED1-B92A-4501-85BE-D18523A79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211" y="5583879"/>
                <a:ext cx="537812" cy="369332"/>
              </a:xfrm>
              <a:prstGeom prst="rect">
                <a:avLst/>
              </a:prstGeom>
              <a:blipFill>
                <a:blip r:embed="rId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Brace 69">
            <a:extLst>
              <a:ext uri="{FF2B5EF4-FFF2-40B4-BE49-F238E27FC236}">
                <a16:creationId xmlns:a16="http://schemas.microsoft.com/office/drawing/2014/main" id="{E98A468B-7AA2-4F38-961A-0AF9029A4FEF}"/>
              </a:ext>
            </a:extLst>
          </p:cNvPr>
          <p:cNvSpPr/>
          <p:nvPr/>
        </p:nvSpPr>
        <p:spPr>
          <a:xfrm rot="10800000" flipH="1">
            <a:off x="10903329" y="2458123"/>
            <a:ext cx="282330" cy="2957179"/>
          </a:xfrm>
          <a:prstGeom prst="rightBrace">
            <a:avLst>
              <a:gd name="adj1" fmla="val 260928"/>
              <a:gd name="adj2" fmla="val 501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FF32687-DA51-43C0-BE8C-1B9C90E4C595}"/>
                  </a:ext>
                </a:extLst>
              </p:cNvPr>
              <p:cNvSpPr/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FF32687-DA51-43C0-BE8C-1B9C90E4C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4BACC9C-2A13-4C1C-A701-4D13C0E7E4AC}"/>
              </a:ext>
            </a:extLst>
          </p:cNvPr>
          <p:cNvSpPr/>
          <p:nvPr/>
        </p:nvSpPr>
        <p:spPr>
          <a:xfrm>
            <a:off x="7531625" y="2381810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631F0CC6-991F-4732-B8B1-EF7CFBA2F11D}"/>
              </a:ext>
            </a:extLst>
          </p:cNvPr>
          <p:cNvSpPr/>
          <p:nvPr/>
        </p:nvSpPr>
        <p:spPr>
          <a:xfrm rot="8051975">
            <a:off x="6469396" y="1022245"/>
            <a:ext cx="2164319" cy="2492683"/>
          </a:xfrm>
          <a:prstGeom prst="arc">
            <a:avLst>
              <a:gd name="adj1" fmla="val 16200000"/>
              <a:gd name="adj2" fmla="val 148973"/>
            </a:avLst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808" y="1368838"/>
                <a:ext cx="10916992" cy="48081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/>
              </a:p>
              <a:p>
                <a:pPr marL="0" indent="0">
                  <a:buNone/>
                </a:pPr>
                <a:r>
                  <a:rPr lang="en-US" sz="2400"/>
                  <a:t>	   	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808" y="1368838"/>
                <a:ext cx="10916992" cy="4808125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4083BF8-EECB-4578-93A0-ED786747699C}"/>
              </a:ext>
            </a:extLst>
          </p:cNvPr>
          <p:cNvSpPr/>
          <p:nvPr/>
        </p:nvSpPr>
        <p:spPr>
          <a:xfrm>
            <a:off x="7537221" y="5370563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409A57-7067-4955-9F9D-C9517D9F3C08}"/>
              </a:ext>
            </a:extLst>
          </p:cNvPr>
          <p:cNvGrpSpPr/>
          <p:nvPr/>
        </p:nvGrpSpPr>
        <p:grpSpPr>
          <a:xfrm rot="20136166">
            <a:off x="1622526" y="4958472"/>
            <a:ext cx="1419681" cy="1304733"/>
            <a:chOff x="2906783" y="2406393"/>
            <a:chExt cx="1419681" cy="1304733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D360D4D-C3F2-4436-959E-3801EF7C5D51}"/>
                </a:ext>
              </a:extLst>
            </p:cNvPr>
            <p:cNvSpPr/>
            <p:nvPr/>
          </p:nvSpPr>
          <p:spPr>
            <a:xfrm>
              <a:off x="2906783" y="2406393"/>
              <a:ext cx="825270" cy="741689"/>
            </a:xfrm>
            <a:custGeom>
              <a:avLst/>
              <a:gdLst>
                <a:gd name="connsiteX0" fmla="*/ 423523 w 825270"/>
                <a:gd name="connsiteY0" fmla="*/ 743225 h 741689"/>
                <a:gd name="connsiteX1" fmla="*/ 750464 w 825270"/>
                <a:gd name="connsiteY1" fmla="*/ 515765 h 741689"/>
                <a:gd name="connsiteX2" fmla="*/ 817656 w 825270"/>
                <a:gd name="connsiteY2" fmla="*/ 167675 h 741689"/>
                <a:gd name="connsiteX3" fmla="*/ 19966 w 825270"/>
                <a:gd name="connsiteY3" fmla="*/ 19867 h 7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70" h="741689">
                  <a:moveTo>
                    <a:pt x="423523" y="743225"/>
                  </a:moveTo>
                  <a:cubicBezTo>
                    <a:pt x="423523" y="743225"/>
                    <a:pt x="622999" y="703572"/>
                    <a:pt x="750464" y="515765"/>
                  </a:cubicBezTo>
                  <a:cubicBezTo>
                    <a:pt x="877901" y="327959"/>
                    <a:pt x="817656" y="167675"/>
                    <a:pt x="817656" y="167675"/>
                  </a:cubicBezTo>
                  <a:lnTo>
                    <a:pt x="19966" y="19867"/>
                  </a:lnTo>
                  <a:close/>
                </a:path>
              </a:pathLst>
            </a:custGeom>
            <a:solidFill>
              <a:srgbClr val="D3D7C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A8E4360-679C-43F6-8800-57E3E14C29D2}"/>
                </a:ext>
              </a:extLst>
            </p:cNvPr>
            <p:cNvSpPr/>
            <p:nvPr/>
          </p:nvSpPr>
          <p:spPr>
            <a:xfrm>
              <a:off x="3294633" y="2587469"/>
              <a:ext cx="399324" cy="476800"/>
            </a:xfrm>
            <a:custGeom>
              <a:avLst/>
              <a:gdLst>
                <a:gd name="connsiteX0" fmla="*/ 271437 w 399324"/>
                <a:gd name="connsiteY0" fmla="*/ 318202 h 476800"/>
                <a:gd name="connsiteX1" fmla="*/ 84356 w 399324"/>
                <a:gd name="connsiteY1" fmla="*/ 381366 h 476800"/>
                <a:gd name="connsiteX2" fmla="*/ 136787 w 399324"/>
                <a:gd name="connsiteY2" fmla="*/ 161493 h 476800"/>
                <a:gd name="connsiteX3" fmla="*/ 323867 w 399324"/>
                <a:gd name="connsiteY3" fmla="*/ 98328 h 476800"/>
                <a:gd name="connsiteX4" fmla="*/ 271437 w 399324"/>
                <a:gd name="connsiteY4" fmla="*/ 318202 h 4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324" h="476800">
                  <a:moveTo>
                    <a:pt x="271437" y="318202"/>
                  </a:moveTo>
                  <a:cubicBezTo>
                    <a:pt x="205298" y="396361"/>
                    <a:pt x="121539" y="424641"/>
                    <a:pt x="84356" y="381366"/>
                  </a:cubicBezTo>
                  <a:cubicBezTo>
                    <a:pt x="47174" y="338093"/>
                    <a:pt x="70648" y="239651"/>
                    <a:pt x="136787" y="161493"/>
                  </a:cubicBezTo>
                  <a:cubicBezTo>
                    <a:pt x="202926" y="83334"/>
                    <a:pt x="286684" y="55053"/>
                    <a:pt x="323867" y="98328"/>
                  </a:cubicBezTo>
                  <a:cubicBezTo>
                    <a:pt x="361049" y="141602"/>
                    <a:pt x="337576" y="240043"/>
                    <a:pt x="271437" y="31820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88C0533-FFF9-4E72-B4DC-77942E7F7567}"/>
                </a:ext>
              </a:extLst>
            </p:cNvPr>
            <p:cNvSpPr/>
            <p:nvPr/>
          </p:nvSpPr>
          <p:spPr>
            <a:xfrm>
              <a:off x="3400599" y="2738918"/>
              <a:ext cx="212973" cy="211911"/>
            </a:xfrm>
            <a:custGeom>
              <a:avLst/>
              <a:gdLst>
                <a:gd name="connsiteX0" fmla="*/ 167318 w 212972"/>
                <a:gd name="connsiteY0" fmla="*/ 141083 h 211911"/>
                <a:gd name="connsiteX1" fmla="*/ 78832 w 212972"/>
                <a:gd name="connsiteY1" fmla="*/ 184837 h 211911"/>
                <a:gd name="connsiteX2" fmla="*/ 51954 w 212972"/>
                <a:gd name="connsiteY2" fmla="*/ 90227 h 211911"/>
                <a:gd name="connsiteX3" fmla="*/ 140440 w 212972"/>
                <a:gd name="connsiteY3" fmla="*/ 46472 h 211911"/>
                <a:gd name="connsiteX4" fmla="*/ 167318 w 212972"/>
                <a:gd name="connsiteY4" fmla="*/ 141083 h 21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2" h="211911">
                  <a:moveTo>
                    <a:pt x="167318" y="141083"/>
                  </a:moveTo>
                  <a:cubicBezTo>
                    <a:pt x="150306" y="179291"/>
                    <a:pt x="110689" y="198880"/>
                    <a:pt x="78832" y="184837"/>
                  </a:cubicBezTo>
                  <a:cubicBezTo>
                    <a:pt x="46975" y="170794"/>
                    <a:pt x="34941" y="128435"/>
                    <a:pt x="51954" y="90227"/>
                  </a:cubicBezTo>
                  <a:cubicBezTo>
                    <a:pt x="68966" y="52018"/>
                    <a:pt x="108583" y="32429"/>
                    <a:pt x="140440" y="46472"/>
                  </a:cubicBezTo>
                  <a:cubicBezTo>
                    <a:pt x="172297" y="60516"/>
                    <a:pt x="184331" y="102874"/>
                    <a:pt x="167318" y="141083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ED273E-71BD-44B1-80FF-89189A62172C}"/>
                </a:ext>
              </a:extLst>
            </p:cNvPr>
            <p:cNvSpPr/>
            <p:nvPr/>
          </p:nvSpPr>
          <p:spPr>
            <a:xfrm>
              <a:off x="3375048" y="35257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BE9338C-8619-4E25-BF61-F8AE7F7658C1}"/>
                </a:ext>
              </a:extLst>
            </p:cNvPr>
            <p:cNvSpPr/>
            <p:nvPr/>
          </p:nvSpPr>
          <p:spPr>
            <a:xfrm>
              <a:off x="3566317" y="3306150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088699B-4669-453D-AD84-42260B9738AC}"/>
                </a:ext>
              </a:extLst>
            </p:cNvPr>
            <p:cNvSpPr/>
            <p:nvPr/>
          </p:nvSpPr>
          <p:spPr>
            <a:xfrm>
              <a:off x="4140113" y="26475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75639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ight Brace 68">
            <a:extLst>
              <a:ext uri="{FF2B5EF4-FFF2-40B4-BE49-F238E27FC236}">
                <a16:creationId xmlns:a16="http://schemas.microsoft.com/office/drawing/2014/main" id="{C5496449-D9CD-41CF-93D3-E904EC885C19}"/>
              </a:ext>
            </a:extLst>
          </p:cNvPr>
          <p:cNvSpPr/>
          <p:nvPr/>
        </p:nvSpPr>
        <p:spPr>
          <a:xfrm rot="5400000">
            <a:off x="8346680" y="4786974"/>
            <a:ext cx="156191" cy="1566284"/>
          </a:xfrm>
          <a:prstGeom prst="rightBrace">
            <a:avLst>
              <a:gd name="adj1" fmla="val 249813"/>
              <a:gd name="adj2" fmla="val 501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3F693-FC7B-475B-B102-356A97F5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32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003ACA-DD51-4D00-82EE-43A5BD24906B}"/>
              </a:ext>
            </a:extLst>
          </p:cNvPr>
          <p:cNvGrpSpPr/>
          <p:nvPr/>
        </p:nvGrpSpPr>
        <p:grpSpPr>
          <a:xfrm>
            <a:off x="5829825" y="1865662"/>
            <a:ext cx="5051450" cy="1348509"/>
            <a:chOff x="4406048" y="1814862"/>
            <a:chExt cx="5051450" cy="134850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B850F5-1F81-4670-B88A-836DD666CED1}"/>
                </a:ext>
              </a:extLst>
            </p:cNvPr>
            <p:cNvSpPr/>
            <p:nvPr/>
          </p:nvSpPr>
          <p:spPr>
            <a:xfrm rot="1385725">
              <a:off x="4406048" y="1814862"/>
              <a:ext cx="3770850" cy="134850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1F2565-D678-41FE-8C42-D669BE1273E6}"/>
                </a:ext>
              </a:extLst>
            </p:cNvPr>
            <p:cNvSpPr txBox="1"/>
            <p:nvPr/>
          </p:nvSpPr>
          <p:spPr>
            <a:xfrm>
              <a:off x="7707113" y="1914657"/>
              <a:ext cx="1750385" cy="90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AABB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0DB6DB-31A3-4028-990F-BD9828178654}"/>
                  </a:ext>
                </a:extLst>
              </p:cNvPr>
              <p:cNvSpPr/>
              <p:nvPr/>
            </p:nvSpPr>
            <p:spPr>
              <a:xfrm>
                <a:off x="7212027" y="1913977"/>
                <a:ext cx="922436" cy="90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0DB6DB-31A3-4028-990F-BD9828178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027" y="1913977"/>
                <a:ext cx="922436" cy="9016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EC5622-64AB-492A-A7D7-5EB2855E3922}"/>
              </a:ext>
            </a:extLst>
          </p:cNvPr>
          <p:cNvCxnSpPr>
            <a:cxnSpLocks/>
            <a:stCxn id="34" idx="1"/>
            <a:endCxn id="37" idx="1"/>
          </p:cNvCxnSpPr>
          <p:nvPr/>
        </p:nvCxnSpPr>
        <p:spPr>
          <a:xfrm>
            <a:off x="7679255" y="2566820"/>
            <a:ext cx="1552823" cy="2973142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C4860D-A1CE-452D-AF3A-E6395CC63DD0}"/>
                  </a:ext>
                </a:extLst>
              </p:cNvPr>
              <p:cNvSpPr/>
              <p:nvPr/>
            </p:nvSpPr>
            <p:spPr>
              <a:xfrm>
                <a:off x="7631998" y="4090819"/>
                <a:ext cx="1779113" cy="632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C4860D-A1CE-452D-AF3A-E6395CC63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998" y="4090819"/>
                <a:ext cx="1779113" cy="632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58C63DB0-8569-4C3E-B869-23A2A094C3A3}"/>
              </a:ext>
            </a:extLst>
          </p:cNvPr>
          <p:cNvSpPr/>
          <p:nvPr/>
        </p:nvSpPr>
        <p:spPr>
          <a:xfrm rot="5400000">
            <a:off x="6197340" y="1706434"/>
            <a:ext cx="958830" cy="8409040"/>
          </a:xfrm>
          <a:prstGeom prst="rightBrace">
            <a:avLst>
              <a:gd name="adj1" fmla="val 46726"/>
              <a:gd name="adj2" fmla="val 500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E84B1E-30DA-45E0-A550-00BFB7670FEB}"/>
                  </a:ext>
                </a:extLst>
              </p:cNvPr>
              <p:cNvSpPr txBox="1"/>
              <p:nvPr/>
            </p:nvSpPr>
            <p:spPr>
              <a:xfrm>
                <a:off x="7209938" y="3414372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E84B1E-30DA-45E0-A550-00BFB7670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938" y="3414372"/>
                <a:ext cx="3882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EEC18C-21C3-404E-B807-17FED4F6062E}"/>
              </a:ext>
            </a:extLst>
          </p:cNvPr>
          <p:cNvCxnSpPr>
            <a:cxnSpLocks/>
          </p:cNvCxnSpPr>
          <p:nvPr/>
        </p:nvCxnSpPr>
        <p:spPr>
          <a:xfrm flipH="1">
            <a:off x="2405072" y="5438694"/>
            <a:ext cx="847620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836C17-886A-419C-987C-34A3BA07E13C}"/>
              </a:ext>
            </a:extLst>
          </p:cNvPr>
          <p:cNvCxnSpPr>
            <a:cxnSpLocks/>
          </p:cNvCxnSpPr>
          <p:nvPr/>
        </p:nvCxnSpPr>
        <p:spPr>
          <a:xfrm flipH="1">
            <a:off x="7641634" y="2566820"/>
            <a:ext cx="14761" cy="2921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95E844-B9D4-4616-8CD1-B11DCEB59751}"/>
              </a:ext>
            </a:extLst>
          </p:cNvPr>
          <p:cNvCxnSpPr>
            <a:cxnSpLocks/>
          </p:cNvCxnSpPr>
          <p:nvPr/>
        </p:nvCxnSpPr>
        <p:spPr>
          <a:xfrm flipH="1">
            <a:off x="2435822" y="2447440"/>
            <a:ext cx="5201524" cy="2954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2172CB-7B3F-4149-A43F-77E4A22C1EED}"/>
              </a:ext>
            </a:extLst>
          </p:cNvPr>
          <p:cNvCxnSpPr>
            <a:cxnSpLocks/>
          </p:cNvCxnSpPr>
          <p:nvPr/>
        </p:nvCxnSpPr>
        <p:spPr>
          <a:xfrm flipH="1" flipV="1">
            <a:off x="7637346" y="2498865"/>
            <a:ext cx="3195754" cy="2917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10B129D-20DE-46CE-B070-86364234E113}"/>
                  </a:ext>
                </a:extLst>
              </p:cNvPr>
              <p:cNvSpPr/>
              <p:nvPr/>
            </p:nvSpPr>
            <p:spPr>
              <a:xfrm>
                <a:off x="8717183" y="5446002"/>
                <a:ext cx="940213" cy="90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10B129D-20DE-46CE-B070-86364234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183" y="5446002"/>
                <a:ext cx="940213" cy="9016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5CCBB1F-9450-440B-900E-43DBB4AEE25F}"/>
              </a:ext>
            </a:extLst>
          </p:cNvPr>
          <p:cNvSpPr/>
          <p:nvPr/>
        </p:nvSpPr>
        <p:spPr>
          <a:xfrm>
            <a:off x="9084448" y="5354952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1B2DC6-4091-47CF-9315-CAD3C245888E}"/>
                  </a:ext>
                </a:extLst>
              </p:cNvPr>
              <p:cNvSpPr/>
              <p:nvPr/>
            </p:nvSpPr>
            <p:spPr>
              <a:xfrm>
                <a:off x="11115645" y="3747960"/>
                <a:ext cx="537812" cy="375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1B2DC6-4091-47CF-9315-CAD3C2458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5645" y="3747960"/>
                <a:ext cx="537812" cy="375424"/>
              </a:xfrm>
              <a:prstGeom prst="rect">
                <a:avLst/>
              </a:prstGeom>
              <a:blipFill>
                <a:blip r:embed="rId7"/>
                <a:stretch>
                  <a:fillRect r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071AED1-B92A-4501-85BE-D18523A79BAB}"/>
                  </a:ext>
                </a:extLst>
              </p:cNvPr>
              <p:cNvSpPr/>
              <p:nvPr/>
            </p:nvSpPr>
            <p:spPr>
              <a:xfrm>
                <a:off x="8155211" y="5583879"/>
                <a:ext cx="5378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071AED1-B92A-4501-85BE-D18523A79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211" y="5583879"/>
                <a:ext cx="537812" cy="369332"/>
              </a:xfrm>
              <a:prstGeom prst="rect">
                <a:avLst/>
              </a:prstGeom>
              <a:blipFill>
                <a:blip r:embed="rId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Brace 69">
            <a:extLst>
              <a:ext uri="{FF2B5EF4-FFF2-40B4-BE49-F238E27FC236}">
                <a16:creationId xmlns:a16="http://schemas.microsoft.com/office/drawing/2014/main" id="{E98A468B-7AA2-4F38-961A-0AF9029A4FEF}"/>
              </a:ext>
            </a:extLst>
          </p:cNvPr>
          <p:cNvSpPr/>
          <p:nvPr/>
        </p:nvSpPr>
        <p:spPr>
          <a:xfrm rot="10800000" flipH="1">
            <a:off x="10903329" y="2458123"/>
            <a:ext cx="282330" cy="2957179"/>
          </a:xfrm>
          <a:prstGeom prst="rightBrace">
            <a:avLst>
              <a:gd name="adj1" fmla="val 260928"/>
              <a:gd name="adj2" fmla="val 501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631F0CC6-991F-4732-B8B1-EF7CFBA2F11D}"/>
              </a:ext>
            </a:extLst>
          </p:cNvPr>
          <p:cNvSpPr/>
          <p:nvPr/>
        </p:nvSpPr>
        <p:spPr>
          <a:xfrm rot="8051975">
            <a:off x="6469396" y="1022245"/>
            <a:ext cx="2164319" cy="2492683"/>
          </a:xfrm>
          <a:prstGeom prst="arc">
            <a:avLst>
              <a:gd name="adj1" fmla="val 16200000"/>
              <a:gd name="adj2" fmla="val 148973"/>
            </a:avLst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808" y="1368838"/>
                <a:ext cx="10916992" cy="48081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trike="sngStrike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trike="sngStrike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/>
              </a:p>
              <a:p>
                <a:pPr marL="0" indent="0">
                  <a:buNone/>
                </a:pPr>
                <a:r>
                  <a:rPr lang="en-US" sz="3200"/>
                  <a:t>	   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endParaRPr lang="en-US" sz="3200"/>
              </a:p>
              <a:p>
                <a:pPr marL="0" indent="0">
                  <a:buNone/>
                </a:pPr>
                <a:endParaRPr lang="en-US" sz="320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808" y="1368838"/>
                <a:ext cx="10916992" cy="4808125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4083BF8-EECB-4578-93A0-ED786747699C}"/>
              </a:ext>
            </a:extLst>
          </p:cNvPr>
          <p:cNvSpPr/>
          <p:nvPr/>
        </p:nvSpPr>
        <p:spPr>
          <a:xfrm>
            <a:off x="7537221" y="5370563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409A57-7067-4955-9F9D-C9517D9F3C08}"/>
              </a:ext>
            </a:extLst>
          </p:cNvPr>
          <p:cNvGrpSpPr/>
          <p:nvPr/>
        </p:nvGrpSpPr>
        <p:grpSpPr>
          <a:xfrm rot="20136166">
            <a:off x="1622526" y="4958472"/>
            <a:ext cx="1419681" cy="1304733"/>
            <a:chOff x="2906783" y="2406393"/>
            <a:chExt cx="1419681" cy="1304733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D360D4D-C3F2-4436-959E-3801EF7C5D51}"/>
                </a:ext>
              </a:extLst>
            </p:cNvPr>
            <p:cNvSpPr/>
            <p:nvPr/>
          </p:nvSpPr>
          <p:spPr>
            <a:xfrm>
              <a:off x="2906783" y="2406393"/>
              <a:ext cx="825270" cy="741689"/>
            </a:xfrm>
            <a:custGeom>
              <a:avLst/>
              <a:gdLst>
                <a:gd name="connsiteX0" fmla="*/ 423523 w 825270"/>
                <a:gd name="connsiteY0" fmla="*/ 743225 h 741689"/>
                <a:gd name="connsiteX1" fmla="*/ 750464 w 825270"/>
                <a:gd name="connsiteY1" fmla="*/ 515765 h 741689"/>
                <a:gd name="connsiteX2" fmla="*/ 817656 w 825270"/>
                <a:gd name="connsiteY2" fmla="*/ 167675 h 741689"/>
                <a:gd name="connsiteX3" fmla="*/ 19966 w 825270"/>
                <a:gd name="connsiteY3" fmla="*/ 19867 h 7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70" h="741689">
                  <a:moveTo>
                    <a:pt x="423523" y="743225"/>
                  </a:moveTo>
                  <a:cubicBezTo>
                    <a:pt x="423523" y="743225"/>
                    <a:pt x="622999" y="703572"/>
                    <a:pt x="750464" y="515765"/>
                  </a:cubicBezTo>
                  <a:cubicBezTo>
                    <a:pt x="877901" y="327959"/>
                    <a:pt x="817656" y="167675"/>
                    <a:pt x="817656" y="167675"/>
                  </a:cubicBezTo>
                  <a:lnTo>
                    <a:pt x="19966" y="19867"/>
                  </a:lnTo>
                  <a:close/>
                </a:path>
              </a:pathLst>
            </a:custGeom>
            <a:solidFill>
              <a:srgbClr val="D3D7C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A8E4360-679C-43F6-8800-57E3E14C29D2}"/>
                </a:ext>
              </a:extLst>
            </p:cNvPr>
            <p:cNvSpPr/>
            <p:nvPr/>
          </p:nvSpPr>
          <p:spPr>
            <a:xfrm>
              <a:off x="3294633" y="2587469"/>
              <a:ext cx="399324" cy="476800"/>
            </a:xfrm>
            <a:custGeom>
              <a:avLst/>
              <a:gdLst>
                <a:gd name="connsiteX0" fmla="*/ 271437 w 399324"/>
                <a:gd name="connsiteY0" fmla="*/ 318202 h 476800"/>
                <a:gd name="connsiteX1" fmla="*/ 84356 w 399324"/>
                <a:gd name="connsiteY1" fmla="*/ 381366 h 476800"/>
                <a:gd name="connsiteX2" fmla="*/ 136787 w 399324"/>
                <a:gd name="connsiteY2" fmla="*/ 161493 h 476800"/>
                <a:gd name="connsiteX3" fmla="*/ 323867 w 399324"/>
                <a:gd name="connsiteY3" fmla="*/ 98328 h 476800"/>
                <a:gd name="connsiteX4" fmla="*/ 271437 w 399324"/>
                <a:gd name="connsiteY4" fmla="*/ 318202 h 4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324" h="476800">
                  <a:moveTo>
                    <a:pt x="271437" y="318202"/>
                  </a:moveTo>
                  <a:cubicBezTo>
                    <a:pt x="205298" y="396361"/>
                    <a:pt x="121539" y="424641"/>
                    <a:pt x="84356" y="381366"/>
                  </a:cubicBezTo>
                  <a:cubicBezTo>
                    <a:pt x="47174" y="338093"/>
                    <a:pt x="70648" y="239651"/>
                    <a:pt x="136787" y="161493"/>
                  </a:cubicBezTo>
                  <a:cubicBezTo>
                    <a:pt x="202926" y="83334"/>
                    <a:pt x="286684" y="55053"/>
                    <a:pt x="323867" y="98328"/>
                  </a:cubicBezTo>
                  <a:cubicBezTo>
                    <a:pt x="361049" y="141602"/>
                    <a:pt x="337576" y="240043"/>
                    <a:pt x="271437" y="31820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88C0533-FFF9-4E72-B4DC-77942E7F7567}"/>
                </a:ext>
              </a:extLst>
            </p:cNvPr>
            <p:cNvSpPr/>
            <p:nvPr/>
          </p:nvSpPr>
          <p:spPr>
            <a:xfrm>
              <a:off x="3400599" y="2738918"/>
              <a:ext cx="212973" cy="211911"/>
            </a:xfrm>
            <a:custGeom>
              <a:avLst/>
              <a:gdLst>
                <a:gd name="connsiteX0" fmla="*/ 167318 w 212972"/>
                <a:gd name="connsiteY0" fmla="*/ 141083 h 211911"/>
                <a:gd name="connsiteX1" fmla="*/ 78832 w 212972"/>
                <a:gd name="connsiteY1" fmla="*/ 184837 h 211911"/>
                <a:gd name="connsiteX2" fmla="*/ 51954 w 212972"/>
                <a:gd name="connsiteY2" fmla="*/ 90227 h 211911"/>
                <a:gd name="connsiteX3" fmla="*/ 140440 w 212972"/>
                <a:gd name="connsiteY3" fmla="*/ 46472 h 211911"/>
                <a:gd name="connsiteX4" fmla="*/ 167318 w 212972"/>
                <a:gd name="connsiteY4" fmla="*/ 141083 h 21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2" h="211911">
                  <a:moveTo>
                    <a:pt x="167318" y="141083"/>
                  </a:moveTo>
                  <a:cubicBezTo>
                    <a:pt x="150306" y="179291"/>
                    <a:pt x="110689" y="198880"/>
                    <a:pt x="78832" y="184837"/>
                  </a:cubicBezTo>
                  <a:cubicBezTo>
                    <a:pt x="46975" y="170794"/>
                    <a:pt x="34941" y="128435"/>
                    <a:pt x="51954" y="90227"/>
                  </a:cubicBezTo>
                  <a:cubicBezTo>
                    <a:pt x="68966" y="52018"/>
                    <a:pt x="108583" y="32429"/>
                    <a:pt x="140440" y="46472"/>
                  </a:cubicBezTo>
                  <a:cubicBezTo>
                    <a:pt x="172297" y="60516"/>
                    <a:pt x="184331" y="102874"/>
                    <a:pt x="167318" y="141083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ED273E-71BD-44B1-80FF-89189A62172C}"/>
                </a:ext>
              </a:extLst>
            </p:cNvPr>
            <p:cNvSpPr/>
            <p:nvPr/>
          </p:nvSpPr>
          <p:spPr>
            <a:xfrm>
              <a:off x="3375048" y="35257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BE9338C-8619-4E25-BF61-F8AE7F7658C1}"/>
                </a:ext>
              </a:extLst>
            </p:cNvPr>
            <p:cNvSpPr/>
            <p:nvPr/>
          </p:nvSpPr>
          <p:spPr>
            <a:xfrm>
              <a:off x="3566317" y="3306150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088699B-4669-453D-AD84-42260B9738AC}"/>
                </a:ext>
              </a:extLst>
            </p:cNvPr>
            <p:cNvSpPr/>
            <p:nvPr/>
          </p:nvSpPr>
          <p:spPr>
            <a:xfrm>
              <a:off x="4140113" y="26475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3D9CE2-708C-4274-8F17-2170A803C90B}"/>
              </a:ext>
            </a:extLst>
          </p:cNvPr>
          <p:cNvCxnSpPr>
            <a:cxnSpLocks/>
          </p:cNvCxnSpPr>
          <p:nvPr/>
        </p:nvCxnSpPr>
        <p:spPr>
          <a:xfrm>
            <a:off x="6124937" y="2498865"/>
            <a:ext cx="2959511" cy="0"/>
          </a:xfrm>
          <a:prstGeom prst="straightConnector1">
            <a:avLst/>
          </a:prstGeom>
          <a:ln w="28575">
            <a:solidFill>
              <a:srgbClr val="FF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4B63F2E-12D4-4B75-9F18-6B04064B6A9D}"/>
                  </a:ext>
                </a:extLst>
              </p:cNvPr>
              <p:cNvSpPr/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4B63F2E-12D4-4B75-9F18-6B04064B6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4BACC9C-2A13-4C1C-A701-4D13C0E7E4AC}"/>
              </a:ext>
            </a:extLst>
          </p:cNvPr>
          <p:cNvSpPr/>
          <p:nvPr/>
        </p:nvSpPr>
        <p:spPr>
          <a:xfrm>
            <a:off x="7531625" y="2381810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80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3F693-FC7B-475B-B102-356A97F5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33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003ACA-DD51-4D00-82EE-43A5BD24906B}"/>
              </a:ext>
            </a:extLst>
          </p:cNvPr>
          <p:cNvGrpSpPr/>
          <p:nvPr/>
        </p:nvGrpSpPr>
        <p:grpSpPr>
          <a:xfrm>
            <a:off x="5829825" y="1865662"/>
            <a:ext cx="5051450" cy="3783983"/>
            <a:chOff x="4406048" y="1814862"/>
            <a:chExt cx="5051450" cy="378398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B850F5-1F81-4670-B88A-836DD666CED1}"/>
                </a:ext>
              </a:extLst>
            </p:cNvPr>
            <p:cNvSpPr/>
            <p:nvPr/>
          </p:nvSpPr>
          <p:spPr>
            <a:xfrm rot="1385725">
              <a:off x="4406048" y="1814862"/>
              <a:ext cx="3770850" cy="134850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19D8C2A-FBC1-41B3-B46E-CCAFFE41B6F2}"/>
                </a:ext>
              </a:extLst>
            </p:cNvPr>
            <p:cNvCxnSpPr/>
            <p:nvPr/>
          </p:nvCxnSpPr>
          <p:spPr>
            <a:xfrm>
              <a:off x="7772712" y="3986956"/>
              <a:ext cx="0" cy="1377106"/>
            </a:xfrm>
            <a:prstGeom prst="line">
              <a:avLst/>
            </a:prstGeom>
            <a:ln w="222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1F2565-D678-41FE-8C42-D669BE1273E6}"/>
                </a:ext>
              </a:extLst>
            </p:cNvPr>
            <p:cNvSpPr txBox="1"/>
            <p:nvPr/>
          </p:nvSpPr>
          <p:spPr>
            <a:xfrm>
              <a:off x="7707113" y="1914657"/>
              <a:ext cx="1750385" cy="90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AABB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5A88984-0CA9-461A-B4A1-BC057E3882A4}"/>
                    </a:ext>
                  </a:extLst>
                </p:cNvPr>
                <p:cNvSpPr/>
                <p:nvPr/>
              </p:nvSpPr>
              <p:spPr>
                <a:xfrm>
                  <a:off x="6605721" y="4697243"/>
                  <a:ext cx="1757430" cy="901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5A88984-0CA9-461A-B4A1-BC057E388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5721" y="4697243"/>
                  <a:ext cx="1757430" cy="90160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D16BF4-A7D5-4CBB-A862-69EA7F5FC0A2}"/>
              </a:ext>
            </a:extLst>
          </p:cNvPr>
          <p:cNvCxnSpPr>
            <a:cxnSpLocks/>
          </p:cNvCxnSpPr>
          <p:nvPr/>
        </p:nvCxnSpPr>
        <p:spPr>
          <a:xfrm>
            <a:off x="7570235" y="3909777"/>
            <a:ext cx="3028425" cy="6395"/>
          </a:xfrm>
          <a:prstGeom prst="straightConnector1">
            <a:avLst/>
          </a:prstGeom>
          <a:ln w="28575">
            <a:solidFill>
              <a:srgbClr val="FF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BE91E4-3606-4F15-B3A4-2C7810D1FF33}"/>
              </a:ext>
            </a:extLst>
          </p:cNvPr>
          <p:cNvSpPr/>
          <p:nvPr/>
        </p:nvSpPr>
        <p:spPr>
          <a:xfrm>
            <a:off x="9084448" y="3818734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58C63DB0-8569-4C3E-B869-23A2A094C3A3}"/>
              </a:ext>
            </a:extLst>
          </p:cNvPr>
          <p:cNvSpPr/>
          <p:nvPr/>
        </p:nvSpPr>
        <p:spPr>
          <a:xfrm rot="5400000">
            <a:off x="6197340" y="1706434"/>
            <a:ext cx="958830" cy="8409040"/>
          </a:xfrm>
          <a:prstGeom prst="rightBrace">
            <a:avLst>
              <a:gd name="adj1" fmla="val 46726"/>
              <a:gd name="adj2" fmla="val 500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EEC18C-21C3-404E-B807-17FED4F6062E}"/>
              </a:ext>
            </a:extLst>
          </p:cNvPr>
          <p:cNvCxnSpPr>
            <a:cxnSpLocks/>
          </p:cNvCxnSpPr>
          <p:nvPr/>
        </p:nvCxnSpPr>
        <p:spPr>
          <a:xfrm flipH="1">
            <a:off x="2405072" y="5438694"/>
            <a:ext cx="847620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95E844-B9D4-4616-8CD1-B11DCEB59751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2435822" y="3963030"/>
            <a:ext cx="6683952" cy="1439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2172CB-7B3F-4149-A43F-77E4A22C1EED}"/>
              </a:ext>
            </a:extLst>
          </p:cNvPr>
          <p:cNvCxnSpPr>
            <a:cxnSpLocks/>
            <a:endCxn id="38" idx="1"/>
          </p:cNvCxnSpPr>
          <p:nvPr/>
        </p:nvCxnSpPr>
        <p:spPr>
          <a:xfrm flipH="1" flipV="1">
            <a:off x="9232078" y="4003744"/>
            <a:ext cx="1601022" cy="1413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5CCBB1F-9450-440B-900E-43DBB4AEE25F}"/>
              </a:ext>
            </a:extLst>
          </p:cNvPr>
          <p:cNvSpPr/>
          <p:nvPr/>
        </p:nvSpPr>
        <p:spPr>
          <a:xfrm>
            <a:off x="9084448" y="5354952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808" y="1368839"/>
                <a:ext cx="4717564" cy="51771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trike="sngStrike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trike="sngStrike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/>
              </a:p>
              <a:p>
                <a:pPr marL="0" indent="0">
                  <a:buNone/>
                </a:pPr>
                <a:r>
                  <a:rPr lang="en-US" sz="3200"/>
                  <a:t>	   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320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3200"/>
              </a:p>
              <a:p>
                <a:pPr marL="0" indent="0">
                  <a:buNone/>
                </a:pPr>
                <a:endParaRPr lang="en-US" sz="3200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20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808" y="1368839"/>
                <a:ext cx="4717564" cy="517710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A5409A57-7067-4955-9F9D-C9517D9F3C08}"/>
              </a:ext>
            </a:extLst>
          </p:cNvPr>
          <p:cNvGrpSpPr/>
          <p:nvPr/>
        </p:nvGrpSpPr>
        <p:grpSpPr>
          <a:xfrm rot="20136166">
            <a:off x="1622526" y="4958472"/>
            <a:ext cx="1419681" cy="1304733"/>
            <a:chOff x="2906783" y="2406393"/>
            <a:chExt cx="1419681" cy="1304733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D360D4D-C3F2-4436-959E-3801EF7C5D51}"/>
                </a:ext>
              </a:extLst>
            </p:cNvPr>
            <p:cNvSpPr/>
            <p:nvPr/>
          </p:nvSpPr>
          <p:spPr>
            <a:xfrm>
              <a:off x="2906783" y="2406393"/>
              <a:ext cx="825270" cy="741689"/>
            </a:xfrm>
            <a:custGeom>
              <a:avLst/>
              <a:gdLst>
                <a:gd name="connsiteX0" fmla="*/ 423523 w 825270"/>
                <a:gd name="connsiteY0" fmla="*/ 743225 h 741689"/>
                <a:gd name="connsiteX1" fmla="*/ 750464 w 825270"/>
                <a:gd name="connsiteY1" fmla="*/ 515765 h 741689"/>
                <a:gd name="connsiteX2" fmla="*/ 817656 w 825270"/>
                <a:gd name="connsiteY2" fmla="*/ 167675 h 741689"/>
                <a:gd name="connsiteX3" fmla="*/ 19966 w 825270"/>
                <a:gd name="connsiteY3" fmla="*/ 19867 h 7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70" h="741689">
                  <a:moveTo>
                    <a:pt x="423523" y="743225"/>
                  </a:moveTo>
                  <a:cubicBezTo>
                    <a:pt x="423523" y="743225"/>
                    <a:pt x="622999" y="703572"/>
                    <a:pt x="750464" y="515765"/>
                  </a:cubicBezTo>
                  <a:cubicBezTo>
                    <a:pt x="877901" y="327959"/>
                    <a:pt x="817656" y="167675"/>
                    <a:pt x="817656" y="167675"/>
                  </a:cubicBezTo>
                  <a:lnTo>
                    <a:pt x="19966" y="19867"/>
                  </a:lnTo>
                  <a:close/>
                </a:path>
              </a:pathLst>
            </a:custGeom>
            <a:solidFill>
              <a:srgbClr val="D3D7C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A8E4360-679C-43F6-8800-57E3E14C29D2}"/>
                </a:ext>
              </a:extLst>
            </p:cNvPr>
            <p:cNvSpPr/>
            <p:nvPr/>
          </p:nvSpPr>
          <p:spPr>
            <a:xfrm>
              <a:off x="3294633" y="2587469"/>
              <a:ext cx="399324" cy="476800"/>
            </a:xfrm>
            <a:custGeom>
              <a:avLst/>
              <a:gdLst>
                <a:gd name="connsiteX0" fmla="*/ 271437 w 399324"/>
                <a:gd name="connsiteY0" fmla="*/ 318202 h 476800"/>
                <a:gd name="connsiteX1" fmla="*/ 84356 w 399324"/>
                <a:gd name="connsiteY1" fmla="*/ 381366 h 476800"/>
                <a:gd name="connsiteX2" fmla="*/ 136787 w 399324"/>
                <a:gd name="connsiteY2" fmla="*/ 161493 h 476800"/>
                <a:gd name="connsiteX3" fmla="*/ 323867 w 399324"/>
                <a:gd name="connsiteY3" fmla="*/ 98328 h 476800"/>
                <a:gd name="connsiteX4" fmla="*/ 271437 w 399324"/>
                <a:gd name="connsiteY4" fmla="*/ 318202 h 4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324" h="476800">
                  <a:moveTo>
                    <a:pt x="271437" y="318202"/>
                  </a:moveTo>
                  <a:cubicBezTo>
                    <a:pt x="205298" y="396361"/>
                    <a:pt x="121539" y="424641"/>
                    <a:pt x="84356" y="381366"/>
                  </a:cubicBezTo>
                  <a:cubicBezTo>
                    <a:pt x="47174" y="338093"/>
                    <a:pt x="70648" y="239651"/>
                    <a:pt x="136787" y="161493"/>
                  </a:cubicBezTo>
                  <a:cubicBezTo>
                    <a:pt x="202926" y="83334"/>
                    <a:pt x="286684" y="55053"/>
                    <a:pt x="323867" y="98328"/>
                  </a:cubicBezTo>
                  <a:cubicBezTo>
                    <a:pt x="361049" y="141602"/>
                    <a:pt x="337576" y="240043"/>
                    <a:pt x="271437" y="31820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88C0533-FFF9-4E72-B4DC-77942E7F7567}"/>
                </a:ext>
              </a:extLst>
            </p:cNvPr>
            <p:cNvSpPr/>
            <p:nvPr/>
          </p:nvSpPr>
          <p:spPr>
            <a:xfrm>
              <a:off x="3400599" y="2738918"/>
              <a:ext cx="212973" cy="211911"/>
            </a:xfrm>
            <a:custGeom>
              <a:avLst/>
              <a:gdLst>
                <a:gd name="connsiteX0" fmla="*/ 167318 w 212972"/>
                <a:gd name="connsiteY0" fmla="*/ 141083 h 211911"/>
                <a:gd name="connsiteX1" fmla="*/ 78832 w 212972"/>
                <a:gd name="connsiteY1" fmla="*/ 184837 h 211911"/>
                <a:gd name="connsiteX2" fmla="*/ 51954 w 212972"/>
                <a:gd name="connsiteY2" fmla="*/ 90227 h 211911"/>
                <a:gd name="connsiteX3" fmla="*/ 140440 w 212972"/>
                <a:gd name="connsiteY3" fmla="*/ 46472 h 211911"/>
                <a:gd name="connsiteX4" fmla="*/ 167318 w 212972"/>
                <a:gd name="connsiteY4" fmla="*/ 141083 h 21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2" h="211911">
                  <a:moveTo>
                    <a:pt x="167318" y="141083"/>
                  </a:moveTo>
                  <a:cubicBezTo>
                    <a:pt x="150306" y="179291"/>
                    <a:pt x="110689" y="198880"/>
                    <a:pt x="78832" y="184837"/>
                  </a:cubicBezTo>
                  <a:cubicBezTo>
                    <a:pt x="46975" y="170794"/>
                    <a:pt x="34941" y="128435"/>
                    <a:pt x="51954" y="90227"/>
                  </a:cubicBezTo>
                  <a:cubicBezTo>
                    <a:pt x="68966" y="52018"/>
                    <a:pt x="108583" y="32429"/>
                    <a:pt x="140440" y="46472"/>
                  </a:cubicBezTo>
                  <a:cubicBezTo>
                    <a:pt x="172297" y="60516"/>
                    <a:pt x="184331" y="102874"/>
                    <a:pt x="167318" y="141083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ED273E-71BD-44B1-80FF-89189A62172C}"/>
                </a:ext>
              </a:extLst>
            </p:cNvPr>
            <p:cNvSpPr/>
            <p:nvPr/>
          </p:nvSpPr>
          <p:spPr>
            <a:xfrm>
              <a:off x="3375048" y="35257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BE9338C-8619-4E25-BF61-F8AE7F7658C1}"/>
                </a:ext>
              </a:extLst>
            </p:cNvPr>
            <p:cNvSpPr/>
            <p:nvPr/>
          </p:nvSpPr>
          <p:spPr>
            <a:xfrm>
              <a:off x="3566317" y="3306150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088699B-4669-453D-AD84-42260B9738AC}"/>
                </a:ext>
              </a:extLst>
            </p:cNvPr>
            <p:cNvSpPr/>
            <p:nvPr/>
          </p:nvSpPr>
          <p:spPr>
            <a:xfrm>
              <a:off x="4140113" y="26475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3AD3AB-D0DD-40E3-AF5A-562646508EAD}"/>
                  </a:ext>
                </a:extLst>
              </p:cNvPr>
              <p:cNvSpPr/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3AD3AB-D0DD-40E3-AF5A-562646508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75FA9C0B-F8AE-482B-A212-1DA70B06C77E}"/>
              </a:ext>
            </a:extLst>
          </p:cNvPr>
          <p:cNvSpPr/>
          <p:nvPr/>
        </p:nvSpPr>
        <p:spPr>
          <a:xfrm rot="9752327">
            <a:off x="8575717" y="3246151"/>
            <a:ext cx="1465628" cy="1270838"/>
          </a:xfrm>
          <a:prstGeom prst="arc">
            <a:avLst>
              <a:gd name="adj1" fmla="val 15143028"/>
              <a:gd name="adj2" fmla="val 63192"/>
            </a:avLst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F391CFF-33CE-4942-AA5A-EE2C58610227}"/>
                  </a:ext>
                </a:extLst>
              </p:cNvPr>
              <p:cNvSpPr txBox="1"/>
              <p:nvPr/>
            </p:nvSpPr>
            <p:spPr>
              <a:xfrm>
                <a:off x="8418820" y="4315396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F391CFF-33CE-4942-AA5A-EE2C58610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820" y="4315396"/>
                <a:ext cx="3882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326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3F693-FC7B-475B-B102-356A97F5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34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003ACA-DD51-4D00-82EE-43A5BD24906B}"/>
              </a:ext>
            </a:extLst>
          </p:cNvPr>
          <p:cNvGrpSpPr/>
          <p:nvPr/>
        </p:nvGrpSpPr>
        <p:grpSpPr>
          <a:xfrm>
            <a:off x="5829825" y="1865662"/>
            <a:ext cx="5051450" cy="3783983"/>
            <a:chOff x="4406048" y="1814862"/>
            <a:chExt cx="5051450" cy="378398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B850F5-1F81-4670-B88A-836DD666CED1}"/>
                </a:ext>
              </a:extLst>
            </p:cNvPr>
            <p:cNvSpPr/>
            <p:nvPr/>
          </p:nvSpPr>
          <p:spPr>
            <a:xfrm rot="1385725">
              <a:off x="4406048" y="1814862"/>
              <a:ext cx="3770850" cy="134850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19D8C2A-FBC1-41B3-B46E-CCAFFE41B6F2}"/>
                </a:ext>
              </a:extLst>
            </p:cNvPr>
            <p:cNvCxnSpPr/>
            <p:nvPr/>
          </p:nvCxnSpPr>
          <p:spPr>
            <a:xfrm>
              <a:off x="7772712" y="3986956"/>
              <a:ext cx="0" cy="1377106"/>
            </a:xfrm>
            <a:prstGeom prst="line">
              <a:avLst/>
            </a:prstGeom>
            <a:ln w="222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1F2565-D678-41FE-8C42-D669BE1273E6}"/>
                </a:ext>
              </a:extLst>
            </p:cNvPr>
            <p:cNvSpPr txBox="1"/>
            <p:nvPr/>
          </p:nvSpPr>
          <p:spPr>
            <a:xfrm>
              <a:off x="7707113" y="1914657"/>
              <a:ext cx="1750385" cy="90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AABB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5A88984-0CA9-461A-B4A1-BC057E3882A4}"/>
                    </a:ext>
                  </a:extLst>
                </p:cNvPr>
                <p:cNvSpPr/>
                <p:nvPr/>
              </p:nvSpPr>
              <p:spPr>
                <a:xfrm>
                  <a:off x="6605721" y="4697243"/>
                  <a:ext cx="1757430" cy="901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5A88984-0CA9-461A-B4A1-BC057E388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5721" y="4697243"/>
                  <a:ext cx="1757430" cy="90160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D16BF4-A7D5-4CBB-A862-69EA7F5FC0A2}"/>
              </a:ext>
            </a:extLst>
          </p:cNvPr>
          <p:cNvCxnSpPr>
            <a:cxnSpLocks/>
          </p:cNvCxnSpPr>
          <p:nvPr/>
        </p:nvCxnSpPr>
        <p:spPr>
          <a:xfrm>
            <a:off x="7570235" y="3909777"/>
            <a:ext cx="3028425" cy="6395"/>
          </a:xfrm>
          <a:prstGeom prst="straightConnector1">
            <a:avLst/>
          </a:prstGeom>
          <a:ln w="28575">
            <a:solidFill>
              <a:srgbClr val="FF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BE91E4-3606-4F15-B3A4-2C7810D1FF33}"/>
              </a:ext>
            </a:extLst>
          </p:cNvPr>
          <p:cNvSpPr/>
          <p:nvPr/>
        </p:nvSpPr>
        <p:spPr>
          <a:xfrm>
            <a:off x="9084448" y="3818734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58C63DB0-8569-4C3E-B869-23A2A094C3A3}"/>
              </a:ext>
            </a:extLst>
          </p:cNvPr>
          <p:cNvSpPr/>
          <p:nvPr/>
        </p:nvSpPr>
        <p:spPr>
          <a:xfrm rot="5400000">
            <a:off x="6197340" y="1706434"/>
            <a:ext cx="958830" cy="8409040"/>
          </a:xfrm>
          <a:prstGeom prst="rightBrace">
            <a:avLst>
              <a:gd name="adj1" fmla="val 46726"/>
              <a:gd name="adj2" fmla="val 500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EEC18C-21C3-404E-B807-17FED4F6062E}"/>
              </a:ext>
            </a:extLst>
          </p:cNvPr>
          <p:cNvCxnSpPr>
            <a:cxnSpLocks/>
          </p:cNvCxnSpPr>
          <p:nvPr/>
        </p:nvCxnSpPr>
        <p:spPr>
          <a:xfrm flipH="1">
            <a:off x="2405072" y="5438694"/>
            <a:ext cx="847620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95E844-B9D4-4616-8CD1-B11DCEB59751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2435822" y="3963030"/>
            <a:ext cx="6683952" cy="1439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2172CB-7B3F-4149-A43F-77E4A22C1EED}"/>
              </a:ext>
            </a:extLst>
          </p:cNvPr>
          <p:cNvCxnSpPr>
            <a:cxnSpLocks/>
            <a:endCxn id="38" idx="1"/>
          </p:cNvCxnSpPr>
          <p:nvPr/>
        </p:nvCxnSpPr>
        <p:spPr>
          <a:xfrm flipH="1" flipV="1">
            <a:off x="9232078" y="4003744"/>
            <a:ext cx="1601022" cy="1413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5CCBB1F-9450-440B-900E-43DBB4AEE25F}"/>
              </a:ext>
            </a:extLst>
          </p:cNvPr>
          <p:cNvSpPr/>
          <p:nvPr/>
        </p:nvSpPr>
        <p:spPr>
          <a:xfrm>
            <a:off x="9084448" y="5354952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808" y="1368839"/>
                <a:ext cx="4717564" cy="51771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trike="sngStrike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trike="sngStrike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/>
              </a:p>
              <a:p>
                <a:pPr marL="0" indent="0">
                  <a:buNone/>
                </a:pPr>
                <a:r>
                  <a:rPr lang="en-US" sz="3200"/>
                  <a:t>	   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320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808" y="1368839"/>
                <a:ext cx="4717564" cy="517710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A5409A57-7067-4955-9F9D-C9517D9F3C08}"/>
              </a:ext>
            </a:extLst>
          </p:cNvPr>
          <p:cNvGrpSpPr/>
          <p:nvPr/>
        </p:nvGrpSpPr>
        <p:grpSpPr>
          <a:xfrm rot="20136166">
            <a:off x="1622526" y="4958472"/>
            <a:ext cx="1419681" cy="1304733"/>
            <a:chOff x="2906783" y="2406393"/>
            <a:chExt cx="1419681" cy="1304733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D360D4D-C3F2-4436-959E-3801EF7C5D51}"/>
                </a:ext>
              </a:extLst>
            </p:cNvPr>
            <p:cNvSpPr/>
            <p:nvPr/>
          </p:nvSpPr>
          <p:spPr>
            <a:xfrm>
              <a:off x="2906783" y="2406393"/>
              <a:ext cx="825270" cy="741689"/>
            </a:xfrm>
            <a:custGeom>
              <a:avLst/>
              <a:gdLst>
                <a:gd name="connsiteX0" fmla="*/ 423523 w 825270"/>
                <a:gd name="connsiteY0" fmla="*/ 743225 h 741689"/>
                <a:gd name="connsiteX1" fmla="*/ 750464 w 825270"/>
                <a:gd name="connsiteY1" fmla="*/ 515765 h 741689"/>
                <a:gd name="connsiteX2" fmla="*/ 817656 w 825270"/>
                <a:gd name="connsiteY2" fmla="*/ 167675 h 741689"/>
                <a:gd name="connsiteX3" fmla="*/ 19966 w 825270"/>
                <a:gd name="connsiteY3" fmla="*/ 19867 h 7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70" h="741689">
                  <a:moveTo>
                    <a:pt x="423523" y="743225"/>
                  </a:moveTo>
                  <a:cubicBezTo>
                    <a:pt x="423523" y="743225"/>
                    <a:pt x="622999" y="703572"/>
                    <a:pt x="750464" y="515765"/>
                  </a:cubicBezTo>
                  <a:cubicBezTo>
                    <a:pt x="877901" y="327959"/>
                    <a:pt x="817656" y="167675"/>
                    <a:pt x="817656" y="167675"/>
                  </a:cubicBezTo>
                  <a:lnTo>
                    <a:pt x="19966" y="19867"/>
                  </a:lnTo>
                  <a:close/>
                </a:path>
              </a:pathLst>
            </a:custGeom>
            <a:solidFill>
              <a:srgbClr val="D3D7C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A8E4360-679C-43F6-8800-57E3E14C29D2}"/>
                </a:ext>
              </a:extLst>
            </p:cNvPr>
            <p:cNvSpPr/>
            <p:nvPr/>
          </p:nvSpPr>
          <p:spPr>
            <a:xfrm>
              <a:off x="3294633" y="2587469"/>
              <a:ext cx="399324" cy="476800"/>
            </a:xfrm>
            <a:custGeom>
              <a:avLst/>
              <a:gdLst>
                <a:gd name="connsiteX0" fmla="*/ 271437 w 399324"/>
                <a:gd name="connsiteY0" fmla="*/ 318202 h 476800"/>
                <a:gd name="connsiteX1" fmla="*/ 84356 w 399324"/>
                <a:gd name="connsiteY1" fmla="*/ 381366 h 476800"/>
                <a:gd name="connsiteX2" fmla="*/ 136787 w 399324"/>
                <a:gd name="connsiteY2" fmla="*/ 161493 h 476800"/>
                <a:gd name="connsiteX3" fmla="*/ 323867 w 399324"/>
                <a:gd name="connsiteY3" fmla="*/ 98328 h 476800"/>
                <a:gd name="connsiteX4" fmla="*/ 271437 w 399324"/>
                <a:gd name="connsiteY4" fmla="*/ 318202 h 4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324" h="476800">
                  <a:moveTo>
                    <a:pt x="271437" y="318202"/>
                  </a:moveTo>
                  <a:cubicBezTo>
                    <a:pt x="205298" y="396361"/>
                    <a:pt x="121539" y="424641"/>
                    <a:pt x="84356" y="381366"/>
                  </a:cubicBezTo>
                  <a:cubicBezTo>
                    <a:pt x="47174" y="338093"/>
                    <a:pt x="70648" y="239651"/>
                    <a:pt x="136787" y="161493"/>
                  </a:cubicBezTo>
                  <a:cubicBezTo>
                    <a:pt x="202926" y="83334"/>
                    <a:pt x="286684" y="55053"/>
                    <a:pt x="323867" y="98328"/>
                  </a:cubicBezTo>
                  <a:cubicBezTo>
                    <a:pt x="361049" y="141602"/>
                    <a:pt x="337576" y="240043"/>
                    <a:pt x="271437" y="31820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88C0533-FFF9-4E72-B4DC-77942E7F7567}"/>
                </a:ext>
              </a:extLst>
            </p:cNvPr>
            <p:cNvSpPr/>
            <p:nvPr/>
          </p:nvSpPr>
          <p:spPr>
            <a:xfrm>
              <a:off x="3400599" y="2738918"/>
              <a:ext cx="212973" cy="211911"/>
            </a:xfrm>
            <a:custGeom>
              <a:avLst/>
              <a:gdLst>
                <a:gd name="connsiteX0" fmla="*/ 167318 w 212972"/>
                <a:gd name="connsiteY0" fmla="*/ 141083 h 211911"/>
                <a:gd name="connsiteX1" fmla="*/ 78832 w 212972"/>
                <a:gd name="connsiteY1" fmla="*/ 184837 h 211911"/>
                <a:gd name="connsiteX2" fmla="*/ 51954 w 212972"/>
                <a:gd name="connsiteY2" fmla="*/ 90227 h 211911"/>
                <a:gd name="connsiteX3" fmla="*/ 140440 w 212972"/>
                <a:gd name="connsiteY3" fmla="*/ 46472 h 211911"/>
                <a:gd name="connsiteX4" fmla="*/ 167318 w 212972"/>
                <a:gd name="connsiteY4" fmla="*/ 141083 h 21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2" h="211911">
                  <a:moveTo>
                    <a:pt x="167318" y="141083"/>
                  </a:moveTo>
                  <a:cubicBezTo>
                    <a:pt x="150306" y="179291"/>
                    <a:pt x="110689" y="198880"/>
                    <a:pt x="78832" y="184837"/>
                  </a:cubicBezTo>
                  <a:cubicBezTo>
                    <a:pt x="46975" y="170794"/>
                    <a:pt x="34941" y="128435"/>
                    <a:pt x="51954" y="90227"/>
                  </a:cubicBezTo>
                  <a:cubicBezTo>
                    <a:pt x="68966" y="52018"/>
                    <a:pt x="108583" y="32429"/>
                    <a:pt x="140440" y="46472"/>
                  </a:cubicBezTo>
                  <a:cubicBezTo>
                    <a:pt x="172297" y="60516"/>
                    <a:pt x="184331" y="102874"/>
                    <a:pt x="167318" y="141083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ED273E-71BD-44B1-80FF-89189A62172C}"/>
                </a:ext>
              </a:extLst>
            </p:cNvPr>
            <p:cNvSpPr/>
            <p:nvPr/>
          </p:nvSpPr>
          <p:spPr>
            <a:xfrm>
              <a:off x="3375048" y="35257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BE9338C-8619-4E25-BF61-F8AE7F7658C1}"/>
                </a:ext>
              </a:extLst>
            </p:cNvPr>
            <p:cNvSpPr/>
            <p:nvPr/>
          </p:nvSpPr>
          <p:spPr>
            <a:xfrm>
              <a:off x="3566317" y="3306150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088699B-4669-453D-AD84-42260B9738AC}"/>
                </a:ext>
              </a:extLst>
            </p:cNvPr>
            <p:cNvSpPr/>
            <p:nvPr/>
          </p:nvSpPr>
          <p:spPr>
            <a:xfrm>
              <a:off x="4140113" y="26475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3AD3AB-D0DD-40E3-AF5A-562646508EAD}"/>
                  </a:ext>
                </a:extLst>
              </p:cNvPr>
              <p:cNvSpPr/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3AD3AB-D0DD-40E3-AF5A-562646508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75FA9C0B-F8AE-482B-A212-1DA70B06C77E}"/>
              </a:ext>
            </a:extLst>
          </p:cNvPr>
          <p:cNvSpPr/>
          <p:nvPr/>
        </p:nvSpPr>
        <p:spPr>
          <a:xfrm rot="9752327">
            <a:off x="8575717" y="3246151"/>
            <a:ext cx="1465628" cy="1270838"/>
          </a:xfrm>
          <a:prstGeom prst="arc">
            <a:avLst>
              <a:gd name="adj1" fmla="val 15143028"/>
              <a:gd name="adj2" fmla="val 63192"/>
            </a:avLst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F391CFF-33CE-4942-AA5A-EE2C58610227}"/>
                  </a:ext>
                </a:extLst>
              </p:cNvPr>
              <p:cNvSpPr txBox="1"/>
              <p:nvPr/>
            </p:nvSpPr>
            <p:spPr>
              <a:xfrm>
                <a:off x="8418820" y="4315396"/>
                <a:ext cx="388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F391CFF-33CE-4942-AA5A-EE2C58610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820" y="4315396"/>
                <a:ext cx="3882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406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3F693-FC7B-475B-B102-356A97F5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35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003ACA-DD51-4D00-82EE-43A5BD24906B}"/>
              </a:ext>
            </a:extLst>
          </p:cNvPr>
          <p:cNvGrpSpPr/>
          <p:nvPr/>
        </p:nvGrpSpPr>
        <p:grpSpPr>
          <a:xfrm>
            <a:off x="5499740" y="1865662"/>
            <a:ext cx="5381535" cy="3822884"/>
            <a:chOff x="4075963" y="1814862"/>
            <a:chExt cx="5381535" cy="382288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B850F5-1F81-4670-B88A-836DD666CED1}"/>
                </a:ext>
              </a:extLst>
            </p:cNvPr>
            <p:cNvSpPr/>
            <p:nvPr/>
          </p:nvSpPr>
          <p:spPr>
            <a:xfrm rot="1385725">
              <a:off x="4406048" y="1814862"/>
              <a:ext cx="3770850" cy="134850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19D8C2A-FBC1-41B3-B46E-CCAFFE41B6F2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>
              <a:off x="5231612" y="3901277"/>
              <a:ext cx="1626" cy="1404453"/>
            </a:xfrm>
            <a:prstGeom prst="line">
              <a:avLst/>
            </a:prstGeom>
            <a:ln w="222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1F2565-D678-41FE-8C42-D669BE1273E6}"/>
                </a:ext>
              </a:extLst>
            </p:cNvPr>
            <p:cNvSpPr txBox="1"/>
            <p:nvPr/>
          </p:nvSpPr>
          <p:spPr>
            <a:xfrm>
              <a:off x="7707113" y="1914657"/>
              <a:ext cx="1750385" cy="90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AABB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5A88984-0CA9-461A-B4A1-BC057E3882A4}"/>
                    </a:ext>
                  </a:extLst>
                </p:cNvPr>
                <p:cNvSpPr/>
                <p:nvPr/>
              </p:nvSpPr>
              <p:spPr>
                <a:xfrm>
                  <a:off x="4075963" y="4736144"/>
                  <a:ext cx="1757430" cy="901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5A88984-0CA9-461A-B4A1-BC057E388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963" y="4736144"/>
                  <a:ext cx="1757430" cy="90160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D16BF4-A7D5-4CBB-A862-69EA7F5FC0A2}"/>
              </a:ext>
            </a:extLst>
          </p:cNvPr>
          <p:cNvCxnSpPr>
            <a:cxnSpLocks/>
          </p:cNvCxnSpPr>
          <p:nvPr/>
        </p:nvCxnSpPr>
        <p:spPr>
          <a:xfrm>
            <a:off x="5000674" y="3928175"/>
            <a:ext cx="3028425" cy="6395"/>
          </a:xfrm>
          <a:prstGeom prst="straightConnector1">
            <a:avLst/>
          </a:prstGeom>
          <a:ln w="28575">
            <a:solidFill>
              <a:srgbClr val="FF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>
            <a:extLst>
              <a:ext uri="{FF2B5EF4-FFF2-40B4-BE49-F238E27FC236}">
                <a16:creationId xmlns:a16="http://schemas.microsoft.com/office/drawing/2014/main" id="{58C63DB0-8569-4C3E-B869-23A2A094C3A3}"/>
              </a:ext>
            </a:extLst>
          </p:cNvPr>
          <p:cNvSpPr/>
          <p:nvPr/>
        </p:nvSpPr>
        <p:spPr>
          <a:xfrm rot="5400000">
            <a:off x="6197340" y="1706434"/>
            <a:ext cx="958830" cy="8409040"/>
          </a:xfrm>
          <a:prstGeom prst="rightBrace">
            <a:avLst>
              <a:gd name="adj1" fmla="val 46726"/>
              <a:gd name="adj2" fmla="val 500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EEC18C-21C3-404E-B807-17FED4F6062E}"/>
              </a:ext>
            </a:extLst>
          </p:cNvPr>
          <p:cNvCxnSpPr>
            <a:cxnSpLocks/>
          </p:cNvCxnSpPr>
          <p:nvPr/>
        </p:nvCxnSpPr>
        <p:spPr>
          <a:xfrm flipH="1">
            <a:off x="2405072" y="5438694"/>
            <a:ext cx="847620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95E844-B9D4-4616-8CD1-B11DCEB59751}"/>
              </a:ext>
            </a:extLst>
          </p:cNvPr>
          <p:cNvCxnSpPr>
            <a:cxnSpLocks/>
            <a:stCxn id="38" idx="0"/>
            <a:endCxn id="51" idx="2"/>
          </p:cNvCxnSpPr>
          <p:nvPr/>
        </p:nvCxnSpPr>
        <p:spPr>
          <a:xfrm flipH="1">
            <a:off x="2472235" y="3874324"/>
            <a:ext cx="4243311" cy="1557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2172CB-7B3F-4149-A43F-77E4A22C1EED}"/>
              </a:ext>
            </a:extLst>
          </p:cNvPr>
          <p:cNvCxnSpPr>
            <a:cxnSpLocks/>
            <a:stCxn id="51" idx="0"/>
            <a:endCxn id="38" idx="3"/>
          </p:cNvCxnSpPr>
          <p:nvPr/>
        </p:nvCxnSpPr>
        <p:spPr>
          <a:xfrm flipH="1" flipV="1">
            <a:off x="6596174" y="3878868"/>
            <a:ext cx="4285101" cy="1552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5CCBB1F-9450-440B-900E-43DBB4AEE25F}"/>
              </a:ext>
            </a:extLst>
          </p:cNvPr>
          <p:cNvSpPr/>
          <p:nvPr/>
        </p:nvSpPr>
        <p:spPr>
          <a:xfrm rot="1085718">
            <a:off x="6555010" y="5329183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808" y="1368839"/>
                <a:ext cx="5825940" cy="32589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trike="sngStrike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trike="sngStrike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/>
              </a:p>
              <a:p>
                <a:pPr marL="0" indent="0">
                  <a:buNone/>
                </a:pPr>
                <a:r>
                  <a:rPr lang="en-US" sz="3200"/>
                  <a:t>	   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endParaRPr lang="en-US" sz="32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320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3200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808" y="1368839"/>
                <a:ext cx="5825940" cy="325896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A5409A57-7067-4955-9F9D-C9517D9F3C08}"/>
              </a:ext>
            </a:extLst>
          </p:cNvPr>
          <p:cNvGrpSpPr/>
          <p:nvPr/>
        </p:nvGrpSpPr>
        <p:grpSpPr>
          <a:xfrm rot="20136166">
            <a:off x="1622526" y="4958472"/>
            <a:ext cx="1419681" cy="1304733"/>
            <a:chOff x="2906783" y="2406393"/>
            <a:chExt cx="1419681" cy="1304733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D360D4D-C3F2-4436-959E-3801EF7C5D51}"/>
                </a:ext>
              </a:extLst>
            </p:cNvPr>
            <p:cNvSpPr/>
            <p:nvPr/>
          </p:nvSpPr>
          <p:spPr>
            <a:xfrm>
              <a:off x="2906783" y="2406393"/>
              <a:ext cx="825270" cy="741689"/>
            </a:xfrm>
            <a:custGeom>
              <a:avLst/>
              <a:gdLst>
                <a:gd name="connsiteX0" fmla="*/ 423523 w 825270"/>
                <a:gd name="connsiteY0" fmla="*/ 743225 h 741689"/>
                <a:gd name="connsiteX1" fmla="*/ 750464 w 825270"/>
                <a:gd name="connsiteY1" fmla="*/ 515765 h 741689"/>
                <a:gd name="connsiteX2" fmla="*/ 817656 w 825270"/>
                <a:gd name="connsiteY2" fmla="*/ 167675 h 741689"/>
                <a:gd name="connsiteX3" fmla="*/ 19966 w 825270"/>
                <a:gd name="connsiteY3" fmla="*/ 19867 h 7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70" h="741689">
                  <a:moveTo>
                    <a:pt x="423523" y="743225"/>
                  </a:moveTo>
                  <a:cubicBezTo>
                    <a:pt x="423523" y="743225"/>
                    <a:pt x="622999" y="703572"/>
                    <a:pt x="750464" y="515765"/>
                  </a:cubicBezTo>
                  <a:cubicBezTo>
                    <a:pt x="877901" y="327959"/>
                    <a:pt x="817656" y="167675"/>
                    <a:pt x="817656" y="167675"/>
                  </a:cubicBezTo>
                  <a:lnTo>
                    <a:pt x="19966" y="19867"/>
                  </a:lnTo>
                  <a:close/>
                </a:path>
              </a:pathLst>
            </a:custGeom>
            <a:solidFill>
              <a:srgbClr val="D3D7C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A8E4360-679C-43F6-8800-57E3E14C29D2}"/>
                </a:ext>
              </a:extLst>
            </p:cNvPr>
            <p:cNvSpPr/>
            <p:nvPr/>
          </p:nvSpPr>
          <p:spPr>
            <a:xfrm>
              <a:off x="3294633" y="2587469"/>
              <a:ext cx="399324" cy="476800"/>
            </a:xfrm>
            <a:custGeom>
              <a:avLst/>
              <a:gdLst>
                <a:gd name="connsiteX0" fmla="*/ 271437 w 399324"/>
                <a:gd name="connsiteY0" fmla="*/ 318202 h 476800"/>
                <a:gd name="connsiteX1" fmla="*/ 84356 w 399324"/>
                <a:gd name="connsiteY1" fmla="*/ 381366 h 476800"/>
                <a:gd name="connsiteX2" fmla="*/ 136787 w 399324"/>
                <a:gd name="connsiteY2" fmla="*/ 161493 h 476800"/>
                <a:gd name="connsiteX3" fmla="*/ 323867 w 399324"/>
                <a:gd name="connsiteY3" fmla="*/ 98328 h 476800"/>
                <a:gd name="connsiteX4" fmla="*/ 271437 w 399324"/>
                <a:gd name="connsiteY4" fmla="*/ 318202 h 4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324" h="476800">
                  <a:moveTo>
                    <a:pt x="271437" y="318202"/>
                  </a:moveTo>
                  <a:cubicBezTo>
                    <a:pt x="205298" y="396361"/>
                    <a:pt x="121539" y="424641"/>
                    <a:pt x="84356" y="381366"/>
                  </a:cubicBezTo>
                  <a:cubicBezTo>
                    <a:pt x="47174" y="338093"/>
                    <a:pt x="70648" y="239651"/>
                    <a:pt x="136787" y="161493"/>
                  </a:cubicBezTo>
                  <a:cubicBezTo>
                    <a:pt x="202926" y="83334"/>
                    <a:pt x="286684" y="55053"/>
                    <a:pt x="323867" y="98328"/>
                  </a:cubicBezTo>
                  <a:cubicBezTo>
                    <a:pt x="361049" y="141602"/>
                    <a:pt x="337576" y="240043"/>
                    <a:pt x="271437" y="31820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88C0533-FFF9-4E72-B4DC-77942E7F7567}"/>
                </a:ext>
              </a:extLst>
            </p:cNvPr>
            <p:cNvSpPr/>
            <p:nvPr/>
          </p:nvSpPr>
          <p:spPr>
            <a:xfrm>
              <a:off x="3400599" y="2738918"/>
              <a:ext cx="212973" cy="211911"/>
            </a:xfrm>
            <a:custGeom>
              <a:avLst/>
              <a:gdLst>
                <a:gd name="connsiteX0" fmla="*/ 167318 w 212972"/>
                <a:gd name="connsiteY0" fmla="*/ 141083 h 211911"/>
                <a:gd name="connsiteX1" fmla="*/ 78832 w 212972"/>
                <a:gd name="connsiteY1" fmla="*/ 184837 h 211911"/>
                <a:gd name="connsiteX2" fmla="*/ 51954 w 212972"/>
                <a:gd name="connsiteY2" fmla="*/ 90227 h 211911"/>
                <a:gd name="connsiteX3" fmla="*/ 140440 w 212972"/>
                <a:gd name="connsiteY3" fmla="*/ 46472 h 211911"/>
                <a:gd name="connsiteX4" fmla="*/ 167318 w 212972"/>
                <a:gd name="connsiteY4" fmla="*/ 141083 h 21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2" h="211911">
                  <a:moveTo>
                    <a:pt x="167318" y="141083"/>
                  </a:moveTo>
                  <a:cubicBezTo>
                    <a:pt x="150306" y="179291"/>
                    <a:pt x="110689" y="198880"/>
                    <a:pt x="78832" y="184837"/>
                  </a:cubicBezTo>
                  <a:cubicBezTo>
                    <a:pt x="46975" y="170794"/>
                    <a:pt x="34941" y="128435"/>
                    <a:pt x="51954" y="90227"/>
                  </a:cubicBezTo>
                  <a:cubicBezTo>
                    <a:pt x="68966" y="52018"/>
                    <a:pt x="108583" y="32429"/>
                    <a:pt x="140440" y="46472"/>
                  </a:cubicBezTo>
                  <a:cubicBezTo>
                    <a:pt x="172297" y="60516"/>
                    <a:pt x="184331" y="102874"/>
                    <a:pt x="167318" y="141083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ED273E-71BD-44B1-80FF-89189A62172C}"/>
                </a:ext>
              </a:extLst>
            </p:cNvPr>
            <p:cNvSpPr/>
            <p:nvPr/>
          </p:nvSpPr>
          <p:spPr>
            <a:xfrm>
              <a:off x="3375048" y="35257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BE9338C-8619-4E25-BF61-F8AE7F7658C1}"/>
                </a:ext>
              </a:extLst>
            </p:cNvPr>
            <p:cNvSpPr/>
            <p:nvPr/>
          </p:nvSpPr>
          <p:spPr>
            <a:xfrm>
              <a:off x="3566317" y="3306150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088699B-4669-453D-AD84-42260B9738AC}"/>
                </a:ext>
              </a:extLst>
            </p:cNvPr>
            <p:cNvSpPr/>
            <p:nvPr/>
          </p:nvSpPr>
          <p:spPr>
            <a:xfrm>
              <a:off x="4140113" y="26475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8" name="Arc 27">
            <a:extLst>
              <a:ext uri="{FF2B5EF4-FFF2-40B4-BE49-F238E27FC236}">
                <a16:creationId xmlns:a16="http://schemas.microsoft.com/office/drawing/2014/main" id="{7FA87870-476B-4597-A7B4-B5A6D8D350AF}"/>
              </a:ext>
            </a:extLst>
          </p:cNvPr>
          <p:cNvSpPr/>
          <p:nvPr/>
        </p:nvSpPr>
        <p:spPr>
          <a:xfrm rot="9242373">
            <a:off x="6075395" y="3171104"/>
            <a:ext cx="1433565" cy="1272941"/>
          </a:xfrm>
          <a:prstGeom prst="arc">
            <a:avLst>
              <a:gd name="adj1" fmla="val 14265924"/>
              <a:gd name="adj2" fmla="val 148973"/>
            </a:avLst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6897D06-054D-4C18-BD05-8692EEC53C85}"/>
                  </a:ext>
                </a:extLst>
              </p:cNvPr>
              <p:cNvSpPr/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6897D06-054D-4C18-BD05-8692EEC53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BE91E4-3606-4F15-B3A4-2C7810D1FF33}"/>
              </a:ext>
            </a:extLst>
          </p:cNvPr>
          <p:cNvSpPr/>
          <p:nvPr/>
        </p:nvSpPr>
        <p:spPr>
          <a:xfrm rot="20273574">
            <a:off x="6544834" y="3825633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7FED8E-F81F-4BBF-B871-85F3E160D3F2}"/>
                  </a:ext>
                </a:extLst>
              </p:cNvPr>
              <p:cNvSpPr txBox="1"/>
              <p:nvPr/>
            </p:nvSpPr>
            <p:spPr>
              <a:xfrm>
                <a:off x="6017104" y="4285872"/>
                <a:ext cx="764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7FED8E-F81F-4BBF-B871-85F3E160D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104" y="4285872"/>
                <a:ext cx="7645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B62717-E6AE-4DBD-A6E5-F7FDBB86FAD1}"/>
              </a:ext>
            </a:extLst>
          </p:cNvPr>
          <p:cNvCxnSpPr/>
          <p:nvPr/>
        </p:nvCxnSpPr>
        <p:spPr>
          <a:xfrm flipV="1">
            <a:off x="4312508" y="5299799"/>
            <a:ext cx="172995" cy="27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5591FE-B392-48B9-AF6F-8F8481CA8428}"/>
              </a:ext>
            </a:extLst>
          </p:cNvPr>
          <p:cNvCxnSpPr/>
          <p:nvPr/>
        </p:nvCxnSpPr>
        <p:spPr>
          <a:xfrm flipV="1">
            <a:off x="4411221" y="5299799"/>
            <a:ext cx="172995" cy="27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B92AC1-0210-4792-898D-C8593188BA2B}"/>
              </a:ext>
            </a:extLst>
          </p:cNvPr>
          <p:cNvCxnSpPr/>
          <p:nvPr/>
        </p:nvCxnSpPr>
        <p:spPr>
          <a:xfrm flipV="1">
            <a:off x="8263149" y="5285489"/>
            <a:ext cx="172995" cy="27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94D5DFD-5BD2-41FD-9011-21ABEB77FF36}"/>
              </a:ext>
            </a:extLst>
          </p:cNvPr>
          <p:cNvCxnSpPr/>
          <p:nvPr/>
        </p:nvCxnSpPr>
        <p:spPr>
          <a:xfrm flipV="1">
            <a:off x="8361862" y="5285489"/>
            <a:ext cx="172995" cy="27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15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3F693-FC7B-475B-B102-356A97F5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36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003ACA-DD51-4D00-82EE-43A5BD24906B}"/>
              </a:ext>
            </a:extLst>
          </p:cNvPr>
          <p:cNvGrpSpPr/>
          <p:nvPr/>
        </p:nvGrpSpPr>
        <p:grpSpPr>
          <a:xfrm>
            <a:off x="5499740" y="1865662"/>
            <a:ext cx="5381535" cy="3822884"/>
            <a:chOff x="4075963" y="1814862"/>
            <a:chExt cx="5381535" cy="382288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B850F5-1F81-4670-B88A-836DD666CED1}"/>
                </a:ext>
              </a:extLst>
            </p:cNvPr>
            <p:cNvSpPr/>
            <p:nvPr/>
          </p:nvSpPr>
          <p:spPr>
            <a:xfrm rot="1385725">
              <a:off x="4406048" y="1814862"/>
              <a:ext cx="3770850" cy="134850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19D8C2A-FBC1-41B3-B46E-CCAFFE41B6F2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>
              <a:off x="5231612" y="3901277"/>
              <a:ext cx="1626" cy="1404453"/>
            </a:xfrm>
            <a:prstGeom prst="line">
              <a:avLst/>
            </a:prstGeom>
            <a:ln w="222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1F2565-D678-41FE-8C42-D669BE1273E6}"/>
                </a:ext>
              </a:extLst>
            </p:cNvPr>
            <p:cNvSpPr txBox="1"/>
            <p:nvPr/>
          </p:nvSpPr>
          <p:spPr>
            <a:xfrm>
              <a:off x="7707113" y="1914657"/>
              <a:ext cx="1750385" cy="90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AABB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5A88984-0CA9-461A-B4A1-BC057E3882A4}"/>
                    </a:ext>
                  </a:extLst>
                </p:cNvPr>
                <p:cNvSpPr/>
                <p:nvPr/>
              </p:nvSpPr>
              <p:spPr>
                <a:xfrm>
                  <a:off x="4075963" y="4736144"/>
                  <a:ext cx="1757430" cy="901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5A88984-0CA9-461A-B4A1-BC057E388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963" y="4736144"/>
                  <a:ext cx="1757430" cy="90160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D16BF4-A7D5-4CBB-A862-69EA7F5FC0A2}"/>
              </a:ext>
            </a:extLst>
          </p:cNvPr>
          <p:cNvCxnSpPr>
            <a:cxnSpLocks/>
          </p:cNvCxnSpPr>
          <p:nvPr/>
        </p:nvCxnSpPr>
        <p:spPr>
          <a:xfrm>
            <a:off x="5000674" y="3928175"/>
            <a:ext cx="3028425" cy="6395"/>
          </a:xfrm>
          <a:prstGeom prst="straightConnector1">
            <a:avLst/>
          </a:prstGeom>
          <a:ln w="28575">
            <a:solidFill>
              <a:srgbClr val="FF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Brace 50">
            <a:extLst>
              <a:ext uri="{FF2B5EF4-FFF2-40B4-BE49-F238E27FC236}">
                <a16:creationId xmlns:a16="http://schemas.microsoft.com/office/drawing/2014/main" id="{58C63DB0-8569-4C3E-B869-23A2A094C3A3}"/>
              </a:ext>
            </a:extLst>
          </p:cNvPr>
          <p:cNvSpPr/>
          <p:nvPr/>
        </p:nvSpPr>
        <p:spPr>
          <a:xfrm rot="5400000">
            <a:off x="6197340" y="1706434"/>
            <a:ext cx="958830" cy="8409040"/>
          </a:xfrm>
          <a:prstGeom prst="rightBrace">
            <a:avLst>
              <a:gd name="adj1" fmla="val 46726"/>
              <a:gd name="adj2" fmla="val 500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EEC18C-21C3-404E-B807-17FED4F6062E}"/>
              </a:ext>
            </a:extLst>
          </p:cNvPr>
          <p:cNvCxnSpPr>
            <a:cxnSpLocks/>
          </p:cNvCxnSpPr>
          <p:nvPr/>
        </p:nvCxnSpPr>
        <p:spPr>
          <a:xfrm flipH="1">
            <a:off x="2405072" y="5438694"/>
            <a:ext cx="847620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95E844-B9D4-4616-8CD1-B11DCEB59751}"/>
              </a:ext>
            </a:extLst>
          </p:cNvPr>
          <p:cNvCxnSpPr>
            <a:cxnSpLocks/>
            <a:stCxn id="38" idx="0"/>
            <a:endCxn id="51" idx="2"/>
          </p:cNvCxnSpPr>
          <p:nvPr/>
        </p:nvCxnSpPr>
        <p:spPr>
          <a:xfrm flipH="1">
            <a:off x="2472235" y="3874324"/>
            <a:ext cx="4243311" cy="1557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2172CB-7B3F-4149-A43F-77E4A22C1EED}"/>
              </a:ext>
            </a:extLst>
          </p:cNvPr>
          <p:cNvCxnSpPr>
            <a:cxnSpLocks/>
            <a:stCxn id="51" idx="0"/>
            <a:endCxn id="38" idx="3"/>
          </p:cNvCxnSpPr>
          <p:nvPr/>
        </p:nvCxnSpPr>
        <p:spPr>
          <a:xfrm flipH="1" flipV="1">
            <a:off x="6596174" y="3878868"/>
            <a:ext cx="4285101" cy="1552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5CCBB1F-9450-440B-900E-43DBB4AEE25F}"/>
              </a:ext>
            </a:extLst>
          </p:cNvPr>
          <p:cNvSpPr/>
          <p:nvPr/>
        </p:nvSpPr>
        <p:spPr>
          <a:xfrm rot="1085718">
            <a:off x="6555010" y="5329183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808" y="1368839"/>
                <a:ext cx="5825940" cy="32589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trike="sngStrike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trike="sngStrike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trike="sngStrik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strike="sngStrike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strike="sngStrik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trike="sngStrik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/>
              </a:p>
              <a:p>
                <a:pPr marL="0" indent="0">
                  <a:buNone/>
                </a:pPr>
                <a:r>
                  <a:rPr lang="en-US" sz="3200"/>
                  <a:t>	   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endParaRPr lang="en-US" sz="32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sz="320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3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</m:oMath>
                  </m:oMathPara>
                </a14:m>
                <a:endParaRPr lang="en-US" sz="320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8A68F507-A717-418E-BB1E-B94F2AB47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808" y="1368839"/>
                <a:ext cx="5825940" cy="325896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A5409A57-7067-4955-9F9D-C9517D9F3C08}"/>
              </a:ext>
            </a:extLst>
          </p:cNvPr>
          <p:cNvGrpSpPr/>
          <p:nvPr/>
        </p:nvGrpSpPr>
        <p:grpSpPr>
          <a:xfrm rot="20136166">
            <a:off x="1622526" y="4958472"/>
            <a:ext cx="1419681" cy="1304733"/>
            <a:chOff x="2906783" y="2406393"/>
            <a:chExt cx="1419681" cy="1304733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D360D4D-C3F2-4436-959E-3801EF7C5D51}"/>
                </a:ext>
              </a:extLst>
            </p:cNvPr>
            <p:cNvSpPr/>
            <p:nvPr/>
          </p:nvSpPr>
          <p:spPr>
            <a:xfrm>
              <a:off x="2906783" y="2406393"/>
              <a:ext cx="825270" cy="741689"/>
            </a:xfrm>
            <a:custGeom>
              <a:avLst/>
              <a:gdLst>
                <a:gd name="connsiteX0" fmla="*/ 423523 w 825270"/>
                <a:gd name="connsiteY0" fmla="*/ 743225 h 741689"/>
                <a:gd name="connsiteX1" fmla="*/ 750464 w 825270"/>
                <a:gd name="connsiteY1" fmla="*/ 515765 h 741689"/>
                <a:gd name="connsiteX2" fmla="*/ 817656 w 825270"/>
                <a:gd name="connsiteY2" fmla="*/ 167675 h 741689"/>
                <a:gd name="connsiteX3" fmla="*/ 19966 w 825270"/>
                <a:gd name="connsiteY3" fmla="*/ 19867 h 7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70" h="741689">
                  <a:moveTo>
                    <a:pt x="423523" y="743225"/>
                  </a:moveTo>
                  <a:cubicBezTo>
                    <a:pt x="423523" y="743225"/>
                    <a:pt x="622999" y="703572"/>
                    <a:pt x="750464" y="515765"/>
                  </a:cubicBezTo>
                  <a:cubicBezTo>
                    <a:pt x="877901" y="327959"/>
                    <a:pt x="817656" y="167675"/>
                    <a:pt x="817656" y="167675"/>
                  </a:cubicBezTo>
                  <a:lnTo>
                    <a:pt x="19966" y="19867"/>
                  </a:lnTo>
                  <a:close/>
                </a:path>
              </a:pathLst>
            </a:custGeom>
            <a:solidFill>
              <a:srgbClr val="D3D7C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A8E4360-679C-43F6-8800-57E3E14C29D2}"/>
                </a:ext>
              </a:extLst>
            </p:cNvPr>
            <p:cNvSpPr/>
            <p:nvPr/>
          </p:nvSpPr>
          <p:spPr>
            <a:xfrm>
              <a:off x="3294633" y="2587469"/>
              <a:ext cx="399324" cy="476800"/>
            </a:xfrm>
            <a:custGeom>
              <a:avLst/>
              <a:gdLst>
                <a:gd name="connsiteX0" fmla="*/ 271437 w 399324"/>
                <a:gd name="connsiteY0" fmla="*/ 318202 h 476800"/>
                <a:gd name="connsiteX1" fmla="*/ 84356 w 399324"/>
                <a:gd name="connsiteY1" fmla="*/ 381366 h 476800"/>
                <a:gd name="connsiteX2" fmla="*/ 136787 w 399324"/>
                <a:gd name="connsiteY2" fmla="*/ 161493 h 476800"/>
                <a:gd name="connsiteX3" fmla="*/ 323867 w 399324"/>
                <a:gd name="connsiteY3" fmla="*/ 98328 h 476800"/>
                <a:gd name="connsiteX4" fmla="*/ 271437 w 399324"/>
                <a:gd name="connsiteY4" fmla="*/ 318202 h 4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324" h="476800">
                  <a:moveTo>
                    <a:pt x="271437" y="318202"/>
                  </a:moveTo>
                  <a:cubicBezTo>
                    <a:pt x="205298" y="396361"/>
                    <a:pt x="121539" y="424641"/>
                    <a:pt x="84356" y="381366"/>
                  </a:cubicBezTo>
                  <a:cubicBezTo>
                    <a:pt x="47174" y="338093"/>
                    <a:pt x="70648" y="239651"/>
                    <a:pt x="136787" y="161493"/>
                  </a:cubicBezTo>
                  <a:cubicBezTo>
                    <a:pt x="202926" y="83334"/>
                    <a:pt x="286684" y="55053"/>
                    <a:pt x="323867" y="98328"/>
                  </a:cubicBezTo>
                  <a:cubicBezTo>
                    <a:pt x="361049" y="141602"/>
                    <a:pt x="337576" y="240043"/>
                    <a:pt x="271437" y="31820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88C0533-FFF9-4E72-B4DC-77942E7F7567}"/>
                </a:ext>
              </a:extLst>
            </p:cNvPr>
            <p:cNvSpPr/>
            <p:nvPr/>
          </p:nvSpPr>
          <p:spPr>
            <a:xfrm>
              <a:off x="3400599" y="2738918"/>
              <a:ext cx="212973" cy="211911"/>
            </a:xfrm>
            <a:custGeom>
              <a:avLst/>
              <a:gdLst>
                <a:gd name="connsiteX0" fmla="*/ 167318 w 212972"/>
                <a:gd name="connsiteY0" fmla="*/ 141083 h 211911"/>
                <a:gd name="connsiteX1" fmla="*/ 78832 w 212972"/>
                <a:gd name="connsiteY1" fmla="*/ 184837 h 211911"/>
                <a:gd name="connsiteX2" fmla="*/ 51954 w 212972"/>
                <a:gd name="connsiteY2" fmla="*/ 90227 h 211911"/>
                <a:gd name="connsiteX3" fmla="*/ 140440 w 212972"/>
                <a:gd name="connsiteY3" fmla="*/ 46472 h 211911"/>
                <a:gd name="connsiteX4" fmla="*/ 167318 w 212972"/>
                <a:gd name="connsiteY4" fmla="*/ 141083 h 21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2" h="211911">
                  <a:moveTo>
                    <a:pt x="167318" y="141083"/>
                  </a:moveTo>
                  <a:cubicBezTo>
                    <a:pt x="150306" y="179291"/>
                    <a:pt x="110689" y="198880"/>
                    <a:pt x="78832" y="184837"/>
                  </a:cubicBezTo>
                  <a:cubicBezTo>
                    <a:pt x="46975" y="170794"/>
                    <a:pt x="34941" y="128435"/>
                    <a:pt x="51954" y="90227"/>
                  </a:cubicBezTo>
                  <a:cubicBezTo>
                    <a:pt x="68966" y="52018"/>
                    <a:pt x="108583" y="32429"/>
                    <a:pt x="140440" y="46472"/>
                  </a:cubicBezTo>
                  <a:cubicBezTo>
                    <a:pt x="172297" y="60516"/>
                    <a:pt x="184331" y="102874"/>
                    <a:pt x="167318" y="141083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ED273E-71BD-44B1-80FF-89189A62172C}"/>
                </a:ext>
              </a:extLst>
            </p:cNvPr>
            <p:cNvSpPr/>
            <p:nvPr/>
          </p:nvSpPr>
          <p:spPr>
            <a:xfrm>
              <a:off x="3375048" y="35257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BE9338C-8619-4E25-BF61-F8AE7F7658C1}"/>
                </a:ext>
              </a:extLst>
            </p:cNvPr>
            <p:cNvSpPr/>
            <p:nvPr/>
          </p:nvSpPr>
          <p:spPr>
            <a:xfrm>
              <a:off x="3566317" y="3306150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088699B-4669-453D-AD84-42260B9738AC}"/>
                </a:ext>
              </a:extLst>
            </p:cNvPr>
            <p:cNvSpPr/>
            <p:nvPr/>
          </p:nvSpPr>
          <p:spPr>
            <a:xfrm>
              <a:off x="4140113" y="26475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8" name="Arc 27">
            <a:extLst>
              <a:ext uri="{FF2B5EF4-FFF2-40B4-BE49-F238E27FC236}">
                <a16:creationId xmlns:a16="http://schemas.microsoft.com/office/drawing/2014/main" id="{7FA87870-476B-4597-A7B4-B5A6D8D350AF}"/>
              </a:ext>
            </a:extLst>
          </p:cNvPr>
          <p:cNvSpPr/>
          <p:nvPr/>
        </p:nvSpPr>
        <p:spPr>
          <a:xfrm rot="9242373">
            <a:off x="6075395" y="3171104"/>
            <a:ext cx="1433565" cy="1272941"/>
          </a:xfrm>
          <a:prstGeom prst="arc">
            <a:avLst>
              <a:gd name="adj1" fmla="val 14265924"/>
              <a:gd name="adj2" fmla="val 148973"/>
            </a:avLst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6897D06-054D-4C18-BD05-8692EEC53C85}"/>
                  </a:ext>
                </a:extLst>
              </p:cNvPr>
              <p:cNvSpPr/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6897D06-054D-4C18-BD05-8692EEC53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99" y="6357511"/>
                <a:ext cx="3497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BE91E4-3606-4F15-B3A4-2C7810D1FF33}"/>
              </a:ext>
            </a:extLst>
          </p:cNvPr>
          <p:cNvSpPr/>
          <p:nvPr/>
        </p:nvSpPr>
        <p:spPr>
          <a:xfrm rot="20273574">
            <a:off x="6544834" y="3825633"/>
            <a:ext cx="224083" cy="219022"/>
          </a:xfrm>
          <a:custGeom>
            <a:avLst/>
            <a:gdLst>
              <a:gd name="connsiteX0" fmla="*/ 60919 w 72117"/>
              <a:gd name="connsiteY0" fmla="*/ 24766 h 72091"/>
              <a:gd name="connsiteX1" fmla="*/ 47512 w 72117"/>
              <a:gd name="connsiteY1" fmla="*/ 60896 h 72091"/>
              <a:gd name="connsiteX2" fmla="*/ 11369 w 72117"/>
              <a:gd name="connsiteY2" fmla="*/ 47495 h 72091"/>
              <a:gd name="connsiteX3" fmla="*/ 24775 w 72117"/>
              <a:gd name="connsiteY3" fmla="*/ 11365 h 72091"/>
              <a:gd name="connsiteX4" fmla="*/ 60919 w 72117"/>
              <a:gd name="connsiteY4" fmla="*/ 24766 h 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17" h="72091">
                <a:moveTo>
                  <a:pt x="60919" y="24766"/>
                </a:moveTo>
                <a:cubicBezTo>
                  <a:pt x="67197" y="38443"/>
                  <a:pt x="61195" y="54619"/>
                  <a:pt x="47512" y="60896"/>
                </a:cubicBezTo>
                <a:cubicBezTo>
                  <a:pt x="33830" y="67172"/>
                  <a:pt x="17647" y="61172"/>
                  <a:pt x="11369" y="47495"/>
                </a:cubicBezTo>
                <a:cubicBezTo>
                  <a:pt x="5090" y="33817"/>
                  <a:pt x="11092" y="17641"/>
                  <a:pt x="24775" y="11365"/>
                </a:cubicBezTo>
                <a:cubicBezTo>
                  <a:pt x="38458" y="5088"/>
                  <a:pt x="54640" y="11088"/>
                  <a:pt x="60919" y="24766"/>
                </a:cubicBezTo>
                <a:close/>
              </a:path>
            </a:pathLst>
          </a:custGeom>
          <a:solidFill>
            <a:srgbClr val="FF0000"/>
          </a:solidFill>
          <a:ln w="1022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7FED8E-F81F-4BBF-B871-85F3E160D3F2}"/>
                  </a:ext>
                </a:extLst>
              </p:cNvPr>
              <p:cNvSpPr txBox="1"/>
              <p:nvPr/>
            </p:nvSpPr>
            <p:spPr>
              <a:xfrm>
                <a:off x="6017104" y="4285872"/>
                <a:ext cx="764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7FED8E-F81F-4BBF-B871-85F3E160D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104" y="4285872"/>
                <a:ext cx="7645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B62717-E6AE-4DBD-A6E5-F7FDBB86FAD1}"/>
              </a:ext>
            </a:extLst>
          </p:cNvPr>
          <p:cNvCxnSpPr/>
          <p:nvPr/>
        </p:nvCxnSpPr>
        <p:spPr>
          <a:xfrm flipV="1">
            <a:off x="4312508" y="5299799"/>
            <a:ext cx="172995" cy="27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5591FE-B392-48B9-AF6F-8F8481CA8428}"/>
              </a:ext>
            </a:extLst>
          </p:cNvPr>
          <p:cNvCxnSpPr/>
          <p:nvPr/>
        </p:nvCxnSpPr>
        <p:spPr>
          <a:xfrm flipV="1">
            <a:off x="4411221" y="5299799"/>
            <a:ext cx="172995" cy="27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B92AC1-0210-4792-898D-C8593188BA2B}"/>
              </a:ext>
            </a:extLst>
          </p:cNvPr>
          <p:cNvCxnSpPr/>
          <p:nvPr/>
        </p:nvCxnSpPr>
        <p:spPr>
          <a:xfrm flipV="1">
            <a:off x="8263149" y="5285489"/>
            <a:ext cx="172995" cy="27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94D5DFD-5BD2-41FD-9011-21ABEB77FF36}"/>
              </a:ext>
            </a:extLst>
          </p:cNvPr>
          <p:cNvCxnSpPr/>
          <p:nvPr/>
        </p:nvCxnSpPr>
        <p:spPr>
          <a:xfrm flipV="1">
            <a:off x="8361862" y="5285489"/>
            <a:ext cx="172995" cy="27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330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8AE6-98F8-4058-AED5-D556A5FB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Upper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BC7B9-A11B-42E3-914C-3E12D894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0C4B-B52B-43A0-9C5E-1D073B39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/>
              <p:nvPr/>
            </p:nvSpPr>
            <p:spPr>
              <a:xfrm>
                <a:off x="1111046" y="1825625"/>
                <a:ext cx="9969908" cy="1461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/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5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54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5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540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5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endParaRPr lang="en-US" sz="54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8502D1-3A50-4792-8F54-AE58390B0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6" y="1825625"/>
                <a:ext cx="9969908" cy="1461939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811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Light tree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A8834-9D4A-4C29-862E-0A091764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E38DEE5-B80F-47C9-9ADE-34A4182DE9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Agglomerative approach [Walter et al. 2008]:</a:t>
                </a:r>
              </a:p>
              <a:p>
                <a:pPr marL="0" indent="0">
                  <a:buNone/>
                </a:pPr>
                <a:r>
                  <a:rPr lang="en-US" dirty="0"/>
                  <a:t>- Not multithreaded</a:t>
                </a:r>
              </a:p>
              <a:p>
                <a:pPr marL="0" indent="0">
                  <a:buNone/>
                </a:pPr>
                <a:r>
                  <a:rPr lang="en-US" dirty="0"/>
                  <a:t>- Does not scale with high node overlapping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we need: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Fast/Parallelizable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Agglomerative principal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E38DEE5-B80F-47C9-9ADE-34A4182D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660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Light tree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448D2F-54F5-4576-8201-DED6DA676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2FF78-A078-4430-883A-DAF42F63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39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38DEE5-B80F-47C9-9ADE-34A4182DE97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C3DA29B-0082-439F-9ECB-E38B72B5C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754484"/>
            <a:ext cx="2943225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2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raphic 179">
            <a:extLst>
              <a:ext uri="{FF2B5EF4-FFF2-40B4-BE49-F238E27FC236}">
                <a16:creationId xmlns:a16="http://schemas.microsoft.com/office/drawing/2014/main" id="{8BB3301F-EE77-43E5-AE89-6FB339628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128141"/>
            <a:ext cx="11819467" cy="4368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7FB36-3A1C-4430-8986-1CCD5A5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VOLUMETRIC RENDERING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972DF57-D2F4-4D20-A327-BE0161FD5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423EB-0E5C-4589-B01E-22176DCA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4</a:t>
            </a:fld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C311614-097F-4EDD-8C9B-DD2EAA408413}"/>
              </a:ext>
            </a:extLst>
          </p:cNvPr>
          <p:cNvGrpSpPr/>
          <p:nvPr/>
        </p:nvGrpSpPr>
        <p:grpSpPr>
          <a:xfrm rot="20136166">
            <a:off x="1283867" y="1967652"/>
            <a:ext cx="1419681" cy="1304733"/>
            <a:chOff x="2906783" y="2406393"/>
            <a:chExt cx="1419681" cy="1304733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D6F625E-6AC4-4351-956B-B40BF605FB26}"/>
                </a:ext>
              </a:extLst>
            </p:cNvPr>
            <p:cNvSpPr/>
            <p:nvPr/>
          </p:nvSpPr>
          <p:spPr>
            <a:xfrm>
              <a:off x="2906783" y="2406393"/>
              <a:ext cx="825270" cy="741689"/>
            </a:xfrm>
            <a:custGeom>
              <a:avLst/>
              <a:gdLst>
                <a:gd name="connsiteX0" fmla="*/ 423523 w 825270"/>
                <a:gd name="connsiteY0" fmla="*/ 743225 h 741689"/>
                <a:gd name="connsiteX1" fmla="*/ 750464 w 825270"/>
                <a:gd name="connsiteY1" fmla="*/ 515765 h 741689"/>
                <a:gd name="connsiteX2" fmla="*/ 817656 w 825270"/>
                <a:gd name="connsiteY2" fmla="*/ 167675 h 741689"/>
                <a:gd name="connsiteX3" fmla="*/ 19966 w 825270"/>
                <a:gd name="connsiteY3" fmla="*/ 19867 h 7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70" h="741689">
                  <a:moveTo>
                    <a:pt x="423523" y="743225"/>
                  </a:moveTo>
                  <a:cubicBezTo>
                    <a:pt x="423523" y="743225"/>
                    <a:pt x="622999" y="703572"/>
                    <a:pt x="750464" y="515765"/>
                  </a:cubicBezTo>
                  <a:cubicBezTo>
                    <a:pt x="877901" y="327959"/>
                    <a:pt x="817656" y="167675"/>
                    <a:pt x="817656" y="167675"/>
                  </a:cubicBezTo>
                  <a:lnTo>
                    <a:pt x="19966" y="19867"/>
                  </a:lnTo>
                  <a:close/>
                </a:path>
              </a:pathLst>
            </a:custGeom>
            <a:solidFill>
              <a:srgbClr val="D3D7C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994627F-0234-4269-AFCB-C7F5EE3FE4AE}"/>
                </a:ext>
              </a:extLst>
            </p:cNvPr>
            <p:cNvSpPr/>
            <p:nvPr/>
          </p:nvSpPr>
          <p:spPr>
            <a:xfrm>
              <a:off x="3294633" y="2587469"/>
              <a:ext cx="399324" cy="476800"/>
            </a:xfrm>
            <a:custGeom>
              <a:avLst/>
              <a:gdLst>
                <a:gd name="connsiteX0" fmla="*/ 271437 w 399324"/>
                <a:gd name="connsiteY0" fmla="*/ 318202 h 476800"/>
                <a:gd name="connsiteX1" fmla="*/ 84356 w 399324"/>
                <a:gd name="connsiteY1" fmla="*/ 381366 h 476800"/>
                <a:gd name="connsiteX2" fmla="*/ 136787 w 399324"/>
                <a:gd name="connsiteY2" fmla="*/ 161493 h 476800"/>
                <a:gd name="connsiteX3" fmla="*/ 323867 w 399324"/>
                <a:gd name="connsiteY3" fmla="*/ 98328 h 476800"/>
                <a:gd name="connsiteX4" fmla="*/ 271437 w 399324"/>
                <a:gd name="connsiteY4" fmla="*/ 318202 h 4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324" h="476800">
                  <a:moveTo>
                    <a:pt x="271437" y="318202"/>
                  </a:moveTo>
                  <a:cubicBezTo>
                    <a:pt x="205298" y="396361"/>
                    <a:pt x="121539" y="424641"/>
                    <a:pt x="84356" y="381366"/>
                  </a:cubicBezTo>
                  <a:cubicBezTo>
                    <a:pt x="47174" y="338093"/>
                    <a:pt x="70648" y="239651"/>
                    <a:pt x="136787" y="161493"/>
                  </a:cubicBezTo>
                  <a:cubicBezTo>
                    <a:pt x="202926" y="83334"/>
                    <a:pt x="286684" y="55053"/>
                    <a:pt x="323867" y="98328"/>
                  </a:cubicBezTo>
                  <a:cubicBezTo>
                    <a:pt x="361049" y="141602"/>
                    <a:pt x="337576" y="240043"/>
                    <a:pt x="271437" y="31820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D47C777-72DA-4983-9123-131EFF134BDC}"/>
                </a:ext>
              </a:extLst>
            </p:cNvPr>
            <p:cNvSpPr/>
            <p:nvPr/>
          </p:nvSpPr>
          <p:spPr>
            <a:xfrm>
              <a:off x="3400599" y="2738918"/>
              <a:ext cx="212973" cy="211911"/>
            </a:xfrm>
            <a:custGeom>
              <a:avLst/>
              <a:gdLst>
                <a:gd name="connsiteX0" fmla="*/ 167318 w 212972"/>
                <a:gd name="connsiteY0" fmla="*/ 141083 h 211911"/>
                <a:gd name="connsiteX1" fmla="*/ 78832 w 212972"/>
                <a:gd name="connsiteY1" fmla="*/ 184837 h 211911"/>
                <a:gd name="connsiteX2" fmla="*/ 51954 w 212972"/>
                <a:gd name="connsiteY2" fmla="*/ 90227 h 211911"/>
                <a:gd name="connsiteX3" fmla="*/ 140440 w 212972"/>
                <a:gd name="connsiteY3" fmla="*/ 46472 h 211911"/>
                <a:gd name="connsiteX4" fmla="*/ 167318 w 212972"/>
                <a:gd name="connsiteY4" fmla="*/ 141083 h 21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2" h="211911">
                  <a:moveTo>
                    <a:pt x="167318" y="141083"/>
                  </a:moveTo>
                  <a:cubicBezTo>
                    <a:pt x="150306" y="179291"/>
                    <a:pt x="110689" y="198880"/>
                    <a:pt x="78832" y="184837"/>
                  </a:cubicBezTo>
                  <a:cubicBezTo>
                    <a:pt x="46975" y="170794"/>
                    <a:pt x="34941" y="128435"/>
                    <a:pt x="51954" y="90227"/>
                  </a:cubicBezTo>
                  <a:cubicBezTo>
                    <a:pt x="68966" y="52018"/>
                    <a:pt x="108583" y="32429"/>
                    <a:pt x="140440" y="46472"/>
                  </a:cubicBezTo>
                  <a:cubicBezTo>
                    <a:pt x="172297" y="60516"/>
                    <a:pt x="184331" y="102874"/>
                    <a:pt x="167318" y="141083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E77416C-39DB-4233-B659-37C2EA99948E}"/>
                </a:ext>
              </a:extLst>
            </p:cNvPr>
            <p:cNvSpPr/>
            <p:nvPr/>
          </p:nvSpPr>
          <p:spPr>
            <a:xfrm>
              <a:off x="3462763" y="2724262"/>
              <a:ext cx="772027" cy="900622"/>
            </a:xfrm>
            <a:custGeom>
              <a:avLst/>
              <a:gdLst>
                <a:gd name="connsiteX0" fmla="*/ 24052 w 772027"/>
                <a:gd name="connsiteY0" fmla="*/ 884804 h 900622"/>
                <a:gd name="connsiteX1" fmla="*/ 774570 w 772027"/>
                <a:gd name="connsiteY1" fmla="*/ 23304 h 9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027" h="900622">
                  <a:moveTo>
                    <a:pt x="24052" y="884804"/>
                  </a:moveTo>
                  <a:lnTo>
                    <a:pt x="774570" y="2330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FB445DE-62D5-4C74-B5C9-9D47745B17D2}"/>
                </a:ext>
              </a:extLst>
            </p:cNvPr>
            <p:cNvSpPr/>
            <p:nvPr/>
          </p:nvSpPr>
          <p:spPr>
            <a:xfrm>
              <a:off x="3375048" y="35257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6124621-7CD7-4FD2-AC83-742512FBB8A3}"/>
                </a:ext>
              </a:extLst>
            </p:cNvPr>
            <p:cNvSpPr/>
            <p:nvPr/>
          </p:nvSpPr>
          <p:spPr>
            <a:xfrm>
              <a:off x="3566317" y="3306150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DBA3279-0C96-41FB-B6DD-92374D10795E}"/>
                </a:ext>
              </a:extLst>
            </p:cNvPr>
            <p:cNvSpPr/>
            <p:nvPr/>
          </p:nvSpPr>
          <p:spPr>
            <a:xfrm>
              <a:off x="3757574" y="3086611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131B7AE-1D7A-49D5-9D1B-D4F1D5F77479}"/>
                </a:ext>
              </a:extLst>
            </p:cNvPr>
            <p:cNvSpPr/>
            <p:nvPr/>
          </p:nvSpPr>
          <p:spPr>
            <a:xfrm>
              <a:off x="3948844" y="2867057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72AD3AE-E101-486B-9994-D8BEA7C2E9EF}"/>
                </a:ext>
              </a:extLst>
            </p:cNvPr>
            <p:cNvSpPr/>
            <p:nvPr/>
          </p:nvSpPr>
          <p:spPr>
            <a:xfrm>
              <a:off x="4140113" y="2647504"/>
              <a:ext cx="186351" cy="185422"/>
            </a:xfrm>
            <a:custGeom>
              <a:avLst/>
              <a:gdLst>
                <a:gd name="connsiteX0" fmla="*/ 24052 w 186351"/>
                <a:gd name="connsiteY0" fmla="*/ 23304 h 185422"/>
                <a:gd name="connsiteX1" fmla="*/ 187232 w 186351"/>
                <a:gd name="connsiteY1" fmla="*/ 164047 h 1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351" h="185422">
                  <a:moveTo>
                    <a:pt x="24052" y="23304"/>
                  </a:moveTo>
                  <a:lnTo>
                    <a:pt x="187232" y="164047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8" name="Content Placeholder 2">
            <a:extLst>
              <a:ext uri="{FF2B5EF4-FFF2-40B4-BE49-F238E27FC236}">
                <a16:creationId xmlns:a16="http://schemas.microsoft.com/office/drawing/2014/main" id="{E55B0ECF-13F7-43CB-BC8B-D4D6FFB88BB3}"/>
              </a:ext>
            </a:extLst>
          </p:cNvPr>
          <p:cNvSpPr txBox="1">
            <a:spLocks/>
          </p:cNvSpPr>
          <p:nvPr/>
        </p:nvSpPr>
        <p:spPr>
          <a:xfrm>
            <a:off x="920076" y="2861335"/>
            <a:ext cx="1461685" cy="64556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Sensor</a:t>
            </a:r>
          </a:p>
        </p:txBody>
      </p:sp>
      <p:sp>
        <p:nvSpPr>
          <p:cNvPr id="160" name="Content Placeholder 2">
            <a:extLst>
              <a:ext uri="{FF2B5EF4-FFF2-40B4-BE49-F238E27FC236}">
                <a16:creationId xmlns:a16="http://schemas.microsoft.com/office/drawing/2014/main" id="{9141B47B-89ED-4B66-828B-747B2D511770}"/>
              </a:ext>
            </a:extLst>
          </p:cNvPr>
          <p:cNvSpPr txBox="1">
            <a:spLocks/>
          </p:cNvSpPr>
          <p:nvPr/>
        </p:nvSpPr>
        <p:spPr>
          <a:xfrm>
            <a:off x="2296382" y="3515683"/>
            <a:ext cx="1765948" cy="78190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Image Plane</a:t>
            </a:r>
          </a:p>
        </p:txBody>
      </p:sp>
      <p:pic>
        <p:nvPicPr>
          <p:cNvPr id="161" name="Graphic 160">
            <a:extLst>
              <a:ext uri="{FF2B5EF4-FFF2-40B4-BE49-F238E27FC236}">
                <a16:creationId xmlns:a16="http://schemas.microsoft.com/office/drawing/2014/main" id="{323C5FEA-EF65-42BA-9CC6-6B1CBA45C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0871" y="1970214"/>
            <a:ext cx="1381125" cy="1571625"/>
          </a:xfrm>
          <a:prstGeom prst="rect">
            <a:avLst/>
          </a:prstGeom>
        </p:spPr>
      </p:pic>
      <p:sp>
        <p:nvSpPr>
          <p:cNvPr id="163" name="Oval 162">
            <a:extLst>
              <a:ext uri="{FF2B5EF4-FFF2-40B4-BE49-F238E27FC236}">
                <a16:creationId xmlns:a16="http://schemas.microsoft.com/office/drawing/2014/main" id="{FA3CE235-5229-40A8-B789-53044F4B1DEF}"/>
              </a:ext>
            </a:extLst>
          </p:cNvPr>
          <p:cNvSpPr/>
          <p:nvPr/>
        </p:nvSpPr>
        <p:spPr>
          <a:xfrm>
            <a:off x="3041231" y="2577727"/>
            <a:ext cx="180191" cy="180191"/>
          </a:xfrm>
          <a:prstGeom prst="ellipse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CD8B51D-16EB-4889-9591-4A1C43BE3566}"/>
              </a:ext>
            </a:extLst>
          </p:cNvPr>
          <p:cNvCxnSpPr>
            <a:cxnSpLocks/>
          </p:cNvCxnSpPr>
          <p:nvPr/>
        </p:nvCxnSpPr>
        <p:spPr>
          <a:xfrm>
            <a:off x="3121433" y="2669109"/>
            <a:ext cx="7137920" cy="1142057"/>
          </a:xfrm>
          <a:prstGeom prst="straightConnector1">
            <a:avLst/>
          </a:prstGeom>
          <a:ln w="63500">
            <a:solidFill>
              <a:schemeClr val="accent5">
                <a:lumMod val="40000"/>
                <a:lumOff val="60000"/>
              </a:schemeClr>
            </a:solidFill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F7D0CA0-378F-4869-8508-F61D08BC8C81}"/>
                  </a:ext>
                </a:extLst>
              </p:cNvPr>
              <p:cNvSpPr/>
              <p:nvPr/>
            </p:nvSpPr>
            <p:spPr>
              <a:xfrm>
                <a:off x="8877870" y="3772030"/>
                <a:ext cx="14616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F7D0CA0-378F-4869-8508-F61D08BC8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870" y="3772030"/>
                <a:ext cx="14616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39EBC0C-3ED4-4B38-ABA7-CB3DC33FEDFD}"/>
                  </a:ext>
                </a:extLst>
              </p:cNvPr>
              <p:cNvSpPr/>
              <p:nvPr/>
            </p:nvSpPr>
            <p:spPr>
              <a:xfrm>
                <a:off x="1388946" y="5291222"/>
                <a:ext cx="8829206" cy="1426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4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4000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39EBC0C-3ED4-4B38-ABA7-CB3DC33FE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46" y="5291222"/>
                <a:ext cx="8829206" cy="1426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1E755E8A-FC56-439E-9AFD-A21983CAD714}"/>
              </a:ext>
            </a:extLst>
          </p:cNvPr>
          <p:cNvSpPr/>
          <p:nvPr/>
        </p:nvSpPr>
        <p:spPr>
          <a:xfrm rot="5927105">
            <a:off x="6785801" y="-695880"/>
            <a:ext cx="306919" cy="6707390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3B8E2633-F8FD-4398-8415-1D0F4DF4C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764692">
            <a:off x="6580170" y="2181724"/>
            <a:ext cx="2476955" cy="2476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A7EE41-DA75-408A-96C0-BDA8B76921F4}"/>
                  </a:ext>
                </a:extLst>
              </p:cNvPr>
              <p:cNvSpPr/>
              <p:nvPr/>
            </p:nvSpPr>
            <p:spPr>
              <a:xfrm>
                <a:off x="7433941" y="3759528"/>
                <a:ext cx="6429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CA" sz="280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A7EE41-DA75-408A-96C0-BDA8B7692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941" y="3759528"/>
                <a:ext cx="64293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498BF22-D579-4675-B3FD-B7797056EC39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3266491"/>
            <a:ext cx="897407" cy="14429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4D4029-2C55-458D-969B-65E673758041}"/>
              </a:ext>
            </a:extLst>
          </p:cNvPr>
          <p:cNvSpPr txBox="1"/>
          <p:nvPr/>
        </p:nvSpPr>
        <p:spPr>
          <a:xfrm>
            <a:off x="6949204" y="1942248"/>
            <a:ext cx="325730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s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9BA5F880-A6AA-4BC6-8092-E4356CECF5A1}"/>
              </a:ext>
            </a:extLst>
          </p:cNvPr>
          <p:cNvSpPr/>
          <p:nvPr/>
        </p:nvSpPr>
        <p:spPr>
          <a:xfrm rot="120000">
            <a:off x="7704442" y="3303289"/>
            <a:ext cx="228409" cy="231568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195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Light tree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A834C-7517-4712-8A7D-48ED9CA21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0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Step 1: Partition the space with sorting 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69373-DDC6-40BF-A8C0-BE9DC57A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40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38DEE5-B80F-47C9-9ADE-34A4182DE976}"/>
              </a:ext>
            </a:extLst>
          </p:cNvPr>
          <p:cNvSpPr txBox="1">
            <a:spLocks/>
          </p:cNvSpPr>
          <p:nvPr/>
        </p:nvSpPr>
        <p:spPr>
          <a:xfrm>
            <a:off x="838200" y="11460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4CCF06E-4A08-473F-9CD1-4A9566942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754484"/>
            <a:ext cx="2943225" cy="295751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0F73573-7102-4226-B324-009533822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1962" y="2754484"/>
            <a:ext cx="2943225" cy="29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53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Light tree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39EB2-BD8C-4454-A560-343A48D4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41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38DEE5-B80F-47C9-9ADE-34A4182DE97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2F28E24-5541-4B7C-AD82-0AEA5859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0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Step 2: Build local light tree that minimize the metric</a:t>
            </a:r>
            <a:endParaRPr lang="en-CA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859ABA-6BC5-455C-96E6-5CAA84AE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754484"/>
            <a:ext cx="2943225" cy="295751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118E521-317A-4810-BE84-316E5EBF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1962" y="2754484"/>
            <a:ext cx="2943225" cy="295746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941409F-B4C6-425A-B57C-96DE117AFA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51323" y="4853945"/>
            <a:ext cx="1187933" cy="83878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AA70A93-95C3-4C17-BB42-71FF4CC8B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5187" y="3429000"/>
            <a:ext cx="1187933" cy="83878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FB1AAEB-1D5A-44E8-8C45-8BA887A861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3021" y="1787198"/>
            <a:ext cx="1187933" cy="8387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1FC30DB-7CB6-4924-A35C-CCACA9BC55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8033" y="1701046"/>
            <a:ext cx="1187933" cy="8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36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90E7-AE5F-44FC-AEC6-5C344C99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Our solution: Light tree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E101-2630-4BA1-A48D-C88C68DA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42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38DEE5-B80F-47C9-9ADE-34A4182DE97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C7E7CA1-E482-4ED8-9039-23686E808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0050" y="2076076"/>
            <a:ext cx="2999490" cy="211790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C7A5012-629A-4148-9DFD-BF42B0C57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2117" y="3574828"/>
            <a:ext cx="2999490" cy="211790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D74CF01-9B48-4EA0-AEAD-FF6EEF02D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2754484"/>
            <a:ext cx="2943225" cy="295751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E35A743-8799-4138-85CF-615EBD435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1962" y="2754484"/>
            <a:ext cx="2943225" cy="295746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60EA490-A358-4319-BC75-22506E8A1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1323" y="4853945"/>
            <a:ext cx="1187933" cy="83878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DF798D3-96D1-48A0-9A1F-6B722B607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8321" y="3429000"/>
            <a:ext cx="1187933" cy="83878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8AC6EEF-23D7-4AD6-A236-F6B4B6F1A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3021" y="1787198"/>
            <a:ext cx="1187933" cy="83878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6C57851-712B-4A95-83E2-CDBDB1876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8033" y="1701046"/>
            <a:ext cx="1187933" cy="838784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56797FA8-8153-48A3-AD1C-A7CEB2131C78}"/>
              </a:ext>
            </a:extLst>
          </p:cNvPr>
          <p:cNvSpPr/>
          <p:nvPr/>
        </p:nvSpPr>
        <p:spPr>
          <a:xfrm>
            <a:off x="8625016" y="3126259"/>
            <a:ext cx="1000898" cy="939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85F0FFF7-4F18-4B4C-BB34-2F70B4C8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0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Step 3: Build final tree with agglomerative process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759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99CE-DC21-4F64-8CE7-B61030E7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4B36-F00C-4679-AF15-3622A73C2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Equal time comparison</a:t>
            </a:r>
          </a:p>
          <a:p>
            <a:pPr lvl="1"/>
            <a:r>
              <a:rPr lang="en-US" dirty="0"/>
              <a:t>VPL with LC</a:t>
            </a:r>
          </a:p>
          <a:p>
            <a:pPr lvl="1"/>
            <a:r>
              <a:rPr lang="en-US" dirty="0"/>
              <a:t>VRL</a:t>
            </a:r>
          </a:p>
          <a:p>
            <a:r>
              <a:rPr lang="en-US" dirty="0"/>
              <a:t>Two metrics</a:t>
            </a:r>
          </a:p>
          <a:p>
            <a:pPr lvl="1"/>
            <a:r>
              <a:rPr lang="en-US" dirty="0"/>
              <a:t>RMSE: sensitive to fireflies</a:t>
            </a:r>
          </a:p>
          <a:p>
            <a:pPr lvl="1"/>
            <a:r>
              <a:rPr lang="en-US" dirty="0"/>
              <a:t>SMAPE: robust to fireflies</a:t>
            </a:r>
          </a:p>
          <a:p>
            <a:r>
              <a:rPr lang="en-US" dirty="0"/>
              <a:t>Isotropic medium, only medium-medium interactions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478B4-BCEA-41D3-B4EA-7B780AF5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5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C31E-E498-4714-BCB9-200A6C51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  <a:endParaRPr lang="en-C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A2785-5DD8-415C-A330-9111E818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433722A-C9B6-413A-91F8-17A8E3F65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8371"/>
              </p:ext>
            </p:extLst>
          </p:nvPr>
        </p:nvGraphicFramePr>
        <p:xfrm>
          <a:off x="1653435" y="959694"/>
          <a:ext cx="9270248" cy="5748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562">
                  <a:extLst>
                    <a:ext uri="{9D8B030D-6E8A-4147-A177-3AD203B41FA5}">
                      <a16:colId xmlns:a16="http://schemas.microsoft.com/office/drawing/2014/main" val="3523213979"/>
                    </a:ext>
                  </a:extLst>
                </a:gridCol>
                <a:gridCol w="2317562">
                  <a:extLst>
                    <a:ext uri="{9D8B030D-6E8A-4147-A177-3AD203B41FA5}">
                      <a16:colId xmlns:a16="http://schemas.microsoft.com/office/drawing/2014/main" val="3842624903"/>
                    </a:ext>
                  </a:extLst>
                </a:gridCol>
                <a:gridCol w="2317562">
                  <a:extLst>
                    <a:ext uri="{9D8B030D-6E8A-4147-A177-3AD203B41FA5}">
                      <a16:colId xmlns:a16="http://schemas.microsoft.com/office/drawing/2014/main" val="3294531550"/>
                    </a:ext>
                  </a:extLst>
                </a:gridCol>
                <a:gridCol w="2317562">
                  <a:extLst>
                    <a:ext uri="{9D8B030D-6E8A-4147-A177-3AD203B41FA5}">
                      <a16:colId xmlns:a16="http://schemas.microsoft.com/office/drawing/2014/main" val="545926942"/>
                    </a:ext>
                  </a:extLst>
                </a:gridCol>
              </a:tblGrid>
              <a:tr h="1293861"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Reference</a:t>
                      </a:r>
                    </a:p>
                  </a:txBody>
                  <a:tcPr marL="97615" marR="97615" marT="48808" marB="488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VPL LC (1M) </a:t>
                      </a:r>
                    </a:p>
                    <a:p>
                      <a:pPr algn="ctr"/>
                      <a:r>
                        <a:rPr lang="en-US" sz="1900"/>
                        <a:t>344 secs</a:t>
                      </a:r>
                    </a:p>
                    <a:p>
                      <a:pPr algn="ctr"/>
                      <a:r>
                        <a:rPr lang="en-US" sz="1900"/>
                        <a:t>RMSE: 9.01</a:t>
                      </a:r>
                    </a:p>
                    <a:p>
                      <a:pPr algn="ctr"/>
                      <a:r>
                        <a:rPr lang="en-US" sz="1900"/>
                        <a:t>SMAPE: 3.25</a:t>
                      </a:r>
                    </a:p>
                  </a:txBody>
                  <a:tcPr marL="97615" marR="97615" marT="48808" marB="488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VRL LC (100k)</a:t>
                      </a:r>
                    </a:p>
                    <a:p>
                      <a:pPr algn="ctr"/>
                      <a:r>
                        <a:rPr lang="en-US" sz="1900"/>
                        <a:t>370 secs</a:t>
                      </a:r>
                    </a:p>
                    <a:p>
                      <a:pPr algn="ctr"/>
                      <a:r>
                        <a:rPr lang="en-US" sz="1900"/>
                        <a:t>RMSE: 2.70</a:t>
                      </a:r>
                    </a:p>
                    <a:p>
                      <a:pPr algn="ctr"/>
                      <a:r>
                        <a:rPr lang="en-US" sz="1900"/>
                        <a:t>SMAPE: 4.31</a:t>
                      </a:r>
                    </a:p>
                  </a:txBody>
                  <a:tcPr marL="97615" marR="97615" marT="48808" marB="488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VRL (10k)</a:t>
                      </a:r>
                    </a:p>
                    <a:p>
                      <a:pPr algn="ctr"/>
                      <a:r>
                        <a:rPr lang="en-US" sz="1900"/>
                        <a:t>323 secs</a:t>
                      </a:r>
                    </a:p>
                    <a:p>
                      <a:pPr algn="ctr"/>
                      <a:r>
                        <a:rPr lang="en-US" sz="1900"/>
                        <a:t>RMSE: 5.46</a:t>
                      </a:r>
                    </a:p>
                    <a:p>
                      <a:pPr algn="ctr"/>
                      <a:r>
                        <a:rPr lang="en-US" sz="1900"/>
                        <a:t>SMAPE: 9.93</a:t>
                      </a:r>
                    </a:p>
                  </a:txBody>
                  <a:tcPr marL="97615" marR="97615" marT="48808" marB="48808"/>
                </a:tc>
                <a:extLst>
                  <a:ext uri="{0D108BD9-81ED-4DB2-BD59-A6C34878D82A}">
                    <a16:rowId xmlns:a16="http://schemas.microsoft.com/office/drawing/2014/main" val="3343158736"/>
                  </a:ext>
                </a:extLst>
              </a:tr>
              <a:tr h="445504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615" marR="97615" marT="48808" marB="48808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615" marR="97615" marT="48808" marB="48808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615" marR="97615" marT="48808" marB="48808"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7615" marR="97615" marT="48808" marB="48808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90664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123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C31E-E498-4714-BCB9-200A6C51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269E-7862-4FA6-B52F-99EF4160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C23E6D-5FBE-41B6-BAC6-9044CB0B8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16380"/>
              </p:ext>
            </p:extLst>
          </p:nvPr>
        </p:nvGraphicFramePr>
        <p:xfrm>
          <a:off x="174837" y="952501"/>
          <a:ext cx="10103484" cy="570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914">
                  <a:extLst>
                    <a:ext uri="{9D8B030D-6E8A-4147-A177-3AD203B41FA5}">
                      <a16:colId xmlns:a16="http://schemas.microsoft.com/office/drawing/2014/main" val="1496797987"/>
                    </a:ext>
                  </a:extLst>
                </a:gridCol>
                <a:gridCol w="1683914">
                  <a:extLst>
                    <a:ext uri="{9D8B030D-6E8A-4147-A177-3AD203B41FA5}">
                      <a16:colId xmlns:a16="http://schemas.microsoft.com/office/drawing/2014/main" val="2278296539"/>
                    </a:ext>
                  </a:extLst>
                </a:gridCol>
                <a:gridCol w="1683914">
                  <a:extLst>
                    <a:ext uri="{9D8B030D-6E8A-4147-A177-3AD203B41FA5}">
                      <a16:colId xmlns:a16="http://schemas.microsoft.com/office/drawing/2014/main" val="1754195399"/>
                    </a:ext>
                  </a:extLst>
                </a:gridCol>
                <a:gridCol w="1683914">
                  <a:extLst>
                    <a:ext uri="{9D8B030D-6E8A-4147-A177-3AD203B41FA5}">
                      <a16:colId xmlns:a16="http://schemas.microsoft.com/office/drawing/2014/main" val="2720202692"/>
                    </a:ext>
                  </a:extLst>
                </a:gridCol>
                <a:gridCol w="1683914">
                  <a:extLst>
                    <a:ext uri="{9D8B030D-6E8A-4147-A177-3AD203B41FA5}">
                      <a16:colId xmlns:a16="http://schemas.microsoft.com/office/drawing/2014/main" val="3109757609"/>
                    </a:ext>
                  </a:extLst>
                </a:gridCol>
                <a:gridCol w="1683914">
                  <a:extLst>
                    <a:ext uri="{9D8B030D-6E8A-4147-A177-3AD203B41FA5}">
                      <a16:colId xmlns:a16="http://schemas.microsoft.com/office/drawing/2014/main" val="692177370"/>
                    </a:ext>
                  </a:extLst>
                </a:gridCol>
              </a:tblGrid>
              <a:tr h="11949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300" b="0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VPL LC (1M) - 147 secs</a:t>
                      </a:r>
                    </a:p>
                    <a:p>
                      <a:pPr algn="ctr"/>
                      <a:r>
                        <a:rPr lang="en-US" sz="2300" b="0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RMSE: 0.33</a:t>
                      </a:r>
                    </a:p>
                    <a:p>
                      <a:pPr algn="ctr"/>
                      <a:r>
                        <a:rPr lang="en-US" sz="2300" b="0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SMAPE: 2.44</a:t>
                      </a:r>
                      <a:endParaRPr lang="en-US" sz="2300"/>
                    </a:p>
                  </a:txBody>
                  <a:tcPr marL="94723" marR="94723" marT="47362" marB="4736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300" b="0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VRL LC (100k) - 121 secs</a:t>
                      </a:r>
                    </a:p>
                    <a:p>
                      <a:pPr algn="ctr"/>
                      <a:r>
                        <a:rPr lang="en-US" sz="2300" b="0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RMSE: 0.01</a:t>
                      </a:r>
                    </a:p>
                    <a:p>
                      <a:pPr algn="ctr"/>
                      <a:r>
                        <a:rPr lang="en-US" sz="2300" b="0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SMAPE 1.88</a:t>
                      </a:r>
                      <a:endParaRPr lang="en-US" sz="2300"/>
                    </a:p>
                  </a:txBody>
                  <a:tcPr marL="94723" marR="94723" marT="47362" marB="4736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300" b="0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VRL (10k) - 147 secs</a:t>
                      </a:r>
                    </a:p>
                    <a:p>
                      <a:pPr algn="ctr"/>
                      <a:r>
                        <a:rPr lang="en-US" sz="2300" b="0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RMSE: 0.05</a:t>
                      </a:r>
                    </a:p>
                    <a:p>
                      <a:pPr algn="ctr"/>
                      <a:r>
                        <a:rPr lang="en-US" sz="2300" b="0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SMAPE 9.11</a:t>
                      </a:r>
                      <a:endParaRPr lang="en-US" sz="2300"/>
                    </a:p>
                  </a:txBody>
                  <a:tcPr marL="94723" marR="94723" marT="47362" marB="4736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357959"/>
                  </a:ext>
                </a:extLst>
              </a:tr>
              <a:tr h="3460209">
                <a:tc gridSpan="2">
                  <a:txBody>
                    <a:bodyPr/>
                    <a:lstStyle/>
                    <a:p>
                      <a:endParaRPr lang="en-US" sz="2300"/>
                    </a:p>
                  </a:txBody>
                  <a:tcPr marL="94723" marR="94723" marT="47362" marB="4736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300"/>
                    </a:p>
                  </a:txBody>
                  <a:tcPr marL="94723" marR="94723" marT="47362" marB="47362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300"/>
                    </a:p>
                  </a:txBody>
                  <a:tcPr marL="94723" marR="94723" marT="47362" marB="47362"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52306"/>
                  </a:ext>
                </a:extLst>
              </a:tr>
              <a:tr h="1053365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8088" marR="118088" marT="59045" marB="5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8088" marR="118088" marT="59045" marB="590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8088" marR="118088" marT="59045" marB="59045"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8088" marR="118088" marT="59045" marB="59045"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8088" marR="118088" marT="59045" marB="59045"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18088" marR="118088" marT="59045" marB="59045">
                    <a:blipFill>
                      <a:blip r:embed="rId11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97636966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640A826-8011-4DF2-98C7-462C82C9ED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 flipV="1">
            <a:off x="7980000" y="3536927"/>
            <a:ext cx="5708502" cy="53964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C49FA9-ADAB-4376-AEE0-64F37B0CCCBD}"/>
              </a:ext>
            </a:extLst>
          </p:cNvPr>
          <p:cNvSpPr txBox="1"/>
          <p:nvPr/>
        </p:nvSpPr>
        <p:spPr>
          <a:xfrm>
            <a:off x="11261513" y="6100956"/>
            <a:ext cx="7556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0.0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FAEB8A-917E-4331-AE19-7AC54E38DA62}"/>
                  </a:ext>
                </a:extLst>
              </p:cNvPr>
              <p:cNvSpPr txBox="1"/>
              <p:nvPr/>
            </p:nvSpPr>
            <p:spPr>
              <a:xfrm>
                <a:off x="11261513" y="952502"/>
                <a:ext cx="7556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.05</m:t>
                    </m:r>
                  </m:oMath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FAEB8A-917E-4331-AE19-7AC54E38D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1513" y="952502"/>
                <a:ext cx="755650" cy="276999"/>
              </a:xfrm>
              <a:prstGeom prst="rect">
                <a:avLst/>
              </a:prstGeom>
              <a:blipFill>
                <a:blip r:embed="rId13"/>
                <a:stretch>
                  <a:fillRect l="-18548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CF65352-F748-425E-8AEB-26B1C202D3F0}"/>
              </a:ext>
            </a:extLst>
          </p:cNvPr>
          <p:cNvSpPr txBox="1"/>
          <p:nvPr/>
        </p:nvSpPr>
        <p:spPr>
          <a:xfrm>
            <a:off x="11213580" y="331031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lt1"/>
                </a:solidFill>
              </a:rPr>
              <a:t>SMAPE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9C218D-F463-45F6-BF49-6F5C8D71AA53}"/>
              </a:ext>
            </a:extLst>
          </p:cNvPr>
          <p:cNvSpPr/>
          <p:nvPr/>
        </p:nvSpPr>
        <p:spPr>
          <a:xfrm>
            <a:off x="174837" y="5619749"/>
            <a:ext cx="1666663" cy="1041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A1D91E-66F7-4EE3-88E3-649E5A446037}"/>
              </a:ext>
            </a:extLst>
          </p:cNvPr>
          <p:cNvSpPr/>
          <p:nvPr/>
        </p:nvSpPr>
        <p:spPr>
          <a:xfrm>
            <a:off x="3559916" y="5619749"/>
            <a:ext cx="1666663" cy="1041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A58A2-7B54-41A9-8AA7-B1CB8AE2A9C7}"/>
              </a:ext>
            </a:extLst>
          </p:cNvPr>
          <p:cNvSpPr/>
          <p:nvPr/>
        </p:nvSpPr>
        <p:spPr>
          <a:xfrm>
            <a:off x="6919492" y="5619749"/>
            <a:ext cx="1684864" cy="1041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8B23A6-1629-476A-92A1-695A9AE8FA60}"/>
              </a:ext>
            </a:extLst>
          </p:cNvPr>
          <p:cNvSpPr/>
          <p:nvPr/>
        </p:nvSpPr>
        <p:spPr>
          <a:xfrm>
            <a:off x="1871028" y="5619748"/>
            <a:ext cx="1666663" cy="104125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77D671-F947-4CC1-8D72-DF6E417C00A0}"/>
              </a:ext>
            </a:extLst>
          </p:cNvPr>
          <p:cNvSpPr/>
          <p:nvPr/>
        </p:nvSpPr>
        <p:spPr>
          <a:xfrm>
            <a:off x="5262669" y="5619747"/>
            <a:ext cx="1620732" cy="104125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7025C0-7D8D-42BE-9151-BBBC7CA7CCA2}"/>
              </a:ext>
            </a:extLst>
          </p:cNvPr>
          <p:cNvSpPr/>
          <p:nvPr/>
        </p:nvSpPr>
        <p:spPr>
          <a:xfrm>
            <a:off x="8640447" y="5619746"/>
            <a:ext cx="1624328" cy="104125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C8FA70-6334-48BC-B203-20302B94EC42}"/>
              </a:ext>
            </a:extLst>
          </p:cNvPr>
          <p:cNvSpPr/>
          <p:nvPr/>
        </p:nvSpPr>
        <p:spPr>
          <a:xfrm>
            <a:off x="2091915" y="3485452"/>
            <a:ext cx="650544" cy="289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1F1485-A9D6-4F16-AC49-6A7323A767DD}"/>
              </a:ext>
            </a:extLst>
          </p:cNvPr>
          <p:cNvSpPr/>
          <p:nvPr/>
        </p:nvSpPr>
        <p:spPr>
          <a:xfrm>
            <a:off x="5467953" y="3476918"/>
            <a:ext cx="650544" cy="289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12A1DE-5A31-493F-8039-0E9331C1EA40}"/>
              </a:ext>
            </a:extLst>
          </p:cNvPr>
          <p:cNvSpPr/>
          <p:nvPr/>
        </p:nvSpPr>
        <p:spPr>
          <a:xfrm>
            <a:off x="8836252" y="3475927"/>
            <a:ext cx="650544" cy="289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D9A03A-38AD-4AF8-9DD5-413337E2A655}"/>
              </a:ext>
            </a:extLst>
          </p:cNvPr>
          <p:cNvSpPr/>
          <p:nvPr/>
        </p:nvSpPr>
        <p:spPr>
          <a:xfrm>
            <a:off x="1553272" y="4528904"/>
            <a:ext cx="538643" cy="22407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8AA1CB-6829-41BE-909E-60DF294B0F07}"/>
              </a:ext>
            </a:extLst>
          </p:cNvPr>
          <p:cNvSpPr/>
          <p:nvPr/>
        </p:nvSpPr>
        <p:spPr>
          <a:xfrm>
            <a:off x="4916200" y="4528904"/>
            <a:ext cx="538643" cy="22407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957FD8-2EA2-4709-8674-82D382347FC8}"/>
              </a:ext>
            </a:extLst>
          </p:cNvPr>
          <p:cNvSpPr/>
          <p:nvPr/>
        </p:nvSpPr>
        <p:spPr>
          <a:xfrm>
            <a:off x="8289987" y="4531169"/>
            <a:ext cx="538643" cy="22407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250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C31E-E498-4714-BCB9-200A6C51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  <a:endParaRPr lang="en-C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5A0F2-C188-4B62-9C8D-D5C99F4D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A50F8-0DDC-4CB3-A42D-C6358E32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BC326E-2AAC-4B60-93F5-E9DDBC544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258398"/>
              </p:ext>
            </p:extLst>
          </p:nvPr>
        </p:nvGraphicFramePr>
        <p:xfrm>
          <a:off x="660400" y="1006235"/>
          <a:ext cx="10400082" cy="550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992">
                  <a:extLst>
                    <a:ext uri="{9D8B030D-6E8A-4147-A177-3AD203B41FA5}">
                      <a16:colId xmlns:a16="http://schemas.microsoft.com/office/drawing/2014/main" val="4287142774"/>
                    </a:ext>
                  </a:extLst>
                </a:gridCol>
                <a:gridCol w="4416813">
                  <a:extLst>
                    <a:ext uri="{9D8B030D-6E8A-4147-A177-3AD203B41FA5}">
                      <a16:colId xmlns:a16="http://schemas.microsoft.com/office/drawing/2014/main" val="276376213"/>
                    </a:ext>
                  </a:extLst>
                </a:gridCol>
                <a:gridCol w="477575">
                  <a:extLst>
                    <a:ext uri="{9D8B030D-6E8A-4147-A177-3AD203B41FA5}">
                      <a16:colId xmlns:a16="http://schemas.microsoft.com/office/drawing/2014/main" val="1463304376"/>
                    </a:ext>
                  </a:extLst>
                </a:gridCol>
                <a:gridCol w="2421086">
                  <a:extLst>
                    <a:ext uri="{9D8B030D-6E8A-4147-A177-3AD203B41FA5}">
                      <a16:colId xmlns:a16="http://schemas.microsoft.com/office/drawing/2014/main" val="1246443570"/>
                    </a:ext>
                  </a:extLst>
                </a:gridCol>
                <a:gridCol w="2479616">
                  <a:extLst>
                    <a:ext uri="{9D8B030D-6E8A-4147-A177-3AD203B41FA5}">
                      <a16:colId xmlns:a16="http://schemas.microsoft.com/office/drawing/2014/main" val="3727102079"/>
                    </a:ext>
                  </a:extLst>
                </a:gridCol>
              </a:tblGrid>
              <a:tr h="476838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Relative speed-up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STARCAISE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VEACH-LAMP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VEACH-LAMP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BATHROOM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758843"/>
                  </a:ext>
                </a:extLst>
              </a:tr>
              <a:tr h="4458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>
                        <a:extLs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>
                        <a:extLs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13282"/>
                  </a:ext>
                </a:extLst>
              </a:tr>
              <a:tr h="57187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VRL count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VPL count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44124"/>
                  </a:ext>
                </a:extLst>
              </a:tr>
            </a:tbl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801D83-D5FC-4840-87F6-B3276DDC7829}"/>
              </a:ext>
            </a:extLst>
          </p:cNvPr>
          <p:cNvSpPr/>
          <p:nvPr/>
        </p:nvSpPr>
        <p:spPr>
          <a:xfrm>
            <a:off x="6249998" y="1138831"/>
            <a:ext cx="295275" cy="196834"/>
          </a:xfrm>
          <a:custGeom>
            <a:avLst/>
            <a:gdLst>
              <a:gd name="connsiteX0" fmla="*/ 0 w 295275"/>
              <a:gd name="connsiteY0" fmla="*/ 0 h 352425"/>
              <a:gd name="connsiteX1" fmla="*/ 300495 w 295275"/>
              <a:gd name="connsiteY1" fmla="*/ 0 h 352425"/>
              <a:gd name="connsiteX2" fmla="*/ 300495 w 295275"/>
              <a:gd name="connsiteY2" fmla="*/ 356140 h 352425"/>
              <a:gd name="connsiteX3" fmla="*/ 0 w 295275"/>
              <a:gd name="connsiteY3" fmla="*/ 35614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" h="352425">
                <a:moveTo>
                  <a:pt x="0" y="0"/>
                </a:moveTo>
                <a:lnTo>
                  <a:pt x="300495" y="0"/>
                </a:lnTo>
                <a:lnTo>
                  <a:pt x="300495" y="356140"/>
                </a:lnTo>
                <a:lnTo>
                  <a:pt x="0" y="356140"/>
                </a:lnTo>
                <a:close/>
              </a:path>
            </a:pathLst>
          </a:custGeom>
          <a:solidFill>
            <a:srgbClr val="FF420E"/>
          </a:solidFill>
          <a:ln w="82772" cap="rnd">
            <a:solidFill>
              <a:srgbClr val="FF42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3577D6-1ABE-4D3D-B75F-67800FB10C05}"/>
              </a:ext>
            </a:extLst>
          </p:cNvPr>
          <p:cNvSpPr/>
          <p:nvPr/>
        </p:nvSpPr>
        <p:spPr>
          <a:xfrm>
            <a:off x="2027510" y="1149669"/>
            <a:ext cx="331846" cy="196834"/>
          </a:xfrm>
          <a:custGeom>
            <a:avLst/>
            <a:gdLst>
              <a:gd name="connsiteX0" fmla="*/ 0 w 295275"/>
              <a:gd name="connsiteY0" fmla="*/ 0 h 352425"/>
              <a:gd name="connsiteX1" fmla="*/ 300495 w 295275"/>
              <a:gd name="connsiteY1" fmla="*/ 0 h 352425"/>
              <a:gd name="connsiteX2" fmla="*/ 300495 w 295275"/>
              <a:gd name="connsiteY2" fmla="*/ 356140 h 352425"/>
              <a:gd name="connsiteX3" fmla="*/ 0 w 295275"/>
              <a:gd name="connsiteY3" fmla="*/ 35614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" h="352425">
                <a:moveTo>
                  <a:pt x="0" y="0"/>
                </a:moveTo>
                <a:lnTo>
                  <a:pt x="300495" y="0"/>
                </a:lnTo>
                <a:lnTo>
                  <a:pt x="300495" y="356140"/>
                </a:lnTo>
                <a:lnTo>
                  <a:pt x="0" y="356140"/>
                </a:lnTo>
                <a:close/>
              </a:path>
            </a:pathLst>
          </a:custGeom>
          <a:solidFill>
            <a:srgbClr val="004586"/>
          </a:solidFill>
          <a:ln w="82772" cap="rnd">
            <a:solidFill>
              <a:srgbClr val="004586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2360E3-C38E-4F4D-8739-33AD189BC15C}"/>
              </a:ext>
            </a:extLst>
          </p:cNvPr>
          <p:cNvSpPr/>
          <p:nvPr/>
        </p:nvSpPr>
        <p:spPr>
          <a:xfrm>
            <a:off x="9015863" y="1149669"/>
            <a:ext cx="295275" cy="196834"/>
          </a:xfrm>
          <a:custGeom>
            <a:avLst/>
            <a:gdLst>
              <a:gd name="connsiteX0" fmla="*/ 0 w 295275"/>
              <a:gd name="connsiteY0" fmla="*/ 0 h 352425"/>
              <a:gd name="connsiteX1" fmla="*/ 300495 w 295275"/>
              <a:gd name="connsiteY1" fmla="*/ 0 h 352425"/>
              <a:gd name="connsiteX2" fmla="*/ 300495 w 295275"/>
              <a:gd name="connsiteY2" fmla="*/ 356140 h 352425"/>
              <a:gd name="connsiteX3" fmla="*/ 0 w 295275"/>
              <a:gd name="connsiteY3" fmla="*/ 35614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" h="352425">
                <a:moveTo>
                  <a:pt x="0" y="0"/>
                </a:moveTo>
                <a:lnTo>
                  <a:pt x="300495" y="0"/>
                </a:lnTo>
                <a:lnTo>
                  <a:pt x="300495" y="356140"/>
                </a:lnTo>
                <a:lnTo>
                  <a:pt x="0" y="356140"/>
                </a:lnTo>
                <a:close/>
              </a:path>
            </a:pathLst>
          </a:custGeom>
          <a:solidFill>
            <a:srgbClr val="FFD320"/>
          </a:solidFill>
          <a:ln w="82772" cap="rnd">
            <a:solidFill>
              <a:srgbClr val="FFD3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82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C31E-E498-4714-BCB9-200A6C51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Summary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D7C4-4CB0-4497-AAD7-DF6B0F5ED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Contributions:</a:t>
            </a:r>
            <a:endParaRPr lang="en-US" sz="24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New bound for VRL cluster</a:t>
            </a:r>
          </a:p>
          <a:p>
            <a:pPr lvl="1"/>
            <a:r>
              <a:rPr lang="en-US" sz="3200" dirty="0"/>
              <a:t>Efficient tree construction</a:t>
            </a:r>
          </a:p>
          <a:p>
            <a:pPr lvl="1"/>
            <a:r>
              <a:rPr lang="en-US" sz="3200" dirty="0"/>
              <a:t>X10 Speedup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C621B-BBF1-4052-8649-FC2EA49D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9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D7C4-4CB0-4497-AAD7-DF6B0F5ED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8000" dirty="0"/>
              <a:t>Questions ?	</a:t>
            </a:r>
            <a:endParaRPr lang="en-CA" sz="8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C621B-BBF1-4052-8649-FC2EA49D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48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A11595-CCEC-4332-AF5B-81A1056D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3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FB36-3A1C-4430-8986-1CCD5A5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VOLUMETRIC RENDERING: Rendering techniques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699EE-72B0-4CF1-B2FA-4050892F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968"/>
            <a:ext cx="10515600" cy="4351338"/>
          </a:xfrm>
        </p:spPr>
        <p:txBody>
          <a:bodyPr>
            <a:noAutofit/>
          </a:bodyPr>
          <a:lstStyle/>
          <a:p>
            <a:r>
              <a:rPr lang="en-US"/>
              <a:t>Path tracing / Bidirectional path tracing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076F7-7B76-40F6-91B4-4A726EEC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FB36-3A1C-4430-8986-1CCD5A5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VOLUMETRIC RENDERING: Many techniques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076F7-7B76-40F6-91B4-4A726EEC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6</a:t>
            </a:fld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43572E8-5866-42AD-9B69-5280A49FB456}"/>
              </a:ext>
            </a:extLst>
          </p:cNvPr>
          <p:cNvSpPr txBox="1">
            <a:spLocks/>
          </p:cNvSpPr>
          <p:nvPr/>
        </p:nvSpPr>
        <p:spPr>
          <a:xfrm>
            <a:off x="838200" y="14119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Path tracing / Bidirectional path tracing</a:t>
            </a:r>
          </a:p>
          <a:p>
            <a:r>
              <a:rPr lang="en-US"/>
              <a:t>Density estimation:</a:t>
            </a:r>
          </a:p>
          <a:p>
            <a:pPr lvl="1"/>
            <a:r>
              <a:rPr lang="en-US"/>
              <a:t>Volumetric Photon Mapping</a:t>
            </a:r>
          </a:p>
          <a:p>
            <a:pPr lvl="1"/>
            <a:r>
              <a:rPr lang="en-US"/>
              <a:t>Photon Beam</a:t>
            </a:r>
          </a:p>
          <a:p>
            <a:pPr lvl="1"/>
            <a:r>
              <a:rPr lang="en-US"/>
              <a:t>Photon Planes</a:t>
            </a:r>
          </a:p>
          <a:p>
            <a:pPr lvl="1"/>
            <a:r>
              <a:rPr lang="en-US"/>
              <a:t>“Higher-order geometric primitives”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F8EABA9-6126-4F86-AD19-5A767953E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5906" y="1540071"/>
            <a:ext cx="2841132" cy="143832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403DAD7-5C07-4F6F-BD5C-4FA375E74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5906" y="3042810"/>
            <a:ext cx="2836840" cy="129506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C3D0708-4A2B-442B-A563-2AB66B1303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6013" y="4384956"/>
            <a:ext cx="2841129" cy="14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9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FB36-3A1C-4430-8986-1CCD5A5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VOLUMETRIC RENDERING: Many techniques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076F7-7B76-40F6-91B4-4A726EEC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EF50CF-1634-4E63-A76B-6E7A438C8729}"/>
              </a:ext>
            </a:extLst>
          </p:cNvPr>
          <p:cNvGrpSpPr/>
          <p:nvPr/>
        </p:nvGrpSpPr>
        <p:grpSpPr>
          <a:xfrm>
            <a:off x="8271908" y="1094694"/>
            <a:ext cx="2372806" cy="4739142"/>
            <a:chOff x="8469365" y="796214"/>
            <a:chExt cx="1841965" cy="3678909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B19E5D5-0CA0-4CD1-9B66-8A998DDC4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28618" y="796214"/>
              <a:ext cx="1682712" cy="16827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B4C023B8-C0D0-49B1-BC34-7B10CA46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79712" y="2118028"/>
              <a:ext cx="1368569" cy="137882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A3F8B-113F-47A6-B450-D07CADD37519}"/>
                </a:ext>
              </a:extLst>
            </p:cNvPr>
            <p:cNvCxnSpPr>
              <a:cxnSpLocks/>
            </p:cNvCxnSpPr>
            <p:nvPr/>
          </p:nvCxnSpPr>
          <p:spPr>
            <a:xfrm>
              <a:off x="8469365" y="4019816"/>
              <a:ext cx="1841965" cy="455307"/>
            </a:xfrm>
            <a:prstGeom prst="line">
              <a:avLst/>
            </a:prstGeom>
            <a:ln w="53975">
              <a:solidFill>
                <a:schemeClr val="accent2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6EE7F93F-13C1-4CDB-BEC9-9C303F76B833}"/>
              </a:ext>
            </a:extLst>
          </p:cNvPr>
          <p:cNvSpPr txBox="1">
            <a:spLocks/>
          </p:cNvSpPr>
          <p:nvPr/>
        </p:nvSpPr>
        <p:spPr>
          <a:xfrm>
            <a:off x="838200" y="14119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Path tracing / Bidirectional path tracing</a:t>
            </a:r>
          </a:p>
          <a:p>
            <a:r>
              <a:rPr lang="en-US"/>
              <a:t>Density estimation:</a:t>
            </a:r>
          </a:p>
          <a:p>
            <a:pPr lvl="1"/>
            <a:r>
              <a:rPr lang="en-US"/>
              <a:t>Volumetric Photon Mapping</a:t>
            </a:r>
          </a:p>
          <a:p>
            <a:pPr lvl="1"/>
            <a:r>
              <a:rPr lang="en-US"/>
              <a:t>Photon Beam</a:t>
            </a:r>
          </a:p>
          <a:p>
            <a:pPr lvl="1"/>
            <a:r>
              <a:rPr lang="en-US"/>
              <a:t>Photon Planes</a:t>
            </a:r>
          </a:p>
          <a:p>
            <a:pPr lvl="1"/>
            <a:r>
              <a:rPr lang="en-US"/>
              <a:t>“Higher-order geometric primitives”</a:t>
            </a:r>
          </a:p>
          <a:p>
            <a:r>
              <a:rPr lang="en-US"/>
              <a:t>Many lights</a:t>
            </a:r>
            <a:r>
              <a:rPr lang="en-US" b="1"/>
              <a:t>:</a:t>
            </a:r>
          </a:p>
          <a:p>
            <a:pPr lvl="1"/>
            <a:r>
              <a:rPr lang="en-US"/>
              <a:t>Virtual point lights</a:t>
            </a:r>
          </a:p>
          <a:p>
            <a:pPr lvl="1"/>
            <a:r>
              <a:rPr lang="en-US"/>
              <a:t>Virtual spherical lights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Virtual ray lights</a:t>
            </a:r>
          </a:p>
          <a:p>
            <a:pPr lvl="1"/>
            <a:r>
              <a:rPr lang="en-US"/>
              <a:t>“Higher-order geometric primitives”</a:t>
            </a:r>
          </a:p>
        </p:txBody>
      </p:sp>
    </p:spTree>
    <p:extLst>
      <p:ext uri="{BB962C8B-B14F-4D97-AF65-F5344CB8AC3E}">
        <p14:creationId xmlns:p14="http://schemas.microsoft.com/office/powerpoint/2010/main" val="7787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FB36-3A1C-4430-8986-1CCD5A5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MANY 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601A7-F490-4599-BD52-01BE6D38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Many-light techniques have been introduced in “instant radiosity” [Keller et al. 1997]</a:t>
            </a:r>
          </a:p>
          <a:p>
            <a:r>
              <a:rPr lang="en-US"/>
              <a:t>Indirect illumination as a sum of direct illumination of virtual lights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DACE9E-11C4-409C-8244-720EE688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8</a:t>
            </a:fld>
            <a:endParaRPr lang="en-US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7629C428-3B2A-480D-827B-5E454ACEB625}"/>
              </a:ext>
            </a:extLst>
          </p:cNvPr>
          <p:cNvSpPr txBox="1">
            <a:spLocks/>
          </p:cNvSpPr>
          <p:nvPr/>
        </p:nvSpPr>
        <p:spPr>
          <a:xfrm>
            <a:off x="838200" y="18357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</p:txBody>
      </p:sp>
      <p:pic>
        <p:nvPicPr>
          <p:cNvPr id="31" name="Content Placeholder 9">
            <a:extLst>
              <a:ext uri="{FF2B5EF4-FFF2-40B4-BE49-F238E27FC236}">
                <a16:creationId xmlns:a16="http://schemas.microsoft.com/office/drawing/2014/main" id="{9C9BB601-FE3C-427C-860A-C675248B1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935" y="3607223"/>
            <a:ext cx="4916014" cy="2746187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7DBD98-1795-4321-9F15-76F01C614EFF}"/>
              </a:ext>
            </a:extLst>
          </p:cNvPr>
          <p:cNvCxnSpPr>
            <a:cxnSpLocks/>
          </p:cNvCxnSpPr>
          <p:nvPr/>
        </p:nvCxnSpPr>
        <p:spPr>
          <a:xfrm>
            <a:off x="2031380" y="4227791"/>
            <a:ext cx="1732136" cy="211646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842973-7BFD-4F72-8BE2-5EFFA2878851}"/>
              </a:ext>
            </a:extLst>
          </p:cNvPr>
          <p:cNvCxnSpPr>
            <a:cxnSpLocks/>
          </p:cNvCxnSpPr>
          <p:nvPr/>
        </p:nvCxnSpPr>
        <p:spPr>
          <a:xfrm flipV="1">
            <a:off x="3447231" y="4445914"/>
            <a:ext cx="300439" cy="99292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5BE744-B3A0-43E5-A9BC-503DF12E7239}"/>
              </a:ext>
            </a:extLst>
          </p:cNvPr>
          <p:cNvCxnSpPr>
            <a:cxnSpLocks/>
          </p:cNvCxnSpPr>
          <p:nvPr/>
        </p:nvCxnSpPr>
        <p:spPr>
          <a:xfrm flipH="1" flipV="1">
            <a:off x="1298337" y="4929832"/>
            <a:ext cx="2148895" cy="506627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45C7B7-3950-45FF-942C-5901252C12BD}"/>
              </a:ext>
            </a:extLst>
          </p:cNvPr>
          <p:cNvCxnSpPr>
            <a:cxnSpLocks/>
          </p:cNvCxnSpPr>
          <p:nvPr/>
        </p:nvCxnSpPr>
        <p:spPr>
          <a:xfrm flipH="1" flipV="1">
            <a:off x="1298337" y="4942378"/>
            <a:ext cx="549434" cy="1121234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>
            <a:extLst>
              <a:ext uri="{FF2B5EF4-FFF2-40B4-BE49-F238E27FC236}">
                <a16:creationId xmlns:a16="http://schemas.microsoft.com/office/drawing/2014/main" id="{089EC02A-9B6E-45F7-B848-0D879C918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348" y="4316706"/>
            <a:ext cx="1204704" cy="120470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0C4888E-3C5C-45C5-8F63-139C260CD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2005" y="3837707"/>
            <a:ext cx="1204704" cy="1204704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833D8D1-A3EB-4335-8523-F5EFFB062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5349" y="4865750"/>
            <a:ext cx="1204704" cy="1204704"/>
          </a:xfrm>
          <a:prstGeom prst="rect">
            <a:avLst/>
          </a:prstGeom>
        </p:spPr>
      </p:pic>
      <p:pic>
        <p:nvPicPr>
          <p:cNvPr id="49" name="Content Placeholder 9">
            <a:extLst>
              <a:ext uri="{FF2B5EF4-FFF2-40B4-BE49-F238E27FC236}">
                <a16:creationId xmlns:a16="http://schemas.microsoft.com/office/drawing/2014/main" id="{E199389F-8043-44CA-AB02-49C03ECEF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2520" y="3441490"/>
            <a:ext cx="4887054" cy="2730009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CD1B48-373C-48B6-A900-2D60C400B0D4}"/>
              </a:ext>
            </a:extLst>
          </p:cNvPr>
          <p:cNvCxnSpPr>
            <a:cxnSpLocks/>
          </p:cNvCxnSpPr>
          <p:nvPr/>
        </p:nvCxnSpPr>
        <p:spPr>
          <a:xfrm>
            <a:off x="7604684" y="4806494"/>
            <a:ext cx="3916536" cy="17262"/>
          </a:xfrm>
          <a:prstGeom prst="line">
            <a:avLst/>
          </a:prstGeom>
          <a:ln w="31750">
            <a:solidFill>
              <a:srgbClr val="00B050"/>
            </a:solidFill>
            <a:prstDash val="solid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C8653E1-81B3-4C35-877E-CDA13ABA1760}"/>
              </a:ext>
            </a:extLst>
          </p:cNvPr>
          <p:cNvCxnSpPr>
            <a:cxnSpLocks/>
          </p:cNvCxnSpPr>
          <p:nvPr/>
        </p:nvCxnSpPr>
        <p:spPr>
          <a:xfrm flipV="1">
            <a:off x="8878409" y="4114263"/>
            <a:ext cx="1158797" cy="672771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E5E602-7FA7-4454-BEF9-20243C0A7184}"/>
              </a:ext>
            </a:extLst>
          </p:cNvPr>
          <p:cNvGrpSpPr/>
          <p:nvPr/>
        </p:nvGrpSpPr>
        <p:grpSpPr>
          <a:xfrm>
            <a:off x="6947268" y="4513256"/>
            <a:ext cx="667019" cy="620999"/>
            <a:chOff x="5593254" y="3385502"/>
            <a:chExt cx="825270" cy="74168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BA2245E-6950-461B-8493-6C88C3FF14D8}"/>
                </a:ext>
              </a:extLst>
            </p:cNvPr>
            <p:cNvSpPr/>
            <p:nvPr/>
          </p:nvSpPr>
          <p:spPr>
            <a:xfrm rot="20136166">
              <a:off x="5593254" y="3385502"/>
              <a:ext cx="825270" cy="741689"/>
            </a:xfrm>
            <a:custGeom>
              <a:avLst/>
              <a:gdLst>
                <a:gd name="connsiteX0" fmla="*/ 423523 w 825270"/>
                <a:gd name="connsiteY0" fmla="*/ 743225 h 741689"/>
                <a:gd name="connsiteX1" fmla="*/ 750464 w 825270"/>
                <a:gd name="connsiteY1" fmla="*/ 515765 h 741689"/>
                <a:gd name="connsiteX2" fmla="*/ 817656 w 825270"/>
                <a:gd name="connsiteY2" fmla="*/ 167675 h 741689"/>
                <a:gd name="connsiteX3" fmla="*/ 19966 w 825270"/>
                <a:gd name="connsiteY3" fmla="*/ 19867 h 7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70" h="741689">
                  <a:moveTo>
                    <a:pt x="423523" y="743225"/>
                  </a:moveTo>
                  <a:cubicBezTo>
                    <a:pt x="423523" y="743225"/>
                    <a:pt x="622999" y="703572"/>
                    <a:pt x="750464" y="515765"/>
                  </a:cubicBezTo>
                  <a:cubicBezTo>
                    <a:pt x="877901" y="327959"/>
                    <a:pt x="817656" y="167675"/>
                    <a:pt x="817656" y="167675"/>
                  </a:cubicBezTo>
                  <a:lnTo>
                    <a:pt x="19966" y="19867"/>
                  </a:lnTo>
                  <a:close/>
                </a:path>
              </a:pathLst>
            </a:custGeom>
            <a:solidFill>
              <a:srgbClr val="D3D7C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EEC9AC7-EBBB-42B4-8EC4-251E3E04732A}"/>
                </a:ext>
              </a:extLst>
            </p:cNvPr>
            <p:cNvSpPr/>
            <p:nvPr/>
          </p:nvSpPr>
          <p:spPr>
            <a:xfrm rot="20136166">
              <a:off x="5985576" y="3490000"/>
              <a:ext cx="399324" cy="476800"/>
            </a:xfrm>
            <a:custGeom>
              <a:avLst/>
              <a:gdLst>
                <a:gd name="connsiteX0" fmla="*/ 271437 w 399324"/>
                <a:gd name="connsiteY0" fmla="*/ 318202 h 476800"/>
                <a:gd name="connsiteX1" fmla="*/ 84356 w 399324"/>
                <a:gd name="connsiteY1" fmla="*/ 381366 h 476800"/>
                <a:gd name="connsiteX2" fmla="*/ 136787 w 399324"/>
                <a:gd name="connsiteY2" fmla="*/ 161493 h 476800"/>
                <a:gd name="connsiteX3" fmla="*/ 323867 w 399324"/>
                <a:gd name="connsiteY3" fmla="*/ 98328 h 476800"/>
                <a:gd name="connsiteX4" fmla="*/ 271437 w 399324"/>
                <a:gd name="connsiteY4" fmla="*/ 318202 h 4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324" h="476800">
                  <a:moveTo>
                    <a:pt x="271437" y="318202"/>
                  </a:moveTo>
                  <a:cubicBezTo>
                    <a:pt x="205298" y="396361"/>
                    <a:pt x="121539" y="424641"/>
                    <a:pt x="84356" y="381366"/>
                  </a:cubicBezTo>
                  <a:cubicBezTo>
                    <a:pt x="47174" y="338093"/>
                    <a:pt x="70648" y="239651"/>
                    <a:pt x="136787" y="161493"/>
                  </a:cubicBezTo>
                  <a:cubicBezTo>
                    <a:pt x="202926" y="83334"/>
                    <a:pt x="286684" y="55053"/>
                    <a:pt x="323867" y="98328"/>
                  </a:cubicBezTo>
                  <a:cubicBezTo>
                    <a:pt x="361049" y="141602"/>
                    <a:pt x="337576" y="240043"/>
                    <a:pt x="271437" y="31820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2FB935-2359-42A7-B5C8-18DA3B9DAD70}"/>
                </a:ext>
              </a:extLst>
            </p:cNvPr>
            <p:cNvSpPr/>
            <p:nvPr/>
          </p:nvSpPr>
          <p:spPr>
            <a:xfrm rot="20136166">
              <a:off x="6098249" y="3634469"/>
              <a:ext cx="212973" cy="211911"/>
            </a:xfrm>
            <a:custGeom>
              <a:avLst/>
              <a:gdLst>
                <a:gd name="connsiteX0" fmla="*/ 167318 w 212972"/>
                <a:gd name="connsiteY0" fmla="*/ 141083 h 211911"/>
                <a:gd name="connsiteX1" fmla="*/ 78832 w 212972"/>
                <a:gd name="connsiteY1" fmla="*/ 184837 h 211911"/>
                <a:gd name="connsiteX2" fmla="*/ 51954 w 212972"/>
                <a:gd name="connsiteY2" fmla="*/ 90227 h 211911"/>
                <a:gd name="connsiteX3" fmla="*/ 140440 w 212972"/>
                <a:gd name="connsiteY3" fmla="*/ 46472 h 211911"/>
                <a:gd name="connsiteX4" fmla="*/ 167318 w 212972"/>
                <a:gd name="connsiteY4" fmla="*/ 141083 h 21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2" h="211911">
                  <a:moveTo>
                    <a:pt x="167318" y="141083"/>
                  </a:moveTo>
                  <a:cubicBezTo>
                    <a:pt x="150306" y="179291"/>
                    <a:pt x="110689" y="198880"/>
                    <a:pt x="78832" y="184837"/>
                  </a:cubicBezTo>
                  <a:cubicBezTo>
                    <a:pt x="46975" y="170794"/>
                    <a:pt x="34941" y="128435"/>
                    <a:pt x="51954" y="90227"/>
                  </a:cubicBezTo>
                  <a:cubicBezTo>
                    <a:pt x="68966" y="52018"/>
                    <a:pt x="108583" y="32429"/>
                    <a:pt x="140440" y="46472"/>
                  </a:cubicBezTo>
                  <a:cubicBezTo>
                    <a:pt x="172297" y="60516"/>
                    <a:pt x="184331" y="102874"/>
                    <a:pt x="167318" y="141083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57F3834-EA82-4F6C-A68A-F927731D2BBA}"/>
                  </a:ext>
                </a:extLst>
              </p:cNvPr>
              <p:cNvSpPr/>
              <p:nvPr/>
            </p:nvSpPr>
            <p:spPr>
              <a:xfrm>
                <a:off x="7692432" y="4417702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57F3834-EA82-4F6C-A68A-F927731D2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432" y="4417702"/>
                <a:ext cx="4219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DC4DA98C-8690-4DFC-9B6E-1324F7F57C8E}"/>
              </a:ext>
            </a:extLst>
          </p:cNvPr>
          <p:cNvSpPr/>
          <p:nvPr/>
        </p:nvSpPr>
        <p:spPr>
          <a:xfrm>
            <a:off x="5297399" y="4122912"/>
            <a:ext cx="1204704" cy="144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4C306A0-5E78-48D0-9040-B9A4FD448093}"/>
              </a:ext>
            </a:extLst>
          </p:cNvPr>
          <p:cNvCxnSpPr>
            <a:cxnSpLocks/>
          </p:cNvCxnSpPr>
          <p:nvPr/>
        </p:nvCxnSpPr>
        <p:spPr>
          <a:xfrm>
            <a:off x="8885434" y="4823755"/>
            <a:ext cx="1086316" cy="523697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phic 59">
            <a:extLst>
              <a:ext uri="{FF2B5EF4-FFF2-40B4-BE49-F238E27FC236}">
                <a16:creationId xmlns:a16="http://schemas.microsoft.com/office/drawing/2014/main" id="{8902557E-65D5-4F40-B96B-7BC7C0D26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6986" y="4745100"/>
            <a:ext cx="1204704" cy="1204704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839C6AA-5C2C-4119-823F-F4B2603CE755}"/>
              </a:ext>
            </a:extLst>
          </p:cNvPr>
          <p:cNvCxnSpPr>
            <a:cxnSpLocks/>
          </p:cNvCxnSpPr>
          <p:nvPr/>
        </p:nvCxnSpPr>
        <p:spPr>
          <a:xfrm flipV="1">
            <a:off x="8238179" y="4823754"/>
            <a:ext cx="622431" cy="118624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aphic 57">
            <a:extLst>
              <a:ext uri="{FF2B5EF4-FFF2-40B4-BE49-F238E27FC236}">
                <a16:creationId xmlns:a16="http://schemas.microsoft.com/office/drawing/2014/main" id="{CC4B9F49-C78E-4645-B8C6-58850C794C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1623" y="4083349"/>
            <a:ext cx="1454150" cy="145415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F36E8FED-5066-4FE5-A984-30F7FBD93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8625" y="4347682"/>
            <a:ext cx="1204704" cy="120470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B16084A-0DBF-4A46-B79D-79A3F7A1F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6986" y="3429000"/>
            <a:ext cx="1400439" cy="1400439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0B50D1C-82DD-4D62-BEA7-BAC91B64DC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45342" y="3856621"/>
            <a:ext cx="734334" cy="7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0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FB36-3A1C-4430-8986-1CCD5A56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MANY LIGHTS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5283D5-6BB9-4999-ADF6-03E88854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65BC-2EC6-6640-9118-3890223F93F3}" type="slidenum">
              <a:rPr lang="en-US" smtClean="0"/>
              <a:t>9</a:t>
            </a:fld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EE506B0-20E8-4DE0-8FAA-1E3A9AB0FE7A}"/>
              </a:ext>
            </a:extLst>
          </p:cNvPr>
          <p:cNvSpPr txBox="1">
            <a:spLocks/>
          </p:cNvSpPr>
          <p:nvPr/>
        </p:nvSpPr>
        <p:spPr>
          <a:xfrm>
            <a:off x="838200" y="13481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Virtual point light 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359EF3C-586C-4D49-AD75-657B6E194084}"/>
                  </a:ext>
                </a:extLst>
              </p:cNvPr>
              <p:cNvSpPr/>
              <p:nvPr/>
            </p:nvSpPr>
            <p:spPr>
              <a:xfrm>
                <a:off x="6453083" y="3501365"/>
                <a:ext cx="5470733" cy="1004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𝑉𝑃𝐿</m:t>
                          </m:r>
                        </m:sup>
                      </m:sSubSup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𝑉𝑃𝐿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359EF3C-586C-4D49-AD75-657B6E194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83" y="3501365"/>
                <a:ext cx="5470733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3940C30-6439-4FC3-A339-DA4FF0CF6857}"/>
              </a:ext>
            </a:extLst>
          </p:cNvPr>
          <p:cNvGrpSpPr/>
          <p:nvPr/>
        </p:nvGrpSpPr>
        <p:grpSpPr>
          <a:xfrm>
            <a:off x="1015999" y="2289915"/>
            <a:ext cx="5981701" cy="3768446"/>
            <a:chOff x="2768599" y="1728291"/>
            <a:chExt cx="5981701" cy="37684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44D9C7-113E-4FAE-955E-9DB48F1FFB34}"/>
                </a:ext>
              </a:extLst>
            </p:cNvPr>
            <p:cNvGrpSpPr/>
            <p:nvPr/>
          </p:nvGrpSpPr>
          <p:grpSpPr>
            <a:xfrm>
              <a:off x="2768599" y="1728291"/>
              <a:ext cx="5981701" cy="3768446"/>
              <a:chOff x="2768599" y="1728291"/>
              <a:chExt cx="5981701" cy="3768446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C1A9CA4A-AFB9-475B-A505-FB57985D2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768599" y="1728291"/>
                <a:ext cx="5981701" cy="3768446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509F372-181D-441F-9F14-BB73DC819518}"/>
                  </a:ext>
                </a:extLst>
              </p:cNvPr>
              <p:cNvGrpSpPr/>
              <p:nvPr/>
            </p:nvGrpSpPr>
            <p:grpSpPr>
              <a:xfrm>
                <a:off x="3527611" y="1776520"/>
                <a:ext cx="4114722" cy="2989096"/>
                <a:chOff x="744689" y="1718185"/>
                <a:chExt cx="4114722" cy="2989096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01777C2D-FE00-464E-B6D9-617D2D9981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31995" y="2592249"/>
                  <a:ext cx="420523" cy="180401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705EDFF1-998D-4A03-AE9F-E83204E703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49092" y="4407377"/>
                  <a:ext cx="3124119" cy="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E3D79ED-FCF9-45C8-B1C1-F807482839F9}"/>
                    </a:ext>
                  </a:extLst>
                </p:cNvPr>
                <p:cNvSpPr/>
                <p:nvPr/>
              </p:nvSpPr>
              <p:spPr>
                <a:xfrm>
                  <a:off x="4722954" y="4331586"/>
                  <a:ext cx="136457" cy="156053"/>
                </a:xfrm>
                <a:custGeom>
                  <a:avLst/>
                  <a:gdLst>
                    <a:gd name="connsiteX0" fmla="*/ 60919 w 72117"/>
                    <a:gd name="connsiteY0" fmla="*/ 24766 h 72091"/>
                    <a:gd name="connsiteX1" fmla="*/ 47512 w 72117"/>
                    <a:gd name="connsiteY1" fmla="*/ 60896 h 72091"/>
                    <a:gd name="connsiteX2" fmla="*/ 11369 w 72117"/>
                    <a:gd name="connsiteY2" fmla="*/ 47495 h 72091"/>
                    <a:gd name="connsiteX3" fmla="*/ 24775 w 72117"/>
                    <a:gd name="connsiteY3" fmla="*/ 11365 h 72091"/>
                    <a:gd name="connsiteX4" fmla="*/ 60919 w 72117"/>
                    <a:gd name="connsiteY4" fmla="*/ 24766 h 72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17" h="72091">
                      <a:moveTo>
                        <a:pt x="60919" y="24766"/>
                      </a:moveTo>
                      <a:cubicBezTo>
                        <a:pt x="67197" y="38443"/>
                        <a:pt x="61195" y="54619"/>
                        <a:pt x="47512" y="60896"/>
                      </a:cubicBezTo>
                      <a:cubicBezTo>
                        <a:pt x="33830" y="67172"/>
                        <a:pt x="17647" y="61172"/>
                        <a:pt x="11369" y="47495"/>
                      </a:cubicBezTo>
                      <a:cubicBezTo>
                        <a:pt x="5090" y="33817"/>
                        <a:pt x="11092" y="17641"/>
                        <a:pt x="24775" y="11365"/>
                      </a:cubicBezTo>
                      <a:cubicBezTo>
                        <a:pt x="38458" y="5088"/>
                        <a:pt x="54640" y="11088"/>
                        <a:pt x="60919" y="24766"/>
                      </a:cubicBezTo>
                      <a:close/>
                    </a:path>
                  </a:pathLst>
                </a:custGeom>
                <a:solidFill>
                  <a:srgbClr val="4E9A06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6E588216-7E0F-4B96-8CFF-AA6B9C82184D}"/>
                    </a:ext>
                  </a:extLst>
                </p:cNvPr>
                <p:cNvSpPr/>
                <p:nvPr/>
              </p:nvSpPr>
              <p:spPr>
                <a:xfrm>
                  <a:off x="3563030" y="4316777"/>
                  <a:ext cx="136457" cy="156053"/>
                </a:xfrm>
                <a:custGeom>
                  <a:avLst/>
                  <a:gdLst>
                    <a:gd name="connsiteX0" fmla="*/ 60919 w 72117"/>
                    <a:gd name="connsiteY0" fmla="*/ 24766 h 72091"/>
                    <a:gd name="connsiteX1" fmla="*/ 47512 w 72117"/>
                    <a:gd name="connsiteY1" fmla="*/ 60896 h 72091"/>
                    <a:gd name="connsiteX2" fmla="*/ 11369 w 72117"/>
                    <a:gd name="connsiteY2" fmla="*/ 47495 h 72091"/>
                    <a:gd name="connsiteX3" fmla="*/ 24775 w 72117"/>
                    <a:gd name="connsiteY3" fmla="*/ 11365 h 72091"/>
                    <a:gd name="connsiteX4" fmla="*/ 60919 w 72117"/>
                    <a:gd name="connsiteY4" fmla="*/ 24766 h 72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17" h="72091">
                      <a:moveTo>
                        <a:pt x="60919" y="24766"/>
                      </a:moveTo>
                      <a:cubicBezTo>
                        <a:pt x="67197" y="38443"/>
                        <a:pt x="61195" y="54619"/>
                        <a:pt x="47512" y="60896"/>
                      </a:cubicBezTo>
                      <a:cubicBezTo>
                        <a:pt x="33830" y="67172"/>
                        <a:pt x="17647" y="61172"/>
                        <a:pt x="11369" y="47495"/>
                      </a:cubicBezTo>
                      <a:cubicBezTo>
                        <a:pt x="5090" y="33817"/>
                        <a:pt x="11092" y="17641"/>
                        <a:pt x="24775" y="11365"/>
                      </a:cubicBezTo>
                      <a:cubicBezTo>
                        <a:pt x="38458" y="5088"/>
                        <a:pt x="54640" y="11088"/>
                        <a:pt x="60919" y="24766"/>
                      </a:cubicBezTo>
                      <a:close/>
                    </a:path>
                  </a:pathLst>
                </a:custGeom>
                <a:solidFill>
                  <a:srgbClr val="4E9A06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54A47B2C-938E-4FA9-8771-5440015AEEC1}"/>
                    </a:ext>
                  </a:extLst>
                </p:cNvPr>
                <p:cNvGrpSpPr/>
                <p:nvPr/>
              </p:nvGrpSpPr>
              <p:grpSpPr>
                <a:xfrm>
                  <a:off x="744689" y="4086282"/>
                  <a:ext cx="667019" cy="620999"/>
                  <a:chOff x="5593254" y="3385502"/>
                  <a:chExt cx="825270" cy="741689"/>
                </a:xfrm>
              </p:grpSpPr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2E301399-4F4F-4631-905E-3C257E6F3D4A}"/>
                      </a:ext>
                    </a:extLst>
                  </p:cNvPr>
                  <p:cNvSpPr/>
                  <p:nvPr/>
                </p:nvSpPr>
                <p:spPr>
                  <a:xfrm rot="20136166">
                    <a:off x="5593254" y="3385502"/>
                    <a:ext cx="825270" cy="741689"/>
                  </a:xfrm>
                  <a:custGeom>
                    <a:avLst/>
                    <a:gdLst>
                      <a:gd name="connsiteX0" fmla="*/ 423523 w 825270"/>
                      <a:gd name="connsiteY0" fmla="*/ 743225 h 741689"/>
                      <a:gd name="connsiteX1" fmla="*/ 750464 w 825270"/>
                      <a:gd name="connsiteY1" fmla="*/ 515765 h 741689"/>
                      <a:gd name="connsiteX2" fmla="*/ 817656 w 825270"/>
                      <a:gd name="connsiteY2" fmla="*/ 167675 h 741689"/>
                      <a:gd name="connsiteX3" fmla="*/ 19966 w 825270"/>
                      <a:gd name="connsiteY3" fmla="*/ 19867 h 741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5270" h="741689">
                        <a:moveTo>
                          <a:pt x="423523" y="743225"/>
                        </a:moveTo>
                        <a:cubicBezTo>
                          <a:pt x="423523" y="743225"/>
                          <a:pt x="622999" y="703572"/>
                          <a:pt x="750464" y="515765"/>
                        </a:cubicBezTo>
                        <a:cubicBezTo>
                          <a:pt x="877901" y="327959"/>
                          <a:pt x="817656" y="167675"/>
                          <a:pt x="817656" y="167675"/>
                        </a:cubicBezTo>
                        <a:lnTo>
                          <a:pt x="19966" y="19867"/>
                        </a:lnTo>
                        <a:close/>
                      </a:path>
                    </a:pathLst>
                  </a:custGeom>
                  <a:solidFill>
                    <a:srgbClr val="D3D7CF"/>
                  </a:solidFill>
                  <a:ln w="2857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5A180871-B1AF-469A-9918-C2CE3B19B3C6}"/>
                      </a:ext>
                    </a:extLst>
                  </p:cNvPr>
                  <p:cNvSpPr/>
                  <p:nvPr/>
                </p:nvSpPr>
                <p:spPr>
                  <a:xfrm rot="20136166">
                    <a:off x="5985576" y="3490000"/>
                    <a:ext cx="399324" cy="476800"/>
                  </a:xfrm>
                  <a:custGeom>
                    <a:avLst/>
                    <a:gdLst>
                      <a:gd name="connsiteX0" fmla="*/ 271437 w 399324"/>
                      <a:gd name="connsiteY0" fmla="*/ 318202 h 476800"/>
                      <a:gd name="connsiteX1" fmla="*/ 84356 w 399324"/>
                      <a:gd name="connsiteY1" fmla="*/ 381366 h 476800"/>
                      <a:gd name="connsiteX2" fmla="*/ 136787 w 399324"/>
                      <a:gd name="connsiteY2" fmla="*/ 161493 h 476800"/>
                      <a:gd name="connsiteX3" fmla="*/ 323867 w 399324"/>
                      <a:gd name="connsiteY3" fmla="*/ 98328 h 476800"/>
                      <a:gd name="connsiteX4" fmla="*/ 271437 w 399324"/>
                      <a:gd name="connsiteY4" fmla="*/ 318202 h 47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324" h="476800">
                        <a:moveTo>
                          <a:pt x="271437" y="318202"/>
                        </a:moveTo>
                        <a:cubicBezTo>
                          <a:pt x="205298" y="396361"/>
                          <a:pt x="121539" y="424641"/>
                          <a:pt x="84356" y="381366"/>
                        </a:cubicBezTo>
                        <a:cubicBezTo>
                          <a:pt x="47174" y="338093"/>
                          <a:pt x="70648" y="239651"/>
                          <a:pt x="136787" y="161493"/>
                        </a:cubicBezTo>
                        <a:cubicBezTo>
                          <a:pt x="202926" y="83334"/>
                          <a:pt x="286684" y="55053"/>
                          <a:pt x="323867" y="98328"/>
                        </a:cubicBezTo>
                        <a:cubicBezTo>
                          <a:pt x="361049" y="141602"/>
                          <a:pt x="337576" y="240043"/>
                          <a:pt x="271437" y="3182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8575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F6C02ABB-F18B-4DCE-A686-47BADB965797}"/>
                      </a:ext>
                    </a:extLst>
                  </p:cNvPr>
                  <p:cNvSpPr/>
                  <p:nvPr/>
                </p:nvSpPr>
                <p:spPr>
                  <a:xfrm rot="20136166">
                    <a:off x="6098249" y="3634469"/>
                    <a:ext cx="212973" cy="211911"/>
                  </a:xfrm>
                  <a:custGeom>
                    <a:avLst/>
                    <a:gdLst>
                      <a:gd name="connsiteX0" fmla="*/ 167318 w 212972"/>
                      <a:gd name="connsiteY0" fmla="*/ 141083 h 211911"/>
                      <a:gd name="connsiteX1" fmla="*/ 78832 w 212972"/>
                      <a:gd name="connsiteY1" fmla="*/ 184837 h 211911"/>
                      <a:gd name="connsiteX2" fmla="*/ 51954 w 212972"/>
                      <a:gd name="connsiteY2" fmla="*/ 90227 h 211911"/>
                      <a:gd name="connsiteX3" fmla="*/ 140440 w 212972"/>
                      <a:gd name="connsiteY3" fmla="*/ 46472 h 211911"/>
                      <a:gd name="connsiteX4" fmla="*/ 167318 w 212972"/>
                      <a:gd name="connsiteY4" fmla="*/ 141083 h 211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972" h="211911">
                        <a:moveTo>
                          <a:pt x="167318" y="141083"/>
                        </a:moveTo>
                        <a:cubicBezTo>
                          <a:pt x="150306" y="179291"/>
                          <a:pt x="110689" y="198880"/>
                          <a:pt x="78832" y="184837"/>
                        </a:cubicBezTo>
                        <a:cubicBezTo>
                          <a:pt x="46975" y="170794"/>
                          <a:pt x="34941" y="128435"/>
                          <a:pt x="51954" y="90227"/>
                        </a:cubicBezTo>
                        <a:cubicBezTo>
                          <a:pt x="68966" y="52018"/>
                          <a:pt x="108583" y="32429"/>
                          <a:pt x="140440" y="46472"/>
                        </a:cubicBezTo>
                        <a:cubicBezTo>
                          <a:pt x="172297" y="60516"/>
                          <a:pt x="184331" y="102874"/>
                          <a:pt x="167318" y="14108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4390D614-680D-4181-A3BA-9E8F285FDB87}"/>
                    </a:ext>
                  </a:extLst>
                </p:cNvPr>
                <p:cNvSpPr/>
                <p:nvPr/>
              </p:nvSpPr>
              <p:spPr>
                <a:xfrm>
                  <a:off x="1550229" y="4339187"/>
                  <a:ext cx="136457" cy="156053"/>
                </a:xfrm>
                <a:custGeom>
                  <a:avLst/>
                  <a:gdLst>
                    <a:gd name="connsiteX0" fmla="*/ 60919 w 72117"/>
                    <a:gd name="connsiteY0" fmla="*/ 24766 h 72091"/>
                    <a:gd name="connsiteX1" fmla="*/ 47512 w 72117"/>
                    <a:gd name="connsiteY1" fmla="*/ 60896 h 72091"/>
                    <a:gd name="connsiteX2" fmla="*/ 11369 w 72117"/>
                    <a:gd name="connsiteY2" fmla="*/ 47495 h 72091"/>
                    <a:gd name="connsiteX3" fmla="*/ 24775 w 72117"/>
                    <a:gd name="connsiteY3" fmla="*/ 11365 h 72091"/>
                    <a:gd name="connsiteX4" fmla="*/ 60919 w 72117"/>
                    <a:gd name="connsiteY4" fmla="*/ 24766 h 72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17" h="72091">
                      <a:moveTo>
                        <a:pt x="60919" y="24766"/>
                      </a:moveTo>
                      <a:cubicBezTo>
                        <a:pt x="67197" y="38443"/>
                        <a:pt x="61195" y="54619"/>
                        <a:pt x="47512" y="60896"/>
                      </a:cubicBezTo>
                      <a:cubicBezTo>
                        <a:pt x="33830" y="67172"/>
                        <a:pt x="17647" y="61172"/>
                        <a:pt x="11369" y="47495"/>
                      </a:cubicBezTo>
                      <a:cubicBezTo>
                        <a:pt x="5090" y="33817"/>
                        <a:pt x="11092" y="17641"/>
                        <a:pt x="24775" y="11365"/>
                      </a:cubicBezTo>
                      <a:cubicBezTo>
                        <a:pt x="38458" y="5088"/>
                        <a:pt x="54640" y="11088"/>
                        <a:pt x="60919" y="24766"/>
                      </a:cubicBezTo>
                      <a:close/>
                    </a:path>
                  </a:pathLst>
                </a:custGeom>
                <a:solidFill>
                  <a:srgbClr val="4E9A06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pic>
              <p:nvPicPr>
                <p:cNvPr id="38" name="Graphic 37">
                  <a:extLst>
                    <a:ext uri="{FF2B5EF4-FFF2-40B4-BE49-F238E27FC236}">
                      <a16:creationId xmlns:a16="http://schemas.microsoft.com/office/drawing/2014/main" id="{79B00C80-BC9B-4F13-A244-ABA98C8386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9886" y="1718185"/>
                  <a:ext cx="1400439" cy="1400439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A9C1DEC-FF6C-4DB0-803D-904084C54CC2}"/>
                    </a:ext>
                  </a:extLst>
                </p:cNvPr>
                <p:cNvSpPr/>
                <p:nvPr/>
              </p:nvSpPr>
              <p:spPr>
                <a:xfrm>
                  <a:off x="6142517" y="2420618"/>
                  <a:ext cx="4303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A9C1DEC-FF6C-4DB0-803D-904084C54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2517" y="2420618"/>
                  <a:ext cx="430374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9C7143-DE19-4E34-9C68-2E3AA0F9B3C5}"/>
                  </a:ext>
                </a:extLst>
              </p:cNvPr>
              <p:cNvSpPr txBox="1"/>
              <p:nvPr/>
            </p:nvSpPr>
            <p:spPr>
              <a:xfrm>
                <a:off x="4719250" y="4982655"/>
                <a:ext cx="2530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9C7143-DE19-4E34-9C68-2E3AA0F9B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50" y="4982655"/>
                <a:ext cx="253083" cy="369332"/>
              </a:xfrm>
              <a:prstGeom prst="rect">
                <a:avLst/>
              </a:prstGeom>
              <a:blipFill>
                <a:blip r:embed="rId10"/>
                <a:stretch>
                  <a:fillRect l="-28571" r="-4523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47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3129</Words>
  <Application>Microsoft Office PowerPoint</Application>
  <PresentationFormat>Widescreen</PresentationFormat>
  <Paragraphs>576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Office Theme</vt:lpstr>
      <vt:lpstr>Scalable Virtual Ray Lights Rendering for Participating Media</vt:lpstr>
      <vt:lpstr>MOTIVATION: Surface and Volume interaction</vt:lpstr>
      <vt:lpstr>MOTIVATION: Volume interaction only</vt:lpstr>
      <vt:lpstr>VOLUMETRIC RENDERING</vt:lpstr>
      <vt:lpstr>VOLUMETRIC RENDERING: Rendering techniques</vt:lpstr>
      <vt:lpstr>VOLUMETRIC RENDERING: Many techniques</vt:lpstr>
      <vt:lpstr>VOLUMETRIC RENDERING: Many techniques</vt:lpstr>
      <vt:lpstr>MANY LIGHTS</vt:lpstr>
      <vt:lpstr>MANY LIGHTS</vt:lpstr>
      <vt:lpstr>MANY LIGHTS</vt:lpstr>
      <vt:lpstr>MANY LIGHTS</vt:lpstr>
      <vt:lpstr>MANY LIGHTS: VRL</vt:lpstr>
      <vt:lpstr>MANY LIGHTS: VRL</vt:lpstr>
      <vt:lpstr>MANY LIGHTS: VRL vs. VPL</vt:lpstr>
      <vt:lpstr>MANY LIGHTS</vt:lpstr>
      <vt:lpstr>MANY LIGHTS</vt:lpstr>
      <vt:lpstr>SCALABILITY</vt:lpstr>
      <vt:lpstr>SCALABILITY</vt:lpstr>
      <vt:lpstr>SCALABILITY</vt:lpstr>
      <vt:lpstr>SCALABILITY</vt:lpstr>
      <vt:lpstr>RELATED WORKS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Upper bound</vt:lpstr>
      <vt:lpstr>Our solution: Light tree</vt:lpstr>
      <vt:lpstr>Our solution: Light tree</vt:lpstr>
      <vt:lpstr>Our solution: Light tree</vt:lpstr>
      <vt:lpstr>Our solution: Light tree</vt:lpstr>
      <vt:lpstr>Our solution: Light tree</vt:lpstr>
      <vt:lpstr>Results</vt:lpstr>
      <vt:lpstr>Results</vt:lpstr>
      <vt:lpstr>Results</vt:lpstr>
      <vt:lpstr>Results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Virtual Ray Lights Rendering for Participating Media</dc:title>
  <dc:creator>Nicolas Vibert</dc:creator>
  <cp:lastModifiedBy>Nicolas Vibert</cp:lastModifiedBy>
  <cp:revision>19</cp:revision>
  <dcterms:created xsi:type="dcterms:W3CDTF">2019-06-26T20:14:04Z</dcterms:created>
  <dcterms:modified xsi:type="dcterms:W3CDTF">2019-07-19T15:48:53Z</dcterms:modified>
</cp:coreProperties>
</file>