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59" r:id="rId3"/>
    <p:sldId id="373" r:id="rId4"/>
    <p:sldId id="261" r:id="rId5"/>
    <p:sldId id="266" r:id="rId6"/>
    <p:sldId id="265" r:id="rId7"/>
    <p:sldId id="264" r:id="rId8"/>
    <p:sldId id="262" r:id="rId9"/>
    <p:sldId id="430" r:id="rId10"/>
    <p:sldId id="431" r:id="rId11"/>
    <p:sldId id="432" r:id="rId12"/>
    <p:sldId id="433" r:id="rId13"/>
    <p:sldId id="434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ED"/>
    <a:srgbClr val="E2E2E4"/>
    <a:srgbClr val="E3E3E5"/>
    <a:srgbClr val="E4E4E6"/>
    <a:srgbClr val="E6E6E8"/>
    <a:srgbClr val="E8E8EA"/>
    <a:srgbClr val="EEFDDB"/>
    <a:srgbClr val="EBEDED"/>
    <a:srgbClr val="F0574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41" autoAdjust="0"/>
    <p:restoredTop sz="94660" autoAdjust="0"/>
  </p:normalViewPr>
  <p:slideViewPr>
    <p:cSldViewPr snapToObjects="1">
      <p:cViewPr varScale="1">
        <p:scale>
          <a:sx n="91" d="100"/>
          <a:sy n="91" d="100"/>
        </p:scale>
        <p:origin x="-90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6C6D3-E19D-4DF8-9700-EF35BFA83A8B}" type="datetimeFigureOut">
              <a:rPr lang="de-CH" smtClean="0"/>
              <a:pPr/>
              <a:t>03.05.2015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E3D69-16DA-46CF-BFCD-1A27B9377ED4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2184319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7392">
              <a:defRPr/>
            </a:pPr>
            <a:r>
              <a:rPr lang="en-US" dirty="0" smtClean="0"/>
              <a:t>Here is an</a:t>
            </a:r>
            <a:r>
              <a:rPr lang="en-US" baseline="0" dirty="0" smtClean="0"/>
              <a:t> equal-time comparison with a standard raytracer using low-discrepancy sampling. As we can see, our method significantly reduces the amount of noise while preserving the details of the scene.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F2D0D-7AD5-4A8E-9B90-B414B8601E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5806" y="2876550"/>
            <a:ext cx="7672388" cy="16303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5806" y="4581525"/>
            <a:ext cx="7672388" cy="15811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="" val="329536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642D-6A31-4596-8C22-CC368C1BDF36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21087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642D-6A31-4596-8C22-CC368C1BDF36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2189451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0000"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642D-6A31-4596-8C22-CC368C1BDF36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365126"/>
            <a:ext cx="357188" cy="749801"/>
          </a:xfrm>
          <a:prstGeom prst="rect">
            <a:avLst/>
          </a:prstGeom>
          <a:solidFill>
            <a:srgbClr val="F057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="" val="299694392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642D-6A31-4596-8C22-CC368C1BDF36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135730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642D-6A31-4596-8C22-CC368C1BDF36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9" name="Rectangle 8"/>
          <p:cNvSpPr/>
          <p:nvPr userDrawn="1"/>
        </p:nvSpPr>
        <p:spPr>
          <a:xfrm>
            <a:off x="0" y="365126"/>
            <a:ext cx="357188" cy="749801"/>
          </a:xfrm>
          <a:prstGeom prst="rect">
            <a:avLst/>
          </a:prstGeom>
          <a:solidFill>
            <a:srgbClr val="F057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="" val="400115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74650"/>
            <a:ext cx="8432007" cy="74027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642D-6A31-4596-8C22-CC368C1BDF36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11" name="Rectangle 10"/>
          <p:cNvSpPr/>
          <p:nvPr userDrawn="1"/>
        </p:nvSpPr>
        <p:spPr>
          <a:xfrm>
            <a:off x="0" y="365126"/>
            <a:ext cx="357188" cy="749801"/>
          </a:xfrm>
          <a:prstGeom prst="rect">
            <a:avLst/>
          </a:prstGeom>
          <a:solidFill>
            <a:srgbClr val="F057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="" val="3360911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642D-6A31-4596-8C22-CC368C1BDF36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7" name="Rectangle 6"/>
          <p:cNvSpPr/>
          <p:nvPr userDrawn="1"/>
        </p:nvSpPr>
        <p:spPr>
          <a:xfrm>
            <a:off x="0" y="365126"/>
            <a:ext cx="357188" cy="749801"/>
          </a:xfrm>
          <a:prstGeom prst="rect">
            <a:avLst/>
          </a:prstGeom>
          <a:solidFill>
            <a:srgbClr val="F057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="" val="1693755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642D-6A31-4596-8C22-CC368C1BDF36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302253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642D-6A31-4596-8C22-CC368C1BDF36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4040909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642D-6A31-4596-8C22-CC368C1BDF36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294233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188" y="365126"/>
            <a:ext cx="8429625" cy="749801"/>
          </a:xfrm>
          <a:prstGeom prst="rect">
            <a:avLst/>
          </a:prstGeom>
        </p:spPr>
        <p:txBody>
          <a:bodyPr vert="horz" lIns="180000" tIns="45720" rIns="18000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88" y="1825625"/>
            <a:ext cx="8429625" cy="4184650"/>
          </a:xfrm>
          <a:prstGeom prst="rect">
            <a:avLst/>
          </a:prstGeom>
        </p:spPr>
        <p:txBody>
          <a:bodyPr vert="horz" lIns="180000" tIns="45720" rIns="18000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93431" y="6356351"/>
            <a:ext cx="3193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3850" y="6356351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F642D-6A31-4596-8C22-CC368C1BDF36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358078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5806" y="2708920"/>
            <a:ext cx="7672388" cy="1128514"/>
          </a:xfrm>
        </p:spPr>
        <p:txBody>
          <a:bodyPr>
            <a:normAutofit/>
          </a:bodyPr>
          <a:lstStyle/>
          <a:p>
            <a:r>
              <a:rPr lang="de-CH" sz="3200" b="1" dirty="0" smtClean="0"/>
              <a:t>Recent Advances in Adaptive Sampling and Reconstruction for Monte Carlo Rendering</a:t>
            </a:r>
            <a:endParaRPr lang="de-CH" sz="3200" b="1" dirty="0">
              <a:latin typeface="Helvetica"/>
              <a:cs typeface="Helvetica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07813" y="4218032"/>
          <a:ext cx="7436595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922"/>
                <a:gridCol w="1586716"/>
                <a:gridCol w="1487319"/>
                <a:gridCol w="1318453"/>
                <a:gridCol w="16561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sz="1600" b="1" dirty="0" smtClean="0">
                          <a:solidFill>
                            <a:schemeClr val="tx1"/>
                          </a:solidFill>
                        </a:rPr>
                        <a:t>M. Zwicker</a:t>
                      </a:r>
                    </a:p>
                    <a:p>
                      <a:pPr algn="ctr"/>
                      <a:r>
                        <a:rPr lang="de-CH" sz="1600" b="0" dirty="0" smtClean="0">
                          <a:solidFill>
                            <a:schemeClr val="tx1"/>
                          </a:solidFill>
                        </a:rPr>
                        <a:t>Univ. of Bern</a:t>
                      </a:r>
                      <a:endParaRPr lang="de-CH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b="1" dirty="0" smtClean="0">
                          <a:solidFill>
                            <a:schemeClr val="tx1"/>
                          </a:solidFill>
                        </a:rPr>
                        <a:t>W. Jarosz</a:t>
                      </a:r>
                    </a:p>
                    <a:p>
                      <a:pPr algn="ctr"/>
                      <a:r>
                        <a:rPr lang="de-CH" sz="1600" b="0" dirty="0" smtClean="0">
                          <a:solidFill>
                            <a:schemeClr val="tx1"/>
                          </a:solidFill>
                        </a:rPr>
                        <a:t>Disney</a:t>
                      </a:r>
                      <a:r>
                        <a:rPr lang="de-CH" sz="1600" b="0" baseline="0" dirty="0" smtClean="0">
                          <a:solidFill>
                            <a:schemeClr val="tx1"/>
                          </a:solidFill>
                        </a:rPr>
                        <a:t> Research</a:t>
                      </a:r>
                      <a:endParaRPr lang="de-CH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b="0" dirty="0" smtClean="0">
                          <a:solidFill>
                            <a:schemeClr val="tx1"/>
                          </a:solidFill>
                        </a:rPr>
                        <a:t>J.</a:t>
                      </a:r>
                      <a:r>
                        <a:rPr lang="de-CH" sz="1600" b="0" baseline="0" dirty="0" smtClean="0">
                          <a:solidFill>
                            <a:schemeClr val="tx1"/>
                          </a:solidFill>
                        </a:rPr>
                        <a:t> Lehtinen</a:t>
                      </a:r>
                    </a:p>
                    <a:p>
                      <a:pPr algn="ctr"/>
                      <a:r>
                        <a:rPr lang="de-CH" sz="1600" b="0" baseline="0" dirty="0" smtClean="0">
                          <a:solidFill>
                            <a:schemeClr val="tx1"/>
                          </a:solidFill>
                        </a:rPr>
                        <a:t>Aalto Univ.</a:t>
                      </a:r>
                      <a:endParaRPr lang="de-CH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b="0" dirty="0" smtClean="0">
                          <a:solidFill>
                            <a:schemeClr val="tx1"/>
                          </a:solidFill>
                        </a:rPr>
                        <a:t>B. Moon</a:t>
                      </a:r>
                    </a:p>
                    <a:p>
                      <a:pPr algn="ctr"/>
                      <a:r>
                        <a:rPr lang="de-CH" sz="1600" b="0" dirty="0" smtClean="0">
                          <a:solidFill>
                            <a:schemeClr val="tx1"/>
                          </a:solidFill>
                        </a:rPr>
                        <a:t>KAIST</a:t>
                      </a:r>
                      <a:endParaRPr lang="de-CH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b="0" dirty="0" smtClean="0">
                          <a:solidFill>
                            <a:schemeClr val="tx1"/>
                          </a:solidFill>
                        </a:rPr>
                        <a:t>R. Ramamoorthi</a:t>
                      </a:r>
                    </a:p>
                    <a:p>
                      <a:pPr algn="ctr"/>
                      <a:r>
                        <a:rPr lang="de-CH" sz="1600" b="0" dirty="0" smtClean="0">
                          <a:solidFill>
                            <a:schemeClr val="tx1"/>
                          </a:solidFill>
                        </a:rPr>
                        <a:t>UC</a:t>
                      </a:r>
                      <a:r>
                        <a:rPr lang="de-CH" sz="1600" b="0" baseline="0" dirty="0" smtClean="0">
                          <a:solidFill>
                            <a:schemeClr val="tx1"/>
                          </a:solidFill>
                        </a:rPr>
                        <a:t> San Diego</a:t>
                      </a:r>
                      <a:endParaRPr lang="de-CH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07813" y="5013176"/>
          <a:ext cx="7436595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2019"/>
                <a:gridCol w="1944216"/>
                <a:gridCol w="1544148"/>
                <a:gridCol w="16962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sz="1600" b="1" dirty="0" smtClean="0">
                          <a:solidFill>
                            <a:schemeClr val="tx1"/>
                          </a:solidFill>
                        </a:rPr>
                        <a:t>F.</a:t>
                      </a:r>
                      <a:r>
                        <a:rPr lang="de-CH" sz="1600" b="1" baseline="0" dirty="0" smtClean="0">
                          <a:solidFill>
                            <a:schemeClr val="tx1"/>
                          </a:solidFill>
                        </a:rPr>
                        <a:t> Rousselle</a:t>
                      </a:r>
                    </a:p>
                    <a:p>
                      <a:pPr algn="ctr"/>
                      <a:r>
                        <a:rPr lang="de-CH" sz="1600" b="0" baseline="0" dirty="0" smtClean="0">
                          <a:solidFill>
                            <a:schemeClr val="tx1"/>
                          </a:solidFill>
                        </a:rPr>
                        <a:t>Disney Research</a:t>
                      </a:r>
                      <a:endParaRPr lang="de-CH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b="0" dirty="0" smtClean="0">
                          <a:solidFill>
                            <a:schemeClr val="tx1"/>
                          </a:solidFill>
                        </a:rPr>
                        <a:t>P. Sen</a:t>
                      </a:r>
                    </a:p>
                    <a:p>
                      <a:pPr algn="ctr"/>
                      <a:r>
                        <a:rPr lang="de-CH" sz="1600" b="0" dirty="0" smtClean="0">
                          <a:solidFill>
                            <a:schemeClr val="tx1"/>
                          </a:solidFill>
                        </a:rPr>
                        <a:t>UC Santa Barbara</a:t>
                      </a:r>
                      <a:endParaRPr lang="de-CH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b="1" dirty="0" smtClean="0">
                          <a:solidFill>
                            <a:schemeClr val="tx1"/>
                          </a:solidFill>
                        </a:rPr>
                        <a:t>C. Soler</a:t>
                      </a:r>
                    </a:p>
                    <a:p>
                      <a:pPr algn="ctr"/>
                      <a:r>
                        <a:rPr lang="de-CH" sz="1600" b="0" dirty="0" smtClean="0">
                          <a:solidFill>
                            <a:schemeClr val="tx1"/>
                          </a:solidFill>
                        </a:rPr>
                        <a:t>INRIA</a:t>
                      </a:r>
                      <a:endParaRPr lang="de-CH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b="0" dirty="0" smtClean="0">
                          <a:solidFill>
                            <a:schemeClr val="tx1"/>
                          </a:solidFill>
                        </a:rPr>
                        <a:t>S.-E. Yoon</a:t>
                      </a:r>
                    </a:p>
                    <a:p>
                      <a:pPr algn="ctr"/>
                      <a:r>
                        <a:rPr lang="de-CH" sz="1600" b="0" dirty="0" smtClean="0">
                          <a:solidFill>
                            <a:schemeClr val="tx1"/>
                          </a:solidFill>
                        </a:rPr>
                        <a:t>KAIST</a:t>
                      </a:r>
                      <a:endParaRPr lang="de-CH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13108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9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1196752"/>
            <a:ext cx="4267200" cy="51355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Rousselle et al. 2013, </a:t>
            </a:r>
            <a:r>
              <a:rPr lang="en-US" dirty="0" smtClean="0"/>
              <a:t>57s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6808" y="1196752"/>
            <a:ext cx="4267200" cy="5181600"/>
          </a:xfrm>
          <a:ln w="19050">
            <a:noFill/>
          </a:ln>
        </p:spPr>
        <p:txBody>
          <a:bodyPr/>
          <a:lstStyle/>
          <a:p>
            <a:pPr algn="ctr">
              <a:buNone/>
            </a:pPr>
            <a:r>
              <a:rPr lang="en-US" dirty="0" smtClean="0"/>
              <a:t>Path tracing, </a:t>
            </a:r>
            <a:r>
              <a:rPr lang="en-US" dirty="0" smtClean="0"/>
              <a:t>55s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Recent advances</a:t>
            </a:r>
            <a:endParaRPr lang="en-US" dirty="0"/>
          </a:p>
        </p:txBody>
      </p:sp>
      <p:pic>
        <p:nvPicPr>
          <p:cNvPr id="16" name="Picture 8" descr="Z:\home\rousselle\Documents\papers\drz_talk\images\results_sanmiguel20_our_cro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4504" y="1730152"/>
            <a:ext cx="3813048" cy="3813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2" descr="Z:\home\rousselle\Documents\papers\drz_talk\images\results_sanmiguel20_low_equaltime_cro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408" y="1730152"/>
            <a:ext cx="3813048" cy="3813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101C-5B0B-4805-84B9-5AA8CF39AF51}" type="slidenum">
              <a:rPr lang="en-US" smtClean="0"/>
              <a:pPr/>
              <a:t>10</a:t>
            </a:fld>
            <a:r>
              <a:rPr lang="en-US" smtClean="0"/>
              <a:t>/73</a:t>
            </a:r>
            <a:endParaRPr lang="en-US" dirty="0"/>
          </a:p>
        </p:txBody>
      </p:sp>
    </p:spTree>
  </p:cSld>
  <p:clrMapOvr>
    <a:masterClrMapping/>
  </p:clrMapOvr>
  <p:transition advTm="14679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2348880"/>
            <a:ext cx="8429625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Adaptive sampling and reconstruction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8136904" cy="4351338"/>
          </a:xfrm>
        </p:spPr>
        <p:txBody>
          <a:bodyPr>
            <a:normAutofit/>
          </a:bodyPr>
          <a:lstStyle/>
          <a:p>
            <a:r>
              <a:rPr lang="de-CH" sz="3200" dirty="0" smtClean="0"/>
              <a:t>Locally analyze error (variance)</a:t>
            </a:r>
          </a:p>
          <a:p>
            <a:endParaRPr lang="de-CH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de-CH" sz="3200" dirty="0" smtClean="0"/>
              <a:t>Adapt sampling density to error</a:t>
            </a:r>
          </a:p>
          <a:p>
            <a:pPr marL="514350" indent="-514350">
              <a:buFont typeface="+mj-lt"/>
              <a:buAutoNum type="arabicPeriod"/>
            </a:pPr>
            <a:r>
              <a:rPr lang="de-CH" sz="3200" dirty="0" smtClean="0"/>
              <a:t>Reconstruct image by aggregating data over several pixels</a:t>
            </a:r>
            <a:endParaRPr lang="de-CH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821684" y="1268760"/>
            <a:ext cx="3926780" cy="439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tangle 6"/>
          <p:cNvSpPr/>
          <p:nvPr/>
        </p:nvSpPr>
        <p:spPr>
          <a:xfrm>
            <a:off x="357188" y="1268760"/>
            <a:ext cx="3926780" cy="439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Outline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6642" y="1957982"/>
            <a:ext cx="3886200" cy="4063306"/>
          </a:xfrm>
        </p:spPr>
        <p:txBody>
          <a:bodyPr/>
          <a:lstStyle/>
          <a:p>
            <a:r>
              <a:rPr lang="de-CH" b="1" dirty="0" smtClean="0"/>
              <a:t>Analyze light transport equations</a:t>
            </a:r>
            <a:r>
              <a:rPr lang="de-CH" dirty="0" smtClean="0"/>
              <a:t>  around individual samples</a:t>
            </a:r>
          </a:p>
          <a:p>
            <a:r>
              <a:rPr lang="de-CH" dirty="0" smtClean="0"/>
              <a:t>Estimate sampling rates, reconstruction filters </a:t>
            </a:r>
            <a:r>
              <a:rPr lang="de-CH" b="1" dirty="0" smtClean="0"/>
              <a:t>based on analysis</a:t>
            </a:r>
            <a:endParaRPr lang="de-CH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2264" y="1957982"/>
            <a:ext cx="3886200" cy="4063306"/>
          </a:xfrm>
        </p:spPr>
        <p:txBody>
          <a:bodyPr/>
          <a:lstStyle/>
          <a:p>
            <a:r>
              <a:rPr lang="de-CH" b="1" dirty="0" smtClean="0"/>
              <a:t>Ignorant</a:t>
            </a:r>
            <a:r>
              <a:rPr lang="de-CH" dirty="0" smtClean="0"/>
              <a:t> of light transport effects</a:t>
            </a:r>
          </a:p>
          <a:p>
            <a:r>
              <a:rPr lang="de-CH" dirty="0" smtClean="0"/>
              <a:t>Estimate sampling rates, reconstruction based on </a:t>
            </a:r>
            <a:r>
              <a:rPr lang="de-CH" b="1" dirty="0" smtClean="0"/>
              <a:t>empirical statistics from sets of acquired samples</a:t>
            </a:r>
          </a:p>
          <a:p>
            <a:endParaRPr lang="de-CH" dirty="0"/>
          </a:p>
        </p:txBody>
      </p:sp>
      <p:sp>
        <p:nvSpPr>
          <p:cNvPr id="5" name="TextBox 4"/>
          <p:cNvSpPr txBox="1"/>
          <p:nvPr/>
        </p:nvSpPr>
        <p:spPr>
          <a:xfrm>
            <a:off x="556642" y="1340768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 smtClean="0">
                <a:latin typeface="+mj-lt"/>
              </a:rPr>
              <a:t>A priori</a:t>
            </a:r>
            <a:endParaRPr lang="de-CH" sz="32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49130" y="1340768"/>
            <a:ext cx="2070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 smtClean="0">
                <a:latin typeface="+mj-lt"/>
              </a:rPr>
              <a:t>A posteriori</a:t>
            </a:r>
            <a:endParaRPr lang="de-CH" sz="3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21684" y="1268760"/>
            <a:ext cx="3926780" cy="439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tangle 7"/>
          <p:cNvSpPr/>
          <p:nvPr/>
        </p:nvSpPr>
        <p:spPr>
          <a:xfrm>
            <a:off x="357188" y="1268760"/>
            <a:ext cx="3926780" cy="439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Outline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6642" y="1957982"/>
            <a:ext cx="3886200" cy="4063306"/>
          </a:xfrm>
        </p:spPr>
        <p:txBody>
          <a:bodyPr/>
          <a:lstStyle/>
          <a:p>
            <a:r>
              <a:rPr lang="de-CH" dirty="0" smtClean="0"/>
              <a:t>Frequency analysis (Cyril)</a:t>
            </a:r>
          </a:p>
          <a:p>
            <a:r>
              <a:rPr lang="de-CH" dirty="0" smtClean="0"/>
              <a:t>Light field structure (Matthias)</a:t>
            </a:r>
          </a:p>
          <a:p>
            <a:r>
              <a:rPr lang="de-CH" dirty="0" smtClean="0"/>
              <a:t>Derivatives</a:t>
            </a:r>
            <a:br>
              <a:rPr lang="de-CH" dirty="0" smtClean="0"/>
            </a:br>
            <a:r>
              <a:rPr lang="de-CH" dirty="0" smtClean="0"/>
              <a:t>(Wojciech)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2264" y="1957982"/>
            <a:ext cx="3886200" cy="4063306"/>
          </a:xfrm>
        </p:spPr>
        <p:txBody>
          <a:bodyPr/>
          <a:lstStyle/>
          <a:p>
            <a:r>
              <a:rPr lang="de-CH" dirty="0" smtClean="0"/>
              <a:t>Fabrice</a:t>
            </a:r>
            <a:endParaRPr lang="de-CH" dirty="0"/>
          </a:p>
        </p:txBody>
      </p:sp>
      <p:sp>
        <p:nvSpPr>
          <p:cNvPr id="5" name="TextBox 4"/>
          <p:cNvSpPr txBox="1"/>
          <p:nvPr/>
        </p:nvSpPr>
        <p:spPr>
          <a:xfrm>
            <a:off x="556642" y="1340768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 smtClean="0">
                <a:latin typeface="+mj-lt"/>
              </a:rPr>
              <a:t>A priori</a:t>
            </a:r>
            <a:endParaRPr lang="de-CH" sz="32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49130" y="1340768"/>
            <a:ext cx="2070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 smtClean="0">
                <a:latin typeface="+mj-lt"/>
              </a:rPr>
              <a:t>A posteriori</a:t>
            </a:r>
            <a:endParaRPr lang="de-CH" sz="3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65126"/>
            <a:ext cx="8429625" cy="749801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642D-6A31-4596-8C22-CC368C1BDF36}" type="slidenum">
              <a:rPr lang="de-CH" smtClean="0"/>
              <a:pPr/>
              <a:t>2</a:t>
            </a:fld>
            <a:endParaRPr lang="de-CH" dirty="0"/>
          </a:p>
        </p:txBody>
      </p:sp>
      <p:pic>
        <p:nvPicPr>
          <p:cNvPr id="22" name="Picture 1" descr="Z:\home\rousselle\Documents\papers\drz_talk\images\intro_re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7096" y="1739839"/>
            <a:ext cx="3534232" cy="2592000"/>
          </a:xfrm>
          <a:prstGeom prst="rect">
            <a:avLst/>
          </a:prstGeom>
          <a:ln>
            <a:noFill/>
          </a:ln>
          <a:effectLst>
            <a:outerShdw blurRad="1016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357188" y="1825625"/>
            <a:ext cx="8429625" cy="4184650"/>
          </a:xfrm>
        </p:spPr>
        <p:txBody>
          <a:bodyPr/>
          <a:lstStyle/>
          <a:p>
            <a:r>
              <a:rPr lang="en-US" dirty="0" smtClean="0"/>
              <a:t>Monte Carlo path tracing</a:t>
            </a:r>
          </a:p>
          <a:p>
            <a:pPr lvl="1"/>
            <a:r>
              <a:rPr lang="en-US" dirty="0" smtClean="0"/>
              <a:t>Physically based</a:t>
            </a:r>
          </a:p>
          <a:p>
            <a:pPr lvl="1"/>
            <a:r>
              <a:rPr lang="en-US" dirty="0" smtClean="0"/>
              <a:t>Very general</a:t>
            </a:r>
          </a:p>
          <a:p>
            <a:pPr lvl="1"/>
            <a:r>
              <a:rPr lang="en-US" dirty="0" smtClean="0"/>
              <a:t>Guaranteed convergence</a:t>
            </a:r>
            <a:br>
              <a:rPr lang="en-US" dirty="0" smtClean="0"/>
            </a:br>
            <a:r>
              <a:rPr lang="en-US" dirty="0" smtClean="0"/>
              <a:t>(except pathological cases)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Noise, slow convergence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159826" y="1315137"/>
            <a:ext cx="35097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32000 samples per pixel, 12h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288238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65126"/>
            <a:ext cx="8429625" cy="749801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642D-6A31-4596-8C22-CC368C1BDF36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357188" y="1825625"/>
            <a:ext cx="8429625" cy="4184650"/>
          </a:xfrm>
        </p:spPr>
        <p:txBody>
          <a:bodyPr/>
          <a:lstStyle/>
          <a:p>
            <a:r>
              <a:rPr lang="en-US" dirty="0" smtClean="0"/>
              <a:t>Monte Carlo path tracing</a:t>
            </a:r>
          </a:p>
          <a:p>
            <a:pPr lvl="1"/>
            <a:r>
              <a:rPr lang="en-US" dirty="0" smtClean="0"/>
              <a:t>Physically based</a:t>
            </a:r>
          </a:p>
          <a:p>
            <a:pPr lvl="1"/>
            <a:r>
              <a:rPr lang="en-US" dirty="0" smtClean="0"/>
              <a:t>Very general</a:t>
            </a:r>
          </a:p>
          <a:p>
            <a:pPr lvl="1"/>
            <a:r>
              <a:rPr lang="en-US" dirty="0" smtClean="0"/>
              <a:t>Guaranteed convergence</a:t>
            </a:r>
            <a:br>
              <a:rPr lang="en-US" dirty="0" smtClean="0"/>
            </a:br>
            <a:r>
              <a:rPr lang="en-US" dirty="0" smtClean="0"/>
              <a:t>(except pathological cases)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Noise, slow convergence</a:t>
            </a:r>
            <a:endParaRPr lang="en-US" dirty="0"/>
          </a:p>
        </p:txBody>
      </p:sp>
      <p:pic>
        <p:nvPicPr>
          <p:cNvPr id="6" name="Picture 16" descr="Z:\home\rousselle\Documents\papers\drz_talk\images\intro_05_zoom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9720" y="4429232"/>
            <a:ext cx="1692000" cy="1692000"/>
          </a:xfrm>
          <a:prstGeom prst="rect">
            <a:avLst/>
          </a:prstGeom>
          <a:ln>
            <a:noFill/>
          </a:ln>
          <a:effectLst>
            <a:outerShdw blurRad="1016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17" descr="Z:\home\rousselle\Documents\papers\drz_talk\images\intro_05_zoom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6736" y="4429232"/>
            <a:ext cx="1692000" cy="1692000"/>
          </a:xfrm>
          <a:prstGeom prst="rect">
            <a:avLst/>
          </a:prstGeom>
          <a:ln>
            <a:noFill/>
          </a:ln>
          <a:effectLst>
            <a:outerShdw blurRad="1016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15" descr="Z:\home\rousselle\Documents\papers\drz_talk\images\intro_05.pn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7096" y="1739839"/>
            <a:ext cx="3535200" cy="2592000"/>
          </a:xfrm>
          <a:prstGeom prst="rect">
            <a:avLst/>
          </a:prstGeom>
          <a:ln>
            <a:noFill/>
          </a:ln>
          <a:effectLst>
            <a:outerShdw blurRad="1016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392259" y="1308952"/>
            <a:ext cx="30448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32 samples per pixel, 42s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267167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65126"/>
            <a:ext cx="8429625" cy="7498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– curse of dimensionality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825625"/>
            <a:ext cx="8429625" cy="41846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WenQuanYi Micro Hei" charset="0"/>
                <a:cs typeface="WenQuanYi Micro Hei" charset="0"/>
              </a:rPr>
              <a:t>→ Anti-aliasing – 2D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642D-6A31-4596-8C22-CC368C1BDF36}" type="slidenum">
              <a:rPr lang="de-CH" smtClean="0"/>
              <a:pPr/>
              <a:t>4</a:t>
            </a:fld>
            <a:endParaRPr lang="de-CH" dirty="0"/>
          </a:p>
        </p:txBody>
      </p:sp>
      <p:pic>
        <p:nvPicPr>
          <p:cNvPr id="23" name="Picture 4" descr="Z:\home\rousselle\Documents\papers\drz_talk\images\intro_01_zoom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6736" y="4429232"/>
            <a:ext cx="1691640" cy="1691640"/>
          </a:xfrm>
          <a:prstGeom prst="rect">
            <a:avLst/>
          </a:prstGeom>
          <a:ln>
            <a:noFill/>
          </a:ln>
          <a:effectLst>
            <a:outerShdw blurRad="1016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icture 5" descr="Z:\home\rousselle\Documents\papers\drz_talk\images\intro_01_zoom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9720" y="4429232"/>
            <a:ext cx="1691640" cy="1691640"/>
          </a:xfrm>
          <a:prstGeom prst="rect">
            <a:avLst/>
          </a:prstGeom>
          <a:ln>
            <a:noFill/>
          </a:ln>
          <a:effectLst>
            <a:outerShdw blurRad="1016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3" descr="Z:\home\rousselle\Documents\papers\drz_talk\images\intro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7096" y="1736812"/>
            <a:ext cx="3534624" cy="2592288"/>
          </a:xfrm>
          <a:prstGeom prst="rect">
            <a:avLst/>
          </a:prstGeom>
          <a:ln>
            <a:noFill/>
          </a:ln>
          <a:effectLst>
            <a:outerShdw blurRad="1016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6751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65126"/>
            <a:ext cx="8429625" cy="7498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– curse of dimensionality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825625"/>
            <a:ext cx="8429625" cy="41846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WenQuanYi Micro Hei" charset="0"/>
                <a:cs typeface="WenQuanYi Micro Hei" charset="0"/>
              </a:rPr>
              <a:t>→ Anti-aliasing – 2D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WenQuanYi Micro Hei" charset="0"/>
                <a:cs typeface="WenQuanYi Micro Hei" charset="0"/>
              </a:rPr>
              <a:t>→ Area-lighting – 2D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642D-6A31-4596-8C22-CC368C1BDF36}" type="slidenum">
              <a:rPr lang="de-CH" smtClean="0"/>
              <a:pPr/>
              <a:t>5</a:t>
            </a:fld>
            <a:endParaRPr lang="de-CH" dirty="0"/>
          </a:p>
        </p:txBody>
      </p:sp>
      <p:pic>
        <p:nvPicPr>
          <p:cNvPr id="20" name="Picture 6" descr="Z:\home\rousselle\Documents\papers\drz_talk\images\intro_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6520" y="1736812"/>
            <a:ext cx="3535200" cy="2592000"/>
          </a:xfrm>
          <a:prstGeom prst="rect">
            <a:avLst/>
          </a:prstGeom>
          <a:ln>
            <a:noFill/>
          </a:ln>
          <a:effectLst>
            <a:outerShdw blurRad="1016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7" descr="Z:\home\rousselle\Documents\papers\drz_talk\images\intro_02_zoom1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6376" y="4428872"/>
            <a:ext cx="1692000" cy="1692000"/>
          </a:xfrm>
          <a:prstGeom prst="rect">
            <a:avLst/>
          </a:prstGeom>
          <a:ln>
            <a:noFill/>
          </a:ln>
          <a:effectLst>
            <a:outerShdw blurRad="1016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8" descr="Z:\home\rousselle\Documents\papers\drz_talk\images\intro_02_zoom2.pn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9360" y="4428872"/>
            <a:ext cx="1692000" cy="1692000"/>
          </a:xfrm>
          <a:prstGeom prst="rect">
            <a:avLst/>
          </a:prstGeom>
          <a:ln>
            <a:noFill/>
          </a:ln>
          <a:effectLst>
            <a:outerShdw blurRad="1016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8777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65126"/>
            <a:ext cx="8429625" cy="7498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– curse of dimensionality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825625"/>
            <a:ext cx="8429625" cy="41846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WenQuanYi Micro Hei" charset="0"/>
                <a:cs typeface="WenQuanYi Micro Hei" charset="0"/>
              </a:rPr>
              <a:t>→ Anti-aliasing – 2D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WenQuanYi Micro Hei" charset="0"/>
                <a:cs typeface="WenQuanYi Micro Hei" charset="0"/>
              </a:rPr>
              <a:t>→ Area-lighting – 2D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WenQuanYi Micro Hei" charset="0"/>
                <a:cs typeface="WenQuanYi Micro Hei" charset="0"/>
              </a:rPr>
              <a:t>→ Single-bounce indirect</a:t>
            </a:r>
            <a:br>
              <a:rPr lang="en-US" dirty="0" smtClean="0">
                <a:solidFill>
                  <a:srgbClr val="000000"/>
                </a:solidFill>
                <a:latin typeface="Calibri" pitchFamily="34" charset="0"/>
                <a:ea typeface="WenQuanYi Micro Hei" charset="0"/>
                <a:cs typeface="WenQuanYi Micro Hei" charset="0"/>
              </a:rPr>
            </a:b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WenQuanYi Micro Hei" charset="0"/>
                <a:cs typeface="WenQuanYi Micro Hei" charset="0"/>
              </a:rPr>
              <a:t>     illumination – 2D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642D-6A31-4596-8C22-CC368C1BDF36}" type="slidenum">
              <a:rPr lang="de-CH" smtClean="0"/>
              <a:pPr/>
              <a:t>6</a:t>
            </a:fld>
            <a:endParaRPr lang="de-CH" dirty="0"/>
          </a:p>
        </p:txBody>
      </p:sp>
      <p:pic>
        <p:nvPicPr>
          <p:cNvPr id="14" name="Picture 9" descr="Z:\home\rousselle\Documents\papers\drz_talk\images\intro_03.pn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6520" y="1736812"/>
            <a:ext cx="3535200" cy="2592000"/>
          </a:xfrm>
          <a:prstGeom prst="rect">
            <a:avLst/>
          </a:prstGeom>
          <a:ln>
            <a:noFill/>
          </a:ln>
          <a:effectLst>
            <a:outerShdw blurRad="1016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0" descr="Z:\home\rousselle\Documents\papers\drz_talk\images\intro_03_zoom1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6376" y="4428872"/>
            <a:ext cx="1692000" cy="1692000"/>
          </a:xfrm>
          <a:prstGeom prst="rect">
            <a:avLst/>
          </a:prstGeom>
          <a:ln>
            <a:noFill/>
          </a:ln>
          <a:effectLst>
            <a:outerShdw blurRad="1016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1" descr="Z:\home\rousselle\Documents\papers\drz_talk\images\intro_03_zoom2.pn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9360" y="4428872"/>
            <a:ext cx="1692000" cy="1692000"/>
          </a:xfrm>
          <a:prstGeom prst="rect">
            <a:avLst/>
          </a:prstGeom>
          <a:ln>
            <a:noFill/>
          </a:ln>
          <a:effectLst>
            <a:outerShdw blurRad="1016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3967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65126"/>
            <a:ext cx="8429625" cy="7498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– curse of dimensionality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825625"/>
            <a:ext cx="8429625" cy="41846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WenQuanYi Micro Hei" charset="0"/>
                <a:cs typeface="WenQuanYi Micro Hei" charset="0"/>
              </a:rPr>
              <a:t>→ Anti-aliasing – 2D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WenQuanYi Micro Hei" charset="0"/>
                <a:cs typeface="WenQuanYi Micro Hei" charset="0"/>
              </a:rPr>
              <a:t>→ Area-lighting – 2D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WenQuanYi Micro Hei" charset="0"/>
                <a:cs typeface="WenQuanYi Micro Hei" charset="0"/>
              </a:rPr>
              <a:t>→ Single-bounce indirect</a:t>
            </a:r>
            <a:br>
              <a:rPr lang="en-US" dirty="0" smtClean="0">
                <a:solidFill>
                  <a:srgbClr val="000000"/>
                </a:solidFill>
                <a:latin typeface="Calibri" pitchFamily="34" charset="0"/>
                <a:ea typeface="WenQuanYi Micro Hei" charset="0"/>
                <a:cs typeface="WenQuanYi Micro Hei" charset="0"/>
              </a:rPr>
            </a:b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WenQuanYi Micro Hei" charset="0"/>
                <a:cs typeface="WenQuanYi Micro Hei" charset="0"/>
              </a:rPr>
              <a:t>     illumination – 2D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WenQuanYi Micro Hei" charset="0"/>
                <a:cs typeface="WenQuanYi Micro Hei" charset="0"/>
              </a:rPr>
              <a:t>→ Depth-of-field – 2D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642D-6A31-4596-8C22-CC368C1BDF36}" type="slidenum">
              <a:rPr lang="de-CH" smtClean="0"/>
              <a:pPr/>
              <a:t>7</a:t>
            </a:fld>
            <a:endParaRPr lang="de-CH" dirty="0"/>
          </a:p>
        </p:txBody>
      </p:sp>
      <p:pic>
        <p:nvPicPr>
          <p:cNvPr id="11" name="Picture 12" descr="Z:\home\rousselle\Documents\papers\drz_talk\images\intro_04.pn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6520" y="1736812"/>
            <a:ext cx="3535200" cy="2592000"/>
          </a:xfrm>
          <a:prstGeom prst="rect">
            <a:avLst/>
          </a:prstGeom>
          <a:ln>
            <a:noFill/>
          </a:ln>
          <a:effectLst>
            <a:outerShdw blurRad="1016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3" descr="Z:\home\rousselle\Documents\papers\drz_talk\images\intro_04_zoom1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6376" y="4428872"/>
            <a:ext cx="1692000" cy="1692000"/>
          </a:xfrm>
          <a:prstGeom prst="rect">
            <a:avLst/>
          </a:prstGeom>
          <a:ln>
            <a:noFill/>
          </a:ln>
          <a:effectLst>
            <a:outerShdw blurRad="1016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4" descr="Z:\home\rousselle\Documents\papers\drz_talk\images\intro_04_zoom2.pn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9360" y="4428872"/>
            <a:ext cx="1692000" cy="1692000"/>
          </a:xfrm>
          <a:prstGeom prst="rect">
            <a:avLst/>
          </a:prstGeom>
          <a:ln>
            <a:noFill/>
          </a:ln>
          <a:effectLst>
            <a:outerShdw blurRad="1016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2736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65126"/>
            <a:ext cx="8429625" cy="7498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– curse of dimensionality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825625"/>
            <a:ext cx="8429625" cy="41846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WenQuanYi Micro Hei" charset="0"/>
                <a:cs typeface="WenQuanYi Micro Hei" charset="0"/>
              </a:rPr>
              <a:t>→ Anti-aliasing – 2D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WenQuanYi Micro Hei" charset="0"/>
                <a:cs typeface="WenQuanYi Micro Hei" charset="0"/>
              </a:rPr>
              <a:t>→ Area-lighting – 2D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WenQuanYi Micro Hei" charset="0"/>
                <a:cs typeface="WenQuanYi Micro Hei" charset="0"/>
              </a:rPr>
              <a:t>→ Single-bounce indirect</a:t>
            </a:r>
            <a:br>
              <a:rPr lang="en-US" dirty="0" smtClean="0">
                <a:solidFill>
                  <a:srgbClr val="000000"/>
                </a:solidFill>
                <a:latin typeface="Calibri" pitchFamily="34" charset="0"/>
                <a:ea typeface="WenQuanYi Micro Hei" charset="0"/>
                <a:cs typeface="WenQuanYi Micro Hei" charset="0"/>
              </a:rPr>
            </a:b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WenQuanYi Micro Hei" charset="0"/>
                <a:cs typeface="WenQuanYi Micro Hei" charset="0"/>
              </a:rPr>
              <a:t>     illumination – 2D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WenQuanYi Micro Hei" charset="0"/>
                <a:cs typeface="WenQuanYi Micro Hei" charset="0"/>
              </a:rPr>
              <a:t>→ Depth-of-field – 2D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WenQuanYi Micro Hei" charset="0"/>
                <a:cs typeface="WenQuanYi Micro Hei" charset="0"/>
              </a:rPr>
              <a:t>→ Single-scattering</a:t>
            </a:r>
            <a:br>
              <a:rPr lang="en-US" dirty="0" smtClean="0">
                <a:solidFill>
                  <a:srgbClr val="000000"/>
                </a:solidFill>
                <a:latin typeface="Calibri" pitchFamily="34" charset="0"/>
                <a:ea typeface="WenQuanYi Micro Hei" charset="0"/>
                <a:cs typeface="WenQuanYi Micro Hei" charset="0"/>
              </a:rPr>
            </a:b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WenQuanYi Micro Hei" charset="0"/>
                <a:cs typeface="WenQuanYi Micro Hei" charset="0"/>
              </a:rPr>
              <a:t>     participating media – 1D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642D-6A31-4596-8C22-CC368C1BDF36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124462" y="5208050"/>
            <a:ext cx="1825062" cy="724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80823" rIns="81639" bIns="40820" anchor="ctr" anchorCtr="0"/>
          <a:lstStyle/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en-US" sz="4500" b="1" dirty="0">
                <a:solidFill>
                  <a:srgbClr val="000000"/>
                </a:solidFill>
                <a:latin typeface="Calibri" pitchFamily="34" charset="0"/>
                <a:ea typeface="WenQuanYi Micro Hei" charset="0"/>
                <a:cs typeface="WenQuanYi Micro Hei" charset="0"/>
              </a:rPr>
              <a:t>Total: </a:t>
            </a:r>
            <a:r>
              <a:rPr lang="en-US" sz="4500" b="1" dirty="0" smtClean="0">
                <a:solidFill>
                  <a:srgbClr val="000000"/>
                </a:solidFill>
                <a:latin typeface="Calibri" pitchFamily="34" charset="0"/>
                <a:ea typeface="WenQuanYi Micro Hei" charset="0"/>
                <a:cs typeface="WenQuanYi Micro Hei" charset="0"/>
              </a:rPr>
              <a:t>9D</a:t>
            </a:r>
            <a:endParaRPr lang="en-US" sz="4500" b="1" dirty="0">
              <a:solidFill>
                <a:srgbClr val="000000"/>
              </a:solidFill>
              <a:latin typeface="Calibri" pitchFamily="34" charset="0"/>
              <a:ea typeface="WenQuanYi Micro Hei" charset="0"/>
              <a:cs typeface="WenQuanYi Micro Hei" charset="0"/>
            </a:endParaRPr>
          </a:p>
        </p:txBody>
      </p:sp>
      <p:pic>
        <p:nvPicPr>
          <p:cNvPr id="11" name="Picture 15" descr="Z:\home\rousselle\Documents\papers\drz_talk\images\intro_05.pn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6520" y="1736812"/>
            <a:ext cx="3535200" cy="2592000"/>
          </a:xfrm>
          <a:prstGeom prst="rect">
            <a:avLst/>
          </a:prstGeom>
          <a:ln>
            <a:noFill/>
          </a:ln>
          <a:effectLst>
            <a:outerShdw blurRad="1016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6" descr="Z:\home\rousselle\Documents\papers\drz_talk\images\intro_05_zoom2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9360" y="4428872"/>
            <a:ext cx="1692000" cy="1692000"/>
          </a:xfrm>
          <a:prstGeom prst="rect">
            <a:avLst/>
          </a:prstGeom>
          <a:ln>
            <a:noFill/>
          </a:ln>
          <a:effectLst>
            <a:outerShdw blurRad="1016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7" descr="Z:\home\rousselle\Documents\papers\drz_talk\images\intro_05_zoom1.pn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6376" y="4428872"/>
            <a:ext cx="1692000" cy="1692000"/>
          </a:xfrm>
          <a:prstGeom prst="rect">
            <a:avLst/>
          </a:prstGeom>
          <a:ln>
            <a:noFill/>
          </a:ln>
          <a:effectLst>
            <a:outerShdw blurRad="1016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1399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Early approaches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642D-6A31-4596-8C22-CC368C1BDF36}" type="slidenum">
              <a:rPr lang="de-CH" smtClean="0"/>
              <a:pPr/>
              <a:t>9</a:t>
            </a:fld>
            <a:endParaRPr lang="de-CH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34208"/>
            <a:ext cx="409927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algn="tl" rotWithShape="0">
              <a:prstClr val="black">
                <a:alpha val="70000"/>
              </a:prst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5825" y="2234208"/>
            <a:ext cx="4067175" cy="264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algn="t" rotWithShape="0">
              <a:prstClr val="black">
                <a:alpha val="7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48242" y="1700808"/>
            <a:ext cx="172835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2400" i="0" dirty="0" smtClean="0">
                <a:latin typeface="+mj-lt"/>
              </a:rPr>
              <a:t>Sample map</a:t>
            </a:r>
            <a:endParaRPr lang="de-CH" sz="2400" i="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1700808"/>
            <a:ext cx="190693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2400" i="0" dirty="0" smtClean="0">
                <a:latin typeface="+mj-lt"/>
              </a:rPr>
              <a:t>Output image</a:t>
            </a:r>
            <a:endParaRPr lang="de-CH" sz="2400" i="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85533" y="4901208"/>
            <a:ext cx="161172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i="0" dirty="0" smtClean="0">
                <a:latin typeface="+mj-lt"/>
              </a:rPr>
              <a:t>[Mitchell 1987]</a:t>
            </a:r>
            <a:endParaRPr lang="de-CH" i="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</Words>
  <Application>Microsoft Office PowerPoint</Application>
  <PresentationFormat>On-screen Show (4:3)</PresentationFormat>
  <Paragraphs>93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Recent Advances in Adaptive Sampling and Reconstruction for Monte Carlo Rendering</vt:lpstr>
      <vt:lpstr>Introduction</vt:lpstr>
      <vt:lpstr>Introduction</vt:lpstr>
      <vt:lpstr>Introduction – curse of dimensionality</vt:lpstr>
      <vt:lpstr>Introduction – curse of dimensionality</vt:lpstr>
      <vt:lpstr>Introduction – curse of dimensionality</vt:lpstr>
      <vt:lpstr>Introduction – curse of dimensionality</vt:lpstr>
      <vt:lpstr>Introduction – curse of dimensionality</vt:lpstr>
      <vt:lpstr>Early approaches</vt:lpstr>
      <vt:lpstr>Recent advances</vt:lpstr>
      <vt:lpstr>Adaptive sampling and reconstruction</vt:lpstr>
      <vt:lpstr>Outline</vt:lpstr>
      <vt:lpstr>Outline</vt:lpstr>
    </vt:vector>
  </TitlesOfParts>
  <Company>DRZ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Marra  Alessia</dc:creator>
  <cp:lastModifiedBy>Matthias</cp:lastModifiedBy>
  <cp:revision>510</cp:revision>
  <dcterms:created xsi:type="dcterms:W3CDTF">2015-03-02T13:48:54Z</dcterms:created>
  <dcterms:modified xsi:type="dcterms:W3CDTF">2015-05-04T07:19:21Z</dcterms:modified>
</cp:coreProperties>
</file>