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3" r:id="rId2"/>
    <p:sldId id="289" r:id="rId3"/>
    <p:sldId id="264" r:id="rId4"/>
    <p:sldId id="265" r:id="rId5"/>
    <p:sldId id="266" r:id="rId6"/>
    <p:sldId id="267" r:id="rId7"/>
    <p:sldId id="290" r:id="rId8"/>
    <p:sldId id="291" r:id="rId9"/>
    <p:sldId id="269" r:id="rId10"/>
    <p:sldId id="270" r:id="rId11"/>
    <p:sldId id="274" r:id="rId12"/>
    <p:sldId id="275" r:id="rId13"/>
    <p:sldId id="277" r:id="rId14"/>
    <p:sldId id="278" r:id="rId15"/>
    <p:sldId id="279" r:id="rId16"/>
    <p:sldId id="280" r:id="rId17"/>
    <p:sldId id="282" r:id="rId18"/>
    <p:sldId id="285" r:id="rId19"/>
    <p:sldId id="286" r:id="rId20"/>
    <p:sldId id="284" r:id="rId21"/>
    <p:sldId id="283" r:id="rId22"/>
    <p:sldId id="287" r:id="rId23"/>
    <p:sldId id="293" r:id="rId24"/>
    <p:sldId id="294" r:id="rId25"/>
    <p:sldId id="281" r:id="rId26"/>
    <p:sldId id="292" r:id="rId27"/>
    <p:sldId id="288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D4A"/>
    <a:srgbClr val="EBEBED"/>
    <a:srgbClr val="E2E2E4"/>
    <a:srgbClr val="E3E3E5"/>
    <a:srgbClr val="E4E4E6"/>
    <a:srgbClr val="E6E6E8"/>
    <a:srgbClr val="E8E8EA"/>
    <a:srgbClr val="EEFDDB"/>
    <a:srgbClr val="EBEDED"/>
    <a:srgbClr val="F0574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41" autoAdjust="0"/>
    <p:restoredTop sz="94660" autoAdjust="0"/>
  </p:normalViewPr>
  <p:slideViewPr>
    <p:cSldViewPr snapToObjects="1">
      <p:cViewPr varScale="1">
        <p:scale>
          <a:sx n="91" d="100"/>
          <a:sy n="91" d="100"/>
        </p:scale>
        <p:origin x="-90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42"/>
    </p:cViewPr>
  </p:sorterViewPr>
  <p:notesViewPr>
    <p:cSldViewPr snapToObjects="1">
      <p:cViewPr varScale="1">
        <p:scale>
          <a:sx n="69" d="100"/>
          <a:sy n="69" d="100"/>
        </p:scale>
        <p:origin x="-330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6C6D3-E19D-4DF8-9700-EF35BFA83A8B}" type="datetimeFigureOut">
              <a:rPr lang="de-CH" smtClean="0"/>
              <a:pPr/>
              <a:t>03.05.2015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E3D69-16DA-46CF-BFCD-1A27B9377ED4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18431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806" y="2876550"/>
            <a:ext cx="7672388" cy="16303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806" y="4581525"/>
            <a:ext cx="7672388" cy="15811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32953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1087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18945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80000"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5126"/>
            <a:ext cx="357188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29969439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35730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9" name="Rectangle 8"/>
          <p:cNvSpPr/>
          <p:nvPr userDrawn="1"/>
        </p:nvSpPr>
        <p:spPr>
          <a:xfrm>
            <a:off x="0" y="365126"/>
            <a:ext cx="357188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400115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74650"/>
            <a:ext cx="8432007" cy="74027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11" name="Rectangle 10"/>
          <p:cNvSpPr/>
          <p:nvPr userDrawn="1"/>
        </p:nvSpPr>
        <p:spPr>
          <a:xfrm>
            <a:off x="0" y="365126"/>
            <a:ext cx="357188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3360911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7" name="Rectangle 6"/>
          <p:cNvSpPr/>
          <p:nvPr userDrawn="1"/>
        </p:nvSpPr>
        <p:spPr>
          <a:xfrm>
            <a:off x="0" y="365126"/>
            <a:ext cx="357188" cy="749801"/>
          </a:xfrm>
          <a:prstGeom prst="rect">
            <a:avLst/>
          </a:prstGeom>
          <a:solidFill>
            <a:srgbClr val="F05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1693755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302253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4040909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94233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88" y="365126"/>
            <a:ext cx="8429625" cy="749801"/>
          </a:xfrm>
          <a:prstGeom prst="rect">
            <a:avLst/>
          </a:prstGeom>
        </p:spPr>
        <p:txBody>
          <a:bodyPr vert="horz" lIns="180000" tIns="45720" rIns="18000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88" y="1825625"/>
            <a:ext cx="8429625" cy="4184650"/>
          </a:xfrm>
          <a:prstGeom prst="rect">
            <a:avLst/>
          </a:prstGeom>
        </p:spPr>
        <p:txBody>
          <a:bodyPr vert="horz" lIns="180000" tIns="45720" rIns="18000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3431" y="6356351"/>
            <a:ext cx="3193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43850" y="6356351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F642D-6A31-4596-8C22-CC368C1BDF3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358078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Light Field </a:t>
            </a:r>
            <a:r>
              <a:rPr lang="de-CH" dirty="0" smtClean="0"/>
              <a:t>S</a:t>
            </a:r>
            <a:r>
              <a:rPr lang="de-CH" dirty="0" smtClean="0"/>
              <a:t>tructure Analysis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806" y="4797151"/>
            <a:ext cx="7672388" cy="1365523"/>
          </a:xfrm>
        </p:spPr>
        <p:txBody>
          <a:bodyPr/>
          <a:lstStyle/>
          <a:p>
            <a:r>
              <a:rPr lang="de-CH" dirty="0" smtClean="0"/>
              <a:t>With material courtesy of </a:t>
            </a:r>
            <a:br>
              <a:rPr lang="de-CH" dirty="0" smtClean="0"/>
            </a:br>
            <a:r>
              <a:rPr lang="de-CH" dirty="0" smtClean="0"/>
              <a:t>Jaakko Lehtinen</a:t>
            </a:r>
            <a:endParaRPr lang="de-CH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6780" y="4645661"/>
            <a:ext cx="1471414" cy="221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Naive approach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10</a:t>
            </a:fld>
            <a:endParaRPr lang="de-CH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228" y="1258432"/>
            <a:ext cx="7887220" cy="439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8" name="Left Brace 7"/>
          <p:cNvSpPr/>
          <p:nvPr/>
        </p:nvSpPr>
        <p:spPr>
          <a:xfrm rot="16200000">
            <a:off x="5484590" y="5493717"/>
            <a:ext cx="216024" cy="55108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Box 9"/>
          <p:cNvSpPr txBox="1"/>
          <p:nvPr/>
        </p:nvSpPr>
        <p:spPr>
          <a:xfrm>
            <a:off x="5584562" y="5733256"/>
            <a:ext cx="1723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 smtClean="0">
                <a:latin typeface="+mj-lt"/>
              </a:rPr>
              <a:t>One pixel</a:t>
            </a:r>
            <a:endParaRPr lang="de-CH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Exploiting anisotropy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84784"/>
            <a:ext cx="4249468" cy="452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57189" y="1484783"/>
            <a:ext cx="4142804" cy="4525492"/>
          </a:xfrm>
        </p:spPr>
        <p:txBody>
          <a:bodyPr/>
          <a:lstStyle/>
          <a:p>
            <a:r>
              <a:rPr lang="de-CH" dirty="0" smtClean="0"/>
              <a:t>Input: sparse sampling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Exploiting anisotropy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84784"/>
            <a:ext cx="4249468" cy="452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7189" y="1484783"/>
            <a:ext cx="4142804" cy="4525492"/>
          </a:xfrm>
        </p:spPr>
        <p:txBody>
          <a:bodyPr/>
          <a:lstStyle/>
          <a:p>
            <a:r>
              <a:rPr lang="de-CH" dirty="0" smtClean="0"/>
              <a:t>Input: sparse sampling</a:t>
            </a:r>
          </a:p>
          <a:p>
            <a:r>
              <a:rPr lang="de-CH" dirty="0" smtClean="0"/>
              <a:t>Upsampling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Extrapolation along known slopes</a:t>
            </a:r>
            <a:endParaRPr lang="de-CH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Exploiting anisotropy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6" y="1484783"/>
            <a:ext cx="4249470" cy="452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189" y="1484783"/>
            <a:ext cx="4142804" cy="4525492"/>
          </a:xfrm>
        </p:spPr>
        <p:txBody>
          <a:bodyPr/>
          <a:lstStyle/>
          <a:p>
            <a:r>
              <a:rPr lang="de-CH" dirty="0" smtClean="0"/>
              <a:t>Input: sparse sampling</a:t>
            </a:r>
          </a:p>
          <a:p>
            <a:r>
              <a:rPr lang="de-CH" dirty="0" smtClean="0"/>
              <a:t>Upsampling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Extrapolation along known slopes</a:t>
            </a:r>
          </a:p>
          <a:p>
            <a:r>
              <a:rPr lang="de-CH" dirty="0" smtClean="0"/>
              <a:t>Core challenge: visibility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Exploiting anisotropy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14</a:t>
            </a:fld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7" y="1484782"/>
            <a:ext cx="4249470" cy="452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189" y="1484783"/>
            <a:ext cx="4142804" cy="4525492"/>
          </a:xfrm>
        </p:spPr>
        <p:txBody>
          <a:bodyPr/>
          <a:lstStyle/>
          <a:p>
            <a:r>
              <a:rPr lang="de-CH" dirty="0" smtClean="0"/>
              <a:t>Input: sparse sampling</a:t>
            </a:r>
          </a:p>
          <a:p>
            <a:r>
              <a:rPr lang="de-CH" dirty="0" smtClean="0"/>
              <a:t>Upsampling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Extrapolation along known slopes</a:t>
            </a:r>
          </a:p>
          <a:p>
            <a:r>
              <a:rPr lang="de-CH" dirty="0" smtClean="0"/>
              <a:t>Core challenge: visibility</a:t>
            </a:r>
          </a:p>
          <a:p>
            <a:r>
              <a:rPr lang="de-CH" dirty="0" smtClean="0"/>
              <a:t>Visibility events produce  intersections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Detect by locally triangulating foreground samples</a:t>
            </a:r>
            <a:endParaRPr lang="de-CH" dirty="0">
              <a:latin typeface="+mj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496910" y="4414346"/>
            <a:ext cx="1040524" cy="903890"/>
          </a:xfrm>
          <a:custGeom>
            <a:avLst/>
            <a:gdLst>
              <a:gd name="connsiteX0" fmla="*/ 451944 w 1040524"/>
              <a:gd name="connsiteY0" fmla="*/ 0 h 903890"/>
              <a:gd name="connsiteX1" fmla="*/ 0 w 1040524"/>
              <a:gd name="connsiteY1" fmla="*/ 903890 h 903890"/>
              <a:gd name="connsiteX2" fmla="*/ 1040524 w 1040524"/>
              <a:gd name="connsiteY2" fmla="*/ 241738 h 903890"/>
              <a:gd name="connsiteX3" fmla="*/ 451944 w 1040524"/>
              <a:gd name="connsiteY3" fmla="*/ 0 h 90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524" h="903890">
                <a:moveTo>
                  <a:pt x="451944" y="0"/>
                </a:moveTo>
                <a:lnTo>
                  <a:pt x="0" y="903890"/>
                </a:lnTo>
                <a:lnTo>
                  <a:pt x="1040524" y="241738"/>
                </a:lnTo>
                <a:lnTo>
                  <a:pt x="451944" y="0"/>
                </a:lnTo>
                <a:close/>
              </a:path>
            </a:pathLst>
          </a:custGeom>
          <a:solidFill>
            <a:schemeClr val="accent1">
              <a:alpha val="68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7189" y="1484783"/>
            <a:ext cx="4142804" cy="4525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Summary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15</a:t>
            </a:fld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7" y="1484783"/>
            <a:ext cx="4249470" cy="452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189" y="1484783"/>
            <a:ext cx="4142804" cy="4525492"/>
          </a:xfrm>
        </p:spPr>
        <p:txBody>
          <a:bodyPr/>
          <a:lstStyle/>
          <a:p>
            <a:r>
              <a:rPr lang="de-CH" dirty="0" smtClean="0"/>
              <a:t>Input: sparse sampling</a:t>
            </a:r>
          </a:p>
          <a:p>
            <a:r>
              <a:rPr lang="de-CH" dirty="0" smtClean="0"/>
              <a:t>Upsampling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Extrapolation along known slopes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Resolve visibility</a:t>
            </a:r>
            <a:endParaRPr lang="de-CH" dirty="0" smtClean="0">
              <a:latin typeface="+mj-lt"/>
            </a:endParaRPr>
          </a:p>
          <a:p>
            <a:r>
              <a:rPr lang="de-CH" dirty="0" smtClean="0"/>
              <a:t>For each pixel, usual Monte Carlo integration of upsampled data</a:t>
            </a:r>
            <a:endParaRPr lang="de-CH" dirty="0" smtClean="0"/>
          </a:p>
          <a:p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Results (depth of field, motion blur)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16</a:t>
            </a:fld>
            <a:endParaRPr lang="de-CH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06224"/>
            <a:ext cx="8319269" cy="454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Results (depth of field, motion blur)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17</a:t>
            </a:fld>
            <a:endParaRPr lang="de-CH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06224"/>
            <a:ext cx="8319269" cy="454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Extension to indirect illumination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9" y="1484784"/>
            <a:ext cx="3638748" cy="4184650"/>
          </a:xfrm>
        </p:spPr>
        <p:txBody>
          <a:bodyPr/>
          <a:lstStyle/>
          <a:p>
            <a:r>
              <a:rPr lang="de-CH" b="1" dirty="0" smtClean="0">
                <a:latin typeface="+mn-lt"/>
              </a:rPr>
              <a:t>Challenge</a:t>
            </a:r>
            <a:r>
              <a:rPr lang="de-CH" dirty="0" smtClean="0"/>
              <a:t>: at each pixel, compute incident indirect illumination over hemisphere 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18</a:t>
            </a:fld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6989" y="1484784"/>
            <a:ext cx="4525491" cy="452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Extension to indirect illumination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19</a:t>
            </a:fld>
            <a:endParaRPr lang="de-CH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6989" y="1484784"/>
            <a:ext cx="4525491" cy="452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189" y="1484784"/>
            <a:ext cx="3638748" cy="4184650"/>
          </a:xfrm>
        </p:spPr>
        <p:txBody>
          <a:bodyPr/>
          <a:lstStyle/>
          <a:p>
            <a:r>
              <a:rPr lang="de-CH" b="1" dirty="0" smtClean="0">
                <a:latin typeface="+mn-lt"/>
              </a:rPr>
              <a:t>Challenge</a:t>
            </a:r>
            <a:r>
              <a:rPr lang="de-CH" dirty="0" smtClean="0"/>
              <a:t>: at each pixel, compute incident indirect illumination over hemisphere </a:t>
            </a:r>
          </a:p>
          <a:p>
            <a:r>
              <a:rPr lang="de-CH" b="1" dirty="0" smtClean="0">
                <a:latin typeface="+mn-lt"/>
              </a:rPr>
              <a:t>Key idea</a:t>
            </a:r>
            <a:r>
              <a:rPr lang="de-CH" dirty="0" smtClean="0"/>
              <a:t>: interpolate incident rays from </a:t>
            </a:r>
            <a:r>
              <a:rPr lang="de-CH" b="1" dirty="0" smtClean="0">
                <a:latin typeface="+mn-lt"/>
              </a:rPr>
              <a:t>sparsely sampled, scattered ray segments</a:t>
            </a:r>
            <a:endParaRPr lang="de-CH" b="1" dirty="0">
              <a:latin typeface="+mn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6563" y="5669434"/>
            <a:ext cx="1728193" cy="0"/>
          </a:xfrm>
          <a:prstGeom prst="straightConnector1">
            <a:avLst/>
          </a:prstGeom>
          <a:ln w="63500">
            <a:solidFill>
              <a:srgbClr val="E6BD4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Key observation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Light rays are </a:t>
            </a:r>
            <a:r>
              <a:rPr lang="de-CH" b="1" dirty="0" smtClean="0">
                <a:latin typeface="+mn-lt"/>
              </a:rPr>
              <a:t>highly coherent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Rays originating from same surface point vary smoothly over angle</a:t>
            </a:r>
          </a:p>
          <a:p>
            <a:r>
              <a:rPr lang="de-CH" dirty="0" smtClean="0"/>
              <a:t>Represent light rays in </a:t>
            </a:r>
            <a:r>
              <a:rPr lang="de-CH" b="1" dirty="0" smtClean="0">
                <a:latin typeface="+mn-lt"/>
              </a:rPr>
              <a:t>light field parameterization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Rays correspond to points in a 4D position-direction space</a:t>
            </a:r>
          </a:p>
          <a:p>
            <a:r>
              <a:rPr lang="de-CH" dirty="0" smtClean="0"/>
              <a:t>Exploit coherent, </a:t>
            </a:r>
            <a:r>
              <a:rPr lang="de-CH" b="1" dirty="0" smtClean="0">
                <a:latin typeface="+mn-lt"/>
              </a:rPr>
              <a:t>anisotropic structure of light fields</a:t>
            </a:r>
            <a:endParaRPr lang="de-CH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2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Light field parameterization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9" y="1484784"/>
            <a:ext cx="3854772" cy="4184650"/>
          </a:xfrm>
        </p:spPr>
        <p:txBody>
          <a:bodyPr/>
          <a:lstStyle/>
          <a:p>
            <a:r>
              <a:rPr lang="de-CH" dirty="0" smtClean="0"/>
              <a:t>Represent incident rays using light field parameterization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20</a:t>
            </a:fld>
            <a:endParaRPr lang="de-C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6990" y="1484784"/>
            <a:ext cx="4525490" cy="452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Approach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9" y="1484784"/>
            <a:ext cx="3926780" cy="4184650"/>
          </a:xfrm>
        </p:spPr>
        <p:txBody>
          <a:bodyPr>
            <a:normAutofit lnSpcReduction="10000"/>
          </a:bodyPr>
          <a:lstStyle/>
          <a:p>
            <a:r>
              <a:rPr lang="de-CH" dirty="0" smtClean="0"/>
              <a:t>Input: path tracing with sparse samples</a:t>
            </a:r>
          </a:p>
          <a:p>
            <a:r>
              <a:rPr lang="de-CH" dirty="0" smtClean="0"/>
              <a:t>Store path segments</a:t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for indirect illumination</a:t>
            </a:r>
          </a:p>
          <a:p>
            <a:r>
              <a:rPr lang="de-CH" dirty="0" smtClean="0"/>
              <a:t>Query incident ray </a:t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by interpolating in light-field parameterization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21</a:t>
            </a:fld>
            <a:endParaRPr lang="de-CH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954" y="1484783"/>
            <a:ext cx="4489526" cy="452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 rot="16200000">
            <a:off x="1526644" y="3429000"/>
            <a:ext cx="288032" cy="172819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06563" y="2791438"/>
            <a:ext cx="1728193" cy="0"/>
          </a:xfrm>
          <a:prstGeom prst="straightConnector1">
            <a:avLst/>
          </a:prstGeom>
          <a:ln w="63500">
            <a:solidFill>
              <a:srgbClr val="E6BD4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Interpolation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22</a:t>
            </a:fld>
            <a:endParaRPr lang="de-CH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955" y="1484784"/>
            <a:ext cx="4489526" cy="448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7189" y="1484784"/>
            <a:ext cx="3926780" cy="4184650"/>
          </a:xfrm>
        </p:spPr>
        <p:txBody>
          <a:bodyPr>
            <a:normAutofit lnSpcReduction="10000"/>
          </a:bodyPr>
          <a:lstStyle/>
          <a:p>
            <a:r>
              <a:rPr lang="de-CH" dirty="0" smtClean="0"/>
              <a:t>Reproject input sample rays into light field parameterization at query location</a:t>
            </a:r>
          </a:p>
          <a:p>
            <a:r>
              <a:rPr lang="de-CH" dirty="0" smtClean="0"/>
              <a:t>Interpolate at query ray</a:t>
            </a:r>
          </a:p>
          <a:p>
            <a:pPr>
              <a:buNone/>
            </a:pPr>
            <a:endParaRPr lang="de-CH" dirty="0" smtClean="0"/>
          </a:p>
          <a:p>
            <a:r>
              <a:rPr lang="de-CH" dirty="0" smtClean="0">
                <a:latin typeface="+mj-lt"/>
              </a:rPr>
              <a:t>Challenges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Visibility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Non-diffuse surfaces</a:t>
            </a:r>
            <a:endParaRPr lang="de-CH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 rot="16200000">
            <a:off x="1475656" y="3068960"/>
            <a:ext cx="288032" cy="172819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Visibility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9" y="1484784"/>
            <a:ext cx="3998788" cy="4525491"/>
          </a:xfrm>
        </p:spPr>
        <p:txBody>
          <a:bodyPr/>
          <a:lstStyle/>
          <a:p>
            <a:r>
              <a:rPr lang="de-CH" dirty="0" smtClean="0"/>
              <a:t>Detect occlusions using a coarse point-based scene representation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23</a:t>
            </a:fld>
            <a:endParaRPr lang="de-CH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955" y="1484784"/>
            <a:ext cx="4489525" cy="44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Glossy surfaces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24</a:t>
            </a:fld>
            <a:endParaRPr lang="de-CH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955" y="1484784"/>
            <a:ext cx="4489525" cy="44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7189" y="1484784"/>
            <a:ext cx="3638747" cy="4525491"/>
          </a:xfrm>
        </p:spPr>
        <p:txBody>
          <a:bodyPr/>
          <a:lstStyle/>
          <a:p>
            <a:r>
              <a:rPr lang="de-CH" dirty="0" smtClean="0"/>
              <a:t>Store glossy BRDF lobe</a:t>
            </a:r>
          </a:p>
          <a:p>
            <a:r>
              <a:rPr lang="de-CH" dirty="0" smtClean="0"/>
              <a:t>Use as weight when extrapolating sample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Results: diffuse indirect illumination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25</a:t>
            </a:fld>
            <a:endParaRPr lang="de-CH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14927"/>
            <a:ext cx="1310855" cy="465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1114927"/>
            <a:ext cx="1310855" cy="465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1425" y="1114927"/>
            <a:ext cx="1310855" cy="465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14927"/>
            <a:ext cx="3240360" cy="467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103934" y="5733256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+mj-lt"/>
              </a:rPr>
              <a:t>Input 8spp</a:t>
            </a:r>
            <a:endParaRPr lang="de-CH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3784" y="5733256"/>
            <a:ext cx="140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+mj-lt"/>
              </a:rPr>
              <a:t>PBRT 512spp</a:t>
            </a:r>
            <a:endParaRPr lang="de-CH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294" y="5733256"/>
            <a:ext cx="159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+mj-lt"/>
              </a:rPr>
              <a:t>Reconstruction</a:t>
            </a:r>
            <a:endParaRPr lang="de-CH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Results: ambient occlusion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26</a:t>
            </a:fld>
            <a:endParaRPr lang="de-CH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556793"/>
            <a:ext cx="419108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1398" y="1556793"/>
            <a:ext cx="419108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91680" y="5445224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 smtClean="0">
                <a:latin typeface="+mj-lt"/>
              </a:rPr>
              <a:t>Input 4spp</a:t>
            </a:r>
            <a:endParaRPr lang="de-CH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2" y="5445224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 smtClean="0">
                <a:latin typeface="+mj-lt"/>
              </a:rPr>
              <a:t>Reconstruction</a:t>
            </a:r>
            <a:endParaRPr lang="de-CH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Conclusions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548606"/>
            <a:ext cx="8429625" cy="4184650"/>
          </a:xfrm>
        </p:spPr>
        <p:txBody>
          <a:bodyPr>
            <a:normAutofit lnSpcReduction="10000"/>
          </a:bodyPr>
          <a:lstStyle/>
          <a:p>
            <a:r>
              <a:rPr lang="de-CH" dirty="0" smtClean="0"/>
              <a:t>Light field parameterization reveals anisotropic structure of incident light</a:t>
            </a:r>
          </a:p>
          <a:p>
            <a:r>
              <a:rPr lang="de-CH" dirty="0" smtClean="0"/>
              <a:t>Convenient representation for upsampling and interpolation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Easy to preserve light field structure</a:t>
            </a:r>
          </a:p>
          <a:p>
            <a:r>
              <a:rPr lang="de-CH" dirty="0" smtClean="0"/>
              <a:t>Good results from very sparse input</a:t>
            </a:r>
          </a:p>
          <a:p>
            <a:r>
              <a:rPr lang="de-CH" dirty="0" smtClean="0"/>
              <a:t>Challenges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Visibility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Glossy surfaces</a:t>
            </a:r>
          </a:p>
          <a:p>
            <a:pPr lvl="1">
              <a:buFont typeface="Symbol" pitchFamily="18" charset="2"/>
              <a:buChar char="-"/>
            </a:pPr>
            <a:r>
              <a:rPr lang="de-CH" dirty="0" smtClean="0">
                <a:latin typeface="+mj-lt"/>
              </a:rPr>
              <a:t>Memory requirements</a:t>
            </a:r>
            <a:endParaRPr lang="de-CH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27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Motion blur and depth of field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99258"/>
            <a:ext cx="7632848" cy="4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188" y="1340768"/>
            <a:ext cx="8429625" cy="4184650"/>
          </a:xfrm>
        </p:spPr>
        <p:txBody>
          <a:bodyPr/>
          <a:lstStyle/>
          <a:p>
            <a:r>
              <a:rPr lang="en-US" dirty="0" smtClean="0"/>
              <a:t>Requires lots of samples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5498068"/>
            <a:ext cx="7000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 smtClean="0">
                <a:solidFill>
                  <a:schemeClr val="bg1"/>
                </a:solidFill>
              </a:rPr>
              <a:t>5</a:t>
            </a:r>
            <a:r>
              <a:rPr lang="de-CH" sz="2800" dirty="0" smtClean="0">
                <a:solidFill>
                  <a:schemeClr val="bg1"/>
                </a:solidFill>
              </a:rPr>
              <a:t>D integration: 2D pixels, 2D aperture, 1D time</a:t>
            </a:r>
            <a:endParaRPr lang="de-CH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Depth of field (defocus blur)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675" y="1556792"/>
            <a:ext cx="8786813" cy="41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Depth of field (defocus blur)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556791"/>
            <a:ext cx="8786812" cy="41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94290" y="2996952"/>
            <a:ext cx="461286" cy="111259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94290" y="4109545"/>
            <a:ext cx="546538" cy="840827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94290" y="2996952"/>
            <a:ext cx="173254" cy="111259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94290" y="4109545"/>
            <a:ext cx="893334" cy="84082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94290" y="2996952"/>
            <a:ext cx="893334" cy="1112594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94290" y="4109546"/>
            <a:ext cx="173254" cy="840826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Depth of field (defocus blur)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46248"/>
            <a:ext cx="8786813" cy="41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145628" y="3584028"/>
            <a:ext cx="220718" cy="515006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11560" y="3140968"/>
            <a:ext cx="754786" cy="95806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366346" y="4099034"/>
            <a:ext cx="0" cy="85133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40828" y="4099034"/>
            <a:ext cx="525518" cy="85134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366346" y="2996952"/>
            <a:ext cx="181318" cy="1102082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67544" y="4099034"/>
            <a:ext cx="898802" cy="851338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Light field parameterization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46248"/>
            <a:ext cx="8786813" cy="41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221552" y="4087582"/>
            <a:ext cx="151216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1010" y="4951678"/>
            <a:ext cx="151216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47664" y="4005064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 smtClean="0">
                <a:solidFill>
                  <a:schemeClr val="bg1"/>
                </a:solidFill>
              </a:rPr>
              <a:t>u</a:t>
            </a:r>
            <a:endParaRPr lang="de-CH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4860449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 smtClean="0">
                <a:solidFill>
                  <a:schemeClr val="bg1"/>
                </a:solidFill>
              </a:rPr>
              <a:t>x</a:t>
            </a:r>
            <a:endParaRPr lang="de-CH" sz="32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145628" y="3584028"/>
            <a:ext cx="220718" cy="515006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40828" y="4099034"/>
            <a:ext cx="525518" cy="851340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Anisotropy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" y="1258430"/>
            <a:ext cx="8429625" cy="469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  <p:sp>
        <p:nvSpPr>
          <p:cNvPr id="7" name="Explosion 1 6"/>
          <p:cNvSpPr/>
          <p:nvPr/>
        </p:nvSpPr>
        <p:spPr>
          <a:xfrm>
            <a:off x="1171830" y="1825625"/>
            <a:ext cx="7000570" cy="3331567"/>
          </a:xfrm>
          <a:prstGeom prst="irregularSeal1">
            <a:avLst/>
          </a:prstGeom>
          <a:solidFill>
            <a:schemeClr val="accent1">
              <a:alpha val="88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Box 5"/>
          <p:cNvSpPr txBox="1"/>
          <p:nvPr/>
        </p:nvSpPr>
        <p:spPr>
          <a:xfrm>
            <a:off x="2123728" y="3070701"/>
            <a:ext cx="4985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>
                <a:solidFill>
                  <a:schemeClr val="bg1"/>
                </a:solidFill>
              </a:rPr>
              <a:t>Slopes depend on depth!</a:t>
            </a:r>
            <a:endParaRPr lang="de-CH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Defocus blur: integration over lens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F642D-6A31-4596-8C22-CC368C1BDF36}" type="slidenum">
              <a:rPr lang="de-CH" smtClean="0"/>
              <a:pPr/>
              <a:t>9</a:t>
            </a:fld>
            <a:endParaRPr lang="de-CH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30951"/>
            <a:ext cx="7745450" cy="469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algn="ctr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On-screen Show (4:3)</PresentationFormat>
  <Paragraphs>113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Light Field Structure Analysis</vt:lpstr>
      <vt:lpstr>Key observation</vt:lpstr>
      <vt:lpstr>Motion blur and depth of field</vt:lpstr>
      <vt:lpstr>Depth of field (defocus blur)</vt:lpstr>
      <vt:lpstr>Depth of field (defocus blur)</vt:lpstr>
      <vt:lpstr>Depth of field (defocus blur)</vt:lpstr>
      <vt:lpstr>Light field parameterization</vt:lpstr>
      <vt:lpstr>Anisotropy</vt:lpstr>
      <vt:lpstr>Defocus blur: integration over lens</vt:lpstr>
      <vt:lpstr>Naive approach</vt:lpstr>
      <vt:lpstr>Exploiting anisotropy</vt:lpstr>
      <vt:lpstr>Exploiting anisotropy</vt:lpstr>
      <vt:lpstr>Exploiting anisotropy</vt:lpstr>
      <vt:lpstr>Exploiting anisotropy</vt:lpstr>
      <vt:lpstr>Summary</vt:lpstr>
      <vt:lpstr>Results (depth of field, motion blur)</vt:lpstr>
      <vt:lpstr>Results (depth of field, motion blur)</vt:lpstr>
      <vt:lpstr>Extension to indirect illumination</vt:lpstr>
      <vt:lpstr>Extension to indirect illumination</vt:lpstr>
      <vt:lpstr>Light field parameterization</vt:lpstr>
      <vt:lpstr>Approach</vt:lpstr>
      <vt:lpstr>Interpolation</vt:lpstr>
      <vt:lpstr>Visibility</vt:lpstr>
      <vt:lpstr>Glossy surfaces</vt:lpstr>
      <vt:lpstr>Results: diffuse indirect illumination</vt:lpstr>
      <vt:lpstr>Results: ambient occlusion</vt:lpstr>
      <vt:lpstr>Conclusions</vt:lpstr>
    </vt:vector>
  </TitlesOfParts>
  <Company>DRZ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Marra  Alessia</dc:creator>
  <cp:lastModifiedBy>Matthias</cp:lastModifiedBy>
  <cp:revision>550</cp:revision>
  <dcterms:created xsi:type="dcterms:W3CDTF">2015-03-02T13:48:54Z</dcterms:created>
  <dcterms:modified xsi:type="dcterms:W3CDTF">2015-05-04T20:52:36Z</dcterms:modified>
</cp:coreProperties>
</file>