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2" r:id="rId3"/>
    <p:sldId id="260" r:id="rId4"/>
    <p:sldId id="261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D"/>
    <a:srgbClr val="E2E2E4"/>
    <a:srgbClr val="E3E3E5"/>
    <a:srgbClr val="E4E4E6"/>
    <a:srgbClr val="E6E6E8"/>
    <a:srgbClr val="E8E8EA"/>
    <a:srgbClr val="EEFDDB"/>
    <a:srgbClr val="EBEDED"/>
    <a:srgbClr val="F057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1" autoAdjust="0"/>
    <p:restoredTop sz="94660" autoAdjust="0"/>
  </p:normalViewPr>
  <p:slideViewPr>
    <p:cSldViewPr snapToObjects="1">
      <p:cViewPr varScale="1">
        <p:scale>
          <a:sx n="91" d="100"/>
          <a:sy n="91" d="100"/>
        </p:scale>
        <p:origin x="-9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C6D3-E19D-4DF8-9700-EF35BFA83A8B}" type="datetimeFigureOut">
              <a:rPr lang="de-CH" smtClean="0"/>
              <a:pPr/>
              <a:t>03.05.2015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E3D69-16DA-46CF-BFCD-1A27B9377ED4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18431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806" y="2876550"/>
            <a:ext cx="7672388" cy="16303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806" y="4581525"/>
            <a:ext cx="7672388" cy="15811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32953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1087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18945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0000"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5126"/>
            <a:ext cx="357188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9969439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3573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9" name="Rectangle 8"/>
          <p:cNvSpPr/>
          <p:nvPr userDrawn="1"/>
        </p:nvSpPr>
        <p:spPr>
          <a:xfrm>
            <a:off x="0" y="365126"/>
            <a:ext cx="357188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400115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4650"/>
            <a:ext cx="8432007" cy="7402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357188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336091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Rectangle 6"/>
          <p:cNvSpPr/>
          <p:nvPr userDrawn="1"/>
        </p:nvSpPr>
        <p:spPr>
          <a:xfrm>
            <a:off x="0" y="365126"/>
            <a:ext cx="357188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169375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0225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404090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9423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8" y="365126"/>
            <a:ext cx="8429625" cy="749801"/>
          </a:xfrm>
          <a:prstGeom prst="rect">
            <a:avLst/>
          </a:prstGeom>
        </p:spPr>
        <p:txBody>
          <a:bodyPr vert="horz" lIns="180000" tIns="45720" rIns="18000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825625"/>
            <a:ext cx="8429625" cy="4184650"/>
          </a:xfrm>
          <a:prstGeom prst="rect">
            <a:avLst/>
          </a:prstGeom>
        </p:spPr>
        <p:txBody>
          <a:bodyPr vert="horz" lIns="180000" tIns="45720" rIns="18000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3431" y="6356351"/>
            <a:ext cx="3193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3850" y="6356351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58078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65126"/>
            <a:ext cx="8429625" cy="749801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57188" y="1484784"/>
            <a:ext cx="8429625" cy="4184650"/>
          </a:xfrm>
        </p:spPr>
        <p:txBody>
          <a:bodyPr/>
          <a:lstStyle/>
          <a:p>
            <a:r>
              <a:rPr lang="en-US" dirty="0" smtClean="0"/>
              <a:t>STAR documents great progress over last 5-7 years</a:t>
            </a:r>
          </a:p>
          <a:p>
            <a:r>
              <a:rPr lang="en-US" dirty="0" smtClean="0"/>
              <a:t>Active area, more than 20 ACM TOG papers since 2010</a:t>
            </a:r>
          </a:p>
          <a:p>
            <a:r>
              <a:rPr lang="en-US" dirty="0" smtClean="0"/>
              <a:t>Recent practical applications</a:t>
            </a:r>
            <a:endParaRPr lang="en-US" dirty="0"/>
          </a:p>
        </p:txBody>
      </p:sp>
      <p:pic>
        <p:nvPicPr>
          <p:cNvPr id="7" name="Picture 3" descr="Z:\home\rousselle\bridge_beau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2267" y="3284984"/>
            <a:ext cx="6336197" cy="2653283"/>
          </a:xfrm>
          <a:prstGeom prst="rect">
            <a:avLst/>
          </a:prstGeom>
          <a:ln w="381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Z:\home\rousselle\Downloads\bh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1843537" cy="2637096"/>
          </a:xfrm>
          <a:prstGeom prst="rect">
            <a:avLst/>
          </a:prstGeom>
          <a:ln w="381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3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Source code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mtClean="0"/>
              <a:t>Please see STAR for full list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2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Open challenges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692622"/>
            <a:ext cx="8429625" cy="4184650"/>
          </a:xfrm>
        </p:spPr>
        <p:txBody>
          <a:bodyPr/>
          <a:lstStyle/>
          <a:p>
            <a:r>
              <a:rPr lang="de-CH" dirty="0" smtClean="0"/>
              <a:t>Real-time applications</a:t>
            </a:r>
          </a:p>
          <a:p>
            <a:r>
              <a:rPr lang="de-CH" dirty="0" smtClean="0"/>
              <a:t>Animation sequences</a:t>
            </a:r>
          </a:p>
          <a:p>
            <a:r>
              <a:rPr lang="de-CH" dirty="0" smtClean="0"/>
              <a:t>Integration of a priori and a posterior techniques</a:t>
            </a:r>
          </a:p>
          <a:p>
            <a:r>
              <a:rPr lang="de-CH" dirty="0" smtClean="0"/>
              <a:t>Leverage theoretical foundations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>
                <a:latin typeface="+mj-lt"/>
              </a:rPr>
              <a:t>Learning-based techniques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>
                <a:latin typeface="+mj-lt"/>
              </a:rPr>
              <a:t>Sparse methods</a:t>
            </a:r>
          </a:p>
          <a:p>
            <a:r>
              <a:rPr lang="de-CH" dirty="0" smtClean="0"/>
              <a:t>Theoretical analysis, proof of lower bounds on sampling density</a:t>
            </a:r>
            <a:endParaRPr lang="de-CH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3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3068960"/>
            <a:ext cx="860730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Thank you!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484784"/>
            <a:ext cx="8429625" cy="4525491"/>
          </a:xfrm>
        </p:spPr>
        <p:txBody>
          <a:bodyPr/>
          <a:lstStyle/>
          <a:p>
            <a:r>
              <a:rPr lang="de-CH" dirty="0" smtClean="0"/>
              <a:t>Funding agencies and partners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>
                <a:latin typeface="+mj-lt"/>
              </a:rPr>
              <a:t>NSF, Intel, Nvidia, SNSF, NRF</a:t>
            </a:r>
          </a:p>
          <a:p>
            <a:r>
              <a:rPr lang="de-CH" dirty="0" smtClean="0"/>
              <a:t>Co-authors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4</a:t>
            </a:fld>
            <a:endParaRPr lang="de-C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7813" y="3278872"/>
          <a:ext cx="743659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22"/>
                <a:gridCol w="1586716"/>
                <a:gridCol w="1487319"/>
                <a:gridCol w="1318453"/>
                <a:gridCol w="16561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M. Zwicker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Univ. of Bern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W. Jarosz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Disney</a:t>
                      </a:r>
                      <a:r>
                        <a:rPr lang="de-CH" sz="1600" b="0" baseline="0" dirty="0" smtClean="0">
                          <a:solidFill>
                            <a:schemeClr val="tx1"/>
                          </a:solidFill>
                        </a:rPr>
                        <a:t> Research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J.</a:t>
                      </a:r>
                      <a:r>
                        <a:rPr lang="de-CH" sz="1600" b="0" baseline="0" dirty="0" smtClean="0">
                          <a:solidFill>
                            <a:schemeClr val="tx1"/>
                          </a:solidFill>
                        </a:rPr>
                        <a:t> Lehtinen</a:t>
                      </a:r>
                    </a:p>
                    <a:p>
                      <a:pPr algn="ctr"/>
                      <a:r>
                        <a:rPr lang="de-CH" sz="1600" b="0" baseline="0" dirty="0" smtClean="0">
                          <a:solidFill>
                            <a:schemeClr val="tx1"/>
                          </a:solidFill>
                        </a:rPr>
                        <a:t>Aalto Univ.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B. Moon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KAIST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R. Ramamoorthi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UC</a:t>
                      </a:r>
                      <a:r>
                        <a:rPr lang="de-CH" sz="1600" b="0" baseline="0" dirty="0" smtClean="0">
                          <a:solidFill>
                            <a:schemeClr val="tx1"/>
                          </a:solidFill>
                        </a:rPr>
                        <a:t> San Diego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07813" y="4074016"/>
          <a:ext cx="743659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019"/>
                <a:gridCol w="1944216"/>
                <a:gridCol w="1544148"/>
                <a:gridCol w="16962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F.</a:t>
                      </a:r>
                      <a:r>
                        <a:rPr lang="de-CH" sz="1600" b="0" baseline="0" dirty="0" smtClean="0">
                          <a:solidFill>
                            <a:schemeClr val="tx1"/>
                          </a:solidFill>
                        </a:rPr>
                        <a:t> Rousselle</a:t>
                      </a:r>
                    </a:p>
                    <a:p>
                      <a:pPr algn="ctr"/>
                      <a:r>
                        <a:rPr lang="de-CH" sz="1600" b="0" baseline="0" dirty="0" smtClean="0">
                          <a:solidFill>
                            <a:schemeClr val="tx1"/>
                          </a:solidFill>
                        </a:rPr>
                        <a:t>Disney Research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P. Sen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UC Santa Barbara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C. Soler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INRIA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S.-E. Yoon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KAIST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Conclusions</vt:lpstr>
      <vt:lpstr>Source code</vt:lpstr>
      <vt:lpstr>Open challenges</vt:lpstr>
      <vt:lpstr>Thank you!</vt:lpstr>
    </vt:vector>
  </TitlesOfParts>
  <Company>DRZ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Marra  Alessia</dc:creator>
  <cp:lastModifiedBy>Matthias</cp:lastModifiedBy>
  <cp:revision>514</cp:revision>
  <dcterms:created xsi:type="dcterms:W3CDTF">2015-03-02T13:48:54Z</dcterms:created>
  <dcterms:modified xsi:type="dcterms:W3CDTF">2015-05-04T08:07:05Z</dcterms:modified>
</cp:coreProperties>
</file>