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13.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4.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6.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5" r:id="rId1"/>
  </p:sldMasterIdLst>
  <p:notesMasterIdLst>
    <p:notesMasterId r:id="rId48"/>
  </p:notesMasterIdLst>
  <p:handoutMasterIdLst>
    <p:handoutMasterId r:id="rId49"/>
  </p:handoutMasterIdLst>
  <p:sldIdLst>
    <p:sldId id="287" r:id="rId2"/>
    <p:sldId id="404" r:id="rId3"/>
    <p:sldId id="259" r:id="rId4"/>
    <p:sldId id="288" r:id="rId5"/>
    <p:sldId id="323" r:id="rId6"/>
    <p:sldId id="320" r:id="rId7"/>
    <p:sldId id="321" r:id="rId8"/>
    <p:sldId id="322" r:id="rId9"/>
    <p:sldId id="324" r:id="rId10"/>
    <p:sldId id="261" r:id="rId11"/>
    <p:sldId id="291" r:id="rId12"/>
    <p:sldId id="263" r:id="rId13"/>
    <p:sldId id="347" r:id="rId14"/>
    <p:sldId id="265" r:id="rId15"/>
    <p:sldId id="346" r:id="rId16"/>
    <p:sldId id="269" r:id="rId17"/>
    <p:sldId id="268" r:id="rId18"/>
    <p:sldId id="270" r:id="rId19"/>
    <p:sldId id="391" r:id="rId20"/>
    <p:sldId id="400" r:id="rId21"/>
    <p:sldId id="399" r:id="rId22"/>
    <p:sldId id="394" r:id="rId23"/>
    <p:sldId id="273" r:id="rId24"/>
    <p:sldId id="274" r:id="rId25"/>
    <p:sldId id="277" r:id="rId26"/>
    <p:sldId id="332" r:id="rId27"/>
    <p:sldId id="333" r:id="rId28"/>
    <p:sldId id="279" r:id="rId29"/>
    <p:sldId id="326" r:id="rId30"/>
    <p:sldId id="328" r:id="rId31"/>
    <p:sldId id="329" r:id="rId32"/>
    <p:sldId id="330" r:id="rId33"/>
    <p:sldId id="331" r:id="rId34"/>
    <p:sldId id="293" r:id="rId35"/>
    <p:sldId id="335" r:id="rId36"/>
    <p:sldId id="336" r:id="rId37"/>
    <p:sldId id="366" r:id="rId38"/>
    <p:sldId id="372" r:id="rId39"/>
    <p:sldId id="367" r:id="rId40"/>
    <p:sldId id="377" r:id="rId41"/>
    <p:sldId id="350" r:id="rId42"/>
    <p:sldId id="380" r:id="rId43"/>
    <p:sldId id="282" r:id="rId44"/>
    <p:sldId id="283" r:id="rId45"/>
    <p:sldId id="318" r:id="rId46"/>
    <p:sldId id="401" r:id="rId47"/>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extLst>
    <p:ext uri="{521415D9-36F7-43E2-AB2F-B90AF26B5E84}">
      <p14:sectionLst xmlns:p14="http://schemas.microsoft.com/office/powerpoint/2010/main">
        <p14:section name="Výchozí oddíl (3:45)" id="{FF047D26-A159-4C12-9053-90866FA1AD71}">
          <p14:sldIdLst>
            <p14:sldId id="287"/>
            <p14:sldId id="404"/>
            <p14:sldId id="259"/>
            <p14:sldId id="288"/>
            <p14:sldId id="323"/>
            <p14:sldId id="320"/>
            <p14:sldId id="321"/>
            <p14:sldId id="322"/>
            <p14:sldId id="324"/>
            <p14:sldId id="261"/>
            <p14:sldId id="291"/>
          </p14:sldIdLst>
        </p14:section>
        <p14:section name="Oddíl bez názvu (2:15)" id="{CC7F37BA-011D-4FED-AF50-4C814DE7A0F2}">
          <p14:sldIdLst>
            <p14:sldId id="263"/>
            <p14:sldId id="347"/>
            <p14:sldId id="265"/>
            <p14:sldId id="346"/>
            <p14:sldId id="269"/>
          </p14:sldIdLst>
        </p14:section>
        <p14:section name="6:00 up to this point" id="{6720D05C-6418-492D-A023-FB1ED874F622}">
          <p14:sldIdLst>
            <p14:sldId id="268"/>
            <p14:sldId id="270"/>
            <p14:sldId id="391"/>
            <p14:sldId id="400"/>
            <p14:sldId id="399"/>
            <p14:sldId id="394"/>
          </p14:sldIdLst>
        </p14:section>
        <p14:section name="Extended MIS (1:10)" id="{959EDC76-0144-47FB-94EC-FEF4B64DF0CC}">
          <p14:sldIdLst>
            <p14:sldId id="273"/>
            <p14:sldId id="274"/>
          </p14:sldIdLst>
        </p14:section>
        <p14:section name="Algorithm (2:30)" id="{A95DFD83-6AEA-4BD3-95AA-2292876DA877}">
          <p14:sldIdLst>
            <p14:sldId id="277"/>
            <p14:sldId id="332"/>
            <p14:sldId id="333"/>
            <p14:sldId id="279"/>
            <p14:sldId id="326"/>
            <p14:sldId id="328"/>
            <p14:sldId id="329"/>
            <p14:sldId id="330"/>
            <p14:sldId id="331"/>
          </p14:sldIdLst>
        </p14:section>
        <p14:section name="Results (3:15)" id="{8443386F-9243-42B0-B348-E2F4C31BB412}">
          <p14:sldIdLst>
            <p14:sldId id="293"/>
            <p14:sldId id="335"/>
            <p14:sldId id="336"/>
            <p14:sldId id="366"/>
            <p14:sldId id="372"/>
            <p14:sldId id="367"/>
            <p14:sldId id="377"/>
            <p14:sldId id="350"/>
            <p14:sldId id="380"/>
          </p14:sldIdLst>
        </p14:section>
        <p14:section name="Wrap-up  (2:20)" id="{87C89B7E-18D9-419C-A784-1A52AA698F76}">
          <p14:sldIdLst>
            <p14:sldId id="282"/>
            <p14:sldId id="283"/>
            <p14:sldId id="318"/>
            <p14:sldId id="401"/>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9226"/>
    <a:srgbClr val="6DCD86"/>
    <a:srgbClr val="56C673"/>
    <a:srgbClr val="009A46"/>
    <a:srgbClr val="6699FF"/>
    <a:srgbClr val="0000FF"/>
    <a:srgbClr val="FFFF00"/>
    <a:srgbClr val="FF00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73502" autoAdjust="0"/>
  </p:normalViewPr>
  <p:slideViewPr>
    <p:cSldViewPr>
      <p:cViewPr varScale="1">
        <p:scale>
          <a:sx n="105" d="100"/>
          <a:sy n="105" d="100"/>
        </p:scale>
        <p:origin x="-1626"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0"/>
    </p:cViewPr>
  </p:sorterViewPr>
  <p:notesViewPr>
    <p:cSldViewPr>
      <p:cViewPr varScale="1">
        <p:scale>
          <a:sx n="100" d="100"/>
          <a:sy n="100" d="100"/>
        </p:scale>
        <p:origin x="-3450" y="-114"/>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945659" cy="493713"/>
          </a:xfrm>
          <a:prstGeom prst="rect">
            <a:avLst/>
          </a:prstGeom>
        </p:spPr>
        <p:txBody>
          <a:bodyPr vert="horz" lIns="91434" tIns="45717" rIns="91434" bIns="45717" rtlCol="0"/>
          <a:lstStyle>
            <a:lvl1pPr algn="l">
              <a:defRPr sz="1200"/>
            </a:lvl1pPr>
          </a:lstStyle>
          <a:p>
            <a:endParaRPr lang="en-US"/>
          </a:p>
        </p:txBody>
      </p:sp>
      <p:sp>
        <p:nvSpPr>
          <p:cNvPr id="3" name="Date Placeholder 2"/>
          <p:cNvSpPr>
            <a:spLocks noGrp="1"/>
          </p:cNvSpPr>
          <p:nvPr>
            <p:ph type="dt" sz="quarter" idx="1"/>
          </p:nvPr>
        </p:nvSpPr>
        <p:spPr>
          <a:xfrm>
            <a:off x="3850446" y="3"/>
            <a:ext cx="2945659" cy="493713"/>
          </a:xfrm>
          <a:prstGeom prst="rect">
            <a:avLst/>
          </a:prstGeom>
        </p:spPr>
        <p:txBody>
          <a:bodyPr vert="horz" lIns="91434" tIns="45717" rIns="91434" bIns="45717" rtlCol="0"/>
          <a:lstStyle>
            <a:lvl1pPr algn="r">
              <a:defRPr sz="1200"/>
            </a:lvl1pPr>
          </a:lstStyle>
          <a:p>
            <a:fld id="{B73D1F43-93B1-4BBD-A343-86A43FEB693A}" type="datetimeFigureOut">
              <a:rPr lang="en-US" smtClean="0"/>
              <a:pPr/>
              <a:t>9/4/2018</a:t>
            </a:fld>
            <a:endParaRPr lang="en-US"/>
          </a:p>
        </p:txBody>
      </p:sp>
      <p:sp>
        <p:nvSpPr>
          <p:cNvPr id="4" name="Footer Placeholder 3"/>
          <p:cNvSpPr>
            <a:spLocks noGrp="1"/>
          </p:cNvSpPr>
          <p:nvPr>
            <p:ph type="ftr" sz="quarter" idx="2"/>
          </p:nvPr>
        </p:nvSpPr>
        <p:spPr>
          <a:xfrm>
            <a:off x="3" y="9378827"/>
            <a:ext cx="2945659" cy="493713"/>
          </a:xfrm>
          <a:prstGeom prst="rect">
            <a:avLst/>
          </a:prstGeom>
        </p:spPr>
        <p:txBody>
          <a:bodyPr vert="horz" lIns="91434" tIns="45717" rIns="91434" bIns="45717" rtlCol="0" anchor="b"/>
          <a:lstStyle>
            <a:lvl1pPr algn="l">
              <a:defRPr sz="1200"/>
            </a:lvl1pPr>
          </a:lstStyle>
          <a:p>
            <a:endParaRPr lang="en-US"/>
          </a:p>
        </p:txBody>
      </p:sp>
      <p:sp>
        <p:nvSpPr>
          <p:cNvPr id="5" name="Slide Number Placeholder 4"/>
          <p:cNvSpPr>
            <a:spLocks noGrp="1"/>
          </p:cNvSpPr>
          <p:nvPr>
            <p:ph type="sldNum" sz="quarter" idx="3"/>
          </p:nvPr>
        </p:nvSpPr>
        <p:spPr>
          <a:xfrm>
            <a:off x="3850446" y="9378827"/>
            <a:ext cx="2945659" cy="493713"/>
          </a:xfrm>
          <a:prstGeom prst="rect">
            <a:avLst/>
          </a:prstGeom>
        </p:spPr>
        <p:txBody>
          <a:bodyPr vert="horz" lIns="91434" tIns="45717" rIns="91434" bIns="45717" rtlCol="0" anchor="b"/>
          <a:lstStyle>
            <a:lvl1pPr algn="r">
              <a:defRPr sz="1200"/>
            </a:lvl1pPr>
          </a:lstStyle>
          <a:p>
            <a:fld id="{E5108C6D-B24D-4CC0-BB7E-5236BDC86841}" type="slidenum">
              <a:rPr lang="en-US" smtClean="0"/>
              <a:pPr/>
              <a:t>‹#›</a:t>
            </a:fld>
            <a:endParaRPr lang="en-US"/>
          </a:p>
        </p:txBody>
      </p:sp>
    </p:spTree>
    <p:extLst>
      <p:ext uri="{BB962C8B-B14F-4D97-AF65-F5344CB8AC3E}">
        <p14:creationId xmlns:p14="http://schemas.microsoft.com/office/powerpoint/2010/main" val="13106066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3" y="3"/>
            <a:ext cx="2945659" cy="493713"/>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6" y="3"/>
            <a:ext cx="2945659" cy="493713"/>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0275" y="739775"/>
            <a:ext cx="4937125" cy="3703638"/>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446509" y="4690269"/>
            <a:ext cx="5904656" cy="4639344"/>
          </a:xfrm>
          <a:prstGeom prst="rect">
            <a:avLst/>
          </a:prstGeom>
          <a:noFill/>
          <a:ln w="9525">
            <a:noFill/>
            <a:miter lim="800000"/>
            <a:headEnd/>
            <a:tailEnd/>
          </a:ln>
          <a:effectLst/>
        </p:spPr>
        <p:txBody>
          <a:bodyPr vert="horz" wrap="square" lIns="91434" tIns="45717" rIns="91434" bIns="45717" numCol="1" anchor="t" anchorCtr="0" compatLnSpc="1">
            <a:prstTxWarp prst="textNoShape">
              <a:avLst/>
            </a:prstTxWarp>
          </a:bodyPr>
          <a:lstStyle/>
          <a:p>
            <a:pPr lvl="0"/>
            <a:r>
              <a:rPr lang="en-US" noProof="0" dirty="0" err="1"/>
              <a:t>Klepnutím</a:t>
            </a:r>
            <a:r>
              <a:rPr lang="en-US" noProof="0" dirty="0"/>
              <a:t> </a:t>
            </a:r>
            <a:r>
              <a:rPr lang="en-US" noProof="0" dirty="0" err="1"/>
              <a:t>lze</a:t>
            </a:r>
            <a:r>
              <a:rPr lang="en-US" noProof="0" dirty="0"/>
              <a:t> </a:t>
            </a:r>
            <a:r>
              <a:rPr lang="en-US" noProof="0" dirty="0" err="1"/>
              <a:t>upravit</a:t>
            </a:r>
            <a:r>
              <a:rPr lang="en-US" noProof="0" dirty="0"/>
              <a:t> </a:t>
            </a:r>
            <a:r>
              <a:rPr lang="en-US" noProof="0" dirty="0" err="1"/>
              <a:t>styly</a:t>
            </a:r>
            <a:r>
              <a:rPr lang="en-US" noProof="0" dirty="0"/>
              <a:t> </a:t>
            </a:r>
            <a:r>
              <a:rPr lang="en-US" noProof="0" dirty="0" err="1"/>
              <a:t>předlohy</a:t>
            </a:r>
            <a:r>
              <a:rPr lang="en-US" noProof="0" dirty="0"/>
              <a:t> </a:t>
            </a:r>
            <a:r>
              <a:rPr lang="en-US" noProof="0" dirty="0" err="1"/>
              <a:t>textu</a:t>
            </a:r>
            <a:r>
              <a:rPr lang="en-US" noProof="0" dirty="0"/>
              <a:t>.</a:t>
            </a:r>
          </a:p>
          <a:p>
            <a:pPr lvl="1"/>
            <a:r>
              <a:rPr lang="en-US" noProof="0" dirty="0" err="1"/>
              <a:t>Druhá</a:t>
            </a:r>
            <a:r>
              <a:rPr lang="en-US" noProof="0" dirty="0"/>
              <a:t> </a:t>
            </a:r>
            <a:r>
              <a:rPr lang="en-US" noProof="0" dirty="0" err="1"/>
              <a:t>úroveň</a:t>
            </a:r>
            <a:endParaRPr lang="en-US" noProof="0" dirty="0"/>
          </a:p>
          <a:p>
            <a:pPr lvl="2"/>
            <a:r>
              <a:rPr lang="en-US" noProof="0" dirty="0" err="1"/>
              <a:t>Třetí</a:t>
            </a:r>
            <a:r>
              <a:rPr lang="en-US" noProof="0" dirty="0"/>
              <a:t> </a:t>
            </a:r>
            <a:r>
              <a:rPr lang="en-US" noProof="0" dirty="0" err="1"/>
              <a:t>úroveň</a:t>
            </a:r>
            <a:endParaRPr lang="en-US" noProof="0" dirty="0"/>
          </a:p>
          <a:p>
            <a:pPr lvl="3"/>
            <a:r>
              <a:rPr lang="en-US" noProof="0" dirty="0" err="1"/>
              <a:t>Čtvrtá</a:t>
            </a:r>
            <a:r>
              <a:rPr lang="en-US" noProof="0" dirty="0"/>
              <a:t> </a:t>
            </a:r>
            <a:r>
              <a:rPr lang="en-US" noProof="0" dirty="0" err="1"/>
              <a:t>úroveň</a:t>
            </a:r>
            <a:endParaRPr lang="en-US" noProof="0" dirty="0"/>
          </a:p>
          <a:p>
            <a:pPr lvl="4"/>
            <a:r>
              <a:rPr lang="en-US" noProof="0" dirty="0" err="1"/>
              <a:t>Pátá</a:t>
            </a:r>
            <a:r>
              <a:rPr lang="en-US" noProof="0" dirty="0"/>
              <a:t> </a:t>
            </a:r>
            <a:r>
              <a:rPr lang="en-US" noProof="0" dirty="0" err="1"/>
              <a:t>úroveň</a:t>
            </a:r>
            <a:endParaRPr lang="en-US" noProof="0" dirty="0"/>
          </a:p>
        </p:txBody>
      </p:sp>
      <p:sp>
        <p:nvSpPr>
          <p:cNvPr id="69638" name="Rectangle 6"/>
          <p:cNvSpPr>
            <a:spLocks noGrp="1" noChangeArrowheads="1"/>
          </p:cNvSpPr>
          <p:nvPr>
            <p:ph type="ftr" sz="quarter" idx="4"/>
          </p:nvPr>
        </p:nvSpPr>
        <p:spPr bwMode="auto">
          <a:xfrm>
            <a:off x="3" y="9378827"/>
            <a:ext cx="2945659" cy="493713"/>
          </a:xfrm>
          <a:prstGeom prst="rect">
            <a:avLst/>
          </a:prstGeom>
          <a:noFill/>
          <a:ln w="9525">
            <a:noFill/>
            <a:miter lim="800000"/>
            <a:headEnd/>
            <a:tailEnd/>
          </a:ln>
          <a:effectLst/>
        </p:spPr>
        <p:txBody>
          <a:bodyPr vert="horz" wrap="square" lIns="91434" tIns="45717" rIns="91434" bIns="45717"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6" y="9378827"/>
            <a:ext cx="2945659" cy="493713"/>
          </a:xfrm>
          <a:prstGeom prst="rect">
            <a:avLst/>
          </a:prstGeom>
          <a:noFill/>
          <a:ln w="9525">
            <a:noFill/>
            <a:miter lim="800000"/>
            <a:headEnd/>
            <a:tailEnd/>
          </a:ln>
          <a:effectLst/>
        </p:spPr>
        <p:txBody>
          <a:bodyPr vert="horz" wrap="square" lIns="91434" tIns="45717" rIns="91434" bIns="45717"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extLst>
      <p:ext uri="{BB962C8B-B14F-4D97-AF65-F5344CB8AC3E}">
        <p14:creationId xmlns:p14="http://schemas.microsoft.com/office/powerpoint/2010/main" val="315579150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100" kern="1200">
        <a:solidFill>
          <a:schemeClr val="tx1"/>
        </a:solidFill>
        <a:latin typeface="Arial" charset="0"/>
        <a:ea typeface="+mn-ea"/>
        <a:cs typeface="+mn-cs"/>
      </a:defRPr>
    </a:lvl1pPr>
    <a:lvl2pPr marL="457200" algn="l" rtl="0" eaLnBrk="0" fontAlgn="base" hangingPunct="0">
      <a:spcBef>
        <a:spcPct val="30000"/>
      </a:spcBef>
      <a:spcAft>
        <a:spcPct val="0"/>
      </a:spcAft>
      <a:defRPr sz="1100" kern="1200">
        <a:solidFill>
          <a:schemeClr val="tx1"/>
        </a:solidFill>
        <a:latin typeface="Arial" charset="0"/>
        <a:ea typeface="+mn-ea"/>
        <a:cs typeface="+mn-cs"/>
      </a:defRPr>
    </a:lvl2pPr>
    <a:lvl3pPr marL="914400" algn="l" rtl="0" eaLnBrk="0" fontAlgn="base" hangingPunct="0">
      <a:spcBef>
        <a:spcPct val="30000"/>
      </a:spcBef>
      <a:spcAft>
        <a:spcPct val="0"/>
      </a:spcAft>
      <a:defRPr sz="1100" kern="1200">
        <a:solidFill>
          <a:schemeClr val="tx1"/>
        </a:solidFill>
        <a:latin typeface="Arial" charset="0"/>
        <a:ea typeface="+mn-ea"/>
        <a:cs typeface="+mn-cs"/>
      </a:defRPr>
    </a:lvl3pPr>
    <a:lvl4pPr marL="1371600" algn="l" rtl="0" eaLnBrk="0" fontAlgn="base" hangingPunct="0">
      <a:spcBef>
        <a:spcPct val="30000"/>
      </a:spcBef>
      <a:spcAft>
        <a:spcPct val="0"/>
      </a:spcAft>
      <a:defRPr sz="1100" kern="1200">
        <a:solidFill>
          <a:schemeClr val="tx1"/>
        </a:solidFill>
        <a:latin typeface="Arial" charset="0"/>
        <a:ea typeface="+mn-ea"/>
        <a:cs typeface="+mn-cs"/>
      </a:defRPr>
    </a:lvl4pPr>
    <a:lvl5pPr marL="1828800" algn="l" rtl="0" eaLnBrk="0" fontAlgn="base" hangingPunct="0">
      <a:spcBef>
        <a:spcPct val="30000"/>
      </a:spcBef>
      <a:spcAft>
        <a:spcPct val="0"/>
      </a:spcAft>
      <a:defRPr sz="11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normAutofit/>
          </a:bodyPr>
          <a:lstStyle/>
          <a:p>
            <a:pPr marL="171442" indent="-171442">
              <a:buFont typeface="Arial" panose="020B0604020202020204" pitchFamily="34" charset="0"/>
              <a:buChar char="•"/>
            </a:pPr>
            <a:r>
              <a:rPr lang="en-US" dirty="0" smtClean="0"/>
              <a:t>In the previous parts of the course, we’ve seen a number of different estimators used</a:t>
            </a:r>
            <a:r>
              <a:rPr lang="en-US" baseline="0" dirty="0" smtClean="0"/>
              <a:t> in volumetric light transport: bidirectional path tracing, volumetric photon mapping, the beam radiance estimate, photon beams etc.</a:t>
            </a:r>
          </a:p>
          <a:p>
            <a:pPr marL="171442" indent="-171442">
              <a:buFont typeface="Arial" panose="020B0604020202020204" pitchFamily="34" charset="0"/>
              <a:buChar char="•"/>
            </a:pPr>
            <a:r>
              <a:rPr lang="en-US" baseline="0" dirty="0" smtClean="0"/>
              <a:t>In this part of the course, we ask ourselves whether and how to combine them into a robust volumetric light transport algorithms.</a:t>
            </a:r>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To achieve these results, we follow previous work that has shown that combining different</a:t>
            </a:r>
            <a:r>
              <a:rPr lang="en-US" baseline="0" dirty="0"/>
              <a:t> estimators using Multiple Importance Sampling is </a:t>
            </a:r>
            <a:r>
              <a:rPr lang="en-US" baseline="0" dirty="0" smtClean="0"/>
              <a:t>a good way </a:t>
            </a:r>
            <a:r>
              <a:rPr lang="en-US" baseline="0" dirty="0"/>
              <a:t>to achieve robustness.</a:t>
            </a:r>
          </a:p>
          <a:p>
            <a:pPr marL="171442" indent="-171442">
              <a:buFont typeface="Arial" panose="020B0604020202020204" pitchFamily="34" charset="0"/>
              <a:buChar char="•"/>
            </a:pPr>
            <a:r>
              <a:rPr lang="en-US" baseline="0" dirty="0"/>
              <a:t>Notably, the Vertex Connection and Merging </a:t>
            </a:r>
            <a:r>
              <a:rPr lang="en-US" baseline="0" dirty="0" smtClean="0"/>
              <a:t>and Unified Path Sampling frameworks </a:t>
            </a:r>
            <a:r>
              <a:rPr lang="en-US" baseline="0" dirty="0"/>
              <a:t>have recently combined MC path integration with photon density estimation.</a:t>
            </a:r>
          </a:p>
          <a:p>
            <a:pPr marL="171442" indent="-171442">
              <a:buFont typeface="Arial" panose="020B0604020202020204" pitchFamily="34" charset="0"/>
              <a:buChar char="•"/>
            </a:pPr>
            <a:r>
              <a:rPr lang="en-US" baseline="0" dirty="0"/>
              <a:t>We apply the idea of combining estimators to volumetric light transport.</a:t>
            </a:r>
          </a:p>
          <a:p>
            <a:pPr marL="171442" indent="-171442">
              <a:buFont typeface="Arial" panose="020B0604020202020204" pitchFamily="34" charset="0"/>
              <a:buChar char="•"/>
            </a:pPr>
            <a:r>
              <a:rPr lang="en-US" baseline="0" dirty="0"/>
              <a:t>We call the resulting algorithm “</a:t>
            </a:r>
            <a:r>
              <a:rPr lang="en-US" b="1" baseline="0" dirty="0"/>
              <a:t>unified points, beams and paths</a:t>
            </a:r>
            <a:r>
              <a:rPr lang="en-US" baseline="0" dirty="0"/>
              <a:t>” </a:t>
            </a:r>
            <a:r>
              <a:rPr lang="en-US" baseline="0" dirty="0" smtClean="0"/>
              <a:t>(UPBP) to </a:t>
            </a:r>
            <a:r>
              <a:rPr lang="en-US" baseline="0" dirty="0"/>
              <a:t>reflect the multitude of different estimators in the mixture.</a:t>
            </a: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10</a:t>
            </a:fld>
            <a:endParaRPr lang="cs-CZ"/>
          </a:p>
        </p:txBody>
      </p:sp>
    </p:spTree>
    <p:extLst>
      <p:ext uri="{BB962C8B-B14F-4D97-AF65-F5344CB8AC3E}">
        <p14:creationId xmlns:p14="http://schemas.microsoft.com/office/powerpoint/2010/main" val="3967188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We have addressed </a:t>
            </a:r>
            <a:r>
              <a:rPr lang="en-US" baseline="0" dirty="0"/>
              <a:t>some interesting open questions related to combining estimators in volumetric light transport.</a:t>
            </a:r>
          </a:p>
          <a:p>
            <a:endParaRPr lang="en-US" baseline="0" dirty="0"/>
          </a:p>
          <a:p>
            <a:pPr marL="171442" indent="-171442">
              <a:buFont typeface="Arial" panose="020B0604020202020204" pitchFamily="34" charset="0"/>
              <a:buChar char="•"/>
            </a:pPr>
            <a:r>
              <a:rPr lang="en-US" baseline="0" dirty="0"/>
              <a:t>First, there are more estimators in volumes than on surfaces.</a:t>
            </a:r>
          </a:p>
          <a:p>
            <a:pPr marL="171442" indent="-171442">
              <a:buFont typeface="Arial" panose="020B0604020202020204" pitchFamily="34" charset="0"/>
              <a:buChar char="•"/>
            </a:pPr>
            <a:r>
              <a:rPr lang="en-US" baseline="0" dirty="0"/>
              <a:t>Do they have some complementary advantages to justify their combination?</a:t>
            </a:r>
          </a:p>
          <a:p>
            <a:pPr marL="171442" indent="-171442">
              <a:buFont typeface="Arial" panose="020B0604020202020204" pitchFamily="34" charset="0"/>
              <a:buChar char="•"/>
            </a:pPr>
            <a:r>
              <a:rPr lang="en-US" baseline="0" dirty="0"/>
              <a:t>To answer this question, we derived their variance and found out that the variance behavior is indeed complementary, so the combination makes sense.</a:t>
            </a:r>
          </a:p>
          <a:p>
            <a:pPr marL="171442" indent="-171442">
              <a:buFont typeface="Arial" panose="020B0604020202020204" pitchFamily="34" charset="0"/>
              <a:buChar char="•"/>
            </a:pPr>
            <a:r>
              <a:rPr lang="en-US" baseline="0" dirty="0"/>
              <a:t>And as a bonus, we’ve shown that there is a very tight connection between what we in graphics call the photon points and beams and the so-called collision and track-length estimators used in neutron transport</a:t>
            </a:r>
            <a:r>
              <a:rPr lang="en-US" baseline="0" dirty="0" smtClean="0"/>
              <a:t>.</a:t>
            </a:r>
          </a:p>
          <a:p>
            <a:pPr marL="171442" indent="-171442">
              <a:buFont typeface="Arial" panose="020B0604020202020204" pitchFamily="34" charset="0"/>
              <a:buChar char="•"/>
            </a:pPr>
            <a:r>
              <a:rPr lang="en-US" baseline="0" dirty="0" smtClean="0"/>
              <a:t>This is probably the most significant contribution of the UPBP paper.</a:t>
            </a:r>
            <a:endParaRPr lang="en-US" baseline="0" dirty="0"/>
          </a:p>
          <a:p>
            <a:endParaRPr lang="en-US" baseline="0" dirty="0"/>
          </a:p>
          <a:p>
            <a:pPr marL="171442" indent="-171442">
              <a:buFont typeface="Arial" panose="020B0604020202020204" pitchFamily="34" charset="0"/>
              <a:buChar char="•"/>
            </a:pPr>
            <a:r>
              <a:rPr lang="en-US" baseline="0" dirty="0"/>
              <a:t>The second question is how exactly to combine the estimators.</a:t>
            </a:r>
          </a:p>
          <a:p>
            <a:pPr marL="171442" indent="-171442">
              <a:buFont typeface="Arial" panose="020B0604020202020204" pitchFamily="34" charset="0"/>
              <a:buChar char="•"/>
            </a:pPr>
            <a:r>
              <a:rPr lang="en-US" baseline="0" dirty="0"/>
              <a:t>To do this, we’ve developed a new generalization of Multiple Importance Sampling.</a:t>
            </a:r>
          </a:p>
          <a:p>
            <a:endParaRPr lang="en-US" baseline="0" dirty="0"/>
          </a:p>
          <a:p>
            <a:pPr marL="171442" indent="-171442">
              <a:buFont typeface="Arial" panose="020B0604020202020204" pitchFamily="34" charset="0"/>
              <a:buChar char="•"/>
            </a:pPr>
            <a:r>
              <a:rPr lang="en-US" baseline="0" dirty="0"/>
              <a:t>Third, we developed a practical combined rendering algorithm robust to different media properties.</a:t>
            </a:r>
            <a:endParaRPr lang="en-US" dirty="0"/>
          </a:p>
          <a:p>
            <a:endParaRPr lang="en-US" dirty="0"/>
          </a:p>
          <a:p>
            <a:pPr marL="171442" indent="-171442">
              <a:buFont typeface="Arial" panose="020B0604020202020204" pitchFamily="34" charset="0"/>
              <a:buChar char="•"/>
            </a:pPr>
            <a:r>
              <a:rPr lang="en-US" dirty="0"/>
              <a:t>Before giving details on these points....</a:t>
            </a:r>
          </a:p>
        </p:txBody>
      </p:sp>
    </p:spTree>
    <p:extLst>
      <p:ext uri="{BB962C8B-B14F-4D97-AF65-F5344CB8AC3E}">
        <p14:creationId xmlns:p14="http://schemas.microsoft.com/office/powerpoint/2010/main" val="1412036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r>
              <a:rPr lang="en-US" baseline="0" dirty="0"/>
              <a:t>… let me briefly review the different volumetric photon density estimators.</a:t>
            </a: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12</a:t>
            </a:fld>
            <a:endParaRPr lang="cs-CZ"/>
          </a:p>
        </p:txBody>
      </p:sp>
    </p:spTree>
    <p:extLst>
      <p:ext uri="{BB962C8B-B14F-4D97-AF65-F5344CB8AC3E}">
        <p14:creationId xmlns:p14="http://schemas.microsoft.com/office/powerpoint/2010/main" val="1337647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Photon density estimation works in two passes. </a:t>
            </a:r>
          </a:p>
          <a:p>
            <a:pPr marL="171442" indent="-171442">
              <a:buFont typeface="Arial" panose="020B0604020202020204" pitchFamily="34" charset="0"/>
              <a:buChar char="•"/>
            </a:pPr>
            <a:r>
              <a:rPr lang="en-US" dirty="0"/>
              <a:t>In the first pass, we trace paths from light sources and store a representation of equilibrium radiance.</a:t>
            </a:r>
          </a:p>
          <a:p>
            <a:pPr marL="171442" indent="-171442">
              <a:buFont typeface="Arial" panose="020B0604020202020204" pitchFamily="34" charset="0"/>
              <a:buChar char="•"/>
            </a:pPr>
            <a:r>
              <a:rPr lang="en-US" dirty="0"/>
              <a:t>In media, we can represent the radiance either by particles or </a:t>
            </a:r>
            <a:r>
              <a:rPr lang="en-US" b="1" dirty="0"/>
              <a:t>photon points</a:t>
            </a:r>
            <a:r>
              <a:rPr lang="en-US" dirty="0"/>
              <a:t>, or by particle tracks, or </a:t>
            </a:r>
            <a:r>
              <a:rPr lang="en-US" b="1" dirty="0"/>
              <a:t>photon beams</a:t>
            </a:r>
            <a:r>
              <a:rPr lang="en-US" dirty="0"/>
              <a:t>.</a:t>
            </a:r>
          </a:p>
          <a:p>
            <a:pPr marL="171442" indent="-171442" defTabSz="914354" eaLnBrk="1" fontAlgn="auto" hangingPunct="1">
              <a:spcBef>
                <a:spcPts val="0"/>
              </a:spcBef>
              <a:spcAft>
                <a:spcPts val="0"/>
              </a:spcAft>
              <a:buFont typeface="Arial" panose="020B0604020202020204" pitchFamily="34" charset="0"/>
              <a:buChar char="•"/>
              <a:defRPr/>
            </a:pPr>
            <a:r>
              <a:rPr lang="en-US" dirty="0"/>
              <a:t>In the second pass, we query this representation to render an image.</a:t>
            </a:r>
          </a:p>
          <a:p>
            <a:pPr marL="171442" indent="-171442">
              <a:buFont typeface="Arial" panose="020B0604020202020204" pitchFamily="34" charset="0"/>
              <a:buChar char="•"/>
            </a:pPr>
            <a:r>
              <a:rPr lang="en-US" dirty="0"/>
              <a:t>Here, we can use </a:t>
            </a:r>
            <a:r>
              <a:rPr lang="en-US" baseline="0" dirty="0"/>
              <a:t>a radiance estimate at a certain </a:t>
            </a:r>
            <a:r>
              <a:rPr lang="en-US" b="1" baseline="0" dirty="0"/>
              <a:t>query point</a:t>
            </a:r>
            <a:r>
              <a:rPr lang="en-US" baseline="0" dirty="0"/>
              <a:t>, or along an entire ray, or </a:t>
            </a:r>
            <a:r>
              <a:rPr lang="en-US" b="1" baseline="0" dirty="0"/>
              <a:t>query beam</a:t>
            </a:r>
            <a:r>
              <a:rPr lang="en-US" baseline="0" dirty="0"/>
              <a:t>.</a:t>
            </a:r>
          </a:p>
          <a:p>
            <a:pPr marL="171442" indent="-171442">
              <a:buFont typeface="Arial" panose="020B0604020202020204" pitchFamily="34" charset="0"/>
              <a:buChar char="•"/>
            </a:pPr>
            <a:r>
              <a:rPr lang="en-US" baseline="0" dirty="0"/>
              <a:t>This gives us four basic types of estimators: Point-point, Beam-point, Point-Beam, Beam-Beam.</a:t>
            </a:r>
          </a:p>
          <a:p>
            <a:pPr marL="171442" indent="-171442">
              <a:buFont typeface="Arial" panose="020B0604020202020204" pitchFamily="34" charset="0"/>
              <a:buChar char="•"/>
            </a:pP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13</a:t>
            </a:fld>
            <a:endParaRPr lang="cs-CZ"/>
          </a:p>
        </p:txBody>
      </p:sp>
    </p:spTree>
    <p:extLst>
      <p:ext uri="{BB962C8B-B14F-4D97-AF65-F5344CB8AC3E}">
        <p14:creationId xmlns:p14="http://schemas.microsoft.com/office/powerpoint/2010/main" val="3276444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defTabSz="914354">
              <a:buFont typeface="Arial" panose="020B0604020202020204" pitchFamily="34" charset="0"/>
              <a:buChar char="•"/>
              <a:defRPr/>
            </a:pPr>
            <a:r>
              <a:rPr lang="en-US" dirty="0"/>
              <a:t>In addition, the photon</a:t>
            </a:r>
            <a:r>
              <a:rPr lang="en-US" baseline="0" dirty="0"/>
              <a:t> beams may either be limited to the actual trajectory of the path that generated them, which we call </a:t>
            </a:r>
            <a:r>
              <a:rPr lang="en-US" b="1" baseline="0" dirty="0"/>
              <a:t>“short” beams</a:t>
            </a:r>
            <a:r>
              <a:rPr lang="en-US" baseline="0" dirty="0"/>
              <a:t>.</a:t>
            </a:r>
          </a:p>
          <a:p>
            <a:pPr marL="171442" indent="-171442">
              <a:buFont typeface="Arial" panose="020B0604020202020204" pitchFamily="34" charset="0"/>
              <a:buChar char="•"/>
            </a:pPr>
            <a:r>
              <a:rPr lang="en-US" baseline="0" dirty="0"/>
              <a:t>Or they may extend all the way to the next </a:t>
            </a:r>
            <a:r>
              <a:rPr lang="en-US" baseline="0" dirty="0" smtClean="0"/>
              <a:t>surface (or to infinity, if the medium is not bounded), </a:t>
            </a:r>
            <a:r>
              <a:rPr lang="en-US" baseline="0" dirty="0"/>
              <a:t>which we call </a:t>
            </a:r>
            <a:r>
              <a:rPr lang="en-US" b="1" baseline="0" dirty="0"/>
              <a:t>“long” beams</a:t>
            </a:r>
            <a:r>
              <a:rPr lang="en-US" baseline="0" dirty="0"/>
              <a:t>.</a:t>
            </a:r>
          </a:p>
          <a:p>
            <a:pPr marL="171442" indent="-171442" defTabSz="914354" eaLnBrk="1" fontAlgn="auto" hangingPunct="1">
              <a:spcBef>
                <a:spcPts val="0"/>
              </a:spcBef>
              <a:spcAft>
                <a:spcPts val="0"/>
              </a:spcAft>
              <a:buFont typeface="Arial" panose="020B0604020202020204" pitchFamily="34" charset="0"/>
              <a:buChar char="•"/>
              <a:defRPr/>
            </a:pPr>
            <a:r>
              <a:rPr lang="en-US" baseline="0" dirty="0"/>
              <a:t>This difference has a significant impact on the estimator variance.</a:t>
            </a:r>
          </a:p>
          <a:p>
            <a:pPr marL="171442" indent="-171442">
              <a:buFont typeface="Arial" panose="020B0604020202020204" pitchFamily="34" charset="0"/>
              <a:buChar char="•"/>
            </a:pPr>
            <a:endParaRPr lang="en-US" baseline="0" dirty="0"/>
          </a:p>
          <a:p>
            <a:pPr marL="171442" indent="-171442">
              <a:buFont typeface="Arial" panose="020B0604020202020204" pitchFamily="34" charset="0"/>
              <a:buChar char="•"/>
            </a:pPr>
            <a:r>
              <a:rPr lang="en-US" baseline="0" dirty="0"/>
              <a:t>We can apply the exact same thing also to the query beams, so we can have short and long query beams.</a:t>
            </a: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14</a:t>
            </a:fld>
            <a:endParaRPr lang="cs-CZ"/>
          </a:p>
        </p:txBody>
      </p:sp>
    </p:spTree>
    <p:extLst>
      <p:ext uri="{BB962C8B-B14F-4D97-AF65-F5344CB8AC3E}">
        <p14:creationId xmlns:p14="http://schemas.microsoft.com/office/powerpoint/2010/main" val="4271843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The bottom line is, there are many volumetric estimators.</a:t>
            </a:r>
          </a:p>
          <a:p>
            <a:pPr marL="171442" indent="-171442" defTabSz="914354">
              <a:buFont typeface="Arial" panose="020B0604020202020204" pitchFamily="34" charset="0"/>
              <a:buChar char="•"/>
              <a:defRPr/>
            </a:pPr>
            <a:r>
              <a:rPr lang="en-US" baseline="0" dirty="0"/>
              <a:t>Does it make sense to combine them?</a:t>
            </a:r>
            <a:endParaRPr lang="en-US" dirty="0"/>
          </a:p>
          <a:p>
            <a:pPr marL="171442" indent="-171442">
              <a:buFont typeface="Arial" panose="020B0604020202020204" pitchFamily="34" charset="0"/>
              <a:buChar char="•"/>
            </a:pPr>
            <a:endParaRPr lang="en-US"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15</a:t>
            </a:fld>
            <a:endParaRPr lang="cs-CZ"/>
          </a:p>
        </p:txBody>
      </p:sp>
    </p:spTree>
    <p:extLst>
      <p:ext uri="{BB962C8B-B14F-4D97-AF65-F5344CB8AC3E}">
        <p14:creationId xmlns:p14="http://schemas.microsoft.com/office/powerpoint/2010/main" val="3276444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For example, intuitively, one could expect that because the beams fill up the space so much</a:t>
            </a:r>
            <a:r>
              <a:rPr lang="en-US" baseline="0" dirty="0"/>
              <a:t> faster, they might be always better than points.</a:t>
            </a:r>
          </a:p>
          <a:p>
            <a:pPr marL="171442" indent="-171442">
              <a:buFont typeface="Arial" panose="020B0604020202020204" pitchFamily="34" charset="0"/>
              <a:buChar char="•"/>
            </a:pPr>
            <a:r>
              <a:rPr lang="en-US" baseline="0" dirty="0"/>
              <a:t>But </a:t>
            </a:r>
            <a:r>
              <a:rPr lang="en-US" baseline="0" dirty="0" smtClean="0"/>
              <a:t>our analysis shows that </a:t>
            </a:r>
            <a:r>
              <a:rPr lang="en-US" baseline="0" dirty="0"/>
              <a:t>while photon beams are great in some media, they may be outperformed by points in other media. </a:t>
            </a:r>
          </a:p>
          <a:p>
            <a:pPr marL="171442" indent="-171442">
              <a:buFont typeface="Arial" panose="020B0604020202020204" pitchFamily="34" charset="0"/>
              <a:buChar char="•"/>
            </a:pP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16</a:t>
            </a:fld>
            <a:endParaRPr lang="cs-CZ"/>
          </a:p>
        </p:txBody>
      </p:sp>
    </p:spTree>
    <p:extLst>
      <p:ext uri="{BB962C8B-B14F-4D97-AF65-F5344CB8AC3E}">
        <p14:creationId xmlns:p14="http://schemas.microsoft.com/office/powerpoint/2010/main" val="2432632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baseline="0" dirty="0"/>
              <a:t>To </a:t>
            </a:r>
            <a:r>
              <a:rPr lang="en-US" baseline="0" dirty="0" smtClean="0"/>
              <a:t>asses </a:t>
            </a:r>
            <a:r>
              <a:rPr lang="en-US" baseline="0" dirty="0"/>
              <a:t>the performance of the different estimators, we derived their variance in a canonical configuration.</a:t>
            </a:r>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17</a:t>
            </a:fld>
            <a:endParaRPr lang="cs-CZ"/>
          </a:p>
        </p:txBody>
      </p:sp>
    </p:spTree>
    <p:extLst>
      <p:ext uri="{BB962C8B-B14F-4D97-AF65-F5344CB8AC3E}">
        <p14:creationId xmlns:p14="http://schemas.microsoft.com/office/powerpoint/2010/main" val="2348995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The configuration</a:t>
            </a:r>
            <a:r>
              <a:rPr lang="en-US" baseline="0" dirty="0"/>
              <a:t> that we consider consists of two fixed perpendicular rays in a homogeneous medium.</a:t>
            </a:r>
          </a:p>
          <a:p>
            <a:pPr marL="171442" indent="-171442">
              <a:buFont typeface="Arial" panose="020B0604020202020204" pitchFamily="34" charset="0"/>
              <a:buChar char="•"/>
            </a:pPr>
            <a:r>
              <a:rPr lang="en-US" baseline="0" dirty="0"/>
              <a:t>The green one is at the end of a light sub-path and the red one at the end of an eye sub-path.</a:t>
            </a:r>
          </a:p>
          <a:p>
            <a:pPr marL="171442" indent="-171442">
              <a:buFont typeface="Arial" panose="020B0604020202020204" pitchFamily="34" charset="0"/>
              <a:buChar char="•"/>
            </a:pPr>
            <a:r>
              <a:rPr lang="en-US" baseline="0" dirty="0"/>
              <a:t>We choose a constant cube kernel and assume that both rays pass through the kernel. </a:t>
            </a:r>
          </a:p>
          <a:p>
            <a:pPr marL="171442" indent="-171442">
              <a:buFont typeface="Arial" panose="020B0604020202020204" pitchFamily="34" charset="0"/>
              <a:buChar char="•"/>
            </a:pPr>
            <a:endParaRPr lang="en-US" baseline="0" dirty="0"/>
          </a:p>
          <a:p>
            <a:pPr marL="171442" indent="-171442">
              <a:buFont typeface="Arial" panose="020B0604020202020204" pitchFamily="34" charset="0"/>
              <a:buChar char="•"/>
            </a:pPr>
            <a:r>
              <a:rPr lang="en-US" baseline="0" dirty="0"/>
              <a:t>In rendering, this configuration is sampled randomly which incurs some extra variance. </a:t>
            </a:r>
          </a:p>
          <a:p>
            <a:pPr marL="171442" indent="-171442">
              <a:buFont typeface="Arial" panose="020B0604020202020204" pitchFamily="34" charset="0"/>
              <a:buChar char="•"/>
            </a:pPr>
            <a:r>
              <a:rPr lang="en-US" baseline="0" dirty="0"/>
              <a:t>But this variance is the same for all the estimators so we won’t need to worry about it here because our goal is to compare the variance of the different estimators.</a:t>
            </a:r>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18</a:t>
            </a:fld>
            <a:endParaRPr lang="cs-CZ"/>
          </a:p>
        </p:txBody>
      </p:sp>
    </p:spTree>
    <p:extLst>
      <p:ext uri="{BB962C8B-B14F-4D97-AF65-F5344CB8AC3E}">
        <p14:creationId xmlns:p14="http://schemas.microsoft.com/office/powerpoint/2010/main" val="3413856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baseline="0" dirty="0"/>
              <a:t>To simplify the diagram, I’ll draw it </a:t>
            </a:r>
            <a:r>
              <a:rPr lang="en-US" baseline="0" dirty="0" smtClean="0"/>
              <a:t>in flatland.</a:t>
            </a:r>
            <a:endParaRPr lang="en-US" baseline="0" dirty="0"/>
          </a:p>
          <a:p>
            <a:pPr marL="171442" indent="-171442">
              <a:buFont typeface="Arial" panose="020B0604020202020204" pitchFamily="34" charset="0"/>
              <a:buChar char="•"/>
            </a:pPr>
            <a:endParaRPr lang="en-US" baseline="0" dirty="0"/>
          </a:p>
          <a:p>
            <a:pPr marL="171442" indent="-171442">
              <a:buFont typeface="Arial" panose="020B0604020202020204" pitchFamily="34" charset="0"/>
              <a:buChar char="•"/>
            </a:pPr>
            <a:r>
              <a:rPr lang="en-US" baseline="0" dirty="0"/>
              <a:t>In this setup, the expected value of the estimators is the integral of transmittance over the kernel along the light ray …</a:t>
            </a:r>
          </a:p>
          <a:p>
            <a:pPr marL="171442" indent="-171442">
              <a:buFont typeface="Arial" panose="020B0604020202020204" pitchFamily="34" charset="0"/>
              <a:buChar char="•"/>
            </a:pPr>
            <a:r>
              <a:rPr lang="en-US" baseline="0" dirty="0"/>
              <a:t>… times the same thing for the eye ray.</a:t>
            </a:r>
          </a:p>
          <a:p>
            <a:pPr marL="171442" indent="-171442">
              <a:buFont typeface="Arial" panose="020B0604020202020204" pitchFamily="34" charset="0"/>
              <a:buChar char="•"/>
            </a:pPr>
            <a:endParaRPr lang="en-US" baseline="0" dirty="0"/>
          </a:p>
          <a:p>
            <a:pPr marL="171442" indent="-171442">
              <a:buFont typeface="Arial" panose="020B0604020202020204" pitchFamily="34" charset="0"/>
              <a:buChar char="•"/>
            </a:pPr>
            <a:r>
              <a:rPr lang="en-US" baseline="0" dirty="0"/>
              <a:t>And each of the estimators estimates this value in a different way with different variance for which we have derived analytical expressions.</a:t>
            </a:r>
          </a:p>
          <a:p>
            <a:pPr marL="171442" indent="-171442">
              <a:buFont typeface="Arial" panose="020B0604020202020204" pitchFamily="34" charset="0"/>
              <a:buChar char="•"/>
            </a:pPr>
            <a:r>
              <a:rPr lang="en-US" baseline="0" dirty="0"/>
              <a:t>And this variance depends in an interesting way on the size of the kernel compared to the mean free path of the medium.</a:t>
            </a:r>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19</a:t>
            </a:fld>
            <a:endParaRPr lang="cs-CZ"/>
          </a:p>
        </p:txBody>
      </p:sp>
    </p:spTree>
    <p:extLst>
      <p:ext uri="{BB962C8B-B14F-4D97-AF65-F5344CB8AC3E}">
        <p14:creationId xmlns:p14="http://schemas.microsoft.com/office/powerpoint/2010/main" val="3413856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normAutofit/>
          </a:bodyPr>
          <a:lstStyle/>
          <a:p>
            <a:pPr marL="171442" indent="-171442">
              <a:buFont typeface="Arial" panose="020B0604020202020204" pitchFamily="34" charset="0"/>
              <a:buChar char="•"/>
            </a:pPr>
            <a:r>
              <a:rPr lang="en-US" dirty="0" smtClean="0"/>
              <a:t>The</a:t>
            </a:r>
            <a:r>
              <a:rPr lang="en-US" baseline="0" dirty="0" smtClean="0"/>
              <a:t> material is based on our SIGGRAPH paper from 2014</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Let’s have a closer</a:t>
            </a:r>
            <a:r>
              <a:rPr lang="en-US" baseline="0" dirty="0"/>
              <a:t> look </a:t>
            </a:r>
            <a:r>
              <a:rPr lang="en-US" dirty="0"/>
              <a:t>at how the integral is estimated by the three estimator types along one of the two rays.</a:t>
            </a:r>
          </a:p>
          <a:p>
            <a:pPr marL="171442" indent="-171442">
              <a:buFont typeface="Arial" panose="020B0604020202020204" pitchFamily="34" charset="0"/>
              <a:buChar char="•"/>
            </a:pPr>
            <a:endParaRPr lang="en-US" dirty="0" smtClean="0"/>
          </a:p>
          <a:p>
            <a:pPr marL="171442" indent="-171442">
              <a:buFont typeface="Arial" panose="020B0604020202020204" pitchFamily="34" charset="0"/>
              <a:buChar char="•"/>
            </a:pPr>
            <a:r>
              <a:rPr lang="en-US" dirty="0" smtClean="0"/>
              <a:t>The </a:t>
            </a:r>
            <a:r>
              <a:rPr lang="en-US" b="1" dirty="0"/>
              <a:t>long beam</a:t>
            </a:r>
            <a:r>
              <a:rPr lang="en-US" baseline="0" dirty="0"/>
              <a:t> estimator</a:t>
            </a:r>
            <a:r>
              <a:rPr lang="en-US" dirty="0"/>
              <a:t> shoots an infinite ray and simply always return the right answer calculated analytically,</a:t>
            </a:r>
            <a:r>
              <a:rPr lang="en-US" baseline="0" dirty="0"/>
              <a:t> which is a zero-variance estimators of the integral.</a:t>
            </a:r>
          </a:p>
          <a:p>
            <a:pPr marL="171442" indent="-171442">
              <a:buFont typeface="Arial" panose="020B0604020202020204" pitchFamily="34" charset="0"/>
              <a:buChar char="•"/>
            </a:pPr>
            <a:r>
              <a:rPr lang="en-US" baseline="0" dirty="0" smtClean="0"/>
              <a:t>The </a:t>
            </a:r>
            <a:r>
              <a:rPr lang="en-US" b="1" baseline="0" dirty="0"/>
              <a:t>short beam</a:t>
            </a:r>
            <a:r>
              <a:rPr lang="en-US" baseline="0" dirty="0"/>
              <a:t> estimator samples a finite ray with length proportional to transmittance and returns the length of the portion of the ray that lies inside the kernel. This could be zero if the ray does not reach the kernel. The variance in this case is non-zero and stems from two factors: whether or not the kernel is reached at all, and if it is, what portion of the ray actually lies inside the kernel.</a:t>
            </a:r>
          </a:p>
          <a:p>
            <a:pPr marL="171442" indent="-171442">
              <a:buFont typeface="Arial" panose="020B0604020202020204" pitchFamily="34" charset="0"/>
              <a:buChar char="•"/>
            </a:pPr>
            <a:r>
              <a:rPr lang="en-US" baseline="0" smtClean="0"/>
              <a:t>The </a:t>
            </a:r>
            <a:r>
              <a:rPr lang="en-US" b="1" baseline="0" dirty="0"/>
              <a:t>point </a:t>
            </a:r>
            <a:r>
              <a:rPr lang="en-US" baseline="0" dirty="0"/>
              <a:t>estimator samples a finite ray as before, but it returns a constant number if the end point fall within the kernel and zero otherwise. So the variance is only due to the chance of ‘hitting’ the kernel.</a:t>
            </a:r>
          </a:p>
          <a:p>
            <a:pPr marL="171442" indent="-171442">
              <a:buFont typeface="Arial" panose="020B0604020202020204" pitchFamily="34" charset="0"/>
              <a:buChar char="•"/>
            </a:pPr>
            <a:endParaRPr lang="en-US" dirty="0" smtClean="0"/>
          </a:p>
          <a:p>
            <a:pPr marL="171442" indent="-171442">
              <a:buFont typeface="Arial" panose="020B0604020202020204" pitchFamily="34" charset="0"/>
              <a:buChar char="•"/>
            </a:pPr>
            <a:r>
              <a:rPr lang="en-US" dirty="0" smtClean="0"/>
              <a:t>Let’s </a:t>
            </a:r>
            <a:r>
              <a:rPr lang="en-US" dirty="0"/>
              <a:t>now explain the variance behavior</a:t>
            </a:r>
            <a:r>
              <a:rPr lang="en-US" baseline="0" dirty="0"/>
              <a:t> of the short beam and point estimators on an intuitive level:</a:t>
            </a:r>
            <a:endParaRPr lang="en-US" dirty="0"/>
          </a:p>
          <a:p>
            <a:pPr marL="171442" indent="-171442">
              <a:buFont typeface="Arial" panose="020B0604020202020204" pitchFamily="34" charset="0"/>
              <a:buChar char="•"/>
            </a:pPr>
            <a:r>
              <a:rPr lang="en-US" dirty="0"/>
              <a:t>If the kernel is really large, the point estimator will have low variance because it often hits the kernel and there is not other source of variance. The short beam, on the other hand, will show high variance because</a:t>
            </a:r>
            <a:r>
              <a:rPr lang="en-US" baseline="0" dirty="0"/>
              <a:t> of the varying length of the ray segment that overlaps the kernel.</a:t>
            </a:r>
          </a:p>
          <a:p>
            <a:pPr marL="171442" indent="-171442">
              <a:buFont typeface="Arial" panose="020B0604020202020204" pitchFamily="34" charset="0"/>
              <a:buChar char="•"/>
            </a:pPr>
            <a:r>
              <a:rPr lang="en-US" baseline="0" dirty="0"/>
              <a:t>If, on the other hand, the kernel is small, the point estimator will have a high variance because it will have hard times sampling a position in the kernel. The short beam variance will be low because the variability of the ray segment over the kernel will be small (simply because the kernel itself is small).</a:t>
            </a: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20</a:t>
            </a:fld>
            <a:endParaRPr lang="cs-CZ"/>
          </a:p>
        </p:txBody>
      </p:sp>
    </p:spTree>
    <p:extLst>
      <p:ext uri="{BB962C8B-B14F-4D97-AF65-F5344CB8AC3E}">
        <p14:creationId xmlns:p14="http://schemas.microsoft.com/office/powerpoint/2010/main" val="3413856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defTabSz="914354">
              <a:buFont typeface="Arial" panose="020B0604020202020204" pitchFamily="34" charset="0"/>
              <a:buChar char="•"/>
              <a:defRPr/>
            </a:pPr>
            <a:r>
              <a:rPr lang="en-US" dirty="0"/>
              <a:t>Let’s now plot the normalized standard deviation (NSD),</a:t>
            </a:r>
            <a:r>
              <a:rPr lang="en-US" baseline="0" dirty="0"/>
              <a:t> which is a measure of relative variance, </a:t>
            </a:r>
            <a:r>
              <a:rPr lang="en-US" dirty="0"/>
              <a:t>against the kernel width (expressed in the units of the mean</a:t>
            </a:r>
            <a:r>
              <a:rPr lang="en-US" baseline="0" dirty="0"/>
              <a:t> free path length of the medium)</a:t>
            </a:r>
            <a:r>
              <a:rPr lang="en-US" dirty="0"/>
              <a:t>.</a:t>
            </a:r>
          </a:p>
          <a:p>
            <a:pPr marL="171442" indent="-171442">
              <a:buFont typeface="Arial" panose="020B0604020202020204" pitchFamily="34" charset="0"/>
              <a:buChar char="•"/>
            </a:pPr>
            <a:r>
              <a:rPr lang="en-US" baseline="0" dirty="0"/>
              <a:t>Equivalently, if we fix the kernel size, the horizontal axis tells us how dense or rare the medium is.</a:t>
            </a:r>
          </a:p>
          <a:p>
            <a:pPr marL="171442" indent="-171442">
              <a:buFont typeface="Arial" panose="020B0604020202020204" pitchFamily="34" charset="0"/>
              <a:buChar char="•"/>
            </a:pPr>
            <a:r>
              <a:rPr lang="en-US" baseline="0" dirty="0"/>
              <a:t>On the left there are rare media or small kernels, on the right, there are dense media or large kernels.</a:t>
            </a:r>
          </a:p>
          <a:p>
            <a:pPr marL="171442" indent="-171442" defTabSz="914354">
              <a:buFont typeface="Arial" panose="020B0604020202020204" pitchFamily="34" charset="0"/>
              <a:buChar char="•"/>
              <a:defRPr/>
            </a:pPr>
            <a:endParaRPr lang="en-US" baseline="0" dirty="0"/>
          </a:p>
          <a:p>
            <a:pPr marL="171442" indent="-171442" defTabSz="914354">
              <a:buFont typeface="Arial" panose="020B0604020202020204" pitchFamily="34" charset="0"/>
              <a:buChar char="•"/>
              <a:defRPr/>
            </a:pPr>
            <a:r>
              <a:rPr lang="en-US" baseline="0" dirty="0"/>
              <a:t>We plot the NSD for two selected estimators, short-beam – long-beam and point – long-beam.</a:t>
            </a:r>
          </a:p>
          <a:p>
            <a:pPr marL="171442" indent="-171442" defTabSz="914354">
              <a:buFont typeface="Arial" panose="020B0604020202020204" pitchFamily="34" charset="0"/>
              <a:buChar char="•"/>
              <a:defRPr/>
            </a:pPr>
            <a:r>
              <a:rPr lang="en-US" baseline="0" dirty="0"/>
              <a:t>The long beam contributes zero variance, so we’re really comparing short beams to points.</a:t>
            </a:r>
          </a:p>
          <a:p>
            <a:pPr marL="171442" indent="-171442" defTabSz="914354">
              <a:buFont typeface="Arial" panose="020B0604020202020204" pitchFamily="34" charset="0"/>
              <a:buChar char="•"/>
              <a:defRPr/>
            </a:pPr>
            <a:r>
              <a:rPr lang="en-US" baseline="0" dirty="0"/>
              <a:t>And we see that while the NSD happens to be constant for the short beams, it has an interesting behavior for the points.</a:t>
            </a:r>
          </a:p>
          <a:p>
            <a:pPr marL="171442" indent="-171442" defTabSz="914354">
              <a:buFont typeface="Arial" panose="020B0604020202020204" pitchFamily="34" charset="0"/>
              <a:buChar char="•"/>
              <a:defRPr/>
            </a:pPr>
            <a:r>
              <a:rPr lang="en-US" baseline="0" dirty="0"/>
              <a:t>As the kernel gets smaller, or equivalently, the medium gets thinner, the NSD of the point estimator diverges.</a:t>
            </a:r>
          </a:p>
          <a:p>
            <a:pPr marL="171442" indent="-171442" defTabSz="914354">
              <a:buFont typeface="Arial" panose="020B0604020202020204" pitchFamily="34" charset="0"/>
              <a:buChar char="•"/>
              <a:defRPr/>
            </a:pPr>
            <a:r>
              <a:rPr lang="en-US" baseline="0" dirty="0"/>
              <a:t>On the other hand, for large kernels or dense media, the NSD of points approaches zero.</a:t>
            </a:r>
          </a:p>
          <a:p>
            <a:pPr marL="171442" indent="-171442" defTabSz="914354">
              <a:buFont typeface="Arial" panose="020B0604020202020204" pitchFamily="34" charset="0"/>
              <a:buChar char="•"/>
              <a:defRPr/>
            </a:pPr>
            <a:r>
              <a:rPr lang="en-US" baseline="0" dirty="0"/>
              <a:t>There’s a cross point between the short beams and points at the kernel width of 1 mean free path.</a:t>
            </a:r>
          </a:p>
          <a:p>
            <a:pPr marL="171442" indent="-171442" defTabSz="914354">
              <a:buFont typeface="Arial" panose="020B0604020202020204" pitchFamily="34" charset="0"/>
              <a:buChar char="•"/>
              <a:defRPr/>
            </a:pPr>
            <a:r>
              <a:rPr lang="en-US" baseline="0" dirty="0"/>
              <a:t>This behavior exactly corresponds to the intuition given on the previous slide.</a:t>
            </a:r>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21</a:t>
            </a:fld>
            <a:endParaRPr lang="cs-CZ"/>
          </a:p>
        </p:txBody>
      </p:sp>
    </p:spTree>
    <p:extLst>
      <p:ext uri="{BB962C8B-B14F-4D97-AF65-F5344CB8AC3E}">
        <p14:creationId xmlns:p14="http://schemas.microsoft.com/office/powerpoint/2010/main" val="2663074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The</a:t>
            </a:r>
            <a:r>
              <a:rPr lang="en-US" baseline="0" dirty="0"/>
              <a:t> take-home message from this analysis is: </a:t>
            </a:r>
            <a:r>
              <a:rPr lang="en-US" dirty="0"/>
              <a:t>beams are better in rare media, where the mean free path is much longer than the kernel size.</a:t>
            </a:r>
          </a:p>
          <a:p>
            <a:pPr marL="171442" indent="-171442">
              <a:buFont typeface="Arial" panose="020B0604020202020204" pitchFamily="34" charset="0"/>
              <a:buChar char="•"/>
            </a:pPr>
            <a:r>
              <a:rPr lang="en-US" dirty="0"/>
              <a:t>On the other hand, in dense</a:t>
            </a:r>
            <a:r>
              <a:rPr lang="en-US" baseline="0" dirty="0"/>
              <a:t> media, when the </a:t>
            </a:r>
            <a:r>
              <a:rPr lang="en-US" baseline="0" dirty="0" err="1"/>
              <a:t>mfp</a:t>
            </a:r>
            <a:r>
              <a:rPr lang="en-US" baseline="0" dirty="0"/>
              <a:t> is shorter than the kernel size, points perform better.</a:t>
            </a:r>
          </a:p>
          <a:p>
            <a:pPr marL="171442" indent="-171442">
              <a:buFont typeface="Arial" panose="020B0604020202020204" pitchFamily="34" charset="0"/>
              <a:buChar char="•"/>
            </a:pPr>
            <a:r>
              <a:rPr lang="en-US" baseline="0" dirty="0"/>
              <a:t>We believe this is a really interesting results, and we consider the variance analysis one of the major contributions of the paper, because so far, the relative performance of point- and beam-based estimators has been unknown.</a:t>
            </a:r>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22</a:t>
            </a:fld>
            <a:endParaRPr lang="cs-CZ"/>
          </a:p>
        </p:txBody>
      </p:sp>
    </p:spTree>
    <p:extLst>
      <p:ext uri="{BB962C8B-B14F-4D97-AF65-F5344CB8AC3E}">
        <p14:creationId xmlns:p14="http://schemas.microsoft.com/office/powerpoint/2010/main" val="2663074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The next question is,</a:t>
            </a:r>
            <a:r>
              <a:rPr lang="en-US" baseline="0" dirty="0"/>
              <a:t> how to combine the estimators</a:t>
            </a:r>
            <a:r>
              <a:rPr lang="en-US" dirty="0"/>
              <a:t>.</a:t>
            </a:r>
          </a:p>
          <a:p>
            <a:pPr marL="171442" indent="-171442">
              <a:buFont typeface="Arial" panose="020B0604020202020204" pitchFamily="34" charset="0"/>
              <a:buChar char="•"/>
            </a:pPr>
            <a:r>
              <a:rPr lang="en-US" dirty="0"/>
              <a:t>To do this, we’ve </a:t>
            </a:r>
            <a:r>
              <a:rPr lang="en-US" baseline="0" dirty="0"/>
              <a:t>developed a new generalization, or extension of Multiple Importance Sampling.</a:t>
            </a:r>
            <a:endParaRPr lang="cs-CZ" dirty="0"/>
          </a:p>
        </p:txBody>
      </p:sp>
    </p:spTree>
    <p:extLst>
      <p:ext uri="{BB962C8B-B14F-4D97-AF65-F5344CB8AC3E}">
        <p14:creationId xmlns:p14="http://schemas.microsoft.com/office/powerpoint/2010/main" val="2690743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Why can’t we use the MIS as is?</a:t>
            </a:r>
          </a:p>
          <a:p>
            <a:pPr marL="171442" indent="-171442">
              <a:buFont typeface="Arial" panose="020B0604020202020204" pitchFamily="34" charset="0"/>
              <a:buChar char="•"/>
            </a:pPr>
            <a:r>
              <a:rPr lang="en-US" dirty="0"/>
              <a:t>The problem is that blurring by the density estimation kernel corresponds to extra integral dimensions</a:t>
            </a:r>
            <a:r>
              <a:rPr lang="en-US" baseline="0" dirty="0"/>
              <a:t> over the usual path integral.</a:t>
            </a:r>
            <a:endParaRPr lang="cs-CZ" dirty="0"/>
          </a:p>
          <a:p>
            <a:pPr marL="171442" indent="-171442">
              <a:buFont typeface="Arial" panose="020B0604020202020204" pitchFamily="34" charset="0"/>
              <a:buChar char="•"/>
            </a:pPr>
            <a:r>
              <a:rPr lang="en-US" dirty="0"/>
              <a:t>So we are actually combining estimators of integrals over spaces of different dimension</a:t>
            </a:r>
            <a:r>
              <a:rPr lang="en-US" baseline="0" dirty="0"/>
              <a:t> and the original MIS just isn’t designed to do this.</a:t>
            </a:r>
            <a:endParaRPr lang="en-US" dirty="0"/>
          </a:p>
          <a:p>
            <a:pPr marL="171442" indent="-171442" defTabSz="914354">
              <a:buFont typeface="Arial" panose="020B0604020202020204" pitchFamily="34" charset="0"/>
              <a:buChar char="•"/>
              <a:defRPr/>
            </a:pPr>
            <a:endParaRPr lang="en-US" baseline="0" dirty="0"/>
          </a:p>
          <a:p>
            <a:pPr marL="171442" indent="-171442" defTabSz="914354">
              <a:buFont typeface="Arial" panose="020B0604020202020204" pitchFamily="34" charset="0"/>
              <a:buChar char="•"/>
              <a:defRPr/>
            </a:pPr>
            <a:r>
              <a:rPr lang="en-US" baseline="0" dirty="0"/>
              <a:t>We extend the MIS to directly recognize that some of the estimators in the mixture may have some extra dimensions.</a:t>
            </a:r>
          </a:p>
          <a:p>
            <a:pPr marL="171442" indent="-171442">
              <a:buFont typeface="Arial" panose="020B0604020202020204" pitchFamily="34" charset="0"/>
              <a:buChar char="•"/>
            </a:pPr>
            <a:r>
              <a:rPr lang="en-US" baseline="0" dirty="0"/>
              <a:t>We’ve also developed the corresponding balance heuristic that </a:t>
            </a:r>
            <a:r>
              <a:rPr lang="en-US" dirty="0"/>
              <a:t>allows</a:t>
            </a:r>
            <a:r>
              <a:rPr lang="en-US" baseline="0" dirty="0"/>
              <a:t> us to calculate the combination weights.</a:t>
            </a:r>
          </a:p>
          <a:p>
            <a:pPr marL="171442" indent="-171442">
              <a:buFont typeface="Arial" panose="020B0604020202020204" pitchFamily="34" charset="0"/>
              <a:buChar char="•"/>
            </a:pPr>
            <a:r>
              <a:rPr lang="en-US" baseline="0" dirty="0"/>
              <a:t>The result is compatible with the VCM and UPS frameworks but our formulation is more general and possibly applicable beyond the problem of combining volumetric estimators.</a:t>
            </a:r>
            <a:endParaRPr lang="en-US"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24</a:t>
            </a:fld>
            <a:endParaRPr lang="cs-CZ"/>
          </a:p>
        </p:txBody>
      </p:sp>
    </p:spTree>
    <p:extLst>
      <p:ext uri="{BB962C8B-B14F-4D97-AF65-F5344CB8AC3E}">
        <p14:creationId xmlns:p14="http://schemas.microsoft.com/office/powerpoint/2010/main" val="3354787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Now we have a lot of theory and we want to use it to implement a practical combined algorithm. And that’s a matter of engineering design.</a:t>
            </a:r>
            <a:endParaRPr lang="cs-CZ" dirty="0"/>
          </a:p>
        </p:txBody>
      </p:sp>
    </p:spTree>
    <p:extLst>
      <p:ext uri="{BB962C8B-B14F-4D97-AF65-F5344CB8AC3E}">
        <p14:creationId xmlns:p14="http://schemas.microsoft.com/office/powerpoint/2010/main" val="5657865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First, we </a:t>
            </a:r>
            <a:r>
              <a:rPr lang="en-US" baseline="0" dirty="0"/>
              <a:t>need to choose the estimators to combine.</a:t>
            </a:r>
          </a:p>
          <a:p>
            <a:pPr marL="171442" indent="-171442">
              <a:buFont typeface="Arial" panose="020B0604020202020204" pitchFamily="34" charset="0"/>
              <a:buChar char="•"/>
            </a:pPr>
            <a:r>
              <a:rPr lang="en-US" baseline="0" dirty="0"/>
              <a:t>We use the point-point, point-beam, beam-beam estimators.</a:t>
            </a:r>
          </a:p>
          <a:p>
            <a:pPr marL="171442" indent="-171442">
              <a:buFont typeface="Arial" panose="020B0604020202020204" pitchFamily="34" charset="0"/>
              <a:buChar char="•"/>
            </a:pPr>
            <a:r>
              <a:rPr lang="en-US" baseline="0" dirty="0"/>
              <a:t>We do not use Beam-Point estimator because it has similar properties to the Point-Beam but its implementation is much less efficient.</a:t>
            </a:r>
          </a:p>
          <a:p>
            <a:pPr marL="171442" indent="-171442">
              <a:buFont typeface="Arial" panose="020B0604020202020204" pitchFamily="34" charset="0"/>
              <a:buChar char="•"/>
            </a:pPr>
            <a:endParaRPr lang="en-US" baseline="0" dirty="0"/>
          </a:p>
          <a:p>
            <a:endParaRPr lang="en-US" baseline="0" dirty="0"/>
          </a:p>
          <a:p>
            <a:endParaRPr lang="en-US" baseline="0" dirty="0"/>
          </a:p>
          <a:p>
            <a:endParaRPr lang="en-US" baseline="0" dirty="0"/>
          </a:p>
          <a:p>
            <a:endParaRPr lang="en-US" baseline="0" dirty="0"/>
          </a:p>
          <a:p>
            <a:pPr marL="171442" indent="-171442">
              <a:buFont typeface="Arial" panose="020B0604020202020204" pitchFamily="34" charset="0"/>
              <a:buChar char="•"/>
            </a:pP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26</a:t>
            </a:fld>
            <a:endParaRPr lang="cs-CZ"/>
          </a:p>
        </p:txBody>
      </p:sp>
    </p:spTree>
    <p:extLst>
      <p:ext uri="{BB962C8B-B14F-4D97-AF65-F5344CB8AC3E}">
        <p14:creationId xmlns:p14="http://schemas.microsoft.com/office/powerpoint/2010/main" val="3276444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baseline="0" dirty="0"/>
              <a:t>Second, it makes little sense to combine long and short beam version of the same estimator so we need to choose one.</a:t>
            </a:r>
          </a:p>
          <a:p>
            <a:pPr marL="171442" indent="-171442">
              <a:buFont typeface="Arial" panose="020B0604020202020204" pitchFamily="34" charset="0"/>
              <a:buChar char="•"/>
            </a:pPr>
            <a:r>
              <a:rPr lang="en-US" baseline="0" dirty="0"/>
              <a:t>In our test, the best performance was obtained with short photon beams but we use long query beams.</a:t>
            </a:r>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27</a:t>
            </a:fld>
            <a:endParaRPr lang="cs-CZ"/>
          </a:p>
        </p:txBody>
      </p:sp>
    </p:spTree>
    <p:extLst>
      <p:ext uri="{BB962C8B-B14F-4D97-AF65-F5344CB8AC3E}">
        <p14:creationId xmlns:p14="http://schemas.microsoft.com/office/powerpoint/2010/main" val="4271843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And we add the sampling techniques from bidirectional path tracing.</a:t>
            </a: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28</a:t>
            </a:fld>
            <a:endParaRPr lang="cs-CZ"/>
          </a:p>
        </p:txBody>
      </p:sp>
    </p:spTree>
    <p:extLst>
      <p:ext uri="{BB962C8B-B14F-4D97-AF65-F5344CB8AC3E}">
        <p14:creationId xmlns:p14="http://schemas.microsoft.com/office/powerpoint/2010/main" val="3081192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Here’s how the algorithm works.</a:t>
            </a:r>
          </a:p>
          <a:p>
            <a:pPr marL="171442" indent="-171442">
              <a:buFont typeface="Arial" panose="020B0604020202020204" pitchFamily="34" charset="0"/>
              <a:buChar char="•"/>
            </a:pPr>
            <a:r>
              <a:rPr lang="en-US" dirty="0"/>
              <a:t>In each iteration we start by tracing a number of paths from the light</a:t>
            </a:r>
            <a:r>
              <a:rPr lang="en-US" baseline="0" dirty="0"/>
              <a:t> sources.</a:t>
            </a:r>
          </a:p>
          <a:p>
            <a:pPr marL="171442" indent="-171442">
              <a:buFont typeface="Arial" panose="020B0604020202020204" pitchFamily="34" charset="0"/>
              <a:buChar char="•"/>
            </a:pPr>
            <a:r>
              <a:rPr lang="en-US" baseline="0" dirty="0"/>
              <a:t>We connect their vertices to the eye, which corresponds to light tracing.</a:t>
            </a:r>
          </a:p>
          <a:p>
            <a:pPr marL="171442" indent="-171442">
              <a:buFont typeface="Arial" panose="020B0604020202020204" pitchFamily="34" charset="0"/>
              <a:buChar char="•"/>
            </a:pPr>
            <a:r>
              <a:rPr lang="en-US" baseline="0" dirty="0"/>
              <a:t>We store the vertices as photon points, and the path segments as photon beams.</a:t>
            </a:r>
          </a:p>
          <a:p>
            <a:pPr marL="171442" indent="-171442">
              <a:buFont typeface="Arial" panose="020B0604020202020204" pitchFamily="34" charset="0"/>
              <a:buChar char="•"/>
            </a:pPr>
            <a:r>
              <a:rPr lang="en-US" baseline="0" dirty="0"/>
              <a:t>And we do this for multiple paths from the lights.</a:t>
            </a:r>
            <a:endParaRPr lang="cs-CZ" dirty="0"/>
          </a:p>
        </p:txBody>
      </p:sp>
    </p:spTree>
    <p:extLst>
      <p:ext uri="{BB962C8B-B14F-4D97-AF65-F5344CB8AC3E}">
        <p14:creationId xmlns:p14="http://schemas.microsoft.com/office/powerpoint/2010/main" val="260039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defTabSz="914354">
              <a:buFont typeface="Arial" panose="020B0604020202020204" pitchFamily="34" charset="0"/>
              <a:buChar char="•"/>
              <a:defRPr/>
            </a:pPr>
            <a:r>
              <a:rPr lang="en-US" dirty="0" smtClean="0"/>
              <a:t>Let</a:t>
            </a:r>
            <a:r>
              <a:rPr lang="en-US" baseline="0" dirty="0" smtClean="0"/>
              <a:t> us start by motivating the work.</a:t>
            </a:r>
          </a:p>
          <a:p>
            <a:pPr marL="171442" indent="-171442" defTabSz="914354">
              <a:buFont typeface="Arial" panose="020B0604020202020204" pitchFamily="34" charset="0"/>
              <a:buChar char="•"/>
              <a:defRPr/>
            </a:pPr>
            <a:r>
              <a:rPr lang="en-US" dirty="0" smtClean="0"/>
              <a:t>Our </a:t>
            </a:r>
            <a:r>
              <a:rPr lang="en-US" dirty="0"/>
              <a:t>aim</a:t>
            </a:r>
            <a:r>
              <a:rPr lang="en-US" baseline="0" dirty="0"/>
              <a:t> to render participating media in a manner that is robust to media properties and to lighting. </a:t>
            </a:r>
          </a:p>
          <a:p>
            <a:pPr marL="171442" indent="-171442">
              <a:buFont typeface="Arial" panose="020B0604020202020204" pitchFamily="34" charset="0"/>
              <a:buChar char="•"/>
            </a:pPr>
            <a:r>
              <a:rPr lang="en-US" baseline="0" dirty="0"/>
              <a:t>We want to handle optically </a:t>
            </a:r>
            <a:r>
              <a:rPr lang="en-US" baseline="0" noProof="0" dirty="0"/>
              <a:t>dense or rare </a:t>
            </a:r>
            <a:r>
              <a:rPr lang="en-US" baseline="0" dirty="0"/>
              <a:t>media with high or low scattering albedo. </a:t>
            </a:r>
          </a:p>
          <a:p>
            <a:pPr marL="171442" indent="-171442">
              <a:buFont typeface="Arial" panose="020B0604020202020204" pitchFamily="34" charset="0"/>
              <a:buChar char="•"/>
            </a:pPr>
            <a:r>
              <a:rPr lang="en-US" baseline="0" dirty="0"/>
              <a:t>We want to handle diffusive multiple scattering (as in subsurface scattering) or highly focused lighting (as in volumetric caustics).</a:t>
            </a:r>
          </a:p>
          <a:p>
            <a:pPr marL="171442" indent="-171442">
              <a:buFont typeface="Arial" panose="020B0604020202020204" pitchFamily="34" charset="0"/>
              <a:buChar char="•"/>
            </a:pPr>
            <a:r>
              <a:rPr lang="en-US" baseline="0" dirty="0"/>
              <a:t>The algorithm we’ve developed has all these features and it was actually used to render the image shown here.</a:t>
            </a: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3</a:t>
            </a:fld>
            <a:endParaRPr lang="cs-CZ"/>
          </a:p>
        </p:txBody>
      </p:sp>
    </p:spTree>
    <p:extLst>
      <p:ext uri="{BB962C8B-B14F-4D97-AF65-F5344CB8AC3E}">
        <p14:creationId xmlns:p14="http://schemas.microsoft.com/office/powerpoint/2010/main" val="2686752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In the second phase of the iteration, we trace eye</a:t>
            </a:r>
            <a:r>
              <a:rPr lang="en-US" baseline="0" dirty="0"/>
              <a:t> paths through each pixel.</a:t>
            </a:r>
          </a:p>
          <a:p>
            <a:pPr marL="171442" indent="-171442">
              <a:buFont typeface="Arial" panose="020B0604020202020204" pitchFamily="34" charset="0"/>
              <a:buChar char="•"/>
            </a:pPr>
            <a:r>
              <a:rPr lang="en-US" baseline="0" dirty="0"/>
              <a:t>For each segment of the path, we look up the photons and evaluate to the point-beam estimator.</a:t>
            </a:r>
          </a:p>
          <a:p>
            <a:pPr marL="171442" indent="-171442">
              <a:buFont typeface="Arial" panose="020B0604020202020204" pitchFamily="34" charset="0"/>
              <a:buChar char="•"/>
            </a:pPr>
            <a:r>
              <a:rPr lang="en-US" baseline="0" dirty="0"/>
              <a:t>We then look up the beams, which is the beam-beam estimator.</a:t>
            </a:r>
          </a:p>
          <a:p>
            <a:pPr marL="171442" indent="-171442">
              <a:buFont typeface="Arial" panose="020B0604020202020204" pitchFamily="34" charset="0"/>
              <a:buChar char="•"/>
            </a:pPr>
            <a:endParaRPr lang="cs-CZ" dirty="0"/>
          </a:p>
        </p:txBody>
      </p:sp>
    </p:spTree>
    <p:extLst>
      <p:ext uri="{BB962C8B-B14F-4D97-AF65-F5344CB8AC3E}">
        <p14:creationId xmlns:p14="http://schemas.microsoft.com/office/powerpoint/2010/main" val="3552702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After that, we sample the scattering distance along the eye ray</a:t>
            </a:r>
            <a:r>
              <a:rPr lang="en-US" baseline="0" dirty="0"/>
              <a:t> and connect to the light path vertices. This corresponds to bidirectional path tracing.</a:t>
            </a:r>
          </a:p>
          <a:p>
            <a:endParaRPr lang="en-US" dirty="0"/>
          </a:p>
        </p:txBody>
      </p:sp>
    </p:spTree>
    <p:extLst>
      <p:ext uri="{BB962C8B-B14F-4D97-AF65-F5344CB8AC3E}">
        <p14:creationId xmlns:p14="http://schemas.microsoft.com/office/powerpoint/2010/main" val="1532246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Then we query</a:t>
            </a:r>
            <a:r>
              <a:rPr lang="en-US" baseline="0" dirty="0"/>
              <a:t> the photons around the scattering location and evaluate the point-point estimator.</a:t>
            </a:r>
            <a:endParaRPr lang="cs-CZ" dirty="0"/>
          </a:p>
        </p:txBody>
      </p:sp>
    </p:spTree>
    <p:extLst>
      <p:ext uri="{BB962C8B-B14F-4D97-AF65-F5344CB8AC3E}">
        <p14:creationId xmlns:p14="http://schemas.microsoft.com/office/powerpoint/2010/main" val="685478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And then we extend the eye path and repeat</a:t>
            </a:r>
            <a:r>
              <a:rPr lang="en-US" baseline="0" dirty="0"/>
              <a:t>.</a:t>
            </a:r>
            <a:endParaRPr lang="cs-CZ" dirty="0"/>
          </a:p>
        </p:txBody>
      </p:sp>
    </p:spTree>
    <p:extLst>
      <p:ext uri="{BB962C8B-B14F-4D97-AF65-F5344CB8AC3E}">
        <p14:creationId xmlns:p14="http://schemas.microsoft.com/office/powerpoint/2010/main" val="654976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Let’s see what the algorithm does.</a:t>
            </a:r>
            <a:endParaRPr lang="cs-CZ" dirty="0"/>
          </a:p>
        </p:txBody>
      </p:sp>
    </p:spTree>
    <p:extLst>
      <p:ext uri="{BB962C8B-B14F-4D97-AF65-F5344CB8AC3E}">
        <p14:creationId xmlns:p14="http://schemas.microsoft.com/office/powerpoint/2010/main" val="2483030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We have set up this test scene which is filled with </a:t>
            </a:r>
            <a:r>
              <a:rPr lang="en-US" baseline="0" dirty="0"/>
              <a:t>rare, forward scattering fog. </a:t>
            </a:r>
          </a:p>
          <a:p>
            <a:pPr marL="171442" indent="-171442">
              <a:buFont typeface="Arial" panose="020B0604020202020204" pitchFamily="34" charset="0"/>
              <a:buChar char="•"/>
            </a:pPr>
            <a:r>
              <a:rPr lang="en-US" baseline="0" dirty="0"/>
              <a:t>There are two spheres filled with a dense back-scattering medium.</a:t>
            </a:r>
          </a:p>
          <a:p>
            <a:pPr marL="171442" indent="-171442">
              <a:buFont typeface="Arial" panose="020B0604020202020204" pitchFamily="34" charset="0"/>
              <a:buChar char="•"/>
            </a:pPr>
            <a:r>
              <a:rPr lang="en-US" baseline="0" dirty="0"/>
              <a:t>And the scene is illuminated almost entirely by caustic lighting.</a:t>
            </a:r>
            <a:endParaRPr lang="cs-CZ" dirty="0"/>
          </a:p>
        </p:txBody>
      </p:sp>
    </p:spTree>
    <p:extLst>
      <p:ext uri="{BB962C8B-B14F-4D97-AF65-F5344CB8AC3E}">
        <p14:creationId xmlns:p14="http://schemas.microsoft.com/office/powerpoint/2010/main" val="10375384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For the algorithm comparison, we again consider only transport</a:t>
            </a:r>
            <a:r>
              <a:rPr lang="en-US" baseline="0" dirty="0"/>
              <a:t> in media.</a:t>
            </a:r>
            <a:endParaRPr lang="cs-CZ" dirty="0"/>
          </a:p>
        </p:txBody>
      </p:sp>
    </p:spTree>
    <p:extLst>
      <p:ext uri="{BB962C8B-B14F-4D97-AF65-F5344CB8AC3E}">
        <p14:creationId xmlns:p14="http://schemas.microsoft.com/office/powerpoint/2010/main" val="29664011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And here’s how</a:t>
            </a:r>
            <a:r>
              <a:rPr lang="en-US" baseline="0" dirty="0"/>
              <a:t> the previous work does.</a:t>
            </a:r>
            <a:endParaRPr lang="en-US" dirty="0"/>
          </a:p>
          <a:p>
            <a:pPr marL="171442" indent="-171442">
              <a:buFont typeface="Arial" panose="020B0604020202020204" pitchFamily="34" charset="0"/>
              <a:buChar char="•"/>
            </a:pPr>
            <a:r>
              <a:rPr lang="en-US" dirty="0"/>
              <a:t>The</a:t>
            </a:r>
            <a:r>
              <a:rPr lang="en-US" baseline="0" dirty="0"/>
              <a:t> point-point estimator, which is equivalent to volumetric photon mapping without ray marching, does a pretty good job at rendering the dense spheres but cannot handle the sparser fog.</a:t>
            </a:r>
          </a:p>
          <a:p>
            <a:pPr marL="171442" indent="-171442">
              <a:buFont typeface="Arial" panose="020B0604020202020204" pitchFamily="34" charset="0"/>
              <a:buChar char="•"/>
            </a:pPr>
            <a:r>
              <a:rPr lang="en-US" baseline="0" dirty="0"/>
              <a:t>The point-beam estimator, or the beam radiance estimate, does a much better job at rendering the fog, though it still fairly noisy as you can see in the inset.</a:t>
            </a:r>
          </a:p>
          <a:p>
            <a:pPr marL="171442" indent="-171442">
              <a:buFont typeface="Arial" panose="020B0604020202020204" pitchFamily="34" charset="0"/>
              <a:buChar char="•"/>
            </a:pPr>
            <a:r>
              <a:rPr lang="en-US" baseline="0" dirty="0"/>
              <a:t>The beam-beam estimator, or photon beams, provides excellent results for the fog, bug the spheres suffer from some nasty noisy artifacts.</a:t>
            </a:r>
          </a:p>
          <a:p>
            <a:pPr marL="171442" indent="-171442">
              <a:buFont typeface="Arial" panose="020B0604020202020204" pitchFamily="34" charset="0"/>
              <a:buChar char="•"/>
            </a:pPr>
            <a:r>
              <a:rPr lang="en-US" baseline="0" dirty="0" err="1"/>
              <a:t>Bidir</a:t>
            </a:r>
            <a:r>
              <a:rPr lang="en-US" baseline="0" dirty="0"/>
              <a:t> handles the fog quite well, though not as well as the photon beams. It produces bad artifacts in the dense spheres because much of the illumination there is essentially a reflected caustic.</a:t>
            </a:r>
          </a:p>
        </p:txBody>
      </p:sp>
    </p:spTree>
    <p:extLst>
      <p:ext uri="{BB962C8B-B14F-4D97-AF65-F5344CB8AC3E}">
        <p14:creationId xmlns:p14="http://schemas.microsoft.com/office/powerpoint/2010/main" val="18664815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endParaRPr lang="cs-CZ" dirty="0"/>
          </a:p>
        </p:txBody>
      </p:sp>
    </p:spTree>
    <p:extLst>
      <p:ext uri="{BB962C8B-B14F-4D97-AF65-F5344CB8AC3E}">
        <p14:creationId xmlns:p14="http://schemas.microsoft.com/office/powerpoint/2010/main" val="1866481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smtClean="0"/>
              <a:t>Let us now inspect the </a:t>
            </a:r>
            <a:r>
              <a:rPr lang="en-US" b="1" dirty="0" smtClean="0"/>
              <a:t>MIS-weighted </a:t>
            </a:r>
            <a:r>
              <a:rPr lang="en-US" b="1" dirty="0"/>
              <a:t>contribution </a:t>
            </a:r>
            <a:r>
              <a:rPr lang="en-US" dirty="0"/>
              <a:t>of the individual estimators to our combined</a:t>
            </a:r>
            <a:r>
              <a:rPr lang="en-US" baseline="0" dirty="0"/>
              <a:t> result</a:t>
            </a:r>
            <a:r>
              <a:rPr lang="en-US" dirty="0"/>
              <a:t>.</a:t>
            </a:r>
          </a:p>
          <a:p>
            <a:pPr marL="171442" indent="-171442">
              <a:buFont typeface="Arial" panose="020B0604020202020204" pitchFamily="34" charset="0"/>
              <a:buChar char="•"/>
            </a:pPr>
            <a:r>
              <a:rPr lang="en-US" dirty="0"/>
              <a:t>PP, PB, BB, BPT.</a:t>
            </a:r>
          </a:p>
          <a:p>
            <a:pPr marL="171442" indent="-171442">
              <a:buFont typeface="Arial" panose="020B0604020202020204" pitchFamily="34" charset="0"/>
              <a:buChar char="•"/>
            </a:pPr>
            <a:r>
              <a:rPr lang="en-US" baseline="0" dirty="0"/>
              <a:t>We see that most of the image is made up from the contributions </a:t>
            </a:r>
            <a:r>
              <a:rPr lang="en-US" baseline="0" dirty="0" smtClean="0"/>
              <a:t>of the </a:t>
            </a:r>
            <a:r>
              <a:rPr lang="en-US" baseline="0" dirty="0"/>
              <a:t>point-beam and beam-beam estimators, where the point-beam takes care of rendering the dense, back-scattering spheres, and the beam-beam estimator renders the rarer fog. </a:t>
            </a:r>
          </a:p>
          <a:p>
            <a:pPr marL="171442" indent="-171442">
              <a:buFont typeface="Arial" panose="020B0604020202020204" pitchFamily="34" charset="0"/>
              <a:buChar char="•"/>
            </a:pPr>
            <a:r>
              <a:rPr lang="en-US" baseline="0" dirty="0"/>
              <a:t>Bidirectional path tracing contributes mostly the surface-to-medium transport, which is visible as the blue tint of the right sphere. </a:t>
            </a:r>
            <a:endParaRPr lang="cs-CZ" dirty="0"/>
          </a:p>
        </p:txBody>
      </p:sp>
    </p:spTree>
    <p:extLst>
      <p:ext uri="{BB962C8B-B14F-4D97-AF65-F5344CB8AC3E}">
        <p14:creationId xmlns:p14="http://schemas.microsoft.com/office/powerpoint/2010/main" val="1866481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smtClean="0"/>
              <a:t>Existing </a:t>
            </a:r>
            <a:r>
              <a:rPr lang="en-US" baseline="0" dirty="0"/>
              <a:t>approaches for volumetric light transport can be divided into two categories. </a:t>
            </a:r>
          </a:p>
          <a:p>
            <a:pPr marL="171442" indent="-171442">
              <a:buFont typeface="Arial" panose="020B0604020202020204" pitchFamily="34" charset="0"/>
              <a:buChar char="•"/>
            </a:pPr>
            <a:r>
              <a:rPr lang="en-US" baseline="0" dirty="0"/>
              <a:t>First, we have Monte Carlo path integration, such as bidirectional path tracing. </a:t>
            </a:r>
          </a:p>
          <a:p>
            <a:pPr marL="171442" indent="-171442">
              <a:buFont typeface="Arial" panose="020B0604020202020204" pitchFamily="34" charset="0"/>
              <a:buChar char="•"/>
            </a:pPr>
            <a:r>
              <a:rPr lang="en-US" baseline="0" dirty="0"/>
              <a:t>And second, we have techniques derived from photon density estimation, such as volumetric photon mapping, the beam radiance </a:t>
            </a:r>
            <a:r>
              <a:rPr lang="en-US" baseline="0" dirty="0" smtClean="0"/>
              <a:t>estimate, </a:t>
            </a:r>
            <a:r>
              <a:rPr lang="en-US" baseline="0" dirty="0"/>
              <a:t>or photon beams.</a:t>
            </a:r>
          </a:p>
          <a:p>
            <a:pPr marL="171442" indent="-171442">
              <a:buFont typeface="Arial" panose="020B0604020202020204" pitchFamily="34" charset="0"/>
              <a:buChar char="•"/>
            </a:pPr>
            <a:r>
              <a:rPr lang="en-US" baseline="0" dirty="0"/>
              <a:t>While each of these techniques is great in certain types of media, it may fail for other types.</a:t>
            </a:r>
          </a:p>
          <a:p>
            <a:pPr marL="171442" indent="-171442">
              <a:buFont typeface="Arial" panose="020B0604020202020204" pitchFamily="34" charset="0"/>
              <a:buChar char="•"/>
            </a:pPr>
            <a:r>
              <a:rPr lang="en-US" baseline="0" dirty="0" smtClean="0"/>
              <a:t>Our aim is to address </a:t>
            </a:r>
            <a:r>
              <a:rPr lang="en-US" baseline="0" dirty="0"/>
              <a:t>this </a:t>
            </a:r>
            <a:r>
              <a:rPr lang="en-US" baseline="0" dirty="0" smtClean="0"/>
              <a:t>problem.</a:t>
            </a:r>
            <a:endParaRPr lang="cs-CZ" dirty="0"/>
          </a:p>
          <a:p>
            <a:endParaRPr lang="cs-CZ" dirty="0"/>
          </a:p>
        </p:txBody>
      </p:sp>
    </p:spTree>
    <p:extLst>
      <p:ext uri="{BB962C8B-B14F-4D97-AF65-F5344CB8AC3E}">
        <p14:creationId xmlns:p14="http://schemas.microsoft.com/office/powerpoint/2010/main" val="1683857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O</a:t>
            </a:r>
            <a:r>
              <a:rPr lang="en-US" baseline="0" dirty="0"/>
              <a:t>ur algorithm is able to take the best from the individual techniques to produce a much cleaner image.</a:t>
            </a:r>
            <a:endParaRPr lang="cs-CZ" dirty="0"/>
          </a:p>
        </p:txBody>
      </p:sp>
    </p:spTree>
    <p:extLst>
      <p:ext uri="{BB962C8B-B14F-4D97-AF65-F5344CB8AC3E}">
        <p14:creationId xmlns:p14="http://schemas.microsoft.com/office/powerpoint/2010/main" val="543076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I’ve already shown the results for this scene</a:t>
            </a:r>
            <a:r>
              <a:rPr lang="en-US" baseline="0" dirty="0"/>
              <a:t>…</a:t>
            </a:r>
            <a:endParaRPr lang="cs-CZ" dirty="0"/>
          </a:p>
        </p:txBody>
      </p:sp>
    </p:spTree>
    <p:extLst>
      <p:ext uri="{BB962C8B-B14F-4D97-AF65-F5344CB8AC3E}">
        <p14:creationId xmlns:p14="http://schemas.microsoft.com/office/powerpoint/2010/main" val="2725184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 but I want to use</a:t>
            </a:r>
            <a:r>
              <a:rPr lang="en-US" baseline="0" dirty="0"/>
              <a:t> it to point out that in this case, even though none of the previous algorithm handles this scene well, the combination is almost clear.</a:t>
            </a:r>
          </a:p>
          <a:p>
            <a:pPr marL="171442" indent="-171442">
              <a:buFont typeface="Arial" panose="020B0604020202020204" pitchFamily="34" charset="0"/>
              <a:buChar char="•"/>
            </a:pPr>
            <a:r>
              <a:rPr lang="en-US" baseline="0" dirty="0"/>
              <a:t>This provides some evidence that our MIS-based combination is more robust than a heuristic combination that would be based on selecting a particular estimator for each medium.</a:t>
            </a:r>
            <a:endParaRPr lang="cs-CZ" dirty="0"/>
          </a:p>
        </p:txBody>
      </p:sp>
    </p:spTree>
    <p:extLst>
      <p:ext uri="{BB962C8B-B14F-4D97-AF65-F5344CB8AC3E}">
        <p14:creationId xmlns:p14="http://schemas.microsoft.com/office/powerpoint/2010/main" val="1052048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Of course our work does not come without its limitations.</a:t>
            </a:r>
          </a:p>
          <a:p>
            <a:pPr marL="171442" indent="-171442">
              <a:buFont typeface="Arial" panose="020B0604020202020204" pitchFamily="34" charset="0"/>
              <a:buChar char="•"/>
            </a:pPr>
            <a:r>
              <a:rPr lang="en-US" baseline="0" dirty="0" smtClean="0"/>
              <a:t>First</a:t>
            </a:r>
            <a:r>
              <a:rPr lang="en-US" baseline="0" smtClean="0"/>
              <a:t>, tThe </a:t>
            </a:r>
            <a:r>
              <a:rPr lang="en-US" baseline="0" dirty="0"/>
              <a:t>estimator combination relies </a:t>
            </a:r>
            <a:r>
              <a:rPr lang="en-US" i="1" baseline="0" dirty="0"/>
              <a:t>only</a:t>
            </a:r>
            <a:r>
              <a:rPr lang="en-US" baseline="0" dirty="0"/>
              <a:t> on the variance considerations, but taking bias and efficiency into account could significantly improve the results.</a:t>
            </a:r>
          </a:p>
          <a:p>
            <a:pPr marL="171442" indent="-171442">
              <a:buFont typeface="Arial" panose="020B0604020202020204" pitchFamily="34" charset="0"/>
              <a:buChar char="•"/>
            </a:pPr>
            <a:r>
              <a:rPr lang="en-US" baseline="0" dirty="0"/>
              <a:t>Having a solid theory that would tell us how many samples to take from each estimator would be extremely useful, especially in the cases where some estimators could be completely disabled.</a:t>
            </a:r>
          </a:p>
        </p:txBody>
      </p:sp>
    </p:spTree>
    <p:extLst>
      <p:ext uri="{BB962C8B-B14F-4D97-AF65-F5344CB8AC3E}">
        <p14:creationId xmlns:p14="http://schemas.microsoft.com/office/powerpoint/2010/main" val="3548654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The take-home message from this talk could be: Beams are not always better than points.</a:t>
            </a:r>
          </a:p>
          <a:p>
            <a:pPr marL="171442" indent="-171442" defTabSz="914354">
              <a:buFont typeface="Arial" panose="020B0604020202020204" pitchFamily="34" charset="0"/>
              <a:buChar char="•"/>
              <a:defRPr/>
            </a:pPr>
            <a:r>
              <a:rPr lang="en-US" baseline="0" dirty="0"/>
              <a:t>Beams are great for rare media.</a:t>
            </a:r>
          </a:p>
          <a:p>
            <a:pPr marL="171442" indent="-171442">
              <a:buFont typeface="Arial" panose="020B0604020202020204" pitchFamily="34" charset="0"/>
              <a:buChar char="•"/>
            </a:pPr>
            <a:r>
              <a:rPr lang="en-US" dirty="0"/>
              <a:t>But dense media are</a:t>
            </a:r>
            <a:r>
              <a:rPr lang="en-US" baseline="0" dirty="0"/>
              <a:t> better handled by points.</a:t>
            </a:r>
          </a:p>
          <a:p>
            <a:pPr marL="171442" indent="-171442">
              <a:buFont typeface="Arial" panose="020B0604020202020204" pitchFamily="34" charset="0"/>
              <a:buChar char="•"/>
            </a:pPr>
            <a:r>
              <a:rPr lang="en-US" dirty="0"/>
              <a:t>We have provided evidence for this through </a:t>
            </a:r>
            <a:r>
              <a:rPr lang="en-US" baseline="0" dirty="0"/>
              <a:t>our theoretical variance analysis and the rendered images.</a:t>
            </a:r>
          </a:p>
        </p:txBody>
      </p:sp>
    </p:spTree>
    <p:extLst>
      <p:ext uri="{BB962C8B-B14F-4D97-AF65-F5344CB8AC3E}">
        <p14:creationId xmlns:p14="http://schemas.microsoft.com/office/powerpoint/2010/main" val="2488334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The source code that was used to generate all our results is available,</a:t>
            </a:r>
            <a:r>
              <a:rPr lang="en-US" baseline="0" dirty="0"/>
              <a:t> including scripts to reproduce all the results.</a:t>
            </a:r>
          </a:p>
          <a:p>
            <a:pPr marL="171442" indent="-171442">
              <a:buFont typeface="Arial" panose="020B0604020202020204" pitchFamily="34" charset="0"/>
              <a:buChar char="•"/>
            </a:pPr>
            <a:r>
              <a:rPr lang="en-US" baseline="0" dirty="0"/>
              <a:t>It’s called </a:t>
            </a:r>
            <a:r>
              <a:rPr lang="en-US" baseline="0" dirty="0" err="1"/>
              <a:t>SmallUPBP</a:t>
            </a:r>
            <a:r>
              <a:rPr lang="en-US" baseline="0" dirty="0"/>
              <a:t> for historical reasons – it’s built on </a:t>
            </a:r>
            <a:r>
              <a:rPr lang="en-US" baseline="0" dirty="0" err="1"/>
              <a:t>SmallVCM</a:t>
            </a:r>
            <a:r>
              <a:rPr lang="en-US" baseline="0" dirty="0"/>
              <a:t>, but it’s not really that small anymore.</a:t>
            </a:r>
            <a:endParaRPr lang="cs-CZ" dirty="0"/>
          </a:p>
        </p:txBody>
      </p:sp>
    </p:spTree>
    <p:extLst>
      <p:ext uri="{BB962C8B-B14F-4D97-AF65-F5344CB8AC3E}">
        <p14:creationId xmlns:p14="http://schemas.microsoft.com/office/powerpoint/2010/main" val="24883342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endParaRPr lang="en-US"/>
          </a:p>
        </p:txBody>
      </p:sp>
    </p:spTree>
    <p:extLst>
      <p:ext uri="{BB962C8B-B14F-4D97-AF65-F5344CB8AC3E}">
        <p14:creationId xmlns:p14="http://schemas.microsoft.com/office/powerpoint/2010/main" val="3787067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To further motivate our work, let’s look at the volumetric light transport in the previously shown scene as rendered</a:t>
            </a:r>
            <a:r>
              <a:rPr lang="en-US" baseline="0" dirty="0"/>
              <a:t> </a:t>
            </a:r>
            <a:r>
              <a:rPr lang="en-US" dirty="0"/>
              <a:t>by some of the existing algorithms</a:t>
            </a:r>
            <a:r>
              <a:rPr lang="en-US" baseline="0" dirty="0"/>
              <a:t>.</a:t>
            </a:r>
            <a:endParaRPr lang="en-US" dirty="0"/>
          </a:p>
          <a:p>
            <a:pPr marL="171442" indent="-171442">
              <a:buFont typeface="Arial" panose="020B0604020202020204" pitchFamily="34" charset="0"/>
              <a:buChar char="•"/>
            </a:pPr>
            <a:r>
              <a:rPr lang="en-US" dirty="0"/>
              <a:t>This is bidirectional path tracing,</a:t>
            </a:r>
            <a:r>
              <a:rPr lang="en-US" baseline="0" dirty="0"/>
              <a:t> and we can see that the image is pretty noisy even after an hour.</a:t>
            </a:r>
            <a:endParaRPr lang="cs-CZ" dirty="0"/>
          </a:p>
        </p:txBody>
      </p:sp>
    </p:spTree>
    <p:extLst>
      <p:ext uri="{BB962C8B-B14F-4D97-AF65-F5344CB8AC3E}">
        <p14:creationId xmlns:p14="http://schemas.microsoft.com/office/powerpoint/2010/main" val="1582688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Volumetric photon mapping</a:t>
            </a:r>
            <a:endParaRPr lang="cs-CZ" dirty="0"/>
          </a:p>
        </p:txBody>
      </p:sp>
    </p:spTree>
    <p:extLst>
      <p:ext uri="{BB962C8B-B14F-4D97-AF65-F5344CB8AC3E}">
        <p14:creationId xmlns:p14="http://schemas.microsoft.com/office/powerpoint/2010/main" val="2142069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baseline="0" dirty="0"/>
              <a:t>Beam radiance estimate, much better but still not great.</a:t>
            </a:r>
          </a:p>
        </p:txBody>
      </p:sp>
    </p:spTree>
    <p:extLst>
      <p:ext uri="{BB962C8B-B14F-4D97-AF65-F5344CB8AC3E}">
        <p14:creationId xmlns:p14="http://schemas.microsoft.com/office/powerpoint/2010/main" val="934312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Photon beams</a:t>
            </a:r>
            <a:r>
              <a:rPr lang="en-US" baseline="0" dirty="0"/>
              <a:t>.</a:t>
            </a:r>
            <a:endParaRPr lang="cs-CZ" dirty="0"/>
          </a:p>
        </p:txBody>
      </p:sp>
    </p:spTree>
    <p:extLst>
      <p:ext uri="{BB962C8B-B14F-4D97-AF65-F5344CB8AC3E}">
        <p14:creationId xmlns:p14="http://schemas.microsoft.com/office/powerpoint/2010/main" val="951034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30275" y="739775"/>
            <a:ext cx="4937125" cy="3703638"/>
          </a:xfrm>
        </p:spPr>
      </p:sp>
      <p:sp>
        <p:nvSpPr>
          <p:cNvPr id="3" name="Zástupný symbol pro poznámky 2"/>
          <p:cNvSpPr>
            <a:spLocks noGrp="1"/>
          </p:cNvSpPr>
          <p:nvPr>
            <p:ph type="body" idx="1"/>
          </p:nvPr>
        </p:nvSpPr>
        <p:spPr/>
        <p:txBody>
          <a:bodyPr/>
          <a:lstStyle/>
          <a:p>
            <a:pPr marL="171442" indent="-171442">
              <a:buFont typeface="Arial" panose="020B0604020202020204" pitchFamily="34" charset="0"/>
              <a:buChar char="•"/>
            </a:pPr>
            <a:r>
              <a:rPr lang="en-US" dirty="0"/>
              <a:t>And finally, </a:t>
            </a:r>
            <a:r>
              <a:rPr lang="en-US" dirty="0" smtClean="0"/>
              <a:t>the combined UPBP algorithm </a:t>
            </a:r>
            <a:r>
              <a:rPr lang="en-US" dirty="0"/>
              <a:t>is</a:t>
            </a:r>
            <a:r>
              <a:rPr lang="en-US" baseline="0" dirty="0"/>
              <a:t> able to produce a much cleaner image in the same amount of time.</a:t>
            </a:r>
            <a:endParaRPr lang="cs-CZ" dirty="0"/>
          </a:p>
        </p:txBody>
      </p:sp>
    </p:spTree>
    <p:extLst>
      <p:ext uri="{BB962C8B-B14F-4D97-AF65-F5344CB8AC3E}">
        <p14:creationId xmlns:p14="http://schemas.microsoft.com/office/powerpoint/2010/main" val="1052048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solidFill>
                <a:prstClr val="black"/>
              </a:solidFill>
            </a:endParaRPr>
          </a:p>
        </p:txBody>
      </p:sp>
      <p:sp>
        <p:nvSpPr>
          <p:cNvPr id="5" name="Line 8"/>
          <p:cNvSpPr>
            <a:spLocks noChangeShapeType="1"/>
          </p:cNvSpPr>
          <p:nvPr/>
        </p:nvSpPr>
        <p:spPr bwMode="auto">
          <a:xfrm>
            <a:off x="1981201" y="3962400"/>
            <a:ext cx="6511925"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a:solidFill>
                  <a:prstClr val="black"/>
                </a:solidFill>
              </a:rPr>
              <a:t>MC methods for volumetric light transport – Combining estimators</a:t>
            </a: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301707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Combining estimators</a:t>
            </a: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952257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Combining estimators</a:t>
            </a: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235162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Combining estimators</a:t>
            </a: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128153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Combining estimators</a:t>
            </a: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080850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2"/>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64232" y="6248400"/>
            <a:ext cx="2895600" cy="457200"/>
          </a:xfrm>
          <a:ln/>
        </p:spPr>
        <p:txBody>
          <a:bodyPr/>
          <a:lstStyle>
            <a:lvl1pPr>
              <a:defRPr/>
            </a:lvl1p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66848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2"/>
            <a:ext cx="4038600" cy="45307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Combining estimators</a:t>
            </a: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995735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2"/>
            <a:ext cx="4038600" cy="4530725"/>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Combining estimators</a:t>
            </a: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24827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Combining estimators</a:t>
            </a: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963897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Combining estimators</a:t>
            </a: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676108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2"/>
            <a:ext cx="8229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41763"/>
            <a:ext cx="8229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Combining estimators</a:t>
            </a: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306506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457200" y="6381328"/>
            <a:ext cx="2133600" cy="457200"/>
          </a:xfrm>
          <a:ln/>
        </p:spPr>
        <p:txBody>
          <a:bodyPr/>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6553200" y="6381328"/>
            <a:ext cx="2133600" cy="457200"/>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403350" y="6356176"/>
            <a:ext cx="6337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a:lstStyle>
          <a:p>
            <a:r>
              <a:rPr lang="en-US" dirty="0"/>
              <a:t>MC methods for volumetric light transport </a:t>
            </a:r>
            <a:r>
              <a:rPr lang="cs-CZ" dirty="0"/>
              <a:t>– </a:t>
            </a:r>
            <a:r>
              <a:rPr lang="en-US" dirty="0"/>
              <a:t>Combining estimators</a:t>
            </a:r>
          </a:p>
        </p:txBody>
      </p:sp>
    </p:spTree>
    <p:extLst>
      <p:ext uri="{BB962C8B-B14F-4D97-AF65-F5344CB8AC3E}">
        <p14:creationId xmlns:p14="http://schemas.microsoft.com/office/powerpoint/2010/main" val="345235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0"/>
          <p:cNvSpPr>
            <a:spLocks noGrp="1"/>
          </p:cNvSpPr>
          <p:nvPr>
            <p:ph type="title" hasCustomPrompt="1"/>
          </p:nvPr>
        </p:nvSpPr>
        <p:spPr/>
        <p:txBody>
          <a:bodyPr/>
          <a:lstStyle>
            <a:lvl1pPr>
              <a:defRPr/>
            </a:lvl1pPr>
          </a:lstStyle>
          <a:p>
            <a:r>
              <a:rPr lang="en-US" dirty="0"/>
              <a:t>Click to edit title</a:t>
            </a:r>
            <a:endParaRPr lang="bg-BG" dirty="0"/>
          </a:p>
        </p:txBody>
      </p:sp>
    </p:spTree>
    <p:extLst>
      <p:ext uri="{BB962C8B-B14F-4D97-AF65-F5344CB8AC3E}">
        <p14:creationId xmlns:p14="http://schemas.microsoft.com/office/powerpoint/2010/main" val="19170083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a:t>
            </a:r>
            <a:endParaRPr lang="bg-BG" dirty="0"/>
          </a:p>
        </p:txBody>
      </p:sp>
      <p:sp>
        <p:nvSpPr>
          <p:cNvPr id="3" name="Text Placeholder 9"/>
          <p:cNvSpPr>
            <a:spLocks noGrp="1"/>
          </p:cNvSpPr>
          <p:nvPr>
            <p:ph type="body" sz="quarter" idx="10" hasCustomPrompt="1"/>
          </p:nvPr>
        </p:nvSpPr>
        <p:spPr>
          <a:xfrm>
            <a:off x="0" y="594360"/>
            <a:ext cx="7524000" cy="433394"/>
          </a:xfrm>
          <a:prstGeom prst="rect">
            <a:avLst/>
          </a:prstGeom>
        </p:spPr>
        <p:txBody>
          <a:bodyPr lIns="118800"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a:t>Click to edit subtitle</a:t>
            </a:r>
            <a:endParaRPr lang="bg-BG" dirty="0"/>
          </a:p>
        </p:txBody>
      </p:sp>
      <p:sp>
        <p:nvSpPr>
          <p:cNvPr id="8"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a:t>Click to edit Master text styles</a:t>
            </a:r>
          </a:p>
          <a:p>
            <a:pPr lvl="1"/>
            <a:r>
              <a:rPr lang="en-US" dirty="0"/>
              <a:t>Second level</a:t>
            </a:r>
          </a:p>
          <a:p>
            <a:pPr lvl="0"/>
            <a:r>
              <a:rPr lang="en-US" dirty="0"/>
              <a:t>Third level</a:t>
            </a:r>
          </a:p>
          <a:p>
            <a:pPr lvl="1"/>
            <a:r>
              <a:rPr lang="en-US" dirty="0"/>
              <a:t>Fourth level</a:t>
            </a:r>
          </a:p>
          <a:p>
            <a:pPr lvl="2"/>
            <a:r>
              <a:rPr lang="en-US" dirty="0"/>
              <a:t>Fifth level</a:t>
            </a:r>
          </a:p>
        </p:txBody>
      </p:sp>
    </p:spTree>
    <p:extLst>
      <p:ext uri="{BB962C8B-B14F-4D97-AF65-F5344CB8AC3E}">
        <p14:creationId xmlns:p14="http://schemas.microsoft.com/office/powerpoint/2010/main" val="376139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Black bk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bg1">
                    <a:lumMod val="95000"/>
                  </a:schemeClr>
                </a:solidFill>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457200" y="6381328"/>
            <a:ext cx="2133600" cy="457200"/>
          </a:xfrm>
          <a:ln/>
        </p:spPr>
        <p:txBody>
          <a:bodyPr/>
          <a:lstStyle>
            <a:lvl1pPr>
              <a:defRPr>
                <a:solidFill>
                  <a:schemeClr val="bg1">
                    <a:lumMod val="95000"/>
                  </a:schemeClr>
                </a:solidFill>
              </a:defRPr>
            </a:lvl1pPr>
          </a:lstStyle>
          <a:p>
            <a:pPr>
              <a:defRPr/>
            </a:pPr>
            <a:endParaRPr lang="en-US" altLang="en-US" dirty="0"/>
          </a:p>
        </p:txBody>
      </p:sp>
      <p:sp>
        <p:nvSpPr>
          <p:cNvPr id="6" name="Rectangle 6"/>
          <p:cNvSpPr>
            <a:spLocks noGrp="1" noChangeArrowheads="1"/>
          </p:cNvSpPr>
          <p:nvPr>
            <p:ph type="sldNum" sz="quarter" idx="12"/>
          </p:nvPr>
        </p:nvSpPr>
        <p:spPr>
          <a:xfrm>
            <a:off x="6553200" y="6381328"/>
            <a:ext cx="2133600" cy="457200"/>
          </a:xfrm>
          <a:ln/>
        </p:spPr>
        <p:txBody>
          <a:bodyPr/>
          <a:lstStyle>
            <a:lvl1pPr>
              <a:defRPr>
                <a:solidFill>
                  <a:schemeClr val="bg1">
                    <a:lumMod val="95000"/>
                  </a:schemeClr>
                </a:solidFill>
              </a:defRPr>
            </a:lvl1pPr>
          </a:lstStyle>
          <a:p>
            <a:pPr>
              <a:defRPr/>
            </a:pPr>
            <a:fld id="{81494967-73EE-4A75-A827-47B02327E019}" type="slidenum">
              <a:rPr lang="en-US" altLang="en-US" smtClean="0"/>
              <a:pPr>
                <a:defRPr/>
              </a:pPr>
              <a:t>‹#›</a:t>
            </a:fld>
            <a:endParaRPr lang="en-US" altLang="en-US"/>
          </a:p>
        </p:txBody>
      </p:sp>
      <p:sp>
        <p:nvSpPr>
          <p:cNvPr id="8" name="Zástupný symbol pro zápatí 23"/>
          <p:cNvSpPr>
            <a:spLocks noGrp="1"/>
          </p:cNvSpPr>
          <p:nvPr>
            <p:ph type="ftr" sz="quarter" idx="11"/>
          </p:nvPr>
        </p:nvSpPr>
        <p:spPr bwMode="auto">
          <a:xfrm>
            <a:off x="1403350" y="6356176"/>
            <a:ext cx="6337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fontAlgn="base">
              <a:spcBef>
                <a:spcPct val="0"/>
              </a:spcBef>
              <a:spcAft>
                <a:spcPct val="0"/>
              </a:spcAft>
              <a:defRPr sz="1100" kern="1200">
                <a:solidFill>
                  <a:schemeClr val="bg1">
                    <a:lumMod val="95000"/>
                  </a:schemeClr>
                </a:solidFill>
                <a:latin typeface="+mn-lt"/>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a:lstStyle>
          <a:p>
            <a:pPr>
              <a:defRPr/>
            </a:pPr>
            <a:r>
              <a:rPr lang="en-US" altLang="en-US"/>
              <a:t>MC methods for volumetric light transport – Combining estimators</a:t>
            </a:r>
            <a:endParaRPr lang="en-US" altLang="en-US" dirty="0"/>
          </a:p>
        </p:txBody>
      </p:sp>
    </p:spTree>
    <p:extLst>
      <p:ext uri="{BB962C8B-B14F-4D97-AF65-F5344CB8AC3E}">
        <p14:creationId xmlns:p14="http://schemas.microsoft.com/office/powerpoint/2010/main" val="3323468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
            <a:ext cx="7772400" cy="6857999"/>
          </a:xfrm>
        </p:spPr>
        <p:txBody>
          <a:bodyPr lIns="0" tIns="0" rIns="0" bIns="0" anchor="ctr" anchorCtr="0"/>
          <a:lstStyle>
            <a:lvl1pPr algn="ctr">
              <a:defRPr sz="4000" b="1" cap="all"/>
            </a:lvl1pPr>
          </a:lstStyle>
          <a:p>
            <a:r>
              <a:rPr lang="en-US" dirty="0"/>
              <a:t>Click to edit Master title style</a:t>
            </a:r>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357553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
            <a:ext cx="7772400" cy="6857999"/>
          </a:xfrm>
        </p:spPr>
        <p:txBody>
          <a:bodyPr lIns="0" tIns="0" rIns="0" bIns="0" anchor="ctr" anchorCtr="0"/>
          <a:lstStyle>
            <a:lvl1pPr algn="ctr">
              <a:defRPr sz="4000" b="1" cap="all"/>
            </a:lvl1pPr>
          </a:lstStyle>
          <a:p>
            <a:r>
              <a:rPr lang="en-US" dirty="0"/>
              <a:t>Click to edit Master title style</a:t>
            </a:r>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168329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Combining estimators</a:t>
            </a: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981566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Combining estimators</a:t>
            </a: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532593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Combining estimators</a:t>
            </a: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517324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MC methods for volumetric light transport – Combining estimators</a:t>
            </a: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459901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5"/>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Klepnutím lze upravit styl předlohy nadpisů.</a:t>
            </a:r>
          </a:p>
        </p:txBody>
      </p:sp>
      <p:sp>
        <p:nvSpPr>
          <p:cNvPr id="16387" name="Rectangle 3"/>
          <p:cNvSpPr>
            <a:spLocks noGrp="1" noChangeArrowheads="1"/>
          </p:cNvSpPr>
          <p:nvPr>
            <p:ph type="body" idx="1"/>
          </p:nvPr>
        </p:nvSpPr>
        <p:spPr bwMode="auto">
          <a:xfrm>
            <a:off x="457200" y="1600202"/>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403649" y="6248400"/>
            <a:ext cx="6336704"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solidFill>
                  <a:prstClr val="black"/>
                </a:solidFill>
              </a:rPr>
              <a:pPr>
                <a:defRPr/>
              </a:pPr>
              <a:t>‹#›</a:t>
            </a:fld>
            <a:endParaRPr lang="en-US" altLang="en-US">
              <a:solidFill>
                <a:prstClr val="black"/>
              </a:solidFill>
            </a:endParaRPr>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solidFill>
                <a:prstClr val="black"/>
              </a:solidFill>
            </a:endParaRPr>
          </a:p>
        </p:txBody>
      </p:sp>
    </p:spTree>
    <p:extLst>
      <p:ext uri="{BB962C8B-B14F-4D97-AF65-F5344CB8AC3E}">
        <p14:creationId xmlns:p14="http://schemas.microsoft.com/office/powerpoint/2010/main" val="420860406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96"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Lst>
  <p:hf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4.gi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39.xml"/><Relationship Id="rId7"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392"/>
            <a:ext cx="7772400" cy="3573016"/>
          </a:xfrm>
        </p:spPr>
        <p:txBody>
          <a:bodyPr/>
          <a:lstStyle/>
          <a:p>
            <a:r>
              <a:rPr lang="en-US" sz="3600" dirty="0"/>
              <a:t>Combining volumetric estimators</a:t>
            </a:r>
            <a:endParaRPr lang="en-US" sz="2800" b="1" dirty="0">
              <a:solidFill>
                <a:srgbClr val="C00000"/>
              </a:solidFill>
            </a:endParaRPr>
          </a:p>
        </p:txBody>
      </p:sp>
      <p:sp>
        <p:nvSpPr>
          <p:cNvPr id="8" name="TextovéPole 7"/>
          <p:cNvSpPr txBox="1"/>
          <p:nvPr/>
        </p:nvSpPr>
        <p:spPr>
          <a:xfrm>
            <a:off x="2735916" y="3861050"/>
            <a:ext cx="3672168" cy="461665"/>
          </a:xfrm>
          <a:prstGeom prst="rect">
            <a:avLst/>
          </a:prstGeom>
          <a:noFill/>
        </p:spPr>
        <p:txBody>
          <a:bodyPr wrap="square" rtlCol="0">
            <a:spAutoFit/>
          </a:bodyPr>
          <a:lstStyle/>
          <a:p>
            <a:pPr algn="ctr"/>
            <a:r>
              <a:rPr lang="cs-CZ" sz="2400" b="1" dirty="0">
                <a:solidFill>
                  <a:schemeClr val="tx2"/>
                </a:solidFill>
                <a:latin typeface="+mn-lt"/>
              </a:rPr>
              <a:t>Jaroslav</a:t>
            </a:r>
            <a:r>
              <a:rPr lang="en-US" sz="2400" b="1" dirty="0">
                <a:solidFill>
                  <a:schemeClr val="tx2"/>
                </a:solidFill>
                <a:latin typeface="+mn-lt"/>
              </a:rPr>
              <a:t> </a:t>
            </a:r>
            <a:r>
              <a:rPr lang="cs-CZ" sz="2400" b="1" dirty="0">
                <a:solidFill>
                  <a:schemeClr val="tx2"/>
                </a:solidFill>
                <a:latin typeface="+mn-lt"/>
              </a:rPr>
              <a:t>Křivánek</a:t>
            </a:r>
          </a:p>
        </p:txBody>
      </p:sp>
      <p:cxnSp>
        <p:nvCxnSpPr>
          <p:cNvPr id="14" name="Přímá spojovací čára 13"/>
          <p:cNvCxnSpPr/>
          <p:nvPr/>
        </p:nvCxnSpPr>
        <p:spPr>
          <a:xfrm>
            <a:off x="3311861" y="3140968"/>
            <a:ext cx="252028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6924" name="AutoShape 12" descr="data:image/jpeg;base64,/9j/4AAQSkZJRgABAQAAAQABAAD/2wCEAAkGBxQTEhIUExQVFhUWFxkUFhgUFRgcFxwgGxkYHBsaHBkaHSggGBslGxcYJDIhJSkrLi4uFx8zODMsNygtLisBCgoKDg0OGhAQGzQmHyQtLzItNSw3NywsMC8sLCwsLDcsNy8yLC80MCwrLTQ1LDc0LCw3NywsNy0vLC4sLy0sLP/AABEIAJgBSwMBIgACEQEDEQH/xAAcAAACAwADAQAAAAAAAAAAAAAABwUGCAEDBAL/xABMEAABAwICAwoKBgcIAgMAAAABAAIDBBEFEgYhMQcIEyIyQVFhcbIUMzRScnOBkaGxFyNCU6PSFlRkkpPR0xVidKLBwsPwJENEY4L/xAAaAQEAAgMBAAAAAAAAAAAAAAAAAQMCBAUG/8QALhEBAAIBAQUGBgIDAAAAAAAAAAECAxEEEyExQQUSFVGh0TJxgZGx8CLhI2HB/9oADAMBAAIRAxEAPwB4oQhAIQhAIQhAIQvJiWJxQNzyvDR17T2DaURNorGsvWhUmn0/a+pjjazLE45S9x41zqBsNQF7K7KZiYV4s9MuvcnXQJXbsenlZhroG07YssrXHO9pcQWkXA1gbHDbdNFK/fB4VwuHNmA40Egd/wDl/Fd7L5T7FC0nK7dPxWW+aseL80bWMH+VoUHU6R1cnLqqh3pTPI911FoQemKqeXDju2j7R6VtWl5DPRHyWJIeU3tHzW26XkM9EfJB2oQhAIQqVunaeR4ZBxbOqZAeCZ0f33DzR8UEfutborcPj4GAg1cg1c/Bg/bcOnoBWZZ5nPc573FznEuc5xuSTtJPOV24jXSTyvllcXyPcXOc46ySvMgEIQgFoLcQ3POBa2uqWfWvH1LHDWxp+2RzOI2dAPWqnuK7nnhcgrKlv/jxniNcNUrh032sHxOrpWjUCY3yviKL1kndCQafm+V8RResk7oSDQCEIQNje5eXz+oPfarbvkvIqX/Ef8b1Ut7l5fP6g99qtu+S8ipf8R/xvQZ6QhCAQhCAQhCAQhCAQhCDcaEIQCEIQCCUKF0uw2SencyJ5a7bYGwfb7JKQwvaa1mYjVCaS6dMjvHTWe/YX/Yb2ecfgl3W1b5Xl8ji9x5z/p0DqC6XNIJBFiDYg7R1LhXxWIeZz7TkzT/Kfp0Ccmh2LeEUzHE8dvEf2jn9osUm1aNz7FuBqRG48SbinoDhfKf9PaFF41hdsGbd5YieU8PY2FD6X4YKmiqoD/7InAdtrtP7wCmEKl6Nh1zSCQdRGorhWPdEwrwbEqyK1gJXOb6L+MPgbexVxB9w8pvaPmtt0vIZ6I+SxJDym9o+a23S8hnoj5IO1CFB6Y6UQ4dTunmPUxg5T3czWj5nmCDx6f6Zw4ZTmR9nSuuIo763Hp6mjnKynjmMTVc755355Hm5PN1ADmAGqy9Olekc1fUPnndcnU1oPFY3ma3qCh0AhCEArjuZaEPxOpAIIp4yHTP6vMB853w2qE0W0flrqmOnhHGdrJOxrRtceoLWuimjkNBTMp4Rqbrc48p7udzus/BBI0NGyGNkUbQ1jGhjGjYABYBd6EIExvlfEUXrJO6Eg0/N8r4ii9ZJ3QkGgEIQgbG9y8vn9Qe+1W3fJeRUv+I/43qpb3Ly+f1B77U69MdEKfEo446jPlY/OODdlN7Ea9R1WKDHiFpf6DsM/aP4o/Kj6DsM/aP4o/KgzQhMPdj0Np8NmpmU3CWkY5zuEdm1hwAtqCXiAQhCAQmTuNaE02JuqxU8J9UIi3g3ZeUZL31G/JCZ30HYZ+0fxR+VBmhC0v8AQdhn7R/FH5UfQdhn7R/FH5UDMQhCAQuCbayqhHp7D4S6NwtFfK2Tr5yR5vQVMRMqsmamPTvzpquCF8seCAQQQdYI2L6ULVF0/wBGM4NTCOMBeVo5wPtAdI50uVoAhK7TvRngHGeIfVOPGA+wT/tPwVtLdHG7Q2TT/LT6+/uqC5BI1jURrBXCFY5B16MYqKmnjk+1bK/qcNv8/apVK7c3xbg5zC48WXZ1OGz3jV7AmiqLRpL02x5t7iiZ58pZ43xuFZKyCoA1SxZD6TCf9rm+5KNaV3wWFcLholA1wStefRddp+Jas1LFtPuHlN7R81tul5DPRHyWJIeU3tHzW2I5A2IOOxrA4+wXQeTSLHYaKB887g1jR7XHma0c7j0LKWnWl02JVLppNTBcRR31Mb0dZNrkr27pGnMuJ1GY3ZBGSIY77B57ul5Hu2dtPQCEIQC7qOlfK9kcbS97yGta0ayTsC6VorcU3PPBYxWVLfr5B9W1w8W08/U9w9w9qCy7l+g7MMpgHAGokAdM8dwHzW/E61dEIQCEIQJjfK+IovWSd0JBp+b5XxFF6yTuhINAIQhA2N7l5fP6g99q0Ws6b3Ly+f1B77VotAIQhAgN8p5RReqf3gk2nJvlPKKL1T+8Em0AhCEDt3s/LxD0YPnKnskTvZ+XiHowfOVPZAIQhAIQvDjWJNp4Xyu+yNQ6Sdg9pRFrRWJmVV3RdIMjfBozxnj6wjmafs9p+SW67aupdK90jzdzjmJ/7zLqV9Y0h5faM85rzafosei2lclKQx13w87edvW3+SamH18c7BJE4OaecfIjmPUkQpHA8blpX54zqPKYb5Xdo6etRamrZ2TbrYv4241/B3rrnha9rmuAc1wsQdhCjdH9IIqtl2GzhymHlD+Y61LKnk71bVvXWOMSTelmj7qSWwuYna2O/wBp6x8VBp6YthrKiJ0UguDsPODzEdBCTONYU+mldE/m1tPM4cxCurbVwNt2Tc271fhn0eOKQtIc02LSHA9BBuE7sBxIVEEco+0OMOgjUR70j1dtzPFskjqdx1ScZnpAax7R8kvGsHZ2bd5e7PKfz0XXSrDfCaOpg28JE9o7bG3xssZObYkHaNRW4lkHdJwvwbE6yICw4Qvb2Ps8d5UvQq7Dym9o+a2lU+TO9Ue4sWw8pvaPmtpVPkzvVHuIMVv2lcLl+0rhAIQvRh72NljMrS+MOaXtabEtvrAPNcIGvuJbnfDvbXVLfqWH6ljhy3D7Z/ug+89i0IozRqugmpYZKXLwBYMgaLZQBybcxGyyk0AhCEAhCECY3yviKL1kndCQafm+V8RResk7oSDQCEIQNje5eXz+oPfatFrOm9y8vn9Qe+1aLQCEIQIDfKeUUXqn94JNpyb5Tyii9U/vBJtAIQhA7d7Py8Q9GD5yp7JE72fl4h6MHzlT2QCEIQCrOm+BzVTGCJzbNJcWHVmPMc3Vr96syFMTory44yVmluUkPXUEkLssrHMP94bew7D7F50+qulZI0tkY17TzOFwqZjO56x13U78h8x+tnsO1vxVkXjq42bs29eNOMepcIXvxTBpqc2ljLeh21p7HDUvArHNtWazpMO6jqnxPa+Nxa5uwj/usdSaGimmDKm0ctmTf5X9beg9SVKAej4LGaxK/Z9pvgnWOXk0AobSjAW1cWU6nt1xu6D0HqKq2iem/Jiqj1Nl/wBH/m9/SmC11xcawehVTE1l38eTFtOOY6dYIWqp3Rvcx4yuabEFcU1Q6N7XtNnNIcO0Jo6c6M+EM4WMfXMH74HN29CVRCtrOsOBtOz2wX0+0nrhNe2eGOVux7Qew849hSF3x2F5KunqAPGxlhPXGR8bOHuTC3McWsX0zjtvIz4Zh8j715t3/CuFw3hQLugka/2O4rvZrB9iptGkvQbNm3uOLdevzZrh5Te0fNbSqfJneqPcWLYeU3tHzW2qYfVs9EfJQ2GI3bSuE4d2Tcy4AvraNv1JN5o2/wDrJPKaAOR09HZsTyAQhCBgbkun7sOn4OUk0sp448x2wSD3WI6OxaghlDmhzSC1wBBGwg7CFh9ObcQ3ROCLaCqd9W42p3uPJJPiyTsaTs6Dq50D9QhCAQhCBMb5XxFF6yTuhINPzfK+IovWSd0JBoBCEIGxvcvL5/UHvtWi1nTe5eXz+oPfatFoBCEIEBvlPKKL1T+8Em05N8p5RReqf3gk2gEIQgdu9n5eIejB85U9kid7Py8Q9GD5yp7IBCEIBCXenekE0VU1kMjmBjBmA2EnXrB6re9eOh3QqhvjGRyDsLXfDV8Fn3J0aNu0MVbzS2vA0EKnUW6HTu1SMkjPTYOb7wb/AAVhoscp5fFzMcejMAfcdaxmJhsY9oxX+G0PbLGHAhwBB2gi49yqeNaAwyXdCeBd0AXZ+7zexW9CRMwnLhx5Y0vGpK4xo3UU1zIwlg+23W3+Y9qiU/yFW8a0Kp57uaOCf0s2Htbs91lZGTzcrN2XMccc/SSkVm0V0ufTEMku+Ho+0zrb0jqXRjOiFTT3OXhGedHc+9u0fJQCz4TDnxOXBfXlJ80VYyVgfG4OadhH/dR6lRN0DRm16mEdcrR3x/r71VcAx6WlfmjN2nlMPJd/I9abGB43FVx5mHXbjsdbM2/SOcdar0ms6uvTNj2ynctwt+8iaoKt0UjJGbWODh19I9o1Ju41TsrsPmY3W2eF2XtLdXudb3Kiab6NeDP4SMfUvP7hPN2dCmtzHFrtfTuPJ48fYeUPYdftU24xqo2K1sGacN+v5/tl5rC14BFiHWI6wVtml5DPRHyWS90TCfBsVqo7WbwpkZ6LzmHzt7FrSl5DPRHyVTtPt7AQQQCCLEHYVnHde3MzRudVUrSaVx47BtiJ+bCefm2dC0guuoha9rmPAc1wLXAi4IOoghBiBCY+61ucuw+QzwAupHu1c5jJPId/d6D7O1cIBcgrhCDR24tuh+Fxto6h3/kRt4jifGNA74G3pGvpTVWIqOqfE9kkbix7CHNc02II51qrcx05ZidPc2bURgCZg+D2jzT8DqQXNCEIExvlfEUXrJO6Eg0/N8r4ii9ZJ3QkGgEIQgbG9y8vn9Qe+1aLWdN7l5fP6g99q0WgEIQgQG+U8oovVP7wSbTk3ynlFF6p/eCTaAQhCB272fl4h6MHzlT2SJ3s/LxD0YPnKnsgEIQgS2ls+esqD/fy/ugD/RRC766TNLK7znud73EroWxDyWS3etM+chFkIUsHvosbqIvFzSN6s1x7jcKwUW6FUN8Y1kg/dPvGr4KoIUTESuptGWnw2kz6HdDp3eMY+M9mYe8a/grBQ47TzeLmY7qvY+42KSCFjNIblO08sfFET6fv2aAUHjOitPUXLmZX+ezU728x9qVNDjNRD4uZ7R0ZiW+46lYKLdBqW+MbHIOzK73jV8Fj3Jjk2fEMGSO7kr/11YzoNUQ3Mf1zP7upw7Wk6/ZdV+jq5IJA9hLHtPt7CDzdRTFot0SndqkZJGemwc34G/wXtqf7PrhYvic7mIcGyezYSp70xzhRbZcN51wX4+U/urowHSSGujMEwDZHCzmHku62np6toVNxCikw2rY8XLA7Mx3nN+009djb3FSOLaAzRnPTP4QDWBfLIOix2H4LspsaE7DR4gCx+xkrhYg8xdfYevYUjToZJvaIrljS8cp6T81D3f6EGqo6tmtk8Qbfrabj/K4e5aApeQz0R8kkdP6B5w18Eo+sopmTMPM6J5ykjpF3BO6l5DPRHyVcxpLr4cm8pFvv8+rtQhCha6K2kZNG+OVoex4LXNcLgg8xWXt1Hc9fhs2eO7qWQ/VvO1p8x3WOY84WqF5MVw2KpifDMwPjeMrmn/uojpQYnQrjuk6CS4ZPbW6nkJMMnV5juh4+O3spyAUtovj8tDUx1EJs5h1jmc3naeohRKEGydENJYcQpmVEJ1HU9p5THc7T2dPONamlknc402kwypDxd0L+LNGOcdI6HDm9y1bhtfHPEyWJ4fG8ZmuabghAod8r4ii9ZJ3QkGn5vlfEUXrJO6Eg0AhCEDY3uXl8/qD32rRazpvcvL5/UHvtWi0AhCECA3ynlFF6p/eCTacm+U8oovVP7wSbQCEIQO3ez8vEPRg+cqeyRO9n5eIejB85U9kAhCECe/Qyu+4P8SL86P0LrvuPxIvzpwoWe8lzPCsXnPp7E9+hdd9x+JF+dH6F133H4kX504UJvJPCsXnPp7E9+hdd9x+JF+dH6F133H4kX504UJvJPCsXnPp7E9+hdd9x+JF+dH6F133H4kX504UJvJPCsXnPp7E9+hdd9x+JF+dH6F133H4kX504UJvJPCsXnPp7E9+hdd9x+JF+dH6F1v3H4kX504UKd5J4Vi859PYrKLBMVi8WJG9XDRke4vspSSDEZW5amiinHS58TXjsc1+oq/oUd/8A0trsFaxpF7afTT8FpiejdVJA+IQSWLHMa2SWFxaHDkCTPcsvbURqIBCY8DbNaDtAAPuXYhYzOrYw4YxRpEhCEKFwQhCCOx/BYayB8E7A+N41jnB5nA8zh0rOmN7jOJRzSNp4hPEDxJBLE2462veCCNh1LTiEGVfoixf9U/Hp/wCoj6IsX/VPx6f+otVIQZV+iLF/1T8en/qJlbkOEYvh7zBU0p8Eeb34aA8E7zgBISWnnA7U4EIFlu4aK1dfFStpIuFLHvc7jxtsC0Actwv7Eovoixf9U/Hp/wCotVIQZV+iLF/1T8en/qI+iLF/1T8en/qLVSECX3FdBq6hrJZKqDg2OhLAeEidrzNNrMeTsBToQhAIQhAnd3LQ+srpqV1LAZWsjc1xD2CxLgRynBLL6KcW/U3fxIfzrV6EGUPopxb9Td/Eh/Oj6KcW/U3fxIfzrV6ECk3CtEqyhdWmrhMQkEQZdzDfKZL8lxtbMNvSm2hCAQhCCmYPuhQvwwYjUN4BhLxkzZiS1zmhrTYZnG2y381NaKYrNVQCaan8Hzm8bHPzPyfZc4ZRkJ83XZIfQMcA3DaqvaZcPDpGQn7FPKZTx5G241yLgnZ7E7dOcXpoqF75zI6KQNY0U5+skLyMrYy0jWem+xBYw4FDjbakhSweB4jhj4MPmw9s0vAPD52ubK0jY5gcSHC99amaXRaKvxnFxVZnwxGC0WdzWFzoW8YhpFyA027UF0wrHpJMSrqRwbwdPHA9hAOYmRpLrm9ubVqViDh7kuqenkfimOxwOySupKdkTvNcYnhp9hsofczpqalq4qeppJKfEskgEr3ucyovcvc12azjZt7W1a9aBukrlKLcj0VhnY6sqM0kkVVKIA578seV+a4aDa5drN78ysm5PLeGtubkV1SDc7OPq+CCW3QcekoaKSoiDXPa6NoD75ePI1p2EczlPwyXA2XIBI7UipHF+jVbxttabG/7RHZTml2iUGH01LWU/CCrZNAHTGR5fJnIa/Pc2IPRZA3CbbVylDplI+qxh9NLTTVcEFOyRtPFK2Npc4i8j8zm5wL29yntzGgqaeWsjdTzU9GSx9NHNIx5YSDwjQWudZt7EBBYdMtJPAYoZOD4ThKiOntmy24QnjXsb2tsU+qDuyeTUf8Aj6b5uUfpLgjazHYoZXP4DwMulY17mh4zmzXZTfLexI6kDNBvsRmGznSx0fw0UeK11DRkxxSUgnYwucWslJLcwve3N7lF6A0FNTVMdNX0ksWIPErRUOke5lQHA5iH5rE5ea2rqKBn0GPRTVNTTMzcJT5OEuLN44uADz6l8YTV1Tn1XhMLY42PtA5rg4yMsbuIDjlN+Y2S70P0Moxi+It4I2pnQOh+tk4pLLm/G42vzrqSwXCYquXHYqhpezwtrrZ3N1iIEa2kFBeMAxmOrhbPFmyOLgMwseK4tOrtCkUpNANHqeLCJqmNhEzoahjnZ3nUHPtxS7KNg1gKTw2W2i4cT/8ACfrv1O50F00jx6KjiEs2bKXsjGUXOZ5sPYpRI/SvAoJMFwupewmbLRw5s7+S61xa9r6zrtdS+6HRtpW4fh1LFL4NUTPMsUUpD5ByjHwkjtQcSb8YdCBsA32LlKrRPB56fEYnU2Hz0dI9jm1LHzMfGXW4jw0PcQdVtX81b90jFpKXDaqaG4kayzXD7OYhub2Xv7EFlvzc6rWn2kMlHTxuhax0000dPHwl8oLzbMbayAqdiGgFLFhhq43yNrGQipFXwr+EL8ocSSXWLXbLdBUVpvh0VXSYRWzRnh6mWljlOd4Bab3GUOs2/SBfWgb2CxztiaKp8b5teZ0TS1h16rAkkalSNIdPq+ku6TCjwXCCJj/Co+MXOszihpIzdexXfBsJipYmwwNyxtuQC5ztpudbiTtPSqnuw+Rw/wCMpu+gmdF8YrJ3SCqoTSBoBYTOyTMTe4s3ZbV71YAb7Ett1ytkMmH0bWSyRVEjuFZC8MdIGAERZyRYG9zrGxeLRfCqilxBklNh89JSPjeKhj5o3szBt2PDQ8kHi21dKBrFwVYwvSKSTE62kcGCOCKKRrhfMS/bc3tZVHQbRanxSGSurw6eaWWQDNI8CJrHkBjA0jLa118HRqGtx/EGVALoWQQOMQc5rXmwy5spGYN16ukhA2AUFyVWjMfg79IKKMu8HgYHwsLicnCQuc4NJ1gX+SiKDQuB+AGtlMj6ptK6eOUyPzR8GHOjawXs1osObnJQO1cNcDsN+xKPFcSlrWaP0ksjmx1sXCVLmuLXSZI2uyZhsDiTftC9OOYLFhFbhklBeJtTUMpZ4Q9xY9r7DPlcTxm9PZ1oLdo9pBJPX4pTPa0MpDTiMtBzHhY3Odm12Otuq1lZcwva+voSrixF9PV6VTx8uKOme2+y4gksV84boBSzYYKuR73VkkPhPhfCvzteWlwIINg0bLdSBrrhrgdmvsSXmxqbEKXAKaeRzWVzpRUuacrpBAQA248/ntzr249orT0GJ4R4LeJks5zwiRxYS1mqQNcTY2NiexA3EJWUmK/2TPjcTzxAzw+muducWc0X/wDsyi3b0qc0M0NjbRU/hDM0zmcJKXbc0hLyD2F1vYglMB0Ngp6DwA3mhOcHhQLnO4uOwAaidR6lFt3N4vAnUTqiofEHiSElzeEhLTcBjrbOooQgGbnuaemqKitqZ5ad4fHnyBlh9nI1tteq7tpsp/C9H2QVVZUtc4uqjGXtNsreDZlGWwvrHShCDoOjDeHrp2yysfVxNhcWEAx5GFofGbXDtd7m+sBeHCdCclVHVVFVPVSwtcyHhQwBgcLONmAXcQbXKEIJPRPRxlBC6GN7nh0j5bvte7zcjUBqULPufN4aofBV1NPHUuzzwwlga4naWuLbxk85GtCEHEG5xAzDn4e2WXgnyiXNxc4Ie1wA1Wtdo5lN6TaOMrKdsD3ua1r433ba94yCBrFuZCEHi0k0NZUzR1Mc0tNUxjIJoCLlu3I9pBD235ivfo7gz6cScLVTVL5CCXTZbNsLWY1oAaOznQhB86U6Osro4o5HuaI5o5wWWuSy9gbg6ta+/wCwWeG+G5nZ+B4DLqy2zZr7L39qEIOiXRdhrJawSSNkkp/BrNIAaL3zNNrhwKjsN0Hy1MNRU1lRVOgDhCJcgazMLFxytGZ1ucoQg7avQ29a6sgqpoHSBgmZGGFkgZsvmaS0karj4KSwfR9lPLVyNc5xqpBK8OtYHKG2FhssOdcoQRejmhQpHSNZUzPpn8IRTvyFjeE22cBmttsL8/Soobl7OBdSmtq/BOMW0+Zga29yAX5czmgm4aTbUL35xCCaxDQuGXD46Bz5AyNsbWSAgSAx2yuva19XQumu0JbUUzIaqpnlkjfwkdRxWTMdzFpaLC3xQhB6ME0amhmEs1fU1GVpY1kmRsev7RaxozO6Cekqdr6Nk0b4pWhzHtLHNOwg6iEIQUsbmwMYp31tW6jadVMXNy2BuGGQNzlg82/MFO6QaLRVTKaMl0baeWOZgjta8fJabjk9i5QgnVD6UaPsrYmRSOc0Nljmuy17sNwNY2IQg+NKtGIq6JrJC9jmOD4pYnZZI3Dna7mXnwPRuaGUSzV9TU2aWNZJkbHrtxi1jRmdq2npKEIPBLoFkllfR1lRSNmdnkjiyGMuO1zQ9p4MnnIUvh+jbIqyorA95fPHHG5rrZQGDURqvcoQg88OiMbZsQmEj81a1rJBxbNysLLt1X2Hnuu2DReNuHHDw9/B8A6nz6s9nNLb7LX19C5Qg8dZoNBJR01KXyNNMGiCZjg2ZhaAA4EC1yBr1WXxhWhIZUMqampnq5Yxli4bKGR9LmsYAM587auEIJCg0YijqK+e7nmt4MSsfbIBGxzABqvYhxvdQB3NQI3U7K6rZRuNzTBzctjtYHlucMPm3XCEHZp/huHxUdPHU8JBFE5rYJadrs0JA1OzNBLRqtcjbZUzCqaGrxSgdSVFVXGB7pJ6mcuMbGhvFibdrW3JN9WvXz83CEErpdFBiuLUMMGZ5pnP8Nc1pDGsa5rmxuJFnEvYQAOk+xsBCEH/2Q=="/>
          <p:cNvSpPr>
            <a:spLocks noChangeAspect="1" noChangeArrowheads="1"/>
          </p:cNvSpPr>
          <p:nvPr/>
        </p:nvSpPr>
        <p:spPr bwMode="auto">
          <a:xfrm>
            <a:off x="155575" y="-17175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 name="Picture 15" descr="A star in the background&#10;&#10;Description generated with high confidence">
            <a:extLst>
              <a:ext uri="{FF2B5EF4-FFF2-40B4-BE49-F238E27FC236}">
                <a16:creationId xmlns="" xmlns:a16="http://schemas.microsoft.com/office/drawing/2014/main" id="{211A16EE-8303-456D-8D5D-E5B7A38B1DF0}"/>
              </a:ext>
            </a:extLst>
          </p:cNvPr>
          <p:cNvPicPr>
            <a:picLocks noChangeAspect="1"/>
          </p:cNvPicPr>
          <p:nvPr/>
        </p:nvPicPr>
        <p:blipFill>
          <a:blip r:embed="rId3"/>
          <a:stretch>
            <a:fillRect/>
          </a:stretch>
        </p:blipFill>
        <p:spPr>
          <a:xfrm>
            <a:off x="132406" y="6093298"/>
            <a:ext cx="1179815" cy="633049"/>
          </a:xfrm>
          <a:prstGeom prst="rect">
            <a:avLst/>
          </a:prstGeom>
        </p:spPr>
      </p:pic>
      <p:sp>
        <p:nvSpPr>
          <p:cNvPr id="4" name="Rectangle 3">
            <a:extLst>
              <a:ext uri="{FF2B5EF4-FFF2-40B4-BE49-F238E27FC236}">
                <a16:creationId xmlns="" xmlns:a16="http://schemas.microsoft.com/office/drawing/2014/main" id="{103A9E94-4FFD-4C16-B4E8-C34BF79D430F}"/>
              </a:ext>
            </a:extLst>
          </p:cNvPr>
          <p:cNvSpPr/>
          <p:nvPr/>
        </p:nvSpPr>
        <p:spPr>
          <a:xfrm>
            <a:off x="1844825" y="4427820"/>
            <a:ext cx="5454352" cy="369332"/>
          </a:xfrm>
          <a:prstGeom prst="rect">
            <a:avLst/>
          </a:prstGeom>
        </p:spPr>
        <p:txBody>
          <a:bodyPr wrap="square">
            <a:spAutoFit/>
          </a:bodyPr>
          <a:lstStyle/>
          <a:p>
            <a:pPr algn="ctr"/>
            <a:r>
              <a:rPr lang="cs-CZ" dirty="0">
                <a:latin typeface="+mn-lt"/>
              </a:rPr>
              <a:t>Charles University </a:t>
            </a:r>
            <a:r>
              <a:rPr lang="en-US" dirty="0" smtClean="0">
                <a:latin typeface="+mn-lt"/>
              </a:rPr>
              <a:t>– Render </a:t>
            </a:r>
            <a:r>
              <a:rPr lang="en-US" dirty="0">
                <a:latin typeface="+mn-lt"/>
              </a:rPr>
              <a:t>Legion </a:t>
            </a:r>
            <a:r>
              <a:rPr lang="en-US">
                <a:latin typeface="+mn-lt"/>
              </a:rPr>
              <a:t>| </a:t>
            </a:r>
            <a:r>
              <a:rPr lang="en-US" smtClean="0">
                <a:latin typeface="+mn-lt"/>
              </a:rPr>
              <a:t>Chaos Group</a:t>
            </a:r>
            <a:endParaRPr lang="en-US" dirty="0">
              <a:latin typeface="+mn-lt"/>
            </a:endParaRPr>
          </a:p>
        </p:txBody>
      </p:sp>
    </p:spTree>
    <p:extLst>
      <p:ext uri="{BB962C8B-B14F-4D97-AF65-F5344CB8AC3E}">
        <p14:creationId xmlns:p14="http://schemas.microsoft.com/office/powerpoint/2010/main" val="337181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normAutofit/>
          </a:bodyPr>
          <a:lstStyle/>
          <a:p>
            <a:r>
              <a:rPr lang="en-US" dirty="0"/>
              <a:t>Approach: Combine estimators</a:t>
            </a:r>
            <a:endParaRPr lang="cs-CZ" dirty="0"/>
          </a:p>
        </p:txBody>
      </p:sp>
      <p:sp>
        <p:nvSpPr>
          <p:cNvPr id="8" name="Zástupný symbol pro obsah 7"/>
          <p:cNvSpPr>
            <a:spLocks noGrp="1"/>
          </p:cNvSpPr>
          <p:nvPr>
            <p:ph idx="1"/>
          </p:nvPr>
        </p:nvSpPr>
        <p:spPr/>
        <p:txBody>
          <a:bodyPr/>
          <a:lstStyle/>
          <a:p>
            <a:pPr marL="342900" lvl="1" indent="-342900">
              <a:buClr>
                <a:schemeClr val="accent1"/>
              </a:buClr>
              <a:buSzPct val="65000"/>
              <a:buFont typeface="Wingdings" pitchFamily="2" charset="2"/>
              <a:buChar char="n"/>
            </a:pPr>
            <a:r>
              <a:rPr lang="en-US" b="1" dirty="0"/>
              <a:t>Multiple Importance Sampling</a:t>
            </a:r>
            <a:r>
              <a:rPr lang="en-US" dirty="0"/>
              <a:t> </a:t>
            </a:r>
            <a:r>
              <a:rPr lang="en-US" sz="2000" dirty="0">
                <a:solidFill>
                  <a:srgbClr val="0070C0"/>
                </a:solidFill>
              </a:rPr>
              <a:t>[</a:t>
            </a:r>
            <a:r>
              <a:rPr lang="en-US" sz="2000" dirty="0" err="1">
                <a:solidFill>
                  <a:srgbClr val="0070C0"/>
                </a:solidFill>
              </a:rPr>
              <a:t>Veach</a:t>
            </a:r>
            <a:r>
              <a:rPr lang="en-US" sz="2000" dirty="0">
                <a:solidFill>
                  <a:srgbClr val="0070C0"/>
                </a:solidFill>
              </a:rPr>
              <a:t> and </a:t>
            </a:r>
            <a:r>
              <a:rPr lang="en-US" sz="2000" dirty="0" err="1">
                <a:solidFill>
                  <a:srgbClr val="0070C0"/>
                </a:solidFill>
              </a:rPr>
              <a:t>Guibas</a:t>
            </a:r>
            <a:r>
              <a:rPr lang="en-US" sz="2000" dirty="0">
                <a:solidFill>
                  <a:srgbClr val="0070C0"/>
                </a:solidFill>
              </a:rPr>
              <a:t> ‘95]</a:t>
            </a:r>
          </a:p>
          <a:p>
            <a:endParaRPr lang="en-US" b="1" dirty="0"/>
          </a:p>
          <a:p>
            <a:r>
              <a:rPr lang="en-US" b="1" dirty="0"/>
              <a:t>Previous work</a:t>
            </a:r>
          </a:p>
          <a:p>
            <a:pPr lvl="1"/>
            <a:r>
              <a:rPr lang="en-US" dirty="0"/>
              <a:t>Bidirectional path tracing (</a:t>
            </a:r>
            <a:r>
              <a:rPr lang="en-US" b="1" dirty="0"/>
              <a:t>BPT</a:t>
            </a:r>
            <a:r>
              <a:rPr lang="en-US" dirty="0"/>
              <a:t>)</a:t>
            </a:r>
            <a:r>
              <a:rPr lang="en-US" sz="2000" dirty="0"/>
              <a:t> </a:t>
            </a:r>
            <a:r>
              <a:rPr lang="en-US" sz="2000" dirty="0">
                <a:solidFill>
                  <a:srgbClr val="0070C0"/>
                </a:solidFill>
              </a:rPr>
              <a:t>[</a:t>
            </a:r>
            <a:r>
              <a:rPr lang="en-US" sz="2000" dirty="0" err="1">
                <a:solidFill>
                  <a:srgbClr val="0070C0"/>
                </a:solidFill>
              </a:rPr>
              <a:t>Veach</a:t>
            </a:r>
            <a:r>
              <a:rPr lang="en-US" sz="2000" dirty="0">
                <a:solidFill>
                  <a:srgbClr val="0070C0"/>
                </a:solidFill>
              </a:rPr>
              <a:t> and </a:t>
            </a:r>
            <a:r>
              <a:rPr lang="en-US" sz="2000" dirty="0" err="1">
                <a:solidFill>
                  <a:srgbClr val="0070C0"/>
                </a:solidFill>
              </a:rPr>
              <a:t>Guibas</a:t>
            </a:r>
            <a:r>
              <a:rPr lang="en-US" sz="2000" dirty="0">
                <a:solidFill>
                  <a:srgbClr val="0070C0"/>
                </a:solidFill>
              </a:rPr>
              <a:t> ‘95]</a:t>
            </a:r>
            <a:endParaRPr lang="en-US" sz="2000" dirty="0"/>
          </a:p>
          <a:p>
            <a:pPr lvl="1"/>
            <a:r>
              <a:rPr lang="en-US" dirty="0"/>
              <a:t>Vertex connection and merging (</a:t>
            </a:r>
            <a:r>
              <a:rPr lang="en-US" b="1" dirty="0"/>
              <a:t>VCM</a:t>
            </a:r>
            <a:r>
              <a:rPr lang="en-US" dirty="0"/>
              <a:t>) </a:t>
            </a:r>
            <a:r>
              <a:rPr lang="en-US" sz="2000" dirty="0">
                <a:solidFill>
                  <a:srgbClr val="0070C0"/>
                </a:solidFill>
              </a:rPr>
              <a:t>[</a:t>
            </a:r>
            <a:r>
              <a:rPr lang="en-US" sz="2000" dirty="0" err="1">
                <a:solidFill>
                  <a:srgbClr val="0070C0"/>
                </a:solidFill>
              </a:rPr>
              <a:t>Georgiev</a:t>
            </a:r>
            <a:r>
              <a:rPr lang="en-US" sz="2000" dirty="0">
                <a:solidFill>
                  <a:srgbClr val="0070C0"/>
                </a:solidFill>
              </a:rPr>
              <a:t> et al. ‘12]</a:t>
            </a:r>
          </a:p>
          <a:p>
            <a:pPr lvl="1"/>
            <a:r>
              <a:rPr lang="en-US" dirty="0"/>
              <a:t>Unified path sampling (</a:t>
            </a:r>
            <a:r>
              <a:rPr lang="en-US" b="1" dirty="0"/>
              <a:t>UPS</a:t>
            </a:r>
            <a:r>
              <a:rPr lang="en-US" dirty="0"/>
              <a:t>) </a:t>
            </a:r>
            <a:r>
              <a:rPr lang="en-US" sz="2000" dirty="0">
                <a:solidFill>
                  <a:srgbClr val="0070C0"/>
                </a:solidFill>
              </a:rPr>
              <a:t>[Hachisuka et al. ‘12]</a:t>
            </a:r>
          </a:p>
          <a:p>
            <a:pPr lvl="1"/>
            <a:endParaRPr lang="en-US" dirty="0"/>
          </a:p>
          <a:p>
            <a:r>
              <a:rPr lang="en-US" b="1" dirty="0"/>
              <a:t>Our algorithm</a:t>
            </a:r>
          </a:p>
          <a:p>
            <a:pPr lvl="1"/>
            <a:r>
              <a:rPr lang="en-US" b="1" dirty="0">
                <a:solidFill>
                  <a:srgbClr val="C00000"/>
                </a:solidFill>
              </a:rPr>
              <a:t>“Unified points beams and paths” (UPBP)</a:t>
            </a:r>
            <a:endParaRPr lang="cs-CZ" b="1" dirty="0">
              <a:solidFill>
                <a:srgbClr val="C00000"/>
              </a:solidFill>
            </a:endParaRPr>
          </a:p>
        </p:txBody>
      </p:sp>
      <p:sp>
        <p:nvSpPr>
          <p:cNvPr id="2" name="Zástupný symbol pro zápatí 1"/>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3" name="Zástupný symbol pro číslo snímku 2"/>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10</a:t>
            </a:fld>
            <a:endParaRPr lang="en-US" altLang="en-US">
              <a:solidFill>
                <a:prstClr val="black"/>
              </a:solidFill>
            </a:endParaRPr>
          </a:p>
        </p:txBody>
      </p:sp>
    </p:spTree>
    <p:extLst>
      <p:ext uri="{BB962C8B-B14F-4D97-AF65-F5344CB8AC3E}">
        <p14:creationId xmlns:p14="http://schemas.microsoft.com/office/powerpoint/2010/main" val="250798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Contributions</a:t>
            </a:r>
            <a:endParaRPr lang="cs-CZ" dirty="0"/>
          </a:p>
        </p:txBody>
      </p:sp>
      <p:sp>
        <p:nvSpPr>
          <p:cNvPr id="3" name="Zástupný symbol pro obsah 2"/>
          <p:cNvSpPr>
            <a:spLocks noGrp="1"/>
          </p:cNvSpPr>
          <p:nvPr>
            <p:ph idx="1"/>
          </p:nvPr>
        </p:nvSpPr>
        <p:spPr/>
        <p:txBody>
          <a:bodyPr/>
          <a:lstStyle/>
          <a:p>
            <a:r>
              <a:rPr lang="en-US" dirty="0"/>
              <a:t>“Does it make sense to combine the estimators?”</a:t>
            </a:r>
          </a:p>
          <a:p>
            <a:pPr lvl="1"/>
            <a:r>
              <a:rPr lang="en-US" b="1" dirty="0"/>
              <a:t>Variance analysis of estimators</a:t>
            </a:r>
          </a:p>
          <a:p>
            <a:endParaRPr lang="en-US" dirty="0"/>
          </a:p>
          <a:p>
            <a:r>
              <a:rPr lang="en-US" dirty="0"/>
              <a:t>“How can we combine the estimators?”</a:t>
            </a:r>
          </a:p>
          <a:p>
            <a:pPr lvl="1"/>
            <a:r>
              <a:rPr lang="en-US" b="1" dirty="0"/>
              <a:t>Extended multiple importance sampling</a:t>
            </a:r>
          </a:p>
          <a:p>
            <a:endParaRPr lang="en-US" dirty="0"/>
          </a:p>
          <a:p>
            <a:r>
              <a:rPr lang="en-US" dirty="0"/>
              <a:t>“How do we make the method practical?”</a:t>
            </a:r>
          </a:p>
          <a:p>
            <a:pPr lvl="1"/>
            <a:r>
              <a:rPr lang="en-US" b="1" dirty="0"/>
              <a:t>A combined volume rendering algorithm</a:t>
            </a:r>
          </a:p>
          <a:p>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11</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Tree>
    <p:custDataLst>
      <p:tags r:id="rId1"/>
    </p:custDataLst>
    <p:extLst>
      <p:ext uri="{BB962C8B-B14F-4D97-AF65-F5344CB8AC3E}">
        <p14:creationId xmlns:p14="http://schemas.microsoft.com/office/powerpoint/2010/main" val="262232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en-US" dirty="0"/>
              <a:t>Volumetric Photon Density estimators</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9495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ovéPole 13"/>
          <p:cNvSpPr txBox="1"/>
          <p:nvPr/>
        </p:nvSpPr>
        <p:spPr>
          <a:xfrm>
            <a:off x="3734080" y="0"/>
            <a:ext cx="1891865" cy="400110"/>
          </a:xfrm>
          <a:prstGeom prst="rect">
            <a:avLst/>
          </a:prstGeom>
          <a:noFill/>
        </p:spPr>
        <p:txBody>
          <a:bodyPr wrap="none" rtlCol="0">
            <a:spAutoFit/>
          </a:bodyPr>
          <a:lstStyle/>
          <a:p>
            <a:pPr algn="ctr"/>
            <a:r>
              <a:rPr lang="en-US" sz="2000" dirty="0">
                <a:solidFill>
                  <a:srgbClr val="009A46"/>
                </a:solidFill>
                <a:latin typeface="+mj-lt"/>
              </a:rPr>
              <a:t>photon </a:t>
            </a:r>
            <a:r>
              <a:rPr lang="en-US" sz="2000" b="1" dirty="0">
                <a:solidFill>
                  <a:srgbClr val="009A46"/>
                </a:solidFill>
                <a:latin typeface="+mj-lt"/>
              </a:rPr>
              <a:t>points</a:t>
            </a:r>
          </a:p>
        </p:txBody>
      </p:sp>
      <p:sp>
        <p:nvSpPr>
          <p:cNvPr id="3" name="Obdélník 2"/>
          <p:cNvSpPr/>
          <p:nvPr/>
        </p:nvSpPr>
        <p:spPr>
          <a:xfrm>
            <a:off x="6955580" y="6413266"/>
            <a:ext cx="2188420" cy="400110"/>
          </a:xfrm>
          <a:prstGeom prst="rect">
            <a:avLst/>
          </a:prstGeom>
        </p:spPr>
        <p:txBody>
          <a:bodyPr wrap="none">
            <a:spAutoFit/>
          </a:bodyPr>
          <a:lstStyle/>
          <a:p>
            <a:r>
              <a:rPr lang="en-US" sz="2000" dirty="0">
                <a:solidFill>
                  <a:srgbClr val="0070C0"/>
                </a:solidFill>
                <a:latin typeface="+mj-lt"/>
              </a:rPr>
              <a:t>[</a:t>
            </a:r>
            <a:r>
              <a:rPr lang="en-US" sz="2000" dirty="0" err="1">
                <a:solidFill>
                  <a:srgbClr val="0070C0"/>
                </a:solidFill>
                <a:latin typeface="+mj-lt"/>
              </a:rPr>
              <a:t>Jarosz</a:t>
            </a:r>
            <a:r>
              <a:rPr lang="en-US" sz="2000" dirty="0">
                <a:solidFill>
                  <a:srgbClr val="0070C0"/>
                </a:solidFill>
                <a:latin typeface="+mj-lt"/>
              </a:rPr>
              <a:t> et al. ’11a]</a:t>
            </a:r>
            <a:endParaRPr lang="cs-CZ" sz="2000" dirty="0">
              <a:solidFill>
                <a:srgbClr val="0070C0"/>
              </a:solidFill>
              <a:latin typeface="+mj-lt"/>
            </a:endParaRPr>
          </a:p>
        </p:txBody>
      </p:sp>
      <p:sp>
        <p:nvSpPr>
          <p:cNvPr id="25" name="TextovéPole 24"/>
          <p:cNvSpPr txBox="1"/>
          <p:nvPr/>
        </p:nvSpPr>
        <p:spPr>
          <a:xfrm>
            <a:off x="928188" y="2051761"/>
            <a:ext cx="1385316" cy="461665"/>
          </a:xfrm>
          <a:prstGeom prst="rect">
            <a:avLst/>
          </a:prstGeom>
          <a:noFill/>
        </p:spPr>
        <p:txBody>
          <a:bodyPr wrap="none" rtlCol="0">
            <a:spAutoFit/>
          </a:bodyPr>
          <a:lstStyle/>
          <a:p>
            <a:r>
              <a:rPr lang="en-US" sz="2400" b="1" dirty="0">
                <a:solidFill>
                  <a:srgbClr val="C00000"/>
                </a:solidFill>
                <a:latin typeface="+mj-lt"/>
              </a:rPr>
              <a:t>QUERY</a:t>
            </a:r>
          </a:p>
        </p:txBody>
      </p:sp>
      <p:sp>
        <p:nvSpPr>
          <p:cNvPr id="26" name="TextovéPole 25"/>
          <p:cNvSpPr txBox="1"/>
          <p:nvPr/>
        </p:nvSpPr>
        <p:spPr>
          <a:xfrm>
            <a:off x="1475657" y="28860"/>
            <a:ext cx="2069797" cy="830997"/>
          </a:xfrm>
          <a:prstGeom prst="rect">
            <a:avLst/>
          </a:prstGeom>
          <a:noFill/>
        </p:spPr>
        <p:txBody>
          <a:bodyPr wrap="none" rtlCol="0">
            <a:spAutoFit/>
          </a:bodyPr>
          <a:lstStyle/>
          <a:p>
            <a:r>
              <a:rPr lang="en-US" sz="2400" b="1" dirty="0">
                <a:solidFill>
                  <a:srgbClr val="009A46"/>
                </a:solidFill>
                <a:latin typeface="+mj-lt"/>
              </a:rPr>
              <a:t>RADIANCE </a:t>
            </a:r>
            <a:br>
              <a:rPr lang="en-US" sz="2400" b="1" dirty="0">
                <a:solidFill>
                  <a:srgbClr val="009A46"/>
                </a:solidFill>
                <a:latin typeface="+mj-lt"/>
              </a:rPr>
            </a:br>
            <a:r>
              <a:rPr lang="en-US" sz="2400" b="1" dirty="0">
                <a:solidFill>
                  <a:srgbClr val="009A46"/>
                </a:solidFill>
                <a:latin typeface="+mj-lt"/>
              </a:rPr>
              <a:t>REP.:</a:t>
            </a:r>
          </a:p>
        </p:txBody>
      </p:sp>
      <p:sp>
        <p:nvSpPr>
          <p:cNvPr id="27" name="TextovéPole 26"/>
          <p:cNvSpPr txBox="1"/>
          <p:nvPr/>
        </p:nvSpPr>
        <p:spPr>
          <a:xfrm>
            <a:off x="6629761" y="0"/>
            <a:ext cx="1914307" cy="400110"/>
          </a:xfrm>
          <a:prstGeom prst="rect">
            <a:avLst/>
          </a:prstGeom>
          <a:noFill/>
        </p:spPr>
        <p:txBody>
          <a:bodyPr wrap="none" rtlCol="0">
            <a:spAutoFit/>
          </a:bodyPr>
          <a:lstStyle/>
          <a:p>
            <a:pPr algn="ctr"/>
            <a:r>
              <a:rPr lang="en-US" sz="2000" dirty="0">
                <a:solidFill>
                  <a:srgbClr val="009A46"/>
                </a:solidFill>
                <a:latin typeface="+mj-lt"/>
              </a:rPr>
              <a:t>photon </a:t>
            </a:r>
            <a:r>
              <a:rPr lang="en-US" sz="2000" b="1" dirty="0">
                <a:solidFill>
                  <a:srgbClr val="009A46"/>
                </a:solidFill>
                <a:latin typeface="+mj-lt"/>
              </a:rPr>
              <a:t>beams</a:t>
            </a:r>
          </a:p>
        </p:txBody>
      </p:sp>
      <p:sp>
        <p:nvSpPr>
          <p:cNvPr id="125" name="Volný tvar 124"/>
          <p:cNvSpPr/>
          <p:nvPr/>
        </p:nvSpPr>
        <p:spPr>
          <a:xfrm>
            <a:off x="3563889" y="451041"/>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126" name="Skupina 125"/>
          <p:cNvGrpSpPr/>
          <p:nvPr/>
        </p:nvGrpSpPr>
        <p:grpSpPr>
          <a:xfrm>
            <a:off x="4381103" y="483143"/>
            <a:ext cx="555273" cy="562318"/>
            <a:chOff x="3228975" y="1876926"/>
            <a:chExt cx="555273" cy="562318"/>
          </a:xfrm>
        </p:grpSpPr>
        <p:sp>
          <p:nvSpPr>
            <p:cNvPr id="128" name="Ovál 127"/>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9" name="Přímá spojnice 128"/>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Přímá spojnice 129"/>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Přímá spojnice 130"/>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Přímá spojnice 131"/>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Přímá spojnice 132"/>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Přímá spojnice 133"/>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Přímá spojnice 134"/>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Přímá spojnice 135"/>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Přímá spojnice 136"/>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Přímá spojnice 137"/>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Přímá spojnice 138"/>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Přímá spojnice 139"/>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Přímá spojnice 140"/>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Přímá spojnice 141"/>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Přímá spojnice 142"/>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Přímá spojnice 143"/>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Skupina 121"/>
          <p:cNvGrpSpPr/>
          <p:nvPr/>
        </p:nvGrpSpPr>
        <p:grpSpPr>
          <a:xfrm>
            <a:off x="3988739" y="840624"/>
            <a:ext cx="1200276" cy="1386091"/>
            <a:chOff x="6282578" y="2234405"/>
            <a:chExt cx="1200276" cy="1386091"/>
          </a:xfrm>
        </p:grpSpPr>
        <p:sp>
          <p:nvSpPr>
            <p:cNvPr id="121" name="Ovál 120"/>
            <p:cNvSpPr/>
            <p:nvPr/>
          </p:nvSpPr>
          <p:spPr>
            <a:xfrm>
              <a:off x="7409686" y="2585659"/>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 name="Ovál 145"/>
            <p:cNvSpPr/>
            <p:nvPr/>
          </p:nvSpPr>
          <p:spPr>
            <a:xfrm>
              <a:off x="6520550" y="22344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 name="Ovál 146"/>
            <p:cNvSpPr/>
            <p:nvPr/>
          </p:nvSpPr>
          <p:spPr>
            <a:xfrm>
              <a:off x="6890548" y="3020040"/>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 name="Ovál 147"/>
            <p:cNvSpPr/>
            <p:nvPr/>
          </p:nvSpPr>
          <p:spPr>
            <a:xfrm>
              <a:off x="6282578" y="33338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 name="Ovál 148"/>
            <p:cNvSpPr/>
            <p:nvPr/>
          </p:nvSpPr>
          <p:spPr>
            <a:xfrm>
              <a:off x="7302925" y="3547328"/>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157" name="Přímá spojnice 156"/>
          <p:cNvCxnSpPr/>
          <p:nvPr/>
        </p:nvCxnSpPr>
        <p:spPr>
          <a:xfrm>
            <a:off x="4772793" y="999562"/>
            <a:ext cx="373711" cy="23058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59" name="Přímá spojnice 158"/>
          <p:cNvCxnSpPr/>
          <p:nvPr/>
        </p:nvCxnSpPr>
        <p:spPr>
          <a:xfrm flipV="1">
            <a:off x="5039162" y="1230147"/>
            <a:ext cx="107342" cy="96608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1" name="Přímá spojnice 160"/>
          <p:cNvCxnSpPr/>
          <p:nvPr/>
        </p:nvCxnSpPr>
        <p:spPr>
          <a:xfrm flipH="1" flipV="1">
            <a:off x="4013444" y="1977572"/>
            <a:ext cx="1025719" cy="218661"/>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3" name="Přímá spojnice 162"/>
          <p:cNvCxnSpPr/>
          <p:nvPr/>
        </p:nvCxnSpPr>
        <p:spPr>
          <a:xfrm flipV="1">
            <a:off x="4013443" y="1663494"/>
            <a:ext cx="612251" cy="314076"/>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5" name="Přímá spojnice 164"/>
          <p:cNvCxnSpPr/>
          <p:nvPr/>
        </p:nvCxnSpPr>
        <p:spPr>
          <a:xfrm flipH="1" flipV="1">
            <a:off x="4255958" y="872341"/>
            <a:ext cx="369736" cy="7911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7" name="Přímá spojnice 166"/>
          <p:cNvCxnSpPr/>
          <p:nvPr/>
        </p:nvCxnSpPr>
        <p:spPr>
          <a:xfrm flipH="1">
            <a:off x="3484682" y="872341"/>
            <a:ext cx="771276" cy="139950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grpSp>
        <p:nvGrpSpPr>
          <p:cNvPr id="172" name="Skupina 171"/>
          <p:cNvGrpSpPr/>
          <p:nvPr/>
        </p:nvGrpSpPr>
        <p:grpSpPr>
          <a:xfrm>
            <a:off x="6417806" y="451041"/>
            <a:ext cx="2338216" cy="1991714"/>
            <a:chOff x="5769374" y="1844824"/>
            <a:chExt cx="2338216" cy="1991714"/>
          </a:xfrm>
        </p:grpSpPr>
        <p:grpSp>
          <p:nvGrpSpPr>
            <p:cNvPr id="150" name="Skupina 149"/>
            <p:cNvGrpSpPr/>
            <p:nvPr/>
          </p:nvGrpSpPr>
          <p:grpSpPr>
            <a:xfrm>
              <a:off x="5875342" y="1844824"/>
              <a:ext cx="2232248" cy="1991714"/>
              <a:chOff x="2202934" y="1844824"/>
              <a:chExt cx="2232248" cy="1991714"/>
            </a:xfrm>
          </p:grpSpPr>
          <p:sp>
            <p:nvSpPr>
              <p:cNvPr id="8" name="Volný tvar 7"/>
              <p:cNvSpPr/>
              <p:nvPr/>
            </p:nvSpPr>
            <p:spPr>
              <a:xfrm>
                <a:off x="2202934" y="1844824"/>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118" name="Skupina 117"/>
              <p:cNvGrpSpPr/>
              <p:nvPr/>
            </p:nvGrpSpPr>
            <p:grpSpPr>
              <a:xfrm>
                <a:off x="3020149" y="1876926"/>
                <a:ext cx="555273" cy="562318"/>
                <a:chOff x="3228975" y="1876926"/>
                <a:chExt cx="555273" cy="562318"/>
              </a:xfrm>
            </p:grpSpPr>
            <p:sp>
              <p:nvSpPr>
                <p:cNvPr id="49" name="Ovál 48"/>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6" name="Přímá spojnice 55"/>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Přímá spojnice 62"/>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Přímá spojnice 63"/>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Přímá spojnice 64"/>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Přímá spojnice 65"/>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Přímá spojnice 66"/>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Přímá spojnice 78"/>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Přímá spojnice 79"/>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Přímá spojnice 80"/>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Přímá spojnice 89"/>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Přímá spojnice 91"/>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Přímá spojnice 92"/>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9" name="Volný tvar 118"/>
              <p:cNvSpPr/>
              <p:nvPr/>
            </p:nvSpPr>
            <p:spPr>
              <a:xfrm>
                <a:off x="2254355" y="2266122"/>
                <a:ext cx="1524398" cy="1323892"/>
              </a:xfrm>
              <a:custGeom>
                <a:avLst/>
                <a:gdLst>
                  <a:gd name="connsiteX0" fmla="*/ 1288111 w 1661822"/>
                  <a:gd name="connsiteY0" fmla="*/ 127221 h 1391478"/>
                  <a:gd name="connsiteX1" fmla="*/ 1661822 w 1661822"/>
                  <a:gd name="connsiteY1" fmla="*/ 357808 h 1391478"/>
                  <a:gd name="connsiteX2" fmla="*/ 1554480 w 1661822"/>
                  <a:gd name="connsiteY2" fmla="*/ 1323892 h 1391478"/>
                  <a:gd name="connsiteX3" fmla="*/ 528761 w 1661822"/>
                  <a:gd name="connsiteY3" fmla="*/ 1105231 h 1391478"/>
                  <a:gd name="connsiteX4" fmla="*/ 1141012 w 1661822"/>
                  <a:gd name="connsiteY4" fmla="*/ 791155 h 1391478"/>
                  <a:gd name="connsiteX5" fmla="*/ 771276 w 1661822"/>
                  <a:gd name="connsiteY5" fmla="*/ 0 h 1391478"/>
                  <a:gd name="connsiteX6" fmla="*/ 0 w 1661822"/>
                  <a:gd name="connsiteY6" fmla="*/ 1391478 h 1391478"/>
                  <a:gd name="connsiteX0" fmla="*/ 1150687 w 1524398"/>
                  <a:gd name="connsiteY0" fmla="*/ 127221 h 1323892"/>
                  <a:gd name="connsiteX1" fmla="*/ 1524398 w 1524398"/>
                  <a:gd name="connsiteY1" fmla="*/ 357808 h 1323892"/>
                  <a:gd name="connsiteX2" fmla="*/ 1417056 w 1524398"/>
                  <a:gd name="connsiteY2" fmla="*/ 1323892 h 1323892"/>
                  <a:gd name="connsiteX3" fmla="*/ 391337 w 1524398"/>
                  <a:gd name="connsiteY3" fmla="*/ 1105231 h 1323892"/>
                  <a:gd name="connsiteX4" fmla="*/ 1003588 w 1524398"/>
                  <a:gd name="connsiteY4" fmla="*/ 791155 h 1323892"/>
                  <a:gd name="connsiteX5" fmla="*/ 633852 w 1524398"/>
                  <a:gd name="connsiteY5" fmla="*/ 0 h 1323892"/>
                  <a:gd name="connsiteX6" fmla="*/ 0 w 1524398"/>
                  <a:gd name="connsiteY6" fmla="*/ 1137771 h 132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398" h="1323892">
                    <a:moveTo>
                      <a:pt x="1150687" y="127221"/>
                    </a:moveTo>
                    <a:lnTo>
                      <a:pt x="1524398" y="357808"/>
                    </a:lnTo>
                    <a:lnTo>
                      <a:pt x="1417056" y="1323892"/>
                    </a:lnTo>
                    <a:lnTo>
                      <a:pt x="391337" y="1105231"/>
                    </a:lnTo>
                    <a:lnTo>
                      <a:pt x="1003588" y="791155"/>
                    </a:lnTo>
                    <a:lnTo>
                      <a:pt x="633852" y="0"/>
                    </a:lnTo>
                    <a:lnTo>
                      <a:pt x="0" y="1137771"/>
                    </a:lnTo>
                  </a:path>
                </a:pathLst>
              </a:custGeom>
              <a:noFill/>
              <a:ln w="38100">
                <a:solidFill>
                  <a:srgbClr val="009A4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9A46"/>
                  </a:solidFill>
                </a:endParaRPr>
              </a:p>
            </p:txBody>
          </p:sp>
        </p:grpSp>
        <p:cxnSp>
          <p:nvCxnSpPr>
            <p:cNvPr id="175" name="Přímá spojnice 174"/>
            <p:cNvCxnSpPr/>
            <p:nvPr/>
          </p:nvCxnSpPr>
          <p:spPr>
            <a:xfrm flipH="1">
              <a:off x="5769374" y="2276872"/>
              <a:ext cx="771276" cy="139950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grpSp>
      <p:sp>
        <p:nvSpPr>
          <p:cNvPr id="153" name="Volný tvar 152"/>
          <p:cNvSpPr/>
          <p:nvPr/>
        </p:nvSpPr>
        <p:spPr>
          <a:xfrm>
            <a:off x="539553" y="2661422"/>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cxnSp>
        <p:nvCxnSpPr>
          <p:cNvPr id="183" name="Přímá spojnice 182"/>
          <p:cNvCxnSpPr/>
          <p:nvPr/>
        </p:nvCxnSpPr>
        <p:spPr>
          <a:xfrm>
            <a:off x="395544" y="3004377"/>
            <a:ext cx="2163385" cy="1648761"/>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68414" y="2728743"/>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5" name="Oval 11"/>
          <p:cNvSpPr/>
          <p:nvPr/>
        </p:nvSpPr>
        <p:spPr>
          <a:xfrm>
            <a:off x="1636613" y="3942256"/>
            <a:ext cx="65103" cy="65102"/>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
        <p:nvSpPr>
          <p:cNvPr id="186" name="Ovál 185"/>
          <p:cNvSpPr/>
          <p:nvPr/>
        </p:nvSpPr>
        <p:spPr>
          <a:xfrm>
            <a:off x="1453000" y="3755831"/>
            <a:ext cx="437952" cy="437952"/>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7" name="Přímá spojnice 6"/>
          <p:cNvCxnSpPr/>
          <p:nvPr/>
        </p:nvCxnSpPr>
        <p:spPr>
          <a:xfrm flipH="1">
            <a:off x="175123" y="2549138"/>
            <a:ext cx="8793756" cy="0"/>
          </a:xfrm>
          <a:prstGeom prst="line">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2" name="TextovéPole 21"/>
          <p:cNvSpPr txBox="1"/>
          <p:nvPr/>
        </p:nvSpPr>
        <p:spPr>
          <a:xfrm>
            <a:off x="1177457" y="2804320"/>
            <a:ext cx="886781" cy="400110"/>
          </a:xfrm>
          <a:prstGeom prst="rect">
            <a:avLst/>
          </a:prstGeom>
          <a:noFill/>
        </p:spPr>
        <p:txBody>
          <a:bodyPr wrap="none" rtlCol="0">
            <a:spAutoFit/>
          </a:bodyPr>
          <a:lstStyle/>
          <a:p>
            <a:r>
              <a:rPr lang="en-US" sz="2000" b="1" dirty="0">
                <a:solidFill>
                  <a:srgbClr val="C00000"/>
                </a:solidFill>
                <a:latin typeface="+mj-lt"/>
              </a:rPr>
              <a:t>point</a:t>
            </a:r>
          </a:p>
        </p:txBody>
      </p:sp>
      <p:grpSp>
        <p:nvGrpSpPr>
          <p:cNvPr id="16" name="Skupina 15"/>
          <p:cNvGrpSpPr/>
          <p:nvPr/>
        </p:nvGrpSpPr>
        <p:grpSpPr>
          <a:xfrm>
            <a:off x="107505" y="4821662"/>
            <a:ext cx="2699240" cy="1991714"/>
            <a:chOff x="107504" y="4821662"/>
            <a:chExt cx="2699240" cy="1991714"/>
          </a:xfrm>
        </p:grpSpPr>
        <p:grpSp>
          <p:nvGrpSpPr>
            <p:cNvPr id="5" name="Skupina 4"/>
            <p:cNvGrpSpPr/>
            <p:nvPr/>
          </p:nvGrpSpPr>
          <p:grpSpPr>
            <a:xfrm>
              <a:off x="107504" y="4821662"/>
              <a:ext cx="2699240" cy="1991714"/>
              <a:chOff x="1754776" y="3957566"/>
              <a:chExt cx="2699240" cy="1991714"/>
            </a:xfrm>
          </p:grpSpPr>
          <p:sp>
            <p:nvSpPr>
              <p:cNvPr id="241" name="Volný tvar 240"/>
              <p:cNvSpPr/>
              <p:nvPr/>
            </p:nvSpPr>
            <p:spPr>
              <a:xfrm>
                <a:off x="2184850" y="3957566"/>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
            <p:nvSpPr>
              <p:cNvPr id="276" name="Obdélník 275"/>
              <p:cNvSpPr/>
              <p:nvPr/>
            </p:nvSpPr>
            <p:spPr>
              <a:xfrm rot="18451018">
                <a:off x="3025085" y="3944088"/>
                <a:ext cx="373502" cy="2484361"/>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72" name="Přímá spojnice 271"/>
              <p:cNvCxnSpPr/>
              <p:nvPr/>
            </p:nvCxnSpPr>
            <p:spPr>
              <a:xfrm>
                <a:off x="2040520" y="4300519"/>
                <a:ext cx="2163385" cy="1648761"/>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7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1713391" y="4024886"/>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 name="TextovéPole 22"/>
            <p:cNvSpPr txBox="1"/>
            <p:nvPr/>
          </p:nvSpPr>
          <p:spPr>
            <a:xfrm>
              <a:off x="1166235" y="4964560"/>
              <a:ext cx="909223" cy="400110"/>
            </a:xfrm>
            <a:prstGeom prst="rect">
              <a:avLst/>
            </a:prstGeom>
            <a:noFill/>
          </p:spPr>
          <p:txBody>
            <a:bodyPr wrap="none" rtlCol="0">
              <a:spAutoFit/>
            </a:bodyPr>
            <a:lstStyle/>
            <a:p>
              <a:r>
                <a:rPr lang="en-US" sz="2000" b="1" dirty="0">
                  <a:solidFill>
                    <a:srgbClr val="C00000"/>
                  </a:solidFill>
                  <a:latin typeface="+mj-lt"/>
                </a:rPr>
                <a:t>beam</a:t>
              </a:r>
            </a:p>
          </p:txBody>
        </p:sp>
      </p:grpSp>
      <p:cxnSp>
        <p:nvCxnSpPr>
          <p:cNvPr id="85" name="Přímá spojnice 84"/>
          <p:cNvCxnSpPr/>
          <p:nvPr/>
        </p:nvCxnSpPr>
        <p:spPr>
          <a:xfrm flipH="1">
            <a:off x="175123" y="4725144"/>
            <a:ext cx="8793756" cy="0"/>
          </a:xfrm>
          <a:prstGeom prst="line">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6" name="Skupina 5"/>
          <p:cNvGrpSpPr/>
          <p:nvPr/>
        </p:nvGrpSpPr>
        <p:grpSpPr>
          <a:xfrm>
            <a:off x="6604586" y="3421697"/>
            <a:ext cx="2048959" cy="686784"/>
            <a:chOff x="6604585" y="3421697"/>
            <a:chExt cx="2048959" cy="686784"/>
          </a:xfrm>
        </p:grpSpPr>
        <p:pic>
          <p:nvPicPr>
            <p:cNvPr id="25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8100977" y="3764149"/>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1" name="Skupina 250"/>
            <p:cNvGrpSpPr/>
            <p:nvPr/>
          </p:nvGrpSpPr>
          <p:grpSpPr>
            <a:xfrm>
              <a:off x="7036038" y="3764330"/>
              <a:ext cx="242197" cy="245270"/>
              <a:chOff x="3228975" y="1876926"/>
              <a:chExt cx="555273" cy="562318"/>
            </a:xfrm>
          </p:grpSpPr>
          <p:sp>
            <p:nvSpPr>
              <p:cNvPr id="252" name="Ovál 251"/>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53" name="Přímá spojnice 252"/>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Přímá spojnice 253"/>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Přímá spojnice 254"/>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Přímá spojnice 255"/>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Přímá spojnice 256"/>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Přímá spojnice 257"/>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Přímá spojnice 258"/>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Přímá spojnice 259"/>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Přímá spojnice 260"/>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Přímá spojnice 261"/>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Přímá spojnice 262"/>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Přímá spojnice 263"/>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Přímá spojnice 264"/>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Přímá spojnice 265"/>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Přímá spojnice 266"/>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Přímá spojnice 267"/>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Obdélník 1"/>
            <p:cNvSpPr/>
            <p:nvPr/>
          </p:nvSpPr>
          <p:spPr>
            <a:xfrm>
              <a:off x="6629760" y="3717032"/>
              <a:ext cx="2023783" cy="39144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4" name="TextovéPole 323"/>
            <p:cNvSpPr txBox="1"/>
            <p:nvPr/>
          </p:nvSpPr>
          <p:spPr>
            <a:xfrm>
              <a:off x="6604585" y="3421697"/>
              <a:ext cx="2048959" cy="430887"/>
            </a:xfrm>
            <a:prstGeom prst="rect">
              <a:avLst/>
            </a:prstGeom>
            <a:noFill/>
          </p:spPr>
          <p:txBody>
            <a:bodyPr wrap="none" rtlCol="0">
              <a:spAutoFit/>
            </a:bodyPr>
            <a:lstStyle/>
            <a:p>
              <a:r>
                <a:rPr lang="en-US" sz="2200" b="1" dirty="0">
                  <a:solidFill>
                    <a:srgbClr val="009A46"/>
                  </a:solidFill>
                  <a:latin typeface="+mn-lt"/>
                </a:rPr>
                <a:t>Beam </a:t>
              </a:r>
              <a:r>
                <a:rPr lang="en-US" sz="2200" b="1" dirty="0">
                  <a:solidFill>
                    <a:schemeClr val="tx2"/>
                  </a:solidFill>
                  <a:latin typeface="+mn-lt"/>
                </a:rPr>
                <a:t>- </a:t>
              </a:r>
              <a:r>
                <a:rPr lang="en-US" sz="2200" b="1" dirty="0">
                  <a:solidFill>
                    <a:srgbClr val="C00000"/>
                  </a:solidFill>
                  <a:latin typeface="+mn-lt"/>
                </a:rPr>
                <a:t>Point</a:t>
              </a:r>
              <a:endParaRPr lang="cs-CZ" sz="2200" b="1" dirty="0">
                <a:solidFill>
                  <a:srgbClr val="C00000"/>
                </a:solidFill>
                <a:latin typeface="+mn-lt"/>
              </a:endParaRPr>
            </a:p>
          </p:txBody>
        </p:sp>
      </p:grpSp>
      <p:grpSp>
        <p:nvGrpSpPr>
          <p:cNvPr id="9" name="Skupina 8"/>
          <p:cNvGrpSpPr/>
          <p:nvPr/>
        </p:nvGrpSpPr>
        <p:grpSpPr>
          <a:xfrm>
            <a:off x="3765623" y="3421697"/>
            <a:ext cx="2038073" cy="655375"/>
            <a:chOff x="3765622" y="3421697"/>
            <a:chExt cx="2038073" cy="655375"/>
          </a:xfrm>
        </p:grpSpPr>
        <p:pic>
          <p:nvPicPr>
            <p:cNvPr id="20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5228138" y="3764149"/>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5" name="Skupina 204"/>
            <p:cNvGrpSpPr/>
            <p:nvPr/>
          </p:nvGrpSpPr>
          <p:grpSpPr>
            <a:xfrm>
              <a:off x="4178965" y="3764330"/>
              <a:ext cx="242197" cy="245270"/>
              <a:chOff x="3228975" y="1876926"/>
              <a:chExt cx="555273" cy="562318"/>
            </a:xfrm>
          </p:grpSpPr>
          <p:sp>
            <p:nvSpPr>
              <p:cNvPr id="206" name="Ovál 205"/>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07" name="Přímá spojnice 206"/>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Přímá spojnice 207"/>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Přímá spojnice 208"/>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Přímá spojnice 209"/>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Přímá spojnice 210"/>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Přímá spojnice 211"/>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Přímá spojnice 212"/>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Přímá spojnice 213"/>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Přímá spojnice 214"/>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Přímá spojnice 215"/>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Přímá spojnice 216"/>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Přímá spojnice 217"/>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Přímá spojnice 218"/>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Přímá spojnice 219"/>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Přímá spojnice 220"/>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Přímá spojnice 221"/>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8" name="Obdélník 157"/>
            <p:cNvSpPr/>
            <p:nvPr/>
          </p:nvSpPr>
          <p:spPr>
            <a:xfrm>
              <a:off x="3779912" y="3685623"/>
              <a:ext cx="2023783" cy="39144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6365" name="TextovéPole 356364"/>
            <p:cNvSpPr txBox="1"/>
            <p:nvPr/>
          </p:nvSpPr>
          <p:spPr>
            <a:xfrm>
              <a:off x="3765622" y="3421697"/>
              <a:ext cx="2000869" cy="430887"/>
            </a:xfrm>
            <a:prstGeom prst="rect">
              <a:avLst/>
            </a:prstGeom>
            <a:noFill/>
          </p:spPr>
          <p:txBody>
            <a:bodyPr wrap="none" rtlCol="0">
              <a:spAutoFit/>
            </a:bodyPr>
            <a:lstStyle/>
            <a:p>
              <a:r>
                <a:rPr lang="en-US" sz="2200" b="1" dirty="0">
                  <a:solidFill>
                    <a:srgbClr val="009A46"/>
                  </a:solidFill>
                  <a:latin typeface="+mn-lt"/>
                </a:rPr>
                <a:t>Point </a:t>
              </a:r>
              <a:r>
                <a:rPr lang="en-US" sz="2200" b="1" dirty="0">
                  <a:solidFill>
                    <a:schemeClr val="tx2"/>
                  </a:solidFill>
                  <a:latin typeface="+mn-lt"/>
                </a:rPr>
                <a:t>- </a:t>
              </a:r>
              <a:r>
                <a:rPr lang="en-US" sz="2200" b="1" dirty="0">
                  <a:solidFill>
                    <a:srgbClr val="C00000"/>
                  </a:solidFill>
                  <a:latin typeface="+mn-lt"/>
                </a:rPr>
                <a:t>Point</a:t>
              </a:r>
              <a:endParaRPr lang="cs-CZ" sz="2200" b="1" dirty="0">
                <a:solidFill>
                  <a:srgbClr val="C00000"/>
                </a:solidFill>
                <a:latin typeface="+mn-lt"/>
              </a:endParaRPr>
            </a:p>
          </p:txBody>
        </p:sp>
      </p:grpSp>
      <p:grpSp>
        <p:nvGrpSpPr>
          <p:cNvPr id="10" name="Skupina 9"/>
          <p:cNvGrpSpPr/>
          <p:nvPr/>
        </p:nvGrpSpPr>
        <p:grpSpPr>
          <a:xfrm>
            <a:off x="3757343" y="5564530"/>
            <a:ext cx="2048959" cy="672782"/>
            <a:chOff x="3757343" y="5564530"/>
            <a:chExt cx="2048958" cy="672782"/>
          </a:xfrm>
        </p:grpSpPr>
        <p:pic>
          <p:nvPicPr>
            <p:cNvPr id="29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5151886" y="5919917"/>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2" name="Skupina 291"/>
            <p:cNvGrpSpPr/>
            <p:nvPr/>
          </p:nvGrpSpPr>
          <p:grpSpPr>
            <a:xfrm>
              <a:off x="4118479" y="5910634"/>
              <a:ext cx="242197" cy="245270"/>
              <a:chOff x="3228975" y="1876926"/>
              <a:chExt cx="555273" cy="562318"/>
            </a:xfrm>
          </p:grpSpPr>
          <p:sp>
            <p:nvSpPr>
              <p:cNvPr id="293" name="Ovál 292"/>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94" name="Přímá spojnice 293"/>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Přímá spojnice 294"/>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Přímá spojnice 295"/>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Přímá spojnice 296"/>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Přímá spojnice 297"/>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Přímá spojnice 298"/>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Přímá spojnice 299"/>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Přímá spojnice 300"/>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Přímá spojnice 301"/>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Přímá spojnice 302"/>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Přímá spojnice 303"/>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Přímá spojnice 304"/>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Přímá spojnice 305"/>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Přímá spojnice 306"/>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Přímá spojnice 307"/>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Přímá spojnice 308"/>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Obdélník 159"/>
            <p:cNvSpPr/>
            <p:nvPr/>
          </p:nvSpPr>
          <p:spPr>
            <a:xfrm>
              <a:off x="3779912" y="5845863"/>
              <a:ext cx="2023783" cy="39144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8" name="TextovéPole 317"/>
            <p:cNvSpPr txBox="1"/>
            <p:nvPr/>
          </p:nvSpPr>
          <p:spPr>
            <a:xfrm>
              <a:off x="3757343" y="5564530"/>
              <a:ext cx="2048958" cy="430887"/>
            </a:xfrm>
            <a:prstGeom prst="rect">
              <a:avLst/>
            </a:prstGeom>
            <a:noFill/>
          </p:spPr>
          <p:txBody>
            <a:bodyPr wrap="none" rtlCol="0">
              <a:spAutoFit/>
            </a:bodyPr>
            <a:lstStyle/>
            <a:p>
              <a:r>
                <a:rPr lang="en-US" sz="2200" b="1" dirty="0">
                  <a:solidFill>
                    <a:srgbClr val="009A46"/>
                  </a:solidFill>
                  <a:latin typeface="+mn-lt"/>
                </a:rPr>
                <a:t>Point </a:t>
              </a:r>
              <a:r>
                <a:rPr lang="en-US" sz="2200" b="1" dirty="0">
                  <a:solidFill>
                    <a:schemeClr val="tx2"/>
                  </a:solidFill>
                  <a:latin typeface="+mn-lt"/>
                </a:rPr>
                <a:t>- </a:t>
              </a:r>
              <a:r>
                <a:rPr lang="en-US" sz="2200" b="1" dirty="0">
                  <a:solidFill>
                    <a:srgbClr val="C00000"/>
                  </a:solidFill>
                  <a:latin typeface="+mn-lt"/>
                </a:rPr>
                <a:t>Beam</a:t>
              </a:r>
              <a:endParaRPr lang="cs-CZ" sz="2200" b="1" dirty="0">
                <a:solidFill>
                  <a:srgbClr val="C00000"/>
                </a:solidFill>
                <a:latin typeface="+mn-lt"/>
              </a:endParaRPr>
            </a:p>
          </p:txBody>
        </p:sp>
      </p:grpSp>
      <p:grpSp>
        <p:nvGrpSpPr>
          <p:cNvPr id="11" name="Skupina 10"/>
          <p:cNvGrpSpPr/>
          <p:nvPr/>
        </p:nvGrpSpPr>
        <p:grpSpPr>
          <a:xfrm>
            <a:off x="6604586" y="5564530"/>
            <a:ext cx="2048959" cy="641250"/>
            <a:chOff x="6604585" y="5564530"/>
            <a:chExt cx="2048958" cy="641250"/>
          </a:xfrm>
        </p:grpSpPr>
        <p:pic>
          <p:nvPicPr>
            <p:cNvPr id="26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8100977" y="5919917"/>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0" name="Skupina 269"/>
            <p:cNvGrpSpPr/>
            <p:nvPr/>
          </p:nvGrpSpPr>
          <p:grpSpPr>
            <a:xfrm>
              <a:off x="7036038" y="5910634"/>
              <a:ext cx="242197" cy="245270"/>
              <a:chOff x="3228975" y="1876926"/>
              <a:chExt cx="555273" cy="562318"/>
            </a:xfrm>
          </p:grpSpPr>
          <p:sp>
            <p:nvSpPr>
              <p:cNvPr id="271" name="Ovál 270"/>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74" name="Přímá spojnice 273"/>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Přímá spojnice 274"/>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Přímá spojnice 276"/>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Přímá spojnice 277"/>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Přímá spojnice 278"/>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Přímá spojnice 279"/>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Přímá spojnice 280"/>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Přímá spojnice 281"/>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Přímá spojnice 282"/>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Přímá spojnice 283"/>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Přímá spojnice 284"/>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Přímá spojnice 285"/>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Přímá spojnice 286"/>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Přímá spojnice 287"/>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Přímá spojnice 288"/>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Přímá spojnice 289"/>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2" name="Obdélník 161"/>
            <p:cNvSpPr/>
            <p:nvPr/>
          </p:nvSpPr>
          <p:spPr>
            <a:xfrm>
              <a:off x="6605375" y="5814331"/>
              <a:ext cx="2023783" cy="39144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9" name="TextovéPole 188"/>
            <p:cNvSpPr txBox="1"/>
            <p:nvPr/>
          </p:nvSpPr>
          <p:spPr>
            <a:xfrm>
              <a:off x="6604585" y="5564530"/>
              <a:ext cx="2048958" cy="430887"/>
            </a:xfrm>
            <a:prstGeom prst="rect">
              <a:avLst/>
            </a:prstGeom>
            <a:noFill/>
          </p:spPr>
          <p:txBody>
            <a:bodyPr wrap="none" rtlCol="0">
              <a:spAutoFit/>
            </a:bodyPr>
            <a:lstStyle/>
            <a:p>
              <a:r>
                <a:rPr lang="en-US" sz="2200" b="1" dirty="0">
                  <a:solidFill>
                    <a:srgbClr val="009A46"/>
                  </a:solidFill>
                  <a:latin typeface="+mn-lt"/>
                </a:rPr>
                <a:t>Beam </a:t>
              </a:r>
              <a:r>
                <a:rPr lang="en-US" sz="2200" b="1" dirty="0">
                  <a:solidFill>
                    <a:schemeClr val="tx2"/>
                  </a:solidFill>
                  <a:latin typeface="+mn-lt"/>
                </a:rPr>
                <a:t>- </a:t>
              </a:r>
              <a:r>
                <a:rPr lang="en-US" sz="2200" b="1" dirty="0">
                  <a:solidFill>
                    <a:srgbClr val="C00000"/>
                  </a:solidFill>
                  <a:latin typeface="+mn-lt"/>
                </a:rPr>
                <a:t>Point</a:t>
              </a:r>
              <a:endParaRPr lang="cs-CZ" sz="2200" b="1" dirty="0">
                <a:solidFill>
                  <a:srgbClr val="C00000"/>
                </a:solidFill>
                <a:latin typeface="+mn-lt"/>
              </a:endParaRPr>
            </a:p>
          </p:txBody>
        </p:sp>
      </p:grpSp>
    </p:spTree>
    <p:custDataLst>
      <p:tags r:id="rId1"/>
    </p:custDataLst>
    <p:extLst>
      <p:ext uri="{BB962C8B-B14F-4D97-AF65-F5344CB8AC3E}">
        <p14:creationId xmlns:p14="http://schemas.microsoft.com/office/powerpoint/2010/main" val="39684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3"/>
                                        </p:tgtEl>
                                        <p:attrNameLst>
                                          <p:attrName>style.visibility</p:attrName>
                                        </p:attrNameLst>
                                      </p:cBhvr>
                                      <p:to>
                                        <p:strVal val="visible"/>
                                      </p:to>
                                    </p:set>
                                    <p:animEffect transition="in" filter="fade">
                                      <p:cBhvr>
                                        <p:cTn id="11" dur="500"/>
                                        <p:tgtEl>
                                          <p:spTgt spid="15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4"/>
                                        </p:tgtEl>
                                        <p:attrNameLst>
                                          <p:attrName>style.visibility</p:attrName>
                                        </p:attrNameLst>
                                      </p:cBhvr>
                                      <p:to>
                                        <p:strVal val="visible"/>
                                      </p:to>
                                    </p:set>
                                    <p:animEffect transition="in" filter="fade">
                                      <p:cBhvr>
                                        <p:cTn id="15" dur="500"/>
                                        <p:tgtEl>
                                          <p:spTgt spid="18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3"/>
                                        </p:tgtEl>
                                        <p:attrNameLst>
                                          <p:attrName>style.visibility</p:attrName>
                                        </p:attrNameLst>
                                      </p:cBhvr>
                                      <p:to>
                                        <p:strVal val="visible"/>
                                      </p:to>
                                    </p:set>
                                    <p:animEffect transition="in" filter="wipe(left)">
                                      <p:cBhvr>
                                        <p:cTn id="19" dur="500"/>
                                        <p:tgtEl>
                                          <p:spTgt spid="18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5"/>
                                        </p:tgtEl>
                                        <p:attrNameLst>
                                          <p:attrName>style.visibility</p:attrName>
                                        </p:attrNameLst>
                                      </p:cBhvr>
                                      <p:to>
                                        <p:strVal val="visible"/>
                                      </p:to>
                                    </p:set>
                                    <p:animEffect transition="in" filter="fade">
                                      <p:cBhvr>
                                        <p:cTn id="23" dur="500"/>
                                        <p:tgtEl>
                                          <p:spTgt spid="18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86"/>
                                        </p:tgtEl>
                                        <p:attrNameLst>
                                          <p:attrName>style.visibility</p:attrName>
                                        </p:attrNameLst>
                                      </p:cBhvr>
                                      <p:to>
                                        <p:strVal val="visible"/>
                                      </p:to>
                                    </p:set>
                                    <p:animEffect transition="in" filter="fade">
                                      <p:cBhvr>
                                        <p:cTn id="27" dur="500"/>
                                        <p:tgtEl>
                                          <p:spTgt spid="18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85"/>
                                        </p:tgtEl>
                                        <p:attrNameLst>
                                          <p:attrName>style.visibility</p:attrName>
                                        </p:attrNameLst>
                                      </p:cBhvr>
                                      <p:to>
                                        <p:strVal val="visible"/>
                                      </p:to>
                                    </p:set>
                                    <p:animEffect transition="in" filter="fade">
                                      <p:cBhvr>
                                        <p:cTn id="44" dur="500"/>
                                        <p:tgtEl>
                                          <p:spTgt spid="85"/>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par>
                          <p:cTn id="57" fill="hold">
                            <p:stCondLst>
                              <p:cond delay="2500"/>
                            </p:stCondLst>
                            <p:childTnLst>
                              <p:par>
                                <p:cTn id="58" presetID="10" presetClass="entr" presetSubtype="0"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53" grpId="0" animBg="1"/>
      <p:bldP spid="185" grpId="0" animBg="1"/>
      <p:bldP spid="186" grpId="0" animBg="1"/>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340768"/>
            <a:ext cx="8229600" cy="4968552"/>
          </a:xfrm>
        </p:spPr>
        <p:txBody>
          <a:bodyPr>
            <a:normAutofit/>
          </a:bodyPr>
          <a:lstStyle/>
          <a:p>
            <a:r>
              <a:rPr lang="en-US" b="1" dirty="0">
                <a:solidFill>
                  <a:srgbClr val="009A46"/>
                </a:solidFill>
              </a:rPr>
              <a:t>Photon beams</a:t>
            </a:r>
          </a:p>
          <a:p>
            <a:endParaRPr lang="en-US" dirty="0"/>
          </a:p>
          <a:p>
            <a:endParaRPr lang="en-US" dirty="0"/>
          </a:p>
          <a:p>
            <a:endParaRPr lang="en-US" dirty="0"/>
          </a:p>
          <a:p>
            <a:endParaRPr lang="en-US" dirty="0"/>
          </a:p>
          <a:p>
            <a:endParaRPr lang="en-US" dirty="0"/>
          </a:p>
          <a:p>
            <a:endParaRPr lang="en-US" dirty="0"/>
          </a:p>
          <a:p>
            <a:endParaRPr lang="en-US" dirty="0"/>
          </a:p>
          <a:p>
            <a:endParaRPr lang="en-US" b="1" dirty="0"/>
          </a:p>
          <a:p>
            <a:r>
              <a:rPr lang="en-US" b="1" dirty="0">
                <a:solidFill>
                  <a:srgbClr val="C00000"/>
                </a:solidFill>
              </a:rPr>
              <a:t>Query beams</a:t>
            </a:r>
          </a:p>
          <a:p>
            <a:pPr lvl="1"/>
            <a:r>
              <a:rPr lang="en-US" b="1" dirty="0"/>
              <a:t>The same story</a:t>
            </a:r>
          </a:p>
        </p:txBody>
      </p:sp>
      <p:sp>
        <p:nvSpPr>
          <p:cNvPr id="2" name="Nadpis 1"/>
          <p:cNvSpPr>
            <a:spLocks noGrp="1"/>
          </p:cNvSpPr>
          <p:nvPr>
            <p:ph type="title"/>
          </p:nvPr>
        </p:nvSpPr>
        <p:spPr/>
        <p:txBody>
          <a:bodyPr/>
          <a:lstStyle/>
          <a:p>
            <a:r>
              <a:rPr lang="en-US" dirty="0"/>
              <a:t>“Long” vs. “short” beams</a:t>
            </a:r>
            <a:endParaRPr lang="cs-CZ" dirty="0"/>
          </a:p>
        </p:txBody>
      </p:sp>
      <p:sp>
        <p:nvSpPr>
          <p:cNvPr id="5" name="Obdélník 4"/>
          <p:cNvSpPr/>
          <p:nvPr/>
        </p:nvSpPr>
        <p:spPr>
          <a:xfrm>
            <a:off x="6055989" y="428110"/>
            <a:ext cx="2202847" cy="400110"/>
          </a:xfrm>
          <a:prstGeom prst="rect">
            <a:avLst/>
          </a:prstGeom>
        </p:spPr>
        <p:txBody>
          <a:bodyPr wrap="none">
            <a:spAutoFit/>
          </a:bodyPr>
          <a:lstStyle/>
          <a:p>
            <a:r>
              <a:rPr lang="en-US" sz="2000" dirty="0">
                <a:solidFill>
                  <a:srgbClr val="0070C0"/>
                </a:solidFill>
                <a:latin typeface="+mj-lt"/>
              </a:rPr>
              <a:t>[</a:t>
            </a:r>
            <a:r>
              <a:rPr lang="en-US" sz="2000" dirty="0" err="1">
                <a:solidFill>
                  <a:srgbClr val="0070C0"/>
                </a:solidFill>
                <a:latin typeface="+mj-lt"/>
              </a:rPr>
              <a:t>Jarosz</a:t>
            </a:r>
            <a:r>
              <a:rPr lang="en-US" sz="2000" dirty="0">
                <a:solidFill>
                  <a:srgbClr val="0070C0"/>
                </a:solidFill>
                <a:latin typeface="+mj-lt"/>
              </a:rPr>
              <a:t> et al. ’11b]</a:t>
            </a:r>
            <a:endParaRPr lang="cs-CZ" sz="2000" dirty="0">
              <a:solidFill>
                <a:srgbClr val="0070C0"/>
              </a:solidFill>
              <a:latin typeface="+mj-lt"/>
            </a:endParaRPr>
          </a:p>
        </p:txBody>
      </p:sp>
      <p:grpSp>
        <p:nvGrpSpPr>
          <p:cNvPr id="2058" name="Skupina 2057"/>
          <p:cNvGrpSpPr/>
          <p:nvPr/>
        </p:nvGrpSpPr>
        <p:grpSpPr>
          <a:xfrm>
            <a:off x="1388937" y="2218707"/>
            <a:ext cx="2381383" cy="2879353"/>
            <a:chOff x="5720529" y="2276678"/>
            <a:chExt cx="2381382" cy="2879353"/>
          </a:xfrm>
        </p:grpSpPr>
        <p:grpSp>
          <p:nvGrpSpPr>
            <p:cNvPr id="2051" name="Skupina 2050"/>
            <p:cNvGrpSpPr/>
            <p:nvPr/>
          </p:nvGrpSpPr>
          <p:grpSpPr>
            <a:xfrm>
              <a:off x="5720529" y="2276678"/>
              <a:ext cx="2311454" cy="1991714"/>
              <a:chOff x="1970540" y="2312381"/>
              <a:chExt cx="2311454" cy="1991714"/>
            </a:xfrm>
          </p:grpSpPr>
          <p:sp>
            <p:nvSpPr>
              <p:cNvPr id="30" name="Volný tvar 29"/>
              <p:cNvSpPr/>
              <p:nvPr/>
            </p:nvSpPr>
            <p:spPr>
              <a:xfrm>
                <a:off x="2049746" y="2312381"/>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31" name="Skupina 30"/>
              <p:cNvGrpSpPr/>
              <p:nvPr/>
            </p:nvGrpSpPr>
            <p:grpSpPr>
              <a:xfrm>
                <a:off x="2866961" y="2344483"/>
                <a:ext cx="555273" cy="562318"/>
                <a:chOff x="3228975" y="1876926"/>
                <a:chExt cx="555273" cy="562318"/>
              </a:xfrm>
            </p:grpSpPr>
            <p:sp>
              <p:nvSpPr>
                <p:cNvPr id="47" name="Ovál 46"/>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8" name="Přímá spojnice 47"/>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Přímá spojnice 48"/>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Přímá spojnice 50"/>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Přímá spojnice 51"/>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Přímá spojnice 52"/>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Přímá spojnice 53"/>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Přímá spojnice 57"/>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Přímá spojnice 58"/>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Přímá spojnice 59"/>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Přímá spojnice 62"/>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Skupina 31"/>
              <p:cNvGrpSpPr/>
              <p:nvPr/>
            </p:nvGrpSpPr>
            <p:grpSpPr>
              <a:xfrm>
                <a:off x="2474596" y="2701962"/>
                <a:ext cx="1200276" cy="1386091"/>
                <a:chOff x="6282578" y="2234405"/>
                <a:chExt cx="1200276" cy="1386091"/>
              </a:xfrm>
            </p:grpSpPr>
            <p:sp>
              <p:nvSpPr>
                <p:cNvPr id="42" name="Ovál 41"/>
                <p:cNvSpPr/>
                <p:nvPr/>
              </p:nvSpPr>
              <p:spPr>
                <a:xfrm>
                  <a:off x="7409686" y="2585659"/>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Ovál 42"/>
                <p:cNvSpPr/>
                <p:nvPr/>
              </p:nvSpPr>
              <p:spPr>
                <a:xfrm>
                  <a:off x="6520550" y="22344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Ovál 43"/>
                <p:cNvSpPr/>
                <p:nvPr/>
              </p:nvSpPr>
              <p:spPr>
                <a:xfrm>
                  <a:off x="6890548" y="3020040"/>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Ovál 44"/>
                <p:cNvSpPr/>
                <p:nvPr/>
              </p:nvSpPr>
              <p:spPr>
                <a:xfrm>
                  <a:off x="6282578" y="33338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vál 45"/>
                <p:cNvSpPr/>
                <p:nvPr/>
              </p:nvSpPr>
              <p:spPr>
                <a:xfrm>
                  <a:off x="7302925" y="3547328"/>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33" name="Přímá spojnice 32"/>
              <p:cNvCxnSpPr/>
              <p:nvPr/>
            </p:nvCxnSpPr>
            <p:spPr>
              <a:xfrm>
                <a:off x="3258651" y="2860900"/>
                <a:ext cx="373711" cy="23058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flipV="1">
                <a:off x="3525020" y="3091487"/>
                <a:ext cx="107342" cy="96608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a:xfrm flipH="1" flipV="1">
                <a:off x="2499301" y="3838910"/>
                <a:ext cx="1025719" cy="218661"/>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6" name="Přímá spojnice 35"/>
              <p:cNvCxnSpPr/>
              <p:nvPr/>
            </p:nvCxnSpPr>
            <p:spPr>
              <a:xfrm flipV="1">
                <a:off x="2499301" y="3524834"/>
                <a:ext cx="612251" cy="314076"/>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flipH="1" flipV="1">
                <a:off x="2741816" y="2733679"/>
                <a:ext cx="369736" cy="7911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a:xfrm flipH="1">
                <a:off x="1970540" y="2733679"/>
                <a:ext cx="771276" cy="1399503"/>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sp>
            <p:nvSpPr>
              <p:cNvPr id="4" name="Obdélník 3"/>
              <p:cNvSpPr/>
              <p:nvPr/>
            </p:nvSpPr>
            <p:spPr>
              <a:xfrm rot="1873768">
                <a:off x="3223880" y="2914714"/>
                <a:ext cx="4477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5" name="Obdélník 64"/>
              <p:cNvSpPr/>
              <p:nvPr/>
            </p:nvSpPr>
            <p:spPr>
              <a:xfrm rot="5793538">
                <a:off x="3092991" y="3506100"/>
                <a:ext cx="968543"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6" name="Obdélník 65"/>
              <p:cNvSpPr/>
              <p:nvPr/>
            </p:nvSpPr>
            <p:spPr>
              <a:xfrm rot="708453">
                <a:off x="2499522" y="3888103"/>
                <a:ext cx="1036426"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7" name="Obdélník 66"/>
              <p:cNvSpPr/>
              <p:nvPr/>
            </p:nvSpPr>
            <p:spPr>
              <a:xfrm rot="9161739">
                <a:off x="2471454" y="3616144"/>
                <a:ext cx="682597"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8" name="Obdélník 67"/>
              <p:cNvSpPr/>
              <p:nvPr/>
            </p:nvSpPr>
            <p:spPr>
              <a:xfrm rot="3883265">
                <a:off x="2498124" y="3070704"/>
                <a:ext cx="8610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9" name="Obdélník 68"/>
              <p:cNvSpPr/>
              <p:nvPr/>
            </p:nvSpPr>
            <p:spPr>
              <a:xfrm rot="17920775">
                <a:off x="2106368" y="3058917"/>
                <a:ext cx="8610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33" name="TextovéPole 132"/>
            <p:cNvSpPr txBox="1"/>
            <p:nvPr/>
          </p:nvSpPr>
          <p:spPr>
            <a:xfrm>
              <a:off x="5794870" y="4725144"/>
              <a:ext cx="2307041" cy="430887"/>
            </a:xfrm>
            <a:prstGeom prst="rect">
              <a:avLst/>
            </a:prstGeom>
            <a:noFill/>
          </p:spPr>
          <p:txBody>
            <a:bodyPr wrap="none" rtlCol="0">
              <a:spAutoFit/>
            </a:bodyPr>
            <a:lstStyle/>
            <a:p>
              <a:r>
                <a:rPr lang="en-US" sz="2200" b="1" dirty="0">
                  <a:solidFill>
                    <a:schemeClr val="tx2"/>
                  </a:solidFill>
                  <a:latin typeface="+mn-lt"/>
                </a:rPr>
                <a:t>“Short” beams</a:t>
              </a:r>
              <a:endParaRPr lang="cs-CZ" sz="2200" b="1" dirty="0">
                <a:solidFill>
                  <a:schemeClr val="tx2"/>
                </a:solidFill>
                <a:latin typeface="+mn-lt"/>
              </a:endParaRPr>
            </a:p>
          </p:txBody>
        </p:sp>
      </p:grpSp>
      <p:sp>
        <p:nvSpPr>
          <p:cNvPr id="138" name="Zástupný symbol pro zápatí 4"/>
          <p:cNvSpPr>
            <a:spLocks noGrp="1"/>
          </p:cNvSpPr>
          <p:nvPr>
            <p:ph type="ftr" sz="quarter" idx="11"/>
          </p:nvPr>
        </p:nvSpPr>
        <p:spPr>
          <a:xfrm>
            <a:off x="1403350" y="6356176"/>
            <a:ext cx="6337300" cy="457200"/>
          </a:xfrm>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grpSp>
        <p:nvGrpSpPr>
          <p:cNvPr id="24" name="Skupina 23"/>
          <p:cNvGrpSpPr/>
          <p:nvPr/>
        </p:nvGrpSpPr>
        <p:grpSpPr>
          <a:xfrm>
            <a:off x="4932040" y="1700811"/>
            <a:ext cx="3498718" cy="3397249"/>
            <a:chOff x="5105730" y="1700809"/>
            <a:chExt cx="3498718" cy="3397249"/>
          </a:xfrm>
        </p:grpSpPr>
        <p:sp>
          <p:nvSpPr>
            <p:cNvPr id="132" name="TextovéPole 131"/>
            <p:cNvSpPr txBox="1"/>
            <p:nvPr/>
          </p:nvSpPr>
          <p:spPr>
            <a:xfrm>
              <a:off x="5788940" y="4667171"/>
              <a:ext cx="2222083" cy="430887"/>
            </a:xfrm>
            <a:prstGeom prst="rect">
              <a:avLst/>
            </a:prstGeom>
            <a:noFill/>
          </p:spPr>
          <p:txBody>
            <a:bodyPr wrap="none" rtlCol="0">
              <a:spAutoFit/>
            </a:bodyPr>
            <a:lstStyle/>
            <a:p>
              <a:r>
                <a:rPr lang="en-US" sz="2200" b="1" dirty="0">
                  <a:solidFill>
                    <a:schemeClr val="tx2"/>
                  </a:solidFill>
                  <a:latin typeface="+mn-lt"/>
                </a:rPr>
                <a:t>“Long” beams</a:t>
              </a:r>
              <a:endParaRPr lang="cs-CZ" sz="2200" b="1" dirty="0">
                <a:solidFill>
                  <a:schemeClr val="tx2"/>
                </a:solidFill>
                <a:latin typeface="+mn-lt"/>
              </a:endParaRPr>
            </a:p>
          </p:txBody>
        </p:sp>
        <p:grpSp>
          <p:nvGrpSpPr>
            <p:cNvPr id="23" name="Skupina 22"/>
            <p:cNvGrpSpPr/>
            <p:nvPr/>
          </p:nvGrpSpPr>
          <p:grpSpPr>
            <a:xfrm>
              <a:off x="5105730" y="1700809"/>
              <a:ext cx="3498718" cy="2985494"/>
              <a:chOff x="5659453" y="1998111"/>
              <a:chExt cx="3275361" cy="2688191"/>
            </a:xfrm>
          </p:grpSpPr>
          <p:sp>
            <p:nvSpPr>
              <p:cNvPr id="9" name="Volný tvar 8"/>
              <p:cNvSpPr/>
              <p:nvPr/>
            </p:nvSpPr>
            <p:spPr>
              <a:xfrm>
                <a:off x="5659453" y="1998111"/>
                <a:ext cx="3275361" cy="2688191"/>
              </a:xfrm>
              <a:custGeom>
                <a:avLst/>
                <a:gdLst>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3228 w 3328846"/>
                  <a:gd name="connsiteY0" fmla="*/ 2858942 h 3049442"/>
                  <a:gd name="connsiteX1" fmla="*/ 404228 w 3328846"/>
                  <a:gd name="connsiteY1" fmla="*/ 2944667 h 3049442"/>
                  <a:gd name="connsiteX2" fmla="*/ 699503 w 3328846"/>
                  <a:gd name="connsiteY2" fmla="*/ 2858942 h 3049442"/>
                  <a:gd name="connsiteX3" fmla="*/ 1413878 w 3328846"/>
                  <a:gd name="connsiteY3" fmla="*/ 2935142 h 3049442"/>
                  <a:gd name="connsiteX4" fmla="*/ 1994903 w 3328846"/>
                  <a:gd name="connsiteY4" fmla="*/ 3049442 h 3049442"/>
                  <a:gd name="connsiteX5" fmla="*/ 2156828 w 3328846"/>
                  <a:gd name="connsiteY5" fmla="*/ 2935142 h 3049442"/>
                  <a:gd name="connsiteX6" fmla="*/ 2509253 w 3328846"/>
                  <a:gd name="connsiteY6" fmla="*/ 2877992 h 3049442"/>
                  <a:gd name="connsiteX7" fmla="*/ 2890253 w 3328846"/>
                  <a:gd name="connsiteY7" fmla="*/ 3001817 h 3049442"/>
                  <a:gd name="connsiteX8" fmla="*/ 3156953 w 3328846"/>
                  <a:gd name="connsiteY8" fmla="*/ 2954192 h 3049442"/>
                  <a:gd name="connsiteX9" fmla="*/ 3242678 w 3328846"/>
                  <a:gd name="connsiteY9" fmla="*/ 2592242 h 3049442"/>
                  <a:gd name="connsiteX10" fmla="*/ 3328403 w 3328846"/>
                  <a:gd name="connsiteY10" fmla="*/ 2192192 h 3049442"/>
                  <a:gd name="connsiteX11" fmla="*/ 3204578 w 3328846"/>
                  <a:gd name="connsiteY11" fmla="*/ 1915967 h 3049442"/>
                  <a:gd name="connsiteX12" fmla="*/ 3280778 w 3328846"/>
                  <a:gd name="connsiteY12" fmla="*/ 1601642 h 3049442"/>
                  <a:gd name="connsiteX13" fmla="*/ 3214103 w 3328846"/>
                  <a:gd name="connsiteY13" fmla="*/ 1153967 h 3049442"/>
                  <a:gd name="connsiteX14" fmla="*/ 3280778 w 3328846"/>
                  <a:gd name="connsiteY14" fmla="*/ 972992 h 3049442"/>
                  <a:gd name="connsiteX15" fmla="*/ 3128378 w 3328846"/>
                  <a:gd name="connsiteY15" fmla="*/ 639617 h 3049442"/>
                  <a:gd name="connsiteX16" fmla="*/ 3242678 w 3328846"/>
                  <a:gd name="connsiteY16" fmla="*/ 249092 h 3049442"/>
                  <a:gd name="connsiteX17" fmla="*/ 3023603 w 3328846"/>
                  <a:gd name="connsiteY17" fmla="*/ 182417 h 3049442"/>
                  <a:gd name="connsiteX18" fmla="*/ 3033128 w 3328846"/>
                  <a:gd name="connsiteY18" fmla="*/ 2716067 h 3049442"/>
                  <a:gd name="connsiteX19" fmla="*/ 42278 w 3328846"/>
                  <a:gd name="connsiteY19" fmla="*/ 2754167 h 3049442"/>
                  <a:gd name="connsiteX20" fmla="*/ 23228 w 3328846"/>
                  <a:gd name="connsiteY20" fmla="*/ 2858942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93813 h 3054135"/>
                  <a:gd name="connsiteX1" fmla="*/ 362633 w 3287251"/>
                  <a:gd name="connsiteY1" fmla="*/ 2949360 h 3054135"/>
                  <a:gd name="connsiteX2" fmla="*/ 657908 w 3287251"/>
                  <a:gd name="connsiteY2" fmla="*/ 2863635 h 3054135"/>
                  <a:gd name="connsiteX3" fmla="*/ 1372283 w 3287251"/>
                  <a:gd name="connsiteY3" fmla="*/ 2939835 h 3054135"/>
                  <a:gd name="connsiteX4" fmla="*/ 1953308 w 3287251"/>
                  <a:gd name="connsiteY4" fmla="*/ 3054135 h 3054135"/>
                  <a:gd name="connsiteX5" fmla="*/ 2115233 w 3287251"/>
                  <a:gd name="connsiteY5" fmla="*/ 2939835 h 3054135"/>
                  <a:gd name="connsiteX6" fmla="*/ 2467658 w 3287251"/>
                  <a:gd name="connsiteY6" fmla="*/ 2882685 h 3054135"/>
                  <a:gd name="connsiteX7" fmla="*/ 2848658 w 3287251"/>
                  <a:gd name="connsiteY7" fmla="*/ 3006510 h 3054135"/>
                  <a:gd name="connsiteX8" fmla="*/ 3115358 w 3287251"/>
                  <a:gd name="connsiteY8" fmla="*/ 2958885 h 3054135"/>
                  <a:gd name="connsiteX9" fmla="*/ 3201083 w 3287251"/>
                  <a:gd name="connsiteY9" fmla="*/ 2596935 h 3054135"/>
                  <a:gd name="connsiteX10" fmla="*/ 3286808 w 3287251"/>
                  <a:gd name="connsiteY10" fmla="*/ 2196885 h 3054135"/>
                  <a:gd name="connsiteX11" fmla="*/ 3162983 w 3287251"/>
                  <a:gd name="connsiteY11" fmla="*/ 1920660 h 3054135"/>
                  <a:gd name="connsiteX12" fmla="*/ 3239183 w 3287251"/>
                  <a:gd name="connsiteY12" fmla="*/ 1606335 h 3054135"/>
                  <a:gd name="connsiteX13" fmla="*/ 3172508 w 3287251"/>
                  <a:gd name="connsiteY13" fmla="*/ 1158660 h 3054135"/>
                  <a:gd name="connsiteX14" fmla="*/ 3239183 w 3287251"/>
                  <a:gd name="connsiteY14" fmla="*/ 977685 h 3054135"/>
                  <a:gd name="connsiteX15" fmla="*/ 3086783 w 3287251"/>
                  <a:gd name="connsiteY15" fmla="*/ 644310 h 3054135"/>
                  <a:gd name="connsiteX16" fmla="*/ 3201083 w 3287251"/>
                  <a:gd name="connsiteY16" fmla="*/ 253785 h 3054135"/>
                  <a:gd name="connsiteX17" fmla="*/ 2982008 w 3287251"/>
                  <a:gd name="connsiteY17" fmla="*/ 187110 h 3054135"/>
                  <a:gd name="connsiteX18" fmla="*/ 3006622 w 3287251"/>
                  <a:gd name="connsiteY18" fmla="*/ 2784135 h 3054135"/>
                  <a:gd name="connsiteX19" fmla="*/ 683 w 3287251"/>
                  <a:gd name="connsiteY19" fmla="*/ 2758860 h 3054135"/>
                  <a:gd name="connsiteX20" fmla="*/ 66132 w 3287251"/>
                  <a:gd name="connsiteY20" fmla="*/ 2893813 h 3054135"/>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709647 h 2869969"/>
                  <a:gd name="connsiteX1" fmla="*/ 362633 w 3287251"/>
                  <a:gd name="connsiteY1" fmla="*/ 2765194 h 2869969"/>
                  <a:gd name="connsiteX2" fmla="*/ 657908 w 3287251"/>
                  <a:gd name="connsiteY2" fmla="*/ 2679469 h 2869969"/>
                  <a:gd name="connsiteX3" fmla="*/ 1372283 w 3287251"/>
                  <a:gd name="connsiteY3" fmla="*/ 2755669 h 2869969"/>
                  <a:gd name="connsiteX4" fmla="*/ 1953308 w 3287251"/>
                  <a:gd name="connsiteY4" fmla="*/ 2869969 h 2869969"/>
                  <a:gd name="connsiteX5" fmla="*/ 2115233 w 3287251"/>
                  <a:gd name="connsiteY5" fmla="*/ 2755669 h 2869969"/>
                  <a:gd name="connsiteX6" fmla="*/ 2467658 w 3287251"/>
                  <a:gd name="connsiteY6" fmla="*/ 2698519 h 2869969"/>
                  <a:gd name="connsiteX7" fmla="*/ 2848658 w 3287251"/>
                  <a:gd name="connsiteY7" fmla="*/ 2822344 h 2869969"/>
                  <a:gd name="connsiteX8" fmla="*/ 3115358 w 3287251"/>
                  <a:gd name="connsiteY8" fmla="*/ 2774719 h 2869969"/>
                  <a:gd name="connsiteX9" fmla="*/ 3201083 w 3287251"/>
                  <a:gd name="connsiteY9" fmla="*/ 2412769 h 2869969"/>
                  <a:gd name="connsiteX10" fmla="*/ 3286808 w 3287251"/>
                  <a:gd name="connsiteY10" fmla="*/ 2012719 h 2869969"/>
                  <a:gd name="connsiteX11" fmla="*/ 3162983 w 3287251"/>
                  <a:gd name="connsiteY11" fmla="*/ 1736494 h 2869969"/>
                  <a:gd name="connsiteX12" fmla="*/ 3239183 w 3287251"/>
                  <a:gd name="connsiteY12" fmla="*/ 1422169 h 2869969"/>
                  <a:gd name="connsiteX13" fmla="*/ 3172508 w 3287251"/>
                  <a:gd name="connsiteY13" fmla="*/ 974494 h 2869969"/>
                  <a:gd name="connsiteX14" fmla="*/ 3239183 w 3287251"/>
                  <a:gd name="connsiteY14" fmla="*/ 793519 h 2869969"/>
                  <a:gd name="connsiteX15" fmla="*/ 3086783 w 3287251"/>
                  <a:gd name="connsiteY15" fmla="*/ 460144 h 2869969"/>
                  <a:gd name="connsiteX16" fmla="*/ 3201083 w 3287251"/>
                  <a:gd name="connsiteY16" fmla="*/ 69619 h 2869969"/>
                  <a:gd name="connsiteX17" fmla="*/ 2982008 w 3287251"/>
                  <a:gd name="connsiteY17" fmla="*/ 2944 h 2869969"/>
                  <a:gd name="connsiteX18" fmla="*/ 3039818 w 3287251"/>
                  <a:gd name="connsiteY18" fmla="*/ 2587897 h 2869969"/>
                  <a:gd name="connsiteX19" fmla="*/ 683 w 3287251"/>
                  <a:gd name="connsiteY19" fmla="*/ 2574694 h 2869969"/>
                  <a:gd name="connsiteX20" fmla="*/ 66132 w 3287251"/>
                  <a:gd name="connsiteY20" fmla="*/ 2709647 h 2869969"/>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2762 h 2813084"/>
                  <a:gd name="connsiteX1" fmla="*/ 362633 w 3287251"/>
                  <a:gd name="connsiteY1" fmla="*/ 2708309 h 2813084"/>
                  <a:gd name="connsiteX2" fmla="*/ 657908 w 3287251"/>
                  <a:gd name="connsiteY2" fmla="*/ 2622584 h 2813084"/>
                  <a:gd name="connsiteX3" fmla="*/ 1372283 w 3287251"/>
                  <a:gd name="connsiteY3" fmla="*/ 2698784 h 2813084"/>
                  <a:gd name="connsiteX4" fmla="*/ 1953308 w 3287251"/>
                  <a:gd name="connsiteY4" fmla="*/ 2813084 h 2813084"/>
                  <a:gd name="connsiteX5" fmla="*/ 2115233 w 3287251"/>
                  <a:gd name="connsiteY5" fmla="*/ 2698784 h 2813084"/>
                  <a:gd name="connsiteX6" fmla="*/ 2467658 w 3287251"/>
                  <a:gd name="connsiteY6" fmla="*/ 2641634 h 2813084"/>
                  <a:gd name="connsiteX7" fmla="*/ 2848658 w 3287251"/>
                  <a:gd name="connsiteY7" fmla="*/ 2765459 h 2813084"/>
                  <a:gd name="connsiteX8" fmla="*/ 3115358 w 3287251"/>
                  <a:gd name="connsiteY8" fmla="*/ 2717834 h 2813084"/>
                  <a:gd name="connsiteX9" fmla="*/ 3201083 w 3287251"/>
                  <a:gd name="connsiteY9" fmla="*/ 2355884 h 2813084"/>
                  <a:gd name="connsiteX10" fmla="*/ 3286808 w 3287251"/>
                  <a:gd name="connsiteY10" fmla="*/ 1955834 h 2813084"/>
                  <a:gd name="connsiteX11" fmla="*/ 3162983 w 3287251"/>
                  <a:gd name="connsiteY11" fmla="*/ 1679609 h 2813084"/>
                  <a:gd name="connsiteX12" fmla="*/ 3239183 w 3287251"/>
                  <a:gd name="connsiteY12" fmla="*/ 1365284 h 2813084"/>
                  <a:gd name="connsiteX13" fmla="*/ 3172508 w 3287251"/>
                  <a:gd name="connsiteY13" fmla="*/ 917609 h 2813084"/>
                  <a:gd name="connsiteX14" fmla="*/ 3239183 w 3287251"/>
                  <a:gd name="connsiteY14" fmla="*/ 736634 h 2813084"/>
                  <a:gd name="connsiteX15" fmla="*/ 3086783 w 3287251"/>
                  <a:gd name="connsiteY15" fmla="*/ 403259 h 2813084"/>
                  <a:gd name="connsiteX16" fmla="*/ 3201083 w 3287251"/>
                  <a:gd name="connsiteY16" fmla="*/ 12734 h 2813084"/>
                  <a:gd name="connsiteX17" fmla="*/ 3024259 w 3287251"/>
                  <a:gd name="connsiteY17" fmla="*/ 90914 h 2813084"/>
                  <a:gd name="connsiteX18" fmla="*/ 3039818 w 3287251"/>
                  <a:gd name="connsiteY18" fmla="*/ 2531012 h 2813084"/>
                  <a:gd name="connsiteX19" fmla="*/ 683 w 3287251"/>
                  <a:gd name="connsiteY19" fmla="*/ 2517809 h 2813084"/>
                  <a:gd name="connsiteX20" fmla="*/ 66132 w 3287251"/>
                  <a:gd name="connsiteY20" fmla="*/ 2652762 h 2813084"/>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96687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40249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65523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19771 w 3273240"/>
                  <a:gd name="connsiteY18" fmla="*/ 2553452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34701 w 3282980"/>
                  <a:gd name="connsiteY0" fmla="*/ 2693308 h 2814399"/>
                  <a:gd name="connsiteX1" fmla="*/ 358362 w 3282980"/>
                  <a:gd name="connsiteY1" fmla="*/ 2709624 h 2814399"/>
                  <a:gd name="connsiteX2" fmla="*/ 653637 w 3282980"/>
                  <a:gd name="connsiteY2" fmla="*/ 2623899 h 2814399"/>
                  <a:gd name="connsiteX3" fmla="*/ 1368012 w 3282980"/>
                  <a:gd name="connsiteY3" fmla="*/ 2700099 h 2814399"/>
                  <a:gd name="connsiteX4" fmla="*/ 1949037 w 3282980"/>
                  <a:gd name="connsiteY4" fmla="*/ 2814399 h 2814399"/>
                  <a:gd name="connsiteX5" fmla="*/ 2110962 w 3282980"/>
                  <a:gd name="connsiteY5" fmla="*/ 2700099 h 2814399"/>
                  <a:gd name="connsiteX6" fmla="*/ 2463387 w 3282980"/>
                  <a:gd name="connsiteY6" fmla="*/ 2642949 h 2814399"/>
                  <a:gd name="connsiteX7" fmla="*/ 2844387 w 3282980"/>
                  <a:gd name="connsiteY7" fmla="*/ 2766774 h 2814399"/>
                  <a:gd name="connsiteX8" fmla="*/ 3111087 w 3282980"/>
                  <a:gd name="connsiteY8" fmla="*/ 2719149 h 2814399"/>
                  <a:gd name="connsiteX9" fmla="*/ 3196812 w 3282980"/>
                  <a:gd name="connsiteY9" fmla="*/ 2357199 h 2814399"/>
                  <a:gd name="connsiteX10" fmla="*/ 3282537 w 3282980"/>
                  <a:gd name="connsiteY10" fmla="*/ 1957149 h 2814399"/>
                  <a:gd name="connsiteX11" fmla="*/ 3158712 w 3282980"/>
                  <a:gd name="connsiteY11" fmla="*/ 1680924 h 2814399"/>
                  <a:gd name="connsiteX12" fmla="*/ 3234912 w 3282980"/>
                  <a:gd name="connsiteY12" fmla="*/ 1366599 h 2814399"/>
                  <a:gd name="connsiteX13" fmla="*/ 3168237 w 3282980"/>
                  <a:gd name="connsiteY13" fmla="*/ 918924 h 2814399"/>
                  <a:gd name="connsiteX14" fmla="*/ 3234912 w 3282980"/>
                  <a:gd name="connsiteY14" fmla="*/ 737949 h 2814399"/>
                  <a:gd name="connsiteX15" fmla="*/ 3082512 w 3282980"/>
                  <a:gd name="connsiteY15" fmla="*/ 404574 h 2814399"/>
                  <a:gd name="connsiteX16" fmla="*/ 3196812 w 3282980"/>
                  <a:gd name="connsiteY16" fmla="*/ 14049 h 2814399"/>
                  <a:gd name="connsiteX17" fmla="*/ 3053184 w 3282980"/>
                  <a:gd name="connsiteY17" fmla="*/ 83176 h 2814399"/>
                  <a:gd name="connsiteX18" fmla="*/ 3050636 w 3282980"/>
                  <a:gd name="connsiteY18" fmla="*/ 2544398 h 2814399"/>
                  <a:gd name="connsiteX19" fmla="*/ 11501 w 3282980"/>
                  <a:gd name="connsiteY19" fmla="*/ 2552321 h 2814399"/>
                  <a:gd name="connsiteX20" fmla="*/ 34701 w 3282980"/>
                  <a:gd name="connsiteY20" fmla="*/ 2693308 h 2814399"/>
                  <a:gd name="connsiteX0" fmla="*/ 23727 w 3272006"/>
                  <a:gd name="connsiteY0" fmla="*/ 2693308 h 2814399"/>
                  <a:gd name="connsiteX1" fmla="*/ 347388 w 3272006"/>
                  <a:gd name="connsiteY1" fmla="*/ 2709624 h 2814399"/>
                  <a:gd name="connsiteX2" fmla="*/ 642663 w 3272006"/>
                  <a:gd name="connsiteY2" fmla="*/ 2623899 h 2814399"/>
                  <a:gd name="connsiteX3" fmla="*/ 1357038 w 3272006"/>
                  <a:gd name="connsiteY3" fmla="*/ 2700099 h 2814399"/>
                  <a:gd name="connsiteX4" fmla="*/ 1938063 w 3272006"/>
                  <a:gd name="connsiteY4" fmla="*/ 2814399 h 2814399"/>
                  <a:gd name="connsiteX5" fmla="*/ 2099988 w 3272006"/>
                  <a:gd name="connsiteY5" fmla="*/ 2700099 h 2814399"/>
                  <a:gd name="connsiteX6" fmla="*/ 2452413 w 3272006"/>
                  <a:gd name="connsiteY6" fmla="*/ 2642949 h 2814399"/>
                  <a:gd name="connsiteX7" fmla="*/ 2833413 w 3272006"/>
                  <a:gd name="connsiteY7" fmla="*/ 2766774 h 2814399"/>
                  <a:gd name="connsiteX8" fmla="*/ 3100113 w 3272006"/>
                  <a:gd name="connsiteY8" fmla="*/ 2719149 h 2814399"/>
                  <a:gd name="connsiteX9" fmla="*/ 3185838 w 3272006"/>
                  <a:gd name="connsiteY9" fmla="*/ 2357199 h 2814399"/>
                  <a:gd name="connsiteX10" fmla="*/ 3271563 w 3272006"/>
                  <a:gd name="connsiteY10" fmla="*/ 1957149 h 2814399"/>
                  <a:gd name="connsiteX11" fmla="*/ 3147738 w 3272006"/>
                  <a:gd name="connsiteY11" fmla="*/ 1680924 h 2814399"/>
                  <a:gd name="connsiteX12" fmla="*/ 3223938 w 3272006"/>
                  <a:gd name="connsiteY12" fmla="*/ 1366599 h 2814399"/>
                  <a:gd name="connsiteX13" fmla="*/ 3157263 w 3272006"/>
                  <a:gd name="connsiteY13" fmla="*/ 918924 h 2814399"/>
                  <a:gd name="connsiteX14" fmla="*/ 3223938 w 3272006"/>
                  <a:gd name="connsiteY14" fmla="*/ 737949 h 2814399"/>
                  <a:gd name="connsiteX15" fmla="*/ 3071538 w 3272006"/>
                  <a:gd name="connsiteY15" fmla="*/ 404574 h 2814399"/>
                  <a:gd name="connsiteX16" fmla="*/ 3185838 w 3272006"/>
                  <a:gd name="connsiteY16" fmla="*/ 14049 h 2814399"/>
                  <a:gd name="connsiteX17" fmla="*/ 3042210 w 3272006"/>
                  <a:gd name="connsiteY17" fmla="*/ 83176 h 2814399"/>
                  <a:gd name="connsiteX18" fmla="*/ 3039662 w 3272006"/>
                  <a:gd name="connsiteY18" fmla="*/ 2544398 h 2814399"/>
                  <a:gd name="connsiteX19" fmla="*/ 527 w 3272006"/>
                  <a:gd name="connsiteY19" fmla="*/ 2552321 h 2814399"/>
                  <a:gd name="connsiteX20" fmla="*/ 23727 w 3272006"/>
                  <a:gd name="connsiteY20" fmla="*/ 2693308 h 2814399"/>
                  <a:gd name="connsiteX0" fmla="*/ 4936 w 3280376"/>
                  <a:gd name="connsiteY0" fmla="*/ 2693308 h 2814399"/>
                  <a:gd name="connsiteX1" fmla="*/ 355758 w 3280376"/>
                  <a:gd name="connsiteY1" fmla="*/ 2709624 h 2814399"/>
                  <a:gd name="connsiteX2" fmla="*/ 651033 w 3280376"/>
                  <a:gd name="connsiteY2" fmla="*/ 2623899 h 2814399"/>
                  <a:gd name="connsiteX3" fmla="*/ 1365408 w 3280376"/>
                  <a:gd name="connsiteY3" fmla="*/ 2700099 h 2814399"/>
                  <a:gd name="connsiteX4" fmla="*/ 1946433 w 3280376"/>
                  <a:gd name="connsiteY4" fmla="*/ 2814399 h 2814399"/>
                  <a:gd name="connsiteX5" fmla="*/ 2108358 w 3280376"/>
                  <a:gd name="connsiteY5" fmla="*/ 2700099 h 2814399"/>
                  <a:gd name="connsiteX6" fmla="*/ 2460783 w 3280376"/>
                  <a:gd name="connsiteY6" fmla="*/ 2642949 h 2814399"/>
                  <a:gd name="connsiteX7" fmla="*/ 2841783 w 3280376"/>
                  <a:gd name="connsiteY7" fmla="*/ 2766774 h 2814399"/>
                  <a:gd name="connsiteX8" fmla="*/ 3108483 w 3280376"/>
                  <a:gd name="connsiteY8" fmla="*/ 2719149 h 2814399"/>
                  <a:gd name="connsiteX9" fmla="*/ 3194208 w 3280376"/>
                  <a:gd name="connsiteY9" fmla="*/ 2357199 h 2814399"/>
                  <a:gd name="connsiteX10" fmla="*/ 3279933 w 3280376"/>
                  <a:gd name="connsiteY10" fmla="*/ 1957149 h 2814399"/>
                  <a:gd name="connsiteX11" fmla="*/ 3156108 w 3280376"/>
                  <a:gd name="connsiteY11" fmla="*/ 1680924 h 2814399"/>
                  <a:gd name="connsiteX12" fmla="*/ 3232308 w 3280376"/>
                  <a:gd name="connsiteY12" fmla="*/ 1366599 h 2814399"/>
                  <a:gd name="connsiteX13" fmla="*/ 3165633 w 3280376"/>
                  <a:gd name="connsiteY13" fmla="*/ 918924 h 2814399"/>
                  <a:gd name="connsiteX14" fmla="*/ 3232308 w 3280376"/>
                  <a:gd name="connsiteY14" fmla="*/ 737949 h 2814399"/>
                  <a:gd name="connsiteX15" fmla="*/ 3079908 w 3280376"/>
                  <a:gd name="connsiteY15" fmla="*/ 404574 h 2814399"/>
                  <a:gd name="connsiteX16" fmla="*/ 3194208 w 3280376"/>
                  <a:gd name="connsiteY16" fmla="*/ 14049 h 2814399"/>
                  <a:gd name="connsiteX17" fmla="*/ 3050580 w 3280376"/>
                  <a:gd name="connsiteY17" fmla="*/ 83176 h 2814399"/>
                  <a:gd name="connsiteX18" fmla="*/ 3048032 w 3280376"/>
                  <a:gd name="connsiteY18" fmla="*/ 2544398 h 2814399"/>
                  <a:gd name="connsiteX19" fmla="*/ 8897 w 3280376"/>
                  <a:gd name="connsiteY19" fmla="*/ 2552321 h 2814399"/>
                  <a:gd name="connsiteX20" fmla="*/ 4936 w 3280376"/>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16488 h 2737579"/>
                  <a:gd name="connsiteX1" fmla="*/ 350822 w 3275440"/>
                  <a:gd name="connsiteY1" fmla="*/ 2632804 h 2737579"/>
                  <a:gd name="connsiteX2" fmla="*/ 646097 w 3275440"/>
                  <a:gd name="connsiteY2" fmla="*/ 2547079 h 2737579"/>
                  <a:gd name="connsiteX3" fmla="*/ 1360472 w 3275440"/>
                  <a:gd name="connsiteY3" fmla="*/ 2623279 h 2737579"/>
                  <a:gd name="connsiteX4" fmla="*/ 1941497 w 3275440"/>
                  <a:gd name="connsiteY4" fmla="*/ 2737579 h 2737579"/>
                  <a:gd name="connsiteX5" fmla="*/ 2103422 w 3275440"/>
                  <a:gd name="connsiteY5" fmla="*/ 2623279 h 2737579"/>
                  <a:gd name="connsiteX6" fmla="*/ 2455847 w 3275440"/>
                  <a:gd name="connsiteY6" fmla="*/ 2566129 h 2737579"/>
                  <a:gd name="connsiteX7" fmla="*/ 2836847 w 3275440"/>
                  <a:gd name="connsiteY7" fmla="*/ 2689954 h 2737579"/>
                  <a:gd name="connsiteX8" fmla="*/ 3103547 w 3275440"/>
                  <a:gd name="connsiteY8" fmla="*/ 2642329 h 2737579"/>
                  <a:gd name="connsiteX9" fmla="*/ 3189272 w 3275440"/>
                  <a:gd name="connsiteY9" fmla="*/ 2280379 h 2737579"/>
                  <a:gd name="connsiteX10" fmla="*/ 3274997 w 3275440"/>
                  <a:gd name="connsiteY10" fmla="*/ 1880329 h 2737579"/>
                  <a:gd name="connsiteX11" fmla="*/ 3151172 w 3275440"/>
                  <a:gd name="connsiteY11" fmla="*/ 1604104 h 2737579"/>
                  <a:gd name="connsiteX12" fmla="*/ 3227372 w 3275440"/>
                  <a:gd name="connsiteY12" fmla="*/ 1289779 h 2737579"/>
                  <a:gd name="connsiteX13" fmla="*/ 3160697 w 3275440"/>
                  <a:gd name="connsiteY13" fmla="*/ 842104 h 2737579"/>
                  <a:gd name="connsiteX14" fmla="*/ 3227372 w 3275440"/>
                  <a:gd name="connsiteY14" fmla="*/ 661129 h 2737579"/>
                  <a:gd name="connsiteX15" fmla="*/ 3074972 w 3275440"/>
                  <a:gd name="connsiteY15" fmla="*/ 327754 h 2737579"/>
                  <a:gd name="connsiteX16" fmla="*/ 3189272 w 3275440"/>
                  <a:gd name="connsiteY16" fmla="*/ 39835 h 2737579"/>
                  <a:gd name="connsiteX17" fmla="*/ 3045644 w 3275440"/>
                  <a:gd name="connsiteY17" fmla="*/ 6356 h 2737579"/>
                  <a:gd name="connsiteX18" fmla="*/ 3043096 w 3275440"/>
                  <a:gd name="connsiteY18" fmla="*/ 2467578 h 2737579"/>
                  <a:gd name="connsiteX19" fmla="*/ 3961 w 3275440"/>
                  <a:gd name="connsiteY19" fmla="*/ 2475501 h 2737579"/>
                  <a:gd name="connsiteX20" fmla="*/ 0 w 3275440"/>
                  <a:gd name="connsiteY20" fmla="*/ 2616488 h 2737579"/>
                  <a:gd name="connsiteX0" fmla="*/ 0 w 3275440"/>
                  <a:gd name="connsiteY0" fmla="*/ 2611332 h 2732423"/>
                  <a:gd name="connsiteX1" fmla="*/ 350822 w 3275440"/>
                  <a:gd name="connsiteY1" fmla="*/ 2627648 h 2732423"/>
                  <a:gd name="connsiteX2" fmla="*/ 646097 w 3275440"/>
                  <a:gd name="connsiteY2" fmla="*/ 2541923 h 2732423"/>
                  <a:gd name="connsiteX3" fmla="*/ 1360472 w 3275440"/>
                  <a:gd name="connsiteY3" fmla="*/ 2618123 h 2732423"/>
                  <a:gd name="connsiteX4" fmla="*/ 1941497 w 3275440"/>
                  <a:gd name="connsiteY4" fmla="*/ 2732423 h 2732423"/>
                  <a:gd name="connsiteX5" fmla="*/ 2103422 w 3275440"/>
                  <a:gd name="connsiteY5" fmla="*/ 2618123 h 2732423"/>
                  <a:gd name="connsiteX6" fmla="*/ 2455847 w 3275440"/>
                  <a:gd name="connsiteY6" fmla="*/ 2560973 h 2732423"/>
                  <a:gd name="connsiteX7" fmla="*/ 2836847 w 3275440"/>
                  <a:gd name="connsiteY7" fmla="*/ 2684798 h 2732423"/>
                  <a:gd name="connsiteX8" fmla="*/ 3103547 w 3275440"/>
                  <a:gd name="connsiteY8" fmla="*/ 2637173 h 2732423"/>
                  <a:gd name="connsiteX9" fmla="*/ 3189272 w 3275440"/>
                  <a:gd name="connsiteY9" fmla="*/ 2275223 h 2732423"/>
                  <a:gd name="connsiteX10" fmla="*/ 3274997 w 3275440"/>
                  <a:gd name="connsiteY10" fmla="*/ 1875173 h 2732423"/>
                  <a:gd name="connsiteX11" fmla="*/ 3151172 w 3275440"/>
                  <a:gd name="connsiteY11" fmla="*/ 1598948 h 2732423"/>
                  <a:gd name="connsiteX12" fmla="*/ 3227372 w 3275440"/>
                  <a:gd name="connsiteY12" fmla="*/ 1284623 h 2732423"/>
                  <a:gd name="connsiteX13" fmla="*/ 3160697 w 3275440"/>
                  <a:gd name="connsiteY13" fmla="*/ 836948 h 2732423"/>
                  <a:gd name="connsiteX14" fmla="*/ 3227372 w 3275440"/>
                  <a:gd name="connsiteY14" fmla="*/ 655973 h 2732423"/>
                  <a:gd name="connsiteX15" fmla="*/ 3074972 w 3275440"/>
                  <a:gd name="connsiteY15" fmla="*/ 322598 h 2732423"/>
                  <a:gd name="connsiteX16" fmla="*/ 3189272 w 3275440"/>
                  <a:gd name="connsiteY16" fmla="*/ 34679 h 2732423"/>
                  <a:gd name="connsiteX17" fmla="*/ 3045644 w 3275440"/>
                  <a:gd name="connsiteY17" fmla="*/ 1200 h 2732423"/>
                  <a:gd name="connsiteX18" fmla="*/ 3043096 w 3275440"/>
                  <a:gd name="connsiteY18" fmla="*/ 2462422 h 2732423"/>
                  <a:gd name="connsiteX19" fmla="*/ 3961 w 3275440"/>
                  <a:gd name="connsiteY19" fmla="*/ 2470345 h 2732423"/>
                  <a:gd name="connsiteX20" fmla="*/ 0 w 3275440"/>
                  <a:gd name="connsiteY20" fmla="*/ 2611332 h 2732423"/>
                  <a:gd name="connsiteX0" fmla="*/ 0 w 3275440"/>
                  <a:gd name="connsiteY0" fmla="*/ 2622632 h 2743723"/>
                  <a:gd name="connsiteX1" fmla="*/ 350822 w 3275440"/>
                  <a:gd name="connsiteY1" fmla="*/ 2638948 h 2743723"/>
                  <a:gd name="connsiteX2" fmla="*/ 646097 w 3275440"/>
                  <a:gd name="connsiteY2" fmla="*/ 2553223 h 2743723"/>
                  <a:gd name="connsiteX3" fmla="*/ 1360472 w 3275440"/>
                  <a:gd name="connsiteY3" fmla="*/ 2629423 h 2743723"/>
                  <a:gd name="connsiteX4" fmla="*/ 1941497 w 3275440"/>
                  <a:gd name="connsiteY4" fmla="*/ 2743723 h 2743723"/>
                  <a:gd name="connsiteX5" fmla="*/ 2103422 w 3275440"/>
                  <a:gd name="connsiteY5" fmla="*/ 2629423 h 2743723"/>
                  <a:gd name="connsiteX6" fmla="*/ 2455847 w 3275440"/>
                  <a:gd name="connsiteY6" fmla="*/ 2572273 h 2743723"/>
                  <a:gd name="connsiteX7" fmla="*/ 2836847 w 3275440"/>
                  <a:gd name="connsiteY7" fmla="*/ 2696098 h 2743723"/>
                  <a:gd name="connsiteX8" fmla="*/ 3103547 w 3275440"/>
                  <a:gd name="connsiteY8" fmla="*/ 2648473 h 2743723"/>
                  <a:gd name="connsiteX9" fmla="*/ 3189272 w 3275440"/>
                  <a:gd name="connsiteY9" fmla="*/ 2286523 h 2743723"/>
                  <a:gd name="connsiteX10" fmla="*/ 3274997 w 3275440"/>
                  <a:gd name="connsiteY10" fmla="*/ 1886473 h 2743723"/>
                  <a:gd name="connsiteX11" fmla="*/ 3151172 w 3275440"/>
                  <a:gd name="connsiteY11" fmla="*/ 1610248 h 2743723"/>
                  <a:gd name="connsiteX12" fmla="*/ 3227372 w 3275440"/>
                  <a:gd name="connsiteY12" fmla="*/ 1295923 h 2743723"/>
                  <a:gd name="connsiteX13" fmla="*/ 3160697 w 3275440"/>
                  <a:gd name="connsiteY13" fmla="*/ 848248 h 2743723"/>
                  <a:gd name="connsiteX14" fmla="*/ 3227372 w 3275440"/>
                  <a:gd name="connsiteY14" fmla="*/ 667273 h 2743723"/>
                  <a:gd name="connsiteX15" fmla="*/ 3074972 w 3275440"/>
                  <a:gd name="connsiteY15" fmla="*/ 333898 h 2743723"/>
                  <a:gd name="connsiteX16" fmla="*/ 3189272 w 3275440"/>
                  <a:gd name="connsiteY16" fmla="*/ 9765 h 2743723"/>
                  <a:gd name="connsiteX17" fmla="*/ 3045644 w 3275440"/>
                  <a:gd name="connsiteY17" fmla="*/ 12500 h 2743723"/>
                  <a:gd name="connsiteX18" fmla="*/ 3043096 w 3275440"/>
                  <a:gd name="connsiteY18" fmla="*/ 2473722 h 2743723"/>
                  <a:gd name="connsiteX19" fmla="*/ 3961 w 3275440"/>
                  <a:gd name="connsiteY19" fmla="*/ 2481645 h 2743723"/>
                  <a:gd name="connsiteX20" fmla="*/ 0 w 3275440"/>
                  <a:gd name="connsiteY20" fmla="*/ 2622632 h 2743723"/>
                  <a:gd name="connsiteX0" fmla="*/ 0 w 3275440"/>
                  <a:gd name="connsiteY0" fmla="*/ 2612867 h 2733958"/>
                  <a:gd name="connsiteX1" fmla="*/ 350822 w 3275440"/>
                  <a:gd name="connsiteY1" fmla="*/ 2629183 h 2733958"/>
                  <a:gd name="connsiteX2" fmla="*/ 646097 w 3275440"/>
                  <a:gd name="connsiteY2" fmla="*/ 2543458 h 2733958"/>
                  <a:gd name="connsiteX3" fmla="*/ 1360472 w 3275440"/>
                  <a:gd name="connsiteY3" fmla="*/ 2619658 h 2733958"/>
                  <a:gd name="connsiteX4" fmla="*/ 1941497 w 3275440"/>
                  <a:gd name="connsiteY4" fmla="*/ 2733958 h 2733958"/>
                  <a:gd name="connsiteX5" fmla="*/ 2103422 w 3275440"/>
                  <a:gd name="connsiteY5" fmla="*/ 2619658 h 2733958"/>
                  <a:gd name="connsiteX6" fmla="*/ 2455847 w 3275440"/>
                  <a:gd name="connsiteY6" fmla="*/ 2562508 h 2733958"/>
                  <a:gd name="connsiteX7" fmla="*/ 2836847 w 3275440"/>
                  <a:gd name="connsiteY7" fmla="*/ 2686333 h 2733958"/>
                  <a:gd name="connsiteX8" fmla="*/ 3103547 w 3275440"/>
                  <a:gd name="connsiteY8" fmla="*/ 2638708 h 2733958"/>
                  <a:gd name="connsiteX9" fmla="*/ 3189272 w 3275440"/>
                  <a:gd name="connsiteY9" fmla="*/ 2276758 h 2733958"/>
                  <a:gd name="connsiteX10" fmla="*/ 3274997 w 3275440"/>
                  <a:gd name="connsiteY10" fmla="*/ 1876708 h 2733958"/>
                  <a:gd name="connsiteX11" fmla="*/ 3151172 w 3275440"/>
                  <a:gd name="connsiteY11" fmla="*/ 1600483 h 2733958"/>
                  <a:gd name="connsiteX12" fmla="*/ 3227372 w 3275440"/>
                  <a:gd name="connsiteY12" fmla="*/ 1286158 h 2733958"/>
                  <a:gd name="connsiteX13" fmla="*/ 3160697 w 3275440"/>
                  <a:gd name="connsiteY13" fmla="*/ 838483 h 2733958"/>
                  <a:gd name="connsiteX14" fmla="*/ 3227372 w 3275440"/>
                  <a:gd name="connsiteY14" fmla="*/ 657508 h 2733958"/>
                  <a:gd name="connsiteX15" fmla="*/ 3074972 w 3275440"/>
                  <a:gd name="connsiteY15" fmla="*/ 324133 h 2733958"/>
                  <a:gd name="connsiteX16" fmla="*/ 3189272 w 3275440"/>
                  <a:gd name="connsiteY16" fmla="*/ 0 h 2733958"/>
                  <a:gd name="connsiteX17" fmla="*/ 3045644 w 3275440"/>
                  <a:gd name="connsiteY17" fmla="*/ 2735 h 2733958"/>
                  <a:gd name="connsiteX18" fmla="*/ 3043096 w 3275440"/>
                  <a:gd name="connsiteY18" fmla="*/ 2463957 h 2733958"/>
                  <a:gd name="connsiteX19" fmla="*/ 3961 w 3275440"/>
                  <a:gd name="connsiteY19" fmla="*/ 2471880 h 2733958"/>
                  <a:gd name="connsiteX20" fmla="*/ 0 w 3275440"/>
                  <a:gd name="connsiteY20" fmla="*/ 2612867 h 2733958"/>
                  <a:gd name="connsiteX0" fmla="*/ 0 w 3275440"/>
                  <a:gd name="connsiteY0" fmla="*/ 2611260 h 2732351"/>
                  <a:gd name="connsiteX1" fmla="*/ 350822 w 3275440"/>
                  <a:gd name="connsiteY1" fmla="*/ 2627576 h 2732351"/>
                  <a:gd name="connsiteX2" fmla="*/ 646097 w 3275440"/>
                  <a:gd name="connsiteY2" fmla="*/ 2541851 h 2732351"/>
                  <a:gd name="connsiteX3" fmla="*/ 1360472 w 3275440"/>
                  <a:gd name="connsiteY3" fmla="*/ 2618051 h 2732351"/>
                  <a:gd name="connsiteX4" fmla="*/ 1941497 w 3275440"/>
                  <a:gd name="connsiteY4" fmla="*/ 2732351 h 2732351"/>
                  <a:gd name="connsiteX5" fmla="*/ 2103422 w 3275440"/>
                  <a:gd name="connsiteY5" fmla="*/ 2618051 h 2732351"/>
                  <a:gd name="connsiteX6" fmla="*/ 2455847 w 3275440"/>
                  <a:gd name="connsiteY6" fmla="*/ 2560901 h 2732351"/>
                  <a:gd name="connsiteX7" fmla="*/ 2836847 w 3275440"/>
                  <a:gd name="connsiteY7" fmla="*/ 2684726 h 2732351"/>
                  <a:gd name="connsiteX8" fmla="*/ 3103547 w 3275440"/>
                  <a:gd name="connsiteY8" fmla="*/ 2637101 h 2732351"/>
                  <a:gd name="connsiteX9" fmla="*/ 3189272 w 3275440"/>
                  <a:gd name="connsiteY9" fmla="*/ 2275151 h 2732351"/>
                  <a:gd name="connsiteX10" fmla="*/ 3274997 w 3275440"/>
                  <a:gd name="connsiteY10" fmla="*/ 1875101 h 2732351"/>
                  <a:gd name="connsiteX11" fmla="*/ 3151172 w 3275440"/>
                  <a:gd name="connsiteY11" fmla="*/ 1598876 h 2732351"/>
                  <a:gd name="connsiteX12" fmla="*/ 3227372 w 3275440"/>
                  <a:gd name="connsiteY12" fmla="*/ 1284551 h 2732351"/>
                  <a:gd name="connsiteX13" fmla="*/ 3160697 w 3275440"/>
                  <a:gd name="connsiteY13" fmla="*/ 836876 h 2732351"/>
                  <a:gd name="connsiteX14" fmla="*/ 3227372 w 3275440"/>
                  <a:gd name="connsiteY14" fmla="*/ 655901 h 2732351"/>
                  <a:gd name="connsiteX15" fmla="*/ 3074972 w 3275440"/>
                  <a:gd name="connsiteY15" fmla="*/ 322526 h 2732351"/>
                  <a:gd name="connsiteX16" fmla="*/ 3186254 w 3275440"/>
                  <a:gd name="connsiteY16" fmla="*/ 7447 h 2732351"/>
                  <a:gd name="connsiteX17" fmla="*/ 3045644 w 3275440"/>
                  <a:gd name="connsiteY17" fmla="*/ 1128 h 2732351"/>
                  <a:gd name="connsiteX18" fmla="*/ 3043096 w 3275440"/>
                  <a:gd name="connsiteY18" fmla="*/ 2462350 h 2732351"/>
                  <a:gd name="connsiteX19" fmla="*/ 3961 w 3275440"/>
                  <a:gd name="connsiteY19" fmla="*/ 2470273 h 2732351"/>
                  <a:gd name="connsiteX20" fmla="*/ 0 w 3275440"/>
                  <a:gd name="connsiteY20" fmla="*/ 2611260 h 2732351"/>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86254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95307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2126 h 2733217"/>
                  <a:gd name="connsiteX1" fmla="*/ 350822 w 3275440"/>
                  <a:gd name="connsiteY1" fmla="*/ 2628442 h 2733217"/>
                  <a:gd name="connsiteX2" fmla="*/ 646097 w 3275440"/>
                  <a:gd name="connsiteY2" fmla="*/ 2542717 h 2733217"/>
                  <a:gd name="connsiteX3" fmla="*/ 1360472 w 3275440"/>
                  <a:gd name="connsiteY3" fmla="*/ 2618917 h 2733217"/>
                  <a:gd name="connsiteX4" fmla="*/ 1941497 w 3275440"/>
                  <a:gd name="connsiteY4" fmla="*/ 2733217 h 2733217"/>
                  <a:gd name="connsiteX5" fmla="*/ 2103422 w 3275440"/>
                  <a:gd name="connsiteY5" fmla="*/ 2618917 h 2733217"/>
                  <a:gd name="connsiteX6" fmla="*/ 2455847 w 3275440"/>
                  <a:gd name="connsiteY6" fmla="*/ 2561767 h 2733217"/>
                  <a:gd name="connsiteX7" fmla="*/ 2836847 w 3275440"/>
                  <a:gd name="connsiteY7" fmla="*/ 2685592 h 2733217"/>
                  <a:gd name="connsiteX8" fmla="*/ 3103547 w 3275440"/>
                  <a:gd name="connsiteY8" fmla="*/ 2637967 h 2733217"/>
                  <a:gd name="connsiteX9" fmla="*/ 3189272 w 3275440"/>
                  <a:gd name="connsiteY9" fmla="*/ 2276017 h 2733217"/>
                  <a:gd name="connsiteX10" fmla="*/ 3274997 w 3275440"/>
                  <a:gd name="connsiteY10" fmla="*/ 1875967 h 2733217"/>
                  <a:gd name="connsiteX11" fmla="*/ 3151172 w 3275440"/>
                  <a:gd name="connsiteY11" fmla="*/ 1599742 h 2733217"/>
                  <a:gd name="connsiteX12" fmla="*/ 3227372 w 3275440"/>
                  <a:gd name="connsiteY12" fmla="*/ 1285417 h 2733217"/>
                  <a:gd name="connsiteX13" fmla="*/ 3160697 w 3275440"/>
                  <a:gd name="connsiteY13" fmla="*/ 837742 h 2733217"/>
                  <a:gd name="connsiteX14" fmla="*/ 3227372 w 3275440"/>
                  <a:gd name="connsiteY14" fmla="*/ 656767 h 2733217"/>
                  <a:gd name="connsiteX15" fmla="*/ 3074972 w 3275440"/>
                  <a:gd name="connsiteY15" fmla="*/ 323392 h 2733217"/>
                  <a:gd name="connsiteX16" fmla="*/ 3195307 w 3275440"/>
                  <a:gd name="connsiteY16" fmla="*/ 8313 h 2733217"/>
                  <a:gd name="connsiteX17" fmla="*/ 3045644 w 3275440"/>
                  <a:gd name="connsiteY17" fmla="*/ 1994 h 2733217"/>
                  <a:gd name="connsiteX18" fmla="*/ 3043096 w 3275440"/>
                  <a:gd name="connsiteY18" fmla="*/ 2463216 h 2733217"/>
                  <a:gd name="connsiteX19" fmla="*/ 3961 w 3275440"/>
                  <a:gd name="connsiteY19" fmla="*/ 2471139 h 2733217"/>
                  <a:gd name="connsiteX20" fmla="*/ 0 w 3275440"/>
                  <a:gd name="connsiteY20" fmla="*/ 2612126 h 2733217"/>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815430 w 3275440"/>
                  <a:gd name="connsiteY2" fmla="*/ 2579182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696721"/>
                  <a:gd name="connsiteX1" fmla="*/ 350822 w 3275440"/>
                  <a:gd name="connsiteY1" fmla="*/ 2676196 h 2696721"/>
                  <a:gd name="connsiteX2" fmla="*/ 815430 w 3275440"/>
                  <a:gd name="connsiteY2" fmla="*/ 2579182 h 2696721"/>
                  <a:gd name="connsiteX3" fmla="*/ 1360472 w 3275440"/>
                  <a:gd name="connsiteY3" fmla="*/ 2621515 h 2696721"/>
                  <a:gd name="connsiteX4" fmla="*/ 1817319 w 3275440"/>
                  <a:gd name="connsiteY4" fmla="*/ 2668081 h 2696721"/>
                  <a:gd name="connsiteX5" fmla="*/ 2103422 w 3275440"/>
                  <a:gd name="connsiteY5" fmla="*/ 2621515 h 2696721"/>
                  <a:gd name="connsiteX6" fmla="*/ 2455847 w 3275440"/>
                  <a:gd name="connsiteY6" fmla="*/ 2564365 h 2696721"/>
                  <a:gd name="connsiteX7" fmla="*/ 2836847 w 3275440"/>
                  <a:gd name="connsiteY7" fmla="*/ 2688190 h 2696721"/>
                  <a:gd name="connsiteX8" fmla="*/ 3103547 w 3275440"/>
                  <a:gd name="connsiteY8" fmla="*/ 2640565 h 2696721"/>
                  <a:gd name="connsiteX9" fmla="*/ 3189272 w 3275440"/>
                  <a:gd name="connsiteY9" fmla="*/ 2278615 h 2696721"/>
                  <a:gd name="connsiteX10" fmla="*/ 3274997 w 3275440"/>
                  <a:gd name="connsiteY10" fmla="*/ 1878565 h 2696721"/>
                  <a:gd name="connsiteX11" fmla="*/ 3151172 w 3275440"/>
                  <a:gd name="connsiteY11" fmla="*/ 1602340 h 2696721"/>
                  <a:gd name="connsiteX12" fmla="*/ 3227372 w 3275440"/>
                  <a:gd name="connsiteY12" fmla="*/ 1288015 h 2696721"/>
                  <a:gd name="connsiteX13" fmla="*/ 3160697 w 3275440"/>
                  <a:gd name="connsiteY13" fmla="*/ 840340 h 2696721"/>
                  <a:gd name="connsiteX14" fmla="*/ 3227372 w 3275440"/>
                  <a:gd name="connsiteY14" fmla="*/ 659365 h 2696721"/>
                  <a:gd name="connsiteX15" fmla="*/ 3150417 w 3275440"/>
                  <a:gd name="connsiteY15" fmla="*/ 319954 h 2696721"/>
                  <a:gd name="connsiteX16" fmla="*/ 3222467 w 3275440"/>
                  <a:gd name="connsiteY16" fmla="*/ 1857 h 2696721"/>
                  <a:gd name="connsiteX17" fmla="*/ 3045644 w 3275440"/>
                  <a:gd name="connsiteY17" fmla="*/ 4592 h 2696721"/>
                  <a:gd name="connsiteX18" fmla="*/ 3043096 w 3275440"/>
                  <a:gd name="connsiteY18" fmla="*/ 2465814 h 2696721"/>
                  <a:gd name="connsiteX19" fmla="*/ 3961 w 3275440"/>
                  <a:gd name="connsiteY19" fmla="*/ 2473737 h 2696721"/>
                  <a:gd name="connsiteX20" fmla="*/ 0 w 3275440"/>
                  <a:gd name="connsiteY20" fmla="*/ 2614724 h 2696721"/>
                  <a:gd name="connsiteX0" fmla="*/ 0 w 3275361"/>
                  <a:gd name="connsiteY0" fmla="*/ 2614724 h 2688191"/>
                  <a:gd name="connsiteX1" fmla="*/ 350822 w 3275361"/>
                  <a:gd name="connsiteY1" fmla="*/ 2676196 h 2688191"/>
                  <a:gd name="connsiteX2" fmla="*/ 815430 w 3275361"/>
                  <a:gd name="connsiteY2" fmla="*/ 2579182 h 2688191"/>
                  <a:gd name="connsiteX3" fmla="*/ 1360472 w 3275361"/>
                  <a:gd name="connsiteY3" fmla="*/ 2621515 h 2688191"/>
                  <a:gd name="connsiteX4" fmla="*/ 1817319 w 3275361"/>
                  <a:gd name="connsiteY4" fmla="*/ 2668081 h 2688191"/>
                  <a:gd name="connsiteX5" fmla="*/ 2103422 w 3275361"/>
                  <a:gd name="connsiteY5" fmla="*/ 2621515 h 2688191"/>
                  <a:gd name="connsiteX6" fmla="*/ 2455847 w 3275361"/>
                  <a:gd name="connsiteY6" fmla="*/ 2564365 h 2688191"/>
                  <a:gd name="connsiteX7" fmla="*/ 2836847 w 3275361"/>
                  <a:gd name="connsiteY7" fmla="*/ 2688190 h 2688191"/>
                  <a:gd name="connsiteX8" fmla="*/ 3193858 w 3275361"/>
                  <a:gd name="connsiteY8" fmla="*/ 2561542 h 2688191"/>
                  <a:gd name="connsiteX9" fmla="*/ 3189272 w 3275361"/>
                  <a:gd name="connsiteY9" fmla="*/ 2278615 h 2688191"/>
                  <a:gd name="connsiteX10" fmla="*/ 3274997 w 3275361"/>
                  <a:gd name="connsiteY10" fmla="*/ 1878565 h 2688191"/>
                  <a:gd name="connsiteX11" fmla="*/ 3151172 w 3275361"/>
                  <a:gd name="connsiteY11" fmla="*/ 1602340 h 2688191"/>
                  <a:gd name="connsiteX12" fmla="*/ 3227372 w 3275361"/>
                  <a:gd name="connsiteY12" fmla="*/ 1288015 h 2688191"/>
                  <a:gd name="connsiteX13" fmla="*/ 3160697 w 3275361"/>
                  <a:gd name="connsiteY13" fmla="*/ 840340 h 2688191"/>
                  <a:gd name="connsiteX14" fmla="*/ 3227372 w 3275361"/>
                  <a:gd name="connsiteY14" fmla="*/ 659365 h 2688191"/>
                  <a:gd name="connsiteX15" fmla="*/ 3150417 w 3275361"/>
                  <a:gd name="connsiteY15" fmla="*/ 319954 h 2688191"/>
                  <a:gd name="connsiteX16" fmla="*/ 3222467 w 3275361"/>
                  <a:gd name="connsiteY16" fmla="*/ 1857 h 2688191"/>
                  <a:gd name="connsiteX17" fmla="*/ 3045644 w 3275361"/>
                  <a:gd name="connsiteY17" fmla="*/ 4592 h 2688191"/>
                  <a:gd name="connsiteX18" fmla="*/ 3043096 w 3275361"/>
                  <a:gd name="connsiteY18" fmla="*/ 2465814 h 2688191"/>
                  <a:gd name="connsiteX19" fmla="*/ 3961 w 3275361"/>
                  <a:gd name="connsiteY19" fmla="*/ 2473737 h 2688191"/>
                  <a:gd name="connsiteX20" fmla="*/ 0 w 3275361"/>
                  <a:gd name="connsiteY20" fmla="*/ 2614724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5361" h="2688191">
                    <a:moveTo>
                      <a:pt x="0" y="2614724"/>
                    </a:moveTo>
                    <a:cubicBezTo>
                      <a:pt x="57810" y="2640941"/>
                      <a:pt x="214917" y="2682120"/>
                      <a:pt x="350822" y="2676196"/>
                    </a:cubicBezTo>
                    <a:cubicBezTo>
                      <a:pt x="486727" y="2670272"/>
                      <a:pt x="647155" y="2588296"/>
                      <a:pt x="815430" y="2579182"/>
                    </a:cubicBezTo>
                    <a:cubicBezTo>
                      <a:pt x="983705" y="2570069"/>
                      <a:pt x="1193491" y="2606699"/>
                      <a:pt x="1360472" y="2621515"/>
                    </a:cubicBezTo>
                    <a:cubicBezTo>
                      <a:pt x="1527453" y="2636331"/>
                      <a:pt x="1693494" y="2668081"/>
                      <a:pt x="1817319" y="2668081"/>
                    </a:cubicBezTo>
                    <a:cubicBezTo>
                      <a:pt x="1941144" y="2668081"/>
                      <a:pt x="1997001" y="2638801"/>
                      <a:pt x="2103422" y="2621515"/>
                    </a:cubicBezTo>
                    <a:cubicBezTo>
                      <a:pt x="2209843" y="2604229"/>
                      <a:pt x="2333610" y="2553253"/>
                      <a:pt x="2455847" y="2564365"/>
                    </a:cubicBezTo>
                    <a:cubicBezTo>
                      <a:pt x="2578085" y="2575478"/>
                      <a:pt x="2713845" y="2688660"/>
                      <a:pt x="2836847" y="2688190"/>
                    </a:cubicBezTo>
                    <a:cubicBezTo>
                      <a:pt x="2959849" y="2687720"/>
                      <a:pt x="3135121" y="2629805"/>
                      <a:pt x="3193858" y="2561542"/>
                    </a:cubicBezTo>
                    <a:cubicBezTo>
                      <a:pt x="3252596" y="2493280"/>
                      <a:pt x="3175749" y="2392444"/>
                      <a:pt x="3189272" y="2278615"/>
                    </a:cubicBezTo>
                    <a:cubicBezTo>
                      <a:pt x="3202795" y="2164786"/>
                      <a:pt x="3281347" y="1991277"/>
                      <a:pt x="3274997" y="1878565"/>
                    </a:cubicBezTo>
                    <a:cubicBezTo>
                      <a:pt x="3268647" y="1765853"/>
                      <a:pt x="3159110" y="1700765"/>
                      <a:pt x="3151172" y="1602340"/>
                    </a:cubicBezTo>
                    <a:cubicBezTo>
                      <a:pt x="3143235" y="1503915"/>
                      <a:pt x="3225785" y="1415015"/>
                      <a:pt x="3227372" y="1288015"/>
                    </a:cubicBezTo>
                    <a:cubicBezTo>
                      <a:pt x="3228959" y="1161015"/>
                      <a:pt x="3160697" y="945115"/>
                      <a:pt x="3160697" y="840340"/>
                    </a:cubicBezTo>
                    <a:cubicBezTo>
                      <a:pt x="3160697" y="735565"/>
                      <a:pt x="3229085" y="746096"/>
                      <a:pt x="3227372" y="659365"/>
                    </a:cubicBezTo>
                    <a:cubicBezTo>
                      <a:pt x="3225659" y="572634"/>
                      <a:pt x="3151235" y="429539"/>
                      <a:pt x="3150417" y="319954"/>
                    </a:cubicBezTo>
                    <a:cubicBezTo>
                      <a:pt x="3149600" y="210369"/>
                      <a:pt x="3227355" y="55423"/>
                      <a:pt x="3222467" y="1857"/>
                    </a:cubicBezTo>
                    <a:cubicBezTo>
                      <a:pt x="3102902" y="-407"/>
                      <a:pt x="3208324" y="-1680"/>
                      <a:pt x="3045644" y="4592"/>
                    </a:cubicBezTo>
                    <a:cubicBezTo>
                      <a:pt x="3054980" y="1127458"/>
                      <a:pt x="3042043" y="1844048"/>
                      <a:pt x="3043096" y="2465814"/>
                    </a:cubicBezTo>
                    <a:lnTo>
                      <a:pt x="3961" y="2473737"/>
                    </a:lnTo>
                    <a:cubicBezTo>
                      <a:pt x="409" y="2521849"/>
                      <a:pt x="6507" y="2471803"/>
                      <a:pt x="0" y="26147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6" name="Přímá spojnice 15"/>
              <p:cNvCxnSpPr>
                <a:stCxn id="9" idx="19"/>
                <a:endCxn id="9" idx="18"/>
              </p:cNvCxnSpPr>
              <p:nvPr/>
            </p:nvCxnSpPr>
            <p:spPr>
              <a:xfrm flipV="1">
                <a:off x="5663414" y="4463925"/>
                <a:ext cx="3039135" cy="792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a:stCxn id="9" idx="18"/>
              </p:cNvCxnSpPr>
              <p:nvPr/>
            </p:nvCxnSpPr>
            <p:spPr>
              <a:xfrm flipV="1">
                <a:off x="8702549" y="1998111"/>
                <a:ext cx="0" cy="246581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9" name="Skupina 2048"/>
            <p:cNvGrpSpPr/>
            <p:nvPr/>
          </p:nvGrpSpPr>
          <p:grpSpPr>
            <a:xfrm>
              <a:off x="5333038" y="1952707"/>
              <a:ext cx="3133229" cy="2597382"/>
              <a:chOff x="4912999" y="2010680"/>
              <a:chExt cx="3133229" cy="2597382"/>
            </a:xfrm>
          </p:grpSpPr>
          <p:sp>
            <p:nvSpPr>
              <p:cNvPr id="71" name="Volný tvar 70"/>
              <p:cNvSpPr/>
              <p:nvPr/>
            </p:nvSpPr>
            <p:spPr>
              <a:xfrm>
                <a:off x="5292080" y="2276872"/>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
            <p:nvSpPr>
              <p:cNvPr id="107" name="Obdélník 106"/>
              <p:cNvSpPr/>
              <p:nvPr/>
            </p:nvSpPr>
            <p:spPr>
              <a:xfrm rot="17920775" flipH="1">
                <a:off x="4486301" y="3536741"/>
                <a:ext cx="2024250"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6" name="Obdélník 105"/>
              <p:cNvSpPr/>
              <p:nvPr/>
            </p:nvSpPr>
            <p:spPr>
              <a:xfrm rot="3883265" flipH="1">
                <a:off x="5248188" y="2730287"/>
                <a:ext cx="1557605"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5" name="Obdélník 104"/>
              <p:cNvSpPr/>
              <p:nvPr/>
            </p:nvSpPr>
            <p:spPr>
              <a:xfrm rot="9161739" flipH="1">
                <a:off x="5613585" y="3180645"/>
                <a:ext cx="2432643"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4" name="Obdélník 103"/>
              <p:cNvSpPr/>
              <p:nvPr/>
            </p:nvSpPr>
            <p:spPr>
              <a:xfrm rot="708453" flipH="1">
                <a:off x="4912999" y="3766075"/>
                <a:ext cx="1866395"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2" name="Obdélník 101"/>
              <p:cNvSpPr/>
              <p:nvPr/>
            </p:nvSpPr>
            <p:spPr>
              <a:xfrm rot="1873768">
                <a:off x="6378889" y="3191652"/>
                <a:ext cx="1653039"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3" name="Obdélník 102"/>
              <p:cNvSpPr/>
              <p:nvPr/>
            </p:nvSpPr>
            <p:spPr>
              <a:xfrm rot="5793538">
                <a:off x="6068398" y="3708582"/>
                <a:ext cx="1447661"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72" name="Skupina 71"/>
              <p:cNvGrpSpPr/>
              <p:nvPr/>
            </p:nvGrpSpPr>
            <p:grpSpPr>
              <a:xfrm>
                <a:off x="6109295" y="2308974"/>
                <a:ext cx="555273" cy="562318"/>
                <a:chOff x="3228975" y="1876926"/>
                <a:chExt cx="555273" cy="562318"/>
              </a:xfrm>
            </p:grpSpPr>
            <p:sp>
              <p:nvSpPr>
                <p:cNvPr id="73" name="Ovál 72"/>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74" name="Přímá spojnice 73"/>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Přímá spojnice 74"/>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Přímá spojnice 75"/>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Přímá spojnice 78"/>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Přímá spojnice 79"/>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Přímá spojnice 80"/>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Přímá spojnice 81"/>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Přímá spojnice 82"/>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Přímá spojnice 83"/>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Přímá spojnice 84"/>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Přímá spojnice 85"/>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Přímá spojnice 86"/>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Přímá spojnice 87"/>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Přímá spojnice 88"/>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Skupina 89"/>
              <p:cNvGrpSpPr/>
              <p:nvPr/>
            </p:nvGrpSpPr>
            <p:grpSpPr>
              <a:xfrm>
                <a:off x="5716930" y="2666453"/>
                <a:ext cx="1200276" cy="1386091"/>
                <a:chOff x="6282578" y="2234405"/>
                <a:chExt cx="1200276" cy="1386091"/>
              </a:xfrm>
            </p:grpSpPr>
            <p:sp>
              <p:nvSpPr>
                <p:cNvPr id="91" name="Ovál 90"/>
                <p:cNvSpPr/>
                <p:nvPr/>
              </p:nvSpPr>
              <p:spPr>
                <a:xfrm>
                  <a:off x="7409686" y="2585659"/>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 name="Ovál 91"/>
                <p:cNvSpPr/>
                <p:nvPr/>
              </p:nvSpPr>
              <p:spPr>
                <a:xfrm>
                  <a:off x="6520550" y="22344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3" name="Ovál 92"/>
                <p:cNvSpPr/>
                <p:nvPr/>
              </p:nvSpPr>
              <p:spPr>
                <a:xfrm>
                  <a:off x="6890548" y="3020040"/>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4" name="Ovál 93"/>
                <p:cNvSpPr/>
                <p:nvPr/>
              </p:nvSpPr>
              <p:spPr>
                <a:xfrm>
                  <a:off x="6282578" y="33338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5" name="Ovál 94"/>
                <p:cNvSpPr/>
                <p:nvPr/>
              </p:nvSpPr>
              <p:spPr>
                <a:xfrm>
                  <a:off x="7302925" y="3547328"/>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96" name="Přímá spojnice 95"/>
              <p:cNvCxnSpPr>
                <a:endCxn id="102" idx="3"/>
              </p:cNvCxnSpPr>
              <p:nvPr/>
            </p:nvCxnSpPr>
            <p:spPr>
              <a:xfrm>
                <a:off x="6500985" y="2825391"/>
                <a:ext cx="1411178" cy="853980"/>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97" name="Přímá spojnice 96"/>
              <p:cNvCxnSpPr>
                <a:stCxn id="103" idx="1"/>
                <a:endCxn id="103" idx="3"/>
              </p:cNvCxnSpPr>
              <p:nvPr/>
            </p:nvCxnSpPr>
            <p:spPr>
              <a:xfrm flipH="1">
                <a:off x="6709548" y="3048685"/>
                <a:ext cx="165361" cy="1438186"/>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flipV="1">
                <a:off x="4988589" y="3644500"/>
                <a:ext cx="1778766" cy="377563"/>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99" name="Přímá spojnice 98"/>
              <p:cNvCxnSpPr>
                <a:endCxn id="105" idx="3"/>
              </p:cNvCxnSpPr>
              <p:nvPr/>
            </p:nvCxnSpPr>
            <p:spPr>
              <a:xfrm flipV="1">
                <a:off x="5741635" y="2681894"/>
                <a:ext cx="2169073" cy="1121508"/>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a:endCxn id="106" idx="3"/>
              </p:cNvCxnSpPr>
              <p:nvPr/>
            </p:nvCxnSpPr>
            <p:spPr>
              <a:xfrm flipH="1" flipV="1">
                <a:off x="5694422" y="2085259"/>
                <a:ext cx="659466" cy="1404068"/>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a:endCxn id="107" idx="3"/>
              </p:cNvCxnSpPr>
              <p:nvPr/>
            </p:nvCxnSpPr>
            <p:spPr>
              <a:xfrm flipH="1">
                <a:off x="5012696" y="2698170"/>
                <a:ext cx="971454" cy="1785722"/>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sp>
            <p:nvSpPr>
              <p:cNvPr id="108" name="Ovál 107"/>
              <p:cNvSpPr/>
              <p:nvPr/>
            </p:nvSpPr>
            <p:spPr>
              <a:xfrm>
                <a:off x="5535804" y="3423668"/>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14</a:t>
            </a:fld>
            <a:endParaRPr lang="en-US" altLang="en-US">
              <a:solidFill>
                <a:prstClr val="black"/>
              </a:solidFill>
            </a:endParaRPr>
          </a:p>
        </p:txBody>
      </p:sp>
      <p:sp>
        <p:nvSpPr>
          <p:cNvPr id="7" name="TextovéPole 6"/>
          <p:cNvSpPr txBox="1"/>
          <p:nvPr/>
        </p:nvSpPr>
        <p:spPr>
          <a:xfrm>
            <a:off x="7620026" y="4387893"/>
            <a:ext cx="671979" cy="276999"/>
          </a:xfrm>
          <a:prstGeom prst="rect">
            <a:avLst/>
          </a:prstGeom>
          <a:noFill/>
        </p:spPr>
        <p:txBody>
          <a:bodyPr wrap="none" rtlCol="0">
            <a:spAutoFit/>
          </a:bodyPr>
          <a:lstStyle/>
          <a:p>
            <a:r>
              <a:rPr lang="en-US" sz="1200" dirty="0">
                <a:solidFill>
                  <a:schemeClr val="tx2"/>
                </a:solidFill>
                <a:latin typeface="+mn-lt"/>
              </a:rPr>
              <a:t>surface</a:t>
            </a:r>
            <a:endParaRPr lang="cs-CZ" sz="1200" dirty="0">
              <a:solidFill>
                <a:schemeClr val="tx2"/>
              </a:solidFill>
              <a:latin typeface="+mn-lt"/>
            </a:endParaRPr>
          </a:p>
        </p:txBody>
      </p:sp>
    </p:spTree>
    <p:custDataLst>
      <p:tags r:id="rId1"/>
    </p:custDataLst>
    <p:extLst>
      <p:ext uri="{BB962C8B-B14F-4D97-AF65-F5344CB8AC3E}">
        <p14:creationId xmlns:p14="http://schemas.microsoft.com/office/powerpoint/2010/main" val="184190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500"/>
                                        <p:tgtEl>
                                          <p:spTgt spid="20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fade">
                                      <p:cBhvr>
                                        <p:cTn id="2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ástupný symbol pro zápatí 4"/>
          <p:cNvSpPr>
            <a:spLocks noGrp="1"/>
          </p:cNvSpPr>
          <p:nvPr>
            <p:ph type="ftr" sz="quarter" idx="11"/>
          </p:nvPr>
        </p:nvSpPr>
        <p:spPr>
          <a:xfrm>
            <a:off x="1403350" y="6356176"/>
            <a:ext cx="6337300" cy="457200"/>
          </a:xfrm>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2" name="Zástupný symbol pro číslo snímku 1"/>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15</a:t>
            </a:fld>
            <a:endParaRPr lang="en-US" altLang="en-US">
              <a:solidFill>
                <a:prstClr val="black"/>
              </a:solidFill>
            </a:endParaRPr>
          </a:p>
        </p:txBody>
      </p:sp>
      <p:grpSp>
        <p:nvGrpSpPr>
          <p:cNvPr id="18" name="Skupina 17"/>
          <p:cNvGrpSpPr/>
          <p:nvPr/>
        </p:nvGrpSpPr>
        <p:grpSpPr>
          <a:xfrm>
            <a:off x="1267818" y="1268760"/>
            <a:ext cx="2152056" cy="5074116"/>
            <a:chOff x="482895" y="1268760"/>
            <a:chExt cx="2152056" cy="5074116"/>
          </a:xfrm>
        </p:grpSpPr>
        <p:grpSp>
          <p:nvGrpSpPr>
            <p:cNvPr id="3" name="Skupina 2"/>
            <p:cNvGrpSpPr/>
            <p:nvPr/>
          </p:nvGrpSpPr>
          <p:grpSpPr>
            <a:xfrm>
              <a:off x="482895" y="1268760"/>
              <a:ext cx="2138400" cy="1631867"/>
              <a:chOff x="467544" y="1286098"/>
              <a:chExt cx="3240000" cy="2719778"/>
            </a:xfrm>
          </p:grpSpPr>
          <p:grpSp>
            <p:nvGrpSpPr>
              <p:cNvPr id="13" name="Skupina 12"/>
              <p:cNvGrpSpPr/>
              <p:nvPr/>
            </p:nvGrpSpPr>
            <p:grpSpPr>
              <a:xfrm>
                <a:off x="1099675" y="1346151"/>
                <a:ext cx="2029313" cy="2659725"/>
                <a:chOff x="1232985" y="1346151"/>
                <a:chExt cx="2029313" cy="2659725"/>
              </a:xfrm>
            </p:grpSpPr>
            <p:grpSp>
              <p:nvGrpSpPr>
                <p:cNvPr id="12" name="Skupina 11"/>
                <p:cNvGrpSpPr/>
                <p:nvPr/>
              </p:nvGrpSpPr>
              <p:grpSpPr>
                <a:xfrm>
                  <a:off x="1232985" y="1346151"/>
                  <a:ext cx="2029313" cy="1991714"/>
                  <a:chOff x="1232985" y="1346151"/>
                  <a:chExt cx="2029313" cy="1991714"/>
                </a:xfrm>
              </p:grpSpPr>
              <p:sp>
                <p:nvSpPr>
                  <p:cNvPr id="241" name="Volný tvar 240"/>
                  <p:cNvSpPr/>
                  <p:nvPr/>
                </p:nvSpPr>
                <p:spPr>
                  <a:xfrm>
                    <a:off x="1232985" y="1346151"/>
                    <a:ext cx="2029313"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242" name="Skupina 241"/>
                  <p:cNvGrpSpPr/>
                  <p:nvPr/>
                </p:nvGrpSpPr>
                <p:grpSpPr>
                  <a:xfrm>
                    <a:off x="1921945" y="1378253"/>
                    <a:ext cx="555273" cy="562318"/>
                    <a:chOff x="3228975" y="1876926"/>
                    <a:chExt cx="555273" cy="562318"/>
                  </a:xfrm>
                </p:grpSpPr>
                <p:sp>
                  <p:nvSpPr>
                    <p:cNvPr id="243" name="Ovál 242"/>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44" name="Přímá spojnice 243"/>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Přímá spojnice 244"/>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Přímá spojnice 245"/>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Přímá spojnice 246"/>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Přímá spojnice 247"/>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Přímá spojnice 248"/>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Přímá spojnice 249"/>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Přímá spojnice 250"/>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Přímá spojnice 251"/>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Přímá spojnice 252"/>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Přímá spojnice 253"/>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Přímá spojnice 254"/>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Přímá spojnice 255"/>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Přímá spojnice 256"/>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Přímá spojnice 257"/>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Přímá spojnice 258"/>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0" name="Skupina 259"/>
                  <p:cNvGrpSpPr/>
                  <p:nvPr/>
                </p:nvGrpSpPr>
                <p:grpSpPr>
                  <a:xfrm>
                    <a:off x="1529580" y="1735732"/>
                    <a:ext cx="1200276" cy="1363344"/>
                    <a:chOff x="6282578" y="2234405"/>
                    <a:chExt cx="1200276" cy="1363344"/>
                  </a:xfrm>
                </p:grpSpPr>
                <p:sp>
                  <p:nvSpPr>
                    <p:cNvPr id="261" name="Ovál 260"/>
                    <p:cNvSpPr/>
                    <p:nvPr/>
                  </p:nvSpPr>
                  <p:spPr>
                    <a:xfrm>
                      <a:off x="7409686" y="2585659"/>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2" name="Ovál 261"/>
                    <p:cNvSpPr/>
                    <p:nvPr/>
                  </p:nvSpPr>
                  <p:spPr>
                    <a:xfrm>
                      <a:off x="6520550" y="22344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3" name="Ovál 262"/>
                    <p:cNvSpPr/>
                    <p:nvPr/>
                  </p:nvSpPr>
                  <p:spPr>
                    <a:xfrm>
                      <a:off x="6890548" y="3020040"/>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4" name="Ovál 263"/>
                    <p:cNvSpPr/>
                    <p:nvPr/>
                  </p:nvSpPr>
                  <p:spPr>
                    <a:xfrm>
                      <a:off x="6282578" y="33338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5" name="Ovál 264"/>
                    <p:cNvSpPr/>
                    <p:nvPr/>
                  </p:nvSpPr>
                  <p:spPr>
                    <a:xfrm>
                      <a:off x="7282246" y="3524581"/>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318" name="TextovéPole 317"/>
                <p:cNvSpPr txBox="1"/>
                <p:nvPr/>
              </p:nvSpPr>
              <p:spPr>
                <a:xfrm>
                  <a:off x="1440788" y="3339026"/>
                  <a:ext cx="1559771" cy="666850"/>
                </a:xfrm>
                <a:prstGeom prst="rect">
                  <a:avLst/>
                </a:prstGeom>
                <a:noFill/>
              </p:spPr>
              <p:txBody>
                <a:bodyPr wrap="none" rtlCol="0">
                  <a:spAutoFit/>
                </a:bodyPr>
                <a:lstStyle/>
                <a:p>
                  <a:pPr algn="ctr"/>
                  <a:r>
                    <a:rPr lang="en-US" sz="2000" b="1" dirty="0">
                      <a:solidFill>
                        <a:srgbClr val="009A46"/>
                      </a:solidFill>
                      <a:latin typeface="+mn-lt"/>
                    </a:rPr>
                    <a:t>Points</a:t>
                  </a:r>
                  <a:endParaRPr lang="cs-CZ" sz="2000" b="1" dirty="0">
                    <a:solidFill>
                      <a:srgbClr val="C00000"/>
                    </a:solidFill>
                    <a:latin typeface="+mn-lt"/>
                  </a:endParaRPr>
                </a:p>
              </p:txBody>
            </p:sp>
          </p:grpSp>
          <p:sp>
            <p:nvSpPr>
              <p:cNvPr id="320" name="Obdélník 319"/>
              <p:cNvSpPr/>
              <p:nvPr/>
            </p:nvSpPr>
            <p:spPr>
              <a:xfrm>
                <a:off x="467544" y="1286098"/>
                <a:ext cx="3240000" cy="2719778"/>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6" name="Skupina 15"/>
            <p:cNvGrpSpPr/>
            <p:nvPr/>
          </p:nvGrpSpPr>
          <p:grpSpPr>
            <a:xfrm>
              <a:off x="482895" y="2983573"/>
              <a:ext cx="2152056" cy="1641286"/>
              <a:chOff x="305544" y="3915723"/>
              <a:chExt cx="3586762" cy="2735476"/>
            </a:xfrm>
          </p:grpSpPr>
          <p:sp>
            <p:nvSpPr>
              <p:cNvPr id="323" name="Obdélník 322"/>
              <p:cNvSpPr/>
              <p:nvPr/>
            </p:nvSpPr>
            <p:spPr>
              <a:xfrm>
                <a:off x="305544" y="3915723"/>
                <a:ext cx="3564001" cy="2720528"/>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5" name="Skupina 14"/>
              <p:cNvGrpSpPr/>
              <p:nvPr/>
            </p:nvGrpSpPr>
            <p:grpSpPr>
              <a:xfrm>
                <a:off x="322414" y="4007158"/>
                <a:ext cx="3569892" cy="2644041"/>
                <a:chOff x="322414" y="4007158"/>
                <a:chExt cx="3569892" cy="2644041"/>
              </a:xfrm>
            </p:grpSpPr>
            <p:grpSp>
              <p:nvGrpSpPr>
                <p:cNvPr id="274" name="Skupina 273"/>
                <p:cNvGrpSpPr/>
                <p:nvPr/>
              </p:nvGrpSpPr>
              <p:grpSpPr>
                <a:xfrm>
                  <a:off x="921681" y="4007158"/>
                  <a:ext cx="2311454" cy="1991714"/>
                  <a:chOff x="1970540" y="2312381"/>
                  <a:chExt cx="2311454" cy="1991714"/>
                </a:xfrm>
              </p:grpSpPr>
              <p:sp>
                <p:nvSpPr>
                  <p:cNvPr id="277" name="Volný tvar 276"/>
                  <p:cNvSpPr/>
                  <p:nvPr/>
                </p:nvSpPr>
                <p:spPr>
                  <a:xfrm>
                    <a:off x="2049746" y="2312381"/>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278" name="Skupina 277"/>
                  <p:cNvGrpSpPr/>
                  <p:nvPr/>
                </p:nvGrpSpPr>
                <p:grpSpPr>
                  <a:xfrm>
                    <a:off x="2866961" y="2344483"/>
                    <a:ext cx="555273" cy="562318"/>
                    <a:chOff x="3228975" y="1876926"/>
                    <a:chExt cx="555273" cy="562318"/>
                  </a:xfrm>
                </p:grpSpPr>
                <p:sp>
                  <p:nvSpPr>
                    <p:cNvPr id="337" name="Ovál 336"/>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38" name="Přímá spojnice 337"/>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Přímá spojnice 338"/>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Přímá spojnice 339"/>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Přímá spojnice 340"/>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Přímá spojnice 341"/>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Přímá spojnice 342"/>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Přímá spojnice 343"/>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Přímá spojnice 344"/>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Přímá spojnice 345"/>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Přímá spojnice 346"/>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Přímá spojnice 347"/>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Přímá spojnice 348"/>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Přímá spojnice 349"/>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Přímá spojnice 350"/>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Přímá spojnice 351"/>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Přímá spojnice 352"/>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4" name="Skupina 283"/>
                  <p:cNvGrpSpPr/>
                  <p:nvPr/>
                </p:nvGrpSpPr>
                <p:grpSpPr>
                  <a:xfrm>
                    <a:off x="2474596" y="2701962"/>
                    <a:ext cx="1200276" cy="1386091"/>
                    <a:chOff x="6282578" y="2234405"/>
                    <a:chExt cx="1200276" cy="1386091"/>
                  </a:xfrm>
                </p:grpSpPr>
                <p:sp>
                  <p:nvSpPr>
                    <p:cNvPr id="332" name="Ovál 331"/>
                    <p:cNvSpPr/>
                    <p:nvPr/>
                  </p:nvSpPr>
                  <p:spPr>
                    <a:xfrm>
                      <a:off x="7409686" y="2585659"/>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3" name="Ovál 332"/>
                    <p:cNvSpPr/>
                    <p:nvPr/>
                  </p:nvSpPr>
                  <p:spPr>
                    <a:xfrm>
                      <a:off x="6520550" y="22344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4" name="Ovál 333"/>
                    <p:cNvSpPr/>
                    <p:nvPr/>
                  </p:nvSpPr>
                  <p:spPr>
                    <a:xfrm>
                      <a:off x="6890548" y="3020040"/>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5" name="Ovál 334"/>
                    <p:cNvSpPr/>
                    <p:nvPr/>
                  </p:nvSpPr>
                  <p:spPr>
                    <a:xfrm>
                      <a:off x="6282578" y="33338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6" name="Ovál 335"/>
                    <p:cNvSpPr/>
                    <p:nvPr/>
                  </p:nvSpPr>
                  <p:spPr>
                    <a:xfrm>
                      <a:off x="7302925" y="3547328"/>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311" name="Přímá spojnice 310"/>
                  <p:cNvCxnSpPr/>
                  <p:nvPr/>
                </p:nvCxnSpPr>
                <p:spPr>
                  <a:xfrm>
                    <a:off x="3258651" y="2860900"/>
                    <a:ext cx="373711" cy="23058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12" name="Přímá spojnice 311"/>
                  <p:cNvCxnSpPr/>
                  <p:nvPr/>
                </p:nvCxnSpPr>
                <p:spPr>
                  <a:xfrm flipV="1">
                    <a:off x="3525020" y="3091487"/>
                    <a:ext cx="107342" cy="96608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13" name="Přímá spojnice 312"/>
                  <p:cNvCxnSpPr/>
                  <p:nvPr/>
                </p:nvCxnSpPr>
                <p:spPr>
                  <a:xfrm flipH="1" flipV="1">
                    <a:off x="2499301" y="3838910"/>
                    <a:ext cx="1025719" cy="218661"/>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15" name="Přímá spojnice 314"/>
                  <p:cNvCxnSpPr/>
                  <p:nvPr/>
                </p:nvCxnSpPr>
                <p:spPr>
                  <a:xfrm flipV="1">
                    <a:off x="2499301" y="3524834"/>
                    <a:ext cx="612251" cy="314076"/>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16" name="Přímá spojnice 315"/>
                  <p:cNvCxnSpPr/>
                  <p:nvPr/>
                </p:nvCxnSpPr>
                <p:spPr>
                  <a:xfrm flipH="1" flipV="1">
                    <a:off x="2741816" y="2733679"/>
                    <a:ext cx="369736" cy="7911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17" name="Přímá spojnice 316"/>
                  <p:cNvCxnSpPr/>
                  <p:nvPr/>
                </p:nvCxnSpPr>
                <p:spPr>
                  <a:xfrm flipH="1">
                    <a:off x="1970540" y="2733679"/>
                    <a:ext cx="771276" cy="1399503"/>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sp>
                <p:nvSpPr>
                  <p:cNvPr id="319" name="Obdélník 318"/>
                  <p:cNvSpPr/>
                  <p:nvPr/>
                </p:nvSpPr>
                <p:spPr>
                  <a:xfrm rot="1873768">
                    <a:off x="3223880" y="2914714"/>
                    <a:ext cx="4477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1" name="Obdélník 320"/>
                  <p:cNvSpPr/>
                  <p:nvPr/>
                </p:nvSpPr>
                <p:spPr>
                  <a:xfrm rot="5793538">
                    <a:off x="3092991" y="3506100"/>
                    <a:ext cx="968543"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8" name="Obdélník 327"/>
                  <p:cNvSpPr/>
                  <p:nvPr/>
                </p:nvSpPr>
                <p:spPr>
                  <a:xfrm rot="708453">
                    <a:off x="2499522" y="3888103"/>
                    <a:ext cx="1036426"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9" name="Obdélník 328"/>
                  <p:cNvSpPr/>
                  <p:nvPr/>
                </p:nvSpPr>
                <p:spPr>
                  <a:xfrm rot="9161739">
                    <a:off x="2471454" y="3616144"/>
                    <a:ext cx="682597"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0" name="Obdélník 329"/>
                  <p:cNvSpPr/>
                  <p:nvPr/>
                </p:nvSpPr>
                <p:spPr>
                  <a:xfrm rot="3883265">
                    <a:off x="2498124" y="3070704"/>
                    <a:ext cx="8610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1" name="Obdélník 330"/>
                  <p:cNvSpPr/>
                  <p:nvPr/>
                </p:nvSpPr>
                <p:spPr>
                  <a:xfrm rot="17920775">
                    <a:off x="2106368" y="3058917"/>
                    <a:ext cx="8610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53" name="TextovéPole 152"/>
                <p:cNvSpPr txBox="1"/>
                <p:nvPr/>
              </p:nvSpPr>
              <p:spPr>
                <a:xfrm>
                  <a:off x="322414" y="5984349"/>
                  <a:ext cx="3569892" cy="666850"/>
                </a:xfrm>
                <a:prstGeom prst="rect">
                  <a:avLst/>
                </a:prstGeom>
                <a:noFill/>
              </p:spPr>
              <p:txBody>
                <a:bodyPr wrap="none" rtlCol="0">
                  <a:spAutoFit/>
                </a:bodyPr>
                <a:lstStyle>
                  <a:defPPr>
                    <a:defRPr lang="en-US"/>
                  </a:defPPr>
                  <a:lvl1pPr>
                    <a:defRPr sz="2200" b="1" u="sng">
                      <a:solidFill>
                        <a:srgbClr val="009A46"/>
                      </a:solidFill>
                      <a:latin typeface="+mn-lt"/>
                    </a:defRPr>
                  </a:lvl1pPr>
                </a:lstStyle>
                <a:p>
                  <a:pPr algn="ctr"/>
                  <a:r>
                    <a:rPr lang="en-US" sz="2000" u="none" dirty="0"/>
                    <a:t>“Short” Beams</a:t>
                  </a:r>
                  <a:endParaRPr lang="cs-CZ" sz="2000" u="none" dirty="0"/>
                </a:p>
              </p:txBody>
            </p:sp>
          </p:grpSp>
        </p:grpSp>
        <p:grpSp>
          <p:nvGrpSpPr>
            <p:cNvPr id="4" name="Skupina 3"/>
            <p:cNvGrpSpPr/>
            <p:nvPr/>
          </p:nvGrpSpPr>
          <p:grpSpPr>
            <a:xfrm>
              <a:off x="496441" y="4707806"/>
              <a:ext cx="2138400" cy="1635070"/>
              <a:chOff x="3924287" y="3915723"/>
              <a:chExt cx="3240001" cy="2725117"/>
            </a:xfrm>
          </p:grpSpPr>
          <p:grpSp>
            <p:nvGrpSpPr>
              <p:cNvPr id="354" name="Skupina 353"/>
              <p:cNvGrpSpPr/>
              <p:nvPr/>
            </p:nvGrpSpPr>
            <p:grpSpPr>
              <a:xfrm>
                <a:off x="3924287" y="3926444"/>
                <a:ext cx="3219482" cy="2714396"/>
                <a:chOff x="5261389" y="2144456"/>
                <a:chExt cx="3219482" cy="2714396"/>
              </a:xfrm>
            </p:grpSpPr>
            <p:sp>
              <p:nvSpPr>
                <p:cNvPr id="355" name="TextovéPole 354"/>
                <p:cNvSpPr txBox="1"/>
                <p:nvPr/>
              </p:nvSpPr>
              <p:spPr>
                <a:xfrm>
                  <a:off x="5261389" y="4192002"/>
                  <a:ext cx="3219482" cy="666850"/>
                </a:xfrm>
                <a:prstGeom prst="rect">
                  <a:avLst/>
                </a:prstGeom>
                <a:noFill/>
              </p:spPr>
              <p:txBody>
                <a:bodyPr wrap="square" rtlCol="0">
                  <a:spAutoFit/>
                </a:bodyPr>
                <a:lstStyle>
                  <a:defPPr>
                    <a:defRPr lang="en-US"/>
                  </a:defPPr>
                  <a:lvl1pPr>
                    <a:defRPr sz="2200" b="1" u="none">
                      <a:solidFill>
                        <a:srgbClr val="009A46"/>
                      </a:solidFill>
                      <a:latin typeface="+mn-lt"/>
                    </a:defRPr>
                  </a:lvl1pPr>
                </a:lstStyle>
                <a:p>
                  <a:pPr algn="ctr"/>
                  <a:r>
                    <a:rPr lang="en-US" sz="2000" dirty="0"/>
                    <a:t>“Long” Beams</a:t>
                  </a:r>
                  <a:endParaRPr lang="cs-CZ" sz="2000" dirty="0"/>
                </a:p>
              </p:txBody>
            </p:sp>
            <p:grpSp>
              <p:nvGrpSpPr>
                <p:cNvPr id="357" name="Skupina 356"/>
                <p:cNvGrpSpPr/>
                <p:nvPr/>
              </p:nvGrpSpPr>
              <p:grpSpPr>
                <a:xfrm>
                  <a:off x="5333038" y="2144456"/>
                  <a:ext cx="3133229" cy="2172742"/>
                  <a:chOff x="4912999" y="2202429"/>
                  <a:chExt cx="3133229" cy="2172742"/>
                </a:xfrm>
              </p:grpSpPr>
              <p:sp>
                <p:nvSpPr>
                  <p:cNvPr id="358" name="Volný tvar 357"/>
                  <p:cNvSpPr/>
                  <p:nvPr/>
                </p:nvSpPr>
                <p:spPr>
                  <a:xfrm>
                    <a:off x="5292080" y="2276872"/>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
                <p:nvSpPr>
                  <p:cNvPr id="359" name="Obdélník 358"/>
                  <p:cNvSpPr/>
                  <p:nvPr/>
                </p:nvSpPr>
                <p:spPr>
                  <a:xfrm rot="17920775" flipH="1">
                    <a:off x="4694514" y="3413310"/>
                    <a:ext cx="1742864"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0" name="Obdélník 359"/>
                  <p:cNvSpPr/>
                  <p:nvPr/>
                </p:nvSpPr>
                <p:spPr>
                  <a:xfrm rot="3883265" flipH="1">
                    <a:off x="5391883" y="2821340"/>
                    <a:ext cx="1356213"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1" name="Obdélník 360"/>
                  <p:cNvSpPr/>
                  <p:nvPr/>
                </p:nvSpPr>
                <p:spPr>
                  <a:xfrm rot="9161739" flipH="1">
                    <a:off x="5613585" y="3180645"/>
                    <a:ext cx="2432643"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2" name="Obdélník 361"/>
                  <p:cNvSpPr/>
                  <p:nvPr/>
                </p:nvSpPr>
                <p:spPr>
                  <a:xfrm rot="708453" flipH="1">
                    <a:off x="4912999" y="3766075"/>
                    <a:ext cx="1866395"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3" name="Obdélník 362"/>
                  <p:cNvSpPr/>
                  <p:nvPr/>
                </p:nvSpPr>
                <p:spPr>
                  <a:xfrm rot="1873768">
                    <a:off x="6378889" y="3191652"/>
                    <a:ext cx="1653039"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4" name="Obdélník 363"/>
                  <p:cNvSpPr/>
                  <p:nvPr/>
                </p:nvSpPr>
                <p:spPr>
                  <a:xfrm rot="5793538">
                    <a:off x="6133479" y="3650555"/>
                    <a:ext cx="1330841"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365" name="Skupina 364"/>
                  <p:cNvGrpSpPr/>
                  <p:nvPr/>
                </p:nvGrpSpPr>
                <p:grpSpPr>
                  <a:xfrm>
                    <a:off x="6109295" y="2308974"/>
                    <a:ext cx="555273" cy="562318"/>
                    <a:chOff x="3228975" y="1876926"/>
                    <a:chExt cx="555273" cy="562318"/>
                  </a:xfrm>
                </p:grpSpPr>
                <p:sp>
                  <p:nvSpPr>
                    <p:cNvPr id="379" name="Ovál 378"/>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80" name="Přímá spojnice 379"/>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Přímá spojnice 380"/>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Přímá spojnice 381"/>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Přímá spojnice 382"/>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Přímá spojnice 383"/>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Přímá spojnice 384"/>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Přímá spojnice 385"/>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Přímá spojnice 386"/>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Přímá spojnice 387"/>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Přímá spojnice 388"/>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Přímá spojnice 389"/>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Přímá spojnice 390"/>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Přímá spojnice 391"/>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Přímá spojnice 392"/>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Přímá spojnice 393"/>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Přímá spojnice 394"/>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6" name="Skupina 365"/>
                  <p:cNvGrpSpPr/>
                  <p:nvPr/>
                </p:nvGrpSpPr>
                <p:grpSpPr>
                  <a:xfrm>
                    <a:off x="5716930" y="2666453"/>
                    <a:ext cx="1200276" cy="1386091"/>
                    <a:chOff x="6282578" y="2234405"/>
                    <a:chExt cx="1200276" cy="1386091"/>
                  </a:xfrm>
                </p:grpSpPr>
                <p:sp>
                  <p:nvSpPr>
                    <p:cNvPr id="374" name="Ovál 373"/>
                    <p:cNvSpPr/>
                    <p:nvPr/>
                  </p:nvSpPr>
                  <p:spPr>
                    <a:xfrm>
                      <a:off x="7409686" y="2585659"/>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5" name="Ovál 374"/>
                    <p:cNvSpPr/>
                    <p:nvPr/>
                  </p:nvSpPr>
                  <p:spPr>
                    <a:xfrm>
                      <a:off x="6520550" y="22344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6" name="Ovál 375"/>
                    <p:cNvSpPr/>
                    <p:nvPr/>
                  </p:nvSpPr>
                  <p:spPr>
                    <a:xfrm>
                      <a:off x="6890548" y="3020040"/>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7" name="Ovál 376"/>
                    <p:cNvSpPr/>
                    <p:nvPr/>
                  </p:nvSpPr>
                  <p:spPr>
                    <a:xfrm>
                      <a:off x="6282578" y="33338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8" name="Ovál 377"/>
                    <p:cNvSpPr/>
                    <p:nvPr/>
                  </p:nvSpPr>
                  <p:spPr>
                    <a:xfrm>
                      <a:off x="7302925" y="3547328"/>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367" name="Přímá spojnice 366"/>
                  <p:cNvCxnSpPr>
                    <a:endCxn id="363" idx="3"/>
                  </p:cNvCxnSpPr>
                  <p:nvPr/>
                </p:nvCxnSpPr>
                <p:spPr>
                  <a:xfrm>
                    <a:off x="6500985" y="2825391"/>
                    <a:ext cx="1411178" cy="853980"/>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368" name="Přímá spojnice 367"/>
                  <p:cNvCxnSpPr>
                    <a:stCxn id="364" idx="1"/>
                    <a:endCxn id="364" idx="3"/>
                  </p:cNvCxnSpPr>
                  <p:nvPr/>
                </p:nvCxnSpPr>
                <p:spPr>
                  <a:xfrm flipH="1">
                    <a:off x="6722891" y="3048686"/>
                    <a:ext cx="152017" cy="1322130"/>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369" name="Přímá spojnice 368"/>
                  <p:cNvCxnSpPr/>
                  <p:nvPr/>
                </p:nvCxnSpPr>
                <p:spPr>
                  <a:xfrm flipH="1" flipV="1">
                    <a:off x="4988589" y="3644500"/>
                    <a:ext cx="1778766" cy="377563"/>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370" name="Přímá spojnice 369"/>
                  <p:cNvCxnSpPr>
                    <a:endCxn id="361" idx="3"/>
                  </p:cNvCxnSpPr>
                  <p:nvPr/>
                </p:nvCxnSpPr>
                <p:spPr>
                  <a:xfrm flipV="1">
                    <a:off x="5741635" y="2681894"/>
                    <a:ext cx="2169073" cy="1121508"/>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371" name="Přímá spojnice 370"/>
                  <p:cNvCxnSpPr>
                    <a:endCxn id="360" idx="3"/>
                  </p:cNvCxnSpPr>
                  <p:nvPr/>
                </p:nvCxnSpPr>
                <p:spPr>
                  <a:xfrm flipH="1" flipV="1">
                    <a:off x="5780421" y="2267365"/>
                    <a:ext cx="573468" cy="1221962"/>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372" name="Přímá spojnice 371"/>
                  <p:cNvCxnSpPr>
                    <a:endCxn id="359" idx="3"/>
                  </p:cNvCxnSpPr>
                  <p:nvPr/>
                </p:nvCxnSpPr>
                <p:spPr>
                  <a:xfrm flipH="1">
                    <a:off x="5147738" y="2698169"/>
                    <a:ext cx="836414" cy="1538859"/>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sp>
                <p:nvSpPr>
                  <p:cNvPr id="373" name="Ovál 372"/>
                  <p:cNvSpPr/>
                  <p:nvPr/>
                </p:nvSpPr>
                <p:spPr>
                  <a:xfrm>
                    <a:off x="5535804" y="3423668"/>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399" name="Obdélník 398"/>
              <p:cNvSpPr/>
              <p:nvPr/>
            </p:nvSpPr>
            <p:spPr>
              <a:xfrm>
                <a:off x="3924287" y="3915723"/>
                <a:ext cx="3240001" cy="2725117"/>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20" name="TextovéPole 19"/>
          <p:cNvSpPr txBox="1"/>
          <p:nvPr/>
        </p:nvSpPr>
        <p:spPr>
          <a:xfrm>
            <a:off x="4046184" y="2995896"/>
            <a:ext cx="976549" cy="1569660"/>
          </a:xfrm>
          <a:prstGeom prst="rect">
            <a:avLst/>
          </a:prstGeom>
          <a:noFill/>
        </p:spPr>
        <p:txBody>
          <a:bodyPr wrap="none" rtlCol="0">
            <a:spAutoFit/>
          </a:bodyPr>
          <a:lstStyle/>
          <a:p>
            <a:r>
              <a:rPr lang="cs-CZ" sz="9600" dirty="0">
                <a:solidFill>
                  <a:schemeClr val="tx2"/>
                </a:solidFill>
                <a:latin typeface="+mn-lt"/>
              </a:rPr>
              <a:t>×</a:t>
            </a:r>
          </a:p>
        </p:txBody>
      </p:sp>
      <p:sp>
        <p:nvSpPr>
          <p:cNvPr id="400" name="Nadpis 1"/>
          <p:cNvSpPr>
            <a:spLocks noGrp="1"/>
          </p:cNvSpPr>
          <p:nvPr>
            <p:ph type="title"/>
          </p:nvPr>
        </p:nvSpPr>
        <p:spPr>
          <a:xfrm>
            <a:off x="457200" y="277815"/>
            <a:ext cx="8229600" cy="1139825"/>
          </a:xfrm>
        </p:spPr>
        <p:txBody>
          <a:bodyPr/>
          <a:lstStyle/>
          <a:p>
            <a:r>
              <a:rPr lang="en-US" dirty="0"/>
              <a:t>Bottom line: </a:t>
            </a:r>
            <a:r>
              <a:rPr lang="en-US" u="sng" dirty="0"/>
              <a:t>Many</a:t>
            </a:r>
            <a:r>
              <a:rPr lang="en-US" dirty="0"/>
              <a:t> estimators</a:t>
            </a:r>
            <a:endParaRPr lang="cs-CZ" dirty="0"/>
          </a:p>
        </p:txBody>
      </p:sp>
      <p:grpSp>
        <p:nvGrpSpPr>
          <p:cNvPr id="17" name="Skupina 16"/>
          <p:cNvGrpSpPr/>
          <p:nvPr/>
        </p:nvGrpSpPr>
        <p:grpSpPr>
          <a:xfrm>
            <a:off x="5649044" y="1268760"/>
            <a:ext cx="2163318" cy="5070914"/>
            <a:chOff x="4057600" y="1268760"/>
            <a:chExt cx="2163318" cy="5070914"/>
          </a:xfrm>
        </p:grpSpPr>
        <p:grpSp>
          <p:nvGrpSpPr>
            <p:cNvPr id="7" name="Skupina 6"/>
            <p:cNvGrpSpPr/>
            <p:nvPr/>
          </p:nvGrpSpPr>
          <p:grpSpPr>
            <a:xfrm>
              <a:off x="4057600" y="1268760"/>
              <a:ext cx="2138400" cy="1631868"/>
              <a:chOff x="1547664" y="1286096"/>
              <a:chExt cx="3564000" cy="2719780"/>
            </a:xfrm>
          </p:grpSpPr>
          <p:sp>
            <p:nvSpPr>
              <p:cNvPr id="125" name="Volný tvar 124"/>
              <p:cNvSpPr/>
              <p:nvPr/>
            </p:nvSpPr>
            <p:spPr>
              <a:xfrm>
                <a:off x="2202934" y="1379773"/>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cxnSp>
            <p:nvCxnSpPr>
              <p:cNvPr id="174" name="Přímá spojnice 173"/>
              <p:cNvCxnSpPr/>
              <p:nvPr/>
            </p:nvCxnSpPr>
            <p:spPr>
              <a:xfrm>
                <a:off x="2058604" y="1722726"/>
                <a:ext cx="2163385" cy="1648761"/>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63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191573">
                <a:off x="1731475" y="1447093"/>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56362" name="Skupina 356361"/>
              <p:cNvGrpSpPr/>
              <p:nvPr/>
            </p:nvGrpSpPr>
            <p:grpSpPr>
              <a:xfrm>
                <a:off x="3150956" y="2514247"/>
                <a:ext cx="361944" cy="361944"/>
                <a:chOff x="2914345" y="3109650"/>
                <a:chExt cx="361944" cy="361944"/>
              </a:xfrm>
            </p:grpSpPr>
            <p:sp>
              <p:nvSpPr>
                <p:cNvPr id="191" name="Oval 11"/>
                <p:cNvSpPr/>
                <p:nvPr/>
              </p:nvSpPr>
              <p:spPr>
                <a:xfrm>
                  <a:off x="3062766" y="3258071"/>
                  <a:ext cx="65103" cy="65102"/>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
              <p:nvSpPr>
                <p:cNvPr id="356353" name="Ovál 356352"/>
                <p:cNvSpPr/>
                <p:nvPr/>
              </p:nvSpPr>
              <p:spPr>
                <a:xfrm>
                  <a:off x="2914345" y="3109650"/>
                  <a:ext cx="361944" cy="361944"/>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56367" name="Skupina 356366"/>
              <p:cNvGrpSpPr/>
              <p:nvPr/>
            </p:nvGrpSpPr>
            <p:grpSpPr>
              <a:xfrm>
                <a:off x="1547664" y="1286096"/>
                <a:ext cx="3564000" cy="2719780"/>
                <a:chOff x="1540048" y="1286096"/>
                <a:chExt cx="3564000" cy="2719780"/>
              </a:xfrm>
            </p:grpSpPr>
            <p:sp>
              <p:nvSpPr>
                <p:cNvPr id="356366" name="Obdélník 356365"/>
                <p:cNvSpPr/>
                <p:nvPr/>
              </p:nvSpPr>
              <p:spPr>
                <a:xfrm>
                  <a:off x="1540048" y="1286096"/>
                  <a:ext cx="3564000" cy="271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6365" name="TextovéPole 356364"/>
                <p:cNvSpPr txBox="1"/>
                <p:nvPr/>
              </p:nvSpPr>
              <p:spPr>
                <a:xfrm>
                  <a:off x="2481831" y="3339026"/>
                  <a:ext cx="1715748" cy="666850"/>
                </a:xfrm>
                <a:prstGeom prst="rect">
                  <a:avLst/>
                </a:prstGeom>
                <a:noFill/>
              </p:spPr>
              <p:txBody>
                <a:bodyPr wrap="none" rtlCol="0">
                  <a:spAutoFit/>
                </a:bodyPr>
                <a:lstStyle/>
                <a:p>
                  <a:pPr algn="ctr"/>
                  <a:r>
                    <a:rPr lang="en-US" sz="2000" b="1" dirty="0">
                      <a:solidFill>
                        <a:srgbClr val="C00000"/>
                      </a:solidFill>
                      <a:latin typeface="+mn-lt"/>
                    </a:rPr>
                    <a:t>Points</a:t>
                  </a:r>
                  <a:endParaRPr lang="cs-CZ" sz="2000" b="1" dirty="0">
                    <a:solidFill>
                      <a:srgbClr val="C00000"/>
                    </a:solidFill>
                    <a:latin typeface="+mn-lt"/>
                  </a:endParaRPr>
                </a:p>
              </p:txBody>
            </p:sp>
          </p:grpSp>
        </p:grpSp>
        <p:grpSp>
          <p:nvGrpSpPr>
            <p:cNvPr id="9" name="Skupina 8"/>
            <p:cNvGrpSpPr/>
            <p:nvPr/>
          </p:nvGrpSpPr>
          <p:grpSpPr>
            <a:xfrm>
              <a:off x="4057600" y="2983573"/>
              <a:ext cx="2163318" cy="1631868"/>
              <a:chOff x="4634199" y="2979084"/>
              <a:chExt cx="2163318" cy="1631868"/>
            </a:xfrm>
          </p:grpSpPr>
          <p:sp>
            <p:nvSpPr>
              <p:cNvPr id="288" name="Volný tvar 287"/>
              <p:cNvSpPr/>
              <p:nvPr/>
            </p:nvSpPr>
            <p:spPr>
              <a:xfrm>
                <a:off x="5024529" y="3015117"/>
                <a:ext cx="1339349" cy="1195028"/>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cxnSp>
            <p:nvCxnSpPr>
              <p:cNvPr id="309" name="Přímá spojnice 308"/>
              <p:cNvCxnSpPr/>
              <p:nvPr/>
            </p:nvCxnSpPr>
            <p:spPr>
              <a:xfrm>
                <a:off x="4938124" y="3220889"/>
                <a:ext cx="1298031" cy="989257"/>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25" name="Skupina 324"/>
              <p:cNvGrpSpPr/>
              <p:nvPr/>
            </p:nvGrpSpPr>
            <p:grpSpPr>
              <a:xfrm>
                <a:off x="4634199" y="2979084"/>
                <a:ext cx="2163318" cy="1631868"/>
                <a:chOff x="1562895" y="3897511"/>
                <a:chExt cx="3605529" cy="2719780"/>
              </a:xfrm>
            </p:grpSpPr>
            <p:sp>
              <p:nvSpPr>
                <p:cNvPr id="326" name="TextovéPole 325"/>
                <p:cNvSpPr txBox="1"/>
                <p:nvPr/>
              </p:nvSpPr>
              <p:spPr>
                <a:xfrm>
                  <a:off x="1598537" y="5950441"/>
                  <a:ext cx="3569887" cy="666850"/>
                </a:xfrm>
                <a:prstGeom prst="rect">
                  <a:avLst/>
                </a:prstGeom>
                <a:noFill/>
              </p:spPr>
              <p:txBody>
                <a:bodyPr wrap="none" rtlCol="0">
                  <a:spAutoFit/>
                </a:bodyPr>
                <a:lstStyle/>
                <a:p>
                  <a:pPr algn="ctr"/>
                  <a:r>
                    <a:rPr lang="en-US" sz="2000" b="1" dirty="0">
                      <a:solidFill>
                        <a:srgbClr val="C00000"/>
                      </a:solidFill>
                      <a:latin typeface="+mn-lt"/>
                    </a:rPr>
                    <a:t>“Short” Beams</a:t>
                  </a:r>
                  <a:endParaRPr lang="cs-CZ" sz="2000" b="1" dirty="0">
                    <a:solidFill>
                      <a:srgbClr val="C00000"/>
                    </a:solidFill>
                    <a:latin typeface="+mn-lt"/>
                  </a:endParaRPr>
                </a:p>
              </p:txBody>
            </p:sp>
            <p:sp>
              <p:nvSpPr>
                <p:cNvPr id="327" name="Obdélník 326"/>
                <p:cNvSpPr/>
                <p:nvPr/>
              </p:nvSpPr>
              <p:spPr>
                <a:xfrm>
                  <a:off x="1562895" y="3897511"/>
                  <a:ext cx="3563999" cy="271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14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191573">
                <a:off x="4741846" y="3055509"/>
                <a:ext cx="222340" cy="17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 name="Oval 11"/>
              <p:cNvSpPr/>
              <p:nvPr/>
            </p:nvSpPr>
            <p:spPr>
              <a:xfrm>
                <a:off x="5695664" y="3792675"/>
                <a:ext cx="39062" cy="39061"/>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
            <p:nvSpPr>
              <p:cNvPr id="314" name="Obdélník 313"/>
              <p:cNvSpPr/>
              <p:nvPr/>
            </p:nvSpPr>
            <p:spPr>
              <a:xfrm rot="18451018">
                <a:off x="5270076" y="3141354"/>
                <a:ext cx="224101" cy="84258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0" name="Skupina 9"/>
            <p:cNvGrpSpPr/>
            <p:nvPr/>
          </p:nvGrpSpPr>
          <p:grpSpPr>
            <a:xfrm>
              <a:off x="4057600" y="4707806"/>
              <a:ext cx="2138400" cy="1631868"/>
              <a:chOff x="4644008" y="4718683"/>
              <a:chExt cx="2138400" cy="1631868"/>
            </a:xfrm>
          </p:grpSpPr>
          <p:sp>
            <p:nvSpPr>
              <p:cNvPr id="140" name="Volný tvar 139"/>
              <p:cNvSpPr/>
              <p:nvPr/>
            </p:nvSpPr>
            <p:spPr>
              <a:xfrm>
                <a:off x="5034338" y="4754716"/>
                <a:ext cx="1339349" cy="1195028"/>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cxnSp>
            <p:nvCxnSpPr>
              <p:cNvPr id="141" name="Přímá spojnice 140"/>
              <p:cNvCxnSpPr/>
              <p:nvPr/>
            </p:nvCxnSpPr>
            <p:spPr>
              <a:xfrm>
                <a:off x="4947933" y="4960488"/>
                <a:ext cx="1298031" cy="989257"/>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42" name="Skupina 141"/>
              <p:cNvGrpSpPr/>
              <p:nvPr/>
            </p:nvGrpSpPr>
            <p:grpSpPr>
              <a:xfrm>
                <a:off x="4644008" y="4718683"/>
                <a:ext cx="2138400" cy="1631868"/>
                <a:chOff x="1562895" y="3897511"/>
                <a:chExt cx="3564000" cy="2719780"/>
              </a:xfrm>
            </p:grpSpPr>
            <p:sp>
              <p:nvSpPr>
                <p:cNvPr id="143" name="TextovéPole 142"/>
                <p:cNvSpPr txBox="1"/>
                <p:nvPr/>
              </p:nvSpPr>
              <p:spPr>
                <a:xfrm>
                  <a:off x="1644327" y="5950441"/>
                  <a:ext cx="3441648" cy="666850"/>
                </a:xfrm>
                <a:prstGeom prst="rect">
                  <a:avLst/>
                </a:prstGeom>
                <a:noFill/>
              </p:spPr>
              <p:txBody>
                <a:bodyPr wrap="none" rtlCol="0">
                  <a:spAutoFit/>
                </a:bodyPr>
                <a:lstStyle/>
                <a:p>
                  <a:pPr algn="ctr"/>
                  <a:r>
                    <a:rPr lang="en-US" sz="2000" b="1" dirty="0">
                      <a:solidFill>
                        <a:srgbClr val="C00000"/>
                      </a:solidFill>
                      <a:latin typeface="+mn-lt"/>
                    </a:rPr>
                    <a:t>“Long” Beams</a:t>
                  </a:r>
                  <a:endParaRPr lang="cs-CZ" sz="2000" b="1" dirty="0">
                    <a:solidFill>
                      <a:srgbClr val="C00000"/>
                    </a:solidFill>
                    <a:latin typeface="+mn-lt"/>
                  </a:endParaRPr>
                </a:p>
              </p:txBody>
            </p:sp>
            <p:sp>
              <p:nvSpPr>
                <p:cNvPr id="144" name="Obdélník 143"/>
                <p:cNvSpPr/>
                <p:nvPr/>
              </p:nvSpPr>
              <p:spPr>
                <a:xfrm>
                  <a:off x="1562895" y="3897511"/>
                  <a:ext cx="3564000" cy="271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14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191573">
                <a:off x="4751655" y="4795108"/>
                <a:ext cx="222340" cy="17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7" name="Oval 11"/>
              <p:cNvSpPr/>
              <p:nvPr/>
            </p:nvSpPr>
            <p:spPr>
              <a:xfrm>
                <a:off x="5705473" y="5532274"/>
                <a:ext cx="39062" cy="39061"/>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
            <p:nvSpPr>
              <p:cNvPr id="148" name="Obdélník 147"/>
              <p:cNvSpPr/>
              <p:nvPr/>
            </p:nvSpPr>
            <p:spPr>
              <a:xfrm rot="18451018">
                <a:off x="5535327" y="4755030"/>
                <a:ext cx="224101" cy="1486686"/>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Tree>
    <p:extLst>
      <p:ext uri="{BB962C8B-B14F-4D97-AF65-F5344CB8AC3E}">
        <p14:creationId xmlns:p14="http://schemas.microsoft.com/office/powerpoint/2010/main" val="61761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Why combine points and beams?</a:t>
            </a:r>
            <a:endParaRPr lang="cs-CZ" dirty="0"/>
          </a:p>
        </p:txBody>
      </p:sp>
      <p:sp>
        <p:nvSpPr>
          <p:cNvPr id="3" name="Zástupný symbol pro obsah 2"/>
          <p:cNvSpPr>
            <a:spLocks noGrp="1"/>
          </p:cNvSpPr>
          <p:nvPr>
            <p:ph idx="1"/>
          </p:nvPr>
        </p:nvSpPr>
        <p:spPr/>
        <p:txBody>
          <a:bodyPr/>
          <a:lstStyle/>
          <a:p>
            <a:r>
              <a:rPr lang="en-US" dirty="0"/>
              <a:t>Won’t photon beams always outperform photon points?</a:t>
            </a:r>
          </a:p>
          <a:p>
            <a:endParaRPr lang="cs-CZ" dirty="0"/>
          </a:p>
        </p:txBody>
      </p:sp>
      <p:sp>
        <p:nvSpPr>
          <p:cNvPr id="4" name="TextovéPole 3"/>
          <p:cNvSpPr txBox="1"/>
          <p:nvPr/>
        </p:nvSpPr>
        <p:spPr>
          <a:xfrm>
            <a:off x="5495524" y="5517234"/>
            <a:ext cx="3324949" cy="461665"/>
          </a:xfrm>
          <a:prstGeom prst="rect">
            <a:avLst/>
          </a:prstGeom>
          <a:noFill/>
        </p:spPr>
        <p:txBody>
          <a:bodyPr wrap="none" rtlCol="0">
            <a:spAutoFit/>
          </a:bodyPr>
          <a:lstStyle/>
          <a:p>
            <a:r>
              <a:rPr lang="en-US" sz="2400" dirty="0">
                <a:solidFill>
                  <a:schemeClr val="tx2"/>
                </a:solidFill>
                <a:latin typeface="+mn-lt"/>
              </a:rPr>
              <a:t>from [</a:t>
            </a:r>
            <a:r>
              <a:rPr lang="en-US" sz="2400" dirty="0" err="1">
                <a:solidFill>
                  <a:schemeClr val="tx2"/>
                </a:solidFill>
                <a:latin typeface="+mn-lt"/>
              </a:rPr>
              <a:t>Jarosz</a:t>
            </a:r>
            <a:r>
              <a:rPr lang="en-US" sz="2400" dirty="0">
                <a:solidFill>
                  <a:schemeClr val="tx2"/>
                </a:solidFill>
                <a:latin typeface="+mn-lt"/>
              </a:rPr>
              <a:t> et al. ’11a]</a:t>
            </a:r>
            <a:endParaRPr lang="cs-CZ" sz="2400" dirty="0">
              <a:solidFill>
                <a:schemeClr val="tx2"/>
              </a:solidFill>
              <a:latin typeface="+mn-lt"/>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76" y="2732613"/>
            <a:ext cx="2700000"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871" y="2732613"/>
            <a:ext cx="2700000"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000" y="2732613"/>
            <a:ext cx="2700000"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290192" y="2276874"/>
            <a:ext cx="2747868" cy="430887"/>
          </a:xfrm>
          <a:prstGeom prst="rect">
            <a:avLst/>
          </a:prstGeom>
          <a:noFill/>
        </p:spPr>
        <p:txBody>
          <a:bodyPr wrap="none" rtlCol="0">
            <a:spAutoFit/>
          </a:bodyPr>
          <a:lstStyle/>
          <a:p>
            <a:r>
              <a:rPr lang="en-US" sz="2200" dirty="0">
                <a:solidFill>
                  <a:schemeClr val="tx2"/>
                </a:solidFill>
                <a:latin typeface="+mn-lt"/>
              </a:rPr>
              <a:t>100k photon </a:t>
            </a:r>
            <a:r>
              <a:rPr lang="en-US" sz="2200" b="1" dirty="0">
                <a:solidFill>
                  <a:schemeClr val="tx2"/>
                </a:solidFill>
                <a:latin typeface="+mn-lt"/>
              </a:rPr>
              <a:t>points</a:t>
            </a:r>
            <a:endParaRPr lang="cs-CZ" sz="2200" b="1" dirty="0">
              <a:solidFill>
                <a:schemeClr val="tx2"/>
              </a:solidFill>
              <a:latin typeface="+mn-lt"/>
            </a:endParaRPr>
          </a:p>
        </p:txBody>
      </p:sp>
      <p:sp>
        <p:nvSpPr>
          <p:cNvPr id="11" name="TextovéPole 10"/>
          <p:cNvSpPr txBox="1"/>
          <p:nvPr/>
        </p:nvSpPr>
        <p:spPr>
          <a:xfrm>
            <a:off x="3780758" y="2276874"/>
            <a:ext cx="1346844" cy="430887"/>
          </a:xfrm>
          <a:prstGeom prst="rect">
            <a:avLst/>
          </a:prstGeom>
          <a:noFill/>
        </p:spPr>
        <p:txBody>
          <a:bodyPr wrap="none" rtlCol="0">
            <a:spAutoFit/>
          </a:bodyPr>
          <a:lstStyle/>
          <a:p>
            <a:r>
              <a:rPr lang="en-US" sz="2200" dirty="0">
                <a:solidFill>
                  <a:schemeClr val="tx2"/>
                </a:solidFill>
                <a:latin typeface="+mn-lt"/>
              </a:rPr>
              <a:t>reference</a:t>
            </a:r>
            <a:endParaRPr lang="cs-CZ" sz="2200" dirty="0">
              <a:solidFill>
                <a:schemeClr val="tx2"/>
              </a:solidFill>
              <a:latin typeface="+mn-lt"/>
            </a:endParaRPr>
          </a:p>
        </p:txBody>
      </p:sp>
      <p:sp>
        <p:nvSpPr>
          <p:cNvPr id="12" name="TextovéPole 11"/>
          <p:cNvSpPr txBox="1"/>
          <p:nvPr/>
        </p:nvSpPr>
        <p:spPr>
          <a:xfrm>
            <a:off x="6228185" y="2276874"/>
            <a:ext cx="2457724" cy="430887"/>
          </a:xfrm>
          <a:prstGeom prst="rect">
            <a:avLst/>
          </a:prstGeom>
          <a:noFill/>
        </p:spPr>
        <p:txBody>
          <a:bodyPr wrap="none" rtlCol="0">
            <a:spAutoFit/>
          </a:bodyPr>
          <a:lstStyle/>
          <a:p>
            <a:r>
              <a:rPr lang="en-US" sz="2200" dirty="0">
                <a:solidFill>
                  <a:schemeClr val="tx2"/>
                </a:solidFill>
                <a:latin typeface="+mn-lt"/>
              </a:rPr>
              <a:t>5k photon </a:t>
            </a:r>
            <a:r>
              <a:rPr lang="en-US" sz="2200" b="1" dirty="0">
                <a:solidFill>
                  <a:schemeClr val="tx2"/>
                </a:solidFill>
                <a:latin typeface="+mn-lt"/>
              </a:rPr>
              <a:t>beams</a:t>
            </a:r>
            <a:endParaRPr lang="cs-CZ" sz="2200" b="1" dirty="0">
              <a:solidFill>
                <a:schemeClr val="tx2"/>
              </a:solidFill>
              <a:latin typeface="+mn-lt"/>
            </a:endParaRPr>
          </a:p>
        </p:txBody>
      </p:sp>
      <p:sp>
        <p:nvSpPr>
          <p:cNvPr id="6" name="Zástupný symbol pro zápatí 5"/>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7" name="Zástupný symbol pro číslo snímku 6"/>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16</a:t>
            </a:fld>
            <a:endParaRPr lang="en-US" altLang="en-US">
              <a:solidFill>
                <a:prstClr val="black"/>
              </a:solidFill>
            </a:endParaRPr>
          </a:p>
        </p:txBody>
      </p:sp>
    </p:spTree>
    <p:extLst>
      <p:ext uri="{BB962C8B-B14F-4D97-AF65-F5344CB8AC3E}">
        <p14:creationId xmlns:p14="http://schemas.microsoft.com/office/powerpoint/2010/main" val="338366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en-US" dirty="0"/>
              <a:t>Variance analysis</a:t>
            </a:r>
            <a:endParaRPr lang="cs-CZ" dirty="0"/>
          </a:p>
        </p:txBody>
      </p:sp>
    </p:spTree>
    <p:extLst>
      <p:ext uri="{BB962C8B-B14F-4D97-AF65-F5344CB8AC3E}">
        <p14:creationId xmlns:p14="http://schemas.microsoft.com/office/powerpoint/2010/main" val="113792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Variance analysis – Canonical setup</a:t>
            </a:r>
          </a:p>
        </p:txBody>
      </p:sp>
      <p:sp>
        <p:nvSpPr>
          <p:cNvPr id="4" name="Zástupný symbol pro zápatí 3"/>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18</a:t>
            </a:fld>
            <a:endParaRPr lang="en-US" altLang="en-US">
              <a:solidFill>
                <a:prstClr val="black"/>
              </a:solidFill>
            </a:endParaRPr>
          </a:p>
        </p:txBody>
      </p:sp>
      <p:cxnSp>
        <p:nvCxnSpPr>
          <p:cNvPr id="70" name="Přímá spojnice 69"/>
          <p:cNvCxnSpPr/>
          <p:nvPr/>
        </p:nvCxnSpPr>
        <p:spPr>
          <a:xfrm flipV="1">
            <a:off x="4322684" y="2980184"/>
            <a:ext cx="0" cy="1351628"/>
          </a:xfrm>
          <a:prstGeom prst="line">
            <a:avLst/>
          </a:prstGeom>
          <a:solidFill>
            <a:schemeClr val="accent1">
              <a:alpha val="2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62" name="Přímá spojnice 61"/>
          <p:cNvCxnSpPr/>
          <p:nvPr/>
        </p:nvCxnSpPr>
        <p:spPr>
          <a:xfrm flipV="1">
            <a:off x="3870993" y="4328695"/>
            <a:ext cx="451691" cy="451691"/>
          </a:xfrm>
          <a:prstGeom prst="line">
            <a:avLst/>
          </a:prstGeom>
          <a:solidFill>
            <a:schemeClr val="accent1">
              <a:alpha val="2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54" name="Přímá spojnice 53"/>
          <p:cNvCxnSpPr/>
          <p:nvPr/>
        </p:nvCxnSpPr>
        <p:spPr>
          <a:xfrm flipH="1">
            <a:off x="4316407" y="4331812"/>
            <a:ext cx="1372022" cy="0"/>
          </a:xfrm>
          <a:prstGeom prst="line">
            <a:avLst/>
          </a:prstGeom>
          <a:solidFill>
            <a:schemeClr val="accent1">
              <a:alpha val="2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cxn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186408">
            <a:off x="772670" y="3502473"/>
            <a:ext cx="793542" cy="61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Volný tvar 13"/>
          <p:cNvSpPr/>
          <p:nvPr/>
        </p:nvSpPr>
        <p:spPr>
          <a:xfrm>
            <a:off x="1475655" y="3534727"/>
            <a:ext cx="954658" cy="551793"/>
          </a:xfrm>
          <a:custGeom>
            <a:avLst/>
            <a:gdLst>
              <a:gd name="connsiteX0" fmla="*/ 630621 w 630621"/>
              <a:gd name="connsiteY0" fmla="*/ 299545 h 551793"/>
              <a:gd name="connsiteX1" fmla="*/ 346842 w 630621"/>
              <a:gd name="connsiteY1" fmla="*/ 0 h 551793"/>
              <a:gd name="connsiteX2" fmla="*/ 315310 w 630621"/>
              <a:gd name="connsiteY2" fmla="*/ 551793 h 551793"/>
              <a:gd name="connsiteX3" fmla="*/ 189186 w 630621"/>
              <a:gd name="connsiteY3" fmla="*/ 299545 h 551793"/>
              <a:gd name="connsiteX4" fmla="*/ 0 w 630621"/>
              <a:gd name="connsiteY4" fmla="*/ 331076 h 551793"/>
              <a:gd name="connsiteX5" fmla="*/ 0 w 630621"/>
              <a:gd name="connsiteY5" fmla="*/ 331076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621" h="551793">
                <a:moveTo>
                  <a:pt x="630621" y="299545"/>
                </a:moveTo>
                <a:lnTo>
                  <a:pt x="346842" y="0"/>
                </a:lnTo>
                <a:lnTo>
                  <a:pt x="315310" y="551793"/>
                </a:lnTo>
                <a:lnTo>
                  <a:pt x="189186" y="299545"/>
                </a:lnTo>
                <a:lnTo>
                  <a:pt x="0" y="331076"/>
                </a:lnTo>
                <a:lnTo>
                  <a:pt x="0" y="331076"/>
                </a:lnTo>
              </a:path>
            </a:pathLst>
          </a:custGeom>
          <a:no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al 11"/>
          <p:cNvSpPr/>
          <p:nvPr/>
        </p:nvSpPr>
        <p:spPr>
          <a:xfrm>
            <a:off x="2398167" y="3815172"/>
            <a:ext cx="130206" cy="130204"/>
          </a:xfrm>
          <a:prstGeom prst="ellipse">
            <a:avLst/>
          </a:prstGeom>
          <a:solidFill>
            <a:schemeClr val="bg1"/>
          </a:solidFill>
          <a:ln w="3810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7" name="Skupina 16"/>
          <p:cNvGrpSpPr/>
          <p:nvPr/>
        </p:nvGrpSpPr>
        <p:grpSpPr>
          <a:xfrm>
            <a:off x="5313755" y="1186814"/>
            <a:ext cx="648072" cy="656294"/>
            <a:chOff x="3228975" y="1876926"/>
            <a:chExt cx="555273" cy="562318"/>
          </a:xfrm>
        </p:grpSpPr>
        <p:sp>
          <p:nvSpPr>
            <p:cNvPr id="18" name="Ovál 17"/>
            <p:cNvSpPr/>
            <p:nvPr/>
          </p:nvSpPr>
          <p:spPr>
            <a:xfrm>
              <a:off x="3343650" y="1988840"/>
              <a:ext cx="324000" cy="32400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18"/>
            <p:cNvCxnSpPr/>
            <p:nvPr/>
          </p:nvCxnSpPr>
          <p:spPr>
            <a:xfrm flipV="1">
              <a:off x="3555206" y="1876926"/>
              <a:ext cx="28938" cy="94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flipV="1">
              <a:off x="3626644" y="1978819"/>
              <a:ext cx="14287" cy="309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H="1" flipV="1">
              <a:off x="3242194" y="2013706"/>
              <a:ext cx="84412" cy="603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flipH="1" flipV="1">
              <a:off x="3343275" y="1983581"/>
              <a:ext cx="26194" cy="357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flipH="1" flipV="1">
              <a:off x="3351111" y="1889591"/>
              <a:ext cx="77890" cy="91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flipV="1">
              <a:off x="3479006" y="1900238"/>
              <a:ext cx="2382" cy="476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flipV="1">
              <a:off x="3676650" y="2018772"/>
              <a:ext cx="89867" cy="38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Přímá spojnice 25"/>
            <p:cNvCxnSpPr/>
            <p:nvPr/>
          </p:nvCxnSpPr>
          <p:spPr>
            <a:xfrm flipV="1">
              <a:off x="3698081" y="2132756"/>
              <a:ext cx="86167" cy="56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římá spojnice 26"/>
            <p:cNvCxnSpPr/>
            <p:nvPr/>
          </p:nvCxnSpPr>
          <p:spPr>
            <a:xfrm>
              <a:off x="3690938" y="2214563"/>
              <a:ext cx="26193" cy="11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a:xfrm>
              <a:off x="3655219" y="2264569"/>
              <a:ext cx="60639" cy="708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a:xfrm flipH="1">
              <a:off x="3395663" y="2312194"/>
              <a:ext cx="19050" cy="333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flipH="1">
              <a:off x="3267524" y="2252663"/>
              <a:ext cx="82895" cy="725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flipH="1">
              <a:off x="3480293" y="2333625"/>
              <a:ext cx="10620" cy="1056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Přímá spojnice 31"/>
            <p:cNvCxnSpPr/>
            <p:nvPr/>
          </p:nvCxnSpPr>
          <p:spPr>
            <a:xfrm>
              <a:off x="3559969" y="2328863"/>
              <a:ext cx="11906" cy="404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Přímá spojnice 32"/>
            <p:cNvCxnSpPr/>
            <p:nvPr/>
          </p:nvCxnSpPr>
          <p:spPr>
            <a:xfrm flipH="1">
              <a:off x="3283744" y="2207419"/>
              <a:ext cx="45244" cy="23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flipH="1">
              <a:off x="3228975" y="2143125"/>
              <a:ext cx="809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Volný tvar 15"/>
          <p:cNvSpPr/>
          <p:nvPr/>
        </p:nvSpPr>
        <p:spPr>
          <a:xfrm>
            <a:off x="4771422" y="1799806"/>
            <a:ext cx="772510" cy="472965"/>
          </a:xfrm>
          <a:custGeom>
            <a:avLst/>
            <a:gdLst>
              <a:gd name="connsiteX0" fmla="*/ 110358 w 772510"/>
              <a:gd name="connsiteY0" fmla="*/ 472965 h 472965"/>
              <a:gd name="connsiteX1" fmla="*/ 0 w 772510"/>
              <a:gd name="connsiteY1" fmla="*/ 110358 h 472965"/>
              <a:gd name="connsiteX2" fmla="*/ 583324 w 772510"/>
              <a:gd name="connsiteY2" fmla="*/ 126124 h 472965"/>
              <a:gd name="connsiteX3" fmla="*/ 772510 w 772510"/>
              <a:gd name="connsiteY3" fmla="*/ 0 h 472965"/>
            </a:gdLst>
            <a:ahLst/>
            <a:cxnLst>
              <a:cxn ang="0">
                <a:pos x="connsiteX0" y="connsiteY0"/>
              </a:cxn>
              <a:cxn ang="0">
                <a:pos x="connsiteX1" y="connsiteY1"/>
              </a:cxn>
              <a:cxn ang="0">
                <a:pos x="connsiteX2" y="connsiteY2"/>
              </a:cxn>
              <a:cxn ang="0">
                <a:pos x="connsiteX3" y="connsiteY3"/>
              </a:cxn>
            </a:cxnLst>
            <a:rect l="l" t="t" r="r" b="b"/>
            <a:pathLst>
              <a:path w="772510" h="472965">
                <a:moveTo>
                  <a:pt x="110358" y="472965"/>
                </a:moveTo>
                <a:lnTo>
                  <a:pt x="0" y="110358"/>
                </a:lnTo>
                <a:lnTo>
                  <a:pt x="583324" y="126124"/>
                </a:lnTo>
                <a:lnTo>
                  <a:pt x="772510" y="0"/>
                </a:lnTo>
              </a:path>
            </a:pathLst>
          </a:custGeom>
          <a:ln w="38100">
            <a:solidFill>
              <a:srgbClr val="6DCD8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7" name="Oval 11"/>
          <p:cNvSpPr/>
          <p:nvPr/>
        </p:nvSpPr>
        <p:spPr>
          <a:xfrm>
            <a:off x="4829672" y="2268586"/>
            <a:ext cx="130206" cy="130204"/>
          </a:xfrm>
          <a:prstGeom prst="ellipse">
            <a:avLst/>
          </a:prstGeom>
          <a:solidFill>
            <a:schemeClr val="bg1"/>
          </a:solidFill>
          <a:ln w="38100">
            <a:solidFill>
              <a:srgbClr val="009226"/>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9" name="Přímá spojnice 8"/>
          <p:cNvCxnSpPr>
            <a:stCxn id="8" idx="6"/>
          </p:cNvCxnSpPr>
          <p:nvPr/>
        </p:nvCxnSpPr>
        <p:spPr>
          <a:xfrm>
            <a:off x="2528373" y="3880274"/>
            <a:ext cx="1342061" cy="0"/>
          </a:xfrm>
          <a:prstGeom prst="line">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Přímá spojnice 47"/>
          <p:cNvCxnSpPr/>
          <p:nvPr/>
        </p:nvCxnSpPr>
        <p:spPr>
          <a:xfrm>
            <a:off x="4894775" y="3196208"/>
            <a:ext cx="0" cy="1584176"/>
          </a:xfrm>
          <a:prstGeom prst="line">
            <a:avLst/>
          </a:prstGeom>
          <a:ln w="38100">
            <a:solidFill>
              <a:srgbClr val="00922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Přímá spojnice 48"/>
          <p:cNvCxnSpPr/>
          <p:nvPr/>
        </p:nvCxnSpPr>
        <p:spPr>
          <a:xfrm>
            <a:off x="4894775" y="4780384"/>
            <a:ext cx="0" cy="520824"/>
          </a:xfrm>
          <a:prstGeom prst="line">
            <a:avLst/>
          </a:prstGeom>
          <a:ln w="38100">
            <a:solidFill>
              <a:srgbClr val="00922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5" name="Přímá spojnice 64"/>
          <p:cNvCxnSpPr/>
          <p:nvPr/>
        </p:nvCxnSpPr>
        <p:spPr>
          <a:xfrm flipV="1">
            <a:off x="4555233" y="3534725"/>
            <a:ext cx="315667" cy="315668"/>
          </a:xfrm>
          <a:prstGeom prst="line">
            <a:avLst/>
          </a:prstGeom>
          <a:ln>
            <a:solidFill>
              <a:schemeClr val="tx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Přímá spojnice 40"/>
          <p:cNvCxnSpPr/>
          <p:nvPr/>
        </p:nvCxnSpPr>
        <p:spPr>
          <a:xfrm>
            <a:off x="3870434" y="3880274"/>
            <a:ext cx="1631323" cy="10"/>
          </a:xfrm>
          <a:prstGeom prst="line">
            <a:avLst/>
          </a:prstGeom>
          <a:ln w="3810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Krychle 9"/>
          <p:cNvSpPr/>
          <p:nvPr/>
        </p:nvSpPr>
        <p:spPr>
          <a:xfrm>
            <a:off x="3870433" y="2980184"/>
            <a:ext cx="1824074" cy="1800200"/>
          </a:xfrm>
          <a:prstGeom prst="cub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4" name="Přímá spojnice 43"/>
          <p:cNvCxnSpPr/>
          <p:nvPr/>
        </p:nvCxnSpPr>
        <p:spPr>
          <a:xfrm>
            <a:off x="5501756" y="3880284"/>
            <a:ext cx="651246" cy="0"/>
          </a:xfrm>
          <a:prstGeom prst="line">
            <a:avLst/>
          </a:prstGeom>
          <a:ln w="3810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a:off x="4894775" y="2398790"/>
            <a:ext cx="0" cy="797418"/>
          </a:xfrm>
          <a:prstGeom prst="line">
            <a:avLst/>
          </a:prstGeom>
          <a:ln w="38100">
            <a:solidFill>
              <a:srgbClr val="0092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74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Variance analysis – Expected value</a:t>
            </a:r>
          </a:p>
        </p:txBody>
      </p:sp>
      <p:sp>
        <p:nvSpPr>
          <p:cNvPr id="4" name="Zástupný symbol pro zápatí 3"/>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19</a:t>
            </a:fld>
            <a:endParaRPr lang="en-US" altLang="en-US">
              <a:solidFill>
                <a:prstClr val="black"/>
              </a:solidFill>
            </a:endParaRPr>
          </a:p>
        </p:txBody>
      </p:sp>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186408">
            <a:off x="772670" y="3502473"/>
            <a:ext cx="793542" cy="61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Volný tvar 13"/>
          <p:cNvSpPr/>
          <p:nvPr/>
        </p:nvSpPr>
        <p:spPr>
          <a:xfrm>
            <a:off x="1475655" y="3534727"/>
            <a:ext cx="954658" cy="551793"/>
          </a:xfrm>
          <a:custGeom>
            <a:avLst/>
            <a:gdLst>
              <a:gd name="connsiteX0" fmla="*/ 630621 w 630621"/>
              <a:gd name="connsiteY0" fmla="*/ 299545 h 551793"/>
              <a:gd name="connsiteX1" fmla="*/ 346842 w 630621"/>
              <a:gd name="connsiteY1" fmla="*/ 0 h 551793"/>
              <a:gd name="connsiteX2" fmla="*/ 315310 w 630621"/>
              <a:gd name="connsiteY2" fmla="*/ 551793 h 551793"/>
              <a:gd name="connsiteX3" fmla="*/ 189186 w 630621"/>
              <a:gd name="connsiteY3" fmla="*/ 299545 h 551793"/>
              <a:gd name="connsiteX4" fmla="*/ 0 w 630621"/>
              <a:gd name="connsiteY4" fmla="*/ 331076 h 551793"/>
              <a:gd name="connsiteX5" fmla="*/ 0 w 630621"/>
              <a:gd name="connsiteY5" fmla="*/ 331076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621" h="551793">
                <a:moveTo>
                  <a:pt x="630621" y="299545"/>
                </a:moveTo>
                <a:lnTo>
                  <a:pt x="346842" y="0"/>
                </a:lnTo>
                <a:lnTo>
                  <a:pt x="315310" y="551793"/>
                </a:lnTo>
                <a:lnTo>
                  <a:pt x="189186" y="299545"/>
                </a:lnTo>
                <a:lnTo>
                  <a:pt x="0" y="331076"/>
                </a:lnTo>
                <a:lnTo>
                  <a:pt x="0" y="331076"/>
                </a:lnTo>
              </a:path>
            </a:pathLst>
          </a:custGeom>
          <a:no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7" name="Skupina 16"/>
          <p:cNvGrpSpPr/>
          <p:nvPr/>
        </p:nvGrpSpPr>
        <p:grpSpPr>
          <a:xfrm>
            <a:off x="5313755" y="1186814"/>
            <a:ext cx="648072" cy="656294"/>
            <a:chOff x="3228975" y="1876926"/>
            <a:chExt cx="555273" cy="562318"/>
          </a:xfrm>
        </p:grpSpPr>
        <p:sp>
          <p:nvSpPr>
            <p:cNvPr id="18" name="Ovál 17"/>
            <p:cNvSpPr/>
            <p:nvPr/>
          </p:nvSpPr>
          <p:spPr>
            <a:xfrm>
              <a:off x="3343650" y="1988840"/>
              <a:ext cx="324000" cy="32400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18"/>
            <p:cNvCxnSpPr/>
            <p:nvPr/>
          </p:nvCxnSpPr>
          <p:spPr>
            <a:xfrm flipV="1">
              <a:off x="3555206" y="1876926"/>
              <a:ext cx="28938" cy="94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flipV="1">
              <a:off x="3626644" y="1978819"/>
              <a:ext cx="14287" cy="309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H="1" flipV="1">
              <a:off x="3242194" y="2013706"/>
              <a:ext cx="84412" cy="603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flipH="1" flipV="1">
              <a:off x="3343275" y="1983581"/>
              <a:ext cx="26194" cy="357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flipH="1" flipV="1">
              <a:off x="3351111" y="1889591"/>
              <a:ext cx="77890" cy="91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flipV="1">
              <a:off x="3479006" y="1900238"/>
              <a:ext cx="2382" cy="476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flipV="1">
              <a:off x="3676650" y="2018772"/>
              <a:ext cx="89867" cy="38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Přímá spojnice 25"/>
            <p:cNvCxnSpPr/>
            <p:nvPr/>
          </p:nvCxnSpPr>
          <p:spPr>
            <a:xfrm flipV="1">
              <a:off x="3698081" y="2132756"/>
              <a:ext cx="86167" cy="56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římá spojnice 26"/>
            <p:cNvCxnSpPr/>
            <p:nvPr/>
          </p:nvCxnSpPr>
          <p:spPr>
            <a:xfrm>
              <a:off x="3690938" y="2214563"/>
              <a:ext cx="26193" cy="11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a:xfrm>
              <a:off x="3655219" y="2264569"/>
              <a:ext cx="60639" cy="708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a:xfrm flipH="1">
              <a:off x="3395663" y="2312194"/>
              <a:ext cx="19050" cy="333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flipH="1">
              <a:off x="3267524" y="2252663"/>
              <a:ext cx="82895" cy="725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flipH="1">
              <a:off x="3480293" y="2333625"/>
              <a:ext cx="10620" cy="1056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Přímá spojnice 31"/>
            <p:cNvCxnSpPr/>
            <p:nvPr/>
          </p:nvCxnSpPr>
          <p:spPr>
            <a:xfrm>
              <a:off x="3559969" y="2328863"/>
              <a:ext cx="11906" cy="404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Přímá spojnice 32"/>
            <p:cNvCxnSpPr/>
            <p:nvPr/>
          </p:nvCxnSpPr>
          <p:spPr>
            <a:xfrm flipH="1">
              <a:off x="3283744" y="2207419"/>
              <a:ext cx="45244" cy="23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flipH="1">
              <a:off x="3228975" y="2143125"/>
              <a:ext cx="809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Volný tvar 15"/>
          <p:cNvSpPr/>
          <p:nvPr/>
        </p:nvSpPr>
        <p:spPr>
          <a:xfrm>
            <a:off x="4771422" y="1799806"/>
            <a:ext cx="772510" cy="472965"/>
          </a:xfrm>
          <a:custGeom>
            <a:avLst/>
            <a:gdLst>
              <a:gd name="connsiteX0" fmla="*/ 110358 w 772510"/>
              <a:gd name="connsiteY0" fmla="*/ 472965 h 472965"/>
              <a:gd name="connsiteX1" fmla="*/ 0 w 772510"/>
              <a:gd name="connsiteY1" fmla="*/ 110358 h 472965"/>
              <a:gd name="connsiteX2" fmla="*/ 583324 w 772510"/>
              <a:gd name="connsiteY2" fmla="*/ 126124 h 472965"/>
              <a:gd name="connsiteX3" fmla="*/ 772510 w 772510"/>
              <a:gd name="connsiteY3" fmla="*/ 0 h 472965"/>
            </a:gdLst>
            <a:ahLst/>
            <a:cxnLst>
              <a:cxn ang="0">
                <a:pos x="connsiteX0" y="connsiteY0"/>
              </a:cxn>
              <a:cxn ang="0">
                <a:pos x="connsiteX1" y="connsiteY1"/>
              </a:cxn>
              <a:cxn ang="0">
                <a:pos x="connsiteX2" y="connsiteY2"/>
              </a:cxn>
              <a:cxn ang="0">
                <a:pos x="connsiteX3" y="connsiteY3"/>
              </a:cxn>
            </a:cxnLst>
            <a:rect l="l" t="t" r="r" b="b"/>
            <a:pathLst>
              <a:path w="772510" h="472965">
                <a:moveTo>
                  <a:pt x="110358" y="472965"/>
                </a:moveTo>
                <a:lnTo>
                  <a:pt x="0" y="110358"/>
                </a:lnTo>
                <a:lnTo>
                  <a:pt x="583324" y="126124"/>
                </a:lnTo>
                <a:lnTo>
                  <a:pt x="772510" y="0"/>
                </a:lnTo>
              </a:path>
            </a:pathLst>
          </a:custGeom>
          <a:ln w="38100">
            <a:solidFill>
              <a:srgbClr val="6DCD8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7" name="Oval 11"/>
          <p:cNvSpPr/>
          <p:nvPr/>
        </p:nvSpPr>
        <p:spPr>
          <a:xfrm>
            <a:off x="4829672" y="2268586"/>
            <a:ext cx="130206" cy="130204"/>
          </a:xfrm>
          <a:prstGeom prst="ellipse">
            <a:avLst/>
          </a:prstGeom>
          <a:solidFill>
            <a:schemeClr val="bg1"/>
          </a:solidFill>
          <a:ln w="38100">
            <a:solidFill>
              <a:srgbClr val="009226"/>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5" name="Přímá spojnice 4"/>
          <p:cNvCxnSpPr/>
          <p:nvPr/>
        </p:nvCxnSpPr>
        <p:spPr>
          <a:xfrm>
            <a:off x="4894775" y="2398790"/>
            <a:ext cx="0" cy="2542378"/>
          </a:xfrm>
          <a:prstGeom prst="line">
            <a:avLst/>
          </a:prstGeom>
          <a:ln w="38100">
            <a:solidFill>
              <a:srgbClr val="0092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Přímá spojnice 8"/>
          <p:cNvCxnSpPr>
            <a:stCxn id="8" idx="6"/>
          </p:cNvCxnSpPr>
          <p:nvPr/>
        </p:nvCxnSpPr>
        <p:spPr>
          <a:xfrm>
            <a:off x="2528373" y="3880274"/>
            <a:ext cx="3166135" cy="0"/>
          </a:xfrm>
          <a:prstGeom prst="line">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4894775" y="4780384"/>
            <a:ext cx="0" cy="520824"/>
          </a:xfrm>
          <a:prstGeom prst="line">
            <a:avLst/>
          </a:prstGeom>
          <a:ln w="38100">
            <a:solidFill>
              <a:srgbClr val="00922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a:xfrm>
            <a:off x="5501756" y="3880284"/>
            <a:ext cx="651246" cy="0"/>
          </a:xfrm>
          <a:prstGeom prst="line">
            <a:avLst/>
          </a:prstGeom>
          <a:ln w="3810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nvGrpSpPr>
          <p:cNvPr id="92" name="Skupina 91"/>
          <p:cNvGrpSpPr/>
          <p:nvPr/>
        </p:nvGrpSpPr>
        <p:grpSpPr>
          <a:xfrm>
            <a:off x="2028835" y="4563750"/>
            <a:ext cx="4775414" cy="1612942"/>
            <a:chOff x="2028834" y="4563750"/>
            <a:chExt cx="4775414" cy="1612942"/>
          </a:xfrm>
        </p:grpSpPr>
        <p:cxnSp>
          <p:nvCxnSpPr>
            <p:cNvPr id="52" name="Přímá spojnice 51"/>
            <p:cNvCxnSpPr/>
            <p:nvPr/>
          </p:nvCxnSpPr>
          <p:spPr>
            <a:xfrm>
              <a:off x="4222884" y="4568392"/>
              <a:ext cx="0" cy="1603659"/>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a:off x="5572290" y="4568392"/>
              <a:ext cx="0" cy="1603659"/>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67" name="Volný tvar 66"/>
            <p:cNvSpPr/>
            <p:nvPr/>
          </p:nvSpPr>
          <p:spPr>
            <a:xfrm>
              <a:off x="4225451" y="5718961"/>
              <a:ext cx="1346840" cy="418633"/>
            </a:xfrm>
            <a:custGeom>
              <a:avLst/>
              <a:gdLst>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18363"/>
                <a:gd name="connsiteY0" fmla="*/ 443481 h 476958"/>
                <a:gd name="connsiteX1" fmla="*/ 1518347 w 1618363"/>
                <a:gd name="connsiteY1" fmla="*/ 256194 h 476958"/>
                <a:gd name="connsiteX2" fmla="*/ 163272 w 1618363"/>
                <a:gd name="connsiteY2" fmla="*/ 2806 h 476958"/>
                <a:gd name="connsiteX3" fmla="*/ 174289 w 1618363"/>
                <a:gd name="connsiteY3" fmla="*/ 432464 h 476958"/>
                <a:gd name="connsiteX4" fmla="*/ 1518347 w 1618363"/>
                <a:gd name="connsiteY4" fmla="*/ 443481 h 476958"/>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46255"/>
                <a:gd name="connsiteX1" fmla="*/ 1518347 w 1618363"/>
                <a:gd name="connsiteY1" fmla="*/ 256194 h 446255"/>
                <a:gd name="connsiteX2" fmla="*/ 163272 w 1618363"/>
                <a:gd name="connsiteY2" fmla="*/ 2806 h 446255"/>
                <a:gd name="connsiteX3" fmla="*/ 174289 w 1618363"/>
                <a:gd name="connsiteY3" fmla="*/ 432464 h 446255"/>
                <a:gd name="connsiteX4" fmla="*/ 1518347 w 1618363"/>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358254 w 1458270"/>
                <a:gd name="connsiteY0" fmla="*/ 443481 h 446255"/>
                <a:gd name="connsiteX1" fmla="*/ 1358254 w 1458270"/>
                <a:gd name="connsiteY1" fmla="*/ 256194 h 446255"/>
                <a:gd name="connsiteX2" fmla="*/ 3179 w 1458270"/>
                <a:gd name="connsiteY2" fmla="*/ 2806 h 446255"/>
                <a:gd name="connsiteX3" fmla="*/ 14196 w 1458270"/>
                <a:gd name="connsiteY3" fmla="*/ 432464 h 446255"/>
                <a:gd name="connsiteX4" fmla="*/ 1358254 w 1458270"/>
                <a:gd name="connsiteY4" fmla="*/ 443481 h 446255"/>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0675"/>
                <a:gd name="connsiteX1" fmla="*/ 1358254 w 1360661"/>
                <a:gd name="connsiteY1" fmla="*/ 253388 h 440675"/>
                <a:gd name="connsiteX2" fmla="*/ 3179 w 1360661"/>
                <a:gd name="connsiteY2" fmla="*/ 0 h 440675"/>
                <a:gd name="connsiteX3" fmla="*/ 14196 w 1360661"/>
                <a:gd name="connsiteY3" fmla="*/ 429658 h 440675"/>
                <a:gd name="connsiteX4" fmla="*/ 1358254 w 1360661"/>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59159 w 1361566"/>
                <a:gd name="connsiteY0" fmla="*/ 440675 h 440675"/>
                <a:gd name="connsiteX1" fmla="*/ 1359159 w 1361566"/>
                <a:gd name="connsiteY1" fmla="*/ 253388 h 440675"/>
                <a:gd name="connsiteX2" fmla="*/ 4084 w 1361566"/>
                <a:gd name="connsiteY2" fmla="*/ 0 h 440675"/>
                <a:gd name="connsiteX3" fmla="*/ 431 w 1361566"/>
                <a:gd name="connsiteY3" fmla="*/ 429658 h 440675"/>
                <a:gd name="connsiteX4" fmla="*/ 1359159 w 1361566"/>
                <a:gd name="connsiteY4" fmla="*/ 440675 h 440675"/>
                <a:gd name="connsiteX0" fmla="*/ 1360101 w 1362508"/>
                <a:gd name="connsiteY0" fmla="*/ 430896 h 430896"/>
                <a:gd name="connsiteX1" fmla="*/ 1360101 w 1362508"/>
                <a:gd name="connsiteY1" fmla="*/ 243609 h 430896"/>
                <a:gd name="connsiteX2" fmla="*/ 2581 w 1362508"/>
                <a:gd name="connsiteY2" fmla="*/ 0 h 430896"/>
                <a:gd name="connsiteX3" fmla="*/ 1373 w 1362508"/>
                <a:gd name="connsiteY3" fmla="*/ 419879 h 430896"/>
                <a:gd name="connsiteX4" fmla="*/ 1360101 w 1362508"/>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55833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101" h="428451">
                  <a:moveTo>
                    <a:pt x="1360101" y="428451"/>
                  </a:moveTo>
                  <a:cubicBezTo>
                    <a:pt x="1358480" y="315946"/>
                    <a:pt x="1358919" y="322643"/>
                    <a:pt x="1360101" y="253388"/>
                  </a:cubicBezTo>
                  <a:cubicBezTo>
                    <a:pt x="772430" y="172435"/>
                    <a:pt x="559303" y="119877"/>
                    <a:pt x="2581" y="0"/>
                  </a:cubicBezTo>
                  <a:cubicBezTo>
                    <a:pt x="-1735" y="231258"/>
                    <a:pt x="459" y="152815"/>
                    <a:pt x="1373" y="427443"/>
                  </a:cubicBezTo>
                  <a:lnTo>
                    <a:pt x="1360101" y="428451"/>
                  </a:lnTo>
                  <a:close/>
                </a:path>
              </a:pathLst>
            </a:custGeom>
            <a:pattFill prst="ltUpDiag">
              <a:fgClr>
                <a:srgbClr val="C00000"/>
              </a:fgClr>
              <a:bgClr>
                <a:schemeClr val="bg1"/>
              </a:bgClr>
            </a:patt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Volný tvar 57"/>
            <p:cNvSpPr/>
            <p:nvPr/>
          </p:nvSpPr>
          <p:spPr>
            <a:xfrm>
              <a:off x="2452255" y="4807527"/>
              <a:ext cx="4087090" cy="1233055"/>
            </a:xfrm>
            <a:custGeom>
              <a:avLst/>
              <a:gdLst>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Lst>
              <a:ahLst/>
              <a:cxnLst>
                <a:cxn ang="0">
                  <a:pos x="connsiteX0" y="connsiteY0"/>
                </a:cxn>
                <a:cxn ang="0">
                  <a:pos x="connsiteX1" y="connsiteY1"/>
                </a:cxn>
                <a:cxn ang="0">
                  <a:pos x="connsiteX2" y="connsiteY2"/>
                </a:cxn>
                <a:cxn ang="0">
                  <a:pos x="connsiteX3" y="connsiteY3"/>
                </a:cxn>
              </a:cxnLst>
              <a:rect l="l" t="t" r="r" b="b"/>
              <a:pathLst>
                <a:path w="4087090" h="1233055">
                  <a:moveTo>
                    <a:pt x="0" y="0"/>
                  </a:moveTo>
                  <a:cubicBezTo>
                    <a:pt x="700590" y="628904"/>
                    <a:pt x="1483519" y="833110"/>
                    <a:pt x="1773381" y="914400"/>
                  </a:cubicBezTo>
                  <a:cubicBezTo>
                    <a:pt x="2063243" y="995690"/>
                    <a:pt x="2891999" y="1136675"/>
                    <a:pt x="3117272" y="1163782"/>
                  </a:cubicBezTo>
                  <a:cubicBezTo>
                    <a:pt x="3342545" y="1190889"/>
                    <a:pt x="3534971" y="1207638"/>
                    <a:pt x="4087090" y="1233055"/>
                  </a:cubicBezTo>
                </a:path>
              </a:pathLst>
            </a:cu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40" name="Přímá spojnice 39"/>
            <p:cNvCxnSpPr/>
            <p:nvPr/>
          </p:nvCxnSpPr>
          <p:spPr>
            <a:xfrm>
              <a:off x="2463269" y="6137594"/>
              <a:ext cx="4340979" cy="0"/>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Přímá spojnice 82"/>
            <p:cNvCxnSpPr/>
            <p:nvPr/>
          </p:nvCxnSpPr>
          <p:spPr>
            <a:xfrm flipV="1">
              <a:off x="2469913" y="4566416"/>
              <a:ext cx="0" cy="1571178"/>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ovéPole 90"/>
            <p:cNvSpPr txBox="1"/>
            <p:nvPr/>
          </p:nvSpPr>
          <p:spPr>
            <a:xfrm rot="16200000">
              <a:off x="1407029" y="5185555"/>
              <a:ext cx="1612942" cy="369332"/>
            </a:xfrm>
            <a:prstGeom prst="rect">
              <a:avLst/>
            </a:prstGeom>
            <a:noFill/>
          </p:spPr>
          <p:txBody>
            <a:bodyPr wrap="none" rtlCol="0">
              <a:spAutoFit/>
            </a:bodyPr>
            <a:lstStyle/>
            <a:p>
              <a:r>
                <a:rPr lang="en-US" dirty="0">
                  <a:latin typeface="+mn-lt"/>
                </a:rPr>
                <a:t>transmittance</a:t>
              </a:r>
              <a:endParaRPr lang="cs-CZ" dirty="0">
                <a:latin typeface="+mn-lt"/>
              </a:endParaRPr>
            </a:p>
          </p:txBody>
        </p:sp>
      </p:grpSp>
      <p:grpSp>
        <p:nvGrpSpPr>
          <p:cNvPr id="94" name="Skupina 93"/>
          <p:cNvGrpSpPr/>
          <p:nvPr/>
        </p:nvGrpSpPr>
        <p:grpSpPr>
          <a:xfrm>
            <a:off x="5606965" y="1977225"/>
            <a:ext cx="2853468" cy="4476113"/>
            <a:chOff x="5606964" y="1977223"/>
            <a:chExt cx="2853468" cy="4476113"/>
          </a:xfrm>
        </p:grpSpPr>
        <p:cxnSp>
          <p:nvCxnSpPr>
            <p:cNvPr id="63" name="Přímá spojnice 62"/>
            <p:cNvCxnSpPr/>
            <p:nvPr/>
          </p:nvCxnSpPr>
          <p:spPr>
            <a:xfrm flipH="1">
              <a:off x="5606964" y="3217010"/>
              <a:ext cx="2781463"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4" name="Přímá spojnice 63"/>
            <p:cNvCxnSpPr/>
            <p:nvPr/>
          </p:nvCxnSpPr>
          <p:spPr>
            <a:xfrm flipH="1">
              <a:off x="5619469" y="4566416"/>
              <a:ext cx="2768955"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4" name="Volný tvar 73"/>
            <p:cNvSpPr/>
            <p:nvPr/>
          </p:nvSpPr>
          <p:spPr>
            <a:xfrm rot="16200000" flipH="1">
              <a:off x="7288203" y="3493876"/>
              <a:ext cx="1351384" cy="797653"/>
            </a:xfrm>
            <a:custGeom>
              <a:avLst/>
              <a:gdLst>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18363"/>
                <a:gd name="connsiteY0" fmla="*/ 443481 h 476958"/>
                <a:gd name="connsiteX1" fmla="*/ 1518347 w 1618363"/>
                <a:gd name="connsiteY1" fmla="*/ 256194 h 476958"/>
                <a:gd name="connsiteX2" fmla="*/ 163272 w 1618363"/>
                <a:gd name="connsiteY2" fmla="*/ 2806 h 476958"/>
                <a:gd name="connsiteX3" fmla="*/ 174289 w 1618363"/>
                <a:gd name="connsiteY3" fmla="*/ 432464 h 476958"/>
                <a:gd name="connsiteX4" fmla="*/ 1518347 w 1618363"/>
                <a:gd name="connsiteY4" fmla="*/ 443481 h 476958"/>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46255"/>
                <a:gd name="connsiteX1" fmla="*/ 1518347 w 1618363"/>
                <a:gd name="connsiteY1" fmla="*/ 256194 h 446255"/>
                <a:gd name="connsiteX2" fmla="*/ 163272 w 1618363"/>
                <a:gd name="connsiteY2" fmla="*/ 2806 h 446255"/>
                <a:gd name="connsiteX3" fmla="*/ 174289 w 1618363"/>
                <a:gd name="connsiteY3" fmla="*/ 432464 h 446255"/>
                <a:gd name="connsiteX4" fmla="*/ 1518347 w 1618363"/>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358254 w 1458270"/>
                <a:gd name="connsiteY0" fmla="*/ 443481 h 446255"/>
                <a:gd name="connsiteX1" fmla="*/ 1358254 w 1458270"/>
                <a:gd name="connsiteY1" fmla="*/ 256194 h 446255"/>
                <a:gd name="connsiteX2" fmla="*/ 3179 w 1458270"/>
                <a:gd name="connsiteY2" fmla="*/ 2806 h 446255"/>
                <a:gd name="connsiteX3" fmla="*/ 14196 w 1458270"/>
                <a:gd name="connsiteY3" fmla="*/ 432464 h 446255"/>
                <a:gd name="connsiteX4" fmla="*/ 1358254 w 1458270"/>
                <a:gd name="connsiteY4" fmla="*/ 443481 h 446255"/>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0675"/>
                <a:gd name="connsiteX1" fmla="*/ 1358254 w 1360661"/>
                <a:gd name="connsiteY1" fmla="*/ 253388 h 440675"/>
                <a:gd name="connsiteX2" fmla="*/ 3179 w 1360661"/>
                <a:gd name="connsiteY2" fmla="*/ 0 h 440675"/>
                <a:gd name="connsiteX3" fmla="*/ 14196 w 1360661"/>
                <a:gd name="connsiteY3" fmla="*/ 429658 h 440675"/>
                <a:gd name="connsiteX4" fmla="*/ 1358254 w 1360661"/>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59159 w 1361566"/>
                <a:gd name="connsiteY0" fmla="*/ 440675 h 440675"/>
                <a:gd name="connsiteX1" fmla="*/ 1359159 w 1361566"/>
                <a:gd name="connsiteY1" fmla="*/ 253388 h 440675"/>
                <a:gd name="connsiteX2" fmla="*/ 4084 w 1361566"/>
                <a:gd name="connsiteY2" fmla="*/ 0 h 440675"/>
                <a:gd name="connsiteX3" fmla="*/ 431 w 1361566"/>
                <a:gd name="connsiteY3" fmla="*/ 429658 h 440675"/>
                <a:gd name="connsiteX4" fmla="*/ 1359159 w 1361566"/>
                <a:gd name="connsiteY4" fmla="*/ 440675 h 440675"/>
                <a:gd name="connsiteX0" fmla="*/ 1360101 w 1362508"/>
                <a:gd name="connsiteY0" fmla="*/ 430896 h 430896"/>
                <a:gd name="connsiteX1" fmla="*/ 1360101 w 1362508"/>
                <a:gd name="connsiteY1" fmla="*/ 243609 h 430896"/>
                <a:gd name="connsiteX2" fmla="*/ 2581 w 1362508"/>
                <a:gd name="connsiteY2" fmla="*/ 0 h 430896"/>
                <a:gd name="connsiteX3" fmla="*/ 1373 w 1362508"/>
                <a:gd name="connsiteY3" fmla="*/ 419879 h 430896"/>
                <a:gd name="connsiteX4" fmla="*/ 1360101 w 1362508"/>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55833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101" h="428451">
                  <a:moveTo>
                    <a:pt x="1360101" y="428451"/>
                  </a:moveTo>
                  <a:cubicBezTo>
                    <a:pt x="1355807" y="328797"/>
                    <a:pt x="1358924" y="311224"/>
                    <a:pt x="1357428" y="227689"/>
                  </a:cubicBezTo>
                  <a:cubicBezTo>
                    <a:pt x="766943" y="163313"/>
                    <a:pt x="548020" y="128920"/>
                    <a:pt x="2581" y="0"/>
                  </a:cubicBezTo>
                  <a:cubicBezTo>
                    <a:pt x="-1735" y="231258"/>
                    <a:pt x="459" y="152815"/>
                    <a:pt x="1373" y="427443"/>
                  </a:cubicBezTo>
                  <a:lnTo>
                    <a:pt x="1360101" y="428451"/>
                  </a:lnTo>
                  <a:close/>
                </a:path>
              </a:pathLst>
            </a:custGeom>
            <a:pattFill prst="ltUpDiag">
              <a:fgClr>
                <a:srgbClr val="009226"/>
              </a:fgClr>
              <a:bgClr>
                <a:schemeClr val="bg1"/>
              </a:bgClr>
            </a:pattFill>
            <a:ln w="9525">
              <a:solidFill>
                <a:srgbClr val="0092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2" name="Volný tvar 71"/>
            <p:cNvSpPr/>
            <p:nvPr/>
          </p:nvSpPr>
          <p:spPr>
            <a:xfrm rot="16200000" flipH="1">
              <a:off x="5544396" y="3760706"/>
              <a:ext cx="4087090" cy="1233055"/>
            </a:xfrm>
            <a:custGeom>
              <a:avLst/>
              <a:gdLst>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Lst>
              <a:ahLst/>
              <a:cxnLst>
                <a:cxn ang="0">
                  <a:pos x="connsiteX0" y="connsiteY0"/>
                </a:cxn>
                <a:cxn ang="0">
                  <a:pos x="connsiteX1" y="connsiteY1"/>
                </a:cxn>
                <a:cxn ang="0">
                  <a:pos x="connsiteX2" y="connsiteY2"/>
                </a:cxn>
                <a:cxn ang="0">
                  <a:pos x="connsiteX3" y="connsiteY3"/>
                </a:cxn>
              </a:cxnLst>
              <a:rect l="l" t="t" r="r" b="b"/>
              <a:pathLst>
                <a:path w="4087090" h="1233055">
                  <a:moveTo>
                    <a:pt x="0" y="0"/>
                  </a:moveTo>
                  <a:cubicBezTo>
                    <a:pt x="700590" y="628904"/>
                    <a:pt x="1483519" y="833110"/>
                    <a:pt x="1773381" y="914400"/>
                  </a:cubicBezTo>
                  <a:cubicBezTo>
                    <a:pt x="2063243" y="995690"/>
                    <a:pt x="2891999" y="1136675"/>
                    <a:pt x="3117272" y="1163782"/>
                  </a:cubicBezTo>
                  <a:cubicBezTo>
                    <a:pt x="3342545" y="1190889"/>
                    <a:pt x="3534971" y="1207638"/>
                    <a:pt x="4087090" y="1233055"/>
                  </a:cubicBezTo>
                </a:path>
              </a:pathLst>
            </a:custGeom>
            <a:ln w="19050">
              <a:solidFill>
                <a:srgbClr val="009226"/>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60" name="Přímá spojnice 59"/>
            <p:cNvCxnSpPr/>
            <p:nvPr/>
          </p:nvCxnSpPr>
          <p:spPr>
            <a:xfrm>
              <a:off x="8362716" y="2328189"/>
              <a:ext cx="0" cy="2973021"/>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7" name="Obdélník 76"/>
            <p:cNvSpPr/>
            <p:nvPr/>
          </p:nvSpPr>
          <p:spPr>
            <a:xfrm>
              <a:off x="7892319" y="5085184"/>
              <a:ext cx="352521"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87" name="Přímá spojnice 86"/>
            <p:cNvCxnSpPr/>
            <p:nvPr/>
          </p:nvCxnSpPr>
          <p:spPr>
            <a:xfrm flipH="1">
              <a:off x="6674151" y="2333688"/>
              <a:ext cx="1688572" cy="0"/>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3" name="TextovéPole 92"/>
            <p:cNvSpPr txBox="1"/>
            <p:nvPr/>
          </p:nvSpPr>
          <p:spPr>
            <a:xfrm>
              <a:off x="6847490" y="1977223"/>
              <a:ext cx="1612942" cy="369332"/>
            </a:xfrm>
            <a:prstGeom prst="rect">
              <a:avLst/>
            </a:prstGeom>
            <a:noFill/>
          </p:spPr>
          <p:txBody>
            <a:bodyPr wrap="none" rtlCol="0">
              <a:spAutoFit/>
            </a:bodyPr>
            <a:lstStyle/>
            <a:p>
              <a:r>
                <a:rPr lang="en-US" dirty="0">
                  <a:latin typeface="+mn-lt"/>
                </a:rPr>
                <a:t>transmittance</a:t>
              </a:r>
              <a:endParaRPr lang="cs-CZ" dirty="0">
                <a:latin typeface="+mn-lt"/>
              </a:endParaRPr>
            </a:p>
          </p:txBody>
        </p:sp>
      </p:grpSp>
      <p:sp>
        <p:nvSpPr>
          <p:cNvPr id="8" name="Oval 11"/>
          <p:cNvSpPr/>
          <p:nvPr/>
        </p:nvSpPr>
        <p:spPr>
          <a:xfrm>
            <a:off x="2398167" y="3815172"/>
            <a:ext cx="130206" cy="130204"/>
          </a:xfrm>
          <a:prstGeom prst="ellipse">
            <a:avLst/>
          </a:prstGeom>
          <a:solidFill>
            <a:schemeClr val="bg1"/>
          </a:solidFill>
          <a:ln w="3810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5" name="Obdélník 74"/>
          <p:cNvSpPr/>
          <p:nvPr/>
        </p:nvSpPr>
        <p:spPr>
          <a:xfrm>
            <a:off x="4222885" y="3217009"/>
            <a:ext cx="1349406" cy="135138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ustDataLst>
      <p:tags r:id="rId1"/>
    </p:custDataLst>
    <p:extLst>
      <p:ext uri="{BB962C8B-B14F-4D97-AF65-F5344CB8AC3E}">
        <p14:creationId xmlns:p14="http://schemas.microsoft.com/office/powerpoint/2010/main" val="94340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99392"/>
            <a:ext cx="7772400" cy="3573016"/>
          </a:xfrm>
        </p:spPr>
        <p:txBody>
          <a:bodyPr/>
          <a:lstStyle/>
          <a:p>
            <a:r>
              <a:rPr lang="en-US" sz="3600" dirty="0"/>
              <a:t>Unifying points, beams, and paths</a:t>
            </a:r>
            <a:r>
              <a:rPr lang="cs-CZ" sz="3600" dirty="0"/>
              <a:t> </a:t>
            </a:r>
            <a:r>
              <a:rPr lang="en-US" sz="3600" dirty="0"/>
              <a:t/>
            </a:r>
            <a:br>
              <a:rPr lang="en-US" sz="3600" dirty="0"/>
            </a:br>
            <a:r>
              <a:rPr lang="cs-CZ" sz="3600" dirty="0"/>
              <a:t>in </a:t>
            </a:r>
            <a:r>
              <a:rPr lang="en-US" sz="3600" dirty="0"/>
              <a:t>Volumetric light</a:t>
            </a:r>
            <a:r>
              <a:rPr lang="cs-CZ" sz="3600" dirty="0"/>
              <a:t> </a:t>
            </a:r>
            <a:r>
              <a:rPr lang="en-US" sz="3600" dirty="0"/>
              <a:t>transport simulation</a:t>
            </a:r>
            <a:endParaRPr lang="en-US" sz="2800" b="1" dirty="0">
              <a:solidFill>
                <a:srgbClr val="C00000"/>
              </a:solidFill>
            </a:endParaRPr>
          </a:p>
        </p:txBody>
      </p:sp>
      <p:sp>
        <p:nvSpPr>
          <p:cNvPr id="8" name="TextovéPole 7"/>
          <p:cNvSpPr txBox="1"/>
          <p:nvPr/>
        </p:nvSpPr>
        <p:spPr>
          <a:xfrm>
            <a:off x="35736" y="3329699"/>
            <a:ext cx="2160000" cy="1323439"/>
          </a:xfrm>
          <a:prstGeom prst="rect">
            <a:avLst/>
          </a:prstGeom>
          <a:noFill/>
        </p:spPr>
        <p:txBody>
          <a:bodyPr wrap="square" rtlCol="0">
            <a:spAutoFit/>
          </a:bodyPr>
          <a:lstStyle/>
          <a:p>
            <a:pPr algn="ctr"/>
            <a:r>
              <a:rPr lang="cs-CZ" sz="2400" b="1" dirty="0">
                <a:solidFill>
                  <a:schemeClr val="tx2"/>
                </a:solidFill>
                <a:latin typeface="+mn-lt"/>
              </a:rPr>
              <a:t>Jaroslav </a:t>
            </a:r>
            <a:r>
              <a:rPr lang="en-US" sz="2400" b="1" dirty="0">
                <a:solidFill>
                  <a:schemeClr val="tx2"/>
                </a:solidFill>
                <a:latin typeface="+mn-lt"/>
              </a:rPr>
              <a:t/>
            </a:r>
            <a:br>
              <a:rPr lang="en-US" sz="2400" b="1" dirty="0">
                <a:solidFill>
                  <a:schemeClr val="tx2"/>
                </a:solidFill>
                <a:latin typeface="+mn-lt"/>
              </a:rPr>
            </a:br>
            <a:r>
              <a:rPr lang="cs-CZ" sz="2400" b="1" dirty="0" err="1">
                <a:solidFill>
                  <a:schemeClr val="tx2"/>
                </a:solidFill>
                <a:latin typeface="+mn-lt"/>
              </a:rPr>
              <a:t>Křiváne</a:t>
            </a:r>
            <a:r>
              <a:rPr lang="en-US" sz="2400" b="1" dirty="0">
                <a:solidFill>
                  <a:schemeClr val="tx2"/>
                </a:solidFill>
                <a:latin typeface="+mn-lt"/>
              </a:rPr>
              <a:t>k</a:t>
            </a:r>
          </a:p>
          <a:p>
            <a:pPr algn="ctr"/>
            <a:r>
              <a:rPr lang="en-US" sz="1600" dirty="0">
                <a:solidFill>
                  <a:schemeClr val="tx2"/>
                </a:solidFill>
                <a:latin typeface="+mn-lt"/>
              </a:rPr>
              <a:t>Charles University </a:t>
            </a:r>
            <a:endParaRPr lang="cs-CZ" sz="1600" dirty="0">
              <a:solidFill>
                <a:schemeClr val="tx2"/>
              </a:solidFill>
              <a:latin typeface="+mn-lt"/>
            </a:endParaRPr>
          </a:p>
          <a:p>
            <a:pPr algn="ctr"/>
            <a:r>
              <a:rPr lang="cs-CZ" sz="1600" dirty="0">
                <a:solidFill>
                  <a:schemeClr val="tx2"/>
                </a:solidFill>
                <a:latin typeface="+mn-lt"/>
              </a:rPr>
              <a:t>i</a:t>
            </a:r>
            <a:r>
              <a:rPr lang="en-US" sz="1600" dirty="0">
                <a:solidFill>
                  <a:schemeClr val="tx2"/>
                </a:solidFill>
                <a:latin typeface="+mn-lt"/>
              </a:rPr>
              <a:t>n</a:t>
            </a:r>
            <a:r>
              <a:rPr lang="cs-CZ" sz="1600" dirty="0">
                <a:solidFill>
                  <a:schemeClr val="tx2"/>
                </a:solidFill>
                <a:latin typeface="+mn-lt"/>
              </a:rPr>
              <a:t> </a:t>
            </a:r>
            <a:r>
              <a:rPr lang="en-US" sz="1600" dirty="0">
                <a:solidFill>
                  <a:schemeClr val="tx2"/>
                </a:solidFill>
                <a:latin typeface="+mn-lt"/>
              </a:rPr>
              <a:t>Prague</a:t>
            </a:r>
            <a:endParaRPr lang="cs-CZ" sz="1600" dirty="0">
              <a:solidFill>
                <a:schemeClr val="tx2"/>
              </a:solidFill>
              <a:latin typeface="+mn-lt"/>
            </a:endParaRPr>
          </a:p>
        </p:txBody>
      </p:sp>
      <p:sp>
        <p:nvSpPr>
          <p:cNvPr id="11" name="TextovéPole 10"/>
          <p:cNvSpPr txBox="1"/>
          <p:nvPr/>
        </p:nvSpPr>
        <p:spPr>
          <a:xfrm>
            <a:off x="6876256" y="3329699"/>
            <a:ext cx="2160000" cy="1323439"/>
          </a:xfrm>
          <a:prstGeom prst="rect">
            <a:avLst/>
          </a:prstGeom>
          <a:noFill/>
        </p:spPr>
        <p:txBody>
          <a:bodyPr wrap="square" rtlCol="0">
            <a:spAutoFit/>
          </a:bodyPr>
          <a:lstStyle/>
          <a:p>
            <a:pPr algn="ctr"/>
            <a:r>
              <a:rPr lang="en-US" sz="2400" b="1" dirty="0">
                <a:solidFill>
                  <a:schemeClr val="tx2"/>
                </a:solidFill>
                <a:latin typeface="+mn-lt"/>
              </a:rPr>
              <a:t>Petr </a:t>
            </a:r>
            <a:r>
              <a:rPr lang="cs-CZ" sz="2400" b="1" dirty="0">
                <a:solidFill>
                  <a:schemeClr val="tx2"/>
                </a:solidFill>
                <a:latin typeface="+mn-lt"/>
              </a:rPr>
              <a:t/>
            </a:r>
            <a:br>
              <a:rPr lang="cs-CZ" sz="2400" b="1" dirty="0">
                <a:solidFill>
                  <a:schemeClr val="tx2"/>
                </a:solidFill>
                <a:latin typeface="+mn-lt"/>
              </a:rPr>
            </a:br>
            <a:r>
              <a:rPr lang="en-US" sz="2400" b="1" dirty="0">
                <a:solidFill>
                  <a:schemeClr val="tx2"/>
                </a:solidFill>
                <a:latin typeface="+mn-lt"/>
              </a:rPr>
              <a:t>V</a:t>
            </a:r>
            <a:r>
              <a:rPr lang="cs-CZ" sz="2400" b="1" dirty="0" err="1">
                <a:solidFill>
                  <a:schemeClr val="tx2"/>
                </a:solidFill>
                <a:latin typeface="+mn-lt"/>
              </a:rPr>
              <a:t>évoda</a:t>
            </a:r>
            <a:endParaRPr lang="en-US" sz="2400" b="1" dirty="0">
              <a:solidFill>
                <a:schemeClr val="tx2"/>
              </a:solidFill>
              <a:latin typeface="+mn-lt"/>
            </a:endParaRPr>
          </a:p>
          <a:p>
            <a:pPr algn="ctr"/>
            <a:r>
              <a:rPr lang="en-US" sz="1600" dirty="0">
                <a:solidFill>
                  <a:schemeClr val="tx2"/>
                </a:solidFill>
                <a:latin typeface="+mn-lt"/>
              </a:rPr>
              <a:t>Charles University</a:t>
            </a:r>
            <a:r>
              <a:rPr lang="cs-CZ" sz="1600" dirty="0">
                <a:solidFill>
                  <a:schemeClr val="tx2"/>
                </a:solidFill>
                <a:latin typeface="+mn-lt"/>
              </a:rPr>
              <a:t/>
            </a:r>
            <a:br>
              <a:rPr lang="cs-CZ" sz="1600" dirty="0">
                <a:solidFill>
                  <a:schemeClr val="tx2"/>
                </a:solidFill>
                <a:latin typeface="+mn-lt"/>
              </a:rPr>
            </a:br>
            <a:r>
              <a:rPr lang="en-US" sz="1600" dirty="0">
                <a:solidFill>
                  <a:schemeClr val="tx2"/>
                </a:solidFill>
                <a:latin typeface="+mn-lt"/>
              </a:rPr>
              <a:t>in</a:t>
            </a:r>
            <a:r>
              <a:rPr lang="cs-CZ" sz="1600" dirty="0">
                <a:solidFill>
                  <a:schemeClr val="tx2"/>
                </a:solidFill>
                <a:latin typeface="+mn-lt"/>
              </a:rPr>
              <a:t> </a:t>
            </a:r>
            <a:r>
              <a:rPr lang="en-US" sz="1600" dirty="0">
                <a:solidFill>
                  <a:schemeClr val="tx2"/>
                </a:solidFill>
                <a:latin typeface="+mn-lt"/>
              </a:rPr>
              <a:t>Prague</a:t>
            </a:r>
          </a:p>
        </p:txBody>
      </p:sp>
      <p:cxnSp>
        <p:nvCxnSpPr>
          <p:cNvPr id="14" name="Přímá spojovací čára 13"/>
          <p:cNvCxnSpPr/>
          <p:nvPr/>
        </p:nvCxnSpPr>
        <p:spPr>
          <a:xfrm>
            <a:off x="3311861" y="3068960"/>
            <a:ext cx="252028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4596082" y="3329697"/>
            <a:ext cx="2160000" cy="1077218"/>
          </a:xfrm>
          <a:prstGeom prst="rect">
            <a:avLst/>
          </a:prstGeom>
          <a:noFill/>
        </p:spPr>
        <p:txBody>
          <a:bodyPr wrap="square" rtlCol="0">
            <a:spAutoFit/>
          </a:bodyPr>
          <a:lstStyle/>
          <a:p>
            <a:pPr algn="ctr"/>
            <a:r>
              <a:rPr lang="en-US" sz="2400" b="1" dirty="0">
                <a:solidFill>
                  <a:schemeClr val="tx2"/>
                </a:solidFill>
                <a:latin typeface="+mn-lt"/>
              </a:rPr>
              <a:t>Toshiya Hachisuka</a:t>
            </a:r>
          </a:p>
          <a:p>
            <a:pPr algn="ctr"/>
            <a:r>
              <a:rPr lang="en-US" sz="1600" dirty="0">
                <a:solidFill>
                  <a:schemeClr val="tx2"/>
                </a:solidFill>
                <a:latin typeface="+mn-lt"/>
              </a:rPr>
              <a:t>Aarhus University</a:t>
            </a:r>
            <a:endParaRPr lang="cs-CZ" sz="1600" dirty="0">
              <a:solidFill>
                <a:schemeClr val="tx2"/>
              </a:solidFill>
              <a:latin typeface="+mn-lt"/>
            </a:endParaRPr>
          </a:p>
        </p:txBody>
      </p:sp>
      <p:sp>
        <p:nvSpPr>
          <p:cNvPr id="166924" name="AutoShape 12" descr="data:image/jpeg;base64,/9j/4AAQSkZJRgABAQAAAQABAAD/2wCEAAkGBxQTEhIUExQVFhUWFxkUFhgUFRgcFxwgGxkYHBsaHBkaHSggGBslGxcYJDIhJSkrLi4uFx8zODMsNygtLisBCgoKDg0OGhAQGzQmHyQtLzItNSw3NywsMC8sLCwsLDcsNy8yLC80MCwrLTQ1LDc0LCw3NywsNy0vLC4sLy0sLP/AABEIAJgBSwMBIgACEQEDEQH/xAAcAAACAwADAQAAAAAAAAAAAAAABwUGCAEDBAL/xABMEAABAwICAwoKBgcIAgMAAAABAAIDBBEFEgYhMQcIEyIyQVFhcbIUMzRScnOBkaGxFyNCU6PSFlRkkpPR0xVidKLBwsPwJENEY4L/xAAaAQEAAgMBAAAAAAAAAAAAAAAAAQMCBAUG/8QALhEBAAIBAQUGBgIDAAAAAAAAAAECAxEEEyExQQUSFVGh0TJxgZGx8CLhI2HB/9oADAMBAAIRAxEAPwB4oQhAIQhAIQhAIQvJiWJxQNzyvDR17T2DaURNorGsvWhUmn0/a+pjjazLE45S9x41zqBsNQF7K7KZiYV4s9MuvcnXQJXbsenlZhroG07YssrXHO9pcQWkXA1gbHDbdNFK/fB4VwuHNmA40Egd/wDl/Fd7L5T7FC0nK7dPxWW+aseL80bWMH+VoUHU6R1cnLqqh3pTPI911FoQemKqeXDju2j7R6VtWl5DPRHyWJIeU3tHzW26XkM9EfJB2oQhAIQqVunaeR4ZBxbOqZAeCZ0f33DzR8UEfutborcPj4GAg1cg1c/Bg/bcOnoBWZZ5nPc573FznEuc5xuSTtJPOV24jXSTyvllcXyPcXOc46ySvMgEIQgFoLcQ3POBa2uqWfWvH1LHDWxp+2RzOI2dAPWqnuK7nnhcgrKlv/jxniNcNUrh032sHxOrpWjUCY3yviKL1kndCQafm+V8RResk7oSDQCEIQNje5eXz+oPfarbvkvIqX/Ef8b1Ut7l5fP6g99qtu+S8ipf8R/xvQZ6QhCAQhCAQhCAQhCAQhCDcaEIQCEIQCCUKF0uw2SencyJ5a7bYGwfb7JKQwvaa1mYjVCaS6dMjvHTWe/YX/Yb2ecfgl3W1b5Xl8ji9x5z/p0DqC6XNIJBFiDYg7R1LhXxWIeZz7TkzT/Kfp0Ccmh2LeEUzHE8dvEf2jn9osUm1aNz7FuBqRG48SbinoDhfKf9PaFF41hdsGbd5YieU8PY2FD6X4YKmiqoD/7InAdtrtP7wCmEKl6Nh1zSCQdRGorhWPdEwrwbEqyK1gJXOb6L+MPgbexVxB9w8pvaPmtt0vIZ6I+SxJDym9o+a23S8hnoj5IO1CFB6Y6UQ4dTunmPUxg5T3czWj5nmCDx6f6Zw4ZTmR9nSuuIo763Hp6mjnKynjmMTVc755355Hm5PN1ADmAGqy9Olekc1fUPnndcnU1oPFY3ma3qCh0AhCEArjuZaEPxOpAIIp4yHTP6vMB853w2qE0W0flrqmOnhHGdrJOxrRtceoLWuimjkNBTMp4Rqbrc48p7udzus/BBI0NGyGNkUbQ1jGhjGjYABYBd6EIExvlfEUXrJO6Eg0/N8r4ii9ZJ3QkGgEIQgbG9y8vn9Qe+1W3fJeRUv+I/43qpb3Ly+f1B77U69MdEKfEo446jPlY/OODdlN7Ea9R1WKDHiFpf6DsM/aP4o/Kj6DsM/aP4o/KgzQhMPdj0Np8NmpmU3CWkY5zuEdm1hwAtqCXiAQhCAQmTuNaE02JuqxU8J9UIi3g3ZeUZL31G/JCZ30HYZ+0fxR+VBmhC0v8AQdhn7R/FH5UfQdhn7R/FH5UDMQhCAQuCbayqhHp7D4S6NwtFfK2Tr5yR5vQVMRMqsmamPTvzpquCF8seCAQQQdYI2L6ULVF0/wBGM4NTCOMBeVo5wPtAdI50uVoAhK7TvRngHGeIfVOPGA+wT/tPwVtLdHG7Q2TT/LT6+/uqC5BI1jURrBXCFY5B16MYqKmnjk+1bK/qcNv8/apVK7c3xbg5zC48WXZ1OGz3jV7AmiqLRpL02x5t7iiZ58pZ43xuFZKyCoA1SxZD6TCf9rm+5KNaV3wWFcLholA1wStefRddp+Jas1LFtPuHlN7R81tul5DPRHyWJIeU3tHzW2I5A2IOOxrA4+wXQeTSLHYaKB887g1jR7XHma0c7j0LKWnWl02JVLppNTBcRR31Mb0dZNrkr27pGnMuJ1GY3ZBGSIY77B57ul5Hu2dtPQCEIQC7qOlfK9kcbS97yGta0ayTsC6VorcU3PPBYxWVLfr5B9W1w8W08/U9w9w9qCy7l+g7MMpgHAGokAdM8dwHzW/E61dEIQCEIQJjfK+IovWSd0JBp+b5XxFF6yTuhINAIQhA2N7l5fP6g99q0Ws6b3Ly+f1B77VotAIQhAgN8p5RReqf3gk2nJvlPKKL1T+8Em0AhCEDt3s/LxD0YPnKnskTvZ+XiHowfOVPZAIQhAIQvDjWJNp4Xyu+yNQ6Sdg9pRFrRWJmVV3RdIMjfBozxnj6wjmafs9p+SW67aupdK90jzdzjmJ/7zLqV9Y0h5faM85rzafosei2lclKQx13w87edvW3+SamH18c7BJE4OaecfIjmPUkQpHA8blpX54zqPKYb5Xdo6etRamrZ2TbrYv4241/B3rrnha9rmuAc1wsQdhCjdH9IIqtl2GzhymHlD+Y61LKnk71bVvXWOMSTelmj7qSWwuYna2O/wBp6x8VBp6YthrKiJ0UguDsPODzEdBCTONYU+mldE/m1tPM4cxCurbVwNt2Tc271fhn0eOKQtIc02LSHA9BBuE7sBxIVEEco+0OMOgjUR70j1dtzPFskjqdx1ScZnpAax7R8kvGsHZ2bd5e7PKfz0XXSrDfCaOpg28JE9o7bG3xssZObYkHaNRW4lkHdJwvwbE6yICw4Qvb2Ps8d5UvQq7Dym9o+a2lU+TO9Ue4sWw8pvaPmtpVPkzvVHuIMVv2lcLl+0rhAIQvRh72NljMrS+MOaXtabEtvrAPNcIGvuJbnfDvbXVLfqWH6ljhy3D7Z/ug+89i0IozRqugmpYZKXLwBYMgaLZQBybcxGyyk0AhCEAhCECY3yviKL1kndCQafm+V8RResk7oSDQCEIQNje5eXz+oPfatFrOm9y8vn9Qe+1aLQCEIQIDfKeUUXqn94JNpyb5Tyii9U/vBJtAIQhA7d7Py8Q9GD5yp7JE72fl4h6MHzlT2QCEIQCrOm+BzVTGCJzbNJcWHVmPMc3Vr96syFMTory44yVmluUkPXUEkLssrHMP94bew7D7F50+qulZI0tkY17TzOFwqZjO56x13U78h8x+tnsO1vxVkXjq42bs29eNOMepcIXvxTBpqc2ljLeh21p7HDUvArHNtWazpMO6jqnxPa+Nxa5uwj/usdSaGimmDKm0ctmTf5X9beg9SVKAej4LGaxK/Z9pvgnWOXk0AobSjAW1cWU6nt1xu6D0HqKq2iem/Jiqj1Nl/wBH/m9/SmC11xcawehVTE1l38eTFtOOY6dYIWqp3Rvcx4yuabEFcU1Q6N7XtNnNIcO0Jo6c6M+EM4WMfXMH74HN29CVRCtrOsOBtOz2wX0+0nrhNe2eGOVux7Qew849hSF3x2F5KunqAPGxlhPXGR8bOHuTC3McWsX0zjtvIz4Zh8j715t3/CuFw3hQLugka/2O4rvZrB9iptGkvQbNm3uOLdevzZrh5Te0fNbSqfJneqPcWLYeU3tHzW2qYfVs9EfJQ2GI3bSuE4d2Tcy4AvraNv1JN5o2/wDrJPKaAOR09HZsTyAQhCBgbkun7sOn4OUk0sp448x2wSD3WI6OxaghlDmhzSC1wBBGwg7CFh9ObcQ3ROCLaCqd9W42p3uPJJPiyTsaTs6Dq50D9QhCAQhCBMb5XxFF6yTuhINPzfK+IovWSd0JBoBCEIGxvcvL5/UHvtWi1nTe5eXz+oPfatFoBCEIEBvlPKKL1T+8Em05N8p5RReqf3gk2gEIQgdu9n5eIejB85U9kid7Py8Q9GD5yp7IBCEIBCXenekE0VU1kMjmBjBmA2EnXrB6re9eOh3QqhvjGRyDsLXfDV8Fn3J0aNu0MVbzS2vA0EKnUW6HTu1SMkjPTYOb7wb/AAVhoscp5fFzMcejMAfcdaxmJhsY9oxX+G0PbLGHAhwBB2gi49yqeNaAwyXdCeBd0AXZ+7zexW9CRMwnLhx5Y0vGpK4xo3UU1zIwlg+23W3+Y9qiU/yFW8a0Kp57uaOCf0s2Htbs91lZGTzcrN2XMccc/SSkVm0V0ufTEMku+Ho+0zrb0jqXRjOiFTT3OXhGedHc+9u0fJQCz4TDnxOXBfXlJ80VYyVgfG4OadhH/dR6lRN0DRm16mEdcrR3x/r71VcAx6WlfmjN2nlMPJd/I9abGB43FVx5mHXbjsdbM2/SOcdar0ms6uvTNj2ynctwt+8iaoKt0UjJGbWODh19I9o1Ju41TsrsPmY3W2eF2XtLdXudb3Kiab6NeDP4SMfUvP7hPN2dCmtzHFrtfTuPJ48fYeUPYdftU24xqo2K1sGacN+v5/tl5rC14BFiHWI6wVtml5DPRHyWS90TCfBsVqo7WbwpkZ6LzmHzt7FrSl5DPRHyVTtPt7AQQQCCLEHYVnHde3MzRudVUrSaVx47BtiJ+bCefm2dC0guuoha9rmPAc1wLXAi4IOoghBiBCY+61ucuw+QzwAupHu1c5jJPId/d6D7O1cIBcgrhCDR24tuh+Fxto6h3/kRt4jifGNA74G3pGvpTVWIqOqfE9kkbix7CHNc02II51qrcx05ZidPc2bURgCZg+D2jzT8DqQXNCEIExvlfEUXrJO6Eg0/N8r4ii9ZJ3QkGgEIQgbG9y8vn9Qe+1aLWdN7l5fP6g99q0WgEIQgQG+U8oovVP7wSbTk3ynlFF6p/eCTaAQhCB272fl4h6MHzlT2SJ3s/LxD0YPnKnsgEIQgS2ls+esqD/fy/ugD/RRC766TNLK7znud73EroWxDyWS3etM+chFkIUsHvosbqIvFzSN6s1x7jcKwUW6FUN8Y1kg/dPvGr4KoIUTESuptGWnw2kz6HdDp3eMY+M9mYe8a/grBQ47TzeLmY7qvY+42KSCFjNIblO08sfFET6fv2aAUHjOitPUXLmZX+ezU728x9qVNDjNRD4uZ7R0ZiW+46lYKLdBqW+MbHIOzK73jV8Fj3Jjk2fEMGSO7kr/11YzoNUQ3Mf1zP7upw7Wk6/ZdV+jq5IJA9hLHtPt7CDzdRTFot0SndqkZJGemwc34G/wXtqf7PrhYvic7mIcGyezYSp70xzhRbZcN51wX4+U/urowHSSGujMEwDZHCzmHku62np6toVNxCikw2rY8XLA7Mx3nN+009djb3FSOLaAzRnPTP4QDWBfLIOix2H4LspsaE7DR4gCx+xkrhYg8xdfYevYUjToZJvaIrljS8cp6T81D3f6EGqo6tmtk8Qbfrabj/K4e5aApeQz0R8kkdP6B5w18Eo+sopmTMPM6J5ykjpF3BO6l5DPRHyVcxpLr4cm8pFvv8+rtQhCha6K2kZNG+OVoex4LXNcLgg8xWXt1Hc9fhs2eO7qWQ/VvO1p8x3WOY84WqF5MVw2KpifDMwPjeMrmn/uojpQYnQrjuk6CS4ZPbW6nkJMMnV5juh4+O3spyAUtovj8tDUx1EJs5h1jmc3naeohRKEGydENJYcQpmVEJ1HU9p5THc7T2dPONamlknc402kwypDxd0L+LNGOcdI6HDm9y1bhtfHPEyWJ4fG8ZmuabghAod8r4ii9ZJ3QkGn5vlfEUXrJO6Eg0AhCEDY3uXl8/qD32rRazpvcvL5/UHvtWi0AhCECA3ynlFF6p/eCTacm+U8oovVP7wSbQCEIQO3ez8vEPRg+cqeyRO9n5eIejB85U9kAhCECe/Qyu+4P8SL86P0LrvuPxIvzpwoWe8lzPCsXnPp7E9+hdd9x+JF+dH6F133H4kX504UJvJPCsXnPp7E9+hdd9x+JF+dH6F133H4kX504UJvJPCsXnPp7E9+hdd9x+JF+dH6F133H4kX504UJvJPCsXnPp7E9+hdd9x+JF+dH6F133H4kX504UJvJPCsXnPp7E9+hdd9x+JF+dH6F1v3H4kX504UKd5J4Vi859PYrKLBMVi8WJG9XDRke4vspSSDEZW5amiinHS58TXjsc1+oq/oUd/8A0trsFaxpF7afTT8FpiejdVJA+IQSWLHMa2SWFxaHDkCTPcsvbURqIBCY8DbNaDtAAPuXYhYzOrYw4YxRpEhCEKFwQhCCOx/BYayB8E7A+N41jnB5nA8zh0rOmN7jOJRzSNp4hPEDxJBLE2462veCCNh1LTiEGVfoixf9U/Hp/wCoj6IsX/VPx6f+otVIQZV+iLF/1T8en/qJlbkOEYvh7zBU0p8Eeb34aA8E7zgBISWnnA7U4EIFlu4aK1dfFStpIuFLHvc7jxtsC0Actwv7Eovoixf9U/Hp/wCotVIQZV+iLF/1T8en/qI+iLF/1T8en/qLVSECX3FdBq6hrJZKqDg2OhLAeEidrzNNrMeTsBToQhAIQhAnd3LQ+srpqV1LAZWsjc1xD2CxLgRynBLL6KcW/U3fxIfzrV6EGUPopxb9Td/Eh/Oj6KcW/U3fxIfzrV6ECk3CtEqyhdWmrhMQkEQZdzDfKZL8lxtbMNvSm2hCAQhCCmYPuhQvwwYjUN4BhLxkzZiS1zmhrTYZnG2y381NaKYrNVQCaan8Hzm8bHPzPyfZc4ZRkJ83XZIfQMcA3DaqvaZcPDpGQn7FPKZTx5G241yLgnZ7E7dOcXpoqF75zI6KQNY0U5+skLyMrYy0jWem+xBYw4FDjbakhSweB4jhj4MPmw9s0vAPD52ubK0jY5gcSHC99amaXRaKvxnFxVZnwxGC0WdzWFzoW8YhpFyA027UF0wrHpJMSrqRwbwdPHA9hAOYmRpLrm9ubVqViDh7kuqenkfimOxwOySupKdkTvNcYnhp9hsofczpqalq4qeppJKfEskgEr3ucyovcvc12azjZt7W1a9aBukrlKLcj0VhnY6sqM0kkVVKIA578seV+a4aDa5drN78ysm5PLeGtubkV1SDc7OPq+CCW3QcekoaKSoiDXPa6NoD75ePI1p2EczlPwyXA2XIBI7UipHF+jVbxttabG/7RHZTml2iUGH01LWU/CCrZNAHTGR5fJnIa/Pc2IPRZA3CbbVylDplI+qxh9NLTTVcEFOyRtPFK2Npc4i8j8zm5wL29yntzGgqaeWsjdTzU9GSx9NHNIx5YSDwjQWudZt7EBBYdMtJPAYoZOD4ThKiOntmy24QnjXsb2tsU+qDuyeTUf8Aj6b5uUfpLgjazHYoZXP4DwMulY17mh4zmzXZTfLexI6kDNBvsRmGznSx0fw0UeK11DRkxxSUgnYwucWslJLcwve3N7lF6A0FNTVMdNX0ksWIPErRUOke5lQHA5iH5rE5ea2rqKBn0GPRTVNTTMzcJT5OEuLN44uADz6l8YTV1Tn1XhMLY42PtA5rg4yMsbuIDjlN+Y2S70P0Moxi+It4I2pnQOh+tk4pLLm/G42vzrqSwXCYquXHYqhpezwtrrZ3N1iIEa2kFBeMAxmOrhbPFmyOLgMwseK4tOrtCkUpNANHqeLCJqmNhEzoahjnZ3nUHPtxS7KNg1gKTw2W2i4cT/8ACfrv1O50F00jx6KjiEs2bKXsjGUXOZ5sPYpRI/SvAoJMFwupewmbLRw5s7+S61xa9r6zrtdS+6HRtpW4fh1LFL4NUTPMsUUpD5ByjHwkjtQcSb8YdCBsA32LlKrRPB56fEYnU2Hz0dI9jm1LHzMfGXW4jw0PcQdVtX81b90jFpKXDaqaG4kayzXD7OYhub2Xv7EFlvzc6rWn2kMlHTxuhax0000dPHwl8oLzbMbayAqdiGgFLFhhq43yNrGQipFXwr+EL8ocSSXWLXbLdBUVpvh0VXSYRWzRnh6mWljlOd4Bab3GUOs2/SBfWgb2CxztiaKp8b5teZ0TS1h16rAkkalSNIdPq+ku6TCjwXCCJj/Co+MXOszihpIzdexXfBsJipYmwwNyxtuQC5ztpudbiTtPSqnuw+Rw/wCMpu+gmdF8YrJ3SCqoTSBoBYTOyTMTe4s3ZbV71YAb7Ett1ytkMmH0bWSyRVEjuFZC8MdIGAERZyRYG9zrGxeLRfCqilxBklNh89JSPjeKhj5o3szBt2PDQ8kHi21dKBrFwVYwvSKSTE62kcGCOCKKRrhfMS/bc3tZVHQbRanxSGSurw6eaWWQDNI8CJrHkBjA0jLa118HRqGtx/EGVALoWQQOMQc5rXmwy5spGYN16ukhA2AUFyVWjMfg79IKKMu8HgYHwsLicnCQuc4NJ1gX+SiKDQuB+AGtlMj6ptK6eOUyPzR8GHOjawXs1osObnJQO1cNcDsN+xKPFcSlrWaP0ksjmx1sXCVLmuLXSZI2uyZhsDiTftC9OOYLFhFbhklBeJtTUMpZ4Q9xY9r7DPlcTxm9PZ1oLdo9pBJPX4pTPa0MpDTiMtBzHhY3Odm12Otuq1lZcwva+voSrixF9PV6VTx8uKOme2+y4gksV84boBSzYYKuR73VkkPhPhfCvzteWlwIINg0bLdSBrrhrgdmvsSXmxqbEKXAKaeRzWVzpRUuacrpBAQA248/ntzr249orT0GJ4R4LeJks5zwiRxYS1mqQNcTY2NiexA3EJWUmK/2TPjcTzxAzw+muducWc0X/wDsyi3b0qc0M0NjbRU/hDM0zmcJKXbc0hLyD2F1vYglMB0Ngp6DwA3mhOcHhQLnO4uOwAaidR6lFt3N4vAnUTqiofEHiSElzeEhLTcBjrbOooQgGbnuaemqKitqZ5ad4fHnyBlh9nI1tteq7tpsp/C9H2QVVZUtc4uqjGXtNsreDZlGWwvrHShCDoOjDeHrp2yysfVxNhcWEAx5GFofGbXDtd7m+sBeHCdCclVHVVFVPVSwtcyHhQwBgcLONmAXcQbXKEIJPRPRxlBC6GN7nh0j5bvte7zcjUBqULPufN4aofBV1NPHUuzzwwlga4naWuLbxk85GtCEHEG5xAzDn4e2WXgnyiXNxc4Ie1wA1Wtdo5lN6TaOMrKdsD3ua1r433ba94yCBrFuZCEHi0k0NZUzR1Mc0tNUxjIJoCLlu3I9pBD235ivfo7gz6cScLVTVL5CCXTZbNsLWY1oAaOznQhB86U6Osro4o5HuaI5o5wWWuSy9gbg6ta+/wCwWeG+G5nZ+B4DLqy2zZr7L39qEIOiXRdhrJawSSNkkp/BrNIAaL3zNNrhwKjsN0Hy1MNRU1lRVOgDhCJcgazMLFxytGZ1ucoQg7avQ29a6sgqpoHSBgmZGGFkgZsvmaS0karj4KSwfR9lPLVyNc5xqpBK8OtYHKG2FhssOdcoQRejmhQpHSNZUzPpn8IRTvyFjeE22cBmttsL8/Soobl7OBdSmtq/BOMW0+Zga29yAX5czmgm4aTbUL35xCCaxDQuGXD46Bz5AyNsbWSAgSAx2yuva19XQumu0JbUUzIaqpnlkjfwkdRxWTMdzFpaLC3xQhB6ME0amhmEs1fU1GVpY1kmRsev7RaxozO6Cekqdr6Nk0b4pWhzHtLHNOwg6iEIQUsbmwMYp31tW6jadVMXNy2BuGGQNzlg82/MFO6QaLRVTKaMl0baeWOZgjta8fJabjk9i5QgnVD6UaPsrYmRSOc0Nljmuy17sNwNY2IQg+NKtGIq6JrJC9jmOD4pYnZZI3Dna7mXnwPRuaGUSzV9TU2aWNZJkbHrtxi1jRmdq2npKEIPBLoFkllfR1lRSNmdnkjiyGMuO1zQ9p4MnnIUvh+jbIqyorA95fPHHG5rrZQGDURqvcoQg88OiMbZsQmEj81a1rJBxbNysLLt1X2Hnuu2DReNuHHDw9/B8A6nz6s9nNLb7LX19C5Qg8dZoNBJR01KXyNNMGiCZjg2ZhaAA4EC1yBr1WXxhWhIZUMqampnq5Yxli4bKGR9LmsYAM587auEIJCg0YijqK+e7nmt4MSsfbIBGxzABqvYhxvdQB3NQI3U7K6rZRuNzTBzctjtYHlucMPm3XCEHZp/huHxUdPHU8JBFE5rYJadrs0JA1OzNBLRqtcjbZUzCqaGrxSgdSVFVXGB7pJ6mcuMbGhvFibdrW3JN9WvXz83CEErpdFBiuLUMMGZ5pnP8Nc1pDGsa5rmxuJFnEvYQAOk+xsBCEH/2Q=="/>
          <p:cNvSpPr>
            <a:spLocks noChangeAspect="1" noChangeArrowheads="1"/>
          </p:cNvSpPr>
          <p:nvPr/>
        </p:nvSpPr>
        <p:spPr bwMode="auto">
          <a:xfrm>
            <a:off x="155575" y="-17175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ovéPole 16"/>
          <p:cNvSpPr txBox="1"/>
          <p:nvPr/>
        </p:nvSpPr>
        <p:spPr>
          <a:xfrm>
            <a:off x="2315909" y="3329699"/>
            <a:ext cx="2160000" cy="1323439"/>
          </a:xfrm>
          <a:prstGeom prst="rect">
            <a:avLst/>
          </a:prstGeom>
          <a:noFill/>
        </p:spPr>
        <p:txBody>
          <a:bodyPr wrap="square" rtlCol="0">
            <a:spAutoFit/>
          </a:bodyPr>
          <a:lstStyle/>
          <a:p>
            <a:pPr algn="ctr"/>
            <a:r>
              <a:rPr lang="cs-CZ" sz="2400" b="1" dirty="0" err="1">
                <a:solidFill>
                  <a:schemeClr val="tx2"/>
                </a:solidFill>
                <a:latin typeface="+mj-lt"/>
              </a:rPr>
              <a:t>Iliyan</a:t>
            </a:r>
            <a:r>
              <a:rPr lang="cs-CZ" sz="2400" b="1" dirty="0">
                <a:solidFill>
                  <a:schemeClr val="tx2"/>
                </a:solidFill>
                <a:latin typeface="+mj-lt"/>
              </a:rPr>
              <a:t> </a:t>
            </a:r>
            <a:r>
              <a:rPr lang="en-US" sz="2400" b="1" dirty="0">
                <a:solidFill>
                  <a:schemeClr val="tx2"/>
                </a:solidFill>
                <a:latin typeface="+mj-lt"/>
              </a:rPr>
              <a:t/>
            </a:r>
            <a:br>
              <a:rPr lang="en-US" sz="2400" b="1" dirty="0">
                <a:solidFill>
                  <a:schemeClr val="tx2"/>
                </a:solidFill>
                <a:latin typeface="+mj-lt"/>
              </a:rPr>
            </a:br>
            <a:r>
              <a:rPr lang="cs-CZ" sz="2400" b="1" dirty="0">
                <a:solidFill>
                  <a:schemeClr val="tx2"/>
                </a:solidFill>
                <a:latin typeface="+mj-lt"/>
              </a:rPr>
              <a:t>Georgie</a:t>
            </a:r>
            <a:r>
              <a:rPr lang="en-US" sz="2400" b="1" dirty="0">
                <a:solidFill>
                  <a:schemeClr val="tx2"/>
                </a:solidFill>
                <a:latin typeface="+mj-lt"/>
              </a:rPr>
              <a:t>v</a:t>
            </a:r>
            <a:endParaRPr lang="en-US" sz="2400" dirty="0">
              <a:solidFill>
                <a:schemeClr val="tx2"/>
              </a:solidFill>
              <a:latin typeface="+mj-lt"/>
            </a:endParaRPr>
          </a:p>
          <a:p>
            <a:pPr algn="ctr"/>
            <a:r>
              <a:rPr lang="en-US" sz="1600" dirty="0">
                <a:solidFill>
                  <a:schemeClr val="tx2"/>
                </a:solidFill>
                <a:latin typeface="+mj-lt"/>
              </a:rPr>
              <a:t>Light Transportation Ltd.</a:t>
            </a:r>
          </a:p>
        </p:txBody>
      </p:sp>
      <p:sp>
        <p:nvSpPr>
          <p:cNvPr id="21" name="TextovéPole 20"/>
          <p:cNvSpPr txBox="1"/>
          <p:nvPr/>
        </p:nvSpPr>
        <p:spPr>
          <a:xfrm>
            <a:off x="323848" y="4769859"/>
            <a:ext cx="2880000" cy="1323439"/>
          </a:xfrm>
          <a:prstGeom prst="rect">
            <a:avLst/>
          </a:prstGeom>
          <a:noFill/>
        </p:spPr>
        <p:txBody>
          <a:bodyPr wrap="square" rtlCol="0">
            <a:spAutoFit/>
          </a:bodyPr>
          <a:lstStyle/>
          <a:p>
            <a:pPr algn="ctr"/>
            <a:r>
              <a:rPr lang="en-US" sz="2400" b="1" dirty="0">
                <a:solidFill>
                  <a:schemeClr val="tx2"/>
                </a:solidFill>
                <a:latin typeface="+mn-lt"/>
              </a:rPr>
              <a:t>Mar</a:t>
            </a:r>
            <a:r>
              <a:rPr lang="cs-CZ" sz="2400" b="1" dirty="0" err="1">
                <a:solidFill>
                  <a:schemeClr val="tx2"/>
                </a:solidFill>
                <a:latin typeface="+mn-lt"/>
              </a:rPr>
              <a:t>tin</a:t>
            </a:r>
            <a:r>
              <a:rPr lang="cs-CZ" sz="2400" b="1" dirty="0">
                <a:solidFill>
                  <a:schemeClr val="tx2"/>
                </a:solidFill>
                <a:latin typeface="+mn-lt"/>
              </a:rPr>
              <a:t> </a:t>
            </a:r>
            <a:br>
              <a:rPr lang="cs-CZ" sz="2400" b="1" dirty="0">
                <a:solidFill>
                  <a:schemeClr val="tx2"/>
                </a:solidFill>
                <a:latin typeface="+mn-lt"/>
              </a:rPr>
            </a:br>
            <a:r>
              <a:rPr lang="cs-CZ" sz="2400" b="1" dirty="0">
                <a:solidFill>
                  <a:schemeClr val="tx2"/>
                </a:solidFill>
                <a:latin typeface="+mn-lt"/>
              </a:rPr>
              <a:t>Šik</a:t>
            </a:r>
            <a:endParaRPr lang="en-US" sz="2400" b="1" dirty="0">
              <a:solidFill>
                <a:schemeClr val="tx2"/>
              </a:solidFill>
              <a:latin typeface="+mn-lt"/>
            </a:endParaRPr>
          </a:p>
          <a:p>
            <a:pPr algn="ctr"/>
            <a:r>
              <a:rPr lang="cs-CZ" sz="1600" dirty="0">
                <a:solidFill>
                  <a:schemeClr val="tx2"/>
                </a:solidFill>
                <a:latin typeface="+mn-lt"/>
              </a:rPr>
              <a:t>Charles University </a:t>
            </a:r>
            <a:br>
              <a:rPr lang="cs-CZ" sz="1600" dirty="0">
                <a:solidFill>
                  <a:schemeClr val="tx2"/>
                </a:solidFill>
                <a:latin typeface="+mn-lt"/>
              </a:rPr>
            </a:br>
            <a:r>
              <a:rPr lang="cs-CZ" sz="1600" dirty="0">
                <a:solidFill>
                  <a:schemeClr val="tx2"/>
                </a:solidFill>
                <a:latin typeface="+mn-lt"/>
              </a:rPr>
              <a:t>in Prague</a:t>
            </a:r>
          </a:p>
        </p:txBody>
      </p:sp>
      <p:sp>
        <p:nvSpPr>
          <p:cNvPr id="22" name="TextovéPole 21"/>
          <p:cNvSpPr txBox="1"/>
          <p:nvPr/>
        </p:nvSpPr>
        <p:spPr>
          <a:xfrm>
            <a:off x="3131841" y="4769857"/>
            <a:ext cx="2880320" cy="1077218"/>
          </a:xfrm>
          <a:prstGeom prst="rect">
            <a:avLst/>
          </a:prstGeom>
          <a:noFill/>
        </p:spPr>
        <p:txBody>
          <a:bodyPr wrap="square" rtlCol="0">
            <a:spAutoFit/>
          </a:bodyPr>
          <a:lstStyle/>
          <a:p>
            <a:pPr algn="ctr"/>
            <a:r>
              <a:rPr lang="cs-CZ" sz="2400" b="1" dirty="0">
                <a:solidFill>
                  <a:schemeClr val="tx2"/>
                </a:solidFill>
                <a:latin typeface="+mn-lt"/>
              </a:rPr>
              <a:t>Derek </a:t>
            </a:r>
            <a:r>
              <a:rPr lang="cs-CZ" sz="2400" b="1" dirty="0" err="1">
                <a:solidFill>
                  <a:schemeClr val="tx2"/>
                </a:solidFill>
                <a:latin typeface="+mn-lt"/>
              </a:rPr>
              <a:t>Nowrouzezahrai</a:t>
            </a:r>
            <a:endParaRPr lang="en-US" sz="2400" b="1" dirty="0">
              <a:solidFill>
                <a:schemeClr val="tx2"/>
              </a:solidFill>
              <a:latin typeface="+mn-lt"/>
            </a:endParaRPr>
          </a:p>
          <a:p>
            <a:pPr algn="ctr"/>
            <a:r>
              <a:rPr lang="cs-CZ" sz="1600" dirty="0" err="1">
                <a:solidFill>
                  <a:schemeClr val="tx2"/>
                </a:solidFill>
                <a:latin typeface="+mn-lt"/>
              </a:rPr>
              <a:t>Univesity</a:t>
            </a:r>
            <a:r>
              <a:rPr lang="cs-CZ" sz="1600" dirty="0">
                <a:solidFill>
                  <a:schemeClr val="tx2"/>
                </a:solidFill>
                <a:latin typeface="+mn-lt"/>
              </a:rPr>
              <a:t> </a:t>
            </a:r>
            <a:r>
              <a:rPr lang="cs-CZ" sz="1600" dirty="0" err="1">
                <a:solidFill>
                  <a:schemeClr val="tx2"/>
                </a:solidFill>
                <a:latin typeface="+mn-lt"/>
              </a:rPr>
              <a:t>of</a:t>
            </a:r>
            <a:r>
              <a:rPr lang="cs-CZ" sz="1600" dirty="0">
                <a:solidFill>
                  <a:schemeClr val="tx2"/>
                </a:solidFill>
                <a:latin typeface="+mn-lt"/>
              </a:rPr>
              <a:t> Montreal</a:t>
            </a:r>
          </a:p>
        </p:txBody>
      </p:sp>
      <p:sp>
        <p:nvSpPr>
          <p:cNvPr id="23" name="TextovéPole 22"/>
          <p:cNvSpPr txBox="1"/>
          <p:nvPr/>
        </p:nvSpPr>
        <p:spPr>
          <a:xfrm>
            <a:off x="6084168" y="4769857"/>
            <a:ext cx="2880000" cy="1077218"/>
          </a:xfrm>
          <a:prstGeom prst="rect">
            <a:avLst/>
          </a:prstGeom>
          <a:noFill/>
        </p:spPr>
        <p:txBody>
          <a:bodyPr wrap="square" rtlCol="0">
            <a:spAutoFit/>
          </a:bodyPr>
          <a:lstStyle/>
          <a:p>
            <a:pPr algn="ctr"/>
            <a:r>
              <a:rPr lang="cs-CZ" sz="2400" b="1" dirty="0">
                <a:solidFill>
                  <a:schemeClr val="tx2"/>
                </a:solidFill>
                <a:latin typeface="+mn-lt"/>
              </a:rPr>
              <a:t>Wojciech </a:t>
            </a:r>
            <a:br>
              <a:rPr lang="cs-CZ" sz="2400" b="1" dirty="0">
                <a:solidFill>
                  <a:schemeClr val="tx2"/>
                </a:solidFill>
                <a:latin typeface="+mn-lt"/>
              </a:rPr>
            </a:br>
            <a:r>
              <a:rPr lang="cs-CZ" sz="2400" b="1" dirty="0" err="1">
                <a:solidFill>
                  <a:schemeClr val="tx2"/>
                </a:solidFill>
                <a:latin typeface="+mn-lt"/>
              </a:rPr>
              <a:t>Jarosz</a:t>
            </a:r>
            <a:endParaRPr lang="en-US" sz="2400" b="1" dirty="0">
              <a:solidFill>
                <a:schemeClr val="tx2"/>
              </a:solidFill>
              <a:latin typeface="+mn-lt"/>
            </a:endParaRPr>
          </a:p>
          <a:p>
            <a:pPr algn="ctr"/>
            <a:r>
              <a:rPr lang="cs-CZ" sz="1600" dirty="0" err="1">
                <a:solidFill>
                  <a:schemeClr val="tx2"/>
                </a:solidFill>
                <a:latin typeface="+mn-lt"/>
              </a:rPr>
              <a:t>Disney</a:t>
            </a:r>
            <a:r>
              <a:rPr lang="cs-CZ" sz="1600" dirty="0">
                <a:solidFill>
                  <a:schemeClr val="tx2"/>
                </a:solidFill>
                <a:latin typeface="+mn-lt"/>
              </a:rPr>
              <a:t> </a:t>
            </a:r>
            <a:r>
              <a:rPr lang="cs-CZ" sz="1600" dirty="0" err="1">
                <a:solidFill>
                  <a:schemeClr val="tx2"/>
                </a:solidFill>
                <a:latin typeface="+mn-lt"/>
              </a:rPr>
              <a:t>Research</a:t>
            </a:r>
            <a:r>
              <a:rPr lang="cs-CZ" sz="1600" dirty="0">
                <a:solidFill>
                  <a:schemeClr val="tx2"/>
                </a:solidFill>
                <a:latin typeface="+mn-lt"/>
              </a:rPr>
              <a:t> </a:t>
            </a:r>
            <a:r>
              <a:rPr lang="cs-CZ" sz="1600" dirty="0" err="1">
                <a:solidFill>
                  <a:schemeClr val="tx2"/>
                </a:solidFill>
                <a:latin typeface="+mn-lt"/>
              </a:rPr>
              <a:t>Zurich</a:t>
            </a:r>
            <a:endParaRPr lang="cs-CZ" sz="1600" dirty="0">
              <a:solidFill>
                <a:schemeClr val="tx2"/>
              </a:solidFill>
              <a:latin typeface="+mn-lt"/>
            </a:endParaRPr>
          </a:p>
        </p:txBody>
      </p:sp>
      <p:pic>
        <p:nvPicPr>
          <p:cNvPr id="355330" name="Picture 2" descr="http://www.3dbodyscanning.org/2011/images/persons/disney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3" y="6286134"/>
            <a:ext cx="2015984" cy="505483"/>
          </a:xfrm>
          <a:prstGeom prst="rect">
            <a:avLst/>
          </a:prstGeom>
          <a:noFill/>
          <a:extLst>
            <a:ext uri="{909E8E84-426E-40DD-AFC4-6F175D3DCCD1}">
              <a14:hiddenFill xmlns:a14="http://schemas.microsoft.com/office/drawing/2010/main">
                <a:solidFill>
                  <a:srgbClr val="FFFFFF"/>
                </a:solidFill>
              </a14:hiddenFill>
            </a:ext>
          </a:extLst>
        </p:spPr>
      </p:pic>
      <p:pic>
        <p:nvPicPr>
          <p:cNvPr id="355334" name="Picture 6" descr="http://upload.wikimedia.org/wikipedia/en/4/44/Aarhus_University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5151" y="6244854"/>
            <a:ext cx="1247979" cy="560399"/>
          </a:xfrm>
          <a:prstGeom prst="rect">
            <a:avLst/>
          </a:prstGeom>
          <a:noFill/>
          <a:extLst>
            <a:ext uri="{909E8E84-426E-40DD-AFC4-6F175D3DCCD1}">
              <a14:hiddenFill xmlns:a14="http://schemas.microsoft.com/office/drawing/2010/main">
                <a:solidFill>
                  <a:srgbClr val="FFFFFF"/>
                </a:solidFill>
              </a14:hiddenFill>
            </a:ext>
          </a:extLst>
        </p:spPr>
      </p:pic>
      <p:pic>
        <p:nvPicPr>
          <p:cNvPr id="355336" name="Picture 8" descr="http://www.mapageweb.umontreal.ca/lacoure/img/UdeM_Hexa.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9" y="6150047"/>
            <a:ext cx="1531315" cy="72205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star in the background&#10;&#10;Description generated with high confidence">
            <a:extLst>
              <a:ext uri="{FF2B5EF4-FFF2-40B4-BE49-F238E27FC236}">
                <a16:creationId xmlns="" xmlns:a16="http://schemas.microsoft.com/office/drawing/2014/main" id="{EBD4FD51-521A-4B83-9857-C38B56D79F9C}"/>
              </a:ext>
            </a:extLst>
          </p:cNvPr>
          <p:cNvPicPr>
            <a:picLocks noChangeAspect="1"/>
          </p:cNvPicPr>
          <p:nvPr/>
        </p:nvPicPr>
        <p:blipFill>
          <a:blip r:embed="rId6"/>
          <a:stretch>
            <a:fillRect/>
          </a:stretch>
        </p:blipFill>
        <p:spPr>
          <a:xfrm>
            <a:off x="132406" y="6180329"/>
            <a:ext cx="1179815" cy="633049"/>
          </a:xfrm>
          <a:prstGeom prst="rect">
            <a:avLst/>
          </a:prstGeom>
        </p:spPr>
      </p:pic>
    </p:spTree>
    <p:extLst>
      <p:ext uri="{BB962C8B-B14F-4D97-AF65-F5344CB8AC3E}">
        <p14:creationId xmlns:p14="http://schemas.microsoft.com/office/powerpoint/2010/main" val="283721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Variance analysis – Estimators</a:t>
            </a:r>
          </a:p>
        </p:txBody>
      </p:sp>
      <p:sp>
        <p:nvSpPr>
          <p:cNvPr id="4" name="Zástupný symbol pro zápatí 3"/>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20</a:t>
            </a:fld>
            <a:endParaRPr lang="en-US" altLang="en-US">
              <a:solidFill>
                <a:prstClr val="black"/>
              </a:solidFill>
            </a:endParaRPr>
          </a:p>
        </p:txBody>
      </p:sp>
      <p:cxnSp>
        <p:nvCxnSpPr>
          <p:cNvPr id="9" name="Přímá spojnice 8"/>
          <p:cNvCxnSpPr>
            <a:stCxn id="8" idx="6"/>
          </p:cNvCxnSpPr>
          <p:nvPr/>
        </p:nvCxnSpPr>
        <p:spPr>
          <a:xfrm>
            <a:off x="2528373" y="3880274"/>
            <a:ext cx="3166135" cy="0"/>
          </a:xfrm>
          <a:prstGeom prst="line">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a:xfrm>
            <a:off x="5501756" y="3880284"/>
            <a:ext cx="651246" cy="0"/>
          </a:xfrm>
          <a:prstGeom prst="line">
            <a:avLst/>
          </a:prstGeom>
          <a:ln w="3810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nvGrpSpPr>
          <p:cNvPr id="92" name="Skupina 91"/>
          <p:cNvGrpSpPr/>
          <p:nvPr/>
        </p:nvGrpSpPr>
        <p:grpSpPr>
          <a:xfrm>
            <a:off x="2028835" y="1119900"/>
            <a:ext cx="4775414" cy="5056792"/>
            <a:chOff x="2028834" y="1119900"/>
            <a:chExt cx="4775414" cy="5056792"/>
          </a:xfrm>
        </p:grpSpPr>
        <p:cxnSp>
          <p:nvCxnSpPr>
            <p:cNvPr id="13" name="Přímá spojnice 12"/>
            <p:cNvCxnSpPr/>
            <p:nvPr/>
          </p:nvCxnSpPr>
          <p:spPr>
            <a:xfrm>
              <a:off x="2469913" y="1119900"/>
              <a:ext cx="0" cy="5052151"/>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52" name="Přímá spojnice 51"/>
            <p:cNvCxnSpPr/>
            <p:nvPr/>
          </p:nvCxnSpPr>
          <p:spPr>
            <a:xfrm flipH="1">
              <a:off x="4222884" y="1119900"/>
              <a:ext cx="12944" cy="5052151"/>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a:off x="5572290" y="1119900"/>
              <a:ext cx="0" cy="5052151"/>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67" name="Volný tvar 66"/>
            <p:cNvSpPr/>
            <p:nvPr/>
          </p:nvSpPr>
          <p:spPr>
            <a:xfrm>
              <a:off x="4225451" y="5718961"/>
              <a:ext cx="1346840" cy="418633"/>
            </a:xfrm>
            <a:custGeom>
              <a:avLst/>
              <a:gdLst>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18363"/>
                <a:gd name="connsiteY0" fmla="*/ 443481 h 476958"/>
                <a:gd name="connsiteX1" fmla="*/ 1518347 w 1618363"/>
                <a:gd name="connsiteY1" fmla="*/ 256194 h 476958"/>
                <a:gd name="connsiteX2" fmla="*/ 163272 w 1618363"/>
                <a:gd name="connsiteY2" fmla="*/ 2806 h 476958"/>
                <a:gd name="connsiteX3" fmla="*/ 174289 w 1618363"/>
                <a:gd name="connsiteY3" fmla="*/ 432464 h 476958"/>
                <a:gd name="connsiteX4" fmla="*/ 1518347 w 1618363"/>
                <a:gd name="connsiteY4" fmla="*/ 443481 h 476958"/>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46255"/>
                <a:gd name="connsiteX1" fmla="*/ 1518347 w 1618363"/>
                <a:gd name="connsiteY1" fmla="*/ 256194 h 446255"/>
                <a:gd name="connsiteX2" fmla="*/ 163272 w 1618363"/>
                <a:gd name="connsiteY2" fmla="*/ 2806 h 446255"/>
                <a:gd name="connsiteX3" fmla="*/ 174289 w 1618363"/>
                <a:gd name="connsiteY3" fmla="*/ 432464 h 446255"/>
                <a:gd name="connsiteX4" fmla="*/ 1518347 w 1618363"/>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358254 w 1458270"/>
                <a:gd name="connsiteY0" fmla="*/ 443481 h 446255"/>
                <a:gd name="connsiteX1" fmla="*/ 1358254 w 1458270"/>
                <a:gd name="connsiteY1" fmla="*/ 256194 h 446255"/>
                <a:gd name="connsiteX2" fmla="*/ 3179 w 1458270"/>
                <a:gd name="connsiteY2" fmla="*/ 2806 h 446255"/>
                <a:gd name="connsiteX3" fmla="*/ 14196 w 1458270"/>
                <a:gd name="connsiteY3" fmla="*/ 432464 h 446255"/>
                <a:gd name="connsiteX4" fmla="*/ 1358254 w 1458270"/>
                <a:gd name="connsiteY4" fmla="*/ 443481 h 446255"/>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0675"/>
                <a:gd name="connsiteX1" fmla="*/ 1358254 w 1360661"/>
                <a:gd name="connsiteY1" fmla="*/ 253388 h 440675"/>
                <a:gd name="connsiteX2" fmla="*/ 3179 w 1360661"/>
                <a:gd name="connsiteY2" fmla="*/ 0 h 440675"/>
                <a:gd name="connsiteX3" fmla="*/ 14196 w 1360661"/>
                <a:gd name="connsiteY3" fmla="*/ 429658 h 440675"/>
                <a:gd name="connsiteX4" fmla="*/ 1358254 w 1360661"/>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59159 w 1361566"/>
                <a:gd name="connsiteY0" fmla="*/ 440675 h 440675"/>
                <a:gd name="connsiteX1" fmla="*/ 1359159 w 1361566"/>
                <a:gd name="connsiteY1" fmla="*/ 253388 h 440675"/>
                <a:gd name="connsiteX2" fmla="*/ 4084 w 1361566"/>
                <a:gd name="connsiteY2" fmla="*/ 0 h 440675"/>
                <a:gd name="connsiteX3" fmla="*/ 431 w 1361566"/>
                <a:gd name="connsiteY3" fmla="*/ 429658 h 440675"/>
                <a:gd name="connsiteX4" fmla="*/ 1359159 w 1361566"/>
                <a:gd name="connsiteY4" fmla="*/ 440675 h 440675"/>
                <a:gd name="connsiteX0" fmla="*/ 1360101 w 1362508"/>
                <a:gd name="connsiteY0" fmla="*/ 430896 h 430896"/>
                <a:gd name="connsiteX1" fmla="*/ 1360101 w 1362508"/>
                <a:gd name="connsiteY1" fmla="*/ 243609 h 430896"/>
                <a:gd name="connsiteX2" fmla="*/ 2581 w 1362508"/>
                <a:gd name="connsiteY2" fmla="*/ 0 h 430896"/>
                <a:gd name="connsiteX3" fmla="*/ 1373 w 1362508"/>
                <a:gd name="connsiteY3" fmla="*/ 419879 h 430896"/>
                <a:gd name="connsiteX4" fmla="*/ 1360101 w 1362508"/>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55833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101" h="428451">
                  <a:moveTo>
                    <a:pt x="1360101" y="428451"/>
                  </a:moveTo>
                  <a:cubicBezTo>
                    <a:pt x="1358480" y="315946"/>
                    <a:pt x="1358919" y="322643"/>
                    <a:pt x="1360101" y="253388"/>
                  </a:cubicBezTo>
                  <a:cubicBezTo>
                    <a:pt x="772430" y="172435"/>
                    <a:pt x="559303" y="119877"/>
                    <a:pt x="2581" y="0"/>
                  </a:cubicBezTo>
                  <a:cubicBezTo>
                    <a:pt x="-1735" y="231258"/>
                    <a:pt x="459" y="152815"/>
                    <a:pt x="1373" y="427443"/>
                  </a:cubicBezTo>
                  <a:lnTo>
                    <a:pt x="1360101" y="428451"/>
                  </a:lnTo>
                  <a:close/>
                </a:path>
              </a:pathLst>
            </a:custGeom>
            <a:pattFill prst="ltUpDiag">
              <a:fgClr>
                <a:srgbClr val="C00000"/>
              </a:fgClr>
              <a:bgClr>
                <a:schemeClr val="bg1"/>
              </a:bgClr>
            </a:patt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Volný tvar 57"/>
            <p:cNvSpPr/>
            <p:nvPr/>
          </p:nvSpPr>
          <p:spPr>
            <a:xfrm>
              <a:off x="2452255" y="4807527"/>
              <a:ext cx="4087090" cy="1233055"/>
            </a:xfrm>
            <a:custGeom>
              <a:avLst/>
              <a:gdLst>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Lst>
              <a:ahLst/>
              <a:cxnLst>
                <a:cxn ang="0">
                  <a:pos x="connsiteX0" y="connsiteY0"/>
                </a:cxn>
                <a:cxn ang="0">
                  <a:pos x="connsiteX1" y="connsiteY1"/>
                </a:cxn>
                <a:cxn ang="0">
                  <a:pos x="connsiteX2" y="connsiteY2"/>
                </a:cxn>
                <a:cxn ang="0">
                  <a:pos x="connsiteX3" y="connsiteY3"/>
                </a:cxn>
              </a:cxnLst>
              <a:rect l="l" t="t" r="r" b="b"/>
              <a:pathLst>
                <a:path w="4087090" h="1233055">
                  <a:moveTo>
                    <a:pt x="0" y="0"/>
                  </a:moveTo>
                  <a:cubicBezTo>
                    <a:pt x="700590" y="628904"/>
                    <a:pt x="1483519" y="833110"/>
                    <a:pt x="1773381" y="914400"/>
                  </a:cubicBezTo>
                  <a:cubicBezTo>
                    <a:pt x="2063243" y="995690"/>
                    <a:pt x="2891999" y="1136675"/>
                    <a:pt x="3117272" y="1163782"/>
                  </a:cubicBezTo>
                  <a:cubicBezTo>
                    <a:pt x="3342545" y="1190889"/>
                    <a:pt x="3534971" y="1207638"/>
                    <a:pt x="4087090" y="1233055"/>
                  </a:cubicBezTo>
                </a:path>
              </a:pathLst>
            </a:cu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40" name="Přímá spojnice 39"/>
            <p:cNvCxnSpPr/>
            <p:nvPr/>
          </p:nvCxnSpPr>
          <p:spPr>
            <a:xfrm>
              <a:off x="2463269" y="6137594"/>
              <a:ext cx="4340979" cy="0"/>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Přímá spojnice 82"/>
            <p:cNvCxnSpPr/>
            <p:nvPr/>
          </p:nvCxnSpPr>
          <p:spPr>
            <a:xfrm flipV="1">
              <a:off x="2469913" y="4566416"/>
              <a:ext cx="0" cy="1571178"/>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ovéPole 90"/>
            <p:cNvSpPr txBox="1"/>
            <p:nvPr/>
          </p:nvSpPr>
          <p:spPr>
            <a:xfrm rot="16200000">
              <a:off x="1407029" y="5185555"/>
              <a:ext cx="1612942" cy="369332"/>
            </a:xfrm>
            <a:prstGeom prst="rect">
              <a:avLst/>
            </a:prstGeom>
            <a:noFill/>
          </p:spPr>
          <p:txBody>
            <a:bodyPr wrap="none" rtlCol="0">
              <a:spAutoFit/>
            </a:bodyPr>
            <a:lstStyle/>
            <a:p>
              <a:r>
                <a:rPr lang="en-US" dirty="0">
                  <a:latin typeface="+mn-lt"/>
                </a:rPr>
                <a:t>transmittance</a:t>
              </a:r>
              <a:endParaRPr lang="cs-CZ" dirty="0">
                <a:latin typeface="+mn-lt"/>
              </a:endParaRPr>
            </a:p>
          </p:txBody>
        </p:sp>
      </p:grpSp>
      <p:sp>
        <p:nvSpPr>
          <p:cNvPr id="8" name="Oval 11"/>
          <p:cNvSpPr/>
          <p:nvPr/>
        </p:nvSpPr>
        <p:spPr>
          <a:xfrm>
            <a:off x="2398167" y="3815172"/>
            <a:ext cx="130206" cy="130204"/>
          </a:xfrm>
          <a:prstGeom prst="ellipse">
            <a:avLst/>
          </a:prstGeom>
          <a:solidFill>
            <a:schemeClr val="bg1"/>
          </a:solidFill>
          <a:ln w="3810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5" name="Obdélník 74"/>
          <p:cNvSpPr/>
          <p:nvPr/>
        </p:nvSpPr>
        <p:spPr>
          <a:xfrm>
            <a:off x="4222885" y="3217009"/>
            <a:ext cx="1349406" cy="135138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1" name="Volný tvar 60"/>
          <p:cNvSpPr/>
          <p:nvPr/>
        </p:nvSpPr>
        <p:spPr>
          <a:xfrm>
            <a:off x="4233273" y="1119902"/>
            <a:ext cx="1346840" cy="418633"/>
          </a:xfrm>
          <a:custGeom>
            <a:avLst/>
            <a:gdLst>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18363"/>
              <a:gd name="connsiteY0" fmla="*/ 443481 h 476958"/>
              <a:gd name="connsiteX1" fmla="*/ 1518347 w 1618363"/>
              <a:gd name="connsiteY1" fmla="*/ 256194 h 476958"/>
              <a:gd name="connsiteX2" fmla="*/ 163272 w 1618363"/>
              <a:gd name="connsiteY2" fmla="*/ 2806 h 476958"/>
              <a:gd name="connsiteX3" fmla="*/ 174289 w 1618363"/>
              <a:gd name="connsiteY3" fmla="*/ 432464 h 476958"/>
              <a:gd name="connsiteX4" fmla="*/ 1518347 w 1618363"/>
              <a:gd name="connsiteY4" fmla="*/ 443481 h 476958"/>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46255"/>
              <a:gd name="connsiteX1" fmla="*/ 1518347 w 1618363"/>
              <a:gd name="connsiteY1" fmla="*/ 256194 h 446255"/>
              <a:gd name="connsiteX2" fmla="*/ 163272 w 1618363"/>
              <a:gd name="connsiteY2" fmla="*/ 2806 h 446255"/>
              <a:gd name="connsiteX3" fmla="*/ 174289 w 1618363"/>
              <a:gd name="connsiteY3" fmla="*/ 432464 h 446255"/>
              <a:gd name="connsiteX4" fmla="*/ 1518347 w 1618363"/>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358254 w 1458270"/>
              <a:gd name="connsiteY0" fmla="*/ 443481 h 446255"/>
              <a:gd name="connsiteX1" fmla="*/ 1358254 w 1458270"/>
              <a:gd name="connsiteY1" fmla="*/ 256194 h 446255"/>
              <a:gd name="connsiteX2" fmla="*/ 3179 w 1458270"/>
              <a:gd name="connsiteY2" fmla="*/ 2806 h 446255"/>
              <a:gd name="connsiteX3" fmla="*/ 14196 w 1458270"/>
              <a:gd name="connsiteY3" fmla="*/ 432464 h 446255"/>
              <a:gd name="connsiteX4" fmla="*/ 1358254 w 1458270"/>
              <a:gd name="connsiteY4" fmla="*/ 443481 h 446255"/>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0675"/>
              <a:gd name="connsiteX1" fmla="*/ 1358254 w 1360661"/>
              <a:gd name="connsiteY1" fmla="*/ 253388 h 440675"/>
              <a:gd name="connsiteX2" fmla="*/ 3179 w 1360661"/>
              <a:gd name="connsiteY2" fmla="*/ 0 h 440675"/>
              <a:gd name="connsiteX3" fmla="*/ 14196 w 1360661"/>
              <a:gd name="connsiteY3" fmla="*/ 429658 h 440675"/>
              <a:gd name="connsiteX4" fmla="*/ 1358254 w 1360661"/>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59159 w 1361566"/>
              <a:gd name="connsiteY0" fmla="*/ 440675 h 440675"/>
              <a:gd name="connsiteX1" fmla="*/ 1359159 w 1361566"/>
              <a:gd name="connsiteY1" fmla="*/ 253388 h 440675"/>
              <a:gd name="connsiteX2" fmla="*/ 4084 w 1361566"/>
              <a:gd name="connsiteY2" fmla="*/ 0 h 440675"/>
              <a:gd name="connsiteX3" fmla="*/ 431 w 1361566"/>
              <a:gd name="connsiteY3" fmla="*/ 429658 h 440675"/>
              <a:gd name="connsiteX4" fmla="*/ 1359159 w 1361566"/>
              <a:gd name="connsiteY4" fmla="*/ 440675 h 440675"/>
              <a:gd name="connsiteX0" fmla="*/ 1360101 w 1362508"/>
              <a:gd name="connsiteY0" fmla="*/ 430896 h 430896"/>
              <a:gd name="connsiteX1" fmla="*/ 1360101 w 1362508"/>
              <a:gd name="connsiteY1" fmla="*/ 243609 h 430896"/>
              <a:gd name="connsiteX2" fmla="*/ 2581 w 1362508"/>
              <a:gd name="connsiteY2" fmla="*/ 0 h 430896"/>
              <a:gd name="connsiteX3" fmla="*/ 1373 w 1362508"/>
              <a:gd name="connsiteY3" fmla="*/ 419879 h 430896"/>
              <a:gd name="connsiteX4" fmla="*/ 1360101 w 1362508"/>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55833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101" h="428451">
                <a:moveTo>
                  <a:pt x="1360101" y="428451"/>
                </a:moveTo>
                <a:cubicBezTo>
                  <a:pt x="1358480" y="315946"/>
                  <a:pt x="1358919" y="322643"/>
                  <a:pt x="1360101" y="253388"/>
                </a:cubicBezTo>
                <a:cubicBezTo>
                  <a:pt x="772430" y="172435"/>
                  <a:pt x="559303" y="119877"/>
                  <a:pt x="2581" y="0"/>
                </a:cubicBezTo>
                <a:cubicBezTo>
                  <a:pt x="-1735" y="231258"/>
                  <a:pt x="459" y="152815"/>
                  <a:pt x="1373" y="427443"/>
                </a:cubicBezTo>
                <a:lnTo>
                  <a:pt x="1360101" y="428451"/>
                </a:lnTo>
                <a:close/>
              </a:path>
            </a:pathLst>
          </a:custGeom>
          <a:pattFill prst="ltUpDiag">
            <a:fgClr>
              <a:srgbClr val="C00000"/>
            </a:fgClr>
            <a:bgClr>
              <a:schemeClr val="bg1"/>
            </a:bgClr>
          </a:patt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82" name="Skupina 81"/>
          <p:cNvGrpSpPr/>
          <p:nvPr/>
        </p:nvGrpSpPr>
        <p:grpSpPr>
          <a:xfrm>
            <a:off x="873274" y="1361280"/>
            <a:ext cx="7875190" cy="369332"/>
            <a:chOff x="873274" y="1361280"/>
            <a:chExt cx="7875190" cy="369332"/>
          </a:xfrm>
        </p:grpSpPr>
        <p:sp>
          <p:nvSpPr>
            <p:cNvPr id="35" name="TextovéPole 34"/>
            <p:cNvSpPr txBox="1"/>
            <p:nvPr/>
          </p:nvSpPr>
          <p:spPr>
            <a:xfrm>
              <a:off x="873274" y="1361280"/>
              <a:ext cx="1510350" cy="369332"/>
            </a:xfrm>
            <a:prstGeom prst="rect">
              <a:avLst/>
            </a:prstGeom>
            <a:noFill/>
          </p:spPr>
          <p:txBody>
            <a:bodyPr wrap="none" rtlCol="0">
              <a:spAutoFit/>
            </a:bodyPr>
            <a:lstStyle/>
            <a:p>
              <a:r>
                <a:rPr lang="en-US" dirty="0">
                  <a:latin typeface="+mn-lt"/>
                </a:rPr>
                <a:t>“Long” beam</a:t>
              </a:r>
              <a:endParaRPr lang="cs-CZ" dirty="0">
                <a:latin typeface="+mn-lt"/>
              </a:endParaRPr>
            </a:p>
          </p:txBody>
        </p:sp>
        <p:cxnSp>
          <p:nvCxnSpPr>
            <p:cNvPr id="66" name="Přímá spojnice 65"/>
            <p:cNvCxnSpPr/>
            <p:nvPr/>
          </p:nvCxnSpPr>
          <p:spPr>
            <a:xfrm>
              <a:off x="2469913" y="1538533"/>
              <a:ext cx="5198431" cy="0"/>
            </a:xfrm>
            <a:prstGeom prst="line">
              <a:avLst/>
            </a:prstGeom>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68" name="Přímá spojnice 67"/>
            <p:cNvCxnSpPr/>
            <p:nvPr/>
          </p:nvCxnSpPr>
          <p:spPr>
            <a:xfrm>
              <a:off x="7668344" y="1538533"/>
              <a:ext cx="1080120" cy="0"/>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6" name="Skupina 85"/>
          <p:cNvGrpSpPr/>
          <p:nvPr/>
        </p:nvGrpSpPr>
        <p:grpSpPr>
          <a:xfrm>
            <a:off x="826788" y="1960714"/>
            <a:ext cx="4242340" cy="369332"/>
            <a:chOff x="826788" y="1960714"/>
            <a:chExt cx="4242340" cy="369332"/>
          </a:xfrm>
        </p:grpSpPr>
        <p:sp>
          <p:nvSpPr>
            <p:cNvPr id="62" name="TextovéPole 61"/>
            <p:cNvSpPr txBox="1"/>
            <p:nvPr/>
          </p:nvSpPr>
          <p:spPr>
            <a:xfrm>
              <a:off x="826788" y="1960714"/>
              <a:ext cx="1556836" cy="369332"/>
            </a:xfrm>
            <a:prstGeom prst="rect">
              <a:avLst/>
            </a:prstGeom>
            <a:noFill/>
          </p:spPr>
          <p:txBody>
            <a:bodyPr wrap="none" rtlCol="0">
              <a:spAutoFit/>
            </a:bodyPr>
            <a:lstStyle/>
            <a:p>
              <a:r>
                <a:rPr lang="en-US" dirty="0">
                  <a:latin typeface="+mn-lt"/>
                </a:rPr>
                <a:t>“Short” beam</a:t>
              </a:r>
              <a:endParaRPr lang="cs-CZ" dirty="0">
                <a:latin typeface="+mn-lt"/>
              </a:endParaRPr>
            </a:p>
          </p:txBody>
        </p:sp>
        <p:cxnSp>
          <p:nvCxnSpPr>
            <p:cNvPr id="70" name="Přímá spojnice 69"/>
            <p:cNvCxnSpPr/>
            <p:nvPr/>
          </p:nvCxnSpPr>
          <p:spPr>
            <a:xfrm>
              <a:off x="2469913" y="2137817"/>
              <a:ext cx="2599215" cy="0"/>
            </a:xfrm>
            <a:prstGeom prst="line">
              <a:avLst/>
            </a:prstGeom>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cxnSp>
        <p:nvCxnSpPr>
          <p:cNvPr id="73" name="Přímá spojnice 72"/>
          <p:cNvCxnSpPr/>
          <p:nvPr/>
        </p:nvCxnSpPr>
        <p:spPr>
          <a:xfrm>
            <a:off x="4233273" y="2137817"/>
            <a:ext cx="835856" cy="0"/>
          </a:xfrm>
          <a:prstGeom prst="line">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8" name="Skupina 87"/>
          <p:cNvGrpSpPr/>
          <p:nvPr/>
        </p:nvGrpSpPr>
        <p:grpSpPr>
          <a:xfrm>
            <a:off x="1547664" y="2569680"/>
            <a:ext cx="3103536" cy="369332"/>
            <a:chOff x="1547664" y="2569680"/>
            <a:chExt cx="3103536" cy="369332"/>
          </a:xfrm>
        </p:grpSpPr>
        <p:sp>
          <p:nvSpPr>
            <p:cNvPr id="65" name="TextovéPole 64"/>
            <p:cNvSpPr txBox="1"/>
            <p:nvPr/>
          </p:nvSpPr>
          <p:spPr>
            <a:xfrm>
              <a:off x="1547664" y="2569680"/>
              <a:ext cx="734496" cy="369332"/>
            </a:xfrm>
            <a:prstGeom prst="rect">
              <a:avLst/>
            </a:prstGeom>
            <a:noFill/>
          </p:spPr>
          <p:txBody>
            <a:bodyPr wrap="none" rtlCol="0">
              <a:spAutoFit/>
            </a:bodyPr>
            <a:lstStyle/>
            <a:p>
              <a:r>
                <a:rPr lang="en-US" dirty="0">
                  <a:latin typeface="+mn-lt"/>
                </a:rPr>
                <a:t>Point</a:t>
              </a:r>
              <a:endParaRPr lang="cs-CZ" dirty="0">
                <a:latin typeface="+mn-lt"/>
              </a:endParaRPr>
            </a:p>
          </p:txBody>
        </p:sp>
        <p:cxnSp>
          <p:nvCxnSpPr>
            <p:cNvPr id="78" name="Přímá spojnice 77"/>
            <p:cNvCxnSpPr/>
            <p:nvPr/>
          </p:nvCxnSpPr>
          <p:spPr>
            <a:xfrm>
              <a:off x="2469913" y="2761878"/>
              <a:ext cx="2181287" cy="0"/>
            </a:xfrm>
            <a:prstGeom prst="line">
              <a:avLst/>
            </a:prstGeom>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sp>
        <p:nvSpPr>
          <p:cNvPr id="79" name="Oval 11"/>
          <p:cNvSpPr/>
          <p:nvPr/>
        </p:nvSpPr>
        <p:spPr>
          <a:xfrm>
            <a:off x="4495800" y="2643558"/>
            <a:ext cx="236644" cy="236640"/>
          </a:xfrm>
          <a:prstGeom prst="ellipse">
            <a:avLst/>
          </a:prstGeom>
          <a:solidFill>
            <a:srgbClr val="C00000"/>
          </a:solidFill>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99" name="Skupina 98"/>
          <p:cNvGrpSpPr/>
          <p:nvPr/>
        </p:nvGrpSpPr>
        <p:grpSpPr>
          <a:xfrm>
            <a:off x="2479555" y="1988840"/>
            <a:ext cx="4055577" cy="0"/>
            <a:chOff x="2483768" y="1988840"/>
            <a:chExt cx="4055577" cy="0"/>
          </a:xfrm>
        </p:grpSpPr>
        <p:cxnSp>
          <p:nvCxnSpPr>
            <p:cNvPr id="95" name="Přímá spojnice 94"/>
            <p:cNvCxnSpPr/>
            <p:nvPr/>
          </p:nvCxnSpPr>
          <p:spPr>
            <a:xfrm>
              <a:off x="2483768" y="1988840"/>
              <a:ext cx="4055577" cy="0"/>
            </a:xfrm>
            <a:prstGeom prst="line">
              <a:avLst/>
            </a:prstGeom>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96" name="Přímá spojnice 95"/>
            <p:cNvCxnSpPr/>
            <p:nvPr/>
          </p:nvCxnSpPr>
          <p:spPr>
            <a:xfrm>
              <a:off x="4233272" y="1988840"/>
              <a:ext cx="1346840" cy="0"/>
            </a:xfrm>
            <a:prstGeom prst="line">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97" name="Přímá spojnice 96"/>
          <p:cNvCxnSpPr/>
          <p:nvPr/>
        </p:nvCxnSpPr>
        <p:spPr>
          <a:xfrm>
            <a:off x="2483768" y="2276872"/>
            <a:ext cx="1285752" cy="0"/>
          </a:xfrm>
          <a:prstGeom prst="line">
            <a:avLst/>
          </a:prstGeom>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a:off x="2479555" y="2605380"/>
            <a:ext cx="4055577" cy="0"/>
          </a:xfrm>
          <a:prstGeom prst="line">
            <a:avLst/>
          </a:prstGeom>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a:off x="2479554" y="2924944"/>
            <a:ext cx="1285752" cy="0"/>
          </a:xfrm>
          <a:prstGeom prst="line">
            <a:avLst/>
          </a:prstGeom>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105" name="Oval 11"/>
          <p:cNvSpPr/>
          <p:nvPr/>
        </p:nvSpPr>
        <p:spPr>
          <a:xfrm>
            <a:off x="6343765" y="2486978"/>
            <a:ext cx="236644" cy="236640"/>
          </a:xfrm>
          <a:prstGeom prst="ellipse">
            <a:avLst/>
          </a:prstGeom>
          <a:noFill/>
          <a:ln w="3175">
            <a:solidFill>
              <a:srgbClr val="C00000"/>
            </a:solidFill>
            <a:prstDash val="sysDash"/>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6" name="Oval 11"/>
          <p:cNvSpPr/>
          <p:nvPr/>
        </p:nvSpPr>
        <p:spPr>
          <a:xfrm>
            <a:off x="3570495" y="2806624"/>
            <a:ext cx="236644" cy="236640"/>
          </a:xfrm>
          <a:prstGeom prst="ellipse">
            <a:avLst/>
          </a:prstGeom>
          <a:noFill/>
          <a:ln w="3175">
            <a:solidFill>
              <a:srgbClr val="C00000"/>
            </a:solidFill>
            <a:prstDash val="sysDash"/>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74820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500"/>
                                        <p:tgtEl>
                                          <p:spTgt spid="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500"/>
                                        <p:tgtEl>
                                          <p:spTgt spid="9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fade">
                                      <p:cBhvr>
                                        <p:cTn id="32" dur="500"/>
                                        <p:tgtEl>
                                          <p:spTgt spid="9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fade">
                                      <p:cBhvr>
                                        <p:cTn id="41" dur="500"/>
                                        <p:tgtEl>
                                          <p:spTgt spid="7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1"/>
                                        </p:tgtEl>
                                        <p:attrNameLst>
                                          <p:attrName>style.visibility</p:attrName>
                                        </p:attrNameLst>
                                      </p:cBhvr>
                                      <p:to>
                                        <p:strVal val="visible"/>
                                      </p:to>
                                    </p:set>
                                    <p:animEffect transition="in" filter="fade">
                                      <p:cBhvr>
                                        <p:cTn id="46" dur="500"/>
                                        <p:tgtEl>
                                          <p:spTgt spid="10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05"/>
                                        </p:tgtEl>
                                        <p:attrNameLst>
                                          <p:attrName>style.visibility</p:attrName>
                                        </p:attrNameLst>
                                      </p:cBhvr>
                                      <p:to>
                                        <p:strVal val="visible"/>
                                      </p:to>
                                    </p:set>
                                    <p:animEffect transition="in" filter="fade">
                                      <p:cBhvr>
                                        <p:cTn id="50" dur="500"/>
                                        <p:tgtEl>
                                          <p:spTgt spid="105"/>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fade">
                                      <p:cBhvr>
                                        <p:cTn id="54" dur="500"/>
                                        <p:tgtEl>
                                          <p:spTgt spid="104"/>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106"/>
                                        </p:tgtEl>
                                        <p:attrNameLst>
                                          <p:attrName>style.visibility</p:attrName>
                                        </p:attrNameLst>
                                      </p:cBhvr>
                                      <p:to>
                                        <p:strVal val="visible"/>
                                      </p:to>
                                    </p:set>
                                    <p:animEffect transition="in" filter="fade">
                                      <p:cBhvr>
                                        <p:cTn id="58"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79" grpId="0" animBg="1"/>
      <p:bldP spid="105" grpId="0" animBg="1"/>
      <p:bldP spid="10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Variance analysis results</a:t>
            </a:r>
            <a:endParaRPr lang="cs-CZ" dirty="0"/>
          </a:p>
        </p:txBody>
      </p:sp>
      <p:grpSp>
        <p:nvGrpSpPr>
          <p:cNvPr id="28" name="Skupina 27"/>
          <p:cNvGrpSpPr/>
          <p:nvPr/>
        </p:nvGrpSpPr>
        <p:grpSpPr>
          <a:xfrm>
            <a:off x="287664" y="1519035"/>
            <a:ext cx="8496664" cy="1189887"/>
            <a:chOff x="287664" y="5652304"/>
            <a:chExt cx="8496664" cy="1189887"/>
          </a:xfrm>
        </p:grpSpPr>
        <p:cxnSp>
          <p:nvCxnSpPr>
            <p:cNvPr id="14" name="Přímá spojnice se šipkou 13"/>
            <p:cNvCxnSpPr>
              <a:stCxn id="16" idx="3"/>
            </p:cNvCxnSpPr>
            <p:nvPr/>
          </p:nvCxnSpPr>
          <p:spPr>
            <a:xfrm>
              <a:off x="2483769" y="6247247"/>
              <a:ext cx="4124352" cy="0"/>
            </a:xfrm>
            <a:prstGeom prst="straightConnector1">
              <a:avLst/>
            </a:prstGeom>
            <a:ln w="28575">
              <a:solidFill>
                <a:schemeClr val="tx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6666101" y="5893304"/>
              <a:ext cx="886782" cy="707886"/>
            </a:xfrm>
            <a:prstGeom prst="rect">
              <a:avLst/>
            </a:prstGeom>
            <a:noFill/>
          </p:spPr>
          <p:txBody>
            <a:bodyPr wrap="none" rtlCol="0">
              <a:spAutoFit/>
            </a:bodyPr>
            <a:lstStyle/>
            <a:p>
              <a:pPr algn="ctr"/>
              <a:r>
                <a:rPr lang="en-US" sz="2000" dirty="0">
                  <a:solidFill>
                    <a:schemeClr val="tx2"/>
                  </a:solidFill>
                  <a:latin typeface="+mn-lt"/>
                </a:rPr>
                <a:t>dense</a:t>
              </a:r>
            </a:p>
            <a:p>
              <a:pPr algn="ctr"/>
              <a:r>
                <a:rPr lang="en-US" sz="2000" dirty="0">
                  <a:solidFill>
                    <a:schemeClr val="tx2"/>
                  </a:solidFill>
                  <a:latin typeface="+mn-lt"/>
                </a:rPr>
                <a:t>media</a:t>
              </a:r>
            </a:p>
          </p:txBody>
        </p:sp>
        <p:sp>
          <p:nvSpPr>
            <p:cNvPr id="16" name="TextovéPole 15"/>
            <p:cNvSpPr txBox="1"/>
            <p:nvPr/>
          </p:nvSpPr>
          <p:spPr>
            <a:xfrm>
              <a:off x="1596987" y="5893304"/>
              <a:ext cx="886782" cy="707886"/>
            </a:xfrm>
            <a:prstGeom prst="rect">
              <a:avLst/>
            </a:prstGeom>
            <a:noFill/>
          </p:spPr>
          <p:txBody>
            <a:bodyPr wrap="none" rtlCol="0">
              <a:spAutoFit/>
            </a:bodyPr>
            <a:lstStyle/>
            <a:p>
              <a:pPr algn="ctr"/>
              <a:r>
                <a:rPr lang="en-US" sz="2000" dirty="0">
                  <a:solidFill>
                    <a:schemeClr val="tx2"/>
                  </a:solidFill>
                  <a:latin typeface="+mn-lt"/>
                </a:rPr>
                <a:t>rare </a:t>
              </a:r>
            </a:p>
            <a:p>
              <a:pPr algn="ctr"/>
              <a:r>
                <a:rPr lang="en-US" sz="2000" dirty="0">
                  <a:solidFill>
                    <a:schemeClr val="tx2"/>
                  </a:solidFill>
                  <a:latin typeface="+mn-lt"/>
                </a:rPr>
                <a:t>media</a:t>
              </a:r>
            </a:p>
          </p:txBody>
        </p:sp>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26" t="39219" r="76892" b="22183"/>
            <a:stretch/>
          </p:blipFill>
          <p:spPr bwMode="auto">
            <a:xfrm>
              <a:off x="7524328" y="5652304"/>
              <a:ext cx="1260000" cy="1189887"/>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045" t="41892" r="56198" b="21939"/>
            <a:stretch/>
          </p:blipFill>
          <p:spPr bwMode="auto">
            <a:xfrm>
              <a:off x="287664" y="5652304"/>
              <a:ext cx="1260000" cy="1189887"/>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grpSp>
      <p:sp>
        <p:nvSpPr>
          <p:cNvPr id="22" name="TextovéPole 21"/>
          <p:cNvSpPr txBox="1"/>
          <p:nvPr/>
        </p:nvSpPr>
        <p:spPr>
          <a:xfrm>
            <a:off x="2312706" y="5477162"/>
            <a:ext cx="3825086" cy="400110"/>
          </a:xfrm>
          <a:prstGeom prst="rect">
            <a:avLst/>
          </a:prstGeom>
          <a:noFill/>
        </p:spPr>
        <p:txBody>
          <a:bodyPr wrap="none" rtlCol="0">
            <a:spAutoFit/>
          </a:bodyPr>
          <a:lstStyle/>
          <a:p>
            <a:pPr algn="ctr"/>
            <a:r>
              <a:rPr lang="en-US" sz="2000" b="1" dirty="0">
                <a:solidFill>
                  <a:schemeClr val="tx2"/>
                </a:solidFill>
                <a:latin typeface="+mn-lt"/>
              </a:rPr>
              <a:t>kernel width </a:t>
            </a:r>
            <a:r>
              <a:rPr lang="en-US" sz="2000" dirty="0">
                <a:solidFill>
                  <a:schemeClr val="tx2"/>
                </a:solidFill>
                <a:latin typeface="+mn-lt"/>
              </a:rPr>
              <a:t>[mean free path]</a:t>
            </a:r>
          </a:p>
        </p:txBody>
      </p:sp>
      <p:sp>
        <p:nvSpPr>
          <p:cNvPr id="23" name="TextovéPole 22"/>
          <p:cNvSpPr txBox="1"/>
          <p:nvPr/>
        </p:nvSpPr>
        <p:spPr>
          <a:xfrm rot="16200000">
            <a:off x="-353291" y="3936959"/>
            <a:ext cx="1917512" cy="707886"/>
          </a:xfrm>
          <a:prstGeom prst="rect">
            <a:avLst/>
          </a:prstGeom>
          <a:noFill/>
        </p:spPr>
        <p:txBody>
          <a:bodyPr wrap="none" rtlCol="0">
            <a:spAutoFit/>
          </a:bodyPr>
          <a:lstStyle/>
          <a:p>
            <a:pPr algn="ctr"/>
            <a:r>
              <a:rPr lang="en-US" sz="2000" dirty="0">
                <a:solidFill>
                  <a:schemeClr val="tx2"/>
                </a:solidFill>
                <a:latin typeface="+mn-lt"/>
              </a:rPr>
              <a:t>normalized </a:t>
            </a:r>
          </a:p>
          <a:p>
            <a:pPr algn="ctr"/>
            <a:r>
              <a:rPr lang="en-US" sz="2000" dirty="0">
                <a:solidFill>
                  <a:schemeClr val="tx2"/>
                </a:solidFill>
                <a:latin typeface="+mn-lt"/>
              </a:rPr>
              <a:t>std. dev. (NSD)</a:t>
            </a:r>
          </a:p>
        </p:txBody>
      </p:sp>
      <p:cxnSp>
        <p:nvCxnSpPr>
          <p:cNvPr id="21" name="Přímá spojnice 20"/>
          <p:cNvCxnSpPr/>
          <p:nvPr/>
        </p:nvCxnSpPr>
        <p:spPr>
          <a:xfrm flipV="1">
            <a:off x="2823056" y="2996954"/>
            <a:ext cx="0" cy="2121733"/>
          </a:xfrm>
          <a:prstGeom prst="line">
            <a:avLst/>
          </a:prstGeom>
          <a:ln w="28575">
            <a:solidFill>
              <a:schemeClr val="tx2"/>
            </a:solidFill>
            <a:prstDash val="dash"/>
          </a:ln>
          <a:effectLst/>
        </p:spPr>
        <p:style>
          <a:lnRef idx="1">
            <a:schemeClr val="accent1"/>
          </a:lnRef>
          <a:fillRef idx="0">
            <a:schemeClr val="accent1"/>
          </a:fillRef>
          <a:effectRef idx="0">
            <a:schemeClr val="accent1"/>
          </a:effectRef>
          <a:fontRef idx="minor">
            <a:schemeClr val="tx1"/>
          </a:fontRef>
        </p:style>
      </p:cxnSp>
      <p:sp>
        <p:nvSpPr>
          <p:cNvPr id="3" name="Zástupný symbol pro zápatí 2"/>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21</a:t>
            </a:fld>
            <a:endParaRPr lang="en-US" altLang="en-US">
              <a:solidFill>
                <a:prstClr val="black"/>
              </a:solidFill>
            </a:endParaRPr>
          </a:p>
        </p:txBody>
      </p:sp>
      <p:cxnSp>
        <p:nvCxnSpPr>
          <p:cNvPr id="13" name="Přímá spojnice 12"/>
          <p:cNvCxnSpPr/>
          <p:nvPr/>
        </p:nvCxnSpPr>
        <p:spPr>
          <a:xfrm>
            <a:off x="1103424" y="5118685"/>
            <a:ext cx="6984776" cy="0"/>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flipV="1">
            <a:off x="1103423" y="3212978"/>
            <a:ext cx="0" cy="1905709"/>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ovéPole 30"/>
          <p:cNvSpPr txBox="1"/>
          <p:nvPr/>
        </p:nvSpPr>
        <p:spPr>
          <a:xfrm>
            <a:off x="984388" y="5078094"/>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0</a:t>
            </a:r>
            <a:endParaRPr lang="cs-CZ" dirty="0">
              <a:latin typeface="Times New Roman" panose="02020603050405020304" pitchFamily="18" charset="0"/>
              <a:cs typeface="Times New Roman" panose="02020603050405020304" pitchFamily="18" charset="0"/>
            </a:endParaRPr>
          </a:p>
        </p:txBody>
      </p:sp>
      <p:sp>
        <p:nvSpPr>
          <p:cNvPr id="39" name="TextovéPole 38"/>
          <p:cNvSpPr txBox="1"/>
          <p:nvPr/>
        </p:nvSpPr>
        <p:spPr>
          <a:xfrm>
            <a:off x="2677923" y="5078094"/>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endParaRPr lang="cs-CZ" dirty="0">
              <a:latin typeface="Times New Roman" panose="02020603050405020304" pitchFamily="18" charset="0"/>
              <a:cs typeface="Times New Roman" panose="02020603050405020304" pitchFamily="18" charset="0"/>
            </a:endParaRPr>
          </a:p>
        </p:txBody>
      </p:sp>
      <p:sp>
        <p:nvSpPr>
          <p:cNvPr id="40" name="TextovéPole 39"/>
          <p:cNvSpPr txBox="1"/>
          <p:nvPr/>
        </p:nvSpPr>
        <p:spPr>
          <a:xfrm>
            <a:off x="7522664" y="5078095"/>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4</a:t>
            </a:r>
            <a:endParaRPr lang="cs-CZ" dirty="0">
              <a:latin typeface="Times New Roman" panose="02020603050405020304" pitchFamily="18" charset="0"/>
              <a:cs typeface="Times New Roman" panose="02020603050405020304" pitchFamily="18" charset="0"/>
            </a:endParaRPr>
          </a:p>
        </p:txBody>
      </p:sp>
      <p:grpSp>
        <p:nvGrpSpPr>
          <p:cNvPr id="45" name="Skupina 44"/>
          <p:cNvGrpSpPr/>
          <p:nvPr/>
        </p:nvGrpSpPr>
        <p:grpSpPr>
          <a:xfrm>
            <a:off x="1230624" y="3542030"/>
            <a:ext cx="7853802" cy="1552446"/>
            <a:chOff x="1230624" y="2821950"/>
            <a:chExt cx="7853802" cy="1552446"/>
          </a:xfrm>
        </p:grpSpPr>
        <p:cxnSp>
          <p:nvCxnSpPr>
            <p:cNvPr id="25" name="Přímá spojnice 24"/>
            <p:cNvCxnSpPr/>
            <p:nvPr/>
          </p:nvCxnSpPr>
          <p:spPr>
            <a:xfrm>
              <a:off x="1251173" y="3967348"/>
              <a:ext cx="6390526" cy="0"/>
            </a:xfrm>
            <a:prstGeom prst="line">
              <a:avLst/>
            </a:prstGeom>
            <a:ln w="57150">
              <a:solidFill>
                <a:srgbClr val="FFCC00"/>
              </a:solidFill>
              <a:prstDash val="solid"/>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Volný tvar 9"/>
            <p:cNvSpPr/>
            <p:nvPr/>
          </p:nvSpPr>
          <p:spPr>
            <a:xfrm>
              <a:off x="1230624" y="2821950"/>
              <a:ext cx="6411075" cy="1500027"/>
            </a:xfrm>
            <a:custGeom>
              <a:avLst/>
              <a:gdLst>
                <a:gd name="connsiteX0" fmla="*/ 6421425 w 6421425"/>
                <a:gd name="connsiteY0" fmla="*/ 1500027 h 1500027"/>
                <a:gd name="connsiteX1" fmla="*/ 1602845 w 6421425"/>
                <a:gd name="connsiteY1" fmla="*/ 1150706 h 1500027"/>
                <a:gd name="connsiteX2" fmla="*/ 236382 w 6421425"/>
                <a:gd name="connsiteY2" fmla="*/ 760288 h 1500027"/>
                <a:gd name="connsiteX3" fmla="*/ 10350 w 6421425"/>
                <a:gd name="connsiteY3" fmla="*/ 0 h 1500027"/>
                <a:gd name="connsiteX0" fmla="*/ 6411075 w 6411075"/>
                <a:gd name="connsiteY0" fmla="*/ 1500027 h 1500027"/>
                <a:gd name="connsiteX1" fmla="*/ 1592495 w 6411075"/>
                <a:gd name="connsiteY1" fmla="*/ 1150706 h 1500027"/>
                <a:gd name="connsiteX2" fmla="*/ 226032 w 6411075"/>
                <a:gd name="connsiteY2" fmla="*/ 760288 h 1500027"/>
                <a:gd name="connsiteX3" fmla="*/ 0 w 6411075"/>
                <a:gd name="connsiteY3" fmla="*/ 0 h 1500027"/>
                <a:gd name="connsiteX0" fmla="*/ 6411075 w 6411075"/>
                <a:gd name="connsiteY0" fmla="*/ 1500027 h 1500027"/>
                <a:gd name="connsiteX1" fmla="*/ 1592495 w 6411075"/>
                <a:gd name="connsiteY1" fmla="*/ 1150706 h 1500027"/>
                <a:gd name="connsiteX2" fmla="*/ 226032 w 6411075"/>
                <a:gd name="connsiteY2" fmla="*/ 760288 h 1500027"/>
                <a:gd name="connsiteX3" fmla="*/ 0 w 6411075"/>
                <a:gd name="connsiteY3" fmla="*/ 0 h 1500027"/>
              </a:gdLst>
              <a:ahLst/>
              <a:cxnLst>
                <a:cxn ang="0">
                  <a:pos x="connsiteX0" y="connsiteY0"/>
                </a:cxn>
                <a:cxn ang="0">
                  <a:pos x="connsiteX1" y="connsiteY1"/>
                </a:cxn>
                <a:cxn ang="0">
                  <a:pos x="connsiteX2" y="connsiteY2"/>
                </a:cxn>
                <a:cxn ang="0">
                  <a:pos x="connsiteX3" y="connsiteY3"/>
                </a:cxn>
              </a:cxnLst>
              <a:rect l="l" t="t" r="r" b="b"/>
              <a:pathLst>
                <a:path w="6411075" h="1500027">
                  <a:moveTo>
                    <a:pt x="6411075" y="1500027"/>
                  </a:moveTo>
                  <a:cubicBezTo>
                    <a:pt x="4517205" y="1387011"/>
                    <a:pt x="2623335" y="1273996"/>
                    <a:pt x="1592495" y="1150706"/>
                  </a:cubicBezTo>
                  <a:cubicBezTo>
                    <a:pt x="561655" y="1027416"/>
                    <a:pt x="368158" y="880153"/>
                    <a:pt x="226032" y="760288"/>
                  </a:cubicBezTo>
                  <a:cubicBezTo>
                    <a:pt x="83906" y="640423"/>
                    <a:pt x="11131" y="294526"/>
                    <a:pt x="0" y="0"/>
                  </a:cubicBezTo>
                </a:path>
              </a:pathLst>
            </a:custGeom>
            <a:noFill/>
            <a:ln w="57150">
              <a:solidFill>
                <a:srgbClr val="7030A0"/>
              </a:solidFill>
              <a:prstDash val="soli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TextovéPole 40"/>
            <p:cNvSpPr txBox="1"/>
            <p:nvPr/>
          </p:nvSpPr>
          <p:spPr>
            <a:xfrm>
              <a:off x="7064321" y="3503872"/>
              <a:ext cx="2020105"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b="1" dirty="0">
                  <a:solidFill>
                    <a:srgbClr val="FFCC00"/>
                  </a:solidFill>
                  <a:latin typeface="+mn-lt"/>
                </a:rPr>
                <a:t>Short beam</a:t>
              </a:r>
              <a:r>
                <a:rPr lang="en-US" b="1" dirty="0">
                  <a:solidFill>
                    <a:srgbClr val="7030A0"/>
                  </a:solidFill>
                  <a:latin typeface="+mn-lt"/>
                </a:rPr>
                <a:t> </a:t>
              </a:r>
              <a:r>
                <a:rPr lang="en-US" dirty="0">
                  <a:solidFill>
                    <a:schemeClr val="bg1">
                      <a:lumMod val="65000"/>
                    </a:schemeClr>
                  </a:solidFill>
                  <a:latin typeface="+mn-lt"/>
                </a:rPr>
                <a:t>– </a:t>
              </a:r>
              <a:r>
                <a:rPr lang="en-US" dirty="0" err="1">
                  <a:solidFill>
                    <a:schemeClr val="bg1">
                      <a:lumMod val="65000"/>
                    </a:schemeClr>
                  </a:solidFill>
                  <a:latin typeface="+mn-lt"/>
                </a:rPr>
                <a:t>B</a:t>
              </a:r>
              <a:r>
                <a:rPr lang="en-US" baseline="-25000" dirty="0" err="1">
                  <a:solidFill>
                    <a:schemeClr val="bg1">
                      <a:lumMod val="65000"/>
                    </a:schemeClr>
                  </a:solidFill>
                  <a:latin typeface="+mn-lt"/>
                </a:rPr>
                <a:t>l</a:t>
              </a:r>
              <a:endParaRPr lang="cs-CZ" baseline="-25000" dirty="0">
                <a:solidFill>
                  <a:schemeClr val="bg1">
                    <a:lumMod val="65000"/>
                  </a:schemeClr>
                </a:solidFill>
                <a:latin typeface="+mn-lt"/>
              </a:endParaRPr>
            </a:p>
          </p:txBody>
        </p:sp>
        <p:sp>
          <p:nvSpPr>
            <p:cNvPr id="44" name="TextovéPole 43"/>
            <p:cNvSpPr txBox="1"/>
            <p:nvPr/>
          </p:nvSpPr>
          <p:spPr>
            <a:xfrm>
              <a:off x="7803306" y="4005064"/>
              <a:ext cx="1281120"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b="1" dirty="0">
                  <a:solidFill>
                    <a:srgbClr val="7030A0"/>
                  </a:solidFill>
                  <a:latin typeface="+mn-lt"/>
                </a:rPr>
                <a:t>Point</a:t>
              </a:r>
              <a:r>
                <a:rPr lang="en-US" dirty="0">
                  <a:solidFill>
                    <a:schemeClr val="bg1">
                      <a:lumMod val="65000"/>
                    </a:schemeClr>
                  </a:solidFill>
                  <a:latin typeface="+mn-lt"/>
                </a:rPr>
                <a:t> – </a:t>
              </a:r>
              <a:r>
                <a:rPr lang="en-US" dirty="0" err="1">
                  <a:solidFill>
                    <a:schemeClr val="bg1">
                      <a:lumMod val="65000"/>
                    </a:schemeClr>
                  </a:solidFill>
                  <a:latin typeface="+mn-lt"/>
                </a:rPr>
                <a:t>B</a:t>
              </a:r>
              <a:r>
                <a:rPr lang="en-US" baseline="-25000" dirty="0" err="1">
                  <a:solidFill>
                    <a:schemeClr val="bg1">
                      <a:lumMod val="65000"/>
                    </a:schemeClr>
                  </a:solidFill>
                  <a:latin typeface="+mn-lt"/>
                </a:rPr>
                <a:t>l</a:t>
              </a:r>
              <a:endParaRPr lang="cs-CZ" baseline="-25000" dirty="0">
                <a:solidFill>
                  <a:schemeClr val="bg1">
                    <a:lumMod val="65000"/>
                  </a:schemeClr>
                </a:solidFill>
                <a:latin typeface="+mn-lt"/>
              </a:endParaRPr>
            </a:p>
          </p:txBody>
        </p:sp>
      </p:grpSp>
      <p:sp>
        <p:nvSpPr>
          <p:cNvPr id="5" name="Ovál 4"/>
          <p:cNvSpPr/>
          <p:nvPr/>
        </p:nvSpPr>
        <p:spPr>
          <a:xfrm>
            <a:off x="959409" y="3153341"/>
            <a:ext cx="1718515" cy="2068251"/>
          </a:xfrm>
          <a:prstGeom prst="ellipse">
            <a:avLst/>
          </a:prstGeom>
          <a:no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vál 25"/>
          <p:cNvSpPr/>
          <p:nvPr/>
        </p:nvSpPr>
        <p:spPr>
          <a:xfrm>
            <a:off x="4655447" y="4408618"/>
            <a:ext cx="3291754" cy="872608"/>
          </a:xfrm>
          <a:prstGeom prst="ellipse">
            <a:avLst/>
          </a:prstGeom>
          <a:no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ustDataLst>
      <p:tags r:id="rId1"/>
    </p:custDataLst>
    <p:extLst>
      <p:ext uri="{BB962C8B-B14F-4D97-AF65-F5344CB8AC3E}">
        <p14:creationId xmlns:p14="http://schemas.microsoft.com/office/powerpoint/2010/main" val="12049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Variance analysis results</a:t>
            </a:r>
            <a:endParaRPr lang="cs-CZ" dirty="0"/>
          </a:p>
        </p:txBody>
      </p:sp>
      <p:grpSp>
        <p:nvGrpSpPr>
          <p:cNvPr id="9" name="Skupina 8"/>
          <p:cNvGrpSpPr/>
          <p:nvPr/>
        </p:nvGrpSpPr>
        <p:grpSpPr>
          <a:xfrm>
            <a:off x="5571033" y="1570856"/>
            <a:ext cx="1606530" cy="1605763"/>
            <a:chOff x="5571031" y="1554303"/>
            <a:chExt cx="1606529" cy="1605763"/>
          </a:xfrm>
        </p:grpSpPr>
        <p:sp>
          <p:nvSpPr>
            <p:cNvPr id="15" name="TextovéPole 14"/>
            <p:cNvSpPr txBox="1"/>
            <p:nvPr/>
          </p:nvSpPr>
          <p:spPr>
            <a:xfrm>
              <a:off x="5571031" y="2759956"/>
              <a:ext cx="1606529" cy="400110"/>
            </a:xfrm>
            <a:prstGeom prst="rect">
              <a:avLst/>
            </a:prstGeom>
            <a:noFill/>
          </p:spPr>
          <p:txBody>
            <a:bodyPr wrap="none" rtlCol="0">
              <a:spAutoFit/>
            </a:bodyPr>
            <a:lstStyle/>
            <a:p>
              <a:pPr algn="ctr"/>
              <a:r>
                <a:rPr lang="en-US" sz="2000" dirty="0">
                  <a:solidFill>
                    <a:schemeClr val="tx2"/>
                  </a:solidFill>
                  <a:latin typeface="+mn-lt"/>
                </a:rPr>
                <a:t>dense media</a:t>
              </a:r>
            </a:p>
          </p:txBody>
        </p:sp>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26" t="39219" r="76892" b="22183"/>
            <a:stretch/>
          </p:blipFill>
          <p:spPr bwMode="auto">
            <a:xfrm>
              <a:off x="5744296" y="1554303"/>
              <a:ext cx="1260000" cy="1189887"/>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grpSp>
      <p:grpSp>
        <p:nvGrpSpPr>
          <p:cNvPr id="12" name="Skupina 11"/>
          <p:cNvGrpSpPr/>
          <p:nvPr/>
        </p:nvGrpSpPr>
        <p:grpSpPr>
          <a:xfrm>
            <a:off x="2941807" y="1556794"/>
            <a:ext cx="1414170" cy="1619825"/>
            <a:chOff x="2825575" y="1590949"/>
            <a:chExt cx="1414170" cy="1619825"/>
          </a:xfrm>
        </p:grpSpPr>
        <p:sp>
          <p:nvSpPr>
            <p:cNvPr id="16" name="TextovéPole 15"/>
            <p:cNvSpPr txBox="1"/>
            <p:nvPr/>
          </p:nvSpPr>
          <p:spPr>
            <a:xfrm>
              <a:off x="2825575" y="2810664"/>
              <a:ext cx="1414170" cy="400110"/>
            </a:xfrm>
            <a:prstGeom prst="rect">
              <a:avLst/>
            </a:prstGeom>
            <a:noFill/>
          </p:spPr>
          <p:txBody>
            <a:bodyPr wrap="none" rtlCol="0">
              <a:spAutoFit/>
            </a:bodyPr>
            <a:lstStyle/>
            <a:p>
              <a:pPr algn="ctr"/>
              <a:r>
                <a:rPr lang="en-US" sz="2000" dirty="0">
                  <a:solidFill>
                    <a:schemeClr val="tx2"/>
                  </a:solidFill>
                  <a:latin typeface="+mn-lt"/>
                </a:rPr>
                <a:t>rare media</a:t>
              </a:r>
            </a:p>
          </p:txBody>
        </p:sp>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045" t="41892" r="56198" b="21939"/>
            <a:stretch/>
          </p:blipFill>
          <p:spPr bwMode="auto">
            <a:xfrm>
              <a:off x="2902660" y="1590949"/>
              <a:ext cx="1260000" cy="1189887"/>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grpSp>
      <p:grpSp>
        <p:nvGrpSpPr>
          <p:cNvPr id="5" name="Skupina 4"/>
          <p:cNvGrpSpPr/>
          <p:nvPr/>
        </p:nvGrpSpPr>
        <p:grpSpPr>
          <a:xfrm>
            <a:off x="1475656" y="3225750"/>
            <a:ext cx="5184576" cy="995338"/>
            <a:chOff x="1475656" y="4161854"/>
            <a:chExt cx="5184576" cy="995338"/>
          </a:xfrm>
        </p:grpSpPr>
        <p:sp>
          <p:nvSpPr>
            <p:cNvPr id="33" name="TextovéPole 32"/>
            <p:cNvSpPr txBox="1"/>
            <p:nvPr/>
          </p:nvSpPr>
          <p:spPr>
            <a:xfrm>
              <a:off x="1475656" y="4474293"/>
              <a:ext cx="1135247" cy="400110"/>
            </a:xfrm>
            <a:prstGeom prst="rect">
              <a:avLst/>
            </a:prstGeom>
            <a:noFill/>
          </p:spPr>
          <p:txBody>
            <a:bodyPr wrap="none" rtlCol="0">
              <a:spAutoFit/>
            </a:bodyPr>
            <a:lstStyle/>
            <a:p>
              <a:pPr algn="r"/>
              <a:r>
                <a:rPr lang="en-US" sz="2000" b="1" dirty="0">
                  <a:solidFill>
                    <a:schemeClr val="tx2"/>
                  </a:solidFill>
                  <a:latin typeface="+mn-lt"/>
                </a:rPr>
                <a:t>beams:</a:t>
              </a:r>
              <a:endParaRPr lang="cs-CZ" sz="2000" b="1" dirty="0">
                <a:solidFill>
                  <a:schemeClr val="tx2"/>
                </a:solidFill>
                <a:latin typeface="+mn-lt"/>
              </a:endParaRPr>
            </a:p>
          </p:txBody>
        </p:sp>
        <p:sp>
          <p:nvSpPr>
            <p:cNvPr id="36" name="TextBox 19"/>
            <p:cNvSpPr txBox="1"/>
            <p:nvPr/>
          </p:nvSpPr>
          <p:spPr>
            <a:xfrm>
              <a:off x="3352056" y="4233862"/>
              <a:ext cx="571872" cy="923330"/>
            </a:xfrm>
            <a:prstGeom prst="rect">
              <a:avLst/>
            </a:prstGeom>
            <a:noFill/>
          </p:spPr>
          <p:txBody>
            <a:bodyPr wrap="square" rtlCol="0">
              <a:spAutoFit/>
            </a:bodyPr>
            <a:lstStyle/>
            <a:p>
              <a:r>
                <a:rPr lang="en-US" sz="5400" b="1" dirty="0">
                  <a:solidFill>
                    <a:srgbClr val="00B050"/>
                  </a:solidFill>
                  <a:effectLst>
                    <a:outerShdw blurRad="38100" dist="38100" dir="2700000" algn="tl">
                      <a:srgbClr val="000000">
                        <a:alpha val="43137"/>
                      </a:srgbClr>
                    </a:outerShdw>
                  </a:effectLst>
                  <a:latin typeface="+mn-lt"/>
                  <a:sym typeface="Wingdings"/>
                </a:rPr>
                <a:t></a:t>
              </a:r>
              <a:endParaRPr lang="en-US" sz="5400" b="1" dirty="0">
                <a:solidFill>
                  <a:srgbClr val="00B050"/>
                </a:solidFill>
                <a:effectLst>
                  <a:outerShdw blurRad="38100" dist="38100" dir="2700000" algn="tl">
                    <a:srgbClr val="000000">
                      <a:alpha val="43137"/>
                    </a:srgbClr>
                  </a:outerShdw>
                </a:effectLst>
                <a:latin typeface="+mn-lt"/>
              </a:endParaRPr>
            </a:p>
          </p:txBody>
        </p:sp>
        <p:sp>
          <p:nvSpPr>
            <p:cNvPr id="37" name="TextBox 19"/>
            <p:cNvSpPr txBox="1"/>
            <p:nvPr/>
          </p:nvSpPr>
          <p:spPr>
            <a:xfrm>
              <a:off x="6088360" y="4161854"/>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grpSp>
      <p:grpSp>
        <p:nvGrpSpPr>
          <p:cNvPr id="6" name="Skupina 5"/>
          <p:cNvGrpSpPr/>
          <p:nvPr/>
        </p:nvGrpSpPr>
        <p:grpSpPr>
          <a:xfrm>
            <a:off x="1498098" y="4221088"/>
            <a:ext cx="5104075" cy="954394"/>
            <a:chOff x="1498099" y="3239275"/>
            <a:chExt cx="5104075" cy="954394"/>
          </a:xfrm>
        </p:grpSpPr>
        <p:sp>
          <p:nvSpPr>
            <p:cNvPr id="11" name="TextovéPole 10"/>
            <p:cNvSpPr txBox="1"/>
            <p:nvPr/>
          </p:nvSpPr>
          <p:spPr>
            <a:xfrm>
              <a:off x="1498099" y="3505527"/>
              <a:ext cx="1112805" cy="400110"/>
            </a:xfrm>
            <a:prstGeom prst="rect">
              <a:avLst/>
            </a:prstGeom>
            <a:noFill/>
          </p:spPr>
          <p:txBody>
            <a:bodyPr wrap="none" rtlCol="0">
              <a:spAutoFit/>
            </a:bodyPr>
            <a:lstStyle/>
            <a:p>
              <a:pPr algn="r"/>
              <a:r>
                <a:rPr lang="en-US" sz="2000" b="1" dirty="0">
                  <a:solidFill>
                    <a:schemeClr val="tx2"/>
                  </a:solidFill>
                  <a:latin typeface="+mn-lt"/>
                </a:rPr>
                <a:t>points:</a:t>
              </a:r>
            </a:p>
          </p:txBody>
        </p:sp>
        <p:sp>
          <p:nvSpPr>
            <p:cNvPr id="35" name="TextBox 19"/>
            <p:cNvSpPr txBox="1"/>
            <p:nvPr/>
          </p:nvSpPr>
          <p:spPr>
            <a:xfrm>
              <a:off x="3305528" y="3239275"/>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sp>
          <p:nvSpPr>
            <p:cNvPr id="38" name="TextBox 19"/>
            <p:cNvSpPr txBox="1"/>
            <p:nvPr/>
          </p:nvSpPr>
          <p:spPr>
            <a:xfrm>
              <a:off x="6030302" y="3270339"/>
              <a:ext cx="571872" cy="923330"/>
            </a:xfrm>
            <a:prstGeom prst="rect">
              <a:avLst/>
            </a:prstGeom>
            <a:noFill/>
          </p:spPr>
          <p:txBody>
            <a:bodyPr wrap="square" rtlCol="0">
              <a:spAutoFit/>
            </a:bodyPr>
            <a:lstStyle/>
            <a:p>
              <a:r>
                <a:rPr lang="en-US" sz="5400" b="1" dirty="0">
                  <a:solidFill>
                    <a:srgbClr val="00B050"/>
                  </a:solidFill>
                  <a:effectLst>
                    <a:outerShdw blurRad="38100" dist="38100" dir="2700000" algn="tl">
                      <a:srgbClr val="000000">
                        <a:alpha val="43137"/>
                      </a:srgbClr>
                    </a:outerShdw>
                  </a:effectLst>
                  <a:latin typeface="+mn-lt"/>
                  <a:sym typeface="Wingdings"/>
                </a:rPr>
                <a:t></a:t>
              </a:r>
              <a:endParaRPr lang="en-US" sz="5400" b="1" dirty="0">
                <a:solidFill>
                  <a:srgbClr val="00B050"/>
                </a:solidFill>
                <a:effectLst>
                  <a:outerShdw blurRad="38100" dist="38100" dir="2700000" algn="tl">
                    <a:srgbClr val="000000">
                      <a:alpha val="43137"/>
                    </a:srgbClr>
                  </a:outerShdw>
                </a:effectLst>
                <a:latin typeface="+mn-lt"/>
              </a:endParaRPr>
            </a:p>
          </p:txBody>
        </p:sp>
      </p:grpSp>
      <p:sp>
        <p:nvSpPr>
          <p:cNvPr id="3" name="Zástupný symbol pro zápatí 2"/>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22</a:t>
            </a:fld>
            <a:endParaRPr lang="en-US" altLang="en-US">
              <a:solidFill>
                <a:prstClr val="black"/>
              </a:solidFill>
            </a:endParaRPr>
          </a:p>
        </p:txBody>
      </p:sp>
      <p:cxnSp>
        <p:nvCxnSpPr>
          <p:cNvPr id="8" name="Přímá spojnice 7"/>
          <p:cNvCxnSpPr/>
          <p:nvPr/>
        </p:nvCxnSpPr>
        <p:spPr>
          <a:xfrm>
            <a:off x="971601" y="4197502"/>
            <a:ext cx="7200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a:off x="971601" y="5157192"/>
            <a:ext cx="7200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971601" y="3237812"/>
            <a:ext cx="7200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25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en-US" b="0" dirty="0"/>
              <a:t>“How to combine?”</a:t>
            </a:r>
            <a:r>
              <a:rPr lang="en-US" dirty="0"/>
              <a:t/>
            </a:r>
            <a:br>
              <a:rPr lang="en-US" dirty="0"/>
            </a:br>
            <a:r>
              <a:rPr lang="en-US" dirty="0"/>
              <a:t/>
            </a:r>
            <a:br>
              <a:rPr lang="en-US" dirty="0"/>
            </a:br>
            <a:r>
              <a:rPr lang="en-US" dirty="0"/>
              <a:t>Extended MIS</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21231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Our MIS extension</a:t>
            </a:r>
          </a:p>
        </p:txBody>
      </p:sp>
      <p:sp>
        <p:nvSpPr>
          <p:cNvPr id="3" name="Zástupný symbol pro obsah 2"/>
          <p:cNvSpPr>
            <a:spLocks noGrp="1"/>
          </p:cNvSpPr>
          <p:nvPr>
            <p:ph idx="1"/>
          </p:nvPr>
        </p:nvSpPr>
        <p:spPr>
          <a:xfrm>
            <a:off x="457200" y="1600200"/>
            <a:ext cx="8363272" cy="4637112"/>
          </a:xfrm>
        </p:spPr>
        <p:txBody>
          <a:bodyPr>
            <a:normAutofit/>
          </a:bodyPr>
          <a:lstStyle/>
          <a:p>
            <a:endParaRPr lang="en-US" dirty="0"/>
          </a:p>
          <a:p>
            <a:r>
              <a:rPr lang="en-US" dirty="0"/>
              <a:t>Extended MIS – accommodate all the different estimators</a:t>
            </a:r>
          </a:p>
          <a:p>
            <a:endParaRPr lang="en-US" dirty="0"/>
          </a:p>
          <a:p>
            <a:r>
              <a:rPr lang="en-US" dirty="0"/>
              <a:t>Compatible with RR interpretation of density estimation kernels (like VCM </a:t>
            </a:r>
            <a:r>
              <a:rPr lang="en-US" dirty="0">
                <a:solidFill>
                  <a:srgbClr val="0070C0"/>
                </a:solidFill>
              </a:rPr>
              <a:t>[</a:t>
            </a:r>
            <a:r>
              <a:rPr lang="en-US" dirty="0" err="1">
                <a:solidFill>
                  <a:srgbClr val="0070C0"/>
                </a:solidFill>
              </a:rPr>
              <a:t>Georgiev</a:t>
            </a:r>
            <a:r>
              <a:rPr lang="en-US" dirty="0">
                <a:solidFill>
                  <a:srgbClr val="0070C0"/>
                </a:solidFill>
              </a:rPr>
              <a:t> et al. ‘12]</a:t>
            </a:r>
            <a:r>
              <a:rPr lang="en-US" dirty="0">
                <a:solidFill>
                  <a:schemeClr val="tx1"/>
                </a:solidFill>
              </a:rPr>
              <a:t>)</a:t>
            </a:r>
          </a:p>
          <a:p>
            <a:endParaRPr lang="en-US" dirty="0"/>
          </a:p>
          <a:p>
            <a:r>
              <a:rPr lang="en-US" dirty="0"/>
              <a:t>Alternative view: extended path space </a:t>
            </a:r>
            <a:r>
              <a:rPr lang="en-US" dirty="0">
                <a:solidFill>
                  <a:srgbClr val="0070C0"/>
                </a:solidFill>
              </a:rPr>
              <a:t>[Hachisuka et al. ’12, Hachisuka et al. ’17]</a:t>
            </a:r>
            <a:endParaRPr lang="en-US" dirty="0"/>
          </a:p>
        </p:txBody>
      </p:sp>
      <p:sp>
        <p:nvSpPr>
          <p:cNvPr id="4" name="Zástupný symbol pro zápatí 3"/>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24</a:t>
            </a:fld>
            <a:endParaRPr lang="en-US" altLang="en-US">
              <a:solidFill>
                <a:prstClr val="black"/>
              </a:solidFill>
            </a:endParaRPr>
          </a:p>
        </p:txBody>
      </p:sp>
    </p:spTree>
    <p:extLst>
      <p:ext uri="{BB962C8B-B14F-4D97-AF65-F5344CB8AC3E}">
        <p14:creationId xmlns:p14="http://schemas.microsoft.com/office/powerpoint/2010/main" val="93639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en-US" b="0" dirty="0"/>
              <a:t>“How to implement IT?”</a:t>
            </a:r>
            <a:r>
              <a:rPr lang="en-US" dirty="0"/>
              <a:t/>
            </a:r>
            <a:br>
              <a:rPr lang="en-US" dirty="0"/>
            </a:br>
            <a:r>
              <a:rPr lang="en-US" dirty="0"/>
              <a:t/>
            </a:r>
            <a:br>
              <a:rPr lang="en-US" dirty="0"/>
            </a:br>
            <a:r>
              <a:rPr lang="en-US" dirty="0"/>
              <a:t>The Combined algorithm</a:t>
            </a:r>
            <a:endParaRPr lang="cs-CZ" dirty="0"/>
          </a:p>
        </p:txBody>
      </p:sp>
    </p:spTree>
    <p:extLst>
      <p:ext uri="{BB962C8B-B14F-4D97-AF65-F5344CB8AC3E}">
        <p14:creationId xmlns:p14="http://schemas.microsoft.com/office/powerpoint/2010/main" val="70332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Nadpis 1"/>
          <p:cNvSpPr>
            <a:spLocks noGrp="1"/>
          </p:cNvSpPr>
          <p:nvPr>
            <p:ph type="title"/>
          </p:nvPr>
        </p:nvSpPr>
        <p:spPr>
          <a:xfrm>
            <a:off x="457200" y="277815"/>
            <a:ext cx="8229600" cy="1139825"/>
          </a:xfrm>
        </p:spPr>
        <p:txBody>
          <a:bodyPr/>
          <a:lstStyle/>
          <a:p>
            <a:r>
              <a:rPr lang="en-US" dirty="0"/>
              <a:t>Estimator choice</a:t>
            </a:r>
            <a:endParaRPr lang="cs-CZ" dirty="0"/>
          </a:p>
        </p:txBody>
      </p:sp>
      <p:grpSp>
        <p:nvGrpSpPr>
          <p:cNvPr id="9" name="Skupina 8"/>
          <p:cNvGrpSpPr/>
          <p:nvPr/>
        </p:nvGrpSpPr>
        <p:grpSpPr>
          <a:xfrm>
            <a:off x="1187984" y="1286100"/>
            <a:ext cx="3240000" cy="2483815"/>
            <a:chOff x="1187984" y="1286098"/>
            <a:chExt cx="3240000" cy="2483815"/>
          </a:xfrm>
        </p:grpSpPr>
        <p:sp>
          <p:nvSpPr>
            <p:cNvPr id="125" name="Volný tvar 124"/>
            <p:cNvSpPr/>
            <p:nvPr/>
          </p:nvSpPr>
          <p:spPr>
            <a:xfrm>
              <a:off x="1843254" y="1379773"/>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126" name="Skupina 125"/>
            <p:cNvGrpSpPr/>
            <p:nvPr/>
          </p:nvGrpSpPr>
          <p:grpSpPr>
            <a:xfrm>
              <a:off x="2660469" y="1411875"/>
              <a:ext cx="555273" cy="562318"/>
              <a:chOff x="3228975" y="1876926"/>
              <a:chExt cx="555273" cy="562318"/>
            </a:xfrm>
          </p:grpSpPr>
          <p:sp>
            <p:nvSpPr>
              <p:cNvPr id="128" name="Ovál 127"/>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9" name="Přímá spojnice 128"/>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Přímá spojnice 129"/>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Přímá spojnice 130"/>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Přímá spojnice 131"/>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Přímá spojnice 132"/>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Přímá spojnice 133"/>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Přímá spojnice 134"/>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Přímá spojnice 135"/>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Přímá spojnice 136"/>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Přímá spojnice 137"/>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Přímá spojnice 138"/>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Přímá spojnice 139"/>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Přímá spojnice 140"/>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Přímá spojnice 141"/>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Přímá spojnice 142"/>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Přímá spojnice 143"/>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Skupina 121"/>
            <p:cNvGrpSpPr/>
            <p:nvPr/>
          </p:nvGrpSpPr>
          <p:grpSpPr>
            <a:xfrm>
              <a:off x="2268104" y="1769354"/>
              <a:ext cx="1200276" cy="1386091"/>
              <a:chOff x="6282578" y="2234405"/>
              <a:chExt cx="1200276" cy="1386091"/>
            </a:xfrm>
          </p:grpSpPr>
          <p:sp>
            <p:nvSpPr>
              <p:cNvPr id="121" name="Ovál 120"/>
              <p:cNvSpPr/>
              <p:nvPr/>
            </p:nvSpPr>
            <p:spPr>
              <a:xfrm>
                <a:off x="7409686" y="2585659"/>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 name="Ovál 145"/>
              <p:cNvSpPr/>
              <p:nvPr/>
            </p:nvSpPr>
            <p:spPr>
              <a:xfrm>
                <a:off x="6520550" y="22344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 name="Ovál 146"/>
              <p:cNvSpPr/>
              <p:nvPr/>
            </p:nvSpPr>
            <p:spPr>
              <a:xfrm>
                <a:off x="6890548" y="3020040"/>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 name="Ovál 147"/>
              <p:cNvSpPr/>
              <p:nvPr/>
            </p:nvSpPr>
            <p:spPr>
              <a:xfrm>
                <a:off x="6282578" y="33338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 name="Ovál 148"/>
              <p:cNvSpPr/>
              <p:nvPr/>
            </p:nvSpPr>
            <p:spPr>
              <a:xfrm>
                <a:off x="7302925" y="3547328"/>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157" name="Přímá spojnice 156"/>
            <p:cNvCxnSpPr/>
            <p:nvPr/>
          </p:nvCxnSpPr>
          <p:spPr>
            <a:xfrm>
              <a:off x="3052159" y="1928292"/>
              <a:ext cx="373711" cy="23058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59" name="Přímá spojnice 158"/>
            <p:cNvCxnSpPr/>
            <p:nvPr/>
          </p:nvCxnSpPr>
          <p:spPr>
            <a:xfrm flipV="1">
              <a:off x="3318528" y="2158879"/>
              <a:ext cx="107342" cy="96608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1" name="Přímá spojnice 160"/>
            <p:cNvCxnSpPr/>
            <p:nvPr/>
          </p:nvCxnSpPr>
          <p:spPr>
            <a:xfrm flipH="1" flipV="1">
              <a:off x="2292809" y="2906302"/>
              <a:ext cx="1025719" cy="218661"/>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3" name="Přímá spojnice 162"/>
            <p:cNvCxnSpPr/>
            <p:nvPr/>
          </p:nvCxnSpPr>
          <p:spPr>
            <a:xfrm flipV="1">
              <a:off x="2292809" y="2592226"/>
              <a:ext cx="612251" cy="314076"/>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5" name="Přímá spojnice 164"/>
            <p:cNvCxnSpPr/>
            <p:nvPr/>
          </p:nvCxnSpPr>
          <p:spPr>
            <a:xfrm flipH="1" flipV="1">
              <a:off x="2535324" y="1801071"/>
              <a:ext cx="369736" cy="7911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7" name="Přímá spojnice 166"/>
            <p:cNvCxnSpPr/>
            <p:nvPr/>
          </p:nvCxnSpPr>
          <p:spPr>
            <a:xfrm flipH="1">
              <a:off x="1764048" y="1801071"/>
              <a:ext cx="771276" cy="139950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cxnSp>
          <p:nvCxnSpPr>
            <p:cNvPr id="174" name="Přímá spojnice 173"/>
            <p:cNvCxnSpPr/>
            <p:nvPr/>
          </p:nvCxnSpPr>
          <p:spPr>
            <a:xfrm>
              <a:off x="1698924" y="1722726"/>
              <a:ext cx="2163385" cy="1648761"/>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63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1371795" y="1447093"/>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56362" name="Skupina 356361"/>
            <p:cNvGrpSpPr/>
            <p:nvPr/>
          </p:nvGrpSpPr>
          <p:grpSpPr>
            <a:xfrm>
              <a:off x="2791276" y="2514247"/>
              <a:ext cx="361944" cy="361944"/>
              <a:chOff x="2914345" y="3109650"/>
              <a:chExt cx="361944" cy="361944"/>
            </a:xfrm>
          </p:grpSpPr>
          <p:sp>
            <p:nvSpPr>
              <p:cNvPr id="191" name="Oval 11"/>
              <p:cNvSpPr/>
              <p:nvPr/>
            </p:nvSpPr>
            <p:spPr>
              <a:xfrm>
                <a:off x="3062766" y="3258071"/>
                <a:ext cx="65103" cy="65102"/>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
            <p:nvSpPr>
              <p:cNvPr id="356353" name="Ovál 356352"/>
              <p:cNvSpPr/>
              <p:nvPr/>
            </p:nvSpPr>
            <p:spPr>
              <a:xfrm>
                <a:off x="2914345" y="3109650"/>
                <a:ext cx="361944" cy="361944"/>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56367" name="Skupina 356366"/>
            <p:cNvGrpSpPr/>
            <p:nvPr/>
          </p:nvGrpSpPr>
          <p:grpSpPr>
            <a:xfrm>
              <a:off x="1187984" y="1286098"/>
              <a:ext cx="3240000" cy="2483815"/>
              <a:chOff x="1540048" y="1286098"/>
              <a:chExt cx="3240000" cy="2483815"/>
            </a:xfrm>
          </p:grpSpPr>
          <p:sp>
            <p:nvSpPr>
              <p:cNvPr id="356366" name="Obdélník 356365"/>
              <p:cNvSpPr/>
              <p:nvPr/>
            </p:nvSpPr>
            <p:spPr>
              <a:xfrm>
                <a:off x="1540048" y="1286098"/>
                <a:ext cx="3240000" cy="2483815"/>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6365" name="TextovéPole 356364"/>
              <p:cNvSpPr txBox="1"/>
              <p:nvPr/>
            </p:nvSpPr>
            <p:spPr>
              <a:xfrm>
                <a:off x="2283354" y="3339026"/>
                <a:ext cx="1856598" cy="430887"/>
              </a:xfrm>
              <a:prstGeom prst="rect">
                <a:avLst/>
              </a:prstGeom>
              <a:noFill/>
            </p:spPr>
            <p:txBody>
              <a:bodyPr wrap="none" rtlCol="0">
                <a:spAutoFit/>
              </a:bodyPr>
              <a:lstStyle/>
              <a:p>
                <a:r>
                  <a:rPr lang="en-US" sz="2200" b="1" u="sng" dirty="0">
                    <a:solidFill>
                      <a:srgbClr val="009A46"/>
                    </a:solidFill>
                    <a:latin typeface="+mn-lt"/>
                  </a:rPr>
                  <a:t>P</a:t>
                </a:r>
                <a:r>
                  <a:rPr lang="en-US" sz="2200" b="1" dirty="0">
                    <a:solidFill>
                      <a:srgbClr val="009A46"/>
                    </a:solidFill>
                    <a:latin typeface="+mn-lt"/>
                  </a:rPr>
                  <a:t>oint</a:t>
                </a:r>
                <a:r>
                  <a:rPr lang="en-US" sz="2200" b="1" dirty="0">
                    <a:solidFill>
                      <a:schemeClr val="tx2"/>
                    </a:solidFill>
                    <a:latin typeface="+mn-lt"/>
                  </a:rPr>
                  <a:t>-</a:t>
                </a:r>
                <a:r>
                  <a:rPr lang="en-US" sz="2200" b="1" u="sng" dirty="0">
                    <a:solidFill>
                      <a:srgbClr val="C00000"/>
                    </a:solidFill>
                    <a:latin typeface="+mn-lt"/>
                  </a:rPr>
                  <a:t>P</a:t>
                </a:r>
                <a:r>
                  <a:rPr lang="en-US" sz="2200" b="1" dirty="0">
                    <a:solidFill>
                      <a:srgbClr val="C00000"/>
                    </a:solidFill>
                    <a:latin typeface="+mn-lt"/>
                  </a:rPr>
                  <a:t>oint</a:t>
                </a:r>
                <a:endParaRPr lang="cs-CZ" sz="2200" b="1" dirty="0">
                  <a:solidFill>
                    <a:srgbClr val="C00000"/>
                  </a:solidFill>
                  <a:latin typeface="+mn-lt"/>
                </a:endParaRPr>
              </a:p>
            </p:txBody>
          </p:sp>
        </p:grpSp>
        <p:pic>
          <p:nvPicPr>
            <p:cNvPr id="1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3703334" y="3432994"/>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2" name="Skupina 151"/>
            <p:cNvGrpSpPr/>
            <p:nvPr/>
          </p:nvGrpSpPr>
          <p:grpSpPr>
            <a:xfrm>
              <a:off x="1757409" y="3440479"/>
              <a:ext cx="242197" cy="245270"/>
              <a:chOff x="3228975" y="1876926"/>
              <a:chExt cx="555273" cy="562318"/>
            </a:xfrm>
          </p:grpSpPr>
          <p:sp>
            <p:nvSpPr>
              <p:cNvPr id="153" name="Ovál 152"/>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4" name="Přímá spojnice 153"/>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Přímá spojnice 154"/>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Přímá spojnice 155"/>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Přímá spojnice 157"/>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Přímá spojnice 159"/>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Přímá spojnice 161"/>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Přímá spojnice 163"/>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Přímá spojnice 165"/>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Přímá spojnice 167"/>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Přímá spojnice 168"/>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Přímá spojnice 169"/>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Přímá spojnice 170"/>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Přímá spojnice 172"/>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Přímá spojnice 175"/>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Přímá spojnice 176"/>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Přímá spojnice 177"/>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 name="Skupina 9"/>
          <p:cNvGrpSpPr/>
          <p:nvPr/>
        </p:nvGrpSpPr>
        <p:grpSpPr>
          <a:xfrm>
            <a:off x="1187984" y="3897515"/>
            <a:ext cx="3240000" cy="2483815"/>
            <a:chOff x="1187984" y="3897513"/>
            <a:chExt cx="3240000" cy="2483815"/>
          </a:xfrm>
        </p:grpSpPr>
        <p:grpSp>
          <p:nvGrpSpPr>
            <p:cNvPr id="5" name="Skupina 4"/>
            <p:cNvGrpSpPr/>
            <p:nvPr/>
          </p:nvGrpSpPr>
          <p:grpSpPr>
            <a:xfrm>
              <a:off x="1187984" y="3897513"/>
              <a:ext cx="3240000" cy="2483815"/>
              <a:chOff x="1187984" y="3897513"/>
              <a:chExt cx="3240000" cy="2483815"/>
            </a:xfrm>
          </p:grpSpPr>
          <p:grpSp>
            <p:nvGrpSpPr>
              <p:cNvPr id="356360" name="Skupina 356359"/>
              <p:cNvGrpSpPr/>
              <p:nvPr/>
            </p:nvGrpSpPr>
            <p:grpSpPr>
              <a:xfrm>
                <a:off x="1395096" y="3957566"/>
                <a:ext cx="2662322" cy="1991714"/>
                <a:chOff x="1697999" y="1723510"/>
                <a:chExt cx="2662322" cy="1991714"/>
              </a:xfrm>
            </p:grpSpPr>
            <p:sp>
              <p:nvSpPr>
                <p:cNvPr id="241" name="Volný tvar 240"/>
                <p:cNvSpPr/>
                <p:nvPr/>
              </p:nvSpPr>
              <p:spPr>
                <a:xfrm>
                  <a:off x="2128073" y="1723510"/>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242" name="Skupina 241"/>
                <p:cNvGrpSpPr/>
                <p:nvPr/>
              </p:nvGrpSpPr>
              <p:grpSpPr>
                <a:xfrm>
                  <a:off x="2945288" y="1755612"/>
                  <a:ext cx="555273" cy="562318"/>
                  <a:chOff x="3228975" y="1876926"/>
                  <a:chExt cx="555273" cy="562318"/>
                </a:xfrm>
              </p:grpSpPr>
              <p:sp>
                <p:nvSpPr>
                  <p:cNvPr id="243" name="Ovál 242"/>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44" name="Přímá spojnice 243"/>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Přímá spojnice 244"/>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Přímá spojnice 245"/>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Přímá spojnice 246"/>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Přímá spojnice 247"/>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Přímá spojnice 248"/>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Přímá spojnice 249"/>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Přímá spojnice 250"/>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Přímá spojnice 251"/>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Přímá spojnice 252"/>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Přímá spojnice 253"/>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Přímá spojnice 254"/>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Přímá spojnice 255"/>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Přímá spojnice 256"/>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Přímá spojnice 257"/>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Přímá spojnice 258"/>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0" name="Skupina 259"/>
                <p:cNvGrpSpPr/>
                <p:nvPr/>
              </p:nvGrpSpPr>
              <p:grpSpPr>
                <a:xfrm>
                  <a:off x="2552923" y="2113091"/>
                  <a:ext cx="1200276" cy="1386091"/>
                  <a:chOff x="6282578" y="2234405"/>
                  <a:chExt cx="1200276" cy="1386091"/>
                </a:xfrm>
              </p:grpSpPr>
              <p:sp>
                <p:nvSpPr>
                  <p:cNvPr id="261" name="Ovál 260"/>
                  <p:cNvSpPr/>
                  <p:nvPr/>
                </p:nvSpPr>
                <p:spPr>
                  <a:xfrm>
                    <a:off x="7409686" y="2585659"/>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2" name="Ovál 261"/>
                  <p:cNvSpPr/>
                  <p:nvPr/>
                </p:nvSpPr>
                <p:spPr>
                  <a:xfrm>
                    <a:off x="6520550" y="22344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3" name="Ovál 262"/>
                  <p:cNvSpPr/>
                  <p:nvPr/>
                </p:nvSpPr>
                <p:spPr>
                  <a:xfrm>
                    <a:off x="6890548" y="3020040"/>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4" name="Ovál 263"/>
                  <p:cNvSpPr/>
                  <p:nvPr/>
                </p:nvSpPr>
                <p:spPr>
                  <a:xfrm>
                    <a:off x="6282578" y="33338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5" name="Ovál 264"/>
                  <p:cNvSpPr/>
                  <p:nvPr/>
                </p:nvSpPr>
                <p:spPr>
                  <a:xfrm>
                    <a:off x="7302925" y="3547328"/>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272" name="Přímá spojnice 271"/>
                <p:cNvCxnSpPr/>
                <p:nvPr/>
              </p:nvCxnSpPr>
              <p:spPr>
                <a:xfrm>
                  <a:off x="1983743" y="2066463"/>
                  <a:ext cx="2163385" cy="1648761"/>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7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1656614" y="1790830"/>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 name="Obdélník 275"/>
                <p:cNvSpPr/>
                <p:nvPr/>
              </p:nvSpPr>
              <p:spPr>
                <a:xfrm rot="18451018">
                  <a:off x="2796490" y="1794732"/>
                  <a:ext cx="373502" cy="2051119"/>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56368" name="Skupina 356367"/>
              <p:cNvGrpSpPr/>
              <p:nvPr/>
            </p:nvGrpSpPr>
            <p:grpSpPr>
              <a:xfrm>
                <a:off x="1187984" y="3897513"/>
                <a:ext cx="3240000" cy="2483815"/>
                <a:chOff x="1555279" y="3897513"/>
                <a:chExt cx="3240000" cy="2483815"/>
              </a:xfrm>
            </p:grpSpPr>
            <p:sp>
              <p:nvSpPr>
                <p:cNvPr id="318" name="TextovéPole 317"/>
                <p:cNvSpPr txBox="1"/>
                <p:nvPr/>
              </p:nvSpPr>
              <p:spPr>
                <a:xfrm>
                  <a:off x="2267744" y="5950441"/>
                  <a:ext cx="1904689" cy="430887"/>
                </a:xfrm>
                <a:prstGeom prst="rect">
                  <a:avLst/>
                </a:prstGeom>
                <a:noFill/>
              </p:spPr>
              <p:txBody>
                <a:bodyPr wrap="none" rtlCol="0">
                  <a:spAutoFit/>
                </a:bodyPr>
                <a:lstStyle/>
                <a:p>
                  <a:r>
                    <a:rPr lang="en-US" sz="2200" b="1" u="sng" dirty="0">
                      <a:solidFill>
                        <a:srgbClr val="009A46"/>
                      </a:solidFill>
                      <a:latin typeface="+mn-lt"/>
                    </a:rPr>
                    <a:t>P</a:t>
                  </a:r>
                  <a:r>
                    <a:rPr lang="en-US" sz="2200" b="1" dirty="0">
                      <a:solidFill>
                        <a:srgbClr val="009A46"/>
                      </a:solidFill>
                      <a:latin typeface="+mn-lt"/>
                    </a:rPr>
                    <a:t>oint</a:t>
                  </a:r>
                  <a:r>
                    <a:rPr lang="en-US" sz="2200" b="1" dirty="0">
                      <a:solidFill>
                        <a:schemeClr val="tx2"/>
                      </a:solidFill>
                      <a:latin typeface="+mn-lt"/>
                    </a:rPr>
                    <a:t>-</a:t>
                  </a:r>
                  <a:r>
                    <a:rPr lang="en-US" sz="2200" b="1" u="sng" dirty="0">
                      <a:solidFill>
                        <a:srgbClr val="C00000"/>
                      </a:solidFill>
                      <a:latin typeface="+mn-lt"/>
                    </a:rPr>
                    <a:t>B</a:t>
                  </a:r>
                  <a:r>
                    <a:rPr lang="en-US" sz="2200" b="1" dirty="0">
                      <a:solidFill>
                        <a:srgbClr val="C00000"/>
                      </a:solidFill>
                      <a:latin typeface="+mn-lt"/>
                    </a:rPr>
                    <a:t>eam</a:t>
                  </a:r>
                  <a:endParaRPr lang="cs-CZ" sz="2200" b="1" dirty="0">
                    <a:solidFill>
                      <a:srgbClr val="C00000"/>
                    </a:solidFill>
                    <a:latin typeface="+mn-lt"/>
                  </a:endParaRPr>
                </a:p>
              </p:txBody>
            </p:sp>
            <p:sp>
              <p:nvSpPr>
                <p:cNvPr id="320" name="Obdélník 319"/>
                <p:cNvSpPr/>
                <p:nvPr/>
              </p:nvSpPr>
              <p:spPr>
                <a:xfrm>
                  <a:off x="1555279" y="3897513"/>
                  <a:ext cx="3240000" cy="2483815"/>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pic>
          <p:nvPicPr>
            <p:cNvPr id="17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3709613" y="6052639"/>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0" name="Skupina 179"/>
            <p:cNvGrpSpPr/>
            <p:nvPr/>
          </p:nvGrpSpPr>
          <p:grpSpPr>
            <a:xfrm>
              <a:off x="1752640" y="6060124"/>
              <a:ext cx="242197" cy="245270"/>
              <a:chOff x="3228975" y="1876926"/>
              <a:chExt cx="555273" cy="562318"/>
            </a:xfrm>
          </p:grpSpPr>
          <p:sp>
            <p:nvSpPr>
              <p:cNvPr id="181" name="Ovál 180"/>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2" name="Přímá spojnice 181"/>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Přímá spojnice 182"/>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Přímá spojnice 183"/>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Přímá spojnice 184"/>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Přímá spojnice 185"/>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Přímá spojnice 186"/>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Přímá spojnice 187"/>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Přímá spojnice 188"/>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Přímá spojnice 189"/>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Přímá spojnice 191"/>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Přímá spojnice 192"/>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Přímá spojnice 193"/>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Přímá spojnice 194"/>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Přímá spojnice 195"/>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Přímá spojnice 196"/>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Přímá spojnice 197"/>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Skupina 10"/>
          <p:cNvGrpSpPr/>
          <p:nvPr/>
        </p:nvGrpSpPr>
        <p:grpSpPr>
          <a:xfrm>
            <a:off x="4860392" y="3897515"/>
            <a:ext cx="3240000" cy="2483815"/>
            <a:chOff x="4860392" y="3897513"/>
            <a:chExt cx="3240000" cy="2483815"/>
          </a:xfrm>
        </p:grpSpPr>
        <p:grpSp>
          <p:nvGrpSpPr>
            <p:cNvPr id="4" name="Skupina 3"/>
            <p:cNvGrpSpPr/>
            <p:nvPr/>
          </p:nvGrpSpPr>
          <p:grpSpPr>
            <a:xfrm>
              <a:off x="4860392" y="3897513"/>
              <a:ext cx="3240000" cy="2483815"/>
              <a:chOff x="4860392" y="3897513"/>
              <a:chExt cx="3240000" cy="2483815"/>
            </a:xfrm>
          </p:grpSpPr>
          <p:grpSp>
            <p:nvGrpSpPr>
              <p:cNvPr id="356364" name="Skupina 356363"/>
              <p:cNvGrpSpPr/>
              <p:nvPr/>
            </p:nvGrpSpPr>
            <p:grpSpPr>
              <a:xfrm>
                <a:off x="5081189" y="3957566"/>
                <a:ext cx="2662001" cy="1991714"/>
                <a:chOff x="5440869" y="4079810"/>
                <a:chExt cx="2662001" cy="1991714"/>
              </a:xfrm>
            </p:grpSpPr>
            <p:grpSp>
              <p:nvGrpSpPr>
                <p:cNvPr id="356363" name="Skupina 356362"/>
                <p:cNvGrpSpPr/>
                <p:nvPr/>
              </p:nvGrpSpPr>
              <p:grpSpPr>
                <a:xfrm>
                  <a:off x="5440869" y="4079810"/>
                  <a:ext cx="2662001" cy="1991714"/>
                  <a:chOff x="5597989" y="1911340"/>
                  <a:chExt cx="2662001" cy="1991714"/>
                </a:xfrm>
              </p:grpSpPr>
              <p:grpSp>
                <p:nvGrpSpPr>
                  <p:cNvPr id="285" name="Skupina 284"/>
                  <p:cNvGrpSpPr/>
                  <p:nvPr/>
                </p:nvGrpSpPr>
                <p:grpSpPr>
                  <a:xfrm>
                    <a:off x="5921774" y="1911340"/>
                    <a:ext cx="2338216" cy="1991714"/>
                    <a:chOff x="5769374" y="1844824"/>
                    <a:chExt cx="2338216" cy="1991714"/>
                  </a:xfrm>
                </p:grpSpPr>
                <p:grpSp>
                  <p:nvGrpSpPr>
                    <p:cNvPr id="286" name="Skupina 285"/>
                    <p:cNvGrpSpPr/>
                    <p:nvPr/>
                  </p:nvGrpSpPr>
                  <p:grpSpPr>
                    <a:xfrm>
                      <a:off x="5875342" y="1844824"/>
                      <a:ext cx="2232248" cy="1991714"/>
                      <a:chOff x="2202934" y="1844824"/>
                      <a:chExt cx="2232248" cy="1991714"/>
                    </a:xfrm>
                  </p:grpSpPr>
                  <p:sp>
                    <p:nvSpPr>
                      <p:cNvPr id="288" name="Volný tvar 287"/>
                      <p:cNvSpPr/>
                      <p:nvPr/>
                    </p:nvSpPr>
                    <p:spPr>
                      <a:xfrm>
                        <a:off x="2202934" y="1844824"/>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289" name="Skupina 288"/>
                      <p:cNvGrpSpPr/>
                      <p:nvPr/>
                    </p:nvGrpSpPr>
                    <p:grpSpPr>
                      <a:xfrm>
                        <a:off x="3020149" y="1876926"/>
                        <a:ext cx="555273" cy="562318"/>
                        <a:chOff x="3228975" y="1876926"/>
                        <a:chExt cx="555273" cy="562318"/>
                      </a:xfrm>
                    </p:grpSpPr>
                    <p:sp>
                      <p:nvSpPr>
                        <p:cNvPr id="291" name="Ovál 290"/>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92" name="Přímá spojnice 291"/>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Přímá spojnice 292"/>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Přímá spojnice 293"/>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Přímá spojnice 294"/>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Přímá spojnice 295"/>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Přímá spojnice 296"/>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Přímá spojnice 297"/>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Přímá spojnice 298"/>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Přímá spojnice 299"/>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Přímá spojnice 300"/>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Přímá spojnice 301"/>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Přímá spojnice 302"/>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Přímá spojnice 303"/>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Přímá spojnice 304"/>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Přímá spojnice 305"/>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Přímá spojnice 306"/>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0" name="Volný tvar 289"/>
                      <p:cNvSpPr/>
                      <p:nvPr/>
                    </p:nvSpPr>
                    <p:spPr>
                      <a:xfrm>
                        <a:off x="2254355" y="2266122"/>
                        <a:ext cx="1524398" cy="1323892"/>
                      </a:xfrm>
                      <a:custGeom>
                        <a:avLst/>
                        <a:gdLst>
                          <a:gd name="connsiteX0" fmla="*/ 1288111 w 1661822"/>
                          <a:gd name="connsiteY0" fmla="*/ 127221 h 1391478"/>
                          <a:gd name="connsiteX1" fmla="*/ 1661822 w 1661822"/>
                          <a:gd name="connsiteY1" fmla="*/ 357808 h 1391478"/>
                          <a:gd name="connsiteX2" fmla="*/ 1554480 w 1661822"/>
                          <a:gd name="connsiteY2" fmla="*/ 1323892 h 1391478"/>
                          <a:gd name="connsiteX3" fmla="*/ 528761 w 1661822"/>
                          <a:gd name="connsiteY3" fmla="*/ 1105231 h 1391478"/>
                          <a:gd name="connsiteX4" fmla="*/ 1141012 w 1661822"/>
                          <a:gd name="connsiteY4" fmla="*/ 791155 h 1391478"/>
                          <a:gd name="connsiteX5" fmla="*/ 771276 w 1661822"/>
                          <a:gd name="connsiteY5" fmla="*/ 0 h 1391478"/>
                          <a:gd name="connsiteX6" fmla="*/ 0 w 1661822"/>
                          <a:gd name="connsiteY6" fmla="*/ 1391478 h 1391478"/>
                          <a:gd name="connsiteX0" fmla="*/ 1150687 w 1524398"/>
                          <a:gd name="connsiteY0" fmla="*/ 127221 h 1323892"/>
                          <a:gd name="connsiteX1" fmla="*/ 1524398 w 1524398"/>
                          <a:gd name="connsiteY1" fmla="*/ 357808 h 1323892"/>
                          <a:gd name="connsiteX2" fmla="*/ 1417056 w 1524398"/>
                          <a:gd name="connsiteY2" fmla="*/ 1323892 h 1323892"/>
                          <a:gd name="connsiteX3" fmla="*/ 391337 w 1524398"/>
                          <a:gd name="connsiteY3" fmla="*/ 1105231 h 1323892"/>
                          <a:gd name="connsiteX4" fmla="*/ 1003588 w 1524398"/>
                          <a:gd name="connsiteY4" fmla="*/ 791155 h 1323892"/>
                          <a:gd name="connsiteX5" fmla="*/ 633852 w 1524398"/>
                          <a:gd name="connsiteY5" fmla="*/ 0 h 1323892"/>
                          <a:gd name="connsiteX6" fmla="*/ 0 w 1524398"/>
                          <a:gd name="connsiteY6" fmla="*/ 1137771 h 132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398" h="1323892">
                            <a:moveTo>
                              <a:pt x="1150687" y="127221"/>
                            </a:moveTo>
                            <a:lnTo>
                              <a:pt x="1524398" y="357808"/>
                            </a:lnTo>
                            <a:lnTo>
                              <a:pt x="1417056" y="1323892"/>
                            </a:lnTo>
                            <a:lnTo>
                              <a:pt x="391337" y="1105231"/>
                            </a:lnTo>
                            <a:lnTo>
                              <a:pt x="1003588" y="791155"/>
                            </a:lnTo>
                            <a:lnTo>
                              <a:pt x="633852" y="0"/>
                            </a:lnTo>
                            <a:lnTo>
                              <a:pt x="0" y="1137771"/>
                            </a:lnTo>
                          </a:path>
                        </a:pathLst>
                      </a:custGeom>
                      <a:noFill/>
                      <a:ln w="38100">
                        <a:solidFill>
                          <a:srgbClr val="009A4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9A46"/>
                          </a:solidFill>
                        </a:endParaRPr>
                      </a:p>
                    </p:txBody>
                  </p:sp>
                </p:grpSp>
                <p:cxnSp>
                  <p:nvCxnSpPr>
                    <p:cNvPr id="287" name="Přímá spojnice 286"/>
                    <p:cNvCxnSpPr/>
                    <p:nvPr/>
                  </p:nvCxnSpPr>
                  <p:spPr>
                    <a:xfrm flipH="1">
                      <a:off x="5769374" y="2276872"/>
                      <a:ext cx="771276" cy="139950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08" name="Skupina 307"/>
                  <p:cNvGrpSpPr/>
                  <p:nvPr/>
                </p:nvGrpSpPr>
                <p:grpSpPr>
                  <a:xfrm>
                    <a:off x="5597989" y="1937275"/>
                    <a:ext cx="2449129" cy="1965779"/>
                    <a:chOff x="1772860" y="1784875"/>
                    <a:chExt cx="2449129" cy="1965779"/>
                  </a:xfrm>
                </p:grpSpPr>
                <p:cxnSp>
                  <p:nvCxnSpPr>
                    <p:cNvPr id="309" name="Přímá spojnice 308"/>
                    <p:cNvCxnSpPr/>
                    <p:nvPr/>
                  </p:nvCxnSpPr>
                  <p:spPr>
                    <a:xfrm>
                      <a:off x="2058604" y="2101893"/>
                      <a:ext cx="2163385" cy="1648761"/>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1731475" y="1826260"/>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314" name="Obdélník 313"/>
                <p:cNvSpPr/>
                <p:nvPr/>
              </p:nvSpPr>
              <p:spPr>
                <a:xfrm rot="18451018">
                  <a:off x="6536384" y="4163753"/>
                  <a:ext cx="373502" cy="2051119"/>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25" name="Skupina 324"/>
              <p:cNvGrpSpPr/>
              <p:nvPr/>
            </p:nvGrpSpPr>
            <p:grpSpPr>
              <a:xfrm>
                <a:off x="4860392" y="3897513"/>
                <a:ext cx="3240000" cy="2483815"/>
                <a:chOff x="1562895" y="3897513"/>
                <a:chExt cx="3240000" cy="2483815"/>
              </a:xfrm>
            </p:grpSpPr>
            <p:sp>
              <p:nvSpPr>
                <p:cNvPr id="326" name="TextovéPole 325"/>
                <p:cNvSpPr txBox="1"/>
                <p:nvPr/>
              </p:nvSpPr>
              <p:spPr>
                <a:xfrm>
                  <a:off x="2267744" y="5950441"/>
                  <a:ext cx="1952779" cy="430887"/>
                </a:xfrm>
                <a:prstGeom prst="rect">
                  <a:avLst/>
                </a:prstGeom>
                <a:noFill/>
              </p:spPr>
              <p:txBody>
                <a:bodyPr wrap="none" rtlCol="0">
                  <a:spAutoFit/>
                </a:bodyPr>
                <a:lstStyle/>
                <a:p>
                  <a:r>
                    <a:rPr lang="en-US" sz="2200" b="1" u="sng" dirty="0">
                      <a:solidFill>
                        <a:srgbClr val="009A46"/>
                      </a:solidFill>
                      <a:latin typeface="+mn-lt"/>
                    </a:rPr>
                    <a:t>B</a:t>
                  </a:r>
                  <a:r>
                    <a:rPr lang="en-US" sz="2200" b="1" dirty="0">
                      <a:solidFill>
                        <a:srgbClr val="009A46"/>
                      </a:solidFill>
                      <a:latin typeface="+mn-lt"/>
                    </a:rPr>
                    <a:t>eam</a:t>
                  </a:r>
                  <a:r>
                    <a:rPr lang="en-US" sz="2200" b="1" dirty="0">
                      <a:solidFill>
                        <a:schemeClr val="tx2"/>
                      </a:solidFill>
                      <a:latin typeface="+mn-lt"/>
                    </a:rPr>
                    <a:t>-</a:t>
                  </a:r>
                  <a:r>
                    <a:rPr lang="en-US" sz="2200" b="1" u="sng" dirty="0">
                      <a:solidFill>
                        <a:srgbClr val="C00000"/>
                      </a:solidFill>
                      <a:latin typeface="+mn-lt"/>
                    </a:rPr>
                    <a:t>B</a:t>
                  </a:r>
                  <a:r>
                    <a:rPr lang="en-US" sz="2200" b="1" dirty="0">
                      <a:solidFill>
                        <a:srgbClr val="C00000"/>
                      </a:solidFill>
                      <a:latin typeface="+mn-lt"/>
                    </a:rPr>
                    <a:t>eam</a:t>
                  </a:r>
                  <a:endParaRPr lang="cs-CZ" sz="2200" b="1" dirty="0">
                    <a:solidFill>
                      <a:srgbClr val="C00000"/>
                    </a:solidFill>
                    <a:latin typeface="+mn-lt"/>
                  </a:endParaRPr>
                </a:p>
              </p:txBody>
            </p:sp>
            <p:sp>
              <p:nvSpPr>
                <p:cNvPr id="327" name="Obdélník 326"/>
                <p:cNvSpPr/>
                <p:nvPr/>
              </p:nvSpPr>
              <p:spPr>
                <a:xfrm>
                  <a:off x="1562895" y="3897513"/>
                  <a:ext cx="3240000" cy="2483815"/>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pic>
          <p:nvPicPr>
            <p:cNvPr id="1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7388378" y="6052061"/>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0" name="Skupina 199"/>
            <p:cNvGrpSpPr/>
            <p:nvPr/>
          </p:nvGrpSpPr>
          <p:grpSpPr>
            <a:xfrm>
              <a:off x="5408353" y="6059546"/>
              <a:ext cx="242197" cy="245270"/>
              <a:chOff x="3228975" y="1876926"/>
              <a:chExt cx="555273" cy="562318"/>
            </a:xfrm>
          </p:grpSpPr>
          <p:sp>
            <p:nvSpPr>
              <p:cNvPr id="201" name="Ovál 200"/>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02" name="Přímá spojnice 201"/>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Přímá spojnice 202"/>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Přímá spojnice 203"/>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Přímá spojnice 204"/>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Přímá spojnice 205"/>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Přímá spojnice 206"/>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Přímá spojnice 207"/>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Přímá spojnice 208"/>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Přímá spojnice 209"/>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Přímá spojnice 210"/>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Přímá spojnice 211"/>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Přímá spojnice 212"/>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Přímá spojnice 213"/>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Přímá spojnice 214"/>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Přímá spojnice 215"/>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Přímá spojnice 216"/>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Skupina 11"/>
          <p:cNvGrpSpPr/>
          <p:nvPr/>
        </p:nvGrpSpPr>
        <p:grpSpPr>
          <a:xfrm>
            <a:off x="4716016" y="1122188"/>
            <a:ext cx="3672408" cy="2717177"/>
            <a:chOff x="4716016" y="1122186"/>
            <a:chExt cx="3672408" cy="2717177"/>
          </a:xfrm>
        </p:grpSpPr>
        <p:grpSp>
          <p:nvGrpSpPr>
            <p:cNvPr id="6" name="Skupina 5"/>
            <p:cNvGrpSpPr/>
            <p:nvPr/>
          </p:nvGrpSpPr>
          <p:grpSpPr>
            <a:xfrm>
              <a:off x="4860392" y="1286098"/>
              <a:ext cx="3240000" cy="2483815"/>
              <a:chOff x="4860392" y="1286098"/>
              <a:chExt cx="3240000" cy="2483815"/>
            </a:xfrm>
          </p:grpSpPr>
          <p:grpSp>
            <p:nvGrpSpPr>
              <p:cNvPr id="172" name="Skupina 171"/>
              <p:cNvGrpSpPr/>
              <p:nvPr/>
            </p:nvGrpSpPr>
            <p:grpSpPr>
              <a:xfrm>
                <a:off x="5409694" y="1379773"/>
                <a:ext cx="2338216" cy="1991714"/>
                <a:chOff x="5769374" y="1844824"/>
                <a:chExt cx="2338216" cy="1991714"/>
              </a:xfrm>
            </p:grpSpPr>
            <p:grpSp>
              <p:nvGrpSpPr>
                <p:cNvPr id="150" name="Skupina 149"/>
                <p:cNvGrpSpPr/>
                <p:nvPr/>
              </p:nvGrpSpPr>
              <p:grpSpPr>
                <a:xfrm>
                  <a:off x="5875342" y="1844824"/>
                  <a:ext cx="2232248" cy="1991714"/>
                  <a:chOff x="2202934" y="1844824"/>
                  <a:chExt cx="2232248" cy="1991714"/>
                </a:xfrm>
              </p:grpSpPr>
              <p:sp>
                <p:nvSpPr>
                  <p:cNvPr id="8" name="Volný tvar 7"/>
                  <p:cNvSpPr/>
                  <p:nvPr/>
                </p:nvSpPr>
                <p:spPr>
                  <a:xfrm>
                    <a:off x="2202934" y="1844824"/>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118" name="Skupina 117"/>
                  <p:cNvGrpSpPr/>
                  <p:nvPr/>
                </p:nvGrpSpPr>
                <p:grpSpPr>
                  <a:xfrm>
                    <a:off x="3020149" y="1876926"/>
                    <a:ext cx="555273" cy="562318"/>
                    <a:chOff x="3228975" y="1876926"/>
                    <a:chExt cx="555273" cy="562318"/>
                  </a:xfrm>
                </p:grpSpPr>
                <p:sp>
                  <p:nvSpPr>
                    <p:cNvPr id="49" name="Ovál 48"/>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6" name="Přímá spojnice 55"/>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Přímá spojnice 62"/>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Přímá spojnice 63"/>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Přímá spojnice 64"/>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Přímá spojnice 65"/>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Přímá spojnice 66"/>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Přímá spojnice 78"/>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Přímá spojnice 79"/>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Přímá spojnice 80"/>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Přímá spojnice 89"/>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Přímá spojnice 91"/>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Přímá spojnice 92"/>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9" name="Volný tvar 118"/>
                  <p:cNvSpPr/>
                  <p:nvPr/>
                </p:nvSpPr>
                <p:spPr>
                  <a:xfrm>
                    <a:off x="2254355" y="2266122"/>
                    <a:ext cx="1524398" cy="1323892"/>
                  </a:xfrm>
                  <a:custGeom>
                    <a:avLst/>
                    <a:gdLst>
                      <a:gd name="connsiteX0" fmla="*/ 1288111 w 1661822"/>
                      <a:gd name="connsiteY0" fmla="*/ 127221 h 1391478"/>
                      <a:gd name="connsiteX1" fmla="*/ 1661822 w 1661822"/>
                      <a:gd name="connsiteY1" fmla="*/ 357808 h 1391478"/>
                      <a:gd name="connsiteX2" fmla="*/ 1554480 w 1661822"/>
                      <a:gd name="connsiteY2" fmla="*/ 1323892 h 1391478"/>
                      <a:gd name="connsiteX3" fmla="*/ 528761 w 1661822"/>
                      <a:gd name="connsiteY3" fmla="*/ 1105231 h 1391478"/>
                      <a:gd name="connsiteX4" fmla="*/ 1141012 w 1661822"/>
                      <a:gd name="connsiteY4" fmla="*/ 791155 h 1391478"/>
                      <a:gd name="connsiteX5" fmla="*/ 771276 w 1661822"/>
                      <a:gd name="connsiteY5" fmla="*/ 0 h 1391478"/>
                      <a:gd name="connsiteX6" fmla="*/ 0 w 1661822"/>
                      <a:gd name="connsiteY6" fmla="*/ 1391478 h 1391478"/>
                      <a:gd name="connsiteX0" fmla="*/ 1150687 w 1524398"/>
                      <a:gd name="connsiteY0" fmla="*/ 127221 h 1323892"/>
                      <a:gd name="connsiteX1" fmla="*/ 1524398 w 1524398"/>
                      <a:gd name="connsiteY1" fmla="*/ 357808 h 1323892"/>
                      <a:gd name="connsiteX2" fmla="*/ 1417056 w 1524398"/>
                      <a:gd name="connsiteY2" fmla="*/ 1323892 h 1323892"/>
                      <a:gd name="connsiteX3" fmla="*/ 391337 w 1524398"/>
                      <a:gd name="connsiteY3" fmla="*/ 1105231 h 1323892"/>
                      <a:gd name="connsiteX4" fmla="*/ 1003588 w 1524398"/>
                      <a:gd name="connsiteY4" fmla="*/ 791155 h 1323892"/>
                      <a:gd name="connsiteX5" fmla="*/ 633852 w 1524398"/>
                      <a:gd name="connsiteY5" fmla="*/ 0 h 1323892"/>
                      <a:gd name="connsiteX6" fmla="*/ 0 w 1524398"/>
                      <a:gd name="connsiteY6" fmla="*/ 1137771 h 132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398" h="1323892">
                        <a:moveTo>
                          <a:pt x="1150687" y="127221"/>
                        </a:moveTo>
                        <a:lnTo>
                          <a:pt x="1524398" y="357808"/>
                        </a:lnTo>
                        <a:lnTo>
                          <a:pt x="1417056" y="1323892"/>
                        </a:lnTo>
                        <a:lnTo>
                          <a:pt x="391337" y="1105231"/>
                        </a:lnTo>
                        <a:lnTo>
                          <a:pt x="1003588" y="791155"/>
                        </a:lnTo>
                        <a:lnTo>
                          <a:pt x="633852" y="0"/>
                        </a:lnTo>
                        <a:lnTo>
                          <a:pt x="0" y="1137771"/>
                        </a:lnTo>
                      </a:path>
                    </a:pathLst>
                  </a:custGeom>
                  <a:noFill/>
                  <a:ln w="38100">
                    <a:solidFill>
                      <a:srgbClr val="009A4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9A46"/>
                      </a:solidFill>
                    </a:endParaRPr>
                  </a:p>
                </p:txBody>
              </p:sp>
            </p:grpSp>
            <p:cxnSp>
              <p:nvCxnSpPr>
                <p:cNvPr id="175" name="Přímá spojnice 174"/>
                <p:cNvCxnSpPr/>
                <p:nvPr/>
              </p:nvCxnSpPr>
              <p:spPr>
                <a:xfrm flipH="1">
                  <a:off x="5769374" y="2276872"/>
                  <a:ext cx="771276" cy="139950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79" name="Skupina 278"/>
              <p:cNvGrpSpPr/>
              <p:nvPr/>
            </p:nvGrpSpPr>
            <p:grpSpPr>
              <a:xfrm>
                <a:off x="5085909" y="1405708"/>
                <a:ext cx="2449129" cy="1965779"/>
                <a:chOff x="1772860" y="1784875"/>
                <a:chExt cx="2449129" cy="1965779"/>
              </a:xfrm>
            </p:grpSpPr>
            <p:cxnSp>
              <p:nvCxnSpPr>
                <p:cNvPr id="280" name="Přímá spojnice 279"/>
                <p:cNvCxnSpPr/>
                <p:nvPr/>
              </p:nvCxnSpPr>
              <p:spPr>
                <a:xfrm>
                  <a:off x="2058604" y="2101893"/>
                  <a:ext cx="2163385" cy="1648761"/>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8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1731475" y="1826260"/>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2" name="Oval 11"/>
                <p:cNvSpPr/>
                <p:nvPr/>
              </p:nvSpPr>
              <p:spPr>
                <a:xfrm>
                  <a:off x="3299673" y="3039774"/>
                  <a:ext cx="65103" cy="65102"/>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
              <p:nvSpPr>
                <p:cNvPr id="283" name="Ovál 282"/>
                <p:cNvSpPr/>
                <p:nvPr/>
              </p:nvSpPr>
              <p:spPr>
                <a:xfrm>
                  <a:off x="3151252" y="2891353"/>
                  <a:ext cx="361944" cy="361944"/>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22" name="Skupina 321"/>
              <p:cNvGrpSpPr/>
              <p:nvPr/>
            </p:nvGrpSpPr>
            <p:grpSpPr>
              <a:xfrm>
                <a:off x="4860392" y="1286098"/>
                <a:ext cx="3240000" cy="2483815"/>
                <a:chOff x="1547664" y="1286098"/>
                <a:chExt cx="3240000" cy="2483815"/>
              </a:xfrm>
            </p:grpSpPr>
            <p:sp>
              <p:nvSpPr>
                <p:cNvPr id="323" name="Obdélník 322"/>
                <p:cNvSpPr/>
                <p:nvPr/>
              </p:nvSpPr>
              <p:spPr>
                <a:xfrm>
                  <a:off x="1547664" y="1286098"/>
                  <a:ext cx="3240000" cy="2483815"/>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4" name="TextovéPole 323"/>
                <p:cNvSpPr txBox="1"/>
                <p:nvPr/>
              </p:nvSpPr>
              <p:spPr>
                <a:xfrm>
                  <a:off x="2283354" y="3339026"/>
                  <a:ext cx="1904689" cy="430887"/>
                </a:xfrm>
                <a:prstGeom prst="rect">
                  <a:avLst/>
                </a:prstGeom>
                <a:noFill/>
              </p:spPr>
              <p:txBody>
                <a:bodyPr wrap="none" rtlCol="0">
                  <a:spAutoFit/>
                </a:bodyPr>
                <a:lstStyle/>
                <a:p>
                  <a:r>
                    <a:rPr lang="en-US" sz="2200" b="1" u="sng" dirty="0">
                      <a:solidFill>
                        <a:srgbClr val="009A46"/>
                      </a:solidFill>
                      <a:latin typeface="+mn-lt"/>
                    </a:rPr>
                    <a:t>B</a:t>
                  </a:r>
                  <a:r>
                    <a:rPr lang="en-US" sz="2200" b="1" dirty="0">
                      <a:solidFill>
                        <a:srgbClr val="009A46"/>
                      </a:solidFill>
                      <a:latin typeface="+mn-lt"/>
                    </a:rPr>
                    <a:t>eam</a:t>
                  </a:r>
                  <a:r>
                    <a:rPr lang="en-US" sz="2200" b="1" dirty="0">
                      <a:solidFill>
                        <a:schemeClr val="tx2"/>
                      </a:solidFill>
                      <a:latin typeface="+mn-lt"/>
                    </a:rPr>
                    <a:t>-</a:t>
                  </a:r>
                  <a:r>
                    <a:rPr lang="en-US" sz="2200" b="1" u="sng" dirty="0">
                      <a:solidFill>
                        <a:srgbClr val="C00000"/>
                      </a:solidFill>
                      <a:latin typeface="+mn-lt"/>
                    </a:rPr>
                    <a:t>P</a:t>
                  </a:r>
                  <a:r>
                    <a:rPr lang="en-US" sz="2200" b="1" dirty="0">
                      <a:solidFill>
                        <a:srgbClr val="C00000"/>
                      </a:solidFill>
                      <a:latin typeface="+mn-lt"/>
                    </a:rPr>
                    <a:t>oint</a:t>
                  </a:r>
                  <a:endParaRPr lang="cs-CZ" sz="2200" b="1" dirty="0">
                    <a:solidFill>
                      <a:srgbClr val="C00000"/>
                    </a:solidFill>
                    <a:latin typeface="+mn-lt"/>
                  </a:endParaRPr>
                </a:p>
              </p:txBody>
            </p:sp>
          </p:grpSp>
        </p:grpSp>
        <p:pic>
          <p:nvPicPr>
            <p:cNvPr id="2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7400753" y="3433869"/>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9" name="Skupina 218"/>
            <p:cNvGrpSpPr/>
            <p:nvPr/>
          </p:nvGrpSpPr>
          <p:grpSpPr>
            <a:xfrm>
              <a:off x="5430798" y="3441354"/>
              <a:ext cx="237425" cy="245270"/>
              <a:chOff x="3228975" y="1876926"/>
              <a:chExt cx="555273" cy="562318"/>
            </a:xfrm>
          </p:grpSpPr>
          <p:sp>
            <p:nvSpPr>
              <p:cNvPr id="220" name="Ovál 219"/>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21" name="Přímá spojnice 220"/>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Přímá spojnice 221"/>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Přímá spojnice 222"/>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Přímá spojnice 223"/>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Přímá spojnice 224"/>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Přímá spojnice 225"/>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Přímá spojnice 226"/>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Přímá spojnice 227"/>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Přímá spojnice 228"/>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Přímá spojnice 229"/>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Přímá spojnice 230"/>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Přímá spojnice 231"/>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Přímá spojnice 232"/>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Přímá spojnice 233"/>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Přímá spojnice 234"/>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Přímá spojnice 235"/>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Obdélník 6"/>
            <p:cNvSpPr/>
            <p:nvPr/>
          </p:nvSpPr>
          <p:spPr>
            <a:xfrm>
              <a:off x="4716016" y="1122186"/>
              <a:ext cx="3672408" cy="2717177"/>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 name="Zástupný symbol pro zápatí 1"/>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3" name="Zástupný symbol pro číslo snímku 2"/>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26</a:t>
            </a:fld>
            <a:endParaRPr lang="en-US" altLang="en-US">
              <a:solidFill>
                <a:prstClr val="black"/>
              </a:solidFill>
            </a:endParaRPr>
          </a:p>
        </p:txBody>
      </p:sp>
    </p:spTree>
    <p:custDataLst>
      <p:tags r:id="rId1"/>
    </p:custDataLst>
    <p:extLst>
      <p:ext uri="{BB962C8B-B14F-4D97-AF65-F5344CB8AC3E}">
        <p14:creationId xmlns:p14="http://schemas.microsoft.com/office/powerpoint/2010/main" val="351254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340768"/>
            <a:ext cx="8229600" cy="4968552"/>
          </a:xfrm>
        </p:spPr>
        <p:txBody>
          <a:bodyPr>
            <a:normAutofit/>
          </a:bodyPr>
          <a:lstStyle/>
          <a:p>
            <a:r>
              <a:rPr lang="en-US" b="1" dirty="0">
                <a:solidFill>
                  <a:srgbClr val="009A46"/>
                </a:solidFill>
              </a:rPr>
              <a:t>“Short” photon beams</a:t>
            </a:r>
          </a:p>
          <a:p>
            <a:r>
              <a:rPr lang="en-US" b="1" dirty="0">
                <a:solidFill>
                  <a:srgbClr val="C00000"/>
                </a:solidFill>
              </a:rPr>
              <a:t>“Long” query beams</a:t>
            </a:r>
          </a:p>
          <a:p>
            <a:endParaRPr lang="en-US" dirty="0"/>
          </a:p>
          <a:p>
            <a:endParaRPr lang="en-US" dirty="0"/>
          </a:p>
          <a:p>
            <a:endParaRPr lang="en-US" dirty="0"/>
          </a:p>
          <a:p>
            <a:endParaRPr lang="en-US" dirty="0"/>
          </a:p>
          <a:p>
            <a:endParaRPr lang="en-US" dirty="0"/>
          </a:p>
          <a:p>
            <a:endParaRPr lang="en-US" dirty="0"/>
          </a:p>
          <a:p>
            <a:endParaRPr lang="en-US" dirty="0"/>
          </a:p>
          <a:p>
            <a:endParaRPr lang="en-US" b="1" dirty="0"/>
          </a:p>
          <a:p>
            <a:pPr marL="344487" lvl="1" indent="0">
              <a:buNone/>
            </a:pPr>
            <a:endParaRPr lang="en-US" b="1" dirty="0"/>
          </a:p>
        </p:txBody>
      </p:sp>
      <p:sp>
        <p:nvSpPr>
          <p:cNvPr id="2" name="Nadpis 1"/>
          <p:cNvSpPr>
            <a:spLocks noGrp="1"/>
          </p:cNvSpPr>
          <p:nvPr>
            <p:ph type="title"/>
          </p:nvPr>
        </p:nvSpPr>
        <p:spPr/>
        <p:txBody>
          <a:bodyPr/>
          <a:lstStyle/>
          <a:p>
            <a:r>
              <a:rPr lang="en-US" dirty="0"/>
              <a:t>“Long” vs. “short” beams</a:t>
            </a:r>
            <a:endParaRPr lang="cs-CZ" dirty="0"/>
          </a:p>
        </p:txBody>
      </p:sp>
      <p:sp>
        <p:nvSpPr>
          <p:cNvPr id="30" name="Volný tvar 29"/>
          <p:cNvSpPr/>
          <p:nvPr/>
        </p:nvSpPr>
        <p:spPr>
          <a:xfrm>
            <a:off x="3427070" y="2866776"/>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31" name="Skupina 30"/>
          <p:cNvGrpSpPr/>
          <p:nvPr/>
        </p:nvGrpSpPr>
        <p:grpSpPr>
          <a:xfrm>
            <a:off x="4244286" y="2898878"/>
            <a:ext cx="555273" cy="562318"/>
            <a:chOff x="3228975" y="1876926"/>
            <a:chExt cx="555273" cy="562318"/>
          </a:xfrm>
        </p:grpSpPr>
        <p:sp>
          <p:nvSpPr>
            <p:cNvPr id="47" name="Ovál 46"/>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8" name="Přímá spojnice 47"/>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Přímá spojnice 48"/>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Přímá spojnice 50"/>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Přímá spojnice 51"/>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Přímá spojnice 52"/>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Přímá spojnice 53"/>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Přímá spojnice 57"/>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Přímá spojnice 58"/>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Přímá spojnice 59"/>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Přímá spojnice 62"/>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Skupina 31"/>
          <p:cNvGrpSpPr/>
          <p:nvPr/>
        </p:nvGrpSpPr>
        <p:grpSpPr>
          <a:xfrm>
            <a:off x="3851920" y="3256359"/>
            <a:ext cx="1200276" cy="1386091"/>
            <a:chOff x="6282578" y="2234405"/>
            <a:chExt cx="1200276" cy="1386091"/>
          </a:xfrm>
        </p:grpSpPr>
        <p:sp>
          <p:nvSpPr>
            <p:cNvPr id="42" name="Ovál 41"/>
            <p:cNvSpPr/>
            <p:nvPr/>
          </p:nvSpPr>
          <p:spPr>
            <a:xfrm>
              <a:off x="7409686" y="2585659"/>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Ovál 42"/>
            <p:cNvSpPr/>
            <p:nvPr/>
          </p:nvSpPr>
          <p:spPr>
            <a:xfrm>
              <a:off x="6520550" y="22344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Ovál 43"/>
            <p:cNvSpPr/>
            <p:nvPr/>
          </p:nvSpPr>
          <p:spPr>
            <a:xfrm>
              <a:off x="6890548" y="3020040"/>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Ovál 44"/>
            <p:cNvSpPr/>
            <p:nvPr/>
          </p:nvSpPr>
          <p:spPr>
            <a:xfrm>
              <a:off x="6282578" y="33338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vál 45"/>
            <p:cNvSpPr/>
            <p:nvPr/>
          </p:nvSpPr>
          <p:spPr>
            <a:xfrm>
              <a:off x="7302925" y="3547328"/>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33" name="Přímá spojnice 32"/>
          <p:cNvCxnSpPr/>
          <p:nvPr/>
        </p:nvCxnSpPr>
        <p:spPr>
          <a:xfrm>
            <a:off x="4635976" y="3415297"/>
            <a:ext cx="373711" cy="23058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flipV="1">
            <a:off x="4902345" y="3645882"/>
            <a:ext cx="107342" cy="96608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a:xfrm flipH="1" flipV="1">
            <a:off x="3876625" y="4393307"/>
            <a:ext cx="1025719" cy="218661"/>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6" name="Přímá spojnice 35"/>
          <p:cNvCxnSpPr/>
          <p:nvPr/>
        </p:nvCxnSpPr>
        <p:spPr>
          <a:xfrm flipV="1">
            <a:off x="3876626" y="4079229"/>
            <a:ext cx="612251" cy="314076"/>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flipH="1" flipV="1">
            <a:off x="4119141" y="3288076"/>
            <a:ext cx="369736" cy="7911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a:xfrm flipH="1">
            <a:off x="3347865" y="3288076"/>
            <a:ext cx="771276" cy="1399503"/>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sp>
        <p:nvSpPr>
          <p:cNvPr id="4" name="Obdélník 3"/>
          <p:cNvSpPr/>
          <p:nvPr/>
        </p:nvSpPr>
        <p:spPr>
          <a:xfrm rot="1873768">
            <a:off x="4601205" y="3469109"/>
            <a:ext cx="4477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5" name="Obdélník 64"/>
          <p:cNvSpPr/>
          <p:nvPr/>
        </p:nvSpPr>
        <p:spPr>
          <a:xfrm rot="5793538">
            <a:off x="4470316" y="4060495"/>
            <a:ext cx="968543"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6" name="Obdélník 65"/>
          <p:cNvSpPr/>
          <p:nvPr/>
        </p:nvSpPr>
        <p:spPr>
          <a:xfrm rot="708453">
            <a:off x="3876846" y="4442498"/>
            <a:ext cx="1036426"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7" name="Obdélník 66"/>
          <p:cNvSpPr/>
          <p:nvPr/>
        </p:nvSpPr>
        <p:spPr>
          <a:xfrm rot="9161739">
            <a:off x="3848778" y="4170539"/>
            <a:ext cx="682597"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8" name="Obdélník 67"/>
          <p:cNvSpPr/>
          <p:nvPr/>
        </p:nvSpPr>
        <p:spPr>
          <a:xfrm rot="3883265">
            <a:off x="3875448" y="3625099"/>
            <a:ext cx="8610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9" name="Obdélník 68"/>
          <p:cNvSpPr/>
          <p:nvPr/>
        </p:nvSpPr>
        <p:spPr>
          <a:xfrm rot="17920775">
            <a:off x="3483692" y="3613312"/>
            <a:ext cx="8610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8" name="Zástupný symbol pro zápatí 4"/>
          <p:cNvSpPr>
            <a:spLocks noGrp="1"/>
          </p:cNvSpPr>
          <p:nvPr>
            <p:ph type="ftr" sz="quarter" idx="11"/>
          </p:nvPr>
        </p:nvSpPr>
        <p:spPr>
          <a:xfrm>
            <a:off x="1403350" y="6356176"/>
            <a:ext cx="6337300" cy="457200"/>
          </a:xfrm>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grpSp>
        <p:nvGrpSpPr>
          <p:cNvPr id="23" name="Skupina 22"/>
          <p:cNvGrpSpPr/>
          <p:nvPr/>
        </p:nvGrpSpPr>
        <p:grpSpPr>
          <a:xfrm>
            <a:off x="2822641" y="2348880"/>
            <a:ext cx="3498718" cy="2985494"/>
            <a:chOff x="5659453" y="1998111"/>
            <a:chExt cx="3275361" cy="2688191"/>
          </a:xfrm>
        </p:grpSpPr>
        <p:sp>
          <p:nvSpPr>
            <p:cNvPr id="9" name="Volný tvar 8"/>
            <p:cNvSpPr/>
            <p:nvPr/>
          </p:nvSpPr>
          <p:spPr>
            <a:xfrm>
              <a:off x="5659453" y="1998111"/>
              <a:ext cx="3275361" cy="2688191"/>
            </a:xfrm>
            <a:custGeom>
              <a:avLst/>
              <a:gdLst>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3228 w 3328846"/>
                <a:gd name="connsiteY0" fmla="*/ 2858942 h 3049442"/>
                <a:gd name="connsiteX1" fmla="*/ 404228 w 3328846"/>
                <a:gd name="connsiteY1" fmla="*/ 2944667 h 3049442"/>
                <a:gd name="connsiteX2" fmla="*/ 699503 w 3328846"/>
                <a:gd name="connsiteY2" fmla="*/ 2858942 h 3049442"/>
                <a:gd name="connsiteX3" fmla="*/ 1413878 w 3328846"/>
                <a:gd name="connsiteY3" fmla="*/ 2935142 h 3049442"/>
                <a:gd name="connsiteX4" fmla="*/ 1994903 w 3328846"/>
                <a:gd name="connsiteY4" fmla="*/ 3049442 h 3049442"/>
                <a:gd name="connsiteX5" fmla="*/ 2156828 w 3328846"/>
                <a:gd name="connsiteY5" fmla="*/ 2935142 h 3049442"/>
                <a:gd name="connsiteX6" fmla="*/ 2509253 w 3328846"/>
                <a:gd name="connsiteY6" fmla="*/ 2877992 h 3049442"/>
                <a:gd name="connsiteX7" fmla="*/ 2890253 w 3328846"/>
                <a:gd name="connsiteY7" fmla="*/ 3001817 h 3049442"/>
                <a:gd name="connsiteX8" fmla="*/ 3156953 w 3328846"/>
                <a:gd name="connsiteY8" fmla="*/ 2954192 h 3049442"/>
                <a:gd name="connsiteX9" fmla="*/ 3242678 w 3328846"/>
                <a:gd name="connsiteY9" fmla="*/ 2592242 h 3049442"/>
                <a:gd name="connsiteX10" fmla="*/ 3328403 w 3328846"/>
                <a:gd name="connsiteY10" fmla="*/ 2192192 h 3049442"/>
                <a:gd name="connsiteX11" fmla="*/ 3204578 w 3328846"/>
                <a:gd name="connsiteY11" fmla="*/ 1915967 h 3049442"/>
                <a:gd name="connsiteX12" fmla="*/ 3280778 w 3328846"/>
                <a:gd name="connsiteY12" fmla="*/ 1601642 h 3049442"/>
                <a:gd name="connsiteX13" fmla="*/ 3214103 w 3328846"/>
                <a:gd name="connsiteY13" fmla="*/ 1153967 h 3049442"/>
                <a:gd name="connsiteX14" fmla="*/ 3280778 w 3328846"/>
                <a:gd name="connsiteY14" fmla="*/ 972992 h 3049442"/>
                <a:gd name="connsiteX15" fmla="*/ 3128378 w 3328846"/>
                <a:gd name="connsiteY15" fmla="*/ 639617 h 3049442"/>
                <a:gd name="connsiteX16" fmla="*/ 3242678 w 3328846"/>
                <a:gd name="connsiteY16" fmla="*/ 249092 h 3049442"/>
                <a:gd name="connsiteX17" fmla="*/ 3023603 w 3328846"/>
                <a:gd name="connsiteY17" fmla="*/ 182417 h 3049442"/>
                <a:gd name="connsiteX18" fmla="*/ 3033128 w 3328846"/>
                <a:gd name="connsiteY18" fmla="*/ 2716067 h 3049442"/>
                <a:gd name="connsiteX19" fmla="*/ 42278 w 3328846"/>
                <a:gd name="connsiteY19" fmla="*/ 2754167 h 3049442"/>
                <a:gd name="connsiteX20" fmla="*/ 23228 w 3328846"/>
                <a:gd name="connsiteY20" fmla="*/ 2858942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93813 h 3054135"/>
                <a:gd name="connsiteX1" fmla="*/ 362633 w 3287251"/>
                <a:gd name="connsiteY1" fmla="*/ 2949360 h 3054135"/>
                <a:gd name="connsiteX2" fmla="*/ 657908 w 3287251"/>
                <a:gd name="connsiteY2" fmla="*/ 2863635 h 3054135"/>
                <a:gd name="connsiteX3" fmla="*/ 1372283 w 3287251"/>
                <a:gd name="connsiteY3" fmla="*/ 2939835 h 3054135"/>
                <a:gd name="connsiteX4" fmla="*/ 1953308 w 3287251"/>
                <a:gd name="connsiteY4" fmla="*/ 3054135 h 3054135"/>
                <a:gd name="connsiteX5" fmla="*/ 2115233 w 3287251"/>
                <a:gd name="connsiteY5" fmla="*/ 2939835 h 3054135"/>
                <a:gd name="connsiteX6" fmla="*/ 2467658 w 3287251"/>
                <a:gd name="connsiteY6" fmla="*/ 2882685 h 3054135"/>
                <a:gd name="connsiteX7" fmla="*/ 2848658 w 3287251"/>
                <a:gd name="connsiteY7" fmla="*/ 3006510 h 3054135"/>
                <a:gd name="connsiteX8" fmla="*/ 3115358 w 3287251"/>
                <a:gd name="connsiteY8" fmla="*/ 2958885 h 3054135"/>
                <a:gd name="connsiteX9" fmla="*/ 3201083 w 3287251"/>
                <a:gd name="connsiteY9" fmla="*/ 2596935 h 3054135"/>
                <a:gd name="connsiteX10" fmla="*/ 3286808 w 3287251"/>
                <a:gd name="connsiteY10" fmla="*/ 2196885 h 3054135"/>
                <a:gd name="connsiteX11" fmla="*/ 3162983 w 3287251"/>
                <a:gd name="connsiteY11" fmla="*/ 1920660 h 3054135"/>
                <a:gd name="connsiteX12" fmla="*/ 3239183 w 3287251"/>
                <a:gd name="connsiteY12" fmla="*/ 1606335 h 3054135"/>
                <a:gd name="connsiteX13" fmla="*/ 3172508 w 3287251"/>
                <a:gd name="connsiteY13" fmla="*/ 1158660 h 3054135"/>
                <a:gd name="connsiteX14" fmla="*/ 3239183 w 3287251"/>
                <a:gd name="connsiteY14" fmla="*/ 977685 h 3054135"/>
                <a:gd name="connsiteX15" fmla="*/ 3086783 w 3287251"/>
                <a:gd name="connsiteY15" fmla="*/ 644310 h 3054135"/>
                <a:gd name="connsiteX16" fmla="*/ 3201083 w 3287251"/>
                <a:gd name="connsiteY16" fmla="*/ 253785 h 3054135"/>
                <a:gd name="connsiteX17" fmla="*/ 2982008 w 3287251"/>
                <a:gd name="connsiteY17" fmla="*/ 187110 h 3054135"/>
                <a:gd name="connsiteX18" fmla="*/ 3006622 w 3287251"/>
                <a:gd name="connsiteY18" fmla="*/ 2784135 h 3054135"/>
                <a:gd name="connsiteX19" fmla="*/ 683 w 3287251"/>
                <a:gd name="connsiteY19" fmla="*/ 2758860 h 3054135"/>
                <a:gd name="connsiteX20" fmla="*/ 66132 w 3287251"/>
                <a:gd name="connsiteY20" fmla="*/ 2893813 h 3054135"/>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709647 h 2869969"/>
                <a:gd name="connsiteX1" fmla="*/ 362633 w 3287251"/>
                <a:gd name="connsiteY1" fmla="*/ 2765194 h 2869969"/>
                <a:gd name="connsiteX2" fmla="*/ 657908 w 3287251"/>
                <a:gd name="connsiteY2" fmla="*/ 2679469 h 2869969"/>
                <a:gd name="connsiteX3" fmla="*/ 1372283 w 3287251"/>
                <a:gd name="connsiteY3" fmla="*/ 2755669 h 2869969"/>
                <a:gd name="connsiteX4" fmla="*/ 1953308 w 3287251"/>
                <a:gd name="connsiteY4" fmla="*/ 2869969 h 2869969"/>
                <a:gd name="connsiteX5" fmla="*/ 2115233 w 3287251"/>
                <a:gd name="connsiteY5" fmla="*/ 2755669 h 2869969"/>
                <a:gd name="connsiteX6" fmla="*/ 2467658 w 3287251"/>
                <a:gd name="connsiteY6" fmla="*/ 2698519 h 2869969"/>
                <a:gd name="connsiteX7" fmla="*/ 2848658 w 3287251"/>
                <a:gd name="connsiteY7" fmla="*/ 2822344 h 2869969"/>
                <a:gd name="connsiteX8" fmla="*/ 3115358 w 3287251"/>
                <a:gd name="connsiteY8" fmla="*/ 2774719 h 2869969"/>
                <a:gd name="connsiteX9" fmla="*/ 3201083 w 3287251"/>
                <a:gd name="connsiteY9" fmla="*/ 2412769 h 2869969"/>
                <a:gd name="connsiteX10" fmla="*/ 3286808 w 3287251"/>
                <a:gd name="connsiteY10" fmla="*/ 2012719 h 2869969"/>
                <a:gd name="connsiteX11" fmla="*/ 3162983 w 3287251"/>
                <a:gd name="connsiteY11" fmla="*/ 1736494 h 2869969"/>
                <a:gd name="connsiteX12" fmla="*/ 3239183 w 3287251"/>
                <a:gd name="connsiteY12" fmla="*/ 1422169 h 2869969"/>
                <a:gd name="connsiteX13" fmla="*/ 3172508 w 3287251"/>
                <a:gd name="connsiteY13" fmla="*/ 974494 h 2869969"/>
                <a:gd name="connsiteX14" fmla="*/ 3239183 w 3287251"/>
                <a:gd name="connsiteY14" fmla="*/ 793519 h 2869969"/>
                <a:gd name="connsiteX15" fmla="*/ 3086783 w 3287251"/>
                <a:gd name="connsiteY15" fmla="*/ 460144 h 2869969"/>
                <a:gd name="connsiteX16" fmla="*/ 3201083 w 3287251"/>
                <a:gd name="connsiteY16" fmla="*/ 69619 h 2869969"/>
                <a:gd name="connsiteX17" fmla="*/ 2982008 w 3287251"/>
                <a:gd name="connsiteY17" fmla="*/ 2944 h 2869969"/>
                <a:gd name="connsiteX18" fmla="*/ 3039818 w 3287251"/>
                <a:gd name="connsiteY18" fmla="*/ 2587897 h 2869969"/>
                <a:gd name="connsiteX19" fmla="*/ 683 w 3287251"/>
                <a:gd name="connsiteY19" fmla="*/ 2574694 h 2869969"/>
                <a:gd name="connsiteX20" fmla="*/ 66132 w 3287251"/>
                <a:gd name="connsiteY20" fmla="*/ 2709647 h 2869969"/>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2762 h 2813084"/>
                <a:gd name="connsiteX1" fmla="*/ 362633 w 3287251"/>
                <a:gd name="connsiteY1" fmla="*/ 2708309 h 2813084"/>
                <a:gd name="connsiteX2" fmla="*/ 657908 w 3287251"/>
                <a:gd name="connsiteY2" fmla="*/ 2622584 h 2813084"/>
                <a:gd name="connsiteX3" fmla="*/ 1372283 w 3287251"/>
                <a:gd name="connsiteY3" fmla="*/ 2698784 h 2813084"/>
                <a:gd name="connsiteX4" fmla="*/ 1953308 w 3287251"/>
                <a:gd name="connsiteY4" fmla="*/ 2813084 h 2813084"/>
                <a:gd name="connsiteX5" fmla="*/ 2115233 w 3287251"/>
                <a:gd name="connsiteY5" fmla="*/ 2698784 h 2813084"/>
                <a:gd name="connsiteX6" fmla="*/ 2467658 w 3287251"/>
                <a:gd name="connsiteY6" fmla="*/ 2641634 h 2813084"/>
                <a:gd name="connsiteX7" fmla="*/ 2848658 w 3287251"/>
                <a:gd name="connsiteY7" fmla="*/ 2765459 h 2813084"/>
                <a:gd name="connsiteX8" fmla="*/ 3115358 w 3287251"/>
                <a:gd name="connsiteY8" fmla="*/ 2717834 h 2813084"/>
                <a:gd name="connsiteX9" fmla="*/ 3201083 w 3287251"/>
                <a:gd name="connsiteY9" fmla="*/ 2355884 h 2813084"/>
                <a:gd name="connsiteX10" fmla="*/ 3286808 w 3287251"/>
                <a:gd name="connsiteY10" fmla="*/ 1955834 h 2813084"/>
                <a:gd name="connsiteX11" fmla="*/ 3162983 w 3287251"/>
                <a:gd name="connsiteY11" fmla="*/ 1679609 h 2813084"/>
                <a:gd name="connsiteX12" fmla="*/ 3239183 w 3287251"/>
                <a:gd name="connsiteY12" fmla="*/ 1365284 h 2813084"/>
                <a:gd name="connsiteX13" fmla="*/ 3172508 w 3287251"/>
                <a:gd name="connsiteY13" fmla="*/ 917609 h 2813084"/>
                <a:gd name="connsiteX14" fmla="*/ 3239183 w 3287251"/>
                <a:gd name="connsiteY14" fmla="*/ 736634 h 2813084"/>
                <a:gd name="connsiteX15" fmla="*/ 3086783 w 3287251"/>
                <a:gd name="connsiteY15" fmla="*/ 403259 h 2813084"/>
                <a:gd name="connsiteX16" fmla="*/ 3201083 w 3287251"/>
                <a:gd name="connsiteY16" fmla="*/ 12734 h 2813084"/>
                <a:gd name="connsiteX17" fmla="*/ 3024259 w 3287251"/>
                <a:gd name="connsiteY17" fmla="*/ 90914 h 2813084"/>
                <a:gd name="connsiteX18" fmla="*/ 3039818 w 3287251"/>
                <a:gd name="connsiteY18" fmla="*/ 2531012 h 2813084"/>
                <a:gd name="connsiteX19" fmla="*/ 683 w 3287251"/>
                <a:gd name="connsiteY19" fmla="*/ 2517809 h 2813084"/>
                <a:gd name="connsiteX20" fmla="*/ 66132 w 3287251"/>
                <a:gd name="connsiteY20" fmla="*/ 2652762 h 2813084"/>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96687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40249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65523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19771 w 3273240"/>
                <a:gd name="connsiteY18" fmla="*/ 2553452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34701 w 3282980"/>
                <a:gd name="connsiteY0" fmla="*/ 2693308 h 2814399"/>
                <a:gd name="connsiteX1" fmla="*/ 358362 w 3282980"/>
                <a:gd name="connsiteY1" fmla="*/ 2709624 h 2814399"/>
                <a:gd name="connsiteX2" fmla="*/ 653637 w 3282980"/>
                <a:gd name="connsiteY2" fmla="*/ 2623899 h 2814399"/>
                <a:gd name="connsiteX3" fmla="*/ 1368012 w 3282980"/>
                <a:gd name="connsiteY3" fmla="*/ 2700099 h 2814399"/>
                <a:gd name="connsiteX4" fmla="*/ 1949037 w 3282980"/>
                <a:gd name="connsiteY4" fmla="*/ 2814399 h 2814399"/>
                <a:gd name="connsiteX5" fmla="*/ 2110962 w 3282980"/>
                <a:gd name="connsiteY5" fmla="*/ 2700099 h 2814399"/>
                <a:gd name="connsiteX6" fmla="*/ 2463387 w 3282980"/>
                <a:gd name="connsiteY6" fmla="*/ 2642949 h 2814399"/>
                <a:gd name="connsiteX7" fmla="*/ 2844387 w 3282980"/>
                <a:gd name="connsiteY7" fmla="*/ 2766774 h 2814399"/>
                <a:gd name="connsiteX8" fmla="*/ 3111087 w 3282980"/>
                <a:gd name="connsiteY8" fmla="*/ 2719149 h 2814399"/>
                <a:gd name="connsiteX9" fmla="*/ 3196812 w 3282980"/>
                <a:gd name="connsiteY9" fmla="*/ 2357199 h 2814399"/>
                <a:gd name="connsiteX10" fmla="*/ 3282537 w 3282980"/>
                <a:gd name="connsiteY10" fmla="*/ 1957149 h 2814399"/>
                <a:gd name="connsiteX11" fmla="*/ 3158712 w 3282980"/>
                <a:gd name="connsiteY11" fmla="*/ 1680924 h 2814399"/>
                <a:gd name="connsiteX12" fmla="*/ 3234912 w 3282980"/>
                <a:gd name="connsiteY12" fmla="*/ 1366599 h 2814399"/>
                <a:gd name="connsiteX13" fmla="*/ 3168237 w 3282980"/>
                <a:gd name="connsiteY13" fmla="*/ 918924 h 2814399"/>
                <a:gd name="connsiteX14" fmla="*/ 3234912 w 3282980"/>
                <a:gd name="connsiteY14" fmla="*/ 737949 h 2814399"/>
                <a:gd name="connsiteX15" fmla="*/ 3082512 w 3282980"/>
                <a:gd name="connsiteY15" fmla="*/ 404574 h 2814399"/>
                <a:gd name="connsiteX16" fmla="*/ 3196812 w 3282980"/>
                <a:gd name="connsiteY16" fmla="*/ 14049 h 2814399"/>
                <a:gd name="connsiteX17" fmla="*/ 3053184 w 3282980"/>
                <a:gd name="connsiteY17" fmla="*/ 83176 h 2814399"/>
                <a:gd name="connsiteX18" fmla="*/ 3050636 w 3282980"/>
                <a:gd name="connsiteY18" fmla="*/ 2544398 h 2814399"/>
                <a:gd name="connsiteX19" fmla="*/ 11501 w 3282980"/>
                <a:gd name="connsiteY19" fmla="*/ 2552321 h 2814399"/>
                <a:gd name="connsiteX20" fmla="*/ 34701 w 3282980"/>
                <a:gd name="connsiteY20" fmla="*/ 2693308 h 2814399"/>
                <a:gd name="connsiteX0" fmla="*/ 23727 w 3272006"/>
                <a:gd name="connsiteY0" fmla="*/ 2693308 h 2814399"/>
                <a:gd name="connsiteX1" fmla="*/ 347388 w 3272006"/>
                <a:gd name="connsiteY1" fmla="*/ 2709624 h 2814399"/>
                <a:gd name="connsiteX2" fmla="*/ 642663 w 3272006"/>
                <a:gd name="connsiteY2" fmla="*/ 2623899 h 2814399"/>
                <a:gd name="connsiteX3" fmla="*/ 1357038 w 3272006"/>
                <a:gd name="connsiteY3" fmla="*/ 2700099 h 2814399"/>
                <a:gd name="connsiteX4" fmla="*/ 1938063 w 3272006"/>
                <a:gd name="connsiteY4" fmla="*/ 2814399 h 2814399"/>
                <a:gd name="connsiteX5" fmla="*/ 2099988 w 3272006"/>
                <a:gd name="connsiteY5" fmla="*/ 2700099 h 2814399"/>
                <a:gd name="connsiteX6" fmla="*/ 2452413 w 3272006"/>
                <a:gd name="connsiteY6" fmla="*/ 2642949 h 2814399"/>
                <a:gd name="connsiteX7" fmla="*/ 2833413 w 3272006"/>
                <a:gd name="connsiteY7" fmla="*/ 2766774 h 2814399"/>
                <a:gd name="connsiteX8" fmla="*/ 3100113 w 3272006"/>
                <a:gd name="connsiteY8" fmla="*/ 2719149 h 2814399"/>
                <a:gd name="connsiteX9" fmla="*/ 3185838 w 3272006"/>
                <a:gd name="connsiteY9" fmla="*/ 2357199 h 2814399"/>
                <a:gd name="connsiteX10" fmla="*/ 3271563 w 3272006"/>
                <a:gd name="connsiteY10" fmla="*/ 1957149 h 2814399"/>
                <a:gd name="connsiteX11" fmla="*/ 3147738 w 3272006"/>
                <a:gd name="connsiteY11" fmla="*/ 1680924 h 2814399"/>
                <a:gd name="connsiteX12" fmla="*/ 3223938 w 3272006"/>
                <a:gd name="connsiteY12" fmla="*/ 1366599 h 2814399"/>
                <a:gd name="connsiteX13" fmla="*/ 3157263 w 3272006"/>
                <a:gd name="connsiteY13" fmla="*/ 918924 h 2814399"/>
                <a:gd name="connsiteX14" fmla="*/ 3223938 w 3272006"/>
                <a:gd name="connsiteY14" fmla="*/ 737949 h 2814399"/>
                <a:gd name="connsiteX15" fmla="*/ 3071538 w 3272006"/>
                <a:gd name="connsiteY15" fmla="*/ 404574 h 2814399"/>
                <a:gd name="connsiteX16" fmla="*/ 3185838 w 3272006"/>
                <a:gd name="connsiteY16" fmla="*/ 14049 h 2814399"/>
                <a:gd name="connsiteX17" fmla="*/ 3042210 w 3272006"/>
                <a:gd name="connsiteY17" fmla="*/ 83176 h 2814399"/>
                <a:gd name="connsiteX18" fmla="*/ 3039662 w 3272006"/>
                <a:gd name="connsiteY18" fmla="*/ 2544398 h 2814399"/>
                <a:gd name="connsiteX19" fmla="*/ 527 w 3272006"/>
                <a:gd name="connsiteY19" fmla="*/ 2552321 h 2814399"/>
                <a:gd name="connsiteX20" fmla="*/ 23727 w 3272006"/>
                <a:gd name="connsiteY20" fmla="*/ 2693308 h 2814399"/>
                <a:gd name="connsiteX0" fmla="*/ 4936 w 3280376"/>
                <a:gd name="connsiteY0" fmla="*/ 2693308 h 2814399"/>
                <a:gd name="connsiteX1" fmla="*/ 355758 w 3280376"/>
                <a:gd name="connsiteY1" fmla="*/ 2709624 h 2814399"/>
                <a:gd name="connsiteX2" fmla="*/ 651033 w 3280376"/>
                <a:gd name="connsiteY2" fmla="*/ 2623899 h 2814399"/>
                <a:gd name="connsiteX3" fmla="*/ 1365408 w 3280376"/>
                <a:gd name="connsiteY3" fmla="*/ 2700099 h 2814399"/>
                <a:gd name="connsiteX4" fmla="*/ 1946433 w 3280376"/>
                <a:gd name="connsiteY4" fmla="*/ 2814399 h 2814399"/>
                <a:gd name="connsiteX5" fmla="*/ 2108358 w 3280376"/>
                <a:gd name="connsiteY5" fmla="*/ 2700099 h 2814399"/>
                <a:gd name="connsiteX6" fmla="*/ 2460783 w 3280376"/>
                <a:gd name="connsiteY6" fmla="*/ 2642949 h 2814399"/>
                <a:gd name="connsiteX7" fmla="*/ 2841783 w 3280376"/>
                <a:gd name="connsiteY7" fmla="*/ 2766774 h 2814399"/>
                <a:gd name="connsiteX8" fmla="*/ 3108483 w 3280376"/>
                <a:gd name="connsiteY8" fmla="*/ 2719149 h 2814399"/>
                <a:gd name="connsiteX9" fmla="*/ 3194208 w 3280376"/>
                <a:gd name="connsiteY9" fmla="*/ 2357199 h 2814399"/>
                <a:gd name="connsiteX10" fmla="*/ 3279933 w 3280376"/>
                <a:gd name="connsiteY10" fmla="*/ 1957149 h 2814399"/>
                <a:gd name="connsiteX11" fmla="*/ 3156108 w 3280376"/>
                <a:gd name="connsiteY11" fmla="*/ 1680924 h 2814399"/>
                <a:gd name="connsiteX12" fmla="*/ 3232308 w 3280376"/>
                <a:gd name="connsiteY12" fmla="*/ 1366599 h 2814399"/>
                <a:gd name="connsiteX13" fmla="*/ 3165633 w 3280376"/>
                <a:gd name="connsiteY13" fmla="*/ 918924 h 2814399"/>
                <a:gd name="connsiteX14" fmla="*/ 3232308 w 3280376"/>
                <a:gd name="connsiteY14" fmla="*/ 737949 h 2814399"/>
                <a:gd name="connsiteX15" fmla="*/ 3079908 w 3280376"/>
                <a:gd name="connsiteY15" fmla="*/ 404574 h 2814399"/>
                <a:gd name="connsiteX16" fmla="*/ 3194208 w 3280376"/>
                <a:gd name="connsiteY16" fmla="*/ 14049 h 2814399"/>
                <a:gd name="connsiteX17" fmla="*/ 3050580 w 3280376"/>
                <a:gd name="connsiteY17" fmla="*/ 83176 h 2814399"/>
                <a:gd name="connsiteX18" fmla="*/ 3048032 w 3280376"/>
                <a:gd name="connsiteY18" fmla="*/ 2544398 h 2814399"/>
                <a:gd name="connsiteX19" fmla="*/ 8897 w 3280376"/>
                <a:gd name="connsiteY19" fmla="*/ 2552321 h 2814399"/>
                <a:gd name="connsiteX20" fmla="*/ 4936 w 3280376"/>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16488 h 2737579"/>
                <a:gd name="connsiteX1" fmla="*/ 350822 w 3275440"/>
                <a:gd name="connsiteY1" fmla="*/ 2632804 h 2737579"/>
                <a:gd name="connsiteX2" fmla="*/ 646097 w 3275440"/>
                <a:gd name="connsiteY2" fmla="*/ 2547079 h 2737579"/>
                <a:gd name="connsiteX3" fmla="*/ 1360472 w 3275440"/>
                <a:gd name="connsiteY3" fmla="*/ 2623279 h 2737579"/>
                <a:gd name="connsiteX4" fmla="*/ 1941497 w 3275440"/>
                <a:gd name="connsiteY4" fmla="*/ 2737579 h 2737579"/>
                <a:gd name="connsiteX5" fmla="*/ 2103422 w 3275440"/>
                <a:gd name="connsiteY5" fmla="*/ 2623279 h 2737579"/>
                <a:gd name="connsiteX6" fmla="*/ 2455847 w 3275440"/>
                <a:gd name="connsiteY6" fmla="*/ 2566129 h 2737579"/>
                <a:gd name="connsiteX7" fmla="*/ 2836847 w 3275440"/>
                <a:gd name="connsiteY7" fmla="*/ 2689954 h 2737579"/>
                <a:gd name="connsiteX8" fmla="*/ 3103547 w 3275440"/>
                <a:gd name="connsiteY8" fmla="*/ 2642329 h 2737579"/>
                <a:gd name="connsiteX9" fmla="*/ 3189272 w 3275440"/>
                <a:gd name="connsiteY9" fmla="*/ 2280379 h 2737579"/>
                <a:gd name="connsiteX10" fmla="*/ 3274997 w 3275440"/>
                <a:gd name="connsiteY10" fmla="*/ 1880329 h 2737579"/>
                <a:gd name="connsiteX11" fmla="*/ 3151172 w 3275440"/>
                <a:gd name="connsiteY11" fmla="*/ 1604104 h 2737579"/>
                <a:gd name="connsiteX12" fmla="*/ 3227372 w 3275440"/>
                <a:gd name="connsiteY12" fmla="*/ 1289779 h 2737579"/>
                <a:gd name="connsiteX13" fmla="*/ 3160697 w 3275440"/>
                <a:gd name="connsiteY13" fmla="*/ 842104 h 2737579"/>
                <a:gd name="connsiteX14" fmla="*/ 3227372 w 3275440"/>
                <a:gd name="connsiteY14" fmla="*/ 661129 h 2737579"/>
                <a:gd name="connsiteX15" fmla="*/ 3074972 w 3275440"/>
                <a:gd name="connsiteY15" fmla="*/ 327754 h 2737579"/>
                <a:gd name="connsiteX16" fmla="*/ 3189272 w 3275440"/>
                <a:gd name="connsiteY16" fmla="*/ 39835 h 2737579"/>
                <a:gd name="connsiteX17" fmla="*/ 3045644 w 3275440"/>
                <a:gd name="connsiteY17" fmla="*/ 6356 h 2737579"/>
                <a:gd name="connsiteX18" fmla="*/ 3043096 w 3275440"/>
                <a:gd name="connsiteY18" fmla="*/ 2467578 h 2737579"/>
                <a:gd name="connsiteX19" fmla="*/ 3961 w 3275440"/>
                <a:gd name="connsiteY19" fmla="*/ 2475501 h 2737579"/>
                <a:gd name="connsiteX20" fmla="*/ 0 w 3275440"/>
                <a:gd name="connsiteY20" fmla="*/ 2616488 h 2737579"/>
                <a:gd name="connsiteX0" fmla="*/ 0 w 3275440"/>
                <a:gd name="connsiteY0" fmla="*/ 2611332 h 2732423"/>
                <a:gd name="connsiteX1" fmla="*/ 350822 w 3275440"/>
                <a:gd name="connsiteY1" fmla="*/ 2627648 h 2732423"/>
                <a:gd name="connsiteX2" fmla="*/ 646097 w 3275440"/>
                <a:gd name="connsiteY2" fmla="*/ 2541923 h 2732423"/>
                <a:gd name="connsiteX3" fmla="*/ 1360472 w 3275440"/>
                <a:gd name="connsiteY3" fmla="*/ 2618123 h 2732423"/>
                <a:gd name="connsiteX4" fmla="*/ 1941497 w 3275440"/>
                <a:gd name="connsiteY4" fmla="*/ 2732423 h 2732423"/>
                <a:gd name="connsiteX5" fmla="*/ 2103422 w 3275440"/>
                <a:gd name="connsiteY5" fmla="*/ 2618123 h 2732423"/>
                <a:gd name="connsiteX6" fmla="*/ 2455847 w 3275440"/>
                <a:gd name="connsiteY6" fmla="*/ 2560973 h 2732423"/>
                <a:gd name="connsiteX7" fmla="*/ 2836847 w 3275440"/>
                <a:gd name="connsiteY7" fmla="*/ 2684798 h 2732423"/>
                <a:gd name="connsiteX8" fmla="*/ 3103547 w 3275440"/>
                <a:gd name="connsiteY8" fmla="*/ 2637173 h 2732423"/>
                <a:gd name="connsiteX9" fmla="*/ 3189272 w 3275440"/>
                <a:gd name="connsiteY9" fmla="*/ 2275223 h 2732423"/>
                <a:gd name="connsiteX10" fmla="*/ 3274997 w 3275440"/>
                <a:gd name="connsiteY10" fmla="*/ 1875173 h 2732423"/>
                <a:gd name="connsiteX11" fmla="*/ 3151172 w 3275440"/>
                <a:gd name="connsiteY11" fmla="*/ 1598948 h 2732423"/>
                <a:gd name="connsiteX12" fmla="*/ 3227372 w 3275440"/>
                <a:gd name="connsiteY12" fmla="*/ 1284623 h 2732423"/>
                <a:gd name="connsiteX13" fmla="*/ 3160697 w 3275440"/>
                <a:gd name="connsiteY13" fmla="*/ 836948 h 2732423"/>
                <a:gd name="connsiteX14" fmla="*/ 3227372 w 3275440"/>
                <a:gd name="connsiteY14" fmla="*/ 655973 h 2732423"/>
                <a:gd name="connsiteX15" fmla="*/ 3074972 w 3275440"/>
                <a:gd name="connsiteY15" fmla="*/ 322598 h 2732423"/>
                <a:gd name="connsiteX16" fmla="*/ 3189272 w 3275440"/>
                <a:gd name="connsiteY16" fmla="*/ 34679 h 2732423"/>
                <a:gd name="connsiteX17" fmla="*/ 3045644 w 3275440"/>
                <a:gd name="connsiteY17" fmla="*/ 1200 h 2732423"/>
                <a:gd name="connsiteX18" fmla="*/ 3043096 w 3275440"/>
                <a:gd name="connsiteY18" fmla="*/ 2462422 h 2732423"/>
                <a:gd name="connsiteX19" fmla="*/ 3961 w 3275440"/>
                <a:gd name="connsiteY19" fmla="*/ 2470345 h 2732423"/>
                <a:gd name="connsiteX20" fmla="*/ 0 w 3275440"/>
                <a:gd name="connsiteY20" fmla="*/ 2611332 h 2732423"/>
                <a:gd name="connsiteX0" fmla="*/ 0 w 3275440"/>
                <a:gd name="connsiteY0" fmla="*/ 2622632 h 2743723"/>
                <a:gd name="connsiteX1" fmla="*/ 350822 w 3275440"/>
                <a:gd name="connsiteY1" fmla="*/ 2638948 h 2743723"/>
                <a:gd name="connsiteX2" fmla="*/ 646097 w 3275440"/>
                <a:gd name="connsiteY2" fmla="*/ 2553223 h 2743723"/>
                <a:gd name="connsiteX3" fmla="*/ 1360472 w 3275440"/>
                <a:gd name="connsiteY3" fmla="*/ 2629423 h 2743723"/>
                <a:gd name="connsiteX4" fmla="*/ 1941497 w 3275440"/>
                <a:gd name="connsiteY4" fmla="*/ 2743723 h 2743723"/>
                <a:gd name="connsiteX5" fmla="*/ 2103422 w 3275440"/>
                <a:gd name="connsiteY5" fmla="*/ 2629423 h 2743723"/>
                <a:gd name="connsiteX6" fmla="*/ 2455847 w 3275440"/>
                <a:gd name="connsiteY6" fmla="*/ 2572273 h 2743723"/>
                <a:gd name="connsiteX7" fmla="*/ 2836847 w 3275440"/>
                <a:gd name="connsiteY7" fmla="*/ 2696098 h 2743723"/>
                <a:gd name="connsiteX8" fmla="*/ 3103547 w 3275440"/>
                <a:gd name="connsiteY8" fmla="*/ 2648473 h 2743723"/>
                <a:gd name="connsiteX9" fmla="*/ 3189272 w 3275440"/>
                <a:gd name="connsiteY9" fmla="*/ 2286523 h 2743723"/>
                <a:gd name="connsiteX10" fmla="*/ 3274997 w 3275440"/>
                <a:gd name="connsiteY10" fmla="*/ 1886473 h 2743723"/>
                <a:gd name="connsiteX11" fmla="*/ 3151172 w 3275440"/>
                <a:gd name="connsiteY11" fmla="*/ 1610248 h 2743723"/>
                <a:gd name="connsiteX12" fmla="*/ 3227372 w 3275440"/>
                <a:gd name="connsiteY12" fmla="*/ 1295923 h 2743723"/>
                <a:gd name="connsiteX13" fmla="*/ 3160697 w 3275440"/>
                <a:gd name="connsiteY13" fmla="*/ 848248 h 2743723"/>
                <a:gd name="connsiteX14" fmla="*/ 3227372 w 3275440"/>
                <a:gd name="connsiteY14" fmla="*/ 667273 h 2743723"/>
                <a:gd name="connsiteX15" fmla="*/ 3074972 w 3275440"/>
                <a:gd name="connsiteY15" fmla="*/ 333898 h 2743723"/>
                <a:gd name="connsiteX16" fmla="*/ 3189272 w 3275440"/>
                <a:gd name="connsiteY16" fmla="*/ 9765 h 2743723"/>
                <a:gd name="connsiteX17" fmla="*/ 3045644 w 3275440"/>
                <a:gd name="connsiteY17" fmla="*/ 12500 h 2743723"/>
                <a:gd name="connsiteX18" fmla="*/ 3043096 w 3275440"/>
                <a:gd name="connsiteY18" fmla="*/ 2473722 h 2743723"/>
                <a:gd name="connsiteX19" fmla="*/ 3961 w 3275440"/>
                <a:gd name="connsiteY19" fmla="*/ 2481645 h 2743723"/>
                <a:gd name="connsiteX20" fmla="*/ 0 w 3275440"/>
                <a:gd name="connsiteY20" fmla="*/ 2622632 h 2743723"/>
                <a:gd name="connsiteX0" fmla="*/ 0 w 3275440"/>
                <a:gd name="connsiteY0" fmla="*/ 2612867 h 2733958"/>
                <a:gd name="connsiteX1" fmla="*/ 350822 w 3275440"/>
                <a:gd name="connsiteY1" fmla="*/ 2629183 h 2733958"/>
                <a:gd name="connsiteX2" fmla="*/ 646097 w 3275440"/>
                <a:gd name="connsiteY2" fmla="*/ 2543458 h 2733958"/>
                <a:gd name="connsiteX3" fmla="*/ 1360472 w 3275440"/>
                <a:gd name="connsiteY3" fmla="*/ 2619658 h 2733958"/>
                <a:gd name="connsiteX4" fmla="*/ 1941497 w 3275440"/>
                <a:gd name="connsiteY4" fmla="*/ 2733958 h 2733958"/>
                <a:gd name="connsiteX5" fmla="*/ 2103422 w 3275440"/>
                <a:gd name="connsiteY5" fmla="*/ 2619658 h 2733958"/>
                <a:gd name="connsiteX6" fmla="*/ 2455847 w 3275440"/>
                <a:gd name="connsiteY6" fmla="*/ 2562508 h 2733958"/>
                <a:gd name="connsiteX7" fmla="*/ 2836847 w 3275440"/>
                <a:gd name="connsiteY7" fmla="*/ 2686333 h 2733958"/>
                <a:gd name="connsiteX8" fmla="*/ 3103547 w 3275440"/>
                <a:gd name="connsiteY8" fmla="*/ 2638708 h 2733958"/>
                <a:gd name="connsiteX9" fmla="*/ 3189272 w 3275440"/>
                <a:gd name="connsiteY9" fmla="*/ 2276758 h 2733958"/>
                <a:gd name="connsiteX10" fmla="*/ 3274997 w 3275440"/>
                <a:gd name="connsiteY10" fmla="*/ 1876708 h 2733958"/>
                <a:gd name="connsiteX11" fmla="*/ 3151172 w 3275440"/>
                <a:gd name="connsiteY11" fmla="*/ 1600483 h 2733958"/>
                <a:gd name="connsiteX12" fmla="*/ 3227372 w 3275440"/>
                <a:gd name="connsiteY12" fmla="*/ 1286158 h 2733958"/>
                <a:gd name="connsiteX13" fmla="*/ 3160697 w 3275440"/>
                <a:gd name="connsiteY13" fmla="*/ 838483 h 2733958"/>
                <a:gd name="connsiteX14" fmla="*/ 3227372 w 3275440"/>
                <a:gd name="connsiteY14" fmla="*/ 657508 h 2733958"/>
                <a:gd name="connsiteX15" fmla="*/ 3074972 w 3275440"/>
                <a:gd name="connsiteY15" fmla="*/ 324133 h 2733958"/>
                <a:gd name="connsiteX16" fmla="*/ 3189272 w 3275440"/>
                <a:gd name="connsiteY16" fmla="*/ 0 h 2733958"/>
                <a:gd name="connsiteX17" fmla="*/ 3045644 w 3275440"/>
                <a:gd name="connsiteY17" fmla="*/ 2735 h 2733958"/>
                <a:gd name="connsiteX18" fmla="*/ 3043096 w 3275440"/>
                <a:gd name="connsiteY18" fmla="*/ 2463957 h 2733958"/>
                <a:gd name="connsiteX19" fmla="*/ 3961 w 3275440"/>
                <a:gd name="connsiteY19" fmla="*/ 2471880 h 2733958"/>
                <a:gd name="connsiteX20" fmla="*/ 0 w 3275440"/>
                <a:gd name="connsiteY20" fmla="*/ 2612867 h 2733958"/>
                <a:gd name="connsiteX0" fmla="*/ 0 w 3275440"/>
                <a:gd name="connsiteY0" fmla="*/ 2611260 h 2732351"/>
                <a:gd name="connsiteX1" fmla="*/ 350822 w 3275440"/>
                <a:gd name="connsiteY1" fmla="*/ 2627576 h 2732351"/>
                <a:gd name="connsiteX2" fmla="*/ 646097 w 3275440"/>
                <a:gd name="connsiteY2" fmla="*/ 2541851 h 2732351"/>
                <a:gd name="connsiteX3" fmla="*/ 1360472 w 3275440"/>
                <a:gd name="connsiteY3" fmla="*/ 2618051 h 2732351"/>
                <a:gd name="connsiteX4" fmla="*/ 1941497 w 3275440"/>
                <a:gd name="connsiteY4" fmla="*/ 2732351 h 2732351"/>
                <a:gd name="connsiteX5" fmla="*/ 2103422 w 3275440"/>
                <a:gd name="connsiteY5" fmla="*/ 2618051 h 2732351"/>
                <a:gd name="connsiteX6" fmla="*/ 2455847 w 3275440"/>
                <a:gd name="connsiteY6" fmla="*/ 2560901 h 2732351"/>
                <a:gd name="connsiteX7" fmla="*/ 2836847 w 3275440"/>
                <a:gd name="connsiteY7" fmla="*/ 2684726 h 2732351"/>
                <a:gd name="connsiteX8" fmla="*/ 3103547 w 3275440"/>
                <a:gd name="connsiteY8" fmla="*/ 2637101 h 2732351"/>
                <a:gd name="connsiteX9" fmla="*/ 3189272 w 3275440"/>
                <a:gd name="connsiteY9" fmla="*/ 2275151 h 2732351"/>
                <a:gd name="connsiteX10" fmla="*/ 3274997 w 3275440"/>
                <a:gd name="connsiteY10" fmla="*/ 1875101 h 2732351"/>
                <a:gd name="connsiteX11" fmla="*/ 3151172 w 3275440"/>
                <a:gd name="connsiteY11" fmla="*/ 1598876 h 2732351"/>
                <a:gd name="connsiteX12" fmla="*/ 3227372 w 3275440"/>
                <a:gd name="connsiteY12" fmla="*/ 1284551 h 2732351"/>
                <a:gd name="connsiteX13" fmla="*/ 3160697 w 3275440"/>
                <a:gd name="connsiteY13" fmla="*/ 836876 h 2732351"/>
                <a:gd name="connsiteX14" fmla="*/ 3227372 w 3275440"/>
                <a:gd name="connsiteY14" fmla="*/ 655901 h 2732351"/>
                <a:gd name="connsiteX15" fmla="*/ 3074972 w 3275440"/>
                <a:gd name="connsiteY15" fmla="*/ 322526 h 2732351"/>
                <a:gd name="connsiteX16" fmla="*/ 3186254 w 3275440"/>
                <a:gd name="connsiteY16" fmla="*/ 7447 h 2732351"/>
                <a:gd name="connsiteX17" fmla="*/ 3045644 w 3275440"/>
                <a:gd name="connsiteY17" fmla="*/ 1128 h 2732351"/>
                <a:gd name="connsiteX18" fmla="*/ 3043096 w 3275440"/>
                <a:gd name="connsiteY18" fmla="*/ 2462350 h 2732351"/>
                <a:gd name="connsiteX19" fmla="*/ 3961 w 3275440"/>
                <a:gd name="connsiteY19" fmla="*/ 2470273 h 2732351"/>
                <a:gd name="connsiteX20" fmla="*/ 0 w 3275440"/>
                <a:gd name="connsiteY20" fmla="*/ 2611260 h 2732351"/>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86254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95307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2126 h 2733217"/>
                <a:gd name="connsiteX1" fmla="*/ 350822 w 3275440"/>
                <a:gd name="connsiteY1" fmla="*/ 2628442 h 2733217"/>
                <a:gd name="connsiteX2" fmla="*/ 646097 w 3275440"/>
                <a:gd name="connsiteY2" fmla="*/ 2542717 h 2733217"/>
                <a:gd name="connsiteX3" fmla="*/ 1360472 w 3275440"/>
                <a:gd name="connsiteY3" fmla="*/ 2618917 h 2733217"/>
                <a:gd name="connsiteX4" fmla="*/ 1941497 w 3275440"/>
                <a:gd name="connsiteY4" fmla="*/ 2733217 h 2733217"/>
                <a:gd name="connsiteX5" fmla="*/ 2103422 w 3275440"/>
                <a:gd name="connsiteY5" fmla="*/ 2618917 h 2733217"/>
                <a:gd name="connsiteX6" fmla="*/ 2455847 w 3275440"/>
                <a:gd name="connsiteY6" fmla="*/ 2561767 h 2733217"/>
                <a:gd name="connsiteX7" fmla="*/ 2836847 w 3275440"/>
                <a:gd name="connsiteY7" fmla="*/ 2685592 h 2733217"/>
                <a:gd name="connsiteX8" fmla="*/ 3103547 w 3275440"/>
                <a:gd name="connsiteY8" fmla="*/ 2637967 h 2733217"/>
                <a:gd name="connsiteX9" fmla="*/ 3189272 w 3275440"/>
                <a:gd name="connsiteY9" fmla="*/ 2276017 h 2733217"/>
                <a:gd name="connsiteX10" fmla="*/ 3274997 w 3275440"/>
                <a:gd name="connsiteY10" fmla="*/ 1875967 h 2733217"/>
                <a:gd name="connsiteX11" fmla="*/ 3151172 w 3275440"/>
                <a:gd name="connsiteY11" fmla="*/ 1599742 h 2733217"/>
                <a:gd name="connsiteX12" fmla="*/ 3227372 w 3275440"/>
                <a:gd name="connsiteY12" fmla="*/ 1285417 h 2733217"/>
                <a:gd name="connsiteX13" fmla="*/ 3160697 w 3275440"/>
                <a:gd name="connsiteY13" fmla="*/ 837742 h 2733217"/>
                <a:gd name="connsiteX14" fmla="*/ 3227372 w 3275440"/>
                <a:gd name="connsiteY14" fmla="*/ 656767 h 2733217"/>
                <a:gd name="connsiteX15" fmla="*/ 3074972 w 3275440"/>
                <a:gd name="connsiteY15" fmla="*/ 323392 h 2733217"/>
                <a:gd name="connsiteX16" fmla="*/ 3195307 w 3275440"/>
                <a:gd name="connsiteY16" fmla="*/ 8313 h 2733217"/>
                <a:gd name="connsiteX17" fmla="*/ 3045644 w 3275440"/>
                <a:gd name="connsiteY17" fmla="*/ 1994 h 2733217"/>
                <a:gd name="connsiteX18" fmla="*/ 3043096 w 3275440"/>
                <a:gd name="connsiteY18" fmla="*/ 2463216 h 2733217"/>
                <a:gd name="connsiteX19" fmla="*/ 3961 w 3275440"/>
                <a:gd name="connsiteY19" fmla="*/ 2471139 h 2733217"/>
                <a:gd name="connsiteX20" fmla="*/ 0 w 3275440"/>
                <a:gd name="connsiteY20" fmla="*/ 2612126 h 2733217"/>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815430 w 3275440"/>
                <a:gd name="connsiteY2" fmla="*/ 2579182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696721"/>
                <a:gd name="connsiteX1" fmla="*/ 350822 w 3275440"/>
                <a:gd name="connsiteY1" fmla="*/ 2676196 h 2696721"/>
                <a:gd name="connsiteX2" fmla="*/ 815430 w 3275440"/>
                <a:gd name="connsiteY2" fmla="*/ 2579182 h 2696721"/>
                <a:gd name="connsiteX3" fmla="*/ 1360472 w 3275440"/>
                <a:gd name="connsiteY3" fmla="*/ 2621515 h 2696721"/>
                <a:gd name="connsiteX4" fmla="*/ 1817319 w 3275440"/>
                <a:gd name="connsiteY4" fmla="*/ 2668081 h 2696721"/>
                <a:gd name="connsiteX5" fmla="*/ 2103422 w 3275440"/>
                <a:gd name="connsiteY5" fmla="*/ 2621515 h 2696721"/>
                <a:gd name="connsiteX6" fmla="*/ 2455847 w 3275440"/>
                <a:gd name="connsiteY6" fmla="*/ 2564365 h 2696721"/>
                <a:gd name="connsiteX7" fmla="*/ 2836847 w 3275440"/>
                <a:gd name="connsiteY7" fmla="*/ 2688190 h 2696721"/>
                <a:gd name="connsiteX8" fmla="*/ 3103547 w 3275440"/>
                <a:gd name="connsiteY8" fmla="*/ 2640565 h 2696721"/>
                <a:gd name="connsiteX9" fmla="*/ 3189272 w 3275440"/>
                <a:gd name="connsiteY9" fmla="*/ 2278615 h 2696721"/>
                <a:gd name="connsiteX10" fmla="*/ 3274997 w 3275440"/>
                <a:gd name="connsiteY10" fmla="*/ 1878565 h 2696721"/>
                <a:gd name="connsiteX11" fmla="*/ 3151172 w 3275440"/>
                <a:gd name="connsiteY11" fmla="*/ 1602340 h 2696721"/>
                <a:gd name="connsiteX12" fmla="*/ 3227372 w 3275440"/>
                <a:gd name="connsiteY12" fmla="*/ 1288015 h 2696721"/>
                <a:gd name="connsiteX13" fmla="*/ 3160697 w 3275440"/>
                <a:gd name="connsiteY13" fmla="*/ 840340 h 2696721"/>
                <a:gd name="connsiteX14" fmla="*/ 3227372 w 3275440"/>
                <a:gd name="connsiteY14" fmla="*/ 659365 h 2696721"/>
                <a:gd name="connsiteX15" fmla="*/ 3150417 w 3275440"/>
                <a:gd name="connsiteY15" fmla="*/ 319954 h 2696721"/>
                <a:gd name="connsiteX16" fmla="*/ 3222467 w 3275440"/>
                <a:gd name="connsiteY16" fmla="*/ 1857 h 2696721"/>
                <a:gd name="connsiteX17" fmla="*/ 3045644 w 3275440"/>
                <a:gd name="connsiteY17" fmla="*/ 4592 h 2696721"/>
                <a:gd name="connsiteX18" fmla="*/ 3043096 w 3275440"/>
                <a:gd name="connsiteY18" fmla="*/ 2465814 h 2696721"/>
                <a:gd name="connsiteX19" fmla="*/ 3961 w 3275440"/>
                <a:gd name="connsiteY19" fmla="*/ 2473737 h 2696721"/>
                <a:gd name="connsiteX20" fmla="*/ 0 w 3275440"/>
                <a:gd name="connsiteY20" fmla="*/ 2614724 h 2696721"/>
                <a:gd name="connsiteX0" fmla="*/ 0 w 3275361"/>
                <a:gd name="connsiteY0" fmla="*/ 2614724 h 2688191"/>
                <a:gd name="connsiteX1" fmla="*/ 350822 w 3275361"/>
                <a:gd name="connsiteY1" fmla="*/ 2676196 h 2688191"/>
                <a:gd name="connsiteX2" fmla="*/ 815430 w 3275361"/>
                <a:gd name="connsiteY2" fmla="*/ 2579182 h 2688191"/>
                <a:gd name="connsiteX3" fmla="*/ 1360472 w 3275361"/>
                <a:gd name="connsiteY3" fmla="*/ 2621515 h 2688191"/>
                <a:gd name="connsiteX4" fmla="*/ 1817319 w 3275361"/>
                <a:gd name="connsiteY4" fmla="*/ 2668081 h 2688191"/>
                <a:gd name="connsiteX5" fmla="*/ 2103422 w 3275361"/>
                <a:gd name="connsiteY5" fmla="*/ 2621515 h 2688191"/>
                <a:gd name="connsiteX6" fmla="*/ 2455847 w 3275361"/>
                <a:gd name="connsiteY6" fmla="*/ 2564365 h 2688191"/>
                <a:gd name="connsiteX7" fmla="*/ 2836847 w 3275361"/>
                <a:gd name="connsiteY7" fmla="*/ 2688190 h 2688191"/>
                <a:gd name="connsiteX8" fmla="*/ 3193858 w 3275361"/>
                <a:gd name="connsiteY8" fmla="*/ 2561542 h 2688191"/>
                <a:gd name="connsiteX9" fmla="*/ 3189272 w 3275361"/>
                <a:gd name="connsiteY9" fmla="*/ 2278615 h 2688191"/>
                <a:gd name="connsiteX10" fmla="*/ 3274997 w 3275361"/>
                <a:gd name="connsiteY10" fmla="*/ 1878565 h 2688191"/>
                <a:gd name="connsiteX11" fmla="*/ 3151172 w 3275361"/>
                <a:gd name="connsiteY11" fmla="*/ 1602340 h 2688191"/>
                <a:gd name="connsiteX12" fmla="*/ 3227372 w 3275361"/>
                <a:gd name="connsiteY12" fmla="*/ 1288015 h 2688191"/>
                <a:gd name="connsiteX13" fmla="*/ 3160697 w 3275361"/>
                <a:gd name="connsiteY13" fmla="*/ 840340 h 2688191"/>
                <a:gd name="connsiteX14" fmla="*/ 3227372 w 3275361"/>
                <a:gd name="connsiteY14" fmla="*/ 659365 h 2688191"/>
                <a:gd name="connsiteX15" fmla="*/ 3150417 w 3275361"/>
                <a:gd name="connsiteY15" fmla="*/ 319954 h 2688191"/>
                <a:gd name="connsiteX16" fmla="*/ 3222467 w 3275361"/>
                <a:gd name="connsiteY16" fmla="*/ 1857 h 2688191"/>
                <a:gd name="connsiteX17" fmla="*/ 3045644 w 3275361"/>
                <a:gd name="connsiteY17" fmla="*/ 4592 h 2688191"/>
                <a:gd name="connsiteX18" fmla="*/ 3043096 w 3275361"/>
                <a:gd name="connsiteY18" fmla="*/ 2465814 h 2688191"/>
                <a:gd name="connsiteX19" fmla="*/ 3961 w 3275361"/>
                <a:gd name="connsiteY19" fmla="*/ 2473737 h 2688191"/>
                <a:gd name="connsiteX20" fmla="*/ 0 w 3275361"/>
                <a:gd name="connsiteY20" fmla="*/ 2614724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5361" h="2688191">
                  <a:moveTo>
                    <a:pt x="0" y="2614724"/>
                  </a:moveTo>
                  <a:cubicBezTo>
                    <a:pt x="57810" y="2640941"/>
                    <a:pt x="214917" y="2682120"/>
                    <a:pt x="350822" y="2676196"/>
                  </a:cubicBezTo>
                  <a:cubicBezTo>
                    <a:pt x="486727" y="2670272"/>
                    <a:pt x="647155" y="2588296"/>
                    <a:pt x="815430" y="2579182"/>
                  </a:cubicBezTo>
                  <a:cubicBezTo>
                    <a:pt x="983705" y="2570069"/>
                    <a:pt x="1193491" y="2606699"/>
                    <a:pt x="1360472" y="2621515"/>
                  </a:cubicBezTo>
                  <a:cubicBezTo>
                    <a:pt x="1527453" y="2636331"/>
                    <a:pt x="1693494" y="2668081"/>
                    <a:pt x="1817319" y="2668081"/>
                  </a:cubicBezTo>
                  <a:cubicBezTo>
                    <a:pt x="1941144" y="2668081"/>
                    <a:pt x="1997001" y="2638801"/>
                    <a:pt x="2103422" y="2621515"/>
                  </a:cubicBezTo>
                  <a:cubicBezTo>
                    <a:pt x="2209843" y="2604229"/>
                    <a:pt x="2333610" y="2553253"/>
                    <a:pt x="2455847" y="2564365"/>
                  </a:cubicBezTo>
                  <a:cubicBezTo>
                    <a:pt x="2578085" y="2575478"/>
                    <a:pt x="2713845" y="2688660"/>
                    <a:pt x="2836847" y="2688190"/>
                  </a:cubicBezTo>
                  <a:cubicBezTo>
                    <a:pt x="2959849" y="2687720"/>
                    <a:pt x="3135121" y="2629805"/>
                    <a:pt x="3193858" y="2561542"/>
                  </a:cubicBezTo>
                  <a:cubicBezTo>
                    <a:pt x="3252596" y="2493280"/>
                    <a:pt x="3175749" y="2392444"/>
                    <a:pt x="3189272" y="2278615"/>
                  </a:cubicBezTo>
                  <a:cubicBezTo>
                    <a:pt x="3202795" y="2164786"/>
                    <a:pt x="3281347" y="1991277"/>
                    <a:pt x="3274997" y="1878565"/>
                  </a:cubicBezTo>
                  <a:cubicBezTo>
                    <a:pt x="3268647" y="1765853"/>
                    <a:pt x="3159110" y="1700765"/>
                    <a:pt x="3151172" y="1602340"/>
                  </a:cubicBezTo>
                  <a:cubicBezTo>
                    <a:pt x="3143235" y="1503915"/>
                    <a:pt x="3225785" y="1415015"/>
                    <a:pt x="3227372" y="1288015"/>
                  </a:cubicBezTo>
                  <a:cubicBezTo>
                    <a:pt x="3228959" y="1161015"/>
                    <a:pt x="3160697" y="945115"/>
                    <a:pt x="3160697" y="840340"/>
                  </a:cubicBezTo>
                  <a:cubicBezTo>
                    <a:pt x="3160697" y="735565"/>
                    <a:pt x="3229085" y="746096"/>
                    <a:pt x="3227372" y="659365"/>
                  </a:cubicBezTo>
                  <a:cubicBezTo>
                    <a:pt x="3225659" y="572634"/>
                    <a:pt x="3151235" y="429539"/>
                    <a:pt x="3150417" y="319954"/>
                  </a:cubicBezTo>
                  <a:cubicBezTo>
                    <a:pt x="3149600" y="210369"/>
                    <a:pt x="3227355" y="55423"/>
                    <a:pt x="3222467" y="1857"/>
                  </a:cubicBezTo>
                  <a:cubicBezTo>
                    <a:pt x="3102902" y="-407"/>
                    <a:pt x="3208324" y="-1680"/>
                    <a:pt x="3045644" y="4592"/>
                  </a:cubicBezTo>
                  <a:cubicBezTo>
                    <a:pt x="3054980" y="1127458"/>
                    <a:pt x="3042043" y="1844048"/>
                    <a:pt x="3043096" y="2465814"/>
                  </a:cubicBezTo>
                  <a:lnTo>
                    <a:pt x="3961" y="2473737"/>
                  </a:lnTo>
                  <a:cubicBezTo>
                    <a:pt x="409" y="2521849"/>
                    <a:pt x="6507" y="2471803"/>
                    <a:pt x="0" y="26147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6" name="Přímá spojnice 15"/>
            <p:cNvCxnSpPr>
              <a:stCxn id="9" idx="19"/>
              <a:endCxn id="9" idx="18"/>
            </p:cNvCxnSpPr>
            <p:nvPr/>
          </p:nvCxnSpPr>
          <p:spPr>
            <a:xfrm flipV="1">
              <a:off x="5663414" y="4463925"/>
              <a:ext cx="3039135" cy="792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a:stCxn id="9" idx="18"/>
            </p:cNvCxnSpPr>
            <p:nvPr/>
          </p:nvCxnSpPr>
          <p:spPr>
            <a:xfrm flipV="1">
              <a:off x="8702549" y="1998111"/>
              <a:ext cx="0" cy="246581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9" name="Přímá spojnice 108"/>
          <p:cNvCxnSpPr/>
          <p:nvPr/>
        </p:nvCxnSpPr>
        <p:spPr>
          <a:xfrm>
            <a:off x="3279887" y="3218591"/>
            <a:ext cx="2444241" cy="1868812"/>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191573">
            <a:off x="2952758" y="2942959"/>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1" name="Obdélník 110"/>
          <p:cNvSpPr/>
          <p:nvPr/>
        </p:nvSpPr>
        <p:spPr>
          <a:xfrm rot="18451018">
            <a:off x="4384163" y="2814403"/>
            <a:ext cx="373502" cy="2793719"/>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27</a:t>
            </a:fld>
            <a:endParaRPr lang="en-US" altLang="en-US">
              <a:solidFill>
                <a:prstClr val="black"/>
              </a:solidFill>
            </a:endParaRPr>
          </a:p>
        </p:txBody>
      </p:sp>
    </p:spTree>
    <p:extLst>
      <p:ext uri="{BB962C8B-B14F-4D97-AF65-F5344CB8AC3E}">
        <p14:creationId xmlns:p14="http://schemas.microsoft.com/office/powerpoint/2010/main" val="350667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Family of estimators</a:t>
            </a:r>
            <a:endParaRPr lang="cs-CZ" dirty="0"/>
          </a:p>
        </p:txBody>
      </p:sp>
      <p:sp>
        <p:nvSpPr>
          <p:cNvPr id="3" name="Zástupný symbol pro obsah 2"/>
          <p:cNvSpPr>
            <a:spLocks noGrp="1"/>
          </p:cNvSpPr>
          <p:nvPr>
            <p:ph idx="1"/>
          </p:nvPr>
        </p:nvSpPr>
        <p:spPr/>
        <p:txBody>
          <a:bodyPr>
            <a:normAutofit/>
          </a:bodyPr>
          <a:lstStyle/>
          <a:p>
            <a:r>
              <a:rPr lang="en-US" b="1" dirty="0"/>
              <a:t>+ Bidirectional path tracing</a:t>
            </a:r>
          </a:p>
        </p:txBody>
      </p:sp>
      <p:sp>
        <p:nvSpPr>
          <p:cNvPr id="4" name="Zástupný symbol pro zápatí 3"/>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28</a:t>
            </a:fld>
            <a:endParaRPr lang="en-US" altLang="en-US">
              <a:solidFill>
                <a:prstClr val="black"/>
              </a:solidFill>
            </a:endParaRPr>
          </a:p>
        </p:txBody>
      </p:sp>
    </p:spTree>
    <p:extLst>
      <p:ext uri="{BB962C8B-B14F-4D97-AF65-F5344CB8AC3E}">
        <p14:creationId xmlns:p14="http://schemas.microsoft.com/office/powerpoint/2010/main" val="244279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UPBP </a:t>
            </a:r>
            <a:r>
              <a:rPr lang="cs-CZ" dirty="0"/>
              <a:t>– </a:t>
            </a:r>
            <a:r>
              <a:rPr lang="en-US" dirty="0"/>
              <a:t>Algorithm overview</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29</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grpSp>
        <p:nvGrpSpPr>
          <p:cNvPr id="49" name="Skupina 48"/>
          <p:cNvGrpSpPr/>
          <p:nvPr/>
        </p:nvGrpSpPr>
        <p:grpSpPr>
          <a:xfrm>
            <a:off x="1979712" y="1412777"/>
            <a:ext cx="5832648" cy="4612254"/>
            <a:chOff x="5659453" y="1998111"/>
            <a:chExt cx="3275361" cy="2688191"/>
          </a:xfrm>
        </p:grpSpPr>
        <p:sp>
          <p:nvSpPr>
            <p:cNvPr id="89" name="Volný tvar 88"/>
            <p:cNvSpPr/>
            <p:nvPr/>
          </p:nvSpPr>
          <p:spPr>
            <a:xfrm>
              <a:off x="5659453" y="1998111"/>
              <a:ext cx="3275361" cy="2688191"/>
            </a:xfrm>
            <a:custGeom>
              <a:avLst/>
              <a:gdLst>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3228 w 3328846"/>
                <a:gd name="connsiteY0" fmla="*/ 2858942 h 3049442"/>
                <a:gd name="connsiteX1" fmla="*/ 404228 w 3328846"/>
                <a:gd name="connsiteY1" fmla="*/ 2944667 h 3049442"/>
                <a:gd name="connsiteX2" fmla="*/ 699503 w 3328846"/>
                <a:gd name="connsiteY2" fmla="*/ 2858942 h 3049442"/>
                <a:gd name="connsiteX3" fmla="*/ 1413878 w 3328846"/>
                <a:gd name="connsiteY3" fmla="*/ 2935142 h 3049442"/>
                <a:gd name="connsiteX4" fmla="*/ 1994903 w 3328846"/>
                <a:gd name="connsiteY4" fmla="*/ 3049442 h 3049442"/>
                <a:gd name="connsiteX5" fmla="*/ 2156828 w 3328846"/>
                <a:gd name="connsiteY5" fmla="*/ 2935142 h 3049442"/>
                <a:gd name="connsiteX6" fmla="*/ 2509253 w 3328846"/>
                <a:gd name="connsiteY6" fmla="*/ 2877992 h 3049442"/>
                <a:gd name="connsiteX7" fmla="*/ 2890253 w 3328846"/>
                <a:gd name="connsiteY7" fmla="*/ 3001817 h 3049442"/>
                <a:gd name="connsiteX8" fmla="*/ 3156953 w 3328846"/>
                <a:gd name="connsiteY8" fmla="*/ 2954192 h 3049442"/>
                <a:gd name="connsiteX9" fmla="*/ 3242678 w 3328846"/>
                <a:gd name="connsiteY9" fmla="*/ 2592242 h 3049442"/>
                <a:gd name="connsiteX10" fmla="*/ 3328403 w 3328846"/>
                <a:gd name="connsiteY10" fmla="*/ 2192192 h 3049442"/>
                <a:gd name="connsiteX11" fmla="*/ 3204578 w 3328846"/>
                <a:gd name="connsiteY11" fmla="*/ 1915967 h 3049442"/>
                <a:gd name="connsiteX12" fmla="*/ 3280778 w 3328846"/>
                <a:gd name="connsiteY12" fmla="*/ 1601642 h 3049442"/>
                <a:gd name="connsiteX13" fmla="*/ 3214103 w 3328846"/>
                <a:gd name="connsiteY13" fmla="*/ 1153967 h 3049442"/>
                <a:gd name="connsiteX14" fmla="*/ 3280778 w 3328846"/>
                <a:gd name="connsiteY14" fmla="*/ 972992 h 3049442"/>
                <a:gd name="connsiteX15" fmla="*/ 3128378 w 3328846"/>
                <a:gd name="connsiteY15" fmla="*/ 639617 h 3049442"/>
                <a:gd name="connsiteX16" fmla="*/ 3242678 w 3328846"/>
                <a:gd name="connsiteY16" fmla="*/ 249092 h 3049442"/>
                <a:gd name="connsiteX17" fmla="*/ 3023603 w 3328846"/>
                <a:gd name="connsiteY17" fmla="*/ 182417 h 3049442"/>
                <a:gd name="connsiteX18" fmla="*/ 3033128 w 3328846"/>
                <a:gd name="connsiteY18" fmla="*/ 2716067 h 3049442"/>
                <a:gd name="connsiteX19" fmla="*/ 42278 w 3328846"/>
                <a:gd name="connsiteY19" fmla="*/ 2754167 h 3049442"/>
                <a:gd name="connsiteX20" fmla="*/ 23228 w 3328846"/>
                <a:gd name="connsiteY20" fmla="*/ 2858942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93813 h 3054135"/>
                <a:gd name="connsiteX1" fmla="*/ 362633 w 3287251"/>
                <a:gd name="connsiteY1" fmla="*/ 2949360 h 3054135"/>
                <a:gd name="connsiteX2" fmla="*/ 657908 w 3287251"/>
                <a:gd name="connsiteY2" fmla="*/ 2863635 h 3054135"/>
                <a:gd name="connsiteX3" fmla="*/ 1372283 w 3287251"/>
                <a:gd name="connsiteY3" fmla="*/ 2939835 h 3054135"/>
                <a:gd name="connsiteX4" fmla="*/ 1953308 w 3287251"/>
                <a:gd name="connsiteY4" fmla="*/ 3054135 h 3054135"/>
                <a:gd name="connsiteX5" fmla="*/ 2115233 w 3287251"/>
                <a:gd name="connsiteY5" fmla="*/ 2939835 h 3054135"/>
                <a:gd name="connsiteX6" fmla="*/ 2467658 w 3287251"/>
                <a:gd name="connsiteY6" fmla="*/ 2882685 h 3054135"/>
                <a:gd name="connsiteX7" fmla="*/ 2848658 w 3287251"/>
                <a:gd name="connsiteY7" fmla="*/ 3006510 h 3054135"/>
                <a:gd name="connsiteX8" fmla="*/ 3115358 w 3287251"/>
                <a:gd name="connsiteY8" fmla="*/ 2958885 h 3054135"/>
                <a:gd name="connsiteX9" fmla="*/ 3201083 w 3287251"/>
                <a:gd name="connsiteY9" fmla="*/ 2596935 h 3054135"/>
                <a:gd name="connsiteX10" fmla="*/ 3286808 w 3287251"/>
                <a:gd name="connsiteY10" fmla="*/ 2196885 h 3054135"/>
                <a:gd name="connsiteX11" fmla="*/ 3162983 w 3287251"/>
                <a:gd name="connsiteY11" fmla="*/ 1920660 h 3054135"/>
                <a:gd name="connsiteX12" fmla="*/ 3239183 w 3287251"/>
                <a:gd name="connsiteY12" fmla="*/ 1606335 h 3054135"/>
                <a:gd name="connsiteX13" fmla="*/ 3172508 w 3287251"/>
                <a:gd name="connsiteY13" fmla="*/ 1158660 h 3054135"/>
                <a:gd name="connsiteX14" fmla="*/ 3239183 w 3287251"/>
                <a:gd name="connsiteY14" fmla="*/ 977685 h 3054135"/>
                <a:gd name="connsiteX15" fmla="*/ 3086783 w 3287251"/>
                <a:gd name="connsiteY15" fmla="*/ 644310 h 3054135"/>
                <a:gd name="connsiteX16" fmla="*/ 3201083 w 3287251"/>
                <a:gd name="connsiteY16" fmla="*/ 253785 h 3054135"/>
                <a:gd name="connsiteX17" fmla="*/ 2982008 w 3287251"/>
                <a:gd name="connsiteY17" fmla="*/ 187110 h 3054135"/>
                <a:gd name="connsiteX18" fmla="*/ 3006622 w 3287251"/>
                <a:gd name="connsiteY18" fmla="*/ 2784135 h 3054135"/>
                <a:gd name="connsiteX19" fmla="*/ 683 w 3287251"/>
                <a:gd name="connsiteY19" fmla="*/ 2758860 h 3054135"/>
                <a:gd name="connsiteX20" fmla="*/ 66132 w 3287251"/>
                <a:gd name="connsiteY20" fmla="*/ 2893813 h 3054135"/>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709647 h 2869969"/>
                <a:gd name="connsiteX1" fmla="*/ 362633 w 3287251"/>
                <a:gd name="connsiteY1" fmla="*/ 2765194 h 2869969"/>
                <a:gd name="connsiteX2" fmla="*/ 657908 w 3287251"/>
                <a:gd name="connsiteY2" fmla="*/ 2679469 h 2869969"/>
                <a:gd name="connsiteX3" fmla="*/ 1372283 w 3287251"/>
                <a:gd name="connsiteY3" fmla="*/ 2755669 h 2869969"/>
                <a:gd name="connsiteX4" fmla="*/ 1953308 w 3287251"/>
                <a:gd name="connsiteY4" fmla="*/ 2869969 h 2869969"/>
                <a:gd name="connsiteX5" fmla="*/ 2115233 w 3287251"/>
                <a:gd name="connsiteY5" fmla="*/ 2755669 h 2869969"/>
                <a:gd name="connsiteX6" fmla="*/ 2467658 w 3287251"/>
                <a:gd name="connsiteY6" fmla="*/ 2698519 h 2869969"/>
                <a:gd name="connsiteX7" fmla="*/ 2848658 w 3287251"/>
                <a:gd name="connsiteY7" fmla="*/ 2822344 h 2869969"/>
                <a:gd name="connsiteX8" fmla="*/ 3115358 w 3287251"/>
                <a:gd name="connsiteY8" fmla="*/ 2774719 h 2869969"/>
                <a:gd name="connsiteX9" fmla="*/ 3201083 w 3287251"/>
                <a:gd name="connsiteY9" fmla="*/ 2412769 h 2869969"/>
                <a:gd name="connsiteX10" fmla="*/ 3286808 w 3287251"/>
                <a:gd name="connsiteY10" fmla="*/ 2012719 h 2869969"/>
                <a:gd name="connsiteX11" fmla="*/ 3162983 w 3287251"/>
                <a:gd name="connsiteY11" fmla="*/ 1736494 h 2869969"/>
                <a:gd name="connsiteX12" fmla="*/ 3239183 w 3287251"/>
                <a:gd name="connsiteY12" fmla="*/ 1422169 h 2869969"/>
                <a:gd name="connsiteX13" fmla="*/ 3172508 w 3287251"/>
                <a:gd name="connsiteY13" fmla="*/ 974494 h 2869969"/>
                <a:gd name="connsiteX14" fmla="*/ 3239183 w 3287251"/>
                <a:gd name="connsiteY14" fmla="*/ 793519 h 2869969"/>
                <a:gd name="connsiteX15" fmla="*/ 3086783 w 3287251"/>
                <a:gd name="connsiteY15" fmla="*/ 460144 h 2869969"/>
                <a:gd name="connsiteX16" fmla="*/ 3201083 w 3287251"/>
                <a:gd name="connsiteY16" fmla="*/ 69619 h 2869969"/>
                <a:gd name="connsiteX17" fmla="*/ 2982008 w 3287251"/>
                <a:gd name="connsiteY17" fmla="*/ 2944 h 2869969"/>
                <a:gd name="connsiteX18" fmla="*/ 3039818 w 3287251"/>
                <a:gd name="connsiteY18" fmla="*/ 2587897 h 2869969"/>
                <a:gd name="connsiteX19" fmla="*/ 683 w 3287251"/>
                <a:gd name="connsiteY19" fmla="*/ 2574694 h 2869969"/>
                <a:gd name="connsiteX20" fmla="*/ 66132 w 3287251"/>
                <a:gd name="connsiteY20" fmla="*/ 2709647 h 2869969"/>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2762 h 2813084"/>
                <a:gd name="connsiteX1" fmla="*/ 362633 w 3287251"/>
                <a:gd name="connsiteY1" fmla="*/ 2708309 h 2813084"/>
                <a:gd name="connsiteX2" fmla="*/ 657908 w 3287251"/>
                <a:gd name="connsiteY2" fmla="*/ 2622584 h 2813084"/>
                <a:gd name="connsiteX3" fmla="*/ 1372283 w 3287251"/>
                <a:gd name="connsiteY3" fmla="*/ 2698784 h 2813084"/>
                <a:gd name="connsiteX4" fmla="*/ 1953308 w 3287251"/>
                <a:gd name="connsiteY4" fmla="*/ 2813084 h 2813084"/>
                <a:gd name="connsiteX5" fmla="*/ 2115233 w 3287251"/>
                <a:gd name="connsiteY5" fmla="*/ 2698784 h 2813084"/>
                <a:gd name="connsiteX6" fmla="*/ 2467658 w 3287251"/>
                <a:gd name="connsiteY6" fmla="*/ 2641634 h 2813084"/>
                <a:gd name="connsiteX7" fmla="*/ 2848658 w 3287251"/>
                <a:gd name="connsiteY7" fmla="*/ 2765459 h 2813084"/>
                <a:gd name="connsiteX8" fmla="*/ 3115358 w 3287251"/>
                <a:gd name="connsiteY8" fmla="*/ 2717834 h 2813084"/>
                <a:gd name="connsiteX9" fmla="*/ 3201083 w 3287251"/>
                <a:gd name="connsiteY9" fmla="*/ 2355884 h 2813084"/>
                <a:gd name="connsiteX10" fmla="*/ 3286808 w 3287251"/>
                <a:gd name="connsiteY10" fmla="*/ 1955834 h 2813084"/>
                <a:gd name="connsiteX11" fmla="*/ 3162983 w 3287251"/>
                <a:gd name="connsiteY11" fmla="*/ 1679609 h 2813084"/>
                <a:gd name="connsiteX12" fmla="*/ 3239183 w 3287251"/>
                <a:gd name="connsiteY12" fmla="*/ 1365284 h 2813084"/>
                <a:gd name="connsiteX13" fmla="*/ 3172508 w 3287251"/>
                <a:gd name="connsiteY13" fmla="*/ 917609 h 2813084"/>
                <a:gd name="connsiteX14" fmla="*/ 3239183 w 3287251"/>
                <a:gd name="connsiteY14" fmla="*/ 736634 h 2813084"/>
                <a:gd name="connsiteX15" fmla="*/ 3086783 w 3287251"/>
                <a:gd name="connsiteY15" fmla="*/ 403259 h 2813084"/>
                <a:gd name="connsiteX16" fmla="*/ 3201083 w 3287251"/>
                <a:gd name="connsiteY16" fmla="*/ 12734 h 2813084"/>
                <a:gd name="connsiteX17" fmla="*/ 3024259 w 3287251"/>
                <a:gd name="connsiteY17" fmla="*/ 90914 h 2813084"/>
                <a:gd name="connsiteX18" fmla="*/ 3039818 w 3287251"/>
                <a:gd name="connsiteY18" fmla="*/ 2531012 h 2813084"/>
                <a:gd name="connsiteX19" fmla="*/ 683 w 3287251"/>
                <a:gd name="connsiteY19" fmla="*/ 2517809 h 2813084"/>
                <a:gd name="connsiteX20" fmla="*/ 66132 w 3287251"/>
                <a:gd name="connsiteY20" fmla="*/ 2652762 h 2813084"/>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96687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40249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65523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19771 w 3273240"/>
                <a:gd name="connsiteY18" fmla="*/ 2553452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34701 w 3282980"/>
                <a:gd name="connsiteY0" fmla="*/ 2693308 h 2814399"/>
                <a:gd name="connsiteX1" fmla="*/ 358362 w 3282980"/>
                <a:gd name="connsiteY1" fmla="*/ 2709624 h 2814399"/>
                <a:gd name="connsiteX2" fmla="*/ 653637 w 3282980"/>
                <a:gd name="connsiteY2" fmla="*/ 2623899 h 2814399"/>
                <a:gd name="connsiteX3" fmla="*/ 1368012 w 3282980"/>
                <a:gd name="connsiteY3" fmla="*/ 2700099 h 2814399"/>
                <a:gd name="connsiteX4" fmla="*/ 1949037 w 3282980"/>
                <a:gd name="connsiteY4" fmla="*/ 2814399 h 2814399"/>
                <a:gd name="connsiteX5" fmla="*/ 2110962 w 3282980"/>
                <a:gd name="connsiteY5" fmla="*/ 2700099 h 2814399"/>
                <a:gd name="connsiteX6" fmla="*/ 2463387 w 3282980"/>
                <a:gd name="connsiteY6" fmla="*/ 2642949 h 2814399"/>
                <a:gd name="connsiteX7" fmla="*/ 2844387 w 3282980"/>
                <a:gd name="connsiteY7" fmla="*/ 2766774 h 2814399"/>
                <a:gd name="connsiteX8" fmla="*/ 3111087 w 3282980"/>
                <a:gd name="connsiteY8" fmla="*/ 2719149 h 2814399"/>
                <a:gd name="connsiteX9" fmla="*/ 3196812 w 3282980"/>
                <a:gd name="connsiteY9" fmla="*/ 2357199 h 2814399"/>
                <a:gd name="connsiteX10" fmla="*/ 3282537 w 3282980"/>
                <a:gd name="connsiteY10" fmla="*/ 1957149 h 2814399"/>
                <a:gd name="connsiteX11" fmla="*/ 3158712 w 3282980"/>
                <a:gd name="connsiteY11" fmla="*/ 1680924 h 2814399"/>
                <a:gd name="connsiteX12" fmla="*/ 3234912 w 3282980"/>
                <a:gd name="connsiteY12" fmla="*/ 1366599 h 2814399"/>
                <a:gd name="connsiteX13" fmla="*/ 3168237 w 3282980"/>
                <a:gd name="connsiteY13" fmla="*/ 918924 h 2814399"/>
                <a:gd name="connsiteX14" fmla="*/ 3234912 w 3282980"/>
                <a:gd name="connsiteY14" fmla="*/ 737949 h 2814399"/>
                <a:gd name="connsiteX15" fmla="*/ 3082512 w 3282980"/>
                <a:gd name="connsiteY15" fmla="*/ 404574 h 2814399"/>
                <a:gd name="connsiteX16" fmla="*/ 3196812 w 3282980"/>
                <a:gd name="connsiteY16" fmla="*/ 14049 h 2814399"/>
                <a:gd name="connsiteX17" fmla="*/ 3053184 w 3282980"/>
                <a:gd name="connsiteY17" fmla="*/ 83176 h 2814399"/>
                <a:gd name="connsiteX18" fmla="*/ 3050636 w 3282980"/>
                <a:gd name="connsiteY18" fmla="*/ 2544398 h 2814399"/>
                <a:gd name="connsiteX19" fmla="*/ 11501 w 3282980"/>
                <a:gd name="connsiteY19" fmla="*/ 2552321 h 2814399"/>
                <a:gd name="connsiteX20" fmla="*/ 34701 w 3282980"/>
                <a:gd name="connsiteY20" fmla="*/ 2693308 h 2814399"/>
                <a:gd name="connsiteX0" fmla="*/ 23727 w 3272006"/>
                <a:gd name="connsiteY0" fmla="*/ 2693308 h 2814399"/>
                <a:gd name="connsiteX1" fmla="*/ 347388 w 3272006"/>
                <a:gd name="connsiteY1" fmla="*/ 2709624 h 2814399"/>
                <a:gd name="connsiteX2" fmla="*/ 642663 w 3272006"/>
                <a:gd name="connsiteY2" fmla="*/ 2623899 h 2814399"/>
                <a:gd name="connsiteX3" fmla="*/ 1357038 w 3272006"/>
                <a:gd name="connsiteY3" fmla="*/ 2700099 h 2814399"/>
                <a:gd name="connsiteX4" fmla="*/ 1938063 w 3272006"/>
                <a:gd name="connsiteY4" fmla="*/ 2814399 h 2814399"/>
                <a:gd name="connsiteX5" fmla="*/ 2099988 w 3272006"/>
                <a:gd name="connsiteY5" fmla="*/ 2700099 h 2814399"/>
                <a:gd name="connsiteX6" fmla="*/ 2452413 w 3272006"/>
                <a:gd name="connsiteY6" fmla="*/ 2642949 h 2814399"/>
                <a:gd name="connsiteX7" fmla="*/ 2833413 w 3272006"/>
                <a:gd name="connsiteY7" fmla="*/ 2766774 h 2814399"/>
                <a:gd name="connsiteX8" fmla="*/ 3100113 w 3272006"/>
                <a:gd name="connsiteY8" fmla="*/ 2719149 h 2814399"/>
                <a:gd name="connsiteX9" fmla="*/ 3185838 w 3272006"/>
                <a:gd name="connsiteY9" fmla="*/ 2357199 h 2814399"/>
                <a:gd name="connsiteX10" fmla="*/ 3271563 w 3272006"/>
                <a:gd name="connsiteY10" fmla="*/ 1957149 h 2814399"/>
                <a:gd name="connsiteX11" fmla="*/ 3147738 w 3272006"/>
                <a:gd name="connsiteY11" fmla="*/ 1680924 h 2814399"/>
                <a:gd name="connsiteX12" fmla="*/ 3223938 w 3272006"/>
                <a:gd name="connsiteY12" fmla="*/ 1366599 h 2814399"/>
                <a:gd name="connsiteX13" fmla="*/ 3157263 w 3272006"/>
                <a:gd name="connsiteY13" fmla="*/ 918924 h 2814399"/>
                <a:gd name="connsiteX14" fmla="*/ 3223938 w 3272006"/>
                <a:gd name="connsiteY14" fmla="*/ 737949 h 2814399"/>
                <a:gd name="connsiteX15" fmla="*/ 3071538 w 3272006"/>
                <a:gd name="connsiteY15" fmla="*/ 404574 h 2814399"/>
                <a:gd name="connsiteX16" fmla="*/ 3185838 w 3272006"/>
                <a:gd name="connsiteY16" fmla="*/ 14049 h 2814399"/>
                <a:gd name="connsiteX17" fmla="*/ 3042210 w 3272006"/>
                <a:gd name="connsiteY17" fmla="*/ 83176 h 2814399"/>
                <a:gd name="connsiteX18" fmla="*/ 3039662 w 3272006"/>
                <a:gd name="connsiteY18" fmla="*/ 2544398 h 2814399"/>
                <a:gd name="connsiteX19" fmla="*/ 527 w 3272006"/>
                <a:gd name="connsiteY19" fmla="*/ 2552321 h 2814399"/>
                <a:gd name="connsiteX20" fmla="*/ 23727 w 3272006"/>
                <a:gd name="connsiteY20" fmla="*/ 2693308 h 2814399"/>
                <a:gd name="connsiteX0" fmla="*/ 4936 w 3280376"/>
                <a:gd name="connsiteY0" fmla="*/ 2693308 h 2814399"/>
                <a:gd name="connsiteX1" fmla="*/ 355758 w 3280376"/>
                <a:gd name="connsiteY1" fmla="*/ 2709624 h 2814399"/>
                <a:gd name="connsiteX2" fmla="*/ 651033 w 3280376"/>
                <a:gd name="connsiteY2" fmla="*/ 2623899 h 2814399"/>
                <a:gd name="connsiteX3" fmla="*/ 1365408 w 3280376"/>
                <a:gd name="connsiteY3" fmla="*/ 2700099 h 2814399"/>
                <a:gd name="connsiteX4" fmla="*/ 1946433 w 3280376"/>
                <a:gd name="connsiteY4" fmla="*/ 2814399 h 2814399"/>
                <a:gd name="connsiteX5" fmla="*/ 2108358 w 3280376"/>
                <a:gd name="connsiteY5" fmla="*/ 2700099 h 2814399"/>
                <a:gd name="connsiteX6" fmla="*/ 2460783 w 3280376"/>
                <a:gd name="connsiteY6" fmla="*/ 2642949 h 2814399"/>
                <a:gd name="connsiteX7" fmla="*/ 2841783 w 3280376"/>
                <a:gd name="connsiteY7" fmla="*/ 2766774 h 2814399"/>
                <a:gd name="connsiteX8" fmla="*/ 3108483 w 3280376"/>
                <a:gd name="connsiteY8" fmla="*/ 2719149 h 2814399"/>
                <a:gd name="connsiteX9" fmla="*/ 3194208 w 3280376"/>
                <a:gd name="connsiteY9" fmla="*/ 2357199 h 2814399"/>
                <a:gd name="connsiteX10" fmla="*/ 3279933 w 3280376"/>
                <a:gd name="connsiteY10" fmla="*/ 1957149 h 2814399"/>
                <a:gd name="connsiteX11" fmla="*/ 3156108 w 3280376"/>
                <a:gd name="connsiteY11" fmla="*/ 1680924 h 2814399"/>
                <a:gd name="connsiteX12" fmla="*/ 3232308 w 3280376"/>
                <a:gd name="connsiteY12" fmla="*/ 1366599 h 2814399"/>
                <a:gd name="connsiteX13" fmla="*/ 3165633 w 3280376"/>
                <a:gd name="connsiteY13" fmla="*/ 918924 h 2814399"/>
                <a:gd name="connsiteX14" fmla="*/ 3232308 w 3280376"/>
                <a:gd name="connsiteY14" fmla="*/ 737949 h 2814399"/>
                <a:gd name="connsiteX15" fmla="*/ 3079908 w 3280376"/>
                <a:gd name="connsiteY15" fmla="*/ 404574 h 2814399"/>
                <a:gd name="connsiteX16" fmla="*/ 3194208 w 3280376"/>
                <a:gd name="connsiteY16" fmla="*/ 14049 h 2814399"/>
                <a:gd name="connsiteX17" fmla="*/ 3050580 w 3280376"/>
                <a:gd name="connsiteY17" fmla="*/ 83176 h 2814399"/>
                <a:gd name="connsiteX18" fmla="*/ 3048032 w 3280376"/>
                <a:gd name="connsiteY18" fmla="*/ 2544398 h 2814399"/>
                <a:gd name="connsiteX19" fmla="*/ 8897 w 3280376"/>
                <a:gd name="connsiteY19" fmla="*/ 2552321 h 2814399"/>
                <a:gd name="connsiteX20" fmla="*/ 4936 w 3280376"/>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16488 h 2737579"/>
                <a:gd name="connsiteX1" fmla="*/ 350822 w 3275440"/>
                <a:gd name="connsiteY1" fmla="*/ 2632804 h 2737579"/>
                <a:gd name="connsiteX2" fmla="*/ 646097 w 3275440"/>
                <a:gd name="connsiteY2" fmla="*/ 2547079 h 2737579"/>
                <a:gd name="connsiteX3" fmla="*/ 1360472 w 3275440"/>
                <a:gd name="connsiteY3" fmla="*/ 2623279 h 2737579"/>
                <a:gd name="connsiteX4" fmla="*/ 1941497 w 3275440"/>
                <a:gd name="connsiteY4" fmla="*/ 2737579 h 2737579"/>
                <a:gd name="connsiteX5" fmla="*/ 2103422 w 3275440"/>
                <a:gd name="connsiteY5" fmla="*/ 2623279 h 2737579"/>
                <a:gd name="connsiteX6" fmla="*/ 2455847 w 3275440"/>
                <a:gd name="connsiteY6" fmla="*/ 2566129 h 2737579"/>
                <a:gd name="connsiteX7" fmla="*/ 2836847 w 3275440"/>
                <a:gd name="connsiteY7" fmla="*/ 2689954 h 2737579"/>
                <a:gd name="connsiteX8" fmla="*/ 3103547 w 3275440"/>
                <a:gd name="connsiteY8" fmla="*/ 2642329 h 2737579"/>
                <a:gd name="connsiteX9" fmla="*/ 3189272 w 3275440"/>
                <a:gd name="connsiteY9" fmla="*/ 2280379 h 2737579"/>
                <a:gd name="connsiteX10" fmla="*/ 3274997 w 3275440"/>
                <a:gd name="connsiteY10" fmla="*/ 1880329 h 2737579"/>
                <a:gd name="connsiteX11" fmla="*/ 3151172 w 3275440"/>
                <a:gd name="connsiteY11" fmla="*/ 1604104 h 2737579"/>
                <a:gd name="connsiteX12" fmla="*/ 3227372 w 3275440"/>
                <a:gd name="connsiteY12" fmla="*/ 1289779 h 2737579"/>
                <a:gd name="connsiteX13" fmla="*/ 3160697 w 3275440"/>
                <a:gd name="connsiteY13" fmla="*/ 842104 h 2737579"/>
                <a:gd name="connsiteX14" fmla="*/ 3227372 w 3275440"/>
                <a:gd name="connsiteY14" fmla="*/ 661129 h 2737579"/>
                <a:gd name="connsiteX15" fmla="*/ 3074972 w 3275440"/>
                <a:gd name="connsiteY15" fmla="*/ 327754 h 2737579"/>
                <a:gd name="connsiteX16" fmla="*/ 3189272 w 3275440"/>
                <a:gd name="connsiteY16" fmla="*/ 39835 h 2737579"/>
                <a:gd name="connsiteX17" fmla="*/ 3045644 w 3275440"/>
                <a:gd name="connsiteY17" fmla="*/ 6356 h 2737579"/>
                <a:gd name="connsiteX18" fmla="*/ 3043096 w 3275440"/>
                <a:gd name="connsiteY18" fmla="*/ 2467578 h 2737579"/>
                <a:gd name="connsiteX19" fmla="*/ 3961 w 3275440"/>
                <a:gd name="connsiteY19" fmla="*/ 2475501 h 2737579"/>
                <a:gd name="connsiteX20" fmla="*/ 0 w 3275440"/>
                <a:gd name="connsiteY20" fmla="*/ 2616488 h 2737579"/>
                <a:gd name="connsiteX0" fmla="*/ 0 w 3275440"/>
                <a:gd name="connsiteY0" fmla="*/ 2611332 h 2732423"/>
                <a:gd name="connsiteX1" fmla="*/ 350822 w 3275440"/>
                <a:gd name="connsiteY1" fmla="*/ 2627648 h 2732423"/>
                <a:gd name="connsiteX2" fmla="*/ 646097 w 3275440"/>
                <a:gd name="connsiteY2" fmla="*/ 2541923 h 2732423"/>
                <a:gd name="connsiteX3" fmla="*/ 1360472 w 3275440"/>
                <a:gd name="connsiteY3" fmla="*/ 2618123 h 2732423"/>
                <a:gd name="connsiteX4" fmla="*/ 1941497 w 3275440"/>
                <a:gd name="connsiteY4" fmla="*/ 2732423 h 2732423"/>
                <a:gd name="connsiteX5" fmla="*/ 2103422 w 3275440"/>
                <a:gd name="connsiteY5" fmla="*/ 2618123 h 2732423"/>
                <a:gd name="connsiteX6" fmla="*/ 2455847 w 3275440"/>
                <a:gd name="connsiteY6" fmla="*/ 2560973 h 2732423"/>
                <a:gd name="connsiteX7" fmla="*/ 2836847 w 3275440"/>
                <a:gd name="connsiteY7" fmla="*/ 2684798 h 2732423"/>
                <a:gd name="connsiteX8" fmla="*/ 3103547 w 3275440"/>
                <a:gd name="connsiteY8" fmla="*/ 2637173 h 2732423"/>
                <a:gd name="connsiteX9" fmla="*/ 3189272 w 3275440"/>
                <a:gd name="connsiteY9" fmla="*/ 2275223 h 2732423"/>
                <a:gd name="connsiteX10" fmla="*/ 3274997 w 3275440"/>
                <a:gd name="connsiteY10" fmla="*/ 1875173 h 2732423"/>
                <a:gd name="connsiteX11" fmla="*/ 3151172 w 3275440"/>
                <a:gd name="connsiteY11" fmla="*/ 1598948 h 2732423"/>
                <a:gd name="connsiteX12" fmla="*/ 3227372 w 3275440"/>
                <a:gd name="connsiteY12" fmla="*/ 1284623 h 2732423"/>
                <a:gd name="connsiteX13" fmla="*/ 3160697 w 3275440"/>
                <a:gd name="connsiteY13" fmla="*/ 836948 h 2732423"/>
                <a:gd name="connsiteX14" fmla="*/ 3227372 w 3275440"/>
                <a:gd name="connsiteY14" fmla="*/ 655973 h 2732423"/>
                <a:gd name="connsiteX15" fmla="*/ 3074972 w 3275440"/>
                <a:gd name="connsiteY15" fmla="*/ 322598 h 2732423"/>
                <a:gd name="connsiteX16" fmla="*/ 3189272 w 3275440"/>
                <a:gd name="connsiteY16" fmla="*/ 34679 h 2732423"/>
                <a:gd name="connsiteX17" fmla="*/ 3045644 w 3275440"/>
                <a:gd name="connsiteY17" fmla="*/ 1200 h 2732423"/>
                <a:gd name="connsiteX18" fmla="*/ 3043096 w 3275440"/>
                <a:gd name="connsiteY18" fmla="*/ 2462422 h 2732423"/>
                <a:gd name="connsiteX19" fmla="*/ 3961 w 3275440"/>
                <a:gd name="connsiteY19" fmla="*/ 2470345 h 2732423"/>
                <a:gd name="connsiteX20" fmla="*/ 0 w 3275440"/>
                <a:gd name="connsiteY20" fmla="*/ 2611332 h 2732423"/>
                <a:gd name="connsiteX0" fmla="*/ 0 w 3275440"/>
                <a:gd name="connsiteY0" fmla="*/ 2622632 h 2743723"/>
                <a:gd name="connsiteX1" fmla="*/ 350822 w 3275440"/>
                <a:gd name="connsiteY1" fmla="*/ 2638948 h 2743723"/>
                <a:gd name="connsiteX2" fmla="*/ 646097 w 3275440"/>
                <a:gd name="connsiteY2" fmla="*/ 2553223 h 2743723"/>
                <a:gd name="connsiteX3" fmla="*/ 1360472 w 3275440"/>
                <a:gd name="connsiteY3" fmla="*/ 2629423 h 2743723"/>
                <a:gd name="connsiteX4" fmla="*/ 1941497 w 3275440"/>
                <a:gd name="connsiteY4" fmla="*/ 2743723 h 2743723"/>
                <a:gd name="connsiteX5" fmla="*/ 2103422 w 3275440"/>
                <a:gd name="connsiteY5" fmla="*/ 2629423 h 2743723"/>
                <a:gd name="connsiteX6" fmla="*/ 2455847 w 3275440"/>
                <a:gd name="connsiteY6" fmla="*/ 2572273 h 2743723"/>
                <a:gd name="connsiteX7" fmla="*/ 2836847 w 3275440"/>
                <a:gd name="connsiteY7" fmla="*/ 2696098 h 2743723"/>
                <a:gd name="connsiteX8" fmla="*/ 3103547 w 3275440"/>
                <a:gd name="connsiteY8" fmla="*/ 2648473 h 2743723"/>
                <a:gd name="connsiteX9" fmla="*/ 3189272 w 3275440"/>
                <a:gd name="connsiteY9" fmla="*/ 2286523 h 2743723"/>
                <a:gd name="connsiteX10" fmla="*/ 3274997 w 3275440"/>
                <a:gd name="connsiteY10" fmla="*/ 1886473 h 2743723"/>
                <a:gd name="connsiteX11" fmla="*/ 3151172 w 3275440"/>
                <a:gd name="connsiteY11" fmla="*/ 1610248 h 2743723"/>
                <a:gd name="connsiteX12" fmla="*/ 3227372 w 3275440"/>
                <a:gd name="connsiteY12" fmla="*/ 1295923 h 2743723"/>
                <a:gd name="connsiteX13" fmla="*/ 3160697 w 3275440"/>
                <a:gd name="connsiteY13" fmla="*/ 848248 h 2743723"/>
                <a:gd name="connsiteX14" fmla="*/ 3227372 w 3275440"/>
                <a:gd name="connsiteY14" fmla="*/ 667273 h 2743723"/>
                <a:gd name="connsiteX15" fmla="*/ 3074972 w 3275440"/>
                <a:gd name="connsiteY15" fmla="*/ 333898 h 2743723"/>
                <a:gd name="connsiteX16" fmla="*/ 3189272 w 3275440"/>
                <a:gd name="connsiteY16" fmla="*/ 9765 h 2743723"/>
                <a:gd name="connsiteX17" fmla="*/ 3045644 w 3275440"/>
                <a:gd name="connsiteY17" fmla="*/ 12500 h 2743723"/>
                <a:gd name="connsiteX18" fmla="*/ 3043096 w 3275440"/>
                <a:gd name="connsiteY18" fmla="*/ 2473722 h 2743723"/>
                <a:gd name="connsiteX19" fmla="*/ 3961 w 3275440"/>
                <a:gd name="connsiteY19" fmla="*/ 2481645 h 2743723"/>
                <a:gd name="connsiteX20" fmla="*/ 0 w 3275440"/>
                <a:gd name="connsiteY20" fmla="*/ 2622632 h 2743723"/>
                <a:gd name="connsiteX0" fmla="*/ 0 w 3275440"/>
                <a:gd name="connsiteY0" fmla="*/ 2612867 h 2733958"/>
                <a:gd name="connsiteX1" fmla="*/ 350822 w 3275440"/>
                <a:gd name="connsiteY1" fmla="*/ 2629183 h 2733958"/>
                <a:gd name="connsiteX2" fmla="*/ 646097 w 3275440"/>
                <a:gd name="connsiteY2" fmla="*/ 2543458 h 2733958"/>
                <a:gd name="connsiteX3" fmla="*/ 1360472 w 3275440"/>
                <a:gd name="connsiteY3" fmla="*/ 2619658 h 2733958"/>
                <a:gd name="connsiteX4" fmla="*/ 1941497 w 3275440"/>
                <a:gd name="connsiteY4" fmla="*/ 2733958 h 2733958"/>
                <a:gd name="connsiteX5" fmla="*/ 2103422 w 3275440"/>
                <a:gd name="connsiteY5" fmla="*/ 2619658 h 2733958"/>
                <a:gd name="connsiteX6" fmla="*/ 2455847 w 3275440"/>
                <a:gd name="connsiteY6" fmla="*/ 2562508 h 2733958"/>
                <a:gd name="connsiteX7" fmla="*/ 2836847 w 3275440"/>
                <a:gd name="connsiteY7" fmla="*/ 2686333 h 2733958"/>
                <a:gd name="connsiteX8" fmla="*/ 3103547 w 3275440"/>
                <a:gd name="connsiteY8" fmla="*/ 2638708 h 2733958"/>
                <a:gd name="connsiteX9" fmla="*/ 3189272 w 3275440"/>
                <a:gd name="connsiteY9" fmla="*/ 2276758 h 2733958"/>
                <a:gd name="connsiteX10" fmla="*/ 3274997 w 3275440"/>
                <a:gd name="connsiteY10" fmla="*/ 1876708 h 2733958"/>
                <a:gd name="connsiteX11" fmla="*/ 3151172 w 3275440"/>
                <a:gd name="connsiteY11" fmla="*/ 1600483 h 2733958"/>
                <a:gd name="connsiteX12" fmla="*/ 3227372 w 3275440"/>
                <a:gd name="connsiteY12" fmla="*/ 1286158 h 2733958"/>
                <a:gd name="connsiteX13" fmla="*/ 3160697 w 3275440"/>
                <a:gd name="connsiteY13" fmla="*/ 838483 h 2733958"/>
                <a:gd name="connsiteX14" fmla="*/ 3227372 w 3275440"/>
                <a:gd name="connsiteY14" fmla="*/ 657508 h 2733958"/>
                <a:gd name="connsiteX15" fmla="*/ 3074972 w 3275440"/>
                <a:gd name="connsiteY15" fmla="*/ 324133 h 2733958"/>
                <a:gd name="connsiteX16" fmla="*/ 3189272 w 3275440"/>
                <a:gd name="connsiteY16" fmla="*/ 0 h 2733958"/>
                <a:gd name="connsiteX17" fmla="*/ 3045644 w 3275440"/>
                <a:gd name="connsiteY17" fmla="*/ 2735 h 2733958"/>
                <a:gd name="connsiteX18" fmla="*/ 3043096 w 3275440"/>
                <a:gd name="connsiteY18" fmla="*/ 2463957 h 2733958"/>
                <a:gd name="connsiteX19" fmla="*/ 3961 w 3275440"/>
                <a:gd name="connsiteY19" fmla="*/ 2471880 h 2733958"/>
                <a:gd name="connsiteX20" fmla="*/ 0 w 3275440"/>
                <a:gd name="connsiteY20" fmla="*/ 2612867 h 2733958"/>
                <a:gd name="connsiteX0" fmla="*/ 0 w 3275440"/>
                <a:gd name="connsiteY0" fmla="*/ 2611260 h 2732351"/>
                <a:gd name="connsiteX1" fmla="*/ 350822 w 3275440"/>
                <a:gd name="connsiteY1" fmla="*/ 2627576 h 2732351"/>
                <a:gd name="connsiteX2" fmla="*/ 646097 w 3275440"/>
                <a:gd name="connsiteY2" fmla="*/ 2541851 h 2732351"/>
                <a:gd name="connsiteX3" fmla="*/ 1360472 w 3275440"/>
                <a:gd name="connsiteY3" fmla="*/ 2618051 h 2732351"/>
                <a:gd name="connsiteX4" fmla="*/ 1941497 w 3275440"/>
                <a:gd name="connsiteY4" fmla="*/ 2732351 h 2732351"/>
                <a:gd name="connsiteX5" fmla="*/ 2103422 w 3275440"/>
                <a:gd name="connsiteY5" fmla="*/ 2618051 h 2732351"/>
                <a:gd name="connsiteX6" fmla="*/ 2455847 w 3275440"/>
                <a:gd name="connsiteY6" fmla="*/ 2560901 h 2732351"/>
                <a:gd name="connsiteX7" fmla="*/ 2836847 w 3275440"/>
                <a:gd name="connsiteY7" fmla="*/ 2684726 h 2732351"/>
                <a:gd name="connsiteX8" fmla="*/ 3103547 w 3275440"/>
                <a:gd name="connsiteY8" fmla="*/ 2637101 h 2732351"/>
                <a:gd name="connsiteX9" fmla="*/ 3189272 w 3275440"/>
                <a:gd name="connsiteY9" fmla="*/ 2275151 h 2732351"/>
                <a:gd name="connsiteX10" fmla="*/ 3274997 w 3275440"/>
                <a:gd name="connsiteY10" fmla="*/ 1875101 h 2732351"/>
                <a:gd name="connsiteX11" fmla="*/ 3151172 w 3275440"/>
                <a:gd name="connsiteY11" fmla="*/ 1598876 h 2732351"/>
                <a:gd name="connsiteX12" fmla="*/ 3227372 w 3275440"/>
                <a:gd name="connsiteY12" fmla="*/ 1284551 h 2732351"/>
                <a:gd name="connsiteX13" fmla="*/ 3160697 w 3275440"/>
                <a:gd name="connsiteY13" fmla="*/ 836876 h 2732351"/>
                <a:gd name="connsiteX14" fmla="*/ 3227372 w 3275440"/>
                <a:gd name="connsiteY14" fmla="*/ 655901 h 2732351"/>
                <a:gd name="connsiteX15" fmla="*/ 3074972 w 3275440"/>
                <a:gd name="connsiteY15" fmla="*/ 322526 h 2732351"/>
                <a:gd name="connsiteX16" fmla="*/ 3186254 w 3275440"/>
                <a:gd name="connsiteY16" fmla="*/ 7447 h 2732351"/>
                <a:gd name="connsiteX17" fmla="*/ 3045644 w 3275440"/>
                <a:gd name="connsiteY17" fmla="*/ 1128 h 2732351"/>
                <a:gd name="connsiteX18" fmla="*/ 3043096 w 3275440"/>
                <a:gd name="connsiteY18" fmla="*/ 2462350 h 2732351"/>
                <a:gd name="connsiteX19" fmla="*/ 3961 w 3275440"/>
                <a:gd name="connsiteY19" fmla="*/ 2470273 h 2732351"/>
                <a:gd name="connsiteX20" fmla="*/ 0 w 3275440"/>
                <a:gd name="connsiteY20" fmla="*/ 2611260 h 2732351"/>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86254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95307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2126 h 2733217"/>
                <a:gd name="connsiteX1" fmla="*/ 350822 w 3275440"/>
                <a:gd name="connsiteY1" fmla="*/ 2628442 h 2733217"/>
                <a:gd name="connsiteX2" fmla="*/ 646097 w 3275440"/>
                <a:gd name="connsiteY2" fmla="*/ 2542717 h 2733217"/>
                <a:gd name="connsiteX3" fmla="*/ 1360472 w 3275440"/>
                <a:gd name="connsiteY3" fmla="*/ 2618917 h 2733217"/>
                <a:gd name="connsiteX4" fmla="*/ 1941497 w 3275440"/>
                <a:gd name="connsiteY4" fmla="*/ 2733217 h 2733217"/>
                <a:gd name="connsiteX5" fmla="*/ 2103422 w 3275440"/>
                <a:gd name="connsiteY5" fmla="*/ 2618917 h 2733217"/>
                <a:gd name="connsiteX6" fmla="*/ 2455847 w 3275440"/>
                <a:gd name="connsiteY6" fmla="*/ 2561767 h 2733217"/>
                <a:gd name="connsiteX7" fmla="*/ 2836847 w 3275440"/>
                <a:gd name="connsiteY7" fmla="*/ 2685592 h 2733217"/>
                <a:gd name="connsiteX8" fmla="*/ 3103547 w 3275440"/>
                <a:gd name="connsiteY8" fmla="*/ 2637967 h 2733217"/>
                <a:gd name="connsiteX9" fmla="*/ 3189272 w 3275440"/>
                <a:gd name="connsiteY9" fmla="*/ 2276017 h 2733217"/>
                <a:gd name="connsiteX10" fmla="*/ 3274997 w 3275440"/>
                <a:gd name="connsiteY10" fmla="*/ 1875967 h 2733217"/>
                <a:gd name="connsiteX11" fmla="*/ 3151172 w 3275440"/>
                <a:gd name="connsiteY11" fmla="*/ 1599742 h 2733217"/>
                <a:gd name="connsiteX12" fmla="*/ 3227372 w 3275440"/>
                <a:gd name="connsiteY12" fmla="*/ 1285417 h 2733217"/>
                <a:gd name="connsiteX13" fmla="*/ 3160697 w 3275440"/>
                <a:gd name="connsiteY13" fmla="*/ 837742 h 2733217"/>
                <a:gd name="connsiteX14" fmla="*/ 3227372 w 3275440"/>
                <a:gd name="connsiteY14" fmla="*/ 656767 h 2733217"/>
                <a:gd name="connsiteX15" fmla="*/ 3074972 w 3275440"/>
                <a:gd name="connsiteY15" fmla="*/ 323392 h 2733217"/>
                <a:gd name="connsiteX16" fmla="*/ 3195307 w 3275440"/>
                <a:gd name="connsiteY16" fmla="*/ 8313 h 2733217"/>
                <a:gd name="connsiteX17" fmla="*/ 3045644 w 3275440"/>
                <a:gd name="connsiteY17" fmla="*/ 1994 h 2733217"/>
                <a:gd name="connsiteX18" fmla="*/ 3043096 w 3275440"/>
                <a:gd name="connsiteY18" fmla="*/ 2463216 h 2733217"/>
                <a:gd name="connsiteX19" fmla="*/ 3961 w 3275440"/>
                <a:gd name="connsiteY19" fmla="*/ 2471139 h 2733217"/>
                <a:gd name="connsiteX20" fmla="*/ 0 w 3275440"/>
                <a:gd name="connsiteY20" fmla="*/ 2612126 h 2733217"/>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815430 w 3275440"/>
                <a:gd name="connsiteY2" fmla="*/ 2579182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696721"/>
                <a:gd name="connsiteX1" fmla="*/ 350822 w 3275440"/>
                <a:gd name="connsiteY1" fmla="*/ 2676196 h 2696721"/>
                <a:gd name="connsiteX2" fmla="*/ 815430 w 3275440"/>
                <a:gd name="connsiteY2" fmla="*/ 2579182 h 2696721"/>
                <a:gd name="connsiteX3" fmla="*/ 1360472 w 3275440"/>
                <a:gd name="connsiteY3" fmla="*/ 2621515 h 2696721"/>
                <a:gd name="connsiteX4" fmla="*/ 1817319 w 3275440"/>
                <a:gd name="connsiteY4" fmla="*/ 2668081 h 2696721"/>
                <a:gd name="connsiteX5" fmla="*/ 2103422 w 3275440"/>
                <a:gd name="connsiteY5" fmla="*/ 2621515 h 2696721"/>
                <a:gd name="connsiteX6" fmla="*/ 2455847 w 3275440"/>
                <a:gd name="connsiteY6" fmla="*/ 2564365 h 2696721"/>
                <a:gd name="connsiteX7" fmla="*/ 2836847 w 3275440"/>
                <a:gd name="connsiteY7" fmla="*/ 2688190 h 2696721"/>
                <a:gd name="connsiteX8" fmla="*/ 3103547 w 3275440"/>
                <a:gd name="connsiteY8" fmla="*/ 2640565 h 2696721"/>
                <a:gd name="connsiteX9" fmla="*/ 3189272 w 3275440"/>
                <a:gd name="connsiteY9" fmla="*/ 2278615 h 2696721"/>
                <a:gd name="connsiteX10" fmla="*/ 3274997 w 3275440"/>
                <a:gd name="connsiteY10" fmla="*/ 1878565 h 2696721"/>
                <a:gd name="connsiteX11" fmla="*/ 3151172 w 3275440"/>
                <a:gd name="connsiteY11" fmla="*/ 1602340 h 2696721"/>
                <a:gd name="connsiteX12" fmla="*/ 3227372 w 3275440"/>
                <a:gd name="connsiteY12" fmla="*/ 1288015 h 2696721"/>
                <a:gd name="connsiteX13" fmla="*/ 3160697 w 3275440"/>
                <a:gd name="connsiteY13" fmla="*/ 840340 h 2696721"/>
                <a:gd name="connsiteX14" fmla="*/ 3227372 w 3275440"/>
                <a:gd name="connsiteY14" fmla="*/ 659365 h 2696721"/>
                <a:gd name="connsiteX15" fmla="*/ 3150417 w 3275440"/>
                <a:gd name="connsiteY15" fmla="*/ 319954 h 2696721"/>
                <a:gd name="connsiteX16" fmla="*/ 3222467 w 3275440"/>
                <a:gd name="connsiteY16" fmla="*/ 1857 h 2696721"/>
                <a:gd name="connsiteX17" fmla="*/ 3045644 w 3275440"/>
                <a:gd name="connsiteY17" fmla="*/ 4592 h 2696721"/>
                <a:gd name="connsiteX18" fmla="*/ 3043096 w 3275440"/>
                <a:gd name="connsiteY18" fmla="*/ 2465814 h 2696721"/>
                <a:gd name="connsiteX19" fmla="*/ 3961 w 3275440"/>
                <a:gd name="connsiteY19" fmla="*/ 2473737 h 2696721"/>
                <a:gd name="connsiteX20" fmla="*/ 0 w 3275440"/>
                <a:gd name="connsiteY20" fmla="*/ 2614724 h 2696721"/>
                <a:gd name="connsiteX0" fmla="*/ 0 w 3275361"/>
                <a:gd name="connsiteY0" fmla="*/ 2614724 h 2688191"/>
                <a:gd name="connsiteX1" fmla="*/ 350822 w 3275361"/>
                <a:gd name="connsiteY1" fmla="*/ 2676196 h 2688191"/>
                <a:gd name="connsiteX2" fmla="*/ 815430 w 3275361"/>
                <a:gd name="connsiteY2" fmla="*/ 2579182 h 2688191"/>
                <a:gd name="connsiteX3" fmla="*/ 1360472 w 3275361"/>
                <a:gd name="connsiteY3" fmla="*/ 2621515 h 2688191"/>
                <a:gd name="connsiteX4" fmla="*/ 1817319 w 3275361"/>
                <a:gd name="connsiteY4" fmla="*/ 2668081 h 2688191"/>
                <a:gd name="connsiteX5" fmla="*/ 2103422 w 3275361"/>
                <a:gd name="connsiteY5" fmla="*/ 2621515 h 2688191"/>
                <a:gd name="connsiteX6" fmla="*/ 2455847 w 3275361"/>
                <a:gd name="connsiteY6" fmla="*/ 2564365 h 2688191"/>
                <a:gd name="connsiteX7" fmla="*/ 2836847 w 3275361"/>
                <a:gd name="connsiteY7" fmla="*/ 2688190 h 2688191"/>
                <a:gd name="connsiteX8" fmla="*/ 3193858 w 3275361"/>
                <a:gd name="connsiteY8" fmla="*/ 2561542 h 2688191"/>
                <a:gd name="connsiteX9" fmla="*/ 3189272 w 3275361"/>
                <a:gd name="connsiteY9" fmla="*/ 2278615 h 2688191"/>
                <a:gd name="connsiteX10" fmla="*/ 3274997 w 3275361"/>
                <a:gd name="connsiteY10" fmla="*/ 1878565 h 2688191"/>
                <a:gd name="connsiteX11" fmla="*/ 3151172 w 3275361"/>
                <a:gd name="connsiteY11" fmla="*/ 1602340 h 2688191"/>
                <a:gd name="connsiteX12" fmla="*/ 3227372 w 3275361"/>
                <a:gd name="connsiteY12" fmla="*/ 1288015 h 2688191"/>
                <a:gd name="connsiteX13" fmla="*/ 3160697 w 3275361"/>
                <a:gd name="connsiteY13" fmla="*/ 840340 h 2688191"/>
                <a:gd name="connsiteX14" fmla="*/ 3227372 w 3275361"/>
                <a:gd name="connsiteY14" fmla="*/ 659365 h 2688191"/>
                <a:gd name="connsiteX15" fmla="*/ 3150417 w 3275361"/>
                <a:gd name="connsiteY15" fmla="*/ 319954 h 2688191"/>
                <a:gd name="connsiteX16" fmla="*/ 3222467 w 3275361"/>
                <a:gd name="connsiteY16" fmla="*/ 1857 h 2688191"/>
                <a:gd name="connsiteX17" fmla="*/ 3045644 w 3275361"/>
                <a:gd name="connsiteY17" fmla="*/ 4592 h 2688191"/>
                <a:gd name="connsiteX18" fmla="*/ 3043096 w 3275361"/>
                <a:gd name="connsiteY18" fmla="*/ 2465814 h 2688191"/>
                <a:gd name="connsiteX19" fmla="*/ 3961 w 3275361"/>
                <a:gd name="connsiteY19" fmla="*/ 2473737 h 2688191"/>
                <a:gd name="connsiteX20" fmla="*/ 0 w 3275361"/>
                <a:gd name="connsiteY20" fmla="*/ 2614724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5361" h="2688191">
                  <a:moveTo>
                    <a:pt x="0" y="2614724"/>
                  </a:moveTo>
                  <a:cubicBezTo>
                    <a:pt x="57810" y="2640941"/>
                    <a:pt x="214917" y="2682120"/>
                    <a:pt x="350822" y="2676196"/>
                  </a:cubicBezTo>
                  <a:cubicBezTo>
                    <a:pt x="486727" y="2670272"/>
                    <a:pt x="647155" y="2588296"/>
                    <a:pt x="815430" y="2579182"/>
                  </a:cubicBezTo>
                  <a:cubicBezTo>
                    <a:pt x="983705" y="2570069"/>
                    <a:pt x="1193491" y="2606699"/>
                    <a:pt x="1360472" y="2621515"/>
                  </a:cubicBezTo>
                  <a:cubicBezTo>
                    <a:pt x="1527453" y="2636331"/>
                    <a:pt x="1693494" y="2668081"/>
                    <a:pt x="1817319" y="2668081"/>
                  </a:cubicBezTo>
                  <a:cubicBezTo>
                    <a:pt x="1941144" y="2668081"/>
                    <a:pt x="1997001" y="2638801"/>
                    <a:pt x="2103422" y="2621515"/>
                  </a:cubicBezTo>
                  <a:cubicBezTo>
                    <a:pt x="2209843" y="2604229"/>
                    <a:pt x="2333610" y="2553253"/>
                    <a:pt x="2455847" y="2564365"/>
                  </a:cubicBezTo>
                  <a:cubicBezTo>
                    <a:pt x="2578085" y="2575478"/>
                    <a:pt x="2713845" y="2688660"/>
                    <a:pt x="2836847" y="2688190"/>
                  </a:cubicBezTo>
                  <a:cubicBezTo>
                    <a:pt x="2959849" y="2687720"/>
                    <a:pt x="3135121" y="2629805"/>
                    <a:pt x="3193858" y="2561542"/>
                  </a:cubicBezTo>
                  <a:cubicBezTo>
                    <a:pt x="3252596" y="2493280"/>
                    <a:pt x="3175749" y="2392444"/>
                    <a:pt x="3189272" y="2278615"/>
                  </a:cubicBezTo>
                  <a:cubicBezTo>
                    <a:pt x="3202795" y="2164786"/>
                    <a:pt x="3281347" y="1991277"/>
                    <a:pt x="3274997" y="1878565"/>
                  </a:cubicBezTo>
                  <a:cubicBezTo>
                    <a:pt x="3268647" y="1765853"/>
                    <a:pt x="3159110" y="1700765"/>
                    <a:pt x="3151172" y="1602340"/>
                  </a:cubicBezTo>
                  <a:cubicBezTo>
                    <a:pt x="3143235" y="1503915"/>
                    <a:pt x="3225785" y="1415015"/>
                    <a:pt x="3227372" y="1288015"/>
                  </a:cubicBezTo>
                  <a:cubicBezTo>
                    <a:pt x="3228959" y="1161015"/>
                    <a:pt x="3160697" y="945115"/>
                    <a:pt x="3160697" y="840340"/>
                  </a:cubicBezTo>
                  <a:cubicBezTo>
                    <a:pt x="3160697" y="735565"/>
                    <a:pt x="3229085" y="746096"/>
                    <a:pt x="3227372" y="659365"/>
                  </a:cubicBezTo>
                  <a:cubicBezTo>
                    <a:pt x="3225659" y="572634"/>
                    <a:pt x="3151235" y="429539"/>
                    <a:pt x="3150417" y="319954"/>
                  </a:cubicBezTo>
                  <a:cubicBezTo>
                    <a:pt x="3149600" y="210369"/>
                    <a:pt x="3227355" y="55423"/>
                    <a:pt x="3222467" y="1857"/>
                  </a:cubicBezTo>
                  <a:cubicBezTo>
                    <a:pt x="3102902" y="-407"/>
                    <a:pt x="3208324" y="-1680"/>
                    <a:pt x="3045644" y="4592"/>
                  </a:cubicBezTo>
                  <a:cubicBezTo>
                    <a:pt x="3054980" y="1127458"/>
                    <a:pt x="3042043" y="1844048"/>
                    <a:pt x="3043096" y="2465814"/>
                  </a:cubicBezTo>
                  <a:lnTo>
                    <a:pt x="3961" y="2473737"/>
                  </a:lnTo>
                  <a:cubicBezTo>
                    <a:pt x="409" y="2521849"/>
                    <a:pt x="6507" y="2471803"/>
                    <a:pt x="0" y="26147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cxnSp>
          <p:nvCxnSpPr>
            <p:cNvPr id="90" name="Přímá spojnice 89"/>
            <p:cNvCxnSpPr>
              <a:stCxn id="89" idx="19"/>
              <a:endCxn id="89" idx="18"/>
            </p:cNvCxnSpPr>
            <p:nvPr/>
          </p:nvCxnSpPr>
          <p:spPr>
            <a:xfrm flipV="1">
              <a:off x="5663414" y="4463925"/>
              <a:ext cx="3039135" cy="792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a:stCxn id="89" idx="18"/>
            </p:cNvCxnSpPr>
            <p:nvPr/>
          </p:nvCxnSpPr>
          <p:spPr>
            <a:xfrm flipV="1">
              <a:off x="8702549" y="1998111"/>
              <a:ext cx="0" cy="246581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3" name="Volný tvar 92"/>
          <p:cNvSpPr/>
          <p:nvPr/>
        </p:nvSpPr>
        <p:spPr>
          <a:xfrm>
            <a:off x="3167656" y="1769855"/>
            <a:ext cx="3635093" cy="3243396"/>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94" name="Skupina 93"/>
          <p:cNvGrpSpPr/>
          <p:nvPr/>
        </p:nvGrpSpPr>
        <p:grpSpPr>
          <a:xfrm>
            <a:off x="4627543" y="1822133"/>
            <a:ext cx="694115" cy="702921"/>
            <a:chOff x="3228975" y="1876926"/>
            <a:chExt cx="555273" cy="562318"/>
          </a:xfrm>
        </p:grpSpPr>
        <p:sp>
          <p:nvSpPr>
            <p:cNvPr id="95" name="Ovál 94"/>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6" name="Přímá spojnice 95"/>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Přímá spojnice 96"/>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Přímá spojnice 98"/>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Přímá spojnice 102"/>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Přímá spojnice 106"/>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Přímá spojnice 107"/>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Přímá spojnice 108"/>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Skupina 111"/>
          <p:cNvGrpSpPr/>
          <p:nvPr/>
        </p:nvGrpSpPr>
        <p:grpSpPr>
          <a:xfrm>
            <a:off x="3859500" y="2404266"/>
            <a:ext cx="1954583" cy="2257172"/>
            <a:chOff x="6282578" y="2234405"/>
            <a:chExt cx="1200276" cy="1386091"/>
          </a:xfrm>
        </p:grpSpPr>
        <p:sp>
          <p:nvSpPr>
            <p:cNvPr id="113" name="Ovál 112"/>
            <p:cNvSpPr/>
            <p:nvPr/>
          </p:nvSpPr>
          <p:spPr>
            <a:xfrm>
              <a:off x="7409686" y="2585659"/>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Ovál 113"/>
            <p:cNvSpPr/>
            <p:nvPr/>
          </p:nvSpPr>
          <p:spPr>
            <a:xfrm>
              <a:off x="6520550" y="22344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5" name="Ovál 114"/>
            <p:cNvSpPr/>
            <p:nvPr/>
          </p:nvSpPr>
          <p:spPr>
            <a:xfrm>
              <a:off x="6890548" y="3020040"/>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6" name="Ovál 115"/>
            <p:cNvSpPr/>
            <p:nvPr/>
          </p:nvSpPr>
          <p:spPr>
            <a:xfrm>
              <a:off x="6282578" y="33338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7" name="Ovál 116"/>
            <p:cNvSpPr/>
            <p:nvPr/>
          </p:nvSpPr>
          <p:spPr>
            <a:xfrm>
              <a:off x="7302925" y="3547328"/>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118" name="Přímá spojnice 117"/>
          <p:cNvCxnSpPr/>
          <p:nvPr/>
        </p:nvCxnSpPr>
        <p:spPr>
          <a:xfrm>
            <a:off x="5136290" y="2663088"/>
            <a:ext cx="608568" cy="375498"/>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19" name="Přímá spojnice 118"/>
          <p:cNvCxnSpPr/>
          <p:nvPr/>
        </p:nvCxnSpPr>
        <p:spPr>
          <a:xfrm flipV="1">
            <a:off x="5570058" y="3038586"/>
            <a:ext cx="174801" cy="157321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0" name="Přímá spojnice 119"/>
          <p:cNvCxnSpPr/>
          <p:nvPr/>
        </p:nvCxnSpPr>
        <p:spPr>
          <a:xfrm flipH="1" flipV="1">
            <a:off x="3899731" y="4255725"/>
            <a:ext cx="1670327" cy="35607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flipV="1">
            <a:off x="3899731" y="3744268"/>
            <a:ext cx="997017" cy="5114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2" name="Přímá spojnice 121"/>
          <p:cNvCxnSpPr/>
          <p:nvPr/>
        </p:nvCxnSpPr>
        <p:spPr>
          <a:xfrm flipH="1" flipV="1">
            <a:off x="4294653" y="2455915"/>
            <a:ext cx="602095" cy="1288352"/>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3" name="Přímá spojnice 122"/>
          <p:cNvCxnSpPr/>
          <p:nvPr/>
        </p:nvCxnSpPr>
        <p:spPr>
          <a:xfrm flipH="1">
            <a:off x="3038672" y="2455917"/>
            <a:ext cx="1255981" cy="227901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pic>
        <p:nvPicPr>
          <p:cNvPr id="1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2399910" y="1879483"/>
            <a:ext cx="603446" cy="468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 name="TextovéPole 140"/>
          <p:cNvSpPr txBox="1"/>
          <p:nvPr/>
        </p:nvSpPr>
        <p:spPr>
          <a:xfrm>
            <a:off x="6571678" y="5594455"/>
            <a:ext cx="920445" cy="369332"/>
          </a:xfrm>
          <a:prstGeom prst="rect">
            <a:avLst/>
          </a:prstGeom>
          <a:noFill/>
        </p:spPr>
        <p:txBody>
          <a:bodyPr wrap="none" rtlCol="0">
            <a:spAutoFit/>
          </a:bodyPr>
          <a:lstStyle/>
          <a:p>
            <a:r>
              <a:rPr lang="en-US" dirty="0">
                <a:latin typeface="+mn-lt"/>
              </a:rPr>
              <a:t>surface</a:t>
            </a:r>
            <a:endParaRPr lang="cs-CZ" dirty="0">
              <a:latin typeface="+mn-lt"/>
            </a:endParaRPr>
          </a:p>
        </p:txBody>
      </p:sp>
      <p:grpSp>
        <p:nvGrpSpPr>
          <p:cNvPr id="157" name="Skupina 156"/>
          <p:cNvGrpSpPr/>
          <p:nvPr/>
        </p:nvGrpSpPr>
        <p:grpSpPr>
          <a:xfrm>
            <a:off x="3732753" y="2329907"/>
            <a:ext cx="2076444" cy="2281804"/>
            <a:chOff x="7003325" y="3262086"/>
            <a:chExt cx="1263279" cy="1388217"/>
          </a:xfrm>
        </p:grpSpPr>
        <p:sp>
          <p:nvSpPr>
            <p:cNvPr id="151" name="Obdélník 150"/>
            <p:cNvSpPr/>
            <p:nvPr/>
          </p:nvSpPr>
          <p:spPr>
            <a:xfrm rot="1873768">
              <a:off x="7818844" y="3551177"/>
              <a:ext cx="447760" cy="56756"/>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2" name="Obdélník 151"/>
            <p:cNvSpPr/>
            <p:nvPr/>
          </p:nvSpPr>
          <p:spPr>
            <a:xfrm rot="5793538">
              <a:off x="7690431" y="4135296"/>
              <a:ext cx="968543" cy="61471"/>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3" name="Obdélník 152"/>
            <p:cNvSpPr/>
            <p:nvPr/>
          </p:nvSpPr>
          <p:spPr>
            <a:xfrm rot="708453">
              <a:off x="7098311" y="4518524"/>
              <a:ext cx="1036426" cy="50698"/>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4" name="Obdélník 153"/>
            <p:cNvSpPr/>
            <p:nvPr/>
          </p:nvSpPr>
          <p:spPr>
            <a:xfrm rot="9161739">
              <a:off x="7068372" y="4245075"/>
              <a:ext cx="682597" cy="58274"/>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5" name="Obdélník 154"/>
            <p:cNvSpPr/>
            <p:nvPr/>
          </p:nvSpPr>
          <p:spPr>
            <a:xfrm rot="3883265">
              <a:off x="7100218" y="3703236"/>
              <a:ext cx="861060" cy="50958"/>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6" name="Obdélník 155"/>
            <p:cNvSpPr/>
            <p:nvPr/>
          </p:nvSpPr>
          <p:spPr>
            <a:xfrm rot="17920775">
              <a:off x="6381028" y="3884383"/>
              <a:ext cx="1299395" cy="54802"/>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160" name="Přímá spojnice 159"/>
          <p:cNvCxnSpPr>
            <a:stCxn id="152" idx="1"/>
            <a:endCxn id="125" idx="1"/>
          </p:cNvCxnSpPr>
          <p:nvPr/>
        </p:nvCxnSpPr>
        <p:spPr>
          <a:xfrm flipH="1" flipV="1">
            <a:off x="2868051" y="2365491"/>
            <a:ext cx="2881011" cy="659442"/>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1" name="Přímá spojnice 160"/>
          <p:cNvCxnSpPr>
            <a:stCxn id="156" idx="3"/>
            <a:endCxn id="125" idx="1"/>
          </p:cNvCxnSpPr>
          <p:nvPr/>
        </p:nvCxnSpPr>
        <p:spPr>
          <a:xfrm flipH="1" flipV="1">
            <a:off x="2868051" y="2365491"/>
            <a:ext cx="1422239" cy="9543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3" name="Přímá spojnice 162"/>
          <p:cNvCxnSpPr>
            <a:stCxn id="154" idx="3"/>
            <a:endCxn id="125" idx="1"/>
          </p:cNvCxnSpPr>
          <p:nvPr/>
        </p:nvCxnSpPr>
        <p:spPr>
          <a:xfrm flipH="1" flipV="1">
            <a:off x="2868051" y="2365493"/>
            <a:ext cx="1034123" cy="1885377"/>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Přímá spojnice 163"/>
          <p:cNvCxnSpPr>
            <a:stCxn id="153" idx="3"/>
            <a:endCxn id="125" idx="1"/>
          </p:cNvCxnSpPr>
          <p:nvPr/>
        </p:nvCxnSpPr>
        <p:spPr>
          <a:xfrm flipH="1" flipV="1">
            <a:off x="2868050" y="2365491"/>
            <a:ext cx="2706374" cy="2245578"/>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6" name="Přímá spojnice 225"/>
          <p:cNvCxnSpPr>
            <a:stCxn id="155" idx="3"/>
            <a:endCxn id="125" idx="1"/>
          </p:cNvCxnSpPr>
          <p:nvPr/>
        </p:nvCxnSpPr>
        <p:spPr>
          <a:xfrm flipH="1" flipV="1">
            <a:off x="2868051" y="2365491"/>
            <a:ext cx="2033811" cy="1371306"/>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29" name="TextovéPole 228"/>
          <p:cNvSpPr txBox="1"/>
          <p:nvPr/>
        </p:nvSpPr>
        <p:spPr>
          <a:xfrm>
            <a:off x="1657358" y="3099777"/>
            <a:ext cx="1712328"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b="1" dirty="0">
                <a:solidFill>
                  <a:schemeClr val="tx2"/>
                </a:solidFill>
                <a:latin typeface="+mn-lt"/>
              </a:rPr>
              <a:t>Light tracing</a:t>
            </a:r>
            <a:endParaRPr lang="cs-CZ" b="1" dirty="0">
              <a:solidFill>
                <a:schemeClr val="tx2"/>
              </a:solidFill>
              <a:latin typeface="+mn-lt"/>
            </a:endParaRPr>
          </a:p>
        </p:txBody>
      </p:sp>
    </p:spTree>
    <p:custDataLst>
      <p:tags r:id="rId1"/>
    </p:custDataLst>
    <p:extLst>
      <p:ext uri="{BB962C8B-B14F-4D97-AF65-F5344CB8AC3E}">
        <p14:creationId xmlns:p14="http://schemas.microsoft.com/office/powerpoint/2010/main" val="23284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left)">
                                      <p:cBhvr>
                                        <p:cTn id="7" dur="500"/>
                                        <p:tgtEl>
                                          <p:spTgt spid="11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wipe(up)">
                                      <p:cBhvr>
                                        <p:cTn id="11" dur="500"/>
                                        <p:tgtEl>
                                          <p:spTgt spid="11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wipe(right)">
                                      <p:cBhvr>
                                        <p:cTn id="15" dur="500"/>
                                        <p:tgtEl>
                                          <p:spTgt spid="12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21"/>
                                        </p:tgtEl>
                                        <p:attrNameLst>
                                          <p:attrName>style.visibility</p:attrName>
                                        </p:attrNameLst>
                                      </p:cBhvr>
                                      <p:to>
                                        <p:strVal val="visible"/>
                                      </p:to>
                                    </p:set>
                                    <p:animEffect transition="in" filter="wipe(down)">
                                      <p:cBhvr>
                                        <p:cTn id="19" dur="500"/>
                                        <p:tgtEl>
                                          <p:spTgt spid="121"/>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wipe(down)">
                                      <p:cBhvr>
                                        <p:cTn id="23" dur="500"/>
                                        <p:tgtEl>
                                          <p:spTgt spid="122"/>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23"/>
                                        </p:tgtEl>
                                        <p:attrNameLst>
                                          <p:attrName>style.visibility</p:attrName>
                                        </p:attrNameLst>
                                      </p:cBhvr>
                                      <p:to>
                                        <p:strVal val="visible"/>
                                      </p:to>
                                    </p:set>
                                    <p:animEffect transition="in" filter="wipe(up)">
                                      <p:cBhvr>
                                        <p:cTn id="27" dur="500"/>
                                        <p:tgtEl>
                                          <p:spTgt spid="1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1"/>
                                        </p:tgtEl>
                                        <p:attrNameLst>
                                          <p:attrName>style.visibility</p:attrName>
                                        </p:attrNameLst>
                                      </p:cBhvr>
                                      <p:to>
                                        <p:strVal val="visible"/>
                                      </p:to>
                                    </p:set>
                                    <p:animEffect transition="in" filter="wipe(down)">
                                      <p:cBhvr>
                                        <p:cTn id="32" dur="500"/>
                                        <p:tgtEl>
                                          <p:spTgt spid="161"/>
                                        </p:tgtEl>
                                      </p:cBhvr>
                                    </p:animEffect>
                                  </p:childTnLst>
                                </p:cTn>
                              </p:par>
                              <p:par>
                                <p:cTn id="33" presetID="22" presetClass="entr" presetSubtype="4" fill="hold" nodeType="withEffect">
                                  <p:stCondLst>
                                    <p:cond delay="0"/>
                                  </p:stCondLst>
                                  <p:childTnLst>
                                    <p:set>
                                      <p:cBhvr>
                                        <p:cTn id="34" dur="1" fill="hold">
                                          <p:stCondLst>
                                            <p:cond delay="0"/>
                                          </p:stCondLst>
                                        </p:cTn>
                                        <p:tgtEl>
                                          <p:spTgt spid="160"/>
                                        </p:tgtEl>
                                        <p:attrNameLst>
                                          <p:attrName>style.visibility</p:attrName>
                                        </p:attrNameLst>
                                      </p:cBhvr>
                                      <p:to>
                                        <p:strVal val="visible"/>
                                      </p:to>
                                    </p:set>
                                    <p:animEffect transition="in" filter="wipe(down)">
                                      <p:cBhvr>
                                        <p:cTn id="35" dur="500"/>
                                        <p:tgtEl>
                                          <p:spTgt spid="160"/>
                                        </p:tgtEl>
                                      </p:cBhvr>
                                    </p:animEffect>
                                  </p:childTnLst>
                                </p:cTn>
                              </p:par>
                              <p:par>
                                <p:cTn id="36" presetID="22" presetClass="entr" presetSubtype="4" fill="hold" nodeType="withEffect">
                                  <p:stCondLst>
                                    <p:cond delay="0"/>
                                  </p:stCondLst>
                                  <p:childTnLst>
                                    <p:set>
                                      <p:cBhvr>
                                        <p:cTn id="37" dur="1" fill="hold">
                                          <p:stCondLst>
                                            <p:cond delay="0"/>
                                          </p:stCondLst>
                                        </p:cTn>
                                        <p:tgtEl>
                                          <p:spTgt spid="226"/>
                                        </p:tgtEl>
                                        <p:attrNameLst>
                                          <p:attrName>style.visibility</p:attrName>
                                        </p:attrNameLst>
                                      </p:cBhvr>
                                      <p:to>
                                        <p:strVal val="visible"/>
                                      </p:to>
                                    </p:set>
                                    <p:animEffect transition="in" filter="wipe(down)">
                                      <p:cBhvr>
                                        <p:cTn id="38" dur="500"/>
                                        <p:tgtEl>
                                          <p:spTgt spid="226"/>
                                        </p:tgtEl>
                                      </p:cBhvr>
                                    </p:animEffect>
                                  </p:childTnLst>
                                </p:cTn>
                              </p:par>
                              <p:par>
                                <p:cTn id="39" presetID="22" presetClass="entr" presetSubtype="4" fill="hold" nodeType="withEffect">
                                  <p:stCondLst>
                                    <p:cond delay="0"/>
                                  </p:stCondLst>
                                  <p:childTnLst>
                                    <p:set>
                                      <p:cBhvr>
                                        <p:cTn id="40" dur="1" fill="hold">
                                          <p:stCondLst>
                                            <p:cond delay="0"/>
                                          </p:stCondLst>
                                        </p:cTn>
                                        <p:tgtEl>
                                          <p:spTgt spid="164"/>
                                        </p:tgtEl>
                                        <p:attrNameLst>
                                          <p:attrName>style.visibility</p:attrName>
                                        </p:attrNameLst>
                                      </p:cBhvr>
                                      <p:to>
                                        <p:strVal val="visible"/>
                                      </p:to>
                                    </p:set>
                                    <p:animEffect transition="in" filter="wipe(down)">
                                      <p:cBhvr>
                                        <p:cTn id="41" dur="500"/>
                                        <p:tgtEl>
                                          <p:spTgt spid="164"/>
                                        </p:tgtEl>
                                      </p:cBhvr>
                                    </p:animEffect>
                                  </p:childTnLst>
                                </p:cTn>
                              </p:par>
                              <p:par>
                                <p:cTn id="42" presetID="22" presetClass="entr" presetSubtype="4" fill="hold" nodeType="withEffect">
                                  <p:stCondLst>
                                    <p:cond delay="0"/>
                                  </p:stCondLst>
                                  <p:childTnLst>
                                    <p:set>
                                      <p:cBhvr>
                                        <p:cTn id="43" dur="1" fill="hold">
                                          <p:stCondLst>
                                            <p:cond delay="0"/>
                                          </p:stCondLst>
                                        </p:cTn>
                                        <p:tgtEl>
                                          <p:spTgt spid="163"/>
                                        </p:tgtEl>
                                        <p:attrNameLst>
                                          <p:attrName>style.visibility</p:attrName>
                                        </p:attrNameLst>
                                      </p:cBhvr>
                                      <p:to>
                                        <p:strVal val="visible"/>
                                      </p:to>
                                    </p:set>
                                    <p:animEffect transition="in" filter="wipe(down)">
                                      <p:cBhvr>
                                        <p:cTn id="44" dur="500"/>
                                        <p:tgtEl>
                                          <p:spTgt spid="16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9"/>
                                        </p:tgtEl>
                                        <p:attrNameLst>
                                          <p:attrName>style.visibility</p:attrName>
                                        </p:attrNameLst>
                                      </p:cBhvr>
                                      <p:to>
                                        <p:strVal val="visible"/>
                                      </p:to>
                                    </p:set>
                                    <p:animEffect transition="in" filter="fade">
                                      <p:cBhvr>
                                        <p:cTn id="47" dur="500"/>
                                        <p:tgtEl>
                                          <p:spTgt spid="2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61"/>
                                        </p:tgtEl>
                                      </p:cBhvr>
                                    </p:animEffect>
                                    <p:set>
                                      <p:cBhvr>
                                        <p:cTn id="52" dur="1" fill="hold">
                                          <p:stCondLst>
                                            <p:cond delay="499"/>
                                          </p:stCondLst>
                                        </p:cTn>
                                        <p:tgtEl>
                                          <p:spTgt spid="16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60"/>
                                        </p:tgtEl>
                                      </p:cBhvr>
                                    </p:animEffect>
                                    <p:set>
                                      <p:cBhvr>
                                        <p:cTn id="55" dur="1" fill="hold">
                                          <p:stCondLst>
                                            <p:cond delay="499"/>
                                          </p:stCondLst>
                                        </p:cTn>
                                        <p:tgtEl>
                                          <p:spTgt spid="16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26"/>
                                        </p:tgtEl>
                                      </p:cBhvr>
                                    </p:animEffect>
                                    <p:set>
                                      <p:cBhvr>
                                        <p:cTn id="58" dur="1" fill="hold">
                                          <p:stCondLst>
                                            <p:cond delay="499"/>
                                          </p:stCondLst>
                                        </p:cTn>
                                        <p:tgtEl>
                                          <p:spTgt spid="226"/>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64"/>
                                        </p:tgtEl>
                                      </p:cBhvr>
                                    </p:animEffect>
                                    <p:set>
                                      <p:cBhvr>
                                        <p:cTn id="61" dur="1" fill="hold">
                                          <p:stCondLst>
                                            <p:cond delay="499"/>
                                          </p:stCondLst>
                                        </p:cTn>
                                        <p:tgtEl>
                                          <p:spTgt spid="16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63"/>
                                        </p:tgtEl>
                                      </p:cBhvr>
                                    </p:animEffect>
                                    <p:set>
                                      <p:cBhvr>
                                        <p:cTn id="64" dur="1" fill="hold">
                                          <p:stCondLst>
                                            <p:cond delay="499"/>
                                          </p:stCondLst>
                                        </p:cTn>
                                        <p:tgtEl>
                                          <p:spTgt spid="16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29"/>
                                        </p:tgtEl>
                                      </p:cBhvr>
                                    </p:animEffect>
                                    <p:set>
                                      <p:cBhvr>
                                        <p:cTn id="67" dur="1" fill="hold">
                                          <p:stCondLst>
                                            <p:cond delay="499"/>
                                          </p:stCondLst>
                                        </p:cTn>
                                        <p:tgtEl>
                                          <p:spTgt spid="229"/>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12"/>
                                        </p:tgtEl>
                                        <p:attrNameLst>
                                          <p:attrName>style.visibility</p:attrName>
                                        </p:attrNameLst>
                                      </p:cBhvr>
                                      <p:to>
                                        <p:strVal val="visible"/>
                                      </p:to>
                                    </p:set>
                                    <p:animEffect transition="in" filter="fade">
                                      <p:cBhvr>
                                        <p:cTn id="71" dur="500"/>
                                        <p:tgtEl>
                                          <p:spTgt spid="11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57"/>
                                        </p:tgtEl>
                                        <p:attrNameLst>
                                          <p:attrName>style.visibility</p:attrName>
                                        </p:attrNameLst>
                                      </p:cBhvr>
                                      <p:to>
                                        <p:strVal val="visible"/>
                                      </p:to>
                                    </p:set>
                                    <p:animEffect transition="in" filter="fade">
                                      <p:cBhvr>
                                        <p:cTn id="76"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2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600202"/>
            <a:ext cx="8229600" cy="4530725"/>
          </a:xfrm>
        </p:spPr>
        <p:txBody>
          <a:bodyPr/>
          <a:lstStyle/>
          <a:p>
            <a:r>
              <a:rPr lang="en-US" dirty="0"/>
              <a:t>Robust to:</a:t>
            </a:r>
            <a:r>
              <a:rPr lang="en-US" b="1" dirty="0"/>
              <a:t> media properties, lighting</a:t>
            </a:r>
          </a:p>
        </p:txBody>
      </p:sp>
      <p:sp>
        <p:nvSpPr>
          <p:cNvPr id="2" name="Nadpis 1"/>
          <p:cNvSpPr>
            <a:spLocks noGrp="1"/>
          </p:cNvSpPr>
          <p:nvPr>
            <p:ph type="title"/>
          </p:nvPr>
        </p:nvSpPr>
        <p:spPr/>
        <p:txBody>
          <a:bodyPr/>
          <a:lstStyle/>
          <a:p>
            <a:r>
              <a:rPr lang="en-US" dirty="0"/>
              <a:t>Goal: </a:t>
            </a:r>
            <a:r>
              <a:rPr lang="en-US" b="1" dirty="0"/>
              <a:t>Robust</a:t>
            </a:r>
            <a:r>
              <a:rPr lang="en-US" dirty="0"/>
              <a:t> rendering of media</a:t>
            </a:r>
            <a:endParaRPr lang="cs-CZ" dirty="0"/>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08" t="211" r="2047" b="820"/>
          <a:stretch/>
        </p:blipFill>
        <p:spPr bwMode="auto">
          <a:xfrm>
            <a:off x="189091" y="2307337"/>
            <a:ext cx="8775397" cy="4001985"/>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6" name="TextovéPole 5"/>
          <p:cNvSpPr txBox="1"/>
          <p:nvPr/>
        </p:nvSpPr>
        <p:spPr>
          <a:xfrm>
            <a:off x="2771801" y="3676796"/>
            <a:ext cx="864339" cy="461665"/>
          </a:xfrm>
          <a:prstGeom prst="rect">
            <a:avLst/>
          </a:prstGeom>
          <a:noFill/>
        </p:spPr>
        <p:txBody>
          <a:bodyPr wrap="none" rtlCol="0">
            <a:spAutoFit/>
          </a:bodyPr>
          <a:lstStyle/>
          <a:p>
            <a:pPr algn="ctr"/>
            <a:r>
              <a:rPr lang="en-US" sz="2400" b="1" dirty="0">
                <a:solidFill>
                  <a:schemeClr val="tx1">
                    <a:lumMod val="85000"/>
                    <a:lumOff val="15000"/>
                  </a:schemeClr>
                </a:solidFill>
                <a:latin typeface="+mn-lt"/>
              </a:rPr>
              <a:t>rare</a:t>
            </a:r>
            <a:endParaRPr lang="cs-CZ" sz="2400" dirty="0">
              <a:solidFill>
                <a:schemeClr val="tx1">
                  <a:lumMod val="85000"/>
                  <a:lumOff val="15000"/>
                </a:schemeClr>
              </a:solidFill>
              <a:latin typeface="+mn-lt"/>
            </a:endParaRPr>
          </a:p>
        </p:txBody>
      </p:sp>
      <p:sp>
        <p:nvSpPr>
          <p:cNvPr id="7" name="TextovéPole 6"/>
          <p:cNvSpPr txBox="1"/>
          <p:nvPr/>
        </p:nvSpPr>
        <p:spPr>
          <a:xfrm>
            <a:off x="608924" y="3676797"/>
            <a:ext cx="1109599" cy="461665"/>
          </a:xfrm>
          <a:prstGeom prst="rect">
            <a:avLst/>
          </a:prstGeom>
          <a:noFill/>
        </p:spPr>
        <p:txBody>
          <a:bodyPr wrap="none" rtlCol="0">
            <a:spAutoFit/>
          </a:bodyPr>
          <a:lstStyle/>
          <a:p>
            <a:pPr algn="ctr"/>
            <a:r>
              <a:rPr lang="en-US" sz="2400" b="1" dirty="0">
                <a:solidFill>
                  <a:schemeClr val="tx1">
                    <a:lumMod val="85000"/>
                    <a:lumOff val="15000"/>
                  </a:schemeClr>
                </a:solidFill>
                <a:latin typeface="+mn-lt"/>
              </a:rPr>
              <a:t>dense</a:t>
            </a:r>
            <a:endParaRPr lang="cs-CZ" sz="2400" dirty="0">
              <a:solidFill>
                <a:schemeClr val="tx1">
                  <a:lumMod val="85000"/>
                  <a:lumOff val="15000"/>
                </a:schemeClr>
              </a:solidFill>
              <a:latin typeface="+mn-lt"/>
            </a:endParaRPr>
          </a:p>
        </p:txBody>
      </p:sp>
      <p:sp>
        <p:nvSpPr>
          <p:cNvPr id="10" name="TextovéPole 9"/>
          <p:cNvSpPr txBox="1"/>
          <p:nvPr/>
        </p:nvSpPr>
        <p:spPr>
          <a:xfrm>
            <a:off x="478895" y="5380889"/>
            <a:ext cx="1407758" cy="830997"/>
          </a:xfrm>
          <a:prstGeom prst="rect">
            <a:avLst/>
          </a:prstGeom>
          <a:noFill/>
        </p:spPr>
        <p:txBody>
          <a:bodyPr wrap="none" rtlCol="0">
            <a:spAutoFit/>
          </a:bodyPr>
          <a:lstStyle/>
          <a:p>
            <a:pPr algn="ctr"/>
            <a:r>
              <a:rPr lang="en-US" sz="2400" b="1" dirty="0">
                <a:solidFill>
                  <a:schemeClr val="tx1">
                    <a:lumMod val="85000"/>
                    <a:lumOff val="15000"/>
                  </a:schemeClr>
                </a:solidFill>
                <a:latin typeface="+mn-lt"/>
              </a:rPr>
              <a:t>diffuse</a:t>
            </a:r>
          </a:p>
          <a:p>
            <a:pPr algn="ctr"/>
            <a:r>
              <a:rPr lang="en-US" sz="2400" b="1" dirty="0">
                <a:solidFill>
                  <a:schemeClr val="tx1">
                    <a:lumMod val="85000"/>
                    <a:lumOff val="15000"/>
                  </a:schemeClr>
                </a:solidFill>
                <a:latin typeface="+mn-lt"/>
              </a:rPr>
              <a:t>lighting</a:t>
            </a:r>
            <a:endParaRPr lang="cs-CZ" sz="2400" dirty="0">
              <a:solidFill>
                <a:schemeClr val="tx1">
                  <a:lumMod val="85000"/>
                  <a:lumOff val="15000"/>
                </a:schemeClr>
              </a:solidFill>
              <a:latin typeface="+mn-lt"/>
            </a:endParaRPr>
          </a:p>
        </p:txBody>
      </p:sp>
      <p:sp>
        <p:nvSpPr>
          <p:cNvPr id="11" name="TextovéPole 10"/>
          <p:cNvSpPr txBox="1"/>
          <p:nvPr/>
        </p:nvSpPr>
        <p:spPr>
          <a:xfrm>
            <a:off x="6944642" y="5380889"/>
            <a:ext cx="1487908" cy="830997"/>
          </a:xfrm>
          <a:prstGeom prst="rect">
            <a:avLst/>
          </a:prstGeom>
          <a:noFill/>
        </p:spPr>
        <p:txBody>
          <a:bodyPr wrap="none" rtlCol="0">
            <a:spAutoFit/>
          </a:bodyPr>
          <a:lstStyle/>
          <a:p>
            <a:pPr algn="ctr"/>
            <a:r>
              <a:rPr lang="en-US" sz="2400" b="1" dirty="0">
                <a:solidFill>
                  <a:schemeClr val="tx1">
                    <a:lumMod val="85000"/>
                    <a:lumOff val="15000"/>
                  </a:schemeClr>
                </a:solidFill>
                <a:latin typeface="+mn-lt"/>
              </a:rPr>
              <a:t>focused </a:t>
            </a:r>
          </a:p>
          <a:p>
            <a:pPr algn="ctr"/>
            <a:r>
              <a:rPr lang="en-US" sz="2400" b="1" dirty="0">
                <a:solidFill>
                  <a:schemeClr val="tx1">
                    <a:lumMod val="85000"/>
                    <a:lumOff val="15000"/>
                  </a:schemeClr>
                </a:solidFill>
                <a:latin typeface="+mn-lt"/>
              </a:rPr>
              <a:t>lighting</a:t>
            </a:r>
            <a:endParaRPr lang="cs-CZ" sz="2400" dirty="0">
              <a:solidFill>
                <a:schemeClr val="tx1">
                  <a:lumMod val="85000"/>
                  <a:lumOff val="15000"/>
                </a:schemeClr>
              </a:solidFill>
              <a:latin typeface="+mn-lt"/>
            </a:endParaRPr>
          </a:p>
        </p:txBody>
      </p:sp>
      <p:grpSp>
        <p:nvGrpSpPr>
          <p:cNvPr id="13" name="Skupina 12"/>
          <p:cNvGrpSpPr/>
          <p:nvPr/>
        </p:nvGrpSpPr>
        <p:grpSpPr>
          <a:xfrm>
            <a:off x="539553" y="2266252"/>
            <a:ext cx="3312368" cy="667526"/>
            <a:chOff x="539552" y="2060848"/>
            <a:chExt cx="3312368" cy="667526"/>
          </a:xfrm>
        </p:grpSpPr>
        <p:sp>
          <p:nvSpPr>
            <p:cNvPr id="9" name="TextovéPole 8"/>
            <p:cNvSpPr txBox="1"/>
            <p:nvPr/>
          </p:nvSpPr>
          <p:spPr>
            <a:xfrm>
              <a:off x="866898" y="2060848"/>
              <a:ext cx="2552302" cy="461665"/>
            </a:xfrm>
            <a:prstGeom prst="rect">
              <a:avLst/>
            </a:prstGeom>
            <a:noFill/>
          </p:spPr>
          <p:txBody>
            <a:bodyPr wrap="none" rtlCol="0">
              <a:spAutoFit/>
            </a:bodyPr>
            <a:lstStyle/>
            <a:p>
              <a:pPr algn="ctr"/>
              <a:r>
                <a:rPr lang="en-US" sz="2400" b="1" dirty="0">
                  <a:solidFill>
                    <a:schemeClr val="tx1">
                      <a:lumMod val="85000"/>
                      <a:lumOff val="15000"/>
                    </a:schemeClr>
                  </a:solidFill>
                  <a:latin typeface="+mn-lt"/>
                </a:rPr>
                <a:t>high scattering</a:t>
              </a:r>
              <a:endParaRPr lang="cs-CZ" sz="2400" dirty="0">
                <a:solidFill>
                  <a:schemeClr val="tx1">
                    <a:lumMod val="85000"/>
                    <a:lumOff val="15000"/>
                  </a:schemeClr>
                </a:solidFill>
                <a:latin typeface="+mn-lt"/>
              </a:endParaRPr>
            </a:p>
          </p:txBody>
        </p:sp>
        <p:sp>
          <p:nvSpPr>
            <p:cNvPr id="5" name="Levá složená závorka 4"/>
            <p:cNvSpPr/>
            <p:nvPr/>
          </p:nvSpPr>
          <p:spPr>
            <a:xfrm rot="5400000">
              <a:off x="2077997" y="954451"/>
              <a:ext cx="235478" cy="3312368"/>
            </a:xfrm>
            <a:prstGeom prst="leftBrac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solidFill>
                  <a:schemeClr val="tx2"/>
                </a:solidFill>
              </a:endParaRPr>
            </a:p>
          </p:txBody>
        </p:sp>
      </p:grpSp>
      <p:grpSp>
        <p:nvGrpSpPr>
          <p:cNvPr id="14" name="Skupina 13"/>
          <p:cNvGrpSpPr/>
          <p:nvPr/>
        </p:nvGrpSpPr>
        <p:grpSpPr>
          <a:xfrm>
            <a:off x="4283969" y="2266252"/>
            <a:ext cx="4248472" cy="667526"/>
            <a:chOff x="4283968" y="2060848"/>
            <a:chExt cx="4248472" cy="667526"/>
          </a:xfrm>
        </p:grpSpPr>
        <p:sp>
          <p:nvSpPr>
            <p:cNvPr id="8" name="TextovéPole 7"/>
            <p:cNvSpPr txBox="1"/>
            <p:nvPr/>
          </p:nvSpPr>
          <p:spPr>
            <a:xfrm>
              <a:off x="5364088" y="2060848"/>
              <a:ext cx="2412841" cy="461665"/>
            </a:xfrm>
            <a:prstGeom prst="rect">
              <a:avLst/>
            </a:prstGeom>
            <a:noFill/>
          </p:spPr>
          <p:txBody>
            <a:bodyPr wrap="none" rtlCol="0">
              <a:spAutoFit/>
            </a:bodyPr>
            <a:lstStyle/>
            <a:p>
              <a:pPr algn="ctr"/>
              <a:r>
                <a:rPr lang="en-US" sz="2400" b="1" dirty="0">
                  <a:solidFill>
                    <a:schemeClr val="tx1">
                      <a:lumMod val="85000"/>
                      <a:lumOff val="15000"/>
                    </a:schemeClr>
                  </a:solidFill>
                  <a:latin typeface="+mn-lt"/>
                </a:rPr>
                <a:t>low scattering</a:t>
              </a:r>
              <a:endParaRPr lang="cs-CZ" sz="2400" dirty="0">
                <a:solidFill>
                  <a:schemeClr val="tx1">
                    <a:lumMod val="85000"/>
                    <a:lumOff val="15000"/>
                  </a:schemeClr>
                </a:solidFill>
                <a:latin typeface="+mn-lt"/>
              </a:endParaRPr>
            </a:p>
          </p:txBody>
        </p:sp>
        <p:sp>
          <p:nvSpPr>
            <p:cNvPr id="12" name="Levá složená závorka 11"/>
            <p:cNvSpPr/>
            <p:nvPr/>
          </p:nvSpPr>
          <p:spPr>
            <a:xfrm rot="5400000">
              <a:off x="6290465" y="486399"/>
              <a:ext cx="235478" cy="4248472"/>
            </a:xfrm>
            <a:prstGeom prst="leftBrac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solidFill>
                  <a:schemeClr val="tx2"/>
                </a:solidFill>
              </a:endParaRPr>
            </a:p>
          </p:txBody>
        </p:sp>
      </p:grpSp>
      <p:sp>
        <p:nvSpPr>
          <p:cNvPr id="15" name="Zástupný symbol pro zápatí 14"/>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16" name="Zástupný symbol pro číslo snímku 15"/>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a:t>
            </a:fld>
            <a:endParaRPr lang="en-US" altLang="en-US">
              <a:solidFill>
                <a:prstClr val="black"/>
              </a:solidFill>
            </a:endParaRPr>
          </a:p>
        </p:txBody>
      </p:sp>
    </p:spTree>
    <p:custDataLst>
      <p:tags r:id="rId1"/>
    </p:custDataLst>
    <p:extLst>
      <p:ext uri="{BB962C8B-B14F-4D97-AF65-F5344CB8AC3E}">
        <p14:creationId xmlns:p14="http://schemas.microsoft.com/office/powerpoint/2010/main" val="310759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Skupina 48"/>
          <p:cNvGrpSpPr/>
          <p:nvPr/>
        </p:nvGrpSpPr>
        <p:grpSpPr>
          <a:xfrm>
            <a:off x="1979712" y="1412777"/>
            <a:ext cx="5832648" cy="4612254"/>
            <a:chOff x="5659453" y="1998111"/>
            <a:chExt cx="3275361" cy="2688191"/>
          </a:xfrm>
        </p:grpSpPr>
        <p:sp>
          <p:nvSpPr>
            <p:cNvPr id="89" name="Volný tvar 88"/>
            <p:cNvSpPr/>
            <p:nvPr/>
          </p:nvSpPr>
          <p:spPr>
            <a:xfrm>
              <a:off x="5659453" y="1998111"/>
              <a:ext cx="3275361" cy="2688191"/>
            </a:xfrm>
            <a:custGeom>
              <a:avLst/>
              <a:gdLst>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3228 w 3328846"/>
                <a:gd name="connsiteY0" fmla="*/ 2858942 h 3049442"/>
                <a:gd name="connsiteX1" fmla="*/ 404228 w 3328846"/>
                <a:gd name="connsiteY1" fmla="*/ 2944667 h 3049442"/>
                <a:gd name="connsiteX2" fmla="*/ 699503 w 3328846"/>
                <a:gd name="connsiteY2" fmla="*/ 2858942 h 3049442"/>
                <a:gd name="connsiteX3" fmla="*/ 1413878 w 3328846"/>
                <a:gd name="connsiteY3" fmla="*/ 2935142 h 3049442"/>
                <a:gd name="connsiteX4" fmla="*/ 1994903 w 3328846"/>
                <a:gd name="connsiteY4" fmla="*/ 3049442 h 3049442"/>
                <a:gd name="connsiteX5" fmla="*/ 2156828 w 3328846"/>
                <a:gd name="connsiteY5" fmla="*/ 2935142 h 3049442"/>
                <a:gd name="connsiteX6" fmla="*/ 2509253 w 3328846"/>
                <a:gd name="connsiteY6" fmla="*/ 2877992 h 3049442"/>
                <a:gd name="connsiteX7" fmla="*/ 2890253 w 3328846"/>
                <a:gd name="connsiteY7" fmla="*/ 3001817 h 3049442"/>
                <a:gd name="connsiteX8" fmla="*/ 3156953 w 3328846"/>
                <a:gd name="connsiteY8" fmla="*/ 2954192 h 3049442"/>
                <a:gd name="connsiteX9" fmla="*/ 3242678 w 3328846"/>
                <a:gd name="connsiteY9" fmla="*/ 2592242 h 3049442"/>
                <a:gd name="connsiteX10" fmla="*/ 3328403 w 3328846"/>
                <a:gd name="connsiteY10" fmla="*/ 2192192 h 3049442"/>
                <a:gd name="connsiteX11" fmla="*/ 3204578 w 3328846"/>
                <a:gd name="connsiteY11" fmla="*/ 1915967 h 3049442"/>
                <a:gd name="connsiteX12" fmla="*/ 3280778 w 3328846"/>
                <a:gd name="connsiteY12" fmla="*/ 1601642 h 3049442"/>
                <a:gd name="connsiteX13" fmla="*/ 3214103 w 3328846"/>
                <a:gd name="connsiteY13" fmla="*/ 1153967 h 3049442"/>
                <a:gd name="connsiteX14" fmla="*/ 3280778 w 3328846"/>
                <a:gd name="connsiteY14" fmla="*/ 972992 h 3049442"/>
                <a:gd name="connsiteX15" fmla="*/ 3128378 w 3328846"/>
                <a:gd name="connsiteY15" fmla="*/ 639617 h 3049442"/>
                <a:gd name="connsiteX16" fmla="*/ 3242678 w 3328846"/>
                <a:gd name="connsiteY16" fmla="*/ 249092 h 3049442"/>
                <a:gd name="connsiteX17" fmla="*/ 3023603 w 3328846"/>
                <a:gd name="connsiteY17" fmla="*/ 182417 h 3049442"/>
                <a:gd name="connsiteX18" fmla="*/ 3033128 w 3328846"/>
                <a:gd name="connsiteY18" fmla="*/ 2716067 h 3049442"/>
                <a:gd name="connsiteX19" fmla="*/ 42278 w 3328846"/>
                <a:gd name="connsiteY19" fmla="*/ 2754167 h 3049442"/>
                <a:gd name="connsiteX20" fmla="*/ 23228 w 3328846"/>
                <a:gd name="connsiteY20" fmla="*/ 2858942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93813 h 3054135"/>
                <a:gd name="connsiteX1" fmla="*/ 362633 w 3287251"/>
                <a:gd name="connsiteY1" fmla="*/ 2949360 h 3054135"/>
                <a:gd name="connsiteX2" fmla="*/ 657908 w 3287251"/>
                <a:gd name="connsiteY2" fmla="*/ 2863635 h 3054135"/>
                <a:gd name="connsiteX3" fmla="*/ 1372283 w 3287251"/>
                <a:gd name="connsiteY3" fmla="*/ 2939835 h 3054135"/>
                <a:gd name="connsiteX4" fmla="*/ 1953308 w 3287251"/>
                <a:gd name="connsiteY4" fmla="*/ 3054135 h 3054135"/>
                <a:gd name="connsiteX5" fmla="*/ 2115233 w 3287251"/>
                <a:gd name="connsiteY5" fmla="*/ 2939835 h 3054135"/>
                <a:gd name="connsiteX6" fmla="*/ 2467658 w 3287251"/>
                <a:gd name="connsiteY6" fmla="*/ 2882685 h 3054135"/>
                <a:gd name="connsiteX7" fmla="*/ 2848658 w 3287251"/>
                <a:gd name="connsiteY7" fmla="*/ 3006510 h 3054135"/>
                <a:gd name="connsiteX8" fmla="*/ 3115358 w 3287251"/>
                <a:gd name="connsiteY8" fmla="*/ 2958885 h 3054135"/>
                <a:gd name="connsiteX9" fmla="*/ 3201083 w 3287251"/>
                <a:gd name="connsiteY9" fmla="*/ 2596935 h 3054135"/>
                <a:gd name="connsiteX10" fmla="*/ 3286808 w 3287251"/>
                <a:gd name="connsiteY10" fmla="*/ 2196885 h 3054135"/>
                <a:gd name="connsiteX11" fmla="*/ 3162983 w 3287251"/>
                <a:gd name="connsiteY11" fmla="*/ 1920660 h 3054135"/>
                <a:gd name="connsiteX12" fmla="*/ 3239183 w 3287251"/>
                <a:gd name="connsiteY12" fmla="*/ 1606335 h 3054135"/>
                <a:gd name="connsiteX13" fmla="*/ 3172508 w 3287251"/>
                <a:gd name="connsiteY13" fmla="*/ 1158660 h 3054135"/>
                <a:gd name="connsiteX14" fmla="*/ 3239183 w 3287251"/>
                <a:gd name="connsiteY14" fmla="*/ 977685 h 3054135"/>
                <a:gd name="connsiteX15" fmla="*/ 3086783 w 3287251"/>
                <a:gd name="connsiteY15" fmla="*/ 644310 h 3054135"/>
                <a:gd name="connsiteX16" fmla="*/ 3201083 w 3287251"/>
                <a:gd name="connsiteY16" fmla="*/ 253785 h 3054135"/>
                <a:gd name="connsiteX17" fmla="*/ 2982008 w 3287251"/>
                <a:gd name="connsiteY17" fmla="*/ 187110 h 3054135"/>
                <a:gd name="connsiteX18" fmla="*/ 3006622 w 3287251"/>
                <a:gd name="connsiteY18" fmla="*/ 2784135 h 3054135"/>
                <a:gd name="connsiteX19" fmla="*/ 683 w 3287251"/>
                <a:gd name="connsiteY19" fmla="*/ 2758860 h 3054135"/>
                <a:gd name="connsiteX20" fmla="*/ 66132 w 3287251"/>
                <a:gd name="connsiteY20" fmla="*/ 2893813 h 3054135"/>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709647 h 2869969"/>
                <a:gd name="connsiteX1" fmla="*/ 362633 w 3287251"/>
                <a:gd name="connsiteY1" fmla="*/ 2765194 h 2869969"/>
                <a:gd name="connsiteX2" fmla="*/ 657908 w 3287251"/>
                <a:gd name="connsiteY2" fmla="*/ 2679469 h 2869969"/>
                <a:gd name="connsiteX3" fmla="*/ 1372283 w 3287251"/>
                <a:gd name="connsiteY3" fmla="*/ 2755669 h 2869969"/>
                <a:gd name="connsiteX4" fmla="*/ 1953308 w 3287251"/>
                <a:gd name="connsiteY4" fmla="*/ 2869969 h 2869969"/>
                <a:gd name="connsiteX5" fmla="*/ 2115233 w 3287251"/>
                <a:gd name="connsiteY5" fmla="*/ 2755669 h 2869969"/>
                <a:gd name="connsiteX6" fmla="*/ 2467658 w 3287251"/>
                <a:gd name="connsiteY6" fmla="*/ 2698519 h 2869969"/>
                <a:gd name="connsiteX7" fmla="*/ 2848658 w 3287251"/>
                <a:gd name="connsiteY7" fmla="*/ 2822344 h 2869969"/>
                <a:gd name="connsiteX8" fmla="*/ 3115358 w 3287251"/>
                <a:gd name="connsiteY8" fmla="*/ 2774719 h 2869969"/>
                <a:gd name="connsiteX9" fmla="*/ 3201083 w 3287251"/>
                <a:gd name="connsiteY9" fmla="*/ 2412769 h 2869969"/>
                <a:gd name="connsiteX10" fmla="*/ 3286808 w 3287251"/>
                <a:gd name="connsiteY10" fmla="*/ 2012719 h 2869969"/>
                <a:gd name="connsiteX11" fmla="*/ 3162983 w 3287251"/>
                <a:gd name="connsiteY11" fmla="*/ 1736494 h 2869969"/>
                <a:gd name="connsiteX12" fmla="*/ 3239183 w 3287251"/>
                <a:gd name="connsiteY12" fmla="*/ 1422169 h 2869969"/>
                <a:gd name="connsiteX13" fmla="*/ 3172508 w 3287251"/>
                <a:gd name="connsiteY13" fmla="*/ 974494 h 2869969"/>
                <a:gd name="connsiteX14" fmla="*/ 3239183 w 3287251"/>
                <a:gd name="connsiteY14" fmla="*/ 793519 h 2869969"/>
                <a:gd name="connsiteX15" fmla="*/ 3086783 w 3287251"/>
                <a:gd name="connsiteY15" fmla="*/ 460144 h 2869969"/>
                <a:gd name="connsiteX16" fmla="*/ 3201083 w 3287251"/>
                <a:gd name="connsiteY16" fmla="*/ 69619 h 2869969"/>
                <a:gd name="connsiteX17" fmla="*/ 2982008 w 3287251"/>
                <a:gd name="connsiteY17" fmla="*/ 2944 h 2869969"/>
                <a:gd name="connsiteX18" fmla="*/ 3039818 w 3287251"/>
                <a:gd name="connsiteY18" fmla="*/ 2587897 h 2869969"/>
                <a:gd name="connsiteX19" fmla="*/ 683 w 3287251"/>
                <a:gd name="connsiteY19" fmla="*/ 2574694 h 2869969"/>
                <a:gd name="connsiteX20" fmla="*/ 66132 w 3287251"/>
                <a:gd name="connsiteY20" fmla="*/ 2709647 h 2869969"/>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2762 h 2813084"/>
                <a:gd name="connsiteX1" fmla="*/ 362633 w 3287251"/>
                <a:gd name="connsiteY1" fmla="*/ 2708309 h 2813084"/>
                <a:gd name="connsiteX2" fmla="*/ 657908 w 3287251"/>
                <a:gd name="connsiteY2" fmla="*/ 2622584 h 2813084"/>
                <a:gd name="connsiteX3" fmla="*/ 1372283 w 3287251"/>
                <a:gd name="connsiteY3" fmla="*/ 2698784 h 2813084"/>
                <a:gd name="connsiteX4" fmla="*/ 1953308 w 3287251"/>
                <a:gd name="connsiteY4" fmla="*/ 2813084 h 2813084"/>
                <a:gd name="connsiteX5" fmla="*/ 2115233 w 3287251"/>
                <a:gd name="connsiteY5" fmla="*/ 2698784 h 2813084"/>
                <a:gd name="connsiteX6" fmla="*/ 2467658 w 3287251"/>
                <a:gd name="connsiteY6" fmla="*/ 2641634 h 2813084"/>
                <a:gd name="connsiteX7" fmla="*/ 2848658 w 3287251"/>
                <a:gd name="connsiteY7" fmla="*/ 2765459 h 2813084"/>
                <a:gd name="connsiteX8" fmla="*/ 3115358 w 3287251"/>
                <a:gd name="connsiteY8" fmla="*/ 2717834 h 2813084"/>
                <a:gd name="connsiteX9" fmla="*/ 3201083 w 3287251"/>
                <a:gd name="connsiteY9" fmla="*/ 2355884 h 2813084"/>
                <a:gd name="connsiteX10" fmla="*/ 3286808 w 3287251"/>
                <a:gd name="connsiteY10" fmla="*/ 1955834 h 2813084"/>
                <a:gd name="connsiteX11" fmla="*/ 3162983 w 3287251"/>
                <a:gd name="connsiteY11" fmla="*/ 1679609 h 2813084"/>
                <a:gd name="connsiteX12" fmla="*/ 3239183 w 3287251"/>
                <a:gd name="connsiteY12" fmla="*/ 1365284 h 2813084"/>
                <a:gd name="connsiteX13" fmla="*/ 3172508 w 3287251"/>
                <a:gd name="connsiteY13" fmla="*/ 917609 h 2813084"/>
                <a:gd name="connsiteX14" fmla="*/ 3239183 w 3287251"/>
                <a:gd name="connsiteY14" fmla="*/ 736634 h 2813084"/>
                <a:gd name="connsiteX15" fmla="*/ 3086783 w 3287251"/>
                <a:gd name="connsiteY15" fmla="*/ 403259 h 2813084"/>
                <a:gd name="connsiteX16" fmla="*/ 3201083 w 3287251"/>
                <a:gd name="connsiteY16" fmla="*/ 12734 h 2813084"/>
                <a:gd name="connsiteX17" fmla="*/ 3024259 w 3287251"/>
                <a:gd name="connsiteY17" fmla="*/ 90914 h 2813084"/>
                <a:gd name="connsiteX18" fmla="*/ 3039818 w 3287251"/>
                <a:gd name="connsiteY18" fmla="*/ 2531012 h 2813084"/>
                <a:gd name="connsiteX19" fmla="*/ 683 w 3287251"/>
                <a:gd name="connsiteY19" fmla="*/ 2517809 h 2813084"/>
                <a:gd name="connsiteX20" fmla="*/ 66132 w 3287251"/>
                <a:gd name="connsiteY20" fmla="*/ 2652762 h 2813084"/>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96687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40249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65523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19771 w 3273240"/>
                <a:gd name="connsiteY18" fmla="*/ 2553452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34701 w 3282980"/>
                <a:gd name="connsiteY0" fmla="*/ 2693308 h 2814399"/>
                <a:gd name="connsiteX1" fmla="*/ 358362 w 3282980"/>
                <a:gd name="connsiteY1" fmla="*/ 2709624 h 2814399"/>
                <a:gd name="connsiteX2" fmla="*/ 653637 w 3282980"/>
                <a:gd name="connsiteY2" fmla="*/ 2623899 h 2814399"/>
                <a:gd name="connsiteX3" fmla="*/ 1368012 w 3282980"/>
                <a:gd name="connsiteY3" fmla="*/ 2700099 h 2814399"/>
                <a:gd name="connsiteX4" fmla="*/ 1949037 w 3282980"/>
                <a:gd name="connsiteY4" fmla="*/ 2814399 h 2814399"/>
                <a:gd name="connsiteX5" fmla="*/ 2110962 w 3282980"/>
                <a:gd name="connsiteY5" fmla="*/ 2700099 h 2814399"/>
                <a:gd name="connsiteX6" fmla="*/ 2463387 w 3282980"/>
                <a:gd name="connsiteY6" fmla="*/ 2642949 h 2814399"/>
                <a:gd name="connsiteX7" fmla="*/ 2844387 w 3282980"/>
                <a:gd name="connsiteY7" fmla="*/ 2766774 h 2814399"/>
                <a:gd name="connsiteX8" fmla="*/ 3111087 w 3282980"/>
                <a:gd name="connsiteY8" fmla="*/ 2719149 h 2814399"/>
                <a:gd name="connsiteX9" fmla="*/ 3196812 w 3282980"/>
                <a:gd name="connsiteY9" fmla="*/ 2357199 h 2814399"/>
                <a:gd name="connsiteX10" fmla="*/ 3282537 w 3282980"/>
                <a:gd name="connsiteY10" fmla="*/ 1957149 h 2814399"/>
                <a:gd name="connsiteX11" fmla="*/ 3158712 w 3282980"/>
                <a:gd name="connsiteY11" fmla="*/ 1680924 h 2814399"/>
                <a:gd name="connsiteX12" fmla="*/ 3234912 w 3282980"/>
                <a:gd name="connsiteY12" fmla="*/ 1366599 h 2814399"/>
                <a:gd name="connsiteX13" fmla="*/ 3168237 w 3282980"/>
                <a:gd name="connsiteY13" fmla="*/ 918924 h 2814399"/>
                <a:gd name="connsiteX14" fmla="*/ 3234912 w 3282980"/>
                <a:gd name="connsiteY14" fmla="*/ 737949 h 2814399"/>
                <a:gd name="connsiteX15" fmla="*/ 3082512 w 3282980"/>
                <a:gd name="connsiteY15" fmla="*/ 404574 h 2814399"/>
                <a:gd name="connsiteX16" fmla="*/ 3196812 w 3282980"/>
                <a:gd name="connsiteY16" fmla="*/ 14049 h 2814399"/>
                <a:gd name="connsiteX17" fmla="*/ 3053184 w 3282980"/>
                <a:gd name="connsiteY17" fmla="*/ 83176 h 2814399"/>
                <a:gd name="connsiteX18" fmla="*/ 3050636 w 3282980"/>
                <a:gd name="connsiteY18" fmla="*/ 2544398 h 2814399"/>
                <a:gd name="connsiteX19" fmla="*/ 11501 w 3282980"/>
                <a:gd name="connsiteY19" fmla="*/ 2552321 h 2814399"/>
                <a:gd name="connsiteX20" fmla="*/ 34701 w 3282980"/>
                <a:gd name="connsiteY20" fmla="*/ 2693308 h 2814399"/>
                <a:gd name="connsiteX0" fmla="*/ 23727 w 3272006"/>
                <a:gd name="connsiteY0" fmla="*/ 2693308 h 2814399"/>
                <a:gd name="connsiteX1" fmla="*/ 347388 w 3272006"/>
                <a:gd name="connsiteY1" fmla="*/ 2709624 h 2814399"/>
                <a:gd name="connsiteX2" fmla="*/ 642663 w 3272006"/>
                <a:gd name="connsiteY2" fmla="*/ 2623899 h 2814399"/>
                <a:gd name="connsiteX3" fmla="*/ 1357038 w 3272006"/>
                <a:gd name="connsiteY3" fmla="*/ 2700099 h 2814399"/>
                <a:gd name="connsiteX4" fmla="*/ 1938063 w 3272006"/>
                <a:gd name="connsiteY4" fmla="*/ 2814399 h 2814399"/>
                <a:gd name="connsiteX5" fmla="*/ 2099988 w 3272006"/>
                <a:gd name="connsiteY5" fmla="*/ 2700099 h 2814399"/>
                <a:gd name="connsiteX6" fmla="*/ 2452413 w 3272006"/>
                <a:gd name="connsiteY6" fmla="*/ 2642949 h 2814399"/>
                <a:gd name="connsiteX7" fmla="*/ 2833413 w 3272006"/>
                <a:gd name="connsiteY7" fmla="*/ 2766774 h 2814399"/>
                <a:gd name="connsiteX8" fmla="*/ 3100113 w 3272006"/>
                <a:gd name="connsiteY8" fmla="*/ 2719149 h 2814399"/>
                <a:gd name="connsiteX9" fmla="*/ 3185838 w 3272006"/>
                <a:gd name="connsiteY9" fmla="*/ 2357199 h 2814399"/>
                <a:gd name="connsiteX10" fmla="*/ 3271563 w 3272006"/>
                <a:gd name="connsiteY10" fmla="*/ 1957149 h 2814399"/>
                <a:gd name="connsiteX11" fmla="*/ 3147738 w 3272006"/>
                <a:gd name="connsiteY11" fmla="*/ 1680924 h 2814399"/>
                <a:gd name="connsiteX12" fmla="*/ 3223938 w 3272006"/>
                <a:gd name="connsiteY12" fmla="*/ 1366599 h 2814399"/>
                <a:gd name="connsiteX13" fmla="*/ 3157263 w 3272006"/>
                <a:gd name="connsiteY13" fmla="*/ 918924 h 2814399"/>
                <a:gd name="connsiteX14" fmla="*/ 3223938 w 3272006"/>
                <a:gd name="connsiteY14" fmla="*/ 737949 h 2814399"/>
                <a:gd name="connsiteX15" fmla="*/ 3071538 w 3272006"/>
                <a:gd name="connsiteY15" fmla="*/ 404574 h 2814399"/>
                <a:gd name="connsiteX16" fmla="*/ 3185838 w 3272006"/>
                <a:gd name="connsiteY16" fmla="*/ 14049 h 2814399"/>
                <a:gd name="connsiteX17" fmla="*/ 3042210 w 3272006"/>
                <a:gd name="connsiteY17" fmla="*/ 83176 h 2814399"/>
                <a:gd name="connsiteX18" fmla="*/ 3039662 w 3272006"/>
                <a:gd name="connsiteY18" fmla="*/ 2544398 h 2814399"/>
                <a:gd name="connsiteX19" fmla="*/ 527 w 3272006"/>
                <a:gd name="connsiteY19" fmla="*/ 2552321 h 2814399"/>
                <a:gd name="connsiteX20" fmla="*/ 23727 w 3272006"/>
                <a:gd name="connsiteY20" fmla="*/ 2693308 h 2814399"/>
                <a:gd name="connsiteX0" fmla="*/ 4936 w 3280376"/>
                <a:gd name="connsiteY0" fmla="*/ 2693308 h 2814399"/>
                <a:gd name="connsiteX1" fmla="*/ 355758 w 3280376"/>
                <a:gd name="connsiteY1" fmla="*/ 2709624 h 2814399"/>
                <a:gd name="connsiteX2" fmla="*/ 651033 w 3280376"/>
                <a:gd name="connsiteY2" fmla="*/ 2623899 h 2814399"/>
                <a:gd name="connsiteX3" fmla="*/ 1365408 w 3280376"/>
                <a:gd name="connsiteY3" fmla="*/ 2700099 h 2814399"/>
                <a:gd name="connsiteX4" fmla="*/ 1946433 w 3280376"/>
                <a:gd name="connsiteY4" fmla="*/ 2814399 h 2814399"/>
                <a:gd name="connsiteX5" fmla="*/ 2108358 w 3280376"/>
                <a:gd name="connsiteY5" fmla="*/ 2700099 h 2814399"/>
                <a:gd name="connsiteX6" fmla="*/ 2460783 w 3280376"/>
                <a:gd name="connsiteY6" fmla="*/ 2642949 h 2814399"/>
                <a:gd name="connsiteX7" fmla="*/ 2841783 w 3280376"/>
                <a:gd name="connsiteY7" fmla="*/ 2766774 h 2814399"/>
                <a:gd name="connsiteX8" fmla="*/ 3108483 w 3280376"/>
                <a:gd name="connsiteY8" fmla="*/ 2719149 h 2814399"/>
                <a:gd name="connsiteX9" fmla="*/ 3194208 w 3280376"/>
                <a:gd name="connsiteY9" fmla="*/ 2357199 h 2814399"/>
                <a:gd name="connsiteX10" fmla="*/ 3279933 w 3280376"/>
                <a:gd name="connsiteY10" fmla="*/ 1957149 h 2814399"/>
                <a:gd name="connsiteX11" fmla="*/ 3156108 w 3280376"/>
                <a:gd name="connsiteY11" fmla="*/ 1680924 h 2814399"/>
                <a:gd name="connsiteX12" fmla="*/ 3232308 w 3280376"/>
                <a:gd name="connsiteY12" fmla="*/ 1366599 h 2814399"/>
                <a:gd name="connsiteX13" fmla="*/ 3165633 w 3280376"/>
                <a:gd name="connsiteY13" fmla="*/ 918924 h 2814399"/>
                <a:gd name="connsiteX14" fmla="*/ 3232308 w 3280376"/>
                <a:gd name="connsiteY14" fmla="*/ 737949 h 2814399"/>
                <a:gd name="connsiteX15" fmla="*/ 3079908 w 3280376"/>
                <a:gd name="connsiteY15" fmla="*/ 404574 h 2814399"/>
                <a:gd name="connsiteX16" fmla="*/ 3194208 w 3280376"/>
                <a:gd name="connsiteY16" fmla="*/ 14049 h 2814399"/>
                <a:gd name="connsiteX17" fmla="*/ 3050580 w 3280376"/>
                <a:gd name="connsiteY17" fmla="*/ 83176 h 2814399"/>
                <a:gd name="connsiteX18" fmla="*/ 3048032 w 3280376"/>
                <a:gd name="connsiteY18" fmla="*/ 2544398 h 2814399"/>
                <a:gd name="connsiteX19" fmla="*/ 8897 w 3280376"/>
                <a:gd name="connsiteY19" fmla="*/ 2552321 h 2814399"/>
                <a:gd name="connsiteX20" fmla="*/ 4936 w 3280376"/>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16488 h 2737579"/>
                <a:gd name="connsiteX1" fmla="*/ 350822 w 3275440"/>
                <a:gd name="connsiteY1" fmla="*/ 2632804 h 2737579"/>
                <a:gd name="connsiteX2" fmla="*/ 646097 w 3275440"/>
                <a:gd name="connsiteY2" fmla="*/ 2547079 h 2737579"/>
                <a:gd name="connsiteX3" fmla="*/ 1360472 w 3275440"/>
                <a:gd name="connsiteY3" fmla="*/ 2623279 h 2737579"/>
                <a:gd name="connsiteX4" fmla="*/ 1941497 w 3275440"/>
                <a:gd name="connsiteY4" fmla="*/ 2737579 h 2737579"/>
                <a:gd name="connsiteX5" fmla="*/ 2103422 w 3275440"/>
                <a:gd name="connsiteY5" fmla="*/ 2623279 h 2737579"/>
                <a:gd name="connsiteX6" fmla="*/ 2455847 w 3275440"/>
                <a:gd name="connsiteY6" fmla="*/ 2566129 h 2737579"/>
                <a:gd name="connsiteX7" fmla="*/ 2836847 w 3275440"/>
                <a:gd name="connsiteY7" fmla="*/ 2689954 h 2737579"/>
                <a:gd name="connsiteX8" fmla="*/ 3103547 w 3275440"/>
                <a:gd name="connsiteY8" fmla="*/ 2642329 h 2737579"/>
                <a:gd name="connsiteX9" fmla="*/ 3189272 w 3275440"/>
                <a:gd name="connsiteY9" fmla="*/ 2280379 h 2737579"/>
                <a:gd name="connsiteX10" fmla="*/ 3274997 w 3275440"/>
                <a:gd name="connsiteY10" fmla="*/ 1880329 h 2737579"/>
                <a:gd name="connsiteX11" fmla="*/ 3151172 w 3275440"/>
                <a:gd name="connsiteY11" fmla="*/ 1604104 h 2737579"/>
                <a:gd name="connsiteX12" fmla="*/ 3227372 w 3275440"/>
                <a:gd name="connsiteY12" fmla="*/ 1289779 h 2737579"/>
                <a:gd name="connsiteX13" fmla="*/ 3160697 w 3275440"/>
                <a:gd name="connsiteY13" fmla="*/ 842104 h 2737579"/>
                <a:gd name="connsiteX14" fmla="*/ 3227372 w 3275440"/>
                <a:gd name="connsiteY14" fmla="*/ 661129 h 2737579"/>
                <a:gd name="connsiteX15" fmla="*/ 3074972 w 3275440"/>
                <a:gd name="connsiteY15" fmla="*/ 327754 h 2737579"/>
                <a:gd name="connsiteX16" fmla="*/ 3189272 w 3275440"/>
                <a:gd name="connsiteY16" fmla="*/ 39835 h 2737579"/>
                <a:gd name="connsiteX17" fmla="*/ 3045644 w 3275440"/>
                <a:gd name="connsiteY17" fmla="*/ 6356 h 2737579"/>
                <a:gd name="connsiteX18" fmla="*/ 3043096 w 3275440"/>
                <a:gd name="connsiteY18" fmla="*/ 2467578 h 2737579"/>
                <a:gd name="connsiteX19" fmla="*/ 3961 w 3275440"/>
                <a:gd name="connsiteY19" fmla="*/ 2475501 h 2737579"/>
                <a:gd name="connsiteX20" fmla="*/ 0 w 3275440"/>
                <a:gd name="connsiteY20" fmla="*/ 2616488 h 2737579"/>
                <a:gd name="connsiteX0" fmla="*/ 0 w 3275440"/>
                <a:gd name="connsiteY0" fmla="*/ 2611332 h 2732423"/>
                <a:gd name="connsiteX1" fmla="*/ 350822 w 3275440"/>
                <a:gd name="connsiteY1" fmla="*/ 2627648 h 2732423"/>
                <a:gd name="connsiteX2" fmla="*/ 646097 w 3275440"/>
                <a:gd name="connsiteY2" fmla="*/ 2541923 h 2732423"/>
                <a:gd name="connsiteX3" fmla="*/ 1360472 w 3275440"/>
                <a:gd name="connsiteY3" fmla="*/ 2618123 h 2732423"/>
                <a:gd name="connsiteX4" fmla="*/ 1941497 w 3275440"/>
                <a:gd name="connsiteY4" fmla="*/ 2732423 h 2732423"/>
                <a:gd name="connsiteX5" fmla="*/ 2103422 w 3275440"/>
                <a:gd name="connsiteY5" fmla="*/ 2618123 h 2732423"/>
                <a:gd name="connsiteX6" fmla="*/ 2455847 w 3275440"/>
                <a:gd name="connsiteY6" fmla="*/ 2560973 h 2732423"/>
                <a:gd name="connsiteX7" fmla="*/ 2836847 w 3275440"/>
                <a:gd name="connsiteY7" fmla="*/ 2684798 h 2732423"/>
                <a:gd name="connsiteX8" fmla="*/ 3103547 w 3275440"/>
                <a:gd name="connsiteY8" fmla="*/ 2637173 h 2732423"/>
                <a:gd name="connsiteX9" fmla="*/ 3189272 w 3275440"/>
                <a:gd name="connsiteY9" fmla="*/ 2275223 h 2732423"/>
                <a:gd name="connsiteX10" fmla="*/ 3274997 w 3275440"/>
                <a:gd name="connsiteY10" fmla="*/ 1875173 h 2732423"/>
                <a:gd name="connsiteX11" fmla="*/ 3151172 w 3275440"/>
                <a:gd name="connsiteY11" fmla="*/ 1598948 h 2732423"/>
                <a:gd name="connsiteX12" fmla="*/ 3227372 w 3275440"/>
                <a:gd name="connsiteY12" fmla="*/ 1284623 h 2732423"/>
                <a:gd name="connsiteX13" fmla="*/ 3160697 w 3275440"/>
                <a:gd name="connsiteY13" fmla="*/ 836948 h 2732423"/>
                <a:gd name="connsiteX14" fmla="*/ 3227372 w 3275440"/>
                <a:gd name="connsiteY14" fmla="*/ 655973 h 2732423"/>
                <a:gd name="connsiteX15" fmla="*/ 3074972 w 3275440"/>
                <a:gd name="connsiteY15" fmla="*/ 322598 h 2732423"/>
                <a:gd name="connsiteX16" fmla="*/ 3189272 w 3275440"/>
                <a:gd name="connsiteY16" fmla="*/ 34679 h 2732423"/>
                <a:gd name="connsiteX17" fmla="*/ 3045644 w 3275440"/>
                <a:gd name="connsiteY17" fmla="*/ 1200 h 2732423"/>
                <a:gd name="connsiteX18" fmla="*/ 3043096 w 3275440"/>
                <a:gd name="connsiteY18" fmla="*/ 2462422 h 2732423"/>
                <a:gd name="connsiteX19" fmla="*/ 3961 w 3275440"/>
                <a:gd name="connsiteY19" fmla="*/ 2470345 h 2732423"/>
                <a:gd name="connsiteX20" fmla="*/ 0 w 3275440"/>
                <a:gd name="connsiteY20" fmla="*/ 2611332 h 2732423"/>
                <a:gd name="connsiteX0" fmla="*/ 0 w 3275440"/>
                <a:gd name="connsiteY0" fmla="*/ 2622632 h 2743723"/>
                <a:gd name="connsiteX1" fmla="*/ 350822 w 3275440"/>
                <a:gd name="connsiteY1" fmla="*/ 2638948 h 2743723"/>
                <a:gd name="connsiteX2" fmla="*/ 646097 w 3275440"/>
                <a:gd name="connsiteY2" fmla="*/ 2553223 h 2743723"/>
                <a:gd name="connsiteX3" fmla="*/ 1360472 w 3275440"/>
                <a:gd name="connsiteY3" fmla="*/ 2629423 h 2743723"/>
                <a:gd name="connsiteX4" fmla="*/ 1941497 w 3275440"/>
                <a:gd name="connsiteY4" fmla="*/ 2743723 h 2743723"/>
                <a:gd name="connsiteX5" fmla="*/ 2103422 w 3275440"/>
                <a:gd name="connsiteY5" fmla="*/ 2629423 h 2743723"/>
                <a:gd name="connsiteX6" fmla="*/ 2455847 w 3275440"/>
                <a:gd name="connsiteY6" fmla="*/ 2572273 h 2743723"/>
                <a:gd name="connsiteX7" fmla="*/ 2836847 w 3275440"/>
                <a:gd name="connsiteY7" fmla="*/ 2696098 h 2743723"/>
                <a:gd name="connsiteX8" fmla="*/ 3103547 w 3275440"/>
                <a:gd name="connsiteY8" fmla="*/ 2648473 h 2743723"/>
                <a:gd name="connsiteX9" fmla="*/ 3189272 w 3275440"/>
                <a:gd name="connsiteY9" fmla="*/ 2286523 h 2743723"/>
                <a:gd name="connsiteX10" fmla="*/ 3274997 w 3275440"/>
                <a:gd name="connsiteY10" fmla="*/ 1886473 h 2743723"/>
                <a:gd name="connsiteX11" fmla="*/ 3151172 w 3275440"/>
                <a:gd name="connsiteY11" fmla="*/ 1610248 h 2743723"/>
                <a:gd name="connsiteX12" fmla="*/ 3227372 w 3275440"/>
                <a:gd name="connsiteY12" fmla="*/ 1295923 h 2743723"/>
                <a:gd name="connsiteX13" fmla="*/ 3160697 w 3275440"/>
                <a:gd name="connsiteY13" fmla="*/ 848248 h 2743723"/>
                <a:gd name="connsiteX14" fmla="*/ 3227372 w 3275440"/>
                <a:gd name="connsiteY14" fmla="*/ 667273 h 2743723"/>
                <a:gd name="connsiteX15" fmla="*/ 3074972 w 3275440"/>
                <a:gd name="connsiteY15" fmla="*/ 333898 h 2743723"/>
                <a:gd name="connsiteX16" fmla="*/ 3189272 w 3275440"/>
                <a:gd name="connsiteY16" fmla="*/ 9765 h 2743723"/>
                <a:gd name="connsiteX17" fmla="*/ 3045644 w 3275440"/>
                <a:gd name="connsiteY17" fmla="*/ 12500 h 2743723"/>
                <a:gd name="connsiteX18" fmla="*/ 3043096 w 3275440"/>
                <a:gd name="connsiteY18" fmla="*/ 2473722 h 2743723"/>
                <a:gd name="connsiteX19" fmla="*/ 3961 w 3275440"/>
                <a:gd name="connsiteY19" fmla="*/ 2481645 h 2743723"/>
                <a:gd name="connsiteX20" fmla="*/ 0 w 3275440"/>
                <a:gd name="connsiteY20" fmla="*/ 2622632 h 2743723"/>
                <a:gd name="connsiteX0" fmla="*/ 0 w 3275440"/>
                <a:gd name="connsiteY0" fmla="*/ 2612867 h 2733958"/>
                <a:gd name="connsiteX1" fmla="*/ 350822 w 3275440"/>
                <a:gd name="connsiteY1" fmla="*/ 2629183 h 2733958"/>
                <a:gd name="connsiteX2" fmla="*/ 646097 w 3275440"/>
                <a:gd name="connsiteY2" fmla="*/ 2543458 h 2733958"/>
                <a:gd name="connsiteX3" fmla="*/ 1360472 w 3275440"/>
                <a:gd name="connsiteY3" fmla="*/ 2619658 h 2733958"/>
                <a:gd name="connsiteX4" fmla="*/ 1941497 w 3275440"/>
                <a:gd name="connsiteY4" fmla="*/ 2733958 h 2733958"/>
                <a:gd name="connsiteX5" fmla="*/ 2103422 w 3275440"/>
                <a:gd name="connsiteY5" fmla="*/ 2619658 h 2733958"/>
                <a:gd name="connsiteX6" fmla="*/ 2455847 w 3275440"/>
                <a:gd name="connsiteY6" fmla="*/ 2562508 h 2733958"/>
                <a:gd name="connsiteX7" fmla="*/ 2836847 w 3275440"/>
                <a:gd name="connsiteY7" fmla="*/ 2686333 h 2733958"/>
                <a:gd name="connsiteX8" fmla="*/ 3103547 w 3275440"/>
                <a:gd name="connsiteY8" fmla="*/ 2638708 h 2733958"/>
                <a:gd name="connsiteX9" fmla="*/ 3189272 w 3275440"/>
                <a:gd name="connsiteY9" fmla="*/ 2276758 h 2733958"/>
                <a:gd name="connsiteX10" fmla="*/ 3274997 w 3275440"/>
                <a:gd name="connsiteY10" fmla="*/ 1876708 h 2733958"/>
                <a:gd name="connsiteX11" fmla="*/ 3151172 w 3275440"/>
                <a:gd name="connsiteY11" fmla="*/ 1600483 h 2733958"/>
                <a:gd name="connsiteX12" fmla="*/ 3227372 w 3275440"/>
                <a:gd name="connsiteY12" fmla="*/ 1286158 h 2733958"/>
                <a:gd name="connsiteX13" fmla="*/ 3160697 w 3275440"/>
                <a:gd name="connsiteY13" fmla="*/ 838483 h 2733958"/>
                <a:gd name="connsiteX14" fmla="*/ 3227372 w 3275440"/>
                <a:gd name="connsiteY14" fmla="*/ 657508 h 2733958"/>
                <a:gd name="connsiteX15" fmla="*/ 3074972 w 3275440"/>
                <a:gd name="connsiteY15" fmla="*/ 324133 h 2733958"/>
                <a:gd name="connsiteX16" fmla="*/ 3189272 w 3275440"/>
                <a:gd name="connsiteY16" fmla="*/ 0 h 2733958"/>
                <a:gd name="connsiteX17" fmla="*/ 3045644 w 3275440"/>
                <a:gd name="connsiteY17" fmla="*/ 2735 h 2733958"/>
                <a:gd name="connsiteX18" fmla="*/ 3043096 w 3275440"/>
                <a:gd name="connsiteY18" fmla="*/ 2463957 h 2733958"/>
                <a:gd name="connsiteX19" fmla="*/ 3961 w 3275440"/>
                <a:gd name="connsiteY19" fmla="*/ 2471880 h 2733958"/>
                <a:gd name="connsiteX20" fmla="*/ 0 w 3275440"/>
                <a:gd name="connsiteY20" fmla="*/ 2612867 h 2733958"/>
                <a:gd name="connsiteX0" fmla="*/ 0 w 3275440"/>
                <a:gd name="connsiteY0" fmla="*/ 2611260 h 2732351"/>
                <a:gd name="connsiteX1" fmla="*/ 350822 w 3275440"/>
                <a:gd name="connsiteY1" fmla="*/ 2627576 h 2732351"/>
                <a:gd name="connsiteX2" fmla="*/ 646097 w 3275440"/>
                <a:gd name="connsiteY2" fmla="*/ 2541851 h 2732351"/>
                <a:gd name="connsiteX3" fmla="*/ 1360472 w 3275440"/>
                <a:gd name="connsiteY3" fmla="*/ 2618051 h 2732351"/>
                <a:gd name="connsiteX4" fmla="*/ 1941497 w 3275440"/>
                <a:gd name="connsiteY4" fmla="*/ 2732351 h 2732351"/>
                <a:gd name="connsiteX5" fmla="*/ 2103422 w 3275440"/>
                <a:gd name="connsiteY5" fmla="*/ 2618051 h 2732351"/>
                <a:gd name="connsiteX6" fmla="*/ 2455847 w 3275440"/>
                <a:gd name="connsiteY6" fmla="*/ 2560901 h 2732351"/>
                <a:gd name="connsiteX7" fmla="*/ 2836847 w 3275440"/>
                <a:gd name="connsiteY7" fmla="*/ 2684726 h 2732351"/>
                <a:gd name="connsiteX8" fmla="*/ 3103547 w 3275440"/>
                <a:gd name="connsiteY8" fmla="*/ 2637101 h 2732351"/>
                <a:gd name="connsiteX9" fmla="*/ 3189272 w 3275440"/>
                <a:gd name="connsiteY9" fmla="*/ 2275151 h 2732351"/>
                <a:gd name="connsiteX10" fmla="*/ 3274997 w 3275440"/>
                <a:gd name="connsiteY10" fmla="*/ 1875101 h 2732351"/>
                <a:gd name="connsiteX11" fmla="*/ 3151172 w 3275440"/>
                <a:gd name="connsiteY11" fmla="*/ 1598876 h 2732351"/>
                <a:gd name="connsiteX12" fmla="*/ 3227372 w 3275440"/>
                <a:gd name="connsiteY12" fmla="*/ 1284551 h 2732351"/>
                <a:gd name="connsiteX13" fmla="*/ 3160697 w 3275440"/>
                <a:gd name="connsiteY13" fmla="*/ 836876 h 2732351"/>
                <a:gd name="connsiteX14" fmla="*/ 3227372 w 3275440"/>
                <a:gd name="connsiteY14" fmla="*/ 655901 h 2732351"/>
                <a:gd name="connsiteX15" fmla="*/ 3074972 w 3275440"/>
                <a:gd name="connsiteY15" fmla="*/ 322526 h 2732351"/>
                <a:gd name="connsiteX16" fmla="*/ 3186254 w 3275440"/>
                <a:gd name="connsiteY16" fmla="*/ 7447 h 2732351"/>
                <a:gd name="connsiteX17" fmla="*/ 3045644 w 3275440"/>
                <a:gd name="connsiteY17" fmla="*/ 1128 h 2732351"/>
                <a:gd name="connsiteX18" fmla="*/ 3043096 w 3275440"/>
                <a:gd name="connsiteY18" fmla="*/ 2462350 h 2732351"/>
                <a:gd name="connsiteX19" fmla="*/ 3961 w 3275440"/>
                <a:gd name="connsiteY19" fmla="*/ 2470273 h 2732351"/>
                <a:gd name="connsiteX20" fmla="*/ 0 w 3275440"/>
                <a:gd name="connsiteY20" fmla="*/ 2611260 h 2732351"/>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86254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95307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2126 h 2733217"/>
                <a:gd name="connsiteX1" fmla="*/ 350822 w 3275440"/>
                <a:gd name="connsiteY1" fmla="*/ 2628442 h 2733217"/>
                <a:gd name="connsiteX2" fmla="*/ 646097 w 3275440"/>
                <a:gd name="connsiteY2" fmla="*/ 2542717 h 2733217"/>
                <a:gd name="connsiteX3" fmla="*/ 1360472 w 3275440"/>
                <a:gd name="connsiteY3" fmla="*/ 2618917 h 2733217"/>
                <a:gd name="connsiteX4" fmla="*/ 1941497 w 3275440"/>
                <a:gd name="connsiteY4" fmla="*/ 2733217 h 2733217"/>
                <a:gd name="connsiteX5" fmla="*/ 2103422 w 3275440"/>
                <a:gd name="connsiteY5" fmla="*/ 2618917 h 2733217"/>
                <a:gd name="connsiteX6" fmla="*/ 2455847 w 3275440"/>
                <a:gd name="connsiteY6" fmla="*/ 2561767 h 2733217"/>
                <a:gd name="connsiteX7" fmla="*/ 2836847 w 3275440"/>
                <a:gd name="connsiteY7" fmla="*/ 2685592 h 2733217"/>
                <a:gd name="connsiteX8" fmla="*/ 3103547 w 3275440"/>
                <a:gd name="connsiteY8" fmla="*/ 2637967 h 2733217"/>
                <a:gd name="connsiteX9" fmla="*/ 3189272 w 3275440"/>
                <a:gd name="connsiteY9" fmla="*/ 2276017 h 2733217"/>
                <a:gd name="connsiteX10" fmla="*/ 3274997 w 3275440"/>
                <a:gd name="connsiteY10" fmla="*/ 1875967 h 2733217"/>
                <a:gd name="connsiteX11" fmla="*/ 3151172 w 3275440"/>
                <a:gd name="connsiteY11" fmla="*/ 1599742 h 2733217"/>
                <a:gd name="connsiteX12" fmla="*/ 3227372 w 3275440"/>
                <a:gd name="connsiteY12" fmla="*/ 1285417 h 2733217"/>
                <a:gd name="connsiteX13" fmla="*/ 3160697 w 3275440"/>
                <a:gd name="connsiteY13" fmla="*/ 837742 h 2733217"/>
                <a:gd name="connsiteX14" fmla="*/ 3227372 w 3275440"/>
                <a:gd name="connsiteY14" fmla="*/ 656767 h 2733217"/>
                <a:gd name="connsiteX15" fmla="*/ 3074972 w 3275440"/>
                <a:gd name="connsiteY15" fmla="*/ 323392 h 2733217"/>
                <a:gd name="connsiteX16" fmla="*/ 3195307 w 3275440"/>
                <a:gd name="connsiteY16" fmla="*/ 8313 h 2733217"/>
                <a:gd name="connsiteX17" fmla="*/ 3045644 w 3275440"/>
                <a:gd name="connsiteY17" fmla="*/ 1994 h 2733217"/>
                <a:gd name="connsiteX18" fmla="*/ 3043096 w 3275440"/>
                <a:gd name="connsiteY18" fmla="*/ 2463216 h 2733217"/>
                <a:gd name="connsiteX19" fmla="*/ 3961 w 3275440"/>
                <a:gd name="connsiteY19" fmla="*/ 2471139 h 2733217"/>
                <a:gd name="connsiteX20" fmla="*/ 0 w 3275440"/>
                <a:gd name="connsiteY20" fmla="*/ 2612126 h 2733217"/>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815430 w 3275440"/>
                <a:gd name="connsiteY2" fmla="*/ 2579182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696721"/>
                <a:gd name="connsiteX1" fmla="*/ 350822 w 3275440"/>
                <a:gd name="connsiteY1" fmla="*/ 2676196 h 2696721"/>
                <a:gd name="connsiteX2" fmla="*/ 815430 w 3275440"/>
                <a:gd name="connsiteY2" fmla="*/ 2579182 h 2696721"/>
                <a:gd name="connsiteX3" fmla="*/ 1360472 w 3275440"/>
                <a:gd name="connsiteY3" fmla="*/ 2621515 h 2696721"/>
                <a:gd name="connsiteX4" fmla="*/ 1817319 w 3275440"/>
                <a:gd name="connsiteY4" fmla="*/ 2668081 h 2696721"/>
                <a:gd name="connsiteX5" fmla="*/ 2103422 w 3275440"/>
                <a:gd name="connsiteY5" fmla="*/ 2621515 h 2696721"/>
                <a:gd name="connsiteX6" fmla="*/ 2455847 w 3275440"/>
                <a:gd name="connsiteY6" fmla="*/ 2564365 h 2696721"/>
                <a:gd name="connsiteX7" fmla="*/ 2836847 w 3275440"/>
                <a:gd name="connsiteY7" fmla="*/ 2688190 h 2696721"/>
                <a:gd name="connsiteX8" fmla="*/ 3103547 w 3275440"/>
                <a:gd name="connsiteY8" fmla="*/ 2640565 h 2696721"/>
                <a:gd name="connsiteX9" fmla="*/ 3189272 w 3275440"/>
                <a:gd name="connsiteY9" fmla="*/ 2278615 h 2696721"/>
                <a:gd name="connsiteX10" fmla="*/ 3274997 w 3275440"/>
                <a:gd name="connsiteY10" fmla="*/ 1878565 h 2696721"/>
                <a:gd name="connsiteX11" fmla="*/ 3151172 w 3275440"/>
                <a:gd name="connsiteY11" fmla="*/ 1602340 h 2696721"/>
                <a:gd name="connsiteX12" fmla="*/ 3227372 w 3275440"/>
                <a:gd name="connsiteY12" fmla="*/ 1288015 h 2696721"/>
                <a:gd name="connsiteX13" fmla="*/ 3160697 w 3275440"/>
                <a:gd name="connsiteY13" fmla="*/ 840340 h 2696721"/>
                <a:gd name="connsiteX14" fmla="*/ 3227372 w 3275440"/>
                <a:gd name="connsiteY14" fmla="*/ 659365 h 2696721"/>
                <a:gd name="connsiteX15" fmla="*/ 3150417 w 3275440"/>
                <a:gd name="connsiteY15" fmla="*/ 319954 h 2696721"/>
                <a:gd name="connsiteX16" fmla="*/ 3222467 w 3275440"/>
                <a:gd name="connsiteY16" fmla="*/ 1857 h 2696721"/>
                <a:gd name="connsiteX17" fmla="*/ 3045644 w 3275440"/>
                <a:gd name="connsiteY17" fmla="*/ 4592 h 2696721"/>
                <a:gd name="connsiteX18" fmla="*/ 3043096 w 3275440"/>
                <a:gd name="connsiteY18" fmla="*/ 2465814 h 2696721"/>
                <a:gd name="connsiteX19" fmla="*/ 3961 w 3275440"/>
                <a:gd name="connsiteY19" fmla="*/ 2473737 h 2696721"/>
                <a:gd name="connsiteX20" fmla="*/ 0 w 3275440"/>
                <a:gd name="connsiteY20" fmla="*/ 2614724 h 2696721"/>
                <a:gd name="connsiteX0" fmla="*/ 0 w 3275361"/>
                <a:gd name="connsiteY0" fmla="*/ 2614724 h 2688191"/>
                <a:gd name="connsiteX1" fmla="*/ 350822 w 3275361"/>
                <a:gd name="connsiteY1" fmla="*/ 2676196 h 2688191"/>
                <a:gd name="connsiteX2" fmla="*/ 815430 w 3275361"/>
                <a:gd name="connsiteY2" fmla="*/ 2579182 h 2688191"/>
                <a:gd name="connsiteX3" fmla="*/ 1360472 w 3275361"/>
                <a:gd name="connsiteY3" fmla="*/ 2621515 h 2688191"/>
                <a:gd name="connsiteX4" fmla="*/ 1817319 w 3275361"/>
                <a:gd name="connsiteY4" fmla="*/ 2668081 h 2688191"/>
                <a:gd name="connsiteX5" fmla="*/ 2103422 w 3275361"/>
                <a:gd name="connsiteY5" fmla="*/ 2621515 h 2688191"/>
                <a:gd name="connsiteX6" fmla="*/ 2455847 w 3275361"/>
                <a:gd name="connsiteY6" fmla="*/ 2564365 h 2688191"/>
                <a:gd name="connsiteX7" fmla="*/ 2836847 w 3275361"/>
                <a:gd name="connsiteY7" fmla="*/ 2688190 h 2688191"/>
                <a:gd name="connsiteX8" fmla="*/ 3193858 w 3275361"/>
                <a:gd name="connsiteY8" fmla="*/ 2561542 h 2688191"/>
                <a:gd name="connsiteX9" fmla="*/ 3189272 w 3275361"/>
                <a:gd name="connsiteY9" fmla="*/ 2278615 h 2688191"/>
                <a:gd name="connsiteX10" fmla="*/ 3274997 w 3275361"/>
                <a:gd name="connsiteY10" fmla="*/ 1878565 h 2688191"/>
                <a:gd name="connsiteX11" fmla="*/ 3151172 w 3275361"/>
                <a:gd name="connsiteY11" fmla="*/ 1602340 h 2688191"/>
                <a:gd name="connsiteX12" fmla="*/ 3227372 w 3275361"/>
                <a:gd name="connsiteY12" fmla="*/ 1288015 h 2688191"/>
                <a:gd name="connsiteX13" fmla="*/ 3160697 w 3275361"/>
                <a:gd name="connsiteY13" fmla="*/ 840340 h 2688191"/>
                <a:gd name="connsiteX14" fmla="*/ 3227372 w 3275361"/>
                <a:gd name="connsiteY14" fmla="*/ 659365 h 2688191"/>
                <a:gd name="connsiteX15" fmla="*/ 3150417 w 3275361"/>
                <a:gd name="connsiteY15" fmla="*/ 319954 h 2688191"/>
                <a:gd name="connsiteX16" fmla="*/ 3222467 w 3275361"/>
                <a:gd name="connsiteY16" fmla="*/ 1857 h 2688191"/>
                <a:gd name="connsiteX17" fmla="*/ 3045644 w 3275361"/>
                <a:gd name="connsiteY17" fmla="*/ 4592 h 2688191"/>
                <a:gd name="connsiteX18" fmla="*/ 3043096 w 3275361"/>
                <a:gd name="connsiteY18" fmla="*/ 2465814 h 2688191"/>
                <a:gd name="connsiteX19" fmla="*/ 3961 w 3275361"/>
                <a:gd name="connsiteY19" fmla="*/ 2473737 h 2688191"/>
                <a:gd name="connsiteX20" fmla="*/ 0 w 3275361"/>
                <a:gd name="connsiteY20" fmla="*/ 2614724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5361" h="2688191">
                  <a:moveTo>
                    <a:pt x="0" y="2614724"/>
                  </a:moveTo>
                  <a:cubicBezTo>
                    <a:pt x="57810" y="2640941"/>
                    <a:pt x="214917" y="2682120"/>
                    <a:pt x="350822" y="2676196"/>
                  </a:cubicBezTo>
                  <a:cubicBezTo>
                    <a:pt x="486727" y="2670272"/>
                    <a:pt x="647155" y="2588296"/>
                    <a:pt x="815430" y="2579182"/>
                  </a:cubicBezTo>
                  <a:cubicBezTo>
                    <a:pt x="983705" y="2570069"/>
                    <a:pt x="1193491" y="2606699"/>
                    <a:pt x="1360472" y="2621515"/>
                  </a:cubicBezTo>
                  <a:cubicBezTo>
                    <a:pt x="1527453" y="2636331"/>
                    <a:pt x="1693494" y="2668081"/>
                    <a:pt x="1817319" y="2668081"/>
                  </a:cubicBezTo>
                  <a:cubicBezTo>
                    <a:pt x="1941144" y="2668081"/>
                    <a:pt x="1997001" y="2638801"/>
                    <a:pt x="2103422" y="2621515"/>
                  </a:cubicBezTo>
                  <a:cubicBezTo>
                    <a:pt x="2209843" y="2604229"/>
                    <a:pt x="2333610" y="2553253"/>
                    <a:pt x="2455847" y="2564365"/>
                  </a:cubicBezTo>
                  <a:cubicBezTo>
                    <a:pt x="2578085" y="2575478"/>
                    <a:pt x="2713845" y="2688660"/>
                    <a:pt x="2836847" y="2688190"/>
                  </a:cubicBezTo>
                  <a:cubicBezTo>
                    <a:pt x="2959849" y="2687720"/>
                    <a:pt x="3135121" y="2629805"/>
                    <a:pt x="3193858" y="2561542"/>
                  </a:cubicBezTo>
                  <a:cubicBezTo>
                    <a:pt x="3252596" y="2493280"/>
                    <a:pt x="3175749" y="2392444"/>
                    <a:pt x="3189272" y="2278615"/>
                  </a:cubicBezTo>
                  <a:cubicBezTo>
                    <a:pt x="3202795" y="2164786"/>
                    <a:pt x="3281347" y="1991277"/>
                    <a:pt x="3274997" y="1878565"/>
                  </a:cubicBezTo>
                  <a:cubicBezTo>
                    <a:pt x="3268647" y="1765853"/>
                    <a:pt x="3159110" y="1700765"/>
                    <a:pt x="3151172" y="1602340"/>
                  </a:cubicBezTo>
                  <a:cubicBezTo>
                    <a:pt x="3143235" y="1503915"/>
                    <a:pt x="3225785" y="1415015"/>
                    <a:pt x="3227372" y="1288015"/>
                  </a:cubicBezTo>
                  <a:cubicBezTo>
                    <a:pt x="3228959" y="1161015"/>
                    <a:pt x="3160697" y="945115"/>
                    <a:pt x="3160697" y="840340"/>
                  </a:cubicBezTo>
                  <a:cubicBezTo>
                    <a:pt x="3160697" y="735565"/>
                    <a:pt x="3229085" y="746096"/>
                    <a:pt x="3227372" y="659365"/>
                  </a:cubicBezTo>
                  <a:cubicBezTo>
                    <a:pt x="3225659" y="572634"/>
                    <a:pt x="3151235" y="429539"/>
                    <a:pt x="3150417" y="319954"/>
                  </a:cubicBezTo>
                  <a:cubicBezTo>
                    <a:pt x="3149600" y="210369"/>
                    <a:pt x="3227355" y="55423"/>
                    <a:pt x="3222467" y="1857"/>
                  </a:cubicBezTo>
                  <a:cubicBezTo>
                    <a:pt x="3102902" y="-407"/>
                    <a:pt x="3208324" y="-1680"/>
                    <a:pt x="3045644" y="4592"/>
                  </a:cubicBezTo>
                  <a:cubicBezTo>
                    <a:pt x="3054980" y="1127458"/>
                    <a:pt x="3042043" y="1844048"/>
                    <a:pt x="3043096" y="2465814"/>
                  </a:cubicBezTo>
                  <a:lnTo>
                    <a:pt x="3961" y="2473737"/>
                  </a:lnTo>
                  <a:cubicBezTo>
                    <a:pt x="409" y="2521849"/>
                    <a:pt x="6507" y="2471803"/>
                    <a:pt x="0" y="26147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cxnSp>
          <p:nvCxnSpPr>
            <p:cNvPr id="90" name="Přímá spojnice 89"/>
            <p:cNvCxnSpPr>
              <a:stCxn id="89" idx="19"/>
              <a:endCxn id="89" idx="18"/>
            </p:cNvCxnSpPr>
            <p:nvPr/>
          </p:nvCxnSpPr>
          <p:spPr>
            <a:xfrm flipV="1">
              <a:off x="5663414" y="4463925"/>
              <a:ext cx="3039135" cy="792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a:stCxn id="89" idx="18"/>
            </p:cNvCxnSpPr>
            <p:nvPr/>
          </p:nvCxnSpPr>
          <p:spPr>
            <a:xfrm flipV="1">
              <a:off x="8702549" y="1998111"/>
              <a:ext cx="0" cy="246581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3" name="Volný tvar 92"/>
          <p:cNvSpPr/>
          <p:nvPr/>
        </p:nvSpPr>
        <p:spPr>
          <a:xfrm>
            <a:off x="3167656" y="1769855"/>
            <a:ext cx="3635093" cy="3243396"/>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
        <p:nvSpPr>
          <p:cNvPr id="58" name="Obdélník 57"/>
          <p:cNvSpPr/>
          <p:nvPr/>
        </p:nvSpPr>
        <p:spPr>
          <a:xfrm rot="18389496">
            <a:off x="4945799" y="1609271"/>
            <a:ext cx="540446" cy="4991066"/>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en-US" dirty="0"/>
              <a:t>UPBP </a:t>
            </a:r>
            <a:r>
              <a:rPr lang="cs-CZ" dirty="0"/>
              <a:t>– </a:t>
            </a:r>
            <a:r>
              <a:rPr lang="en-US" dirty="0"/>
              <a:t>Algorithm overview</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30</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grpSp>
        <p:nvGrpSpPr>
          <p:cNvPr id="94" name="Skupina 93"/>
          <p:cNvGrpSpPr/>
          <p:nvPr/>
        </p:nvGrpSpPr>
        <p:grpSpPr>
          <a:xfrm>
            <a:off x="4627543" y="1822133"/>
            <a:ext cx="694115" cy="702921"/>
            <a:chOff x="3228975" y="1876926"/>
            <a:chExt cx="555273" cy="562318"/>
          </a:xfrm>
        </p:grpSpPr>
        <p:sp>
          <p:nvSpPr>
            <p:cNvPr id="95" name="Ovál 94"/>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6" name="Přímá spojnice 95"/>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Přímá spojnice 96"/>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Přímá spojnice 98"/>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Přímá spojnice 102"/>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Přímá spojnice 106"/>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Přímá spojnice 107"/>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Přímá spojnice 108"/>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Ovál 112"/>
          <p:cNvSpPr/>
          <p:nvPr/>
        </p:nvSpPr>
        <p:spPr>
          <a:xfrm>
            <a:off x="5694934" y="2976264"/>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Ovál 113"/>
          <p:cNvSpPr/>
          <p:nvPr/>
        </p:nvSpPr>
        <p:spPr>
          <a:xfrm>
            <a:off x="4247025" y="2404266"/>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5" name="Ovál 114"/>
          <p:cNvSpPr/>
          <p:nvPr/>
        </p:nvSpPr>
        <p:spPr>
          <a:xfrm>
            <a:off x="4849546" y="3683629"/>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6" name="Ovál 115"/>
          <p:cNvSpPr/>
          <p:nvPr/>
        </p:nvSpPr>
        <p:spPr>
          <a:xfrm>
            <a:off x="3859500" y="419457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7" name="Ovál 116"/>
          <p:cNvSpPr/>
          <p:nvPr/>
        </p:nvSpPr>
        <p:spPr>
          <a:xfrm>
            <a:off x="5521079" y="454228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8" name="Přímá spojnice 117"/>
          <p:cNvCxnSpPr/>
          <p:nvPr/>
        </p:nvCxnSpPr>
        <p:spPr>
          <a:xfrm>
            <a:off x="5136290" y="2663088"/>
            <a:ext cx="608568" cy="375498"/>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19" name="Přímá spojnice 118"/>
          <p:cNvCxnSpPr/>
          <p:nvPr/>
        </p:nvCxnSpPr>
        <p:spPr>
          <a:xfrm flipV="1">
            <a:off x="5570058" y="3038586"/>
            <a:ext cx="174801" cy="157321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0" name="Přímá spojnice 119"/>
          <p:cNvCxnSpPr/>
          <p:nvPr/>
        </p:nvCxnSpPr>
        <p:spPr>
          <a:xfrm flipH="1" flipV="1">
            <a:off x="3899731" y="4255725"/>
            <a:ext cx="1670327" cy="35607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flipV="1">
            <a:off x="3899731" y="3744268"/>
            <a:ext cx="997017" cy="5114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2" name="Přímá spojnice 121"/>
          <p:cNvCxnSpPr/>
          <p:nvPr/>
        </p:nvCxnSpPr>
        <p:spPr>
          <a:xfrm flipH="1" flipV="1">
            <a:off x="4294653" y="2455915"/>
            <a:ext cx="602095" cy="1288352"/>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3" name="Přímá spojnice 122"/>
          <p:cNvCxnSpPr/>
          <p:nvPr/>
        </p:nvCxnSpPr>
        <p:spPr>
          <a:xfrm flipH="1">
            <a:off x="3038672" y="2455917"/>
            <a:ext cx="1255981" cy="227901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cxnSp>
        <p:nvCxnSpPr>
          <p:cNvPr id="124" name="Přímá spojnice 123"/>
          <p:cNvCxnSpPr>
            <a:stCxn id="125" idx="1"/>
          </p:cNvCxnSpPr>
          <p:nvPr/>
        </p:nvCxnSpPr>
        <p:spPr>
          <a:xfrm>
            <a:off x="2868051" y="2365491"/>
            <a:ext cx="4350139" cy="3228964"/>
          </a:xfrm>
          <a:prstGeom prst="line">
            <a:avLst/>
          </a:prstGeom>
          <a:ln w="12700">
            <a:solidFill>
              <a:srgbClr val="C00000"/>
            </a:solidFill>
            <a:prstDash val="sysDot"/>
            <a:tailEnd type="triangle" w="med" len="lg"/>
          </a:ln>
        </p:spPr>
        <p:style>
          <a:lnRef idx="1">
            <a:schemeClr val="accent1"/>
          </a:lnRef>
          <a:fillRef idx="0">
            <a:schemeClr val="accent1"/>
          </a:fillRef>
          <a:effectRef idx="0">
            <a:schemeClr val="accent1"/>
          </a:effectRef>
          <a:fontRef idx="minor">
            <a:schemeClr val="tx1"/>
          </a:fontRef>
        </p:style>
      </p:cxnSp>
      <p:pic>
        <p:nvPicPr>
          <p:cNvPr id="1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2399910" y="1879483"/>
            <a:ext cx="603446" cy="468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 name="TextovéPole 140"/>
          <p:cNvSpPr txBox="1"/>
          <p:nvPr/>
        </p:nvSpPr>
        <p:spPr>
          <a:xfrm>
            <a:off x="6571678" y="5594455"/>
            <a:ext cx="920445" cy="369332"/>
          </a:xfrm>
          <a:prstGeom prst="rect">
            <a:avLst/>
          </a:prstGeom>
          <a:noFill/>
        </p:spPr>
        <p:txBody>
          <a:bodyPr wrap="none" rtlCol="0">
            <a:spAutoFit/>
          </a:bodyPr>
          <a:lstStyle/>
          <a:p>
            <a:r>
              <a:rPr lang="en-US" dirty="0">
                <a:latin typeface="+mn-lt"/>
              </a:rPr>
              <a:t>surface</a:t>
            </a:r>
            <a:endParaRPr lang="cs-CZ" dirty="0">
              <a:latin typeface="+mn-lt"/>
            </a:endParaRPr>
          </a:p>
        </p:txBody>
      </p:sp>
      <p:sp>
        <p:nvSpPr>
          <p:cNvPr id="151" name="Obdélník 150"/>
          <p:cNvSpPr/>
          <p:nvPr/>
        </p:nvSpPr>
        <p:spPr>
          <a:xfrm rot="1873768">
            <a:off x="5073216" y="2805086"/>
            <a:ext cx="735980" cy="9328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2" name="Obdélník 151"/>
          <p:cNvSpPr/>
          <p:nvPr/>
        </p:nvSpPr>
        <p:spPr>
          <a:xfrm rot="5793538">
            <a:off x="4862144" y="3765197"/>
            <a:ext cx="1591988" cy="101040"/>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3" name="Obdélník 152"/>
          <p:cNvSpPr/>
          <p:nvPr/>
        </p:nvSpPr>
        <p:spPr>
          <a:xfrm rot="708453">
            <a:off x="3888881" y="4395107"/>
            <a:ext cx="1703567" cy="83332"/>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4" name="Obdélník 153"/>
          <p:cNvSpPr/>
          <p:nvPr/>
        </p:nvSpPr>
        <p:spPr>
          <a:xfrm rot="9161739">
            <a:off x="3839670" y="3945642"/>
            <a:ext cx="1121981" cy="95785"/>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5" name="Obdélník 154"/>
          <p:cNvSpPr/>
          <p:nvPr/>
        </p:nvSpPr>
        <p:spPr>
          <a:xfrm rot="3883265">
            <a:off x="3892015" y="3055025"/>
            <a:ext cx="1415319" cy="8375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6" name="Obdélník 155"/>
          <p:cNvSpPr/>
          <p:nvPr/>
        </p:nvSpPr>
        <p:spPr>
          <a:xfrm rot="17920775">
            <a:off x="2709886" y="3352774"/>
            <a:ext cx="2135808" cy="90078"/>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Volný tvar 9"/>
          <p:cNvSpPr/>
          <p:nvPr/>
        </p:nvSpPr>
        <p:spPr>
          <a:xfrm>
            <a:off x="4660942" y="3615268"/>
            <a:ext cx="381000" cy="287867"/>
          </a:xfrm>
          <a:custGeom>
            <a:avLst/>
            <a:gdLst>
              <a:gd name="connsiteX0" fmla="*/ 279400 w 381000"/>
              <a:gd name="connsiteY0" fmla="*/ 0 h 287867"/>
              <a:gd name="connsiteX1" fmla="*/ 110067 w 381000"/>
              <a:gd name="connsiteY1" fmla="*/ 42333 h 287867"/>
              <a:gd name="connsiteX2" fmla="*/ 67734 w 381000"/>
              <a:gd name="connsiteY2" fmla="*/ 67733 h 287867"/>
              <a:gd name="connsiteX3" fmla="*/ 25400 w 381000"/>
              <a:gd name="connsiteY3" fmla="*/ 118533 h 287867"/>
              <a:gd name="connsiteX4" fmla="*/ 0 w 381000"/>
              <a:gd name="connsiteY4" fmla="*/ 177800 h 287867"/>
              <a:gd name="connsiteX5" fmla="*/ 16934 w 381000"/>
              <a:gd name="connsiteY5" fmla="*/ 220133 h 287867"/>
              <a:gd name="connsiteX6" fmla="*/ 67734 w 381000"/>
              <a:gd name="connsiteY6" fmla="*/ 262467 h 287867"/>
              <a:gd name="connsiteX7" fmla="*/ 101600 w 381000"/>
              <a:gd name="connsiteY7" fmla="*/ 279400 h 287867"/>
              <a:gd name="connsiteX8" fmla="*/ 152400 w 381000"/>
              <a:gd name="connsiteY8" fmla="*/ 287867 h 287867"/>
              <a:gd name="connsiteX9" fmla="*/ 270934 w 381000"/>
              <a:gd name="connsiteY9" fmla="*/ 279400 h 287867"/>
              <a:gd name="connsiteX10" fmla="*/ 296334 w 381000"/>
              <a:gd name="connsiteY10" fmla="*/ 262467 h 287867"/>
              <a:gd name="connsiteX11" fmla="*/ 338667 w 381000"/>
              <a:gd name="connsiteY11" fmla="*/ 254000 h 287867"/>
              <a:gd name="connsiteX12" fmla="*/ 364067 w 381000"/>
              <a:gd name="connsiteY12" fmla="*/ 237067 h 287867"/>
              <a:gd name="connsiteX13" fmla="*/ 372534 w 381000"/>
              <a:gd name="connsiteY13" fmla="*/ 194733 h 287867"/>
              <a:gd name="connsiteX14" fmla="*/ 381000 w 381000"/>
              <a:gd name="connsiteY14" fmla="*/ 101600 h 287867"/>
              <a:gd name="connsiteX15" fmla="*/ 372534 w 381000"/>
              <a:gd name="connsiteY15" fmla="*/ 50800 h 287867"/>
              <a:gd name="connsiteX16" fmla="*/ 355600 w 381000"/>
              <a:gd name="connsiteY16" fmla="*/ 33867 h 287867"/>
              <a:gd name="connsiteX17" fmla="*/ 347134 w 381000"/>
              <a:gd name="connsiteY17" fmla="*/ 25400 h 2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000" h="287867">
                <a:moveTo>
                  <a:pt x="279400" y="0"/>
                </a:moveTo>
                <a:cubicBezTo>
                  <a:pt x="215539" y="12772"/>
                  <a:pt x="165010" y="14861"/>
                  <a:pt x="110067" y="42333"/>
                </a:cubicBezTo>
                <a:cubicBezTo>
                  <a:pt x="95348" y="49692"/>
                  <a:pt x="81845" y="59266"/>
                  <a:pt x="67734" y="67733"/>
                </a:cubicBezTo>
                <a:cubicBezTo>
                  <a:pt x="16558" y="170083"/>
                  <a:pt x="85239" y="46725"/>
                  <a:pt x="25400" y="118533"/>
                </a:cubicBezTo>
                <a:cubicBezTo>
                  <a:pt x="13777" y="132481"/>
                  <a:pt x="5882" y="160156"/>
                  <a:pt x="0" y="177800"/>
                </a:cubicBezTo>
                <a:cubicBezTo>
                  <a:pt x="5645" y="191911"/>
                  <a:pt x="8879" y="207245"/>
                  <a:pt x="16934" y="220133"/>
                </a:cubicBezTo>
                <a:cubicBezTo>
                  <a:pt x="26662" y="235698"/>
                  <a:pt x="51805" y="253365"/>
                  <a:pt x="67734" y="262467"/>
                </a:cubicBezTo>
                <a:cubicBezTo>
                  <a:pt x="78692" y="268729"/>
                  <a:pt x="89511" y="275773"/>
                  <a:pt x="101600" y="279400"/>
                </a:cubicBezTo>
                <a:cubicBezTo>
                  <a:pt x="118043" y="284333"/>
                  <a:pt x="135467" y="285045"/>
                  <a:pt x="152400" y="287867"/>
                </a:cubicBezTo>
                <a:cubicBezTo>
                  <a:pt x="191911" y="285045"/>
                  <a:pt x="231925" y="286284"/>
                  <a:pt x="270934" y="279400"/>
                </a:cubicBezTo>
                <a:cubicBezTo>
                  <a:pt x="280955" y="277632"/>
                  <a:pt x="286806" y="266040"/>
                  <a:pt x="296334" y="262467"/>
                </a:cubicBezTo>
                <a:cubicBezTo>
                  <a:pt x="309808" y="257414"/>
                  <a:pt x="324556" y="256822"/>
                  <a:pt x="338667" y="254000"/>
                </a:cubicBezTo>
                <a:cubicBezTo>
                  <a:pt x="347134" y="248356"/>
                  <a:pt x="359018" y="245902"/>
                  <a:pt x="364067" y="237067"/>
                </a:cubicBezTo>
                <a:cubicBezTo>
                  <a:pt x="371207" y="224572"/>
                  <a:pt x="370749" y="209013"/>
                  <a:pt x="372534" y="194733"/>
                </a:cubicBezTo>
                <a:cubicBezTo>
                  <a:pt x="376400" y="163801"/>
                  <a:pt x="378178" y="132644"/>
                  <a:pt x="381000" y="101600"/>
                </a:cubicBezTo>
                <a:cubicBezTo>
                  <a:pt x="378178" y="84667"/>
                  <a:pt x="378562" y="66874"/>
                  <a:pt x="372534" y="50800"/>
                </a:cubicBezTo>
                <a:cubicBezTo>
                  <a:pt x="369731" y="43326"/>
                  <a:pt x="361245" y="39512"/>
                  <a:pt x="355600" y="33867"/>
                </a:cubicBezTo>
                <a:lnTo>
                  <a:pt x="347134" y="25400"/>
                </a:lnTo>
              </a:path>
            </a:pathLst>
          </a:custGeom>
          <a:noFill/>
          <a:ln w="5715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Volný tvar 11"/>
          <p:cNvSpPr/>
          <p:nvPr/>
        </p:nvSpPr>
        <p:spPr>
          <a:xfrm>
            <a:off x="5359401" y="4437114"/>
            <a:ext cx="414867" cy="331625"/>
          </a:xfrm>
          <a:custGeom>
            <a:avLst/>
            <a:gdLst>
              <a:gd name="connsiteX0" fmla="*/ 211667 w 414867"/>
              <a:gd name="connsiteY0" fmla="*/ 0 h 331625"/>
              <a:gd name="connsiteX1" fmla="*/ 101600 w 414867"/>
              <a:gd name="connsiteY1" fmla="*/ 25400 h 331625"/>
              <a:gd name="connsiteX2" fmla="*/ 76200 w 414867"/>
              <a:gd name="connsiteY2" fmla="*/ 42333 h 331625"/>
              <a:gd name="connsiteX3" fmla="*/ 33867 w 414867"/>
              <a:gd name="connsiteY3" fmla="*/ 101600 h 331625"/>
              <a:gd name="connsiteX4" fmla="*/ 16933 w 414867"/>
              <a:gd name="connsiteY4" fmla="*/ 135466 h 331625"/>
              <a:gd name="connsiteX5" fmla="*/ 0 w 414867"/>
              <a:gd name="connsiteY5" fmla="*/ 194733 h 331625"/>
              <a:gd name="connsiteX6" fmla="*/ 25400 w 414867"/>
              <a:gd name="connsiteY6" fmla="*/ 262466 h 331625"/>
              <a:gd name="connsiteX7" fmla="*/ 84667 w 414867"/>
              <a:gd name="connsiteY7" fmla="*/ 287866 h 331625"/>
              <a:gd name="connsiteX8" fmla="*/ 152400 w 414867"/>
              <a:gd name="connsiteY8" fmla="*/ 313266 h 331625"/>
              <a:gd name="connsiteX9" fmla="*/ 186267 w 414867"/>
              <a:gd name="connsiteY9" fmla="*/ 330200 h 331625"/>
              <a:gd name="connsiteX10" fmla="*/ 313267 w 414867"/>
              <a:gd name="connsiteY10" fmla="*/ 313266 h 331625"/>
              <a:gd name="connsiteX11" fmla="*/ 355600 w 414867"/>
              <a:gd name="connsiteY11" fmla="*/ 262466 h 331625"/>
              <a:gd name="connsiteX12" fmla="*/ 372533 w 414867"/>
              <a:gd name="connsiteY12" fmla="*/ 228600 h 331625"/>
              <a:gd name="connsiteX13" fmla="*/ 389467 w 414867"/>
              <a:gd name="connsiteY13" fmla="*/ 211666 h 331625"/>
              <a:gd name="connsiteX14" fmla="*/ 414867 w 414867"/>
              <a:gd name="connsiteY14" fmla="*/ 160866 h 331625"/>
              <a:gd name="connsiteX15" fmla="*/ 406400 w 414867"/>
              <a:gd name="connsiteY15" fmla="*/ 101600 h 331625"/>
              <a:gd name="connsiteX16" fmla="*/ 381000 w 414867"/>
              <a:gd name="connsiteY16" fmla="*/ 93133 h 331625"/>
              <a:gd name="connsiteX17" fmla="*/ 338667 w 414867"/>
              <a:gd name="connsiteY17" fmla="*/ 84666 h 331625"/>
              <a:gd name="connsiteX18" fmla="*/ 296333 w 414867"/>
              <a:gd name="connsiteY18" fmla="*/ 76200 h 33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867" h="331625">
                <a:moveTo>
                  <a:pt x="211667" y="0"/>
                </a:moveTo>
                <a:cubicBezTo>
                  <a:pt x="184339" y="3904"/>
                  <a:pt x="126961" y="8493"/>
                  <a:pt x="101600" y="25400"/>
                </a:cubicBezTo>
                <a:lnTo>
                  <a:pt x="76200" y="42333"/>
                </a:lnTo>
                <a:cubicBezTo>
                  <a:pt x="29797" y="135141"/>
                  <a:pt x="91069" y="21519"/>
                  <a:pt x="33867" y="101600"/>
                </a:cubicBezTo>
                <a:cubicBezTo>
                  <a:pt x="26531" y="111870"/>
                  <a:pt x="21905" y="123865"/>
                  <a:pt x="16933" y="135466"/>
                </a:cubicBezTo>
                <a:cubicBezTo>
                  <a:pt x="9648" y="152464"/>
                  <a:pt x="4294" y="177556"/>
                  <a:pt x="0" y="194733"/>
                </a:cubicBezTo>
                <a:cubicBezTo>
                  <a:pt x="4825" y="218854"/>
                  <a:pt x="4471" y="245025"/>
                  <a:pt x="25400" y="262466"/>
                </a:cubicBezTo>
                <a:cubicBezTo>
                  <a:pt x="45227" y="278988"/>
                  <a:pt x="62865" y="278522"/>
                  <a:pt x="84667" y="287866"/>
                </a:cubicBezTo>
                <a:cubicBezTo>
                  <a:pt x="146654" y="314432"/>
                  <a:pt x="89958" y="297657"/>
                  <a:pt x="152400" y="313266"/>
                </a:cubicBezTo>
                <a:cubicBezTo>
                  <a:pt x="163689" y="318911"/>
                  <a:pt x="173670" y="329413"/>
                  <a:pt x="186267" y="330200"/>
                </a:cubicBezTo>
                <a:cubicBezTo>
                  <a:pt x="256053" y="334562"/>
                  <a:pt x="266318" y="328916"/>
                  <a:pt x="313267" y="313266"/>
                </a:cubicBezTo>
                <a:cubicBezTo>
                  <a:pt x="336616" y="289917"/>
                  <a:pt x="339883" y="289971"/>
                  <a:pt x="355600" y="262466"/>
                </a:cubicBezTo>
                <a:cubicBezTo>
                  <a:pt x="361862" y="251508"/>
                  <a:pt x="365532" y="239101"/>
                  <a:pt x="372533" y="228600"/>
                </a:cubicBezTo>
                <a:cubicBezTo>
                  <a:pt x="376961" y="221958"/>
                  <a:pt x="384480" y="217900"/>
                  <a:pt x="389467" y="211666"/>
                </a:cubicBezTo>
                <a:cubicBezTo>
                  <a:pt x="408224" y="188220"/>
                  <a:pt x="405924" y="187693"/>
                  <a:pt x="414867" y="160866"/>
                </a:cubicBezTo>
                <a:cubicBezTo>
                  <a:pt x="412045" y="141111"/>
                  <a:pt x="415325" y="119449"/>
                  <a:pt x="406400" y="101600"/>
                </a:cubicBezTo>
                <a:cubicBezTo>
                  <a:pt x="402409" y="93618"/>
                  <a:pt x="389658" y="95298"/>
                  <a:pt x="381000" y="93133"/>
                </a:cubicBezTo>
                <a:cubicBezTo>
                  <a:pt x="367039" y="89643"/>
                  <a:pt x="352628" y="88156"/>
                  <a:pt x="338667" y="84666"/>
                </a:cubicBezTo>
                <a:cubicBezTo>
                  <a:pt x="297663" y="74415"/>
                  <a:pt x="328674" y="76200"/>
                  <a:pt x="296333" y="76200"/>
                </a:cubicBezTo>
              </a:path>
            </a:pathLst>
          </a:custGeom>
          <a:noFill/>
          <a:ln w="5715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Volný tvar 12"/>
          <p:cNvSpPr/>
          <p:nvPr/>
        </p:nvSpPr>
        <p:spPr>
          <a:xfrm>
            <a:off x="4766733" y="3505200"/>
            <a:ext cx="33873" cy="177800"/>
          </a:xfrm>
          <a:custGeom>
            <a:avLst/>
            <a:gdLst>
              <a:gd name="connsiteX0" fmla="*/ 0 w 33873"/>
              <a:gd name="connsiteY0" fmla="*/ 0 h 177800"/>
              <a:gd name="connsiteX1" fmla="*/ 8467 w 33873"/>
              <a:gd name="connsiteY1" fmla="*/ 76200 h 177800"/>
              <a:gd name="connsiteX2" fmla="*/ 25400 w 33873"/>
              <a:gd name="connsiteY2" fmla="*/ 127000 h 177800"/>
              <a:gd name="connsiteX3" fmla="*/ 33867 w 33873"/>
              <a:gd name="connsiteY3" fmla="*/ 177800 h 177800"/>
            </a:gdLst>
            <a:ahLst/>
            <a:cxnLst>
              <a:cxn ang="0">
                <a:pos x="connsiteX0" y="connsiteY0"/>
              </a:cxn>
              <a:cxn ang="0">
                <a:pos x="connsiteX1" y="connsiteY1"/>
              </a:cxn>
              <a:cxn ang="0">
                <a:pos x="connsiteX2" y="connsiteY2"/>
              </a:cxn>
              <a:cxn ang="0">
                <a:pos x="connsiteX3" y="connsiteY3"/>
              </a:cxn>
            </a:cxnLst>
            <a:rect l="l" t="t" r="r" b="b"/>
            <a:pathLst>
              <a:path w="33873" h="177800">
                <a:moveTo>
                  <a:pt x="0" y="0"/>
                </a:moveTo>
                <a:cubicBezTo>
                  <a:pt x="2822" y="25400"/>
                  <a:pt x="3455" y="51140"/>
                  <a:pt x="8467" y="76200"/>
                </a:cubicBezTo>
                <a:cubicBezTo>
                  <a:pt x="11968" y="93703"/>
                  <a:pt x="21899" y="109497"/>
                  <a:pt x="25400" y="127000"/>
                </a:cubicBezTo>
                <a:cubicBezTo>
                  <a:pt x="34421" y="172101"/>
                  <a:pt x="33867" y="154943"/>
                  <a:pt x="33867" y="177800"/>
                </a:cubicBezTo>
              </a:path>
            </a:pathLst>
          </a:custGeom>
          <a:noFill/>
          <a:ln w="5715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Volný tvar 13"/>
          <p:cNvSpPr/>
          <p:nvPr/>
        </p:nvSpPr>
        <p:spPr>
          <a:xfrm>
            <a:off x="4487334" y="3750733"/>
            <a:ext cx="287867" cy="101600"/>
          </a:xfrm>
          <a:custGeom>
            <a:avLst/>
            <a:gdLst>
              <a:gd name="connsiteX0" fmla="*/ 0 w 287867"/>
              <a:gd name="connsiteY0" fmla="*/ 101600 h 101600"/>
              <a:gd name="connsiteX1" fmla="*/ 59267 w 287867"/>
              <a:gd name="connsiteY1" fmla="*/ 93134 h 101600"/>
              <a:gd name="connsiteX2" fmla="*/ 93134 w 287867"/>
              <a:gd name="connsiteY2" fmla="*/ 76200 h 101600"/>
              <a:gd name="connsiteX3" fmla="*/ 118534 w 287867"/>
              <a:gd name="connsiteY3" fmla="*/ 67734 h 101600"/>
              <a:gd name="connsiteX4" fmla="*/ 177800 w 287867"/>
              <a:gd name="connsiteY4" fmla="*/ 42334 h 101600"/>
              <a:gd name="connsiteX5" fmla="*/ 237067 w 287867"/>
              <a:gd name="connsiteY5" fmla="*/ 25400 h 101600"/>
              <a:gd name="connsiteX6" fmla="*/ 262467 w 287867"/>
              <a:gd name="connsiteY6" fmla="*/ 8467 h 101600"/>
              <a:gd name="connsiteX7" fmla="*/ 287867 w 287867"/>
              <a:gd name="connsiteY7" fmla="*/ 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7" h="101600">
                <a:moveTo>
                  <a:pt x="0" y="101600"/>
                </a:moveTo>
                <a:cubicBezTo>
                  <a:pt x="19756" y="98778"/>
                  <a:pt x="40014" y="98385"/>
                  <a:pt x="59267" y="93134"/>
                </a:cubicBezTo>
                <a:cubicBezTo>
                  <a:pt x="71444" y="89813"/>
                  <a:pt x="81533" y="81172"/>
                  <a:pt x="93134" y="76200"/>
                </a:cubicBezTo>
                <a:cubicBezTo>
                  <a:pt x="101337" y="72684"/>
                  <a:pt x="110331" y="71250"/>
                  <a:pt x="118534" y="67734"/>
                </a:cubicBezTo>
                <a:cubicBezTo>
                  <a:pt x="163702" y="48376"/>
                  <a:pt x="138079" y="53683"/>
                  <a:pt x="177800" y="42334"/>
                </a:cubicBezTo>
                <a:cubicBezTo>
                  <a:pt x="190460" y="38717"/>
                  <a:pt x="223533" y="32167"/>
                  <a:pt x="237067" y="25400"/>
                </a:cubicBezTo>
                <a:cubicBezTo>
                  <a:pt x="246168" y="20849"/>
                  <a:pt x="253366" y="13018"/>
                  <a:pt x="262467" y="8467"/>
                </a:cubicBezTo>
                <a:cubicBezTo>
                  <a:pt x="270449" y="4476"/>
                  <a:pt x="287867" y="0"/>
                  <a:pt x="287867" y="0"/>
                </a:cubicBezTo>
              </a:path>
            </a:pathLst>
          </a:custGeom>
          <a:noFill/>
          <a:ln w="5715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olný tvar 14"/>
          <p:cNvSpPr/>
          <p:nvPr/>
        </p:nvSpPr>
        <p:spPr>
          <a:xfrm>
            <a:off x="5554133" y="4005064"/>
            <a:ext cx="42334" cy="381000"/>
          </a:xfrm>
          <a:custGeom>
            <a:avLst/>
            <a:gdLst>
              <a:gd name="connsiteX0" fmla="*/ 42334 w 42334"/>
              <a:gd name="connsiteY0" fmla="*/ 0 h 381000"/>
              <a:gd name="connsiteX1" fmla="*/ 33867 w 42334"/>
              <a:gd name="connsiteY1" fmla="*/ 50800 h 381000"/>
              <a:gd name="connsiteX2" fmla="*/ 8467 w 42334"/>
              <a:gd name="connsiteY2" fmla="*/ 101600 h 381000"/>
              <a:gd name="connsiteX3" fmla="*/ 0 w 42334"/>
              <a:gd name="connsiteY3" fmla="*/ 135466 h 381000"/>
              <a:gd name="connsiteX4" fmla="*/ 8467 w 42334"/>
              <a:gd name="connsiteY4" fmla="*/ 355600 h 381000"/>
              <a:gd name="connsiteX5" fmla="*/ 16934 w 42334"/>
              <a:gd name="connsiteY5"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34" h="381000">
                <a:moveTo>
                  <a:pt x="42334" y="0"/>
                </a:moveTo>
                <a:cubicBezTo>
                  <a:pt x="39512" y="16933"/>
                  <a:pt x="39296" y="34514"/>
                  <a:pt x="33867" y="50800"/>
                </a:cubicBezTo>
                <a:cubicBezTo>
                  <a:pt x="27880" y="68760"/>
                  <a:pt x="15498" y="84022"/>
                  <a:pt x="8467" y="101600"/>
                </a:cubicBezTo>
                <a:cubicBezTo>
                  <a:pt x="4145" y="112404"/>
                  <a:pt x="2822" y="124177"/>
                  <a:pt x="0" y="135466"/>
                </a:cubicBezTo>
                <a:cubicBezTo>
                  <a:pt x="2822" y="208844"/>
                  <a:pt x="3415" y="282342"/>
                  <a:pt x="8467" y="355600"/>
                </a:cubicBezTo>
                <a:cubicBezTo>
                  <a:pt x="9081" y="364504"/>
                  <a:pt x="16934" y="381000"/>
                  <a:pt x="16934" y="381000"/>
                </a:cubicBezTo>
              </a:path>
            </a:pathLst>
          </a:custGeom>
          <a:noFill/>
          <a:ln w="5715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Volný tvar 15"/>
          <p:cNvSpPr/>
          <p:nvPr/>
        </p:nvSpPr>
        <p:spPr>
          <a:xfrm>
            <a:off x="5292081" y="4470400"/>
            <a:ext cx="254000" cy="9572"/>
          </a:xfrm>
          <a:custGeom>
            <a:avLst/>
            <a:gdLst>
              <a:gd name="connsiteX0" fmla="*/ 0 w 254000"/>
              <a:gd name="connsiteY0" fmla="*/ 0 h 9572"/>
              <a:gd name="connsiteX1" fmla="*/ 254000 w 254000"/>
              <a:gd name="connsiteY1" fmla="*/ 8467 h 9572"/>
            </a:gdLst>
            <a:ahLst/>
            <a:cxnLst>
              <a:cxn ang="0">
                <a:pos x="connsiteX0" y="connsiteY0"/>
              </a:cxn>
              <a:cxn ang="0">
                <a:pos x="connsiteX1" y="connsiteY1"/>
              </a:cxn>
            </a:cxnLst>
            <a:rect l="l" t="t" r="r" b="b"/>
            <a:pathLst>
              <a:path w="254000" h="9572">
                <a:moveTo>
                  <a:pt x="0" y="0"/>
                </a:moveTo>
                <a:cubicBezTo>
                  <a:pt x="140831" y="14084"/>
                  <a:pt x="56304" y="8467"/>
                  <a:pt x="254000" y="8467"/>
                </a:cubicBezTo>
              </a:path>
            </a:pathLst>
          </a:custGeom>
          <a:noFill/>
          <a:ln w="5715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1" name="TextovéPole 70"/>
          <p:cNvSpPr txBox="1"/>
          <p:nvPr/>
        </p:nvSpPr>
        <p:spPr>
          <a:xfrm>
            <a:off x="4800416" y="4941168"/>
            <a:ext cx="1592103"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b="1" u="sng" dirty="0">
                <a:solidFill>
                  <a:srgbClr val="009A46"/>
                </a:solidFill>
                <a:latin typeface="+mn-lt"/>
              </a:rPr>
              <a:t>P</a:t>
            </a:r>
            <a:r>
              <a:rPr lang="en-US" b="1" dirty="0">
                <a:solidFill>
                  <a:srgbClr val="009A46"/>
                </a:solidFill>
                <a:latin typeface="+mn-lt"/>
              </a:rPr>
              <a:t>oint</a:t>
            </a:r>
            <a:r>
              <a:rPr lang="en-US" b="1" dirty="0">
                <a:solidFill>
                  <a:schemeClr val="tx2"/>
                </a:solidFill>
                <a:latin typeface="+mn-lt"/>
              </a:rPr>
              <a:t>-</a:t>
            </a:r>
            <a:r>
              <a:rPr lang="en-US" b="1" u="sng" dirty="0">
                <a:solidFill>
                  <a:srgbClr val="C00000"/>
                </a:solidFill>
                <a:latin typeface="+mn-lt"/>
              </a:rPr>
              <a:t>B</a:t>
            </a:r>
            <a:r>
              <a:rPr lang="en-US" b="1" dirty="0">
                <a:solidFill>
                  <a:srgbClr val="C00000"/>
                </a:solidFill>
                <a:latin typeface="+mn-lt"/>
              </a:rPr>
              <a:t>eam</a:t>
            </a:r>
            <a:endParaRPr lang="cs-CZ" b="1" dirty="0">
              <a:solidFill>
                <a:srgbClr val="C00000"/>
              </a:solidFill>
              <a:latin typeface="+mn-lt"/>
            </a:endParaRPr>
          </a:p>
        </p:txBody>
      </p:sp>
      <p:sp>
        <p:nvSpPr>
          <p:cNvPr id="75" name="TextovéPole 74"/>
          <p:cNvSpPr txBox="1"/>
          <p:nvPr/>
        </p:nvSpPr>
        <p:spPr>
          <a:xfrm>
            <a:off x="4788024" y="4931876"/>
            <a:ext cx="1628972"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b="1" u="sng" dirty="0">
                <a:solidFill>
                  <a:srgbClr val="009A46"/>
                </a:solidFill>
                <a:latin typeface="+mn-lt"/>
              </a:rPr>
              <a:t>B</a:t>
            </a:r>
            <a:r>
              <a:rPr lang="en-US" b="1" dirty="0">
                <a:solidFill>
                  <a:srgbClr val="009A46"/>
                </a:solidFill>
                <a:latin typeface="+mn-lt"/>
              </a:rPr>
              <a:t>eam</a:t>
            </a:r>
            <a:r>
              <a:rPr lang="en-US" b="1" dirty="0">
                <a:solidFill>
                  <a:schemeClr val="tx2"/>
                </a:solidFill>
                <a:latin typeface="+mn-lt"/>
              </a:rPr>
              <a:t>-</a:t>
            </a:r>
            <a:r>
              <a:rPr lang="en-US" b="1" u="sng" dirty="0">
                <a:solidFill>
                  <a:srgbClr val="C00000"/>
                </a:solidFill>
                <a:latin typeface="+mn-lt"/>
              </a:rPr>
              <a:t>B</a:t>
            </a:r>
            <a:r>
              <a:rPr lang="en-US" b="1" dirty="0">
                <a:solidFill>
                  <a:srgbClr val="C00000"/>
                </a:solidFill>
                <a:latin typeface="+mn-lt"/>
              </a:rPr>
              <a:t>eam</a:t>
            </a:r>
            <a:endParaRPr lang="cs-CZ" b="1" dirty="0">
              <a:solidFill>
                <a:srgbClr val="C00000"/>
              </a:solidFill>
              <a:latin typeface="+mn-lt"/>
            </a:endParaRPr>
          </a:p>
        </p:txBody>
      </p:sp>
    </p:spTree>
    <p:custDataLst>
      <p:tags r:id="rId1"/>
    </p:custDataLst>
    <p:extLst>
      <p:ext uri="{BB962C8B-B14F-4D97-AF65-F5344CB8AC3E}">
        <p14:creationId xmlns:p14="http://schemas.microsoft.com/office/powerpoint/2010/main" val="41292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left)">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71"/>
                                        </p:tgtEl>
                                      </p:cBhvr>
                                    </p:animEffect>
                                    <p:set>
                                      <p:cBhvr>
                                        <p:cTn id="34" dur="1" fill="hold">
                                          <p:stCondLst>
                                            <p:cond delay="499"/>
                                          </p:stCondLst>
                                        </p:cTn>
                                        <p:tgtEl>
                                          <p:spTgt spid="71"/>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fade">
                                      <p:cBhvr>
                                        <p:cTn id="50" dur="500"/>
                                        <p:tgtEl>
                                          <p:spTgt spid="7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75"/>
                                        </p:tgtEl>
                                      </p:cBhvr>
                                    </p:animEffect>
                                    <p:set>
                                      <p:cBhvr>
                                        <p:cTn id="67" dur="1" fill="hold">
                                          <p:stCondLst>
                                            <p:cond delay="499"/>
                                          </p:stCondLst>
                                        </p:cTn>
                                        <p:tgtEl>
                                          <p:spTgt spid="75"/>
                                        </p:tgtEl>
                                        <p:attrNameLst>
                                          <p:attrName>style.visibility</p:attrName>
                                        </p:attrNameLst>
                                      </p:cBhvr>
                                      <p:to>
                                        <p:strVal val="hidden"/>
                                      </p:to>
                                    </p:set>
                                  </p:childTnLst>
                                </p:cTn>
                              </p:par>
                            </p:childTnLst>
                          </p:cTn>
                        </p:par>
                        <p:par>
                          <p:cTn id="68" fill="hold">
                            <p:stCondLst>
                              <p:cond delay="500"/>
                            </p:stCondLst>
                            <p:childTnLst>
                              <p:par>
                                <p:cTn id="69" presetID="10" presetClass="exit" presetSubtype="0" fill="hold" grpId="1" nodeType="afterEffect">
                                  <p:stCondLst>
                                    <p:cond delay="0"/>
                                  </p:stCondLst>
                                  <p:childTnLst>
                                    <p:animEffect transition="out" filter="fade">
                                      <p:cBhvr>
                                        <p:cTn id="70" dur="500"/>
                                        <p:tgtEl>
                                          <p:spTgt spid="58"/>
                                        </p:tgtEl>
                                      </p:cBhvr>
                                    </p:animEffect>
                                    <p:set>
                                      <p:cBhvr>
                                        <p:cTn id="71"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71" grpId="0"/>
      <p:bldP spid="71" grpId="1"/>
      <p:bldP spid="75" grpId="0"/>
      <p:bldP spid="7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Volný tvar 92"/>
          <p:cNvSpPr/>
          <p:nvPr/>
        </p:nvSpPr>
        <p:spPr>
          <a:xfrm>
            <a:off x="3167656" y="1769855"/>
            <a:ext cx="3635093" cy="3243396"/>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
        <p:nvSpPr>
          <p:cNvPr id="2" name="Nadpis 1"/>
          <p:cNvSpPr>
            <a:spLocks noGrp="1"/>
          </p:cNvSpPr>
          <p:nvPr>
            <p:ph type="title"/>
          </p:nvPr>
        </p:nvSpPr>
        <p:spPr/>
        <p:txBody>
          <a:bodyPr/>
          <a:lstStyle/>
          <a:p>
            <a:r>
              <a:rPr lang="en-US" dirty="0"/>
              <a:t>UPBP </a:t>
            </a:r>
            <a:r>
              <a:rPr lang="cs-CZ" dirty="0"/>
              <a:t>– </a:t>
            </a:r>
            <a:r>
              <a:rPr lang="en-US" dirty="0"/>
              <a:t>Algorithm overview</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31</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grpSp>
        <p:nvGrpSpPr>
          <p:cNvPr id="49" name="Skupina 48"/>
          <p:cNvGrpSpPr/>
          <p:nvPr/>
        </p:nvGrpSpPr>
        <p:grpSpPr>
          <a:xfrm>
            <a:off x="1979712" y="1412777"/>
            <a:ext cx="5832648" cy="4612254"/>
            <a:chOff x="5659453" y="1998111"/>
            <a:chExt cx="3275361" cy="2688191"/>
          </a:xfrm>
        </p:grpSpPr>
        <p:sp>
          <p:nvSpPr>
            <p:cNvPr id="89" name="Volný tvar 88"/>
            <p:cNvSpPr/>
            <p:nvPr/>
          </p:nvSpPr>
          <p:spPr>
            <a:xfrm>
              <a:off x="5659453" y="1998111"/>
              <a:ext cx="3275361" cy="2688191"/>
            </a:xfrm>
            <a:custGeom>
              <a:avLst/>
              <a:gdLst>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3228 w 3328846"/>
                <a:gd name="connsiteY0" fmla="*/ 2858942 h 3049442"/>
                <a:gd name="connsiteX1" fmla="*/ 404228 w 3328846"/>
                <a:gd name="connsiteY1" fmla="*/ 2944667 h 3049442"/>
                <a:gd name="connsiteX2" fmla="*/ 699503 w 3328846"/>
                <a:gd name="connsiteY2" fmla="*/ 2858942 h 3049442"/>
                <a:gd name="connsiteX3" fmla="*/ 1413878 w 3328846"/>
                <a:gd name="connsiteY3" fmla="*/ 2935142 h 3049442"/>
                <a:gd name="connsiteX4" fmla="*/ 1994903 w 3328846"/>
                <a:gd name="connsiteY4" fmla="*/ 3049442 h 3049442"/>
                <a:gd name="connsiteX5" fmla="*/ 2156828 w 3328846"/>
                <a:gd name="connsiteY5" fmla="*/ 2935142 h 3049442"/>
                <a:gd name="connsiteX6" fmla="*/ 2509253 w 3328846"/>
                <a:gd name="connsiteY6" fmla="*/ 2877992 h 3049442"/>
                <a:gd name="connsiteX7" fmla="*/ 2890253 w 3328846"/>
                <a:gd name="connsiteY7" fmla="*/ 3001817 h 3049442"/>
                <a:gd name="connsiteX8" fmla="*/ 3156953 w 3328846"/>
                <a:gd name="connsiteY8" fmla="*/ 2954192 h 3049442"/>
                <a:gd name="connsiteX9" fmla="*/ 3242678 w 3328846"/>
                <a:gd name="connsiteY9" fmla="*/ 2592242 h 3049442"/>
                <a:gd name="connsiteX10" fmla="*/ 3328403 w 3328846"/>
                <a:gd name="connsiteY10" fmla="*/ 2192192 h 3049442"/>
                <a:gd name="connsiteX11" fmla="*/ 3204578 w 3328846"/>
                <a:gd name="connsiteY11" fmla="*/ 1915967 h 3049442"/>
                <a:gd name="connsiteX12" fmla="*/ 3280778 w 3328846"/>
                <a:gd name="connsiteY12" fmla="*/ 1601642 h 3049442"/>
                <a:gd name="connsiteX13" fmla="*/ 3214103 w 3328846"/>
                <a:gd name="connsiteY13" fmla="*/ 1153967 h 3049442"/>
                <a:gd name="connsiteX14" fmla="*/ 3280778 w 3328846"/>
                <a:gd name="connsiteY14" fmla="*/ 972992 h 3049442"/>
                <a:gd name="connsiteX15" fmla="*/ 3128378 w 3328846"/>
                <a:gd name="connsiteY15" fmla="*/ 639617 h 3049442"/>
                <a:gd name="connsiteX16" fmla="*/ 3242678 w 3328846"/>
                <a:gd name="connsiteY16" fmla="*/ 249092 h 3049442"/>
                <a:gd name="connsiteX17" fmla="*/ 3023603 w 3328846"/>
                <a:gd name="connsiteY17" fmla="*/ 182417 h 3049442"/>
                <a:gd name="connsiteX18" fmla="*/ 3033128 w 3328846"/>
                <a:gd name="connsiteY18" fmla="*/ 2716067 h 3049442"/>
                <a:gd name="connsiteX19" fmla="*/ 42278 w 3328846"/>
                <a:gd name="connsiteY19" fmla="*/ 2754167 h 3049442"/>
                <a:gd name="connsiteX20" fmla="*/ 23228 w 3328846"/>
                <a:gd name="connsiteY20" fmla="*/ 2858942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93813 h 3054135"/>
                <a:gd name="connsiteX1" fmla="*/ 362633 w 3287251"/>
                <a:gd name="connsiteY1" fmla="*/ 2949360 h 3054135"/>
                <a:gd name="connsiteX2" fmla="*/ 657908 w 3287251"/>
                <a:gd name="connsiteY2" fmla="*/ 2863635 h 3054135"/>
                <a:gd name="connsiteX3" fmla="*/ 1372283 w 3287251"/>
                <a:gd name="connsiteY3" fmla="*/ 2939835 h 3054135"/>
                <a:gd name="connsiteX4" fmla="*/ 1953308 w 3287251"/>
                <a:gd name="connsiteY4" fmla="*/ 3054135 h 3054135"/>
                <a:gd name="connsiteX5" fmla="*/ 2115233 w 3287251"/>
                <a:gd name="connsiteY5" fmla="*/ 2939835 h 3054135"/>
                <a:gd name="connsiteX6" fmla="*/ 2467658 w 3287251"/>
                <a:gd name="connsiteY6" fmla="*/ 2882685 h 3054135"/>
                <a:gd name="connsiteX7" fmla="*/ 2848658 w 3287251"/>
                <a:gd name="connsiteY7" fmla="*/ 3006510 h 3054135"/>
                <a:gd name="connsiteX8" fmla="*/ 3115358 w 3287251"/>
                <a:gd name="connsiteY8" fmla="*/ 2958885 h 3054135"/>
                <a:gd name="connsiteX9" fmla="*/ 3201083 w 3287251"/>
                <a:gd name="connsiteY9" fmla="*/ 2596935 h 3054135"/>
                <a:gd name="connsiteX10" fmla="*/ 3286808 w 3287251"/>
                <a:gd name="connsiteY10" fmla="*/ 2196885 h 3054135"/>
                <a:gd name="connsiteX11" fmla="*/ 3162983 w 3287251"/>
                <a:gd name="connsiteY11" fmla="*/ 1920660 h 3054135"/>
                <a:gd name="connsiteX12" fmla="*/ 3239183 w 3287251"/>
                <a:gd name="connsiteY12" fmla="*/ 1606335 h 3054135"/>
                <a:gd name="connsiteX13" fmla="*/ 3172508 w 3287251"/>
                <a:gd name="connsiteY13" fmla="*/ 1158660 h 3054135"/>
                <a:gd name="connsiteX14" fmla="*/ 3239183 w 3287251"/>
                <a:gd name="connsiteY14" fmla="*/ 977685 h 3054135"/>
                <a:gd name="connsiteX15" fmla="*/ 3086783 w 3287251"/>
                <a:gd name="connsiteY15" fmla="*/ 644310 h 3054135"/>
                <a:gd name="connsiteX16" fmla="*/ 3201083 w 3287251"/>
                <a:gd name="connsiteY16" fmla="*/ 253785 h 3054135"/>
                <a:gd name="connsiteX17" fmla="*/ 2982008 w 3287251"/>
                <a:gd name="connsiteY17" fmla="*/ 187110 h 3054135"/>
                <a:gd name="connsiteX18" fmla="*/ 3006622 w 3287251"/>
                <a:gd name="connsiteY18" fmla="*/ 2784135 h 3054135"/>
                <a:gd name="connsiteX19" fmla="*/ 683 w 3287251"/>
                <a:gd name="connsiteY19" fmla="*/ 2758860 h 3054135"/>
                <a:gd name="connsiteX20" fmla="*/ 66132 w 3287251"/>
                <a:gd name="connsiteY20" fmla="*/ 2893813 h 3054135"/>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709647 h 2869969"/>
                <a:gd name="connsiteX1" fmla="*/ 362633 w 3287251"/>
                <a:gd name="connsiteY1" fmla="*/ 2765194 h 2869969"/>
                <a:gd name="connsiteX2" fmla="*/ 657908 w 3287251"/>
                <a:gd name="connsiteY2" fmla="*/ 2679469 h 2869969"/>
                <a:gd name="connsiteX3" fmla="*/ 1372283 w 3287251"/>
                <a:gd name="connsiteY3" fmla="*/ 2755669 h 2869969"/>
                <a:gd name="connsiteX4" fmla="*/ 1953308 w 3287251"/>
                <a:gd name="connsiteY4" fmla="*/ 2869969 h 2869969"/>
                <a:gd name="connsiteX5" fmla="*/ 2115233 w 3287251"/>
                <a:gd name="connsiteY5" fmla="*/ 2755669 h 2869969"/>
                <a:gd name="connsiteX6" fmla="*/ 2467658 w 3287251"/>
                <a:gd name="connsiteY6" fmla="*/ 2698519 h 2869969"/>
                <a:gd name="connsiteX7" fmla="*/ 2848658 w 3287251"/>
                <a:gd name="connsiteY7" fmla="*/ 2822344 h 2869969"/>
                <a:gd name="connsiteX8" fmla="*/ 3115358 w 3287251"/>
                <a:gd name="connsiteY8" fmla="*/ 2774719 h 2869969"/>
                <a:gd name="connsiteX9" fmla="*/ 3201083 w 3287251"/>
                <a:gd name="connsiteY9" fmla="*/ 2412769 h 2869969"/>
                <a:gd name="connsiteX10" fmla="*/ 3286808 w 3287251"/>
                <a:gd name="connsiteY10" fmla="*/ 2012719 h 2869969"/>
                <a:gd name="connsiteX11" fmla="*/ 3162983 w 3287251"/>
                <a:gd name="connsiteY11" fmla="*/ 1736494 h 2869969"/>
                <a:gd name="connsiteX12" fmla="*/ 3239183 w 3287251"/>
                <a:gd name="connsiteY12" fmla="*/ 1422169 h 2869969"/>
                <a:gd name="connsiteX13" fmla="*/ 3172508 w 3287251"/>
                <a:gd name="connsiteY13" fmla="*/ 974494 h 2869969"/>
                <a:gd name="connsiteX14" fmla="*/ 3239183 w 3287251"/>
                <a:gd name="connsiteY14" fmla="*/ 793519 h 2869969"/>
                <a:gd name="connsiteX15" fmla="*/ 3086783 w 3287251"/>
                <a:gd name="connsiteY15" fmla="*/ 460144 h 2869969"/>
                <a:gd name="connsiteX16" fmla="*/ 3201083 w 3287251"/>
                <a:gd name="connsiteY16" fmla="*/ 69619 h 2869969"/>
                <a:gd name="connsiteX17" fmla="*/ 2982008 w 3287251"/>
                <a:gd name="connsiteY17" fmla="*/ 2944 h 2869969"/>
                <a:gd name="connsiteX18" fmla="*/ 3039818 w 3287251"/>
                <a:gd name="connsiteY18" fmla="*/ 2587897 h 2869969"/>
                <a:gd name="connsiteX19" fmla="*/ 683 w 3287251"/>
                <a:gd name="connsiteY19" fmla="*/ 2574694 h 2869969"/>
                <a:gd name="connsiteX20" fmla="*/ 66132 w 3287251"/>
                <a:gd name="connsiteY20" fmla="*/ 2709647 h 2869969"/>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2762 h 2813084"/>
                <a:gd name="connsiteX1" fmla="*/ 362633 w 3287251"/>
                <a:gd name="connsiteY1" fmla="*/ 2708309 h 2813084"/>
                <a:gd name="connsiteX2" fmla="*/ 657908 w 3287251"/>
                <a:gd name="connsiteY2" fmla="*/ 2622584 h 2813084"/>
                <a:gd name="connsiteX3" fmla="*/ 1372283 w 3287251"/>
                <a:gd name="connsiteY3" fmla="*/ 2698784 h 2813084"/>
                <a:gd name="connsiteX4" fmla="*/ 1953308 w 3287251"/>
                <a:gd name="connsiteY4" fmla="*/ 2813084 h 2813084"/>
                <a:gd name="connsiteX5" fmla="*/ 2115233 w 3287251"/>
                <a:gd name="connsiteY5" fmla="*/ 2698784 h 2813084"/>
                <a:gd name="connsiteX6" fmla="*/ 2467658 w 3287251"/>
                <a:gd name="connsiteY6" fmla="*/ 2641634 h 2813084"/>
                <a:gd name="connsiteX7" fmla="*/ 2848658 w 3287251"/>
                <a:gd name="connsiteY7" fmla="*/ 2765459 h 2813084"/>
                <a:gd name="connsiteX8" fmla="*/ 3115358 w 3287251"/>
                <a:gd name="connsiteY8" fmla="*/ 2717834 h 2813084"/>
                <a:gd name="connsiteX9" fmla="*/ 3201083 w 3287251"/>
                <a:gd name="connsiteY9" fmla="*/ 2355884 h 2813084"/>
                <a:gd name="connsiteX10" fmla="*/ 3286808 w 3287251"/>
                <a:gd name="connsiteY10" fmla="*/ 1955834 h 2813084"/>
                <a:gd name="connsiteX11" fmla="*/ 3162983 w 3287251"/>
                <a:gd name="connsiteY11" fmla="*/ 1679609 h 2813084"/>
                <a:gd name="connsiteX12" fmla="*/ 3239183 w 3287251"/>
                <a:gd name="connsiteY12" fmla="*/ 1365284 h 2813084"/>
                <a:gd name="connsiteX13" fmla="*/ 3172508 w 3287251"/>
                <a:gd name="connsiteY13" fmla="*/ 917609 h 2813084"/>
                <a:gd name="connsiteX14" fmla="*/ 3239183 w 3287251"/>
                <a:gd name="connsiteY14" fmla="*/ 736634 h 2813084"/>
                <a:gd name="connsiteX15" fmla="*/ 3086783 w 3287251"/>
                <a:gd name="connsiteY15" fmla="*/ 403259 h 2813084"/>
                <a:gd name="connsiteX16" fmla="*/ 3201083 w 3287251"/>
                <a:gd name="connsiteY16" fmla="*/ 12734 h 2813084"/>
                <a:gd name="connsiteX17" fmla="*/ 3024259 w 3287251"/>
                <a:gd name="connsiteY17" fmla="*/ 90914 h 2813084"/>
                <a:gd name="connsiteX18" fmla="*/ 3039818 w 3287251"/>
                <a:gd name="connsiteY18" fmla="*/ 2531012 h 2813084"/>
                <a:gd name="connsiteX19" fmla="*/ 683 w 3287251"/>
                <a:gd name="connsiteY19" fmla="*/ 2517809 h 2813084"/>
                <a:gd name="connsiteX20" fmla="*/ 66132 w 3287251"/>
                <a:gd name="connsiteY20" fmla="*/ 2652762 h 2813084"/>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96687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40249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65523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19771 w 3273240"/>
                <a:gd name="connsiteY18" fmla="*/ 2553452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34701 w 3282980"/>
                <a:gd name="connsiteY0" fmla="*/ 2693308 h 2814399"/>
                <a:gd name="connsiteX1" fmla="*/ 358362 w 3282980"/>
                <a:gd name="connsiteY1" fmla="*/ 2709624 h 2814399"/>
                <a:gd name="connsiteX2" fmla="*/ 653637 w 3282980"/>
                <a:gd name="connsiteY2" fmla="*/ 2623899 h 2814399"/>
                <a:gd name="connsiteX3" fmla="*/ 1368012 w 3282980"/>
                <a:gd name="connsiteY3" fmla="*/ 2700099 h 2814399"/>
                <a:gd name="connsiteX4" fmla="*/ 1949037 w 3282980"/>
                <a:gd name="connsiteY4" fmla="*/ 2814399 h 2814399"/>
                <a:gd name="connsiteX5" fmla="*/ 2110962 w 3282980"/>
                <a:gd name="connsiteY5" fmla="*/ 2700099 h 2814399"/>
                <a:gd name="connsiteX6" fmla="*/ 2463387 w 3282980"/>
                <a:gd name="connsiteY6" fmla="*/ 2642949 h 2814399"/>
                <a:gd name="connsiteX7" fmla="*/ 2844387 w 3282980"/>
                <a:gd name="connsiteY7" fmla="*/ 2766774 h 2814399"/>
                <a:gd name="connsiteX8" fmla="*/ 3111087 w 3282980"/>
                <a:gd name="connsiteY8" fmla="*/ 2719149 h 2814399"/>
                <a:gd name="connsiteX9" fmla="*/ 3196812 w 3282980"/>
                <a:gd name="connsiteY9" fmla="*/ 2357199 h 2814399"/>
                <a:gd name="connsiteX10" fmla="*/ 3282537 w 3282980"/>
                <a:gd name="connsiteY10" fmla="*/ 1957149 h 2814399"/>
                <a:gd name="connsiteX11" fmla="*/ 3158712 w 3282980"/>
                <a:gd name="connsiteY11" fmla="*/ 1680924 h 2814399"/>
                <a:gd name="connsiteX12" fmla="*/ 3234912 w 3282980"/>
                <a:gd name="connsiteY12" fmla="*/ 1366599 h 2814399"/>
                <a:gd name="connsiteX13" fmla="*/ 3168237 w 3282980"/>
                <a:gd name="connsiteY13" fmla="*/ 918924 h 2814399"/>
                <a:gd name="connsiteX14" fmla="*/ 3234912 w 3282980"/>
                <a:gd name="connsiteY14" fmla="*/ 737949 h 2814399"/>
                <a:gd name="connsiteX15" fmla="*/ 3082512 w 3282980"/>
                <a:gd name="connsiteY15" fmla="*/ 404574 h 2814399"/>
                <a:gd name="connsiteX16" fmla="*/ 3196812 w 3282980"/>
                <a:gd name="connsiteY16" fmla="*/ 14049 h 2814399"/>
                <a:gd name="connsiteX17" fmla="*/ 3053184 w 3282980"/>
                <a:gd name="connsiteY17" fmla="*/ 83176 h 2814399"/>
                <a:gd name="connsiteX18" fmla="*/ 3050636 w 3282980"/>
                <a:gd name="connsiteY18" fmla="*/ 2544398 h 2814399"/>
                <a:gd name="connsiteX19" fmla="*/ 11501 w 3282980"/>
                <a:gd name="connsiteY19" fmla="*/ 2552321 h 2814399"/>
                <a:gd name="connsiteX20" fmla="*/ 34701 w 3282980"/>
                <a:gd name="connsiteY20" fmla="*/ 2693308 h 2814399"/>
                <a:gd name="connsiteX0" fmla="*/ 23727 w 3272006"/>
                <a:gd name="connsiteY0" fmla="*/ 2693308 h 2814399"/>
                <a:gd name="connsiteX1" fmla="*/ 347388 w 3272006"/>
                <a:gd name="connsiteY1" fmla="*/ 2709624 h 2814399"/>
                <a:gd name="connsiteX2" fmla="*/ 642663 w 3272006"/>
                <a:gd name="connsiteY2" fmla="*/ 2623899 h 2814399"/>
                <a:gd name="connsiteX3" fmla="*/ 1357038 w 3272006"/>
                <a:gd name="connsiteY3" fmla="*/ 2700099 h 2814399"/>
                <a:gd name="connsiteX4" fmla="*/ 1938063 w 3272006"/>
                <a:gd name="connsiteY4" fmla="*/ 2814399 h 2814399"/>
                <a:gd name="connsiteX5" fmla="*/ 2099988 w 3272006"/>
                <a:gd name="connsiteY5" fmla="*/ 2700099 h 2814399"/>
                <a:gd name="connsiteX6" fmla="*/ 2452413 w 3272006"/>
                <a:gd name="connsiteY6" fmla="*/ 2642949 h 2814399"/>
                <a:gd name="connsiteX7" fmla="*/ 2833413 w 3272006"/>
                <a:gd name="connsiteY7" fmla="*/ 2766774 h 2814399"/>
                <a:gd name="connsiteX8" fmla="*/ 3100113 w 3272006"/>
                <a:gd name="connsiteY8" fmla="*/ 2719149 h 2814399"/>
                <a:gd name="connsiteX9" fmla="*/ 3185838 w 3272006"/>
                <a:gd name="connsiteY9" fmla="*/ 2357199 h 2814399"/>
                <a:gd name="connsiteX10" fmla="*/ 3271563 w 3272006"/>
                <a:gd name="connsiteY10" fmla="*/ 1957149 h 2814399"/>
                <a:gd name="connsiteX11" fmla="*/ 3147738 w 3272006"/>
                <a:gd name="connsiteY11" fmla="*/ 1680924 h 2814399"/>
                <a:gd name="connsiteX12" fmla="*/ 3223938 w 3272006"/>
                <a:gd name="connsiteY12" fmla="*/ 1366599 h 2814399"/>
                <a:gd name="connsiteX13" fmla="*/ 3157263 w 3272006"/>
                <a:gd name="connsiteY13" fmla="*/ 918924 h 2814399"/>
                <a:gd name="connsiteX14" fmla="*/ 3223938 w 3272006"/>
                <a:gd name="connsiteY14" fmla="*/ 737949 h 2814399"/>
                <a:gd name="connsiteX15" fmla="*/ 3071538 w 3272006"/>
                <a:gd name="connsiteY15" fmla="*/ 404574 h 2814399"/>
                <a:gd name="connsiteX16" fmla="*/ 3185838 w 3272006"/>
                <a:gd name="connsiteY16" fmla="*/ 14049 h 2814399"/>
                <a:gd name="connsiteX17" fmla="*/ 3042210 w 3272006"/>
                <a:gd name="connsiteY17" fmla="*/ 83176 h 2814399"/>
                <a:gd name="connsiteX18" fmla="*/ 3039662 w 3272006"/>
                <a:gd name="connsiteY18" fmla="*/ 2544398 h 2814399"/>
                <a:gd name="connsiteX19" fmla="*/ 527 w 3272006"/>
                <a:gd name="connsiteY19" fmla="*/ 2552321 h 2814399"/>
                <a:gd name="connsiteX20" fmla="*/ 23727 w 3272006"/>
                <a:gd name="connsiteY20" fmla="*/ 2693308 h 2814399"/>
                <a:gd name="connsiteX0" fmla="*/ 4936 w 3280376"/>
                <a:gd name="connsiteY0" fmla="*/ 2693308 h 2814399"/>
                <a:gd name="connsiteX1" fmla="*/ 355758 w 3280376"/>
                <a:gd name="connsiteY1" fmla="*/ 2709624 h 2814399"/>
                <a:gd name="connsiteX2" fmla="*/ 651033 w 3280376"/>
                <a:gd name="connsiteY2" fmla="*/ 2623899 h 2814399"/>
                <a:gd name="connsiteX3" fmla="*/ 1365408 w 3280376"/>
                <a:gd name="connsiteY3" fmla="*/ 2700099 h 2814399"/>
                <a:gd name="connsiteX4" fmla="*/ 1946433 w 3280376"/>
                <a:gd name="connsiteY4" fmla="*/ 2814399 h 2814399"/>
                <a:gd name="connsiteX5" fmla="*/ 2108358 w 3280376"/>
                <a:gd name="connsiteY5" fmla="*/ 2700099 h 2814399"/>
                <a:gd name="connsiteX6" fmla="*/ 2460783 w 3280376"/>
                <a:gd name="connsiteY6" fmla="*/ 2642949 h 2814399"/>
                <a:gd name="connsiteX7" fmla="*/ 2841783 w 3280376"/>
                <a:gd name="connsiteY7" fmla="*/ 2766774 h 2814399"/>
                <a:gd name="connsiteX8" fmla="*/ 3108483 w 3280376"/>
                <a:gd name="connsiteY8" fmla="*/ 2719149 h 2814399"/>
                <a:gd name="connsiteX9" fmla="*/ 3194208 w 3280376"/>
                <a:gd name="connsiteY9" fmla="*/ 2357199 h 2814399"/>
                <a:gd name="connsiteX10" fmla="*/ 3279933 w 3280376"/>
                <a:gd name="connsiteY10" fmla="*/ 1957149 h 2814399"/>
                <a:gd name="connsiteX11" fmla="*/ 3156108 w 3280376"/>
                <a:gd name="connsiteY11" fmla="*/ 1680924 h 2814399"/>
                <a:gd name="connsiteX12" fmla="*/ 3232308 w 3280376"/>
                <a:gd name="connsiteY12" fmla="*/ 1366599 h 2814399"/>
                <a:gd name="connsiteX13" fmla="*/ 3165633 w 3280376"/>
                <a:gd name="connsiteY13" fmla="*/ 918924 h 2814399"/>
                <a:gd name="connsiteX14" fmla="*/ 3232308 w 3280376"/>
                <a:gd name="connsiteY14" fmla="*/ 737949 h 2814399"/>
                <a:gd name="connsiteX15" fmla="*/ 3079908 w 3280376"/>
                <a:gd name="connsiteY15" fmla="*/ 404574 h 2814399"/>
                <a:gd name="connsiteX16" fmla="*/ 3194208 w 3280376"/>
                <a:gd name="connsiteY16" fmla="*/ 14049 h 2814399"/>
                <a:gd name="connsiteX17" fmla="*/ 3050580 w 3280376"/>
                <a:gd name="connsiteY17" fmla="*/ 83176 h 2814399"/>
                <a:gd name="connsiteX18" fmla="*/ 3048032 w 3280376"/>
                <a:gd name="connsiteY18" fmla="*/ 2544398 h 2814399"/>
                <a:gd name="connsiteX19" fmla="*/ 8897 w 3280376"/>
                <a:gd name="connsiteY19" fmla="*/ 2552321 h 2814399"/>
                <a:gd name="connsiteX20" fmla="*/ 4936 w 3280376"/>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16488 h 2737579"/>
                <a:gd name="connsiteX1" fmla="*/ 350822 w 3275440"/>
                <a:gd name="connsiteY1" fmla="*/ 2632804 h 2737579"/>
                <a:gd name="connsiteX2" fmla="*/ 646097 w 3275440"/>
                <a:gd name="connsiteY2" fmla="*/ 2547079 h 2737579"/>
                <a:gd name="connsiteX3" fmla="*/ 1360472 w 3275440"/>
                <a:gd name="connsiteY3" fmla="*/ 2623279 h 2737579"/>
                <a:gd name="connsiteX4" fmla="*/ 1941497 w 3275440"/>
                <a:gd name="connsiteY4" fmla="*/ 2737579 h 2737579"/>
                <a:gd name="connsiteX5" fmla="*/ 2103422 w 3275440"/>
                <a:gd name="connsiteY5" fmla="*/ 2623279 h 2737579"/>
                <a:gd name="connsiteX6" fmla="*/ 2455847 w 3275440"/>
                <a:gd name="connsiteY6" fmla="*/ 2566129 h 2737579"/>
                <a:gd name="connsiteX7" fmla="*/ 2836847 w 3275440"/>
                <a:gd name="connsiteY7" fmla="*/ 2689954 h 2737579"/>
                <a:gd name="connsiteX8" fmla="*/ 3103547 w 3275440"/>
                <a:gd name="connsiteY8" fmla="*/ 2642329 h 2737579"/>
                <a:gd name="connsiteX9" fmla="*/ 3189272 w 3275440"/>
                <a:gd name="connsiteY9" fmla="*/ 2280379 h 2737579"/>
                <a:gd name="connsiteX10" fmla="*/ 3274997 w 3275440"/>
                <a:gd name="connsiteY10" fmla="*/ 1880329 h 2737579"/>
                <a:gd name="connsiteX11" fmla="*/ 3151172 w 3275440"/>
                <a:gd name="connsiteY11" fmla="*/ 1604104 h 2737579"/>
                <a:gd name="connsiteX12" fmla="*/ 3227372 w 3275440"/>
                <a:gd name="connsiteY12" fmla="*/ 1289779 h 2737579"/>
                <a:gd name="connsiteX13" fmla="*/ 3160697 w 3275440"/>
                <a:gd name="connsiteY13" fmla="*/ 842104 h 2737579"/>
                <a:gd name="connsiteX14" fmla="*/ 3227372 w 3275440"/>
                <a:gd name="connsiteY14" fmla="*/ 661129 h 2737579"/>
                <a:gd name="connsiteX15" fmla="*/ 3074972 w 3275440"/>
                <a:gd name="connsiteY15" fmla="*/ 327754 h 2737579"/>
                <a:gd name="connsiteX16" fmla="*/ 3189272 w 3275440"/>
                <a:gd name="connsiteY16" fmla="*/ 39835 h 2737579"/>
                <a:gd name="connsiteX17" fmla="*/ 3045644 w 3275440"/>
                <a:gd name="connsiteY17" fmla="*/ 6356 h 2737579"/>
                <a:gd name="connsiteX18" fmla="*/ 3043096 w 3275440"/>
                <a:gd name="connsiteY18" fmla="*/ 2467578 h 2737579"/>
                <a:gd name="connsiteX19" fmla="*/ 3961 w 3275440"/>
                <a:gd name="connsiteY19" fmla="*/ 2475501 h 2737579"/>
                <a:gd name="connsiteX20" fmla="*/ 0 w 3275440"/>
                <a:gd name="connsiteY20" fmla="*/ 2616488 h 2737579"/>
                <a:gd name="connsiteX0" fmla="*/ 0 w 3275440"/>
                <a:gd name="connsiteY0" fmla="*/ 2611332 h 2732423"/>
                <a:gd name="connsiteX1" fmla="*/ 350822 w 3275440"/>
                <a:gd name="connsiteY1" fmla="*/ 2627648 h 2732423"/>
                <a:gd name="connsiteX2" fmla="*/ 646097 w 3275440"/>
                <a:gd name="connsiteY2" fmla="*/ 2541923 h 2732423"/>
                <a:gd name="connsiteX3" fmla="*/ 1360472 w 3275440"/>
                <a:gd name="connsiteY3" fmla="*/ 2618123 h 2732423"/>
                <a:gd name="connsiteX4" fmla="*/ 1941497 w 3275440"/>
                <a:gd name="connsiteY4" fmla="*/ 2732423 h 2732423"/>
                <a:gd name="connsiteX5" fmla="*/ 2103422 w 3275440"/>
                <a:gd name="connsiteY5" fmla="*/ 2618123 h 2732423"/>
                <a:gd name="connsiteX6" fmla="*/ 2455847 w 3275440"/>
                <a:gd name="connsiteY6" fmla="*/ 2560973 h 2732423"/>
                <a:gd name="connsiteX7" fmla="*/ 2836847 w 3275440"/>
                <a:gd name="connsiteY7" fmla="*/ 2684798 h 2732423"/>
                <a:gd name="connsiteX8" fmla="*/ 3103547 w 3275440"/>
                <a:gd name="connsiteY8" fmla="*/ 2637173 h 2732423"/>
                <a:gd name="connsiteX9" fmla="*/ 3189272 w 3275440"/>
                <a:gd name="connsiteY9" fmla="*/ 2275223 h 2732423"/>
                <a:gd name="connsiteX10" fmla="*/ 3274997 w 3275440"/>
                <a:gd name="connsiteY10" fmla="*/ 1875173 h 2732423"/>
                <a:gd name="connsiteX11" fmla="*/ 3151172 w 3275440"/>
                <a:gd name="connsiteY11" fmla="*/ 1598948 h 2732423"/>
                <a:gd name="connsiteX12" fmla="*/ 3227372 w 3275440"/>
                <a:gd name="connsiteY12" fmla="*/ 1284623 h 2732423"/>
                <a:gd name="connsiteX13" fmla="*/ 3160697 w 3275440"/>
                <a:gd name="connsiteY13" fmla="*/ 836948 h 2732423"/>
                <a:gd name="connsiteX14" fmla="*/ 3227372 w 3275440"/>
                <a:gd name="connsiteY14" fmla="*/ 655973 h 2732423"/>
                <a:gd name="connsiteX15" fmla="*/ 3074972 w 3275440"/>
                <a:gd name="connsiteY15" fmla="*/ 322598 h 2732423"/>
                <a:gd name="connsiteX16" fmla="*/ 3189272 w 3275440"/>
                <a:gd name="connsiteY16" fmla="*/ 34679 h 2732423"/>
                <a:gd name="connsiteX17" fmla="*/ 3045644 w 3275440"/>
                <a:gd name="connsiteY17" fmla="*/ 1200 h 2732423"/>
                <a:gd name="connsiteX18" fmla="*/ 3043096 w 3275440"/>
                <a:gd name="connsiteY18" fmla="*/ 2462422 h 2732423"/>
                <a:gd name="connsiteX19" fmla="*/ 3961 w 3275440"/>
                <a:gd name="connsiteY19" fmla="*/ 2470345 h 2732423"/>
                <a:gd name="connsiteX20" fmla="*/ 0 w 3275440"/>
                <a:gd name="connsiteY20" fmla="*/ 2611332 h 2732423"/>
                <a:gd name="connsiteX0" fmla="*/ 0 w 3275440"/>
                <a:gd name="connsiteY0" fmla="*/ 2622632 h 2743723"/>
                <a:gd name="connsiteX1" fmla="*/ 350822 w 3275440"/>
                <a:gd name="connsiteY1" fmla="*/ 2638948 h 2743723"/>
                <a:gd name="connsiteX2" fmla="*/ 646097 w 3275440"/>
                <a:gd name="connsiteY2" fmla="*/ 2553223 h 2743723"/>
                <a:gd name="connsiteX3" fmla="*/ 1360472 w 3275440"/>
                <a:gd name="connsiteY3" fmla="*/ 2629423 h 2743723"/>
                <a:gd name="connsiteX4" fmla="*/ 1941497 w 3275440"/>
                <a:gd name="connsiteY4" fmla="*/ 2743723 h 2743723"/>
                <a:gd name="connsiteX5" fmla="*/ 2103422 w 3275440"/>
                <a:gd name="connsiteY5" fmla="*/ 2629423 h 2743723"/>
                <a:gd name="connsiteX6" fmla="*/ 2455847 w 3275440"/>
                <a:gd name="connsiteY6" fmla="*/ 2572273 h 2743723"/>
                <a:gd name="connsiteX7" fmla="*/ 2836847 w 3275440"/>
                <a:gd name="connsiteY7" fmla="*/ 2696098 h 2743723"/>
                <a:gd name="connsiteX8" fmla="*/ 3103547 w 3275440"/>
                <a:gd name="connsiteY8" fmla="*/ 2648473 h 2743723"/>
                <a:gd name="connsiteX9" fmla="*/ 3189272 w 3275440"/>
                <a:gd name="connsiteY9" fmla="*/ 2286523 h 2743723"/>
                <a:gd name="connsiteX10" fmla="*/ 3274997 w 3275440"/>
                <a:gd name="connsiteY10" fmla="*/ 1886473 h 2743723"/>
                <a:gd name="connsiteX11" fmla="*/ 3151172 w 3275440"/>
                <a:gd name="connsiteY11" fmla="*/ 1610248 h 2743723"/>
                <a:gd name="connsiteX12" fmla="*/ 3227372 w 3275440"/>
                <a:gd name="connsiteY12" fmla="*/ 1295923 h 2743723"/>
                <a:gd name="connsiteX13" fmla="*/ 3160697 w 3275440"/>
                <a:gd name="connsiteY13" fmla="*/ 848248 h 2743723"/>
                <a:gd name="connsiteX14" fmla="*/ 3227372 w 3275440"/>
                <a:gd name="connsiteY14" fmla="*/ 667273 h 2743723"/>
                <a:gd name="connsiteX15" fmla="*/ 3074972 w 3275440"/>
                <a:gd name="connsiteY15" fmla="*/ 333898 h 2743723"/>
                <a:gd name="connsiteX16" fmla="*/ 3189272 w 3275440"/>
                <a:gd name="connsiteY16" fmla="*/ 9765 h 2743723"/>
                <a:gd name="connsiteX17" fmla="*/ 3045644 w 3275440"/>
                <a:gd name="connsiteY17" fmla="*/ 12500 h 2743723"/>
                <a:gd name="connsiteX18" fmla="*/ 3043096 w 3275440"/>
                <a:gd name="connsiteY18" fmla="*/ 2473722 h 2743723"/>
                <a:gd name="connsiteX19" fmla="*/ 3961 w 3275440"/>
                <a:gd name="connsiteY19" fmla="*/ 2481645 h 2743723"/>
                <a:gd name="connsiteX20" fmla="*/ 0 w 3275440"/>
                <a:gd name="connsiteY20" fmla="*/ 2622632 h 2743723"/>
                <a:gd name="connsiteX0" fmla="*/ 0 w 3275440"/>
                <a:gd name="connsiteY0" fmla="*/ 2612867 h 2733958"/>
                <a:gd name="connsiteX1" fmla="*/ 350822 w 3275440"/>
                <a:gd name="connsiteY1" fmla="*/ 2629183 h 2733958"/>
                <a:gd name="connsiteX2" fmla="*/ 646097 w 3275440"/>
                <a:gd name="connsiteY2" fmla="*/ 2543458 h 2733958"/>
                <a:gd name="connsiteX3" fmla="*/ 1360472 w 3275440"/>
                <a:gd name="connsiteY3" fmla="*/ 2619658 h 2733958"/>
                <a:gd name="connsiteX4" fmla="*/ 1941497 w 3275440"/>
                <a:gd name="connsiteY4" fmla="*/ 2733958 h 2733958"/>
                <a:gd name="connsiteX5" fmla="*/ 2103422 w 3275440"/>
                <a:gd name="connsiteY5" fmla="*/ 2619658 h 2733958"/>
                <a:gd name="connsiteX6" fmla="*/ 2455847 w 3275440"/>
                <a:gd name="connsiteY6" fmla="*/ 2562508 h 2733958"/>
                <a:gd name="connsiteX7" fmla="*/ 2836847 w 3275440"/>
                <a:gd name="connsiteY7" fmla="*/ 2686333 h 2733958"/>
                <a:gd name="connsiteX8" fmla="*/ 3103547 w 3275440"/>
                <a:gd name="connsiteY8" fmla="*/ 2638708 h 2733958"/>
                <a:gd name="connsiteX9" fmla="*/ 3189272 w 3275440"/>
                <a:gd name="connsiteY9" fmla="*/ 2276758 h 2733958"/>
                <a:gd name="connsiteX10" fmla="*/ 3274997 w 3275440"/>
                <a:gd name="connsiteY10" fmla="*/ 1876708 h 2733958"/>
                <a:gd name="connsiteX11" fmla="*/ 3151172 w 3275440"/>
                <a:gd name="connsiteY11" fmla="*/ 1600483 h 2733958"/>
                <a:gd name="connsiteX12" fmla="*/ 3227372 w 3275440"/>
                <a:gd name="connsiteY12" fmla="*/ 1286158 h 2733958"/>
                <a:gd name="connsiteX13" fmla="*/ 3160697 w 3275440"/>
                <a:gd name="connsiteY13" fmla="*/ 838483 h 2733958"/>
                <a:gd name="connsiteX14" fmla="*/ 3227372 w 3275440"/>
                <a:gd name="connsiteY14" fmla="*/ 657508 h 2733958"/>
                <a:gd name="connsiteX15" fmla="*/ 3074972 w 3275440"/>
                <a:gd name="connsiteY15" fmla="*/ 324133 h 2733958"/>
                <a:gd name="connsiteX16" fmla="*/ 3189272 w 3275440"/>
                <a:gd name="connsiteY16" fmla="*/ 0 h 2733958"/>
                <a:gd name="connsiteX17" fmla="*/ 3045644 w 3275440"/>
                <a:gd name="connsiteY17" fmla="*/ 2735 h 2733958"/>
                <a:gd name="connsiteX18" fmla="*/ 3043096 w 3275440"/>
                <a:gd name="connsiteY18" fmla="*/ 2463957 h 2733958"/>
                <a:gd name="connsiteX19" fmla="*/ 3961 w 3275440"/>
                <a:gd name="connsiteY19" fmla="*/ 2471880 h 2733958"/>
                <a:gd name="connsiteX20" fmla="*/ 0 w 3275440"/>
                <a:gd name="connsiteY20" fmla="*/ 2612867 h 2733958"/>
                <a:gd name="connsiteX0" fmla="*/ 0 w 3275440"/>
                <a:gd name="connsiteY0" fmla="*/ 2611260 h 2732351"/>
                <a:gd name="connsiteX1" fmla="*/ 350822 w 3275440"/>
                <a:gd name="connsiteY1" fmla="*/ 2627576 h 2732351"/>
                <a:gd name="connsiteX2" fmla="*/ 646097 w 3275440"/>
                <a:gd name="connsiteY2" fmla="*/ 2541851 h 2732351"/>
                <a:gd name="connsiteX3" fmla="*/ 1360472 w 3275440"/>
                <a:gd name="connsiteY3" fmla="*/ 2618051 h 2732351"/>
                <a:gd name="connsiteX4" fmla="*/ 1941497 w 3275440"/>
                <a:gd name="connsiteY4" fmla="*/ 2732351 h 2732351"/>
                <a:gd name="connsiteX5" fmla="*/ 2103422 w 3275440"/>
                <a:gd name="connsiteY5" fmla="*/ 2618051 h 2732351"/>
                <a:gd name="connsiteX6" fmla="*/ 2455847 w 3275440"/>
                <a:gd name="connsiteY6" fmla="*/ 2560901 h 2732351"/>
                <a:gd name="connsiteX7" fmla="*/ 2836847 w 3275440"/>
                <a:gd name="connsiteY7" fmla="*/ 2684726 h 2732351"/>
                <a:gd name="connsiteX8" fmla="*/ 3103547 w 3275440"/>
                <a:gd name="connsiteY8" fmla="*/ 2637101 h 2732351"/>
                <a:gd name="connsiteX9" fmla="*/ 3189272 w 3275440"/>
                <a:gd name="connsiteY9" fmla="*/ 2275151 h 2732351"/>
                <a:gd name="connsiteX10" fmla="*/ 3274997 w 3275440"/>
                <a:gd name="connsiteY10" fmla="*/ 1875101 h 2732351"/>
                <a:gd name="connsiteX11" fmla="*/ 3151172 w 3275440"/>
                <a:gd name="connsiteY11" fmla="*/ 1598876 h 2732351"/>
                <a:gd name="connsiteX12" fmla="*/ 3227372 w 3275440"/>
                <a:gd name="connsiteY12" fmla="*/ 1284551 h 2732351"/>
                <a:gd name="connsiteX13" fmla="*/ 3160697 w 3275440"/>
                <a:gd name="connsiteY13" fmla="*/ 836876 h 2732351"/>
                <a:gd name="connsiteX14" fmla="*/ 3227372 w 3275440"/>
                <a:gd name="connsiteY14" fmla="*/ 655901 h 2732351"/>
                <a:gd name="connsiteX15" fmla="*/ 3074972 w 3275440"/>
                <a:gd name="connsiteY15" fmla="*/ 322526 h 2732351"/>
                <a:gd name="connsiteX16" fmla="*/ 3186254 w 3275440"/>
                <a:gd name="connsiteY16" fmla="*/ 7447 h 2732351"/>
                <a:gd name="connsiteX17" fmla="*/ 3045644 w 3275440"/>
                <a:gd name="connsiteY17" fmla="*/ 1128 h 2732351"/>
                <a:gd name="connsiteX18" fmla="*/ 3043096 w 3275440"/>
                <a:gd name="connsiteY18" fmla="*/ 2462350 h 2732351"/>
                <a:gd name="connsiteX19" fmla="*/ 3961 w 3275440"/>
                <a:gd name="connsiteY19" fmla="*/ 2470273 h 2732351"/>
                <a:gd name="connsiteX20" fmla="*/ 0 w 3275440"/>
                <a:gd name="connsiteY20" fmla="*/ 2611260 h 2732351"/>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86254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95307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2126 h 2733217"/>
                <a:gd name="connsiteX1" fmla="*/ 350822 w 3275440"/>
                <a:gd name="connsiteY1" fmla="*/ 2628442 h 2733217"/>
                <a:gd name="connsiteX2" fmla="*/ 646097 w 3275440"/>
                <a:gd name="connsiteY2" fmla="*/ 2542717 h 2733217"/>
                <a:gd name="connsiteX3" fmla="*/ 1360472 w 3275440"/>
                <a:gd name="connsiteY3" fmla="*/ 2618917 h 2733217"/>
                <a:gd name="connsiteX4" fmla="*/ 1941497 w 3275440"/>
                <a:gd name="connsiteY4" fmla="*/ 2733217 h 2733217"/>
                <a:gd name="connsiteX5" fmla="*/ 2103422 w 3275440"/>
                <a:gd name="connsiteY5" fmla="*/ 2618917 h 2733217"/>
                <a:gd name="connsiteX6" fmla="*/ 2455847 w 3275440"/>
                <a:gd name="connsiteY6" fmla="*/ 2561767 h 2733217"/>
                <a:gd name="connsiteX7" fmla="*/ 2836847 w 3275440"/>
                <a:gd name="connsiteY7" fmla="*/ 2685592 h 2733217"/>
                <a:gd name="connsiteX8" fmla="*/ 3103547 w 3275440"/>
                <a:gd name="connsiteY8" fmla="*/ 2637967 h 2733217"/>
                <a:gd name="connsiteX9" fmla="*/ 3189272 w 3275440"/>
                <a:gd name="connsiteY9" fmla="*/ 2276017 h 2733217"/>
                <a:gd name="connsiteX10" fmla="*/ 3274997 w 3275440"/>
                <a:gd name="connsiteY10" fmla="*/ 1875967 h 2733217"/>
                <a:gd name="connsiteX11" fmla="*/ 3151172 w 3275440"/>
                <a:gd name="connsiteY11" fmla="*/ 1599742 h 2733217"/>
                <a:gd name="connsiteX12" fmla="*/ 3227372 w 3275440"/>
                <a:gd name="connsiteY12" fmla="*/ 1285417 h 2733217"/>
                <a:gd name="connsiteX13" fmla="*/ 3160697 w 3275440"/>
                <a:gd name="connsiteY13" fmla="*/ 837742 h 2733217"/>
                <a:gd name="connsiteX14" fmla="*/ 3227372 w 3275440"/>
                <a:gd name="connsiteY14" fmla="*/ 656767 h 2733217"/>
                <a:gd name="connsiteX15" fmla="*/ 3074972 w 3275440"/>
                <a:gd name="connsiteY15" fmla="*/ 323392 h 2733217"/>
                <a:gd name="connsiteX16" fmla="*/ 3195307 w 3275440"/>
                <a:gd name="connsiteY16" fmla="*/ 8313 h 2733217"/>
                <a:gd name="connsiteX17" fmla="*/ 3045644 w 3275440"/>
                <a:gd name="connsiteY17" fmla="*/ 1994 h 2733217"/>
                <a:gd name="connsiteX18" fmla="*/ 3043096 w 3275440"/>
                <a:gd name="connsiteY18" fmla="*/ 2463216 h 2733217"/>
                <a:gd name="connsiteX19" fmla="*/ 3961 w 3275440"/>
                <a:gd name="connsiteY19" fmla="*/ 2471139 h 2733217"/>
                <a:gd name="connsiteX20" fmla="*/ 0 w 3275440"/>
                <a:gd name="connsiteY20" fmla="*/ 2612126 h 2733217"/>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815430 w 3275440"/>
                <a:gd name="connsiteY2" fmla="*/ 2579182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696721"/>
                <a:gd name="connsiteX1" fmla="*/ 350822 w 3275440"/>
                <a:gd name="connsiteY1" fmla="*/ 2676196 h 2696721"/>
                <a:gd name="connsiteX2" fmla="*/ 815430 w 3275440"/>
                <a:gd name="connsiteY2" fmla="*/ 2579182 h 2696721"/>
                <a:gd name="connsiteX3" fmla="*/ 1360472 w 3275440"/>
                <a:gd name="connsiteY3" fmla="*/ 2621515 h 2696721"/>
                <a:gd name="connsiteX4" fmla="*/ 1817319 w 3275440"/>
                <a:gd name="connsiteY4" fmla="*/ 2668081 h 2696721"/>
                <a:gd name="connsiteX5" fmla="*/ 2103422 w 3275440"/>
                <a:gd name="connsiteY5" fmla="*/ 2621515 h 2696721"/>
                <a:gd name="connsiteX6" fmla="*/ 2455847 w 3275440"/>
                <a:gd name="connsiteY6" fmla="*/ 2564365 h 2696721"/>
                <a:gd name="connsiteX7" fmla="*/ 2836847 w 3275440"/>
                <a:gd name="connsiteY7" fmla="*/ 2688190 h 2696721"/>
                <a:gd name="connsiteX8" fmla="*/ 3103547 w 3275440"/>
                <a:gd name="connsiteY8" fmla="*/ 2640565 h 2696721"/>
                <a:gd name="connsiteX9" fmla="*/ 3189272 w 3275440"/>
                <a:gd name="connsiteY9" fmla="*/ 2278615 h 2696721"/>
                <a:gd name="connsiteX10" fmla="*/ 3274997 w 3275440"/>
                <a:gd name="connsiteY10" fmla="*/ 1878565 h 2696721"/>
                <a:gd name="connsiteX11" fmla="*/ 3151172 w 3275440"/>
                <a:gd name="connsiteY11" fmla="*/ 1602340 h 2696721"/>
                <a:gd name="connsiteX12" fmla="*/ 3227372 w 3275440"/>
                <a:gd name="connsiteY12" fmla="*/ 1288015 h 2696721"/>
                <a:gd name="connsiteX13" fmla="*/ 3160697 w 3275440"/>
                <a:gd name="connsiteY13" fmla="*/ 840340 h 2696721"/>
                <a:gd name="connsiteX14" fmla="*/ 3227372 w 3275440"/>
                <a:gd name="connsiteY14" fmla="*/ 659365 h 2696721"/>
                <a:gd name="connsiteX15" fmla="*/ 3150417 w 3275440"/>
                <a:gd name="connsiteY15" fmla="*/ 319954 h 2696721"/>
                <a:gd name="connsiteX16" fmla="*/ 3222467 w 3275440"/>
                <a:gd name="connsiteY16" fmla="*/ 1857 h 2696721"/>
                <a:gd name="connsiteX17" fmla="*/ 3045644 w 3275440"/>
                <a:gd name="connsiteY17" fmla="*/ 4592 h 2696721"/>
                <a:gd name="connsiteX18" fmla="*/ 3043096 w 3275440"/>
                <a:gd name="connsiteY18" fmla="*/ 2465814 h 2696721"/>
                <a:gd name="connsiteX19" fmla="*/ 3961 w 3275440"/>
                <a:gd name="connsiteY19" fmla="*/ 2473737 h 2696721"/>
                <a:gd name="connsiteX20" fmla="*/ 0 w 3275440"/>
                <a:gd name="connsiteY20" fmla="*/ 2614724 h 2696721"/>
                <a:gd name="connsiteX0" fmla="*/ 0 w 3275361"/>
                <a:gd name="connsiteY0" fmla="*/ 2614724 h 2688191"/>
                <a:gd name="connsiteX1" fmla="*/ 350822 w 3275361"/>
                <a:gd name="connsiteY1" fmla="*/ 2676196 h 2688191"/>
                <a:gd name="connsiteX2" fmla="*/ 815430 w 3275361"/>
                <a:gd name="connsiteY2" fmla="*/ 2579182 h 2688191"/>
                <a:gd name="connsiteX3" fmla="*/ 1360472 w 3275361"/>
                <a:gd name="connsiteY3" fmla="*/ 2621515 h 2688191"/>
                <a:gd name="connsiteX4" fmla="*/ 1817319 w 3275361"/>
                <a:gd name="connsiteY4" fmla="*/ 2668081 h 2688191"/>
                <a:gd name="connsiteX5" fmla="*/ 2103422 w 3275361"/>
                <a:gd name="connsiteY5" fmla="*/ 2621515 h 2688191"/>
                <a:gd name="connsiteX6" fmla="*/ 2455847 w 3275361"/>
                <a:gd name="connsiteY6" fmla="*/ 2564365 h 2688191"/>
                <a:gd name="connsiteX7" fmla="*/ 2836847 w 3275361"/>
                <a:gd name="connsiteY7" fmla="*/ 2688190 h 2688191"/>
                <a:gd name="connsiteX8" fmla="*/ 3193858 w 3275361"/>
                <a:gd name="connsiteY8" fmla="*/ 2561542 h 2688191"/>
                <a:gd name="connsiteX9" fmla="*/ 3189272 w 3275361"/>
                <a:gd name="connsiteY9" fmla="*/ 2278615 h 2688191"/>
                <a:gd name="connsiteX10" fmla="*/ 3274997 w 3275361"/>
                <a:gd name="connsiteY10" fmla="*/ 1878565 h 2688191"/>
                <a:gd name="connsiteX11" fmla="*/ 3151172 w 3275361"/>
                <a:gd name="connsiteY11" fmla="*/ 1602340 h 2688191"/>
                <a:gd name="connsiteX12" fmla="*/ 3227372 w 3275361"/>
                <a:gd name="connsiteY12" fmla="*/ 1288015 h 2688191"/>
                <a:gd name="connsiteX13" fmla="*/ 3160697 w 3275361"/>
                <a:gd name="connsiteY13" fmla="*/ 840340 h 2688191"/>
                <a:gd name="connsiteX14" fmla="*/ 3227372 w 3275361"/>
                <a:gd name="connsiteY14" fmla="*/ 659365 h 2688191"/>
                <a:gd name="connsiteX15" fmla="*/ 3150417 w 3275361"/>
                <a:gd name="connsiteY15" fmla="*/ 319954 h 2688191"/>
                <a:gd name="connsiteX16" fmla="*/ 3222467 w 3275361"/>
                <a:gd name="connsiteY16" fmla="*/ 1857 h 2688191"/>
                <a:gd name="connsiteX17" fmla="*/ 3045644 w 3275361"/>
                <a:gd name="connsiteY17" fmla="*/ 4592 h 2688191"/>
                <a:gd name="connsiteX18" fmla="*/ 3043096 w 3275361"/>
                <a:gd name="connsiteY18" fmla="*/ 2465814 h 2688191"/>
                <a:gd name="connsiteX19" fmla="*/ 3961 w 3275361"/>
                <a:gd name="connsiteY19" fmla="*/ 2473737 h 2688191"/>
                <a:gd name="connsiteX20" fmla="*/ 0 w 3275361"/>
                <a:gd name="connsiteY20" fmla="*/ 2614724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5361" h="2688191">
                  <a:moveTo>
                    <a:pt x="0" y="2614724"/>
                  </a:moveTo>
                  <a:cubicBezTo>
                    <a:pt x="57810" y="2640941"/>
                    <a:pt x="214917" y="2682120"/>
                    <a:pt x="350822" y="2676196"/>
                  </a:cubicBezTo>
                  <a:cubicBezTo>
                    <a:pt x="486727" y="2670272"/>
                    <a:pt x="647155" y="2588296"/>
                    <a:pt x="815430" y="2579182"/>
                  </a:cubicBezTo>
                  <a:cubicBezTo>
                    <a:pt x="983705" y="2570069"/>
                    <a:pt x="1193491" y="2606699"/>
                    <a:pt x="1360472" y="2621515"/>
                  </a:cubicBezTo>
                  <a:cubicBezTo>
                    <a:pt x="1527453" y="2636331"/>
                    <a:pt x="1693494" y="2668081"/>
                    <a:pt x="1817319" y="2668081"/>
                  </a:cubicBezTo>
                  <a:cubicBezTo>
                    <a:pt x="1941144" y="2668081"/>
                    <a:pt x="1997001" y="2638801"/>
                    <a:pt x="2103422" y="2621515"/>
                  </a:cubicBezTo>
                  <a:cubicBezTo>
                    <a:pt x="2209843" y="2604229"/>
                    <a:pt x="2333610" y="2553253"/>
                    <a:pt x="2455847" y="2564365"/>
                  </a:cubicBezTo>
                  <a:cubicBezTo>
                    <a:pt x="2578085" y="2575478"/>
                    <a:pt x="2713845" y="2688660"/>
                    <a:pt x="2836847" y="2688190"/>
                  </a:cubicBezTo>
                  <a:cubicBezTo>
                    <a:pt x="2959849" y="2687720"/>
                    <a:pt x="3135121" y="2629805"/>
                    <a:pt x="3193858" y="2561542"/>
                  </a:cubicBezTo>
                  <a:cubicBezTo>
                    <a:pt x="3252596" y="2493280"/>
                    <a:pt x="3175749" y="2392444"/>
                    <a:pt x="3189272" y="2278615"/>
                  </a:cubicBezTo>
                  <a:cubicBezTo>
                    <a:pt x="3202795" y="2164786"/>
                    <a:pt x="3281347" y="1991277"/>
                    <a:pt x="3274997" y="1878565"/>
                  </a:cubicBezTo>
                  <a:cubicBezTo>
                    <a:pt x="3268647" y="1765853"/>
                    <a:pt x="3159110" y="1700765"/>
                    <a:pt x="3151172" y="1602340"/>
                  </a:cubicBezTo>
                  <a:cubicBezTo>
                    <a:pt x="3143235" y="1503915"/>
                    <a:pt x="3225785" y="1415015"/>
                    <a:pt x="3227372" y="1288015"/>
                  </a:cubicBezTo>
                  <a:cubicBezTo>
                    <a:pt x="3228959" y="1161015"/>
                    <a:pt x="3160697" y="945115"/>
                    <a:pt x="3160697" y="840340"/>
                  </a:cubicBezTo>
                  <a:cubicBezTo>
                    <a:pt x="3160697" y="735565"/>
                    <a:pt x="3229085" y="746096"/>
                    <a:pt x="3227372" y="659365"/>
                  </a:cubicBezTo>
                  <a:cubicBezTo>
                    <a:pt x="3225659" y="572634"/>
                    <a:pt x="3151235" y="429539"/>
                    <a:pt x="3150417" y="319954"/>
                  </a:cubicBezTo>
                  <a:cubicBezTo>
                    <a:pt x="3149600" y="210369"/>
                    <a:pt x="3227355" y="55423"/>
                    <a:pt x="3222467" y="1857"/>
                  </a:cubicBezTo>
                  <a:cubicBezTo>
                    <a:pt x="3102902" y="-407"/>
                    <a:pt x="3208324" y="-1680"/>
                    <a:pt x="3045644" y="4592"/>
                  </a:cubicBezTo>
                  <a:cubicBezTo>
                    <a:pt x="3054980" y="1127458"/>
                    <a:pt x="3042043" y="1844048"/>
                    <a:pt x="3043096" y="2465814"/>
                  </a:cubicBezTo>
                  <a:lnTo>
                    <a:pt x="3961" y="2473737"/>
                  </a:lnTo>
                  <a:cubicBezTo>
                    <a:pt x="409" y="2521849"/>
                    <a:pt x="6507" y="2471803"/>
                    <a:pt x="0" y="26147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cxnSp>
          <p:nvCxnSpPr>
            <p:cNvPr id="90" name="Přímá spojnice 89"/>
            <p:cNvCxnSpPr>
              <a:stCxn id="89" idx="19"/>
              <a:endCxn id="89" idx="18"/>
            </p:cNvCxnSpPr>
            <p:nvPr/>
          </p:nvCxnSpPr>
          <p:spPr>
            <a:xfrm flipV="1">
              <a:off x="5663414" y="4463925"/>
              <a:ext cx="3039135" cy="792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a:stCxn id="89" idx="18"/>
            </p:cNvCxnSpPr>
            <p:nvPr/>
          </p:nvCxnSpPr>
          <p:spPr>
            <a:xfrm flipV="1">
              <a:off x="8702549" y="1998111"/>
              <a:ext cx="0" cy="246581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Skupina 93"/>
          <p:cNvGrpSpPr/>
          <p:nvPr/>
        </p:nvGrpSpPr>
        <p:grpSpPr>
          <a:xfrm>
            <a:off x="4627543" y="1822133"/>
            <a:ext cx="694115" cy="702921"/>
            <a:chOff x="3228975" y="1876926"/>
            <a:chExt cx="555273" cy="562318"/>
          </a:xfrm>
        </p:grpSpPr>
        <p:sp>
          <p:nvSpPr>
            <p:cNvPr id="95" name="Ovál 94"/>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6" name="Přímá spojnice 95"/>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Přímá spojnice 96"/>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Přímá spojnice 98"/>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Přímá spojnice 102"/>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Přímá spojnice 106"/>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Přímá spojnice 107"/>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Přímá spojnice 108"/>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Ovál 112"/>
          <p:cNvSpPr/>
          <p:nvPr/>
        </p:nvSpPr>
        <p:spPr>
          <a:xfrm>
            <a:off x="5694934" y="2976264"/>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Ovál 113"/>
          <p:cNvSpPr/>
          <p:nvPr/>
        </p:nvSpPr>
        <p:spPr>
          <a:xfrm>
            <a:off x="4247025" y="2404266"/>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5" name="Ovál 114"/>
          <p:cNvSpPr/>
          <p:nvPr/>
        </p:nvSpPr>
        <p:spPr>
          <a:xfrm>
            <a:off x="4849546" y="3683629"/>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6" name="Ovál 115"/>
          <p:cNvSpPr/>
          <p:nvPr/>
        </p:nvSpPr>
        <p:spPr>
          <a:xfrm>
            <a:off x="3859500" y="419457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7" name="Ovál 116"/>
          <p:cNvSpPr/>
          <p:nvPr/>
        </p:nvSpPr>
        <p:spPr>
          <a:xfrm>
            <a:off x="5521079" y="454228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8" name="Přímá spojnice 117"/>
          <p:cNvCxnSpPr/>
          <p:nvPr/>
        </p:nvCxnSpPr>
        <p:spPr>
          <a:xfrm>
            <a:off x="5136290" y="2663088"/>
            <a:ext cx="608568" cy="375498"/>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19" name="Přímá spojnice 118"/>
          <p:cNvCxnSpPr/>
          <p:nvPr/>
        </p:nvCxnSpPr>
        <p:spPr>
          <a:xfrm flipV="1">
            <a:off x="5570058" y="3038586"/>
            <a:ext cx="174801" cy="157321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0" name="Přímá spojnice 119"/>
          <p:cNvCxnSpPr/>
          <p:nvPr/>
        </p:nvCxnSpPr>
        <p:spPr>
          <a:xfrm flipH="1" flipV="1">
            <a:off x="3899731" y="4255725"/>
            <a:ext cx="1670327" cy="35607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flipV="1">
            <a:off x="3899731" y="3744268"/>
            <a:ext cx="997017" cy="5114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2" name="Přímá spojnice 121"/>
          <p:cNvCxnSpPr/>
          <p:nvPr/>
        </p:nvCxnSpPr>
        <p:spPr>
          <a:xfrm flipH="1" flipV="1">
            <a:off x="4294653" y="2455915"/>
            <a:ext cx="602095" cy="1288352"/>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3" name="Přímá spojnice 122"/>
          <p:cNvCxnSpPr/>
          <p:nvPr/>
        </p:nvCxnSpPr>
        <p:spPr>
          <a:xfrm flipH="1">
            <a:off x="3038672" y="2455917"/>
            <a:ext cx="1255981" cy="227901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cxnSp>
        <p:nvCxnSpPr>
          <p:cNvPr id="124" name="Přímá spojnice 123"/>
          <p:cNvCxnSpPr>
            <a:stCxn id="125" idx="1"/>
          </p:cNvCxnSpPr>
          <p:nvPr/>
        </p:nvCxnSpPr>
        <p:spPr>
          <a:xfrm>
            <a:off x="2868051" y="2365491"/>
            <a:ext cx="4350139" cy="3228964"/>
          </a:xfrm>
          <a:prstGeom prst="line">
            <a:avLst/>
          </a:prstGeom>
          <a:ln w="12700">
            <a:solidFill>
              <a:srgbClr val="C00000"/>
            </a:solidFill>
            <a:prstDash val="sysDot"/>
            <a:tailEnd type="triangle" w="med" len="lg"/>
          </a:ln>
        </p:spPr>
        <p:style>
          <a:lnRef idx="1">
            <a:schemeClr val="accent1"/>
          </a:lnRef>
          <a:fillRef idx="0">
            <a:schemeClr val="accent1"/>
          </a:fillRef>
          <a:effectRef idx="0">
            <a:schemeClr val="accent1"/>
          </a:effectRef>
          <a:fontRef idx="minor">
            <a:schemeClr val="tx1"/>
          </a:fontRef>
        </p:style>
      </p:cxnSp>
      <p:pic>
        <p:nvPicPr>
          <p:cNvPr id="1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2399910" y="1879483"/>
            <a:ext cx="603446" cy="468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 name="TextovéPole 140"/>
          <p:cNvSpPr txBox="1"/>
          <p:nvPr/>
        </p:nvSpPr>
        <p:spPr>
          <a:xfrm>
            <a:off x="6571678" y="5594455"/>
            <a:ext cx="920445" cy="369332"/>
          </a:xfrm>
          <a:prstGeom prst="rect">
            <a:avLst/>
          </a:prstGeom>
          <a:noFill/>
        </p:spPr>
        <p:txBody>
          <a:bodyPr wrap="none" rtlCol="0">
            <a:spAutoFit/>
          </a:bodyPr>
          <a:lstStyle/>
          <a:p>
            <a:r>
              <a:rPr lang="en-US" dirty="0">
                <a:latin typeface="+mn-lt"/>
              </a:rPr>
              <a:t>surface</a:t>
            </a:r>
            <a:endParaRPr lang="cs-CZ" dirty="0">
              <a:latin typeface="+mn-lt"/>
            </a:endParaRPr>
          </a:p>
        </p:txBody>
      </p:sp>
      <p:sp>
        <p:nvSpPr>
          <p:cNvPr id="151" name="Obdélník 150"/>
          <p:cNvSpPr/>
          <p:nvPr/>
        </p:nvSpPr>
        <p:spPr>
          <a:xfrm rot="1873768">
            <a:off x="5073216" y="2805086"/>
            <a:ext cx="735980" cy="9328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2" name="Obdélník 151"/>
          <p:cNvSpPr/>
          <p:nvPr/>
        </p:nvSpPr>
        <p:spPr>
          <a:xfrm rot="5793538">
            <a:off x="4862144" y="3765197"/>
            <a:ext cx="1591988" cy="101040"/>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3" name="Obdélník 152"/>
          <p:cNvSpPr/>
          <p:nvPr/>
        </p:nvSpPr>
        <p:spPr>
          <a:xfrm rot="708453">
            <a:off x="3888881" y="4395107"/>
            <a:ext cx="1703567" cy="83332"/>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4" name="Obdélník 153"/>
          <p:cNvSpPr/>
          <p:nvPr/>
        </p:nvSpPr>
        <p:spPr>
          <a:xfrm rot="9161739">
            <a:off x="3839670" y="3945642"/>
            <a:ext cx="1121981" cy="95785"/>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5" name="Obdélník 154"/>
          <p:cNvSpPr/>
          <p:nvPr/>
        </p:nvSpPr>
        <p:spPr>
          <a:xfrm rot="3883265">
            <a:off x="3892015" y="3055025"/>
            <a:ext cx="1415319" cy="8375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6" name="Obdélník 155"/>
          <p:cNvSpPr/>
          <p:nvPr/>
        </p:nvSpPr>
        <p:spPr>
          <a:xfrm rot="17920775">
            <a:off x="2709886" y="3352774"/>
            <a:ext cx="2135808" cy="90078"/>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7" name="Oval 11"/>
          <p:cNvSpPr/>
          <p:nvPr/>
        </p:nvSpPr>
        <p:spPr>
          <a:xfrm>
            <a:off x="4536348" y="3594241"/>
            <a:ext cx="106017" cy="106015"/>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cxnSp>
        <p:nvCxnSpPr>
          <p:cNvPr id="73" name="Přímá spojnice 72"/>
          <p:cNvCxnSpPr/>
          <p:nvPr/>
        </p:nvCxnSpPr>
        <p:spPr>
          <a:xfrm flipH="1">
            <a:off x="4595700" y="3024933"/>
            <a:ext cx="1153362" cy="622314"/>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Přímá spojnice 73"/>
          <p:cNvCxnSpPr/>
          <p:nvPr/>
        </p:nvCxnSpPr>
        <p:spPr>
          <a:xfrm>
            <a:off x="4290291" y="2460921"/>
            <a:ext cx="309383" cy="1186326"/>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Přímá spojnice 75"/>
          <p:cNvCxnSpPr/>
          <p:nvPr/>
        </p:nvCxnSpPr>
        <p:spPr>
          <a:xfrm flipV="1">
            <a:off x="3902174" y="3647247"/>
            <a:ext cx="693526" cy="603622"/>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H="1" flipV="1">
            <a:off x="4599674" y="3647246"/>
            <a:ext cx="974751" cy="963823"/>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flipH="1" flipV="1">
            <a:off x="4599674" y="3647247"/>
            <a:ext cx="302189" cy="8955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Přímá spojnice 81"/>
          <p:cNvCxnSpPr/>
          <p:nvPr/>
        </p:nvCxnSpPr>
        <p:spPr>
          <a:xfrm flipH="1">
            <a:off x="4591496" y="2412374"/>
            <a:ext cx="348236" cy="1234875"/>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84" name="TextovéPole 83"/>
          <p:cNvSpPr txBox="1"/>
          <p:nvPr/>
        </p:nvSpPr>
        <p:spPr>
          <a:xfrm>
            <a:off x="4934076" y="3464429"/>
            <a:ext cx="679994"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b="1" dirty="0">
                <a:solidFill>
                  <a:schemeClr val="tx2"/>
                </a:solidFill>
                <a:latin typeface="+mn-lt"/>
              </a:rPr>
              <a:t>BPT</a:t>
            </a:r>
            <a:endParaRPr lang="cs-CZ" b="1" dirty="0">
              <a:solidFill>
                <a:schemeClr val="tx2"/>
              </a:solidFill>
              <a:latin typeface="+mn-lt"/>
            </a:endParaRPr>
          </a:p>
        </p:txBody>
      </p:sp>
    </p:spTree>
    <p:custDataLst>
      <p:tags r:id="rId1"/>
    </p:custDataLst>
    <p:extLst>
      <p:ext uri="{BB962C8B-B14F-4D97-AF65-F5344CB8AC3E}">
        <p14:creationId xmlns:p14="http://schemas.microsoft.com/office/powerpoint/2010/main" val="391222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par>
                                <p:cTn id="13" presetID="22" presetClass="entr" presetSubtype="4"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down)">
                                      <p:cBhvr>
                                        <p:cTn id="15" dur="500"/>
                                        <p:tgtEl>
                                          <p:spTgt spid="73"/>
                                        </p:tgtEl>
                                      </p:cBhvr>
                                    </p:animEffect>
                                  </p:childTnLst>
                                </p:cTn>
                              </p:par>
                              <p:par>
                                <p:cTn id="16" presetID="22" presetClass="entr" presetSubtype="8" fill="hold" nodeType="with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wipe(left)">
                                      <p:cBhvr>
                                        <p:cTn id="18" dur="500"/>
                                        <p:tgtEl>
                                          <p:spTgt spid="78"/>
                                        </p:tgtEl>
                                      </p:cBhvr>
                                    </p:animEffect>
                                  </p:childTnLst>
                                </p:cTn>
                              </p:par>
                              <p:par>
                                <p:cTn id="19" presetID="22" presetClass="entr" presetSubtype="8"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wipe(left)">
                                      <p:cBhvr>
                                        <p:cTn id="21" dur="500"/>
                                        <p:tgtEl>
                                          <p:spTgt spid="77"/>
                                        </p:tgtEl>
                                      </p:cBhvr>
                                    </p:animEffect>
                                  </p:childTnLst>
                                </p:cTn>
                              </p:par>
                              <p:par>
                                <p:cTn id="22" presetID="22" presetClass="entr" presetSubtype="1" fill="hold" nodeType="with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wipe(up)">
                                      <p:cBhvr>
                                        <p:cTn id="24" dur="500"/>
                                        <p:tgtEl>
                                          <p:spTgt spid="76"/>
                                        </p:tgtEl>
                                      </p:cBhvr>
                                    </p:animEffect>
                                  </p:childTnLst>
                                </p:cTn>
                              </p:par>
                              <p:par>
                                <p:cTn id="25" presetID="22" presetClass="entr" presetSubtype="4"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wipe(down)">
                                      <p:cBhvr>
                                        <p:cTn id="27" dur="500"/>
                                        <p:tgtEl>
                                          <p:spTgt spid="8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74"/>
                                        </p:tgtEl>
                                      </p:cBhvr>
                                    </p:animEffect>
                                    <p:set>
                                      <p:cBhvr>
                                        <p:cTn id="35" dur="1" fill="hold">
                                          <p:stCondLst>
                                            <p:cond delay="499"/>
                                          </p:stCondLst>
                                        </p:cTn>
                                        <p:tgtEl>
                                          <p:spTgt spid="7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3"/>
                                        </p:tgtEl>
                                      </p:cBhvr>
                                    </p:animEffect>
                                    <p:set>
                                      <p:cBhvr>
                                        <p:cTn id="38" dur="1" fill="hold">
                                          <p:stCondLst>
                                            <p:cond delay="499"/>
                                          </p:stCondLst>
                                        </p:cTn>
                                        <p:tgtEl>
                                          <p:spTgt spid="73"/>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78"/>
                                        </p:tgtEl>
                                      </p:cBhvr>
                                    </p:animEffect>
                                    <p:set>
                                      <p:cBhvr>
                                        <p:cTn id="41" dur="1" fill="hold">
                                          <p:stCondLst>
                                            <p:cond delay="499"/>
                                          </p:stCondLst>
                                        </p:cTn>
                                        <p:tgtEl>
                                          <p:spTgt spid="7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77"/>
                                        </p:tgtEl>
                                      </p:cBhvr>
                                    </p:animEffect>
                                    <p:set>
                                      <p:cBhvr>
                                        <p:cTn id="44" dur="1" fill="hold">
                                          <p:stCondLst>
                                            <p:cond delay="499"/>
                                          </p:stCondLst>
                                        </p:cTn>
                                        <p:tgtEl>
                                          <p:spTgt spid="7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76"/>
                                        </p:tgtEl>
                                      </p:cBhvr>
                                    </p:animEffect>
                                    <p:set>
                                      <p:cBhvr>
                                        <p:cTn id="47" dur="1" fill="hold">
                                          <p:stCondLst>
                                            <p:cond delay="499"/>
                                          </p:stCondLst>
                                        </p:cTn>
                                        <p:tgtEl>
                                          <p:spTgt spid="7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82"/>
                                        </p:tgtEl>
                                      </p:cBhvr>
                                    </p:animEffect>
                                    <p:set>
                                      <p:cBhvr>
                                        <p:cTn id="50" dur="1" fill="hold">
                                          <p:stCondLst>
                                            <p:cond delay="499"/>
                                          </p:stCondLst>
                                        </p:cTn>
                                        <p:tgtEl>
                                          <p:spTgt spid="8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4"/>
                                        </p:tgtEl>
                                      </p:cBhvr>
                                    </p:animEffect>
                                    <p:set>
                                      <p:cBhvr>
                                        <p:cTn id="53" dur="1" fill="hold">
                                          <p:stCondLst>
                                            <p:cond delay="499"/>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84" grpId="0"/>
      <p:bldP spid="8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Volný tvar 92"/>
          <p:cNvSpPr/>
          <p:nvPr/>
        </p:nvSpPr>
        <p:spPr>
          <a:xfrm>
            <a:off x="3167656" y="1769855"/>
            <a:ext cx="3635093" cy="3243396"/>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
        <p:nvSpPr>
          <p:cNvPr id="128" name="Ovál 127"/>
          <p:cNvSpPr/>
          <p:nvPr/>
        </p:nvSpPr>
        <p:spPr>
          <a:xfrm>
            <a:off x="4236609" y="3294499"/>
            <a:ext cx="705496" cy="705496"/>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en-US" dirty="0"/>
              <a:t>UPBP </a:t>
            </a:r>
            <a:r>
              <a:rPr lang="cs-CZ" dirty="0"/>
              <a:t>– </a:t>
            </a:r>
            <a:r>
              <a:rPr lang="en-US" dirty="0"/>
              <a:t>Algorithm overview</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32</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grpSp>
        <p:nvGrpSpPr>
          <p:cNvPr id="49" name="Skupina 48"/>
          <p:cNvGrpSpPr/>
          <p:nvPr/>
        </p:nvGrpSpPr>
        <p:grpSpPr>
          <a:xfrm>
            <a:off x="1979712" y="1412777"/>
            <a:ext cx="5832648" cy="4612254"/>
            <a:chOff x="5659453" y="1998111"/>
            <a:chExt cx="3275361" cy="2688191"/>
          </a:xfrm>
        </p:grpSpPr>
        <p:sp>
          <p:nvSpPr>
            <p:cNvPr id="89" name="Volný tvar 88"/>
            <p:cNvSpPr/>
            <p:nvPr/>
          </p:nvSpPr>
          <p:spPr>
            <a:xfrm>
              <a:off x="5659453" y="1998111"/>
              <a:ext cx="3275361" cy="2688191"/>
            </a:xfrm>
            <a:custGeom>
              <a:avLst/>
              <a:gdLst>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3228 w 3328846"/>
                <a:gd name="connsiteY0" fmla="*/ 2858942 h 3049442"/>
                <a:gd name="connsiteX1" fmla="*/ 404228 w 3328846"/>
                <a:gd name="connsiteY1" fmla="*/ 2944667 h 3049442"/>
                <a:gd name="connsiteX2" fmla="*/ 699503 w 3328846"/>
                <a:gd name="connsiteY2" fmla="*/ 2858942 h 3049442"/>
                <a:gd name="connsiteX3" fmla="*/ 1413878 w 3328846"/>
                <a:gd name="connsiteY3" fmla="*/ 2935142 h 3049442"/>
                <a:gd name="connsiteX4" fmla="*/ 1994903 w 3328846"/>
                <a:gd name="connsiteY4" fmla="*/ 3049442 h 3049442"/>
                <a:gd name="connsiteX5" fmla="*/ 2156828 w 3328846"/>
                <a:gd name="connsiteY5" fmla="*/ 2935142 h 3049442"/>
                <a:gd name="connsiteX6" fmla="*/ 2509253 w 3328846"/>
                <a:gd name="connsiteY6" fmla="*/ 2877992 h 3049442"/>
                <a:gd name="connsiteX7" fmla="*/ 2890253 w 3328846"/>
                <a:gd name="connsiteY7" fmla="*/ 3001817 h 3049442"/>
                <a:gd name="connsiteX8" fmla="*/ 3156953 w 3328846"/>
                <a:gd name="connsiteY8" fmla="*/ 2954192 h 3049442"/>
                <a:gd name="connsiteX9" fmla="*/ 3242678 w 3328846"/>
                <a:gd name="connsiteY9" fmla="*/ 2592242 h 3049442"/>
                <a:gd name="connsiteX10" fmla="*/ 3328403 w 3328846"/>
                <a:gd name="connsiteY10" fmla="*/ 2192192 h 3049442"/>
                <a:gd name="connsiteX11" fmla="*/ 3204578 w 3328846"/>
                <a:gd name="connsiteY11" fmla="*/ 1915967 h 3049442"/>
                <a:gd name="connsiteX12" fmla="*/ 3280778 w 3328846"/>
                <a:gd name="connsiteY12" fmla="*/ 1601642 h 3049442"/>
                <a:gd name="connsiteX13" fmla="*/ 3214103 w 3328846"/>
                <a:gd name="connsiteY13" fmla="*/ 1153967 h 3049442"/>
                <a:gd name="connsiteX14" fmla="*/ 3280778 w 3328846"/>
                <a:gd name="connsiteY14" fmla="*/ 972992 h 3049442"/>
                <a:gd name="connsiteX15" fmla="*/ 3128378 w 3328846"/>
                <a:gd name="connsiteY15" fmla="*/ 639617 h 3049442"/>
                <a:gd name="connsiteX16" fmla="*/ 3242678 w 3328846"/>
                <a:gd name="connsiteY16" fmla="*/ 249092 h 3049442"/>
                <a:gd name="connsiteX17" fmla="*/ 3023603 w 3328846"/>
                <a:gd name="connsiteY17" fmla="*/ 182417 h 3049442"/>
                <a:gd name="connsiteX18" fmla="*/ 3033128 w 3328846"/>
                <a:gd name="connsiteY18" fmla="*/ 2716067 h 3049442"/>
                <a:gd name="connsiteX19" fmla="*/ 42278 w 3328846"/>
                <a:gd name="connsiteY19" fmla="*/ 2754167 h 3049442"/>
                <a:gd name="connsiteX20" fmla="*/ 23228 w 3328846"/>
                <a:gd name="connsiteY20" fmla="*/ 2858942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93813 h 3054135"/>
                <a:gd name="connsiteX1" fmla="*/ 362633 w 3287251"/>
                <a:gd name="connsiteY1" fmla="*/ 2949360 h 3054135"/>
                <a:gd name="connsiteX2" fmla="*/ 657908 w 3287251"/>
                <a:gd name="connsiteY2" fmla="*/ 2863635 h 3054135"/>
                <a:gd name="connsiteX3" fmla="*/ 1372283 w 3287251"/>
                <a:gd name="connsiteY3" fmla="*/ 2939835 h 3054135"/>
                <a:gd name="connsiteX4" fmla="*/ 1953308 w 3287251"/>
                <a:gd name="connsiteY4" fmla="*/ 3054135 h 3054135"/>
                <a:gd name="connsiteX5" fmla="*/ 2115233 w 3287251"/>
                <a:gd name="connsiteY5" fmla="*/ 2939835 h 3054135"/>
                <a:gd name="connsiteX6" fmla="*/ 2467658 w 3287251"/>
                <a:gd name="connsiteY6" fmla="*/ 2882685 h 3054135"/>
                <a:gd name="connsiteX7" fmla="*/ 2848658 w 3287251"/>
                <a:gd name="connsiteY7" fmla="*/ 3006510 h 3054135"/>
                <a:gd name="connsiteX8" fmla="*/ 3115358 w 3287251"/>
                <a:gd name="connsiteY8" fmla="*/ 2958885 h 3054135"/>
                <a:gd name="connsiteX9" fmla="*/ 3201083 w 3287251"/>
                <a:gd name="connsiteY9" fmla="*/ 2596935 h 3054135"/>
                <a:gd name="connsiteX10" fmla="*/ 3286808 w 3287251"/>
                <a:gd name="connsiteY10" fmla="*/ 2196885 h 3054135"/>
                <a:gd name="connsiteX11" fmla="*/ 3162983 w 3287251"/>
                <a:gd name="connsiteY11" fmla="*/ 1920660 h 3054135"/>
                <a:gd name="connsiteX12" fmla="*/ 3239183 w 3287251"/>
                <a:gd name="connsiteY12" fmla="*/ 1606335 h 3054135"/>
                <a:gd name="connsiteX13" fmla="*/ 3172508 w 3287251"/>
                <a:gd name="connsiteY13" fmla="*/ 1158660 h 3054135"/>
                <a:gd name="connsiteX14" fmla="*/ 3239183 w 3287251"/>
                <a:gd name="connsiteY14" fmla="*/ 977685 h 3054135"/>
                <a:gd name="connsiteX15" fmla="*/ 3086783 w 3287251"/>
                <a:gd name="connsiteY15" fmla="*/ 644310 h 3054135"/>
                <a:gd name="connsiteX16" fmla="*/ 3201083 w 3287251"/>
                <a:gd name="connsiteY16" fmla="*/ 253785 h 3054135"/>
                <a:gd name="connsiteX17" fmla="*/ 2982008 w 3287251"/>
                <a:gd name="connsiteY17" fmla="*/ 187110 h 3054135"/>
                <a:gd name="connsiteX18" fmla="*/ 3006622 w 3287251"/>
                <a:gd name="connsiteY18" fmla="*/ 2784135 h 3054135"/>
                <a:gd name="connsiteX19" fmla="*/ 683 w 3287251"/>
                <a:gd name="connsiteY19" fmla="*/ 2758860 h 3054135"/>
                <a:gd name="connsiteX20" fmla="*/ 66132 w 3287251"/>
                <a:gd name="connsiteY20" fmla="*/ 2893813 h 3054135"/>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709647 h 2869969"/>
                <a:gd name="connsiteX1" fmla="*/ 362633 w 3287251"/>
                <a:gd name="connsiteY1" fmla="*/ 2765194 h 2869969"/>
                <a:gd name="connsiteX2" fmla="*/ 657908 w 3287251"/>
                <a:gd name="connsiteY2" fmla="*/ 2679469 h 2869969"/>
                <a:gd name="connsiteX3" fmla="*/ 1372283 w 3287251"/>
                <a:gd name="connsiteY3" fmla="*/ 2755669 h 2869969"/>
                <a:gd name="connsiteX4" fmla="*/ 1953308 w 3287251"/>
                <a:gd name="connsiteY4" fmla="*/ 2869969 h 2869969"/>
                <a:gd name="connsiteX5" fmla="*/ 2115233 w 3287251"/>
                <a:gd name="connsiteY5" fmla="*/ 2755669 h 2869969"/>
                <a:gd name="connsiteX6" fmla="*/ 2467658 w 3287251"/>
                <a:gd name="connsiteY6" fmla="*/ 2698519 h 2869969"/>
                <a:gd name="connsiteX7" fmla="*/ 2848658 w 3287251"/>
                <a:gd name="connsiteY7" fmla="*/ 2822344 h 2869969"/>
                <a:gd name="connsiteX8" fmla="*/ 3115358 w 3287251"/>
                <a:gd name="connsiteY8" fmla="*/ 2774719 h 2869969"/>
                <a:gd name="connsiteX9" fmla="*/ 3201083 w 3287251"/>
                <a:gd name="connsiteY9" fmla="*/ 2412769 h 2869969"/>
                <a:gd name="connsiteX10" fmla="*/ 3286808 w 3287251"/>
                <a:gd name="connsiteY10" fmla="*/ 2012719 h 2869969"/>
                <a:gd name="connsiteX11" fmla="*/ 3162983 w 3287251"/>
                <a:gd name="connsiteY11" fmla="*/ 1736494 h 2869969"/>
                <a:gd name="connsiteX12" fmla="*/ 3239183 w 3287251"/>
                <a:gd name="connsiteY12" fmla="*/ 1422169 h 2869969"/>
                <a:gd name="connsiteX13" fmla="*/ 3172508 w 3287251"/>
                <a:gd name="connsiteY13" fmla="*/ 974494 h 2869969"/>
                <a:gd name="connsiteX14" fmla="*/ 3239183 w 3287251"/>
                <a:gd name="connsiteY14" fmla="*/ 793519 h 2869969"/>
                <a:gd name="connsiteX15" fmla="*/ 3086783 w 3287251"/>
                <a:gd name="connsiteY15" fmla="*/ 460144 h 2869969"/>
                <a:gd name="connsiteX16" fmla="*/ 3201083 w 3287251"/>
                <a:gd name="connsiteY16" fmla="*/ 69619 h 2869969"/>
                <a:gd name="connsiteX17" fmla="*/ 2982008 w 3287251"/>
                <a:gd name="connsiteY17" fmla="*/ 2944 h 2869969"/>
                <a:gd name="connsiteX18" fmla="*/ 3039818 w 3287251"/>
                <a:gd name="connsiteY18" fmla="*/ 2587897 h 2869969"/>
                <a:gd name="connsiteX19" fmla="*/ 683 w 3287251"/>
                <a:gd name="connsiteY19" fmla="*/ 2574694 h 2869969"/>
                <a:gd name="connsiteX20" fmla="*/ 66132 w 3287251"/>
                <a:gd name="connsiteY20" fmla="*/ 2709647 h 2869969"/>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2762 h 2813084"/>
                <a:gd name="connsiteX1" fmla="*/ 362633 w 3287251"/>
                <a:gd name="connsiteY1" fmla="*/ 2708309 h 2813084"/>
                <a:gd name="connsiteX2" fmla="*/ 657908 w 3287251"/>
                <a:gd name="connsiteY2" fmla="*/ 2622584 h 2813084"/>
                <a:gd name="connsiteX3" fmla="*/ 1372283 w 3287251"/>
                <a:gd name="connsiteY3" fmla="*/ 2698784 h 2813084"/>
                <a:gd name="connsiteX4" fmla="*/ 1953308 w 3287251"/>
                <a:gd name="connsiteY4" fmla="*/ 2813084 h 2813084"/>
                <a:gd name="connsiteX5" fmla="*/ 2115233 w 3287251"/>
                <a:gd name="connsiteY5" fmla="*/ 2698784 h 2813084"/>
                <a:gd name="connsiteX6" fmla="*/ 2467658 w 3287251"/>
                <a:gd name="connsiteY6" fmla="*/ 2641634 h 2813084"/>
                <a:gd name="connsiteX7" fmla="*/ 2848658 w 3287251"/>
                <a:gd name="connsiteY7" fmla="*/ 2765459 h 2813084"/>
                <a:gd name="connsiteX8" fmla="*/ 3115358 w 3287251"/>
                <a:gd name="connsiteY8" fmla="*/ 2717834 h 2813084"/>
                <a:gd name="connsiteX9" fmla="*/ 3201083 w 3287251"/>
                <a:gd name="connsiteY9" fmla="*/ 2355884 h 2813084"/>
                <a:gd name="connsiteX10" fmla="*/ 3286808 w 3287251"/>
                <a:gd name="connsiteY10" fmla="*/ 1955834 h 2813084"/>
                <a:gd name="connsiteX11" fmla="*/ 3162983 w 3287251"/>
                <a:gd name="connsiteY11" fmla="*/ 1679609 h 2813084"/>
                <a:gd name="connsiteX12" fmla="*/ 3239183 w 3287251"/>
                <a:gd name="connsiteY12" fmla="*/ 1365284 h 2813084"/>
                <a:gd name="connsiteX13" fmla="*/ 3172508 w 3287251"/>
                <a:gd name="connsiteY13" fmla="*/ 917609 h 2813084"/>
                <a:gd name="connsiteX14" fmla="*/ 3239183 w 3287251"/>
                <a:gd name="connsiteY14" fmla="*/ 736634 h 2813084"/>
                <a:gd name="connsiteX15" fmla="*/ 3086783 w 3287251"/>
                <a:gd name="connsiteY15" fmla="*/ 403259 h 2813084"/>
                <a:gd name="connsiteX16" fmla="*/ 3201083 w 3287251"/>
                <a:gd name="connsiteY16" fmla="*/ 12734 h 2813084"/>
                <a:gd name="connsiteX17" fmla="*/ 3024259 w 3287251"/>
                <a:gd name="connsiteY17" fmla="*/ 90914 h 2813084"/>
                <a:gd name="connsiteX18" fmla="*/ 3039818 w 3287251"/>
                <a:gd name="connsiteY18" fmla="*/ 2531012 h 2813084"/>
                <a:gd name="connsiteX19" fmla="*/ 683 w 3287251"/>
                <a:gd name="connsiteY19" fmla="*/ 2517809 h 2813084"/>
                <a:gd name="connsiteX20" fmla="*/ 66132 w 3287251"/>
                <a:gd name="connsiteY20" fmla="*/ 2652762 h 2813084"/>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96687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40249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65523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19771 w 3273240"/>
                <a:gd name="connsiteY18" fmla="*/ 2553452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34701 w 3282980"/>
                <a:gd name="connsiteY0" fmla="*/ 2693308 h 2814399"/>
                <a:gd name="connsiteX1" fmla="*/ 358362 w 3282980"/>
                <a:gd name="connsiteY1" fmla="*/ 2709624 h 2814399"/>
                <a:gd name="connsiteX2" fmla="*/ 653637 w 3282980"/>
                <a:gd name="connsiteY2" fmla="*/ 2623899 h 2814399"/>
                <a:gd name="connsiteX3" fmla="*/ 1368012 w 3282980"/>
                <a:gd name="connsiteY3" fmla="*/ 2700099 h 2814399"/>
                <a:gd name="connsiteX4" fmla="*/ 1949037 w 3282980"/>
                <a:gd name="connsiteY4" fmla="*/ 2814399 h 2814399"/>
                <a:gd name="connsiteX5" fmla="*/ 2110962 w 3282980"/>
                <a:gd name="connsiteY5" fmla="*/ 2700099 h 2814399"/>
                <a:gd name="connsiteX6" fmla="*/ 2463387 w 3282980"/>
                <a:gd name="connsiteY6" fmla="*/ 2642949 h 2814399"/>
                <a:gd name="connsiteX7" fmla="*/ 2844387 w 3282980"/>
                <a:gd name="connsiteY7" fmla="*/ 2766774 h 2814399"/>
                <a:gd name="connsiteX8" fmla="*/ 3111087 w 3282980"/>
                <a:gd name="connsiteY8" fmla="*/ 2719149 h 2814399"/>
                <a:gd name="connsiteX9" fmla="*/ 3196812 w 3282980"/>
                <a:gd name="connsiteY9" fmla="*/ 2357199 h 2814399"/>
                <a:gd name="connsiteX10" fmla="*/ 3282537 w 3282980"/>
                <a:gd name="connsiteY10" fmla="*/ 1957149 h 2814399"/>
                <a:gd name="connsiteX11" fmla="*/ 3158712 w 3282980"/>
                <a:gd name="connsiteY11" fmla="*/ 1680924 h 2814399"/>
                <a:gd name="connsiteX12" fmla="*/ 3234912 w 3282980"/>
                <a:gd name="connsiteY12" fmla="*/ 1366599 h 2814399"/>
                <a:gd name="connsiteX13" fmla="*/ 3168237 w 3282980"/>
                <a:gd name="connsiteY13" fmla="*/ 918924 h 2814399"/>
                <a:gd name="connsiteX14" fmla="*/ 3234912 w 3282980"/>
                <a:gd name="connsiteY14" fmla="*/ 737949 h 2814399"/>
                <a:gd name="connsiteX15" fmla="*/ 3082512 w 3282980"/>
                <a:gd name="connsiteY15" fmla="*/ 404574 h 2814399"/>
                <a:gd name="connsiteX16" fmla="*/ 3196812 w 3282980"/>
                <a:gd name="connsiteY16" fmla="*/ 14049 h 2814399"/>
                <a:gd name="connsiteX17" fmla="*/ 3053184 w 3282980"/>
                <a:gd name="connsiteY17" fmla="*/ 83176 h 2814399"/>
                <a:gd name="connsiteX18" fmla="*/ 3050636 w 3282980"/>
                <a:gd name="connsiteY18" fmla="*/ 2544398 h 2814399"/>
                <a:gd name="connsiteX19" fmla="*/ 11501 w 3282980"/>
                <a:gd name="connsiteY19" fmla="*/ 2552321 h 2814399"/>
                <a:gd name="connsiteX20" fmla="*/ 34701 w 3282980"/>
                <a:gd name="connsiteY20" fmla="*/ 2693308 h 2814399"/>
                <a:gd name="connsiteX0" fmla="*/ 23727 w 3272006"/>
                <a:gd name="connsiteY0" fmla="*/ 2693308 h 2814399"/>
                <a:gd name="connsiteX1" fmla="*/ 347388 w 3272006"/>
                <a:gd name="connsiteY1" fmla="*/ 2709624 h 2814399"/>
                <a:gd name="connsiteX2" fmla="*/ 642663 w 3272006"/>
                <a:gd name="connsiteY2" fmla="*/ 2623899 h 2814399"/>
                <a:gd name="connsiteX3" fmla="*/ 1357038 w 3272006"/>
                <a:gd name="connsiteY3" fmla="*/ 2700099 h 2814399"/>
                <a:gd name="connsiteX4" fmla="*/ 1938063 w 3272006"/>
                <a:gd name="connsiteY4" fmla="*/ 2814399 h 2814399"/>
                <a:gd name="connsiteX5" fmla="*/ 2099988 w 3272006"/>
                <a:gd name="connsiteY5" fmla="*/ 2700099 h 2814399"/>
                <a:gd name="connsiteX6" fmla="*/ 2452413 w 3272006"/>
                <a:gd name="connsiteY6" fmla="*/ 2642949 h 2814399"/>
                <a:gd name="connsiteX7" fmla="*/ 2833413 w 3272006"/>
                <a:gd name="connsiteY7" fmla="*/ 2766774 h 2814399"/>
                <a:gd name="connsiteX8" fmla="*/ 3100113 w 3272006"/>
                <a:gd name="connsiteY8" fmla="*/ 2719149 h 2814399"/>
                <a:gd name="connsiteX9" fmla="*/ 3185838 w 3272006"/>
                <a:gd name="connsiteY9" fmla="*/ 2357199 h 2814399"/>
                <a:gd name="connsiteX10" fmla="*/ 3271563 w 3272006"/>
                <a:gd name="connsiteY10" fmla="*/ 1957149 h 2814399"/>
                <a:gd name="connsiteX11" fmla="*/ 3147738 w 3272006"/>
                <a:gd name="connsiteY11" fmla="*/ 1680924 h 2814399"/>
                <a:gd name="connsiteX12" fmla="*/ 3223938 w 3272006"/>
                <a:gd name="connsiteY12" fmla="*/ 1366599 h 2814399"/>
                <a:gd name="connsiteX13" fmla="*/ 3157263 w 3272006"/>
                <a:gd name="connsiteY13" fmla="*/ 918924 h 2814399"/>
                <a:gd name="connsiteX14" fmla="*/ 3223938 w 3272006"/>
                <a:gd name="connsiteY14" fmla="*/ 737949 h 2814399"/>
                <a:gd name="connsiteX15" fmla="*/ 3071538 w 3272006"/>
                <a:gd name="connsiteY15" fmla="*/ 404574 h 2814399"/>
                <a:gd name="connsiteX16" fmla="*/ 3185838 w 3272006"/>
                <a:gd name="connsiteY16" fmla="*/ 14049 h 2814399"/>
                <a:gd name="connsiteX17" fmla="*/ 3042210 w 3272006"/>
                <a:gd name="connsiteY17" fmla="*/ 83176 h 2814399"/>
                <a:gd name="connsiteX18" fmla="*/ 3039662 w 3272006"/>
                <a:gd name="connsiteY18" fmla="*/ 2544398 h 2814399"/>
                <a:gd name="connsiteX19" fmla="*/ 527 w 3272006"/>
                <a:gd name="connsiteY19" fmla="*/ 2552321 h 2814399"/>
                <a:gd name="connsiteX20" fmla="*/ 23727 w 3272006"/>
                <a:gd name="connsiteY20" fmla="*/ 2693308 h 2814399"/>
                <a:gd name="connsiteX0" fmla="*/ 4936 w 3280376"/>
                <a:gd name="connsiteY0" fmla="*/ 2693308 h 2814399"/>
                <a:gd name="connsiteX1" fmla="*/ 355758 w 3280376"/>
                <a:gd name="connsiteY1" fmla="*/ 2709624 h 2814399"/>
                <a:gd name="connsiteX2" fmla="*/ 651033 w 3280376"/>
                <a:gd name="connsiteY2" fmla="*/ 2623899 h 2814399"/>
                <a:gd name="connsiteX3" fmla="*/ 1365408 w 3280376"/>
                <a:gd name="connsiteY3" fmla="*/ 2700099 h 2814399"/>
                <a:gd name="connsiteX4" fmla="*/ 1946433 w 3280376"/>
                <a:gd name="connsiteY4" fmla="*/ 2814399 h 2814399"/>
                <a:gd name="connsiteX5" fmla="*/ 2108358 w 3280376"/>
                <a:gd name="connsiteY5" fmla="*/ 2700099 h 2814399"/>
                <a:gd name="connsiteX6" fmla="*/ 2460783 w 3280376"/>
                <a:gd name="connsiteY6" fmla="*/ 2642949 h 2814399"/>
                <a:gd name="connsiteX7" fmla="*/ 2841783 w 3280376"/>
                <a:gd name="connsiteY7" fmla="*/ 2766774 h 2814399"/>
                <a:gd name="connsiteX8" fmla="*/ 3108483 w 3280376"/>
                <a:gd name="connsiteY8" fmla="*/ 2719149 h 2814399"/>
                <a:gd name="connsiteX9" fmla="*/ 3194208 w 3280376"/>
                <a:gd name="connsiteY9" fmla="*/ 2357199 h 2814399"/>
                <a:gd name="connsiteX10" fmla="*/ 3279933 w 3280376"/>
                <a:gd name="connsiteY10" fmla="*/ 1957149 h 2814399"/>
                <a:gd name="connsiteX11" fmla="*/ 3156108 w 3280376"/>
                <a:gd name="connsiteY11" fmla="*/ 1680924 h 2814399"/>
                <a:gd name="connsiteX12" fmla="*/ 3232308 w 3280376"/>
                <a:gd name="connsiteY12" fmla="*/ 1366599 h 2814399"/>
                <a:gd name="connsiteX13" fmla="*/ 3165633 w 3280376"/>
                <a:gd name="connsiteY13" fmla="*/ 918924 h 2814399"/>
                <a:gd name="connsiteX14" fmla="*/ 3232308 w 3280376"/>
                <a:gd name="connsiteY14" fmla="*/ 737949 h 2814399"/>
                <a:gd name="connsiteX15" fmla="*/ 3079908 w 3280376"/>
                <a:gd name="connsiteY15" fmla="*/ 404574 h 2814399"/>
                <a:gd name="connsiteX16" fmla="*/ 3194208 w 3280376"/>
                <a:gd name="connsiteY16" fmla="*/ 14049 h 2814399"/>
                <a:gd name="connsiteX17" fmla="*/ 3050580 w 3280376"/>
                <a:gd name="connsiteY17" fmla="*/ 83176 h 2814399"/>
                <a:gd name="connsiteX18" fmla="*/ 3048032 w 3280376"/>
                <a:gd name="connsiteY18" fmla="*/ 2544398 h 2814399"/>
                <a:gd name="connsiteX19" fmla="*/ 8897 w 3280376"/>
                <a:gd name="connsiteY19" fmla="*/ 2552321 h 2814399"/>
                <a:gd name="connsiteX20" fmla="*/ 4936 w 3280376"/>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16488 h 2737579"/>
                <a:gd name="connsiteX1" fmla="*/ 350822 w 3275440"/>
                <a:gd name="connsiteY1" fmla="*/ 2632804 h 2737579"/>
                <a:gd name="connsiteX2" fmla="*/ 646097 w 3275440"/>
                <a:gd name="connsiteY2" fmla="*/ 2547079 h 2737579"/>
                <a:gd name="connsiteX3" fmla="*/ 1360472 w 3275440"/>
                <a:gd name="connsiteY3" fmla="*/ 2623279 h 2737579"/>
                <a:gd name="connsiteX4" fmla="*/ 1941497 w 3275440"/>
                <a:gd name="connsiteY4" fmla="*/ 2737579 h 2737579"/>
                <a:gd name="connsiteX5" fmla="*/ 2103422 w 3275440"/>
                <a:gd name="connsiteY5" fmla="*/ 2623279 h 2737579"/>
                <a:gd name="connsiteX6" fmla="*/ 2455847 w 3275440"/>
                <a:gd name="connsiteY6" fmla="*/ 2566129 h 2737579"/>
                <a:gd name="connsiteX7" fmla="*/ 2836847 w 3275440"/>
                <a:gd name="connsiteY7" fmla="*/ 2689954 h 2737579"/>
                <a:gd name="connsiteX8" fmla="*/ 3103547 w 3275440"/>
                <a:gd name="connsiteY8" fmla="*/ 2642329 h 2737579"/>
                <a:gd name="connsiteX9" fmla="*/ 3189272 w 3275440"/>
                <a:gd name="connsiteY9" fmla="*/ 2280379 h 2737579"/>
                <a:gd name="connsiteX10" fmla="*/ 3274997 w 3275440"/>
                <a:gd name="connsiteY10" fmla="*/ 1880329 h 2737579"/>
                <a:gd name="connsiteX11" fmla="*/ 3151172 w 3275440"/>
                <a:gd name="connsiteY11" fmla="*/ 1604104 h 2737579"/>
                <a:gd name="connsiteX12" fmla="*/ 3227372 w 3275440"/>
                <a:gd name="connsiteY12" fmla="*/ 1289779 h 2737579"/>
                <a:gd name="connsiteX13" fmla="*/ 3160697 w 3275440"/>
                <a:gd name="connsiteY13" fmla="*/ 842104 h 2737579"/>
                <a:gd name="connsiteX14" fmla="*/ 3227372 w 3275440"/>
                <a:gd name="connsiteY14" fmla="*/ 661129 h 2737579"/>
                <a:gd name="connsiteX15" fmla="*/ 3074972 w 3275440"/>
                <a:gd name="connsiteY15" fmla="*/ 327754 h 2737579"/>
                <a:gd name="connsiteX16" fmla="*/ 3189272 w 3275440"/>
                <a:gd name="connsiteY16" fmla="*/ 39835 h 2737579"/>
                <a:gd name="connsiteX17" fmla="*/ 3045644 w 3275440"/>
                <a:gd name="connsiteY17" fmla="*/ 6356 h 2737579"/>
                <a:gd name="connsiteX18" fmla="*/ 3043096 w 3275440"/>
                <a:gd name="connsiteY18" fmla="*/ 2467578 h 2737579"/>
                <a:gd name="connsiteX19" fmla="*/ 3961 w 3275440"/>
                <a:gd name="connsiteY19" fmla="*/ 2475501 h 2737579"/>
                <a:gd name="connsiteX20" fmla="*/ 0 w 3275440"/>
                <a:gd name="connsiteY20" fmla="*/ 2616488 h 2737579"/>
                <a:gd name="connsiteX0" fmla="*/ 0 w 3275440"/>
                <a:gd name="connsiteY0" fmla="*/ 2611332 h 2732423"/>
                <a:gd name="connsiteX1" fmla="*/ 350822 w 3275440"/>
                <a:gd name="connsiteY1" fmla="*/ 2627648 h 2732423"/>
                <a:gd name="connsiteX2" fmla="*/ 646097 w 3275440"/>
                <a:gd name="connsiteY2" fmla="*/ 2541923 h 2732423"/>
                <a:gd name="connsiteX3" fmla="*/ 1360472 w 3275440"/>
                <a:gd name="connsiteY3" fmla="*/ 2618123 h 2732423"/>
                <a:gd name="connsiteX4" fmla="*/ 1941497 w 3275440"/>
                <a:gd name="connsiteY4" fmla="*/ 2732423 h 2732423"/>
                <a:gd name="connsiteX5" fmla="*/ 2103422 w 3275440"/>
                <a:gd name="connsiteY5" fmla="*/ 2618123 h 2732423"/>
                <a:gd name="connsiteX6" fmla="*/ 2455847 w 3275440"/>
                <a:gd name="connsiteY6" fmla="*/ 2560973 h 2732423"/>
                <a:gd name="connsiteX7" fmla="*/ 2836847 w 3275440"/>
                <a:gd name="connsiteY7" fmla="*/ 2684798 h 2732423"/>
                <a:gd name="connsiteX8" fmla="*/ 3103547 w 3275440"/>
                <a:gd name="connsiteY8" fmla="*/ 2637173 h 2732423"/>
                <a:gd name="connsiteX9" fmla="*/ 3189272 w 3275440"/>
                <a:gd name="connsiteY9" fmla="*/ 2275223 h 2732423"/>
                <a:gd name="connsiteX10" fmla="*/ 3274997 w 3275440"/>
                <a:gd name="connsiteY10" fmla="*/ 1875173 h 2732423"/>
                <a:gd name="connsiteX11" fmla="*/ 3151172 w 3275440"/>
                <a:gd name="connsiteY11" fmla="*/ 1598948 h 2732423"/>
                <a:gd name="connsiteX12" fmla="*/ 3227372 w 3275440"/>
                <a:gd name="connsiteY12" fmla="*/ 1284623 h 2732423"/>
                <a:gd name="connsiteX13" fmla="*/ 3160697 w 3275440"/>
                <a:gd name="connsiteY13" fmla="*/ 836948 h 2732423"/>
                <a:gd name="connsiteX14" fmla="*/ 3227372 w 3275440"/>
                <a:gd name="connsiteY14" fmla="*/ 655973 h 2732423"/>
                <a:gd name="connsiteX15" fmla="*/ 3074972 w 3275440"/>
                <a:gd name="connsiteY15" fmla="*/ 322598 h 2732423"/>
                <a:gd name="connsiteX16" fmla="*/ 3189272 w 3275440"/>
                <a:gd name="connsiteY16" fmla="*/ 34679 h 2732423"/>
                <a:gd name="connsiteX17" fmla="*/ 3045644 w 3275440"/>
                <a:gd name="connsiteY17" fmla="*/ 1200 h 2732423"/>
                <a:gd name="connsiteX18" fmla="*/ 3043096 w 3275440"/>
                <a:gd name="connsiteY18" fmla="*/ 2462422 h 2732423"/>
                <a:gd name="connsiteX19" fmla="*/ 3961 w 3275440"/>
                <a:gd name="connsiteY19" fmla="*/ 2470345 h 2732423"/>
                <a:gd name="connsiteX20" fmla="*/ 0 w 3275440"/>
                <a:gd name="connsiteY20" fmla="*/ 2611332 h 2732423"/>
                <a:gd name="connsiteX0" fmla="*/ 0 w 3275440"/>
                <a:gd name="connsiteY0" fmla="*/ 2622632 h 2743723"/>
                <a:gd name="connsiteX1" fmla="*/ 350822 w 3275440"/>
                <a:gd name="connsiteY1" fmla="*/ 2638948 h 2743723"/>
                <a:gd name="connsiteX2" fmla="*/ 646097 w 3275440"/>
                <a:gd name="connsiteY2" fmla="*/ 2553223 h 2743723"/>
                <a:gd name="connsiteX3" fmla="*/ 1360472 w 3275440"/>
                <a:gd name="connsiteY3" fmla="*/ 2629423 h 2743723"/>
                <a:gd name="connsiteX4" fmla="*/ 1941497 w 3275440"/>
                <a:gd name="connsiteY4" fmla="*/ 2743723 h 2743723"/>
                <a:gd name="connsiteX5" fmla="*/ 2103422 w 3275440"/>
                <a:gd name="connsiteY5" fmla="*/ 2629423 h 2743723"/>
                <a:gd name="connsiteX6" fmla="*/ 2455847 w 3275440"/>
                <a:gd name="connsiteY6" fmla="*/ 2572273 h 2743723"/>
                <a:gd name="connsiteX7" fmla="*/ 2836847 w 3275440"/>
                <a:gd name="connsiteY7" fmla="*/ 2696098 h 2743723"/>
                <a:gd name="connsiteX8" fmla="*/ 3103547 w 3275440"/>
                <a:gd name="connsiteY8" fmla="*/ 2648473 h 2743723"/>
                <a:gd name="connsiteX9" fmla="*/ 3189272 w 3275440"/>
                <a:gd name="connsiteY9" fmla="*/ 2286523 h 2743723"/>
                <a:gd name="connsiteX10" fmla="*/ 3274997 w 3275440"/>
                <a:gd name="connsiteY10" fmla="*/ 1886473 h 2743723"/>
                <a:gd name="connsiteX11" fmla="*/ 3151172 w 3275440"/>
                <a:gd name="connsiteY11" fmla="*/ 1610248 h 2743723"/>
                <a:gd name="connsiteX12" fmla="*/ 3227372 w 3275440"/>
                <a:gd name="connsiteY12" fmla="*/ 1295923 h 2743723"/>
                <a:gd name="connsiteX13" fmla="*/ 3160697 w 3275440"/>
                <a:gd name="connsiteY13" fmla="*/ 848248 h 2743723"/>
                <a:gd name="connsiteX14" fmla="*/ 3227372 w 3275440"/>
                <a:gd name="connsiteY14" fmla="*/ 667273 h 2743723"/>
                <a:gd name="connsiteX15" fmla="*/ 3074972 w 3275440"/>
                <a:gd name="connsiteY15" fmla="*/ 333898 h 2743723"/>
                <a:gd name="connsiteX16" fmla="*/ 3189272 w 3275440"/>
                <a:gd name="connsiteY16" fmla="*/ 9765 h 2743723"/>
                <a:gd name="connsiteX17" fmla="*/ 3045644 w 3275440"/>
                <a:gd name="connsiteY17" fmla="*/ 12500 h 2743723"/>
                <a:gd name="connsiteX18" fmla="*/ 3043096 w 3275440"/>
                <a:gd name="connsiteY18" fmla="*/ 2473722 h 2743723"/>
                <a:gd name="connsiteX19" fmla="*/ 3961 w 3275440"/>
                <a:gd name="connsiteY19" fmla="*/ 2481645 h 2743723"/>
                <a:gd name="connsiteX20" fmla="*/ 0 w 3275440"/>
                <a:gd name="connsiteY20" fmla="*/ 2622632 h 2743723"/>
                <a:gd name="connsiteX0" fmla="*/ 0 w 3275440"/>
                <a:gd name="connsiteY0" fmla="*/ 2612867 h 2733958"/>
                <a:gd name="connsiteX1" fmla="*/ 350822 w 3275440"/>
                <a:gd name="connsiteY1" fmla="*/ 2629183 h 2733958"/>
                <a:gd name="connsiteX2" fmla="*/ 646097 w 3275440"/>
                <a:gd name="connsiteY2" fmla="*/ 2543458 h 2733958"/>
                <a:gd name="connsiteX3" fmla="*/ 1360472 w 3275440"/>
                <a:gd name="connsiteY3" fmla="*/ 2619658 h 2733958"/>
                <a:gd name="connsiteX4" fmla="*/ 1941497 w 3275440"/>
                <a:gd name="connsiteY4" fmla="*/ 2733958 h 2733958"/>
                <a:gd name="connsiteX5" fmla="*/ 2103422 w 3275440"/>
                <a:gd name="connsiteY5" fmla="*/ 2619658 h 2733958"/>
                <a:gd name="connsiteX6" fmla="*/ 2455847 w 3275440"/>
                <a:gd name="connsiteY6" fmla="*/ 2562508 h 2733958"/>
                <a:gd name="connsiteX7" fmla="*/ 2836847 w 3275440"/>
                <a:gd name="connsiteY7" fmla="*/ 2686333 h 2733958"/>
                <a:gd name="connsiteX8" fmla="*/ 3103547 w 3275440"/>
                <a:gd name="connsiteY8" fmla="*/ 2638708 h 2733958"/>
                <a:gd name="connsiteX9" fmla="*/ 3189272 w 3275440"/>
                <a:gd name="connsiteY9" fmla="*/ 2276758 h 2733958"/>
                <a:gd name="connsiteX10" fmla="*/ 3274997 w 3275440"/>
                <a:gd name="connsiteY10" fmla="*/ 1876708 h 2733958"/>
                <a:gd name="connsiteX11" fmla="*/ 3151172 w 3275440"/>
                <a:gd name="connsiteY11" fmla="*/ 1600483 h 2733958"/>
                <a:gd name="connsiteX12" fmla="*/ 3227372 w 3275440"/>
                <a:gd name="connsiteY12" fmla="*/ 1286158 h 2733958"/>
                <a:gd name="connsiteX13" fmla="*/ 3160697 w 3275440"/>
                <a:gd name="connsiteY13" fmla="*/ 838483 h 2733958"/>
                <a:gd name="connsiteX14" fmla="*/ 3227372 w 3275440"/>
                <a:gd name="connsiteY14" fmla="*/ 657508 h 2733958"/>
                <a:gd name="connsiteX15" fmla="*/ 3074972 w 3275440"/>
                <a:gd name="connsiteY15" fmla="*/ 324133 h 2733958"/>
                <a:gd name="connsiteX16" fmla="*/ 3189272 w 3275440"/>
                <a:gd name="connsiteY16" fmla="*/ 0 h 2733958"/>
                <a:gd name="connsiteX17" fmla="*/ 3045644 w 3275440"/>
                <a:gd name="connsiteY17" fmla="*/ 2735 h 2733958"/>
                <a:gd name="connsiteX18" fmla="*/ 3043096 w 3275440"/>
                <a:gd name="connsiteY18" fmla="*/ 2463957 h 2733958"/>
                <a:gd name="connsiteX19" fmla="*/ 3961 w 3275440"/>
                <a:gd name="connsiteY19" fmla="*/ 2471880 h 2733958"/>
                <a:gd name="connsiteX20" fmla="*/ 0 w 3275440"/>
                <a:gd name="connsiteY20" fmla="*/ 2612867 h 2733958"/>
                <a:gd name="connsiteX0" fmla="*/ 0 w 3275440"/>
                <a:gd name="connsiteY0" fmla="*/ 2611260 h 2732351"/>
                <a:gd name="connsiteX1" fmla="*/ 350822 w 3275440"/>
                <a:gd name="connsiteY1" fmla="*/ 2627576 h 2732351"/>
                <a:gd name="connsiteX2" fmla="*/ 646097 w 3275440"/>
                <a:gd name="connsiteY2" fmla="*/ 2541851 h 2732351"/>
                <a:gd name="connsiteX3" fmla="*/ 1360472 w 3275440"/>
                <a:gd name="connsiteY3" fmla="*/ 2618051 h 2732351"/>
                <a:gd name="connsiteX4" fmla="*/ 1941497 w 3275440"/>
                <a:gd name="connsiteY4" fmla="*/ 2732351 h 2732351"/>
                <a:gd name="connsiteX5" fmla="*/ 2103422 w 3275440"/>
                <a:gd name="connsiteY5" fmla="*/ 2618051 h 2732351"/>
                <a:gd name="connsiteX6" fmla="*/ 2455847 w 3275440"/>
                <a:gd name="connsiteY6" fmla="*/ 2560901 h 2732351"/>
                <a:gd name="connsiteX7" fmla="*/ 2836847 w 3275440"/>
                <a:gd name="connsiteY7" fmla="*/ 2684726 h 2732351"/>
                <a:gd name="connsiteX8" fmla="*/ 3103547 w 3275440"/>
                <a:gd name="connsiteY8" fmla="*/ 2637101 h 2732351"/>
                <a:gd name="connsiteX9" fmla="*/ 3189272 w 3275440"/>
                <a:gd name="connsiteY9" fmla="*/ 2275151 h 2732351"/>
                <a:gd name="connsiteX10" fmla="*/ 3274997 w 3275440"/>
                <a:gd name="connsiteY10" fmla="*/ 1875101 h 2732351"/>
                <a:gd name="connsiteX11" fmla="*/ 3151172 w 3275440"/>
                <a:gd name="connsiteY11" fmla="*/ 1598876 h 2732351"/>
                <a:gd name="connsiteX12" fmla="*/ 3227372 w 3275440"/>
                <a:gd name="connsiteY12" fmla="*/ 1284551 h 2732351"/>
                <a:gd name="connsiteX13" fmla="*/ 3160697 w 3275440"/>
                <a:gd name="connsiteY13" fmla="*/ 836876 h 2732351"/>
                <a:gd name="connsiteX14" fmla="*/ 3227372 w 3275440"/>
                <a:gd name="connsiteY14" fmla="*/ 655901 h 2732351"/>
                <a:gd name="connsiteX15" fmla="*/ 3074972 w 3275440"/>
                <a:gd name="connsiteY15" fmla="*/ 322526 h 2732351"/>
                <a:gd name="connsiteX16" fmla="*/ 3186254 w 3275440"/>
                <a:gd name="connsiteY16" fmla="*/ 7447 h 2732351"/>
                <a:gd name="connsiteX17" fmla="*/ 3045644 w 3275440"/>
                <a:gd name="connsiteY17" fmla="*/ 1128 h 2732351"/>
                <a:gd name="connsiteX18" fmla="*/ 3043096 w 3275440"/>
                <a:gd name="connsiteY18" fmla="*/ 2462350 h 2732351"/>
                <a:gd name="connsiteX19" fmla="*/ 3961 w 3275440"/>
                <a:gd name="connsiteY19" fmla="*/ 2470273 h 2732351"/>
                <a:gd name="connsiteX20" fmla="*/ 0 w 3275440"/>
                <a:gd name="connsiteY20" fmla="*/ 2611260 h 2732351"/>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86254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95307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2126 h 2733217"/>
                <a:gd name="connsiteX1" fmla="*/ 350822 w 3275440"/>
                <a:gd name="connsiteY1" fmla="*/ 2628442 h 2733217"/>
                <a:gd name="connsiteX2" fmla="*/ 646097 w 3275440"/>
                <a:gd name="connsiteY2" fmla="*/ 2542717 h 2733217"/>
                <a:gd name="connsiteX3" fmla="*/ 1360472 w 3275440"/>
                <a:gd name="connsiteY3" fmla="*/ 2618917 h 2733217"/>
                <a:gd name="connsiteX4" fmla="*/ 1941497 w 3275440"/>
                <a:gd name="connsiteY4" fmla="*/ 2733217 h 2733217"/>
                <a:gd name="connsiteX5" fmla="*/ 2103422 w 3275440"/>
                <a:gd name="connsiteY5" fmla="*/ 2618917 h 2733217"/>
                <a:gd name="connsiteX6" fmla="*/ 2455847 w 3275440"/>
                <a:gd name="connsiteY6" fmla="*/ 2561767 h 2733217"/>
                <a:gd name="connsiteX7" fmla="*/ 2836847 w 3275440"/>
                <a:gd name="connsiteY7" fmla="*/ 2685592 h 2733217"/>
                <a:gd name="connsiteX8" fmla="*/ 3103547 w 3275440"/>
                <a:gd name="connsiteY8" fmla="*/ 2637967 h 2733217"/>
                <a:gd name="connsiteX9" fmla="*/ 3189272 w 3275440"/>
                <a:gd name="connsiteY9" fmla="*/ 2276017 h 2733217"/>
                <a:gd name="connsiteX10" fmla="*/ 3274997 w 3275440"/>
                <a:gd name="connsiteY10" fmla="*/ 1875967 h 2733217"/>
                <a:gd name="connsiteX11" fmla="*/ 3151172 w 3275440"/>
                <a:gd name="connsiteY11" fmla="*/ 1599742 h 2733217"/>
                <a:gd name="connsiteX12" fmla="*/ 3227372 w 3275440"/>
                <a:gd name="connsiteY12" fmla="*/ 1285417 h 2733217"/>
                <a:gd name="connsiteX13" fmla="*/ 3160697 w 3275440"/>
                <a:gd name="connsiteY13" fmla="*/ 837742 h 2733217"/>
                <a:gd name="connsiteX14" fmla="*/ 3227372 w 3275440"/>
                <a:gd name="connsiteY14" fmla="*/ 656767 h 2733217"/>
                <a:gd name="connsiteX15" fmla="*/ 3074972 w 3275440"/>
                <a:gd name="connsiteY15" fmla="*/ 323392 h 2733217"/>
                <a:gd name="connsiteX16" fmla="*/ 3195307 w 3275440"/>
                <a:gd name="connsiteY16" fmla="*/ 8313 h 2733217"/>
                <a:gd name="connsiteX17" fmla="*/ 3045644 w 3275440"/>
                <a:gd name="connsiteY17" fmla="*/ 1994 h 2733217"/>
                <a:gd name="connsiteX18" fmla="*/ 3043096 w 3275440"/>
                <a:gd name="connsiteY18" fmla="*/ 2463216 h 2733217"/>
                <a:gd name="connsiteX19" fmla="*/ 3961 w 3275440"/>
                <a:gd name="connsiteY19" fmla="*/ 2471139 h 2733217"/>
                <a:gd name="connsiteX20" fmla="*/ 0 w 3275440"/>
                <a:gd name="connsiteY20" fmla="*/ 2612126 h 2733217"/>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815430 w 3275440"/>
                <a:gd name="connsiteY2" fmla="*/ 2579182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696721"/>
                <a:gd name="connsiteX1" fmla="*/ 350822 w 3275440"/>
                <a:gd name="connsiteY1" fmla="*/ 2676196 h 2696721"/>
                <a:gd name="connsiteX2" fmla="*/ 815430 w 3275440"/>
                <a:gd name="connsiteY2" fmla="*/ 2579182 h 2696721"/>
                <a:gd name="connsiteX3" fmla="*/ 1360472 w 3275440"/>
                <a:gd name="connsiteY3" fmla="*/ 2621515 h 2696721"/>
                <a:gd name="connsiteX4" fmla="*/ 1817319 w 3275440"/>
                <a:gd name="connsiteY4" fmla="*/ 2668081 h 2696721"/>
                <a:gd name="connsiteX5" fmla="*/ 2103422 w 3275440"/>
                <a:gd name="connsiteY5" fmla="*/ 2621515 h 2696721"/>
                <a:gd name="connsiteX6" fmla="*/ 2455847 w 3275440"/>
                <a:gd name="connsiteY6" fmla="*/ 2564365 h 2696721"/>
                <a:gd name="connsiteX7" fmla="*/ 2836847 w 3275440"/>
                <a:gd name="connsiteY7" fmla="*/ 2688190 h 2696721"/>
                <a:gd name="connsiteX8" fmla="*/ 3103547 w 3275440"/>
                <a:gd name="connsiteY8" fmla="*/ 2640565 h 2696721"/>
                <a:gd name="connsiteX9" fmla="*/ 3189272 w 3275440"/>
                <a:gd name="connsiteY9" fmla="*/ 2278615 h 2696721"/>
                <a:gd name="connsiteX10" fmla="*/ 3274997 w 3275440"/>
                <a:gd name="connsiteY10" fmla="*/ 1878565 h 2696721"/>
                <a:gd name="connsiteX11" fmla="*/ 3151172 w 3275440"/>
                <a:gd name="connsiteY11" fmla="*/ 1602340 h 2696721"/>
                <a:gd name="connsiteX12" fmla="*/ 3227372 w 3275440"/>
                <a:gd name="connsiteY12" fmla="*/ 1288015 h 2696721"/>
                <a:gd name="connsiteX13" fmla="*/ 3160697 w 3275440"/>
                <a:gd name="connsiteY13" fmla="*/ 840340 h 2696721"/>
                <a:gd name="connsiteX14" fmla="*/ 3227372 w 3275440"/>
                <a:gd name="connsiteY14" fmla="*/ 659365 h 2696721"/>
                <a:gd name="connsiteX15" fmla="*/ 3150417 w 3275440"/>
                <a:gd name="connsiteY15" fmla="*/ 319954 h 2696721"/>
                <a:gd name="connsiteX16" fmla="*/ 3222467 w 3275440"/>
                <a:gd name="connsiteY16" fmla="*/ 1857 h 2696721"/>
                <a:gd name="connsiteX17" fmla="*/ 3045644 w 3275440"/>
                <a:gd name="connsiteY17" fmla="*/ 4592 h 2696721"/>
                <a:gd name="connsiteX18" fmla="*/ 3043096 w 3275440"/>
                <a:gd name="connsiteY18" fmla="*/ 2465814 h 2696721"/>
                <a:gd name="connsiteX19" fmla="*/ 3961 w 3275440"/>
                <a:gd name="connsiteY19" fmla="*/ 2473737 h 2696721"/>
                <a:gd name="connsiteX20" fmla="*/ 0 w 3275440"/>
                <a:gd name="connsiteY20" fmla="*/ 2614724 h 2696721"/>
                <a:gd name="connsiteX0" fmla="*/ 0 w 3275361"/>
                <a:gd name="connsiteY0" fmla="*/ 2614724 h 2688191"/>
                <a:gd name="connsiteX1" fmla="*/ 350822 w 3275361"/>
                <a:gd name="connsiteY1" fmla="*/ 2676196 h 2688191"/>
                <a:gd name="connsiteX2" fmla="*/ 815430 w 3275361"/>
                <a:gd name="connsiteY2" fmla="*/ 2579182 h 2688191"/>
                <a:gd name="connsiteX3" fmla="*/ 1360472 w 3275361"/>
                <a:gd name="connsiteY3" fmla="*/ 2621515 h 2688191"/>
                <a:gd name="connsiteX4" fmla="*/ 1817319 w 3275361"/>
                <a:gd name="connsiteY4" fmla="*/ 2668081 h 2688191"/>
                <a:gd name="connsiteX5" fmla="*/ 2103422 w 3275361"/>
                <a:gd name="connsiteY5" fmla="*/ 2621515 h 2688191"/>
                <a:gd name="connsiteX6" fmla="*/ 2455847 w 3275361"/>
                <a:gd name="connsiteY6" fmla="*/ 2564365 h 2688191"/>
                <a:gd name="connsiteX7" fmla="*/ 2836847 w 3275361"/>
                <a:gd name="connsiteY7" fmla="*/ 2688190 h 2688191"/>
                <a:gd name="connsiteX8" fmla="*/ 3193858 w 3275361"/>
                <a:gd name="connsiteY8" fmla="*/ 2561542 h 2688191"/>
                <a:gd name="connsiteX9" fmla="*/ 3189272 w 3275361"/>
                <a:gd name="connsiteY9" fmla="*/ 2278615 h 2688191"/>
                <a:gd name="connsiteX10" fmla="*/ 3274997 w 3275361"/>
                <a:gd name="connsiteY10" fmla="*/ 1878565 h 2688191"/>
                <a:gd name="connsiteX11" fmla="*/ 3151172 w 3275361"/>
                <a:gd name="connsiteY11" fmla="*/ 1602340 h 2688191"/>
                <a:gd name="connsiteX12" fmla="*/ 3227372 w 3275361"/>
                <a:gd name="connsiteY12" fmla="*/ 1288015 h 2688191"/>
                <a:gd name="connsiteX13" fmla="*/ 3160697 w 3275361"/>
                <a:gd name="connsiteY13" fmla="*/ 840340 h 2688191"/>
                <a:gd name="connsiteX14" fmla="*/ 3227372 w 3275361"/>
                <a:gd name="connsiteY14" fmla="*/ 659365 h 2688191"/>
                <a:gd name="connsiteX15" fmla="*/ 3150417 w 3275361"/>
                <a:gd name="connsiteY15" fmla="*/ 319954 h 2688191"/>
                <a:gd name="connsiteX16" fmla="*/ 3222467 w 3275361"/>
                <a:gd name="connsiteY16" fmla="*/ 1857 h 2688191"/>
                <a:gd name="connsiteX17" fmla="*/ 3045644 w 3275361"/>
                <a:gd name="connsiteY17" fmla="*/ 4592 h 2688191"/>
                <a:gd name="connsiteX18" fmla="*/ 3043096 w 3275361"/>
                <a:gd name="connsiteY18" fmla="*/ 2465814 h 2688191"/>
                <a:gd name="connsiteX19" fmla="*/ 3961 w 3275361"/>
                <a:gd name="connsiteY19" fmla="*/ 2473737 h 2688191"/>
                <a:gd name="connsiteX20" fmla="*/ 0 w 3275361"/>
                <a:gd name="connsiteY20" fmla="*/ 2614724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5361" h="2688191">
                  <a:moveTo>
                    <a:pt x="0" y="2614724"/>
                  </a:moveTo>
                  <a:cubicBezTo>
                    <a:pt x="57810" y="2640941"/>
                    <a:pt x="214917" y="2682120"/>
                    <a:pt x="350822" y="2676196"/>
                  </a:cubicBezTo>
                  <a:cubicBezTo>
                    <a:pt x="486727" y="2670272"/>
                    <a:pt x="647155" y="2588296"/>
                    <a:pt x="815430" y="2579182"/>
                  </a:cubicBezTo>
                  <a:cubicBezTo>
                    <a:pt x="983705" y="2570069"/>
                    <a:pt x="1193491" y="2606699"/>
                    <a:pt x="1360472" y="2621515"/>
                  </a:cubicBezTo>
                  <a:cubicBezTo>
                    <a:pt x="1527453" y="2636331"/>
                    <a:pt x="1693494" y="2668081"/>
                    <a:pt x="1817319" y="2668081"/>
                  </a:cubicBezTo>
                  <a:cubicBezTo>
                    <a:pt x="1941144" y="2668081"/>
                    <a:pt x="1997001" y="2638801"/>
                    <a:pt x="2103422" y="2621515"/>
                  </a:cubicBezTo>
                  <a:cubicBezTo>
                    <a:pt x="2209843" y="2604229"/>
                    <a:pt x="2333610" y="2553253"/>
                    <a:pt x="2455847" y="2564365"/>
                  </a:cubicBezTo>
                  <a:cubicBezTo>
                    <a:pt x="2578085" y="2575478"/>
                    <a:pt x="2713845" y="2688660"/>
                    <a:pt x="2836847" y="2688190"/>
                  </a:cubicBezTo>
                  <a:cubicBezTo>
                    <a:pt x="2959849" y="2687720"/>
                    <a:pt x="3135121" y="2629805"/>
                    <a:pt x="3193858" y="2561542"/>
                  </a:cubicBezTo>
                  <a:cubicBezTo>
                    <a:pt x="3252596" y="2493280"/>
                    <a:pt x="3175749" y="2392444"/>
                    <a:pt x="3189272" y="2278615"/>
                  </a:cubicBezTo>
                  <a:cubicBezTo>
                    <a:pt x="3202795" y="2164786"/>
                    <a:pt x="3281347" y="1991277"/>
                    <a:pt x="3274997" y="1878565"/>
                  </a:cubicBezTo>
                  <a:cubicBezTo>
                    <a:pt x="3268647" y="1765853"/>
                    <a:pt x="3159110" y="1700765"/>
                    <a:pt x="3151172" y="1602340"/>
                  </a:cubicBezTo>
                  <a:cubicBezTo>
                    <a:pt x="3143235" y="1503915"/>
                    <a:pt x="3225785" y="1415015"/>
                    <a:pt x="3227372" y="1288015"/>
                  </a:cubicBezTo>
                  <a:cubicBezTo>
                    <a:pt x="3228959" y="1161015"/>
                    <a:pt x="3160697" y="945115"/>
                    <a:pt x="3160697" y="840340"/>
                  </a:cubicBezTo>
                  <a:cubicBezTo>
                    <a:pt x="3160697" y="735565"/>
                    <a:pt x="3229085" y="746096"/>
                    <a:pt x="3227372" y="659365"/>
                  </a:cubicBezTo>
                  <a:cubicBezTo>
                    <a:pt x="3225659" y="572634"/>
                    <a:pt x="3151235" y="429539"/>
                    <a:pt x="3150417" y="319954"/>
                  </a:cubicBezTo>
                  <a:cubicBezTo>
                    <a:pt x="3149600" y="210369"/>
                    <a:pt x="3227355" y="55423"/>
                    <a:pt x="3222467" y="1857"/>
                  </a:cubicBezTo>
                  <a:cubicBezTo>
                    <a:pt x="3102902" y="-407"/>
                    <a:pt x="3208324" y="-1680"/>
                    <a:pt x="3045644" y="4592"/>
                  </a:cubicBezTo>
                  <a:cubicBezTo>
                    <a:pt x="3054980" y="1127458"/>
                    <a:pt x="3042043" y="1844048"/>
                    <a:pt x="3043096" y="2465814"/>
                  </a:cubicBezTo>
                  <a:lnTo>
                    <a:pt x="3961" y="2473737"/>
                  </a:lnTo>
                  <a:cubicBezTo>
                    <a:pt x="409" y="2521849"/>
                    <a:pt x="6507" y="2471803"/>
                    <a:pt x="0" y="26147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cxnSp>
          <p:nvCxnSpPr>
            <p:cNvPr id="90" name="Přímá spojnice 89"/>
            <p:cNvCxnSpPr>
              <a:stCxn id="89" idx="19"/>
              <a:endCxn id="89" idx="18"/>
            </p:cNvCxnSpPr>
            <p:nvPr/>
          </p:nvCxnSpPr>
          <p:spPr>
            <a:xfrm flipV="1">
              <a:off x="5663414" y="4463925"/>
              <a:ext cx="3039135" cy="792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a:stCxn id="89" idx="18"/>
            </p:cNvCxnSpPr>
            <p:nvPr/>
          </p:nvCxnSpPr>
          <p:spPr>
            <a:xfrm flipV="1">
              <a:off x="8702549" y="1998111"/>
              <a:ext cx="0" cy="246581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Skupina 93"/>
          <p:cNvGrpSpPr/>
          <p:nvPr/>
        </p:nvGrpSpPr>
        <p:grpSpPr>
          <a:xfrm>
            <a:off x="4627543" y="1822133"/>
            <a:ext cx="694115" cy="702921"/>
            <a:chOff x="3228975" y="1876926"/>
            <a:chExt cx="555273" cy="562318"/>
          </a:xfrm>
        </p:grpSpPr>
        <p:sp>
          <p:nvSpPr>
            <p:cNvPr id="95" name="Ovál 94"/>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6" name="Přímá spojnice 95"/>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Přímá spojnice 96"/>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Přímá spojnice 98"/>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Přímá spojnice 102"/>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Přímá spojnice 106"/>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Přímá spojnice 107"/>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Přímá spojnice 108"/>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Ovál 112"/>
          <p:cNvSpPr/>
          <p:nvPr/>
        </p:nvSpPr>
        <p:spPr>
          <a:xfrm>
            <a:off x="5694934" y="2976264"/>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Ovál 113"/>
          <p:cNvSpPr/>
          <p:nvPr/>
        </p:nvSpPr>
        <p:spPr>
          <a:xfrm>
            <a:off x="4247025" y="2404266"/>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5" name="Ovál 114"/>
          <p:cNvSpPr/>
          <p:nvPr/>
        </p:nvSpPr>
        <p:spPr>
          <a:xfrm>
            <a:off x="4849546" y="3683629"/>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6" name="Ovál 115"/>
          <p:cNvSpPr/>
          <p:nvPr/>
        </p:nvSpPr>
        <p:spPr>
          <a:xfrm>
            <a:off x="3859500" y="419457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7" name="Ovál 116"/>
          <p:cNvSpPr/>
          <p:nvPr/>
        </p:nvSpPr>
        <p:spPr>
          <a:xfrm>
            <a:off x="5521079" y="454228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8" name="Přímá spojnice 117"/>
          <p:cNvCxnSpPr/>
          <p:nvPr/>
        </p:nvCxnSpPr>
        <p:spPr>
          <a:xfrm>
            <a:off x="5136290" y="2663088"/>
            <a:ext cx="608568" cy="375498"/>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19" name="Přímá spojnice 118"/>
          <p:cNvCxnSpPr/>
          <p:nvPr/>
        </p:nvCxnSpPr>
        <p:spPr>
          <a:xfrm flipV="1">
            <a:off x="5570058" y="3038586"/>
            <a:ext cx="174801" cy="157321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0" name="Přímá spojnice 119"/>
          <p:cNvCxnSpPr/>
          <p:nvPr/>
        </p:nvCxnSpPr>
        <p:spPr>
          <a:xfrm flipH="1" flipV="1">
            <a:off x="3899731" y="4255725"/>
            <a:ext cx="1670327" cy="35607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flipV="1">
            <a:off x="3899731" y="3744268"/>
            <a:ext cx="997017" cy="5114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2" name="Přímá spojnice 121"/>
          <p:cNvCxnSpPr/>
          <p:nvPr/>
        </p:nvCxnSpPr>
        <p:spPr>
          <a:xfrm flipH="1" flipV="1">
            <a:off x="4294653" y="2455915"/>
            <a:ext cx="602095" cy="1288352"/>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3" name="Přímá spojnice 122"/>
          <p:cNvCxnSpPr/>
          <p:nvPr/>
        </p:nvCxnSpPr>
        <p:spPr>
          <a:xfrm flipH="1">
            <a:off x="3038672" y="2455917"/>
            <a:ext cx="1255981" cy="227901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cxnSp>
        <p:nvCxnSpPr>
          <p:cNvPr id="124" name="Přímá spojnice 123"/>
          <p:cNvCxnSpPr>
            <a:stCxn id="125" idx="1"/>
          </p:cNvCxnSpPr>
          <p:nvPr/>
        </p:nvCxnSpPr>
        <p:spPr>
          <a:xfrm>
            <a:off x="2868051" y="2365491"/>
            <a:ext cx="4350139" cy="3228964"/>
          </a:xfrm>
          <a:prstGeom prst="line">
            <a:avLst/>
          </a:prstGeom>
          <a:ln w="12700">
            <a:solidFill>
              <a:srgbClr val="C00000"/>
            </a:solidFill>
            <a:prstDash val="sysDot"/>
            <a:tailEnd type="triangle" w="med" len="lg"/>
          </a:ln>
        </p:spPr>
        <p:style>
          <a:lnRef idx="1">
            <a:schemeClr val="accent1"/>
          </a:lnRef>
          <a:fillRef idx="0">
            <a:schemeClr val="accent1"/>
          </a:fillRef>
          <a:effectRef idx="0">
            <a:schemeClr val="accent1"/>
          </a:effectRef>
          <a:fontRef idx="minor">
            <a:schemeClr val="tx1"/>
          </a:fontRef>
        </p:style>
      </p:cxnSp>
      <p:pic>
        <p:nvPicPr>
          <p:cNvPr id="1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2399910" y="1879483"/>
            <a:ext cx="603446" cy="468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 name="TextovéPole 140"/>
          <p:cNvSpPr txBox="1"/>
          <p:nvPr/>
        </p:nvSpPr>
        <p:spPr>
          <a:xfrm>
            <a:off x="6571678" y="5594455"/>
            <a:ext cx="920445" cy="369332"/>
          </a:xfrm>
          <a:prstGeom prst="rect">
            <a:avLst/>
          </a:prstGeom>
          <a:noFill/>
        </p:spPr>
        <p:txBody>
          <a:bodyPr wrap="none" rtlCol="0">
            <a:spAutoFit/>
          </a:bodyPr>
          <a:lstStyle/>
          <a:p>
            <a:r>
              <a:rPr lang="en-US" dirty="0">
                <a:latin typeface="+mn-lt"/>
              </a:rPr>
              <a:t>surface</a:t>
            </a:r>
            <a:endParaRPr lang="cs-CZ" dirty="0">
              <a:latin typeface="+mn-lt"/>
            </a:endParaRPr>
          </a:p>
        </p:txBody>
      </p:sp>
      <p:sp>
        <p:nvSpPr>
          <p:cNvPr id="151" name="Obdélník 150"/>
          <p:cNvSpPr/>
          <p:nvPr/>
        </p:nvSpPr>
        <p:spPr>
          <a:xfrm rot="1873768">
            <a:off x="5073216" y="2805086"/>
            <a:ext cx="735980" cy="9328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2" name="Obdélník 151"/>
          <p:cNvSpPr/>
          <p:nvPr/>
        </p:nvSpPr>
        <p:spPr>
          <a:xfrm rot="5793538">
            <a:off x="4862144" y="3765197"/>
            <a:ext cx="1591988" cy="101040"/>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3" name="Obdélník 152"/>
          <p:cNvSpPr/>
          <p:nvPr/>
        </p:nvSpPr>
        <p:spPr>
          <a:xfrm rot="708453">
            <a:off x="3888881" y="4395107"/>
            <a:ext cx="1703567" cy="83332"/>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4" name="Obdélník 153"/>
          <p:cNvSpPr/>
          <p:nvPr/>
        </p:nvSpPr>
        <p:spPr>
          <a:xfrm rot="9161739">
            <a:off x="3839670" y="3945642"/>
            <a:ext cx="1121981" cy="95785"/>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5" name="Obdélník 154"/>
          <p:cNvSpPr/>
          <p:nvPr/>
        </p:nvSpPr>
        <p:spPr>
          <a:xfrm rot="3883265">
            <a:off x="3892015" y="3055025"/>
            <a:ext cx="1415319" cy="8375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6" name="Obdélník 155"/>
          <p:cNvSpPr/>
          <p:nvPr/>
        </p:nvSpPr>
        <p:spPr>
          <a:xfrm rot="17920775">
            <a:off x="2709886" y="3352774"/>
            <a:ext cx="2135808" cy="90078"/>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7" name="Oval 11"/>
          <p:cNvSpPr/>
          <p:nvPr/>
        </p:nvSpPr>
        <p:spPr>
          <a:xfrm>
            <a:off x="4536348" y="3594241"/>
            <a:ext cx="106017" cy="106015"/>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
        <p:nvSpPr>
          <p:cNvPr id="57" name="Volný tvar 56"/>
          <p:cNvSpPr/>
          <p:nvPr/>
        </p:nvSpPr>
        <p:spPr>
          <a:xfrm>
            <a:off x="4699981" y="3553093"/>
            <a:ext cx="414867" cy="331625"/>
          </a:xfrm>
          <a:custGeom>
            <a:avLst/>
            <a:gdLst>
              <a:gd name="connsiteX0" fmla="*/ 211667 w 414867"/>
              <a:gd name="connsiteY0" fmla="*/ 0 h 331625"/>
              <a:gd name="connsiteX1" fmla="*/ 101600 w 414867"/>
              <a:gd name="connsiteY1" fmla="*/ 25400 h 331625"/>
              <a:gd name="connsiteX2" fmla="*/ 76200 w 414867"/>
              <a:gd name="connsiteY2" fmla="*/ 42333 h 331625"/>
              <a:gd name="connsiteX3" fmla="*/ 33867 w 414867"/>
              <a:gd name="connsiteY3" fmla="*/ 101600 h 331625"/>
              <a:gd name="connsiteX4" fmla="*/ 16933 w 414867"/>
              <a:gd name="connsiteY4" fmla="*/ 135466 h 331625"/>
              <a:gd name="connsiteX5" fmla="*/ 0 w 414867"/>
              <a:gd name="connsiteY5" fmla="*/ 194733 h 331625"/>
              <a:gd name="connsiteX6" fmla="*/ 25400 w 414867"/>
              <a:gd name="connsiteY6" fmla="*/ 262466 h 331625"/>
              <a:gd name="connsiteX7" fmla="*/ 84667 w 414867"/>
              <a:gd name="connsiteY7" fmla="*/ 287866 h 331625"/>
              <a:gd name="connsiteX8" fmla="*/ 152400 w 414867"/>
              <a:gd name="connsiteY8" fmla="*/ 313266 h 331625"/>
              <a:gd name="connsiteX9" fmla="*/ 186267 w 414867"/>
              <a:gd name="connsiteY9" fmla="*/ 330200 h 331625"/>
              <a:gd name="connsiteX10" fmla="*/ 313267 w 414867"/>
              <a:gd name="connsiteY10" fmla="*/ 313266 h 331625"/>
              <a:gd name="connsiteX11" fmla="*/ 355600 w 414867"/>
              <a:gd name="connsiteY11" fmla="*/ 262466 h 331625"/>
              <a:gd name="connsiteX12" fmla="*/ 372533 w 414867"/>
              <a:gd name="connsiteY12" fmla="*/ 228600 h 331625"/>
              <a:gd name="connsiteX13" fmla="*/ 389467 w 414867"/>
              <a:gd name="connsiteY13" fmla="*/ 211666 h 331625"/>
              <a:gd name="connsiteX14" fmla="*/ 414867 w 414867"/>
              <a:gd name="connsiteY14" fmla="*/ 160866 h 331625"/>
              <a:gd name="connsiteX15" fmla="*/ 406400 w 414867"/>
              <a:gd name="connsiteY15" fmla="*/ 101600 h 331625"/>
              <a:gd name="connsiteX16" fmla="*/ 381000 w 414867"/>
              <a:gd name="connsiteY16" fmla="*/ 93133 h 331625"/>
              <a:gd name="connsiteX17" fmla="*/ 338667 w 414867"/>
              <a:gd name="connsiteY17" fmla="*/ 84666 h 331625"/>
              <a:gd name="connsiteX18" fmla="*/ 296333 w 414867"/>
              <a:gd name="connsiteY18" fmla="*/ 76200 h 33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867" h="331625">
                <a:moveTo>
                  <a:pt x="211667" y="0"/>
                </a:moveTo>
                <a:cubicBezTo>
                  <a:pt x="184339" y="3904"/>
                  <a:pt x="126961" y="8493"/>
                  <a:pt x="101600" y="25400"/>
                </a:cubicBezTo>
                <a:lnTo>
                  <a:pt x="76200" y="42333"/>
                </a:lnTo>
                <a:cubicBezTo>
                  <a:pt x="29797" y="135141"/>
                  <a:pt x="91069" y="21519"/>
                  <a:pt x="33867" y="101600"/>
                </a:cubicBezTo>
                <a:cubicBezTo>
                  <a:pt x="26531" y="111870"/>
                  <a:pt x="21905" y="123865"/>
                  <a:pt x="16933" y="135466"/>
                </a:cubicBezTo>
                <a:cubicBezTo>
                  <a:pt x="9648" y="152464"/>
                  <a:pt x="4294" y="177556"/>
                  <a:pt x="0" y="194733"/>
                </a:cubicBezTo>
                <a:cubicBezTo>
                  <a:pt x="4825" y="218854"/>
                  <a:pt x="4471" y="245025"/>
                  <a:pt x="25400" y="262466"/>
                </a:cubicBezTo>
                <a:cubicBezTo>
                  <a:pt x="45227" y="278988"/>
                  <a:pt x="62865" y="278522"/>
                  <a:pt x="84667" y="287866"/>
                </a:cubicBezTo>
                <a:cubicBezTo>
                  <a:pt x="146654" y="314432"/>
                  <a:pt x="89958" y="297657"/>
                  <a:pt x="152400" y="313266"/>
                </a:cubicBezTo>
                <a:cubicBezTo>
                  <a:pt x="163689" y="318911"/>
                  <a:pt x="173670" y="329413"/>
                  <a:pt x="186267" y="330200"/>
                </a:cubicBezTo>
                <a:cubicBezTo>
                  <a:pt x="256053" y="334562"/>
                  <a:pt x="266318" y="328916"/>
                  <a:pt x="313267" y="313266"/>
                </a:cubicBezTo>
                <a:cubicBezTo>
                  <a:pt x="336616" y="289917"/>
                  <a:pt x="339883" y="289971"/>
                  <a:pt x="355600" y="262466"/>
                </a:cubicBezTo>
                <a:cubicBezTo>
                  <a:pt x="361862" y="251508"/>
                  <a:pt x="365532" y="239101"/>
                  <a:pt x="372533" y="228600"/>
                </a:cubicBezTo>
                <a:cubicBezTo>
                  <a:pt x="376961" y="221958"/>
                  <a:pt x="384480" y="217900"/>
                  <a:pt x="389467" y="211666"/>
                </a:cubicBezTo>
                <a:cubicBezTo>
                  <a:pt x="408224" y="188220"/>
                  <a:pt x="405924" y="187693"/>
                  <a:pt x="414867" y="160866"/>
                </a:cubicBezTo>
                <a:cubicBezTo>
                  <a:pt x="412045" y="141111"/>
                  <a:pt x="415325" y="119449"/>
                  <a:pt x="406400" y="101600"/>
                </a:cubicBezTo>
                <a:cubicBezTo>
                  <a:pt x="402409" y="93618"/>
                  <a:pt x="389658" y="95298"/>
                  <a:pt x="381000" y="93133"/>
                </a:cubicBezTo>
                <a:cubicBezTo>
                  <a:pt x="367039" y="89643"/>
                  <a:pt x="352628" y="88156"/>
                  <a:pt x="338667" y="84666"/>
                </a:cubicBezTo>
                <a:cubicBezTo>
                  <a:pt x="297663" y="74415"/>
                  <a:pt x="328674" y="76200"/>
                  <a:pt x="296333" y="76200"/>
                </a:cubicBezTo>
              </a:path>
            </a:pathLst>
          </a:custGeom>
          <a:noFill/>
          <a:ln w="5715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TextovéPole 57"/>
          <p:cNvSpPr txBox="1"/>
          <p:nvPr/>
        </p:nvSpPr>
        <p:spPr>
          <a:xfrm>
            <a:off x="4502235" y="3950334"/>
            <a:ext cx="1555234"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b="1" u="sng" dirty="0">
                <a:solidFill>
                  <a:srgbClr val="009A46"/>
                </a:solidFill>
                <a:latin typeface="+mn-lt"/>
              </a:rPr>
              <a:t>P</a:t>
            </a:r>
            <a:r>
              <a:rPr lang="en-US" b="1" dirty="0">
                <a:solidFill>
                  <a:srgbClr val="009A46"/>
                </a:solidFill>
                <a:latin typeface="+mn-lt"/>
              </a:rPr>
              <a:t>oint</a:t>
            </a:r>
            <a:r>
              <a:rPr lang="en-US" b="1" dirty="0">
                <a:solidFill>
                  <a:schemeClr val="tx2"/>
                </a:solidFill>
                <a:latin typeface="+mn-lt"/>
              </a:rPr>
              <a:t>-</a:t>
            </a:r>
            <a:r>
              <a:rPr lang="en-US" b="1" u="sng" dirty="0">
                <a:solidFill>
                  <a:srgbClr val="C00000"/>
                </a:solidFill>
                <a:latin typeface="+mn-lt"/>
              </a:rPr>
              <a:t>P</a:t>
            </a:r>
            <a:r>
              <a:rPr lang="en-US" b="1" dirty="0">
                <a:solidFill>
                  <a:srgbClr val="C00000"/>
                </a:solidFill>
                <a:latin typeface="+mn-lt"/>
              </a:rPr>
              <a:t>oint</a:t>
            </a:r>
            <a:endParaRPr lang="cs-CZ" b="1" dirty="0">
              <a:solidFill>
                <a:srgbClr val="C00000"/>
              </a:solidFill>
              <a:latin typeface="+mn-lt"/>
            </a:endParaRPr>
          </a:p>
        </p:txBody>
      </p:sp>
    </p:spTree>
    <p:custDataLst>
      <p:tags r:id="rId1"/>
    </p:custDataLst>
    <p:extLst>
      <p:ext uri="{BB962C8B-B14F-4D97-AF65-F5344CB8AC3E}">
        <p14:creationId xmlns:p14="http://schemas.microsoft.com/office/powerpoint/2010/main" val="372828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7"/>
                                        </p:tgtEl>
                                      </p:cBhvr>
                                    </p:animEffect>
                                    <p:set>
                                      <p:cBhvr>
                                        <p:cTn id="19" dur="1" fill="hold">
                                          <p:stCondLst>
                                            <p:cond delay="499"/>
                                          </p:stCondLst>
                                        </p:cTn>
                                        <p:tgtEl>
                                          <p:spTgt spid="57"/>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58"/>
                                        </p:tgtEl>
                                      </p:cBhvr>
                                    </p:animEffect>
                                    <p:set>
                                      <p:cBhvr>
                                        <p:cTn id="22" dur="1" fill="hold">
                                          <p:stCondLst>
                                            <p:cond delay="499"/>
                                          </p:stCondLst>
                                        </p:cTn>
                                        <p:tgtEl>
                                          <p:spTgt spid="58"/>
                                        </p:tgtEl>
                                        <p:attrNameLst>
                                          <p:attrName>style.visibility</p:attrName>
                                        </p:attrNameLst>
                                      </p:cBhvr>
                                      <p:to>
                                        <p:strVal val="hidden"/>
                                      </p:to>
                                    </p:set>
                                  </p:childTnLst>
                                </p:cTn>
                              </p:par>
                            </p:childTnLst>
                          </p:cTn>
                        </p:par>
                        <p:par>
                          <p:cTn id="23" fill="hold">
                            <p:stCondLst>
                              <p:cond delay="500"/>
                            </p:stCondLst>
                            <p:childTnLst>
                              <p:par>
                                <p:cTn id="24" presetID="10" presetClass="exit" presetSubtype="0" fill="hold" grpId="1" nodeType="afterEffect">
                                  <p:stCondLst>
                                    <p:cond delay="0"/>
                                  </p:stCondLst>
                                  <p:childTnLst>
                                    <p:animEffect transition="out" filter="fade">
                                      <p:cBhvr>
                                        <p:cTn id="25" dur="500"/>
                                        <p:tgtEl>
                                          <p:spTgt spid="128"/>
                                        </p:tgtEl>
                                      </p:cBhvr>
                                    </p:animEffect>
                                    <p:set>
                                      <p:cBhvr>
                                        <p:cTn id="26" dur="1" fill="hold">
                                          <p:stCondLst>
                                            <p:cond delay="499"/>
                                          </p:stCondLst>
                                        </p:cTn>
                                        <p:tgtEl>
                                          <p:spTgt spid="1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8" grpId="1" animBg="1"/>
      <p:bldP spid="57" grpId="0" animBg="1"/>
      <p:bldP spid="57" grpId="1" animBg="1"/>
      <p:bldP spid="58" grpId="0"/>
      <p:bldP spid="5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Volný tvar 92"/>
          <p:cNvSpPr/>
          <p:nvPr/>
        </p:nvSpPr>
        <p:spPr>
          <a:xfrm>
            <a:off x="3167656" y="1769855"/>
            <a:ext cx="3635093" cy="3243396"/>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
        <p:nvSpPr>
          <p:cNvPr id="2" name="Nadpis 1"/>
          <p:cNvSpPr>
            <a:spLocks noGrp="1"/>
          </p:cNvSpPr>
          <p:nvPr>
            <p:ph type="title"/>
          </p:nvPr>
        </p:nvSpPr>
        <p:spPr/>
        <p:txBody>
          <a:bodyPr/>
          <a:lstStyle/>
          <a:p>
            <a:r>
              <a:rPr lang="en-US" dirty="0"/>
              <a:t>UPBP </a:t>
            </a:r>
            <a:r>
              <a:rPr lang="cs-CZ" dirty="0"/>
              <a:t>– </a:t>
            </a:r>
            <a:r>
              <a:rPr lang="en-US" dirty="0"/>
              <a:t>Algorithm overview</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33</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grpSp>
        <p:nvGrpSpPr>
          <p:cNvPr id="49" name="Skupina 48"/>
          <p:cNvGrpSpPr/>
          <p:nvPr/>
        </p:nvGrpSpPr>
        <p:grpSpPr>
          <a:xfrm>
            <a:off x="1979712" y="1412777"/>
            <a:ext cx="5832648" cy="4612254"/>
            <a:chOff x="5659453" y="1998111"/>
            <a:chExt cx="3275361" cy="2688191"/>
          </a:xfrm>
        </p:grpSpPr>
        <p:sp>
          <p:nvSpPr>
            <p:cNvPr id="89" name="Volný tvar 88"/>
            <p:cNvSpPr/>
            <p:nvPr/>
          </p:nvSpPr>
          <p:spPr>
            <a:xfrm>
              <a:off x="5659453" y="1998111"/>
              <a:ext cx="3275361" cy="2688191"/>
            </a:xfrm>
            <a:custGeom>
              <a:avLst/>
              <a:gdLst>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3228 w 3328846"/>
                <a:gd name="connsiteY0" fmla="*/ 2858942 h 3049442"/>
                <a:gd name="connsiteX1" fmla="*/ 404228 w 3328846"/>
                <a:gd name="connsiteY1" fmla="*/ 2944667 h 3049442"/>
                <a:gd name="connsiteX2" fmla="*/ 699503 w 3328846"/>
                <a:gd name="connsiteY2" fmla="*/ 2858942 h 3049442"/>
                <a:gd name="connsiteX3" fmla="*/ 1413878 w 3328846"/>
                <a:gd name="connsiteY3" fmla="*/ 2935142 h 3049442"/>
                <a:gd name="connsiteX4" fmla="*/ 1994903 w 3328846"/>
                <a:gd name="connsiteY4" fmla="*/ 3049442 h 3049442"/>
                <a:gd name="connsiteX5" fmla="*/ 2156828 w 3328846"/>
                <a:gd name="connsiteY5" fmla="*/ 2935142 h 3049442"/>
                <a:gd name="connsiteX6" fmla="*/ 2509253 w 3328846"/>
                <a:gd name="connsiteY6" fmla="*/ 2877992 h 3049442"/>
                <a:gd name="connsiteX7" fmla="*/ 2890253 w 3328846"/>
                <a:gd name="connsiteY7" fmla="*/ 3001817 h 3049442"/>
                <a:gd name="connsiteX8" fmla="*/ 3156953 w 3328846"/>
                <a:gd name="connsiteY8" fmla="*/ 2954192 h 3049442"/>
                <a:gd name="connsiteX9" fmla="*/ 3242678 w 3328846"/>
                <a:gd name="connsiteY9" fmla="*/ 2592242 h 3049442"/>
                <a:gd name="connsiteX10" fmla="*/ 3328403 w 3328846"/>
                <a:gd name="connsiteY10" fmla="*/ 2192192 h 3049442"/>
                <a:gd name="connsiteX11" fmla="*/ 3204578 w 3328846"/>
                <a:gd name="connsiteY11" fmla="*/ 1915967 h 3049442"/>
                <a:gd name="connsiteX12" fmla="*/ 3280778 w 3328846"/>
                <a:gd name="connsiteY12" fmla="*/ 1601642 h 3049442"/>
                <a:gd name="connsiteX13" fmla="*/ 3214103 w 3328846"/>
                <a:gd name="connsiteY13" fmla="*/ 1153967 h 3049442"/>
                <a:gd name="connsiteX14" fmla="*/ 3280778 w 3328846"/>
                <a:gd name="connsiteY14" fmla="*/ 972992 h 3049442"/>
                <a:gd name="connsiteX15" fmla="*/ 3128378 w 3328846"/>
                <a:gd name="connsiteY15" fmla="*/ 639617 h 3049442"/>
                <a:gd name="connsiteX16" fmla="*/ 3242678 w 3328846"/>
                <a:gd name="connsiteY16" fmla="*/ 249092 h 3049442"/>
                <a:gd name="connsiteX17" fmla="*/ 3023603 w 3328846"/>
                <a:gd name="connsiteY17" fmla="*/ 182417 h 3049442"/>
                <a:gd name="connsiteX18" fmla="*/ 3033128 w 3328846"/>
                <a:gd name="connsiteY18" fmla="*/ 2716067 h 3049442"/>
                <a:gd name="connsiteX19" fmla="*/ 42278 w 3328846"/>
                <a:gd name="connsiteY19" fmla="*/ 2754167 h 3049442"/>
                <a:gd name="connsiteX20" fmla="*/ 23228 w 3328846"/>
                <a:gd name="connsiteY20" fmla="*/ 2858942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93813 h 3054135"/>
                <a:gd name="connsiteX1" fmla="*/ 362633 w 3287251"/>
                <a:gd name="connsiteY1" fmla="*/ 2949360 h 3054135"/>
                <a:gd name="connsiteX2" fmla="*/ 657908 w 3287251"/>
                <a:gd name="connsiteY2" fmla="*/ 2863635 h 3054135"/>
                <a:gd name="connsiteX3" fmla="*/ 1372283 w 3287251"/>
                <a:gd name="connsiteY3" fmla="*/ 2939835 h 3054135"/>
                <a:gd name="connsiteX4" fmla="*/ 1953308 w 3287251"/>
                <a:gd name="connsiteY4" fmla="*/ 3054135 h 3054135"/>
                <a:gd name="connsiteX5" fmla="*/ 2115233 w 3287251"/>
                <a:gd name="connsiteY5" fmla="*/ 2939835 h 3054135"/>
                <a:gd name="connsiteX6" fmla="*/ 2467658 w 3287251"/>
                <a:gd name="connsiteY6" fmla="*/ 2882685 h 3054135"/>
                <a:gd name="connsiteX7" fmla="*/ 2848658 w 3287251"/>
                <a:gd name="connsiteY7" fmla="*/ 3006510 h 3054135"/>
                <a:gd name="connsiteX8" fmla="*/ 3115358 w 3287251"/>
                <a:gd name="connsiteY8" fmla="*/ 2958885 h 3054135"/>
                <a:gd name="connsiteX9" fmla="*/ 3201083 w 3287251"/>
                <a:gd name="connsiteY9" fmla="*/ 2596935 h 3054135"/>
                <a:gd name="connsiteX10" fmla="*/ 3286808 w 3287251"/>
                <a:gd name="connsiteY10" fmla="*/ 2196885 h 3054135"/>
                <a:gd name="connsiteX11" fmla="*/ 3162983 w 3287251"/>
                <a:gd name="connsiteY11" fmla="*/ 1920660 h 3054135"/>
                <a:gd name="connsiteX12" fmla="*/ 3239183 w 3287251"/>
                <a:gd name="connsiteY12" fmla="*/ 1606335 h 3054135"/>
                <a:gd name="connsiteX13" fmla="*/ 3172508 w 3287251"/>
                <a:gd name="connsiteY13" fmla="*/ 1158660 h 3054135"/>
                <a:gd name="connsiteX14" fmla="*/ 3239183 w 3287251"/>
                <a:gd name="connsiteY14" fmla="*/ 977685 h 3054135"/>
                <a:gd name="connsiteX15" fmla="*/ 3086783 w 3287251"/>
                <a:gd name="connsiteY15" fmla="*/ 644310 h 3054135"/>
                <a:gd name="connsiteX16" fmla="*/ 3201083 w 3287251"/>
                <a:gd name="connsiteY16" fmla="*/ 253785 h 3054135"/>
                <a:gd name="connsiteX17" fmla="*/ 2982008 w 3287251"/>
                <a:gd name="connsiteY17" fmla="*/ 187110 h 3054135"/>
                <a:gd name="connsiteX18" fmla="*/ 3006622 w 3287251"/>
                <a:gd name="connsiteY18" fmla="*/ 2784135 h 3054135"/>
                <a:gd name="connsiteX19" fmla="*/ 683 w 3287251"/>
                <a:gd name="connsiteY19" fmla="*/ 2758860 h 3054135"/>
                <a:gd name="connsiteX20" fmla="*/ 66132 w 3287251"/>
                <a:gd name="connsiteY20" fmla="*/ 2893813 h 3054135"/>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709647 h 2869969"/>
                <a:gd name="connsiteX1" fmla="*/ 362633 w 3287251"/>
                <a:gd name="connsiteY1" fmla="*/ 2765194 h 2869969"/>
                <a:gd name="connsiteX2" fmla="*/ 657908 w 3287251"/>
                <a:gd name="connsiteY2" fmla="*/ 2679469 h 2869969"/>
                <a:gd name="connsiteX3" fmla="*/ 1372283 w 3287251"/>
                <a:gd name="connsiteY3" fmla="*/ 2755669 h 2869969"/>
                <a:gd name="connsiteX4" fmla="*/ 1953308 w 3287251"/>
                <a:gd name="connsiteY4" fmla="*/ 2869969 h 2869969"/>
                <a:gd name="connsiteX5" fmla="*/ 2115233 w 3287251"/>
                <a:gd name="connsiteY5" fmla="*/ 2755669 h 2869969"/>
                <a:gd name="connsiteX6" fmla="*/ 2467658 w 3287251"/>
                <a:gd name="connsiteY6" fmla="*/ 2698519 h 2869969"/>
                <a:gd name="connsiteX7" fmla="*/ 2848658 w 3287251"/>
                <a:gd name="connsiteY7" fmla="*/ 2822344 h 2869969"/>
                <a:gd name="connsiteX8" fmla="*/ 3115358 w 3287251"/>
                <a:gd name="connsiteY8" fmla="*/ 2774719 h 2869969"/>
                <a:gd name="connsiteX9" fmla="*/ 3201083 w 3287251"/>
                <a:gd name="connsiteY9" fmla="*/ 2412769 h 2869969"/>
                <a:gd name="connsiteX10" fmla="*/ 3286808 w 3287251"/>
                <a:gd name="connsiteY10" fmla="*/ 2012719 h 2869969"/>
                <a:gd name="connsiteX11" fmla="*/ 3162983 w 3287251"/>
                <a:gd name="connsiteY11" fmla="*/ 1736494 h 2869969"/>
                <a:gd name="connsiteX12" fmla="*/ 3239183 w 3287251"/>
                <a:gd name="connsiteY12" fmla="*/ 1422169 h 2869969"/>
                <a:gd name="connsiteX13" fmla="*/ 3172508 w 3287251"/>
                <a:gd name="connsiteY13" fmla="*/ 974494 h 2869969"/>
                <a:gd name="connsiteX14" fmla="*/ 3239183 w 3287251"/>
                <a:gd name="connsiteY14" fmla="*/ 793519 h 2869969"/>
                <a:gd name="connsiteX15" fmla="*/ 3086783 w 3287251"/>
                <a:gd name="connsiteY15" fmla="*/ 460144 h 2869969"/>
                <a:gd name="connsiteX16" fmla="*/ 3201083 w 3287251"/>
                <a:gd name="connsiteY16" fmla="*/ 69619 h 2869969"/>
                <a:gd name="connsiteX17" fmla="*/ 2982008 w 3287251"/>
                <a:gd name="connsiteY17" fmla="*/ 2944 h 2869969"/>
                <a:gd name="connsiteX18" fmla="*/ 3039818 w 3287251"/>
                <a:gd name="connsiteY18" fmla="*/ 2587897 h 2869969"/>
                <a:gd name="connsiteX19" fmla="*/ 683 w 3287251"/>
                <a:gd name="connsiteY19" fmla="*/ 2574694 h 2869969"/>
                <a:gd name="connsiteX20" fmla="*/ 66132 w 3287251"/>
                <a:gd name="connsiteY20" fmla="*/ 2709647 h 2869969"/>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2762 h 2813084"/>
                <a:gd name="connsiteX1" fmla="*/ 362633 w 3287251"/>
                <a:gd name="connsiteY1" fmla="*/ 2708309 h 2813084"/>
                <a:gd name="connsiteX2" fmla="*/ 657908 w 3287251"/>
                <a:gd name="connsiteY2" fmla="*/ 2622584 h 2813084"/>
                <a:gd name="connsiteX3" fmla="*/ 1372283 w 3287251"/>
                <a:gd name="connsiteY3" fmla="*/ 2698784 h 2813084"/>
                <a:gd name="connsiteX4" fmla="*/ 1953308 w 3287251"/>
                <a:gd name="connsiteY4" fmla="*/ 2813084 h 2813084"/>
                <a:gd name="connsiteX5" fmla="*/ 2115233 w 3287251"/>
                <a:gd name="connsiteY5" fmla="*/ 2698784 h 2813084"/>
                <a:gd name="connsiteX6" fmla="*/ 2467658 w 3287251"/>
                <a:gd name="connsiteY6" fmla="*/ 2641634 h 2813084"/>
                <a:gd name="connsiteX7" fmla="*/ 2848658 w 3287251"/>
                <a:gd name="connsiteY7" fmla="*/ 2765459 h 2813084"/>
                <a:gd name="connsiteX8" fmla="*/ 3115358 w 3287251"/>
                <a:gd name="connsiteY8" fmla="*/ 2717834 h 2813084"/>
                <a:gd name="connsiteX9" fmla="*/ 3201083 w 3287251"/>
                <a:gd name="connsiteY9" fmla="*/ 2355884 h 2813084"/>
                <a:gd name="connsiteX10" fmla="*/ 3286808 w 3287251"/>
                <a:gd name="connsiteY10" fmla="*/ 1955834 h 2813084"/>
                <a:gd name="connsiteX11" fmla="*/ 3162983 w 3287251"/>
                <a:gd name="connsiteY11" fmla="*/ 1679609 h 2813084"/>
                <a:gd name="connsiteX12" fmla="*/ 3239183 w 3287251"/>
                <a:gd name="connsiteY12" fmla="*/ 1365284 h 2813084"/>
                <a:gd name="connsiteX13" fmla="*/ 3172508 w 3287251"/>
                <a:gd name="connsiteY13" fmla="*/ 917609 h 2813084"/>
                <a:gd name="connsiteX14" fmla="*/ 3239183 w 3287251"/>
                <a:gd name="connsiteY14" fmla="*/ 736634 h 2813084"/>
                <a:gd name="connsiteX15" fmla="*/ 3086783 w 3287251"/>
                <a:gd name="connsiteY15" fmla="*/ 403259 h 2813084"/>
                <a:gd name="connsiteX16" fmla="*/ 3201083 w 3287251"/>
                <a:gd name="connsiteY16" fmla="*/ 12734 h 2813084"/>
                <a:gd name="connsiteX17" fmla="*/ 3024259 w 3287251"/>
                <a:gd name="connsiteY17" fmla="*/ 90914 h 2813084"/>
                <a:gd name="connsiteX18" fmla="*/ 3039818 w 3287251"/>
                <a:gd name="connsiteY18" fmla="*/ 2531012 h 2813084"/>
                <a:gd name="connsiteX19" fmla="*/ 683 w 3287251"/>
                <a:gd name="connsiteY19" fmla="*/ 2517809 h 2813084"/>
                <a:gd name="connsiteX20" fmla="*/ 66132 w 3287251"/>
                <a:gd name="connsiteY20" fmla="*/ 2652762 h 2813084"/>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96687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40249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65523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19771 w 3273240"/>
                <a:gd name="connsiteY18" fmla="*/ 2553452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34701 w 3282980"/>
                <a:gd name="connsiteY0" fmla="*/ 2693308 h 2814399"/>
                <a:gd name="connsiteX1" fmla="*/ 358362 w 3282980"/>
                <a:gd name="connsiteY1" fmla="*/ 2709624 h 2814399"/>
                <a:gd name="connsiteX2" fmla="*/ 653637 w 3282980"/>
                <a:gd name="connsiteY2" fmla="*/ 2623899 h 2814399"/>
                <a:gd name="connsiteX3" fmla="*/ 1368012 w 3282980"/>
                <a:gd name="connsiteY3" fmla="*/ 2700099 h 2814399"/>
                <a:gd name="connsiteX4" fmla="*/ 1949037 w 3282980"/>
                <a:gd name="connsiteY4" fmla="*/ 2814399 h 2814399"/>
                <a:gd name="connsiteX5" fmla="*/ 2110962 w 3282980"/>
                <a:gd name="connsiteY5" fmla="*/ 2700099 h 2814399"/>
                <a:gd name="connsiteX6" fmla="*/ 2463387 w 3282980"/>
                <a:gd name="connsiteY6" fmla="*/ 2642949 h 2814399"/>
                <a:gd name="connsiteX7" fmla="*/ 2844387 w 3282980"/>
                <a:gd name="connsiteY7" fmla="*/ 2766774 h 2814399"/>
                <a:gd name="connsiteX8" fmla="*/ 3111087 w 3282980"/>
                <a:gd name="connsiteY8" fmla="*/ 2719149 h 2814399"/>
                <a:gd name="connsiteX9" fmla="*/ 3196812 w 3282980"/>
                <a:gd name="connsiteY9" fmla="*/ 2357199 h 2814399"/>
                <a:gd name="connsiteX10" fmla="*/ 3282537 w 3282980"/>
                <a:gd name="connsiteY10" fmla="*/ 1957149 h 2814399"/>
                <a:gd name="connsiteX11" fmla="*/ 3158712 w 3282980"/>
                <a:gd name="connsiteY11" fmla="*/ 1680924 h 2814399"/>
                <a:gd name="connsiteX12" fmla="*/ 3234912 w 3282980"/>
                <a:gd name="connsiteY12" fmla="*/ 1366599 h 2814399"/>
                <a:gd name="connsiteX13" fmla="*/ 3168237 w 3282980"/>
                <a:gd name="connsiteY13" fmla="*/ 918924 h 2814399"/>
                <a:gd name="connsiteX14" fmla="*/ 3234912 w 3282980"/>
                <a:gd name="connsiteY14" fmla="*/ 737949 h 2814399"/>
                <a:gd name="connsiteX15" fmla="*/ 3082512 w 3282980"/>
                <a:gd name="connsiteY15" fmla="*/ 404574 h 2814399"/>
                <a:gd name="connsiteX16" fmla="*/ 3196812 w 3282980"/>
                <a:gd name="connsiteY16" fmla="*/ 14049 h 2814399"/>
                <a:gd name="connsiteX17" fmla="*/ 3053184 w 3282980"/>
                <a:gd name="connsiteY17" fmla="*/ 83176 h 2814399"/>
                <a:gd name="connsiteX18" fmla="*/ 3050636 w 3282980"/>
                <a:gd name="connsiteY18" fmla="*/ 2544398 h 2814399"/>
                <a:gd name="connsiteX19" fmla="*/ 11501 w 3282980"/>
                <a:gd name="connsiteY19" fmla="*/ 2552321 h 2814399"/>
                <a:gd name="connsiteX20" fmla="*/ 34701 w 3282980"/>
                <a:gd name="connsiteY20" fmla="*/ 2693308 h 2814399"/>
                <a:gd name="connsiteX0" fmla="*/ 23727 w 3272006"/>
                <a:gd name="connsiteY0" fmla="*/ 2693308 h 2814399"/>
                <a:gd name="connsiteX1" fmla="*/ 347388 w 3272006"/>
                <a:gd name="connsiteY1" fmla="*/ 2709624 h 2814399"/>
                <a:gd name="connsiteX2" fmla="*/ 642663 w 3272006"/>
                <a:gd name="connsiteY2" fmla="*/ 2623899 h 2814399"/>
                <a:gd name="connsiteX3" fmla="*/ 1357038 w 3272006"/>
                <a:gd name="connsiteY3" fmla="*/ 2700099 h 2814399"/>
                <a:gd name="connsiteX4" fmla="*/ 1938063 w 3272006"/>
                <a:gd name="connsiteY4" fmla="*/ 2814399 h 2814399"/>
                <a:gd name="connsiteX5" fmla="*/ 2099988 w 3272006"/>
                <a:gd name="connsiteY5" fmla="*/ 2700099 h 2814399"/>
                <a:gd name="connsiteX6" fmla="*/ 2452413 w 3272006"/>
                <a:gd name="connsiteY6" fmla="*/ 2642949 h 2814399"/>
                <a:gd name="connsiteX7" fmla="*/ 2833413 w 3272006"/>
                <a:gd name="connsiteY7" fmla="*/ 2766774 h 2814399"/>
                <a:gd name="connsiteX8" fmla="*/ 3100113 w 3272006"/>
                <a:gd name="connsiteY8" fmla="*/ 2719149 h 2814399"/>
                <a:gd name="connsiteX9" fmla="*/ 3185838 w 3272006"/>
                <a:gd name="connsiteY9" fmla="*/ 2357199 h 2814399"/>
                <a:gd name="connsiteX10" fmla="*/ 3271563 w 3272006"/>
                <a:gd name="connsiteY10" fmla="*/ 1957149 h 2814399"/>
                <a:gd name="connsiteX11" fmla="*/ 3147738 w 3272006"/>
                <a:gd name="connsiteY11" fmla="*/ 1680924 h 2814399"/>
                <a:gd name="connsiteX12" fmla="*/ 3223938 w 3272006"/>
                <a:gd name="connsiteY12" fmla="*/ 1366599 h 2814399"/>
                <a:gd name="connsiteX13" fmla="*/ 3157263 w 3272006"/>
                <a:gd name="connsiteY13" fmla="*/ 918924 h 2814399"/>
                <a:gd name="connsiteX14" fmla="*/ 3223938 w 3272006"/>
                <a:gd name="connsiteY14" fmla="*/ 737949 h 2814399"/>
                <a:gd name="connsiteX15" fmla="*/ 3071538 w 3272006"/>
                <a:gd name="connsiteY15" fmla="*/ 404574 h 2814399"/>
                <a:gd name="connsiteX16" fmla="*/ 3185838 w 3272006"/>
                <a:gd name="connsiteY16" fmla="*/ 14049 h 2814399"/>
                <a:gd name="connsiteX17" fmla="*/ 3042210 w 3272006"/>
                <a:gd name="connsiteY17" fmla="*/ 83176 h 2814399"/>
                <a:gd name="connsiteX18" fmla="*/ 3039662 w 3272006"/>
                <a:gd name="connsiteY18" fmla="*/ 2544398 h 2814399"/>
                <a:gd name="connsiteX19" fmla="*/ 527 w 3272006"/>
                <a:gd name="connsiteY19" fmla="*/ 2552321 h 2814399"/>
                <a:gd name="connsiteX20" fmla="*/ 23727 w 3272006"/>
                <a:gd name="connsiteY20" fmla="*/ 2693308 h 2814399"/>
                <a:gd name="connsiteX0" fmla="*/ 4936 w 3280376"/>
                <a:gd name="connsiteY0" fmla="*/ 2693308 h 2814399"/>
                <a:gd name="connsiteX1" fmla="*/ 355758 w 3280376"/>
                <a:gd name="connsiteY1" fmla="*/ 2709624 h 2814399"/>
                <a:gd name="connsiteX2" fmla="*/ 651033 w 3280376"/>
                <a:gd name="connsiteY2" fmla="*/ 2623899 h 2814399"/>
                <a:gd name="connsiteX3" fmla="*/ 1365408 w 3280376"/>
                <a:gd name="connsiteY3" fmla="*/ 2700099 h 2814399"/>
                <a:gd name="connsiteX4" fmla="*/ 1946433 w 3280376"/>
                <a:gd name="connsiteY4" fmla="*/ 2814399 h 2814399"/>
                <a:gd name="connsiteX5" fmla="*/ 2108358 w 3280376"/>
                <a:gd name="connsiteY5" fmla="*/ 2700099 h 2814399"/>
                <a:gd name="connsiteX6" fmla="*/ 2460783 w 3280376"/>
                <a:gd name="connsiteY6" fmla="*/ 2642949 h 2814399"/>
                <a:gd name="connsiteX7" fmla="*/ 2841783 w 3280376"/>
                <a:gd name="connsiteY7" fmla="*/ 2766774 h 2814399"/>
                <a:gd name="connsiteX8" fmla="*/ 3108483 w 3280376"/>
                <a:gd name="connsiteY8" fmla="*/ 2719149 h 2814399"/>
                <a:gd name="connsiteX9" fmla="*/ 3194208 w 3280376"/>
                <a:gd name="connsiteY9" fmla="*/ 2357199 h 2814399"/>
                <a:gd name="connsiteX10" fmla="*/ 3279933 w 3280376"/>
                <a:gd name="connsiteY10" fmla="*/ 1957149 h 2814399"/>
                <a:gd name="connsiteX11" fmla="*/ 3156108 w 3280376"/>
                <a:gd name="connsiteY11" fmla="*/ 1680924 h 2814399"/>
                <a:gd name="connsiteX12" fmla="*/ 3232308 w 3280376"/>
                <a:gd name="connsiteY12" fmla="*/ 1366599 h 2814399"/>
                <a:gd name="connsiteX13" fmla="*/ 3165633 w 3280376"/>
                <a:gd name="connsiteY13" fmla="*/ 918924 h 2814399"/>
                <a:gd name="connsiteX14" fmla="*/ 3232308 w 3280376"/>
                <a:gd name="connsiteY14" fmla="*/ 737949 h 2814399"/>
                <a:gd name="connsiteX15" fmla="*/ 3079908 w 3280376"/>
                <a:gd name="connsiteY15" fmla="*/ 404574 h 2814399"/>
                <a:gd name="connsiteX16" fmla="*/ 3194208 w 3280376"/>
                <a:gd name="connsiteY16" fmla="*/ 14049 h 2814399"/>
                <a:gd name="connsiteX17" fmla="*/ 3050580 w 3280376"/>
                <a:gd name="connsiteY17" fmla="*/ 83176 h 2814399"/>
                <a:gd name="connsiteX18" fmla="*/ 3048032 w 3280376"/>
                <a:gd name="connsiteY18" fmla="*/ 2544398 h 2814399"/>
                <a:gd name="connsiteX19" fmla="*/ 8897 w 3280376"/>
                <a:gd name="connsiteY19" fmla="*/ 2552321 h 2814399"/>
                <a:gd name="connsiteX20" fmla="*/ 4936 w 3280376"/>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16488 h 2737579"/>
                <a:gd name="connsiteX1" fmla="*/ 350822 w 3275440"/>
                <a:gd name="connsiteY1" fmla="*/ 2632804 h 2737579"/>
                <a:gd name="connsiteX2" fmla="*/ 646097 w 3275440"/>
                <a:gd name="connsiteY2" fmla="*/ 2547079 h 2737579"/>
                <a:gd name="connsiteX3" fmla="*/ 1360472 w 3275440"/>
                <a:gd name="connsiteY3" fmla="*/ 2623279 h 2737579"/>
                <a:gd name="connsiteX4" fmla="*/ 1941497 w 3275440"/>
                <a:gd name="connsiteY4" fmla="*/ 2737579 h 2737579"/>
                <a:gd name="connsiteX5" fmla="*/ 2103422 w 3275440"/>
                <a:gd name="connsiteY5" fmla="*/ 2623279 h 2737579"/>
                <a:gd name="connsiteX6" fmla="*/ 2455847 w 3275440"/>
                <a:gd name="connsiteY6" fmla="*/ 2566129 h 2737579"/>
                <a:gd name="connsiteX7" fmla="*/ 2836847 w 3275440"/>
                <a:gd name="connsiteY7" fmla="*/ 2689954 h 2737579"/>
                <a:gd name="connsiteX8" fmla="*/ 3103547 w 3275440"/>
                <a:gd name="connsiteY8" fmla="*/ 2642329 h 2737579"/>
                <a:gd name="connsiteX9" fmla="*/ 3189272 w 3275440"/>
                <a:gd name="connsiteY9" fmla="*/ 2280379 h 2737579"/>
                <a:gd name="connsiteX10" fmla="*/ 3274997 w 3275440"/>
                <a:gd name="connsiteY10" fmla="*/ 1880329 h 2737579"/>
                <a:gd name="connsiteX11" fmla="*/ 3151172 w 3275440"/>
                <a:gd name="connsiteY11" fmla="*/ 1604104 h 2737579"/>
                <a:gd name="connsiteX12" fmla="*/ 3227372 w 3275440"/>
                <a:gd name="connsiteY12" fmla="*/ 1289779 h 2737579"/>
                <a:gd name="connsiteX13" fmla="*/ 3160697 w 3275440"/>
                <a:gd name="connsiteY13" fmla="*/ 842104 h 2737579"/>
                <a:gd name="connsiteX14" fmla="*/ 3227372 w 3275440"/>
                <a:gd name="connsiteY14" fmla="*/ 661129 h 2737579"/>
                <a:gd name="connsiteX15" fmla="*/ 3074972 w 3275440"/>
                <a:gd name="connsiteY15" fmla="*/ 327754 h 2737579"/>
                <a:gd name="connsiteX16" fmla="*/ 3189272 w 3275440"/>
                <a:gd name="connsiteY16" fmla="*/ 39835 h 2737579"/>
                <a:gd name="connsiteX17" fmla="*/ 3045644 w 3275440"/>
                <a:gd name="connsiteY17" fmla="*/ 6356 h 2737579"/>
                <a:gd name="connsiteX18" fmla="*/ 3043096 w 3275440"/>
                <a:gd name="connsiteY18" fmla="*/ 2467578 h 2737579"/>
                <a:gd name="connsiteX19" fmla="*/ 3961 w 3275440"/>
                <a:gd name="connsiteY19" fmla="*/ 2475501 h 2737579"/>
                <a:gd name="connsiteX20" fmla="*/ 0 w 3275440"/>
                <a:gd name="connsiteY20" fmla="*/ 2616488 h 2737579"/>
                <a:gd name="connsiteX0" fmla="*/ 0 w 3275440"/>
                <a:gd name="connsiteY0" fmla="*/ 2611332 h 2732423"/>
                <a:gd name="connsiteX1" fmla="*/ 350822 w 3275440"/>
                <a:gd name="connsiteY1" fmla="*/ 2627648 h 2732423"/>
                <a:gd name="connsiteX2" fmla="*/ 646097 w 3275440"/>
                <a:gd name="connsiteY2" fmla="*/ 2541923 h 2732423"/>
                <a:gd name="connsiteX3" fmla="*/ 1360472 w 3275440"/>
                <a:gd name="connsiteY3" fmla="*/ 2618123 h 2732423"/>
                <a:gd name="connsiteX4" fmla="*/ 1941497 w 3275440"/>
                <a:gd name="connsiteY4" fmla="*/ 2732423 h 2732423"/>
                <a:gd name="connsiteX5" fmla="*/ 2103422 w 3275440"/>
                <a:gd name="connsiteY5" fmla="*/ 2618123 h 2732423"/>
                <a:gd name="connsiteX6" fmla="*/ 2455847 w 3275440"/>
                <a:gd name="connsiteY6" fmla="*/ 2560973 h 2732423"/>
                <a:gd name="connsiteX7" fmla="*/ 2836847 w 3275440"/>
                <a:gd name="connsiteY7" fmla="*/ 2684798 h 2732423"/>
                <a:gd name="connsiteX8" fmla="*/ 3103547 w 3275440"/>
                <a:gd name="connsiteY8" fmla="*/ 2637173 h 2732423"/>
                <a:gd name="connsiteX9" fmla="*/ 3189272 w 3275440"/>
                <a:gd name="connsiteY9" fmla="*/ 2275223 h 2732423"/>
                <a:gd name="connsiteX10" fmla="*/ 3274997 w 3275440"/>
                <a:gd name="connsiteY10" fmla="*/ 1875173 h 2732423"/>
                <a:gd name="connsiteX11" fmla="*/ 3151172 w 3275440"/>
                <a:gd name="connsiteY11" fmla="*/ 1598948 h 2732423"/>
                <a:gd name="connsiteX12" fmla="*/ 3227372 w 3275440"/>
                <a:gd name="connsiteY12" fmla="*/ 1284623 h 2732423"/>
                <a:gd name="connsiteX13" fmla="*/ 3160697 w 3275440"/>
                <a:gd name="connsiteY13" fmla="*/ 836948 h 2732423"/>
                <a:gd name="connsiteX14" fmla="*/ 3227372 w 3275440"/>
                <a:gd name="connsiteY14" fmla="*/ 655973 h 2732423"/>
                <a:gd name="connsiteX15" fmla="*/ 3074972 w 3275440"/>
                <a:gd name="connsiteY15" fmla="*/ 322598 h 2732423"/>
                <a:gd name="connsiteX16" fmla="*/ 3189272 w 3275440"/>
                <a:gd name="connsiteY16" fmla="*/ 34679 h 2732423"/>
                <a:gd name="connsiteX17" fmla="*/ 3045644 w 3275440"/>
                <a:gd name="connsiteY17" fmla="*/ 1200 h 2732423"/>
                <a:gd name="connsiteX18" fmla="*/ 3043096 w 3275440"/>
                <a:gd name="connsiteY18" fmla="*/ 2462422 h 2732423"/>
                <a:gd name="connsiteX19" fmla="*/ 3961 w 3275440"/>
                <a:gd name="connsiteY19" fmla="*/ 2470345 h 2732423"/>
                <a:gd name="connsiteX20" fmla="*/ 0 w 3275440"/>
                <a:gd name="connsiteY20" fmla="*/ 2611332 h 2732423"/>
                <a:gd name="connsiteX0" fmla="*/ 0 w 3275440"/>
                <a:gd name="connsiteY0" fmla="*/ 2622632 h 2743723"/>
                <a:gd name="connsiteX1" fmla="*/ 350822 w 3275440"/>
                <a:gd name="connsiteY1" fmla="*/ 2638948 h 2743723"/>
                <a:gd name="connsiteX2" fmla="*/ 646097 w 3275440"/>
                <a:gd name="connsiteY2" fmla="*/ 2553223 h 2743723"/>
                <a:gd name="connsiteX3" fmla="*/ 1360472 w 3275440"/>
                <a:gd name="connsiteY3" fmla="*/ 2629423 h 2743723"/>
                <a:gd name="connsiteX4" fmla="*/ 1941497 w 3275440"/>
                <a:gd name="connsiteY4" fmla="*/ 2743723 h 2743723"/>
                <a:gd name="connsiteX5" fmla="*/ 2103422 w 3275440"/>
                <a:gd name="connsiteY5" fmla="*/ 2629423 h 2743723"/>
                <a:gd name="connsiteX6" fmla="*/ 2455847 w 3275440"/>
                <a:gd name="connsiteY6" fmla="*/ 2572273 h 2743723"/>
                <a:gd name="connsiteX7" fmla="*/ 2836847 w 3275440"/>
                <a:gd name="connsiteY7" fmla="*/ 2696098 h 2743723"/>
                <a:gd name="connsiteX8" fmla="*/ 3103547 w 3275440"/>
                <a:gd name="connsiteY8" fmla="*/ 2648473 h 2743723"/>
                <a:gd name="connsiteX9" fmla="*/ 3189272 w 3275440"/>
                <a:gd name="connsiteY9" fmla="*/ 2286523 h 2743723"/>
                <a:gd name="connsiteX10" fmla="*/ 3274997 w 3275440"/>
                <a:gd name="connsiteY10" fmla="*/ 1886473 h 2743723"/>
                <a:gd name="connsiteX11" fmla="*/ 3151172 w 3275440"/>
                <a:gd name="connsiteY11" fmla="*/ 1610248 h 2743723"/>
                <a:gd name="connsiteX12" fmla="*/ 3227372 w 3275440"/>
                <a:gd name="connsiteY12" fmla="*/ 1295923 h 2743723"/>
                <a:gd name="connsiteX13" fmla="*/ 3160697 w 3275440"/>
                <a:gd name="connsiteY13" fmla="*/ 848248 h 2743723"/>
                <a:gd name="connsiteX14" fmla="*/ 3227372 w 3275440"/>
                <a:gd name="connsiteY14" fmla="*/ 667273 h 2743723"/>
                <a:gd name="connsiteX15" fmla="*/ 3074972 w 3275440"/>
                <a:gd name="connsiteY15" fmla="*/ 333898 h 2743723"/>
                <a:gd name="connsiteX16" fmla="*/ 3189272 w 3275440"/>
                <a:gd name="connsiteY16" fmla="*/ 9765 h 2743723"/>
                <a:gd name="connsiteX17" fmla="*/ 3045644 w 3275440"/>
                <a:gd name="connsiteY17" fmla="*/ 12500 h 2743723"/>
                <a:gd name="connsiteX18" fmla="*/ 3043096 w 3275440"/>
                <a:gd name="connsiteY18" fmla="*/ 2473722 h 2743723"/>
                <a:gd name="connsiteX19" fmla="*/ 3961 w 3275440"/>
                <a:gd name="connsiteY19" fmla="*/ 2481645 h 2743723"/>
                <a:gd name="connsiteX20" fmla="*/ 0 w 3275440"/>
                <a:gd name="connsiteY20" fmla="*/ 2622632 h 2743723"/>
                <a:gd name="connsiteX0" fmla="*/ 0 w 3275440"/>
                <a:gd name="connsiteY0" fmla="*/ 2612867 h 2733958"/>
                <a:gd name="connsiteX1" fmla="*/ 350822 w 3275440"/>
                <a:gd name="connsiteY1" fmla="*/ 2629183 h 2733958"/>
                <a:gd name="connsiteX2" fmla="*/ 646097 w 3275440"/>
                <a:gd name="connsiteY2" fmla="*/ 2543458 h 2733958"/>
                <a:gd name="connsiteX3" fmla="*/ 1360472 w 3275440"/>
                <a:gd name="connsiteY3" fmla="*/ 2619658 h 2733958"/>
                <a:gd name="connsiteX4" fmla="*/ 1941497 w 3275440"/>
                <a:gd name="connsiteY4" fmla="*/ 2733958 h 2733958"/>
                <a:gd name="connsiteX5" fmla="*/ 2103422 w 3275440"/>
                <a:gd name="connsiteY5" fmla="*/ 2619658 h 2733958"/>
                <a:gd name="connsiteX6" fmla="*/ 2455847 w 3275440"/>
                <a:gd name="connsiteY6" fmla="*/ 2562508 h 2733958"/>
                <a:gd name="connsiteX7" fmla="*/ 2836847 w 3275440"/>
                <a:gd name="connsiteY7" fmla="*/ 2686333 h 2733958"/>
                <a:gd name="connsiteX8" fmla="*/ 3103547 w 3275440"/>
                <a:gd name="connsiteY8" fmla="*/ 2638708 h 2733958"/>
                <a:gd name="connsiteX9" fmla="*/ 3189272 w 3275440"/>
                <a:gd name="connsiteY9" fmla="*/ 2276758 h 2733958"/>
                <a:gd name="connsiteX10" fmla="*/ 3274997 w 3275440"/>
                <a:gd name="connsiteY10" fmla="*/ 1876708 h 2733958"/>
                <a:gd name="connsiteX11" fmla="*/ 3151172 w 3275440"/>
                <a:gd name="connsiteY11" fmla="*/ 1600483 h 2733958"/>
                <a:gd name="connsiteX12" fmla="*/ 3227372 w 3275440"/>
                <a:gd name="connsiteY12" fmla="*/ 1286158 h 2733958"/>
                <a:gd name="connsiteX13" fmla="*/ 3160697 w 3275440"/>
                <a:gd name="connsiteY13" fmla="*/ 838483 h 2733958"/>
                <a:gd name="connsiteX14" fmla="*/ 3227372 w 3275440"/>
                <a:gd name="connsiteY14" fmla="*/ 657508 h 2733958"/>
                <a:gd name="connsiteX15" fmla="*/ 3074972 w 3275440"/>
                <a:gd name="connsiteY15" fmla="*/ 324133 h 2733958"/>
                <a:gd name="connsiteX16" fmla="*/ 3189272 w 3275440"/>
                <a:gd name="connsiteY16" fmla="*/ 0 h 2733958"/>
                <a:gd name="connsiteX17" fmla="*/ 3045644 w 3275440"/>
                <a:gd name="connsiteY17" fmla="*/ 2735 h 2733958"/>
                <a:gd name="connsiteX18" fmla="*/ 3043096 w 3275440"/>
                <a:gd name="connsiteY18" fmla="*/ 2463957 h 2733958"/>
                <a:gd name="connsiteX19" fmla="*/ 3961 w 3275440"/>
                <a:gd name="connsiteY19" fmla="*/ 2471880 h 2733958"/>
                <a:gd name="connsiteX20" fmla="*/ 0 w 3275440"/>
                <a:gd name="connsiteY20" fmla="*/ 2612867 h 2733958"/>
                <a:gd name="connsiteX0" fmla="*/ 0 w 3275440"/>
                <a:gd name="connsiteY0" fmla="*/ 2611260 h 2732351"/>
                <a:gd name="connsiteX1" fmla="*/ 350822 w 3275440"/>
                <a:gd name="connsiteY1" fmla="*/ 2627576 h 2732351"/>
                <a:gd name="connsiteX2" fmla="*/ 646097 w 3275440"/>
                <a:gd name="connsiteY2" fmla="*/ 2541851 h 2732351"/>
                <a:gd name="connsiteX3" fmla="*/ 1360472 w 3275440"/>
                <a:gd name="connsiteY3" fmla="*/ 2618051 h 2732351"/>
                <a:gd name="connsiteX4" fmla="*/ 1941497 w 3275440"/>
                <a:gd name="connsiteY4" fmla="*/ 2732351 h 2732351"/>
                <a:gd name="connsiteX5" fmla="*/ 2103422 w 3275440"/>
                <a:gd name="connsiteY5" fmla="*/ 2618051 h 2732351"/>
                <a:gd name="connsiteX6" fmla="*/ 2455847 w 3275440"/>
                <a:gd name="connsiteY6" fmla="*/ 2560901 h 2732351"/>
                <a:gd name="connsiteX7" fmla="*/ 2836847 w 3275440"/>
                <a:gd name="connsiteY7" fmla="*/ 2684726 h 2732351"/>
                <a:gd name="connsiteX8" fmla="*/ 3103547 w 3275440"/>
                <a:gd name="connsiteY8" fmla="*/ 2637101 h 2732351"/>
                <a:gd name="connsiteX9" fmla="*/ 3189272 w 3275440"/>
                <a:gd name="connsiteY9" fmla="*/ 2275151 h 2732351"/>
                <a:gd name="connsiteX10" fmla="*/ 3274997 w 3275440"/>
                <a:gd name="connsiteY10" fmla="*/ 1875101 h 2732351"/>
                <a:gd name="connsiteX11" fmla="*/ 3151172 w 3275440"/>
                <a:gd name="connsiteY11" fmla="*/ 1598876 h 2732351"/>
                <a:gd name="connsiteX12" fmla="*/ 3227372 w 3275440"/>
                <a:gd name="connsiteY12" fmla="*/ 1284551 h 2732351"/>
                <a:gd name="connsiteX13" fmla="*/ 3160697 w 3275440"/>
                <a:gd name="connsiteY13" fmla="*/ 836876 h 2732351"/>
                <a:gd name="connsiteX14" fmla="*/ 3227372 w 3275440"/>
                <a:gd name="connsiteY14" fmla="*/ 655901 h 2732351"/>
                <a:gd name="connsiteX15" fmla="*/ 3074972 w 3275440"/>
                <a:gd name="connsiteY15" fmla="*/ 322526 h 2732351"/>
                <a:gd name="connsiteX16" fmla="*/ 3186254 w 3275440"/>
                <a:gd name="connsiteY16" fmla="*/ 7447 h 2732351"/>
                <a:gd name="connsiteX17" fmla="*/ 3045644 w 3275440"/>
                <a:gd name="connsiteY17" fmla="*/ 1128 h 2732351"/>
                <a:gd name="connsiteX18" fmla="*/ 3043096 w 3275440"/>
                <a:gd name="connsiteY18" fmla="*/ 2462350 h 2732351"/>
                <a:gd name="connsiteX19" fmla="*/ 3961 w 3275440"/>
                <a:gd name="connsiteY19" fmla="*/ 2470273 h 2732351"/>
                <a:gd name="connsiteX20" fmla="*/ 0 w 3275440"/>
                <a:gd name="connsiteY20" fmla="*/ 2611260 h 2732351"/>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86254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95307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2126 h 2733217"/>
                <a:gd name="connsiteX1" fmla="*/ 350822 w 3275440"/>
                <a:gd name="connsiteY1" fmla="*/ 2628442 h 2733217"/>
                <a:gd name="connsiteX2" fmla="*/ 646097 w 3275440"/>
                <a:gd name="connsiteY2" fmla="*/ 2542717 h 2733217"/>
                <a:gd name="connsiteX3" fmla="*/ 1360472 w 3275440"/>
                <a:gd name="connsiteY3" fmla="*/ 2618917 h 2733217"/>
                <a:gd name="connsiteX4" fmla="*/ 1941497 w 3275440"/>
                <a:gd name="connsiteY4" fmla="*/ 2733217 h 2733217"/>
                <a:gd name="connsiteX5" fmla="*/ 2103422 w 3275440"/>
                <a:gd name="connsiteY5" fmla="*/ 2618917 h 2733217"/>
                <a:gd name="connsiteX6" fmla="*/ 2455847 w 3275440"/>
                <a:gd name="connsiteY6" fmla="*/ 2561767 h 2733217"/>
                <a:gd name="connsiteX7" fmla="*/ 2836847 w 3275440"/>
                <a:gd name="connsiteY7" fmla="*/ 2685592 h 2733217"/>
                <a:gd name="connsiteX8" fmla="*/ 3103547 w 3275440"/>
                <a:gd name="connsiteY8" fmla="*/ 2637967 h 2733217"/>
                <a:gd name="connsiteX9" fmla="*/ 3189272 w 3275440"/>
                <a:gd name="connsiteY9" fmla="*/ 2276017 h 2733217"/>
                <a:gd name="connsiteX10" fmla="*/ 3274997 w 3275440"/>
                <a:gd name="connsiteY10" fmla="*/ 1875967 h 2733217"/>
                <a:gd name="connsiteX11" fmla="*/ 3151172 w 3275440"/>
                <a:gd name="connsiteY11" fmla="*/ 1599742 h 2733217"/>
                <a:gd name="connsiteX12" fmla="*/ 3227372 w 3275440"/>
                <a:gd name="connsiteY12" fmla="*/ 1285417 h 2733217"/>
                <a:gd name="connsiteX13" fmla="*/ 3160697 w 3275440"/>
                <a:gd name="connsiteY13" fmla="*/ 837742 h 2733217"/>
                <a:gd name="connsiteX14" fmla="*/ 3227372 w 3275440"/>
                <a:gd name="connsiteY14" fmla="*/ 656767 h 2733217"/>
                <a:gd name="connsiteX15" fmla="*/ 3074972 w 3275440"/>
                <a:gd name="connsiteY15" fmla="*/ 323392 h 2733217"/>
                <a:gd name="connsiteX16" fmla="*/ 3195307 w 3275440"/>
                <a:gd name="connsiteY16" fmla="*/ 8313 h 2733217"/>
                <a:gd name="connsiteX17" fmla="*/ 3045644 w 3275440"/>
                <a:gd name="connsiteY17" fmla="*/ 1994 h 2733217"/>
                <a:gd name="connsiteX18" fmla="*/ 3043096 w 3275440"/>
                <a:gd name="connsiteY18" fmla="*/ 2463216 h 2733217"/>
                <a:gd name="connsiteX19" fmla="*/ 3961 w 3275440"/>
                <a:gd name="connsiteY19" fmla="*/ 2471139 h 2733217"/>
                <a:gd name="connsiteX20" fmla="*/ 0 w 3275440"/>
                <a:gd name="connsiteY20" fmla="*/ 2612126 h 2733217"/>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815430 w 3275440"/>
                <a:gd name="connsiteY2" fmla="*/ 2579182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696721"/>
                <a:gd name="connsiteX1" fmla="*/ 350822 w 3275440"/>
                <a:gd name="connsiteY1" fmla="*/ 2676196 h 2696721"/>
                <a:gd name="connsiteX2" fmla="*/ 815430 w 3275440"/>
                <a:gd name="connsiteY2" fmla="*/ 2579182 h 2696721"/>
                <a:gd name="connsiteX3" fmla="*/ 1360472 w 3275440"/>
                <a:gd name="connsiteY3" fmla="*/ 2621515 h 2696721"/>
                <a:gd name="connsiteX4" fmla="*/ 1817319 w 3275440"/>
                <a:gd name="connsiteY4" fmla="*/ 2668081 h 2696721"/>
                <a:gd name="connsiteX5" fmla="*/ 2103422 w 3275440"/>
                <a:gd name="connsiteY5" fmla="*/ 2621515 h 2696721"/>
                <a:gd name="connsiteX6" fmla="*/ 2455847 w 3275440"/>
                <a:gd name="connsiteY6" fmla="*/ 2564365 h 2696721"/>
                <a:gd name="connsiteX7" fmla="*/ 2836847 w 3275440"/>
                <a:gd name="connsiteY7" fmla="*/ 2688190 h 2696721"/>
                <a:gd name="connsiteX8" fmla="*/ 3103547 w 3275440"/>
                <a:gd name="connsiteY8" fmla="*/ 2640565 h 2696721"/>
                <a:gd name="connsiteX9" fmla="*/ 3189272 w 3275440"/>
                <a:gd name="connsiteY9" fmla="*/ 2278615 h 2696721"/>
                <a:gd name="connsiteX10" fmla="*/ 3274997 w 3275440"/>
                <a:gd name="connsiteY10" fmla="*/ 1878565 h 2696721"/>
                <a:gd name="connsiteX11" fmla="*/ 3151172 w 3275440"/>
                <a:gd name="connsiteY11" fmla="*/ 1602340 h 2696721"/>
                <a:gd name="connsiteX12" fmla="*/ 3227372 w 3275440"/>
                <a:gd name="connsiteY12" fmla="*/ 1288015 h 2696721"/>
                <a:gd name="connsiteX13" fmla="*/ 3160697 w 3275440"/>
                <a:gd name="connsiteY13" fmla="*/ 840340 h 2696721"/>
                <a:gd name="connsiteX14" fmla="*/ 3227372 w 3275440"/>
                <a:gd name="connsiteY14" fmla="*/ 659365 h 2696721"/>
                <a:gd name="connsiteX15" fmla="*/ 3150417 w 3275440"/>
                <a:gd name="connsiteY15" fmla="*/ 319954 h 2696721"/>
                <a:gd name="connsiteX16" fmla="*/ 3222467 w 3275440"/>
                <a:gd name="connsiteY16" fmla="*/ 1857 h 2696721"/>
                <a:gd name="connsiteX17" fmla="*/ 3045644 w 3275440"/>
                <a:gd name="connsiteY17" fmla="*/ 4592 h 2696721"/>
                <a:gd name="connsiteX18" fmla="*/ 3043096 w 3275440"/>
                <a:gd name="connsiteY18" fmla="*/ 2465814 h 2696721"/>
                <a:gd name="connsiteX19" fmla="*/ 3961 w 3275440"/>
                <a:gd name="connsiteY19" fmla="*/ 2473737 h 2696721"/>
                <a:gd name="connsiteX20" fmla="*/ 0 w 3275440"/>
                <a:gd name="connsiteY20" fmla="*/ 2614724 h 2696721"/>
                <a:gd name="connsiteX0" fmla="*/ 0 w 3275361"/>
                <a:gd name="connsiteY0" fmla="*/ 2614724 h 2688191"/>
                <a:gd name="connsiteX1" fmla="*/ 350822 w 3275361"/>
                <a:gd name="connsiteY1" fmla="*/ 2676196 h 2688191"/>
                <a:gd name="connsiteX2" fmla="*/ 815430 w 3275361"/>
                <a:gd name="connsiteY2" fmla="*/ 2579182 h 2688191"/>
                <a:gd name="connsiteX3" fmla="*/ 1360472 w 3275361"/>
                <a:gd name="connsiteY3" fmla="*/ 2621515 h 2688191"/>
                <a:gd name="connsiteX4" fmla="*/ 1817319 w 3275361"/>
                <a:gd name="connsiteY4" fmla="*/ 2668081 h 2688191"/>
                <a:gd name="connsiteX5" fmla="*/ 2103422 w 3275361"/>
                <a:gd name="connsiteY5" fmla="*/ 2621515 h 2688191"/>
                <a:gd name="connsiteX6" fmla="*/ 2455847 w 3275361"/>
                <a:gd name="connsiteY6" fmla="*/ 2564365 h 2688191"/>
                <a:gd name="connsiteX7" fmla="*/ 2836847 w 3275361"/>
                <a:gd name="connsiteY7" fmla="*/ 2688190 h 2688191"/>
                <a:gd name="connsiteX8" fmla="*/ 3193858 w 3275361"/>
                <a:gd name="connsiteY8" fmla="*/ 2561542 h 2688191"/>
                <a:gd name="connsiteX9" fmla="*/ 3189272 w 3275361"/>
                <a:gd name="connsiteY9" fmla="*/ 2278615 h 2688191"/>
                <a:gd name="connsiteX10" fmla="*/ 3274997 w 3275361"/>
                <a:gd name="connsiteY10" fmla="*/ 1878565 h 2688191"/>
                <a:gd name="connsiteX11" fmla="*/ 3151172 w 3275361"/>
                <a:gd name="connsiteY11" fmla="*/ 1602340 h 2688191"/>
                <a:gd name="connsiteX12" fmla="*/ 3227372 w 3275361"/>
                <a:gd name="connsiteY12" fmla="*/ 1288015 h 2688191"/>
                <a:gd name="connsiteX13" fmla="*/ 3160697 w 3275361"/>
                <a:gd name="connsiteY13" fmla="*/ 840340 h 2688191"/>
                <a:gd name="connsiteX14" fmla="*/ 3227372 w 3275361"/>
                <a:gd name="connsiteY14" fmla="*/ 659365 h 2688191"/>
                <a:gd name="connsiteX15" fmla="*/ 3150417 w 3275361"/>
                <a:gd name="connsiteY15" fmla="*/ 319954 h 2688191"/>
                <a:gd name="connsiteX16" fmla="*/ 3222467 w 3275361"/>
                <a:gd name="connsiteY16" fmla="*/ 1857 h 2688191"/>
                <a:gd name="connsiteX17" fmla="*/ 3045644 w 3275361"/>
                <a:gd name="connsiteY17" fmla="*/ 4592 h 2688191"/>
                <a:gd name="connsiteX18" fmla="*/ 3043096 w 3275361"/>
                <a:gd name="connsiteY18" fmla="*/ 2465814 h 2688191"/>
                <a:gd name="connsiteX19" fmla="*/ 3961 w 3275361"/>
                <a:gd name="connsiteY19" fmla="*/ 2473737 h 2688191"/>
                <a:gd name="connsiteX20" fmla="*/ 0 w 3275361"/>
                <a:gd name="connsiteY20" fmla="*/ 2614724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5361" h="2688191">
                  <a:moveTo>
                    <a:pt x="0" y="2614724"/>
                  </a:moveTo>
                  <a:cubicBezTo>
                    <a:pt x="57810" y="2640941"/>
                    <a:pt x="214917" y="2682120"/>
                    <a:pt x="350822" y="2676196"/>
                  </a:cubicBezTo>
                  <a:cubicBezTo>
                    <a:pt x="486727" y="2670272"/>
                    <a:pt x="647155" y="2588296"/>
                    <a:pt x="815430" y="2579182"/>
                  </a:cubicBezTo>
                  <a:cubicBezTo>
                    <a:pt x="983705" y="2570069"/>
                    <a:pt x="1193491" y="2606699"/>
                    <a:pt x="1360472" y="2621515"/>
                  </a:cubicBezTo>
                  <a:cubicBezTo>
                    <a:pt x="1527453" y="2636331"/>
                    <a:pt x="1693494" y="2668081"/>
                    <a:pt x="1817319" y="2668081"/>
                  </a:cubicBezTo>
                  <a:cubicBezTo>
                    <a:pt x="1941144" y="2668081"/>
                    <a:pt x="1997001" y="2638801"/>
                    <a:pt x="2103422" y="2621515"/>
                  </a:cubicBezTo>
                  <a:cubicBezTo>
                    <a:pt x="2209843" y="2604229"/>
                    <a:pt x="2333610" y="2553253"/>
                    <a:pt x="2455847" y="2564365"/>
                  </a:cubicBezTo>
                  <a:cubicBezTo>
                    <a:pt x="2578085" y="2575478"/>
                    <a:pt x="2713845" y="2688660"/>
                    <a:pt x="2836847" y="2688190"/>
                  </a:cubicBezTo>
                  <a:cubicBezTo>
                    <a:pt x="2959849" y="2687720"/>
                    <a:pt x="3135121" y="2629805"/>
                    <a:pt x="3193858" y="2561542"/>
                  </a:cubicBezTo>
                  <a:cubicBezTo>
                    <a:pt x="3252596" y="2493280"/>
                    <a:pt x="3175749" y="2392444"/>
                    <a:pt x="3189272" y="2278615"/>
                  </a:cubicBezTo>
                  <a:cubicBezTo>
                    <a:pt x="3202795" y="2164786"/>
                    <a:pt x="3281347" y="1991277"/>
                    <a:pt x="3274997" y="1878565"/>
                  </a:cubicBezTo>
                  <a:cubicBezTo>
                    <a:pt x="3268647" y="1765853"/>
                    <a:pt x="3159110" y="1700765"/>
                    <a:pt x="3151172" y="1602340"/>
                  </a:cubicBezTo>
                  <a:cubicBezTo>
                    <a:pt x="3143235" y="1503915"/>
                    <a:pt x="3225785" y="1415015"/>
                    <a:pt x="3227372" y="1288015"/>
                  </a:cubicBezTo>
                  <a:cubicBezTo>
                    <a:pt x="3228959" y="1161015"/>
                    <a:pt x="3160697" y="945115"/>
                    <a:pt x="3160697" y="840340"/>
                  </a:cubicBezTo>
                  <a:cubicBezTo>
                    <a:pt x="3160697" y="735565"/>
                    <a:pt x="3229085" y="746096"/>
                    <a:pt x="3227372" y="659365"/>
                  </a:cubicBezTo>
                  <a:cubicBezTo>
                    <a:pt x="3225659" y="572634"/>
                    <a:pt x="3151235" y="429539"/>
                    <a:pt x="3150417" y="319954"/>
                  </a:cubicBezTo>
                  <a:cubicBezTo>
                    <a:pt x="3149600" y="210369"/>
                    <a:pt x="3227355" y="55423"/>
                    <a:pt x="3222467" y="1857"/>
                  </a:cubicBezTo>
                  <a:cubicBezTo>
                    <a:pt x="3102902" y="-407"/>
                    <a:pt x="3208324" y="-1680"/>
                    <a:pt x="3045644" y="4592"/>
                  </a:cubicBezTo>
                  <a:cubicBezTo>
                    <a:pt x="3054980" y="1127458"/>
                    <a:pt x="3042043" y="1844048"/>
                    <a:pt x="3043096" y="2465814"/>
                  </a:cubicBezTo>
                  <a:lnTo>
                    <a:pt x="3961" y="2473737"/>
                  </a:lnTo>
                  <a:cubicBezTo>
                    <a:pt x="409" y="2521849"/>
                    <a:pt x="6507" y="2471803"/>
                    <a:pt x="0" y="26147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cxnSp>
          <p:nvCxnSpPr>
            <p:cNvPr id="90" name="Přímá spojnice 89"/>
            <p:cNvCxnSpPr>
              <a:stCxn id="89" idx="19"/>
              <a:endCxn id="89" idx="18"/>
            </p:cNvCxnSpPr>
            <p:nvPr/>
          </p:nvCxnSpPr>
          <p:spPr>
            <a:xfrm flipV="1">
              <a:off x="5663414" y="4463925"/>
              <a:ext cx="3039135" cy="792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a:stCxn id="89" idx="18"/>
            </p:cNvCxnSpPr>
            <p:nvPr/>
          </p:nvCxnSpPr>
          <p:spPr>
            <a:xfrm flipV="1">
              <a:off x="8702549" y="1998111"/>
              <a:ext cx="0" cy="246581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Skupina 93"/>
          <p:cNvGrpSpPr/>
          <p:nvPr/>
        </p:nvGrpSpPr>
        <p:grpSpPr>
          <a:xfrm>
            <a:off x="4627543" y="1822133"/>
            <a:ext cx="694115" cy="702921"/>
            <a:chOff x="3228975" y="1876926"/>
            <a:chExt cx="555273" cy="562318"/>
          </a:xfrm>
        </p:grpSpPr>
        <p:sp>
          <p:nvSpPr>
            <p:cNvPr id="95" name="Ovál 94"/>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6" name="Přímá spojnice 95"/>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Přímá spojnice 96"/>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Přímá spojnice 98"/>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Přímá spojnice 102"/>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Přímá spojnice 106"/>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Přímá spojnice 107"/>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Přímá spojnice 108"/>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Ovál 112"/>
          <p:cNvSpPr/>
          <p:nvPr/>
        </p:nvSpPr>
        <p:spPr>
          <a:xfrm>
            <a:off x="5694934" y="2976264"/>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Ovál 113"/>
          <p:cNvSpPr/>
          <p:nvPr/>
        </p:nvSpPr>
        <p:spPr>
          <a:xfrm>
            <a:off x="4247025" y="2404266"/>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5" name="Ovál 114"/>
          <p:cNvSpPr/>
          <p:nvPr/>
        </p:nvSpPr>
        <p:spPr>
          <a:xfrm>
            <a:off x="4849546" y="3683629"/>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6" name="Ovál 115"/>
          <p:cNvSpPr/>
          <p:nvPr/>
        </p:nvSpPr>
        <p:spPr>
          <a:xfrm>
            <a:off x="3859500" y="419457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7" name="Ovál 116"/>
          <p:cNvSpPr/>
          <p:nvPr/>
        </p:nvSpPr>
        <p:spPr>
          <a:xfrm>
            <a:off x="5521079" y="454228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8" name="Přímá spojnice 117"/>
          <p:cNvCxnSpPr/>
          <p:nvPr/>
        </p:nvCxnSpPr>
        <p:spPr>
          <a:xfrm>
            <a:off x="5136290" y="2663088"/>
            <a:ext cx="608568" cy="375498"/>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19" name="Přímá spojnice 118"/>
          <p:cNvCxnSpPr/>
          <p:nvPr/>
        </p:nvCxnSpPr>
        <p:spPr>
          <a:xfrm flipV="1">
            <a:off x="5570058" y="3038586"/>
            <a:ext cx="174801" cy="157321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0" name="Přímá spojnice 119"/>
          <p:cNvCxnSpPr/>
          <p:nvPr/>
        </p:nvCxnSpPr>
        <p:spPr>
          <a:xfrm flipH="1" flipV="1">
            <a:off x="3899731" y="4255725"/>
            <a:ext cx="1670327" cy="35607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flipV="1">
            <a:off x="3899731" y="3744268"/>
            <a:ext cx="997017" cy="5114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2" name="Přímá spojnice 121"/>
          <p:cNvCxnSpPr/>
          <p:nvPr/>
        </p:nvCxnSpPr>
        <p:spPr>
          <a:xfrm flipH="1" flipV="1">
            <a:off x="4294653" y="2455915"/>
            <a:ext cx="602095" cy="1288352"/>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3" name="Přímá spojnice 122"/>
          <p:cNvCxnSpPr/>
          <p:nvPr/>
        </p:nvCxnSpPr>
        <p:spPr>
          <a:xfrm flipH="1">
            <a:off x="3038672" y="2455917"/>
            <a:ext cx="1255981" cy="227901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cxnSp>
        <p:nvCxnSpPr>
          <p:cNvPr id="124" name="Přímá spojnice 123"/>
          <p:cNvCxnSpPr>
            <a:stCxn id="125" idx="1"/>
          </p:cNvCxnSpPr>
          <p:nvPr/>
        </p:nvCxnSpPr>
        <p:spPr>
          <a:xfrm>
            <a:off x="2868051" y="2365491"/>
            <a:ext cx="4350139" cy="3228964"/>
          </a:xfrm>
          <a:prstGeom prst="line">
            <a:avLst/>
          </a:prstGeom>
          <a:ln w="12700">
            <a:solidFill>
              <a:srgbClr val="C00000"/>
            </a:solidFill>
            <a:prstDash val="sysDot"/>
            <a:tailEnd type="triangle" w="med" len="lg"/>
          </a:ln>
        </p:spPr>
        <p:style>
          <a:lnRef idx="1">
            <a:schemeClr val="accent1"/>
          </a:lnRef>
          <a:fillRef idx="0">
            <a:schemeClr val="accent1"/>
          </a:fillRef>
          <a:effectRef idx="0">
            <a:schemeClr val="accent1"/>
          </a:effectRef>
          <a:fontRef idx="minor">
            <a:schemeClr val="tx1"/>
          </a:fontRef>
        </p:style>
      </p:cxnSp>
      <p:pic>
        <p:nvPicPr>
          <p:cNvPr id="12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191573">
            <a:off x="2399910" y="1879483"/>
            <a:ext cx="603446" cy="468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 name="TextovéPole 140"/>
          <p:cNvSpPr txBox="1"/>
          <p:nvPr/>
        </p:nvSpPr>
        <p:spPr>
          <a:xfrm>
            <a:off x="6571678" y="5594455"/>
            <a:ext cx="920445" cy="369332"/>
          </a:xfrm>
          <a:prstGeom prst="rect">
            <a:avLst/>
          </a:prstGeom>
          <a:noFill/>
        </p:spPr>
        <p:txBody>
          <a:bodyPr wrap="none" rtlCol="0">
            <a:spAutoFit/>
          </a:bodyPr>
          <a:lstStyle/>
          <a:p>
            <a:r>
              <a:rPr lang="en-US" dirty="0">
                <a:latin typeface="+mn-lt"/>
              </a:rPr>
              <a:t>surface</a:t>
            </a:r>
            <a:endParaRPr lang="cs-CZ" dirty="0">
              <a:latin typeface="+mn-lt"/>
            </a:endParaRPr>
          </a:p>
        </p:txBody>
      </p:sp>
      <p:sp>
        <p:nvSpPr>
          <p:cNvPr id="151" name="Obdélník 150"/>
          <p:cNvSpPr/>
          <p:nvPr/>
        </p:nvSpPr>
        <p:spPr>
          <a:xfrm rot="1873768">
            <a:off x="5073216" y="2805086"/>
            <a:ext cx="735980" cy="9328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2" name="Obdélník 151"/>
          <p:cNvSpPr/>
          <p:nvPr/>
        </p:nvSpPr>
        <p:spPr>
          <a:xfrm rot="5793538">
            <a:off x="4862144" y="3765197"/>
            <a:ext cx="1591988" cy="101040"/>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3" name="Obdélník 152"/>
          <p:cNvSpPr/>
          <p:nvPr/>
        </p:nvSpPr>
        <p:spPr>
          <a:xfrm rot="708453">
            <a:off x="3888881" y="4395107"/>
            <a:ext cx="1703567" cy="83332"/>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4" name="Obdélník 153"/>
          <p:cNvSpPr/>
          <p:nvPr/>
        </p:nvSpPr>
        <p:spPr>
          <a:xfrm rot="9161739">
            <a:off x="3839670" y="3945642"/>
            <a:ext cx="1121981" cy="95785"/>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5" name="Obdélník 154"/>
          <p:cNvSpPr/>
          <p:nvPr/>
        </p:nvSpPr>
        <p:spPr>
          <a:xfrm rot="3883265">
            <a:off x="3892015" y="3055025"/>
            <a:ext cx="1415319" cy="8375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6" name="Obdélník 155"/>
          <p:cNvSpPr/>
          <p:nvPr/>
        </p:nvSpPr>
        <p:spPr>
          <a:xfrm rot="17920775">
            <a:off x="2709886" y="3352774"/>
            <a:ext cx="2135808" cy="90078"/>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2" name="Přímá spojnice 51"/>
          <p:cNvCxnSpPr/>
          <p:nvPr/>
        </p:nvCxnSpPr>
        <p:spPr>
          <a:xfrm flipV="1">
            <a:off x="4590411" y="1769856"/>
            <a:ext cx="2780178" cy="1872402"/>
          </a:xfrm>
          <a:prstGeom prst="line">
            <a:avLst/>
          </a:prstGeom>
          <a:ln w="12700">
            <a:solidFill>
              <a:srgbClr val="C00000"/>
            </a:solidFill>
            <a:prstDash val="sysDot"/>
            <a:tailEnd type="triangle" w="med" len="lg"/>
          </a:ln>
        </p:spPr>
        <p:style>
          <a:lnRef idx="1">
            <a:schemeClr val="accent1"/>
          </a:lnRef>
          <a:fillRef idx="0">
            <a:schemeClr val="accent1"/>
          </a:fillRef>
          <a:effectRef idx="0">
            <a:schemeClr val="accent1"/>
          </a:effectRef>
          <a:fontRef idx="minor">
            <a:schemeClr val="tx1"/>
          </a:fontRef>
        </p:style>
      </p:cxnSp>
      <p:sp>
        <p:nvSpPr>
          <p:cNvPr id="127" name="Oval 11"/>
          <p:cNvSpPr/>
          <p:nvPr/>
        </p:nvSpPr>
        <p:spPr>
          <a:xfrm>
            <a:off x="4536348" y="3594241"/>
            <a:ext cx="106017" cy="106015"/>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Tree>
    <p:extLst>
      <p:ext uri="{BB962C8B-B14F-4D97-AF65-F5344CB8AC3E}">
        <p14:creationId xmlns:p14="http://schemas.microsoft.com/office/powerpoint/2010/main" val="392996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en-US" dirty="0"/>
              <a:t>RESULTS</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314794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64235" y="121236"/>
            <a:ext cx="6615533" cy="66155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p:txBody>
          <a:bodyPr/>
          <a:lstStyle/>
          <a:p>
            <a:pPr algn="ctr"/>
            <a:r>
              <a:rPr lang="en-US" dirty="0">
                <a:effectLst>
                  <a:outerShdw blurRad="38100" dist="38100" dir="2700000" algn="tl">
                    <a:srgbClr val="000000">
                      <a:alpha val="43137"/>
                    </a:srgbClr>
                  </a:outerShdw>
                </a:effectLst>
              </a:rPr>
              <a:t>Full transport</a:t>
            </a:r>
            <a:endParaRPr lang="cs-CZ" dirty="0">
              <a:effectLst>
                <a:outerShdw blurRad="38100" dist="38100" dir="2700000" algn="tl">
                  <a:srgbClr val="000000">
                    <a:alpha val="43137"/>
                  </a:srgbClr>
                </a:outerShdw>
              </a:effectLst>
            </a:endParaRPr>
          </a:p>
        </p:txBody>
      </p:sp>
      <p:sp>
        <p:nvSpPr>
          <p:cNvPr id="9" name="TextovéPole 8"/>
          <p:cNvSpPr txBox="1"/>
          <p:nvPr/>
        </p:nvSpPr>
        <p:spPr>
          <a:xfrm>
            <a:off x="3964251" y="1988842"/>
            <a:ext cx="3905236"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latin typeface="+mn-lt"/>
              </a:rPr>
              <a:t>rare, </a:t>
            </a:r>
            <a:r>
              <a:rPr lang="en-US" sz="2400" b="1" dirty="0" err="1">
                <a:solidFill>
                  <a:schemeClr val="bg1"/>
                </a:solidFill>
                <a:effectLst>
                  <a:outerShdw blurRad="38100" dist="38100" dir="2700000" algn="tl">
                    <a:srgbClr val="000000">
                      <a:alpha val="43137"/>
                    </a:srgbClr>
                  </a:outerShdw>
                </a:effectLst>
                <a:latin typeface="+mn-lt"/>
              </a:rPr>
              <a:t>fwd</a:t>
            </a:r>
            <a:r>
              <a:rPr lang="en-US" sz="2400" b="1" dirty="0">
                <a:solidFill>
                  <a:schemeClr val="bg1"/>
                </a:solidFill>
                <a:effectLst>
                  <a:outerShdw blurRad="38100" dist="38100" dir="2700000" algn="tl">
                    <a:srgbClr val="000000">
                      <a:alpha val="43137"/>
                    </a:srgbClr>
                  </a:outerShdw>
                </a:effectLst>
                <a:latin typeface="+mn-lt"/>
              </a:rPr>
              <a:t>-scattering fog</a:t>
            </a:r>
          </a:p>
        </p:txBody>
      </p:sp>
      <p:sp>
        <p:nvSpPr>
          <p:cNvPr id="14" name="TextovéPole 13"/>
          <p:cNvSpPr txBox="1"/>
          <p:nvPr/>
        </p:nvSpPr>
        <p:spPr>
          <a:xfrm>
            <a:off x="5232895" y="5838365"/>
            <a:ext cx="2622834" cy="461665"/>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latin typeface="+mn-lt"/>
              </a:rPr>
              <a:t>back-scattering</a:t>
            </a:r>
          </a:p>
        </p:txBody>
      </p:sp>
      <p:sp>
        <p:nvSpPr>
          <p:cNvPr id="18" name="TextovéPole 17"/>
          <p:cNvSpPr txBox="1"/>
          <p:nvPr/>
        </p:nvSpPr>
        <p:spPr>
          <a:xfrm>
            <a:off x="1560488" y="3789042"/>
            <a:ext cx="2622834" cy="830997"/>
          </a:xfrm>
          <a:prstGeom prst="rect">
            <a:avLst/>
          </a:prstGeom>
          <a:noFill/>
        </p:spPr>
        <p:txBody>
          <a:bodyPr wrap="none" rtlCol="0">
            <a:spAutoFit/>
          </a:bodyPr>
          <a:lstStyle/>
          <a:p>
            <a:pPr algn="ctr"/>
            <a:r>
              <a:rPr lang="en-US" sz="2400" b="1" dirty="0">
                <a:solidFill>
                  <a:schemeClr val="bg1"/>
                </a:solidFill>
                <a:effectLst>
                  <a:outerShdw blurRad="38100" dist="38100" dir="2700000" algn="tl">
                    <a:srgbClr val="000000">
                      <a:alpha val="43137"/>
                    </a:srgbClr>
                  </a:outerShdw>
                </a:effectLst>
                <a:latin typeface="+mn-lt"/>
              </a:rPr>
              <a:t>back-scattering</a:t>
            </a:r>
          </a:p>
          <a:p>
            <a:pPr algn="ctr"/>
            <a:r>
              <a:rPr lang="en-US" sz="2400" b="1" dirty="0">
                <a:solidFill>
                  <a:schemeClr val="bg1"/>
                </a:solidFill>
                <a:effectLst>
                  <a:outerShdw blurRad="38100" dist="38100" dir="2700000" algn="tl">
                    <a:srgbClr val="000000">
                      <a:alpha val="43137"/>
                    </a:srgbClr>
                  </a:outerShdw>
                </a:effectLst>
                <a:latin typeface="+mn-lt"/>
              </a:rPr>
              <a:t>high albedo</a:t>
            </a:r>
            <a:endParaRPr lang="en-US" sz="2400" dirty="0">
              <a:solidFill>
                <a:schemeClr val="bg1"/>
              </a:solidFill>
              <a:effectLst>
                <a:outerShdw blurRad="38100" dist="38100" dir="2700000" algn="tl">
                  <a:srgbClr val="000000">
                    <a:alpha val="43137"/>
                  </a:srgbClr>
                </a:outerShdw>
              </a:effectLst>
              <a:latin typeface="+mn-lt"/>
            </a:endParaRPr>
          </a:p>
        </p:txBody>
      </p:sp>
      <p:sp>
        <p:nvSpPr>
          <p:cNvPr id="3" name="Slide Number Placeholder 2">
            <a:extLst>
              <a:ext uri="{FF2B5EF4-FFF2-40B4-BE49-F238E27FC236}">
                <a16:creationId xmlns="" xmlns:a16="http://schemas.microsoft.com/office/drawing/2014/main" id="{8E0292B3-9798-44F0-9209-893F9C7B1630}"/>
              </a:ext>
            </a:extLst>
          </p:cNvPr>
          <p:cNvSpPr>
            <a:spLocks noGrp="1"/>
          </p:cNvSpPr>
          <p:nvPr>
            <p:ph type="sldNum" sz="quarter" idx="12"/>
          </p:nvPr>
        </p:nvSpPr>
        <p:spPr/>
        <p:txBody>
          <a:bodyPr/>
          <a:lstStyle/>
          <a:p>
            <a:pPr>
              <a:defRPr/>
            </a:pPr>
            <a:fld id="{81494967-73EE-4A75-A827-47B02327E019}" type="slidenum">
              <a:rPr lang="en-US" altLang="en-US" smtClean="0"/>
              <a:pPr>
                <a:defRPr/>
              </a:pPr>
              <a:t>35</a:t>
            </a:fld>
            <a:endParaRPr lang="en-US" altLang="en-US"/>
          </a:p>
        </p:txBody>
      </p:sp>
    </p:spTree>
    <p:custDataLst>
      <p:tags r:id="rId1"/>
    </p:custDataLst>
    <p:extLst>
      <p:ext uri="{BB962C8B-B14F-4D97-AF65-F5344CB8AC3E}">
        <p14:creationId xmlns:p14="http://schemas.microsoft.com/office/powerpoint/2010/main" val="225480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64235" y="121236"/>
            <a:ext cx="6615533" cy="66155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p:txBody>
          <a:bodyPr/>
          <a:lstStyle/>
          <a:p>
            <a:pPr algn="ctr"/>
            <a:r>
              <a:rPr lang="en-US" dirty="0">
                <a:solidFill>
                  <a:schemeClr val="bg1">
                    <a:lumMod val="95000"/>
                  </a:schemeClr>
                </a:solidFill>
                <a:effectLst>
                  <a:outerShdw blurRad="38100" dist="38100" dir="2700000" algn="tl">
                    <a:srgbClr val="000000">
                      <a:alpha val="43137"/>
                    </a:srgbClr>
                  </a:outerShdw>
                </a:effectLst>
              </a:rPr>
              <a:t>Medium transport only</a:t>
            </a:r>
            <a:endParaRPr lang="cs-CZ" dirty="0">
              <a:effectLst>
                <a:outerShdw blurRad="38100" dist="38100" dir="2700000" algn="tl">
                  <a:srgbClr val="000000">
                    <a:alpha val="43137"/>
                  </a:srgbClr>
                </a:outerShdw>
              </a:effectLst>
            </a:endParaRPr>
          </a:p>
        </p:txBody>
      </p:sp>
      <p:sp>
        <p:nvSpPr>
          <p:cNvPr id="3" name="Slide Number Placeholder 2">
            <a:extLst>
              <a:ext uri="{FF2B5EF4-FFF2-40B4-BE49-F238E27FC236}">
                <a16:creationId xmlns="" xmlns:a16="http://schemas.microsoft.com/office/drawing/2014/main" id="{915E5B90-C543-4DFD-BDBA-B970D96EDFCB}"/>
              </a:ext>
            </a:extLst>
          </p:cNvPr>
          <p:cNvSpPr>
            <a:spLocks noGrp="1"/>
          </p:cNvSpPr>
          <p:nvPr>
            <p:ph type="sldNum" sz="quarter" idx="12"/>
          </p:nvPr>
        </p:nvSpPr>
        <p:spPr/>
        <p:txBody>
          <a:bodyPr/>
          <a:lstStyle/>
          <a:p>
            <a:pPr>
              <a:defRPr/>
            </a:pPr>
            <a:fld id="{81494967-73EE-4A75-A827-47B02327E019}" type="slidenum">
              <a:rPr lang="en-US" altLang="en-US" smtClean="0"/>
              <a:pPr>
                <a:defRPr/>
              </a:pPr>
              <a:t>36</a:t>
            </a:fld>
            <a:endParaRPr lang="en-US" altLang="en-US"/>
          </a:p>
        </p:txBody>
      </p:sp>
    </p:spTree>
    <p:extLst>
      <p:ext uri="{BB962C8B-B14F-4D97-AF65-F5344CB8AC3E}">
        <p14:creationId xmlns:p14="http://schemas.microsoft.com/office/powerpoint/2010/main" val="9309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rot="16200000">
            <a:off x="-2811290" y="2859086"/>
            <a:ext cx="6858002" cy="1139825"/>
          </a:xfrm>
        </p:spPr>
        <p:txBody>
          <a:bodyPr/>
          <a:lstStyle/>
          <a:p>
            <a:pPr algn="ctr"/>
            <a:r>
              <a:rPr lang="en-US" dirty="0">
                <a:effectLst>
                  <a:outerShdw blurRad="38100" dist="38100" dir="2700000" algn="tl">
                    <a:srgbClr val="000000">
                      <a:alpha val="43137"/>
                    </a:srgbClr>
                  </a:outerShdw>
                </a:effectLst>
              </a:rPr>
              <a:t>Previous work comparison, 1 </a:t>
            </a:r>
            <a:r>
              <a:rPr lang="en-US" dirty="0" err="1">
                <a:effectLst>
                  <a:outerShdw blurRad="38100" dist="38100" dir="2700000" algn="tl">
                    <a:srgbClr val="000000">
                      <a:alpha val="43137"/>
                    </a:srgbClr>
                  </a:outerShdw>
                </a:effectLst>
              </a:rPr>
              <a:t>hr</a:t>
            </a:r>
            <a:endParaRPr lang="cs-CZ" b="0" dirty="0">
              <a:effectLst>
                <a:outerShdw blurRad="38100" dist="38100" dir="2700000" algn="tl">
                  <a:srgbClr val="000000">
                    <a:alpha val="43137"/>
                  </a:srgbClr>
                </a:outerShdw>
              </a:effectLst>
            </a:endParaRPr>
          </a:p>
        </p:txBody>
      </p:sp>
      <p:grpSp>
        <p:nvGrpSpPr>
          <p:cNvPr id="2" name="Skupina 1"/>
          <p:cNvGrpSpPr/>
          <p:nvPr/>
        </p:nvGrpSpPr>
        <p:grpSpPr>
          <a:xfrm>
            <a:off x="755577" y="43200"/>
            <a:ext cx="3960424" cy="3312000"/>
            <a:chOff x="755576" y="43200"/>
            <a:chExt cx="3960424" cy="3312000"/>
          </a:xfrm>
        </p:grpSpPr>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1" b="7273"/>
            <a:stretch/>
          </p:blipFill>
          <p:spPr bwMode="auto">
            <a:xfrm>
              <a:off x="756000"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3" name="TextovéPole 12"/>
            <p:cNvSpPr txBox="1"/>
            <p:nvPr/>
          </p:nvSpPr>
          <p:spPr>
            <a:xfrm>
              <a:off x="755576" y="44624"/>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Point-Point 3D (≈vol. ph. map.)</a:t>
              </a:r>
            </a:p>
          </p:txBody>
        </p:sp>
      </p:grpSp>
      <p:grpSp>
        <p:nvGrpSpPr>
          <p:cNvPr id="3" name="Skupina 2"/>
          <p:cNvGrpSpPr/>
          <p:nvPr/>
        </p:nvGrpSpPr>
        <p:grpSpPr>
          <a:xfrm>
            <a:off x="4859592" y="43200"/>
            <a:ext cx="3960000" cy="3312000"/>
            <a:chOff x="4859592" y="43200"/>
            <a:chExt cx="3960000" cy="3312000"/>
          </a:xfrm>
        </p:grpSpPr>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91" b="7273"/>
            <a:stretch/>
          </p:blipFill>
          <p:spPr bwMode="auto">
            <a:xfrm>
              <a:off x="4859592"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4" name="TextovéPole 13"/>
            <p:cNvSpPr txBox="1"/>
            <p:nvPr/>
          </p:nvSpPr>
          <p:spPr>
            <a:xfrm>
              <a:off x="4859592" y="44624"/>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Point-Beam 2D (=BRE)</a:t>
              </a:r>
            </a:p>
          </p:txBody>
        </p:sp>
      </p:grpSp>
      <p:grpSp>
        <p:nvGrpSpPr>
          <p:cNvPr id="4" name="Skupina 3"/>
          <p:cNvGrpSpPr/>
          <p:nvPr/>
        </p:nvGrpSpPr>
        <p:grpSpPr>
          <a:xfrm>
            <a:off x="755576" y="3474000"/>
            <a:ext cx="3960000" cy="3312000"/>
            <a:chOff x="755576" y="3474000"/>
            <a:chExt cx="3960000" cy="3312000"/>
          </a:xfrm>
        </p:grpSpPr>
        <p:pic>
          <p:nvPicPr>
            <p:cNvPr id="1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92" b="7273"/>
            <a:stretch/>
          </p:blipFill>
          <p:spPr bwMode="auto">
            <a:xfrm>
              <a:off x="755576"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6" name="TextovéPole 15"/>
            <p:cNvSpPr txBox="1"/>
            <p:nvPr/>
          </p:nvSpPr>
          <p:spPr>
            <a:xfrm>
              <a:off x="755576" y="3481745"/>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Beam-Beam 1D (=photon beams)</a:t>
              </a:r>
            </a:p>
          </p:txBody>
        </p:sp>
      </p:grpSp>
      <p:grpSp>
        <p:nvGrpSpPr>
          <p:cNvPr id="5" name="Skupina 4"/>
          <p:cNvGrpSpPr/>
          <p:nvPr/>
        </p:nvGrpSpPr>
        <p:grpSpPr>
          <a:xfrm>
            <a:off x="4859592" y="3474000"/>
            <a:ext cx="3960000" cy="3312000"/>
            <a:chOff x="4859592" y="3474000"/>
            <a:chExt cx="3960000" cy="3312000"/>
          </a:xfrm>
        </p:grpSpPr>
        <p:pic>
          <p:nvPicPr>
            <p:cNvPr id="1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9092" b="7273"/>
            <a:stretch/>
          </p:blipFill>
          <p:spPr bwMode="auto">
            <a:xfrm>
              <a:off x="4859592"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7" name="TextovéPole 16"/>
            <p:cNvSpPr txBox="1"/>
            <p:nvPr/>
          </p:nvSpPr>
          <p:spPr>
            <a:xfrm>
              <a:off x="4859592" y="3484427"/>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Bidirectional PT</a:t>
              </a:r>
            </a:p>
          </p:txBody>
        </p:sp>
      </p:grpSp>
      <p:pic>
        <p:nvPicPr>
          <p:cNvPr id="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317" t="52911" r="47489" b="38117"/>
          <a:stretch/>
        </p:blipFill>
        <p:spPr bwMode="auto">
          <a:xfrm>
            <a:off x="5086350" y="2076450"/>
            <a:ext cx="3524250" cy="11628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5319" t="52903" r="47486" b="38125"/>
          <a:stretch/>
        </p:blipFill>
        <p:spPr bwMode="auto">
          <a:xfrm>
            <a:off x="983722" y="5442926"/>
            <a:ext cx="3524400" cy="11628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5320" t="52903" r="47486" b="38125"/>
          <a:stretch/>
        </p:blipFill>
        <p:spPr bwMode="auto">
          <a:xfrm>
            <a:off x="5086800" y="5442926"/>
            <a:ext cx="3524400" cy="11628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Slide Number Placeholder 7">
            <a:extLst>
              <a:ext uri="{FF2B5EF4-FFF2-40B4-BE49-F238E27FC236}">
                <a16:creationId xmlns="" xmlns:a16="http://schemas.microsoft.com/office/drawing/2014/main" id="{CE5C5F2F-DA9C-4419-AC79-AB40CFBFD1D0}"/>
              </a:ext>
            </a:extLst>
          </p:cNvPr>
          <p:cNvSpPr>
            <a:spLocks noGrp="1"/>
          </p:cNvSpPr>
          <p:nvPr>
            <p:ph type="sldNum" sz="quarter" idx="12"/>
          </p:nvPr>
        </p:nvSpPr>
        <p:spPr/>
        <p:txBody>
          <a:bodyPr/>
          <a:lstStyle/>
          <a:p>
            <a:pPr>
              <a:defRPr/>
            </a:pPr>
            <a:fld id="{81494967-73EE-4A75-A827-47B02327E019}" type="slidenum">
              <a:rPr lang="en-US" altLang="en-US" smtClean="0"/>
              <a:pPr>
                <a:defRPr/>
              </a:pPr>
              <a:t>37</a:t>
            </a:fld>
            <a:endParaRPr lang="en-US" altLang="en-US"/>
          </a:p>
        </p:txBody>
      </p:sp>
    </p:spTree>
    <p:custDataLst>
      <p:tags r:id="rId1"/>
    </p:custDataLst>
    <p:extLst>
      <p:ext uri="{BB962C8B-B14F-4D97-AF65-F5344CB8AC3E}">
        <p14:creationId xmlns:p14="http://schemas.microsoft.com/office/powerpoint/2010/main" val="75546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092" b="7273"/>
          <a:stretch/>
        </p:blipFill>
        <p:spPr bwMode="auto">
          <a:xfrm>
            <a:off x="4859592"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2" b="7273"/>
          <a:stretch/>
        </p:blipFill>
        <p:spPr bwMode="auto">
          <a:xfrm>
            <a:off x="755576"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91" b="7273"/>
          <a:stretch/>
        </p:blipFill>
        <p:spPr bwMode="auto">
          <a:xfrm>
            <a:off x="4859592"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91" b="7273"/>
          <a:stretch/>
        </p:blipFill>
        <p:spPr bwMode="auto">
          <a:xfrm>
            <a:off x="756000"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a:xfrm rot="16200000">
            <a:off x="-2811290" y="2859086"/>
            <a:ext cx="6858002" cy="1139825"/>
          </a:xfrm>
        </p:spPr>
        <p:txBody>
          <a:bodyPr/>
          <a:lstStyle/>
          <a:p>
            <a:pPr algn="ctr"/>
            <a:r>
              <a:rPr lang="en-US" dirty="0">
                <a:effectLst>
                  <a:outerShdw blurRad="38100" dist="38100" dir="2700000" algn="tl">
                    <a:srgbClr val="000000">
                      <a:alpha val="43137"/>
                    </a:srgbClr>
                  </a:outerShdw>
                </a:effectLst>
              </a:rPr>
              <a:t>Previous work comparison, 1 </a:t>
            </a:r>
            <a:r>
              <a:rPr lang="en-US" dirty="0" err="1">
                <a:effectLst>
                  <a:outerShdw blurRad="38100" dist="38100" dir="2700000" algn="tl">
                    <a:srgbClr val="000000">
                      <a:alpha val="43137"/>
                    </a:srgbClr>
                  </a:outerShdw>
                </a:effectLst>
              </a:rPr>
              <a:t>hr</a:t>
            </a:r>
            <a:endParaRPr lang="cs-CZ" b="0" dirty="0">
              <a:effectLst>
                <a:outerShdw blurRad="38100" dist="38100" dir="2700000" algn="tl">
                  <a:srgbClr val="000000">
                    <a:alpha val="43137"/>
                  </a:srgbClr>
                </a:outerShdw>
              </a:effectLst>
            </a:endParaRPr>
          </a:p>
        </p:txBody>
      </p:sp>
      <p:sp>
        <p:nvSpPr>
          <p:cNvPr id="13" name="TextovéPole 12"/>
          <p:cNvSpPr txBox="1"/>
          <p:nvPr/>
        </p:nvSpPr>
        <p:spPr>
          <a:xfrm>
            <a:off x="755576" y="44624"/>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Point-Point 3D</a:t>
            </a:r>
          </a:p>
        </p:txBody>
      </p:sp>
      <p:sp>
        <p:nvSpPr>
          <p:cNvPr id="14" name="TextovéPole 13"/>
          <p:cNvSpPr txBox="1"/>
          <p:nvPr/>
        </p:nvSpPr>
        <p:spPr>
          <a:xfrm>
            <a:off x="4859592" y="44624"/>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Point-Beam 2D</a:t>
            </a:r>
          </a:p>
        </p:txBody>
      </p:sp>
      <p:sp>
        <p:nvSpPr>
          <p:cNvPr id="16" name="TextovéPole 15"/>
          <p:cNvSpPr txBox="1"/>
          <p:nvPr/>
        </p:nvSpPr>
        <p:spPr>
          <a:xfrm>
            <a:off x="755576" y="3481745"/>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Beam-Beam 1D</a:t>
            </a:r>
          </a:p>
        </p:txBody>
      </p:sp>
      <p:sp>
        <p:nvSpPr>
          <p:cNvPr id="17" name="TextovéPole 16"/>
          <p:cNvSpPr txBox="1"/>
          <p:nvPr/>
        </p:nvSpPr>
        <p:spPr>
          <a:xfrm>
            <a:off x="4859592" y="3484427"/>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Bidirectional PT</a:t>
            </a:r>
          </a:p>
        </p:txBody>
      </p:sp>
      <p:sp>
        <p:nvSpPr>
          <p:cNvPr id="3" name="Slide Number Placeholder 2">
            <a:extLst>
              <a:ext uri="{FF2B5EF4-FFF2-40B4-BE49-F238E27FC236}">
                <a16:creationId xmlns="" xmlns:a16="http://schemas.microsoft.com/office/drawing/2014/main" id="{95712B8A-533E-4605-BC2E-4757F2617B43}"/>
              </a:ext>
            </a:extLst>
          </p:cNvPr>
          <p:cNvSpPr>
            <a:spLocks noGrp="1"/>
          </p:cNvSpPr>
          <p:nvPr>
            <p:ph type="sldNum" sz="quarter" idx="12"/>
          </p:nvPr>
        </p:nvSpPr>
        <p:spPr/>
        <p:txBody>
          <a:bodyPr/>
          <a:lstStyle/>
          <a:p>
            <a:pPr>
              <a:defRPr/>
            </a:pPr>
            <a:fld id="{81494967-73EE-4A75-A827-47B02327E019}" type="slidenum">
              <a:rPr lang="en-US" altLang="en-US" smtClean="0"/>
              <a:pPr>
                <a:defRPr/>
              </a:pPr>
              <a:t>38</a:t>
            </a:fld>
            <a:endParaRPr lang="en-US" altLang="en-US"/>
          </a:p>
        </p:txBody>
      </p:sp>
    </p:spTree>
    <p:extLst>
      <p:ext uri="{BB962C8B-B14F-4D97-AF65-F5344CB8AC3E}">
        <p14:creationId xmlns:p14="http://schemas.microsoft.com/office/powerpoint/2010/main" val="156264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1" b="7273"/>
          <a:stretch/>
        </p:blipFill>
        <p:spPr bwMode="auto">
          <a:xfrm>
            <a:off x="756000"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91" b="7273"/>
          <a:stretch/>
        </p:blipFill>
        <p:spPr bwMode="auto">
          <a:xfrm>
            <a:off x="755576" y="44624"/>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92" b="7273"/>
          <a:stretch/>
        </p:blipFill>
        <p:spPr bwMode="auto">
          <a:xfrm>
            <a:off x="4859592"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9092" b="7273"/>
          <a:stretch/>
        </p:blipFill>
        <p:spPr bwMode="auto">
          <a:xfrm>
            <a:off x="755576"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9091" b="7273"/>
          <a:stretch/>
        </p:blipFill>
        <p:spPr bwMode="auto">
          <a:xfrm>
            <a:off x="4859592"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3" name="TextovéPole 12"/>
          <p:cNvSpPr txBox="1"/>
          <p:nvPr/>
        </p:nvSpPr>
        <p:spPr>
          <a:xfrm>
            <a:off x="755576" y="44624"/>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Point-Point 3D</a:t>
            </a:r>
          </a:p>
        </p:txBody>
      </p:sp>
      <p:sp>
        <p:nvSpPr>
          <p:cNvPr id="20" name="Nadpis 6"/>
          <p:cNvSpPr txBox="1">
            <a:spLocks/>
          </p:cNvSpPr>
          <p:nvPr/>
        </p:nvSpPr>
        <p:spPr bwMode="auto">
          <a:xfrm rot="16200000">
            <a:off x="-2811290" y="2859086"/>
            <a:ext cx="6858002" cy="1139825"/>
          </a:xfrm>
          <a:prstGeom prst="rect">
            <a:avLst/>
          </a:prstGeom>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bg1">
                    <a:lumMod val="95000"/>
                  </a:schemeClr>
                </a:solidFill>
                <a:effectLst/>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a:lstStyle>
          <a:p>
            <a:pPr algn="ctr"/>
            <a:r>
              <a:rPr lang="en-US" kern="0" dirty="0">
                <a:solidFill>
                  <a:srgbClr val="FFC000"/>
                </a:solidFill>
                <a:effectLst>
                  <a:outerShdw blurRad="38100" dist="38100" dir="2700000" algn="tl">
                    <a:srgbClr val="000000">
                      <a:alpha val="43137"/>
                    </a:srgbClr>
                  </a:outerShdw>
                </a:effectLst>
              </a:rPr>
              <a:t>Weighted contributions</a:t>
            </a:r>
            <a:endParaRPr lang="cs-CZ" b="0" kern="0" dirty="0">
              <a:effectLst>
                <a:outerShdw blurRad="38100" dist="38100" dir="2700000" algn="tl">
                  <a:srgbClr val="000000">
                    <a:alpha val="43137"/>
                  </a:srgbClr>
                </a:outerShdw>
              </a:effectLst>
            </a:endParaRPr>
          </a:p>
        </p:txBody>
      </p:sp>
      <p:pic>
        <p:nvPicPr>
          <p:cNvPr id="22"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t="9091" b="7273"/>
          <a:stretch/>
        </p:blipFill>
        <p:spPr bwMode="auto">
          <a:xfrm>
            <a:off x="4859592" y="44624"/>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4859592" y="44624"/>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Point-Beam 2D</a:t>
            </a:r>
          </a:p>
        </p:txBody>
      </p:sp>
      <p:pic>
        <p:nvPicPr>
          <p:cNvPr id="23"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t="9091" b="7273"/>
          <a:stretch/>
        </p:blipFill>
        <p:spPr bwMode="auto">
          <a:xfrm>
            <a:off x="755576" y="3474080"/>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t="9091" b="7273"/>
          <a:stretch/>
        </p:blipFill>
        <p:spPr bwMode="auto">
          <a:xfrm>
            <a:off x="4859592" y="3474080"/>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16" name="TextovéPole 15"/>
          <p:cNvSpPr txBox="1"/>
          <p:nvPr/>
        </p:nvSpPr>
        <p:spPr>
          <a:xfrm>
            <a:off x="755576" y="3481745"/>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Beam-Beam 1D</a:t>
            </a:r>
          </a:p>
        </p:txBody>
      </p:sp>
      <p:sp>
        <p:nvSpPr>
          <p:cNvPr id="17" name="TextovéPole 16"/>
          <p:cNvSpPr txBox="1"/>
          <p:nvPr/>
        </p:nvSpPr>
        <p:spPr>
          <a:xfrm>
            <a:off x="4859592" y="3484427"/>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Bidirectional PT</a:t>
            </a:r>
          </a:p>
        </p:txBody>
      </p:sp>
      <p:sp>
        <p:nvSpPr>
          <p:cNvPr id="3" name="Slide Number Placeholder 2">
            <a:extLst>
              <a:ext uri="{FF2B5EF4-FFF2-40B4-BE49-F238E27FC236}">
                <a16:creationId xmlns="" xmlns:a16="http://schemas.microsoft.com/office/drawing/2014/main" id="{F3C305F8-7653-4D01-BC09-2B47EFA1C19E}"/>
              </a:ext>
            </a:extLst>
          </p:cNvPr>
          <p:cNvSpPr>
            <a:spLocks noGrp="1"/>
          </p:cNvSpPr>
          <p:nvPr>
            <p:ph type="sldNum" sz="quarter" idx="12"/>
          </p:nvPr>
        </p:nvSpPr>
        <p:spPr/>
        <p:txBody>
          <a:bodyPr/>
          <a:lstStyle/>
          <a:p>
            <a:pPr>
              <a:defRPr/>
            </a:pPr>
            <a:fld id="{81494967-73EE-4A75-A827-47B02327E019}" type="slidenum">
              <a:rPr lang="en-US" altLang="en-US" smtClean="0"/>
              <a:pPr>
                <a:defRPr/>
              </a:pPr>
              <a:t>39</a:t>
            </a:fld>
            <a:endParaRPr lang="en-US" altLang="en-US"/>
          </a:p>
        </p:txBody>
      </p:sp>
    </p:spTree>
    <p:custDataLst>
      <p:tags r:id="rId1"/>
    </p:custDataLst>
    <p:extLst>
      <p:ext uri="{BB962C8B-B14F-4D97-AF65-F5344CB8AC3E}">
        <p14:creationId xmlns:p14="http://schemas.microsoft.com/office/powerpoint/2010/main" val="46523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Existing volumetric rendering algorithms</a:t>
            </a:r>
            <a:endParaRPr lang="cs-CZ" dirty="0"/>
          </a:p>
        </p:txBody>
      </p:sp>
      <p:sp>
        <p:nvSpPr>
          <p:cNvPr id="3" name="Zástupný symbol pro obsah 2"/>
          <p:cNvSpPr>
            <a:spLocks noGrp="1"/>
          </p:cNvSpPr>
          <p:nvPr>
            <p:ph idx="1"/>
          </p:nvPr>
        </p:nvSpPr>
        <p:spPr>
          <a:xfrm>
            <a:off x="457200" y="1600202"/>
            <a:ext cx="8363272" cy="4530725"/>
          </a:xfrm>
        </p:spPr>
        <p:txBody>
          <a:bodyPr/>
          <a:lstStyle/>
          <a:p>
            <a:r>
              <a:rPr lang="en-US" b="1" dirty="0"/>
              <a:t>MC path integration</a:t>
            </a:r>
          </a:p>
          <a:p>
            <a:pPr lvl="1"/>
            <a:r>
              <a:rPr lang="en-US" dirty="0"/>
              <a:t>Path tracing </a:t>
            </a:r>
            <a:r>
              <a:rPr lang="en-US" sz="2000" dirty="0">
                <a:solidFill>
                  <a:srgbClr val="0070C0"/>
                </a:solidFill>
              </a:rPr>
              <a:t>[</a:t>
            </a:r>
            <a:r>
              <a:rPr lang="en-US" sz="2000" noProof="1">
                <a:solidFill>
                  <a:srgbClr val="0070C0"/>
                </a:solidFill>
              </a:rPr>
              <a:t>Kajiya ‘86, Rushmeier and Torrance ‘88</a:t>
            </a:r>
            <a:r>
              <a:rPr lang="en-US" sz="2000" dirty="0">
                <a:solidFill>
                  <a:srgbClr val="0070C0"/>
                </a:solidFill>
              </a:rPr>
              <a:t>]</a:t>
            </a:r>
          </a:p>
          <a:p>
            <a:pPr lvl="1"/>
            <a:r>
              <a:rPr lang="en-US" dirty="0"/>
              <a:t>Bidirectional path tracing </a:t>
            </a:r>
            <a:r>
              <a:rPr lang="en-US" sz="2000" dirty="0">
                <a:solidFill>
                  <a:srgbClr val="0070C0"/>
                </a:solidFill>
              </a:rPr>
              <a:t>[</a:t>
            </a:r>
            <a:r>
              <a:rPr lang="en-US" sz="2000" noProof="1">
                <a:solidFill>
                  <a:srgbClr val="0070C0"/>
                </a:solidFill>
              </a:rPr>
              <a:t>Lafortune and Willems ‘96</a:t>
            </a:r>
            <a:r>
              <a:rPr lang="en-US" sz="2000" dirty="0">
                <a:solidFill>
                  <a:srgbClr val="0070C0"/>
                </a:solidFill>
              </a:rPr>
              <a:t>]</a:t>
            </a:r>
            <a:endParaRPr lang="cs-CZ" sz="2000" dirty="0">
              <a:solidFill>
                <a:srgbClr val="0070C0"/>
              </a:solidFill>
            </a:endParaRPr>
          </a:p>
          <a:p>
            <a:endParaRPr lang="en-US" dirty="0"/>
          </a:p>
          <a:p>
            <a:r>
              <a:rPr lang="en-US" b="1" dirty="0"/>
              <a:t>Photon density estimation</a:t>
            </a:r>
          </a:p>
          <a:p>
            <a:pPr lvl="1"/>
            <a:r>
              <a:rPr lang="en-US" dirty="0"/>
              <a:t>Volumetric photon mapping </a:t>
            </a:r>
            <a:r>
              <a:rPr lang="en-US" sz="2000" dirty="0">
                <a:solidFill>
                  <a:srgbClr val="0070C0"/>
                </a:solidFill>
              </a:rPr>
              <a:t>[Jensen and Christensen</a:t>
            </a:r>
            <a:r>
              <a:rPr lang="en-US" sz="2000" i="1" dirty="0">
                <a:solidFill>
                  <a:srgbClr val="0070C0"/>
                </a:solidFill>
              </a:rPr>
              <a:t> </a:t>
            </a:r>
            <a:r>
              <a:rPr lang="en-US" sz="2000" dirty="0">
                <a:solidFill>
                  <a:srgbClr val="0070C0"/>
                </a:solidFill>
              </a:rPr>
              <a:t>‘98]</a:t>
            </a:r>
          </a:p>
          <a:p>
            <a:pPr lvl="1"/>
            <a:r>
              <a:rPr lang="en-US" dirty="0"/>
              <a:t>Beam radiance estimate </a:t>
            </a:r>
            <a:r>
              <a:rPr lang="en-US" sz="2000" dirty="0">
                <a:solidFill>
                  <a:srgbClr val="0070C0"/>
                </a:solidFill>
              </a:rPr>
              <a:t>[</a:t>
            </a:r>
            <a:r>
              <a:rPr lang="en-US" sz="2000" noProof="1">
                <a:solidFill>
                  <a:srgbClr val="0070C0"/>
                </a:solidFill>
              </a:rPr>
              <a:t>Jarosz et al. </a:t>
            </a:r>
            <a:r>
              <a:rPr lang="en-US" sz="2000" dirty="0">
                <a:solidFill>
                  <a:srgbClr val="0070C0"/>
                </a:solidFill>
              </a:rPr>
              <a:t>‘08]</a:t>
            </a:r>
          </a:p>
          <a:p>
            <a:pPr lvl="1"/>
            <a:r>
              <a:rPr lang="en-US" dirty="0"/>
              <a:t>Photon beams </a:t>
            </a:r>
            <a:r>
              <a:rPr lang="en-US" sz="2000" noProof="1">
                <a:solidFill>
                  <a:srgbClr val="0070C0"/>
                </a:solidFill>
              </a:rPr>
              <a:t>[Jarosz et al. </a:t>
            </a:r>
            <a:r>
              <a:rPr lang="en-US" sz="2000" dirty="0">
                <a:solidFill>
                  <a:srgbClr val="0070C0"/>
                </a:solidFill>
              </a:rPr>
              <a:t>‘11]</a:t>
            </a:r>
            <a:endParaRPr lang="cs-CZ" sz="2000" dirty="0">
              <a:solidFill>
                <a:srgbClr val="0070C0"/>
              </a:solidFill>
            </a:endParaRPr>
          </a:p>
          <a:p>
            <a:endParaRPr lang="en-US" dirty="0"/>
          </a:p>
          <a:p>
            <a:r>
              <a:rPr lang="en-US" dirty="0"/>
              <a:t>No existing algorithm can handle all cases</a:t>
            </a:r>
            <a:endParaRPr lang="cs-CZ" dirty="0"/>
          </a:p>
          <a:p>
            <a:endParaRPr lang="cs-CZ" dirty="0"/>
          </a:p>
          <a:p>
            <a:endParaRPr lang="cs-CZ" dirty="0"/>
          </a:p>
          <a:p>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Tree>
    <p:custDataLst>
      <p:tags r:id="rId1"/>
    </p:custDataLst>
    <p:extLst>
      <p:ext uri="{BB962C8B-B14F-4D97-AF65-F5344CB8AC3E}">
        <p14:creationId xmlns:p14="http://schemas.microsoft.com/office/powerpoint/2010/main" val="237228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64235" y="121236"/>
            <a:ext cx="6615533" cy="66155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p:txBody>
          <a:bodyPr/>
          <a:lstStyle/>
          <a:p>
            <a:pPr algn="ctr"/>
            <a:r>
              <a:rPr lang="en-US" dirty="0">
                <a:effectLst>
                  <a:outerShdw blurRad="38100" dist="38100" dir="2700000" algn="tl">
                    <a:srgbClr val="000000">
                      <a:alpha val="43137"/>
                    </a:srgbClr>
                  </a:outerShdw>
                </a:effectLst>
              </a:rPr>
              <a:t>UPBP, 1 </a:t>
            </a:r>
            <a:r>
              <a:rPr lang="en-US" dirty="0" err="1">
                <a:effectLst>
                  <a:outerShdw blurRad="38100" dist="38100" dir="2700000" algn="tl">
                    <a:srgbClr val="000000">
                      <a:alpha val="43137"/>
                    </a:srgbClr>
                  </a:outerShdw>
                </a:effectLst>
              </a:rPr>
              <a:t>hr</a:t>
            </a:r>
            <a:endParaRPr lang="cs-CZ" b="0" dirty="0">
              <a:effectLst>
                <a:outerShdw blurRad="38100" dist="38100" dir="2700000" algn="tl">
                  <a:srgbClr val="000000">
                    <a:alpha val="43137"/>
                  </a:srgbClr>
                </a:outerShdw>
              </a:effectLst>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40</a:t>
            </a:fld>
            <a:endParaRPr lang="en-US" altLang="en-US">
              <a:solidFill>
                <a:prstClr val="black"/>
              </a:solidFill>
            </a:endParaRPr>
          </a:p>
        </p:txBody>
      </p:sp>
    </p:spTree>
    <p:extLst>
      <p:ext uri="{BB962C8B-B14F-4D97-AF65-F5344CB8AC3E}">
        <p14:creationId xmlns:p14="http://schemas.microsoft.com/office/powerpoint/2010/main" val="418670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5" y="1485802"/>
            <a:ext cx="8883193" cy="388639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41</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Tree>
    <p:extLst>
      <p:ext uri="{BB962C8B-B14F-4D97-AF65-F5344CB8AC3E}">
        <p14:creationId xmlns:p14="http://schemas.microsoft.com/office/powerpoint/2010/main" val="129425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42</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528" b="22893"/>
          <a:stretch/>
        </p:blipFill>
        <p:spPr bwMode="auto">
          <a:xfrm>
            <a:off x="130406" y="2349121"/>
            <a:ext cx="8883188" cy="2160001"/>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1528" b="22893"/>
          <a:stretch/>
        </p:blipFill>
        <p:spPr bwMode="auto">
          <a:xfrm>
            <a:off x="130405" y="116634"/>
            <a:ext cx="8883190" cy="2160001"/>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1530" b="22892"/>
          <a:stretch/>
        </p:blipFill>
        <p:spPr bwMode="auto">
          <a:xfrm>
            <a:off x="130405" y="4581368"/>
            <a:ext cx="8883190" cy="2160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0" name="Nadpis 6"/>
          <p:cNvSpPr>
            <a:spLocks noGrp="1"/>
          </p:cNvSpPr>
          <p:nvPr>
            <p:ph type="title"/>
          </p:nvPr>
        </p:nvSpPr>
        <p:spPr>
          <a:xfrm>
            <a:off x="133353" y="2349122"/>
            <a:ext cx="6310856" cy="617403"/>
          </a:xfrm>
        </p:spPr>
        <p:txBody>
          <a:bodyPr/>
          <a:lstStyle/>
          <a:p>
            <a:r>
              <a:rPr lang="en-US" sz="2400" dirty="0">
                <a:effectLst>
                  <a:outerShdw blurRad="38100" dist="38100" dir="2700000" algn="tl">
                    <a:srgbClr val="000000">
                      <a:alpha val="43137"/>
                    </a:srgbClr>
                  </a:outerShdw>
                </a:effectLst>
              </a:rPr>
              <a:t>UPBP</a:t>
            </a:r>
            <a:endParaRPr lang="cs-CZ" sz="2400" b="0" dirty="0">
              <a:effectLst>
                <a:outerShdw blurRad="38100" dist="38100" dir="2700000" algn="tl">
                  <a:srgbClr val="000000">
                    <a:alpha val="43137"/>
                  </a:srgbClr>
                </a:outerShdw>
              </a:effectLst>
            </a:endParaRPr>
          </a:p>
        </p:txBody>
      </p:sp>
      <p:sp>
        <p:nvSpPr>
          <p:cNvPr id="21" name="Nadpis 6"/>
          <p:cNvSpPr txBox="1">
            <a:spLocks/>
          </p:cNvSpPr>
          <p:nvPr/>
        </p:nvSpPr>
        <p:spPr bwMode="auto">
          <a:xfrm>
            <a:off x="133352" y="4581368"/>
            <a:ext cx="7174953" cy="658744"/>
          </a:xfrm>
          <a:prstGeom prst="rect">
            <a:avLst/>
          </a:prstGeom>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bg1">
                    <a:lumMod val="95000"/>
                  </a:schemeClr>
                </a:solidFill>
                <a:effectLst/>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a:lstStyle>
          <a:p>
            <a:r>
              <a:rPr lang="en-US" sz="2400" kern="0" dirty="0">
                <a:effectLst>
                  <a:outerShdw blurRad="38100" dist="38100" dir="2700000" algn="tl">
                    <a:srgbClr val="000000">
                      <a:alpha val="43137"/>
                    </a:srgbClr>
                  </a:outerShdw>
                </a:effectLst>
              </a:rPr>
              <a:t>Beam-Beam 1D (photon beams)</a:t>
            </a:r>
          </a:p>
        </p:txBody>
      </p:sp>
      <p:sp>
        <p:nvSpPr>
          <p:cNvPr id="22" name="Nadpis 6"/>
          <p:cNvSpPr txBox="1">
            <a:spLocks/>
          </p:cNvSpPr>
          <p:nvPr/>
        </p:nvSpPr>
        <p:spPr bwMode="auto">
          <a:xfrm>
            <a:off x="133352" y="116632"/>
            <a:ext cx="5313031" cy="1049452"/>
          </a:xfrm>
          <a:prstGeom prst="rect">
            <a:avLst/>
          </a:prstGeom>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bg1">
                    <a:lumMod val="95000"/>
                  </a:schemeClr>
                </a:solidFill>
                <a:effectLst/>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a:lstStyle>
          <a:p>
            <a:r>
              <a:rPr lang="en-US" sz="2400" kern="0" dirty="0">
                <a:effectLst>
                  <a:outerShdw blurRad="38100" dist="38100" dir="2700000" algn="tl">
                    <a:srgbClr val="000000">
                      <a:alpha val="43137"/>
                    </a:srgbClr>
                  </a:outerShdw>
                </a:effectLst>
              </a:rPr>
              <a:t>Beam-Point 2D (BRE)</a:t>
            </a:r>
          </a:p>
        </p:txBody>
      </p:sp>
    </p:spTree>
    <p:extLst>
      <p:ext uri="{BB962C8B-B14F-4D97-AF65-F5344CB8AC3E}">
        <p14:creationId xmlns:p14="http://schemas.microsoft.com/office/powerpoint/2010/main" val="407836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Limitations &amp; future work</a:t>
            </a:r>
            <a:endParaRPr lang="cs-CZ" dirty="0"/>
          </a:p>
        </p:txBody>
      </p:sp>
      <p:sp>
        <p:nvSpPr>
          <p:cNvPr id="3" name="Zástupný symbol pro obsah 2"/>
          <p:cNvSpPr>
            <a:spLocks noGrp="1"/>
          </p:cNvSpPr>
          <p:nvPr>
            <p:ph idx="1"/>
          </p:nvPr>
        </p:nvSpPr>
        <p:spPr/>
        <p:txBody>
          <a:bodyPr/>
          <a:lstStyle/>
          <a:p>
            <a:r>
              <a:rPr lang="en-US" b="1" dirty="0"/>
              <a:t>Efficiency-based combination</a:t>
            </a:r>
          </a:p>
          <a:p>
            <a:endParaRPr lang="en-US" b="1" dirty="0"/>
          </a:p>
          <a:p>
            <a:r>
              <a:rPr lang="en-US" b="1" dirty="0"/>
              <a:t>Overhead</a:t>
            </a:r>
            <a:endParaRPr lang="en-US" dirty="0"/>
          </a:p>
          <a:p>
            <a:pPr lvl="1"/>
            <a:r>
              <a:rPr lang="en-US" dirty="0"/>
              <a:t>Number of samples from different estimators</a:t>
            </a:r>
          </a:p>
          <a:p>
            <a:endParaRPr lang="en-US" b="1" dirty="0"/>
          </a:p>
        </p:txBody>
      </p:sp>
      <p:sp>
        <p:nvSpPr>
          <p:cNvPr id="4" name="Zástupný symbol pro zápatí 3"/>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43</a:t>
            </a:fld>
            <a:endParaRPr lang="en-US" altLang="en-US">
              <a:solidFill>
                <a:prstClr val="black"/>
              </a:solidFill>
            </a:endParaRPr>
          </a:p>
        </p:txBody>
      </p:sp>
    </p:spTree>
    <p:custDataLst>
      <p:tags r:id="rId1"/>
    </p:custDataLst>
    <p:extLst>
      <p:ext uri="{BB962C8B-B14F-4D97-AF65-F5344CB8AC3E}">
        <p14:creationId xmlns:p14="http://schemas.microsoft.com/office/powerpoint/2010/main" val="93786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Take-home message</a:t>
            </a:r>
            <a:endParaRPr lang="cs-CZ" dirty="0"/>
          </a:p>
        </p:txBody>
      </p:sp>
      <p:sp>
        <p:nvSpPr>
          <p:cNvPr id="4" name="Zástupný symbol pro zápatí 3"/>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44</a:t>
            </a:fld>
            <a:endParaRPr lang="en-US" altLang="en-US">
              <a:solidFill>
                <a:prstClr val="black"/>
              </a:solidFill>
            </a:endParaRPr>
          </a:p>
        </p:txBody>
      </p:sp>
      <p:sp>
        <p:nvSpPr>
          <p:cNvPr id="7" name="Content Placeholder 6">
            <a:extLst>
              <a:ext uri="{FF2B5EF4-FFF2-40B4-BE49-F238E27FC236}">
                <a16:creationId xmlns="" xmlns:a16="http://schemas.microsoft.com/office/drawing/2014/main" id="{00D16349-B2ED-4BE4-B427-0B98175D7D8B}"/>
              </a:ext>
            </a:extLst>
          </p:cNvPr>
          <p:cNvSpPr>
            <a:spLocks noGrp="1"/>
          </p:cNvSpPr>
          <p:nvPr>
            <p:ph idx="1"/>
          </p:nvPr>
        </p:nvSpPr>
        <p:spPr/>
        <p:txBody>
          <a:bodyPr/>
          <a:lstStyle/>
          <a:p>
            <a:endParaRPr lang="en-US"/>
          </a:p>
        </p:txBody>
      </p:sp>
      <p:grpSp>
        <p:nvGrpSpPr>
          <p:cNvPr id="8" name="Skupina 8">
            <a:extLst>
              <a:ext uri="{FF2B5EF4-FFF2-40B4-BE49-F238E27FC236}">
                <a16:creationId xmlns="" xmlns:a16="http://schemas.microsoft.com/office/drawing/2014/main" id="{256AC282-1DC1-4DC0-AED8-CECAD8AB14E3}"/>
              </a:ext>
            </a:extLst>
          </p:cNvPr>
          <p:cNvGrpSpPr/>
          <p:nvPr/>
        </p:nvGrpSpPr>
        <p:grpSpPr>
          <a:xfrm>
            <a:off x="5571033" y="1570856"/>
            <a:ext cx="1606530" cy="1605763"/>
            <a:chOff x="5571031" y="1554303"/>
            <a:chExt cx="1606529" cy="1605763"/>
          </a:xfrm>
        </p:grpSpPr>
        <p:sp>
          <p:nvSpPr>
            <p:cNvPr id="9" name="TextovéPole 14">
              <a:extLst>
                <a:ext uri="{FF2B5EF4-FFF2-40B4-BE49-F238E27FC236}">
                  <a16:creationId xmlns="" xmlns:a16="http://schemas.microsoft.com/office/drawing/2014/main" id="{6A7E14BB-05DA-46AF-BE52-120A8049E7C2}"/>
                </a:ext>
              </a:extLst>
            </p:cNvPr>
            <p:cNvSpPr txBox="1"/>
            <p:nvPr/>
          </p:nvSpPr>
          <p:spPr>
            <a:xfrm>
              <a:off x="5571031" y="2759956"/>
              <a:ext cx="1606529" cy="400110"/>
            </a:xfrm>
            <a:prstGeom prst="rect">
              <a:avLst/>
            </a:prstGeom>
            <a:noFill/>
          </p:spPr>
          <p:txBody>
            <a:bodyPr wrap="none" rtlCol="0">
              <a:spAutoFit/>
            </a:bodyPr>
            <a:lstStyle/>
            <a:p>
              <a:pPr algn="ctr"/>
              <a:r>
                <a:rPr lang="en-US" sz="2000" dirty="0">
                  <a:solidFill>
                    <a:schemeClr val="tx2"/>
                  </a:solidFill>
                  <a:latin typeface="+mn-lt"/>
                </a:rPr>
                <a:t>dense media</a:t>
              </a:r>
            </a:p>
          </p:txBody>
        </p:sp>
        <p:pic>
          <p:nvPicPr>
            <p:cNvPr id="10" name="Picture 2">
              <a:extLst>
                <a:ext uri="{FF2B5EF4-FFF2-40B4-BE49-F238E27FC236}">
                  <a16:creationId xmlns="" xmlns:a16="http://schemas.microsoft.com/office/drawing/2014/main" id="{1AABA67B-7623-45A4-88D6-6F8CD8207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26" t="39219" r="76892" b="22183"/>
            <a:stretch/>
          </p:blipFill>
          <p:spPr bwMode="auto">
            <a:xfrm>
              <a:off x="5744296" y="1554303"/>
              <a:ext cx="1260000" cy="1189887"/>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grpSp>
      <p:grpSp>
        <p:nvGrpSpPr>
          <p:cNvPr id="11" name="Skupina 11">
            <a:extLst>
              <a:ext uri="{FF2B5EF4-FFF2-40B4-BE49-F238E27FC236}">
                <a16:creationId xmlns="" xmlns:a16="http://schemas.microsoft.com/office/drawing/2014/main" id="{1CF285BB-54C3-4470-952C-F9A8681B3488}"/>
              </a:ext>
            </a:extLst>
          </p:cNvPr>
          <p:cNvGrpSpPr/>
          <p:nvPr/>
        </p:nvGrpSpPr>
        <p:grpSpPr>
          <a:xfrm>
            <a:off x="2941807" y="1556794"/>
            <a:ext cx="1414170" cy="1619825"/>
            <a:chOff x="2825575" y="1590949"/>
            <a:chExt cx="1414170" cy="1619825"/>
          </a:xfrm>
        </p:grpSpPr>
        <p:sp>
          <p:nvSpPr>
            <p:cNvPr id="12" name="TextovéPole 15">
              <a:extLst>
                <a:ext uri="{FF2B5EF4-FFF2-40B4-BE49-F238E27FC236}">
                  <a16:creationId xmlns="" xmlns:a16="http://schemas.microsoft.com/office/drawing/2014/main" id="{03E2BDD1-425B-4F50-BA66-9F04716DB3A1}"/>
                </a:ext>
              </a:extLst>
            </p:cNvPr>
            <p:cNvSpPr txBox="1"/>
            <p:nvPr/>
          </p:nvSpPr>
          <p:spPr>
            <a:xfrm>
              <a:off x="2825575" y="2810664"/>
              <a:ext cx="1414170" cy="400110"/>
            </a:xfrm>
            <a:prstGeom prst="rect">
              <a:avLst/>
            </a:prstGeom>
            <a:noFill/>
          </p:spPr>
          <p:txBody>
            <a:bodyPr wrap="none" rtlCol="0">
              <a:spAutoFit/>
            </a:bodyPr>
            <a:lstStyle/>
            <a:p>
              <a:pPr algn="ctr"/>
              <a:r>
                <a:rPr lang="en-US" sz="2000" dirty="0">
                  <a:solidFill>
                    <a:schemeClr val="tx2"/>
                  </a:solidFill>
                  <a:latin typeface="+mn-lt"/>
                </a:rPr>
                <a:t>rare media</a:t>
              </a:r>
            </a:p>
          </p:txBody>
        </p:sp>
        <p:pic>
          <p:nvPicPr>
            <p:cNvPr id="13" name="Picture 2">
              <a:extLst>
                <a:ext uri="{FF2B5EF4-FFF2-40B4-BE49-F238E27FC236}">
                  <a16:creationId xmlns="" xmlns:a16="http://schemas.microsoft.com/office/drawing/2014/main" id="{8FD711D9-503F-449C-BDAC-27BF6FF8E5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45" t="41892" r="56198" b="21939"/>
            <a:stretch/>
          </p:blipFill>
          <p:spPr bwMode="auto">
            <a:xfrm>
              <a:off x="2902660" y="1590949"/>
              <a:ext cx="1260000" cy="1189887"/>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grpSp>
      <p:grpSp>
        <p:nvGrpSpPr>
          <p:cNvPr id="14" name="Skupina 4">
            <a:extLst>
              <a:ext uri="{FF2B5EF4-FFF2-40B4-BE49-F238E27FC236}">
                <a16:creationId xmlns="" xmlns:a16="http://schemas.microsoft.com/office/drawing/2014/main" id="{348951ED-078E-40E4-8CC0-1019DE7D629E}"/>
              </a:ext>
            </a:extLst>
          </p:cNvPr>
          <p:cNvGrpSpPr/>
          <p:nvPr/>
        </p:nvGrpSpPr>
        <p:grpSpPr>
          <a:xfrm>
            <a:off x="1475656" y="3225750"/>
            <a:ext cx="5184576" cy="995338"/>
            <a:chOff x="1475656" y="4161854"/>
            <a:chExt cx="5184576" cy="995338"/>
          </a:xfrm>
        </p:grpSpPr>
        <p:sp>
          <p:nvSpPr>
            <p:cNvPr id="15" name="TextovéPole 32">
              <a:extLst>
                <a:ext uri="{FF2B5EF4-FFF2-40B4-BE49-F238E27FC236}">
                  <a16:creationId xmlns="" xmlns:a16="http://schemas.microsoft.com/office/drawing/2014/main" id="{9BA52318-9485-46FD-9C6F-F848D918F463}"/>
                </a:ext>
              </a:extLst>
            </p:cNvPr>
            <p:cNvSpPr txBox="1"/>
            <p:nvPr/>
          </p:nvSpPr>
          <p:spPr>
            <a:xfrm>
              <a:off x="1475656" y="4474293"/>
              <a:ext cx="1135247" cy="400110"/>
            </a:xfrm>
            <a:prstGeom prst="rect">
              <a:avLst/>
            </a:prstGeom>
            <a:noFill/>
          </p:spPr>
          <p:txBody>
            <a:bodyPr wrap="none" rtlCol="0">
              <a:spAutoFit/>
            </a:bodyPr>
            <a:lstStyle/>
            <a:p>
              <a:pPr algn="r"/>
              <a:r>
                <a:rPr lang="en-US" sz="2000" b="1" dirty="0">
                  <a:solidFill>
                    <a:schemeClr val="tx2"/>
                  </a:solidFill>
                  <a:latin typeface="+mn-lt"/>
                </a:rPr>
                <a:t>beams:</a:t>
              </a:r>
              <a:endParaRPr lang="cs-CZ" sz="2000" b="1" dirty="0">
                <a:solidFill>
                  <a:schemeClr val="tx2"/>
                </a:solidFill>
                <a:latin typeface="+mn-lt"/>
              </a:endParaRPr>
            </a:p>
          </p:txBody>
        </p:sp>
        <p:sp>
          <p:nvSpPr>
            <p:cNvPr id="16" name="TextBox 19">
              <a:extLst>
                <a:ext uri="{FF2B5EF4-FFF2-40B4-BE49-F238E27FC236}">
                  <a16:creationId xmlns="" xmlns:a16="http://schemas.microsoft.com/office/drawing/2014/main" id="{DB8D3C62-2187-431F-A752-27DE865C99A0}"/>
                </a:ext>
              </a:extLst>
            </p:cNvPr>
            <p:cNvSpPr txBox="1"/>
            <p:nvPr/>
          </p:nvSpPr>
          <p:spPr>
            <a:xfrm>
              <a:off x="3352056" y="4233862"/>
              <a:ext cx="571872" cy="923330"/>
            </a:xfrm>
            <a:prstGeom prst="rect">
              <a:avLst/>
            </a:prstGeom>
            <a:noFill/>
          </p:spPr>
          <p:txBody>
            <a:bodyPr wrap="square" rtlCol="0">
              <a:spAutoFit/>
            </a:bodyPr>
            <a:lstStyle/>
            <a:p>
              <a:r>
                <a:rPr lang="en-US" sz="5400" b="1" dirty="0">
                  <a:solidFill>
                    <a:srgbClr val="00B050"/>
                  </a:solidFill>
                  <a:effectLst>
                    <a:outerShdw blurRad="38100" dist="38100" dir="2700000" algn="tl">
                      <a:srgbClr val="000000">
                        <a:alpha val="43137"/>
                      </a:srgbClr>
                    </a:outerShdw>
                  </a:effectLst>
                  <a:latin typeface="+mn-lt"/>
                  <a:sym typeface="Wingdings"/>
                </a:rPr>
                <a:t></a:t>
              </a:r>
              <a:endParaRPr lang="en-US" sz="5400" b="1" dirty="0">
                <a:solidFill>
                  <a:srgbClr val="00B050"/>
                </a:solidFill>
                <a:effectLst>
                  <a:outerShdw blurRad="38100" dist="38100" dir="2700000" algn="tl">
                    <a:srgbClr val="000000">
                      <a:alpha val="43137"/>
                    </a:srgbClr>
                  </a:outerShdw>
                </a:effectLst>
                <a:latin typeface="+mn-lt"/>
              </a:endParaRPr>
            </a:p>
          </p:txBody>
        </p:sp>
        <p:sp>
          <p:nvSpPr>
            <p:cNvPr id="17" name="TextBox 19">
              <a:extLst>
                <a:ext uri="{FF2B5EF4-FFF2-40B4-BE49-F238E27FC236}">
                  <a16:creationId xmlns="" xmlns:a16="http://schemas.microsoft.com/office/drawing/2014/main" id="{A5CE947A-A2FE-4917-AB56-F1B277544866}"/>
                </a:ext>
              </a:extLst>
            </p:cNvPr>
            <p:cNvSpPr txBox="1"/>
            <p:nvPr/>
          </p:nvSpPr>
          <p:spPr>
            <a:xfrm>
              <a:off x="6088360" y="4161854"/>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grpSp>
      <p:grpSp>
        <p:nvGrpSpPr>
          <p:cNvPr id="18" name="Skupina 5">
            <a:extLst>
              <a:ext uri="{FF2B5EF4-FFF2-40B4-BE49-F238E27FC236}">
                <a16:creationId xmlns="" xmlns:a16="http://schemas.microsoft.com/office/drawing/2014/main" id="{0830D447-CC97-4E31-851D-7B9C8D67B9CB}"/>
              </a:ext>
            </a:extLst>
          </p:cNvPr>
          <p:cNvGrpSpPr/>
          <p:nvPr/>
        </p:nvGrpSpPr>
        <p:grpSpPr>
          <a:xfrm>
            <a:off x="1498098" y="4221088"/>
            <a:ext cx="5104075" cy="954394"/>
            <a:chOff x="1498099" y="3239275"/>
            <a:chExt cx="5104075" cy="954394"/>
          </a:xfrm>
        </p:grpSpPr>
        <p:sp>
          <p:nvSpPr>
            <p:cNvPr id="19" name="TextovéPole 10">
              <a:extLst>
                <a:ext uri="{FF2B5EF4-FFF2-40B4-BE49-F238E27FC236}">
                  <a16:creationId xmlns="" xmlns:a16="http://schemas.microsoft.com/office/drawing/2014/main" id="{60F5D0C0-46C7-4AC0-97EF-A660FB3B18E2}"/>
                </a:ext>
              </a:extLst>
            </p:cNvPr>
            <p:cNvSpPr txBox="1"/>
            <p:nvPr/>
          </p:nvSpPr>
          <p:spPr>
            <a:xfrm>
              <a:off x="1498099" y="3505527"/>
              <a:ext cx="1112805" cy="400110"/>
            </a:xfrm>
            <a:prstGeom prst="rect">
              <a:avLst/>
            </a:prstGeom>
            <a:noFill/>
          </p:spPr>
          <p:txBody>
            <a:bodyPr wrap="none" rtlCol="0">
              <a:spAutoFit/>
            </a:bodyPr>
            <a:lstStyle/>
            <a:p>
              <a:pPr algn="r"/>
              <a:r>
                <a:rPr lang="en-US" sz="2000" b="1" dirty="0">
                  <a:solidFill>
                    <a:schemeClr val="tx2"/>
                  </a:solidFill>
                  <a:latin typeface="+mn-lt"/>
                </a:rPr>
                <a:t>points:</a:t>
              </a:r>
            </a:p>
          </p:txBody>
        </p:sp>
        <p:sp>
          <p:nvSpPr>
            <p:cNvPr id="20" name="TextBox 19">
              <a:extLst>
                <a:ext uri="{FF2B5EF4-FFF2-40B4-BE49-F238E27FC236}">
                  <a16:creationId xmlns="" xmlns:a16="http://schemas.microsoft.com/office/drawing/2014/main" id="{D466AC31-140A-4923-8B68-9AFDF4EDC3AD}"/>
                </a:ext>
              </a:extLst>
            </p:cNvPr>
            <p:cNvSpPr txBox="1"/>
            <p:nvPr/>
          </p:nvSpPr>
          <p:spPr>
            <a:xfrm>
              <a:off x="3305528" y="3239275"/>
              <a:ext cx="571872" cy="923330"/>
            </a:xfrm>
            <a:prstGeom prst="rect">
              <a:avLst/>
            </a:prstGeom>
            <a:noFill/>
          </p:spPr>
          <p:txBody>
            <a:bodyPr wrap="square" rtlCol="0">
              <a:spAutoFit/>
            </a:bodyPr>
            <a:lstStyle/>
            <a:p>
              <a:r>
                <a:rPr lang="en-US" sz="5400" b="1" dirty="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a:solidFill>
                  <a:schemeClr val="accent2">
                    <a:lumMod val="75000"/>
                  </a:schemeClr>
                </a:solidFill>
                <a:effectLst>
                  <a:outerShdw blurRad="38100" dist="38100" dir="2700000" algn="tl">
                    <a:srgbClr val="000000">
                      <a:alpha val="43137"/>
                    </a:srgbClr>
                  </a:outerShdw>
                </a:effectLst>
                <a:latin typeface="+mn-lt"/>
              </a:endParaRPr>
            </a:p>
          </p:txBody>
        </p:sp>
        <p:sp>
          <p:nvSpPr>
            <p:cNvPr id="21" name="TextBox 19">
              <a:extLst>
                <a:ext uri="{FF2B5EF4-FFF2-40B4-BE49-F238E27FC236}">
                  <a16:creationId xmlns="" xmlns:a16="http://schemas.microsoft.com/office/drawing/2014/main" id="{8750AE48-33A9-4CD0-9916-5615125D1F76}"/>
                </a:ext>
              </a:extLst>
            </p:cNvPr>
            <p:cNvSpPr txBox="1"/>
            <p:nvPr/>
          </p:nvSpPr>
          <p:spPr>
            <a:xfrm>
              <a:off x="6030302" y="3270339"/>
              <a:ext cx="571872" cy="923330"/>
            </a:xfrm>
            <a:prstGeom prst="rect">
              <a:avLst/>
            </a:prstGeom>
            <a:noFill/>
          </p:spPr>
          <p:txBody>
            <a:bodyPr wrap="square" rtlCol="0">
              <a:spAutoFit/>
            </a:bodyPr>
            <a:lstStyle/>
            <a:p>
              <a:r>
                <a:rPr lang="en-US" sz="5400" b="1" dirty="0">
                  <a:solidFill>
                    <a:srgbClr val="00B050"/>
                  </a:solidFill>
                  <a:effectLst>
                    <a:outerShdw blurRad="38100" dist="38100" dir="2700000" algn="tl">
                      <a:srgbClr val="000000">
                        <a:alpha val="43137"/>
                      </a:srgbClr>
                    </a:outerShdw>
                  </a:effectLst>
                  <a:latin typeface="+mn-lt"/>
                  <a:sym typeface="Wingdings"/>
                </a:rPr>
                <a:t></a:t>
              </a:r>
              <a:endParaRPr lang="en-US" sz="5400" b="1" dirty="0">
                <a:solidFill>
                  <a:srgbClr val="00B050"/>
                </a:solidFill>
                <a:effectLst>
                  <a:outerShdw blurRad="38100" dist="38100" dir="2700000" algn="tl">
                    <a:srgbClr val="000000">
                      <a:alpha val="43137"/>
                    </a:srgbClr>
                  </a:outerShdw>
                </a:effectLst>
                <a:latin typeface="+mn-lt"/>
              </a:endParaRPr>
            </a:p>
          </p:txBody>
        </p:sp>
      </p:grpSp>
      <p:cxnSp>
        <p:nvCxnSpPr>
          <p:cNvPr id="22" name="Přímá spojnice 7">
            <a:extLst>
              <a:ext uri="{FF2B5EF4-FFF2-40B4-BE49-F238E27FC236}">
                <a16:creationId xmlns="" xmlns:a16="http://schemas.microsoft.com/office/drawing/2014/main" id="{085B4BA7-20C5-49A6-A92F-7B0FE22DE155}"/>
              </a:ext>
            </a:extLst>
          </p:cNvPr>
          <p:cNvCxnSpPr/>
          <p:nvPr/>
        </p:nvCxnSpPr>
        <p:spPr>
          <a:xfrm>
            <a:off x="971601" y="4197502"/>
            <a:ext cx="7200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Přímá spojnice 33">
            <a:extLst>
              <a:ext uri="{FF2B5EF4-FFF2-40B4-BE49-F238E27FC236}">
                <a16:creationId xmlns="" xmlns:a16="http://schemas.microsoft.com/office/drawing/2014/main" id="{EDF1F56B-D65A-4238-B229-38FD24667C5E}"/>
              </a:ext>
            </a:extLst>
          </p:cNvPr>
          <p:cNvCxnSpPr/>
          <p:nvPr/>
        </p:nvCxnSpPr>
        <p:spPr>
          <a:xfrm>
            <a:off x="971601" y="5157192"/>
            <a:ext cx="7200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Přímá spojnice 41">
            <a:extLst>
              <a:ext uri="{FF2B5EF4-FFF2-40B4-BE49-F238E27FC236}">
                <a16:creationId xmlns="" xmlns:a16="http://schemas.microsoft.com/office/drawing/2014/main" id="{135A33CE-5B5F-40FA-81F3-28BF11CBC492}"/>
              </a:ext>
            </a:extLst>
          </p:cNvPr>
          <p:cNvCxnSpPr/>
          <p:nvPr/>
        </p:nvCxnSpPr>
        <p:spPr>
          <a:xfrm>
            <a:off x="971601" y="3237812"/>
            <a:ext cx="7200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00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Source code</a:t>
            </a:r>
            <a:endParaRPr lang="cs-CZ" dirty="0"/>
          </a:p>
        </p:txBody>
      </p:sp>
      <p:sp>
        <p:nvSpPr>
          <p:cNvPr id="3" name="Zástupný symbol pro obsah 2"/>
          <p:cNvSpPr>
            <a:spLocks noGrp="1"/>
          </p:cNvSpPr>
          <p:nvPr>
            <p:ph idx="1"/>
          </p:nvPr>
        </p:nvSpPr>
        <p:spPr/>
        <p:txBody>
          <a:bodyPr/>
          <a:lstStyle/>
          <a:p>
            <a:endParaRPr lang="cs-CZ"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0453"/>
          <a:stretch/>
        </p:blipFill>
        <p:spPr bwMode="auto">
          <a:xfrm>
            <a:off x="467545" y="1772818"/>
            <a:ext cx="8280920" cy="296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480385" y="5076026"/>
            <a:ext cx="6255239" cy="584775"/>
          </a:xfrm>
          <a:prstGeom prst="rect">
            <a:avLst/>
          </a:prstGeom>
        </p:spPr>
        <p:txBody>
          <a:bodyPr wrap="none">
            <a:spAutoFit/>
          </a:bodyPr>
          <a:lstStyle/>
          <a:p>
            <a:r>
              <a:rPr lang="cs-CZ" sz="3200" b="1" dirty="0">
                <a:solidFill>
                  <a:schemeClr val="tx2"/>
                </a:solidFill>
                <a:latin typeface="+mj-lt"/>
              </a:rPr>
              <a:t>http://www.smallupbp.com/</a:t>
            </a:r>
          </a:p>
        </p:txBody>
      </p:sp>
      <p:sp>
        <p:nvSpPr>
          <p:cNvPr id="5" name="Footer Placeholder 4">
            <a:extLst>
              <a:ext uri="{FF2B5EF4-FFF2-40B4-BE49-F238E27FC236}">
                <a16:creationId xmlns="" xmlns:a16="http://schemas.microsoft.com/office/drawing/2014/main" id="{31B40FDB-6A1A-4833-81C8-4C7522634F33}"/>
              </a:ext>
            </a:extLst>
          </p:cNvPr>
          <p:cNvSpPr>
            <a:spLocks noGrp="1"/>
          </p:cNvSpPr>
          <p:nvPr>
            <p:ph type="ftr" sz="quarter" idx="11"/>
          </p:nvPr>
        </p:nvSpPr>
        <p:spPr/>
        <p:txBody>
          <a:bodyPr/>
          <a:lstStyle/>
          <a:p>
            <a:r>
              <a:rPr lang="en-US"/>
              <a:t>MC methods for volumetric light transport </a:t>
            </a:r>
            <a:r>
              <a:rPr lang="cs-CZ"/>
              <a:t>– </a:t>
            </a:r>
            <a:r>
              <a:rPr lang="en-US"/>
              <a:t>Combining estimators</a:t>
            </a:r>
            <a:endParaRPr lang="en-US" dirty="0"/>
          </a:p>
        </p:txBody>
      </p:sp>
      <p:sp>
        <p:nvSpPr>
          <p:cNvPr id="6" name="Slide Number Placeholder 5">
            <a:extLst>
              <a:ext uri="{FF2B5EF4-FFF2-40B4-BE49-F238E27FC236}">
                <a16:creationId xmlns="" xmlns:a16="http://schemas.microsoft.com/office/drawing/2014/main" id="{5A04AFF0-09C5-41BA-856C-655929C95812}"/>
              </a:ext>
            </a:extLst>
          </p:cNvPr>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45</a:t>
            </a:fld>
            <a:endParaRPr lang="en-US" altLang="en-US">
              <a:solidFill>
                <a:prstClr val="black"/>
              </a:solidFill>
            </a:endParaRPr>
          </a:p>
        </p:txBody>
      </p:sp>
    </p:spTree>
    <p:extLst>
      <p:ext uri="{BB962C8B-B14F-4D97-AF65-F5344CB8AC3E}">
        <p14:creationId xmlns:p14="http://schemas.microsoft.com/office/powerpoint/2010/main" val="311419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29EF80-EC87-4F2B-8F10-E7204EC14DBD}"/>
              </a:ext>
            </a:extLst>
          </p:cNvPr>
          <p:cNvSpPr>
            <a:spLocks noGrp="1"/>
          </p:cNvSpPr>
          <p:nvPr>
            <p:ph type="title"/>
          </p:nvPr>
        </p:nvSpPr>
        <p:spPr/>
        <p:txBody>
          <a:bodyPr/>
          <a:lstStyle/>
          <a:p>
            <a:r>
              <a:rPr lang="en-US" dirty="0"/>
              <a:t>Acknowledgment</a:t>
            </a:r>
          </a:p>
        </p:txBody>
      </p:sp>
      <p:sp>
        <p:nvSpPr>
          <p:cNvPr id="3" name="Content Placeholder 2">
            <a:extLst>
              <a:ext uri="{FF2B5EF4-FFF2-40B4-BE49-F238E27FC236}">
                <a16:creationId xmlns="" xmlns:a16="http://schemas.microsoft.com/office/drawing/2014/main" id="{B635FEFA-063F-401B-B106-280990A5307A}"/>
              </a:ext>
            </a:extLst>
          </p:cNvPr>
          <p:cNvSpPr>
            <a:spLocks noGrp="1"/>
          </p:cNvSpPr>
          <p:nvPr>
            <p:ph idx="1"/>
          </p:nvPr>
        </p:nvSpPr>
        <p:spPr/>
        <p:txBody>
          <a:bodyPr/>
          <a:lstStyle/>
          <a:p>
            <a:r>
              <a:rPr lang="en-US" dirty="0"/>
              <a:t>Funding: Czech Science Foundation (16-18964S)</a:t>
            </a:r>
          </a:p>
        </p:txBody>
      </p:sp>
      <p:sp>
        <p:nvSpPr>
          <p:cNvPr id="4" name="Slide Number Placeholder 3">
            <a:extLst>
              <a:ext uri="{FF2B5EF4-FFF2-40B4-BE49-F238E27FC236}">
                <a16:creationId xmlns="" xmlns:a16="http://schemas.microsoft.com/office/drawing/2014/main" id="{8C7E069E-8674-4270-9FE9-41D2F93740A2}"/>
              </a:ext>
            </a:extLst>
          </p:cNvPr>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46</a:t>
            </a:fld>
            <a:endParaRPr lang="en-US" altLang="en-US">
              <a:solidFill>
                <a:prstClr val="black"/>
              </a:solidFill>
            </a:endParaRPr>
          </a:p>
        </p:txBody>
      </p:sp>
      <p:sp>
        <p:nvSpPr>
          <p:cNvPr id="5" name="Footer Placeholder 4">
            <a:extLst>
              <a:ext uri="{FF2B5EF4-FFF2-40B4-BE49-F238E27FC236}">
                <a16:creationId xmlns="" xmlns:a16="http://schemas.microsoft.com/office/drawing/2014/main" id="{3487BE0F-0DA1-4B8A-8784-F1D5326335B4}"/>
              </a:ext>
            </a:extLst>
          </p:cNvPr>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spTree>
    <p:extLst>
      <p:ext uri="{BB962C8B-B14F-4D97-AF65-F5344CB8AC3E}">
        <p14:creationId xmlns:p14="http://schemas.microsoft.com/office/powerpoint/2010/main" val="31316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a:r>
              <a:rPr lang="en-US" dirty="0"/>
              <a:t>Bidirectional path tracing</a:t>
            </a:r>
            <a:br>
              <a:rPr lang="en-US" dirty="0"/>
            </a:br>
            <a:r>
              <a:rPr lang="en-US" dirty="0"/>
              <a:t>1 hour</a:t>
            </a:r>
            <a:endParaRPr lang="cs-CZ" dirty="0"/>
          </a:p>
        </p:txBody>
      </p:sp>
      <p:sp>
        <p:nvSpPr>
          <p:cNvPr id="8" name="Zástupný symbol pro obsah 7"/>
          <p:cNvSpPr>
            <a:spLocks noGrp="1"/>
          </p:cNvSpPr>
          <p:nvPr>
            <p:ph idx="1"/>
          </p:nvPr>
        </p:nvSpPr>
        <p:spPr>
          <a:xfrm>
            <a:off x="457200" y="1778595"/>
            <a:ext cx="8229600" cy="4530725"/>
          </a:xfrm>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5</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6" y="1929869"/>
            <a:ext cx="8883188" cy="3886395"/>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4388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lgn="ctr"/>
            <a:r>
              <a:rPr lang="en-US" dirty="0"/>
              <a:t>Volumetric photon mapping </a:t>
            </a:r>
            <a:br>
              <a:rPr lang="en-US" dirty="0"/>
            </a:br>
            <a:r>
              <a:rPr lang="en-US" dirty="0"/>
              <a:t>1 hour</a:t>
            </a:r>
            <a:endParaRPr lang="cs-CZ" b="0" dirty="0"/>
          </a:p>
        </p:txBody>
      </p:sp>
      <p:sp>
        <p:nvSpPr>
          <p:cNvPr id="8" name="Zástupný symbol pro obsah 7"/>
          <p:cNvSpPr>
            <a:spLocks noGrp="1"/>
          </p:cNvSpPr>
          <p:nvPr>
            <p:ph idx="1"/>
          </p:nvPr>
        </p:nvSpPr>
        <p:spPr>
          <a:xfrm>
            <a:off x="457200" y="1778595"/>
            <a:ext cx="8229600" cy="4530725"/>
          </a:xfrm>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6</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5" y="1929869"/>
            <a:ext cx="8883193" cy="388639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76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lgn="ctr"/>
            <a:r>
              <a:rPr lang="en-US" dirty="0"/>
              <a:t>Beam radiance estimate</a:t>
            </a:r>
            <a:br>
              <a:rPr lang="en-US" dirty="0"/>
            </a:br>
            <a:r>
              <a:rPr lang="en-US" dirty="0"/>
              <a:t>1 hour</a:t>
            </a:r>
            <a:endParaRPr lang="cs-CZ" b="0" dirty="0"/>
          </a:p>
        </p:txBody>
      </p:sp>
      <p:sp>
        <p:nvSpPr>
          <p:cNvPr id="8" name="Zástupný symbol pro obsah 7"/>
          <p:cNvSpPr>
            <a:spLocks noGrp="1"/>
          </p:cNvSpPr>
          <p:nvPr>
            <p:ph idx="1"/>
          </p:nvPr>
        </p:nvSpPr>
        <p:spPr>
          <a:xfrm>
            <a:off x="457200" y="1778595"/>
            <a:ext cx="8229600" cy="4530725"/>
          </a:xfrm>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7</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5" y="1929869"/>
            <a:ext cx="8883190" cy="388639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1234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lgn="ctr"/>
            <a:r>
              <a:rPr lang="en-US" dirty="0"/>
              <a:t>Photon beams</a:t>
            </a:r>
            <a:br>
              <a:rPr lang="en-US" dirty="0"/>
            </a:br>
            <a:r>
              <a:rPr lang="en-US" dirty="0"/>
              <a:t>1 hour</a:t>
            </a:r>
            <a:endParaRPr lang="cs-CZ" b="0" dirty="0"/>
          </a:p>
        </p:txBody>
      </p:sp>
      <p:sp>
        <p:nvSpPr>
          <p:cNvPr id="8" name="Zástupný symbol pro obsah 7"/>
          <p:cNvSpPr>
            <a:spLocks noGrp="1"/>
          </p:cNvSpPr>
          <p:nvPr>
            <p:ph idx="1"/>
          </p:nvPr>
        </p:nvSpPr>
        <p:spPr>
          <a:xfrm>
            <a:off x="457200" y="1777316"/>
            <a:ext cx="8229600" cy="4530725"/>
          </a:xfrm>
        </p:spPr>
        <p:txBody>
          <a:bodyPr/>
          <a:lstStyle/>
          <a:p>
            <a:endParaRPr lang="cs-CZ"/>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5" y="1928589"/>
            <a:ext cx="8883190" cy="3886395"/>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3" name="Slide Number Placeholder 2">
            <a:extLst>
              <a:ext uri="{FF2B5EF4-FFF2-40B4-BE49-F238E27FC236}">
                <a16:creationId xmlns="" xmlns:a16="http://schemas.microsoft.com/office/drawing/2014/main" id="{498D07EB-E88A-4F36-A543-5E37E5BA22E5}"/>
              </a:ext>
            </a:extLst>
          </p:cNvPr>
          <p:cNvSpPr>
            <a:spLocks noGrp="1"/>
          </p:cNvSpPr>
          <p:nvPr>
            <p:ph type="sldNum" sz="quarter" idx="12"/>
          </p:nvPr>
        </p:nvSpPr>
        <p:spPr/>
        <p:txBody>
          <a:bodyPr/>
          <a:lstStyle/>
          <a:p>
            <a:pPr>
              <a:defRPr/>
            </a:pPr>
            <a:fld id="{81494967-73EE-4A75-A827-47B02327E019}" type="slidenum">
              <a:rPr lang="en-US" altLang="en-US" smtClean="0"/>
              <a:pPr>
                <a:defRPr/>
              </a:pPr>
              <a:t>8</a:t>
            </a:fld>
            <a:endParaRPr lang="en-US" altLang="en-US"/>
          </a:p>
        </p:txBody>
      </p:sp>
    </p:spTree>
    <p:extLst>
      <p:ext uri="{BB962C8B-B14F-4D97-AF65-F5344CB8AC3E}">
        <p14:creationId xmlns:p14="http://schemas.microsoft.com/office/powerpoint/2010/main" val="396244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lgn="ctr"/>
            <a:r>
              <a:rPr lang="en-US" dirty="0">
                <a:solidFill>
                  <a:srgbClr val="FFC000"/>
                </a:solidFill>
              </a:rPr>
              <a:t>UPBP algorithm</a:t>
            </a:r>
            <a:br>
              <a:rPr lang="en-US" dirty="0">
                <a:solidFill>
                  <a:srgbClr val="FFC000"/>
                </a:solidFill>
              </a:rPr>
            </a:br>
            <a:r>
              <a:rPr lang="en-US" dirty="0">
                <a:solidFill>
                  <a:srgbClr val="FFC000"/>
                </a:solidFill>
              </a:rPr>
              <a:t>1 hour</a:t>
            </a:r>
            <a:endParaRPr lang="cs-CZ" b="0" dirty="0"/>
          </a:p>
        </p:txBody>
      </p:sp>
      <p:sp>
        <p:nvSpPr>
          <p:cNvPr id="8" name="Zástupný symbol pro obsah 7"/>
          <p:cNvSpPr>
            <a:spLocks noGrp="1"/>
          </p:cNvSpPr>
          <p:nvPr>
            <p:ph idx="1"/>
          </p:nvPr>
        </p:nvSpPr>
        <p:spPr>
          <a:xfrm>
            <a:off x="457200" y="1778595"/>
            <a:ext cx="8229600" cy="4530725"/>
          </a:xfrm>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9</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a:solidFill>
                  <a:prstClr val="black"/>
                </a:solidFill>
              </a:rPr>
              <a:t>MC methods for volumetric light transport – Combining estimators</a:t>
            </a:r>
            <a:endParaRPr lang="en-US" altLang="en-US"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6" y="1929869"/>
            <a:ext cx="8883188" cy="3886394"/>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0902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0.2|1.2|1.2|0.9|8.4"/>
</p:tagLst>
</file>

<file path=ppt/tags/tag10.xml><?xml version="1.0" encoding="utf-8"?>
<p:tagLst xmlns:a="http://schemas.openxmlformats.org/drawingml/2006/main" xmlns:r="http://schemas.openxmlformats.org/officeDocument/2006/relationships" xmlns:p="http://schemas.openxmlformats.org/presentationml/2006/main">
  <p:tag name="TIMING" val="|11.9|3.3|4.1|4.6"/>
</p:tagLst>
</file>

<file path=ppt/tags/tag11.xml><?xml version="1.0" encoding="utf-8"?>
<p:tagLst xmlns:a="http://schemas.openxmlformats.org/drawingml/2006/main" xmlns:r="http://schemas.openxmlformats.org/officeDocument/2006/relationships" xmlns:p="http://schemas.openxmlformats.org/presentationml/2006/main">
  <p:tag name="TIMING" val="|3.8|7"/>
</p:tagLst>
</file>

<file path=ppt/tags/tag12.xml><?xml version="1.0" encoding="utf-8"?>
<p:tagLst xmlns:a="http://schemas.openxmlformats.org/drawingml/2006/main" xmlns:r="http://schemas.openxmlformats.org/officeDocument/2006/relationships" xmlns:p="http://schemas.openxmlformats.org/presentationml/2006/main">
  <p:tag name="TIMING" val="|4.3"/>
</p:tagLst>
</file>

<file path=ppt/tags/tag13.xml><?xml version="1.0" encoding="utf-8"?>
<p:tagLst xmlns:a="http://schemas.openxmlformats.org/drawingml/2006/main" xmlns:r="http://schemas.openxmlformats.org/officeDocument/2006/relationships" xmlns:p="http://schemas.openxmlformats.org/presentationml/2006/main">
  <p:tag name="TIMING" val="|3.7|5.3|1.7"/>
</p:tagLst>
</file>

<file path=ppt/tags/tag14.xml><?xml version="1.0" encoding="utf-8"?>
<p:tagLst xmlns:a="http://schemas.openxmlformats.org/drawingml/2006/main" xmlns:r="http://schemas.openxmlformats.org/officeDocument/2006/relationships" xmlns:p="http://schemas.openxmlformats.org/presentationml/2006/main">
  <p:tag name="TIMING" val="|4|11.5|10.4|3.2|5.9|3.6|12.5"/>
</p:tagLst>
</file>

<file path=ppt/tags/tag15.xml><?xml version="1.0" encoding="utf-8"?>
<p:tagLst xmlns:a="http://schemas.openxmlformats.org/drawingml/2006/main" xmlns:r="http://schemas.openxmlformats.org/officeDocument/2006/relationships" xmlns:p="http://schemas.openxmlformats.org/presentationml/2006/main">
  <p:tag name="TIMING" val="|6.5|3.1|2.1|1.2"/>
</p:tagLst>
</file>

<file path=ppt/tags/tag16.xml><?xml version="1.0" encoding="utf-8"?>
<p:tagLst xmlns:a="http://schemas.openxmlformats.org/drawingml/2006/main" xmlns:r="http://schemas.openxmlformats.org/officeDocument/2006/relationships" xmlns:p="http://schemas.openxmlformats.org/presentationml/2006/main">
  <p:tag name="TIMING" val="|19|11.9|12.3"/>
</p:tagLst>
</file>

<file path=ppt/tags/tag2.xml><?xml version="1.0" encoding="utf-8"?>
<p:tagLst xmlns:a="http://schemas.openxmlformats.org/drawingml/2006/main" xmlns:r="http://schemas.openxmlformats.org/officeDocument/2006/relationships" xmlns:p="http://schemas.openxmlformats.org/presentationml/2006/main">
  <p:tag name="TIMING" val="|12.6|3|8.7"/>
</p:tagLst>
</file>

<file path=ppt/tags/tag3.xml><?xml version="1.0" encoding="utf-8"?>
<p:tagLst xmlns:a="http://schemas.openxmlformats.org/drawingml/2006/main" xmlns:r="http://schemas.openxmlformats.org/officeDocument/2006/relationships" xmlns:p="http://schemas.openxmlformats.org/presentationml/2006/main">
  <p:tag name="TIMING" val="|7.1|4.6|30.4|12.9"/>
</p:tagLst>
</file>

<file path=ppt/tags/tag4.xml><?xml version="1.0" encoding="utf-8"?>
<p:tagLst xmlns:a="http://schemas.openxmlformats.org/drawingml/2006/main" xmlns:r="http://schemas.openxmlformats.org/officeDocument/2006/relationships" xmlns:p="http://schemas.openxmlformats.org/presentationml/2006/main">
  <p:tag name="TIMING" val="|3.2|12.8|3.5|3|7.7|3.3|4.2|1.7|1.5|1.2"/>
</p:tagLst>
</file>

<file path=ppt/tags/tag5.xml><?xml version="1.0" encoding="utf-8"?>
<p:tagLst xmlns:a="http://schemas.openxmlformats.org/drawingml/2006/main" xmlns:r="http://schemas.openxmlformats.org/officeDocument/2006/relationships" xmlns:p="http://schemas.openxmlformats.org/presentationml/2006/main">
  <p:tag name="TIMING" val="|13.7|12.4"/>
</p:tagLst>
</file>

<file path=ppt/tags/tag6.xml><?xml version="1.0" encoding="utf-8"?>
<p:tagLst xmlns:a="http://schemas.openxmlformats.org/drawingml/2006/main" xmlns:r="http://schemas.openxmlformats.org/officeDocument/2006/relationships" xmlns:p="http://schemas.openxmlformats.org/presentationml/2006/main">
  <p:tag name="TIMING" val="|10.6|5.4"/>
</p:tagLst>
</file>

<file path=ppt/tags/tag7.xml><?xml version="1.0" encoding="utf-8"?>
<p:tagLst xmlns:a="http://schemas.openxmlformats.org/drawingml/2006/main" xmlns:r="http://schemas.openxmlformats.org/officeDocument/2006/relationships" xmlns:p="http://schemas.openxmlformats.org/presentationml/2006/main">
  <p:tag name="TIMING" val="|10|19.1|41"/>
</p:tagLst>
</file>

<file path=ppt/tags/tag8.xml><?xml version="1.0" encoding="utf-8"?>
<p:tagLst xmlns:a="http://schemas.openxmlformats.org/drawingml/2006/main" xmlns:r="http://schemas.openxmlformats.org/officeDocument/2006/relationships" xmlns:p="http://schemas.openxmlformats.org/presentationml/2006/main">
  <p:tag name="TIMING" val="|7.5|2.2|1|1.5"/>
</p:tagLst>
</file>

<file path=ppt/tags/tag9.xml><?xml version="1.0" encoding="utf-8"?>
<p:tagLst xmlns:a="http://schemas.openxmlformats.org/drawingml/2006/main" xmlns:r="http://schemas.openxmlformats.org/officeDocument/2006/relationships" xmlns:p="http://schemas.openxmlformats.org/presentationml/2006/main">
  <p:tag name="TIMING" val="|6.7|3.5|4.7|5.1"/>
</p:tagLst>
</file>

<file path=ppt/theme/theme1.xml><?xml version="1.0" encoding="utf-8"?>
<a:theme xmlns:a="http://schemas.openxmlformats.org/drawingml/2006/main" name="1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8635</TotalTime>
  <Words>3678</Words>
  <Application>Microsoft Office PowerPoint</Application>
  <PresentationFormat>Předvádění na obrazovce (4:3)</PresentationFormat>
  <Paragraphs>458</Paragraphs>
  <Slides>46</Slides>
  <Notes>46</Notes>
  <HiddenSlides>0</HiddenSlides>
  <MMClips>0</MMClips>
  <ScaleCrop>false</ScaleCrop>
  <HeadingPairs>
    <vt:vector size="4" baseType="variant">
      <vt:variant>
        <vt:lpstr>Motiv</vt:lpstr>
      </vt:variant>
      <vt:variant>
        <vt:i4>1</vt:i4>
      </vt:variant>
      <vt:variant>
        <vt:lpstr>Nadpisy snímků</vt:lpstr>
      </vt:variant>
      <vt:variant>
        <vt:i4>46</vt:i4>
      </vt:variant>
    </vt:vector>
  </HeadingPairs>
  <TitlesOfParts>
    <vt:vector size="47" baseType="lpstr">
      <vt:lpstr>1_Hrany</vt:lpstr>
      <vt:lpstr>Combining volumetric estimators</vt:lpstr>
      <vt:lpstr>Unifying points, beams, and paths  in Volumetric light transport simulation</vt:lpstr>
      <vt:lpstr>Goal: Robust rendering of media</vt:lpstr>
      <vt:lpstr>Existing volumetric rendering algorithms</vt:lpstr>
      <vt:lpstr>Bidirectional path tracing 1 hour</vt:lpstr>
      <vt:lpstr>Volumetric photon mapping  1 hour</vt:lpstr>
      <vt:lpstr>Beam radiance estimate 1 hour</vt:lpstr>
      <vt:lpstr>Photon beams 1 hour</vt:lpstr>
      <vt:lpstr>UPBP algorithm 1 hour</vt:lpstr>
      <vt:lpstr>Approach: Combine estimators</vt:lpstr>
      <vt:lpstr>Contributions</vt:lpstr>
      <vt:lpstr>Volumetric Photon Density estimators</vt:lpstr>
      <vt:lpstr>Prezentace aplikace PowerPoint</vt:lpstr>
      <vt:lpstr>“Long” vs. “short” beams</vt:lpstr>
      <vt:lpstr>Bottom line: Many estimators</vt:lpstr>
      <vt:lpstr>Why combine points and beams?</vt:lpstr>
      <vt:lpstr>Variance analysis</vt:lpstr>
      <vt:lpstr>Variance analysis – Canonical setup</vt:lpstr>
      <vt:lpstr>Variance analysis – Expected value</vt:lpstr>
      <vt:lpstr>Variance analysis – Estimators</vt:lpstr>
      <vt:lpstr>Variance analysis results</vt:lpstr>
      <vt:lpstr>Variance analysis results</vt:lpstr>
      <vt:lpstr>“How to combine?”  Extended MIS</vt:lpstr>
      <vt:lpstr>Our MIS extension</vt:lpstr>
      <vt:lpstr>“How to implement IT?”  The Combined algorithm</vt:lpstr>
      <vt:lpstr>Estimator choice</vt:lpstr>
      <vt:lpstr>“Long” vs. “short” beams</vt:lpstr>
      <vt:lpstr>Family of estimators</vt:lpstr>
      <vt:lpstr>UPBP – Algorithm overview</vt:lpstr>
      <vt:lpstr>UPBP – Algorithm overview</vt:lpstr>
      <vt:lpstr>UPBP – Algorithm overview</vt:lpstr>
      <vt:lpstr>UPBP – Algorithm overview</vt:lpstr>
      <vt:lpstr>UPBP – Algorithm overview</vt:lpstr>
      <vt:lpstr>RESULTS</vt:lpstr>
      <vt:lpstr>Full transport</vt:lpstr>
      <vt:lpstr>Medium transport only</vt:lpstr>
      <vt:lpstr>Previous work comparison, 1 hr</vt:lpstr>
      <vt:lpstr>Previous work comparison, 1 hr</vt:lpstr>
      <vt:lpstr>Prezentace aplikace PowerPoint</vt:lpstr>
      <vt:lpstr>UPBP, 1 hr</vt:lpstr>
      <vt:lpstr>Prezentace aplikace PowerPoint</vt:lpstr>
      <vt:lpstr>UPBP</vt:lpstr>
      <vt:lpstr>Limitations &amp; future work</vt:lpstr>
      <vt:lpstr>Take-home message</vt:lpstr>
      <vt:lpstr>Source code</vt:lpstr>
      <vt:lpstr>Acknowledgment</vt:lpstr>
    </vt:vector>
  </TitlesOfParts>
  <Company>CTU Prague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Odraz světla, BRDF - Počítačová grafika III (NPGR010)</dc:title>
  <dc:creator>Jaroslav Křivánek</dc:creator>
  <cp:lastModifiedBy>jarda</cp:lastModifiedBy>
  <cp:revision>4500</cp:revision>
  <cp:lastPrinted>2018-09-04T07:56:37Z</cp:lastPrinted>
  <dcterms:created xsi:type="dcterms:W3CDTF">2006-11-17T09:10:54Z</dcterms:created>
  <dcterms:modified xsi:type="dcterms:W3CDTF">2018-09-04T12:33:22Z</dcterms:modified>
</cp:coreProperties>
</file>