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08" r:id="rId3"/>
    <p:sldId id="257" r:id="rId4"/>
    <p:sldId id="258" r:id="rId5"/>
    <p:sldId id="263" r:id="rId6"/>
    <p:sldId id="265" r:id="rId7"/>
    <p:sldId id="266" r:id="rId8"/>
    <p:sldId id="264" r:id="rId9"/>
    <p:sldId id="280" r:id="rId10"/>
    <p:sldId id="267" r:id="rId11"/>
    <p:sldId id="268" r:id="rId12"/>
    <p:sldId id="269" r:id="rId13"/>
    <p:sldId id="270" r:id="rId14"/>
    <p:sldId id="273" r:id="rId15"/>
    <p:sldId id="271" r:id="rId16"/>
    <p:sldId id="272" r:id="rId17"/>
    <p:sldId id="277" r:id="rId18"/>
    <p:sldId id="274" r:id="rId19"/>
    <p:sldId id="261" r:id="rId20"/>
    <p:sldId id="262" r:id="rId21"/>
    <p:sldId id="260" r:id="rId22"/>
    <p:sldId id="275" r:id="rId23"/>
    <p:sldId id="278" r:id="rId24"/>
    <p:sldId id="279" r:id="rId25"/>
    <p:sldId id="276" r:id="rId26"/>
    <p:sldId id="288" r:id="rId27"/>
    <p:sldId id="295" r:id="rId28"/>
    <p:sldId id="282" r:id="rId29"/>
    <p:sldId id="296" r:id="rId30"/>
    <p:sldId id="283" r:id="rId31"/>
    <p:sldId id="284" r:id="rId32"/>
    <p:sldId id="285" r:id="rId33"/>
    <p:sldId id="286" r:id="rId34"/>
    <p:sldId id="287" r:id="rId35"/>
    <p:sldId id="289" r:id="rId36"/>
    <p:sldId id="300" r:id="rId37"/>
    <p:sldId id="290" r:id="rId38"/>
    <p:sldId id="297" r:id="rId39"/>
    <p:sldId id="298" r:id="rId40"/>
    <p:sldId id="291" r:id="rId41"/>
    <p:sldId id="292" r:id="rId42"/>
    <p:sldId id="301" r:id="rId43"/>
    <p:sldId id="302" r:id="rId44"/>
    <p:sldId id="303" r:id="rId45"/>
    <p:sldId id="293" r:id="rId46"/>
    <p:sldId id="294" r:id="rId47"/>
    <p:sldId id="299" r:id="rId48"/>
    <p:sldId id="305" r:id="rId49"/>
    <p:sldId id="306" r:id="rId50"/>
    <p:sldId id="304" r:id="rId51"/>
    <p:sldId id="30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0BA70F-7868-2A45-908D-F03A4BFA94E9}">
          <p14:sldIdLst>
            <p14:sldId id="256"/>
            <p14:sldId id="308"/>
            <p14:sldId id="257"/>
            <p14:sldId id="258"/>
          </p14:sldIdLst>
        </p14:section>
        <p14:section name="Locks" id="{BCC82D78-A3FF-5644-B607-69D0DEBF544A}">
          <p14:sldIdLst>
            <p14:sldId id="263"/>
            <p14:sldId id="265"/>
            <p14:sldId id="266"/>
            <p14:sldId id="264"/>
            <p14:sldId id="280"/>
            <p14:sldId id="267"/>
            <p14:sldId id="268"/>
            <p14:sldId id="269"/>
            <p14:sldId id="270"/>
            <p14:sldId id="273"/>
            <p14:sldId id="271"/>
            <p14:sldId id="272"/>
          </p14:sldIdLst>
        </p14:section>
        <p14:section name="Inter process communication" id="{79763D48-4E1E-D442-A38D-9628E07493A9}">
          <p14:sldIdLst>
            <p14:sldId id="277"/>
          </p14:sldIdLst>
        </p14:section>
        <p14:section name="Processes and threads" id="{D2ED6B96-FF11-0547-A71C-7FC13CA0A733}">
          <p14:sldIdLst>
            <p14:sldId id="274"/>
            <p14:sldId id="261"/>
            <p14:sldId id="262"/>
            <p14:sldId id="260"/>
            <p14:sldId id="275"/>
            <p14:sldId id="278"/>
            <p14:sldId id="279"/>
          </p14:sldIdLst>
        </p14:section>
        <p14:section name="Memory allocation" id="{AC5949C3-0C55-2F47-87F5-475E709877A8}">
          <p14:sldIdLst>
            <p14:sldId id="276"/>
            <p14:sldId id="288"/>
            <p14:sldId id="295"/>
            <p14:sldId id="282"/>
            <p14:sldId id="296"/>
            <p14:sldId id="283"/>
            <p14:sldId id="284"/>
            <p14:sldId id="285"/>
            <p14:sldId id="286"/>
            <p14:sldId id="287"/>
          </p14:sldIdLst>
        </p14:section>
        <p14:section name="Security" id="{7824BB6E-3E20-BA4C-B0F4-21EBA07C3C64}">
          <p14:sldIdLst>
            <p14:sldId id="289"/>
          </p14:sldIdLst>
        </p14:section>
        <p14:section name="Network stack" id="{C862294B-3052-FE46-82B0-693D469BB402}">
          <p14:sldIdLst>
            <p14:sldId id="300"/>
            <p14:sldId id="290"/>
            <p14:sldId id="297"/>
            <p14:sldId id="298"/>
            <p14:sldId id="291"/>
            <p14:sldId id="292"/>
            <p14:sldId id="301"/>
            <p14:sldId id="302"/>
            <p14:sldId id="303"/>
            <p14:sldId id="293"/>
            <p14:sldId id="294"/>
            <p14:sldId id="299"/>
          </p14:sldIdLst>
        </p14:section>
        <p14:section name="Case Studies" id="{B22553B1-5AED-6341-9796-1B0492B0CD9D}">
          <p14:sldIdLst>
            <p14:sldId id="305"/>
            <p14:sldId id="306"/>
            <p14:sldId id="304"/>
          </p14:sldIdLst>
        </p14:section>
        <p14:section name="conclusion" id="{55A00E8D-4F56-6B43-AE9E-AACC1BB91371}">
          <p14:sldIdLst>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81" autoAdjust="0"/>
  </p:normalViewPr>
  <p:slideViewPr>
    <p:cSldViewPr snapToGrid="0" snapToObjects="1">
      <p:cViewPr varScale="1">
        <p:scale>
          <a:sx n="93" d="100"/>
          <a:sy n="93" d="100"/>
        </p:scale>
        <p:origin x="-1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E72FD-5DEE-504D-945B-AC4174E4DC5B}" type="datetimeFigureOut">
              <a:rPr lang="en-US" smtClean="0"/>
              <a:t>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19F22-2A3A-D942-B30D-532708D4BC09}" type="slidenum">
              <a:rPr lang="en-US" smtClean="0"/>
              <a:t>‹#›</a:t>
            </a:fld>
            <a:endParaRPr lang="en-US"/>
          </a:p>
        </p:txBody>
      </p:sp>
    </p:spTree>
    <p:extLst>
      <p:ext uri="{BB962C8B-B14F-4D97-AF65-F5344CB8AC3E}">
        <p14:creationId xmlns:p14="http://schemas.microsoft.com/office/powerpoint/2010/main" val="3443916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Leveraging</a:t>
            </a:r>
            <a:r>
              <a:rPr lang="en-US" baseline="0" dirty="0" smtClean="0"/>
              <a:t> the operating-system is just one way of getting things done.</a:t>
            </a:r>
          </a:p>
          <a:p>
            <a:r>
              <a:rPr lang="en-US" baseline="0" dirty="0" smtClean="0"/>
              <a:t>For truly high-performance, scalable code, you need to do things yourself. Many of the concepts about how the operating system was written will help, but you also need to go into new areas of engineering. This paper contrasts doing things in user-land without the operating system, with what was learned as standard operating system concepts.</a:t>
            </a:r>
            <a:r>
              <a:rPr lang="en-US" dirty="0" smtClean="0"/>
              <a:t>.</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2</a:t>
            </a:fld>
            <a:endParaRPr lang="en-US"/>
          </a:p>
        </p:txBody>
      </p:sp>
    </p:spTree>
    <p:extLst>
      <p:ext uri="{BB962C8B-B14F-4D97-AF65-F5344CB8AC3E}">
        <p14:creationId xmlns:p14="http://schemas.microsoft.com/office/powerpoint/2010/main" val="330672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I do it on my DNS server, where the worker threads processing DNS requests may be operating from and</a:t>
            </a:r>
            <a:r>
              <a:rPr lang="en-US" baseline="0" dirty="0" smtClean="0"/>
              <a:t> old or new database of names. I have to wait until all threads have moved forward before I can delete the old database.</a:t>
            </a:r>
          </a:p>
          <a:p>
            <a:endParaRPr lang="en-US" baseline="0" dirty="0" smtClean="0"/>
          </a:p>
          <a:p>
            <a:r>
              <a:rPr lang="en-US" baseline="0" dirty="0" smtClean="0"/>
              <a:t>My IDS works in a similar same way. I read in new IDS signatures into a database, replace the pointer, then wait. However, the waiting period is a little weird. I have to wait until all TCP connections using the old database are freed up. Many signature databases can be active at the time same. Only when all TCP connections have been freed for a database will the database be freed.</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11</a:t>
            </a:fld>
            <a:endParaRPr lang="en-US"/>
          </a:p>
        </p:txBody>
      </p:sp>
    </p:spTree>
    <p:extLst>
      <p:ext uri="{BB962C8B-B14F-4D97-AF65-F5344CB8AC3E}">
        <p14:creationId xmlns:p14="http://schemas.microsoft.com/office/powerpoint/2010/main" val="51486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a big one that probably needs to be separated into multiple slides.</a:t>
            </a:r>
          </a:p>
          <a:p>
            <a:endParaRPr lang="en-US" baseline="0" dirty="0" smtClean="0"/>
          </a:p>
          <a:p>
            <a:r>
              <a:rPr lang="en-US" baseline="0" dirty="0" smtClean="0"/>
              <a:t>The basic primitive for many lock-free algorithms is the “compare-and-swap”, which on the x86 would be the </a:t>
            </a:r>
            <a:r>
              <a:rPr lang="en-US" baseline="0" dirty="0" err="1" smtClean="0"/>
              <a:t>cmpxchng</a:t>
            </a:r>
            <a:r>
              <a:rPr lang="en-US" baseline="0" dirty="0" smtClean="0"/>
              <a:t> instruction. This takes as input two values, the expected value at a memory location, and the new value. If the current and expected value matches, then a swap with the new value occurs.</a:t>
            </a:r>
          </a:p>
          <a:p>
            <a:endParaRPr lang="en-US" baseline="0" dirty="0" smtClean="0"/>
          </a:p>
          <a:p>
            <a:r>
              <a:rPr lang="en-US" baseline="0" dirty="0" smtClean="0"/>
              <a:t>A lot of algorithms, though, work better being able to compare-and-swap two values at once, called CAS2. On Intel x86, this is known as the cmpxchng16b instruction. It compares 16 bytes at once, meaning two 64-bit values (such as two pointers). It’s not a generic CAS2 as it requires the two values to be adjacent in memory, but it’s close enough.</a:t>
            </a:r>
          </a:p>
          <a:p>
            <a:endParaRPr lang="en-US" baseline="0" dirty="0" smtClean="0"/>
          </a:p>
          <a:p>
            <a:r>
              <a:rPr lang="en-US" baseline="0" dirty="0" smtClean="0"/>
              <a:t>Intel’s TSX reserves multiple cache lines, then sets a start point, then executes a few instructions on those cache lines. If any other CPU reads/writes those cache lines, our CPU is set back to the start point to try again. You can think of it as cmpxchng64b.</a:t>
            </a:r>
          </a:p>
          <a:p>
            <a:endParaRPr lang="en-US" baseline="0" dirty="0" smtClean="0"/>
          </a:p>
          <a:p>
            <a:r>
              <a:rPr lang="en-US" baseline="0" dirty="0" smtClean="0"/>
              <a:t>Out of these basic primitives you can create data structures, like queues and hash-tables. The TSX implementation of a hash-table allows enormous scalability across a lot of cores.</a:t>
            </a:r>
          </a:p>
          <a:p>
            <a:endParaRPr lang="en-US" baseline="0" dirty="0" smtClean="0"/>
          </a:p>
          <a:p>
            <a:r>
              <a:rPr lang="en-US" baseline="0" dirty="0" smtClean="0"/>
              <a:t>What I do is select the data structure first that performs well, then wrap my code around it. E.g. an IDS TCP table that uses a TSX-based hash-table.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13</a:t>
            </a:fld>
            <a:endParaRPr lang="en-US"/>
          </a:p>
        </p:txBody>
      </p:sp>
    </p:spTree>
    <p:extLst>
      <p:ext uri="{BB962C8B-B14F-4D97-AF65-F5344CB8AC3E}">
        <p14:creationId xmlns:p14="http://schemas.microsoft.com/office/powerpoint/2010/main" val="67707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19</a:t>
            </a:fld>
            <a:endParaRPr lang="en-US"/>
          </a:p>
        </p:txBody>
      </p:sp>
    </p:spTree>
    <p:extLst>
      <p:ext uri="{BB962C8B-B14F-4D97-AF65-F5344CB8AC3E}">
        <p14:creationId xmlns:p14="http://schemas.microsoft.com/office/powerpoint/2010/main" val="36764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 is</a:t>
            </a:r>
            <a:r>
              <a:rPr lang="en-US" baseline="0" dirty="0" smtClean="0"/>
              <a:t> a lie. RAM stands for “random access memory”, but it’s not. You can ignore this lie in normal code because caching hides it from you, but you have to pay attention when writing scalable code.</a:t>
            </a:r>
          </a:p>
          <a:p>
            <a:endParaRPr lang="en-US" baseline="0" dirty="0" smtClean="0"/>
          </a:p>
          <a:p>
            <a:r>
              <a:rPr lang="en-US" baseline="0" dirty="0" smtClean="0"/>
              <a:t>The problem with memory is that it’s really far away from the CPU. The L1 cache can be accessed in 4 clock cycles. Moreover, since CPUs are pipelined, that 4 cycles can usually be masked from the programmer so that it’s essentially 0 cycles away. The l2 and L3 cache are further away. That’s why you care that atomic operations are an L3 operation – they take 30 cycles.</a:t>
            </a:r>
          </a:p>
          <a:p>
            <a:endParaRPr lang="en-US" baseline="0" dirty="0" smtClean="0"/>
          </a:p>
          <a:p>
            <a:r>
              <a:rPr lang="en-US" baseline="0" dirty="0" smtClean="0"/>
              <a:t>But main memory is really far away. When the CPU needs to wait on main memory, it can take 300 clock cycles. Note that these aren’t shown at the correct scale, as it’d make things too small.</a:t>
            </a:r>
          </a:p>
        </p:txBody>
      </p:sp>
      <p:sp>
        <p:nvSpPr>
          <p:cNvPr id="4" name="Slide Number Placeholder 3"/>
          <p:cNvSpPr>
            <a:spLocks noGrp="1"/>
          </p:cNvSpPr>
          <p:nvPr>
            <p:ph type="sldNum" sz="quarter" idx="10"/>
          </p:nvPr>
        </p:nvSpPr>
        <p:spPr/>
        <p:txBody>
          <a:bodyPr/>
          <a:lstStyle/>
          <a:p>
            <a:fld id="{0305BFA9-3DA4-1247-8D37-6CD4E6DAC47F}" type="slidenum">
              <a:rPr lang="en-US" smtClean="0"/>
              <a:t>28</a:t>
            </a:fld>
            <a:endParaRPr lang="en-US"/>
          </a:p>
        </p:txBody>
      </p:sp>
    </p:spTree>
    <p:extLst>
      <p:ext uri="{BB962C8B-B14F-4D97-AF65-F5344CB8AC3E}">
        <p14:creationId xmlns:p14="http://schemas.microsoft.com/office/powerpoint/2010/main" val="333461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problem with Linux. It</a:t>
            </a:r>
            <a:r>
              <a:rPr lang="en-US" baseline="0" dirty="0" smtClean="0"/>
              <a:t> hashes the IP and port numbers and looks up the result in a hash table. That hash table is just a list of pointers. It follows that pointer to the TCP control block entry. That block then points to a separate socket data structure. An application then has it’s own table of application layer data associated with the socket.</a:t>
            </a:r>
          </a:p>
          <a:p>
            <a:endParaRPr lang="en-US" baseline="0" dirty="0" smtClean="0"/>
          </a:p>
          <a:p>
            <a:r>
              <a:rPr lang="en-US" baseline="0" dirty="0" smtClean="0"/>
              <a:t>Following each of these pointers is a cache miss. You are looking at a minimum of 4 cache misses per packet.</a:t>
            </a:r>
          </a:p>
          <a:p>
            <a:endParaRPr lang="en-US" baseline="0" dirty="0" smtClean="0"/>
          </a:p>
          <a:p>
            <a:r>
              <a:rPr lang="en-US" baseline="0" dirty="0" smtClean="0"/>
              <a:t>This could be combined together. Instead of separate TCB, socket, and app structures, combine them altogether in one structure. Instead of a hash table of pointers, create a hash table of the structures themselves. In other words, allocate half the system’s RAM to your TCP entry table. This reduces many cache misses to a single 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30</a:t>
            </a:fld>
            <a:endParaRPr lang="en-US"/>
          </a:p>
        </p:txBody>
      </p:sp>
    </p:spTree>
    <p:extLst>
      <p:ext uri="{BB962C8B-B14F-4D97-AF65-F5344CB8AC3E}">
        <p14:creationId xmlns:p14="http://schemas.microsoft.com/office/powerpoint/2010/main" val="395069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make your structures smaller. If</a:t>
            </a:r>
            <a:r>
              <a:rPr lang="en-US" baseline="0" dirty="0" smtClean="0"/>
              <a:t> a number has 10 values, you don’t need 32-bits to store it, but only 4 bits, so use a 4-bit </a:t>
            </a:r>
            <a:r>
              <a:rPr lang="en-US" baseline="0" dirty="0" err="1" smtClean="0"/>
              <a:t>bitfield</a:t>
            </a:r>
            <a:r>
              <a:rPr lang="en-US" baseline="0" dirty="0" smtClean="0"/>
              <a:t>.</a:t>
            </a:r>
          </a:p>
          <a:p>
            <a:r>
              <a:rPr lang="en-US" baseline="0" dirty="0" smtClean="0"/>
              <a:t>The performance cost is far less than you imagine, and the scalability benefits greater.</a:t>
            </a:r>
          </a:p>
          <a:p>
            <a:r>
              <a:rPr lang="en-US" baseline="0" dirty="0" smtClean="0"/>
              <a:t>Also, this isn’t a portability problem: most of you learned </a:t>
            </a:r>
            <a:r>
              <a:rPr lang="en-US" baseline="0" dirty="0" err="1" smtClean="0"/>
              <a:t>bitfields</a:t>
            </a:r>
            <a:r>
              <a:rPr lang="en-US" baseline="0" dirty="0" smtClean="0"/>
              <a:t> from Stevens trying to overlay on packets. That doesn’t apply for internal structures.</a:t>
            </a:r>
          </a:p>
          <a:p>
            <a:r>
              <a:rPr lang="en-US" baseline="0" dirty="0" smtClean="0"/>
              <a:t>Pointers are 64 bits. Instead of pointers, you can use indexes and offsets that are fewer bits.</a:t>
            </a:r>
          </a:p>
          <a:p>
            <a:r>
              <a:rPr lang="en-US" baseline="0" dirty="0" smtClean="0"/>
              <a:t>Today’s systems have a lot of padding in data structures that you can get rid of.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31</a:t>
            </a:fld>
            <a:endParaRPr lang="en-US"/>
          </a:p>
        </p:txBody>
      </p:sp>
    </p:spTree>
    <p:extLst>
      <p:ext uri="{BB962C8B-B14F-4D97-AF65-F5344CB8AC3E}">
        <p14:creationId xmlns:p14="http://schemas.microsoft.com/office/powerpoint/2010/main" val="270408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a binary tree. For a tree with a million entries, it takes 20 tests. Now consider how all 20 tests will be cache misses.</a:t>
            </a:r>
          </a:p>
          <a:p>
            <a:endParaRPr lang="en-US" baseline="0" dirty="0" smtClean="0"/>
          </a:p>
          <a:p>
            <a:r>
              <a:rPr lang="en-US" baseline="0" dirty="0" smtClean="0"/>
              <a:t>The alternative is cache efficient binary trees. A cache line is 64 bytes, which holds 16 32-bit integers. Instead of doing a binary test at each node in our tree, let’s do a linear search of 16 integers. This reduces the 20 cache misses down to 5 cache misses for a million node table.</a:t>
            </a:r>
          </a:p>
          <a:p>
            <a:endParaRPr lang="en-US" baseline="0" dirty="0" smtClean="0"/>
          </a:p>
          <a:p>
            <a:r>
              <a:rPr lang="en-US" baseline="0" dirty="0" smtClean="0"/>
              <a:t>Consider how a firewall needs to do a lookup of potentially a million firewall rules using prefix matching. Using a cache efficient data structure will be much faster even though technically it should be slower.</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32</a:t>
            </a:fld>
            <a:endParaRPr lang="en-US"/>
          </a:p>
        </p:txBody>
      </p:sp>
    </p:spTree>
    <p:extLst>
      <p:ext uri="{BB962C8B-B14F-4D97-AF65-F5344CB8AC3E}">
        <p14:creationId xmlns:p14="http://schemas.microsoft.com/office/powerpoint/2010/main" val="389325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 thread to CPU, then pin physical memory to the thread, so that all allocations come</a:t>
            </a:r>
            <a:r>
              <a:rPr lang="en-US" baseline="0" dirty="0" smtClean="0"/>
              <a:t> from the thread</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33</a:t>
            </a:fld>
            <a:endParaRPr lang="en-US"/>
          </a:p>
        </p:txBody>
      </p:sp>
    </p:spTree>
    <p:extLst>
      <p:ext uri="{BB962C8B-B14F-4D97-AF65-F5344CB8AC3E}">
        <p14:creationId xmlns:p14="http://schemas.microsoft.com/office/powerpoint/2010/main" val="2584450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the complexity of</a:t>
            </a:r>
            <a:r>
              <a:rPr lang="en-US" baseline="0" dirty="0" smtClean="0"/>
              <a:t> the Linux kernel. When a packet arrives, it goes through a torturous route through the Linux networking stack. When you are using the Apache model with processes, the path the packet takes becomes even more complex.</a:t>
            </a:r>
          </a:p>
          <a:p>
            <a:endParaRPr lang="en-US" dirty="0" smtClean="0"/>
          </a:p>
          <a:p>
            <a:r>
              <a:rPr lang="en-US" dirty="0" smtClean="0"/>
              <a:t>There’s an alternative</a:t>
            </a:r>
            <a:r>
              <a:rPr lang="en-US" baseline="0" dirty="0" smtClean="0"/>
              <a:t> to this. Instead of using Linux, you can write your own packet driver for a hardware card. This card ships the packets directly to your application with zero overhead.</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37</a:t>
            </a:fld>
            <a:endParaRPr lang="en-US"/>
          </a:p>
        </p:txBody>
      </p:sp>
    </p:spTree>
    <p:extLst>
      <p:ext uri="{BB962C8B-B14F-4D97-AF65-F5344CB8AC3E}">
        <p14:creationId xmlns:p14="http://schemas.microsoft.com/office/powerpoint/2010/main" val="361840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alternative</a:t>
            </a:r>
            <a:r>
              <a:rPr lang="en-US" baseline="0" dirty="0" smtClean="0"/>
              <a:t> to the Linux stack is to unhook the driver from the Linux kernel, and create a ring buffer mapped in user-space.</a:t>
            </a:r>
          </a:p>
          <a:p>
            <a:endParaRPr lang="en-US" baseline="0" dirty="0" smtClean="0"/>
          </a:p>
          <a:p>
            <a:r>
              <a:rPr lang="en-US" baseline="0" dirty="0" smtClean="0"/>
              <a:t>This is nearly zero overhead performance.</a:t>
            </a:r>
          </a:p>
          <a:p>
            <a:endParaRPr lang="en-US" baseline="0" dirty="0" smtClean="0"/>
          </a:p>
          <a:p>
            <a:r>
              <a:rPr lang="en-US" baseline="0" dirty="0" smtClean="0"/>
              <a:t>The thing is that it’s not general purpose. It can only work for a single application on the system. But for internet devices, that’s exactly what you want.</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38</a:t>
            </a:fld>
            <a:endParaRPr lang="en-US"/>
          </a:p>
        </p:txBody>
      </p:sp>
    </p:spTree>
    <p:extLst>
      <p:ext uri="{BB962C8B-B14F-4D97-AF65-F5344CB8AC3E}">
        <p14:creationId xmlns:p14="http://schemas.microsoft.com/office/powerpoint/2010/main" val="70704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concepts you learn in an “advanced</a:t>
            </a:r>
            <a:r>
              <a:rPr lang="en-US" baseline="0" dirty="0" smtClean="0"/>
              <a:t> operating system” class. You’ll learn the evolution of these things as they’ve gotten better over time. You’ll learn the tradeoffs made by different operating systems, which do things slightly differently.</a:t>
            </a:r>
          </a:p>
          <a:p>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3</a:t>
            </a:fld>
            <a:endParaRPr lang="en-US"/>
          </a:p>
        </p:txBody>
      </p:sp>
    </p:spTree>
    <p:extLst>
      <p:ext uri="{BB962C8B-B14F-4D97-AF65-F5344CB8AC3E}">
        <p14:creationId xmlns:p14="http://schemas.microsoft.com/office/powerpoint/2010/main" val="24183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companies have written their own proprietary drivers to do this. That’s what we did for </a:t>
            </a:r>
            <a:r>
              <a:rPr lang="en-US" baseline="0" dirty="0" err="1" smtClean="0"/>
              <a:t>BlackICE</a:t>
            </a:r>
            <a:r>
              <a:rPr lang="en-US" baseline="0" dirty="0" smtClean="0"/>
              <a:t> 15 years ago.</a:t>
            </a:r>
          </a:p>
          <a:p>
            <a:endParaRPr lang="en-US" baseline="0" dirty="0" smtClean="0"/>
          </a:p>
          <a:p>
            <a:r>
              <a:rPr lang="en-US" baseline="0" dirty="0" smtClean="0"/>
              <a:t>These days, there are two primary sources to look at. The best known open-source solution is PF_RING, though I think there are alternatives if you look hard enough. The best known commercially licensed alternative is the “Intel DPDK”, though there are others as well.</a:t>
            </a:r>
          </a:p>
          <a:p>
            <a:endParaRPr lang="en-US" baseline="0" dirty="0" smtClean="0"/>
          </a:p>
          <a:p>
            <a:r>
              <a:rPr lang="en-US" baseline="0" dirty="0" smtClean="0"/>
              <a:t>There are also companies like </a:t>
            </a:r>
            <a:r>
              <a:rPr lang="en-US" baseline="0" dirty="0" err="1" smtClean="0"/>
              <a:t>Napatech</a:t>
            </a:r>
            <a:r>
              <a:rPr lang="en-US" baseline="0" dirty="0" smtClean="0"/>
              <a:t> that try to sell you special network cards with hardware acceleration. As far as I can tell, they are mostly </a:t>
            </a:r>
            <a:r>
              <a:rPr lang="en-US" baseline="0" dirty="0" err="1" smtClean="0"/>
              <a:t>snakeoil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40</a:t>
            </a:fld>
            <a:endParaRPr lang="en-US"/>
          </a:p>
        </p:txBody>
      </p:sp>
    </p:spTree>
    <p:extLst>
      <p:ext uri="{BB962C8B-B14F-4D97-AF65-F5344CB8AC3E}">
        <p14:creationId xmlns:p14="http://schemas.microsoft.com/office/powerpoint/2010/main" val="295798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benchmarks</a:t>
            </a:r>
            <a:r>
              <a:rPr lang="en-US" baseline="0" dirty="0" smtClean="0"/>
              <a:t> according to Intel. Using their DPDK, they achieve an 80 million packet per second forwarding rate. That’s roughly 200 clock cycles per packet.</a:t>
            </a:r>
          </a:p>
          <a:p>
            <a:endParaRPr lang="en-US" baseline="0" dirty="0" smtClean="0"/>
          </a:p>
          <a:p>
            <a:r>
              <a:rPr lang="en-US" baseline="0" dirty="0" smtClean="0"/>
              <a:t>What’s strange about this benchmark is that it understates their advantage. That’s packet delivered all the way to </a:t>
            </a:r>
            <a:r>
              <a:rPr lang="en-US" baseline="0" dirty="0" err="1" smtClean="0"/>
              <a:t>userspace</a:t>
            </a:r>
            <a:r>
              <a:rPr lang="en-US" baseline="0" dirty="0" smtClean="0"/>
              <a:t> and back again, in 200 clock cycles. The equivalent Linux test keeps all the packet sin the kernel. Trying to get those packets to user space, such as with </a:t>
            </a:r>
            <a:r>
              <a:rPr lang="en-US" baseline="0" dirty="0" err="1" smtClean="0"/>
              <a:t>libpcap</a:t>
            </a:r>
            <a:r>
              <a:rPr lang="en-US" baseline="0" dirty="0" smtClean="0"/>
              <a:t>, drops that rate to less than a million packets/second. I can’t figure out how to get Linux to go faster than 1-million packets/second.</a:t>
            </a:r>
          </a:p>
          <a:p>
            <a:endParaRPr lang="en-US" baseline="0" dirty="0" smtClean="0"/>
          </a:p>
          <a:p>
            <a:r>
              <a:rPr lang="en-US" baseline="0" dirty="0" smtClean="0"/>
              <a:t>When budgeting for a C10M application, you can assume 200 clock cycles to receive and retransmit a packet. At a rate of only 10 million packets/second, that leaves a budget of 1800 clock cycles per packet.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41</a:t>
            </a:fld>
            <a:endParaRPr lang="en-US"/>
          </a:p>
        </p:txBody>
      </p:sp>
    </p:spTree>
    <p:extLst>
      <p:ext uri="{BB962C8B-B14F-4D97-AF65-F5344CB8AC3E}">
        <p14:creationId xmlns:p14="http://schemas.microsoft.com/office/powerpoint/2010/main" val="3832429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old UDP stack where software</a:t>
            </a:r>
            <a:r>
              <a:rPr lang="en-US" baseline="0" dirty="0" smtClean="0"/>
              <a:t> (like a DNS server) has threads calling </a:t>
            </a:r>
            <a:r>
              <a:rPr lang="en-US" baseline="0" dirty="0" err="1" smtClean="0"/>
              <a:t>recv</a:t>
            </a:r>
            <a:r>
              <a:rPr lang="en-US" baseline="0" dirty="0" smtClean="0"/>
              <a:t>() on a socket, trying to receive packets as fast as possible. On a modern quad-core, this is about 500,000 packets/second.</a:t>
            </a:r>
          </a:p>
          <a:p>
            <a:r>
              <a:rPr lang="en-US" baseline="0" dirty="0" smtClean="0"/>
              <a:t>Remember how I said “sharing memory is death” for </a:t>
            </a:r>
            <a:r>
              <a:rPr lang="en-US" baseline="0" dirty="0" err="1" smtClean="0"/>
              <a:t>mutli</a:t>
            </a:r>
            <a:r>
              <a:rPr lang="en-US" baseline="0" dirty="0" smtClean="0"/>
              <a:t>-core scaling ,well, many threads trying to read from the same UDP packet queue are doing that.</a:t>
            </a:r>
          </a:p>
          <a:p>
            <a:endParaRPr lang="en-US" baseline="0" dirty="0" smtClean="0"/>
          </a:p>
        </p:txBody>
      </p:sp>
      <p:sp>
        <p:nvSpPr>
          <p:cNvPr id="4" name="Slide Number Placeholder 3"/>
          <p:cNvSpPr>
            <a:spLocks noGrp="1"/>
          </p:cNvSpPr>
          <p:nvPr>
            <p:ph type="sldNum" sz="quarter" idx="10"/>
          </p:nvPr>
        </p:nvSpPr>
        <p:spPr/>
        <p:txBody>
          <a:bodyPr/>
          <a:lstStyle/>
          <a:p>
            <a:fld id="{14B19F22-2A3A-D942-B30D-532708D4BC09}" type="slidenum">
              <a:rPr lang="en-US" smtClean="0"/>
              <a:t>42</a:t>
            </a:fld>
            <a:endParaRPr lang="en-US"/>
          </a:p>
        </p:txBody>
      </p:sp>
    </p:spTree>
    <p:extLst>
      <p:ext uri="{BB962C8B-B14F-4D97-AF65-F5344CB8AC3E}">
        <p14:creationId xmlns:p14="http://schemas.microsoft.com/office/powerpoint/2010/main" val="417989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Linux has upgraded this.</a:t>
            </a:r>
          </a:p>
          <a:p>
            <a:r>
              <a:rPr lang="en-US" dirty="0" smtClean="0"/>
              <a:t>With</a:t>
            </a:r>
            <a:r>
              <a:rPr lang="en-US" baseline="0" dirty="0" smtClean="0"/>
              <a:t> receive queues, you can split the adapter into multiple virtual adapters that balance the load.</a:t>
            </a:r>
          </a:p>
          <a:p>
            <a:r>
              <a:rPr lang="en-US" baseline="0" dirty="0" err="1" smtClean="0"/>
              <a:t>Llikewise</a:t>
            </a:r>
            <a:r>
              <a:rPr lang="en-US" baseline="0" dirty="0" smtClean="0"/>
              <a:t>, with SO_REUSEPORT, you can create multiple UDP queues for incoming packet.</a:t>
            </a:r>
          </a:p>
          <a:p>
            <a:r>
              <a:rPr lang="en-US" baseline="0" dirty="0" smtClean="0"/>
              <a:t>This balances the load across multiple CPUs more efficiently.</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43</a:t>
            </a:fld>
            <a:endParaRPr lang="en-US"/>
          </a:p>
        </p:txBody>
      </p:sp>
    </p:spTree>
    <p:extLst>
      <p:ext uri="{BB962C8B-B14F-4D97-AF65-F5344CB8AC3E}">
        <p14:creationId xmlns:p14="http://schemas.microsoft.com/office/powerpoint/2010/main" val="748123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custom stack, it’s </a:t>
            </a:r>
            <a:r>
              <a:rPr lang="en-US" dirty="0" err="1" smtClean="0"/>
              <a:t>embarassingly</a:t>
            </a:r>
            <a:r>
              <a:rPr lang="en-US" baseline="0" dirty="0" smtClean="0"/>
              <a:t> parallel. There are no interactions between the threads. Other than some practical resources constraints, like the L3 cache or memory bandwidth, this will scale pretty well.</a:t>
            </a:r>
          </a:p>
          <a:p>
            <a:r>
              <a:rPr lang="en-US" baseline="0" dirty="0" smtClean="0"/>
              <a:t>…at least up to 16 virtual adapters, the most Intel supports right now.</a:t>
            </a:r>
            <a:endParaRPr lang="en-US" dirty="0" smtClean="0"/>
          </a:p>
          <a:p>
            <a:r>
              <a:rPr lang="en-US" dirty="0" smtClean="0"/>
              <a:t>Actually, it’s probably faster than this – but in my code, I only</a:t>
            </a:r>
            <a:r>
              <a:rPr lang="en-US" baseline="0" dirty="0" smtClean="0"/>
              <a:t> go to 30 million packets/second on a dual-10gbps adapter.</a:t>
            </a:r>
          </a:p>
          <a:p>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44</a:t>
            </a:fld>
            <a:endParaRPr lang="en-US"/>
          </a:p>
        </p:txBody>
      </p:sp>
    </p:spTree>
    <p:extLst>
      <p:ext uri="{BB962C8B-B14F-4D97-AF65-F5344CB8AC3E}">
        <p14:creationId xmlns:p14="http://schemas.microsoft.com/office/powerpoint/2010/main" val="1097903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keyword Intel uses: the “data plane” development kit. This</a:t>
            </a:r>
            <a:r>
              <a:rPr lang="en-US" baseline="0" dirty="0" smtClean="0"/>
              <a:t> is a key word you need to learn.</a:t>
            </a:r>
          </a:p>
          <a:p>
            <a:endParaRPr lang="en-US" baseline="0" dirty="0" smtClean="0"/>
          </a:p>
          <a:p>
            <a:r>
              <a:rPr lang="en-US" baseline="0" dirty="0" smtClean="0"/>
              <a:t>Let’s talk history for the moment. Way back in the day, the telephone system worked with operators. These people would connect plugs on a huge switch board, essentially creating a single electronic circuit between you and whomever you were dialing.</a:t>
            </a:r>
          </a:p>
          <a:p>
            <a:endParaRPr lang="en-US" baseline="0" dirty="0" smtClean="0"/>
          </a:p>
          <a:p>
            <a:r>
              <a:rPr lang="en-US" baseline="0" dirty="0" smtClean="0"/>
              <a:t>Then the digital revolution came along. It was still circuit switching, but the circuits were streams of bits in the T1 system. These circuits were hardware made of custom ships. But the circuits themselves were setup using software. Unix was created by AT&amp;T back in the data to be control system for this hardware.</a:t>
            </a:r>
          </a:p>
          <a:p>
            <a:endParaRPr lang="en-US" baseline="0" dirty="0" smtClean="0"/>
          </a:p>
          <a:p>
            <a:r>
              <a:rPr lang="en-US" baseline="0" dirty="0" smtClean="0"/>
              <a:t>Then came the Internet revolution and packet switching. Unix, that system designed for control, suddenly became overloaded to also forward data. Many of the first routers were simply Unix boxes.</a:t>
            </a:r>
          </a:p>
          <a:p>
            <a:endParaRPr lang="en-US" baseline="0" dirty="0" smtClean="0"/>
          </a:p>
          <a:p>
            <a:r>
              <a:rPr lang="en-US" baseline="0" dirty="0" smtClean="0"/>
              <a:t>The problem is that while Unix is great as a control system, it still sucks at handle bulk data. We use Unix for web servers, but it just isn’t built to scale. The reason is tradeoffs. You can do data or control, but not both.</a:t>
            </a:r>
          </a:p>
          <a:p>
            <a:endParaRPr lang="en-US" baseline="0" dirty="0" smtClean="0"/>
          </a:p>
          <a:p>
            <a:r>
              <a:rPr lang="en-US" baseline="0" dirty="0" smtClean="0"/>
              <a:t>Today, keywords to describe this problem is “control plane” processing and “data plane” processing. That’s what you plug into the </a:t>
            </a:r>
            <a:r>
              <a:rPr lang="en-US" baseline="0" dirty="0" err="1" smtClean="0"/>
              <a:t>google</a:t>
            </a:r>
            <a:r>
              <a:rPr lang="en-US" baseline="0" dirty="0" smtClean="0"/>
              <a:t> for more info.</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46</a:t>
            </a:fld>
            <a:endParaRPr lang="en-US"/>
          </a:p>
        </p:txBody>
      </p:sp>
    </p:spTree>
    <p:extLst>
      <p:ext uri="{BB962C8B-B14F-4D97-AF65-F5344CB8AC3E}">
        <p14:creationId xmlns:p14="http://schemas.microsoft.com/office/powerpoint/2010/main" val="1010298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reserve</a:t>
            </a:r>
            <a:r>
              <a:rPr lang="en-US" baseline="0" dirty="0" smtClean="0"/>
              <a:t> the resources.</a:t>
            </a:r>
          </a:p>
          <a:p>
            <a:r>
              <a:rPr lang="en-US" baseline="0" dirty="0" smtClean="0"/>
              <a:t>On most Oss, you can slice up memory as you want, such as </a:t>
            </a:r>
            <a:r>
              <a:rPr lang="en-US" baseline="0" dirty="0" err="1" smtClean="0"/>
              <a:t>hugepage</a:t>
            </a:r>
            <a:r>
              <a:rPr lang="en-US" baseline="0" dirty="0" smtClean="0"/>
              <a:t> allocations.</a:t>
            </a:r>
          </a:p>
          <a:p>
            <a:r>
              <a:rPr lang="en-US" baseline="0" dirty="0" smtClean="0"/>
              <a:t>On Linux, you can essentially disconnect CPUs from the OS so that no interrupts happen, no threads will be scheduled on those CPUs. Only those threads manually scheduled, by you calling an API, will run on those CPUs.</a:t>
            </a:r>
          </a:p>
          <a:p>
            <a:r>
              <a:rPr lang="en-US" baseline="0" dirty="0" smtClean="0"/>
              <a:t>On Linux, you can replace the driver for specific NICs, reserving them for your own purposes, not used by the OS.</a:t>
            </a:r>
          </a:p>
          <a:p>
            <a:endParaRPr lang="en-US" baseline="0" dirty="0" smtClean="0"/>
          </a:p>
          <a:p>
            <a:r>
              <a:rPr lang="en-US" baseline="0" dirty="0" smtClean="0"/>
              <a:t>At this point, Linux is running as a control plane on a couple CPUs while your special software completely controls the remaining resources for data-plane.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47</a:t>
            </a:fld>
            <a:endParaRPr lang="en-US"/>
          </a:p>
        </p:txBody>
      </p:sp>
    </p:spTree>
    <p:extLst>
      <p:ext uri="{BB962C8B-B14F-4D97-AF65-F5344CB8AC3E}">
        <p14:creationId xmlns:p14="http://schemas.microsoft.com/office/powerpoint/2010/main" val="10944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talk about the same concepts, only this time</a:t>
            </a:r>
            <a:r>
              <a:rPr lang="en-US" baseline="0" dirty="0" smtClean="0"/>
              <a:t> instead of contrasting how different operating systems do it, I’m contrasting with how they can be done in user-land, bypassing the operating system kernel completely.</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4</a:t>
            </a:fld>
            <a:endParaRPr lang="en-US"/>
          </a:p>
        </p:txBody>
      </p:sp>
    </p:spTree>
    <p:extLst>
      <p:ext uri="{BB962C8B-B14F-4D97-AF65-F5344CB8AC3E}">
        <p14:creationId xmlns:p14="http://schemas.microsoft.com/office/powerpoint/2010/main" val="295976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go through phases.</a:t>
            </a:r>
          </a:p>
          <a:p>
            <a:r>
              <a:rPr lang="en-US" dirty="0" smtClean="0"/>
              <a:t>Phase one you were taught</a:t>
            </a:r>
            <a:r>
              <a:rPr lang="en-US" baseline="0" dirty="0" smtClean="0"/>
              <a:t> to use locks to avoid corrupting data</a:t>
            </a:r>
          </a:p>
          <a:p>
            <a:r>
              <a:rPr lang="en-US" baseline="0" dirty="0" smtClean="0"/>
              <a:t>Phase two you learned better locks, like better designs in the operating system</a:t>
            </a:r>
          </a:p>
          <a:p>
            <a:r>
              <a:rPr lang="en-US" baseline="0" dirty="0" smtClean="0"/>
              <a:t>Phase three you learn to get rid of locks.</a:t>
            </a:r>
          </a:p>
          <a:p>
            <a:endParaRPr lang="en-US" baseline="0" dirty="0" smtClean="0"/>
          </a:p>
          <a:p>
            <a:r>
              <a:rPr lang="en-US" baseline="0" dirty="0" smtClean="0"/>
              <a:t>The problem is that locks don’t scale with many CPUs vying for access. What you learned about locks in Solaris when </a:t>
            </a:r>
            <a:r>
              <a:rPr lang="en-US" i="1" baseline="0" dirty="0" smtClean="0"/>
              <a:t>microseconds</a:t>
            </a:r>
            <a:r>
              <a:rPr lang="en-US" i="0" baseline="0" dirty="0" smtClean="0"/>
              <a:t> where acceptable for lock latency. Now it’s nanoseconds that’s required.</a:t>
            </a:r>
          </a:p>
          <a:p>
            <a:endParaRPr lang="en-US" i="0" baseline="0" dirty="0" smtClean="0"/>
          </a:p>
          <a:p>
            <a:r>
              <a:rPr lang="en-US" i="0" baseline="0" dirty="0" smtClean="0"/>
              <a:t>You see this in the evolution of Linux which is rapidly getting rid of spinlocks in it’s core. They are being replaced with lock-free techniques, most noticeably RCU. RCU scales well with a zillion cores.</a:t>
            </a:r>
          </a:p>
          <a:p>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5</a:t>
            </a:fld>
            <a:endParaRPr lang="en-US"/>
          </a:p>
        </p:txBody>
      </p:sp>
    </p:spTree>
    <p:extLst>
      <p:ext uri="{BB962C8B-B14F-4D97-AF65-F5344CB8AC3E}">
        <p14:creationId xmlns:p14="http://schemas.microsoft.com/office/powerpoint/2010/main" val="74999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graph of how most multi-core software works. After a few cores, adding more makes it go slower. That’s because of contention around locks.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6</a:t>
            </a:fld>
            <a:endParaRPr lang="en-US"/>
          </a:p>
        </p:txBody>
      </p:sp>
    </p:spTree>
    <p:extLst>
      <p:ext uri="{BB962C8B-B14F-4D97-AF65-F5344CB8AC3E}">
        <p14:creationId xmlns:p14="http://schemas.microsoft.com/office/powerpoint/2010/main" val="34908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want is a graph like this, such that adding cores make software go faster. You</a:t>
            </a:r>
            <a:r>
              <a:rPr lang="en-US" baseline="0" dirty="0" smtClean="0"/>
              <a:t> can’t have 16 cores running full out if they are contending for the same locks.</a:t>
            </a:r>
          </a:p>
        </p:txBody>
      </p:sp>
      <p:sp>
        <p:nvSpPr>
          <p:cNvPr id="4" name="Slide Number Placeholder 3"/>
          <p:cNvSpPr>
            <a:spLocks noGrp="1"/>
          </p:cNvSpPr>
          <p:nvPr>
            <p:ph type="sldNum" sz="quarter" idx="10"/>
          </p:nvPr>
        </p:nvSpPr>
        <p:spPr/>
        <p:txBody>
          <a:bodyPr/>
          <a:lstStyle/>
          <a:p>
            <a:fld id="{0305BFA9-3DA4-1247-8D37-6CD4E6DAC47F}" type="slidenum">
              <a:rPr lang="en-US" smtClean="0"/>
              <a:t>7</a:t>
            </a:fld>
            <a:endParaRPr lang="en-US"/>
          </a:p>
        </p:txBody>
      </p:sp>
    </p:spTree>
    <p:extLst>
      <p:ext uri="{BB962C8B-B14F-4D97-AF65-F5344CB8AC3E}">
        <p14:creationId xmlns:p14="http://schemas.microsoft.com/office/powerpoint/2010/main" val="366513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surprising things about CPUs</a:t>
            </a:r>
            <a:r>
              <a:rPr lang="en-US" baseline="0" dirty="0" smtClean="0"/>
              <a:t> is the fact that a write, or a read, is atomic, as long as it’s aligned on an even boundary (</a:t>
            </a:r>
            <a:r>
              <a:rPr lang="en-US" baseline="0" dirty="0" err="1" smtClean="0"/>
              <a:t>nd</a:t>
            </a:r>
            <a:r>
              <a:rPr lang="en-US" baseline="0" dirty="0" smtClean="0"/>
              <a:t> sometimes when it’s not aligned). That means you can read an integer, safe in the knowledge that you haven’t read half the bytes in the integer.</a:t>
            </a:r>
          </a:p>
          <a:p>
            <a:endParaRPr lang="en-US" baseline="0" dirty="0" smtClean="0"/>
          </a:p>
          <a:p>
            <a:r>
              <a:rPr lang="en-US" baseline="0" dirty="0" smtClean="0"/>
              <a:t>The deal wit </a:t>
            </a:r>
            <a:r>
              <a:rPr lang="en-US" baseline="0" dirty="0" err="1" smtClean="0"/>
              <a:t>hsynchronization</a:t>
            </a:r>
            <a:r>
              <a:rPr lang="en-US" baseline="0" dirty="0" smtClean="0"/>
              <a:t> is  that the combination of a read and a write is not atomic, that between reading and writing, something else may have </a:t>
            </a:r>
            <a:r>
              <a:rPr lang="en-US" baseline="0" dirty="0" err="1" smtClean="0"/>
              <a:t>happpened</a:t>
            </a:r>
            <a:r>
              <a:rPr lang="en-US" baseline="0" dirty="0" smtClean="0"/>
              <a:t> in the system that changes values. For that, you need “atomic” read/write instructions.</a:t>
            </a:r>
          </a:p>
          <a:p>
            <a:endParaRPr lang="en-US" baseline="0" dirty="0" smtClean="0"/>
          </a:p>
          <a:p>
            <a:r>
              <a:rPr lang="en-US" baseline="0" dirty="0" smtClean="0"/>
              <a:t>But the basic read/writes themselves can do some of the synchronization stuff for us.</a:t>
            </a:r>
          </a:p>
        </p:txBody>
      </p:sp>
      <p:sp>
        <p:nvSpPr>
          <p:cNvPr id="4" name="Slide Number Placeholder 3"/>
          <p:cNvSpPr>
            <a:spLocks noGrp="1"/>
          </p:cNvSpPr>
          <p:nvPr>
            <p:ph type="sldNum" sz="quarter" idx="10"/>
          </p:nvPr>
        </p:nvSpPr>
        <p:spPr/>
        <p:txBody>
          <a:bodyPr/>
          <a:lstStyle/>
          <a:p>
            <a:fld id="{14B19F22-2A3A-D942-B30D-532708D4BC09}" type="slidenum">
              <a:rPr lang="en-US" smtClean="0"/>
              <a:t>8</a:t>
            </a:fld>
            <a:endParaRPr lang="en-US"/>
          </a:p>
        </p:txBody>
      </p:sp>
    </p:spTree>
    <p:extLst>
      <p:ext uri="{BB962C8B-B14F-4D97-AF65-F5344CB8AC3E}">
        <p14:creationId xmlns:p14="http://schemas.microsoft.com/office/powerpoint/2010/main" val="309627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this is how Linux updates performance counters for the network stack. Ever</a:t>
            </a:r>
            <a:r>
              <a:rPr lang="en-US" baseline="0" dirty="0" smtClean="0"/>
              <a:t> time a packet arrives, it updates the “Rx” count, for number of packets, as well as number of bytes. Same thing on transmit. (</a:t>
            </a:r>
            <a:r>
              <a:rPr lang="en-US" baseline="0" dirty="0" err="1" smtClean="0"/>
              <a:t>Tx</a:t>
            </a:r>
            <a:r>
              <a:rPr lang="en-US" baseline="0" dirty="0" smtClean="0"/>
              <a:t>).</a:t>
            </a:r>
          </a:p>
          <a:p>
            <a:r>
              <a:rPr lang="en-US" baseline="0" dirty="0" smtClean="0"/>
              <a:t>In Linux 2.4, these counters were updated with a spinlock, so that whichever CPU received a packet could update the global </a:t>
            </a:r>
            <a:r>
              <a:rPr lang="en-US" baseline="0" dirty="0" err="1" smtClean="0"/>
              <a:t>cunters</a:t>
            </a:r>
            <a:r>
              <a:rPr lang="en-US" baseline="0" dirty="0" smtClean="0"/>
              <a:t> without corrupting them.</a:t>
            </a:r>
          </a:p>
          <a:p>
            <a:endParaRPr lang="en-US" baseline="0" dirty="0" smtClean="0"/>
          </a:p>
          <a:p>
            <a:r>
              <a:rPr lang="en-US" baseline="0" dirty="0" smtClean="0"/>
              <a:t>In Linux 2.6, this was changed. Instead, each CPU maintains it’s own counters. When you do an ‘</a:t>
            </a:r>
            <a:r>
              <a:rPr lang="en-US" baseline="0" dirty="0" err="1" smtClean="0"/>
              <a:t>ifconfig</a:t>
            </a:r>
            <a:r>
              <a:rPr lang="en-US" baseline="0" dirty="0" smtClean="0"/>
              <a:t>’, then a thread grabs all the counters from all the CPUs and adds them together. This works with no corruption.</a:t>
            </a:r>
          </a:p>
          <a:p>
            <a:endParaRPr lang="en-US" baseline="0" dirty="0" smtClean="0"/>
          </a:p>
        </p:txBody>
      </p:sp>
      <p:sp>
        <p:nvSpPr>
          <p:cNvPr id="4" name="Slide Number Placeholder 3"/>
          <p:cNvSpPr>
            <a:spLocks noGrp="1"/>
          </p:cNvSpPr>
          <p:nvPr>
            <p:ph type="sldNum" sz="quarter" idx="10"/>
          </p:nvPr>
        </p:nvSpPr>
        <p:spPr/>
        <p:txBody>
          <a:bodyPr/>
          <a:lstStyle/>
          <a:p>
            <a:fld id="{14B19F22-2A3A-D942-B30D-532708D4BC09}" type="slidenum">
              <a:rPr lang="en-US" smtClean="0"/>
              <a:t>9</a:t>
            </a:fld>
            <a:endParaRPr lang="en-US"/>
          </a:p>
        </p:txBody>
      </p:sp>
    </p:spTree>
    <p:extLst>
      <p:ext uri="{BB962C8B-B14F-4D97-AF65-F5344CB8AC3E}">
        <p14:creationId xmlns:p14="http://schemas.microsoft.com/office/powerpoint/2010/main" val="277606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RCU works without any “synchronization”.</a:t>
            </a:r>
          </a:p>
          <a:p>
            <a:endParaRPr lang="en-US" dirty="0" smtClean="0"/>
          </a:p>
          <a:p>
            <a:r>
              <a:rPr lang="en-US" dirty="0" smtClean="0"/>
              <a:t>It works by first making a copy of a data</a:t>
            </a:r>
            <a:r>
              <a:rPr lang="en-US" baseline="0" dirty="0" smtClean="0"/>
              <a:t> structure that needs changes.</a:t>
            </a:r>
          </a:p>
          <a:p>
            <a:endParaRPr lang="en-US" baseline="0" dirty="0" smtClean="0"/>
          </a:p>
          <a:p>
            <a:r>
              <a:rPr lang="en-US" baseline="0" dirty="0" smtClean="0"/>
              <a:t>When done, it replaces the pointer that all threads use for that data structure.</a:t>
            </a:r>
          </a:p>
          <a:p>
            <a:endParaRPr lang="en-US" baseline="0" dirty="0" smtClean="0"/>
          </a:p>
          <a:p>
            <a:r>
              <a:rPr lang="en-US" baseline="0" dirty="0" smtClean="0"/>
              <a:t>It then has to wait until all threads move forward, to a point where we know nobody has a pointer to the old structure.</a:t>
            </a:r>
          </a:p>
          <a:p>
            <a:endParaRPr lang="en-US" baseline="0" dirty="0" smtClean="0"/>
          </a:p>
          <a:p>
            <a:r>
              <a:rPr lang="en-US" baseline="0" dirty="0" smtClean="0"/>
              <a:t>Then we delete the old structure.</a:t>
            </a:r>
          </a:p>
          <a:p>
            <a:endParaRPr lang="en-US" baseline="0" dirty="0" smtClean="0"/>
          </a:p>
          <a:p>
            <a:r>
              <a:rPr lang="en-US" baseline="0" dirty="0" smtClean="0"/>
              <a:t>Since reads/writes of (aligned) pointers are atomic, no special synchronization is needed.</a:t>
            </a:r>
            <a:endParaRPr lang="en-US" dirty="0"/>
          </a:p>
        </p:txBody>
      </p:sp>
      <p:sp>
        <p:nvSpPr>
          <p:cNvPr id="4" name="Slide Number Placeholder 3"/>
          <p:cNvSpPr>
            <a:spLocks noGrp="1"/>
          </p:cNvSpPr>
          <p:nvPr>
            <p:ph type="sldNum" sz="quarter" idx="10"/>
          </p:nvPr>
        </p:nvSpPr>
        <p:spPr/>
        <p:txBody>
          <a:bodyPr/>
          <a:lstStyle/>
          <a:p>
            <a:fld id="{14B19F22-2A3A-D942-B30D-532708D4BC09}" type="slidenum">
              <a:rPr lang="en-US" smtClean="0"/>
              <a:t>10</a:t>
            </a:fld>
            <a:endParaRPr lang="en-US"/>
          </a:p>
        </p:txBody>
      </p:sp>
    </p:spTree>
    <p:extLst>
      <p:ext uri="{BB962C8B-B14F-4D97-AF65-F5344CB8AC3E}">
        <p14:creationId xmlns:p14="http://schemas.microsoft.com/office/powerpoint/2010/main" val="37625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74BA1-3450-A046-BCC2-5A8E0ABDA63E}"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126680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74BA1-3450-A046-BCC2-5A8E0ABDA63E}"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227154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74BA1-3450-A046-BCC2-5A8E0ABDA63E}"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254159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74BA1-3450-A046-BCC2-5A8E0ABDA63E}"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66173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74BA1-3450-A046-BCC2-5A8E0ABDA63E}"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402962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74BA1-3450-A046-BCC2-5A8E0ABDA63E}"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246492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74BA1-3450-A046-BCC2-5A8E0ABDA63E}" type="datetimeFigureOut">
              <a:rPr lang="en-US" smtClean="0"/>
              <a:t>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285291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74BA1-3450-A046-BCC2-5A8E0ABDA63E}" type="datetimeFigureOut">
              <a:rPr lang="en-US" smtClean="0"/>
              <a:t>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37335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74BA1-3450-A046-BCC2-5A8E0ABDA63E}" type="datetimeFigureOut">
              <a:rPr lang="en-US" smtClean="0"/>
              <a:t>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395137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74BA1-3450-A046-BCC2-5A8E0ABDA63E}"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131621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74BA1-3450-A046-BCC2-5A8E0ABDA63E}"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CAA58-0F33-E04D-A96F-11AC566AEA82}" type="slidenum">
              <a:rPr lang="en-US" smtClean="0"/>
              <a:t>‹#›</a:t>
            </a:fld>
            <a:endParaRPr lang="en-US"/>
          </a:p>
        </p:txBody>
      </p:sp>
    </p:spTree>
    <p:extLst>
      <p:ext uri="{BB962C8B-B14F-4D97-AF65-F5344CB8AC3E}">
        <p14:creationId xmlns:p14="http://schemas.microsoft.com/office/powerpoint/2010/main" val="981916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74BA1-3450-A046-BCC2-5A8E0ABDA63E}" type="datetimeFigureOut">
              <a:rPr lang="en-US" smtClean="0"/>
              <a:t>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CAA58-0F33-E04D-A96F-11AC566AEA82}" type="slidenum">
              <a:rPr lang="en-US" smtClean="0"/>
              <a:t>‹#›</a:t>
            </a:fld>
            <a:endParaRPr lang="en-US"/>
          </a:p>
        </p:txBody>
      </p:sp>
    </p:spTree>
    <p:extLst>
      <p:ext uri="{BB962C8B-B14F-4D97-AF65-F5344CB8AC3E}">
        <p14:creationId xmlns:p14="http://schemas.microsoft.com/office/powerpoint/2010/main" val="169217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Dartmouth CS258bis: </a:t>
            </a:r>
            <a:br>
              <a:rPr lang="en-US" dirty="0" smtClean="0"/>
            </a:br>
            <a:r>
              <a:rPr lang="en-US" dirty="0" smtClean="0"/>
              <a:t> Advanced </a:t>
            </a:r>
            <a:r>
              <a:rPr lang="en-US" dirty="0" err="1" smtClean="0"/>
              <a:t>Userlands</a:t>
            </a:r>
            <a:endParaRPr lang="en-US" dirty="0"/>
          </a:p>
        </p:txBody>
      </p:sp>
      <p:sp>
        <p:nvSpPr>
          <p:cNvPr id="3" name="Subtitle 2"/>
          <p:cNvSpPr>
            <a:spLocks noGrp="1"/>
          </p:cNvSpPr>
          <p:nvPr>
            <p:ph type="subTitle" idx="1"/>
          </p:nvPr>
        </p:nvSpPr>
        <p:spPr>
          <a:xfrm>
            <a:off x="1371600" y="3886200"/>
            <a:ext cx="6400800" cy="901835"/>
          </a:xfrm>
        </p:spPr>
        <p:txBody>
          <a:bodyPr/>
          <a:lstStyle/>
          <a:p>
            <a:r>
              <a:rPr lang="en-US" dirty="0" smtClean="0"/>
              <a:t>The anti-kernel</a:t>
            </a:r>
            <a:endParaRPr lang="en-US" dirty="0"/>
          </a:p>
        </p:txBody>
      </p:sp>
      <p:sp>
        <p:nvSpPr>
          <p:cNvPr id="4" name="TextBox 3"/>
          <p:cNvSpPr txBox="1"/>
          <p:nvPr/>
        </p:nvSpPr>
        <p:spPr>
          <a:xfrm>
            <a:off x="685800" y="5634538"/>
            <a:ext cx="8223124" cy="584776"/>
          </a:xfrm>
          <a:prstGeom prst="rect">
            <a:avLst/>
          </a:prstGeom>
          <a:noFill/>
        </p:spPr>
        <p:txBody>
          <a:bodyPr wrap="none" rtlCol="0">
            <a:spAutoFit/>
          </a:bodyPr>
          <a:lstStyle/>
          <a:p>
            <a:r>
              <a:rPr lang="en-US" sz="3200" dirty="0" smtClean="0"/>
              <a:t>(Questions preferred – please interrupt and ask)</a:t>
            </a:r>
            <a:endParaRPr lang="en-US" sz="3200" dirty="0"/>
          </a:p>
        </p:txBody>
      </p:sp>
    </p:spTree>
    <p:extLst>
      <p:ext uri="{BB962C8B-B14F-4D97-AF65-F5344CB8AC3E}">
        <p14:creationId xmlns:p14="http://schemas.microsoft.com/office/powerpoint/2010/main" val="278579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Read-Copy-Update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it works</a:t>
            </a:r>
          </a:p>
          <a:p>
            <a:pPr lvl="1"/>
            <a:r>
              <a:rPr lang="en-US" dirty="0" smtClean="0"/>
              <a:t>Make a copy of a data structure</a:t>
            </a:r>
          </a:p>
          <a:p>
            <a:pPr lvl="1"/>
            <a:r>
              <a:rPr lang="en-US" dirty="0" smtClean="0"/>
              <a:t>Make all your changes</a:t>
            </a:r>
          </a:p>
          <a:p>
            <a:pPr lvl="1"/>
            <a:r>
              <a:rPr lang="en-US" dirty="0" smtClean="0"/>
              <a:t>Replace the pointer, to your new one </a:t>
            </a:r>
            <a:r>
              <a:rPr lang="en-US" dirty="0" err="1" smtClean="0"/>
              <a:t>vs</a:t>
            </a:r>
            <a:r>
              <a:rPr lang="en-US" dirty="0" smtClean="0"/>
              <a:t> old one</a:t>
            </a:r>
          </a:p>
          <a:p>
            <a:pPr lvl="1"/>
            <a:r>
              <a:rPr lang="en-US" dirty="0" smtClean="0"/>
              <a:t>Wait until all threads move forward</a:t>
            </a:r>
          </a:p>
          <a:p>
            <a:pPr lvl="2"/>
            <a:r>
              <a:rPr lang="en-US" dirty="0" smtClean="0"/>
              <a:t>Now point to new data structure</a:t>
            </a:r>
          </a:p>
          <a:p>
            <a:pPr lvl="1"/>
            <a:r>
              <a:rPr lang="en-US" dirty="0" smtClean="0"/>
              <a:t>Free old data structure</a:t>
            </a:r>
          </a:p>
          <a:p>
            <a:r>
              <a:rPr lang="en-US" dirty="0" smtClean="0"/>
              <a:t>Non-blocking</a:t>
            </a:r>
          </a:p>
          <a:p>
            <a:pPr lvl="1"/>
            <a:r>
              <a:rPr lang="en-US" dirty="0" smtClean="0"/>
              <a:t>…for readers</a:t>
            </a:r>
          </a:p>
          <a:p>
            <a:pPr lvl="1"/>
            <a:r>
              <a:rPr lang="en-US" dirty="0" smtClean="0"/>
              <a:t>…only one writer/changer at a time</a:t>
            </a:r>
          </a:p>
        </p:txBody>
      </p:sp>
    </p:spTree>
    <p:extLst>
      <p:ext uri="{BB962C8B-B14F-4D97-AF65-F5344CB8AC3E}">
        <p14:creationId xmlns:p14="http://schemas.microsoft.com/office/powerpoint/2010/main" val="365026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RCU in DNS server</a:t>
            </a:r>
            <a:endParaRPr lang="en-US" dirty="0"/>
          </a:p>
        </p:txBody>
      </p:sp>
      <p:sp>
        <p:nvSpPr>
          <p:cNvPr id="3" name="Content Placeholder 2"/>
          <p:cNvSpPr>
            <a:spLocks noGrp="1"/>
          </p:cNvSpPr>
          <p:nvPr>
            <p:ph idx="1"/>
          </p:nvPr>
        </p:nvSpPr>
        <p:spPr/>
        <p:txBody>
          <a:bodyPr>
            <a:normAutofit lnSpcReduction="10000"/>
          </a:bodyPr>
          <a:lstStyle/>
          <a:p>
            <a:r>
              <a:rPr lang="en-US" dirty="0" smtClean="0"/>
              <a:t>Pointer to DNS database</a:t>
            </a:r>
          </a:p>
          <a:p>
            <a:r>
              <a:rPr lang="en-US" dirty="0" smtClean="0"/>
              <a:t>Receive threads do</a:t>
            </a:r>
          </a:p>
          <a:p>
            <a:pPr lvl="1"/>
            <a:r>
              <a:rPr lang="en-US" dirty="0" smtClean="0"/>
              <a:t>Read packet</a:t>
            </a:r>
          </a:p>
          <a:p>
            <a:pPr lvl="1"/>
            <a:r>
              <a:rPr lang="en-US" dirty="0" smtClean="0"/>
              <a:t>Get pointer to database</a:t>
            </a:r>
          </a:p>
          <a:p>
            <a:pPr lvl="1"/>
            <a:r>
              <a:rPr lang="en-US" dirty="0" smtClean="0"/>
              <a:t>Process/send response</a:t>
            </a:r>
          </a:p>
          <a:p>
            <a:r>
              <a:rPr lang="en-US" dirty="0" smtClean="0"/>
              <a:t>When updating DNS database</a:t>
            </a:r>
          </a:p>
          <a:p>
            <a:pPr lvl="1"/>
            <a:r>
              <a:rPr lang="en-US" dirty="0" smtClean="0"/>
              <a:t>Swap pointer to new database</a:t>
            </a:r>
          </a:p>
          <a:p>
            <a:pPr lvl="1"/>
            <a:r>
              <a:rPr lang="en-US" dirty="0" smtClean="0"/>
              <a:t>Wait for all receive threads to get new packet</a:t>
            </a:r>
          </a:p>
          <a:p>
            <a:pPr lvl="1"/>
            <a:r>
              <a:rPr lang="en-US" dirty="0" smtClean="0"/>
              <a:t>Free old pointer </a:t>
            </a:r>
            <a:r>
              <a:rPr lang="en-US" dirty="0" err="1" smtClean="0"/>
              <a:t>tol</a:t>
            </a:r>
            <a:r>
              <a:rPr lang="en-US" dirty="0" smtClean="0"/>
              <a:t> old database</a:t>
            </a:r>
            <a:endParaRPr lang="en-US" dirty="0"/>
          </a:p>
        </p:txBody>
      </p:sp>
    </p:spTree>
    <p:extLst>
      <p:ext uri="{BB962C8B-B14F-4D97-AF65-F5344CB8AC3E}">
        <p14:creationId xmlns:p14="http://schemas.microsoft.com/office/powerpoint/2010/main" val="138209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Non-blocking algorithms</a:t>
            </a:r>
            <a:endParaRPr lang="en-US" dirty="0"/>
          </a:p>
        </p:txBody>
      </p:sp>
      <p:sp>
        <p:nvSpPr>
          <p:cNvPr id="3" name="Content Placeholder 2"/>
          <p:cNvSpPr>
            <a:spLocks noGrp="1"/>
          </p:cNvSpPr>
          <p:nvPr>
            <p:ph idx="1"/>
          </p:nvPr>
        </p:nvSpPr>
        <p:spPr/>
        <p:txBody>
          <a:bodyPr/>
          <a:lstStyle/>
          <a:p>
            <a:r>
              <a:rPr lang="en-US" dirty="0" smtClean="0"/>
              <a:t>“Lock-free”</a:t>
            </a:r>
          </a:p>
          <a:p>
            <a:pPr lvl="1"/>
            <a:r>
              <a:rPr lang="en-US" dirty="0" smtClean="0"/>
              <a:t>At least one thread makes forward progress</a:t>
            </a:r>
          </a:p>
          <a:p>
            <a:r>
              <a:rPr lang="en-US" dirty="0" smtClean="0"/>
              <a:t>“Wait free”</a:t>
            </a:r>
          </a:p>
          <a:p>
            <a:pPr lvl="1"/>
            <a:r>
              <a:rPr lang="en-US" dirty="0" smtClean="0"/>
              <a:t>All threads make forward progress</a:t>
            </a:r>
          </a:p>
          <a:p>
            <a:pPr lvl="1"/>
            <a:r>
              <a:rPr lang="en-US" dirty="0" smtClean="0"/>
              <a:t>Upper bound to number of steps any thread make make</a:t>
            </a:r>
            <a:endParaRPr lang="en-US" dirty="0"/>
          </a:p>
        </p:txBody>
      </p:sp>
    </p:spTree>
    <p:extLst>
      <p:ext uri="{BB962C8B-B14F-4D97-AF65-F5344CB8AC3E}">
        <p14:creationId xmlns:p14="http://schemas.microsoft.com/office/powerpoint/2010/main" val="410460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Non-blocking algorithms</a:t>
            </a:r>
            <a:endParaRPr lang="en-US" dirty="0"/>
          </a:p>
        </p:txBody>
      </p:sp>
      <p:sp>
        <p:nvSpPr>
          <p:cNvPr id="3" name="Content Placeholder 2"/>
          <p:cNvSpPr>
            <a:spLocks noGrp="1"/>
          </p:cNvSpPr>
          <p:nvPr>
            <p:ph idx="1"/>
          </p:nvPr>
        </p:nvSpPr>
        <p:spPr/>
        <p:txBody>
          <a:bodyPr/>
          <a:lstStyle/>
          <a:p>
            <a:r>
              <a:rPr lang="en-US" dirty="0" smtClean="0"/>
              <a:t>Built from primitives</a:t>
            </a:r>
          </a:p>
          <a:p>
            <a:pPr lvl="1"/>
            <a:r>
              <a:rPr lang="en-US" dirty="0" smtClean="0"/>
              <a:t>CAS, CAS2, cmpxchng16b, LL/SC, lock add</a:t>
            </a:r>
          </a:p>
          <a:p>
            <a:pPr lvl="1"/>
            <a:r>
              <a:rPr lang="en-US" dirty="0" smtClean="0"/>
              <a:t>Intel TSX</a:t>
            </a:r>
          </a:p>
          <a:p>
            <a:r>
              <a:rPr lang="en-US" dirty="0" smtClean="0"/>
              <a:t>Common data structures</a:t>
            </a:r>
          </a:p>
          <a:p>
            <a:pPr lvl="1"/>
            <a:r>
              <a:rPr lang="en-US" dirty="0" smtClean="0"/>
              <a:t>Queues</a:t>
            </a:r>
          </a:p>
          <a:p>
            <a:pPr lvl="1"/>
            <a:r>
              <a:rPr lang="en-US" dirty="0" smtClean="0"/>
              <a:t>Hash-tables</a:t>
            </a:r>
          </a:p>
          <a:p>
            <a:pPr lvl="1"/>
            <a:r>
              <a:rPr lang="en-US" dirty="0" smtClean="0"/>
              <a:t>Ring-buffers</a:t>
            </a:r>
          </a:p>
          <a:p>
            <a:pPr lvl="1"/>
            <a:r>
              <a:rPr lang="en-US" dirty="0" smtClean="0"/>
              <a:t>Stacks, sets, etc.</a:t>
            </a:r>
            <a:endParaRPr lang="en-US" dirty="0"/>
          </a:p>
        </p:txBody>
      </p:sp>
    </p:spTree>
    <p:extLst>
      <p:ext uri="{BB962C8B-B14F-4D97-AF65-F5344CB8AC3E}">
        <p14:creationId xmlns:p14="http://schemas.microsoft.com/office/powerpoint/2010/main" val="421619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careful writing your own</a:t>
            </a:r>
            <a:endParaRPr lang="en-US" dirty="0"/>
          </a:p>
        </p:txBody>
      </p:sp>
      <p:sp>
        <p:nvSpPr>
          <p:cNvPr id="3" name="Content Placeholder 2"/>
          <p:cNvSpPr>
            <a:spLocks noGrp="1"/>
          </p:cNvSpPr>
          <p:nvPr>
            <p:ph idx="1"/>
          </p:nvPr>
        </p:nvSpPr>
        <p:spPr/>
        <p:txBody>
          <a:bodyPr/>
          <a:lstStyle/>
          <a:p>
            <a:r>
              <a:rPr lang="en-US" dirty="0" smtClean="0"/>
              <a:t>ABA problem</a:t>
            </a:r>
          </a:p>
          <a:p>
            <a:pPr lvl="1"/>
            <a:r>
              <a:rPr lang="en-US" dirty="0" err="1"/>
              <a:t>c</a:t>
            </a:r>
            <a:r>
              <a:rPr lang="en-US" dirty="0" err="1" smtClean="0"/>
              <a:t>mpxchg</a:t>
            </a:r>
            <a:r>
              <a:rPr lang="en-US" dirty="0" smtClean="0"/>
              <a:t> succeeds, even though a change has occurred</a:t>
            </a:r>
          </a:p>
          <a:p>
            <a:r>
              <a:rPr lang="en-US" dirty="0" smtClean="0"/>
              <a:t>Weak-memory consistency on non-x86 processors</a:t>
            </a:r>
          </a:p>
          <a:p>
            <a:pPr lvl="1"/>
            <a:r>
              <a:rPr lang="en-US" dirty="0" smtClean="0"/>
              <a:t>Needs more memory barriers</a:t>
            </a:r>
            <a:endParaRPr lang="en-US" dirty="0"/>
          </a:p>
        </p:txBody>
      </p:sp>
    </p:spTree>
    <p:extLst>
      <p:ext uri="{BB962C8B-B14F-4D97-AF65-F5344CB8AC3E}">
        <p14:creationId xmlns:p14="http://schemas.microsoft.com/office/powerpoint/2010/main" val="261166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tradeoffs</a:t>
            </a:r>
            <a:endParaRPr lang="en-US" dirty="0"/>
          </a:p>
        </p:txBody>
      </p:sp>
      <p:sp>
        <p:nvSpPr>
          <p:cNvPr id="3" name="Content Placeholder 2"/>
          <p:cNvSpPr>
            <a:spLocks noGrp="1"/>
          </p:cNvSpPr>
          <p:nvPr>
            <p:ph idx="1"/>
          </p:nvPr>
        </p:nvSpPr>
        <p:spPr/>
        <p:txBody>
          <a:bodyPr/>
          <a:lstStyle/>
          <a:p>
            <a:r>
              <a:rPr lang="en-US" dirty="0" smtClean="0"/>
              <a:t>You need to select the lock-free data structure that fits your needs</a:t>
            </a:r>
          </a:p>
          <a:p>
            <a:pPr lvl="1"/>
            <a:r>
              <a:rPr lang="en-US" dirty="0" smtClean="0"/>
              <a:t>How frequent will contention be?</a:t>
            </a:r>
          </a:p>
          <a:p>
            <a:pPr lvl="1"/>
            <a:r>
              <a:rPr lang="en-US" dirty="0" smtClean="0"/>
              <a:t>How many readers/writers?</a:t>
            </a:r>
          </a:p>
          <a:p>
            <a:pPr lvl="1"/>
            <a:r>
              <a:rPr lang="en-US" dirty="0" smtClean="0"/>
              <a:t>Theoretical wait-free or lock-free?</a:t>
            </a:r>
          </a:p>
          <a:p>
            <a:r>
              <a:rPr lang="en-US" dirty="0" smtClean="0"/>
              <a:t>Sometimes the traditional spin lock is best</a:t>
            </a:r>
          </a:p>
          <a:p>
            <a:pPr lvl="1"/>
            <a:r>
              <a:rPr lang="en-US" dirty="0" smtClean="0"/>
              <a:t>Especially for things with low contention</a:t>
            </a:r>
          </a:p>
          <a:p>
            <a:pPr lvl="1"/>
            <a:endParaRPr lang="en-US" dirty="0"/>
          </a:p>
        </p:txBody>
      </p:sp>
    </p:spTree>
    <p:extLst>
      <p:ext uri="{BB962C8B-B14F-4D97-AF65-F5344CB8AC3E}">
        <p14:creationId xmlns:p14="http://schemas.microsoft.com/office/powerpoint/2010/main" val="60433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synchronization issue</a:t>
            </a:r>
            <a:endParaRPr lang="en-US" dirty="0"/>
          </a:p>
        </p:txBody>
      </p:sp>
      <p:sp>
        <p:nvSpPr>
          <p:cNvPr id="3" name="Content Placeholder 2"/>
          <p:cNvSpPr>
            <a:spLocks noGrp="1"/>
          </p:cNvSpPr>
          <p:nvPr>
            <p:ph idx="1"/>
          </p:nvPr>
        </p:nvSpPr>
        <p:spPr/>
        <p:txBody>
          <a:bodyPr/>
          <a:lstStyle/>
          <a:p>
            <a:r>
              <a:rPr lang="en-US" dirty="0" smtClean="0"/>
              <a:t>Avoid more than one CPU changing data at the same time</a:t>
            </a:r>
          </a:p>
          <a:p>
            <a:r>
              <a:rPr lang="en-US" dirty="0" smtClean="0"/>
              <a:t>No amount of clever programming saves you if two CPUs are changing the same cache line on a frequent basis</a:t>
            </a:r>
            <a:endParaRPr lang="en-US" dirty="0"/>
          </a:p>
        </p:txBody>
      </p:sp>
    </p:spTree>
    <p:extLst>
      <p:ext uri="{BB962C8B-B14F-4D97-AF65-F5344CB8AC3E}">
        <p14:creationId xmlns:p14="http://schemas.microsoft.com/office/powerpoint/2010/main" val="403542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IPC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Old school</a:t>
            </a:r>
          </a:p>
          <a:p>
            <a:pPr lvl="1"/>
            <a:r>
              <a:rPr lang="en-US" dirty="0" smtClean="0"/>
              <a:t>Signals</a:t>
            </a:r>
          </a:p>
          <a:p>
            <a:pPr lvl="1"/>
            <a:r>
              <a:rPr lang="en-US" dirty="0" smtClean="0"/>
              <a:t>Pipes</a:t>
            </a:r>
          </a:p>
          <a:p>
            <a:pPr lvl="2"/>
            <a:r>
              <a:rPr lang="en-US" dirty="0" smtClean="0"/>
              <a:t>A hundred thousand messages/second</a:t>
            </a:r>
          </a:p>
          <a:p>
            <a:r>
              <a:rPr lang="en-US" dirty="0" smtClean="0"/>
              <a:t>New school</a:t>
            </a:r>
          </a:p>
          <a:p>
            <a:pPr lvl="1"/>
            <a:r>
              <a:rPr lang="en-US" dirty="0" smtClean="0"/>
              <a:t>Shared memory</a:t>
            </a:r>
          </a:p>
          <a:p>
            <a:pPr lvl="1"/>
            <a:r>
              <a:rPr lang="en-US" dirty="0" smtClean="0"/>
              <a:t>Lock-free queue</a:t>
            </a:r>
          </a:p>
          <a:p>
            <a:pPr lvl="2"/>
            <a:r>
              <a:rPr lang="en-US" dirty="0" smtClean="0"/>
              <a:t>Millions of messages/second</a:t>
            </a:r>
          </a:p>
          <a:p>
            <a:pPr lvl="1"/>
            <a:r>
              <a:rPr lang="en-US" dirty="0" smtClean="0"/>
              <a:t>Ring-buffer</a:t>
            </a:r>
          </a:p>
          <a:p>
            <a:pPr lvl="2"/>
            <a:r>
              <a:rPr lang="en-US" dirty="0" smtClean="0"/>
              <a:t>Tens of millions of messages/second</a:t>
            </a:r>
            <a:endParaRPr lang="en-US" dirty="0"/>
          </a:p>
        </p:txBody>
      </p:sp>
    </p:spTree>
    <p:extLst>
      <p:ext uri="{BB962C8B-B14F-4D97-AF65-F5344CB8AC3E}">
        <p14:creationId xmlns:p14="http://schemas.microsoft.com/office/powerpoint/2010/main" val="286729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thread scheduler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want this</a:t>
            </a:r>
          </a:p>
          <a:p>
            <a:pPr lvl="1"/>
            <a:r>
              <a:rPr lang="en-US" dirty="0" smtClean="0"/>
              <a:t>When there are more processes/threads than CPUs</a:t>
            </a:r>
          </a:p>
          <a:p>
            <a:pPr lvl="1"/>
            <a:r>
              <a:rPr lang="en-US" dirty="0" smtClean="0"/>
              <a:t>E.g. Apache with has one process/thread per TCP connection</a:t>
            </a:r>
          </a:p>
          <a:p>
            <a:pPr lvl="2"/>
            <a:r>
              <a:rPr lang="en-US" dirty="0" smtClean="0"/>
              <a:t>For 10,000 connections</a:t>
            </a:r>
          </a:p>
          <a:p>
            <a:r>
              <a:rPr lang="en-US" dirty="0" smtClean="0"/>
              <a:t>When you don’t want this</a:t>
            </a:r>
          </a:p>
          <a:p>
            <a:pPr lvl="1"/>
            <a:r>
              <a:rPr lang="en-US" dirty="0" smtClean="0"/>
              <a:t>When you are spreading a single task across many CPUs</a:t>
            </a:r>
          </a:p>
          <a:p>
            <a:pPr lvl="1"/>
            <a:r>
              <a:rPr lang="en-US" dirty="0" smtClean="0"/>
              <a:t>E.g. </a:t>
            </a:r>
            <a:r>
              <a:rPr lang="en-US" dirty="0" err="1" smtClean="0"/>
              <a:t>Nginx</a:t>
            </a:r>
            <a:r>
              <a:rPr lang="en-US" dirty="0" smtClean="0"/>
              <a:t> which has one thread per CPU</a:t>
            </a:r>
          </a:p>
          <a:p>
            <a:pPr lvl="2"/>
            <a:r>
              <a:rPr lang="en-US" dirty="0" smtClean="0"/>
              <a:t>For 1-million TCP connections</a:t>
            </a:r>
            <a:endParaRPr lang="en-US" dirty="0"/>
          </a:p>
        </p:txBody>
      </p:sp>
    </p:spTree>
    <p:extLst>
      <p:ext uri="{BB962C8B-B14F-4D97-AF65-F5344CB8AC3E}">
        <p14:creationId xmlns:p14="http://schemas.microsoft.com/office/powerpoint/2010/main" val="223025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 Why?</a:t>
            </a:r>
            <a:br>
              <a:rPr lang="en-US" dirty="0" smtClean="0"/>
            </a:br>
            <a:r>
              <a:rPr lang="en-US" dirty="0" smtClean="0"/>
              <a:t>A: Scale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503" y="1650018"/>
            <a:ext cx="8047297" cy="5207982"/>
          </a:xfrm>
          <a:prstGeom prst="rect">
            <a:avLst/>
          </a:prstGeom>
        </p:spPr>
      </p:pic>
    </p:spTree>
    <p:extLst>
      <p:ext uri="{BB962C8B-B14F-4D97-AF65-F5344CB8AC3E}">
        <p14:creationId xmlns:p14="http://schemas.microsoft.com/office/powerpoint/2010/main" val="374373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talk</a:t>
            </a:r>
            <a:endParaRPr lang="en-US" dirty="0"/>
          </a:p>
        </p:txBody>
      </p:sp>
      <p:sp>
        <p:nvSpPr>
          <p:cNvPr id="3" name="Content Placeholder 2"/>
          <p:cNvSpPr>
            <a:spLocks noGrp="1"/>
          </p:cNvSpPr>
          <p:nvPr>
            <p:ph idx="1"/>
          </p:nvPr>
        </p:nvSpPr>
        <p:spPr/>
        <p:txBody>
          <a:bodyPr/>
          <a:lstStyle/>
          <a:p>
            <a:r>
              <a:rPr lang="en-US" dirty="0" smtClean="0"/>
              <a:t>OS principles</a:t>
            </a:r>
          </a:p>
          <a:p>
            <a:pPr lvl="1"/>
            <a:r>
              <a:rPr lang="en-US" dirty="0" smtClean="0"/>
              <a:t>For doing things the OS wants you to do</a:t>
            </a:r>
          </a:p>
          <a:p>
            <a:pPr lvl="1"/>
            <a:r>
              <a:rPr lang="en-US" dirty="0" smtClean="0"/>
              <a:t>Sound engineering principles in general</a:t>
            </a:r>
          </a:p>
          <a:p>
            <a:r>
              <a:rPr lang="en-US" dirty="0"/>
              <a:t>U</a:t>
            </a:r>
            <a:r>
              <a:rPr lang="en-US" dirty="0" smtClean="0"/>
              <a:t>ser-land principles</a:t>
            </a:r>
          </a:p>
          <a:p>
            <a:pPr lvl="1"/>
            <a:r>
              <a:rPr lang="en-US" dirty="0" smtClean="0"/>
              <a:t>For breaking the rules</a:t>
            </a:r>
          </a:p>
          <a:p>
            <a:pPr lvl="1"/>
            <a:r>
              <a:rPr lang="en-US" dirty="0" smtClean="0"/>
              <a:t>Sound engineering principles in general</a:t>
            </a:r>
            <a:endParaRPr lang="en-US" dirty="0"/>
          </a:p>
        </p:txBody>
      </p:sp>
    </p:spTree>
    <p:extLst>
      <p:ext uri="{BB962C8B-B14F-4D97-AF65-F5344CB8AC3E}">
        <p14:creationId xmlns:p14="http://schemas.microsoft.com/office/powerpoint/2010/main" val="306320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solutions </a:t>
            </a:r>
            <a:endParaRPr lang="en-US" dirty="0"/>
          </a:p>
        </p:txBody>
      </p:sp>
      <p:pic>
        <p:nvPicPr>
          <p:cNvPr id="6" name="Content Placeholder 5"/>
          <p:cNvPicPr>
            <a:picLocks noGrp="1" noChangeAspect="1"/>
          </p:cNvPicPr>
          <p:nvPr>
            <p:ph idx="1"/>
          </p:nvPr>
        </p:nvPicPr>
        <p:blipFill>
          <a:blip r:embed="rId2"/>
          <a:srcRect l="-7043" r="-7043"/>
          <a:stretch>
            <a:fillRect/>
          </a:stretch>
        </p:blipFill>
        <p:spPr/>
      </p:pic>
    </p:spTree>
    <p:extLst>
      <p:ext uri="{BB962C8B-B14F-4D97-AF65-F5344CB8AC3E}">
        <p14:creationId xmlns:p14="http://schemas.microsoft.com/office/powerpoint/2010/main" val="172830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User-mode threads</a:t>
            </a:r>
            <a:endParaRPr lang="en-US" dirty="0"/>
          </a:p>
        </p:txBody>
      </p:sp>
      <p:sp>
        <p:nvSpPr>
          <p:cNvPr id="3" name="Content Placeholder 2"/>
          <p:cNvSpPr>
            <a:spLocks noGrp="1"/>
          </p:cNvSpPr>
          <p:nvPr>
            <p:ph idx="1"/>
          </p:nvPr>
        </p:nvSpPr>
        <p:spPr/>
        <p:txBody>
          <a:bodyPr>
            <a:normAutofit lnSpcReduction="10000"/>
          </a:bodyPr>
          <a:lstStyle/>
          <a:p>
            <a:r>
              <a:rPr lang="en-US" dirty="0" smtClean="0"/>
              <a:t>Co-operative multitasking</a:t>
            </a:r>
          </a:p>
          <a:p>
            <a:pPr lvl="1"/>
            <a:r>
              <a:rPr lang="en-US" dirty="0" smtClean="0"/>
              <a:t>Instead </a:t>
            </a:r>
            <a:r>
              <a:rPr lang="en-US" dirty="0" err="1" smtClean="0"/>
              <a:t>fo</a:t>
            </a:r>
            <a:r>
              <a:rPr lang="en-US" dirty="0" smtClean="0"/>
              <a:t> a blocking read() from network, do a context switch to another user-mode thread</a:t>
            </a:r>
          </a:p>
          <a:p>
            <a:pPr lvl="1"/>
            <a:r>
              <a:rPr lang="en-US" dirty="0" smtClean="0"/>
              <a:t>No kernel context switch</a:t>
            </a:r>
          </a:p>
          <a:p>
            <a:r>
              <a:rPr lang="en-US" dirty="0" smtClean="0"/>
              <a:t>Examples</a:t>
            </a:r>
          </a:p>
          <a:p>
            <a:pPr lvl="1"/>
            <a:r>
              <a:rPr lang="en-US" dirty="0" err="1" smtClean="0"/>
              <a:t>Coroutines</a:t>
            </a:r>
            <a:r>
              <a:rPr lang="en-US" dirty="0" smtClean="0"/>
              <a:t> in </a:t>
            </a:r>
            <a:r>
              <a:rPr lang="en-US" dirty="0" err="1" smtClean="0"/>
              <a:t>Lua</a:t>
            </a:r>
            <a:endParaRPr lang="en-US" dirty="0" smtClean="0"/>
          </a:p>
          <a:p>
            <a:pPr lvl="1"/>
            <a:r>
              <a:rPr lang="en-US" dirty="0" err="1" smtClean="0"/>
              <a:t>Goroutines</a:t>
            </a:r>
            <a:r>
              <a:rPr lang="en-US" dirty="0" smtClean="0"/>
              <a:t> in Go</a:t>
            </a:r>
          </a:p>
          <a:p>
            <a:pPr lvl="1"/>
            <a:r>
              <a:rPr lang="en-US" dirty="0" smtClean="0"/>
              <a:t>Java green threads</a:t>
            </a:r>
          </a:p>
          <a:p>
            <a:pPr lvl="1"/>
            <a:r>
              <a:rPr lang="en-US" dirty="0" smtClean="0"/>
              <a:t>Windows ‘fibers’</a:t>
            </a:r>
          </a:p>
          <a:p>
            <a:endParaRPr lang="en-US" dirty="0"/>
          </a:p>
        </p:txBody>
      </p:sp>
    </p:spTree>
    <p:extLst>
      <p:ext uri="{BB962C8B-B14F-4D97-AF65-F5344CB8AC3E}">
        <p14:creationId xmlns:p14="http://schemas.microsoft.com/office/powerpoint/2010/main" val="95386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programing</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API</a:t>
            </a:r>
          </a:p>
          <a:p>
            <a:pPr lvl="1"/>
            <a:r>
              <a:rPr lang="en-US" dirty="0" err="1" smtClean="0"/>
              <a:t>Epoll</a:t>
            </a:r>
            <a:r>
              <a:rPr lang="en-US" dirty="0" smtClean="0"/>
              <a:t>, </a:t>
            </a:r>
            <a:r>
              <a:rPr lang="en-US" dirty="0" err="1" smtClean="0"/>
              <a:t>kqueue</a:t>
            </a:r>
            <a:r>
              <a:rPr lang="en-US" dirty="0" smtClean="0"/>
              <a:t>, completion-ports</a:t>
            </a:r>
          </a:p>
          <a:p>
            <a:r>
              <a:rPr lang="en-US" dirty="0" smtClean="0"/>
              <a:t>Examples</a:t>
            </a:r>
          </a:p>
          <a:p>
            <a:pPr lvl="1"/>
            <a:r>
              <a:rPr lang="en-US" dirty="0" err="1" smtClean="0"/>
              <a:t>Libuv</a:t>
            </a:r>
            <a:r>
              <a:rPr lang="en-US" dirty="0" smtClean="0"/>
              <a:t>, </a:t>
            </a:r>
            <a:r>
              <a:rPr lang="en-US" dirty="0" err="1" smtClean="0"/>
              <a:t>libev</a:t>
            </a:r>
            <a:r>
              <a:rPr lang="en-US" dirty="0" smtClean="0"/>
              <a:t>, </a:t>
            </a:r>
            <a:r>
              <a:rPr lang="en-US" dirty="0" err="1" smtClean="0"/>
              <a:t>libevent</a:t>
            </a:r>
            <a:endParaRPr lang="en-US" dirty="0" smtClean="0"/>
          </a:p>
          <a:p>
            <a:pPr lvl="1"/>
            <a:r>
              <a:rPr lang="en-US" dirty="0" err="1" smtClean="0"/>
              <a:t>Nginx</a:t>
            </a:r>
            <a:endParaRPr lang="en-US" dirty="0" smtClean="0"/>
          </a:p>
          <a:p>
            <a:pPr lvl="1"/>
            <a:r>
              <a:rPr lang="en-US" dirty="0" err="1" smtClean="0"/>
              <a:t>NodeJS</a:t>
            </a:r>
            <a:endParaRPr lang="en-US" dirty="0" smtClean="0"/>
          </a:p>
          <a:p>
            <a:pPr lvl="2"/>
            <a:r>
              <a:rPr lang="en-US" dirty="0" smtClean="0"/>
              <a:t>Bare-metal programming with JavaScript</a:t>
            </a:r>
            <a:endParaRPr lang="en-US" dirty="0"/>
          </a:p>
          <a:p>
            <a:endParaRPr lang="en-US" dirty="0" smtClean="0"/>
          </a:p>
          <a:p>
            <a:endParaRPr lang="en-US" dirty="0"/>
          </a:p>
        </p:txBody>
      </p:sp>
    </p:spTree>
    <p:extLst>
      <p:ext uri="{BB962C8B-B14F-4D97-AF65-F5344CB8AC3E}">
        <p14:creationId xmlns:p14="http://schemas.microsoft.com/office/powerpoint/2010/main" val="163247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t>
            </a:r>
            <a:r>
              <a:rPr lang="en-US" dirty="0" err="1" smtClean="0"/>
              <a:t>Erlang</a:t>
            </a:r>
            <a:r>
              <a:rPr lang="en-US" dirty="0" smtClean="0"/>
              <a:t> programming language</a:t>
            </a:r>
            <a:endParaRPr lang="en-US" dirty="0"/>
          </a:p>
        </p:txBody>
      </p:sp>
      <p:sp>
        <p:nvSpPr>
          <p:cNvPr id="3" name="Content Placeholder 2"/>
          <p:cNvSpPr>
            <a:spLocks noGrp="1"/>
          </p:cNvSpPr>
          <p:nvPr>
            <p:ph idx="1"/>
          </p:nvPr>
        </p:nvSpPr>
        <p:spPr/>
        <p:txBody>
          <a:bodyPr/>
          <a:lstStyle/>
          <a:p>
            <a:r>
              <a:rPr lang="en-US" dirty="0" smtClean="0"/>
              <a:t>Everything is a user-mode “process”</a:t>
            </a:r>
          </a:p>
          <a:p>
            <a:r>
              <a:rPr lang="en-US" dirty="0" smtClean="0"/>
              <a:t>No memory sharing…</a:t>
            </a:r>
          </a:p>
          <a:p>
            <a:r>
              <a:rPr lang="en-US" dirty="0" smtClean="0"/>
              <a:t>…message passing between processes instead</a:t>
            </a:r>
          </a:p>
        </p:txBody>
      </p:sp>
    </p:spTree>
    <p:extLst>
      <p:ext uri="{BB962C8B-B14F-4D97-AF65-F5344CB8AC3E}">
        <p14:creationId xmlns:p14="http://schemas.microsoft.com/office/powerpoint/2010/main" val="288512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go</a:t>
            </a:r>
            <a:endParaRPr lang="en-US" dirty="0"/>
          </a:p>
        </p:txBody>
      </p:sp>
      <p:sp>
        <p:nvSpPr>
          <p:cNvPr id="3" name="Content Placeholder 2"/>
          <p:cNvSpPr>
            <a:spLocks noGrp="1"/>
          </p:cNvSpPr>
          <p:nvPr>
            <p:ph idx="1"/>
          </p:nvPr>
        </p:nvSpPr>
        <p:spPr/>
        <p:txBody>
          <a:bodyPr/>
          <a:lstStyle/>
          <a:p>
            <a:r>
              <a:rPr lang="en-US" dirty="0" smtClean="0"/>
              <a:t>Massive use of ‘</a:t>
            </a:r>
            <a:r>
              <a:rPr lang="en-US" dirty="0" err="1" smtClean="0"/>
              <a:t>goroutines</a:t>
            </a:r>
            <a:r>
              <a:rPr lang="en-US" dirty="0" smtClean="0"/>
              <a:t>’</a:t>
            </a:r>
          </a:p>
          <a:p>
            <a:r>
              <a:rPr lang="en-US" dirty="0" smtClean="0"/>
              <a:t>Message passing via ‘channels’ between </a:t>
            </a:r>
            <a:r>
              <a:rPr lang="en-US" dirty="0" err="1" smtClean="0"/>
              <a:t>goroutines</a:t>
            </a:r>
            <a:endParaRPr lang="en-US" dirty="0"/>
          </a:p>
        </p:txBody>
      </p:sp>
    </p:spTree>
    <p:extLst>
      <p:ext uri="{BB962C8B-B14F-4D97-AF65-F5344CB8AC3E}">
        <p14:creationId xmlns:p14="http://schemas.microsoft.com/office/powerpoint/2010/main" val="4222906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dealing with memory</a:t>
            </a:r>
            <a:endParaRPr lang="en-US" dirty="0"/>
          </a:p>
        </p:txBody>
      </p:sp>
      <p:sp>
        <p:nvSpPr>
          <p:cNvPr id="3" name="Content Placeholder 2"/>
          <p:cNvSpPr>
            <a:spLocks noGrp="1"/>
          </p:cNvSpPr>
          <p:nvPr>
            <p:ph idx="1"/>
          </p:nvPr>
        </p:nvSpPr>
        <p:spPr/>
        <p:txBody>
          <a:bodyPr/>
          <a:lstStyle/>
          <a:p>
            <a:r>
              <a:rPr lang="en-US" dirty="0" smtClean="0"/>
              <a:t>Old school</a:t>
            </a:r>
          </a:p>
          <a:p>
            <a:pPr lvl="1"/>
            <a:r>
              <a:rPr lang="en-US" dirty="0" smtClean="0"/>
              <a:t>Many processes</a:t>
            </a:r>
          </a:p>
          <a:p>
            <a:pPr lvl="1"/>
            <a:r>
              <a:rPr lang="en-US" dirty="0" smtClean="0"/>
              <a:t>All doing moderate memory</a:t>
            </a:r>
          </a:p>
          <a:p>
            <a:r>
              <a:rPr lang="en-US" dirty="0" smtClean="0"/>
              <a:t>New school</a:t>
            </a:r>
          </a:p>
          <a:p>
            <a:pPr lvl="1"/>
            <a:r>
              <a:rPr lang="en-US" dirty="0" smtClean="0"/>
              <a:t>One process</a:t>
            </a:r>
          </a:p>
          <a:p>
            <a:pPr lvl="1"/>
            <a:r>
              <a:rPr lang="en-US" dirty="0" smtClean="0"/>
              <a:t>Allocating most all the memory in a system</a:t>
            </a:r>
            <a:endParaRPr lang="en-US" dirty="0"/>
          </a:p>
        </p:txBody>
      </p:sp>
    </p:spTree>
    <p:extLst>
      <p:ext uri="{BB962C8B-B14F-4D97-AF65-F5344CB8AC3E}">
        <p14:creationId xmlns:p14="http://schemas.microsoft.com/office/powerpoint/2010/main" val="247377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heap</a:t>
            </a:r>
            <a:endParaRPr lang="en-US" dirty="0"/>
          </a:p>
        </p:txBody>
      </p:sp>
      <p:sp>
        <p:nvSpPr>
          <p:cNvPr id="3" name="Content Placeholder 2"/>
          <p:cNvSpPr>
            <a:spLocks noGrp="1"/>
          </p:cNvSpPr>
          <p:nvPr>
            <p:ph idx="1"/>
          </p:nvPr>
        </p:nvSpPr>
        <p:spPr/>
        <p:txBody>
          <a:bodyPr/>
          <a:lstStyle/>
          <a:p>
            <a:r>
              <a:rPr lang="en-US" dirty="0" smtClean="0"/>
              <a:t>Get a “lock-free” heap supporting memory allocation across many threads</a:t>
            </a:r>
          </a:p>
          <a:p>
            <a:pPr lvl="1"/>
            <a:r>
              <a:rPr lang="en-US" dirty="0" smtClean="0"/>
              <a:t>Hoard, </a:t>
            </a:r>
            <a:r>
              <a:rPr lang="en-US" dirty="0" err="1" smtClean="0"/>
              <a:t>SuperAlloc</a:t>
            </a:r>
            <a:r>
              <a:rPr lang="en-US" dirty="0" smtClean="0"/>
              <a:t>,</a:t>
            </a:r>
            <a:r>
              <a:rPr lang="en-US" dirty="0"/>
              <a:t> </a:t>
            </a:r>
            <a:r>
              <a:rPr lang="en-US" dirty="0" smtClean="0"/>
              <a:t>etc.</a:t>
            </a:r>
          </a:p>
          <a:p>
            <a:r>
              <a:rPr lang="en-US" dirty="0" smtClean="0"/>
              <a:t>Many straight ‘</a:t>
            </a:r>
            <a:r>
              <a:rPr lang="en-US" dirty="0" err="1" smtClean="0"/>
              <a:t>malloc</a:t>
            </a:r>
            <a:r>
              <a:rPr lang="en-US" dirty="0" smtClean="0"/>
              <a:t>()’ replacements you can benchmark for which is best for your software</a:t>
            </a:r>
            <a:endParaRPr lang="en-US" dirty="0"/>
          </a:p>
        </p:txBody>
      </p:sp>
    </p:spTree>
    <p:extLst>
      <p:ext uri="{BB962C8B-B14F-4D97-AF65-F5344CB8AC3E}">
        <p14:creationId xmlns:p14="http://schemas.microsoft.com/office/powerpoint/2010/main" val="333498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collection is bad</a:t>
            </a:r>
            <a:endParaRPr lang="en-US" dirty="0"/>
          </a:p>
        </p:txBody>
      </p:sp>
      <p:sp>
        <p:nvSpPr>
          <p:cNvPr id="3" name="Content Placeholder 2"/>
          <p:cNvSpPr>
            <a:spLocks noGrp="1"/>
          </p:cNvSpPr>
          <p:nvPr>
            <p:ph idx="1"/>
          </p:nvPr>
        </p:nvSpPr>
        <p:spPr/>
        <p:txBody>
          <a:bodyPr/>
          <a:lstStyle/>
          <a:p>
            <a:r>
              <a:rPr lang="en-US" dirty="0" smtClean="0"/>
              <a:t>GC is usually “stop-the-world’</a:t>
            </a:r>
          </a:p>
          <a:p>
            <a:pPr lvl="1"/>
            <a:r>
              <a:rPr lang="en-US" dirty="0" smtClean="0"/>
              <a:t>This hurts network apps</a:t>
            </a:r>
          </a:p>
          <a:p>
            <a:pPr lvl="1"/>
            <a:r>
              <a:rPr lang="en-US" dirty="0" smtClean="0"/>
              <a:t>Introduces large amount of jitter</a:t>
            </a:r>
          </a:p>
          <a:p>
            <a:r>
              <a:rPr lang="en-US" dirty="0" smtClean="0"/>
              <a:t>Continuous GC is slow</a:t>
            </a:r>
          </a:p>
          <a:p>
            <a:r>
              <a:rPr lang="en-US" dirty="0" smtClean="0"/>
              <a:t>Conclusion</a:t>
            </a:r>
          </a:p>
          <a:p>
            <a:pPr lvl="1"/>
            <a:r>
              <a:rPr lang="en-US" dirty="0" smtClean="0"/>
              <a:t>GC languages like Go suboptimal</a:t>
            </a:r>
          </a:p>
          <a:p>
            <a:pPr lvl="1"/>
            <a:r>
              <a:rPr lang="en-US" dirty="0" smtClean="0"/>
              <a:t>Non-GC Rust better</a:t>
            </a:r>
          </a:p>
          <a:p>
            <a:pPr lvl="1"/>
            <a:r>
              <a:rPr lang="en-US" dirty="0" smtClean="0"/>
              <a:t>C is always best, of course</a:t>
            </a:r>
          </a:p>
        </p:txBody>
      </p:sp>
    </p:spTree>
    <p:extLst>
      <p:ext uri="{BB962C8B-B14F-4D97-AF65-F5344CB8AC3E}">
        <p14:creationId xmlns:p14="http://schemas.microsoft.com/office/powerpoint/2010/main" val="3319946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373887" y="-6812283"/>
            <a:ext cx="13670283" cy="13670287"/>
            <a:chOff x="-3657600" y="-323897"/>
            <a:chExt cx="3657600" cy="3657602"/>
          </a:xfrm>
        </p:grpSpPr>
        <p:sp>
          <p:nvSpPr>
            <p:cNvPr id="21" name="Oval 20"/>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3000000">
              <a:off x="-3657599" y="-323895"/>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glow rad="228600">
                      <a:schemeClr val="accent1">
                        <a:satMod val="175000"/>
                        <a:alpha val="40000"/>
                      </a:schemeClr>
                    </a:glow>
                    <a:outerShdw blurRad="41275" dist="20320" dir="1800000" algn="tl" rotWithShape="0">
                      <a:srgbClr val="000000">
                        <a:alpha val="40000"/>
                      </a:srgbClr>
                    </a:outerShdw>
                  </a:effectLst>
                </a:rPr>
                <a:t> main memory– 300 cycles </a:t>
              </a:r>
            </a:p>
          </p:txBody>
        </p:sp>
      </p:grpSp>
      <p:grpSp>
        <p:nvGrpSpPr>
          <p:cNvPr id="17" name="Group 16"/>
          <p:cNvGrpSpPr/>
          <p:nvPr/>
        </p:nvGrpSpPr>
        <p:grpSpPr>
          <a:xfrm>
            <a:off x="4474972" y="-2711198"/>
            <a:ext cx="5468112" cy="5468113"/>
            <a:chOff x="-3657600" y="-323897"/>
            <a:chExt cx="3657600" cy="3657601"/>
          </a:xfrm>
        </p:grpSpPr>
        <p:sp>
          <p:nvSpPr>
            <p:cNvPr id="18" name="Oval 17"/>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L3 cache – 30 cycles</a:t>
              </a:r>
            </a:p>
          </p:txBody>
        </p:sp>
      </p:grpSp>
      <p:grpSp>
        <p:nvGrpSpPr>
          <p:cNvPr id="14" name="Group 13"/>
          <p:cNvGrpSpPr/>
          <p:nvPr/>
        </p:nvGrpSpPr>
        <p:grpSpPr>
          <a:xfrm>
            <a:off x="5105908" y="-2080262"/>
            <a:ext cx="4206240" cy="4206241"/>
            <a:chOff x="-3657600" y="-323897"/>
            <a:chExt cx="3657600" cy="3657601"/>
          </a:xfrm>
        </p:grpSpPr>
        <p:sp>
          <p:nvSpPr>
            <p:cNvPr id="15" name="Oval 14"/>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L2 cache – 12 cycles</a:t>
              </a:r>
            </a:p>
          </p:txBody>
        </p:sp>
      </p:grpSp>
      <p:grpSp>
        <p:nvGrpSpPr>
          <p:cNvPr id="13" name="Group 12"/>
          <p:cNvGrpSpPr/>
          <p:nvPr/>
        </p:nvGrpSpPr>
        <p:grpSpPr>
          <a:xfrm>
            <a:off x="5380228" y="-1805942"/>
            <a:ext cx="3657600" cy="3657601"/>
            <a:chOff x="-3657600" y="-323897"/>
            <a:chExt cx="3657600" cy="3657601"/>
          </a:xfrm>
        </p:grpSpPr>
        <p:sp>
          <p:nvSpPr>
            <p:cNvPr id="8" name="Oval 7"/>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smtClean="0"/>
            </a:p>
            <a:p>
              <a:pPr algn="ctr"/>
              <a:r>
                <a:rPr lang="en-US" sz="4000" dirty="0" smtClean="0"/>
                <a:t>CPU</a:t>
              </a:r>
              <a:endParaRPr lang="en-US" sz="4000" dirty="0"/>
            </a:p>
          </p:txBody>
        </p:sp>
        <p:sp>
          <p:nvSpPr>
            <p:cNvPr id="12" name="Rectangle 11"/>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L1 cache – 4 cycles</a:t>
              </a:r>
            </a:p>
          </p:txBody>
        </p:sp>
      </p:grpSp>
    </p:spTree>
    <p:extLst>
      <p:ext uri="{BB962C8B-B14F-4D97-AF65-F5344CB8AC3E}">
        <p14:creationId xmlns:p14="http://schemas.microsoft.com/office/powerpoint/2010/main" val="38905197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5" name="Picture 4"/>
          <p:cNvPicPr>
            <a:picLocks noChangeAspect="1"/>
          </p:cNvPicPr>
          <p:nvPr/>
        </p:nvPicPr>
        <p:blipFill>
          <a:blip r:embed="rId2"/>
          <a:stretch>
            <a:fillRect/>
          </a:stretch>
        </p:blipFill>
        <p:spPr>
          <a:xfrm>
            <a:off x="1422400" y="611011"/>
            <a:ext cx="6860822" cy="5836819"/>
          </a:xfrm>
          <a:prstGeom prst="rect">
            <a:avLst/>
          </a:prstGeom>
        </p:spPr>
      </p:pic>
    </p:spTree>
    <p:extLst>
      <p:ext uri="{BB962C8B-B14F-4D97-AF65-F5344CB8AC3E}">
        <p14:creationId xmlns:p14="http://schemas.microsoft.com/office/powerpoint/2010/main" val="4103343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OS does for you</a:t>
            </a:r>
            <a:endParaRPr lang="en-US" dirty="0"/>
          </a:p>
        </p:txBody>
      </p:sp>
      <p:sp>
        <p:nvSpPr>
          <p:cNvPr id="3" name="Content Placeholder 2"/>
          <p:cNvSpPr>
            <a:spLocks noGrp="1"/>
          </p:cNvSpPr>
          <p:nvPr>
            <p:ph idx="1"/>
          </p:nvPr>
        </p:nvSpPr>
        <p:spPr/>
        <p:txBody>
          <a:bodyPr/>
          <a:lstStyle/>
          <a:p>
            <a:r>
              <a:rPr lang="en-US" dirty="0" smtClean="0"/>
              <a:t>Locks (spinlocks, </a:t>
            </a:r>
            <a:r>
              <a:rPr lang="en-US" dirty="0" err="1" smtClean="0"/>
              <a:t>mutexes</a:t>
            </a:r>
            <a:r>
              <a:rPr lang="en-US" dirty="0" smtClean="0"/>
              <a:t>)</a:t>
            </a:r>
          </a:p>
          <a:p>
            <a:r>
              <a:rPr lang="en-US" dirty="0" smtClean="0"/>
              <a:t>IPC</a:t>
            </a:r>
          </a:p>
          <a:p>
            <a:r>
              <a:rPr lang="en-US" dirty="0" smtClean="0"/>
              <a:t>Processes/threads/scheduling</a:t>
            </a:r>
          </a:p>
          <a:p>
            <a:r>
              <a:rPr lang="en-US" dirty="0" smtClean="0"/>
              <a:t>Memory allocation</a:t>
            </a:r>
          </a:p>
          <a:p>
            <a:r>
              <a:rPr lang="en-US" dirty="0" smtClean="0"/>
              <a:t>Security</a:t>
            </a:r>
          </a:p>
          <a:p>
            <a:r>
              <a:rPr lang="en-US" dirty="0" smtClean="0"/>
              <a:t>Network stack</a:t>
            </a:r>
          </a:p>
          <a:p>
            <a:endParaRPr lang="en-US" dirty="0"/>
          </a:p>
        </p:txBody>
      </p:sp>
    </p:spTree>
    <p:extLst>
      <p:ext uri="{BB962C8B-B14F-4D97-AF65-F5344CB8AC3E}">
        <p14:creationId xmlns:p14="http://schemas.microsoft.com/office/powerpoint/2010/main" val="1901440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o-locate data</a:t>
            </a:r>
            <a:endParaRPr lang="en-US" dirty="0"/>
          </a:p>
        </p:txBody>
      </p:sp>
      <p:sp>
        <p:nvSpPr>
          <p:cNvPr id="3" name="Content Placeholder 2"/>
          <p:cNvSpPr>
            <a:spLocks noGrp="1"/>
          </p:cNvSpPr>
          <p:nvPr>
            <p:ph idx="1"/>
          </p:nvPr>
        </p:nvSpPr>
        <p:spPr/>
        <p:txBody>
          <a:bodyPr/>
          <a:lstStyle/>
          <a:p>
            <a:r>
              <a:rPr lang="en-US" dirty="0" smtClean="0"/>
              <a:t>Don’t: data structures all over memory connected via pointers</a:t>
            </a:r>
          </a:p>
          <a:p>
            <a:pPr lvl="1"/>
            <a:r>
              <a:rPr lang="en-US" dirty="0" smtClean="0"/>
              <a:t>Each time you follow a pointer it’ll be a cache miss</a:t>
            </a:r>
          </a:p>
          <a:p>
            <a:pPr lvl="1"/>
            <a:r>
              <a:rPr lang="en-US" dirty="0" smtClean="0"/>
              <a:t>[Hash pointer] -&gt; [TCB] -&gt; [Socket] -&gt; [App]</a:t>
            </a:r>
          </a:p>
          <a:p>
            <a:r>
              <a:rPr lang="en-US" dirty="0" smtClean="0"/>
              <a:t>Do: all the data together in one chunk of memory</a:t>
            </a:r>
          </a:p>
          <a:p>
            <a:pPr lvl="1"/>
            <a:r>
              <a:rPr lang="en-US" dirty="0" smtClean="0"/>
              <a:t>[TCB | Socket | App]</a:t>
            </a:r>
          </a:p>
          <a:p>
            <a:endParaRPr lang="en-US" dirty="0"/>
          </a:p>
        </p:txBody>
      </p:sp>
    </p:spTree>
    <p:extLst>
      <p:ext uri="{BB962C8B-B14F-4D97-AF65-F5344CB8AC3E}">
        <p14:creationId xmlns:p14="http://schemas.microsoft.com/office/powerpoint/2010/main" val="26620375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ompress data</a:t>
            </a:r>
            <a:endParaRPr lang="en-US" dirty="0"/>
          </a:p>
        </p:txBody>
      </p:sp>
      <p:sp>
        <p:nvSpPr>
          <p:cNvPr id="3" name="Content Placeholder 2"/>
          <p:cNvSpPr>
            <a:spLocks noGrp="1"/>
          </p:cNvSpPr>
          <p:nvPr>
            <p:ph idx="1"/>
          </p:nvPr>
        </p:nvSpPr>
        <p:spPr/>
        <p:txBody>
          <a:bodyPr/>
          <a:lstStyle/>
          <a:p>
            <a:r>
              <a:rPr lang="en-US" dirty="0" smtClean="0"/>
              <a:t>Bit-fields instead of large integers</a:t>
            </a:r>
          </a:p>
          <a:p>
            <a:r>
              <a:rPr lang="en-US" dirty="0" smtClean="0"/>
              <a:t>Indexes (one, two byte) instead of pointers (8-bytes)</a:t>
            </a:r>
          </a:p>
          <a:p>
            <a:r>
              <a:rPr lang="en-US" dirty="0" smtClean="0"/>
              <a:t>Get rid of padding in data structures</a:t>
            </a:r>
            <a:endParaRPr lang="en-US" dirty="0"/>
          </a:p>
        </p:txBody>
      </p:sp>
    </p:spTree>
    <p:extLst>
      <p:ext uri="{BB962C8B-B14F-4D97-AF65-F5344CB8AC3E}">
        <p14:creationId xmlns:p14="http://schemas.microsoft.com/office/powerpoint/2010/main" val="36127727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efficient” data structures</a:t>
            </a:r>
            <a:endParaRPr lang="en-US" dirty="0"/>
          </a:p>
        </p:txBody>
      </p:sp>
      <p:pic>
        <p:nvPicPr>
          <p:cNvPr id="4" name="Content Placeholder 3"/>
          <p:cNvPicPr>
            <a:picLocks noGrp="1" noChangeAspect="1"/>
          </p:cNvPicPr>
          <p:nvPr>
            <p:ph idx="1"/>
          </p:nvPr>
        </p:nvPicPr>
        <p:blipFill>
          <a:blip r:embed="rId3"/>
          <a:srcRect t="-38562" b="-38562"/>
          <a:stretch>
            <a:fillRect/>
          </a:stretch>
        </p:blipFill>
        <p:spPr/>
      </p:pic>
    </p:spTree>
    <p:extLst>
      <p:ext uri="{BB962C8B-B14F-4D97-AF65-F5344CB8AC3E}">
        <p14:creationId xmlns:p14="http://schemas.microsoft.com/office/powerpoint/2010/main" val="32171044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a:t>
            </a:r>
            <a:endParaRPr lang="en-US" dirty="0"/>
          </a:p>
        </p:txBody>
      </p:sp>
      <p:sp>
        <p:nvSpPr>
          <p:cNvPr id="3" name="Content Placeholder 2"/>
          <p:cNvSpPr>
            <a:spLocks noGrp="1"/>
          </p:cNvSpPr>
          <p:nvPr>
            <p:ph idx="1"/>
          </p:nvPr>
        </p:nvSpPr>
        <p:spPr/>
        <p:txBody>
          <a:bodyPr/>
          <a:lstStyle/>
          <a:p>
            <a:r>
              <a:rPr lang="en-US" dirty="0" smtClean="0"/>
              <a:t>Doubles the main memory access time</a:t>
            </a:r>
          </a:p>
          <a:p>
            <a:endParaRPr lang="en-US" dirty="0"/>
          </a:p>
        </p:txBody>
      </p:sp>
      <p:pic>
        <p:nvPicPr>
          <p:cNvPr id="4" name="Picture 3"/>
          <p:cNvPicPr>
            <a:picLocks noChangeAspect="1"/>
          </p:cNvPicPr>
          <p:nvPr/>
        </p:nvPicPr>
        <p:blipFill>
          <a:blip r:embed="rId3"/>
          <a:stretch>
            <a:fillRect/>
          </a:stretch>
        </p:blipFill>
        <p:spPr>
          <a:xfrm>
            <a:off x="3408946" y="2624302"/>
            <a:ext cx="5735053" cy="3923588"/>
          </a:xfrm>
          <a:prstGeom prst="rect">
            <a:avLst/>
          </a:prstGeom>
        </p:spPr>
      </p:pic>
    </p:spTree>
    <p:extLst>
      <p:ext uri="{BB962C8B-B14F-4D97-AF65-F5344CB8AC3E}">
        <p14:creationId xmlns:p14="http://schemas.microsoft.com/office/powerpoint/2010/main" val="31942939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“huge pages”</a:t>
            </a:r>
            <a:endParaRPr lang="en-US" dirty="0"/>
          </a:p>
        </p:txBody>
      </p:sp>
      <p:sp>
        <p:nvSpPr>
          <p:cNvPr id="3" name="Content Placeholder 2"/>
          <p:cNvSpPr>
            <a:spLocks noGrp="1"/>
          </p:cNvSpPr>
          <p:nvPr>
            <p:ph idx="1"/>
          </p:nvPr>
        </p:nvSpPr>
        <p:spPr/>
        <p:txBody>
          <a:bodyPr>
            <a:normAutofit fontScale="92500"/>
          </a:bodyPr>
          <a:lstStyle/>
          <a:p>
            <a:r>
              <a:rPr lang="en-US" dirty="0" smtClean="0"/>
              <a:t>Avoid unnecessary TLB cache misses</a:t>
            </a:r>
          </a:p>
          <a:p>
            <a:r>
              <a:rPr lang="en-US" dirty="0" smtClean="0"/>
              <a:t>At scale page tables won’t be in cache</a:t>
            </a:r>
          </a:p>
          <a:p>
            <a:pPr lvl="1"/>
            <a:r>
              <a:rPr lang="en-US" dirty="0" smtClean="0"/>
              <a:t>Thus, </a:t>
            </a:r>
            <a:r>
              <a:rPr lang="en-US" dirty="0" err="1" smtClean="0"/>
              <a:t>uncached</a:t>
            </a:r>
            <a:r>
              <a:rPr lang="en-US" dirty="0" smtClean="0"/>
              <a:t> memory lookups require two memory </a:t>
            </a:r>
            <a:r>
              <a:rPr lang="en-US" dirty="0" smtClean="0"/>
              <a:t>lookups</a:t>
            </a:r>
          </a:p>
          <a:p>
            <a:pPr lvl="1"/>
            <a:r>
              <a:rPr lang="en-US" dirty="0" smtClean="0"/>
              <a:t>It’s a big reason why kernel code (no virtual memory) is faster than user-mode</a:t>
            </a:r>
          </a:p>
          <a:p>
            <a:pPr lvl="2"/>
            <a:r>
              <a:rPr lang="en-US" dirty="0" smtClean="0"/>
              <a:t>That, and no transitions</a:t>
            </a:r>
            <a:endParaRPr lang="en-US" dirty="0" smtClean="0"/>
          </a:p>
          <a:p>
            <a:r>
              <a:rPr lang="en-US" dirty="0" smtClean="0"/>
              <a:t>Linux auto-</a:t>
            </a:r>
            <a:r>
              <a:rPr lang="en-US" dirty="0" err="1" smtClean="0"/>
              <a:t>hugepage</a:t>
            </a:r>
            <a:endParaRPr lang="en-US" dirty="0" smtClean="0"/>
          </a:p>
          <a:p>
            <a:pPr lvl="1"/>
            <a:r>
              <a:rPr lang="en-US" dirty="0" smtClean="0"/>
              <a:t>Linux now automatically gives huge pages underneath</a:t>
            </a:r>
            <a:endParaRPr lang="en-US" dirty="0"/>
          </a:p>
        </p:txBody>
      </p:sp>
    </p:spTree>
    <p:extLst>
      <p:ext uri="{BB962C8B-B14F-4D97-AF65-F5344CB8AC3E}">
        <p14:creationId xmlns:p14="http://schemas.microsoft.com/office/powerpoint/2010/main" val="151532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r>
              <a:rPr lang="en-US" dirty="0" smtClean="0"/>
              <a:t>Old school</a:t>
            </a:r>
          </a:p>
          <a:p>
            <a:pPr lvl="1"/>
            <a:r>
              <a:rPr lang="en-US" dirty="0" smtClean="0"/>
              <a:t>Many users on the same system</a:t>
            </a:r>
          </a:p>
          <a:p>
            <a:r>
              <a:rPr lang="en-US" dirty="0" smtClean="0"/>
              <a:t>New school</a:t>
            </a:r>
          </a:p>
          <a:p>
            <a:pPr lvl="1"/>
            <a:r>
              <a:rPr lang="en-US" dirty="0" smtClean="0"/>
              <a:t>Appliance dedicated to a single task</a:t>
            </a:r>
          </a:p>
          <a:p>
            <a:pPr lvl="1"/>
            <a:r>
              <a:rPr lang="en-US" dirty="0" smtClean="0"/>
              <a:t>Any security you’ll have to do yourself</a:t>
            </a:r>
          </a:p>
          <a:p>
            <a:pPr lvl="1"/>
            <a:r>
              <a:rPr lang="en-US" dirty="0" smtClean="0"/>
              <a:t>E.g. </a:t>
            </a:r>
            <a:r>
              <a:rPr lang="en-US" dirty="0" err="1" smtClean="0"/>
              <a:t>CloudFlare</a:t>
            </a:r>
            <a:r>
              <a:rPr lang="en-US" dirty="0" smtClean="0"/>
              <a:t> revealing uninitialized memory</a:t>
            </a:r>
          </a:p>
          <a:p>
            <a:pPr lvl="1"/>
            <a:endParaRPr lang="en-US" dirty="0"/>
          </a:p>
        </p:txBody>
      </p:sp>
    </p:spTree>
    <p:extLst>
      <p:ext uri="{BB962C8B-B14F-4D97-AF65-F5344CB8AC3E}">
        <p14:creationId xmlns:p14="http://schemas.microsoft.com/office/powerpoint/2010/main" val="1871014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network</a:t>
            </a:r>
            <a:endParaRPr lang="en-US" dirty="0"/>
          </a:p>
        </p:txBody>
      </p:sp>
      <p:sp>
        <p:nvSpPr>
          <p:cNvPr id="3" name="Content Placeholder 2"/>
          <p:cNvSpPr>
            <a:spLocks noGrp="1"/>
          </p:cNvSpPr>
          <p:nvPr>
            <p:ph idx="1"/>
          </p:nvPr>
        </p:nvSpPr>
        <p:spPr/>
        <p:txBody>
          <a:bodyPr/>
          <a:lstStyle/>
          <a:p>
            <a:r>
              <a:rPr lang="en-US" dirty="0" smtClean="0"/>
              <a:t>Old school</a:t>
            </a:r>
          </a:p>
          <a:p>
            <a:pPr lvl="1"/>
            <a:r>
              <a:rPr lang="en-US" dirty="0" smtClean="0"/>
              <a:t>A network stack for many processes</a:t>
            </a:r>
          </a:p>
          <a:p>
            <a:r>
              <a:rPr lang="en-US" dirty="0" smtClean="0"/>
              <a:t>New school</a:t>
            </a:r>
          </a:p>
          <a:p>
            <a:pPr lvl="1"/>
            <a:r>
              <a:rPr lang="en-US" dirty="0" smtClean="0"/>
              <a:t>Your own network stack, not shared with others</a:t>
            </a:r>
            <a:endParaRPr lang="en-US" dirty="0"/>
          </a:p>
        </p:txBody>
      </p:sp>
    </p:spTree>
    <p:extLst>
      <p:ext uri="{BB962C8B-B14F-4D97-AF65-F5344CB8AC3E}">
        <p14:creationId xmlns:p14="http://schemas.microsoft.com/office/powerpoint/2010/main" val="447065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646" r="-3646"/>
          <a:stretch>
            <a:fillRect/>
          </a:stretch>
        </p:blipFill>
        <p:spPr>
          <a:xfrm>
            <a:off x="0" y="303451"/>
            <a:ext cx="9376722" cy="6554549"/>
          </a:xfrm>
        </p:spPr>
      </p:pic>
      <p:sp>
        <p:nvSpPr>
          <p:cNvPr id="5" name="Rounded Rectangle 4"/>
          <p:cNvSpPr/>
          <p:nvPr/>
        </p:nvSpPr>
        <p:spPr>
          <a:xfrm>
            <a:off x="6349785" y="429500"/>
            <a:ext cx="1282287" cy="6162397"/>
          </a:xfrm>
          <a:prstGeom prst="roundRect">
            <a:avLst/>
          </a:prstGeom>
          <a:noFill/>
          <a:ln>
            <a:solidFill>
              <a:srgbClr val="FFFF00"/>
            </a:solidFill>
          </a:ln>
          <a:effectLst>
            <a:glow rad="1016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6966270" y="481136"/>
            <a:ext cx="678295" cy="5905711"/>
          </a:xfrm>
          <a:custGeom>
            <a:avLst/>
            <a:gdLst>
              <a:gd name="connsiteX0" fmla="*/ 24659 w 734354"/>
              <a:gd name="connsiteY0" fmla="*/ 6316551 h 6882443"/>
              <a:gd name="connsiteX1" fmla="*/ 665803 w 734354"/>
              <a:gd name="connsiteY1" fmla="*/ 6316551 h 6882443"/>
              <a:gd name="connsiteX2" fmla="*/ 641143 w 734354"/>
              <a:gd name="connsiteY2" fmla="*/ 435624 h 6882443"/>
              <a:gd name="connsiteX3" fmla="*/ 0 w 734354"/>
              <a:gd name="connsiteY3" fmla="*/ 435624 h 6882443"/>
              <a:gd name="connsiteX0" fmla="*/ 24659 w 754725"/>
              <a:gd name="connsiteY0" fmla="*/ 6136627 h 6684322"/>
              <a:gd name="connsiteX1" fmla="*/ 665803 w 754725"/>
              <a:gd name="connsiteY1" fmla="*/ 6136627 h 6684322"/>
              <a:gd name="connsiteX2" fmla="*/ 678132 w 754725"/>
              <a:gd name="connsiteY2" fmla="*/ 514608 h 6684322"/>
              <a:gd name="connsiteX3" fmla="*/ 0 w 754725"/>
              <a:gd name="connsiteY3" fmla="*/ 255700 h 6684322"/>
              <a:gd name="connsiteX0" fmla="*/ 24659 w 754725"/>
              <a:gd name="connsiteY0" fmla="*/ 6104898 h 6431110"/>
              <a:gd name="connsiteX1" fmla="*/ 665803 w 754725"/>
              <a:gd name="connsiteY1" fmla="*/ 5661055 h 6431110"/>
              <a:gd name="connsiteX2" fmla="*/ 678132 w 754725"/>
              <a:gd name="connsiteY2" fmla="*/ 482879 h 6431110"/>
              <a:gd name="connsiteX3" fmla="*/ 0 w 754725"/>
              <a:gd name="connsiteY3" fmla="*/ 223971 h 6431110"/>
              <a:gd name="connsiteX0" fmla="*/ 24659 w 787850"/>
              <a:gd name="connsiteY0" fmla="*/ 6104898 h 6416201"/>
              <a:gd name="connsiteX1" fmla="*/ 665803 w 787850"/>
              <a:gd name="connsiteY1" fmla="*/ 5661055 h 6416201"/>
              <a:gd name="connsiteX2" fmla="*/ 678132 w 787850"/>
              <a:gd name="connsiteY2" fmla="*/ 482879 h 6416201"/>
              <a:gd name="connsiteX3" fmla="*/ 0 w 787850"/>
              <a:gd name="connsiteY3" fmla="*/ 223971 h 6416201"/>
              <a:gd name="connsiteX0" fmla="*/ 24659 w 709837"/>
              <a:gd name="connsiteY0" fmla="*/ 6104898 h 6328505"/>
              <a:gd name="connsiteX1" fmla="*/ 665803 w 709837"/>
              <a:gd name="connsiteY1" fmla="*/ 5661055 h 6328505"/>
              <a:gd name="connsiteX2" fmla="*/ 678132 w 709837"/>
              <a:gd name="connsiteY2" fmla="*/ 482879 h 6328505"/>
              <a:gd name="connsiteX3" fmla="*/ 0 w 709837"/>
              <a:gd name="connsiteY3" fmla="*/ 223971 h 6328505"/>
              <a:gd name="connsiteX0" fmla="*/ 24659 w 721713"/>
              <a:gd name="connsiteY0" fmla="*/ 6104898 h 6328505"/>
              <a:gd name="connsiteX1" fmla="*/ 665803 w 721713"/>
              <a:gd name="connsiteY1" fmla="*/ 5661055 h 6328505"/>
              <a:gd name="connsiteX2" fmla="*/ 678132 w 721713"/>
              <a:gd name="connsiteY2" fmla="*/ 482879 h 6328505"/>
              <a:gd name="connsiteX3" fmla="*/ 0 w 721713"/>
              <a:gd name="connsiteY3" fmla="*/ 223971 h 6328505"/>
              <a:gd name="connsiteX0" fmla="*/ 24659 w 721713"/>
              <a:gd name="connsiteY0" fmla="*/ 6104898 h 6191818"/>
              <a:gd name="connsiteX1" fmla="*/ 665803 w 721713"/>
              <a:gd name="connsiteY1" fmla="*/ 5661055 h 6191818"/>
              <a:gd name="connsiteX2" fmla="*/ 678132 w 721713"/>
              <a:gd name="connsiteY2" fmla="*/ 482879 h 6191818"/>
              <a:gd name="connsiteX3" fmla="*/ 0 w 721713"/>
              <a:gd name="connsiteY3" fmla="*/ 223971 h 6191818"/>
              <a:gd name="connsiteX0" fmla="*/ 24659 w 678295"/>
              <a:gd name="connsiteY0" fmla="*/ 5905278 h 5992198"/>
              <a:gd name="connsiteX1" fmla="*/ 665803 w 678295"/>
              <a:gd name="connsiteY1" fmla="*/ 5461435 h 5992198"/>
              <a:gd name="connsiteX2" fmla="*/ 678132 w 678295"/>
              <a:gd name="connsiteY2" fmla="*/ 283259 h 5992198"/>
              <a:gd name="connsiteX3" fmla="*/ 0 w 678295"/>
              <a:gd name="connsiteY3" fmla="*/ 24351 h 5992198"/>
              <a:gd name="connsiteX0" fmla="*/ 24659 w 678295"/>
              <a:gd name="connsiteY0" fmla="*/ 5905278 h 5905711"/>
              <a:gd name="connsiteX1" fmla="*/ 665803 w 678295"/>
              <a:gd name="connsiteY1" fmla="*/ 5461435 h 5905711"/>
              <a:gd name="connsiteX2" fmla="*/ 678132 w 678295"/>
              <a:gd name="connsiteY2" fmla="*/ 283259 h 5905711"/>
              <a:gd name="connsiteX3" fmla="*/ 0 w 678295"/>
              <a:gd name="connsiteY3" fmla="*/ 24351 h 5905711"/>
            </a:gdLst>
            <a:ahLst/>
            <a:cxnLst>
              <a:cxn ang="0">
                <a:pos x="connsiteX0" y="connsiteY0"/>
              </a:cxn>
              <a:cxn ang="0">
                <a:pos x="connsiteX1" y="connsiteY1"/>
              </a:cxn>
              <a:cxn ang="0">
                <a:pos x="connsiteX2" y="connsiteY2"/>
              </a:cxn>
              <a:cxn ang="0">
                <a:pos x="connsiteX3" y="connsiteY3"/>
              </a:cxn>
            </a:cxnLst>
            <a:rect l="l" t="t" r="r" b="b"/>
            <a:pathLst>
              <a:path w="678295" h="5905711">
                <a:moveTo>
                  <a:pt x="24659" y="5905278"/>
                </a:moveTo>
                <a:cubicBezTo>
                  <a:pt x="528122" y="5889866"/>
                  <a:pt x="680187" y="6003910"/>
                  <a:pt x="665803" y="5461435"/>
                </a:cubicBezTo>
                <a:cubicBezTo>
                  <a:pt x="651419" y="4918960"/>
                  <a:pt x="665802" y="683951"/>
                  <a:pt x="678132" y="283259"/>
                </a:cubicBezTo>
                <a:cubicBezTo>
                  <a:pt x="690462" y="-117433"/>
                  <a:pt x="0" y="24351"/>
                  <a:pt x="0" y="24351"/>
                </a:cubicBezTo>
              </a:path>
            </a:pathLst>
          </a:custGeom>
          <a:ln w="50800">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627654" y="493161"/>
            <a:ext cx="731334" cy="5893256"/>
          </a:xfrm>
          <a:custGeom>
            <a:avLst/>
            <a:gdLst>
              <a:gd name="connsiteX0" fmla="*/ 412594 w 731334"/>
              <a:gd name="connsiteY0" fmla="*/ 5769967 h 5769967"/>
              <a:gd name="connsiteX1" fmla="*/ 141341 w 731334"/>
              <a:gd name="connsiteY1" fmla="*/ 5597361 h 5769967"/>
              <a:gd name="connsiteX2" fmla="*/ 141341 w 731334"/>
              <a:gd name="connsiteY2" fmla="*/ 5375440 h 5769967"/>
              <a:gd name="connsiteX3" fmla="*/ 313957 w 731334"/>
              <a:gd name="connsiteY3" fmla="*/ 5227492 h 5769967"/>
              <a:gd name="connsiteX4" fmla="*/ 129011 w 731334"/>
              <a:gd name="connsiteY4" fmla="*/ 5141189 h 5769967"/>
              <a:gd name="connsiteX5" fmla="*/ 252308 w 731334"/>
              <a:gd name="connsiteY5" fmla="*/ 4968583 h 5769967"/>
              <a:gd name="connsiteX6" fmla="*/ 129011 w 731334"/>
              <a:gd name="connsiteY6" fmla="*/ 4808306 h 5769967"/>
              <a:gd name="connsiteX7" fmla="*/ 129011 w 731334"/>
              <a:gd name="connsiteY7" fmla="*/ 4574055 h 5769967"/>
              <a:gd name="connsiteX8" fmla="*/ 375605 w 731334"/>
              <a:gd name="connsiteY8" fmla="*/ 4426107 h 5769967"/>
              <a:gd name="connsiteX9" fmla="*/ 252308 w 731334"/>
              <a:gd name="connsiteY9" fmla="*/ 4241173 h 5769967"/>
              <a:gd name="connsiteX10" fmla="*/ 523561 w 731334"/>
              <a:gd name="connsiteY10" fmla="*/ 4154870 h 5769967"/>
              <a:gd name="connsiteX11" fmla="*/ 400264 w 731334"/>
              <a:gd name="connsiteY11" fmla="*/ 3932948 h 5769967"/>
              <a:gd name="connsiteX12" fmla="*/ 252308 w 731334"/>
              <a:gd name="connsiteY12" fmla="*/ 3723355 h 5769967"/>
              <a:gd name="connsiteX13" fmla="*/ 338616 w 731334"/>
              <a:gd name="connsiteY13" fmla="*/ 3538420 h 5769967"/>
              <a:gd name="connsiteX14" fmla="*/ 696177 w 731334"/>
              <a:gd name="connsiteY14" fmla="*/ 3489104 h 5769967"/>
              <a:gd name="connsiteX15" fmla="*/ 646858 w 731334"/>
              <a:gd name="connsiteY15" fmla="*/ 3353485 h 5769967"/>
              <a:gd name="connsiteX16" fmla="*/ 67363 w 731334"/>
              <a:gd name="connsiteY16" fmla="*/ 3230196 h 5769967"/>
              <a:gd name="connsiteX17" fmla="*/ 202990 w 731334"/>
              <a:gd name="connsiteY17" fmla="*/ 2995945 h 5769967"/>
              <a:gd name="connsiteX18" fmla="*/ 202990 w 731334"/>
              <a:gd name="connsiteY18" fmla="*/ 1972639 h 5769967"/>
              <a:gd name="connsiteX19" fmla="*/ 449583 w 731334"/>
              <a:gd name="connsiteY19" fmla="*/ 1849349 h 5769967"/>
              <a:gd name="connsiteX20" fmla="*/ 42704 w 731334"/>
              <a:gd name="connsiteY20" fmla="*/ 1639756 h 5769967"/>
              <a:gd name="connsiteX21" fmla="*/ 30374 w 731334"/>
              <a:gd name="connsiteY21" fmla="*/ 1504137 h 5769967"/>
              <a:gd name="connsiteX22" fmla="*/ 202990 w 731334"/>
              <a:gd name="connsiteY22" fmla="*/ 1430163 h 5769967"/>
              <a:gd name="connsiteX23" fmla="*/ 437253 w 731334"/>
              <a:gd name="connsiteY23" fmla="*/ 1269886 h 5769967"/>
              <a:gd name="connsiteX24" fmla="*/ 166000 w 731334"/>
              <a:gd name="connsiteY24" fmla="*/ 1146596 h 5769967"/>
              <a:gd name="connsiteX25" fmla="*/ 239979 w 731334"/>
              <a:gd name="connsiteY25" fmla="*/ 937004 h 5769967"/>
              <a:gd name="connsiteX26" fmla="*/ 67363 w 731334"/>
              <a:gd name="connsiteY26" fmla="*/ 752069 h 5769967"/>
              <a:gd name="connsiteX27" fmla="*/ 276968 w 731334"/>
              <a:gd name="connsiteY27" fmla="*/ 542476 h 5769967"/>
              <a:gd name="connsiteX28" fmla="*/ 289297 w 731334"/>
              <a:gd name="connsiteY28" fmla="*/ 382199 h 5769967"/>
              <a:gd name="connsiteX29" fmla="*/ 301627 w 731334"/>
              <a:gd name="connsiteY29" fmla="*/ 0 h 5769967"/>
              <a:gd name="connsiteX0" fmla="*/ 412594 w 731334"/>
              <a:gd name="connsiteY0" fmla="*/ 5831611 h 5831611"/>
              <a:gd name="connsiteX1" fmla="*/ 141341 w 731334"/>
              <a:gd name="connsiteY1" fmla="*/ 5659005 h 5831611"/>
              <a:gd name="connsiteX2" fmla="*/ 141341 w 731334"/>
              <a:gd name="connsiteY2" fmla="*/ 5437084 h 5831611"/>
              <a:gd name="connsiteX3" fmla="*/ 313957 w 731334"/>
              <a:gd name="connsiteY3" fmla="*/ 5289136 h 5831611"/>
              <a:gd name="connsiteX4" fmla="*/ 129011 w 731334"/>
              <a:gd name="connsiteY4" fmla="*/ 5202833 h 5831611"/>
              <a:gd name="connsiteX5" fmla="*/ 252308 w 731334"/>
              <a:gd name="connsiteY5" fmla="*/ 5030227 h 5831611"/>
              <a:gd name="connsiteX6" fmla="*/ 129011 w 731334"/>
              <a:gd name="connsiteY6" fmla="*/ 4869950 h 5831611"/>
              <a:gd name="connsiteX7" fmla="*/ 129011 w 731334"/>
              <a:gd name="connsiteY7" fmla="*/ 4635699 h 5831611"/>
              <a:gd name="connsiteX8" fmla="*/ 375605 w 731334"/>
              <a:gd name="connsiteY8" fmla="*/ 4487751 h 5831611"/>
              <a:gd name="connsiteX9" fmla="*/ 252308 w 731334"/>
              <a:gd name="connsiteY9" fmla="*/ 4302817 h 5831611"/>
              <a:gd name="connsiteX10" fmla="*/ 523561 w 731334"/>
              <a:gd name="connsiteY10" fmla="*/ 4216514 h 5831611"/>
              <a:gd name="connsiteX11" fmla="*/ 400264 w 731334"/>
              <a:gd name="connsiteY11" fmla="*/ 3994592 h 5831611"/>
              <a:gd name="connsiteX12" fmla="*/ 252308 w 731334"/>
              <a:gd name="connsiteY12" fmla="*/ 3784999 h 5831611"/>
              <a:gd name="connsiteX13" fmla="*/ 338616 w 731334"/>
              <a:gd name="connsiteY13" fmla="*/ 3600064 h 5831611"/>
              <a:gd name="connsiteX14" fmla="*/ 696177 w 731334"/>
              <a:gd name="connsiteY14" fmla="*/ 3550748 h 5831611"/>
              <a:gd name="connsiteX15" fmla="*/ 646858 w 731334"/>
              <a:gd name="connsiteY15" fmla="*/ 3415129 h 5831611"/>
              <a:gd name="connsiteX16" fmla="*/ 67363 w 731334"/>
              <a:gd name="connsiteY16" fmla="*/ 3291840 h 5831611"/>
              <a:gd name="connsiteX17" fmla="*/ 202990 w 731334"/>
              <a:gd name="connsiteY17" fmla="*/ 3057589 h 5831611"/>
              <a:gd name="connsiteX18" fmla="*/ 202990 w 731334"/>
              <a:gd name="connsiteY18" fmla="*/ 2034283 h 5831611"/>
              <a:gd name="connsiteX19" fmla="*/ 449583 w 731334"/>
              <a:gd name="connsiteY19" fmla="*/ 1910993 h 5831611"/>
              <a:gd name="connsiteX20" fmla="*/ 42704 w 731334"/>
              <a:gd name="connsiteY20" fmla="*/ 1701400 h 5831611"/>
              <a:gd name="connsiteX21" fmla="*/ 30374 w 731334"/>
              <a:gd name="connsiteY21" fmla="*/ 1565781 h 5831611"/>
              <a:gd name="connsiteX22" fmla="*/ 202990 w 731334"/>
              <a:gd name="connsiteY22" fmla="*/ 1491807 h 5831611"/>
              <a:gd name="connsiteX23" fmla="*/ 437253 w 731334"/>
              <a:gd name="connsiteY23" fmla="*/ 1331530 h 5831611"/>
              <a:gd name="connsiteX24" fmla="*/ 166000 w 731334"/>
              <a:gd name="connsiteY24" fmla="*/ 1208240 h 5831611"/>
              <a:gd name="connsiteX25" fmla="*/ 239979 w 731334"/>
              <a:gd name="connsiteY25" fmla="*/ 998648 h 5831611"/>
              <a:gd name="connsiteX26" fmla="*/ 67363 w 731334"/>
              <a:gd name="connsiteY26" fmla="*/ 813713 h 5831611"/>
              <a:gd name="connsiteX27" fmla="*/ 276968 w 731334"/>
              <a:gd name="connsiteY27" fmla="*/ 604120 h 5831611"/>
              <a:gd name="connsiteX28" fmla="*/ 289297 w 731334"/>
              <a:gd name="connsiteY28" fmla="*/ 443843 h 5831611"/>
              <a:gd name="connsiteX29" fmla="*/ 350945 w 731334"/>
              <a:gd name="connsiteY29" fmla="*/ 0 h 5831611"/>
              <a:gd name="connsiteX0" fmla="*/ 350945 w 731334"/>
              <a:gd name="connsiteY0" fmla="*/ 5893256 h 5893256"/>
              <a:gd name="connsiteX1" fmla="*/ 141341 w 731334"/>
              <a:gd name="connsiteY1" fmla="*/ 5659005 h 5893256"/>
              <a:gd name="connsiteX2" fmla="*/ 141341 w 731334"/>
              <a:gd name="connsiteY2" fmla="*/ 5437084 h 5893256"/>
              <a:gd name="connsiteX3" fmla="*/ 313957 w 731334"/>
              <a:gd name="connsiteY3" fmla="*/ 5289136 h 5893256"/>
              <a:gd name="connsiteX4" fmla="*/ 129011 w 731334"/>
              <a:gd name="connsiteY4" fmla="*/ 5202833 h 5893256"/>
              <a:gd name="connsiteX5" fmla="*/ 252308 w 731334"/>
              <a:gd name="connsiteY5" fmla="*/ 5030227 h 5893256"/>
              <a:gd name="connsiteX6" fmla="*/ 129011 w 731334"/>
              <a:gd name="connsiteY6" fmla="*/ 4869950 h 5893256"/>
              <a:gd name="connsiteX7" fmla="*/ 129011 w 731334"/>
              <a:gd name="connsiteY7" fmla="*/ 4635699 h 5893256"/>
              <a:gd name="connsiteX8" fmla="*/ 375605 w 731334"/>
              <a:gd name="connsiteY8" fmla="*/ 4487751 h 5893256"/>
              <a:gd name="connsiteX9" fmla="*/ 252308 w 731334"/>
              <a:gd name="connsiteY9" fmla="*/ 4302817 h 5893256"/>
              <a:gd name="connsiteX10" fmla="*/ 523561 w 731334"/>
              <a:gd name="connsiteY10" fmla="*/ 4216514 h 5893256"/>
              <a:gd name="connsiteX11" fmla="*/ 400264 w 731334"/>
              <a:gd name="connsiteY11" fmla="*/ 3994592 h 5893256"/>
              <a:gd name="connsiteX12" fmla="*/ 252308 w 731334"/>
              <a:gd name="connsiteY12" fmla="*/ 3784999 h 5893256"/>
              <a:gd name="connsiteX13" fmla="*/ 338616 w 731334"/>
              <a:gd name="connsiteY13" fmla="*/ 3600064 h 5893256"/>
              <a:gd name="connsiteX14" fmla="*/ 696177 w 731334"/>
              <a:gd name="connsiteY14" fmla="*/ 3550748 h 5893256"/>
              <a:gd name="connsiteX15" fmla="*/ 646858 w 731334"/>
              <a:gd name="connsiteY15" fmla="*/ 3415129 h 5893256"/>
              <a:gd name="connsiteX16" fmla="*/ 67363 w 731334"/>
              <a:gd name="connsiteY16" fmla="*/ 3291840 h 5893256"/>
              <a:gd name="connsiteX17" fmla="*/ 202990 w 731334"/>
              <a:gd name="connsiteY17" fmla="*/ 3057589 h 5893256"/>
              <a:gd name="connsiteX18" fmla="*/ 202990 w 731334"/>
              <a:gd name="connsiteY18" fmla="*/ 2034283 h 5893256"/>
              <a:gd name="connsiteX19" fmla="*/ 449583 w 731334"/>
              <a:gd name="connsiteY19" fmla="*/ 1910993 h 5893256"/>
              <a:gd name="connsiteX20" fmla="*/ 42704 w 731334"/>
              <a:gd name="connsiteY20" fmla="*/ 1701400 h 5893256"/>
              <a:gd name="connsiteX21" fmla="*/ 30374 w 731334"/>
              <a:gd name="connsiteY21" fmla="*/ 1565781 h 5893256"/>
              <a:gd name="connsiteX22" fmla="*/ 202990 w 731334"/>
              <a:gd name="connsiteY22" fmla="*/ 1491807 h 5893256"/>
              <a:gd name="connsiteX23" fmla="*/ 437253 w 731334"/>
              <a:gd name="connsiteY23" fmla="*/ 1331530 h 5893256"/>
              <a:gd name="connsiteX24" fmla="*/ 166000 w 731334"/>
              <a:gd name="connsiteY24" fmla="*/ 1208240 h 5893256"/>
              <a:gd name="connsiteX25" fmla="*/ 239979 w 731334"/>
              <a:gd name="connsiteY25" fmla="*/ 998648 h 5893256"/>
              <a:gd name="connsiteX26" fmla="*/ 67363 w 731334"/>
              <a:gd name="connsiteY26" fmla="*/ 813713 h 5893256"/>
              <a:gd name="connsiteX27" fmla="*/ 276968 w 731334"/>
              <a:gd name="connsiteY27" fmla="*/ 604120 h 5893256"/>
              <a:gd name="connsiteX28" fmla="*/ 289297 w 731334"/>
              <a:gd name="connsiteY28" fmla="*/ 443843 h 5893256"/>
              <a:gd name="connsiteX29" fmla="*/ 350945 w 731334"/>
              <a:gd name="connsiteY29" fmla="*/ 0 h 58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334" h="5893256">
                <a:moveTo>
                  <a:pt x="350945" y="5893256"/>
                </a:moveTo>
                <a:cubicBezTo>
                  <a:pt x="237923" y="5839830"/>
                  <a:pt x="176275" y="5735034"/>
                  <a:pt x="141341" y="5659005"/>
                </a:cubicBezTo>
                <a:cubicBezTo>
                  <a:pt x="106407" y="5582976"/>
                  <a:pt x="112572" y="5498729"/>
                  <a:pt x="141341" y="5437084"/>
                </a:cubicBezTo>
                <a:cubicBezTo>
                  <a:pt x="170110" y="5375439"/>
                  <a:pt x="316012" y="5328178"/>
                  <a:pt x="313957" y="5289136"/>
                </a:cubicBezTo>
                <a:cubicBezTo>
                  <a:pt x="311902" y="5250094"/>
                  <a:pt x="139286" y="5245984"/>
                  <a:pt x="129011" y="5202833"/>
                </a:cubicBezTo>
                <a:cubicBezTo>
                  <a:pt x="118736" y="5159682"/>
                  <a:pt x="252308" y="5085707"/>
                  <a:pt x="252308" y="5030227"/>
                </a:cubicBezTo>
                <a:cubicBezTo>
                  <a:pt x="252308" y="4974747"/>
                  <a:pt x="149560" y="4935705"/>
                  <a:pt x="129011" y="4869950"/>
                </a:cubicBezTo>
                <a:cubicBezTo>
                  <a:pt x="108462" y="4804195"/>
                  <a:pt x="87912" y="4699399"/>
                  <a:pt x="129011" y="4635699"/>
                </a:cubicBezTo>
                <a:cubicBezTo>
                  <a:pt x="170110" y="4571999"/>
                  <a:pt x="355056" y="4543231"/>
                  <a:pt x="375605" y="4487751"/>
                </a:cubicBezTo>
                <a:cubicBezTo>
                  <a:pt x="396154" y="4432271"/>
                  <a:pt x="227649" y="4348023"/>
                  <a:pt x="252308" y="4302817"/>
                </a:cubicBezTo>
                <a:cubicBezTo>
                  <a:pt x="276967" y="4257611"/>
                  <a:pt x="498902" y="4267885"/>
                  <a:pt x="523561" y="4216514"/>
                </a:cubicBezTo>
                <a:cubicBezTo>
                  <a:pt x="548220" y="4165143"/>
                  <a:pt x="445473" y="4066511"/>
                  <a:pt x="400264" y="3994592"/>
                </a:cubicBezTo>
                <a:cubicBezTo>
                  <a:pt x="355055" y="3922673"/>
                  <a:pt x="262583" y="3850754"/>
                  <a:pt x="252308" y="3784999"/>
                </a:cubicBezTo>
                <a:cubicBezTo>
                  <a:pt x="242033" y="3719244"/>
                  <a:pt x="264638" y="3639106"/>
                  <a:pt x="338616" y="3600064"/>
                </a:cubicBezTo>
                <a:cubicBezTo>
                  <a:pt x="412594" y="3561022"/>
                  <a:pt x="644803" y="3581570"/>
                  <a:pt x="696177" y="3550748"/>
                </a:cubicBezTo>
                <a:cubicBezTo>
                  <a:pt x="747551" y="3519926"/>
                  <a:pt x="751660" y="3458280"/>
                  <a:pt x="646858" y="3415129"/>
                </a:cubicBezTo>
                <a:cubicBezTo>
                  <a:pt x="542056" y="3371978"/>
                  <a:pt x="141341" y="3351430"/>
                  <a:pt x="67363" y="3291840"/>
                </a:cubicBezTo>
                <a:cubicBezTo>
                  <a:pt x="-6615" y="3232250"/>
                  <a:pt x="180386" y="3267182"/>
                  <a:pt x="202990" y="3057589"/>
                </a:cubicBezTo>
                <a:cubicBezTo>
                  <a:pt x="225594" y="2847996"/>
                  <a:pt x="161891" y="2225382"/>
                  <a:pt x="202990" y="2034283"/>
                </a:cubicBezTo>
                <a:cubicBezTo>
                  <a:pt x="244089" y="1843184"/>
                  <a:pt x="476297" y="1966473"/>
                  <a:pt x="449583" y="1910993"/>
                </a:cubicBezTo>
                <a:cubicBezTo>
                  <a:pt x="422869" y="1855513"/>
                  <a:pt x="112572" y="1758935"/>
                  <a:pt x="42704" y="1701400"/>
                </a:cubicBezTo>
                <a:cubicBezTo>
                  <a:pt x="-27164" y="1643865"/>
                  <a:pt x="3660" y="1600713"/>
                  <a:pt x="30374" y="1565781"/>
                </a:cubicBezTo>
                <a:cubicBezTo>
                  <a:pt x="57088" y="1530849"/>
                  <a:pt x="135177" y="1530849"/>
                  <a:pt x="202990" y="1491807"/>
                </a:cubicBezTo>
                <a:cubicBezTo>
                  <a:pt x="270803" y="1452765"/>
                  <a:pt x="443418" y="1378791"/>
                  <a:pt x="437253" y="1331530"/>
                </a:cubicBezTo>
                <a:cubicBezTo>
                  <a:pt x="431088" y="1284269"/>
                  <a:pt x="198879" y="1263720"/>
                  <a:pt x="166000" y="1208240"/>
                </a:cubicBezTo>
                <a:cubicBezTo>
                  <a:pt x="133121" y="1152760"/>
                  <a:pt x="256418" y="1064402"/>
                  <a:pt x="239979" y="998648"/>
                </a:cubicBezTo>
                <a:cubicBezTo>
                  <a:pt x="223539" y="932893"/>
                  <a:pt x="61198" y="879468"/>
                  <a:pt x="67363" y="813713"/>
                </a:cubicBezTo>
                <a:cubicBezTo>
                  <a:pt x="73528" y="747958"/>
                  <a:pt x="239979" y="665765"/>
                  <a:pt x="276968" y="604120"/>
                </a:cubicBezTo>
                <a:cubicBezTo>
                  <a:pt x="313957" y="542475"/>
                  <a:pt x="276968" y="544530"/>
                  <a:pt x="289297" y="443843"/>
                </a:cubicBezTo>
                <a:cubicBezTo>
                  <a:pt x="301626" y="343156"/>
                  <a:pt x="350945" y="0"/>
                  <a:pt x="350945" y="0"/>
                </a:cubicBezTo>
              </a:path>
            </a:pathLst>
          </a:custGeom>
          <a:ln w="50800">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5845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driver buffer with </a:t>
            </a:r>
            <a:r>
              <a:rPr lang="en-US" dirty="0" err="1" smtClean="0"/>
              <a:t>userland</a:t>
            </a:r>
            <a:endParaRPr lang="en-US" dirty="0"/>
          </a:p>
        </p:txBody>
      </p:sp>
      <p:sp>
        <p:nvSpPr>
          <p:cNvPr id="3" name="Content Placeholder 2"/>
          <p:cNvSpPr>
            <a:spLocks noGrp="1"/>
          </p:cNvSpPr>
          <p:nvPr>
            <p:ph idx="1"/>
          </p:nvPr>
        </p:nvSpPr>
        <p:spPr>
          <a:xfrm>
            <a:off x="457200" y="1600200"/>
            <a:ext cx="4341986" cy="4525963"/>
          </a:xfrm>
        </p:spPr>
        <p:txBody>
          <a:bodyPr>
            <a:normAutofit fontScale="85000" lnSpcReduction="10000"/>
          </a:bodyPr>
          <a:lstStyle/>
          <a:p>
            <a:r>
              <a:rPr lang="en-US" dirty="0" smtClean="0"/>
              <a:t>All drivers have ring-buffers</a:t>
            </a:r>
          </a:p>
          <a:p>
            <a:pPr lvl="1"/>
            <a:r>
              <a:rPr lang="en-US" dirty="0" smtClean="0"/>
              <a:t>But Linux pulls packet out, with indeterminate lifetime</a:t>
            </a:r>
          </a:p>
          <a:p>
            <a:pPr lvl="1"/>
            <a:r>
              <a:rPr lang="en-US" dirty="0" smtClean="0"/>
              <a:t>Lifetime of these packets is whenever the tail moves </a:t>
            </a:r>
            <a:r>
              <a:rPr lang="en-US" dirty="0" smtClean="0"/>
              <a:t>forward</a:t>
            </a:r>
          </a:p>
          <a:p>
            <a:r>
              <a:rPr lang="en-US" dirty="0" smtClean="0"/>
              <a:t>Near zero overhead</a:t>
            </a:r>
          </a:p>
          <a:p>
            <a:pPr lvl="1"/>
            <a:r>
              <a:rPr lang="en-US" dirty="0" smtClean="0"/>
              <a:t>About 10 CPU instructions per packet to free up a packet buffer</a:t>
            </a:r>
            <a:endParaRPr lang="en-US" dirty="0"/>
          </a:p>
        </p:txBody>
      </p:sp>
      <p:pic>
        <p:nvPicPr>
          <p:cNvPr id="4" name="Picture 3"/>
          <p:cNvPicPr>
            <a:picLocks noChangeAspect="1"/>
          </p:cNvPicPr>
          <p:nvPr/>
        </p:nvPicPr>
        <p:blipFill>
          <a:blip r:embed="rId3"/>
          <a:stretch>
            <a:fillRect/>
          </a:stretch>
        </p:blipFill>
        <p:spPr>
          <a:xfrm>
            <a:off x="4799186" y="1417638"/>
            <a:ext cx="4344814" cy="3225800"/>
          </a:xfrm>
          <a:prstGeom prst="rect">
            <a:avLst/>
          </a:prstGeom>
        </p:spPr>
      </p:pic>
    </p:spTree>
    <p:extLst>
      <p:ext uri="{BB962C8B-B14F-4D97-AF65-F5344CB8AC3E}">
        <p14:creationId xmlns:p14="http://schemas.microsoft.com/office/powerpoint/2010/main" val="233505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isn’t</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245555" y="2405416"/>
            <a:ext cx="2413001" cy="18420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38222" y="2623445"/>
            <a:ext cx="578556" cy="369332"/>
          </a:xfrm>
          <a:prstGeom prst="rect">
            <a:avLst/>
          </a:prstGeom>
          <a:solidFill>
            <a:schemeClr val="tx2">
              <a:lumMod val="20000"/>
              <a:lumOff val="80000"/>
            </a:schemeClr>
          </a:solidFill>
        </p:spPr>
        <p:txBody>
          <a:bodyPr wrap="square" rtlCol="0" anchor="ctr" anchorCtr="0">
            <a:spAutoFit/>
          </a:bodyPr>
          <a:lstStyle/>
          <a:p>
            <a:pPr algn="ctr"/>
            <a:r>
              <a:rPr lang="en-US" dirty="0" smtClean="0"/>
              <a:t>CPU</a:t>
            </a:r>
            <a:endParaRPr lang="en-US" dirty="0"/>
          </a:p>
        </p:txBody>
      </p:sp>
      <p:sp>
        <p:nvSpPr>
          <p:cNvPr id="6" name="TextBox 5"/>
          <p:cNvSpPr txBox="1"/>
          <p:nvPr/>
        </p:nvSpPr>
        <p:spPr>
          <a:xfrm>
            <a:off x="3383843" y="3212680"/>
            <a:ext cx="2161823" cy="923330"/>
          </a:xfrm>
          <a:prstGeom prst="rect">
            <a:avLst/>
          </a:prstGeom>
          <a:solidFill>
            <a:schemeClr val="tx2">
              <a:lumMod val="20000"/>
              <a:lumOff val="80000"/>
            </a:schemeClr>
          </a:solidFill>
        </p:spPr>
        <p:txBody>
          <a:bodyPr wrap="square" rtlCol="0" anchor="ctr" anchorCtr="0">
            <a:spAutoFit/>
          </a:bodyPr>
          <a:lstStyle/>
          <a:p>
            <a:pPr algn="ctr"/>
            <a:endParaRPr lang="en-US" dirty="0" smtClean="0"/>
          </a:p>
          <a:p>
            <a:pPr algn="ctr"/>
            <a:r>
              <a:rPr lang="en-US" dirty="0" smtClean="0"/>
              <a:t>L3 cache</a:t>
            </a:r>
          </a:p>
          <a:p>
            <a:pPr algn="ctr"/>
            <a:endParaRPr lang="en-US" dirty="0"/>
          </a:p>
        </p:txBody>
      </p:sp>
      <p:sp>
        <p:nvSpPr>
          <p:cNvPr id="7" name="Freeform 6"/>
          <p:cNvSpPr/>
          <p:nvPr/>
        </p:nvSpPr>
        <p:spPr>
          <a:xfrm>
            <a:off x="917222" y="2695222"/>
            <a:ext cx="1425222" cy="606778"/>
          </a:xfrm>
          <a:custGeom>
            <a:avLst/>
            <a:gdLst>
              <a:gd name="connsiteX0" fmla="*/ 0 w 1425222"/>
              <a:gd name="connsiteY0" fmla="*/ 14111 h 606778"/>
              <a:gd name="connsiteX1" fmla="*/ 1411111 w 1425222"/>
              <a:gd name="connsiteY1" fmla="*/ 0 h 606778"/>
              <a:gd name="connsiteX2" fmla="*/ 1425222 w 1425222"/>
              <a:gd name="connsiteY2" fmla="*/ 508000 h 606778"/>
              <a:gd name="connsiteX3" fmla="*/ 620889 w 1425222"/>
              <a:gd name="connsiteY3" fmla="*/ 479778 h 606778"/>
              <a:gd name="connsiteX4" fmla="*/ 620889 w 1425222"/>
              <a:gd name="connsiteY4" fmla="*/ 606778 h 606778"/>
              <a:gd name="connsiteX5" fmla="*/ 14111 w 1425222"/>
              <a:gd name="connsiteY5" fmla="*/ 606778 h 606778"/>
              <a:gd name="connsiteX6" fmla="*/ 0 w 1425222"/>
              <a:gd name="connsiteY6" fmla="*/ 14111 h 60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222" h="606778">
                <a:moveTo>
                  <a:pt x="0" y="14111"/>
                </a:moveTo>
                <a:lnTo>
                  <a:pt x="1411111" y="0"/>
                </a:lnTo>
                <a:lnTo>
                  <a:pt x="1425222" y="508000"/>
                </a:lnTo>
                <a:lnTo>
                  <a:pt x="620889" y="479778"/>
                </a:lnTo>
                <a:lnTo>
                  <a:pt x="620889" y="606778"/>
                </a:lnTo>
                <a:lnTo>
                  <a:pt x="14111" y="606778"/>
                </a:lnTo>
                <a:lnTo>
                  <a:pt x="0" y="14111"/>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20556" y="26234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72956" y="27758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25356" y="29282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77756" y="30806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030156" y="32330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7" idx="2"/>
            <a:endCxn id="6" idx="1"/>
          </p:cNvCxnSpPr>
          <p:nvPr/>
        </p:nvCxnSpPr>
        <p:spPr>
          <a:xfrm>
            <a:off x="2342444" y="3203222"/>
            <a:ext cx="1041399" cy="47112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3"/>
            <a:endCxn id="10" idx="1"/>
          </p:cNvCxnSpPr>
          <p:nvPr/>
        </p:nvCxnSpPr>
        <p:spPr>
          <a:xfrm flipV="1">
            <a:off x="5545666" y="3222863"/>
            <a:ext cx="1179690" cy="45148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694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for yourself in </a:t>
            </a:r>
            <a:r>
              <a:rPr lang="en-US" dirty="0" err="1" smtClean="0"/>
              <a:t>userland</a:t>
            </a:r>
            <a:r>
              <a:rPr lang="en-US" dirty="0" smtClean="0"/>
              <a:t>, better</a:t>
            </a:r>
            <a:endParaRPr lang="en-US" dirty="0"/>
          </a:p>
        </p:txBody>
      </p:sp>
      <p:sp>
        <p:nvSpPr>
          <p:cNvPr id="3" name="Content Placeholder 2"/>
          <p:cNvSpPr>
            <a:spLocks noGrp="1"/>
          </p:cNvSpPr>
          <p:nvPr>
            <p:ph idx="1"/>
          </p:nvPr>
        </p:nvSpPr>
        <p:spPr/>
        <p:txBody>
          <a:bodyPr/>
          <a:lstStyle/>
          <a:p>
            <a:r>
              <a:rPr lang="en-US" dirty="0" smtClean="0"/>
              <a:t>Locks (spinlocks, </a:t>
            </a:r>
            <a:r>
              <a:rPr lang="en-US" dirty="0" err="1" smtClean="0"/>
              <a:t>mutexes</a:t>
            </a:r>
            <a:r>
              <a:rPr lang="en-US" dirty="0" smtClean="0"/>
              <a:t>)</a:t>
            </a:r>
          </a:p>
          <a:p>
            <a:r>
              <a:rPr lang="en-US" dirty="0" smtClean="0"/>
              <a:t>IPC</a:t>
            </a:r>
          </a:p>
          <a:p>
            <a:r>
              <a:rPr lang="en-US" dirty="0" smtClean="0"/>
              <a:t>Processes/threads/scheduling</a:t>
            </a:r>
          </a:p>
          <a:p>
            <a:r>
              <a:rPr lang="en-US" dirty="0" smtClean="0"/>
              <a:t>Memory allocation</a:t>
            </a:r>
          </a:p>
          <a:p>
            <a:r>
              <a:rPr lang="en-US" dirty="0" smtClean="0"/>
              <a:t>Security</a:t>
            </a:r>
          </a:p>
          <a:p>
            <a:r>
              <a:rPr lang="en-US" dirty="0" smtClean="0"/>
              <a:t>Network stack</a:t>
            </a:r>
          </a:p>
          <a:p>
            <a:endParaRPr lang="en-US" dirty="0"/>
          </a:p>
        </p:txBody>
      </p:sp>
    </p:spTree>
    <p:extLst>
      <p:ext uri="{BB962C8B-B14F-4D97-AF65-F5344CB8AC3E}">
        <p14:creationId xmlns:p14="http://schemas.microsoft.com/office/powerpoint/2010/main" val="3284791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some?</a:t>
            </a:r>
            <a:endParaRPr lang="en-US" dirty="0"/>
          </a:p>
        </p:txBody>
      </p:sp>
      <p:sp>
        <p:nvSpPr>
          <p:cNvPr id="3" name="Content Placeholder 2"/>
          <p:cNvSpPr>
            <a:spLocks noGrp="1"/>
          </p:cNvSpPr>
          <p:nvPr>
            <p:ph idx="1"/>
          </p:nvPr>
        </p:nvSpPr>
        <p:spPr>
          <a:xfrm>
            <a:off x="457200" y="1600200"/>
            <a:ext cx="2772610" cy="4525963"/>
          </a:xfrm>
        </p:spPr>
        <p:txBody>
          <a:bodyPr>
            <a:normAutofit/>
          </a:bodyPr>
          <a:lstStyle/>
          <a:p>
            <a:r>
              <a:rPr lang="en-US" dirty="0" smtClean="0"/>
              <a:t>PF_RING</a:t>
            </a:r>
          </a:p>
          <a:p>
            <a:pPr lvl="1"/>
            <a:r>
              <a:rPr lang="en-US" dirty="0" smtClean="0"/>
              <a:t>Linux</a:t>
            </a:r>
          </a:p>
          <a:p>
            <a:pPr lvl="1"/>
            <a:r>
              <a:rPr lang="en-US" dirty="0" smtClean="0"/>
              <a:t>open-source</a:t>
            </a:r>
          </a:p>
          <a:p>
            <a:pPr lvl="1"/>
            <a:endParaRPr lang="en-US" dirty="0" smtClean="0"/>
          </a:p>
          <a:p>
            <a:pPr lvl="1"/>
            <a:endParaRPr lang="en-US" dirty="0"/>
          </a:p>
        </p:txBody>
      </p:sp>
      <p:sp>
        <p:nvSpPr>
          <p:cNvPr id="4" name="Content Placeholder 2"/>
          <p:cNvSpPr txBox="1">
            <a:spLocks/>
          </p:cNvSpPr>
          <p:nvPr/>
        </p:nvSpPr>
        <p:spPr>
          <a:xfrm>
            <a:off x="5801895" y="1600200"/>
            <a:ext cx="288490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Intel DPDK</a:t>
            </a:r>
          </a:p>
          <a:p>
            <a:pPr lvl="1"/>
            <a:r>
              <a:rPr lang="en-US" dirty="0" smtClean="0"/>
              <a:t>Linux</a:t>
            </a:r>
          </a:p>
          <a:p>
            <a:pPr lvl="1"/>
            <a:r>
              <a:rPr lang="en-US" dirty="0" smtClean="0"/>
              <a:t>License fees</a:t>
            </a:r>
          </a:p>
          <a:p>
            <a:pPr lvl="1"/>
            <a:r>
              <a:rPr lang="en-US" dirty="0" smtClean="0"/>
              <a:t>Third party support</a:t>
            </a:r>
          </a:p>
          <a:p>
            <a:pPr lvl="2"/>
            <a:r>
              <a:rPr lang="en-US" dirty="0" smtClean="0"/>
              <a:t>6WindGate</a:t>
            </a:r>
          </a:p>
          <a:p>
            <a:pPr lvl="1"/>
            <a:endParaRPr lang="en-US" dirty="0"/>
          </a:p>
        </p:txBody>
      </p:sp>
      <p:sp>
        <p:nvSpPr>
          <p:cNvPr id="5" name="Content Placeholder 2"/>
          <p:cNvSpPr txBox="1">
            <a:spLocks/>
          </p:cNvSpPr>
          <p:nvPr/>
        </p:nvSpPr>
        <p:spPr>
          <a:xfrm>
            <a:off x="3229810" y="1582821"/>
            <a:ext cx="3192379"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Netmap</a:t>
            </a:r>
            <a:endParaRPr lang="en-US" dirty="0" smtClean="0"/>
          </a:p>
          <a:p>
            <a:pPr lvl="1"/>
            <a:r>
              <a:rPr lang="en-US" dirty="0" smtClean="0"/>
              <a:t>FreeBSD</a:t>
            </a:r>
          </a:p>
          <a:p>
            <a:pPr lvl="1"/>
            <a:r>
              <a:rPr lang="en-US" dirty="0" smtClean="0"/>
              <a:t>open-source</a:t>
            </a:r>
          </a:p>
          <a:p>
            <a:pPr lvl="1"/>
            <a:endParaRPr lang="en-US" dirty="0" smtClean="0"/>
          </a:p>
          <a:p>
            <a:pPr lvl="1"/>
            <a:endParaRPr lang="en-US" dirty="0"/>
          </a:p>
        </p:txBody>
      </p:sp>
    </p:spTree>
    <p:extLst>
      <p:ext uri="{BB962C8B-B14F-4D97-AF65-F5344CB8AC3E}">
        <p14:creationId xmlns:p14="http://schemas.microsoft.com/office/powerpoint/2010/main" val="40837020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CPU clocks per packet</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l="175" r="175"/>
          <a:stretch>
            <a:fillRect/>
          </a:stretch>
        </p:blipFill>
        <p:spPr>
          <a:prstGeom prst="rect">
            <a:avLst/>
          </a:prstGeom>
        </p:spPr>
      </p:pic>
      <p:sp>
        <p:nvSpPr>
          <p:cNvPr id="7" name="Rectangle 6"/>
          <p:cNvSpPr/>
          <p:nvPr/>
        </p:nvSpPr>
        <p:spPr>
          <a:xfrm>
            <a:off x="0" y="6211669"/>
            <a:ext cx="9144000" cy="646331"/>
          </a:xfrm>
          <a:prstGeom prst="rect">
            <a:avLst/>
          </a:prstGeom>
        </p:spPr>
        <p:txBody>
          <a:bodyPr wrap="square">
            <a:spAutoFit/>
          </a:bodyPr>
          <a:lstStyle/>
          <a:p>
            <a:r>
              <a:rPr lang="en-US" dirty="0"/>
              <a:t>http://</a:t>
            </a:r>
            <a:r>
              <a:rPr lang="en-US" dirty="0" err="1"/>
              <a:t>www.intel.com</a:t>
            </a:r>
            <a:r>
              <a:rPr lang="en-US" dirty="0"/>
              <a:t>/content/dam/www/public/us/en/documents/solution-briefs/communications-packet-processing-</a:t>
            </a:r>
            <a:r>
              <a:rPr lang="en-US" dirty="0" err="1"/>
              <a:t>brief.pdf</a:t>
            </a:r>
            <a:endParaRPr lang="en-US" dirty="0"/>
          </a:p>
        </p:txBody>
      </p:sp>
    </p:spTree>
    <p:extLst>
      <p:ext uri="{BB962C8B-B14F-4D97-AF65-F5344CB8AC3E}">
        <p14:creationId xmlns:p14="http://schemas.microsoft.com/office/powerpoint/2010/main" val="28449335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UDP: 500 </a:t>
            </a:r>
            <a:r>
              <a:rPr lang="en-US" dirty="0" err="1" smtClean="0"/>
              <a:t>kpps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559628" y="5529943"/>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5" name="Rectangle 4"/>
          <p:cNvSpPr/>
          <p:nvPr/>
        </p:nvSpPr>
        <p:spPr>
          <a:xfrm>
            <a:off x="3559628" y="4746171"/>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a:t>
            </a:r>
            <a:endParaRPr lang="en-US" dirty="0"/>
          </a:p>
        </p:txBody>
      </p:sp>
      <p:sp>
        <p:nvSpPr>
          <p:cNvPr id="6" name="Rectangle 5"/>
          <p:cNvSpPr/>
          <p:nvPr/>
        </p:nvSpPr>
        <p:spPr>
          <a:xfrm>
            <a:off x="3559628" y="3862274"/>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sp>
        <p:nvSpPr>
          <p:cNvPr id="7" name="Rectangle 6"/>
          <p:cNvSpPr/>
          <p:nvPr/>
        </p:nvSpPr>
        <p:spPr>
          <a:xfrm>
            <a:off x="628650"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8" name="Rectangle 7"/>
          <p:cNvSpPr/>
          <p:nvPr/>
        </p:nvSpPr>
        <p:spPr>
          <a:xfrm>
            <a:off x="2253343"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9" name="Rectangle 8"/>
          <p:cNvSpPr/>
          <p:nvPr/>
        </p:nvSpPr>
        <p:spPr>
          <a:xfrm>
            <a:off x="3878035"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10" name="Rectangle 9"/>
          <p:cNvSpPr/>
          <p:nvPr/>
        </p:nvSpPr>
        <p:spPr>
          <a:xfrm>
            <a:off x="5502728" y="264749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11" name="Rectangle 10"/>
          <p:cNvSpPr/>
          <p:nvPr/>
        </p:nvSpPr>
        <p:spPr>
          <a:xfrm>
            <a:off x="7017204" y="2678000"/>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cxnSp>
        <p:nvCxnSpPr>
          <p:cNvPr id="16" name="Curved Connector 15"/>
          <p:cNvCxnSpPr>
            <a:stCxn id="6" idx="0"/>
            <a:endCxn id="7" idx="2"/>
          </p:cNvCxnSpPr>
          <p:nvPr/>
        </p:nvCxnSpPr>
        <p:spPr>
          <a:xfrm rot="16200000" flipV="1">
            <a:off x="2369572" y="2068060"/>
            <a:ext cx="657451" cy="293097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6" idx="0"/>
            <a:endCxn id="8" idx="2"/>
          </p:cNvCxnSpPr>
          <p:nvPr/>
        </p:nvCxnSpPr>
        <p:spPr>
          <a:xfrm rot="16200000" flipV="1">
            <a:off x="3181918" y="2880406"/>
            <a:ext cx="657451" cy="1306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0"/>
            <a:endCxn id="9" idx="2"/>
          </p:cNvCxnSpPr>
          <p:nvPr/>
        </p:nvCxnSpPr>
        <p:spPr>
          <a:xfrm rot="5400000" flipH="1" flipV="1">
            <a:off x="3994264" y="3374347"/>
            <a:ext cx="657451" cy="31840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6" idx="0"/>
            <a:endCxn id="10" idx="2"/>
          </p:cNvCxnSpPr>
          <p:nvPr/>
        </p:nvCxnSpPr>
        <p:spPr>
          <a:xfrm rot="5400000" flipH="1" flipV="1">
            <a:off x="4800091" y="2555479"/>
            <a:ext cx="670491" cy="19431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6" idx="0"/>
            <a:endCxn id="11" idx="2"/>
          </p:cNvCxnSpPr>
          <p:nvPr/>
        </p:nvCxnSpPr>
        <p:spPr>
          <a:xfrm rot="5400000" flipH="1" flipV="1">
            <a:off x="5572579" y="1813493"/>
            <a:ext cx="639988" cy="345757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63785" y="4406561"/>
            <a:ext cx="0" cy="33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0"/>
          </p:cNvCxnSpPr>
          <p:nvPr/>
        </p:nvCxnSpPr>
        <p:spPr>
          <a:xfrm flipH="1" flipV="1">
            <a:off x="4163785" y="5290457"/>
            <a:ext cx="1" cy="23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237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UDP + receive queues + SO_REUSEPORT = 3 </a:t>
            </a:r>
            <a:r>
              <a:rPr lang="en-US" dirty="0" err="1" smtClean="0"/>
              <a:t>mpps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73953" y="5514513"/>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5" name="Rectangle 4"/>
          <p:cNvSpPr/>
          <p:nvPr/>
        </p:nvSpPr>
        <p:spPr>
          <a:xfrm>
            <a:off x="3873953" y="4730741"/>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a:t>
            </a:r>
            <a:endParaRPr lang="en-US" dirty="0"/>
          </a:p>
        </p:txBody>
      </p:sp>
      <p:sp>
        <p:nvSpPr>
          <p:cNvPr id="6" name="Rectangle 5"/>
          <p:cNvSpPr/>
          <p:nvPr/>
        </p:nvSpPr>
        <p:spPr>
          <a:xfrm>
            <a:off x="3873953" y="3846844"/>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sp>
        <p:nvSpPr>
          <p:cNvPr id="7" name="Rectangle 6"/>
          <p:cNvSpPr/>
          <p:nvPr/>
        </p:nvSpPr>
        <p:spPr>
          <a:xfrm>
            <a:off x="628650"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8" name="Rectangle 7"/>
          <p:cNvSpPr/>
          <p:nvPr/>
        </p:nvSpPr>
        <p:spPr>
          <a:xfrm>
            <a:off x="2253343"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9" name="Rectangle 8"/>
          <p:cNvSpPr/>
          <p:nvPr/>
        </p:nvSpPr>
        <p:spPr>
          <a:xfrm>
            <a:off x="3878035"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10" name="Rectangle 9"/>
          <p:cNvSpPr/>
          <p:nvPr/>
        </p:nvSpPr>
        <p:spPr>
          <a:xfrm>
            <a:off x="5502728" y="264749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11" name="Rectangle 10"/>
          <p:cNvSpPr/>
          <p:nvPr/>
        </p:nvSpPr>
        <p:spPr>
          <a:xfrm>
            <a:off x="7017204" y="2678000"/>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cxnSp>
        <p:nvCxnSpPr>
          <p:cNvPr id="16" name="Curved Connector 15"/>
          <p:cNvCxnSpPr>
            <a:stCxn id="27" idx="0"/>
            <a:endCxn id="7" idx="2"/>
          </p:cNvCxnSpPr>
          <p:nvPr/>
        </p:nvCxnSpPr>
        <p:spPr>
          <a:xfrm rot="5400000" flipH="1" flipV="1">
            <a:off x="878398" y="3560820"/>
            <a:ext cx="708818" cy="952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47" idx="0"/>
            <a:endCxn id="8" idx="2"/>
          </p:cNvCxnSpPr>
          <p:nvPr/>
        </p:nvCxnSpPr>
        <p:spPr>
          <a:xfrm rot="5400000" flipH="1" flipV="1">
            <a:off x="2536490" y="3527422"/>
            <a:ext cx="642021" cy="952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0"/>
            <a:endCxn id="9" idx="2"/>
          </p:cNvCxnSpPr>
          <p:nvPr/>
        </p:nvCxnSpPr>
        <p:spPr>
          <a:xfrm rot="5400000" flipH="1" flipV="1">
            <a:off x="4159142" y="3523794"/>
            <a:ext cx="642021" cy="408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68" idx="0"/>
            <a:endCxn id="10" idx="2"/>
          </p:cNvCxnSpPr>
          <p:nvPr/>
        </p:nvCxnSpPr>
        <p:spPr>
          <a:xfrm rot="16200000" flipV="1">
            <a:off x="5785875" y="3512794"/>
            <a:ext cx="642022"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endCxn id="11" idx="2"/>
          </p:cNvCxnSpPr>
          <p:nvPr/>
        </p:nvCxnSpPr>
        <p:spPr>
          <a:xfrm rot="16200000" flipV="1">
            <a:off x="7332412" y="3511236"/>
            <a:ext cx="577901" cy="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478110" y="4391131"/>
            <a:ext cx="0" cy="33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0"/>
          </p:cNvCxnSpPr>
          <p:nvPr/>
        </p:nvCxnSpPr>
        <p:spPr>
          <a:xfrm flipH="1" flipV="1">
            <a:off x="4478110" y="5275027"/>
            <a:ext cx="1" cy="23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28650" y="5581310"/>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25" name="Rectangle 24"/>
          <p:cNvSpPr/>
          <p:nvPr/>
        </p:nvSpPr>
        <p:spPr>
          <a:xfrm>
            <a:off x="628650" y="4797538"/>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a:t>
            </a:r>
            <a:endParaRPr lang="en-US" dirty="0"/>
          </a:p>
        </p:txBody>
      </p:sp>
      <p:sp>
        <p:nvSpPr>
          <p:cNvPr id="27" name="Rectangle 26"/>
          <p:cNvSpPr/>
          <p:nvPr/>
        </p:nvSpPr>
        <p:spPr>
          <a:xfrm>
            <a:off x="628650" y="3913641"/>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cxnSp>
        <p:nvCxnSpPr>
          <p:cNvPr id="28" name="Straight Arrow Connector 27"/>
          <p:cNvCxnSpPr/>
          <p:nvPr/>
        </p:nvCxnSpPr>
        <p:spPr>
          <a:xfrm flipV="1">
            <a:off x="1232807" y="4457928"/>
            <a:ext cx="0" cy="33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0"/>
          </p:cNvCxnSpPr>
          <p:nvPr/>
        </p:nvCxnSpPr>
        <p:spPr>
          <a:xfrm flipH="1" flipV="1">
            <a:off x="1232807" y="5341824"/>
            <a:ext cx="1" cy="23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253343" y="5514513"/>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46" name="Rectangle 45"/>
          <p:cNvSpPr/>
          <p:nvPr/>
        </p:nvSpPr>
        <p:spPr>
          <a:xfrm>
            <a:off x="2253343" y="4730741"/>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a:t>
            </a:r>
            <a:endParaRPr lang="en-US" dirty="0"/>
          </a:p>
        </p:txBody>
      </p:sp>
      <p:sp>
        <p:nvSpPr>
          <p:cNvPr id="47" name="Rectangle 46"/>
          <p:cNvSpPr/>
          <p:nvPr/>
        </p:nvSpPr>
        <p:spPr>
          <a:xfrm>
            <a:off x="2253343" y="3846844"/>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cxnSp>
        <p:nvCxnSpPr>
          <p:cNvPr id="48" name="Straight Arrow Connector 47"/>
          <p:cNvCxnSpPr/>
          <p:nvPr/>
        </p:nvCxnSpPr>
        <p:spPr>
          <a:xfrm flipV="1">
            <a:off x="2857499" y="4391131"/>
            <a:ext cx="0" cy="33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0"/>
          </p:cNvCxnSpPr>
          <p:nvPr/>
        </p:nvCxnSpPr>
        <p:spPr>
          <a:xfrm flipH="1" flipV="1">
            <a:off x="2857500" y="5275027"/>
            <a:ext cx="1" cy="23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502729" y="5501474"/>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67" name="Rectangle 66"/>
          <p:cNvSpPr/>
          <p:nvPr/>
        </p:nvSpPr>
        <p:spPr>
          <a:xfrm>
            <a:off x="5502729" y="4717702"/>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a:t>
            </a:r>
            <a:endParaRPr lang="en-US" dirty="0"/>
          </a:p>
        </p:txBody>
      </p:sp>
      <p:sp>
        <p:nvSpPr>
          <p:cNvPr id="68" name="Rectangle 67"/>
          <p:cNvSpPr/>
          <p:nvPr/>
        </p:nvSpPr>
        <p:spPr>
          <a:xfrm>
            <a:off x="5502729" y="3833805"/>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cxnSp>
        <p:nvCxnSpPr>
          <p:cNvPr id="69" name="Straight Arrow Connector 68"/>
          <p:cNvCxnSpPr/>
          <p:nvPr/>
        </p:nvCxnSpPr>
        <p:spPr>
          <a:xfrm flipV="1">
            <a:off x="6106886" y="4378092"/>
            <a:ext cx="0" cy="33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0"/>
          </p:cNvCxnSpPr>
          <p:nvPr/>
        </p:nvCxnSpPr>
        <p:spPr>
          <a:xfrm flipH="1" flipV="1">
            <a:off x="6106886" y="5261988"/>
            <a:ext cx="1" cy="23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027498" y="5494352"/>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72" name="Rectangle 71"/>
          <p:cNvSpPr/>
          <p:nvPr/>
        </p:nvSpPr>
        <p:spPr>
          <a:xfrm>
            <a:off x="7027498" y="4710580"/>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a:t>
            </a:r>
            <a:endParaRPr lang="en-US" dirty="0"/>
          </a:p>
        </p:txBody>
      </p:sp>
      <p:sp>
        <p:nvSpPr>
          <p:cNvPr id="73" name="Rectangle 72"/>
          <p:cNvSpPr/>
          <p:nvPr/>
        </p:nvSpPr>
        <p:spPr>
          <a:xfrm>
            <a:off x="7027498" y="3826683"/>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a:t>
            </a:r>
            <a:endParaRPr lang="en-US" dirty="0"/>
          </a:p>
        </p:txBody>
      </p:sp>
      <p:cxnSp>
        <p:nvCxnSpPr>
          <p:cNvPr id="74" name="Straight Arrow Connector 73"/>
          <p:cNvCxnSpPr/>
          <p:nvPr/>
        </p:nvCxnSpPr>
        <p:spPr>
          <a:xfrm flipV="1">
            <a:off x="7631655" y="4370970"/>
            <a:ext cx="0" cy="33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1" idx="0"/>
          </p:cNvCxnSpPr>
          <p:nvPr/>
        </p:nvCxnSpPr>
        <p:spPr>
          <a:xfrm flipH="1" flipV="1">
            <a:off x="7631655" y="5254866"/>
            <a:ext cx="1" cy="23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4634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 = 30 </a:t>
            </a:r>
            <a:r>
              <a:rPr lang="en-US" dirty="0" err="1" smtClean="0"/>
              <a:t>mpps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73953" y="5514513"/>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sp>
        <p:nvSpPr>
          <p:cNvPr id="7" name="Rectangle 6"/>
          <p:cNvSpPr/>
          <p:nvPr/>
        </p:nvSpPr>
        <p:spPr>
          <a:xfrm>
            <a:off x="628650"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8" name="Rectangle 7"/>
          <p:cNvSpPr/>
          <p:nvPr/>
        </p:nvSpPr>
        <p:spPr>
          <a:xfrm>
            <a:off x="2253343"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9" name="Rectangle 8"/>
          <p:cNvSpPr/>
          <p:nvPr/>
        </p:nvSpPr>
        <p:spPr>
          <a:xfrm>
            <a:off x="3878035" y="266053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10" name="Rectangle 9"/>
          <p:cNvSpPr/>
          <p:nvPr/>
        </p:nvSpPr>
        <p:spPr>
          <a:xfrm>
            <a:off x="5502728" y="2647497"/>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sp>
        <p:nvSpPr>
          <p:cNvPr id="11" name="Rectangle 10"/>
          <p:cNvSpPr/>
          <p:nvPr/>
        </p:nvSpPr>
        <p:spPr>
          <a:xfrm>
            <a:off x="7017204" y="2678000"/>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Thread</a:t>
            </a:r>
            <a:endParaRPr lang="en-US" dirty="0"/>
          </a:p>
        </p:txBody>
      </p:sp>
      <p:cxnSp>
        <p:nvCxnSpPr>
          <p:cNvPr id="37" name="Straight Arrow Connector 36"/>
          <p:cNvCxnSpPr>
            <a:stCxn id="4" idx="0"/>
          </p:cNvCxnSpPr>
          <p:nvPr/>
        </p:nvCxnSpPr>
        <p:spPr>
          <a:xfrm flipV="1">
            <a:off x="4478111" y="3222286"/>
            <a:ext cx="0" cy="229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28650" y="5581310"/>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cxnSp>
        <p:nvCxnSpPr>
          <p:cNvPr id="30" name="Straight Arrow Connector 29"/>
          <p:cNvCxnSpPr>
            <a:stCxn id="24" idx="0"/>
            <a:endCxn id="7" idx="2"/>
          </p:cNvCxnSpPr>
          <p:nvPr/>
        </p:nvCxnSpPr>
        <p:spPr>
          <a:xfrm flipV="1">
            <a:off x="1232808" y="3204823"/>
            <a:ext cx="0" cy="2376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253343" y="5514513"/>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cxnSp>
        <p:nvCxnSpPr>
          <p:cNvPr id="49" name="Straight Arrow Connector 48"/>
          <p:cNvCxnSpPr>
            <a:stCxn id="45" idx="0"/>
          </p:cNvCxnSpPr>
          <p:nvPr/>
        </p:nvCxnSpPr>
        <p:spPr>
          <a:xfrm flipH="1" flipV="1">
            <a:off x="2857500" y="3222286"/>
            <a:ext cx="1" cy="229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502729" y="5501474"/>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cxnSp>
        <p:nvCxnSpPr>
          <p:cNvPr id="70" name="Straight Arrow Connector 69"/>
          <p:cNvCxnSpPr>
            <a:stCxn id="66" idx="0"/>
            <a:endCxn id="10" idx="2"/>
          </p:cNvCxnSpPr>
          <p:nvPr/>
        </p:nvCxnSpPr>
        <p:spPr>
          <a:xfrm flipH="1" flipV="1">
            <a:off x="6106886" y="3191783"/>
            <a:ext cx="1" cy="2309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027498" y="5494352"/>
            <a:ext cx="1208315"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Adapter</a:t>
            </a:r>
            <a:endParaRPr lang="en-US" dirty="0"/>
          </a:p>
        </p:txBody>
      </p:sp>
      <p:cxnSp>
        <p:nvCxnSpPr>
          <p:cNvPr id="75" name="Straight Arrow Connector 74"/>
          <p:cNvCxnSpPr>
            <a:stCxn id="71" idx="0"/>
            <a:endCxn id="11" idx="2"/>
          </p:cNvCxnSpPr>
          <p:nvPr/>
        </p:nvCxnSpPr>
        <p:spPr>
          <a:xfrm flipH="1" flipV="1">
            <a:off x="7621362" y="3222286"/>
            <a:ext cx="10294" cy="22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5392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User-mode network stacks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PF_RING/DPDK get you raw packets without a stack</a:t>
            </a:r>
          </a:p>
          <a:p>
            <a:pPr lvl="1"/>
            <a:r>
              <a:rPr lang="en-US" dirty="0" smtClean="0"/>
              <a:t>Great for apps like IDS or root DNS servers</a:t>
            </a:r>
          </a:p>
          <a:p>
            <a:pPr lvl="1"/>
            <a:r>
              <a:rPr lang="en-US" dirty="0" smtClean="0"/>
              <a:t>Sucks for web servers</a:t>
            </a:r>
          </a:p>
          <a:p>
            <a:r>
              <a:rPr lang="en-US" dirty="0" smtClean="0"/>
              <a:t>For TCP, there are commercial stacks available</a:t>
            </a:r>
          </a:p>
          <a:p>
            <a:pPr lvl="1"/>
            <a:r>
              <a:rPr lang="en-US" dirty="0" smtClean="0"/>
              <a:t>6windgate is the best known commercial stack, working well with DPDK</a:t>
            </a:r>
          </a:p>
          <a:p>
            <a:pPr lvl="1"/>
            <a:r>
              <a:rPr lang="en-US" dirty="0" smtClean="0"/>
              <a:t>Also, some research stacks</a:t>
            </a:r>
          </a:p>
          <a:p>
            <a:pPr lvl="1"/>
            <a:r>
              <a:rPr lang="en-US" dirty="0" smtClean="0"/>
              <a:t>Requires change in your software to exploit them, such as asynchronous</a:t>
            </a:r>
            <a:endParaRPr lang="en-US" dirty="0"/>
          </a:p>
        </p:txBody>
      </p:sp>
    </p:spTree>
    <p:extLst>
      <p:ext uri="{BB962C8B-B14F-4D97-AF65-F5344CB8AC3E}">
        <p14:creationId xmlns:p14="http://schemas.microsoft.com/office/powerpoint/2010/main" val="14090378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 vs. Data plane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82038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729621" y="2522621"/>
            <a:ext cx="8229600" cy="4525963"/>
          </a:xfrm>
        </p:spPr>
        <p:txBody>
          <a:bodyPr/>
          <a:lstStyle/>
          <a:p>
            <a:endParaRPr lang="en-US" dirty="0"/>
          </a:p>
        </p:txBody>
      </p:sp>
      <p:grpSp>
        <p:nvGrpSpPr>
          <p:cNvPr id="34" name="Group 33"/>
          <p:cNvGrpSpPr>
            <a:grpSpLocks noChangeAspect="1"/>
          </p:cNvGrpSpPr>
          <p:nvPr/>
        </p:nvGrpSpPr>
        <p:grpSpPr>
          <a:xfrm>
            <a:off x="3291508" y="5186948"/>
            <a:ext cx="2683041" cy="501318"/>
            <a:chOff x="2906295" y="5186948"/>
            <a:chExt cx="1788694" cy="334211"/>
          </a:xfrm>
        </p:grpSpPr>
        <p:sp>
          <p:nvSpPr>
            <p:cNvPr id="4" name="L-Shape 3"/>
            <p:cNvSpPr/>
            <p:nvPr/>
          </p:nvSpPr>
          <p:spPr>
            <a:xfrm rot="10800000">
              <a:off x="2906295"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Shape 4"/>
            <p:cNvSpPr/>
            <p:nvPr/>
          </p:nvSpPr>
          <p:spPr>
            <a:xfrm rot="10800000">
              <a:off x="3606800"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Shape 5"/>
            <p:cNvSpPr/>
            <p:nvPr/>
          </p:nvSpPr>
          <p:spPr>
            <a:xfrm rot="10800000">
              <a:off x="4307305"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a:grpSpLocks noChangeAspect="1"/>
          </p:cNvGrpSpPr>
          <p:nvPr/>
        </p:nvGrpSpPr>
        <p:grpSpPr>
          <a:xfrm>
            <a:off x="2064372" y="4457030"/>
            <a:ext cx="5087355" cy="340896"/>
            <a:chOff x="1417052" y="2031999"/>
            <a:chExt cx="3391569" cy="227263"/>
          </a:xfrm>
        </p:grpSpPr>
        <p:sp>
          <p:nvSpPr>
            <p:cNvPr id="7" name="Rectangle 6"/>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6909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321140"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73184"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225228"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67727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12931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581357"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a:grpSpLocks noChangeAspect="1"/>
          </p:cNvGrpSpPr>
          <p:nvPr/>
        </p:nvGrpSpPr>
        <p:grpSpPr>
          <a:xfrm>
            <a:off x="2216772" y="4609430"/>
            <a:ext cx="5087355" cy="340896"/>
            <a:chOff x="1417052" y="2031999"/>
            <a:chExt cx="3391569" cy="227263"/>
          </a:xfrm>
        </p:grpSpPr>
        <p:sp>
          <p:nvSpPr>
            <p:cNvPr id="24" name="Rectangle 23"/>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86909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321140"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773184"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225228"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67727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2931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581357"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ounded Rectangle 32"/>
          <p:cNvSpPr>
            <a:spLocks noChangeAspect="1"/>
          </p:cNvSpPr>
          <p:nvPr/>
        </p:nvSpPr>
        <p:spPr>
          <a:xfrm>
            <a:off x="1614050" y="1417638"/>
            <a:ext cx="5955633" cy="2747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3291508" y="5186948"/>
            <a:ext cx="2683041" cy="501318"/>
            <a:chOff x="2906295" y="5186948"/>
            <a:chExt cx="1788694" cy="334211"/>
          </a:xfrm>
        </p:grpSpPr>
        <p:sp>
          <p:nvSpPr>
            <p:cNvPr id="37" name="L-Shape 36"/>
            <p:cNvSpPr/>
            <p:nvPr/>
          </p:nvSpPr>
          <p:spPr>
            <a:xfrm rot="10800000">
              <a:off x="2906295"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Shape 37"/>
            <p:cNvSpPr/>
            <p:nvPr/>
          </p:nvSpPr>
          <p:spPr>
            <a:xfrm rot="10800000">
              <a:off x="3606800" y="5186948"/>
              <a:ext cx="387684" cy="334211"/>
            </a:xfrm>
            <a:prstGeom prst="corne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Shape 38"/>
            <p:cNvSpPr/>
            <p:nvPr/>
          </p:nvSpPr>
          <p:spPr>
            <a:xfrm rot="10800000">
              <a:off x="4307305" y="5186948"/>
              <a:ext cx="387684" cy="334211"/>
            </a:xfrm>
            <a:prstGeom prst="corne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a:grpSpLocks noChangeAspect="1"/>
          </p:cNvGrpSpPr>
          <p:nvPr/>
        </p:nvGrpSpPr>
        <p:grpSpPr>
          <a:xfrm>
            <a:off x="2064372" y="4457030"/>
            <a:ext cx="5087355" cy="340896"/>
            <a:chOff x="1417052" y="2031999"/>
            <a:chExt cx="3391569" cy="227263"/>
          </a:xfrm>
        </p:grpSpPr>
        <p:sp>
          <p:nvSpPr>
            <p:cNvPr id="41" name="Rectangle 40"/>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86909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321140"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773184"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225228"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677272"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12931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581357"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a:grpSpLocks noChangeAspect="1"/>
          </p:cNvGrpSpPr>
          <p:nvPr/>
        </p:nvGrpSpPr>
        <p:grpSpPr>
          <a:xfrm>
            <a:off x="2216772" y="4609430"/>
            <a:ext cx="5087355" cy="340896"/>
            <a:chOff x="1417052" y="2031999"/>
            <a:chExt cx="3391569" cy="227263"/>
          </a:xfrm>
        </p:grpSpPr>
        <p:sp>
          <p:nvSpPr>
            <p:cNvPr id="50" name="Rectangle 49"/>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86909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321140"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773184"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225228"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677272"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12931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581357"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Rounded Rectangle 57"/>
          <p:cNvSpPr>
            <a:spLocks noChangeAspect="1"/>
          </p:cNvSpPr>
          <p:nvPr/>
        </p:nvSpPr>
        <p:spPr>
          <a:xfrm>
            <a:off x="1614050" y="1417638"/>
            <a:ext cx="5955633" cy="2747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a:spLocks noChangeAspect="1"/>
          </p:cNvSpPr>
          <p:nvPr/>
        </p:nvSpPr>
        <p:spPr>
          <a:xfrm>
            <a:off x="1871579" y="1417638"/>
            <a:ext cx="5698104" cy="2747211"/>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457200" y="5846365"/>
            <a:ext cx="2782207" cy="646331"/>
          </a:xfrm>
          <a:prstGeom prst="rect">
            <a:avLst/>
          </a:prstGeom>
          <a:noFill/>
        </p:spPr>
        <p:txBody>
          <a:bodyPr wrap="none" rtlCol="0">
            <a:spAutoFit/>
          </a:bodyPr>
          <a:lstStyle/>
          <a:p>
            <a:r>
              <a:rPr lang="en-US" sz="3600" b="1" dirty="0" smtClean="0">
                <a:solidFill>
                  <a:schemeClr val="tx2">
                    <a:lumMod val="60000"/>
                    <a:lumOff val="40000"/>
                  </a:schemeClr>
                </a:solidFill>
              </a:rPr>
              <a:t>Control Plane</a:t>
            </a:r>
            <a:endParaRPr lang="en-US" sz="3600" b="1" dirty="0">
              <a:solidFill>
                <a:schemeClr val="tx2">
                  <a:lumMod val="60000"/>
                  <a:lumOff val="40000"/>
                </a:schemeClr>
              </a:solidFill>
            </a:endParaRPr>
          </a:p>
        </p:txBody>
      </p:sp>
      <p:sp>
        <p:nvSpPr>
          <p:cNvPr id="61" name="TextBox 60"/>
          <p:cNvSpPr txBox="1"/>
          <p:nvPr/>
        </p:nvSpPr>
        <p:spPr>
          <a:xfrm>
            <a:off x="6449602" y="607229"/>
            <a:ext cx="2263059" cy="646331"/>
          </a:xfrm>
          <a:prstGeom prst="rect">
            <a:avLst/>
          </a:prstGeom>
          <a:noFill/>
        </p:spPr>
        <p:txBody>
          <a:bodyPr wrap="none" rtlCol="0">
            <a:spAutoFit/>
          </a:bodyPr>
          <a:lstStyle/>
          <a:p>
            <a:r>
              <a:rPr lang="en-US" sz="3600" b="1" dirty="0" smtClean="0">
                <a:solidFill>
                  <a:schemeClr val="accent3">
                    <a:lumMod val="75000"/>
                  </a:schemeClr>
                </a:solidFill>
              </a:rPr>
              <a:t>Data Plane</a:t>
            </a:r>
            <a:endParaRPr lang="en-US" sz="3600" b="1" dirty="0">
              <a:solidFill>
                <a:schemeClr val="accent3">
                  <a:lumMod val="75000"/>
                </a:schemeClr>
              </a:solidFill>
            </a:endParaRPr>
          </a:p>
        </p:txBody>
      </p:sp>
      <p:sp>
        <p:nvSpPr>
          <p:cNvPr id="62" name="TextBox 61"/>
          <p:cNvSpPr txBox="1"/>
          <p:nvPr/>
        </p:nvSpPr>
        <p:spPr>
          <a:xfrm>
            <a:off x="354614" y="2522621"/>
            <a:ext cx="1023036" cy="584776"/>
          </a:xfrm>
          <a:prstGeom prst="rect">
            <a:avLst/>
          </a:prstGeom>
          <a:noFill/>
        </p:spPr>
        <p:txBody>
          <a:bodyPr wrap="none" rtlCol="0">
            <a:spAutoFit/>
          </a:bodyPr>
          <a:lstStyle/>
          <a:p>
            <a:r>
              <a:rPr lang="en-US" sz="3200" b="1" dirty="0" smtClean="0"/>
              <a:t>RAM</a:t>
            </a:r>
            <a:endParaRPr lang="en-US" sz="3200" b="1" dirty="0"/>
          </a:p>
        </p:txBody>
      </p:sp>
      <p:sp>
        <p:nvSpPr>
          <p:cNvPr id="63" name="TextBox 62"/>
          <p:cNvSpPr txBox="1"/>
          <p:nvPr/>
        </p:nvSpPr>
        <p:spPr>
          <a:xfrm>
            <a:off x="489466" y="4317042"/>
            <a:ext cx="888184" cy="584776"/>
          </a:xfrm>
          <a:prstGeom prst="rect">
            <a:avLst/>
          </a:prstGeom>
          <a:noFill/>
        </p:spPr>
        <p:txBody>
          <a:bodyPr wrap="none" rtlCol="0">
            <a:spAutoFit/>
          </a:bodyPr>
          <a:lstStyle/>
          <a:p>
            <a:r>
              <a:rPr lang="en-US" sz="3200" b="1" dirty="0" smtClean="0"/>
              <a:t>CPU</a:t>
            </a:r>
            <a:endParaRPr lang="en-US" sz="3200" b="1" dirty="0"/>
          </a:p>
        </p:txBody>
      </p:sp>
      <p:sp>
        <p:nvSpPr>
          <p:cNvPr id="64" name="TextBox 63"/>
          <p:cNvSpPr txBox="1"/>
          <p:nvPr/>
        </p:nvSpPr>
        <p:spPr>
          <a:xfrm>
            <a:off x="596066" y="5154867"/>
            <a:ext cx="781584" cy="584776"/>
          </a:xfrm>
          <a:prstGeom prst="rect">
            <a:avLst/>
          </a:prstGeom>
          <a:noFill/>
        </p:spPr>
        <p:txBody>
          <a:bodyPr wrap="none" rtlCol="0">
            <a:spAutoFit/>
          </a:bodyPr>
          <a:lstStyle/>
          <a:p>
            <a:r>
              <a:rPr lang="en-US" sz="3200" b="1" dirty="0" smtClean="0"/>
              <a:t>NIC</a:t>
            </a:r>
            <a:endParaRPr lang="en-US" sz="3200" b="1" dirty="0"/>
          </a:p>
        </p:txBody>
      </p:sp>
    </p:spTree>
    <p:extLst>
      <p:ext uri="{BB962C8B-B14F-4D97-AF65-F5344CB8AC3E}">
        <p14:creationId xmlns:p14="http://schemas.microsoft.com/office/powerpoint/2010/main" val="1723500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err="1" smtClean="0"/>
              <a:t>masscan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a:t>
            </a:r>
          </a:p>
          <a:p>
            <a:pPr lvl="1"/>
            <a:r>
              <a:rPr lang="en-US" dirty="0" smtClean="0"/>
              <a:t>Ports scans entire Internet</a:t>
            </a:r>
          </a:p>
          <a:p>
            <a:pPr lvl="1"/>
            <a:r>
              <a:rPr lang="en-US" dirty="0" smtClean="0"/>
              <a:t>Like </a:t>
            </a:r>
            <a:r>
              <a:rPr lang="en-US" dirty="0" err="1" smtClean="0"/>
              <a:t>nmap</a:t>
            </a:r>
            <a:r>
              <a:rPr lang="en-US" dirty="0" smtClean="0"/>
              <a:t>, but more scalable</a:t>
            </a:r>
          </a:p>
          <a:p>
            <a:r>
              <a:rPr lang="en-US" dirty="0" smtClean="0"/>
              <a:t>Transmits 30-million packets/second</a:t>
            </a:r>
          </a:p>
          <a:p>
            <a:pPr lvl="1"/>
            <a:r>
              <a:rPr lang="en-US" dirty="0" smtClean="0"/>
              <a:t>PF_RING user-mode ring-buffer</a:t>
            </a:r>
          </a:p>
          <a:p>
            <a:r>
              <a:rPr lang="en-US" dirty="0" smtClean="0"/>
              <a:t>Pointer to TCB, then TCB</a:t>
            </a:r>
          </a:p>
          <a:p>
            <a:pPr lvl="1"/>
            <a:r>
              <a:rPr lang="en-US" dirty="0" smtClean="0"/>
              <a:t>Receives far fewer packets-per-second than an IDS</a:t>
            </a:r>
          </a:p>
          <a:p>
            <a:r>
              <a:rPr lang="en-US" dirty="0" smtClean="0"/>
              <a:t>Has it’s own IP address</a:t>
            </a:r>
          </a:p>
          <a:p>
            <a:pPr lvl="1"/>
            <a:r>
              <a:rPr lang="en-US" dirty="0" smtClean="0"/>
              <a:t>Even when shared with machine</a:t>
            </a:r>
          </a:p>
        </p:txBody>
      </p:sp>
    </p:spTree>
    <p:extLst>
      <p:ext uri="{BB962C8B-B14F-4D97-AF65-F5344CB8AC3E}">
        <p14:creationId xmlns:p14="http://schemas.microsoft.com/office/powerpoint/2010/main" val="2136785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err="1" smtClean="0"/>
              <a:t>robdns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a:t>
            </a:r>
          </a:p>
          <a:p>
            <a:pPr lvl="1"/>
            <a:r>
              <a:rPr lang="en-US" dirty="0" smtClean="0"/>
              <a:t>DNS server, authoritative only (non-recursive)</a:t>
            </a:r>
          </a:p>
          <a:p>
            <a:pPr lvl="1"/>
            <a:r>
              <a:rPr lang="en-US" dirty="0" smtClean="0"/>
              <a:t>~10-million queries/second</a:t>
            </a:r>
          </a:p>
          <a:p>
            <a:pPr lvl="2"/>
            <a:r>
              <a:rPr lang="en-US" dirty="0" smtClean="0"/>
              <a:t>Built to withstand DDoS</a:t>
            </a:r>
          </a:p>
          <a:p>
            <a:pPr lvl="2"/>
            <a:r>
              <a:rPr lang="en-US" dirty="0" smtClean="0"/>
              <a:t>BIND9 does 100,000 queries/second</a:t>
            </a:r>
          </a:p>
          <a:p>
            <a:r>
              <a:rPr lang="en-US" dirty="0" smtClean="0"/>
              <a:t>Biggest gains come from custom networking</a:t>
            </a:r>
          </a:p>
          <a:p>
            <a:pPr lvl="1"/>
            <a:r>
              <a:rPr lang="en-US" dirty="0" smtClean="0"/>
              <a:t>User-mode ring-buffer</a:t>
            </a:r>
          </a:p>
          <a:p>
            <a:pPr lvl="1"/>
            <a:r>
              <a:rPr lang="en-US" dirty="0" smtClean="0"/>
              <a:t>Without that, the limit is 1-million queries/second</a:t>
            </a:r>
          </a:p>
          <a:p>
            <a:r>
              <a:rPr lang="en-US" dirty="0" smtClean="0"/>
              <a:t>Other optimizations then become reasonable</a:t>
            </a:r>
          </a:p>
          <a:p>
            <a:r>
              <a:rPr lang="en-US" dirty="0" smtClean="0"/>
              <a:t>BIND9: if you can’t write fast, you should instead write safe</a:t>
            </a:r>
          </a:p>
          <a:p>
            <a:pPr lvl="1"/>
            <a:r>
              <a:rPr lang="en-US" dirty="0" smtClean="0"/>
              <a:t>Should be written in JavaScript, not C</a:t>
            </a:r>
            <a:endParaRPr lang="en-US" dirty="0"/>
          </a:p>
        </p:txBody>
      </p:sp>
    </p:spTree>
    <p:extLst>
      <p:ext uri="{BB962C8B-B14F-4D97-AF65-F5344CB8AC3E}">
        <p14:creationId xmlns:p14="http://schemas.microsoft.com/office/powerpoint/2010/main" val="59291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Contrast: spinlocks/</a:t>
            </a:r>
            <a:r>
              <a:rPr lang="en-US" dirty="0" err="1" smtClean="0"/>
              <a:t>mutexes</a:t>
            </a:r>
            <a:endParaRPr lang="en-US" dirty="0"/>
          </a:p>
        </p:txBody>
      </p:sp>
      <p:sp>
        <p:nvSpPr>
          <p:cNvPr id="3" name="Content Placeholder 2"/>
          <p:cNvSpPr>
            <a:spLocks noGrp="1"/>
          </p:cNvSpPr>
          <p:nvPr>
            <p:ph idx="1"/>
          </p:nvPr>
        </p:nvSpPr>
        <p:spPr/>
        <p:txBody>
          <a:bodyPr/>
          <a:lstStyle/>
          <a:p>
            <a:r>
              <a:rPr lang="en-US" dirty="0" smtClean="0"/>
              <a:t>What you were taught: better locks</a:t>
            </a:r>
          </a:p>
          <a:p>
            <a:r>
              <a:rPr lang="en-US" dirty="0" smtClean="0"/>
              <a:t>What you need to know: no locks</a:t>
            </a:r>
          </a:p>
          <a:p>
            <a:pPr lvl="1"/>
            <a:r>
              <a:rPr lang="en-US" dirty="0" smtClean="0"/>
              <a:t>Linux kernel rapidly getting rid of spinlocks</a:t>
            </a:r>
          </a:p>
          <a:p>
            <a:pPr lvl="1"/>
            <a:r>
              <a:rPr lang="en-US" dirty="0" smtClean="0"/>
              <a:t>Replacing with RCU and other lock-free/wait-free techniques</a:t>
            </a:r>
          </a:p>
          <a:p>
            <a:pPr lvl="1"/>
            <a:endParaRPr lang="en-US" dirty="0"/>
          </a:p>
        </p:txBody>
      </p:sp>
    </p:spTree>
    <p:extLst>
      <p:ext uri="{BB962C8B-B14F-4D97-AF65-F5344CB8AC3E}">
        <p14:creationId xmlns:p14="http://schemas.microsoft.com/office/powerpoint/2010/main" val="3059282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err="1" smtClean="0"/>
              <a:t>BlackICE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a:t>
            </a:r>
          </a:p>
          <a:p>
            <a:pPr lvl="1"/>
            <a:r>
              <a:rPr lang="en-US" dirty="0" smtClean="0"/>
              <a:t>Intrusion prevent system</a:t>
            </a:r>
          </a:p>
          <a:p>
            <a:pPr lvl="1"/>
            <a:r>
              <a:rPr lang="en-US" dirty="0" smtClean="0"/>
              <a:t>(aka. Inline IDS)</a:t>
            </a:r>
          </a:p>
          <a:p>
            <a:r>
              <a:rPr lang="en-US" dirty="0" smtClean="0"/>
              <a:t>Dual 3GHz Pentium 4</a:t>
            </a:r>
          </a:p>
          <a:p>
            <a:r>
              <a:rPr lang="en-US" dirty="0" smtClean="0"/>
              <a:t>Forwards 2-million packets/second (“line speed”)</a:t>
            </a:r>
          </a:p>
          <a:p>
            <a:r>
              <a:rPr lang="en-US" dirty="0" smtClean="0"/>
              <a:t>10-microsecond latency</a:t>
            </a:r>
          </a:p>
          <a:p>
            <a:r>
              <a:rPr lang="en-US" dirty="0" smtClean="0"/>
              <a:t>Hash directly to TCBs</a:t>
            </a:r>
          </a:p>
          <a:p>
            <a:pPr lvl="1"/>
            <a:r>
              <a:rPr lang="en-US" dirty="0" smtClean="0"/>
              <a:t>Avoids one pointer chase</a:t>
            </a:r>
          </a:p>
          <a:p>
            <a:pPr lvl="1"/>
            <a:r>
              <a:rPr lang="en-US" dirty="0" smtClean="0"/>
              <a:t>Allows prefetching of next TCB</a:t>
            </a:r>
          </a:p>
          <a:p>
            <a:r>
              <a:rPr lang="en-US" dirty="0" smtClean="0"/>
              <a:t>On Windows and Linux</a:t>
            </a:r>
            <a:endParaRPr lang="en-US" dirty="0"/>
          </a:p>
        </p:txBody>
      </p:sp>
    </p:spTree>
    <p:extLst>
      <p:ext uri="{BB962C8B-B14F-4D97-AF65-F5344CB8AC3E}">
        <p14:creationId xmlns:p14="http://schemas.microsoft.com/office/powerpoint/2010/main" val="19724272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4136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code doesn’t scale past 4 cores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t="-7" b="-7"/>
          <a:stretch>
            <a:fillRect/>
          </a:stretch>
        </p:blipFill>
        <p:spPr/>
      </p:pic>
    </p:spTree>
    <p:extLst>
      <p:ext uri="{BB962C8B-B14F-4D97-AF65-F5344CB8AC3E}">
        <p14:creationId xmlns:p14="http://schemas.microsoft.com/office/powerpoint/2010/main" val="1826523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Internet scale, code needs to use all cores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82565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OR writes are atomic</a:t>
            </a:r>
            <a:endParaRPr lang="en-US" dirty="0"/>
          </a:p>
        </p:txBody>
      </p:sp>
      <p:sp>
        <p:nvSpPr>
          <p:cNvPr id="3" name="Content Placeholder 2"/>
          <p:cNvSpPr>
            <a:spLocks noGrp="1"/>
          </p:cNvSpPr>
          <p:nvPr>
            <p:ph idx="1"/>
          </p:nvPr>
        </p:nvSpPr>
        <p:spPr/>
        <p:txBody>
          <a:bodyPr>
            <a:normAutofit/>
          </a:bodyPr>
          <a:lstStyle/>
          <a:p>
            <a:r>
              <a:rPr lang="en-US" dirty="0" smtClean="0"/>
              <a:t>Reading an aligned integer from memory is always an atomic operating</a:t>
            </a:r>
          </a:p>
          <a:p>
            <a:pPr lvl="1"/>
            <a:r>
              <a:rPr lang="en-US" dirty="0" smtClean="0"/>
              <a:t>You’ll never get a partial integer</a:t>
            </a:r>
          </a:p>
          <a:p>
            <a:pPr lvl="1"/>
            <a:r>
              <a:rPr lang="en-US" dirty="0" smtClean="0"/>
              <a:t>On any CPU</a:t>
            </a:r>
          </a:p>
          <a:p>
            <a:r>
              <a:rPr lang="en-US" dirty="0" smtClean="0"/>
              <a:t>Same with writes</a:t>
            </a:r>
          </a:p>
        </p:txBody>
      </p:sp>
    </p:spTree>
    <p:extLst>
      <p:ext uri="{BB962C8B-B14F-4D97-AF65-F5344CB8AC3E}">
        <p14:creationId xmlns:p14="http://schemas.microsoft.com/office/powerpoint/2010/main" val="350701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interface stats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06400" y="2223836"/>
            <a:ext cx="8318500" cy="3492500"/>
          </a:xfrm>
          <a:prstGeom prst="rect">
            <a:avLst/>
          </a:prstGeom>
        </p:spPr>
      </p:pic>
    </p:spTree>
    <p:extLst>
      <p:ext uri="{BB962C8B-B14F-4D97-AF65-F5344CB8AC3E}">
        <p14:creationId xmlns:p14="http://schemas.microsoft.com/office/powerpoint/2010/main" val="53400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1520</TotalTime>
  <Words>4218</Words>
  <Application>Microsoft Macintosh PowerPoint</Application>
  <PresentationFormat>On-screen Show (4:3)</PresentationFormat>
  <Paragraphs>446</Paragraphs>
  <Slides>51</Slides>
  <Notes>26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Dartmouth CS258bis:   Advanced Userlands</vt:lpstr>
      <vt:lpstr>About this talk</vt:lpstr>
      <vt:lpstr>What OS does for you</vt:lpstr>
      <vt:lpstr>What you can do for yourself in userland, better</vt:lpstr>
      <vt:lpstr>Contrast: spinlocks/mutexes</vt:lpstr>
      <vt:lpstr>Most code doesn’t scale past 4 cores</vt:lpstr>
      <vt:lpstr>At Internet scale, code needs to use all cores</vt:lpstr>
      <vt:lpstr>Reads OR writes are atomic</vt:lpstr>
      <vt:lpstr>Example: network interface stats</vt:lpstr>
      <vt:lpstr>Read-Copy-Update</vt:lpstr>
      <vt:lpstr>RCU in DNS server</vt:lpstr>
      <vt:lpstr>Non-blocking algorithms</vt:lpstr>
      <vt:lpstr>Non-blocking algorithms</vt:lpstr>
      <vt:lpstr>Be careful writing your own</vt:lpstr>
      <vt:lpstr>Performance tradeoffs</vt:lpstr>
      <vt:lpstr>Most important synchronization issue</vt:lpstr>
      <vt:lpstr>Contrast: IPC</vt:lpstr>
      <vt:lpstr>Contrast: thread scheduler</vt:lpstr>
      <vt:lpstr>Q: Why? A: Scale</vt:lpstr>
      <vt:lpstr>Scalable solutions </vt:lpstr>
      <vt:lpstr>User-mode threads</vt:lpstr>
      <vt:lpstr>Asynchronous programing</vt:lpstr>
      <vt:lpstr>Case study: Erlang programming language</vt:lpstr>
      <vt:lpstr>Case study: go</vt:lpstr>
      <vt:lpstr>Contrast: dealing with memory</vt:lpstr>
      <vt:lpstr>Different heap</vt:lpstr>
      <vt:lpstr>Garbage collection is bad</vt:lpstr>
      <vt:lpstr>PowerPoint Presentation</vt:lpstr>
      <vt:lpstr>PowerPoint Presentation</vt:lpstr>
      <vt:lpstr>co-locate data</vt:lpstr>
      <vt:lpstr>compress data</vt:lpstr>
      <vt:lpstr>“cache efficient” data structures</vt:lpstr>
      <vt:lpstr>“NUMA”</vt:lpstr>
      <vt:lpstr>“huge pages”</vt:lpstr>
      <vt:lpstr>Contrast</vt:lpstr>
      <vt:lpstr>Contrast: network</vt:lpstr>
      <vt:lpstr>PowerPoint Presentation</vt:lpstr>
      <vt:lpstr>Map driver buffer with userland</vt:lpstr>
      <vt:lpstr>DMA isn’t</vt:lpstr>
      <vt:lpstr>Where can I get some?</vt:lpstr>
      <vt:lpstr>200 CPU clocks per packet</vt:lpstr>
      <vt:lpstr>Old UDP: 500 kpps</vt:lpstr>
      <vt:lpstr>UDP + receive queues + SO_REUSEPORT = 3 mpps</vt:lpstr>
      <vt:lpstr>Custom = 30 mpps</vt:lpstr>
      <vt:lpstr>User-mode network stacks</vt:lpstr>
      <vt:lpstr>Control plane vs. Data plane</vt:lpstr>
      <vt:lpstr>PowerPoint Presentation</vt:lpstr>
      <vt:lpstr>Case study: masscan</vt:lpstr>
      <vt:lpstr>Case study: robdns</vt:lpstr>
      <vt:lpstr>Case study: BlackICE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33</cp:revision>
  <dcterms:created xsi:type="dcterms:W3CDTF">2017-02-23T05:42:48Z</dcterms:created>
  <dcterms:modified xsi:type="dcterms:W3CDTF">2017-03-01T19:43:29Z</dcterms:modified>
</cp:coreProperties>
</file>